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gif" ContentType="image/gif"/>
  <Default Extension="mp4" ContentType="video/mp4"/>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3" r:id="rId3"/>
    <p:sldMasterId id="2147483686" r:id="rId4"/>
    <p:sldMasterId id="2147483773" r:id="rId5"/>
  </p:sldMasterIdLst>
  <p:notesMasterIdLst>
    <p:notesMasterId r:id="rId93"/>
  </p:notesMasterIdLst>
  <p:sldIdLst>
    <p:sldId id="256" r:id="rId6"/>
    <p:sldId id="263" r:id="rId7"/>
    <p:sldId id="299" r:id="rId8"/>
    <p:sldId id="457" r:id="rId9"/>
    <p:sldId id="475" r:id="rId10"/>
    <p:sldId id="272" r:id="rId11"/>
    <p:sldId id="274" r:id="rId12"/>
    <p:sldId id="275" r:id="rId13"/>
    <p:sldId id="276" r:id="rId14"/>
    <p:sldId id="444" r:id="rId15"/>
    <p:sldId id="278" r:id="rId16"/>
    <p:sldId id="279" r:id="rId17"/>
    <p:sldId id="388" r:id="rId18"/>
    <p:sldId id="280" r:id="rId19"/>
    <p:sldId id="478" r:id="rId20"/>
    <p:sldId id="479" r:id="rId21"/>
    <p:sldId id="458" r:id="rId22"/>
    <p:sldId id="286" r:id="rId23"/>
    <p:sldId id="287" r:id="rId24"/>
    <p:sldId id="288" r:id="rId25"/>
    <p:sldId id="289" r:id="rId26"/>
    <p:sldId id="290" r:id="rId27"/>
    <p:sldId id="291" r:id="rId28"/>
    <p:sldId id="292" r:id="rId29"/>
    <p:sldId id="293" r:id="rId30"/>
    <p:sldId id="307" r:id="rId31"/>
    <p:sldId id="298" r:id="rId32"/>
    <p:sldId id="434" r:id="rId33"/>
    <p:sldId id="312" r:id="rId34"/>
    <p:sldId id="313" r:id="rId35"/>
    <p:sldId id="314" r:id="rId36"/>
    <p:sldId id="467" r:id="rId37"/>
    <p:sldId id="461" r:id="rId38"/>
    <p:sldId id="462" r:id="rId39"/>
    <p:sldId id="463" r:id="rId40"/>
    <p:sldId id="464" r:id="rId41"/>
    <p:sldId id="323" r:id="rId42"/>
    <p:sldId id="486" r:id="rId43"/>
    <p:sldId id="487" r:id="rId44"/>
    <p:sldId id="468" r:id="rId45"/>
    <p:sldId id="439" r:id="rId46"/>
    <p:sldId id="440" r:id="rId47"/>
    <p:sldId id="441" r:id="rId48"/>
    <p:sldId id="442" r:id="rId49"/>
    <p:sldId id="453" r:id="rId50"/>
    <p:sldId id="400" r:id="rId51"/>
    <p:sldId id="329" r:id="rId52"/>
    <p:sldId id="485" r:id="rId53"/>
    <p:sldId id="421" r:id="rId54"/>
    <p:sldId id="334" r:id="rId55"/>
    <p:sldId id="337" r:id="rId56"/>
    <p:sldId id="333" r:id="rId57"/>
    <p:sldId id="474" r:id="rId58"/>
    <p:sldId id="294" r:id="rId59"/>
    <p:sldId id="316" r:id="rId60"/>
    <p:sldId id="408" r:id="rId61"/>
    <p:sldId id="384" r:id="rId62"/>
    <p:sldId id="411" r:id="rId63"/>
    <p:sldId id="412" r:id="rId64"/>
    <p:sldId id="260" r:id="rId65"/>
    <p:sldId id="341" r:id="rId66"/>
    <p:sldId id="355" r:id="rId67"/>
    <p:sldId id="356" r:id="rId68"/>
    <p:sldId id="374" r:id="rId69"/>
    <p:sldId id="375" r:id="rId70"/>
    <p:sldId id="376" r:id="rId71"/>
    <p:sldId id="377" r:id="rId72"/>
    <p:sldId id="378" r:id="rId73"/>
    <p:sldId id="380" r:id="rId74"/>
    <p:sldId id="386" r:id="rId75"/>
    <p:sldId id="402" r:id="rId76"/>
    <p:sldId id="405" r:id="rId77"/>
    <p:sldId id="456" r:id="rId78"/>
    <p:sldId id="465" r:id="rId79"/>
    <p:sldId id="466" r:id="rId80"/>
    <p:sldId id="469" r:id="rId81"/>
    <p:sldId id="470" r:id="rId82"/>
    <p:sldId id="471" r:id="rId83"/>
    <p:sldId id="472" r:id="rId84"/>
    <p:sldId id="473" r:id="rId85"/>
    <p:sldId id="345" r:id="rId86"/>
    <p:sldId id="480" r:id="rId87"/>
    <p:sldId id="481" r:id="rId88"/>
    <p:sldId id="482" r:id="rId89"/>
    <p:sldId id="483" r:id="rId90"/>
    <p:sldId id="484" r:id="rId91"/>
    <p:sldId id="488" r:id="rId9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1468" autoAdjust="0"/>
    <p:restoredTop sz="82699" autoAdjust="0"/>
  </p:normalViewPr>
  <p:slideViewPr>
    <p:cSldViewPr snapToGrid="0" snapToObjects="1">
      <p:cViewPr varScale="1">
        <p:scale>
          <a:sx n="79" d="100"/>
          <a:sy n="79" d="100"/>
        </p:scale>
        <p:origin x="-1192" y="-104"/>
      </p:cViewPr>
      <p:guideLst>
        <p:guide orient="horz" pos="2160"/>
        <p:guide pos="2880"/>
      </p:guideLst>
    </p:cSldViewPr>
  </p:slideViewPr>
  <p:notesTextViewPr>
    <p:cViewPr>
      <p:scale>
        <a:sx n="3" d="2"/>
        <a:sy n="3" d="2"/>
      </p:scale>
      <p:origin x="0" y="0"/>
    </p:cViewPr>
  </p:notesTextViewPr>
  <p:sorterViewPr>
    <p:cViewPr varScale="1">
      <p:scale>
        <a:sx n="1" d="1"/>
        <a:sy n="1" d="1"/>
      </p:scale>
      <p:origin x="0" y="-21283"/>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slide" Target="slides/slide79.xml"/><Relationship Id="rId89" Type="http://schemas.openxmlformats.org/officeDocument/2006/relationships/slide" Target="slides/slide84.xml"/><Relationship Id="rId97" Type="http://schemas.openxmlformats.org/officeDocument/2006/relationships/tableStyles" Target="tableStyles.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5" Type="http://schemas.openxmlformats.org/officeDocument/2006/relationships/slideMaster" Target="slideMasters/slideMaster5.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slide" Target="slides/slide85.xml"/><Relationship Id="rId95" Type="http://schemas.openxmlformats.org/officeDocument/2006/relationships/viewProps" Target="viewProp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slide" Target="slides/slide86.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3C305D-7DBB-7E41-8C48-145E3DFC18A3}" type="datetimeFigureOut">
              <a:rPr lang="en-US" smtClean="0"/>
              <a:t>6/9/2018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0D4C08-D530-9748-826E-7C7C1FA6C968}" type="slidenum">
              <a:rPr lang="en-US" smtClean="0"/>
              <a:t>‹#›</a:t>
            </a:fld>
            <a:endParaRPr lang="en-US"/>
          </a:p>
        </p:txBody>
      </p:sp>
    </p:spTree>
    <p:extLst>
      <p:ext uri="{BB962C8B-B14F-4D97-AF65-F5344CB8AC3E}">
        <p14:creationId xmlns:p14="http://schemas.microsoft.com/office/powerpoint/2010/main" val="280798774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Noticed that I did not say “conscious decision” to move.</a:t>
            </a:r>
          </a:p>
        </p:txBody>
      </p:sp>
      <p:sp>
        <p:nvSpPr>
          <p:cNvPr id="4" name="Slide Number Placeholder 3"/>
          <p:cNvSpPr>
            <a:spLocks noGrp="1"/>
          </p:cNvSpPr>
          <p:nvPr>
            <p:ph type="sldNum" sz="quarter" idx="10"/>
          </p:nvPr>
        </p:nvSpPr>
        <p:spPr/>
        <p:txBody>
          <a:bodyPr/>
          <a:lstStyle/>
          <a:p>
            <a:fld id="{182FE7A0-F0F1-4746-9B39-405AAF058DA1}" type="slidenum">
              <a:rPr lang="en-US" smtClean="0">
                <a:solidFill>
                  <a:prstClr val="black"/>
                </a:solidFill>
                <a:latin typeface="Calibri"/>
              </a:rPr>
              <a:pPr/>
              <a:t>3</a:t>
            </a:fld>
            <a:endParaRPr lang="en-US">
              <a:solidFill>
                <a:prstClr val="black"/>
              </a:solidFill>
              <a:latin typeface="Calibri"/>
            </a:endParaRPr>
          </a:p>
        </p:txBody>
      </p:sp>
    </p:spTree>
    <p:extLst>
      <p:ext uri="{BB962C8B-B14F-4D97-AF65-F5344CB8AC3E}">
        <p14:creationId xmlns:p14="http://schemas.microsoft.com/office/powerpoint/2010/main" val="6821282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93B08B3A-992F-9E48-B2F7-01414F4187B5}" type="slidenum">
              <a:rPr lang="en-US" sz="1200">
                <a:solidFill>
                  <a:prstClr val="black"/>
                </a:solidFill>
              </a:rPr>
              <a:pPr eaLnBrk="1" hangingPunct="1"/>
              <a:t>12</a:t>
            </a:fld>
            <a:endParaRPr lang="en-US" sz="1200">
              <a:solidFill>
                <a:prstClr val="black"/>
              </a:solidFill>
            </a:endParaRPr>
          </a:p>
        </p:txBody>
      </p:sp>
      <p:sp>
        <p:nvSpPr>
          <p:cNvPr id="27650" name="Rectangle 2"/>
          <p:cNvSpPr>
            <a:spLocks noGrp="1" noRot="1" noChangeAspect="1" noChangeArrowheads="1"/>
          </p:cNvSpPr>
          <p:nvPr>
            <p:ph type="sldImg"/>
          </p:nvPr>
        </p:nvSpPr>
        <p:spPr bwMode="auto">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27651" name="Rectangle 3"/>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r>
              <a:rPr lang="en-US">
                <a:solidFill>
                  <a:srgbClr val="0022F8"/>
                </a:solidFill>
                <a:latin typeface="Calibri" charset="0"/>
              </a:rPr>
              <a:t>Libet knew about the RP, but he was more interested in consciousness and in particular the conscious sensation of an urge or an intention to move. Now we had this temporal marker of “planning and preparation for movement” in EEG data, and so Libet then wanted to use that marker [as a point of reference] to look at the time of the conscious intention to act with respect to the sequence of neural activity leading up to movement.</a:t>
            </a:r>
          </a:p>
          <a:p>
            <a:pPr eaLnBrk="1" hangingPunct="1">
              <a:spcBef>
                <a:spcPct val="0"/>
              </a:spcBef>
            </a:pPr>
            <a:endParaRPr lang="en-US">
              <a:solidFill>
                <a:srgbClr val="0022F8"/>
              </a:solidFill>
              <a:latin typeface="Calibri" charset="0"/>
            </a:endParaRPr>
          </a:p>
          <a:p>
            <a:pPr eaLnBrk="1" hangingPunct="1">
              <a:spcBef>
                <a:spcPct val="0"/>
              </a:spcBef>
            </a:pPr>
            <a:r>
              <a:rPr lang="en-US">
                <a:solidFill>
                  <a:srgbClr val="0022F8"/>
                </a:solidFill>
                <a:latin typeface="Calibri" charset="0"/>
              </a:rPr>
              <a:t>Libet was concerned with the decision time (W). I am now concerned with the time of the RP itself (in red).</a:t>
            </a:r>
          </a:p>
          <a:p>
            <a:pPr eaLnBrk="1" hangingPunct="1">
              <a:spcBef>
                <a:spcPct val="0"/>
              </a:spcBef>
            </a:pPr>
            <a:r>
              <a:rPr lang="en-US">
                <a:solidFill>
                  <a:srgbClr val="0022F8"/>
                </a:solidFill>
                <a:latin typeface="Calibri" charset="0"/>
              </a:rPr>
              <a:t>Note that same has been replicated at single-neuron level (Fried et al 2011)</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93B08B3A-992F-9E48-B2F7-01414F4187B5}" type="slidenum">
              <a:rPr lang="en-US" sz="1200">
                <a:solidFill>
                  <a:prstClr val="black"/>
                </a:solidFill>
              </a:rPr>
              <a:pPr eaLnBrk="1" hangingPunct="1"/>
              <a:t>13</a:t>
            </a:fld>
            <a:endParaRPr lang="en-US" sz="1200">
              <a:solidFill>
                <a:prstClr val="black"/>
              </a:solidFill>
            </a:endParaRPr>
          </a:p>
        </p:txBody>
      </p:sp>
      <p:sp>
        <p:nvSpPr>
          <p:cNvPr id="27650" name="Rectangle 2"/>
          <p:cNvSpPr>
            <a:spLocks noGrp="1" noRot="1" noChangeAspect="1" noChangeArrowheads="1"/>
          </p:cNvSpPr>
          <p:nvPr>
            <p:ph type="sldImg"/>
          </p:nvPr>
        </p:nvSpPr>
        <p:spPr bwMode="auto">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27651" name="Rectangle 3"/>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r>
              <a:rPr lang="en-US">
                <a:solidFill>
                  <a:srgbClr val="0022F8"/>
                </a:solidFill>
                <a:latin typeface="Calibri" charset="0"/>
              </a:rPr>
              <a:t>Libet knew about the RP, but he was more interested in consciousness and in particular the conscious sensation of an urge or an intention to move. Now we had this temporal marker of “planning and preparation for movement” in EEG data, and so Libet then wanted to use that marker [as a point of reference] to look at the time of the conscious intention to act with respect to the sequence of neural activity leading up to movement.</a:t>
            </a:r>
          </a:p>
          <a:p>
            <a:pPr eaLnBrk="1" hangingPunct="1">
              <a:spcBef>
                <a:spcPct val="0"/>
              </a:spcBef>
            </a:pPr>
            <a:endParaRPr lang="en-US">
              <a:solidFill>
                <a:srgbClr val="0022F8"/>
              </a:solidFill>
              <a:latin typeface="Calibri" charset="0"/>
            </a:endParaRPr>
          </a:p>
          <a:p>
            <a:pPr eaLnBrk="1" hangingPunct="1">
              <a:spcBef>
                <a:spcPct val="0"/>
              </a:spcBef>
            </a:pPr>
            <a:r>
              <a:rPr lang="en-US">
                <a:solidFill>
                  <a:srgbClr val="0022F8"/>
                </a:solidFill>
                <a:latin typeface="Calibri" charset="0"/>
              </a:rPr>
              <a:t>Libet was concerned with the decision time (W). I am now concerned with the time of the RP itself (in red).</a:t>
            </a:r>
          </a:p>
          <a:p>
            <a:pPr eaLnBrk="1" hangingPunct="1">
              <a:spcBef>
                <a:spcPct val="0"/>
              </a:spcBef>
            </a:pPr>
            <a:r>
              <a:rPr lang="en-US">
                <a:solidFill>
                  <a:srgbClr val="0022F8"/>
                </a:solidFill>
                <a:latin typeface="Calibri" charset="0"/>
              </a:rPr>
              <a:t>Note that same has been replicated at single-neuron level (Fried et al 2011)</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374CE9D4-779F-164D-B6DE-8D27E147E063}" type="slidenum">
              <a:rPr lang="en-US" sz="1200">
                <a:solidFill>
                  <a:prstClr val="black"/>
                </a:solidFill>
              </a:rPr>
              <a:pPr eaLnBrk="1" hangingPunct="1"/>
              <a:t>14</a:t>
            </a:fld>
            <a:endParaRPr lang="en-US" sz="1200">
              <a:solidFill>
                <a:prstClr val="black"/>
              </a:solidFill>
            </a:endParaRPr>
          </a:p>
        </p:txBody>
      </p:sp>
      <p:sp>
        <p:nvSpPr>
          <p:cNvPr id="2662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6627"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The prevailing view</a:t>
            </a:r>
          </a:p>
          <a:p>
            <a:pPr eaLnBrk="1" hangingPunct="1">
              <a:spcBef>
                <a:spcPct val="0"/>
              </a:spcBef>
            </a:pPr>
            <a:r>
              <a:rPr lang="en-US" dirty="0">
                <a:latin typeface="Calibri" charset="0"/>
              </a:rPr>
              <a:t>----- Meeting Notes (10/16/15 12:45) -----</a:t>
            </a:r>
          </a:p>
          <a:p>
            <a:pPr eaLnBrk="1" hangingPunct="1">
              <a:spcBef>
                <a:spcPct val="0"/>
              </a:spcBef>
            </a:pPr>
            <a:r>
              <a:rPr lang="en-US" dirty="0">
                <a:latin typeface="Calibri" charset="0"/>
              </a:rPr>
              <a:t>Copy just picture of domino RP back to definition slide (neural decision to move).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will not be the last!</a:t>
            </a:r>
          </a:p>
          <a:p>
            <a:r>
              <a:rPr lang="en-US" dirty="0"/>
              <a:t>And don’t forget Grey-Walter.</a:t>
            </a:r>
          </a:p>
        </p:txBody>
      </p:sp>
      <p:sp>
        <p:nvSpPr>
          <p:cNvPr id="4" name="Slide Number Placeholder 3"/>
          <p:cNvSpPr>
            <a:spLocks noGrp="1"/>
          </p:cNvSpPr>
          <p:nvPr>
            <p:ph type="sldNum" sz="quarter" idx="10"/>
          </p:nvPr>
        </p:nvSpPr>
        <p:spPr/>
        <p:txBody>
          <a:bodyPr/>
          <a:lstStyle/>
          <a:p>
            <a:fld id="{EC071D7D-BBEB-FE49-9324-2280D96F64BA}" type="slidenum">
              <a:rPr lang="en-US" smtClean="0"/>
              <a:t>15</a:t>
            </a:fld>
            <a:endParaRPr lang="en-US"/>
          </a:p>
        </p:txBody>
      </p:sp>
    </p:spTree>
    <p:extLst>
      <p:ext uri="{BB962C8B-B14F-4D97-AF65-F5344CB8AC3E}">
        <p14:creationId xmlns:p14="http://schemas.microsoft.com/office/powerpoint/2010/main" val="35189577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Atlantic</a:t>
            </a:r>
            <a:endParaRPr lang="en-US" dirty="0"/>
          </a:p>
          <a:p>
            <a:r>
              <a:rPr lang="en-US" dirty="0"/>
              <a:t>June 2016</a:t>
            </a:r>
          </a:p>
        </p:txBody>
      </p:sp>
      <p:sp>
        <p:nvSpPr>
          <p:cNvPr id="4" name="Slide Number Placeholder 3"/>
          <p:cNvSpPr>
            <a:spLocks noGrp="1"/>
          </p:cNvSpPr>
          <p:nvPr>
            <p:ph type="sldNum" sz="quarter" idx="10"/>
          </p:nvPr>
        </p:nvSpPr>
        <p:spPr/>
        <p:txBody>
          <a:bodyPr/>
          <a:lstStyle/>
          <a:p>
            <a:fld id="{EC071D7D-BBEB-FE49-9324-2280D96F64BA}" type="slidenum">
              <a:rPr lang="en-US" smtClean="0"/>
              <a:t>16</a:t>
            </a:fld>
            <a:endParaRPr lang="en-US"/>
          </a:p>
        </p:txBody>
      </p:sp>
    </p:spTree>
    <p:extLst>
      <p:ext uri="{BB962C8B-B14F-4D97-AF65-F5344CB8AC3E}">
        <p14:creationId xmlns:p14="http://schemas.microsoft.com/office/powerpoint/2010/main" val="16254467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910B5680-1AB1-6C43-B35A-095E57824E7E}" type="slidenum">
              <a:rPr lang="en-US" sz="1200">
                <a:solidFill>
                  <a:prstClr val="black"/>
                </a:solidFill>
              </a:rPr>
              <a:pPr eaLnBrk="1" hangingPunct="1"/>
              <a:t>17</a:t>
            </a:fld>
            <a:endParaRPr lang="en-US" sz="1200">
              <a:solidFill>
                <a:prstClr val="black"/>
              </a:solidFill>
            </a:endParaRPr>
          </a:p>
        </p:txBody>
      </p:sp>
      <p:sp>
        <p:nvSpPr>
          <p:cNvPr id="11366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113667"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457200" rtl="0" eaLnBrk="1" fontAlgn="auto" latinLnBrk="0" hangingPunct="1">
              <a:lnSpc>
                <a:spcPct val="100000"/>
              </a:lnSpc>
              <a:spcBef>
                <a:spcPct val="0"/>
              </a:spcBef>
              <a:spcAft>
                <a:spcPts val="0"/>
              </a:spcAft>
              <a:buClrTx/>
              <a:buSzTx/>
              <a:buFontTx/>
              <a:buNone/>
              <a:tabLst/>
              <a:defRPr/>
            </a:pPr>
            <a:r>
              <a:rPr lang="en-US">
                <a:latin typeface="Calibri" charset="0"/>
              </a:rPr>
              <a:t>In spite of fifty years of research,</a:t>
            </a:r>
            <a:r>
              <a:rPr lang="en-US" baseline="0">
                <a:latin typeface="Calibri" charset="0"/>
              </a:rPr>
              <a:t> we still lack a coherent mechanistic account of the RP beyond descriptive phrases like “planning and preparation for movement”.</a:t>
            </a:r>
            <a:endParaRPr lang="en-US">
              <a:latin typeface="Calibri" charset="0"/>
            </a:endParaRPr>
          </a:p>
          <a:p>
            <a:pPr eaLnBrk="1" hangingPunct="1">
              <a:spcBef>
                <a:spcPct val="0"/>
              </a:spcBef>
            </a:pPr>
            <a:endParaRPr lang="en-US" dirty="0">
              <a:latin typeface="Calibri"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E23B1A1A-B654-164A-9861-98E9A905A5FF}" type="slidenum">
              <a:rPr lang="en-US" sz="1200">
                <a:solidFill>
                  <a:prstClr val="black"/>
                </a:solidFill>
              </a:rPr>
              <a:pPr eaLnBrk="1" hangingPunct="1"/>
              <a:t>18</a:t>
            </a:fld>
            <a:endParaRPr lang="en-US" sz="1200">
              <a:solidFill>
                <a:prstClr val="black"/>
              </a:solidFill>
            </a:endParaRPr>
          </a:p>
        </p:txBody>
      </p:sp>
      <p:sp>
        <p:nvSpPr>
          <p:cNvPr id="2867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8675"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Calibri" charset="0"/>
              </a:rPr>
              <a:t>Zero life points = death.</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Espace réservé de l'image des diapositives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2770" name="Espace réservé des commentaire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rPr>
              <a:t>If we didn’t know when the contact with the virus happened, and we wanted to find out – that would be tough to do, but it would be somewhere around where the health points take an abrupt transition.</a:t>
            </a:r>
          </a:p>
        </p:txBody>
      </p:sp>
      <p:sp>
        <p:nvSpPr>
          <p:cNvPr id="32771" name="Espace réservé du numéro de diapositive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00F7DB8B-EEAB-3A4D-877C-8E0B3B019BAA}" type="slidenum">
              <a:rPr lang="en-US" sz="1200">
                <a:solidFill>
                  <a:prstClr val="black"/>
                </a:solidFill>
              </a:rPr>
              <a:pPr eaLnBrk="1" hangingPunct="1"/>
              <a:t>21</a:t>
            </a:fld>
            <a:endParaRPr lang="en-US" sz="1200">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3608959F-3835-9441-8E43-20559ECB7E26}" type="slidenum">
              <a:rPr lang="en-US" sz="1200">
                <a:solidFill>
                  <a:prstClr val="black"/>
                </a:solidFill>
              </a:rPr>
              <a:pPr eaLnBrk="1" hangingPunct="1"/>
              <a:t>24</a:t>
            </a:fld>
            <a:endParaRPr lang="en-US" sz="1200">
              <a:solidFill>
                <a:prstClr val="black"/>
              </a:solidFill>
            </a:endParaRPr>
          </a:p>
        </p:txBody>
      </p:sp>
      <p:sp>
        <p:nvSpPr>
          <p:cNvPr id="3686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6867"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FR">
                <a:latin typeface="Calibri" charset="0"/>
              </a:rPr>
              <a:t>Explain what is autocorrelation.</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8173CA8E-5E48-3B49-845D-F68E30072013}" type="slidenum">
              <a:rPr lang="en-US" sz="1200">
                <a:solidFill>
                  <a:prstClr val="black"/>
                </a:solidFill>
              </a:rPr>
              <a:pPr eaLnBrk="1" hangingPunct="1"/>
              <a:t>25</a:t>
            </a:fld>
            <a:endParaRPr lang="en-US" sz="1200">
              <a:solidFill>
                <a:prstClr val="black"/>
              </a:solidFill>
            </a:endParaRPr>
          </a:p>
        </p:txBody>
      </p:sp>
      <p:sp>
        <p:nvSpPr>
          <p:cNvPr id="46082" name="Rectangle 1026"/>
          <p:cNvSpPr>
            <a:spLocks noGrp="1" noRot="1" noChangeAspect="1" noChangeArrowheads="1"/>
          </p:cNvSpPr>
          <p:nvPr>
            <p:ph type="sldImg"/>
          </p:nvPr>
        </p:nvSpPr>
        <p:spPr bwMode="auto">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46083" name="Rectangle 1027"/>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r>
              <a:rPr lang="en-US">
                <a:latin typeface="Calibri" charset="0"/>
              </a:rPr>
              <a:t>This is where the cloud idea comes in. An explanation like “well, I just wait a while and then just move” just doesn’t cut, does it.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Noticed that I did not say “conscious decision” to move.</a:t>
            </a:r>
          </a:p>
        </p:txBody>
      </p:sp>
      <p:sp>
        <p:nvSpPr>
          <p:cNvPr id="4" name="Slide Number Placeholder 3"/>
          <p:cNvSpPr>
            <a:spLocks noGrp="1"/>
          </p:cNvSpPr>
          <p:nvPr>
            <p:ph type="sldNum" sz="quarter" idx="10"/>
          </p:nvPr>
        </p:nvSpPr>
        <p:spPr/>
        <p:txBody>
          <a:bodyPr/>
          <a:lstStyle/>
          <a:p>
            <a:fld id="{182FE7A0-F0F1-4746-9B39-405AAF058DA1}" type="slidenum">
              <a:rPr lang="en-US" smtClean="0">
                <a:solidFill>
                  <a:prstClr val="black"/>
                </a:solidFill>
                <a:latin typeface="Calibri"/>
              </a:rPr>
              <a:pPr/>
              <a:t>4</a:t>
            </a:fld>
            <a:endParaRPr lang="en-US">
              <a:solidFill>
                <a:prstClr val="black"/>
              </a:solidFill>
              <a:latin typeface="Calibri"/>
            </a:endParaRPr>
          </a:p>
        </p:txBody>
      </p:sp>
    </p:spTree>
    <p:extLst>
      <p:ext uri="{BB962C8B-B14F-4D97-AF65-F5344CB8AC3E}">
        <p14:creationId xmlns:p14="http://schemas.microsoft.com/office/powerpoint/2010/main" val="6821282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In my own recent</a:t>
            </a:r>
            <a:r>
              <a:rPr lang="en-US" sz="1200" kern="1200" baseline="0" dirty="0">
                <a:solidFill>
                  <a:schemeClr val="tx1"/>
                </a:solidFill>
                <a:latin typeface="+mn-lt"/>
                <a:ea typeface="+mn-ea"/>
                <a:cs typeface="+mn-cs"/>
              </a:rPr>
              <a:t> research</a:t>
            </a:r>
            <a:r>
              <a:rPr lang="en-US" sz="1200" kern="1200" dirty="0">
                <a:solidFill>
                  <a:schemeClr val="tx1"/>
                </a:solidFill>
                <a:latin typeface="+mn-lt"/>
                <a:ea typeface="+mn-ea"/>
                <a:cs typeface="+mn-cs"/>
              </a:rPr>
              <a:t>, I’ve shown that the pre-movement buildup might reflect ongoing random fluctuations in neural activity, rather than a specific intentional process.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We</a:t>
            </a:r>
            <a:r>
              <a:rPr lang="en-US" sz="1200" kern="1200" baseline="0" dirty="0">
                <a:solidFill>
                  <a:schemeClr val="tx1"/>
                </a:solidFill>
                <a:latin typeface="+mn-lt"/>
                <a:ea typeface="+mn-ea"/>
                <a:cs typeface="+mn-cs"/>
              </a:rPr>
              <a:t> used the s</a:t>
            </a:r>
            <a:r>
              <a:rPr lang="en-US" sz="1200" kern="1200" dirty="0">
                <a:solidFill>
                  <a:schemeClr val="tx1"/>
                </a:solidFill>
                <a:latin typeface="+mn-lt"/>
                <a:ea typeface="+mn-ea"/>
                <a:cs typeface="+mn-cs"/>
              </a:rPr>
              <a:t>ame kind of computational model that is commonly used with cued decision-making tasks:</a:t>
            </a:r>
            <a:r>
              <a:rPr lang="en-US" sz="1200" kern="1200" baseline="0" dirty="0">
                <a:solidFill>
                  <a:schemeClr val="tx1"/>
                </a:solidFill>
                <a:latin typeface="+mn-lt"/>
                <a:ea typeface="+mn-ea"/>
                <a:cs typeface="+mn-cs"/>
              </a:rPr>
              <a:t> accumulation to a decision threshold.</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Except that we paid special attention to the role of noise in determining the threshold crossing.</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According to the model, when the imperative to move is weak, then the precise threshold crossing time is largely determined by random autocorrelated fluctuations in neural activity, which appear </a:t>
            </a:r>
            <a:r>
              <a:rPr lang="en-US" sz="1200" kern="1200" baseline="0" dirty="0">
                <a:solidFill>
                  <a:schemeClr val="tx1"/>
                </a:solidFill>
                <a:latin typeface="+mn-lt"/>
                <a:ea typeface="+mn-ea"/>
                <a:cs typeface="+mn-cs"/>
              </a:rPr>
              <a:t>in the time-locked average as a slow non-linear buildup</a:t>
            </a:r>
            <a:r>
              <a:rPr lang="en-US" sz="1200" kern="1200" dirty="0">
                <a:solidFill>
                  <a:schemeClr val="tx1"/>
                </a:solidFill>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Using</a:t>
            </a:r>
            <a:r>
              <a:rPr lang="en-US" sz="1200" kern="1200" baseline="0" dirty="0">
                <a:solidFill>
                  <a:schemeClr val="tx1"/>
                </a:solidFill>
                <a:latin typeface="+mn-lt"/>
                <a:ea typeface="+mn-ea"/>
                <a:cs typeface="+mn-cs"/>
              </a:rPr>
              <a:t> this model we were able to account for both behavioral and EEG data from subjects performing a self-initiated movement task, and confirm a novel prediction.</a:t>
            </a:r>
            <a:endParaRPr lang="en-US" sz="120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Thus, what</a:t>
            </a:r>
            <a:r>
              <a:rPr lang="en-US" sz="1200" kern="1200" baseline="0" dirty="0">
                <a:solidFill>
                  <a:schemeClr val="tx1"/>
                </a:solidFill>
                <a:latin typeface="+mn-lt"/>
                <a:ea typeface="+mn-ea"/>
                <a:cs typeface="+mn-cs"/>
              </a:rPr>
              <a:t> appears to be a sign of planning and preparation for movement might </a:t>
            </a:r>
            <a:r>
              <a:rPr lang="en-US" sz="1200" kern="1200" dirty="0">
                <a:solidFill>
                  <a:schemeClr val="tx1"/>
                </a:solidFill>
                <a:latin typeface="+mn-lt"/>
                <a:ea typeface="+mn-ea"/>
                <a:cs typeface="+mn-cs"/>
              </a:rPr>
              <a:t>simply be there because self-initiated movements tend to coincide with crests in autocorrelated neural noise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 which happens, by the way, to be similar in both vertebrates and invertebrates.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1F321DA-9535-E945-9809-84048A2B8A3D}" type="slidenum">
              <a:rPr lang="en-US" smtClean="0"/>
              <a:t>28</a:t>
            </a:fld>
            <a:endParaRPr lang="en-US"/>
          </a:p>
        </p:txBody>
      </p:sp>
    </p:spTree>
    <p:extLst>
      <p:ext uri="{BB962C8B-B14F-4D97-AF65-F5344CB8AC3E}">
        <p14:creationId xmlns:p14="http://schemas.microsoft.com/office/powerpoint/2010/main" val="30020794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C7D9F16-E127-4E45-9BEF-AA1148878211}" type="slidenum">
              <a:rPr lang="en-US" sz="1200">
                <a:solidFill>
                  <a:prstClr val="black"/>
                </a:solidFill>
              </a:rPr>
              <a:pPr eaLnBrk="1" hangingPunct="1"/>
              <a:t>29</a:t>
            </a:fld>
            <a:endParaRPr lang="en-US" sz="1200">
              <a:solidFill>
                <a:prstClr val="black"/>
              </a:solidFill>
            </a:endParaRPr>
          </a:p>
        </p:txBody>
      </p:sp>
      <p:sp>
        <p:nvSpPr>
          <p:cNvPr id="5734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57347"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Calibri" charset="0"/>
              </a:rPr>
              <a:t>SAY THAT </a:t>
            </a:r>
            <a:r>
              <a:rPr lang="ja-JP" altLang="en-US">
                <a:latin typeface="Calibri" charset="0"/>
              </a:rPr>
              <a:t>“</a:t>
            </a:r>
            <a:r>
              <a:rPr lang="en-US" altLang="ja-JP">
                <a:latin typeface="Calibri" charset="0"/>
              </a:rPr>
              <a:t>TRIAL ENDS WHEN EITHER SUBJECT MAKES SPONTANEOUS MOVEMENT -OR- CLICK IS HEARD.</a:t>
            </a:r>
            <a:endParaRPr lang="en-US">
              <a:latin typeface="Calibri"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C8C0E3A0-0D0B-2E48-B4B0-A4C52412FB2C}" type="slidenum">
              <a:rPr lang="en-US" sz="1200">
                <a:solidFill>
                  <a:prstClr val="black"/>
                </a:solidFill>
              </a:rPr>
              <a:pPr eaLnBrk="1" hangingPunct="1"/>
              <a:t>31</a:t>
            </a:fld>
            <a:endParaRPr lang="en-US" sz="1200">
              <a:solidFill>
                <a:prstClr val="black"/>
              </a:solidFill>
            </a:endParaRPr>
          </a:p>
        </p:txBody>
      </p:sp>
      <p:sp>
        <p:nvSpPr>
          <p:cNvPr id="6246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62467"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How can you “prepare” for a movement that you don’t even know you are going to make?</a:t>
            </a:r>
          </a:p>
          <a:p>
            <a:pPr eaLnBrk="1" hangingPunct="1">
              <a:spcBef>
                <a:spcPct val="0"/>
              </a:spcBef>
            </a:pPr>
            <a:r>
              <a:rPr lang="en-US" dirty="0">
                <a:latin typeface="Calibri" charset="0"/>
              </a:rPr>
              <a:t>Mention that we controlled for various </a:t>
            </a:r>
          </a:p>
          <a:p>
            <a:pPr eaLnBrk="1" hangingPunct="1">
              <a:spcBef>
                <a:spcPct val="0"/>
              </a:spcBef>
            </a:pPr>
            <a:r>
              <a:rPr lang="en-US" dirty="0">
                <a:latin typeface="Calibri" charset="0"/>
              </a:rPr>
              <a:t>----- Meeting Notes (10/16/15 12:45) -----</a:t>
            </a:r>
          </a:p>
          <a:p>
            <a:pPr eaLnBrk="1" hangingPunct="1">
              <a:spcBef>
                <a:spcPct val="0"/>
              </a:spcBef>
            </a:pPr>
            <a:r>
              <a:rPr lang="en-US" dirty="0">
                <a:latin typeface="Calibri" charset="0"/>
              </a:rPr>
              <a:t>** I never said whether this was EEG or MEG or intracranial. Need to show for each study, what kind of data it is. **</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orbel" charset="0"/>
                <a:ea typeface="ＭＳ Ｐゴシック" charset="0"/>
                <a:cs typeface="ＭＳ Ｐゴシック" charset="0"/>
              </a:defRPr>
            </a:lvl1pPr>
            <a:lvl2pPr marL="742950" indent="-285750" eaLnBrk="0" hangingPunct="0">
              <a:defRPr sz="2400">
                <a:solidFill>
                  <a:schemeClr val="tx1"/>
                </a:solidFill>
                <a:latin typeface="Corbel" charset="0"/>
                <a:ea typeface="ＭＳ Ｐゴシック" charset="0"/>
              </a:defRPr>
            </a:lvl2pPr>
            <a:lvl3pPr marL="1143000" indent="-228600" eaLnBrk="0" hangingPunct="0">
              <a:defRPr sz="2400">
                <a:solidFill>
                  <a:schemeClr val="tx1"/>
                </a:solidFill>
                <a:latin typeface="Corbel" charset="0"/>
                <a:ea typeface="ＭＳ Ｐゴシック" charset="0"/>
              </a:defRPr>
            </a:lvl3pPr>
            <a:lvl4pPr marL="1600200" indent="-228600" eaLnBrk="0" hangingPunct="0">
              <a:defRPr sz="2400">
                <a:solidFill>
                  <a:schemeClr val="tx1"/>
                </a:solidFill>
                <a:latin typeface="Corbel" charset="0"/>
                <a:ea typeface="ＭＳ Ｐゴシック" charset="0"/>
              </a:defRPr>
            </a:lvl4pPr>
            <a:lvl5pPr marL="2057400" indent="-228600" eaLnBrk="0" hangingPunct="0">
              <a:defRPr sz="2400">
                <a:solidFill>
                  <a:schemeClr val="tx1"/>
                </a:solidFill>
                <a:latin typeface="Corbel" charset="0"/>
                <a:ea typeface="ＭＳ Ｐゴシック" charset="0"/>
              </a:defRPr>
            </a:lvl5pPr>
            <a:lvl6pPr marL="2514600" indent="-228600" eaLnBrk="0" fontAlgn="base" hangingPunct="0">
              <a:spcBef>
                <a:spcPct val="0"/>
              </a:spcBef>
              <a:spcAft>
                <a:spcPct val="0"/>
              </a:spcAft>
              <a:defRPr sz="2400">
                <a:solidFill>
                  <a:schemeClr val="tx1"/>
                </a:solidFill>
                <a:latin typeface="Corbel" charset="0"/>
                <a:ea typeface="ＭＳ Ｐゴシック" charset="0"/>
              </a:defRPr>
            </a:lvl6pPr>
            <a:lvl7pPr marL="2971800" indent="-228600" eaLnBrk="0" fontAlgn="base" hangingPunct="0">
              <a:spcBef>
                <a:spcPct val="0"/>
              </a:spcBef>
              <a:spcAft>
                <a:spcPct val="0"/>
              </a:spcAft>
              <a:defRPr sz="2400">
                <a:solidFill>
                  <a:schemeClr val="tx1"/>
                </a:solidFill>
                <a:latin typeface="Corbel" charset="0"/>
                <a:ea typeface="ＭＳ Ｐゴシック" charset="0"/>
              </a:defRPr>
            </a:lvl7pPr>
            <a:lvl8pPr marL="3429000" indent="-228600" eaLnBrk="0" fontAlgn="base" hangingPunct="0">
              <a:spcBef>
                <a:spcPct val="0"/>
              </a:spcBef>
              <a:spcAft>
                <a:spcPct val="0"/>
              </a:spcAft>
              <a:defRPr sz="2400">
                <a:solidFill>
                  <a:schemeClr val="tx1"/>
                </a:solidFill>
                <a:latin typeface="Corbel" charset="0"/>
                <a:ea typeface="ＭＳ Ｐゴシック" charset="0"/>
              </a:defRPr>
            </a:lvl8pPr>
            <a:lvl9pPr marL="3886200" indent="-228600" eaLnBrk="0" fontAlgn="base" hangingPunct="0">
              <a:spcBef>
                <a:spcPct val="0"/>
              </a:spcBef>
              <a:spcAft>
                <a:spcPct val="0"/>
              </a:spcAft>
              <a:defRPr sz="2400">
                <a:solidFill>
                  <a:schemeClr val="tx1"/>
                </a:solidFill>
                <a:latin typeface="Corbel" charset="0"/>
                <a:ea typeface="ＭＳ Ｐゴシック" charset="0"/>
              </a:defRPr>
            </a:lvl9pPr>
          </a:lstStyle>
          <a:p>
            <a:pPr eaLnBrk="1" hangingPunct="1"/>
            <a:fld id="{68CD3BA1-4B57-C846-B51D-E07B242E533D}" type="slidenum">
              <a:rPr lang="en-US" sz="1200">
                <a:solidFill>
                  <a:srgbClr val="000000"/>
                </a:solidFill>
                <a:latin typeface="Calibri" charset="0"/>
              </a:rPr>
              <a:pPr eaLnBrk="1" hangingPunct="1"/>
              <a:t>32</a:t>
            </a:fld>
            <a:endParaRPr lang="en-US" sz="1200">
              <a:solidFill>
                <a:srgbClr val="000000"/>
              </a:solidFill>
              <a:latin typeface="Calibri" charset="0"/>
            </a:endParaRPr>
          </a:p>
        </p:txBody>
      </p:sp>
      <p:sp>
        <p:nvSpPr>
          <p:cNvPr id="14336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143363"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Calibri" charset="0"/>
              </a:rPr>
              <a:t>Our not-so-prevailing view, which is supported by these subsequent studies</a:t>
            </a:r>
            <a:r>
              <a:rPr lang="is-IS">
                <a:latin typeface="Calibri" charset="0"/>
              </a:rPr>
              <a:t>…</a:t>
            </a:r>
            <a:endParaRPr lang="en-US">
              <a:latin typeface="Calibri" charset="0"/>
            </a:endParaRPr>
          </a:p>
          <a:p>
            <a:pPr eaLnBrk="1" hangingPunct="1">
              <a:spcBef>
                <a:spcPct val="0"/>
              </a:spcBef>
            </a:pPr>
            <a:r>
              <a:rPr lang="en-US">
                <a:latin typeface="Calibri" charset="0"/>
              </a:rPr>
              <a:t>Cortico-spinal excitability, lateralization, subjective estimates.</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ABB6FC-DFA2-AF48-9949-6740A20C7081}" type="slidenum">
              <a:rPr lang="en-US" sz="1200">
                <a:solidFill>
                  <a:prstClr val="black"/>
                </a:solidFill>
              </a:rPr>
              <a:pPr eaLnBrk="1" hangingPunct="1"/>
              <a:t>33</a:t>
            </a:fld>
            <a:endParaRPr lang="en-US" sz="1200">
              <a:solidFill>
                <a:prstClr val="black"/>
              </a:solidFill>
            </a:endParaRPr>
          </a:p>
        </p:txBody>
      </p:sp>
      <p:sp>
        <p:nvSpPr>
          <p:cNvPr id="6861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68611"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a:p>
            <a:pPr eaLnBrk="1" hangingPunct="1">
              <a:spcBef>
                <a:spcPct val="0"/>
              </a:spcBef>
            </a:pPr>
            <a:r>
              <a:rPr lang="en-US" dirty="0">
                <a:latin typeface="Calibri" charset="0"/>
              </a:rPr>
              <a:t>----- Meeting Notes (10/16/15 12:45) -----</a:t>
            </a:r>
          </a:p>
          <a:p>
            <a:pPr eaLnBrk="1" hangingPunct="1">
              <a:spcBef>
                <a:spcPct val="0"/>
              </a:spcBef>
            </a:pPr>
            <a:r>
              <a:rPr lang="en-US" dirty="0">
                <a:latin typeface="Calibri" charset="0"/>
              </a:rPr>
              <a:t>Don't harp too much on the crayfish thing. Harp on the fact that we have a mechanistic explanation that offers an account.</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3D378966-60EE-5E46-8173-C2772CAAA06E}" type="slidenum">
              <a:rPr lang="en-US" sz="1200">
                <a:solidFill>
                  <a:prstClr val="black"/>
                </a:solidFill>
              </a:rPr>
              <a:pPr eaLnBrk="1" hangingPunct="1"/>
              <a:t>34</a:t>
            </a:fld>
            <a:endParaRPr lang="en-US" sz="1200">
              <a:solidFill>
                <a:prstClr val="black"/>
              </a:solidFill>
            </a:endParaRPr>
          </a:p>
        </p:txBody>
      </p:sp>
      <p:sp>
        <p:nvSpPr>
          <p:cNvPr id="7065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70659"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Calibri" charset="0"/>
              </a:rPr>
              <a:t>When this little guy transitions from a resting state to a foraging state, the precise time also rides on spontaneous ongoing fluctuations in his neural activity.</a:t>
            </a:r>
          </a:p>
          <a:p>
            <a:pPr eaLnBrk="1" hangingPunct="1">
              <a:spcBef>
                <a:spcPct val="0"/>
              </a:spcBef>
            </a:pPr>
            <a:r>
              <a:rPr lang="en-US">
                <a:latin typeface="Calibri" charset="0"/>
              </a:rPr>
              <a:t>----- Meeting Notes (10/16/15 12:45) -----</a:t>
            </a:r>
          </a:p>
          <a:p>
            <a:pPr eaLnBrk="1" hangingPunct="1">
              <a:spcBef>
                <a:spcPct val="0"/>
              </a:spcBef>
            </a:pPr>
            <a:r>
              <a:rPr lang="en-US">
                <a:latin typeface="Calibri" charset="0"/>
              </a:rPr>
              <a:t>Forgot to mention that the little creature is a leech!</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AFC659C-47D0-EC4E-8D71-60CD89B0AC83}" type="slidenum">
              <a:rPr lang="en-US" sz="1200">
                <a:solidFill>
                  <a:prstClr val="black"/>
                </a:solidFill>
              </a:rPr>
              <a:pPr eaLnBrk="1" hangingPunct="1"/>
              <a:t>35</a:t>
            </a:fld>
            <a:endParaRPr lang="en-US" sz="1200">
              <a:solidFill>
                <a:prstClr val="black"/>
              </a:solidFill>
            </a:endParaRPr>
          </a:p>
        </p:txBody>
      </p:sp>
      <p:sp>
        <p:nvSpPr>
          <p:cNvPr id="7270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72707"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False</a:t>
            </a:r>
            <a:r>
              <a:rPr lang="en-US" baseline="0" dirty="0">
                <a:latin typeface="Calibri" charset="0"/>
              </a:rPr>
              <a:t> alarms is the limiting factor.</a:t>
            </a:r>
            <a:endParaRPr lang="en-US" dirty="0">
              <a:latin typeface="Calibri"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01DD5A05-BBD7-0A4C-9E7F-04E72A63CE70}" type="slidenum">
              <a:rPr lang="en-US" sz="1200">
                <a:solidFill>
                  <a:prstClr val="black"/>
                </a:solidFill>
              </a:rPr>
              <a:pPr eaLnBrk="1" hangingPunct="1"/>
              <a:t>36</a:t>
            </a:fld>
            <a:endParaRPr lang="en-US" sz="1200">
              <a:solidFill>
                <a:prstClr val="black"/>
              </a:solidFill>
            </a:endParaRPr>
          </a:p>
        </p:txBody>
      </p:sp>
      <p:sp>
        <p:nvSpPr>
          <p:cNvPr id="7475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74755"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Try</a:t>
            </a:r>
            <a:r>
              <a:rPr lang="en-US" baseline="0" dirty="0">
                <a:latin typeface="Calibri" charset="0"/>
              </a:rPr>
              <a:t> to reach this point within 30 minutes.</a:t>
            </a:r>
          </a:p>
          <a:p>
            <a:pPr eaLnBrk="1" hangingPunct="1">
              <a:spcBef>
                <a:spcPct val="0"/>
              </a:spcBef>
            </a:pPr>
            <a:r>
              <a:rPr lang="en-US" baseline="0" dirty="0">
                <a:latin typeface="Calibri" charset="0"/>
              </a:rPr>
              <a:t>----- Meeting Notes (10/16/15 12:45) -----</a:t>
            </a:r>
          </a:p>
          <a:p>
            <a:pPr eaLnBrk="1" hangingPunct="1">
              <a:spcBef>
                <a:spcPct val="0"/>
              </a:spcBef>
            </a:pPr>
            <a:r>
              <a:rPr lang="en-US" baseline="0" dirty="0">
                <a:latin typeface="Calibri" charset="0"/>
              </a:rPr>
              <a:t>Maybe explain this a bit better. Don't go too fast.</a:t>
            </a:r>
            <a:endParaRPr lang="en-US" dirty="0">
              <a:latin typeface="Calibri"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Espace réservé de l'image des diapositives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76802" name="Espace réservé des commentaire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lang="fr-FR">
                <a:latin typeface="Calibri" charset="0"/>
              </a:rPr>
              <a:t>So we’re suggesting that the neural decision to move is relatively late, consistent with subjective estimates, but how can we try to determine empirically when it happens.</a:t>
            </a:r>
          </a:p>
        </p:txBody>
      </p:sp>
      <p:sp>
        <p:nvSpPr>
          <p:cNvPr id="76803" name="Espace réservé du numéro de diapositive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FBAC1B7-9A95-6A4D-AFCE-08F2BACB6146}" type="slidenum">
              <a:rPr lang="en-US" sz="1200"/>
              <a:pPr eaLnBrk="1" hangingPunct="1"/>
              <a:t>38</a:t>
            </a:fld>
            <a:endParaRPr lang="en-US" sz="120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(10/16/15 12:45) -----</a:t>
            </a:r>
          </a:p>
          <a:p>
            <a:r>
              <a:rPr lang="en-US"/>
              <a:t>State what adaBoost is! Say that it is a machine learning technique. Focusing using few subjects and a lot of data per subject - this is what classifiers like.</a:t>
            </a:r>
          </a:p>
        </p:txBody>
      </p:sp>
      <p:sp>
        <p:nvSpPr>
          <p:cNvPr id="4" name="Slide Number Placeholder 3"/>
          <p:cNvSpPr>
            <a:spLocks noGrp="1"/>
          </p:cNvSpPr>
          <p:nvPr>
            <p:ph type="sldNum" sz="quarter" idx="10"/>
          </p:nvPr>
        </p:nvSpPr>
        <p:spPr/>
        <p:txBody>
          <a:bodyPr/>
          <a:lstStyle/>
          <a:p>
            <a:fld id="{182FE7A0-F0F1-4746-9B39-405AAF058DA1}" type="slidenum">
              <a:rPr lang="en-US" smtClean="0"/>
              <a:t>40</a:t>
            </a:fld>
            <a:endParaRPr lang="en-US"/>
          </a:p>
        </p:txBody>
      </p:sp>
    </p:spTree>
    <p:extLst>
      <p:ext uri="{BB962C8B-B14F-4D97-AF65-F5344CB8AC3E}">
        <p14:creationId xmlns:p14="http://schemas.microsoft.com/office/powerpoint/2010/main" val="34372910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Noticed that I did not say “conscious decision” to move.</a:t>
            </a:r>
          </a:p>
        </p:txBody>
      </p:sp>
      <p:sp>
        <p:nvSpPr>
          <p:cNvPr id="4" name="Slide Number Placeholder 3"/>
          <p:cNvSpPr>
            <a:spLocks noGrp="1"/>
          </p:cNvSpPr>
          <p:nvPr>
            <p:ph type="sldNum" sz="quarter" idx="10"/>
          </p:nvPr>
        </p:nvSpPr>
        <p:spPr/>
        <p:txBody>
          <a:bodyPr/>
          <a:lstStyle/>
          <a:p>
            <a:fld id="{182FE7A0-F0F1-4746-9B39-405AAF058DA1}" type="slidenum">
              <a:rPr lang="en-US" smtClean="0">
                <a:solidFill>
                  <a:prstClr val="black"/>
                </a:solidFill>
                <a:latin typeface="Calibri"/>
              </a:rPr>
              <a:pPr/>
              <a:t>5</a:t>
            </a:fld>
            <a:endParaRPr lang="en-US">
              <a:solidFill>
                <a:prstClr val="black"/>
              </a:solidFill>
              <a:latin typeface="Calibri"/>
            </a:endParaRPr>
          </a:p>
        </p:txBody>
      </p:sp>
    </p:spTree>
    <p:extLst>
      <p:ext uri="{BB962C8B-B14F-4D97-AF65-F5344CB8AC3E}">
        <p14:creationId xmlns:p14="http://schemas.microsoft.com/office/powerpoint/2010/main" val="68212824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it’s a fair fight!</a:t>
            </a:r>
          </a:p>
        </p:txBody>
      </p:sp>
      <p:sp>
        <p:nvSpPr>
          <p:cNvPr id="4" name="Slide Number Placeholder 3"/>
          <p:cNvSpPr>
            <a:spLocks noGrp="1"/>
          </p:cNvSpPr>
          <p:nvPr>
            <p:ph type="sldNum" sz="quarter" idx="10"/>
          </p:nvPr>
        </p:nvSpPr>
        <p:spPr/>
        <p:txBody>
          <a:bodyPr/>
          <a:lstStyle/>
          <a:p>
            <a:fld id="{182FE7A0-F0F1-4746-9B39-405AAF058DA1}" type="slidenum">
              <a:rPr lang="en-US" smtClean="0">
                <a:solidFill>
                  <a:prstClr val="black"/>
                </a:solidFill>
                <a:latin typeface="Calibri"/>
              </a:rPr>
              <a:pPr/>
              <a:t>42</a:t>
            </a:fld>
            <a:endParaRPr lang="en-US">
              <a:solidFill>
                <a:prstClr val="black"/>
              </a:solidFill>
              <a:latin typeface="Calibri"/>
            </a:endParaRPr>
          </a:p>
        </p:txBody>
      </p:sp>
    </p:spTree>
    <p:extLst>
      <p:ext uri="{BB962C8B-B14F-4D97-AF65-F5344CB8AC3E}">
        <p14:creationId xmlns:p14="http://schemas.microsoft.com/office/powerpoint/2010/main" val="228969152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8065" name="Shape 164"/>
          <p:cNvSpPr>
            <a:spLocks noGrp="1" noRot="1" noChangeAspect="1" noTextEdit="1"/>
          </p:cNvSpPr>
          <p:nvPr>
            <p:ph type="sldImg" idx="2"/>
          </p:nvPr>
        </p:nvSpPr>
        <p:spPr bwMode="auto">
          <a:custGeom>
            <a:avLst/>
            <a:gdLst>
              <a:gd name="T0" fmla="*/ 0 w 120000"/>
              <a:gd name="T1" fmla="*/ 0 h 120000"/>
              <a:gd name="T2" fmla="*/ 2147483647 w 120000"/>
              <a:gd name="T3" fmla="*/ 0 h 120000"/>
              <a:gd name="T4" fmla="*/ 2147483647 w 120000"/>
              <a:gd name="T5" fmla="*/ 2147483647 h 120000"/>
              <a:gd name="T6" fmla="*/ 0 w 120000"/>
              <a:gd name="T7" fmla="*/ 2147483647 h 120000"/>
              <a:gd name="T8" fmla="*/ 0 w 120000"/>
              <a:gd name="T9" fmla="*/ 0 h 120000"/>
              <a:gd name="T10" fmla="*/ 0 60000 65536"/>
              <a:gd name="T11" fmla="*/ 0 60000 65536"/>
              <a:gd name="T12" fmla="*/ 0 60000 65536"/>
              <a:gd name="T13" fmla="*/ 0 60000 65536"/>
              <a:gd name="T14" fmla="*/ 0 60000 65536"/>
              <a:gd name="T15" fmla="*/ 0 w 120000"/>
              <a:gd name="T16" fmla="*/ 0 h 120000"/>
              <a:gd name="T17" fmla="*/ 120000 w 120000"/>
              <a:gd name="T18" fmla="*/ 120000 h 120000"/>
            </a:gdLst>
            <a:ahLst/>
            <a:cxnLst>
              <a:cxn ang="T10">
                <a:pos x="T0" y="T1"/>
              </a:cxn>
              <a:cxn ang="T11">
                <a:pos x="T2" y="T3"/>
              </a:cxn>
              <a:cxn ang="T12">
                <a:pos x="T4" y="T5"/>
              </a:cxn>
              <a:cxn ang="T13">
                <a:pos x="T6" y="T7"/>
              </a:cxn>
              <a:cxn ang="T14">
                <a:pos x="T8" y="T9"/>
              </a:cxn>
            </a:cxnLst>
            <a:rect l="T15" t="T16" r="T17" b="T18"/>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88066" name="Shape 165"/>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lIns="91425" tIns="91425" rIns="91425" bIns="91425" numCol="1" anchor="t" anchorCtr="0" compatLnSpc="1">
            <a:prstTxWarp prst="textNoShape">
              <a:avLst/>
            </a:prstTxWarp>
          </a:bodyPr>
          <a:lstStyle/>
          <a:p>
            <a:pPr eaLnBrk="1" hangingPunct="1">
              <a:spcBef>
                <a:spcPct val="0"/>
              </a:spcBef>
            </a:pPr>
            <a:endParaRPr lang="fr-FR">
              <a:latin typeface="Calibri" charset="0"/>
            </a:endParaRPr>
          </a:p>
          <a:p>
            <a:pPr eaLnBrk="1" hangingPunct="1">
              <a:spcBef>
                <a:spcPct val="0"/>
              </a:spcBef>
            </a:pPr>
            <a:r>
              <a:rPr lang="fr-FR">
                <a:latin typeface="Calibri" charset="0"/>
              </a:rPr>
              <a:t>----- Meeting Notes (10/16/15 12:59) -----</a:t>
            </a:r>
          </a:p>
          <a:p>
            <a:pPr eaLnBrk="1" hangingPunct="1">
              <a:spcBef>
                <a:spcPct val="0"/>
              </a:spcBef>
            </a:pPr>
            <a:r>
              <a:rPr lang="fr-FR">
                <a:latin typeface="Calibri" charset="0"/>
              </a:rPr>
              <a:t>Explain what mean positive and mean negative means and explain what ROC curve is a function of ability to tell them apart. This is just showing you a single feature, but classifier is using many features.</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92161" name="Shape 179"/>
          <p:cNvSpPr>
            <a:spLocks noGrp="1" noRot="1" noChangeAspect="1" noTextEdit="1"/>
          </p:cNvSpPr>
          <p:nvPr>
            <p:ph type="sldImg" idx="2"/>
          </p:nvPr>
        </p:nvSpPr>
        <p:spPr bwMode="auto">
          <a:custGeom>
            <a:avLst/>
            <a:gdLst>
              <a:gd name="T0" fmla="*/ 0 w 120000"/>
              <a:gd name="T1" fmla="*/ 0 h 120000"/>
              <a:gd name="T2" fmla="*/ 2147483647 w 120000"/>
              <a:gd name="T3" fmla="*/ 0 h 120000"/>
              <a:gd name="T4" fmla="*/ 2147483647 w 120000"/>
              <a:gd name="T5" fmla="*/ 2147483647 h 120000"/>
              <a:gd name="T6" fmla="*/ 0 w 120000"/>
              <a:gd name="T7" fmla="*/ 2147483647 h 120000"/>
              <a:gd name="T8" fmla="*/ 0 w 120000"/>
              <a:gd name="T9" fmla="*/ 0 h 120000"/>
              <a:gd name="T10" fmla="*/ 0 60000 65536"/>
              <a:gd name="T11" fmla="*/ 0 60000 65536"/>
              <a:gd name="T12" fmla="*/ 0 60000 65536"/>
              <a:gd name="T13" fmla="*/ 0 60000 65536"/>
              <a:gd name="T14" fmla="*/ 0 60000 65536"/>
              <a:gd name="T15" fmla="*/ 0 w 120000"/>
              <a:gd name="T16" fmla="*/ 0 h 120000"/>
              <a:gd name="T17" fmla="*/ 120000 w 120000"/>
              <a:gd name="T18" fmla="*/ 120000 h 120000"/>
            </a:gdLst>
            <a:ahLst/>
            <a:cxnLst>
              <a:cxn ang="T10">
                <a:pos x="T0" y="T1"/>
              </a:cxn>
              <a:cxn ang="T11">
                <a:pos x="T2" y="T3"/>
              </a:cxn>
              <a:cxn ang="T12">
                <a:pos x="T4" y="T5"/>
              </a:cxn>
              <a:cxn ang="T13">
                <a:pos x="T6" y="T7"/>
              </a:cxn>
              <a:cxn ang="T14">
                <a:pos x="T8" y="T9"/>
              </a:cxn>
            </a:cxnLst>
            <a:rect l="T15" t="T16" r="T17" b="T18"/>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92162" name="Shape 180"/>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lIns="91425" tIns="91425" rIns="91425" bIns="91425" numCol="1" anchor="t" anchorCtr="0" compatLnSpc="1">
            <a:prstTxWarp prst="textNoShape">
              <a:avLst/>
            </a:prstTxWarp>
          </a:bodyPr>
          <a:lstStyle/>
          <a:p>
            <a:pPr eaLnBrk="1" hangingPunct="1">
              <a:spcBef>
                <a:spcPct val="0"/>
              </a:spcBef>
            </a:pPr>
            <a:endParaRPr lang="fr-FR">
              <a:latin typeface="Calibri" charset="0"/>
            </a:endParaRPr>
          </a:p>
          <a:p>
            <a:pPr eaLnBrk="1" hangingPunct="1">
              <a:spcBef>
                <a:spcPct val="0"/>
              </a:spcBef>
            </a:pPr>
            <a:r>
              <a:rPr lang="fr-FR">
                <a:latin typeface="Calibri" charset="0"/>
              </a:rPr>
              <a:t>----- Meeting Notes (10/16/15 12:59) -----</a:t>
            </a:r>
          </a:p>
          <a:p>
            <a:pPr eaLnBrk="1" hangingPunct="1">
              <a:spcBef>
                <a:spcPct val="0"/>
              </a:spcBef>
            </a:pPr>
            <a:r>
              <a:rPr lang="fr-FR">
                <a:latin typeface="Calibri" charset="0"/>
              </a:rPr>
              <a:t>Maybe skip the Yelisyeyev thing. Or explain it better.</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92161" name="Shape 179"/>
          <p:cNvSpPr>
            <a:spLocks noGrp="1" noRot="1" noChangeAspect="1" noTextEdit="1"/>
          </p:cNvSpPr>
          <p:nvPr>
            <p:ph type="sldImg" idx="2"/>
          </p:nvPr>
        </p:nvSpPr>
        <p:spPr bwMode="auto">
          <a:custGeom>
            <a:avLst/>
            <a:gdLst>
              <a:gd name="T0" fmla="*/ 0 w 120000"/>
              <a:gd name="T1" fmla="*/ 0 h 120000"/>
              <a:gd name="T2" fmla="*/ 2147483647 w 120000"/>
              <a:gd name="T3" fmla="*/ 0 h 120000"/>
              <a:gd name="T4" fmla="*/ 2147483647 w 120000"/>
              <a:gd name="T5" fmla="*/ 2147483647 h 120000"/>
              <a:gd name="T6" fmla="*/ 0 w 120000"/>
              <a:gd name="T7" fmla="*/ 2147483647 h 120000"/>
              <a:gd name="T8" fmla="*/ 0 w 120000"/>
              <a:gd name="T9" fmla="*/ 0 h 120000"/>
              <a:gd name="T10" fmla="*/ 0 60000 65536"/>
              <a:gd name="T11" fmla="*/ 0 60000 65536"/>
              <a:gd name="T12" fmla="*/ 0 60000 65536"/>
              <a:gd name="T13" fmla="*/ 0 60000 65536"/>
              <a:gd name="T14" fmla="*/ 0 60000 65536"/>
              <a:gd name="T15" fmla="*/ 0 w 120000"/>
              <a:gd name="T16" fmla="*/ 0 h 120000"/>
              <a:gd name="T17" fmla="*/ 120000 w 120000"/>
              <a:gd name="T18" fmla="*/ 120000 h 120000"/>
            </a:gdLst>
            <a:ahLst/>
            <a:cxnLst>
              <a:cxn ang="T10">
                <a:pos x="T0" y="T1"/>
              </a:cxn>
              <a:cxn ang="T11">
                <a:pos x="T2" y="T3"/>
              </a:cxn>
              <a:cxn ang="T12">
                <a:pos x="T4" y="T5"/>
              </a:cxn>
              <a:cxn ang="T13">
                <a:pos x="T6" y="T7"/>
              </a:cxn>
              <a:cxn ang="T14">
                <a:pos x="T8" y="T9"/>
              </a:cxn>
            </a:cxnLst>
            <a:rect l="T15" t="T16" r="T17" b="T18"/>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92162" name="Shape 180"/>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lIns="91425" tIns="91425" rIns="91425" bIns="91425" numCol="1" anchor="t" anchorCtr="0" compatLnSpc="1">
            <a:prstTxWarp prst="textNoShape">
              <a:avLst/>
            </a:prstTxWarp>
          </a:bodyPr>
          <a:lstStyle/>
          <a:p>
            <a:pPr eaLnBrk="1" hangingPunct="1">
              <a:spcBef>
                <a:spcPct val="0"/>
              </a:spcBef>
            </a:pPr>
            <a:endParaRPr lang="fr-FR">
              <a:latin typeface="Calibri" charset="0"/>
            </a:endParaRPr>
          </a:p>
          <a:p>
            <a:pPr eaLnBrk="1" hangingPunct="1">
              <a:spcBef>
                <a:spcPct val="0"/>
              </a:spcBef>
            </a:pPr>
            <a:r>
              <a:rPr lang="fr-FR">
                <a:latin typeface="Calibri" charset="0"/>
              </a:rPr>
              <a:t>----- Meeting Notes (10/16/15 12:59) -----</a:t>
            </a:r>
          </a:p>
          <a:p>
            <a:pPr eaLnBrk="1" hangingPunct="1">
              <a:spcBef>
                <a:spcPct val="0"/>
              </a:spcBef>
            </a:pPr>
            <a:r>
              <a:rPr lang="fr-FR">
                <a:latin typeface="Calibri" charset="0"/>
              </a:rPr>
              <a:t>Maybe skip the Yelisyeyev thing. Or explain it better.</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Espace réservé de l'image des diapositives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55298" name="Espace réservé des commentaire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Our model also</a:t>
            </a:r>
            <a:r>
              <a:rPr lang="en-US" baseline="0" dirty="0">
                <a:latin typeface="Calibri" charset="0"/>
              </a:rPr>
              <a:t> exposes an important limitation of using movement-locked data epochs in the study of self-initiated movement, which is the main approach used in this area of research. </a:t>
            </a:r>
            <a:r>
              <a:rPr lang="en-US" dirty="0">
                <a:latin typeface="Calibri" charset="0"/>
              </a:rPr>
              <a:t>The problem</a:t>
            </a:r>
            <a:r>
              <a:rPr lang="en-US" baseline="0" dirty="0">
                <a:latin typeface="Calibri" charset="0"/>
              </a:rPr>
              <a:t> with movement-locked analyses is that they discount the prior probability of whatever you find in the average</a:t>
            </a:r>
            <a:r>
              <a:rPr lang="en-US" dirty="0">
                <a:latin typeface="Calibri" charset="0"/>
              </a:rPr>
              <a:t>. Consider trying to learn to predict the onset of rainfall based only on a sample of rainy days. It will be difficult to generalize to an arbitrary set of conditions, because very often it does </a:t>
            </a:r>
            <a:r>
              <a:rPr lang="en-US" i="1" dirty="0">
                <a:latin typeface="Calibri" charset="0"/>
              </a:rPr>
              <a:t>not </a:t>
            </a:r>
            <a:r>
              <a:rPr lang="en-US" dirty="0">
                <a:latin typeface="Calibri" charset="0"/>
              </a:rPr>
              <a:t>rain. Likewise, in the study of self-initiated movement, </a:t>
            </a:r>
            <a:r>
              <a:rPr lang="en-US" i="1" dirty="0">
                <a:latin typeface="Calibri" charset="0"/>
              </a:rPr>
              <a:t>sampling the conditions that are active when a movement is not about to happen, is integral to being able to reliably predict when movement is going to happen</a:t>
            </a:r>
            <a:r>
              <a:rPr lang="en-US" dirty="0">
                <a:latin typeface="Calibri" charset="0"/>
              </a:rPr>
              <a:t>. </a:t>
            </a:r>
          </a:p>
        </p:txBody>
      </p:sp>
      <p:sp>
        <p:nvSpPr>
          <p:cNvPr id="55299" name="Espace réservé du numéro de diapositive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orbel" charset="0"/>
                <a:ea typeface="ＭＳ Ｐゴシック" charset="0"/>
                <a:cs typeface="ＭＳ Ｐゴシック" charset="0"/>
              </a:defRPr>
            </a:lvl1pPr>
            <a:lvl2pPr marL="742950" indent="-285750" eaLnBrk="0" hangingPunct="0">
              <a:defRPr sz="2400">
                <a:solidFill>
                  <a:schemeClr val="tx1"/>
                </a:solidFill>
                <a:latin typeface="Corbel" charset="0"/>
                <a:ea typeface="ＭＳ Ｐゴシック" charset="0"/>
              </a:defRPr>
            </a:lvl2pPr>
            <a:lvl3pPr marL="1143000" indent="-228600" eaLnBrk="0" hangingPunct="0">
              <a:defRPr sz="2400">
                <a:solidFill>
                  <a:schemeClr val="tx1"/>
                </a:solidFill>
                <a:latin typeface="Corbel" charset="0"/>
                <a:ea typeface="ＭＳ Ｐゴシック" charset="0"/>
              </a:defRPr>
            </a:lvl3pPr>
            <a:lvl4pPr marL="1600200" indent="-228600" eaLnBrk="0" hangingPunct="0">
              <a:defRPr sz="2400">
                <a:solidFill>
                  <a:schemeClr val="tx1"/>
                </a:solidFill>
                <a:latin typeface="Corbel" charset="0"/>
                <a:ea typeface="ＭＳ Ｐゴシック" charset="0"/>
              </a:defRPr>
            </a:lvl4pPr>
            <a:lvl5pPr marL="2057400" indent="-228600" eaLnBrk="0" hangingPunct="0">
              <a:defRPr sz="2400">
                <a:solidFill>
                  <a:schemeClr val="tx1"/>
                </a:solidFill>
                <a:latin typeface="Corbel" charset="0"/>
                <a:ea typeface="ＭＳ Ｐゴシック" charset="0"/>
              </a:defRPr>
            </a:lvl5pPr>
            <a:lvl6pPr marL="2514600" indent="-228600" eaLnBrk="0" fontAlgn="base" hangingPunct="0">
              <a:spcBef>
                <a:spcPct val="0"/>
              </a:spcBef>
              <a:spcAft>
                <a:spcPct val="0"/>
              </a:spcAft>
              <a:defRPr sz="2400">
                <a:solidFill>
                  <a:schemeClr val="tx1"/>
                </a:solidFill>
                <a:latin typeface="Corbel" charset="0"/>
                <a:ea typeface="ＭＳ Ｐゴシック" charset="0"/>
              </a:defRPr>
            </a:lvl6pPr>
            <a:lvl7pPr marL="2971800" indent="-228600" eaLnBrk="0" fontAlgn="base" hangingPunct="0">
              <a:spcBef>
                <a:spcPct val="0"/>
              </a:spcBef>
              <a:spcAft>
                <a:spcPct val="0"/>
              </a:spcAft>
              <a:defRPr sz="2400">
                <a:solidFill>
                  <a:schemeClr val="tx1"/>
                </a:solidFill>
                <a:latin typeface="Corbel" charset="0"/>
                <a:ea typeface="ＭＳ Ｐゴシック" charset="0"/>
              </a:defRPr>
            </a:lvl7pPr>
            <a:lvl8pPr marL="3429000" indent="-228600" eaLnBrk="0" fontAlgn="base" hangingPunct="0">
              <a:spcBef>
                <a:spcPct val="0"/>
              </a:spcBef>
              <a:spcAft>
                <a:spcPct val="0"/>
              </a:spcAft>
              <a:defRPr sz="2400">
                <a:solidFill>
                  <a:schemeClr val="tx1"/>
                </a:solidFill>
                <a:latin typeface="Corbel" charset="0"/>
                <a:ea typeface="ＭＳ Ｐゴシック" charset="0"/>
              </a:defRPr>
            </a:lvl8pPr>
            <a:lvl9pPr marL="3886200" indent="-228600" eaLnBrk="0" fontAlgn="base" hangingPunct="0">
              <a:spcBef>
                <a:spcPct val="0"/>
              </a:spcBef>
              <a:spcAft>
                <a:spcPct val="0"/>
              </a:spcAft>
              <a:defRPr sz="2400">
                <a:solidFill>
                  <a:schemeClr val="tx1"/>
                </a:solidFill>
                <a:latin typeface="Corbel" charset="0"/>
                <a:ea typeface="ＭＳ Ｐゴシック" charset="0"/>
              </a:defRPr>
            </a:lvl9pPr>
          </a:lstStyle>
          <a:p>
            <a:pPr eaLnBrk="1" fontAlgn="base" hangingPunct="1">
              <a:spcBef>
                <a:spcPct val="0"/>
              </a:spcBef>
              <a:spcAft>
                <a:spcPct val="0"/>
              </a:spcAft>
            </a:pPr>
            <a:fld id="{2C81DE0D-E122-8042-B1F2-FC9AA4D759CC}" type="slidenum">
              <a:rPr lang="en-US" sz="1200">
                <a:solidFill>
                  <a:prstClr val="black"/>
                </a:solidFill>
                <a:latin typeface="Calibri" charset="0"/>
              </a:rPr>
              <a:pPr eaLnBrk="1" fontAlgn="base" hangingPunct="1">
                <a:spcBef>
                  <a:spcPct val="0"/>
                </a:spcBef>
                <a:spcAft>
                  <a:spcPct val="0"/>
                </a:spcAft>
              </a:pPr>
              <a:t>46</a:t>
            </a:fld>
            <a:endParaRPr lang="en-US" sz="1200">
              <a:solidFill>
                <a:prstClr val="black"/>
              </a:solidFill>
              <a:latin typeface="Calibri"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Espace réservé de l'image des diapositives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47106" name="Espace réservé des commentaire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lang="en-US" baseline="0" dirty="0">
                <a:latin typeface="Calibri" charset="0"/>
              </a:rPr>
              <a:t>The distribution at each point in time in the movement-locked average reflects P(S|T). </a:t>
            </a:r>
            <a:r>
              <a:rPr lang="en-US" sz="1200" kern="1200" dirty="0">
                <a:solidFill>
                  <a:schemeClr val="tx1"/>
                </a:solidFill>
                <a:effectLst/>
                <a:latin typeface="+mn-lt"/>
                <a:ea typeface="+mn-ea"/>
                <a:cs typeface="+mn-cs"/>
              </a:rPr>
              <a:t>BBF treats the data as a single continuous time series, looks forward in time, and tries to map the probability of behavior at future times given the present state of the system and its recent past. </a:t>
            </a:r>
            <a:endParaRPr lang="en-US" dirty="0">
              <a:effectLst/>
            </a:endParaRPr>
          </a:p>
          <a:p>
            <a:endParaRPr lang="en-US" baseline="0" dirty="0">
              <a:latin typeface="Calibri" charset="0"/>
            </a:endParaRPr>
          </a:p>
          <a:p>
            <a:r>
              <a:rPr lang="en-US" baseline="0" dirty="0">
                <a:latin typeface="Calibri" charset="0"/>
              </a:rPr>
              <a:t>Requires a lot of data.</a:t>
            </a:r>
          </a:p>
          <a:p>
            <a:r>
              <a:rPr lang="en-US" baseline="0" dirty="0">
                <a:latin typeface="Calibri" charset="0"/>
              </a:rPr>
              <a:t>Will use information foraging to get a large amount of data form each subject.</a:t>
            </a:r>
          </a:p>
          <a:p>
            <a:endParaRPr lang="en-US" baseline="0" dirty="0">
              <a:latin typeface="Calibri" charset="0"/>
            </a:endParaRPr>
          </a:p>
          <a:p>
            <a:pPr eaLnBrk="1" hangingPunct="1">
              <a:spcBef>
                <a:spcPct val="0"/>
              </a:spcBef>
            </a:pPr>
            <a:endParaRPr lang="en-US" dirty="0">
              <a:latin typeface="Calibri" charset="0"/>
            </a:endParaRPr>
          </a:p>
          <a:p>
            <a:endParaRPr lang="en-US" dirty="0">
              <a:latin typeface="Calibri" charset="0"/>
            </a:endParaRPr>
          </a:p>
        </p:txBody>
      </p:sp>
      <p:sp>
        <p:nvSpPr>
          <p:cNvPr id="4" name="Espace réservé du numéro de diapositive 3"/>
          <p:cNvSpPr>
            <a:spLocks noGrp="1"/>
          </p:cNvSpPr>
          <p:nvPr>
            <p:ph type="sldNum" sz="quarter" idx="5"/>
          </p:nvPr>
        </p:nvSpPr>
        <p:spPr/>
        <p:txBody>
          <a:bodyPr/>
          <a:lstStyle/>
          <a:p>
            <a:pPr>
              <a:defRPr/>
            </a:pPr>
            <a:fld id="{11B83B6B-08CD-124C-9F23-1476B155A2BE}" type="slidenum">
              <a:rPr lang="en-US" smtClean="0">
                <a:solidFill>
                  <a:prstClr val="black"/>
                </a:solidFill>
                <a:latin typeface="Calibri"/>
              </a:rPr>
              <a:pPr>
                <a:defRPr/>
              </a:pPr>
              <a:t>48</a:t>
            </a:fld>
            <a:endParaRPr lang="en-US">
              <a:solidFill>
                <a:prstClr val="black"/>
              </a:solidFill>
              <a:latin typeface="Calibri"/>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single human brain is arguably more complex than the entirety of the Earth’s atmosphere, and even the local weather can be</a:t>
            </a:r>
            <a:r>
              <a:rPr lang="en-US" sz="1200" kern="1200" baseline="0" dirty="0">
                <a:solidFill>
                  <a:schemeClr val="tx1"/>
                </a:solidFill>
                <a:effectLst/>
                <a:latin typeface="+mn-lt"/>
                <a:ea typeface="+mn-ea"/>
                <a:cs typeface="+mn-cs"/>
              </a:rPr>
              <a:t> challenging to predict</a:t>
            </a:r>
            <a:r>
              <a:rPr lang="en-US" sz="1200" kern="1200" dirty="0">
                <a:solidFill>
                  <a:schemeClr val="tx1"/>
                </a:solidFill>
                <a:effectLst/>
                <a:latin typeface="+mn-lt"/>
                <a:ea typeface="+mn-ea"/>
                <a:cs typeface="+mn-cs"/>
              </a:rPr>
              <a:t>. Yet </a:t>
            </a:r>
            <a:r>
              <a:rPr lang="en-US" sz="1200" kern="1200" baseline="0" dirty="0">
                <a:solidFill>
                  <a:schemeClr val="tx1"/>
                </a:solidFill>
                <a:effectLst/>
                <a:latin typeface="+mn-lt"/>
                <a:ea typeface="+mn-ea"/>
                <a:cs typeface="+mn-cs"/>
              </a:rPr>
              <a:t>some </a:t>
            </a:r>
            <a:r>
              <a:rPr lang="en-US" sz="1200" kern="1200" dirty="0">
                <a:solidFill>
                  <a:schemeClr val="tx1"/>
                </a:solidFill>
                <a:effectLst/>
                <a:latin typeface="+mn-lt"/>
                <a:ea typeface="+mn-ea"/>
                <a:cs typeface="+mn-cs"/>
              </a:rPr>
              <a:t>have begun to conclude that when it comes to the</a:t>
            </a:r>
            <a:r>
              <a:rPr lang="en-US" sz="1200" kern="1200" baseline="0" dirty="0">
                <a:solidFill>
                  <a:schemeClr val="tx1"/>
                </a:solidFill>
                <a:effectLst/>
                <a:latin typeface="+mn-lt"/>
                <a:ea typeface="+mn-ea"/>
                <a:cs typeface="+mn-cs"/>
              </a:rPr>
              <a:t> brain, the game is essentially won – </a:t>
            </a:r>
            <a:r>
              <a:rPr lang="en-US" sz="1200" kern="1200" dirty="0">
                <a:solidFill>
                  <a:schemeClr val="tx1"/>
                </a:solidFill>
                <a:effectLst/>
                <a:latin typeface="+mn-lt"/>
                <a:ea typeface="+mn-ea"/>
                <a:cs typeface="+mn-cs"/>
              </a:rPr>
              <a:t>we just </a:t>
            </a:r>
            <a:r>
              <a:rPr lang="en-US" sz="1200" kern="1200" baseline="0" dirty="0">
                <a:solidFill>
                  <a:schemeClr val="tx1"/>
                </a:solidFill>
                <a:effectLst/>
                <a:latin typeface="+mn-lt"/>
                <a:ea typeface="+mn-ea"/>
                <a:cs typeface="+mn-cs"/>
              </a:rPr>
              <a:t>put brain data together with machine learning, and we’re able to predict behavior. I would submit to you that the game has barely just begun – the self-initiation of action remains a profound mystery. </a:t>
            </a:r>
            <a:r>
              <a:rPr lang="en-US" sz="1200" b="1" kern="1200" baseline="0" dirty="0">
                <a:solidFill>
                  <a:schemeClr val="tx1"/>
                </a:solidFill>
                <a:effectLst/>
                <a:latin typeface="+mn-lt"/>
                <a:ea typeface="+mn-ea"/>
                <a:cs typeface="+mn-cs"/>
              </a:rPr>
              <a:t>For those who prefer to believe in free will, there is as yet no hard empirical evidence to stand in your way.</a:t>
            </a:r>
          </a:p>
        </p:txBody>
      </p:sp>
      <p:sp>
        <p:nvSpPr>
          <p:cNvPr id="4" name="Slide Number Placeholder 3"/>
          <p:cNvSpPr>
            <a:spLocks noGrp="1"/>
          </p:cNvSpPr>
          <p:nvPr>
            <p:ph type="sldNum" sz="quarter" idx="10"/>
          </p:nvPr>
        </p:nvSpPr>
        <p:spPr/>
        <p:txBody>
          <a:bodyPr/>
          <a:lstStyle/>
          <a:p>
            <a:fld id="{182FE7A0-F0F1-4746-9B39-405AAF058DA1}" type="slidenum">
              <a:rPr lang="en-US" smtClean="0">
                <a:solidFill>
                  <a:prstClr val="black"/>
                </a:solidFill>
                <a:latin typeface="Calibri"/>
              </a:rPr>
              <a:pPr/>
              <a:t>49</a:t>
            </a:fld>
            <a:endParaRPr lang="en-US">
              <a:solidFill>
                <a:prstClr val="black"/>
              </a:solidFill>
              <a:latin typeface="Calibri"/>
            </a:endParaRPr>
          </a:p>
        </p:txBody>
      </p:sp>
    </p:spTree>
    <p:extLst>
      <p:ext uri="{BB962C8B-B14F-4D97-AF65-F5344CB8AC3E}">
        <p14:creationId xmlns:p14="http://schemas.microsoft.com/office/powerpoint/2010/main" val="426450261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www.sites.google.com</a:t>
            </a:r>
            <a:r>
              <a:rPr lang="en-US" dirty="0"/>
              <a:t>/site/</a:t>
            </a:r>
            <a:r>
              <a:rPr lang="en-US" dirty="0" err="1"/>
              <a:t>aaronschurger</a:t>
            </a:r>
            <a:r>
              <a:rPr lang="en-US" dirty="0"/>
              <a:t>/</a:t>
            </a:r>
          </a:p>
        </p:txBody>
      </p:sp>
      <p:sp>
        <p:nvSpPr>
          <p:cNvPr id="4" name="Slide Number Placeholder 3"/>
          <p:cNvSpPr>
            <a:spLocks noGrp="1"/>
          </p:cNvSpPr>
          <p:nvPr>
            <p:ph type="sldNum" sz="quarter" idx="10"/>
          </p:nvPr>
        </p:nvSpPr>
        <p:spPr/>
        <p:txBody>
          <a:bodyPr/>
          <a:lstStyle/>
          <a:p>
            <a:fld id="{182FE7A0-F0F1-4746-9B39-405AAF058DA1}" type="slidenum">
              <a:rPr lang="en-US" smtClean="0">
                <a:solidFill>
                  <a:prstClr val="black"/>
                </a:solidFill>
                <a:latin typeface="Calibri"/>
              </a:rPr>
              <a:pPr/>
              <a:t>50</a:t>
            </a:fld>
            <a:endParaRPr lang="en-US">
              <a:solidFill>
                <a:prstClr val="black"/>
              </a:solidFill>
              <a:latin typeface="Calibri"/>
            </a:endParaRPr>
          </a:p>
        </p:txBody>
      </p:sp>
    </p:spTree>
    <p:extLst>
      <p:ext uri="{BB962C8B-B14F-4D97-AF65-F5344CB8AC3E}">
        <p14:creationId xmlns:p14="http://schemas.microsoft.com/office/powerpoint/2010/main" val="283464050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Espace réservé de l'image des diapositives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107522" name="Espace réservé des commentaire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lang="fr-FR">
                <a:latin typeface="Calibri" charset="0"/>
              </a:rPr>
              <a:t>More clarity on 1/f and leech etc, and also on boosting.</a:t>
            </a:r>
          </a:p>
        </p:txBody>
      </p:sp>
      <p:sp>
        <p:nvSpPr>
          <p:cNvPr id="107523" name="Espace réservé du numéro de diapositive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9B565B0D-99D1-5741-A9AB-4137B17BB361}" type="slidenum">
              <a:rPr lang="en-US" sz="1200">
                <a:solidFill>
                  <a:prstClr val="black"/>
                </a:solidFill>
              </a:rPr>
              <a:pPr eaLnBrk="1" hangingPunct="1"/>
              <a:t>51</a:t>
            </a:fld>
            <a:endParaRPr lang="en-US" sz="1200">
              <a:solidFill>
                <a:prstClr val="black"/>
              </a:solidFill>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82FE7A0-F0F1-4746-9B39-405AAF058DA1}" type="slidenum">
              <a:rPr lang="en-US" smtClean="0">
                <a:solidFill>
                  <a:prstClr val="black"/>
                </a:solidFill>
                <a:latin typeface="Calibri"/>
              </a:rPr>
              <a:pPr/>
              <a:t>52</a:t>
            </a:fld>
            <a:endParaRPr lang="en-US">
              <a:solidFill>
                <a:prstClr val="black"/>
              </a:solidFill>
              <a:latin typeface="Calibri"/>
            </a:endParaRPr>
          </a:p>
        </p:txBody>
      </p:sp>
    </p:spTree>
    <p:extLst>
      <p:ext uri="{BB962C8B-B14F-4D97-AF65-F5344CB8AC3E}">
        <p14:creationId xmlns:p14="http://schemas.microsoft.com/office/powerpoint/2010/main" val="4264502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We’re not just interested in when we feel the conscious urge to move, but</a:t>
            </a:r>
            <a:r>
              <a:rPr lang="en-US" baseline="0" dirty="0"/>
              <a:t> rather when we feel that urge relative to when the brain commits to producing the movement.</a:t>
            </a:r>
            <a:endParaRPr lang="en-US" dirty="0"/>
          </a:p>
        </p:txBody>
      </p:sp>
      <p:sp>
        <p:nvSpPr>
          <p:cNvPr id="4" name="Slide Number Placeholder 3"/>
          <p:cNvSpPr>
            <a:spLocks noGrp="1"/>
          </p:cNvSpPr>
          <p:nvPr>
            <p:ph type="sldNum" sz="quarter" idx="10"/>
          </p:nvPr>
        </p:nvSpPr>
        <p:spPr/>
        <p:txBody>
          <a:bodyPr/>
          <a:lstStyle/>
          <a:p>
            <a:fld id="{65AF6E51-79E3-3E4A-8E86-4C7240DCB7E6}" type="slidenum">
              <a:rPr lang="en-US" smtClean="0"/>
              <a:t>6</a:t>
            </a:fld>
            <a:endParaRPr lang="en-US"/>
          </a:p>
        </p:txBody>
      </p:sp>
    </p:spTree>
    <p:extLst>
      <p:ext uri="{BB962C8B-B14F-4D97-AF65-F5344CB8AC3E}">
        <p14:creationId xmlns:p14="http://schemas.microsoft.com/office/powerpoint/2010/main" val="20959533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CDE68302-3956-C74E-B10A-8B52D25126C9}" type="slidenum">
              <a:rPr lang="en-US" sz="1200">
                <a:solidFill>
                  <a:prstClr val="black"/>
                </a:solidFill>
              </a:rPr>
              <a:pPr eaLnBrk="1" hangingPunct="1"/>
              <a:t>56</a:t>
            </a:fld>
            <a:endParaRPr lang="en-US" sz="1200">
              <a:solidFill>
                <a:prstClr val="black"/>
              </a:solidFill>
            </a:endParaRPr>
          </a:p>
        </p:txBody>
      </p:sp>
      <p:sp>
        <p:nvSpPr>
          <p:cNvPr id="6451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64515"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dirty="0">
              <a:latin typeface="Calibri"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(10/16/15 12:59) -----</a:t>
            </a:r>
          </a:p>
          <a:p>
            <a:r>
              <a:rPr lang="en-US"/>
              <a:t>Either give each one 30 seconds, or not at all. Looks too much like a laundry list.</a:t>
            </a:r>
          </a:p>
        </p:txBody>
      </p:sp>
      <p:sp>
        <p:nvSpPr>
          <p:cNvPr id="4" name="Slide Number Placeholder 3"/>
          <p:cNvSpPr>
            <a:spLocks noGrp="1"/>
          </p:cNvSpPr>
          <p:nvPr>
            <p:ph type="sldNum" sz="quarter" idx="10"/>
          </p:nvPr>
        </p:nvSpPr>
        <p:spPr/>
        <p:txBody>
          <a:bodyPr/>
          <a:lstStyle/>
          <a:p>
            <a:fld id="{182FE7A0-F0F1-4746-9B39-405AAF058DA1}" type="slidenum">
              <a:rPr lang="en-US" smtClean="0"/>
              <a:t>59</a:t>
            </a:fld>
            <a:endParaRPr lang="en-US"/>
          </a:p>
        </p:txBody>
      </p:sp>
    </p:spTree>
    <p:extLst>
      <p:ext uri="{BB962C8B-B14F-4D97-AF65-F5344CB8AC3E}">
        <p14:creationId xmlns:p14="http://schemas.microsoft.com/office/powerpoint/2010/main" val="80663840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Espace réservé de l'image des diapositives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16386" name="Espace réservé des commentaire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In the debate about the role that conscious decisions might play in the initiation of overt action, there is an implicit timeline with “causes” and “effects”. Agency is information</a:t>
            </a:r>
            <a:r>
              <a:rPr lang="en-US" baseline="0" dirty="0">
                <a:latin typeface="Calibri" charset="0"/>
              </a:rPr>
              <a:t> </a:t>
            </a:r>
            <a:r>
              <a:rPr lang="en-US" dirty="0">
                <a:latin typeface="Calibri" charset="0"/>
              </a:rPr>
              <a:t>(hopefully</a:t>
            </a:r>
            <a:r>
              <a:rPr lang="en-US" baseline="0" dirty="0">
                <a:latin typeface="Calibri" charset="0"/>
              </a:rPr>
              <a:t> valid information) about the causal relationship between events on that timeline.</a:t>
            </a:r>
          </a:p>
          <a:p>
            <a:pPr marL="0" marR="0" indent="0" algn="l" defTabSz="457200" rtl="0" eaLnBrk="1" fontAlgn="auto" latinLnBrk="0" hangingPunct="1">
              <a:lnSpc>
                <a:spcPct val="100000"/>
              </a:lnSpc>
              <a:spcBef>
                <a:spcPct val="0"/>
              </a:spcBef>
              <a:spcAft>
                <a:spcPts val="0"/>
              </a:spcAft>
              <a:buClrTx/>
              <a:buSzTx/>
              <a:buFontTx/>
              <a:buNone/>
              <a:tabLst/>
              <a:defRPr/>
            </a:pPr>
            <a:r>
              <a:rPr lang="en-US" dirty="0">
                <a:latin typeface="Calibri" charset="0"/>
              </a:rPr>
              <a:t>Agency ~ ownership</a:t>
            </a:r>
            <a:r>
              <a:rPr lang="en-US" baseline="0" dirty="0">
                <a:latin typeface="Calibri" charset="0"/>
              </a:rPr>
              <a:t> (feeling of).</a:t>
            </a:r>
            <a:endParaRPr lang="en-US" dirty="0">
              <a:latin typeface="Calibri" charset="0"/>
            </a:endParaRPr>
          </a:p>
          <a:p>
            <a:pPr eaLnBrk="1" hangingPunct="1">
              <a:spcBef>
                <a:spcPct val="0"/>
              </a:spcBef>
            </a:pPr>
            <a:endParaRPr lang="en-US" dirty="0">
              <a:latin typeface="Calibri" charset="0"/>
            </a:endParaRPr>
          </a:p>
        </p:txBody>
      </p:sp>
      <p:sp>
        <p:nvSpPr>
          <p:cNvPr id="16387" name="Espace réservé du numéro de diapositive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2E1513A1-8272-7649-B8D7-FD15567B3600}" type="slidenum">
              <a:rPr lang="en-US" sz="1200"/>
              <a:pPr eaLnBrk="1" hangingPunct="1"/>
              <a:t>60</a:t>
            </a:fld>
            <a:endParaRPr lang="en-US" sz="120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debate</a:t>
            </a:r>
            <a:r>
              <a:rPr lang="en-US" baseline="0" dirty="0"/>
              <a:t> over whether or not consciousness plays </a:t>
            </a:r>
            <a:r>
              <a:rPr lang="en-US" baseline="0"/>
              <a:t>any role in </a:t>
            </a:r>
            <a:r>
              <a:rPr lang="en-US" baseline="0" dirty="0"/>
              <a:t>the initiation of action, there is an implicit timeline with causes and effects.</a:t>
            </a:r>
            <a:endParaRPr lang="en-US" dirty="0"/>
          </a:p>
          <a:p>
            <a:endParaRPr lang="en-US" dirty="0"/>
          </a:p>
          <a:p>
            <a:r>
              <a:rPr lang="en-US" dirty="0"/>
              <a:t>Notice that consciousness and the cause of</a:t>
            </a:r>
            <a:r>
              <a:rPr lang="en-US" baseline="0" dirty="0"/>
              <a:t> movement are treated separately. They might be one and the same, but we allow for the possibility that they are distinct phenomena.</a:t>
            </a:r>
            <a:endParaRPr lang="en-US" dirty="0"/>
          </a:p>
        </p:txBody>
      </p:sp>
      <p:sp>
        <p:nvSpPr>
          <p:cNvPr id="4" name="Slide Number Placeholder 3"/>
          <p:cNvSpPr>
            <a:spLocks noGrp="1"/>
          </p:cNvSpPr>
          <p:nvPr>
            <p:ph type="sldNum" sz="quarter" idx="10"/>
          </p:nvPr>
        </p:nvSpPr>
        <p:spPr/>
        <p:txBody>
          <a:bodyPr/>
          <a:lstStyle/>
          <a:p>
            <a:fld id="{FD0D4C08-D530-9748-826E-7C7C1FA6C968}" type="slidenum">
              <a:rPr lang="en-US" smtClean="0">
                <a:solidFill>
                  <a:prstClr val="black"/>
                </a:solidFill>
                <a:latin typeface="Calibri"/>
              </a:rPr>
              <a:pPr/>
              <a:t>61</a:t>
            </a:fld>
            <a:endParaRPr lang="en-US">
              <a:solidFill>
                <a:prstClr val="black"/>
              </a:solidFill>
              <a:latin typeface="Calibri"/>
            </a:endParaRPr>
          </a:p>
        </p:txBody>
      </p:sp>
    </p:spTree>
    <p:extLst>
      <p:ext uri="{BB962C8B-B14F-4D97-AF65-F5344CB8AC3E}">
        <p14:creationId xmlns:p14="http://schemas.microsoft.com/office/powerpoint/2010/main" val="186576662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latin typeface="Calibri" charset="0"/>
              </a:rPr>
              <a:t>In spite of fifty years of research,</a:t>
            </a:r>
            <a:r>
              <a:rPr lang="en-US" baseline="0" dirty="0">
                <a:latin typeface="Calibri" charset="0"/>
              </a:rPr>
              <a:t> we still lack a coherent mechanistic account of the RP beyond descriptive phrases like “planning and preparation for movement”.</a:t>
            </a:r>
            <a:endParaRPr lang="en-US" dirty="0">
              <a:latin typeface="Calibri" charset="0"/>
            </a:endParaRPr>
          </a:p>
          <a:p>
            <a:r>
              <a:rPr lang="en-US" dirty="0"/>
              <a:t>And</a:t>
            </a:r>
            <a:r>
              <a:rPr lang="en-US" baseline="0" dirty="0"/>
              <a:t> now we are left with a new question, which I call “</a:t>
            </a:r>
            <a:r>
              <a:rPr lang="en-US" baseline="0" dirty="0" err="1"/>
              <a:t>Libet’s</a:t>
            </a:r>
            <a:r>
              <a:rPr lang="en-US" baseline="0" dirty="0"/>
              <a:t> paradox”.</a:t>
            </a:r>
            <a:endParaRPr lang="en-US" dirty="0"/>
          </a:p>
        </p:txBody>
      </p:sp>
      <p:sp>
        <p:nvSpPr>
          <p:cNvPr id="4" name="Slide Number Placeholder 3"/>
          <p:cNvSpPr>
            <a:spLocks noGrp="1"/>
          </p:cNvSpPr>
          <p:nvPr>
            <p:ph type="sldNum" sz="quarter" idx="10"/>
          </p:nvPr>
        </p:nvSpPr>
        <p:spPr/>
        <p:txBody>
          <a:bodyPr/>
          <a:lstStyle/>
          <a:p>
            <a:fld id="{182FE7A0-F0F1-4746-9B39-405AAF058DA1}" type="slidenum">
              <a:rPr lang="en-US" smtClean="0">
                <a:solidFill>
                  <a:prstClr val="black"/>
                </a:solidFill>
                <a:latin typeface="Calibri"/>
              </a:rPr>
              <a:pPr/>
              <a:t>62</a:t>
            </a:fld>
            <a:endParaRPr lang="en-US">
              <a:solidFill>
                <a:prstClr val="black"/>
              </a:solidFill>
              <a:latin typeface="Calibri"/>
            </a:endParaRPr>
          </a:p>
        </p:txBody>
      </p:sp>
    </p:spTree>
    <p:extLst>
      <p:ext uri="{BB962C8B-B14F-4D97-AF65-F5344CB8AC3E}">
        <p14:creationId xmlns:p14="http://schemas.microsoft.com/office/powerpoint/2010/main" val="322776958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Espace réservé de l'image des diapositives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17410" name="Espace réservé des commentaire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This question is </a:t>
            </a:r>
            <a:r>
              <a:rPr lang="en-US" baseline="0" dirty="0">
                <a:latin typeface="Calibri" charset="0"/>
              </a:rPr>
              <a:t>relevant in many contexts, </a:t>
            </a:r>
            <a:endParaRPr lang="en-US" dirty="0">
              <a:latin typeface="Calibri" charset="0"/>
            </a:endParaRPr>
          </a:p>
        </p:txBody>
      </p:sp>
      <p:sp>
        <p:nvSpPr>
          <p:cNvPr id="17411" name="Espace réservé du numéro de diapositive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B105EAB4-EB9E-DD4B-86D5-DFCD04E4C400}" type="slidenum">
              <a:rPr lang="en-US" sz="1200">
                <a:solidFill>
                  <a:prstClr val="black"/>
                </a:solidFill>
              </a:rPr>
              <a:pPr eaLnBrk="1" hangingPunct="1"/>
              <a:t>64</a:t>
            </a:fld>
            <a:endParaRPr lang="en-US" sz="1200">
              <a:solidFill>
                <a:prstClr val="black"/>
              </a:solidFill>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Espace réservé de l'image des diapositives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17410" name="Espace réservé des commentaire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This question is </a:t>
            </a:r>
            <a:r>
              <a:rPr lang="en-US" baseline="0" dirty="0">
                <a:latin typeface="Calibri" charset="0"/>
              </a:rPr>
              <a:t>relevant in many contexts, </a:t>
            </a:r>
            <a:endParaRPr lang="en-US" dirty="0">
              <a:latin typeface="Calibri" charset="0"/>
            </a:endParaRPr>
          </a:p>
        </p:txBody>
      </p:sp>
      <p:sp>
        <p:nvSpPr>
          <p:cNvPr id="17411" name="Espace réservé du numéro de diapositive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B105EAB4-EB9E-DD4B-86D5-DFCD04E4C400}" type="slidenum">
              <a:rPr lang="en-US" sz="1200">
                <a:solidFill>
                  <a:prstClr val="black"/>
                </a:solidFill>
              </a:rPr>
              <a:pPr eaLnBrk="1" hangingPunct="1"/>
              <a:t>65</a:t>
            </a:fld>
            <a:endParaRPr lang="en-US" sz="1200">
              <a:solidFill>
                <a:prstClr val="black"/>
              </a:solidFill>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Espace réservé de l'image des diapositives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17410" name="Espace réservé des commentaire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This question is</a:t>
            </a:r>
            <a:r>
              <a:rPr lang="en-US" baseline="0" dirty="0">
                <a:latin typeface="Calibri" charset="0"/>
              </a:rPr>
              <a:t> </a:t>
            </a:r>
            <a:r>
              <a:rPr lang="en-US" dirty="0">
                <a:latin typeface="Calibri" charset="0"/>
              </a:rPr>
              <a:t>relevant </a:t>
            </a:r>
            <a:r>
              <a:rPr lang="en-US" baseline="0" dirty="0">
                <a:latin typeface="Calibri" charset="0"/>
              </a:rPr>
              <a:t>in many contexts, </a:t>
            </a:r>
            <a:endParaRPr lang="en-US" dirty="0">
              <a:latin typeface="Calibri" charset="0"/>
            </a:endParaRPr>
          </a:p>
        </p:txBody>
      </p:sp>
      <p:sp>
        <p:nvSpPr>
          <p:cNvPr id="17411" name="Espace réservé du numéro de diapositive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B105EAB4-EB9E-DD4B-86D5-DFCD04E4C400}" type="slidenum">
              <a:rPr lang="en-US" sz="1200">
                <a:solidFill>
                  <a:prstClr val="black"/>
                </a:solidFill>
              </a:rPr>
              <a:pPr eaLnBrk="1" hangingPunct="1"/>
              <a:t>66</a:t>
            </a:fld>
            <a:endParaRPr lang="en-US" sz="1200">
              <a:solidFill>
                <a:prstClr val="black"/>
              </a:solidFill>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Espace réservé de l'image des diapositives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17410" name="Espace réservé des commentaire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This question is</a:t>
            </a:r>
            <a:r>
              <a:rPr lang="en-US" baseline="0" dirty="0">
                <a:latin typeface="Calibri" charset="0"/>
              </a:rPr>
              <a:t> </a:t>
            </a:r>
            <a:r>
              <a:rPr lang="en-US" dirty="0">
                <a:latin typeface="Calibri" charset="0"/>
              </a:rPr>
              <a:t>relevant </a:t>
            </a:r>
            <a:r>
              <a:rPr lang="en-US" baseline="0" dirty="0">
                <a:latin typeface="Calibri" charset="0"/>
              </a:rPr>
              <a:t>in many contexts</a:t>
            </a:r>
            <a:endParaRPr lang="en-US" dirty="0">
              <a:latin typeface="Calibri" charset="0"/>
            </a:endParaRPr>
          </a:p>
        </p:txBody>
      </p:sp>
      <p:sp>
        <p:nvSpPr>
          <p:cNvPr id="17411" name="Espace réservé du numéro de diapositive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B105EAB4-EB9E-DD4B-86D5-DFCD04E4C400}" type="slidenum">
              <a:rPr lang="en-US" sz="1200">
                <a:solidFill>
                  <a:prstClr val="black"/>
                </a:solidFill>
              </a:rPr>
              <a:pPr eaLnBrk="1" hangingPunct="1"/>
              <a:t>67</a:t>
            </a:fld>
            <a:endParaRPr lang="en-US" sz="1200">
              <a:solidFill>
                <a:prstClr val="black"/>
              </a:solidFill>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Espace réservé de l'image des diapositives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17410" name="Espace réservé des commentaire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And</a:t>
            </a:r>
            <a:r>
              <a:rPr lang="en-US" baseline="0" dirty="0">
                <a:latin typeface="Calibri" charset="0"/>
              </a:rPr>
              <a:t> t</a:t>
            </a:r>
            <a:r>
              <a:rPr lang="en-US" dirty="0">
                <a:latin typeface="Calibri" charset="0"/>
              </a:rPr>
              <a:t>he question is especially</a:t>
            </a:r>
            <a:r>
              <a:rPr lang="en-US" baseline="0" dirty="0">
                <a:latin typeface="Calibri" charset="0"/>
              </a:rPr>
              <a:t> relevant to the development of self-paced brain-computer interfaces, where the interface not only has to interpret </a:t>
            </a:r>
            <a:r>
              <a:rPr lang="en-US" b="1" i="1" baseline="0" dirty="0">
                <a:latin typeface="Calibri" charset="0"/>
              </a:rPr>
              <a:t>what</a:t>
            </a:r>
            <a:r>
              <a:rPr lang="en-US" baseline="0" dirty="0">
                <a:latin typeface="Calibri" charset="0"/>
              </a:rPr>
              <a:t> the user wants to do, but also must be detect </a:t>
            </a:r>
            <a:r>
              <a:rPr lang="en-US" b="1" i="1" baseline="0" dirty="0">
                <a:latin typeface="Calibri" charset="0"/>
              </a:rPr>
              <a:t>when</a:t>
            </a:r>
            <a:r>
              <a:rPr lang="en-US" baseline="0" dirty="0">
                <a:latin typeface="Calibri" charset="0"/>
              </a:rPr>
              <a:t> the user intends to act, and most importantly, </a:t>
            </a:r>
            <a:r>
              <a:rPr lang="en-US" i="1" baseline="0" dirty="0">
                <a:latin typeface="Calibri" charset="0"/>
              </a:rPr>
              <a:t>not respond otherwise</a:t>
            </a:r>
            <a:r>
              <a:rPr lang="en-US" baseline="0" dirty="0">
                <a:latin typeface="Calibri" charset="0"/>
              </a:rPr>
              <a:t>. </a:t>
            </a:r>
            <a:endParaRPr lang="en-US" dirty="0">
              <a:latin typeface="Calibri" charset="0"/>
            </a:endParaRPr>
          </a:p>
        </p:txBody>
      </p:sp>
      <p:sp>
        <p:nvSpPr>
          <p:cNvPr id="17411" name="Espace réservé du numéro de diapositive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B105EAB4-EB9E-DD4B-86D5-DFCD04E4C400}" type="slidenum">
              <a:rPr lang="en-US" sz="1200">
                <a:solidFill>
                  <a:prstClr val="black"/>
                </a:solidFill>
              </a:rPr>
              <a:pPr eaLnBrk="1" hangingPunct="1"/>
              <a:t>68</a:t>
            </a:fld>
            <a:endParaRPr lang="en-US" sz="120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413211B-F33F-F948-B7D5-D8790D7788A1}" type="slidenum">
              <a:rPr lang="en-US" sz="1200">
                <a:solidFill>
                  <a:prstClr val="black"/>
                </a:solidFill>
              </a:rPr>
              <a:pPr eaLnBrk="1" hangingPunct="1"/>
              <a:t>7</a:t>
            </a:fld>
            <a:endParaRPr lang="en-US" sz="1200">
              <a:solidFill>
                <a:prstClr val="black"/>
              </a:solidFill>
            </a:endParaRPr>
          </a:p>
        </p:txBody>
      </p:sp>
      <p:sp>
        <p:nvSpPr>
          <p:cNvPr id="21506" name="Rectangle 1026"/>
          <p:cNvSpPr>
            <a:spLocks noGrp="1" noRot="1" noChangeAspect="1" noChangeArrowheads="1"/>
          </p:cNvSpPr>
          <p:nvPr>
            <p:ph type="sldImg"/>
          </p:nvPr>
        </p:nvSpPr>
        <p:spPr bwMode="auto">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21507" name="Rectangle 1027"/>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r>
              <a:rPr lang="en-US" dirty="0">
                <a:latin typeface="Helvetica" charset="0"/>
              </a:rPr>
              <a:t>Changes in brain potentials with willful and passive movements in humans: the readiness potential and </a:t>
            </a:r>
            <a:r>
              <a:rPr lang="en-US" dirty="0" err="1">
                <a:latin typeface="Helvetica" charset="0"/>
              </a:rPr>
              <a:t>reafferent</a:t>
            </a:r>
            <a:r>
              <a:rPr lang="en-US" dirty="0">
                <a:latin typeface="Helvetica" charset="0"/>
              </a:rPr>
              <a:t> potentials.</a:t>
            </a:r>
          </a:p>
          <a:p>
            <a:pPr eaLnBrk="1" hangingPunct="1">
              <a:spcBef>
                <a:spcPct val="0"/>
              </a:spcBef>
            </a:pPr>
            <a:r>
              <a:rPr lang="en-US" dirty="0">
                <a:latin typeface="Helvetica" charset="0"/>
              </a:rPr>
              <a:t>Currently celebrating its 50</a:t>
            </a:r>
            <a:r>
              <a:rPr lang="en-US" baseline="30000" dirty="0">
                <a:latin typeface="Helvetica" charset="0"/>
              </a:rPr>
              <a:t>th</a:t>
            </a:r>
            <a:r>
              <a:rPr lang="en-US" dirty="0">
                <a:latin typeface="Helvetica" charset="0"/>
              </a:rPr>
              <a:t> anniversary.</a:t>
            </a:r>
          </a:p>
          <a:p>
            <a:pPr eaLnBrk="1" hangingPunct="1">
              <a:spcBef>
                <a:spcPct val="0"/>
              </a:spcBef>
            </a:pPr>
            <a:endParaRPr lang="en-US" dirty="0">
              <a:latin typeface="Helvetica" charset="0"/>
            </a:endParaRPr>
          </a:p>
          <a:p>
            <a:pPr eaLnBrk="1" hangingPunct="1">
              <a:spcBef>
                <a:spcPct val="0"/>
              </a:spcBef>
            </a:pPr>
            <a:r>
              <a:rPr lang="en-US" dirty="0">
                <a:latin typeface="Helvetica" charset="0"/>
              </a:rPr>
              <a:t>They did something that, at the time was quite radical… they asked subjects to [next slide]</a:t>
            </a:r>
          </a:p>
          <a:p>
            <a:pPr eaLnBrk="1" hangingPunct="1">
              <a:spcBef>
                <a:spcPct val="0"/>
              </a:spcBef>
            </a:pPr>
            <a:r>
              <a:rPr lang="en-US" dirty="0">
                <a:latin typeface="Helvetica" charset="0"/>
              </a:rPr>
              <a:t>----- Meeting Notes (10/16/15 12:45) -----</a:t>
            </a:r>
          </a:p>
          <a:p>
            <a:pPr eaLnBrk="1" hangingPunct="1">
              <a:spcBef>
                <a:spcPct val="0"/>
              </a:spcBef>
            </a:pPr>
            <a:r>
              <a:rPr lang="en-US" dirty="0">
                <a:latin typeface="Helvetica" charset="0"/>
              </a:rPr>
              <a:t>Maybe translate the title on the slide.</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London, M., A. Roth, et al. (2010). "Sensitivity to perturbations in vivo implies high noise and suggests rate coding in cortex." </a:t>
            </a:r>
            <a:r>
              <a:rPr lang="en-US" sz="1200" u="sng" kern="1200" dirty="0">
                <a:solidFill>
                  <a:schemeClr val="tx1"/>
                </a:solidFill>
                <a:latin typeface="+mn-lt"/>
                <a:ea typeface="+mn-ea"/>
                <a:cs typeface="+mn-cs"/>
              </a:rPr>
              <a:t>Nature </a:t>
            </a:r>
            <a:r>
              <a:rPr lang="en-US" sz="1200" b="1" u="sng" kern="1200" dirty="0">
                <a:solidFill>
                  <a:schemeClr val="tx1"/>
                </a:solidFill>
                <a:latin typeface="+mn-lt"/>
                <a:ea typeface="+mn-ea"/>
                <a:cs typeface="+mn-cs"/>
              </a:rPr>
              <a:t>466</a:t>
            </a:r>
            <a:r>
              <a:rPr lang="en-US" sz="1200" b="0" u="sng" kern="1200" dirty="0">
                <a:solidFill>
                  <a:schemeClr val="tx1"/>
                </a:solidFill>
                <a:latin typeface="+mn-lt"/>
                <a:ea typeface="+mn-ea"/>
                <a:cs typeface="+mn-cs"/>
              </a:rPr>
              <a:t>(7302): 123-127.</a:t>
            </a:r>
            <a:endParaRPr lang="en-US" dirty="0"/>
          </a:p>
        </p:txBody>
      </p:sp>
      <p:sp>
        <p:nvSpPr>
          <p:cNvPr id="4" name="Slide Number Placeholder 3"/>
          <p:cNvSpPr>
            <a:spLocks noGrp="1"/>
          </p:cNvSpPr>
          <p:nvPr>
            <p:ph type="sldNum" sz="quarter" idx="10"/>
          </p:nvPr>
        </p:nvSpPr>
        <p:spPr/>
        <p:txBody>
          <a:bodyPr/>
          <a:lstStyle/>
          <a:p>
            <a:fld id="{FD0D4C08-D530-9748-826E-7C7C1FA6C968}" type="slidenum">
              <a:rPr lang="en-US" smtClean="0"/>
              <a:t>69</a:t>
            </a:fld>
            <a:endParaRPr lang="en-US"/>
          </a:p>
        </p:txBody>
      </p:sp>
    </p:spTree>
    <p:extLst>
      <p:ext uri="{BB962C8B-B14F-4D97-AF65-F5344CB8AC3E}">
        <p14:creationId xmlns:p14="http://schemas.microsoft.com/office/powerpoint/2010/main" val="419879571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debate</a:t>
            </a:r>
            <a:r>
              <a:rPr lang="en-US" baseline="0" dirty="0"/>
              <a:t> over whether or not consciousness plays any role in the initiation of action, there is an implicit timeline with causes and effects.</a:t>
            </a:r>
          </a:p>
          <a:p>
            <a:r>
              <a:rPr lang="en-US" baseline="0" dirty="0"/>
              <a:t>Do they manifest at different times, or the same time, or are they perhaps one and the same? In any case, if we are going to take on the bigger question of conscious volition we need first to understand the cause-effect relationship between the brain and the body for spontaneous voluntary actions. Consider this simple example</a:t>
            </a:r>
            <a:endParaRPr lang="en-US" dirty="0"/>
          </a:p>
          <a:p>
            <a:endParaRPr lang="en-US" dirty="0"/>
          </a:p>
          <a:p>
            <a:r>
              <a:rPr lang="en-US" dirty="0"/>
              <a:t>Notice that consciousness and the cause of</a:t>
            </a:r>
            <a:r>
              <a:rPr lang="en-US" baseline="0" dirty="0"/>
              <a:t> movement are treated separately. They might be one and the same, but we allow for the possibility that they are distinct phenomena.</a:t>
            </a:r>
            <a:endParaRPr lang="en-US" dirty="0"/>
          </a:p>
        </p:txBody>
      </p:sp>
      <p:sp>
        <p:nvSpPr>
          <p:cNvPr id="4" name="Slide Number Placeholder 3"/>
          <p:cNvSpPr>
            <a:spLocks noGrp="1"/>
          </p:cNvSpPr>
          <p:nvPr>
            <p:ph type="sldNum" sz="quarter" idx="10"/>
          </p:nvPr>
        </p:nvSpPr>
        <p:spPr/>
        <p:txBody>
          <a:bodyPr/>
          <a:lstStyle/>
          <a:p>
            <a:fld id="{FD0D4C08-D530-9748-826E-7C7C1FA6C968}" type="slidenum">
              <a:rPr lang="en-US" smtClean="0">
                <a:solidFill>
                  <a:prstClr val="black"/>
                </a:solidFill>
                <a:latin typeface="Calibri"/>
              </a:rPr>
              <a:pPr/>
              <a:t>70</a:t>
            </a:fld>
            <a:endParaRPr lang="en-US">
              <a:solidFill>
                <a:prstClr val="black"/>
              </a:solidFill>
              <a:latin typeface="Calibri"/>
            </a:endParaRPr>
          </a:p>
        </p:txBody>
      </p:sp>
    </p:spTree>
    <p:extLst>
      <p:ext uri="{BB962C8B-B14F-4D97-AF65-F5344CB8AC3E}">
        <p14:creationId xmlns:p14="http://schemas.microsoft.com/office/powerpoint/2010/main" val="186576662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Espace réservé de l'image des diapositives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82946" name="Espace réservé des commentaire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Calibri" charset="0"/>
              </a:rPr>
              <a:t>It’s not about predicting movement in general – it’s about predicting *that* movement.</a:t>
            </a:r>
          </a:p>
          <a:p>
            <a:pPr eaLnBrk="1" hangingPunct="1">
              <a:spcBef>
                <a:spcPct val="0"/>
              </a:spcBef>
            </a:pPr>
            <a:endParaRPr lang="en-US">
              <a:latin typeface="Calibri" charset="0"/>
            </a:endParaRPr>
          </a:p>
          <a:p>
            <a:pPr eaLnBrk="1" hangingPunct="1">
              <a:spcBef>
                <a:spcPct val="0"/>
              </a:spcBef>
            </a:pPr>
            <a:r>
              <a:rPr lang="en-US">
                <a:latin typeface="Calibri" charset="0"/>
              </a:rPr>
              <a:t>Redo plot with single line on plot and black background.</a:t>
            </a:r>
          </a:p>
        </p:txBody>
      </p:sp>
      <p:sp>
        <p:nvSpPr>
          <p:cNvPr id="82947" name="Espace réservé du numéro de diapositive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48734F1-26BB-8A45-858B-11D2C6C55521}" type="slidenum">
              <a:rPr lang="en-US" sz="1200">
                <a:solidFill>
                  <a:prstClr val="black"/>
                </a:solidFill>
              </a:rPr>
              <a:pPr eaLnBrk="1" hangingPunct="1"/>
              <a:t>71</a:t>
            </a:fld>
            <a:endParaRPr lang="en-US" sz="1200">
              <a:solidFill>
                <a:prstClr val="black"/>
              </a:solidFill>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0D4C08-D530-9748-826E-7C7C1FA6C968}" type="slidenum">
              <a:rPr lang="en-US" smtClean="0">
                <a:solidFill>
                  <a:prstClr val="black"/>
                </a:solidFill>
                <a:latin typeface="Calibri"/>
              </a:rPr>
              <a:pPr/>
              <a:t>72</a:t>
            </a:fld>
            <a:endParaRPr lang="en-US">
              <a:solidFill>
                <a:prstClr val="black"/>
              </a:solidFill>
              <a:latin typeface="Calibri"/>
            </a:endParaRPr>
          </a:p>
        </p:txBody>
      </p:sp>
    </p:spTree>
    <p:extLst>
      <p:ext uri="{BB962C8B-B14F-4D97-AF65-F5344CB8AC3E}">
        <p14:creationId xmlns:p14="http://schemas.microsoft.com/office/powerpoint/2010/main" val="113207424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Espace réservé de l'image des diapositives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17410" name="Espace réservé des commentaire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a:t>On any given day at least some of our actions can be considered responses to stimuli: the traffic light ahead turns red, so you press on the brake pedal; the phone rings and you answer it; someone calls out to you and you respond. But many, if not most, of our voluntary actions are spontaneous, meaning that they are not provoked by a stimulus cue in the immediate environment. [COFFEE EXAMPLE]  How does the brain decide precisely when to act (or whether to act in the first place), when there is no stimulus cue? For example …</a:t>
            </a:r>
            <a:endParaRPr lang="en-US" dirty="0"/>
          </a:p>
        </p:txBody>
      </p:sp>
      <p:sp>
        <p:nvSpPr>
          <p:cNvPr id="17411" name="Espace réservé du numéro de diapositive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7092E91-B784-F646-A4B0-A63C036DEB57}" type="slidenum">
              <a:rPr lang="en-US" sz="1200">
                <a:solidFill>
                  <a:prstClr val="black"/>
                </a:solidFill>
              </a:rPr>
              <a:pPr eaLnBrk="1" hangingPunct="1"/>
              <a:t>73</a:t>
            </a:fld>
            <a:endParaRPr lang="en-US" sz="1200">
              <a:solidFill>
                <a:prstClr val="black"/>
              </a:solidFill>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B1A8894-5C23-774F-9CBD-ED5223E559EF}" type="slidenum">
              <a:rPr lang="en-US" sz="1200">
                <a:solidFill>
                  <a:prstClr val="black"/>
                </a:solidFill>
              </a:rPr>
              <a:pPr eaLnBrk="1" hangingPunct="1"/>
              <a:t>74</a:t>
            </a:fld>
            <a:endParaRPr lang="en-US" sz="1200">
              <a:solidFill>
                <a:prstClr val="black"/>
              </a:solidFill>
            </a:endParaRPr>
          </a:p>
        </p:txBody>
      </p:sp>
      <p:sp>
        <p:nvSpPr>
          <p:cNvPr id="13414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134147"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rPr>
              <a:t>Are there any dualists in the room? Don’t be shy…</a:t>
            </a: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995652C4-96A8-D74C-8B17-0A2A51C56ED4}" type="slidenum">
              <a:rPr lang="en-US" sz="1200">
                <a:solidFill>
                  <a:prstClr val="black"/>
                </a:solidFill>
              </a:rPr>
              <a:pPr eaLnBrk="1" hangingPunct="1"/>
              <a:t>75</a:t>
            </a:fld>
            <a:endParaRPr lang="en-US" sz="1200">
              <a:solidFill>
                <a:prstClr val="black"/>
              </a:solidFill>
            </a:endParaRPr>
          </a:p>
        </p:txBody>
      </p:sp>
      <p:sp>
        <p:nvSpPr>
          <p:cNvPr id="13619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136195"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fr-FR">
              <a:latin typeface="Calibri"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(10/16/15 12:45) -----</a:t>
            </a:r>
          </a:p>
          <a:p>
            <a:r>
              <a:rPr lang="en-US"/>
              <a:t>Maybe a see also with other studies.</a:t>
            </a:r>
          </a:p>
        </p:txBody>
      </p:sp>
      <p:sp>
        <p:nvSpPr>
          <p:cNvPr id="4" name="Slide Number Placeholder 3"/>
          <p:cNvSpPr>
            <a:spLocks noGrp="1"/>
          </p:cNvSpPr>
          <p:nvPr>
            <p:ph type="sldNum" sz="quarter" idx="10"/>
          </p:nvPr>
        </p:nvSpPr>
        <p:spPr/>
        <p:txBody>
          <a:bodyPr/>
          <a:lstStyle/>
          <a:p>
            <a:fld id="{182FE7A0-F0F1-4746-9B39-405AAF058DA1}" type="slidenum">
              <a:rPr lang="en-US" smtClean="0">
                <a:solidFill>
                  <a:prstClr val="black"/>
                </a:solidFill>
                <a:latin typeface="Calibri"/>
              </a:rPr>
              <a:pPr/>
              <a:t>78</a:t>
            </a:fld>
            <a:endParaRPr lang="en-US">
              <a:solidFill>
                <a:prstClr val="black"/>
              </a:solidFill>
              <a:latin typeface="Calibri"/>
            </a:endParaRPr>
          </a:p>
        </p:txBody>
      </p:sp>
    </p:spTree>
    <p:extLst>
      <p:ext uri="{BB962C8B-B14F-4D97-AF65-F5344CB8AC3E}">
        <p14:creationId xmlns:p14="http://schemas.microsoft.com/office/powerpoint/2010/main" val="90490550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Espace réservé de l'image des diapositives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80898" name="Espace réservé des commentaire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457200" rtl="0" eaLnBrk="1" fontAlgn="auto" latinLnBrk="0" hangingPunct="1">
              <a:lnSpc>
                <a:spcPct val="100000"/>
              </a:lnSpc>
              <a:spcBef>
                <a:spcPct val="0"/>
              </a:spcBef>
              <a:spcAft>
                <a:spcPts val="0"/>
              </a:spcAft>
              <a:buClrTx/>
              <a:buSzTx/>
              <a:buFontTx/>
              <a:buNone/>
              <a:tabLst/>
              <a:defRPr/>
            </a:pPr>
            <a:r>
              <a:rPr lang="fr-FR" dirty="0" err="1">
                <a:latin typeface="Calibri" charset="0"/>
              </a:rPr>
              <a:t>I’ve</a:t>
            </a:r>
            <a:r>
              <a:rPr lang="fr-FR" dirty="0">
                <a:latin typeface="Calibri" charset="0"/>
              </a:rPr>
              <a:t> </a:t>
            </a:r>
            <a:r>
              <a:rPr lang="fr-FR" dirty="0" err="1">
                <a:latin typeface="Calibri" charset="0"/>
              </a:rPr>
              <a:t>pointed</a:t>
            </a:r>
            <a:r>
              <a:rPr lang="fr-FR" dirty="0">
                <a:latin typeface="Calibri" charset="0"/>
              </a:rPr>
              <a:t> out </a:t>
            </a:r>
            <a:r>
              <a:rPr lang="fr-FR" dirty="0" err="1">
                <a:latin typeface="Calibri" charset="0"/>
              </a:rPr>
              <a:t>that</a:t>
            </a:r>
            <a:r>
              <a:rPr lang="fr-FR" dirty="0">
                <a:latin typeface="Calibri" charset="0"/>
              </a:rPr>
              <a:t> </a:t>
            </a:r>
            <a:r>
              <a:rPr lang="fr-FR" dirty="0" err="1">
                <a:latin typeface="Calibri" charset="0"/>
              </a:rPr>
              <a:t>brain</a:t>
            </a:r>
            <a:r>
              <a:rPr lang="fr-FR" dirty="0">
                <a:latin typeface="Calibri" charset="0"/>
              </a:rPr>
              <a:t> data </a:t>
            </a:r>
            <a:r>
              <a:rPr lang="fr-FR" dirty="0" err="1">
                <a:latin typeface="Calibri" charset="0"/>
              </a:rPr>
              <a:t>is</a:t>
            </a:r>
            <a:r>
              <a:rPr lang="fr-FR" dirty="0">
                <a:latin typeface="Calibri" charset="0"/>
              </a:rPr>
              <a:t> autocorrelated and </a:t>
            </a:r>
            <a:r>
              <a:rPr lang="fr-FR" dirty="0" err="1">
                <a:latin typeface="Calibri" charset="0"/>
              </a:rPr>
              <a:t>that</a:t>
            </a:r>
            <a:r>
              <a:rPr lang="fr-FR" dirty="0">
                <a:latin typeface="Calibri" charset="0"/>
              </a:rPr>
              <a:t> </a:t>
            </a:r>
            <a:r>
              <a:rPr lang="fr-FR" dirty="0" err="1">
                <a:latin typeface="Calibri" charset="0"/>
              </a:rPr>
              <a:t>this</a:t>
            </a:r>
            <a:r>
              <a:rPr lang="fr-FR" dirty="0">
                <a:latin typeface="Calibri" charset="0"/>
              </a:rPr>
              <a:t> leads to </a:t>
            </a:r>
            <a:r>
              <a:rPr lang="fr-FR" dirty="0" err="1">
                <a:latin typeface="Calibri" charset="0"/>
              </a:rPr>
              <a:t>some</a:t>
            </a:r>
            <a:r>
              <a:rPr lang="fr-FR" dirty="0">
                <a:latin typeface="Calibri" charset="0"/>
              </a:rPr>
              <a:t> </a:t>
            </a:r>
            <a:r>
              <a:rPr lang="fr-FR" dirty="0" err="1">
                <a:latin typeface="Calibri" charset="0"/>
              </a:rPr>
              <a:t>problems</a:t>
            </a:r>
            <a:r>
              <a:rPr lang="fr-FR" dirty="0">
                <a:latin typeface="Calibri" charset="0"/>
              </a:rPr>
              <a:t> </a:t>
            </a:r>
            <a:r>
              <a:rPr lang="fr-FR" dirty="0" err="1">
                <a:latin typeface="Calibri" charset="0"/>
              </a:rPr>
              <a:t>when</a:t>
            </a:r>
            <a:r>
              <a:rPr lang="fr-FR" dirty="0">
                <a:latin typeface="Calibri" charset="0"/>
              </a:rPr>
              <a:t> </a:t>
            </a:r>
            <a:r>
              <a:rPr lang="fr-FR" dirty="0" err="1">
                <a:latin typeface="Calibri" charset="0"/>
              </a:rPr>
              <a:t>doing</a:t>
            </a:r>
            <a:r>
              <a:rPr lang="fr-FR" dirty="0">
                <a:latin typeface="Calibri" charset="0"/>
              </a:rPr>
              <a:t> </a:t>
            </a:r>
            <a:r>
              <a:rPr lang="fr-FR" dirty="0" err="1">
                <a:latin typeface="Calibri" charset="0"/>
              </a:rPr>
              <a:t>event-locked</a:t>
            </a:r>
            <a:r>
              <a:rPr lang="fr-FR" dirty="0">
                <a:latin typeface="Calibri" charset="0"/>
              </a:rPr>
              <a:t> </a:t>
            </a:r>
            <a:r>
              <a:rPr lang="fr-FR" dirty="0" err="1">
                <a:latin typeface="Calibri" charset="0"/>
              </a:rPr>
              <a:t>averaging</a:t>
            </a:r>
            <a:r>
              <a:rPr lang="fr-FR" dirty="0">
                <a:latin typeface="Calibri" charset="0"/>
              </a:rPr>
              <a:t> (</a:t>
            </a:r>
            <a:r>
              <a:rPr lang="fr-FR" dirty="0" err="1">
                <a:latin typeface="Calibri" charset="0"/>
              </a:rPr>
              <a:t>at</a:t>
            </a:r>
            <a:r>
              <a:rPr lang="fr-FR" dirty="0">
                <a:latin typeface="Calibri" charset="0"/>
              </a:rPr>
              <a:t> least </a:t>
            </a:r>
            <a:r>
              <a:rPr lang="fr-FR" dirty="0" err="1">
                <a:latin typeface="Calibri" charset="0"/>
              </a:rPr>
              <a:t>when</a:t>
            </a:r>
            <a:r>
              <a:rPr lang="fr-FR" dirty="0">
                <a:latin typeface="Calibri" charset="0"/>
              </a:rPr>
              <a:t> </a:t>
            </a:r>
            <a:r>
              <a:rPr lang="fr-FR" dirty="0" err="1">
                <a:latin typeface="Calibri" charset="0"/>
              </a:rPr>
              <a:t>looking</a:t>
            </a:r>
            <a:r>
              <a:rPr lang="fr-FR" dirty="0">
                <a:latin typeface="Calibri" charset="0"/>
              </a:rPr>
              <a:t> </a:t>
            </a:r>
            <a:r>
              <a:rPr lang="fr-FR" dirty="0" err="1">
                <a:latin typeface="Calibri" charset="0"/>
              </a:rPr>
              <a:t>backwards</a:t>
            </a:r>
            <a:r>
              <a:rPr lang="fr-FR" dirty="0">
                <a:latin typeface="Calibri" charset="0"/>
              </a:rPr>
              <a:t> in time </a:t>
            </a:r>
            <a:r>
              <a:rPr lang="fr-FR" dirty="0" err="1">
                <a:latin typeface="Calibri" charset="0"/>
              </a:rPr>
              <a:t>from</a:t>
            </a:r>
            <a:r>
              <a:rPr lang="fr-FR" dirty="0">
                <a:latin typeface="Calibri" charset="0"/>
              </a:rPr>
              <a:t> the </a:t>
            </a:r>
            <a:r>
              <a:rPr lang="fr-FR" dirty="0" err="1">
                <a:latin typeface="Calibri" charset="0"/>
              </a:rPr>
              <a:t>event</a:t>
            </a:r>
            <a:r>
              <a:rPr lang="fr-FR" dirty="0">
                <a:latin typeface="Calibri" charset="0"/>
              </a:rPr>
              <a:t>). Learning </a:t>
            </a:r>
            <a:r>
              <a:rPr lang="fr-FR" dirty="0" err="1">
                <a:latin typeface="Calibri" charset="0"/>
              </a:rPr>
              <a:t>what</a:t>
            </a:r>
            <a:r>
              <a:rPr lang="fr-FR" dirty="0">
                <a:latin typeface="Calibri" charset="0"/>
              </a:rPr>
              <a:t> tends to </a:t>
            </a:r>
            <a:r>
              <a:rPr lang="fr-FR" dirty="0" err="1">
                <a:latin typeface="Calibri" charset="0"/>
              </a:rPr>
              <a:t>happen</a:t>
            </a:r>
            <a:r>
              <a:rPr lang="fr-FR" dirty="0">
                <a:latin typeface="Calibri" charset="0"/>
              </a:rPr>
              <a:t> </a:t>
            </a:r>
            <a:r>
              <a:rPr lang="fr-FR" dirty="0" err="1">
                <a:latin typeface="Calibri" charset="0"/>
              </a:rPr>
              <a:t>before</a:t>
            </a:r>
            <a:r>
              <a:rPr lang="fr-FR" dirty="0">
                <a:latin typeface="Calibri" charset="0"/>
              </a:rPr>
              <a:t> </a:t>
            </a:r>
            <a:r>
              <a:rPr lang="fr-FR" dirty="0" err="1">
                <a:latin typeface="Calibri" charset="0"/>
              </a:rPr>
              <a:t>it</a:t>
            </a:r>
            <a:r>
              <a:rPr lang="fr-FR" dirty="0">
                <a:latin typeface="Calibri" charset="0"/>
              </a:rPr>
              <a:t> </a:t>
            </a:r>
            <a:r>
              <a:rPr lang="fr-FR" dirty="0" err="1">
                <a:latin typeface="Calibri" charset="0"/>
              </a:rPr>
              <a:t>rains</a:t>
            </a:r>
            <a:r>
              <a:rPr lang="fr-FR" baseline="0" dirty="0">
                <a:latin typeface="Calibri" charset="0"/>
              </a:rPr>
              <a:t> </a:t>
            </a:r>
            <a:r>
              <a:rPr lang="fr-FR" baseline="0" dirty="0" err="1">
                <a:latin typeface="Calibri" charset="0"/>
              </a:rPr>
              <a:t>is</a:t>
            </a:r>
            <a:r>
              <a:rPr lang="fr-FR" baseline="0" dirty="0">
                <a:latin typeface="Calibri" charset="0"/>
              </a:rPr>
              <a:t> not the </a:t>
            </a:r>
            <a:r>
              <a:rPr lang="fr-FR" baseline="0" dirty="0" err="1">
                <a:latin typeface="Calibri" charset="0"/>
              </a:rPr>
              <a:t>same</a:t>
            </a:r>
            <a:r>
              <a:rPr lang="fr-FR" baseline="0" dirty="0">
                <a:latin typeface="Calibri" charset="0"/>
              </a:rPr>
              <a:t> as</a:t>
            </a:r>
            <a:r>
              <a:rPr lang="fr-FR" dirty="0">
                <a:latin typeface="Calibri" charset="0"/>
              </a:rPr>
              <a:t> </a:t>
            </a:r>
            <a:r>
              <a:rPr lang="fr-FR" dirty="0" err="1">
                <a:latin typeface="Calibri" charset="0"/>
              </a:rPr>
              <a:t>learning</a:t>
            </a:r>
            <a:r>
              <a:rPr lang="fr-FR" dirty="0">
                <a:latin typeface="Calibri" charset="0"/>
              </a:rPr>
              <a:t> how to </a:t>
            </a:r>
            <a:r>
              <a:rPr lang="fr-FR" dirty="0" err="1">
                <a:latin typeface="Calibri" charset="0"/>
              </a:rPr>
              <a:t>predict</a:t>
            </a:r>
            <a:r>
              <a:rPr lang="fr-FR" dirty="0">
                <a:latin typeface="Calibri" charset="0"/>
              </a:rPr>
              <a:t> the </a:t>
            </a:r>
            <a:r>
              <a:rPr lang="fr-FR" dirty="0" err="1">
                <a:latin typeface="Calibri" charset="0"/>
              </a:rPr>
              <a:t>onset</a:t>
            </a:r>
            <a:r>
              <a:rPr lang="fr-FR" dirty="0">
                <a:latin typeface="Calibri" charset="0"/>
              </a:rPr>
              <a:t> of </a:t>
            </a:r>
            <a:r>
              <a:rPr lang="fr-FR" dirty="0" err="1">
                <a:latin typeface="Calibri" charset="0"/>
              </a:rPr>
              <a:t>rain</a:t>
            </a:r>
            <a:r>
              <a:rPr lang="fr-FR" dirty="0">
                <a:latin typeface="Calibri" charset="0"/>
              </a:rPr>
              <a:t>. </a:t>
            </a:r>
          </a:p>
          <a:p>
            <a:pPr marL="0" marR="0" indent="0" algn="l" defTabSz="457200" rtl="0" eaLnBrk="1" fontAlgn="auto" latinLnBrk="0" hangingPunct="1">
              <a:lnSpc>
                <a:spcPct val="100000"/>
              </a:lnSpc>
              <a:spcBef>
                <a:spcPct val="0"/>
              </a:spcBef>
              <a:spcAft>
                <a:spcPts val="0"/>
              </a:spcAft>
              <a:buClrTx/>
              <a:buSzTx/>
              <a:buFontTx/>
              <a:buNone/>
              <a:tabLst/>
              <a:defRPr/>
            </a:pPr>
            <a:endParaRPr lang="fr-FR" dirty="0">
              <a:latin typeface="Calibri" charset="0"/>
            </a:endParaRPr>
          </a:p>
          <a:p>
            <a:pPr marL="0" marR="0" indent="0" algn="l" defTabSz="457200" rtl="0" eaLnBrk="1" fontAlgn="auto" latinLnBrk="0" hangingPunct="1">
              <a:lnSpc>
                <a:spcPct val="100000"/>
              </a:lnSpc>
              <a:spcBef>
                <a:spcPct val="0"/>
              </a:spcBef>
              <a:spcAft>
                <a:spcPts val="0"/>
              </a:spcAft>
              <a:buClrTx/>
              <a:buSzTx/>
              <a:buFontTx/>
              <a:buNone/>
              <a:tabLst/>
              <a:defRPr/>
            </a:pPr>
            <a:r>
              <a:rPr lang="fr-FR" dirty="0">
                <a:latin typeface="Calibri" charset="0"/>
              </a:rPr>
              <a:t>The </a:t>
            </a:r>
            <a:r>
              <a:rPr lang="fr-FR" dirty="0" err="1">
                <a:latin typeface="Calibri" charset="0"/>
              </a:rPr>
              <a:t>same</a:t>
            </a:r>
            <a:r>
              <a:rPr lang="fr-FR" dirty="0">
                <a:latin typeface="Calibri" charset="0"/>
              </a:rPr>
              <a:t> </a:t>
            </a:r>
            <a:r>
              <a:rPr lang="fr-FR" dirty="0" err="1">
                <a:latin typeface="Calibri" charset="0"/>
              </a:rPr>
              <a:t>can</a:t>
            </a:r>
            <a:r>
              <a:rPr lang="fr-FR" dirty="0">
                <a:latin typeface="Calibri" charset="0"/>
              </a:rPr>
              <a:t> </a:t>
            </a:r>
            <a:r>
              <a:rPr lang="fr-FR" dirty="0" err="1">
                <a:latin typeface="Calibri" charset="0"/>
              </a:rPr>
              <a:t>be</a:t>
            </a:r>
            <a:r>
              <a:rPr lang="fr-FR" baseline="0" dirty="0">
                <a:latin typeface="Calibri" charset="0"/>
              </a:rPr>
              <a:t> </a:t>
            </a:r>
            <a:r>
              <a:rPr lang="fr-FR" baseline="0" dirty="0" err="1">
                <a:latin typeface="Calibri" charset="0"/>
              </a:rPr>
              <a:t>true</a:t>
            </a:r>
            <a:r>
              <a:rPr lang="fr-FR" baseline="0" dirty="0">
                <a:latin typeface="Calibri" charset="0"/>
              </a:rPr>
              <a:t> of </a:t>
            </a:r>
            <a:r>
              <a:rPr lang="fr-FR" baseline="0" dirty="0" err="1">
                <a:latin typeface="Calibri" charset="0"/>
              </a:rPr>
              <a:t>behavior</a:t>
            </a:r>
            <a:r>
              <a:rPr lang="fr-FR" baseline="0" dirty="0">
                <a:latin typeface="Calibri" charset="0"/>
              </a:rPr>
              <a:t>. </a:t>
            </a:r>
            <a:r>
              <a:rPr lang="fr-FR" dirty="0" err="1">
                <a:latin typeface="Calibri" charset="0"/>
              </a:rPr>
              <a:t>Trying</a:t>
            </a:r>
            <a:r>
              <a:rPr lang="fr-FR" baseline="0" dirty="0">
                <a:latin typeface="Calibri" charset="0"/>
              </a:rPr>
              <a:t> to </a:t>
            </a:r>
            <a:r>
              <a:rPr lang="fr-FR" baseline="0" dirty="0" err="1">
                <a:latin typeface="Calibri" charset="0"/>
              </a:rPr>
              <a:t>predict</a:t>
            </a:r>
            <a:r>
              <a:rPr lang="fr-FR" baseline="0" dirty="0">
                <a:latin typeface="Calibri" charset="0"/>
              </a:rPr>
              <a:t> </a:t>
            </a:r>
            <a:r>
              <a:rPr lang="fr-FR" baseline="0" dirty="0" err="1">
                <a:latin typeface="Calibri" charset="0"/>
              </a:rPr>
              <a:t>can</a:t>
            </a:r>
            <a:r>
              <a:rPr lang="fr-FR" baseline="0" dirty="0">
                <a:latin typeface="Calibri" charset="0"/>
              </a:rPr>
              <a:t> </a:t>
            </a:r>
            <a:r>
              <a:rPr lang="fr-FR" baseline="0" dirty="0" err="1">
                <a:latin typeface="Calibri" charset="0"/>
              </a:rPr>
              <a:t>be</a:t>
            </a:r>
            <a:r>
              <a:rPr lang="fr-FR" baseline="0" dirty="0">
                <a:latin typeface="Calibri" charset="0"/>
              </a:rPr>
              <a:t> one of the best </a:t>
            </a:r>
            <a:r>
              <a:rPr lang="fr-FR" baseline="0" dirty="0" err="1">
                <a:latin typeface="Calibri" charset="0"/>
              </a:rPr>
              <a:t>tools</a:t>
            </a:r>
            <a:r>
              <a:rPr lang="fr-FR" baseline="0" dirty="0">
                <a:latin typeface="Calibri" charset="0"/>
              </a:rPr>
              <a:t> for </a:t>
            </a:r>
            <a:r>
              <a:rPr lang="fr-FR" baseline="0" dirty="0" err="1">
                <a:latin typeface="Calibri" charset="0"/>
              </a:rPr>
              <a:t>studying</a:t>
            </a:r>
            <a:r>
              <a:rPr lang="fr-FR" baseline="0" dirty="0">
                <a:latin typeface="Calibri" charset="0"/>
              </a:rPr>
              <a:t> </a:t>
            </a:r>
            <a:r>
              <a:rPr lang="fr-FR" baseline="0" dirty="0" err="1">
                <a:latin typeface="Calibri" charset="0"/>
              </a:rPr>
              <a:t>spontaneous</a:t>
            </a:r>
            <a:r>
              <a:rPr lang="fr-FR" baseline="0" dirty="0">
                <a:latin typeface="Calibri" charset="0"/>
              </a:rPr>
              <a:t> </a:t>
            </a:r>
            <a:r>
              <a:rPr lang="fr-FR" baseline="0" dirty="0" err="1">
                <a:latin typeface="Calibri" charset="0"/>
              </a:rPr>
              <a:t>voluntary</a:t>
            </a:r>
            <a:r>
              <a:rPr lang="fr-FR" baseline="0" dirty="0">
                <a:latin typeface="Calibri" charset="0"/>
              </a:rPr>
              <a:t> </a:t>
            </a:r>
            <a:r>
              <a:rPr lang="fr-FR" baseline="0" dirty="0" err="1">
                <a:latin typeface="Calibri" charset="0"/>
              </a:rPr>
              <a:t>behavior</a:t>
            </a:r>
            <a:r>
              <a:rPr lang="fr-FR" baseline="0" dirty="0">
                <a:latin typeface="Calibri" charset="0"/>
              </a:rPr>
              <a:t>, </a:t>
            </a:r>
            <a:r>
              <a:rPr lang="fr-FR" dirty="0">
                <a:latin typeface="Calibri" charset="0"/>
              </a:rPr>
              <a:t>but </a:t>
            </a:r>
            <a:r>
              <a:rPr lang="fr-FR" dirty="0" err="1">
                <a:latin typeface="Calibri" charset="0"/>
              </a:rPr>
              <a:t>there</a:t>
            </a:r>
            <a:r>
              <a:rPr lang="fr-FR" dirty="0">
                <a:latin typeface="Calibri" charset="0"/>
              </a:rPr>
              <a:t> are </a:t>
            </a:r>
            <a:r>
              <a:rPr lang="fr-FR" dirty="0" err="1">
                <a:latin typeface="Calibri" charset="0"/>
              </a:rPr>
              <a:t>some</a:t>
            </a:r>
            <a:r>
              <a:rPr lang="fr-FR" dirty="0">
                <a:latin typeface="Calibri" charset="0"/>
              </a:rPr>
              <a:t> </a:t>
            </a:r>
            <a:r>
              <a:rPr lang="fr-FR" dirty="0" err="1">
                <a:latin typeface="Calibri" charset="0"/>
              </a:rPr>
              <a:t>specific</a:t>
            </a:r>
            <a:r>
              <a:rPr lang="fr-FR" baseline="0" dirty="0">
                <a:latin typeface="Calibri" charset="0"/>
              </a:rPr>
              <a:t> </a:t>
            </a:r>
            <a:r>
              <a:rPr lang="fr-FR" baseline="0" dirty="0" err="1">
                <a:latin typeface="Calibri" charset="0"/>
              </a:rPr>
              <a:t>caveats</a:t>
            </a:r>
            <a:r>
              <a:rPr lang="fr-FR" baseline="0" dirty="0">
                <a:latin typeface="Calibri" charset="0"/>
              </a:rPr>
              <a:t> </a:t>
            </a:r>
            <a:r>
              <a:rPr lang="fr-FR" dirty="0">
                <a:latin typeface="Calibri" charset="0"/>
              </a:rPr>
              <a:t>to </a:t>
            </a:r>
            <a:r>
              <a:rPr lang="fr-FR" dirty="0" err="1">
                <a:latin typeface="Calibri" charset="0"/>
              </a:rPr>
              <a:t>keep</a:t>
            </a:r>
            <a:r>
              <a:rPr lang="fr-FR" dirty="0">
                <a:latin typeface="Calibri" charset="0"/>
              </a:rPr>
              <a:t> in </a:t>
            </a:r>
            <a:r>
              <a:rPr lang="fr-FR" dirty="0" err="1">
                <a:latin typeface="Calibri" charset="0"/>
              </a:rPr>
              <a:t>mind</a:t>
            </a:r>
            <a:r>
              <a:rPr lang="fr-FR" dirty="0">
                <a:latin typeface="Calibri" charset="0"/>
              </a:rPr>
              <a:t>, </a:t>
            </a:r>
            <a:r>
              <a:rPr lang="fr-FR" dirty="0" err="1">
                <a:latin typeface="Calibri" charset="0"/>
              </a:rPr>
              <a:t>well-known</a:t>
            </a:r>
            <a:r>
              <a:rPr lang="fr-FR" dirty="0">
                <a:latin typeface="Calibri" charset="0"/>
              </a:rPr>
              <a:t> in </a:t>
            </a:r>
            <a:r>
              <a:rPr lang="fr-FR" dirty="0" err="1">
                <a:latin typeface="Calibri" charset="0"/>
              </a:rPr>
              <a:t>weather</a:t>
            </a:r>
            <a:r>
              <a:rPr lang="fr-FR" dirty="0">
                <a:latin typeface="Calibri" charset="0"/>
              </a:rPr>
              <a:t> </a:t>
            </a:r>
            <a:r>
              <a:rPr lang="fr-FR" dirty="0" err="1">
                <a:latin typeface="Calibri" charset="0"/>
              </a:rPr>
              <a:t>forecasting</a:t>
            </a:r>
            <a:r>
              <a:rPr lang="fr-FR" dirty="0">
                <a:latin typeface="Calibri" charset="0"/>
              </a:rPr>
              <a:t>, </a:t>
            </a:r>
            <a:r>
              <a:rPr lang="fr-FR" dirty="0" err="1">
                <a:latin typeface="Calibri" charset="0"/>
              </a:rPr>
              <a:t>less</a:t>
            </a:r>
            <a:r>
              <a:rPr lang="fr-FR" dirty="0">
                <a:latin typeface="Calibri" charset="0"/>
              </a:rPr>
              <a:t> </a:t>
            </a:r>
            <a:r>
              <a:rPr lang="fr-FR" dirty="0" err="1">
                <a:latin typeface="Calibri" charset="0"/>
              </a:rPr>
              <a:t>well-known</a:t>
            </a:r>
            <a:r>
              <a:rPr lang="fr-FR" dirty="0">
                <a:latin typeface="Calibri" charset="0"/>
              </a:rPr>
              <a:t> in neuroscience. </a:t>
            </a:r>
            <a:r>
              <a:rPr lang="fr-FR" dirty="0" err="1">
                <a:latin typeface="Calibri" charset="0"/>
              </a:rPr>
              <a:t>Here</a:t>
            </a:r>
            <a:r>
              <a:rPr lang="fr-FR" dirty="0">
                <a:latin typeface="Calibri" charset="0"/>
              </a:rPr>
              <a:t> </a:t>
            </a:r>
            <a:r>
              <a:rPr lang="fr-FR" dirty="0" err="1">
                <a:latin typeface="Calibri" charset="0"/>
              </a:rPr>
              <a:t>you</a:t>
            </a:r>
            <a:r>
              <a:rPr lang="fr-FR" dirty="0">
                <a:latin typeface="Calibri" charset="0"/>
              </a:rPr>
              <a:t> </a:t>
            </a:r>
            <a:r>
              <a:rPr lang="fr-FR" dirty="0" err="1">
                <a:latin typeface="Calibri" charset="0"/>
              </a:rPr>
              <a:t>see</a:t>
            </a:r>
            <a:r>
              <a:rPr lang="fr-FR" dirty="0">
                <a:latin typeface="Calibri" charset="0"/>
              </a:rPr>
              <a:t> the </a:t>
            </a:r>
            <a:r>
              <a:rPr lang="fr-FR" dirty="0" err="1">
                <a:latin typeface="Calibri" charset="0"/>
              </a:rPr>
              <a:t>daily</a:t>
            </a:r>
            <a:r>
              <a:rPr lang="fr-FR" dirty="0">
                <a:latin typeface="Calibri" charset="0"/>
              </a:rPr>
              <a:t> max </a:t>
            </a:r>
            <a:r>
              <a:rPr lang="fr-FR" dirty="0" err="1">
                <a:latin typeface="Calibri" charset="0"/>
              </a:rPr>
              <a:t>temp</a:t>
            </a:r>
            <a:r>
              <a:rPr lang="fr-FR" dirty="0">
                <a:latin typeface="Calibri" charset="0"/>
              </a:rPr>
              <a:t> in Ithaca NY for jan 1987, and </a:t>
            </a:r>
            <a:r>
              <a:rPr lang="fr-FR" dirty="0" err="1">
                <a:latin typeface="Calibri" charset="0"/>
              </a:rPr>
              <a:t>its</a:t>
            </a:r>
            <a:r>
              <a:rPr lang="fr-FR" dirty="0">
                <a:latin typeface="Calibri" charset="0"/>
              </a:rPr>
              <a:t> </a:t>
            </a:r>
            <a:r>
              <a:rPr lang="fr-FR" dirty="0" err="1">
                <a:latin typeface="Calibri" charset="0"/>
              </a:rPr>
              <a:t>autocorrelation</a:t>
            </a:r>
            <a:r>
              <a:rPr lang="fr-FR" dirty="0">
                <a:latin typeface="Calibri" charset="0"/>
              </a:rPr>
              <a:t> </a:t>
            </a:r>
            <a:r>
              <a:rPr lang="fr-FR" dirty="0" err="1">
                <a:latin typeface="Calibri" charset="0"/>
              </a:rPr>
              <a:t>function</a:t>
            </a:r>
            <a:r>
              <a:rPr lang="fr-FR" dirty="0">
                <a:latin typeface="Calibri" charset="0"/>
              </a:rPr>
              <a:t> on the right</a:t>
            </a:r>
            <a:r>
              <a:rPr lang="fr-FR" baseline="0" dirty="0">
                <a:latin typeface="Calibri" charset="0"/>
              </a:rPr>
              <a:t> (</a:t>
            </a:r>
            <a:r>
              <a:rPr lang="fr-FR" baseline="0" dirty="0" err="1">
                <a:latin typeface="Calibri" charset="0"/>
              </a:rPr>
              <a:t>meteorological</a:t>
            </a:r>
            <a:r>
              <a:rPr lang="fr-FR" baseline="0" dirty="0">
                <a:latin typeface="Calibri" charset="0"/>
              </a:rPr>
              <a:t> </a:t>
            </a:r>
            <a:r>
              <a:rPr lang="fr-FR" baseline="0" dirty="0" err="1">
                <a:latin typeface="Calibri" charset="0"/>
              </a:rPr>
              <a:t>phenomena</a:t>
            </a:r>
            <a:r>
              <a:rPr lang="fr-FR" baseline="0" dirty="0">
                <a:latin typeface="Calibri" charset="0"/>
              </a:rPr>
              <a:t> tend </a:t>
            </a:r>
            <a:r>
              <a:rPr lang="fr-FR" baseline="0" dirty="0" err="1">
                <a:latin typeface="Calibri" charset="0"/>
              </a:rPr>
              <a:t>also</a:t>
            </a:r>
            <a:r>
              <a:rPr lang="fr-FR" baseline="0" dirty="0">
                <a:latin typeface="Calibri" charset="0"/>
              </a:rPr>
              <a:t> to </a:t>
            </a:r>
            <a:r>
              <a:rPr lang="fr-FR" baseline="0" dirty="0" err="1">
                <a:latin typeface="Calibri" charset="0"/>
              </a:rPr>
              <a:t>be</a:t>
            </a:r>
            <a:r>
              <a:rPr lang="fr-FR" baseline="0" dirty="0">
                <a:latin typeface="Calibri" charset="0"/>
              </a:rPr>
              <a:t> autocorrelated).</a:t>
            </a:r>
            <a:endParaRPr lang="fr-FR" dirty="0">
              <a:latin typeface="Calibri" charset="0"/>
            </a:endParaRPr>
          </a:p>
          <a:p>
            <a:pPr eaLnBrk="1" hangingPunct="1">
              <a:spcBef>
                <a:spcPct val="0"/>
              </a:spcBef>
            </a:pPr>
            <a:endParaRPr lang="fr-FR" dirty="0">
              <a:latin typeface="Calibri" charset="0"/>
            </a:endParaRPr>
          </a:p>
        </p:txBody>
      </p:sp>
      <p:sp>
        <p:nvSpPr>
          <p:cNvPr id="80899" name="Espace réservé du numéro de diapositive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471E35EA-0D80-DC43-A5ED-EF6BA2F34B60}" type="slidenum">
              <a:rPr lang="en-US" sz="1200">
                <a:solidFill>
                  <a:prstClr val="black"/>
                </a:solidFill>
              </a:rPr>
              <a:pPr eaLnBrk="1" hangingPunct="1"/>
              <a:t>79</a:t>
            </a:fld>
            <a:endParaRPr lang="en-US" sz="1200">
              <a:solidFill>
                <a:prstClr val="black"/>
              </a:solidFill>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Espace réservé de l'image des diapositives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82946" name="Espace réservé des commentaire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Calibri" charset="0"/>
              </a:rPr>
              <a:t>It’s not about predicting movement in general – it’s about predicting *that* movement.</a:t>
            </a:r>
          </a:p>
          <a:p>
            <a:pPr eaLnBrk="1" hangingPunct="1">
              <a:spcBef>
                <a:spcPct val="0"/>
              </a:spcBef>
            </a:pPr>
            <a:endParaRPr lang="en-US">
              <a:latin typeface="Calibri" charset="0"/>
            </a:endParaRPr>
          </a:p>
          <a:p>
            <a:pPr eaLnBrk="1" hangingPunct="1">
              <a:spcBef>
                <a:spcPct val="0"/>
              </a:spcBef>
            </a:pPr>
            <a:r>
              <a:rPr lang="en-US">
                <a:latin typeface="Calibri" charset="0"/>
              </a:rPr>
              <a:t>Redo plot with single line on plot and black background.</a:t>
            </a:r>
          </a:p>
        </p:txBody>
      </p:sp>
      <p:sp>
        <p:nvSpPr>
          <p:cNvPr id="82947" name="Espace réservé du numéro de diapositive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48734F1-26BB-8A45-858B-11D2C6C55521}" type="slidenum">
              <a:rPr lang="en-US" sz="1200">
                <a:solidFill>
                  <a:prstClr val="black"/>
                </a:solidFill>
              </a:rPr>
              <a:pPr eaLnBrk="1" hangingPunct="1"/>
              <a:t>80</a:t>
            </a:fld>
            <a:endParaRPr lang="en-US" sz="120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413211B-F33F-F948-B7D5-D8790D7788A1}" type="slidenum">
              <a:rPr lang="en-US" sz="1200">
                <a:solidFill>
                  <a:prstClr val="black"/>
                </a:solidFill>
              </a:rPr>
              <a:pPr eaLnBrk="1" hangingPunct="1"/>
              <a:t>8</a:t>
            </a:fld>
            <a:endParaRPr lang="en-US" sz="1200">
              <a:solidFill>
                <a:prstClr val="black"/>
              </a:solidFill>
            </a:endParaRPr>
          </a:p>
        </p:txBody>
      </p:sp>
      <p:sp>
        <p:nvSpPr>
          <p:cNvPr id="21506" name="Rectangle 1026"/>
          <p:cNvSpPr>
            <a:spLocks noGrp="1" noRot="1" noChangeAspect="1" noChangeArrowheads="1"/>
          </p:cNvSpPr>
          <p:nvPr>
            <p:ph type="sldImg"/>
          </p:nvPr>
        </p:nvSpPr>
        <p:spPr bwMode="auto">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21507" name="Rectangle 1027"/>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r>
              <a:rPr lang="en-US" dirty="0">
                <a:latin typeface="Helvetica" charset="0"/>
              </a:rPr>
              <a:t>Changes in brain potentials with willful and passive movements in humans: the readiness potential and </a:t>
            </a:r>
            <a:r>
              <a:rPr lang="en-US" dirty="0" err="1">
                <a:latin typeface="Helvetica" charset="0"/>
              </a:rPr>
              <a:t>reafferent</a:t>
            </a:r>
            <a:r>
              <a:rPr lang="en-US" dirty="0">
                <a:latin typeface="Helvetica" charset="0"/>
              </a:rPr>
              <a:t> potentials.</a:t>
            </a:r>
          </a:p>
          <a:p>
            <a:pPr eaLnBrk="1" hangingPunct="1">
              <a:spcBef>
                <a:spcPct val="0"/>
              </a:spcBef>
            </a:pPr>
            <a:r>
              <a:rPr lang="en-US" dirty="0">
                <a:latin typeface="Helvetica" charset="0"/>
              </a:rPr>
              <a:t>Currently celebrating its 50</a:t>
            </a:r>
            <a:r>
              <a:rPr lang="en-US" baseline="30000" dirty="0">
                <a:latin typeface="Helvetica" charset="0"/>
              </a:rPr>
              <a:t>th</a:t>
            </a:r>
            <a:r>
              <a:rPr lang="en-US" dirty="0">
                <a:latin typeface="Helvetica" charset="0"/>
              </a:rPr>
              <a:t> anniversary.</a:t>
            </a:r>
          </a:p>
          <a:p>
            <a:pPr eaLnBrk="1" hangingPunct="1">
              <a:spcBef>
                <a:spcPct val="0"/>
              </a:spcBef>
            </a:pPr>
            <a:endParaRPr lang="en-US" dirty="0">
              <a:latin typeface="Helvetica" charset="0"/>
            </a:endParaRPr>
          </a:p>
          <a:p>
            <a:pPr eaLnBrk="1" hangingPunct="1">
              <a:spcBef>
                <a:spcPct val="0"/>
              </a:spcBef>
            </a:pPr>
            <a:r>
              <a:rPr lang="en-US" dirty="0">
                <a:latin typeface="Helvetica" charset="0"/>
              </a:rPr>
              <a:t>They did something that, at the time was quite radical… they asked subjects to [next slide]</a:t>
            </a:r>
          </a:p>
          <a:p>
            <a:pPr eaLnBrk="1" hangingPunct="1">
              <a:spcBef>
                <a:spcPct val="0"/>
              </a:spcBef>
            </a:pPr>
            <a:r>
              <a:rPr lang="en-US" dirty="0">
                <a:latin typeface="Helvetica" charset="0"/>
              </a:rPr>
              <a:t>----- Meeting Notes (10/16/15 12:45) -----</a:t>
            </a:r>
          </a:p>
          <a:p>
            <a:pPr eaLnBrk="1" hangingPunct="1">
              <a:spcBef>
                <a:spcPct val="0"/>
              </a:spcBef>
            </a:pPr>
            <a:r>
              <a:rPr lang="en-US" dirty="0">
                <a:latin typeface="Helvetica" charset="0"/>
              </a:rPr>
              <a:t>Maybe translate the title on the slide.</a:t>
            </a: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3608959F-3835-9441-8E43-20559ECB7E26}" type="slidenum">
              <a:rPr lang="en-US" sz="1200">
                <a:solidFill>
                  <a:prstClr val="black"/>
                </a:solidFill>
              </a:rPr>
              <a:pPr eaLnBrk="1" hangingPunct="1"/>
              <a:t>81</a:t>
            </a:fld>
            <a:endParaRPr lang="en-US" sz="1200">
              <a:solidFill>
                <a:prstClr val="black"/>
              </a:solidFill>
            </a:endParaRPr>
          </a:p>
        </p:txBody>
      </p:sp>
      <p:sp>
        <p:nvSpPr>
          <p:cNvPr id="3686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6867"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FR">
                <a:latin typeface="Calibri" charset="0"/>
              </a:rPr>
              <a:t>Explain what is autocorrelation.</a:t>
            </a: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1C4ACFA4-8A3F-7146-A457-527F2531E853}" type="slidenum">
              <a:rPr lang="en-US" sz="1200">
                <a:solidFill>
                  <a:prstClr val="black"/>
                </a:solidFill>
              </a:rPr>
              <a:pPr eaLnBrk="1" hangingPunct="1"/>
              <a:t>82</a:t>
            </a:fld>
            <a:endParaRPr lang="en-US" sz="1200">
              <a:solidFill>
                <a:prstClr val="black"/>
              </a:solidFill>
            </a:endParaRPr>
          </a:p>
        </p:txBody>
      </p:sp>
      <p:sp>
        <p:nvSpPr>
          <p:cNvPr id="5222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52227"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FR">
                <a:latin typeface="Calibri" charset="0"/>
              </a:rPr>
              <a:t>That’s evident here when you look at the behavior of the model (with a weak imperative).</a:t>
            </a: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FCF8B906-9D4A-2A43-BB26-E159ABCD0C57}" type="slidenum">
              <a:rPr lang="en-US" sz="1200">
                <a:solidFill>
                  <a:prstClr val="black"/>
                </a:solidFill>
              </a:rPr>
              <a:pPr eaLnBrk="1" hangingPunct="1"/>
              <a:t>83</a:t>
            </a:fld>
            <a:endParaRPr lang="en-US" sz="1200">
              <a:solidFill>
                <a:prstClr val="black"/>
              </a:solidFill>
            </a:endParaRPr>
          </a:p>
        </p:txBody>
      </p:sp>
      <p:sp>
        <p:nvSpPr>
          <p:cNvPr id="5427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54275"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r>
              <a:rPr lang="fr-FR" dirty="0" err="1">
                <a:latin typeface="Calibri" charset="0"/>
              </a:rPr>
              <a:t>Don’t</a:t>
            </a:r>
            <a:r>
              <a:rPr lang="fr-FR" dirty="0">
                <a:latin typeface="Calibri" charset="0"/>
              </a:rPr>
              <a:t> </a:t>
            </a:r>
            <a:r>
              <a:rPr lang="fr-FR" dirty="0" err="1">
                <a:latin typeface="Calibri" charset="0"/>
              </a:rPr>
              <a:t>forget</a:t>
            </a:r>
            <a:r>
              <a:rPr lang="fr-FR" baseline="0" dirty="0">
                <a:latin typeface="Calibri" charset="0"/>
              </a:rPr>
              <a:t> to mention distribution of </a:t>
            </a:r>
            <a:r>
              <a:rPr lang="fr-FR" baseline="0" dirty="0" err="1">
                <a:latin typeface="Calibri" charset="0"/>
              </a:rPr>
              <a:t>crossing</a:t>
            </a:r>
            <a:r>
              <a:rPr lang="fr-FR" baseline="0" dirty="0">
                <a:latin typeface="Calibri" charset="0"/>
              </a:rPr>
              <a:t> times.</a:t>
            </a:r>
            <a:endParaRPr lang="fr-FR" dirty="0">
              <a:latin typeface="Calibri" charset="0"/>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Takes a lot of data to build, but that is our approach: to collect a large amount of data from a relatively</a:t>
            </a:r>
            <a:r>
              <a:rPr lang="en-US" baseline="0" dirty="0"/>
              <a:t> modest number of subjects.</a:t>
            </a:r>
          </a:p>
          <a:p>
            <a:endParaRPr lang="en-US" baseline="0" dirty="0"/>
          </a:p>
          <a:p>
            <a:r>
              <a:rPr lang="en-US" baseline="0" dirty="0"/>
              <a:t>----- Meeting Notes (10/16/15 12:59) -----</a:t>
            </a:r>
          </a:p>
          <a:p>
            <a:r>
              <a:rPr lang="en-US" baseline="0" dirty="0"/>
              <a:t>State that this is the readiness potential in reverse.</a:t>
            </a:r>
            <a:endParaRPr lang="en-US" dirty="0"/>
          </a:p>
        </p:txBody>
      </p:sp>
      <p:sp>
        <p:nvSpPr>
          <p:cNvPr id="4" name="Slide Number Placeholder 3"/>
          <p:cNvSpPr>
            <a:spLocks noGrp="1"/>
          </p:cNvSpPr>
          <p:nvPr>
            <p:ph type="sldNum" sz="quarter" idx="10"/>
          </p:nvPr>
        </p:nvSpPr>
        <p:spPr/>
        <p:txBody>
          <a:bodyPr/>
          <a:lstStyle/>
          <a:p>
            <a:fld id="{182FE7A0-F0F1-4746-9B39-405AAF058DA1}" type="slidenum">
              <a:rPr lang="en-US" smtClean="0">
                <a:solidFill>
                  <a:prstClr val="black"/>
                </a:solidFill>
                <a:latin typeface="Calibri"/>
              </a:rPr>
              <a:pPr/>
              <a:t>85</a:t>
            </a:fld>
            <a:endParaRPr lang="en-US">
              <a:solidFill>
                <a:prstClr val="black"/>
              </a:solidFill>
              <a:latin typeface="Calibri"/>
            </a:endParaRPr>
          </a:p>
        </p:txBody>
      </p:sp>
    </p:spTree>
    <p:extLst>
      <p:ext uri="{BB962C8B-B14F-4D97-AF65-F5344CB8AC3E}">
        <p14:creationId xmlns:p14="http://schemas.microsoft.com/office/powerpoint/2010/main" val="426450261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single human brain is arguably more complex than the entirety of the Earth’s atmosphere, and even the local weather can be</a:t>
            </a:r>
            <a:r>
              <a:rPr lang="en-US" sz="1200" kern="1200" baseline="0" dirty="0">
                <a:solidFill>
                  <a:schemeClr val="tx1"/>
                </a:solidFill>
                <a:effectLst/>
                <a:latin typeface="+mn-lt"/>
                <a:ea typeface="+mn-ea"/>
                <a:cs typeface="+mn-cs"/>
              </a:rPr>
              <a:t> challenging to predict</a:t>
            </a:r>
            <a:r>
              <a:rPr lang="en-US" sz="1200" kern="1200" dirty="0">
                <a:solidFill>
                  <a:schemeClr val="tx1"/>
                </a:solidFill>
                <a:effectLst/>
                <a:latin typeface="+mn-lt"/>
                <a:ea typeface="+mn-ea"/>
                <a:cs typeface="+mn-cs"/>
              </a:rPr>
              <a:t>. Yet </a:t>
            </a:r>
            <a:r>
              <a:rPr lang="en-US" sz="1200" kern="1200" baseline="0" dirty="0">
                <a:solidFill>
                  <a:schemeClr val="tx1"/>
                </a:solidFill>
                <a:effectLst/>
                <a:latin typeface="+mn-lt"/>
                <a:ea typeface="+mn-ea"/>
                <a:cs typeface="+mn-cs"/>
              </a:rPr>
              <a:t>some </a:t>
            </a:r>
            <a:r>
              <a:rPr lang="en-US" sz="1200" kern="1200" dirty="0">
                <a:solidFill>
                  <a:schemeClr val="tx1"/>
                </a:solidFill>
                <a:effectLst/>
                <a:latin typeface="+mn-lt"/>
                <a:ea typeface="+mn-ea"/>
                <a:cs typeface="+mn-cs"/>
              </a:rPr>
              <a:t>have begun to conclude that when it comes to the</a:t>
            </a:r>
            <a:r>
              <a:rPr lang="en-US" sz="1200" kern="1200" baseline="0" dirty="0">
                <a:solidFill>
                  <a:schemeClr val="tx1"/>
                </a:solidFill>
                <a:effectLst/>
                <a:latin typeface="+mn-lt"/>
                <a:ea typeface="+mn-ea"/>
                <a:cs typeface="+mn-cs"/>
              </a:rPr>
              <a:t> brain, the game is essentially won – </a:t>
            </a:r>
            <a:r>
              <a:rPr lang="en-US" sz="1200" kern="1200" dirty="0">
                <a:solidFill>
                  <a:schemeClr val="tx1"/>
                </a:solidFill>
                <a:effectLst/>
                <a:latin typeface="+mn-lt"/>
                <a:ea typeface="+mn-ea"/>
                <a:cs typeface="+mn-cs"/>
              </a:rPr>
              <a:t>we just </a:t>
            </a:r>
            <a:r>
              <a:rPr lang="en-US" sz="1200" kern="1200" baseline="0" dirty="0">
                <a:solidFill>
                  <a:schemeClr val="tx1"/>
                </a:solidFill>
                <a:effectLst/>
                <a:latin typeface="+mn-lt"/>
                <a:ea typeface="+mn-ea"/>
                <a:cs typeface="+mn-cs"/>
              </a:rPr>
              <a:t>put brain data together with machine learning, and we’re able to predict behavior. I would submit to you that the game has barely just begun – the self-initiation of action remains a profound mystery. </a:t>
            </a:r>
            <a:r>
              <a:rPr lang="en-US" sz="1200" b="1" kern="1200" baseline="0" dirty="0">
                <a:solidFill>
                  <a:schemeClr val="tx1"/>
                </a:solidFill>
                <a:effectLst/>
                <a:latin typeface="+mn-lt"/>
                <a:ea typeface="+mn-ea"/>
                <a:cs typeface="+mn-cs"/>
              </a:rPr>
              <a:t>For those who prefer to believe in free will, there is as yet no hard empirical evidence to stand in your way.</a:t>
            </a:r>
          </a:p>
        </p:txBody>
      </p:sp>
      <p:sp>
        <p:nvSpPr>
          <p:cNvPr id="4" name="Slide Number Placeholder 3"/>
          <p:cNvSpPr>
            <a:spLocks noGrp="1"/>
          </p:cNvSpPr>
          <p:nvPr>
            <p:ph type="sldNum" sz="quarter" idx="10"/>
          </p:nvPr>
        </p:nvSpPr>
        <p:spPr/>
        <p:txBody>
          <a:bodyPr/>
          <a:lstStyle/>
          <a:p>
            <a:fld id="{182FE7A0-F0F1-4746-9B39-405AAF058DA1}" type="slidenum">
              <a:rPr lang="en-US" smtClean="0">
                <a:solidFill>
                  <a:prstClr val="black"/>
                </a:solidFill>
                <a:latin typeface="Calibri"/>
              </a:rPr>
              <a:pPr/>
              <a:t>86</a:t>
            </a:fld>
            <a:endParaRPr lang="en-US">
              <a:solidFill>
                <a:prstClr val="black"/>
              </a:solidFill>
              <a:latin typeface="Calibri"/>
            </a:endParaRPr>
          </a:p>
        </p:txBody>
      </p:sp>
    </p:spTree>
    <p:extLst>
      <p:ext uri="{BB962C8B-B14F-4D97-AF65-F5344CB8AC3E}">
        <p14:creationId xmlns:p14="http://schemas.microsoft.com/office/powerpoint/2010/main" val="42645026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B543701E-D335-C24B-AAA6-1534F7A83A4C}" type="slidenum">
              <a:rPr lang="en-US" sz="1200">
                <a:solidFill>
                  <a:prstClr val="black"/>
                </a:solidFill>
              </a:rPr>
              <a:pPr eaLnBrk="1" hangingPunct="1"/>
              <a:t>9</a:t>
            </a:fld>
            <a:endParaRPr lang="en-US" sz="1200">
              <a:solidFill>
                <a:prstClr val="black"/>
              </a:solidFill>
            </a:endParaRPr>
          </a:p>
        </p:txBody>
      </p:sp>
      <p:sp>
        <p:nvSpPr>
          <p:cNvPr id="23554" name="Rectangle 1026"/>
          <p:cNvSpPr>
            <a:spLocks noGrp="1" noRot="1" noChangeAspect="1" noChangeArrowheads="1"/>
          </p:cNvSpPr>
          <p:nvPr>
            <p:ph type="sldImg"/>
          </p:nvPr>
        </p:nvSpPr>
        <p:spPr bwMode="auto">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23555" name="Rectangle 1027"/>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r>
              <a:rPr lang="en-US">
                <a:latin typeface="Calibri" charset="0"/>
              </a:rPr>
              <a:t>One of the most likely candidates for “neural decision to move” was the RP, discovered by K&amp;D in 1965…</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B543701E-D335-C24B-AAA6-1534F7A83A4C}" type="slidenum">
              <a:rPr lang="en-US" sz="1200">
                <a:solidFill>
                  <a:prstClr val="black"/>
                </a:solidFill>
              </a:rPr>
              <a:pPr eaLnBrk="1" hangingPunct="1"/>
              <a:t>10</a:t>
            </a:fld>
            <a:endParaRPr lang="en-US" sz="1200">
              <a:solidFill>
                <a:prstClr val="black"/>
              </a:solidFill>
            </a:endParaRPr>
          </a:p>
        </p:txBody>
      </p:sp>
      <p:sp>
        <p:nvSpPr>
          <p:cNvPr id="23554" name="Rectangle 1026"/>
          <p:cNvSpPr>
            <a:spLocks noGrp="1" noRot="1" noChangeAspect="1" noChangeArrowheads="1"/>
          </p:cNvSpPr>
          <p:nvPr>
            <p:ph type="sldImg"/>
          </p:nvPr>
        </p:nvSpPr>
        <p:spPr bwMode="auto">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23555" name="Rectangle 1027"/>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r>
              <a:rPr lang="en-US">
                <a:latin typeface="Calibri" charset="0"/>
              </a:rPr>
              <a:t>One of the most likely candidates for “neural decision to move” was the RP, discovered by K&amp;D in 1965…</a:t>
            </a:r>
          </a:p>
          <a:p>
            <a:pPr eaLnBrk="1" hangingPunct="1">
              <a:spcBef>
                <a:spcPct val="0"/>
              </a:spcBef>
            </a:pPr>
            <a:r>
              <a:rPr lang="en-US">
                <a:latin typeface="Calibri" charset="0"/>
              </a:rPr>
              <a:t>----- Meeting Notes (10/16/15 12:45) -----</a:t>
            </a:r>
          </a:p>
          <a:p>
            <a:pPr eaLnBrk="1" hangingPunct="1">
              <a:spcBef>
                <a:spcPct val="0"/>
              </a:spcBef>
            </a:pPr>
            <a:r>
              <a:rPr lang="en-US">
                <a:latin typeface="Calibri" charset="0"/>
              </a:rPr>
              <a:t>What layer were they in, when recording from single neurons. Maybe focus more on this being a mechanistic explanation rather than on the crayfish posing a special mystery. First mechanistic explanation offered.</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88BB8941-F876-3644-9BA2-4DF8282FC800}" type="slidenum">
              <a:rPr lang="en-US" sz="1200">
                <a:solidFill>
                  <a:prstClr val="black"/>
                </a:solidFill>
              </a:rPr>
              <a:pPr eaLnBrk="1" hangingPunct="1"/>
              <a:t>11</a:t>
            </a:fld>
            <a:endParaRPr lang="en-US" sz="1200">
              <a:solidFill>
                <a:prstClr val="black"/>
              </a:solidFill>
            </a:endParaRPr>
          </a:p>
        </p:txBody>
      </p:sp>
      <p:sp>
        <p:nvSpPr>
          <p:cNvPr id="25602" name="Rectangle 2"/>
          <p:cNvSpPr>
            <a:spLocks noGrp="1" noRot="1" noChangeAspect="1" noChangeArrowheads="1"/>
          </p:cNvSpPr>
          <p:nvPr>
            <p:ph type="sldImg"/>
          </p:nvPr>
        </p:nvSpPr>
        <p:spPr bwMode="auto">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25603" name="Rectangle 3"/>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r>
              <a:rPr lang="fr-FR" dirty="0">
                <a:latin typeface="Calibri" charset="0"/>
              </a:rPr>
              <a:t>About</a:t>
            </a:r>
            <a:r>
              <a:rPr lang="fr-FR" baseline="0" dirty="0">
                <a:latin typeface="Calibri" charset="0"/>
              </a:rPr>
              <a:t> 20 </a:t>
            </a:r>
            <a:r>
              <a:rPr lang="fr-FR" baseline="0" dirty="0" err="1">
                <a:latin typeface="Calibri" charset="0"/>
              </a:rPr>
              <a:t>years</a:t>
            </a:r>
            <a:r>
              <a:rPr lang="fr-FR" baseline="0" dirty="0">
                <a:latin typeface="Calibri" charset="0"/>
              </a:rPr>
              <a:t> </a:t>
            </a:r>
            <a:r>
              <a:rPr lang="fr-FR" baseline="0" dirty="0" err="1">
                <a:latin typeface="Calibri" charset="0"/>
              </a:rPr>
              <a:t>later</a:t>
            </a:r>
            <a:r>
              <a:rPr lang="fr-FR" baseline="0" dirty="0">
                <a:latin typeface="Calibri" charset="0"/>
              </a:rPr>
              <a:t>…</a:t>
            </a:r>
            <a:endParaRPr lang="fr-FR" dirty="0">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BFECD78-3C8E-49F2-8FAB-59489D168ABB}" type="datetimeFigureOut">
              <a:rPr lang="en-US" smtClean="0"/>
              <a:t>6/9/2018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FECD78-3C8E-49F2-8FAB-59489D168ABB}" type="datetimeFigureOut">
              <a:rPr lang="en-US" smtClean="0"/>
              <a:t>6/9/2018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FECD78-3C8E-49F2-8FAB-59489D168ABB}" type="datetimeFigureOut">
              <a:rPr lang="en-US" smtClean="0"/>
              <a:t>6/9/2018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Cliquez et modifiez le titre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Cliquez pour modifier le style des sous-titres du masque</a:t>
            </a:r>
          </a:p>
        </p:txBody>
      </p:sp>
      <p:sp>
        <p:nvSpPr>
          <p:cNvPr id="4" name="Date Placeholder 3"/>
          <p:cNvSpPr>
            <a:spLocks noGrp="1"/>
          </p:cNvSpPr>
          <p:nvPr>
            <p:ph type="dt" sz="half" idx="10"/>
          </p:nvPr>
        </p:nvSpPr>
        <p:spPr/>
        <p:txBody>
          <a:bodyPr/>
          <a:lstStyle>
            <a:lvl1pPr>
              <a:defRPr/>
            </a:lvl1pPr>
          </a:lstStyle>
          <a:p>
            <a:pPr>
              <a:defRPr/>
            </a:pPr>
            <a:fld id="{16153E43-606F-F443-801D-64675DB8568E}"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lvl1pPr>
              <a:defRPr/>
            </a:lvl1pPr>
          </a:lstStyle>
          <a:p>
            <a:pPr>
              <a:defRPr/>
            </a:pPr>
            <a:fld id="{9AECF6B3-BB97-1847-8EC4-902A41446EC1}"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10269733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Cliquez et modifiez le titre</a:t>
            </a:r>
          </a:p>
        </p:txBody>
      </p:sp>
      <p:sp>
        <p:nvSpPr>
          <p:cNvPr id="3" name="Content Placeholder 2"/>
          <p:cNvSpPr>
            <a:spLocks noGrp="1"/>
          </p:cNvSpPr>
          <p:nvPr>
            <p:ph idx="1"/>
          </p:nvPr>
        </p:nvSpPr>
        <p:spPr/>
        <p:txBody>
          <a:body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p>
        </p:txBody>
      </p:sp>
      <p:sp>
        <p:nvSpPr>
          <p:cNvPr id="4" name="Date Placeholder 3"/>
          <p:cNvSpPr>
            <a:spLocks noGrp="1"/>
          </p:cNvSpPr>
          <p:nvPr>
            <p:ph type="dt" sz="half" idx="10"/>
          </p:nvPr>
        </p:nvSpPr>
        <p:spPr/>
        <p:txBody>
          <a:bodyPr/>
          <a:lstStyle>
            <a:lvl1pPr>
              <a:defRPr/>
            </a:lvl1pPr>
          </a:lstStyle>
          <a:p>
            <a:pPr>
              <a:defRPr/>
            </a:pPr>
            <a:fld id="{6912AD07-E365-5840-83DF-13565232AD64}"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lvl1pPr>
              <a:defRPr/>
            </a:lvl1pPr>
          </a:lstStyle>
          <a:p>
            <a:pPr>
              <a:defRPr/>
            </a:pPr>
            <a:fld id="{15FF03C2-4DE0-D143-A781-F72735DA5C77}"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39260168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Cliquez et modifiez le titre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Cliquez pour modifier les styles du texte du masque</a:t>
            </a:r>
          </a:p>
        </p:txBody>
      </p:sp>
      <p:sp>
        <p:nvSpPr>
          <p:cNvPr id="4" name="Date Placeholder 3"/>
          <p:cNvSpPr>
            <a:spLocks noGrp="1"/>
          </p:cNvSpPr>
          <p:nvPr>
            <p:ph type="dt" sz="half" idx="10"/>
          </p:nvPr>
        </p:nvSpPr>
        <p:spPr/>
        <p:txBody>
          <a:bodyPr/>
          <a:lstStyle>
            <a:lvl1pPr>
              <a:defRPr/>
            </a:lvl1pPr>
          </a:lstStyle>
          <a:p>
            <a:pPr>
              <a:defRPr/>
            </a:pPr>
            <a:fld id="{2A45F819-40DE-6C40-B043-0447A8AB5385}"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lvl1pPr>
              <a:defRPr/>
            </a:lvl1pPr>
          </a:lstStyle>
          <a:p>
            <a:pPr>
              <a:defRPr/>
            </a:pPr>
            <a:fld id="{F51E3AA5-4493-0544-B450-9030BFFE355F}"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22149758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Cliquez et modifiez le titre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p>
        </p:txBody>
      </p:sp>
      <p:sp>
        <p:nvSpPr>
          <p:cNvPr id="5" name="Date Placeholder 3"/>
          <p:cNvSpPr>
            <a:spLocks noGrp="1"/>
          </p:cNvSpPr>
          <p:nvPr>
            <p:ph type="dt" sz="half" idx="10"/>
          </p:nvPr>
        </p:nvSpPr>
        <p:spPr/>
        <p:txBody>
          <a:bodyPr/>
          <a:lstStyle>
            <a:lvl1pPr>
              <a:defRPr/>
            </a:lvl1pPr>
          </a:lstStyle>
          <a:p>
            <a:pPr>
              <a:defRPr/>
            </a:pPr>
            <a:fld id="{56FD2172-8D28-9543-9C5A-07B34A942C99}"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7" name="Slide Number Placeholder 5"/>
          <p:cNvSpPr>
            <a:spLocks noGrp="1"/>
          </p:cNvSpPr>
          <p:nvPr>
            <p:ph type="sldNum" sz="quarter" idx="12"/>
          </p:nvPr>
        </p:nvSpPr>
        <p:spPr/>
        <p:txBody>
          <a:bodyPr/>
          <a:lstStyle>
            <a:lvl1pPr>
              <a:defRPr/>
            </a:lvl1pPr>
          </a:lstStyle>
          <a:p>
            <a:pPr>
              <a:defRPr/>
            </a:pPr>
            <a:fld id="{11F302D7-A7AE-1A4A-8A6B-A7FD6AC560C9}"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38451720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Cliquez et modifiez le titre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Cliquez pour modifier les styles du texte du masque</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Cliquez pour modifier les styles du texte du masque</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p>
        </p:txBody>
      </p:sp>
      <p:sp>
        <p:nvSpPr>
          <p:cNvPr id="7" name="Date Placeholder 3"/>
          <p:cNvSpPr>
            <a:spLocks noGrp="1"/>
          </p:cNvSpPr>
          <p:nvPr>
            <p:ph type="dt" sz="half" idx="10"/>
          </p:nvPr>
        </p:nvSpPr>
        <p:spPr/>
        <p:txBody>
          <a:bodyPr/>
          <a:lstStyle>
            <a:lvl1pPr>
              <a:defRPr/>
            </a:lvl1pPr>
          </a:lstStyle>
          <a:p>
            <a:pPr>
              <a:defRPr/>
            </a:pPr>
            <a:fld id="{12B60BFC-8761-8745-97CA-F18B9DE558C4}"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9" name="Slide Number Placeholder 5"/>
          <p:cNvSpPr>
            <a:spLocks noGrp="1"/>
          </p:cNvSpPr>
          <p:nvPr>
            <p:ph type="sldNum" sz="quarter" idx="12"/>
          </p:nvPr>
        </p:nvSpPr>
        <p:spPr/>
        <p:txBody>
          <a:bodyPr/>
          <a:lstStyle>
            <a:lvl1pPr>
              <a:defRPr/>
            </a:lvl1pPr>
          </a:lstStyle>
          <a:p>
            <a:pPr>
              <a:defRPr/>
            </a:pPr>
            <a:fld id="{DA714B1A-139C-6B49-8176-6BE7E45FDBCE}"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5154700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Cliquez et modifiez le titre</a:t>
            </a:r>
          </a:p>
        </p:txBody>
      </p:sp>
      <p:sp>
        <p:nvSpPr>
          <p:cNvPr id="3" name="Date Placeholder 3"/>
          <p:cNvSpPr>
            <a:spLocks noGrp="1"/>
          </p:cNvSpPr>
          <p:nvPr>
            <p:ph type="dt" sz="half" idx="10"/>
          </p:nvPr>
        </p:nvSpPr>
        <p:spPr/>
        <p:txBody>
          <a:bodyPr/>
          <a:lstStyle>
            <a:lvl1pPr>
              <a:defRPr/>
            </a:lvl1pPr>
          </a:lstStyle>
          <a:p>
            <a:pPr>
              <a:defRPr/>
            </a:pPr>
            <a:fld id="{F739614B-665E-7C4E-8DF1-646B372D2B29}"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5" name="Slide Number Placeholder 5"/>
          <p:cNvSpPr>
            <a:spLocks noGrp="1"/>
          </p:cNvSpPr>
          <p:nvPr>
            <p:ph type="sldNum" sz="quarter" idx="12"/>
          </p:nvPr>
        </p:nvSpPr>
        <p:spPr/>
        <p:txBody>
          <a:bodyPr/>
          <a:lstStyle>
            <a:lvl1pPr>
              <a:defRPr/>
            </a:lvl1pPr>
          </a:lstStyle>
          <a:p>
            <a:pPr>
              <a:defRPr/>
            </a:pPr>
            <a:fld id="{91A9BCA3-ABE5-034D-9A2C-1C00508241E5}"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9455123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9456378-4A3C-864E-9693-6AB903A14FDE}"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4" name="Slide Number Placeholder 5"/>
          <p:cNvSpPr>
            <a:spLocks noGrp="1"/>
          </p:cNvSpPr>
          <p:nvPr>
            <p:ph type="sldNum" sz="quarter" idx="12"/>
          </p:nvPr>
        </p:nvSpPr>
        <p:spPr/>
        <p:txBody>
          <a:bodyPr/>
          <a:lstStyle>
            <a:lvl1pPr>
              <a:defRPr/>
            </a:lvl1pPr>
          </a:lstStyle>
          <a:p>
            <a:pPr>
              <a:defRPr/>
            </a:pPr>
            <a:fld id="{22C115CE-6351-4D40-A4AE-377450001F27}"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26451701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Cliquez et modifiez le titre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Cliquez pour modifier les styles du texte du masque</a:t>
            </a:r>
          </a:p>
        </p:txBody>
      </p:sp>
      <p:sp>
        <p:nvSpPr>
          <p:cNvPr id="5" name="Date Placeholder 3"/>
          <p:cNvSpPr>
            <a:spLocks noGrp="1"/>
          </p:cNvSpPr>
          <p:nvPr>
            <p:ph type="dt" sz="half" idx="10"/>
          </p:nvPr>
        </p:nvSpPr>
        <p:spPr/>
        <p:txBody>
          <a:bodyPr/>
          <a:lstStyle>
            <a:lvl1pPr>
              <a:defRPr/>
            </a:lvl1pPr>
          </a:lstStyle>
          <a:p>
            <a:pPr>
              <a:defRPr/>
            </a:pPr>
            <a:fld id="{F9722367-C344-DE4C-8BEF-1828A88FE6B4}"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7" name="Slide Number Placeholder 5"/>
          <p:cNvSpPr>
            <a:spLocks noGrp="1"/>
          </p:cNvSpPr>
          <p:nvPr>
            <p:ph type="sldNum" sz="quarter" idx="12"/>
          </p:nvPr>
        </p:nvSpPr>
        <p:spPr/>
        <p:txBody>
          <a:bodyPr/>
          <a:lstStyle>
            <a:lvl1pPr>
              <a:defRPr/>
            </a:lvl1pPr>
          </a:lstStyle>
          <a:p>
            <a:pPr>
              <a:defRPr/>
            </a:pPr>
            <a:fld id="{F6E26A90-020E-2145-B0A7-AF279F92E3A0}"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18953192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FECD78-3C8E-49F2-8FAB-59489D168ABB}" type="datetimeFigureOut">
              <a:rPr lang="en-US" smtClean="0"/>
              <a:t>6/9/2018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Cliquez et modifiez le titre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Faire glisser l'image vers l'espace réservé ou cliquer sur l'icône pour l'ajouter</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Cliquez pour modifier les styles du texte du masque</a:t>
            </a:r>
          </a:p>
        </p:txBody>
      </p:sp>
      <p:sp>
        <p:nvSpPr>
          <p:cNvPr id="5" name="Date Placeholder 3"/>
          <p:cNvSpPr>
            <a:spLocks noGrp="1"/>
          </p:cNvSpPr>
          <p:nvPr>
            <p:ph type="dt" sz="half" idx="10"/>
          </p:nvPr>
        </p:nvSpPr>
        <p:spPr/>
        <p:txBody>
          <a:bodyPr/>
          <a:lstStyle>
            <a:lvl1pPr>
              <a:defRPr/>
            </a:lvl1pPr>
          </a:lstStyle>
          <a:p>
            <a:pPr>
              <a:defRPr/>
            </a:pPr>
            <a:fld id="{0CB27159-C788-F445-96C5-EE1D7A9EAB47}"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7" name="Slide Number Placeholder 5"/>
          <p:cNvSpPr>
            <a:spLocks noGrp="1"/>
          </p:cNvSpPr>
          <p:nvPr>
            <p:ph type="sldNum" sz="quarter" idx="12"/>
          </p:nvPr>
        </p:nvSpPr>
        <p:spPr/>
        <p:txBody>
          <a:bodyPr/>
          <a:lstStyle>
            <a:lvl1pPr>
              <a:defRPr/>
            </a:lvl1pPr>
          </a:lstStyle>
          <a:p>
            <a:pPr>
              <a:defRPr/>
            </a:pPr>
            <a:fld id="{FBD3CAE2-4390-5640-B3BE-4D3158F2A1EE}"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26264075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Cliquez et modifiez le titre</a:t>
            </a:r>
          </a:p>
        </p:txBody>
      </p:sp>
      <p:sp>
        <p:nvSpPr>
          <p:cNvPr id="3" name="Vertical Text Placeholder 2"/>
          <p:cNvSpPr>
            <a:spLocks noGrp="1"/>
          </p:cNvSpPr>
          <p:nvPr>
            <p:ph type="body" orient="vert" idx="1"/>
          </p:nvPr>
        </p:nvSpPr>
        <p:spPr/>
        <p:txBody>
          <a:bodyPr vert="eaVert"/>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p>
        </p:txBody>
      </p:sp>
      <p:sp>
        <p:nvSpPr>
          <p:cNvPr id="4" name="Date Placeholder 3"/>
          <p:cNvSpPr>
            <a:spLocks noGrp="1"/>
          </p:cNvSpPr>
          <p:nvPr>
            <p:ph type="dt" sz="half" idx="10"/>
          </p:nvPr>
        </p:nvSpPr>
        <p:spPr/>
        <p:txBody>
          <a:bodyPr/>
          <a:lstStyle>
            <a:lvl1pPr>
              <a:defRPr/>
            </a:lvl1pPr>
          </a:lstStyle>
          <a:p>
            <a:pPr>
              <a:defRPr/>
            </a:pPr>
            <a:fld id="{589D597B-A479-AF42-8BD8-252854A7A010}"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lvl1pPr>
              <a:defRPr/>
            </a:lvl1pPr>
          </a:lstStyle>
          <a:p>
            <a:pPr>
              <a:defRPr/>
            </a:pPr>
            <a:fld id="{7A257102-9219-724A-BB6B-34AD3CAB0DFB}"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6056874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Cliquez et modifiez le titre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p>
        </p:txBody>
      </p:sp>
      <p:sp>
        <p:nvSpPr>
          <p:cNvPr id="4" name="Date Placeholder 3"/>
          <p:cNvSpPr>
            <a:spLocks noGrp="1"/>
          </p:cNvSpPr>
          <p:nvPr>
            <p:ph type="dt" sz="half" idx="10"/>
          </p:nvPr>
        </p:nvSpPr>
        <p:spPr/>
        <p:txBody>
          <a:bodyPr/>
          <a:lstStyle>
            <a:lvl1pPr>
              <a:defRPr/>
            </a:lvl1pPr>
          </a:lstStyle>
          <a:p>
            <a:pPr>
              <a:defRPr/>
            </a:pPr>
            <a:fld id="{1DF8BE92-0943-2E41-9946-9222AC148F47}"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lvl1pPr>
              <a:defRPr/>
            </a:lvl1pPr>
          </a:lstStyle>
          <a:p>
            <a:pPr>
              <a:defRPr/>
            </a:pPr>
            <a:fld id="{E9A15C21-1581-8B4D-8469-29DE48BF8719}"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2910952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lstStyle>
            <a:lvl1pPr algn="l" rtl="0">
              <a:spcBef>
                <a:spcPts val="0"/>
              </a:spcBef>
              <a:buSzPct val="100000"/>
              <a:buFont typeface="Arial"/>
              <a:buNone/>
              <a:defRPr sz="3600" b="1">
                <a:solidFill>
                  <a:schemeClr val="lt1"/>
                </a:solidFill>
                <a:latin typeface="Arial"/>
                <a:ea typeface="Arial"/>
                <a:cs typeface="Arial"/>
                <a:sym typeface="Arial"/>
              </a:defRPr>
            </a:lvl1pPr>
            <a:lvl2pPr algn="l" rtl="0">
              <a:spcBef>
                <a:spcPts val="0"/>
              </a:spcBef>
              <a:buSzPct val="100000"/>
              <a:buFont typeface="Arial"/>
              <a:buNone/>
              <a:defRPr sz="3600" b="1">
                <a:solidFill>
                  <a:schemeClr val="lt1"/>
                </a:solidFill>
                <a:latin typeface="Arial"/>
                <a:ea typeface="Arial"/>
                <a:cs typeface="Arial"/>
                <a:sym typeface="Arial"/>
              </a:defRPr>
            </a:lvl2pPr>
            <a:lvl3pPr algn="l" rtl="0">
              <a:spcBef>
                <a:spcPts val="0"/>
              </a:spcBef>
              <a:buSzPct val="100000"/>
              <a:buFont typeface="Arial"/>
              <a:buNone/>
              <a:defRPr sz="3600" b="1">
                <a:solidFill>
                  <a:schemeClr val="lt1"/>
                </a:solidFill>
                <a:latin typeface="Arial"/>
                <a:ea typeface="Arial"/>
                <a:cs typeface="Arial"/>
                <a:sym typeface="Arial"/>
              </a:defRPr>
            </a:lvl3pPr>
            <a:lvl4pPr algn="l" rtl="0">
              <a:spcBef>
                <a:spcPts val="0"/>
              </a:spcBef>
              <a:buSzPct val="100000"/>
              <a:buFont typeface="Arial"/>
              <a:buNone/>
              <a:defRPr sz="3600" b="1">
                <a:solidFill>
                  <a:schemeClr val="lt1"/>
                </a:solidFill>
                <a:latin typeface="Arial"/>
                <a:ea typeface="Arial"/>
                <a:cs typeface="Arial"/>
                <a:sym typeface="Arial"/>
              </a:defRPr>
            </a:lvl4pPr>
            <a:lvl5pPr algn="l" rtl="0">
              <a:spcBef>
                <a:spcPts val="0"/>
              </a:spcBef>
              <a:buSzPct val="100000"/>
              <a:buFont typeface="Arial"/>
              <a:buNone/>
              <a:defRPr sz="3600" b="1">
                <a:solidFill>
                  <a:schemeClr val="lt1"/>
                </a:solidFill>
                <a:latin typeface="Arial"/>
                <a:ea typeface="Arial"/>
                <a:cs typeface="Arial"/>
                <a:sym typeface="Arial"/>
              </a:defRPr>
            </a:lvl5pPr>
            <a:lvl6pPr algn="l" rtl="0">
              <a:spcBef>
                <a:spcPts val="0"/>
              </a:spcBef>
              <a:buSzPct val="100000"/>
              <a:buFont typeface="Arial"/>
              <a:buNone/>
              <a:defRPr sz="3600" b="1">
                <a:solidFill>
                  <a:schemeClr val="lt1"/>
                </a:solidFill>
                <a:latin typeface="Arial"/>
                <a:ea typeface="Arial"/>
                <a:cs typeface="Arial"/>
                <a:sym typeface="Arial"/>
              </a:defRPr>
            </a:lvl6pPr>
            <a:lvl7pPr algn="l" rtl="0">
              <a:spcBef>
                <a:spcPts val="0"/>
              </a:spcBef>
              <a:buSzPct val="100000"/>
              <a:buFont typeface="Arial"/>
              <a:buNone/>
              <a:defRPr sz="3600" b="1">
                <a:solidFill>
                  <a:schemeClr val="lt1"/>
                </a:solidFill>
                <a:latin typeface="Arial"/>
                <a:ea typeface="Arial"/>
                <a:cs typeface="Arial"/>
                <a:sym typeface="Arial"/>
              </a:defRPr>
            </a:lvl7pPr>
            <a:lvl8pPr algn="l" rtl="0">
              <a:spcBef>
                <a:spcPts val="0"/>
              </a:spcBef>
              <a:buSzPct val="100000"/>
              <a:buFont typeface="Arial"/>
              <a:buNone/>
              <a:defRPr sz="3600" b="1">
                <a:solidFill>
                  <a:schemeClr val="lt1"/>
                </a:solidFill>
                <a:latin typeface="Arial"/>
                <a:ea typeface="Arial"/>
                <a:cs typeface="Arial"/>
                <a:sym typeface="Arial"/>
              </a:defRPr>
            </a:lvl8pPr>
            <a:lvl9pPr algn="l" rtl="0">
              <a:spcBef>
                <a:spcPts val="0"/>
              </a:spcBef>
              <a:buSzPct val="100000"/>
              <a:buFont typeface="Arial"/>
              <a:buNone/>
              <a:defRPr sz="3600" b="1">
                <a:solidFill>
                  <a:schemeClr val="lt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700"/>
          </a:xfrm>
          <a:prstGeom prst="rect">
            <a:avLst/>
          </a:prstGeom>
          <a:noFill/>
          <a:ln>
            <a:noFill/>
          </a:ln>
        </p:spPr>
        <p:txBody>
          <a:bodyPr lIns="91425" tIns="91425" rIns="91425" b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extLst>
      <p:ext uri="{BB962C8B-B14F-4D97-AF65-F5344CB8AC3E}">
        <p14:creationId xmlns:p14="http://schemas.microsoft.com/office/powerpoint/2010/main" val="19302457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Cliquez et modifiez le titre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Cliquez pour modifier le style des sous-titres du masque</a:t>
            </a:r>
          </a:p>
        </p:txBody>
      </p:sp>
      <p:sp>
        <p:nvSpPr>
          <p:cNvPr id="4" name="Date Placeholder 3"/>
          <p:cNvSpPr>
            <a:spLocks noGrp="1"/>
          </p:cNvSpPr>
          <p:nvPr>
            <p:ph type="dt" sz="half" idx="10"/>
          </p:nvPr>
        </p:nvSpPr>
        <p:spPr/>
        <p:txBody>
          <a:bodyPr/>
          <a:lstStyle>
            <a:lvl1pPr>
              <a:defRPr/>
            </a:lvl1pPr>
          </a:lstStyle>
          <a:p>
            <a:pPr>
              <a:defRPr/>
            </a:pPr>
            <a:fld id="{D59E941A-D373-0644-BA5C-603FD16CA4AA}"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lvl1pPr>
              <a:defRPr/>
            </a:lvl1pPr>
          </a:lstStyle>
          <a:p>
            <a:pPr>
              <a:defRPr/>
            </a:pPr>
            <a:fld id="{CC2BB142-749F-754F-BCFE-59091E1C5E14}"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158357545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Cliquez et modifiez le titre</a:t>
            </a:r>
          </a:p>
        </p:txBody>
      </p:sp>
      <p:sp>
        <p:nvSpPr>
          <p:cNvPr id="3" name="Content Placeholder 2"/>
          <p:cNvSpPr>
            <a:spLocks noGrp="1"/>
          </p:cNvSpPr>
          <p:nvPr>
            <p:ph idx="1"/>
          </p:nvPr>
        </p:nvSpPr>
        <p:spPr/>
        <p:txBody>
          <a:body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p>
        </p:txBody>
      </p:sp>
      <p:sp>
        <p:nvSpPr>
          <p:cNvPr id="4" name="Date Placeholder 3"/>
          <p:cNvSpPr>
            <a:spLocks noGrp="1"/>
          </p:cNvSpPr>
          <p:nvPr>
            <p:ph type="dt" sz="half" idx="10"/>
          </p:nvPr>
        </p:nvSpPr>
        <p:spPr/>
        <p:txBody>
          <a:bodyPr/>
          <a:lstStyle>
            <a:lvl1pPr>
              <a:defRPr/>
            </a:lvl1pPr>
          </a:lstStyle>
          <a:p>
            <a:pPr>
              <a:defRPr/>
            </a:pPr>
            <a:fld id="{6E6F4458-9B23-7E46-837B-EE878419D59E}"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lvl1pPr>
              <a:defRPr/>
            </a:lvl1pPr>
          </a:lstStyle>
          <a:p>
            <a:pPr>
              <a:defRPr/>
            </a:pPr>
            <a:fld id="{08D81633-101C-C148-B21D-76F7F4A50C18}"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21930356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Cliquez et modifiez le titre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Cliquez pour modifier les styles du texte du masque</a:t>
            </a:r>
          </a:p>
        </p:txBody>
      </p:sp>
      <p:sp>
        <p:nvSpPr>
          <p:cNvPr id="4" name="Date Placeholder 3"/>
          <p:cNvSpPr>
            <a:spLocks noGrp="1"/>
          </p:cNvSpPr>
          <p:nvPr>
            <p:ph type="dt" sz="half" idx="10"/>
          </p:nvPr>
        </p:nvSpPr>
        <p:spPr/>
        <p:txBody>
          <a:bodyPr/>
          <a:lstStyle>
            <a:lvl1pPr>
              <a:defRPr/>
            </a:lvl1pPr>
          </a:lstStyle>
          <a:p>
            <a:pPr>
              <a:defRPr/>
            </a:pPr>
            <a:fld id="{FD72645F-FD25-AF4E-8033-B0DCE29FB7C0}"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lvl1pPr>
              <a:defRPr/>
            </a:lvl1pPr>
          </a:lstStyle>
          <a:p>
            <a:pPr>
              <a:defRPr/>
            </a:pPr>
            <a:fld id="{85109747-C1F9-2E43-935B-38842149429C}"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285930153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Cliquez et modifiez le titre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p>
        </p:txBody>
      </p:sp>
      <p:sp>
        <p:nvSpPr>
          <p:cNvPr id="5" name="Date Placeholder 3"/>
          <p:cNvSpPr>
            <a:spLocks noGrp="1"/>
          </p:cNvSpPr>
          <p:nvPr>
            <p:ph type="dt" sz="half" idx="10"/>
          </p:nvPr>
        </p:nvSpPr>
        <p:spPr/>
        <p:txBody>
          <a:bodyPr/>
          <a:lstStyle>
            <a:lvl1pPr>
              <a:defRPr/>
            </a:lvl1pPr>
          </a:lstStyle>
          <a:p>
            <a:pPr>
              <a:defRPr/>
            </a:pPr>
            <a:fld id="{90C13F72-DF96-9F42-8DB9-CA4364EA0E30}"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7" name="Slide Number Placeholder 5"/>
          <p:cNvSpPr>
            <a:spLocks noGrp="1"/>
          </p:cNvSpPr>
          <p:nvPr>
            <p:ph type="sldNum" sz="quarter" idx="12"/>
          </p:nvPr>
        </p:nvSpPr>
        <p:spPr/>
        <p:txBody>
          <a:bodyPr/>
          <a:lstStyle>
            <a:lvl1pPr>
              <a:defRPr/>
            </a:lvl1pPr>
          </a:lstStyle>
          <a:p>
            <a:pPr>
              <a:defRPr/>
            </a:pPr>
            <a:fld id="{8E6A1277-26DC-9D40-A7D6-2270CB21D9DC}"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12349050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Cliquez et modifiez le titre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Cliquez pour modifier les styles du texte du masque</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Cliquez pour modifier les styles du texte du masque</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p>
        </p:txBody>
      </p:sp>
      <p:sp>
        <p:nvSpPr>
          <p:cNvPr id="7" name="Date Placeholder 3"/>
          <p:cNvSpPr>
            <a:spLocks noGrp="1"/>
          </p:cNvSpPr>
          <p:nvPr>
            <p:ph type="dt" sz="half" idx="10"/>
          </p:nvPr>
        </p:nvSpPr>
        <p:spPr/>
        <p:txBody>
          <a:bodyPr/>
          <a:lstStyle>
            <a:lvl1pPr>
              <a:defRPr/>
            </a:lvl1pPr>
          </a:lstStyle>
          <a:p>
            <a:pPr>
              <a:defRPr/>
            </a:pPr>
            <a:fld id="{BBB103FA-20CA-BD46-9A69-DA89F58FB363}"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9" name="Slide Number Placeholder 5"/>
          <p:cNvSpPr>
            <a:spLocks noGrp="1"/>
          </p:cNvSpPr>
          <p:nvPr>
            <p:ph type="sldNum" sz="quarter" idx="12"/>
          </p:nvPr>
        </p:nvSpPr>
        <p:spPr/>
        <p:txBody>
          <a:bodyPr/>
          <a:lstStyle>
            <a:lvl1pPr>
              <a:defRPr/>
            </a:lvl1pPr>
          </a:lstStyle>
          <a:p>
            <a:pPr>
              <a:defRPr/>
            </a:pPr>
            <a:fld id="{7338C97E-931B-7D46-86CE-F53C08868093}"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13417559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Cliquez et modifiez le titre</a:t>
            </a:r>
          </a:p>
        </p:txBody>
      </p:sp>
      <p:sp>
        <p:nvSpPr>
          <p:cNvPr id="3" name="Date Placeholder 3"/>
          <p:cNvSpPr>
            <a:spLocks noGrp="1"/>
          </p:cNvSpPr>
          <p:nvPr>
            <p:ph type="dt" sz="half" idx="10"/>
          </p:nvPr>
        </p:nvSpPr>
        <p:spPr/>
        <p:txBody>
          <a:bodyPr/>
          <a:lstStyle>
            <a:lvl1pPr>
              <a:defRPr/>
            </a:lvl1pPr>
          </a:lstStyle>
          <a:p>
            <a:pPr>
              <a:defRPr/>
            </a:pPr>
            <a:fld id="{628EB896-A55B-2A42-99B8-E33590C2099D}"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5" name="Slide Number Placeholder 5"/>
          <p:cNvSpPr>
            <a:spLocks noGrp="1"/>
          </p:cNvSpPr>
          <p:nvPr>
            <p:ph type="sldNum" sz="quarter" idx="12"/>
          </p:nvPr>
        </p:nvSpPr>
        <p:spPr/>
        <p:txBody>
          <a:bodyPr/>
          <a:lstStyle>
            <a:lvl1pPr>
              <a:defRPr/>
            </a:lvl1pPr>
          </a:lstStyle>
          <a:p>
            <a:pPr>
              <a:defRPr/>
            </a:pPr>
            <a:fld id="{5FBEF8DF-FA32-214B-8151-5F44272B69E3}"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3561573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BFECD78-3C8E-49F2-8FAB-59489D168ABB}" type="datetimeFigureOut">
              <a:rPr lang="en-US" smtClean="0"/>
              <a:t>6/9/2018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94E941D-BD44-E840-BB04-BA1807753F55}"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4" name="Slide Number Placeholder 5"/>
          <p:cNvSpPr>
            <a:spLocks noGrp="1"/>
          </p:cNvSpPr>
          <p:nvPr>
            <p:ph type="sldNum" sz="quarter" idx="12"/>
          </p:nvPr>
        </p:nvSpPr>
        <p:spPr/>
        <p:txBody>
          <a:bodyPr/>
          <a:lstStyle>
            <a:lvl1pPr>
              <a:defRPr/>
            </a:lvl1pPr>
          </a:lstStyle>
          <a:p>
            <a:pPr>
              <a:defRPr/>
            </a:pPr>
            <a:fld id="{A0FD4CFD-80D9-3448-B303-39C4B8EE5EE4}"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277263206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Cliquez et modifiez le titre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Cliquez pour modifier les styles du texte du masque</a:t>
            </a:r>
          </a:p>
        </p:txBody>
      </p:sp>
      <p:sp>
        <p:nvSpPr>
          <p:cNvPr id="5" name="Date Placeholder 3"/>
          <p:cNvSpPr>
            <a:spLocks noGrp="1"/>
          </p:cNvSpPr>
          <p:nvPr>
            <p:ph type="dt" sz="half" idx="10"/>
          </p:nvPr>
        </p:nvSpPr>
        <p:spPr/>
        <p:txBody>
          <a:bodyPr/>
          <a:lstStyle>
            <a:lvl1pPr>
              <a:defRPr/>
            </a:lvl1pPr>
          </a:lstStyle>
          <a:p>
            <a:pPr>
              <a:defRPr/>
            </a:pPr>
            <a:fld id="{0CC8EADE-2283-0D47-90F0-B69EDFA26C3F}"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7" name="Slide Number Placeholder 5"/>
          <p:cNvSpPr>
            <a:spLocks noGrp="1"/>
          </p:cNvSpPr>
          <p:nvPr>
            <p:ph type="sldNum" sz="quarter" idx="12"/>
          </p:nvPr>
        </p:nvSpPr>
        <p:spPr/>
        <p:txBody>
          <a:bodyPr/>
          <a:lstStyle>
            <a:lvl1pPr>
              <a:defRPr/>
            </a:lvl1pPr>
          </a:lstStyle>
          <a:p>
            <a:pPr>
              <a:defRPr/>
            </a:pPr>
            <a:fld id="{9D2DCDE1-9F0D-0345-A1C5-EB0866FF5E65}"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37883777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Cliquez et modifiez le titre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Faire glisser l'image vers l'espace réservé ou cliquer sur l'icône pour l'ajouter</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Cliquez pour modifier les styles du texte du masque</a:t>
            </a:r>
          </a:p>
        </p:txBody>
      </p:sp>
      <p:sp>
        <p:nvSpPr>
          <p:cNvPr id="5" name="Date Placeholder 3"/>
          <p:cNvSpPr>
            <a:spLocks noGrp="1"/>
          </p:cNvSpPr>
          <p:nvPr>
            <p:ph type="dt" sz="half" idx="10"/>
          </p:nvPr>
        </p:nvSpPr>
        <p:spPr/>
        <p:txBody>
          <a:bodyPr/>
          <a:lstStyle>
            <a:lvl1pPr>
              <a:defRPr/>
            </a:lvl1pPr>
          </a:lstStyle>
          <a:p>
            <a:pPr>
              <a:defRPr/>
            </a:pPr>
            <a:fld id="{63E1174B-F73F-5641-85D0-821FE4B1CEF4}"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7" name="Slide Number Placeholder 5"/>
          <p:cNvSpPr>
            <a:spLocks noGrp="1"/>
          </p:cNvSpPr>
          <p:nvPr>
            <p:ph type="sldNum" sz="quarter" idx="12"/>
          </p:nvPr>
        </p:nvSpPr>
        <p:spPr/>
        <p:txBody>
          <a:bodyPr/>
          <a:lstStyle>
            <a:lvl1pPr>
              <a:defRPr/>
            </a:lvl1pPr>
          </a:lstStyle>
          <a:p>
            <a:pPr>
              <a:defRPr/>
            </a:pPr>
            <a:fld id="{0F661955-DEE9-354A-A8A9-BF231C84FAE3}"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164108493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Cliquez et modifiez le titre</a:t>
            </a:r>
          </a:p>
        </p:txBody>
      </p:sp>
      <p:sp>
        <p:nvSpPr>
          <p:cNvPr id="3" name="Vertical Text Placeholder 2"/>
          <p:cNvSpPr>
            <a:spLocks noGrp="1"/>
          </p:cNvSpPr>
          <p:nvPr>
            <p:ph type="body" orient="vert" idx="1"/>
          </p:nvPr>
        </p:nvSpPr>
        <p:spPr/>
        <p:txBody>
          <a:bodyPr vert="eaVert"/>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p>
        </p:txBody>
      </p:sp>
      <p:sp>
        <p:nvSpPr>
          <p:cNvPr id="4" name="Date Placeholder 3"/>
          <p:cNvSpPr>
            <a:spLocks noGrp="1"/>
          </p:cNvSpPr>
          <p:nvPr>
            <p:ph type="dt" sz="half" idx="10"/>
          </p:nvPr>
        </p:nvSpPr>
        <p:spPr/>
        <p:txBody>
          <a:bodyPr/>
          <a:lstStyle>
            <a:lvl1pPr>
              <a:defRPr/>
            </a:lvl1pPr>
          </a:lstStyle>
          <a:p>
            <a:pPr>
              <a:defRPr/>
            </a:pPr>
            <a:fld id="{C45AFA28-57B4-5440-870A-402EA70D8EC2}"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lvl1pPr>
              <a:defRPr/>
            </a:lvl1pPr>
          </a:lstStyle>
          <a:p>
            <a:pPr>
              <a:defRPr/>
            </a:pPr>
            <a:fld id="{55D90DFA-9736-FC47-B56A-5AA3794DC0B2}"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297285494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Cliquez et modifiez le titre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p>
        </p:txBody>
      </p:sp>
      <p:sp>
        <p:nvSpPr>
          <p:cNvPr id="4" name="Date Placeholder 3"/>
          <p:cNvSpPr>
            <a:spLocks noGrp="1"/>
          </p:cNvSpPr>
          <p:nvPr>
            <p:ph type="dt" sz="half" idx="10"/>
          </p:nvPr>
        </p:nvSpPr>
        <p:spPr/>
        <p:txBody>
          <a:bodyPr/>
          <a:lstStyle>
            <a:lvl1pPr>
              <a:defRPr/>
            </a:lvl1pPr>
          </a:lstStyle>
          <a:p>
            <a:pPr>
              <a:defRPr/>
            </a:pPr>
            <a:fld id="{4829E63F-F6CD-1745-8186-815039AD258E}"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lvl1pPr>
              <a:defRPr/>
            </a:lvl1pPr>
          </a:lstStyle>
          <a:p>
            <a:pPr>
              <a:defRPr/>
            </a:pPr>
            <a:fld id="{88C484C2-572E-8542-B82B-D6BCAE7ECB6B}"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239622725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lstStyle>
            <a:lvl1pPr algn="l" rtl="0">
              <a:spcBef>
                <a:spcPts val="0"/>
              </a:spcBef>
              <a:buSzPct val="100000"/>
              <a:buFont typeface="Arial"/>
              <a:buNone/>
              <a:defRPr sz="3600" b="1">
                <a:solidFill>
                  <a:schemeClr val="lt1"/>
                </a:solidFill>
                <a:latin typeface="Arial"/>
                <a:ea typeface="Arial"/>
                <a:cs typeface="Arial"/>
                <a:sym typeface="Arial"/>
              </a:defRPr>
            </a:lvl1pPr>
            <a:lvl2pPr algn="l" rtl="0">
              <a:spcBef>
                <a:spcPts val="0"/>
              </a:spcBef>
              <a:buSzPct val="100000"/>
              <a:buFont typeface="Arial"/>
              <a:buNone/>
              <a:defRPr sz="3600" b="1">
                <a:solidFill>
                  <a:schemeClr val="lt1"/>
                </a:solidFill>
                <a:latin typeface="Arial"/>
                <a:ea typeface="Arial"/>
                <a:cs typeface="Arial"/>
                <a:sym typeface="Arial"/>
              </a:defRPr>
            </a:lvl2pPr>
            <a:lvl3pPr algn="l" rtl="0">
              <a:spcBef>
                <a:spcPts val="0"/>
              </a:spcBef>
              <a:buSzPct val="100000"/>
              <a:buFont typeface="Arial"/>
              <a:buNone/>
              <a:defRPr sz="3600" b="1">
                <a:solidFill>
                  <a:schemeClr val="lt1"/>
                </a:solidFill>
                <a:latin typeface="Arial"/>
                <a:ea typeface="Arial"/>
                <a:cs typeface="Arial"/>
                <a:sym typeface="Arial"/>
              </a:defRPr>
            </a:lvl3pPr>
            <a:lvl4pPr algn="l" rtl="0">
              <a:spcBef>
                <a:spcPts val="0"/>
              </a:spcBef>
              <a:buSzPct val="100000"/>
              <a:buFont typeface="Arial"/>
              <a:buNone/>
              <a:defRPr sz="3600" b="1">
                <a:solidFill>
                  <a:schemeClr val="lt1"/>
                </a:solidFill>
                <a:latin typeface="Arial"/>
                <a:ea typeface="Arial"/>
                <a:cs typeface="Arial"/>
                <a:sym typeface="Arial"/>
              </a:defRPr>
            </a:lvl4pPr>
            <a:lvl5pPr algn="l" rtl="0">
              <a:spcBef>
                <a:spcPts val="0"/>
              </a:spcBef>
              <a:buSzPct val="100000"/>
              <a:buFont typeface="Arial"/>
              <a:buNone/>
              <a:defRPr sz="3600" b="1">
                <a:solidFill>
                  <a:schemeClr val="lt1"/>
                </a:solidFill>
                <a:latin typeface="Arial"/>
                <a:ea typeface="Arial"/>
                <a:cs typeface="Arial"/>
                <a:sym typeface="Arial"/>
              </a:defRPr>
            </a:lvl5pPr>
            <a:lvl6pPr algn="l" rtl="0">
              <a:spcBef>
                <a:spcPts val="0"/>
              </a:spcBef>
              <a:buSzPct val="100000"/>
              <a:buFont typeface="Arial"/>
              <a:buNone/>
              <a:defRPr sz="3600" b="1">
                <a:solidFill>
                  <a:schemeClr val="lt1"/>
                </a:solidFill>
                <a:latin typeface="Arial"/>
                <a:ea typeface="Arial"/>
                <a:cs typeface="Arial"/>
                <a:sym typeface="Arial"/>
              </a:defRPr>
            </a:lvl6pPr>
            <a:lvl7pPr algn="l" rtl="0">
              <a:spcBef>
                <a:spcPts val="0"/>
              </a:spcBef>
              <a:buSzPct val="100000"/>
              <a:buFont typeface="Arial"/>
              <a:buNone/>
              <a:defRPr sz="3600" b="1">
                <a:solidFill>
                  <a:schemeClr val="lt1"/>
                </a:solidFill>
                <a:latin typeface="Arial"/>
                <a:ea typeface="Arial"/>
                <a:cs typeface="Arial"/>
                <a:sym typeface="Arial"/>
              </a:defRPr>
            </a:lvl7pPr>
            <a:lvl8pPr algn="l" rtl="0">
              <a:spcBef>
                <a:spcPts val="0"/>
              </a:spcBef>
              <a:buSzPct val="100000"/>
              <a:buFont typeface="Arial"/>
              <a:buNone/>
              <a:defRPr sz="3600" b="1">
                <a:solidFill>
                  <a:schemeClr val="lt1"/>
                </a:solidFill>
                <a:latin typeface="Arial"/>
                <a:ea typeface="Arial"/>
                <a:cs typeface="Arial"/>
                <a:sym typeface="Arial"/>
              </a:defRPr>
            </a:lvl8pPr>
            <a:lvl9pPr algn="l" rtl="0">
              <a:spcBef>
                <a:spcPts val="0"/>
              </a:spcBef>
              <a:buSzPct val="100000"/>
              <a:buFont typeface="Arial"/>
              <a:buNone/>
              <a:defRPr sz="3600" b="1">
                <a:solidFill>
                  <a:schemeClr val="lt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700"/>
          </a:xfrm>
          <a:prstGeom prst="rect">
            <a:avLst/>
          </a:prstGeom>
          <a:noFill/>
          <a:ln>
            <a:noFill/>
          </a:ln>
        </p:spPr>
        <p:txBody>
          <a:bodyPr lIns="91425" tIns="91425" rIns="91425" b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extLst>
      <p:ext uri="{BB962C8B-B14F-4D97-AF65-F5344CB8AC3E}">
        <p14:creationId xmlns:p14="http://schemas.microsoft.com/office/powerpoint/2010/main" val="333943238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BFECD78-3C8E-49F2-8FAB-59489D168ABB}" type="datetimeFigureOut">
              <a:rPr lang="en-US" smtClean="0">
                <a:solidFill>
                  <a:prstClr val="white">
                    <a:tint val="75000"/>
                  </a:prstClr>
                </a:solidFill>
                <a:latin typeface="Calibri"/>
              </a:rPr>
              <a:pPr/>
              <a:t>6/9/2018</a:t>
            </a:fld>
            <a:endParaRPr lang="en-US">
              <a:solidFill>
                <a:prstClr val="white">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p>
            <a:fld id="{0FB56013-B943-42BA-886F-6F9D4EB85E9D}" type="slidenum">
              <a:rPr lang="en-US" smtClean="0">
                <a:solidFill>
                  <a:prstClr val="white">
                    <a:tint val="75000"/>
                  </a:prstClr>
                </a:solidFill>
                <a:latin typeface="Calibri"/>
              </a: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413012008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FECD78-3C8E-49F2-8FAB-59489D168ABB}" type="datetimeFigureOut">
              <a:rPr lang="en-US" smtClean="0">
                <a:solidFill>
                  <a:prstClr val="white">
                    <a:tint val="75000"/>
                  </a:prstClr>
                </a:solidFill>
                <a:latin typeface="Calibri"/>
              </a:rPr>
              <a:pPr/>
              <a:t>6/9/2018</a:t>
            </a:fld>
            <a:endParaRPr lang="en-US">
              <a:solidFill>
                <a:prstClr val="white">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p>
            <a:fld id="{0FB56013-B943-42BA-886F-6F9D4EB85E9D}" type="slidenum">
              <a:rPr lang="en-US" smtClean="0">
                <a:solidFill>
                  <a:prstClr val="white">
                    <a:tint val="75000"/>
                  </a:prstClr>
                </a:solidFill>
                <a:latin typeface="Calibri"/>
              </a: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350830785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BFECD78-3C8E-49F2-8FAB-59489D168ABB}" type="datetimeFigureOut">
              <a:rPr lang="en-US" smtClean="0">
                <a:solidFill>
                  <a:prstClr val="white">
                    <a:tint val="75000"/>
                  </a:prstClr>
                </a:solidFill>
                <a:latin typeface="Calibri"/>
              </a:rPr>
              <a:pPr/>
              <a:t>6/9/2018</a:t>
            </a:fld>
            <a:endParaRPr lang="en-US">
              <a:solidFill>
                <a:prstClr val="white">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p>
            <a:fld id="{0FB56013-B943-42BA-886F-6F9D4EB85E9D}" type="slidenum">
              <a:rPr lang="en-US" smtClean="0">
                <a:solidFill>
                  <a:prstClr val="white">
                    <a:tint val="75000"/>
                  </a:prstClr>
                </a:solidFill>
                <a:latin typeface="Calibri"/>
              </a: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20937541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BFECD78-3C8E-49F2-8FAB-59489D168ABB}" type="datetimeFigureOut">
              <a:rPr lang="en-US" smtClean="0">
                <a:solidFill>
                  <a:prstClr val="white">
                    <a:tint val="75000"/>
                  </a:prstClr>
                </a:solidFill>
                <a:latin typeface="Calibri"/>
              </a:rPr>
              <a:pPr/>
              <a:t>6/9/2018</a:t>
            </a:fld>
            <a:endParaRPr lang="en-US">
              <a:solidFill>
                <a:prstClr val="white">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white">
                  <a:tint val="75000"/>
                </a:prstClr>
              </a:solidFill>
              <a:latin typeface="Calibri"/>
            </a:endParaRPr>
          </a:p>
        </p:txBody>
      </p:sp>
      <p:sp>
        <p:nvSpPr>
          <p:cNvPr id="7" name="Slide Number Placeholder 6"/>
          <p:cNvSpPr>
            <a:spLocks noGrp="1"/>
          </p:cNvSpPr>
          <p:nvPr>
            <p:ph type="sldNum" sz="quarter" idx="12"/>
          </p:nvPr>
        </p:nvSpPr>
        <p:spPr/>
        <p:txBody>
          <a:bodyPr/>
          <a:lstStyle/>
          <a:p>
            <a:fld id="{0FB56013-B943-42BA-886F-6F9D4EB85E9D}" type="slidenum">
              <a:rPr lang="en-US" smtClean="0">
                <a:solidFill>
                  <a:prstClr val="white">
                    <a:tint val="75000"/>
                  </a:prstClr>
                </a:solidFill>
                <a:latin typeface="Calibri"/>
              </a: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29578076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BFECD78-3C8E-49F2-8FAB-59489D168ABB}" type="datetimeFigureOut">
              <a:rPr lang="en-US" smtClean="0"/>
              <a:t>6/9/2018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BFECD78-3C8E-49F2-8FAB-59489D168ABB}" type="datetimeFigureOut">
              <a:rPr lang="en-US" smtClean="0">
                <a:solidFill>
                  <a:prstClr val="white">
                    <a:tint val="75000"/>
                  </a:prstClr>
                </a:solidFill>
                <a:latin typeface="Calibri"/>
              </a:rPr>
              <a:pPr/>
              <a:t>6/9/2018</a:t>
            </a:fld>
            <a:endParaRPr lang="en-US">
              <a:solidFill>
                <a:prstClr val="white">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white">
                  <a:tint val="75000"/>
                </a:prstClr>
              </a:solidFill>
              <a:latin typeface="Calibri"/>
            </a:endParaRPr>
          </a:p>
        </p:txBody>
      </p:sp>
      <p:sp>
        <p:nvSpPr>
          <p:cNvPr id="9" name="Slide Number Placeholder 8"/>
          <p:cNvSpPr>
            <a:spLocks noGrp="1"/>
          </p:cNvSpPr>
          <p:nvPr>
            <p:ph type="sldNum" sz="quarter" idx="12"/>
          </p:nvPr>
        </p:nvSpPr>
        <p:spPr/>
        <p:txBody>
          <a:bodyPr/>
          <a:lstStyle/>
          <a:p>
            <a:fld id="{0FB56013-B943-42BA-886F-6F9D4EB85E9D}" type="slidenum">
              <a:rPr lang="en-US" smtClean="0">
                <a:solidFill>
                  <a:prstClr val="white">
                    <a:tint val="75000"/>
                  </a:prstClr>
                </a:solidFill>
                <a:latin typeface="Calibri"/>
              </a: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259878864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BFECD78-3C8E-49F2-8FAB-59489D168ABB}" type="datetimeFigureOut">
              <a:rPr lang="en-US" smtClean="0">
                <a:solidFill>
                  <a:prstClr val="white">
                    <a:tint val="75000"/>
                  </a:prstClr>
                </a:solidFill>
                <a:latin typeface="Calibri"/>
              </a:rPr>
              <a:pPr/>
              <a:t>6/9/2018</a:t>
            </a:fld>
            <a:endParaRPr lang="en-US">
              <a:solidFill>
                <a:prstClr val="white">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white">
                  <a:tint val="75000"/>
                </a:prstClr>
              </a:solidFill>
              <a:latin typeface="Calibri"/>
            </a:endParaRPr>
          </a:p>
        </p:txBody>
      </p:sp>
      <p:sp>
        <p:nvSpPr>
          <p:cNvPr id="5" name="Slide Number Placeholder 4"/>
          <p:cNvSpPr>
            <a:spLocks noGrp="1"/>
          </p:cNvSpPr>
          <p:nvPr>
            <p:ph type="sldNum" sz="quarter" idx="12"/>
          </p:nvPr>
        </p:nvSpPr>
        <p:spPr/>
        <p:txBody>
          <a:bodyPr/>
          <a:lstStyle/>
          <a:p>
            <a:fld id="{0FB56013-B943-42BA-886F-6F9D4EB85E9D}" type="slidenum">
              <a:rPr lang="en-US" smtClean="0">
                <a:solidFill>
                  <a:prstClr val="white">
                    <a:tint val="75000"/>
                  </a:prstClr>
                </a:solidFill>
                <a:latin typeface="Calibri"/>
              </a: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295131792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ECD78-3C8E-49F2-8FAB-59489D168ABB}" type="datetimeFigureOut">
              <a:rPr lang="en-US" smtClean="0">
                <a:solidFill>
                  <a:prstClr val="white">
                    <a:tint val="75000"/>
                  </a:prstClr>
                </a:solidFill>
                <a:latin typeface="Calibri"/>
              </a:rPr>
              <a:pPr/>
              <a:t>6/9/2018</a:t>
            </a:fld>
            <a:endParaRPr lang="en-US">
              <a:solidFill>
                <a:prstClr val="white">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white">
                  <a:tint val="75000"/>
                </a:prstClr>
              </a:solidFill>
              <a:latin typeface="Calibri"/>
            </a:endParaRPr>
          </a:p>
        </p:txBody>
      </p:sp>
      <p:sp>
        <p:nvSpPr>
          <p:cNvPr id="4" name="Slide Number Placeholder 3"/>
          <p:cNvSpPr>
            <a:spLocks noGrp="1"/>
          </p:cNvSpPr>
          <p:nvPr>
            <p:ph type="sldNum" sz="quarter" idx="12"/>
          </p:nvPr>
        </p:nvSpPr>
        <p:spPr/>
        <p:txBody>
          <a:bodyPr/>
          <a:lstStyle/>
          <a:p>
            <a:fld id="{0FB56013-B943-42BA-886F-6F9D4EB85E9D}" type="slidenum">
              <a:rPr lang="en-US" smtClean="0">
                <a:solidFill>
                  <a:prstClr val="white">
                    <a:tint val="75000"/>
                  </a:prstClr>
                </a:solidFill>
                <a:latin typeface="Calibri"/>
              </a: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408209545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solidFill>
                  <a:prstClr val="white">
                    <a:tint val="75000"/>
                  </a:prstClr>
                </a:solidFill>
                <a:latin typeface="Calibri"/>
              </a:rPr>
              <a:pPr/>
              <a:t>6/9/2018</a:t>
            </a:fld>
            <a:endParaRPr lang="en-US">
              <a:solidFill>
                <a:prstClr val="white">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white">
                  <a:tint val="75000"/>
                </a:prstClr>
              </a:solidFill>
              <a:latin typeface="Calibri"/>
            </a:endParaRPr>
          </a:p>
        </p:txBody>
      </p:sp>
      <p:sp>
        <p:nvSpPr>
          <p:cNvPr id="7" name="Slide Number Placeholder 6"/>
          <p:cNvSpPr>
            <a:spLocks noGrp="1"/>
          </p:cNvSpPr>
          <p:nvPr>
            <p:ph type="sldNum" sz="quarter" idx="12"/>
          </p:nvPr>
        </p:nvSpPr>
        <p:spPr/>
        <p:txBody>
          <a:bodyPr/>
          <a:lstStyle/>
          <a:p>
            <a:fld id="{0FB56013-B943-42BA-886F-6F9D4EB85E9D}" type="slidenum">
              <a:rPr lang="en-US" smtClean="0">
                <a:solidFill>
                  <a:prstClr val="white">
                    <a:tint val="75000"/>
                  </a:prstClr>
                </a:solidFill>
                <a:latin typeface="Calibri"/>
              </a: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1119694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solidFill>
                  <a:prstClr val="white">
                    <a:tint val="75000"/>
                  </a:prstClr>
                </a:solidFill>
                <a:latin typeface="Calibri"/>
              </a:rPr>
              <a:pPr/>
              <a:t>6/9/2018</a:t>
            </a:fld>
            <a:endParaRPr lang="en-US">
              <a:solidFill>
                <a:prstClr val="white">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white">
                  <a:tint val="75000"/>
                </a:prstClr>
              </a:solidFill>
              <a:latin typeface="Calibri"/>
            </a:endParaRPr>
          </a:p>
        </p:txBody>
      </p:sp>
      <p:sp>
        <p:nvSpPr>
          <p:cNvPr id="7" name="Slide Number Placeholder 6"/>
          <p:cNvSpPr>
            <a:spLocks noGrp="1"/>
          </p:cNvSpPr>
          <p:nvPr>
            <p:ph type="sldNum" sz="quarter" idx="12"/>
          </p:nvPr>
        </p:nvSpPr>
        <p:spPr/>
        <p:txBody>
          <a:bodyPr/>
          <a:lstStyle/>
          <a:p>
            <a:fld id="{0FB56013-B943-42BA-886F-6F9D4EB85E9D}" type="slidenum">
              <a:rPr lang="en-US" smtClean="0">
                <a:solidFill>
                  <a:prstClr val="white">
                    <a:tint val="75000"/>
                  </a:prstClr>
                </a:solidFill>
                <a:latin typeface="Calibri"/>
              </a: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343860190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FECD78-3C8E-49F2-8FAB-59489D168ABB}" type="datetimeFigureOut">
              <a:rPr lang="en-US" smtClean="0">
                <a:solidFill>
                  <a:prstClr val="white">
                    <a:tint val="75000"/>
                  </a:prstClr>
                </a:solidFill>
                <a:latin typeface="Calibri"/>
              </a:rPr>
              <a:pPr/>
              <a:t>6/9/2018</a:t>
            </a:fld>
            <a:endParaRPr lang="en-US">
              <a:solidFill>
                <a:prstClr val="white">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p>
            <a:fld id="{0FB56013-B943-42BA-886F-6F9D4EB85E9D}" type="slidenum">
              <a:rPr lang="en-US" smtClean="0">
                <a:solidFill>
                  <a:prstClr val="white">
                    <a:tint val="75000"/>
                  </a:prstClr>
                </a:solidFill>
                <a:latin typeface="Calibri"/>
              </a: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324052744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FECD78-3C8E-49F2-8FAB-59489D168ABB}" type="datetimeFigureOut">
              <a:rPr lang="en-US" smtClean="0">
                <a:solidFill>
                  <a:prstClr val="white">
                    <a:tint val="75000"/>
                  </a:prstClr>
                </a:solidFill>
                <a:latin typeface="Calibri"/>
              </a:rPr>
              <a:pPr/>
              <a:t>6/9/2018</a:t>
            </a:fld>
            <a:endParaRPr lang="en-US">
              <a:solidFill>
                <a:prstClr val="white">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p>
            <a:fld id="{0FB56013-B943-42BA-886F-6F9D4EB85E9D}" type="slidenum">
              <a:rPr lang="en-US" smtClean="0">
                <a:solidFill>
                  <a:prstClr val="white">
                    <a:tint val="75000"/>
                  </a:prstClr>
                </a:solidFill>
                <a:latin typeface="Calibri"/>
              </a: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402974588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Cliquez et modifiez le titre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Cliquez pour modifier le style des sous-titres du masque</a:t>
            </a:r>
          </a:p>
        </p:txBody>
      </p:sp>
      <p:sp>
        <p:nvSpPr>
          <p:cNvPr id="4" name="Date Placeholder 3"/>
          <p:cNvSpPr>
            <a:spLocks noGrp="1"/>
          </p:cNvSpPr>
          <p:nvPr>
            <p:ph type="dt" sz="half" idx="10"/>
          </p:nvPr>
        </p:nvSpPr>
        <p:spPr/>
        <p:txBody>
          <a:bodyPr/>
          <a:lstStyle>
            <a:lvl1pPr>
              <a:defRPr/>
            </a:lvl1pPr>
          </a:lstStyle>
          <a:p>
            <a:pPr>
              <a:defRPr/>
            </a:pPr>
            <a:fld id="{0CE6B727-A819-D144-AA76-E5C273E52B96}"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lvl1pPr>
              <a:defRPr/>
            </a:lvl1pPr>
          </a:lstStyle>
          <a:p>
            <a:pPr>
              <a:defRPr/>
            </a:pPr>
            <a:fld id="{A83C5652-CB70-4447-B8B3-39BE734A3AB9}"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283913432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Cliquez et modifiez le titre</a:t>
            </a:r>
          </a:p>
        </p:txBody>
      </p:sp>
      <p:sp>
        <p:nvSpPr>
          <p:cNvPr id="3" name="Content Placeholder 2"/>
          <p:cNvSpPr>
            <a:spLocks noGrp="1"/>
          </p:cNvSpPr>
          <p:nvPr>
            <p:ph idx="1"/>
          </p:nvPr>
        </p:nvSpPr>
        <p:spPr/>
        <p:txBody>
          <a:body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p>
        </p:txBody>
      </p:sp>
      <p:sp>
        <p:nvSpPr>
          <p:cNvPr id="4" name="Date Placeholder 3"/>
          <p:cNvSpPr>
            <a:spLocks noGrp="1"/>
          </p:cNvSpPr>
          <p:nvPr>
            <p:ph type="dt" sz="half" idx="10"/>
          </p:nvPr>
        </p:nvSpPr>
        <p:spPr/>
        <p:txBody>
          <a:bodyPr/>
          <a:lstStyle>
            <a:lvl1pPr>
              <a:defRPr/>
            </a:lvl1pPr>
          </a:lstStyle>
          <a:p>
            <a:pPr>
              <a:defRPr/>
            </a:pPr>
            <a:fld id="{8F5B6A70-EFCE-DA4B-B0AB-6A5477898B20}"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lvl1pPr>
              <a:defRPr/>
            </a:lvl1pPr>
          </a:lstStyle>
          <a:p>
            <a:pPr>
              <a:defRPr/>
            </a:pPr>
            <a:fld id="{0B06850A-2915-1841-B501-A3E4B5B75EA2}"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137604198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Cliquez et modifiez le titre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Cliquez pour modifier les styles du texte du masque</a:t>
            </a:r>
          </a:p>
        </p:txBody>
      </p:sp>
      <p:sp>
        <p:nvSpPr>
          <p:cNvPr id="4" name="Date Placeholder 3"/>
          <p:cNvSpPr>
            <a:spLocks noGrp="1"/>
          </p:cNvSpPr>
          <p:nvPr>
            <p:ph type="dt" sz="half" idx="10"/>
          </p:nvPr>
        </p:nvSpPr>
        <p:spPr/>
        <p:txBody>
          <a:bodyPr/>
          <a:lstStyle>
            <a:lvl1pPr>
              <a:defRPr/>
            </a:lvl1pPr>
          </a:lstStyle>
          <a:p>
            <a:pPr>
              <a:defRPr/>
            </a:pPr>
            <a:fld id="{89A5422E-7879-5C4A-A950-A417F7DE87C5}"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lvl1pPr>
              <a:defRPr/>
            </a:lvl1pPr>
          </a:lstStyle>
          <a:p>
            <a:pPr>
              <a:defRPr/>
            </a:pPr>
            <a:fld id="{4D882759-8202-2145-AF58-8B6D2BAB7820}"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40098820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BFECD78-3C8E-49F2-8FAB-59489D168ABB}" type="datetimeFigureOut">
              <a:rPr lang="en-US" smtClean="0"/>
              <a:t>6/9/2018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Cliquez et modifiez le titre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p>
        </p:txBody>
      </p:sp>
      <p:sp>
        <p:nvSpPr>
          <p:cNvPr id="5" name="Date Placeholder 3"/>
          <p:cNvSpPr>
            <a:spLocks noGrp="1"/>
          </p:cNvSpPr>
          <p:nvPr>
            <p:ph type="dt" sz="half" idx="10"/>
          </p:nvPr>
        </p:nvSpPr>
        <p:spPr/>
        <p:txBody>
          <a:bodyPr/>
          <a:lstStyle>
            <a:lvl1pPr>
              <a:defRPr/>
            </a:lvl1pPr>
          </a:lstStyle>
          <a:p>
            <a:pPr>
              <a:defRPr/>
            </a:pPr>
            <a:fld id="{FC03EFBD-C8B3-A04A-9580-A6D7B42CCB3C}"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7" name="Slide Number Placeholder 5"/>
          <p:cNvSpPr>
            <a:spLocks noGrp="1"/>
          </p:cNvSpPr>
          <p:nvPr>
            <p:ph type="sldNum" sz="quarter" idx="12"/>
          </p:nvPr>
        </p:nvSpPr>
        <p:spPr/>
        <p:txBody>
          <a:bodyPr/>
          <a:lstStyle>
            <a:lvl1pPr>
              <a:defRPr/>
            </a:lvl1pPr>
          </a:lstStyle>
          <a:p>
            <a:pPr>
              <a:defRPr/>
            </a:pPr>
            <a:fld id="{438511F2-E7DC-C94A-B42C-51CDC38006BA}"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364916478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Cliquez et modifiez le titre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Cliquez pour modifier les styles du texte du masque</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Cliquez pour modifier les styles du texte du masque</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p>
        </p:txBody>
      </p:sp>
      <p:sp>
        <p:nvSpPr>
          <p:cNvPr id="7" name="Date Placeholder 3"/>
          <p:cNvSpPr>
            <a:spLocks noGrp="1"/>
          </p:cNvSpPr>
          <p:nvPr>
            <p:ph type="dt" sz="half" idx="10"/>
          </p:nvPr>
        </p:nvSpPr>
        <p:spPr/>
        <p:txBody>
          <a:bodyPr/>
          <a:lstStyle>
            <a:lvl1pPr>
              <a:defRPr/>
            </a:lvl1pPr>
          </a:lstStyle>
          <a:p>
            <a:pPr>
              <a:defRPr/>
            </a:pPr>
            <a:fld id="{922B8DE0-D612-6043-A6AE-7DF1523F51AD}"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9" name="Slide Number Placeholder 5"/>
          <p:cNvSpPr>
            <a:spLocks noGrp="1"/>
          </p:cNvSpPr>
          <p:nvPr>
            <p:ph type="sldNum" sz="quarter" idx="12"/>
          </p:nvPr>
        </p:nvSpPr>
        <p:spPr/>
        <p:txBody>
          <a:bodyPr/>
          <a:lstStyle>
            <a:lvl1pPr>
              <a:defRPr/>
            </a:lvl1pPr>
          </a:lstStyle>
          <a:p>
            <a:pPr>
              <a:defRPr/>
            </a:pPr>
            <a:fld id="{A1905E37-343A-304D-93A4-B36D8DE4B5CC}"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162672095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Cliquez et modifiez le titre</a:t>
            </a:r>
          </a:p>
        </p:txBody>
      </p:sp>
      <p:sp>
        <p:nvSpPr>
          <p:cNvPr id="3" name="Date Placeholder 3"/>
          <p:cNvSpPr>
            <a:spLocks noGrp="1"/>
          </p:cNvSpPr>
          <p:nvPr>
            <p:ph type="dt" sz="half" idx="10"/>
          </p:nvPr>
        </p:nvSpPr>
        <p:spPr/>
        <p:txBody>
          <a:bodyPr/>
          <a:lstStyle>
            <a:lvl1pPr>
              <a:defRPr/>
            </a:lvl1pPr>
          </a:lstStyle>
          <a:p>
            <a:pPr>
              <a:defRPr/>
            </a:pPr>
            <a:fld id="{5188B60F-C686-8241-A876-C760C8383368}"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5" name="Slide Number Placeholder 5"/>
          <p:cNvSpPr>
            <a:spLocks noGrp="1"/>
          </p:cNvSpPr>
          <p:nvPr>
            <p:ph type="sldNum" sz="quarter" idx="12"/>
          </p:nvPr>
        </p:nvSpPr>
        <p:spPr/>
        <p:txBody>
          <a:bodyPr/>
          <a:lstStyle>
            <a:lvl1pPr>
              <a:defRPr/>
            </a:lvl1pPr>
          </a:lstStyle>
          <a:p>
            <a:pPr>
              <a:defRPr/>
            </a:pPr>
            <a:fld id="{B4E2D875-49AB-8243-A731-52CA434D5CC8}"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305551156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52238B3-5B9E-7E46-84F2-087C9096BA4C}"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4" name="Slide Number Placeholder 5"/>
          <p:cNvSpPr>
            <a:spLocks noGrp="1"/>
          </p:cNvSpPr>
          <p:nvPr>
            <p:ph type="sldNum" sz="quarter" idx="12"/>
          </p:nvPr>
        </p:nvSpPr>
        <p:spPr/>
        <p:txBody>
          <a:bodyPr/>
          <a:lstStyle>
            <a:lvl1pPr>
              <a:defRPr/>
            </a:lvl1pPr>
          </a:lstStyle>
          <a:p>
            <a:pPr>
              <a:defRPr/>
            </a:pPr>
            <a:fld id="{77B00D90-952B-3A47-BB5D-017238A65467}"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358902081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Cliquez et modifiez le titre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Cliquez pour modifier les styles du texte du masque</a:t>
            </a:r>
          </a:p>
        </p:txBody>
      </p:sp>
      <p:sp>
        <p:nvSpPr>
          <p:cNvPr id="5" name="Date Placeholder 3"/>
          <p:cNvSpPr>
            <a:spLocks noGrp="1"/>
          </p:cNvSpPr>
          <p:nvPr>
            <p:ph type="dt" sz="half" idx="10"/>
          </p:nvPr>
        </p:nvSpPr>
        <p:spPr/>
        <p:txBody>
          <a:bodyPr/>
          <a:lstStyle>
            <a:lvl1pPr>
              <a:defRPr/>
            </a:lvl1pPr>
          </a:lstStyle>
          <a:p>
            <a:pPr>
              <a:defRPr/>
            </a:pPr>
            <a:fld id="{BC593627-8AEB-E542-A78A-FE45EC6F7030}"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7" name="Slide Number Placeholder 5"/>
          <p:cNvSpPr>
            <a:spLocks noGrp="1"/>
          </p:cNvSpPr>
          <p:nvPr>
            <p:ph type="sldNum" sz="quarter" idx="12"/>
          </p:nvPr>
        </p:nvSpPr>
        <p:spPr/>
        <p:txBody>
          <a:bodyPr/>
          <a:lstStyle>
            <a:lvl1pPr>
              <a:defRPr/>
            </a:lvl1pPr>
          </a:lstStyle>
          <a:p>
            <a:pPr>
              <a:defRPr/>
            </a:pPr>
            <a:fld id="{76199C78-79B0-504B-9EA8-3A9A331ED94A}"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32270971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Cliquez et modifiez le titre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Faire glisser l'image vers l'espace réservé ou cliquer sur l'icône pour l'ajouter</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Cliquez pour modifier les styles du texte du masque</a:t>
            </a:r>
          </a:p>
        </p:txBody>
      </p:sp>
      <p:sp>
        <p:nvSpPr>
          <p:cNvPr id="5" name="Date Placeholder 3"/>
          <p:cNvSpPr>
            <a:spLocks noGrp="1"/>
          </p:cNvSpPr>
          <p:nvPr>
            <p:ph type="dt" sz="half" idx="10"/>
          </p:nvPr>
        </p:nvSpPr>
        <p:spPr/>
        <p:txBody>
          <a:bodyPr/>
          <a:lstStyle>
            <a:lvl1pPr>
              <a:defRPr/>
            </a:lvl1pPr>
          </a:lstStyle>
          <a:p>
            <a:pPr>
              <a:defRPr/>
            </a:pPr>
            <a:fld id="{36AF664D-1445-CB40-8A17-3362DC2E36EF}"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7" name="Slide Number Placeholder 5"/>
          <p:cNvSpPr>
            <a:spLocks noGrp="1"/>
          </p:cNvSpPr>
          <p:nvPr>
            <p:ph type="sldNum" sz="quarter" idx="12"/>
          </p:nvPr>
        </p:nvSpPr>
        <p:spPr/>
        <p:txBody>
          <a:bodyPr/>
          <a:lstStyle>
            <a:lvl1pPr>
              <a:defRPr/>
            </a:lvl1pPr>
          </a:lstStyle>
          <a:p>
            <a:pPr>
              <a:defRPr/>
            </a:pPr>
            <a:fld id="{BA40776D-DE31-424E-9D4D-CF49B2236D20}"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129560445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Cliquez et modifiez le titre</a:t>
            </a:r>
          </a:p>
        </p:txBody>
      </p:sp>
      <p:sp>
        <p:nvSpPr>
          <p:cNvPr id="3" name="Vertical Text Placeholder 2"/>
          <p:cNvSpPr>
            <a:spLocks noGrp="1"/>
          </p:cNvSpPr>
          <p:nvPr>
            <p:ph type="body" orient="vert" idx="1"/>
          </p:nvPr>
        </p:nvSpPr>
        <p:spPr/>
        <p:txBody>
          <a:bodyPr vert="eaVert"/>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p>
        </p:txBody>
      </p:sp>
      <p:sp>
        <p:nvSpPr>
          <p:cNvPr id="4" name="Date Placeholder 3"/>
          <p:cNvSpPr>
            <a:spLocks noGrp="1"/>
          </p:cNvSpPr>
          <p:nvPr>
            <p:ph type="dt" sz="half" idx="10"/>
          </p:nvPr>
        </p:nvSpPr>
        <p:spPr/>
        <p:txBody>
          <a:bodyPr/>
          <a:lstStyle>
            <a:lvl1pPr>
              <a:defRPr/>
            </a:lvl1pPr>
          </a:lstStyle>
          <a:p>
            <a:pPr>
              <a:defRPr/>
            </a:pPr>
            <a:fld id="{66C81DCB-B3A6-2F43-9F4D-0E2537991406}"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lvl1pPr>
              <a:defRPr/>
            </a:lvl1pPr>
          </a:lstStyle>
          <a:p>
            <a:pPr>
              <a:defRPr/>
            </a:pPr>
            <a:fld id="{52BAA3D1-51B6-B840-80BC-E14760C9F13F}"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406037728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Cliquez et modifiez le titre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p>
        </p:txBody>
      </p:sp>
      <p:sp>
        <p:nvSpPr>
          <p:cNvPr id="4" name="Date Placeholder 3"/>
          <p:cNvSpPr>
            <a:spLocks noGrp="1"/>
          </p:cNvSpPr>
          <p:nvPr>
            <p:ph type="dt" sz="half" idx="10"/>
          </p:nvPr>
        </p:nvSpPr>
        <p:spPr/>
        <p:txBody>
          <a:bodyPr/>
          <a:lstStyle>
            <a:lvl1pPr>
              <a:defRPr/>
            </a:lvl1pPr>
          </a:lstStyle>
          <a:p>
            <a:pPr>
              <a:defRPr/>
            </a:pPr>
            <a:fld id="{B839422F-A68B-D645-95CC-EFC4F9F6A59B}"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lvl1pPr>
              <a:defRPr/>
            </a:lvl1pPr>
          </a:lstStyle>
          <a:p>
            <a:pPr>
              <a:defRPr/>
            </a:pPr>
            <a:fld id="{008E0C2E-0F79-494C-9F6D-A14318366E16}"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205424288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lstStyle>
            <a:lvl1pPr algn="l" rtl="0">
              <a:spcBef>
                <a:spcPts val="0"/>
              </a:spcBef>
              <a:buSzPct val="100000"/>
              <a:buFont typeface="Arial"/>
              <a:buNone/>
              <a:defRPr sz="3600" b="1">
                <a:solidFill>
                  <a:schemeClr val="lt1"/>
                </a:solidFill>
                <a:latin typeface="Arial"/>
                <a:ea typeface="Arial"/>
                <a:cs typeface="Arial"/>
                <a:sym typeface="Arial"/>
              </a:defRPr>
            </a:lvl1pPr>
            <a:lvl2pPr algn="l" rtl="0">
              <a:spcBef>
                <a:spcPts val="0"/>
              </a:spcBef>
              <a:buSzPct val="100000"/>
              <a:buFont typeface="Arial"/>
              <a:buNone/>
              <a:defRPr sz="3600" b="1">
                <a:solidFill>
                  <a:schemeClr val="lt1"/>
                </a:solidFill>
                <a:latin typeface="Arial"/>
                <a:ea typeface="Arial"/>
                <a:cs typeface="Arial"/>
                <a:sym typeface="Arial"/>
              </a:defRPr>
            </a:lvl2pPr>
            <a:lvl3pPr algn="l" rtl="0">
              <a:spcBef>
                <a:spcPts val="0"/>
              </a:spcBef>
              <a:buSzPct val="100000"/>
              <a:buFont typeface="Arial"/>
              <a:buNone/>
              <a:defRPr sz="3600" b="1">
                <a:solidFill>
                  <a:schemeClr val="lt1"/>
                </a:solidFill>
                <a:latin typeface="Arial"/>
                <a:ea typeface="Arial"/>
                <a:cs typeface="Arial"/>
                <a:sym typeface="Arial"/>
              </a:defRPr>
            </a:lvl3pPr>
            <a:lvl4pPr algn="l" rtl="0">
              <a:spcBef>
                <a:spcPts val="0"/>
              </a:spcBef>
              <a:buSzPct val="100000"/>
              <a:buFont typeface="Arial"/>
              <a:buNone/>
              <a:defRPr sz="3600" b="1">
                <a:solidFill>
                  <a:schemeClr val="lt1"/>
                </a:solidFill>
                <a:latin typeface="Arial"/>
                <a:ea typeface="Arial"/>
                <a:cs typeface="Arial"/>
                <a:sym typeface="Arial"/>
              </a:defRPr>
            </a:lvl4pPr>
            <a:lvl5pPr algn="l" rtl="0">
              <a:spcBef>
                <a:spcPts val="0"/>
              </a:spcBef>
              <a:buSzPct val="100000"/>
              <a:buFont typeface="Arial"/>
              <a:buNone/>
              <a:defRPr sz="3600" b="1">
                <a:solidFill>
                  <a:schemeClr val="lt1"/>
                </a:solidFill>
                <a:latin typeface="Arial"/>
                <a:ea typeface="Arial"/>
                <a:cs typeface="Arial"/>
                <a:sym typeface="Arial"/>
              </a:defRPr>
            </a:lvl5pPr>
            <a:lvl6pPr algn="l" rtl="0">
              <a:spcBef>
                <a:spcPts val="0"/>
              </a:spcBef>
              <a:buSzPct val="100000"/>
              <a:buFont typeface="Arial"/>
              <a:buNone/>
              <a:defRPr sz="3600" b="1">
                <a:solidFill>
                  <a:schemeClr val="lt1"/>
                </a:solidFill>
                <a:latin typeface="Arial"/>
                <a:ea typeface="Arial"/>
                <a:cs typeface="Arial"/>
                <a:sym typeface="Arial"/>
              </a:defRPr>
            </a:lvl6pPr>
            <a:lvl7pPr algn="l" rtl="0">
              <a:spcBef>
                <a:spcPts val="0"/>
              </a:spcBef>
              <a:buSzPct val="100000"/>
              <a:buFont typeface="Arial"/>
              <a:buNone/>
              <a:defRPr sz="3600" b="1">
                <a:solidFill>
                  <a:schemeClr val="lt1"/>
                </a:solidFill>
                <a:latin typeface="Arial"/>
                <a:ea typeface="Arial"/>
                <a:cs typeface="Arial"/>
                <a:sym typeface="Arial"/>
              </a:defRPr>
            </a:lvl7pPr>
            <a:lvl8pPr algn="l" rtl="0">
              <a:spcBef>
                <a:spcPts val="0"/>
              </a:spcBef>
              <a:buSzPct val="100000"/>
              <a:buFont typeface="Arial"/>
              <a:buNone/>
              <a:defRPr sz="3600" b="1">
                <a:solidFill>
                  <a:schemeClr val="lt1"/>
                </a:solidFill>
                <a:latin typeface="Arial"/>
                <a:ea typeface="Arial"/>
                <a:cs typeface="Arial"/>
                <a:sym typeface="Arial"/>
              </a:defRPr>
            </a:lvl8pPr>
            <a:lvl9pPr algn="l" rtl="0">
              <a:spcBef>
                <a:spcPts val="0"/>
              </a:spcBef>
              <a:buSzPct val="100000"/>
              <a:buFont typeface="Arial"/>
              <a:buNone/>
              <a:defRPr sz="3600" b="1">
                <a:solidFill>
                  <a:schemeClr val="lt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700"/>
          </a:xfrm>
          <a:prstGeom prst="rect">
            <a:avLst/>
          </a:prstGeom>
          <a:noFill/>
          <a:ln>
            <a:noFill/>
          </a:ln>
        </p:spPr>
        <p:txBody>
          <a:bodyPr lIns="91425" tIns="91425" rIns="91425" b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extLst>
      <p:ext uri="{BB962C8B-B14F-4D97-AF65-F5344CB8AC3E}">
        <p14:creationId xmlns:p14="http://schemas.microsoft.com/office/powerpoint/2010/main" val="2835803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BFECD78-3C8E-49F2-8FAB-59489D168ABB}" type="datetimeFigureOut">
              <a:rPr lang="en-US" smtClean="0"/>
              <a:t>6/9/2018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ECD78-3C8E-49F2-8FAB-59489D168ABB}" type="datetimeFigureOut">
              <a:rPr lang="en-US" smtClean="0"/>
              <a:t>6/9/2018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6/9/2018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6/9/2018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theme" Target="../theme/theme5.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FECD78-3C8E-49F2-8FAB-59489D168ABB}" type="datetimeFigureOut">
              <a:rPr lang="en-US" smtClean="0"/>
              <a:t>6/9/2018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B56013-B943-42BA-886F-6F9D4EB85E9D}"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Cliquez et modifiez le titre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fld id="{D8699289-D49D-554D-BF0A-ABC8C5AB313F}"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solidFill>
                <a:prstClr val="white">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a:defRPr/>
            </a:pPr>
            <a:fld id="{CCDC3EBD-43E4-E048-B8B8-1E604B92C8E8}"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1925322881"/>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811" r:id="rId12"/>
  </p:sldLayoutIdLst>
  <p:txStyles>
    <p:titleStyle>
      <a:lvl1pPr algn="ctr"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Cliquez et modifiez le titre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fld id="{F9818B73-7482-6C4A-93BE-71EFB8538D9B}"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solidFill>
                <a:prstClr val="white">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a:defRPr/>
            </a:pPr>
            <a:fld id="{238B386C-FDF2-8D45-8D89-4B5EB89C928F}"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2349925438"/>
      </p:ext>
    </p:extLst>
  </p:cSld>
  <p:clrMap bg1="dk1" tx1="lt1" bg2="dk2"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ctr"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FECD78-3C8E-49F2-8FAB-59489D168ABB}" type="datetimeFigureOut">
              <a:rPr lang="en-US" smtClean="0">
                <a:solidFill>
                  <a:prstClr val="white">
                    <a:tint val="75000"/>
                  </a:prstClr>
                </a:solidFill>
                <a:latin typeface="Calibri"/>
              </a:rPr>
              <a:pPr/>
              <a:t>6/9/2018</a:t>
            </a:fld>
            <a:endParaRPr lang="en-US">
              <a:solidFill>
                <a:prstClr val="white">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white">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B56013-B943-42BA-886F-6F9D4EB85E9D}" type="slidenum">
              <a:rPr lang="en-US" smtClean="0">
                <a:solidFill>
                  <a:prstClr val="white">
                    <a:tint val="75000"/>
                  </a:prstClr>
                </a:solidFill>
                <a:latin typeface="Calibri"/>
              </a: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2254899344"/>
      </p:ext>
    </p:extLst>
  </p:cSld>
  <p:clrMap bg1="dk1" tx1="lt1" bg2="dk2" tx2="lt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Cliquez et modifiez le titre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fld id="{9B4DE896-EDE8-EE48-AC5D-2A80F59CB1B9}" type="datetimeFigureOut">
              <a:rPr lang="en-US">
                <a:solidFill>
                  <a:prstClr val="white">
                    <a:tint val="75000"/>
                  </a:prstClr>
                </a:solidFill>
                <a:latin typeface="Calibri"/>
              </a:rPr>
              <a:pPr>
                <a:defRPr/>
              </a:pPr>
              <a:t>6/9/2018</a:t>
            </a:fld>
            <a:endParaRPr lang="en-US">
              <a:solidFill>
                <a:prstClr val="white">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solidFill>
                <a:prstClr val="white">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a:defRPr/>
            </a:pPr>
            <a:fld id="{4647304A-240A-594C-B404-D0B933670DB4}" type="slidenum">
              <a:rPr lang="en-US">
                <a:solidFill>
                  <a:prstClr val="white">
                    <a:tint val="75000"/>
                  </a:prstClr>
                </a:solidFill>
                <a:latin typeface="Calibri"/>
              </a:rPr>
              <a:pPr>
                <a:def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3881254647"/>
      </p:ext>
    </p:extLst>
  </p:cSld>
  <p:clrMap bg1="dk1" tx1="lt1" bg2="dk2" tx2="lt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785" r:id="rId12"/>
  </p:sldLayoutIdLst>
  <p:txStyles>
    <p:titleStyle>
      <a:lvl1pPr algn="ctr"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8.tiff"/><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18.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13.xml"/><Relationship Id="rId5" Type="http://schemas.openxmlformats.org/officeDocument/2006/relationships/image" Target="../media/image20.jpeg"/><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image" Target="../media/image24.png"/></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17.xml"/><Relationship Id="rId5" Type="http://schemas.openxmlformats.org/officeDocument/2006/relationships/image" Target="../media/image27.jpeg"/><Relationship Id="rId4" Type="http://schemas.openxmlformats.org/officeDocument/2006/relationships/image" Target="../media/image26.tiff"/></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tiff"/><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13.xml"/><Relationship Id="rId4" Type="http://schemas.openxmlformats.org/officeDocument/2006/relationships/image" Target="../media/image33.jpeg"/></Relationships>
</file>

<file path=ppt/slides/_rels/slide34.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12.png"/><Relationship Id="rId7" Type="http://schemas.openxmlformats.org/officeDocument/2006/relationships/image" Target="../media/image36.jpeg"/><Relationship Id="rId2" Type="http://schemas.openxmlformats.org/officeDocument/2006/relationships/notesSlide" Target="../notesSlides/notesSlide25.xml"/><Relationship Id="rId1" Type="http://schemas.openxmlformats.org/officeDocument/2006/relationships/slideLayout" Target="../slideLayouts/slideLayout13.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jpeg"/></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13.xml"/><Relationship Id="rId4" Type="http://schemas.openxmlformats.org/officeDocument/2006/relationships/image" Target="../media/image38.png"/></Relationships>
</file>

<file path=ppt/slides/_rels/slide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2.xml"/></Relationships>
</file>

<file path=ppt/slides/_rels/slide3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40.jpeg"/><Relationship Id="rId7" Type="http://schemas.openxmlformats.org/officeDocument/2006/relationships/image" Target="../media/image44.png"/><Relationship Id="rId2" Type="http://schemas.openxmlformats.org/officeDocument/2006/relationships/notesSlide" Target="../notesSlides/notesSlide29.xml"/><Relationship Id="rId1" Type="http://schemas.openxmlformats.org/officeDocument/2006/relationships/slideLayout" Target="../slideLayouts/slideLayout41.xml"/><Relationship Id="rId6" Type="http://schemas.openxmlformats.org/officeDocument/2006/relationships/image" Target="../media/image43.jpeg"/><Relationship Id="rId5" Type="http://schemas.openxmlformats.org/officeDocument/2006/relationships/image" Target="../media/image42.png"/><Relationship Id="rId4" Type="http://schemas.openxmlformats.org/officeDocument/2006/relationships/image" Target="../media/image41.jpeg"/></Relationships>
</file>

<file path=ppt/slides/_rels/slide41.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17.xml"/><Relationship Id="rId4" Type="http://schemas.openxmlformats.org/officeDocument/2006/relationships/image" Target="../media/image47.jpeg"/></Relationships>
</file>

<file path=ppt/slides/_rels/slide42.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49.png"/><Relationship Id="rId4" Type="http://schemas.openxmlformats.org/officeDocument/2006/relationships/notesSlide" Target="../notesSlides/notesSlide31.xml"/></Relationships>
</file>

<file path=ppt/slides/_rels/slide4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2.xml"/><Relationship Id="rId1" Type="http://schemas.openxmlformats.org/officeDocument/2006/relationships/slideLayout" Target="../slideLayouts/slideLayout23.xml"/></Relationships>
</file>

<file path=ppt/slides/_rels/slide4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3.xml"/><Relationship Id="rId1" Type="http://schemas.openxmlformats.org/officeDocument/2006/relationships/slideLayout" Target="../slideLayouts/slideLayout23.xml"/><Relationship Id="rId4" Type="http://schemas.openxmlformats.org/officeDocument/2006/relationships/image" Target="../media/image51.jpeg"/></Relationships>
</file>

<file path=ppt/slides/_rels/slide46.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55.tiff"/><Relationship Id="rId5" Type="http://schemas.openxmlformats.org/officeDocument/2006/relationships/image" Target="../media/image54.jpeg"/><Relationship Id="rId4" Type="http://schemas.openxmlformats.org/officeDocument/2006/relationships/image" Target="../media/image53.png"/></Relationships>
</file>

<file path=ppt/slides/_rels/slide4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jpeg"/><Relationship Id="rId1" Type="http://schemas.openxmlformats.org/officeDocument/2006/relationships/slideLayout" Target="../slideLayouts/slideLayout17.xml"/></Relationships>
</file>

<file path=ppt/slides/_rels/slide48.xml.rels><?xml version="1.0" encoding="UTF-8" standalone="yes"?>
<Relationships xmlns="http://schemas.openxmlformats.org/package/2006/relationships"><Relationship Id="rId3" Type="http://schemas.openxmlformats.org/officeDocument/2006/relationships/image" Target="../media/image58.png"/><Relationship Id="rId7" Type="http://schemas.openxmlformats.org/officeDocument/2006/relationships/image" Target="../media/image61.tiff"/><Relationship Id="rId2" Type="http://schemas.openxmlformats.org/officeDocument/2006/relationships/notesSlide" Target="../notesSlides/notesSlide35.xml"/><Relationship Id="rId1" Type="http://schemas.openxmlformats.org/officeDocument/2006/relationships/slideLayout" Target="../slideLayouts/slideLayout17.xml"/><Relationship Id="rId6" Type="http://schemas.openxmlformats.org/officeDocument/2006/relationships/image" Target="../media/image60.png"/><Relationship Id="rId5" Type="http://schemas.openxmlformats.org/officeDocument/2006/relationships/image" Target="../media/image23.png"/><Relationship Id="rId4" Type="http://schemas.openxmlformats.org/officeDocument/2006/relationships/image" Target="../media/image59.png"/></Relationships>
</file>

<file path=ppt/slides/_rels/slide49.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image" Target="../media/image62.png"/><Relationship Id="rId7" Type="http://schemas.openxmlformats.org/officeDocument/2006/relationships/image" Target="../media/image66.png"/><Relationship Id="rId2" Type="http://schemas.openxmlformats.org/officeDocument/2006/relationships/notesSlide" Target="../notesSlides/notesSlide36.xml"/><Relationship Id="rId1" Type="http://schemas.openxmlformats.org/officeDocument/2006/relationships/slideLayout" Target="../slideLayouts/slideLayout18.xml"/><Relationship Id="rId6" Type="http://schemas.openxmlformats.org/officeDocument/2006/relationships/image" Target="../media/image65.png"/><Relationship Id="rId5" Type="http://schemas.openxmlformats.org/officeDocument/2006/relationships/image" Target="../media/image64.png"/><Relationship Id="rId10" Type="http://schemas.openxmlformats.org/officeDocument/2006/relationships/image" Target="../media/image68.png"/><Relationship Id="rId4" Type="http://schemas.openxmlformats.org/officeDocument/2006/relationships/image" Target="../media/image63.png"/><Relationship Id="rId9" Type="http://schemas.openxmlformats.org/officeDocument/2006/relationships/image" Target="../media/image67.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37.xml"/><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image" Target="../media/image70.jpeg"/><Relationship Id="rId7" Type="http://schemas.openxmlformats.org/officeDocument/2006/relationships/image" Target="../media/image74.png"/><Relationship Id="rId12" Type="http://schemas.openxmlformats.org/officeDocument/2006/relationships/image" Target="../media/image79.jpeg"/><Relationship Id="rId2" Type="http://schemas.openxmlformats.org/officeDocument/2006/relationships/notesSlide" Target="../notesSlides/notesSlide38.xml"/><Relationship Id="rId1" Type="http://schemas.openxmlformats.org/officeDocument/2006/relationships/slideLayout" Target="../slideLayouts/slideLayout12.xml"/><Relationship Id="rId6" Type="http://schemas.openxmlformats.org/officeDocument/2006/relationships/image" Target="../media/image73.jpeg"/><Relationship Id="rId11" Type="http://schemas.openxmlformats.org/officeDocument/2006/relationships/image" Target="../media/image78.jpeg"/><Relationship Id="rId5" Type="http://schemas.openxmlformats.org/officeDocument/2006/relationships/image" Target="../media/image72.png"/><Relationship Id="rId10" Type="http://schemas.openxmlformats.org/officeDocument/2006/relationships/image" Target="../media/image77.png"/><Relationship Id="rId4" Type="http://schemas.openxmlformats.org/officeDocument/2006/relationships/image" Target="../media/image71.jpeg"/><Relationship Id="rId9" Type="http://schemas.openxmlformats.org/officeDocument/2006/relationships/image" Target="../media/image76.jpeg"/></Relationships>
</file>

<file path=ppt/slides/_rels/slide5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9.xml"/><Relationship Id="rId1" Type="http://schemas.openxmlformats.org/officeDocument/2006/relationships/slideLayout" Target="../slideLayouts/slideLayout13.xml"/><Relationship Id="rId4" Type="http://schemas.openxmlformats.org/officeDocument/2006/relationships/image" Target="../media/image63.png"/></Relationships>
</file>

<file path=ppt/slides/_rels/slide53.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emf"/><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2" Type="http://schemas.openxmlformats.org/officeDocument/2006/relationships/image" Target="../media/image82.tiff"/><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jpeg"/><Relationship Id="rId1" Type="http://schemas.openxmlformats.org/officeDocument/2006/relationships/slideLayout" Target="../slideLayouts/slideLayout52.xml"/><Relationship Id="rId5" Type="http://schemas.openxmlformats.org/officeDocument/2006/relationships/image" Target="../media/image87.png"/><Relationship Id="rId4" Type="http://schemas.openxmlformats.org/officeDocument/2006/relationships/image" Target="../media/image86.png"/></Relationships>
</file>

<file path=ppt/slides/_rels/slide58.xml.rels><?xml version="1.0" encoding="UTF-8" standalone="yes"?>
<Relationships xmlns="http://schemas.openxmlformats.org/package/2006/relationships"><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image" Target="../media/image88.png"/><Relationship Id="rId1" Type="http://schemas.openxmlformats.org/officeDocument/2006/relationships/slideLayout" Target="../slideLayouts/slideLayout17.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59.xml.rels><?xml version="1.0" encoding="UTF-8" standalone="yes"?>
<Relationships xmlns="http://schemas.openxmlformats.org/package/2006/relationships"><Relationship Id="rId3" Type="http://schemas.openxmlformats.org/officeDocument/2006/relationships/image" Target="../media/image94.tiff"/><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2.xml"/><Relationship Id="rId1" Type="http://schemas.openxmlformats.org/officeDocument/2006/relationships/slideLayout" Target="../slideLayouts/slideLayout7.xml"/><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image" Target="../media/image95.png"/></Relationships>
</file>

<file path=ppt/slides/_rels/slide61.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43.xml"/><Relationship Id="rId1" Type="http://schemas.openxmlformats.org/officeDocument/2006/relationships/slideLayout" Target="../slideLayouts/slideLayout18.xml"/><Relationship Id="rId5" Type="http://schemas.openxmlformats.org/officeDocument/2006/relationships/image" Target="../media/image97.png"/><Relationship Id="rId4" Type="http://schemas.openxmlformats.org/officeDocument/2006/relationships/image" Target="../media/image96.png"/></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notesSlide" Target="../notesSlides/notesSlide45.xml"/><Relationship Id="rId1" Type="http://schemas.openxmlformats.org/officeDocument/2006/relationships/slideLayout" Target="../slideLayouts/slideLayout18.xml"/><Relationship Id="rId4" Type="http://schemas.openxmlformats.org/officeDocument/2006/relationships/image" Target="../media/image99.jpeg"/></Relationships>
</file>

<file path=ppt/slides/_rels/slide65.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notesSlide" Target="../notesSlides/notesSlide46.xml"/><Relationship Id="rId1" Type="http://schemas.openxmlformats.org/officeDocument/2006/relationships/slideLayout" Target="../slideLayouts/slideLayout18.xml"/><Relationship Id="rId5" Type="http://schemas.openxmlformats.org/officeDocument/2006/relationships/image" Target="../media/image100.gif"/><Relationship Id="rId4" Type="http://schemas.openxmlformats.org/officeDocument/2006/relationships/image" Target="../media/image99.jpeg"/></Relationships>
</file>

<file path=ppt/slides/_rels/slide66.xml.rels><?xml version="1.0" encoding="UTF-8" standalone="yes"?>
<Relationships xmlns="http://schemas.openxmlformats.org/package/2006/relationships"><Relationship Id="rId3" Type="http://schemas.openxmlformats.org/officeDocument/2006/relationships/image" Target="../media/image98.jpeg"/><Relationship Id="rId7" Type="http://schemas.openxmlformats.org/officeDocument/2006/relationships/image" Target="../media/image102.jpeg"/><Relationship Id="rId2" Type="http://schemas.openxmlformats.org/officeDocument/2006/relationships/notesSlide" Target="../notesSlides/notesSlide47.xml"/><Relationship Id="rId1" Type="http://schemas.openxmlformats.org/officeDocument/2006/relationships/slideLayout" Target="../slideLayouts/slideLayout18.xml"/><Relationship Id="rId6" Type="http://schemas.openxmlformats.org/officeDocument/2006/relationships/image" Target="../media/image100.gif"/><Relationship Id="rId5" Type="http://schemas.openxmlformats.org/officeDocument/2006/relationships/image" Target="../media/image99.jpeg"/><Relationship Id="rId4" Type="http://schemas.openxmlformats.org/officeDocument/2006/relationships/image" Target="../media/image101.jpeg"/></Relationships>
</file>

<file path=ppt/slides/_rels/slide67.xml.rels><?xml version="1.0" encoding="UTF-8" standalone="yes"?>
<Relationships xmlns="http://schemas.openxmlformats.org/package/2006/relationships"><Relationship Id="rId8" Type="http://schemas.openxmlformats.org/officeDocument/2006/relationships/image" Target="../media/image104.jpg"/><Relationship Id="rId3" Type="http://schemas.openxmlformats.org/officeDocument/2006/relationships/image" Target="../media/image98.jpeg"/><Relationship Id="rId7" Type="http://schemas.openxmlformats.org/officeDocument/2006/relationships/image" Target="../media/image103.jpeg"/><Relationship Id="rId2" Type="http://schemas.openxmlformats.org/officeDocument/2006/relationships/notesSlide" Target="../notesSlides/notesSlide48.xml"/><Relationship Id="rId1" Type="http://schemas.openxmlformats.org/officeDocument/2006/relationships/slideLayout" Target="../slideLayouts/slideLayout18.xml"/><Relationship Id="rId6" Type="http://schemas.openxmlformats.org/officeDocument/2006/relationships/image" Target="../media/image100.gif"/><Relationship Id="rId5" Type="http://schemas.openxmlformats.org/officeDocument/2006/relationships/image" Target="../media/image99.jpeg"/><Relationship Id="rId4" Type="http://schemas.openxmlformats.org/officeDocument/2006/relationships/image" Target="../media/image101.jpeg"/></Relationships>
</file>

<file path=ppt/slides/_rels/slide68.xml.rels><?xml version="1.0" encoding="UTF-8" standalone="yes"?>
<Relationships xmlns="http://schemas.openxmlformats.org/package/2006/relationships"><Relationship Id="rId8" Type="http://schemas.openxmlformats.org/officeDocument/2006/relationships/image" Target="../media/image104.jpg"/><Relationship Id="rId3" Type="http://schemas.openxmlformats.org/officeDocument/2006/relationships/image" Target="../media/image98.jpeg"/><Relationship Id="rId7" Type="http://schemas.openxmlformats.org/officeDocument/2006/relationships/image" Target="../media/image103.jpeg"/><Relationship Id="rId2" Type="http://schemas.openxmlformats.org/officeDocument/2006/relationships/notesSlide" Target="../notesSlides/notesSlide49.xml"/><Relationship Id="rId1" Type="http://schemas.openxmlformats.org/officeDocument/2006/relationships/slideLayout" Target="../slideLayouts/slideLayout18.xml"/><Relationship Id="rId6" Type="http://schemas.openxmlformats.org/officeDocument/2006/relationships/image" Target="../media/image100.gif"/><Relationship Id="rId5" Type="http://schemas.openxmlformats.org/officeDocument/2006/relationships/image" Target="../media/image99.jpeg"/><Relationship Id="rId4" Type="http://schemas.openxmlformats.org/officeDocument/2006/relationships/image" Target="../media/image101.jpeg"/><Relationship Id="rId9" Type="http://schemas.openxmlformats.org/officeDocument/2006/relationships/image" Target="../media/image105.jpeg"/></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51.xml"/><Relationship Id="rId1" Type="http://schemas.openxmlformats.org/officeDocument/2006/relationships/slideLayout" Target="../slideLayouts/slideLayout18.xml"/><Relationship Id="rId5" Type="http://schemas.openxmlformats.org/officeDocument/2006/relationships/image" Target="../media/image97.png"/><Relationship Id="rId4" Type="http://schemas.openxmlformats.org/officeDocument/2006/relationships/image" Target="../media/image96.png"/></Relationships>
</file>

<file path=ppt/slides/_rels/slide7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2.xml"/><Relationship Id="rId1" Type="http://schemas.openxmlformats.org/officeDocument/2006/relationships/slideLayout" Target="../slideLayouts/slideLayout13.xml"/><Relationship Id="rId4" Type="http://schemas.openxmlformats.org/officeDocument/2006/relationships/image" Target="../media/image106.png"/></Relationships>
</file>

<file path=ppt/slides/_rels/slide72.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notesSlide" Target="../notesSlides/notesSlide53.xml"/><Relationship Id="rId1" Type="http://schemas.openxmlformats.org/officeDocument/2006/relationships/slideLayout" Target="../slideLayouts/slideLayout18.xml"/></Relationships>
</file>

<file path=ppt/slides/_rels/slide73.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notesSlide" Target="../notesSlides/notesSlide54.xml"/><Relationship Id="rId1" Type="http://schemas.openxmlformats.org/officeDocument/2006/relationships/slideLayout" Target="../slideLayouts/slideLayout18.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3" Type="http://schemas.openxmlformats.org/officeDocument/2006/relationships/image" Target="../media/image108.emf"/><Relationship Id="rId2" Type="http://schemas.openxmlformats.org/officeDocument/2006/relationships/image" Target="../media/image107.emf"/><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3" Type="http://schemas.openxmlformats.org/officeDocument/2006/relationships/image" Target="../media/image108.emf"/><Relationship Id="rId2" Type="http://schemas.openxmlformats.org/officeDocument/2006/relationships/image" Target="../media/image107.emf"/><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3" Type="http://schemas.openxmlformats.org/officeDocument/2006/relationships/image" Target="../media/image107.emf"/><Relationship Id="rId2" Type="http://schemas.openxmlformats.org/officeDocument/2006/relationships/notesSlide" Target="../notesSlides/notesSlide57.xml"/><Relationship Id="rId1" Type="http://schemas.openxmlformats.org/officeDocument/2006/relationships/slideLayout" Target="../slideLayouts/slideLayout13.xml"/><Relationship Id="rId4" Type="http://schemas.openxmlformats.org/officeDocument/2006/relationships/image" Target="../media/image108.emf"/></Relationships>
</file>

<file path=ppt/slides/_rels/slide7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8.xml"/><Relationship Id="rId1" Type="http://schemas.openxmlformats.org/officeDocument/2006/relationships/slideLayout" Target="../slideLayouts/slideLayout18.xml"/><Relationship Id="rId5" Type="http://schemas.openxmlformats.org/officeDocument/2006/relationships/image" Target="../media/image110.png"/><Relationship Id="rId4" Type="http://schemas.openxmlformats.org/officeDocument/2006/relationships/image" Target="../media/image109.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9.xml"/><Relationship Id="rId1" Type="http://schemas.openxmlformats.org/officeDocument/2006/relationships/slideLayout" Target="../slideLayouts/slideLayout13.xml"/><Relationship Id="rId4" Type="http://schemas.openxmlformats.org/officeDocument/2006/relationships/image" Target="../media/image106.png"/></Relationships>
</file>

<file path=ppt/slides/_rels/slide8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0.xml"/><Relationship Id="rId1" Type="http://schemas.openxmlformats.org/officeDocument/2006/relationships/slideLayout" Target="../slideLayouts/slideLayout13.xml"/><Relationship Id="rId5" Type="http://schemas.openxmlformats.org/officeDocument/2006/relationships/image" Target="../media/image111.tiff"/><Relationship Id="rId4" Type="http://schemas.openxmlformats.org/officeDocument/2006/relationships/image" Target="../media/image24.png"/></Relationships>
</file>

<file path=ppt/slides/_rels/slide82.xml.rels><?xml version="1.0" encoding="UTF-8" standalone="yes"?>
<Relationships xmlns="http://schemas.openxmlformats.org/package/2006/relationships"><Relationship Id="rId3" Type="http://schemas.openxmlformats.org/officeDocument/2006/relationships/image" Target="../media/image112.tiff"/><Relationship Id="rId2" Type="http://schemas.openxmlformats.org/officeDocument/2006/relationships/notesSlide" Target="../notesSlides/notesSlide61.xml"/><Relationship Id="rId1" Type="http://schemas.openxmlformats.org/officeDocument/2006/relationships/slideLayout" Target="../slideLayouts/slideLayout18.xml"/></Relationships>
</file>

<file path=ppt/slides/_rels/slide83.xml.rels><?xml version="1.0" encoding="UTF-8" standalone="yes"?>
<Relationships xmlns="http://schemas.openxmlformats.org/package/2006/relationships"><Relationship Id="rId3" Type="http://schemas.openxmlformats.org/officeDocument/2006/relationships/image" Target="../media/image113.tiff"/><Relationship Id="rId2" Type="http://schemas.openxmlformats.org/officeDocument/2006/relationships/notesSlide" Target="../notesSlides/notesSlide62.xml"/><Relationship Id="rId1" Type="http://schemas.openxmlformats.org/officeDocument/2006/relationships/slideLayout" Target="../slideLayouts/slideLayout18.xml"/><Relationship Id="rId4" Type="http://schemas.openxmlformats.org/officeDocument/2006/relationships/image" Target="../media/image112.tiff"/></Relationships>
</file>

<file path=ppt/slides/_rels/slide84.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png"/><Relationship Id="rId1" Type="http://schemas.openxmlformats.org/officeDocument/2006/relationships/slideLayout" Target="../slideLayouts/slideLayout17.xml"/><Relationship Id="rId4" Type="http://schemas.openxmlformats.org/officeDocument/2006/relationships/image" Target="../media/image27.jpeg"/></Relationships>
</file>

<file path=ppt/slides/_rels/slide8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63.xml"/><Relationship Id="rId1" Type="http://schemas.openxmlformats.org/officeDocument/2006/relationships/slideLayout" Target="../slideLayouts/slideLayout18.xml"/><Relationship Id="rId4" Type="http://schemas.openxmlformats.org/officeDocument/2006/relationships/image" Target="../media/image63.png"/></Relationships>
</file>

<file path=ppt/slides/_rels/slide8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64.xml"/><Relationship Id="rId1" Type="http://schemas.openxmlformats.org/officeDocument/2006/relationships/slideLayout" Target="../slideLayouts/slideLayout18.xml"/><Relationship Id="rId5" Type="http://schemas.openxmlformats.org/officeDocument/2006/relationships/image" Target="../media/image116.tiff"/><Relationship Id="rId4" Type="http://schemas.openxmlformats.org/officeDocument/2006/relationships/image" Target="../media/image63.png"/></Relationships>
</file>

<file path=ppt/slides/_rels/slide8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1432904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UniversumUNAM47.JPG"/>
          <p:cNvPicPr>
            <a:picLocks noChangeAspect="1"/>
          </p:cNvPicPr>
          <p:nvPr/>
        </p:nvPicPr>
        <p:blipFill rotWithShape="1">
          <a:blip r:embed="rId3" cstate="email">
            <a:alphaModFix amt="50000"/>
            <a:extLst>
              <a:ext uri="{28A0092B-C50C-407E-A947-70E740481C1C}">
                <a14:useLocalDpi xmlns:a14="http://schemas.microsoft.com/office/drawing/2010/main" val="0"/>
              </a:ext>
            </a:extLst>
          </a:blip>
          <a:srcRect l="6536" r="4812"/>
          <a:stretch/>
        </p:blipFill>
        <p:spPr>
          <a:xfrm>
            <a:off x="0" y="0"/>
            <a:ext cx="9144000" cy="6858000"/>
          </a:xfrm>
          <a:prstGeom prst="rect">
            <a:avLst/>
          </a:prstGeom>
        </p:spPr>
      </p:pic>
      <p:sp>
        <p:nvSpPr>
          <p:cNvPr id="9" name="Rectangle 3"/>
          <p:cNvSpPr>
            <a:spLocks noChangeArrowheads="1"/>
          </p:cNvSpPr>
          <p:nvPr/>
        </p:nvSpPr>
        <p:spPr bwMode="auto">
          <a:xfrm>
            <a:off x="4202300" y="4292713"/>
            <a:ext cx="4325786" cy="64633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square">
            <a:spAutoFit/>
          </a:bodyPr>
          <a:lstStyle/>
          <a:p>
            <a:r>
              <a:rPr lang="en-US" sz="2000" b="1" u="sng" dirty="0">
                <a:solidFill>
                  <a:srgbClr val="8EB4E3"/>
                </a:solidFill>
                <a:latin typeface="Calibri"/>
              </a:rPr>
              <a:t>rodents</a:t>
            </a:r>
            <a:r>
              <a:rPr lang="en-US" sz="2000" b="1" dirty="0">
                <a:solidFill>
                  <a:srgbClr val="8EB4E3"/>
                </a:solidFill>
                <a:latin typeface="Calibri"/>
              </a:rPr>
              <a:t> </a:t>
            </a:r>
            <a:r>
              <a:rPr lang="en-US" sz="1600" dirty="0">
                <a:solidFill>
                  <a:srgbClr val="8EB4E3"/>
                </a:solidFill>
                <a:latin typeface="Calibri"/>
              </a:rPr>
              <a:t>(Hyland 1998; Chapin et al 1999; Seki et al</a:t>
            </a:r>
            <a:r>
              <a:rPr lang="en-US" altLang="ja-JP" sz="1600" dirty="0">
                <a:solidFill>
                  <a:srgbClr val="8EB4E3"/>
                </a:solidFill>
                <a:latin typeface="Calibri"/>
                <a:ea typeface="ＭＳ Ｐゴシック"/>
              </a:rPr>
              <a:t>, 2005; </a:t>
            </a:r>
            <a:r>
              <a:rPr lang="en-US" altLang="ja-JP" sz="1600" dirty="0" err="1">
                <a:solidFill>
                  <a:srgbClr val="8EB4E3"/>
                </a:solidFill>
                <a:latin typeface="Calibri"/>
                <a:ea typeface="ＭＳ Ｐゴシック"/>
              </a:rPr>
              <a:t>Isomura</a:t>
            </a:r>
            <a:r>
              <a:rPr lang="en-US" altLang="ja-JP" sz="1600" dirty="0">
                <a:solidFill>
                  <a:srgbClr val="8EB4E3"/>
                </a:solidFill>
                <a:latin typeface="Calibri"/>
                <a:ea typeface="ＭＳ Ｐゴシック"/>
              </a:rPr>
              <a:t> et al 2009)</a:t>
            </a:r>
          </a:p>
        </p:txBody>
      </p:sp>
      <p:sp>
        <p:nvSpPr>
          <p:cNvPr id="10" name="Rectangle 3"/>
          <p:cNvSpPr>
            <a:spLocks noChangeArrowheads="1"/>
          </p:cNvSpPr>
          <p:nvPr/>
        </p:nvSpPr>
        <p:spPr bwMode="auto">
          <a:xfrm>
            <a:off x="4202300" y="3492494"/>
            <a:ext cx="4109886" cy="64633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square">
            <a:spAutoFit/>
          </a:bodyPr>
          <a:lstStyle/>
          <a:p>
            <a:r>
              <a:rPr lang="en-US" sz="2000" b="1" u="sng" dirty="0">
                <a:solidFill>
                  <a:srgbClr val="8EB4E3"/>
                </a:solidFill>
                <a:latin typeface="Calibri"/>
              </a:rPr>
              <a:t>primates</a:t>
            </a:r>
            <a:r>
              <a:rPr lang="en-US" sz="2000" b="1" dirty="0">
                <a:solidFill>
                  <a:srgbClr val="8EB4E3"/>
                </a:solidFill>
                <a:latin typeface="Calibri"/>
              </a:rPr>
              <a:t> </a:t>
            </a:r>
            <a:r>
              <a:rPr lang="en-US" sz="1600" dirty="0">
                <a:solidFill>
                  <a:srgbClr val="8EB4E3"/>
                </a:solidFill>
                <a:latin typeface="Calibri"/>
              </a:rPr>
              <a:t>(</a:t>
            </a:r>
            <a:r>
              <a:rPr lang="en-US" sz="1600" dirty="0" err="1">
                <a:solidFill>
                  <a:srgbClr val="8EB4E3"/>
                </a:solidFill>
                <a:latin typeface="Calibri"/>
              </a:rPr>
              <a:t>Romo</a:t>
            </a:r>
            <a:r>
              <a:rPr lang="en-US" sz="1600" dirty="0">
                <a:solidFill>
                  <a:srgbClr val="8EB4E3"/>
                </a:solidFill>
                <a:latin typeface="Calibri"/>
              </a:rPr>
              <a:t> and Schultz 1986, 1992; Lee and Assad</a:t>
            </a:r>
            <a:r>
              <a:rPr lang="en-US" altLang="ja-JP" sz="1600" dirty="0">
                <a:solidFill>
                  <a:srgbClr val="8EB4E3"/>
                </a:solidFill>
                <a:latin typeface="Calibri"/>
                <a:ea typeface="ＭＳ Ｐゴシック"/>
              </a:rPr>
              <a:t>, 2003; </a:t>
            </a:r>
            <a:r>
              <a:rPr lang="en-US" sz="1600" dirty="0" err="1">
                <a:solidFill>
                  <a:srgbClr val="8EB4E3"/>
                </a:solidFill>
                <a:latin typeface="Calibri"/>
              </a:rPr>
              <a:t>Maimon</a:t>
            </a:r>
            <a:r>
              <a:rPr lang="en-US" sz="1600" dirty="0">
                <a:solidFill>
                  <a:srgbClr val="8EB4E3"/>
                </a:solidFill>
                <a:latin typeface="Calibri"/>
              </a:rPr>
              <a:t> and Assad</a:t>
            </a:r>
            <a:r>
              <a:rPr lang="en-US" altLang="ja-JP" sz="1600" dirty="0">
                <a:solidFill>
                  <a:srgbClr val="8EB4E3"/>
                </a:solidFill>
                <a:latin typeface="Calibri"/>
                <a:ea typeface="ＭＳ Ｐゴシック"/>
              </a:rPr>
              <a:t> 2006)</a:t>
            </a:r>
          </a:p>
        </p:txBody>
      </p:sp>
      <p:sp>
        <p:nvSpPr>
          <p:cNvPr id="7" name="ZoneTexte 4"/>
          <p:cNvSpPr txBox="1">
            <a:spLocks noChangeArrowheads="1"/>
          </p:cNvSpPr>
          <p:nvPr/>
        </p:nvSpPr>
        <p:spPr bwMode="auto">
          <a:xfrm rot="16200000">
            <a:off x="135500" y="4616898"/>
            <a:ext cx="1546968"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fr-FR" sz="1400" dirty="0" err="1">
                <a:solidFill>
                  <a:prstClr val="white">
                    <a:lumMod val="75000"/>
                  </a:prstClr>
                </a:solidFill>
              </a:rPr>
              <a:t>firing</a:t>
            </a:r>
            <a:r>
              <a:rPr lang="fr-FR" sz="1400" dirty="0">
                <a:solidFill>
                  <a:prstClr val="white">
                    <a:lumMod val="75000"/>
                  </a:prstClr>
                </a:solidFill>
              </a:rPr>
              <a:t> rate (</a:t>
            </a:r>
            <a:r>
              <a:rPr lang="fr-FR" sz="1400" dirty="0" err="1">
                <a:solidFill>
                  <a:prstClr val="white">
                    <a:lumMod val="75000"/>
                  </a:prstClr>
                </a:solidFill>
              </a:rPr>
              <a:t>spks</a:t>
            </a:r>
            <a:r>
              <a:rPr lang="fr-FR" sz="1400" dirty="0">
                <a:solidFill>
                  <a:prstClr val="white">
                    <a:lumMod val="75000"/>
                  </a:prstClr>
                </a:solidFill>
              </a:rPr>
              <a:t>/ s)</a:t>
            </a:r>
          </a:p>
        </p:txBody>
      </p:sp>
      <p:sp>
        <p:nvSpPr>
          <p:cNvPr id="8" name="ZoneTexte 8"/>
          <p:cNvSpPr txBox="1">
            <a:spLocks noChangeArrowheads="1"/>
          </p:cNvSpPr>
          <p:nvPr/>
        </p:nvSpPr>
        <p:spPr bwMode="auto">
          <a:xfrm>
            <a:off x="725259" y="5886992"/>
            <a:ext cx="3096521"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fr-FR" sz="1600" dirty="0" err="1">
                <a:solidFill>
                  <a:srgbClr val="1F497D">
                    <a:lumMod val="40000"/>
                    <a:lumOff val="60000"/>
                  </a:srgbClr>
                </a:solidFill>
              </a:rPr>
              <a:t>Fried</a:t>
            </a:r>
            <a:r>
              <a:rPr lang="fr-FR" sz="1600" dirty="0">
                <a:solidFill>
                  <a:srgbClr val="1F497D">
                    <a:lumMod val="40000"/>
                    <a:lumOff val="60000"/>
                  </a:srgbClr>
                </a:solidFill>
              </a:rPr>
              <a:t> et al 2011 (</a:t>
            </a:r>
            <a:r>
              <a:rPr lang="fr-FR" sz="1600" b="1" u="sng" dirty="0" err="1">
                <a:solidFill>
                  <a:srgbClr val="1F497D">
                    <a:lumMod val="40000"/>
                    <a:lumOff val="60000"/>
                  </a:srgbClr>
                </a:solidFill>
              </a:rPr>
              <a:t>human</a:t>
            </a:r>
            <a:r>
              <a:rPr lang="fr-FR" sz="1600" b="1" u="sng" dirty="0">
                <a:solidFill>
                  <a:srgbClr val="1F497D">
                    <a:lumMod val="40000"/>
                    <a:lumOff val="60000"/>
                  </a:srgbClr>
                </a:solidFill>
              </a:rPr>
              <a:t> </a:t>
            </a:r>
            <a:r>
              <a:rPr lang="fr-FR" sz="1600" dirty="0" err="1">
                <a:solidFill>
                  <a:srgbClr val="1F497D">
                    <a:lumMod val="40000"/>
                    <a:lumOff val="60000"/>
                  </a:srgbClr>
                </a:solidFill>
              </a:rPr>
              <a:t>premotor</a:t>
            </a:r>
            <a:r>
              <a:rPr lang="fr-FR" sz="1600" dirty="0">
                <a:solidFill>
                  <a:srgbClr val="1F497D">
                    <a:lumMod val="40000"/>
                    <a:lumOff val="60000"/>
                  </a:srgbClr>
                </a:solidFill>
              </a:rPr>
              <a:t>)</a:t>
            </a:r>
          </a:p>
        </p:txBody>
      </p:sp>
      <p:pic>
        <p:nvPicPr>
          <p:cNvPr id="13" name="Image 2" descr="Fried_single_neuron_buildup.tif"/>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1022559" y="3465697"/>
            <a:ext cx="2799221" cy="22559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 name="TextBox 13"/>
          <p:cNvSpPr txBox="1"/>
          <p:nvPr/>
        </p:nvSpPr>
        <p:spPr>
          <a:xfrm>
            <a:off x="1745222" y="5558423"/>
            <a:ext cx="880545" cy="307777"/>
          </a:xfrm>
          <a:prstGeom prst="rect">
            <a:avLst/>
          </a:prstGeom>
          <a:noFill/>
        </p:spPr>
        <p:txBody>
          <a:bodyPr wrap="none" rtlCol="0">
            <a:spAutoFit/>
          </a:bodyPr>
          <a:lstStyle/>
          <a:p>
            <a:r>
              <a:rPr lang="en-US" sz="1400" dirty="0">
                <a:solidFill>
                  <a:prstClr val="white">
                    <a:lumMod val="75000"/>
                  </a:prstClr>
                </a:solidFill>
                <a:latin typeface="Calibri"/>
              </a:rPr>
              <a:t>time (ms)</a:t>
            </a:r>
          </a:p>
        </p:txBody>
      </p:sp>
      <p:sp>
        <p:nvSpPr>
          <p:cNvPr id="2" name="TextBox 1"/>
          <p:cNvSpPr txBox="1"/>
          <p:nvPr/>
        </p:nvSpPr>
        <p:spPr>
          <a:xfrm>
            <a:off x="393700" y="1434068"/>
            <a:ext cx="8485391" cy="369332"/>
          </a:xfrm>
          <a:prstGeom prst="rect">
            <a:avLst/>
          </a:prstGeom>
          <a:noFill/>
        </p:spPr>
        <p:txBody>
          <a:bodyPr wrap="none" rtlCol="0">
            <a:spAutoFit/>
          </a:bodyPr>
          <a:lstStyle/>
          <a:p>
            <a:r>
              <a:rPr lang="en-US" dirty="0">
                <a:solidFill>
                  <a:prstClr val="white"/>
                </a:solidFill>
                <a:latin typeface="Calibri"/>
              </a:rPr>
              <a:t>“…the electrophysiological sign of planning, preparation, and initiation of volitional acts.”</a:t>
            </a:r>
          </a:p>
        </p:txBody>
      </p:sp>
      <p:sp>
        <p:nvSpPr>
          <p:cNvPr id="11" name="Rectangle 5"/>
          <p:cNvSpPr>
            <a:spLocks noChangeArrowheads="1"/>
          </p:cNvSpPr>
          <p:nvPr/>
        </p:nvSpPr>
        <p:spPr bwMode="auto">
          <a:xfrm>
            <a:off x="762000" y="327025"/>
            <a:ext cx="4125913" cy="3365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r>
              <a:rPr lang="en-US" sz="1600" dirty="0">
                <a:solidFill>
                  <a:prstClr val="white"/>
                </a:solidFill>
                <a:latin typeface="Calibri"/>
              </a:rPr>
              <a:t>Bereitschaftspotential or readiness potential</a:t>
            </a:r>
          </a:p>
        </p:txBody>
      </p:sp>
      <p:sp>
        <p:nvSpPr>
          <p:cNvPr id="12" name="Rectangle 3"/>
          <p:cNvSpPr>
            <a:spLocks noChangeArrowheads="1"/>
          </p:cNvSpPr>
          <p:nvPr/>
        </p:nvSpPr>
        <p:spPr bwMode="auto">
          <a:xfrm>
            <a:off x="4202300" y="5065953"/>
            <a:ext cx="4325786" cy="40011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square">
            <a:spAutoFit/>
          </a:bodyPr>
          <a:lstStyle/>
          <a:p>
            <a:r>
              <a:rPr lang="en-US" sz="2000" b="1" u="sng" dirty="0">
                <a:solidFill>
                  <a:srgbClr val="8EB4E3"/>
                </a:solidFill>
                <a:latin typeface="Calibri"/>
              </a:rPr>
              <a:t>crayfish </a:t>
            </a:r>
            <a:r>
              <a:rPr lang="en-US" sz="1600" dirty="0">
                <a:solidFill>
                  <a:srgbClr val="8EB4E3"/>
                </a:solidFill>
                <a:latin typeface="Calibri"/>
              </a:rPr>
              <a:t>(</a:t>
            </a:r>
            <a:r>
              <a:rPr lang="en-US" sz="1600" dirty="0" err="1">
                <a:solidFill>
                  <a:srgbClr val="8EB4E3"/>
                </a:solidFill>
                <a:latin typeface="Calibri"/>
              </a:rPr>
              <a:t>Kagaya</a:t>
            </a:r>
            <a:r>
              <a:rPr lang="en-US" sz="1600" dirty="0">
                <a:solidFill>
                  <a:srgbClr val="8EB4E3"/>
                </a:solidFill>
                <a:latin typeface="Calibri"/>
              </a:rPr>
              <a:t> &amp; </a:t>
            </a:r>
            <a:r>
              <a:rPr lang="en-US" sz="1600" dirty="0" err="1">
                <a:solidFill>
                  <a:srgbClr val="8EB4E3"/>
                </a:solidFill>
                <a:latin typeface="Calibri"/>
              </a:rPr>
              <a:t>Takahata</a:t>
            </a:r>
            <a:r>
              <a:rPr lang="en-US" sz="1600" dirty="0">
                <a:solidFill>
                  <a:srgbClr val="8EB4E3"/>
                </a:solidFill>
                <a:latin typeface="Calibri"/>
              </a:rPr>
              <a:t> 2011</a:t>
            </a:r>
            <a:r>
              <a:rPr lang="en-US" altLang="ja-JP" sz="1600" dirty="0">
                <a:solidFill>
                  <a:srgbClr val="8EB4E3"/>
                </a:solidFill>
                <a:latin typeface="Calibri"/>
                <a:ea typeface="ＭＳ Ｐゴシック"/>
              </a:rPr>
              <a:t>)</a:t>
            </a:r>
          </a:p>
        </p:txBody>
      </p:sp>
      <p:pic>
        <p:nvPicPr>
          <p:cNvPr id="15" name="Picture 14" descr="crayfish.tif"/>
          <p:cNvPicPr>
            <a:picLocks noChangeAspect="1"/>
          </p:cNvPicPr>
          <p:nvPr/>
        </p:nvPicPr>
        <p:blipFill>
          <a:blip r:embed="rId5" cstate="email">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7313496" y="4839810"/>
            <a:ext cx="1331789" cy="1567243"/>
          </a:xfrm>
          <a:prstGeom prst="rect">
            <a:avLst/>
          </a:prstGeom>
        </p:spPr>
      </p:pic>
    </p:spTree>
    <p:extLst>
      <p:ext uri="{BB962C8B-B14F-4D97-AF65-F5344CB8AC3E}">
        <p14:creationId xmlns:p14="http://schemas.microsoft.com/office/powerpoint/2010/main" val="42326044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3"/>
          <p:cNvSpPr>
            <a:spLocks noChangeArrowheads="1"/>
          </p:cNvSpPr>
          <p:nvPr/>
        </p:nvSpPr>
        <p:spPr bwMode="auto">
          <a:xfrm>
            <a:off x="0" y="4724400"/>
            <a:ext cx="9144000" cy="2133600"/>
          </a:xfrm>
          <a:prstGeom prst="rect">
            <a:avLst/>
          </a:prstGeom>
          <a:solidFill>
            <a:schemeClr val="bg1"/>
          </a:solidFill>
          <a:ln>
            <a:noFill/>
          </a:ln>
          <a:extLst>
            <a:ext uri="{91240B29-F687-4f45-9708-019B960494DF}">
              <a14:hiddenLine xmlns:a14="http://schemas.microsoft.com/office/drawing/2010/main" xmlns="" w="9525">
                <a:solidFill>
                  <a:schemeClr val="tx1"/>
                </a:solidFill>
                <a:miter lim="800000"/>
                <a:headEnd/>
                <a:tailEnd/>
              </a14:hiddenLine>
            </a:ext>
          </a:extLst>
        </p:spPr>
        <p:txBody>
          <a:bodyPr wrap="none" anchor="ctr"/>
          <a:lstStyle/>
          <a:p>
            <a:endParaRPr lang="fr-FR">
              <a:solidFill>
                <a:prstClr val="white"/>
              </a:solidFill>
              <a:latin typeface="Calibri"/>
            </a:endParaRPr>
          </a:p>
        </p:txBody>
      </p:sp>
      <p:pic>
        <p:nvPicPr>
          <p:cNvPr id="24578" name="Image 1" descr="Libet_title_page.tif"/>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1060450"/>
            <a:ext cx="9144000" cy="4292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5270871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5" name="Grouper 19"/>
          <p:cNvGrpSpPr>
            <a:grpSpLocks/>
          </p:cNvGrpSpPr>
          <p:nvPr/>
        </p:nvGrpSpPr>
        <p:grpSpPr bwMode="auto">
          <a:xfrm>
            <a:off x="3810000" y="447675"/>
            <a:ext cx="5334000" cy="2971800"/>
            <a:chOff x="342900" y="911225"/>
            <a:chExt cx="5334000" cy="2971800"/>
          </a:xfrm>
        </p:grpSpPr>
        <p:pic>
          <p:nvPicPr>
            <p:cNvPr id="26642" name="Image 20" descr="meanRP_classic_n=13.tif"/>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42900" y="911225"/>
              <a:ext cx="5334000" cy="2971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2" name="Rectangle 21"/>
            <p:cNvSpPr/>
            <p:nvPr/>
          </p:nvSpPr>
          <p:spPr>
            <a:xfrm>
              <a:off x="927100" y="3389313"/>
              <a:ext cx="4545013" cy="15081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latin typeface="Calibri"/>
              </a:endParaRPr>
            </a:p>
          </p:txBody>
        </p:sp>
        <p:sp>
          <p:nvSpPr>
            <p:cNvPr id="26644" name="ZoneTexte 22"/>
            <p:cNvSpPr txBox="1">
              <a:spLocks noChangeArrowheads="1"/>
            </p:cNvSpPr>
            <p:nvPr/>
          </p:nvSpPr>
          <p:spPr bwMode="auto">
            <a:xfrm>
              <a:off x="1989138" y="3300413"/>
              <a:ext cx="330627"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prstClr val="white"/>
                  </a:solidFill>
                </a:rPr>
                <a:t>-1</a:t>
              </a:r>
            </a:p>
          </p:txBody>
        </p:sp>
        <p:sp>
          <p:nvSpPr>
            <p:cNvPr id="26645" name="ZoneTexte 23"/>
            <p:cNvSpPr txBox="1">
              <a:spLocks noChangeArrowheads="1"/>
            </p:cNvSpPr>
            <p:nvPr/>
          </p:nvSpPr>
          <p:spPr bwMode="auto">
            <a:xfrm>
              <a:off x="4495586" y="3306763"/>
              <a:ext cx="275661"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prstClr val="white"/>
                  </a:solidFill>
                </a:rPr>
                <a:t>0</a:t>
              </a:r>
            </a:p>
          </p:txBody>
        </p:sp>
        <p:sp>
          <p:nvSpPr>
            <p:cNvPr id="26646" name="ZoneTexte 24"/>
            <p:cNvSpPr txBox="1">
              <a:spLocks noChangeArrowheads="1"/>
            </p:cNvSpPr>
            <p:nvPr/>
          </p:nvSpPr>
          <p:spPr bwMode="auto">
            <a:xfrm>
              <a:off x="3133945" y="3281363"/>
              <a:ext cx="466945"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prstClr val="white"/>
                  </a:solidFill>
                </a:rPr>
                <a:t>-0.5</a:t>
              </a:r>
            </a:p>
          </p:txBody>
        </p:sp>
        <p:sp>
          <p:nvSpPr>
            <p:cNvPr id="26" name="Rectangle 25"/>
            <p:cNvSpPr/>
            <p:nvPr/>
          </p:nvSpPr>
          <p:spPr>
            <a:xfrm>
              <a:off x="850900" y="3402013"/>
              <a:ext cx="88900" cy="150812"/>
            </a:xfrm>
            <a:prstGeom prst="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latin typeface="Calibri"/>
              </a:endParaRPr>
            </a:p>
          </p:txBody>
        </p:sp>
        <p:sp>
          <p:nvSpPr>
            <p:cNvPr id="26648" name="ZoneTexte 26"/>
            <p:cNvSpPr txBox="1">
              <a:spLocks noChangeArrowheads="1"/>
            </p:cNvSpPr>
            <p:nvPr/>
          </p:nvSpPr>
          <p:spPr bwMode="auto">
            <a:xfrm>
              <a:off x="746770" y="3306763"/>
              <a:ext cx="466945"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prstClr val="white"/>
                  </a:solidFill>
                </a:rPr>
                <a:t>-1.5</a:t>
              </a:r>
            </a:p>
          </p:txBody>
        </p:sp>
      </p:grpSp>
      <p:sp>
        <p:nvSpPr>
          <p:cNvPr id="26626" name="Rectangle 4"/>
          <p:cNvSpPr>
            <a:spLocks noChangeArrowheads="1"/>
          </p:cNvSpPr>
          <p:nvPr/>
        </p:nvSpPr>
        <p:spPr bwMode="auto">
          <a:xfrm>
            <a:off x="609600" y="3575050"/>
            <a:ext cx="3268663" cy="33813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r>
              <a:rPr lang="en-US" sz="1600">
                <a:solidFill>
                  <a:srgbClr val="558ED5"/>
                </a:solidFill>
                <a:latin typeface="Calibri"/>
              </a:rPr>
              <a:t>Libet</a:t>
            </a:r>
            <a:r>
              <a:rPr lang="en-US" altLang="ja-JP" sz="1600">
                <a:solidFill>
                  <a:srgbClr val="558ED5"/>
                </a:solidFill>
                <a:latin typeface="Calibri"/>
                <a:ea typeface="ＭＳ Ｐゴシック"/>
              </a:rPr>
              <a:t> et al (1983) </a:t>
            </a:r>
            <a:r>
              <a:rPr lang="en-US" altLang="ja-JP" sz="1600" i="1">
                <a:solidFill>
                  <a:srgbClr val="558ED5"/>
                </a:solidFill>
                <a:latin typeface="Calibri"/>
                <a:ea typeface="ＭＳ Ｐゴシック"/>
              </a:rPr>
              <a:t>Brain</a:t>
            </a:r>
            <a:r>
              <a:rPr lang="en-US" altLang="ja-JP" sz="1600">
                <a:solidFill>
                  <a:srgbClr val="558ED5"/>
                </a:solidFill>
                <a:latin typeface="Calibri"/>
                <a:ea typeface="ＭＳ Ｐゴシック"/>
              </a:rPr>
              <a:t> </a:t>
            </a:r>
            <a:r>
              <a:rPr lang="en-US" sz="1600" b="1">
                <a:solidFill>
                  <a:srgbClr val="558ED5"/>
                </a:solidFill>
                <a:latin typeface="Calibri"/>
              </a:rPr>
              <a:t>106</a:t>
            </a:r>
            <a:r>
              <a:rPr lang="en-US" sz="1600">
                <a:solidFill>
                  <a:srgbClr val="558ED5"/>
                </a:solidFill>
                <a:latin typeface="Calibri"/>
              </a:rPr>
              <a:t>, 623-642</a:t>
            </a:r>
          </a:p>
        </p:txBody>
      </p:sp>
      <p:sp>
        <p:nvSpPr>
          <p:cNvPr id="26627" name="Rectangle 5"/>
          <p:cNvSpPr>
            <a:spLocks noChangeArrowheads="1"/>
          </p:cNvSpPr>
          <p:nvPr/>
        </p:nvSpPr>
        <p:spPr bwMode="auto">
          <a:xfrm>
            <a:off x="609600" y="4114800"/>
            <a:ext cx="7812088" cy="224631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spAutoFit/>
          </a:bodyPr>
          <a:lstStyle/>
          <a:p>
            <a:pPr marL="385763" indent="-385763"/>
            <a:r>
              <a:rPr lang="en-US" sz="2000" dirty="0">
                <a:solidFill>
                  <a:prstClr val="white"/>
                </a:solidFill>
                <a:latin typeface="Calibri"/>
              </a:rPr>
              <a:t>Subjects asked to:</a:t>
            </a:r>
          </a:p>
          <a:p>
            <a:pPr marL="385763" indent="-385763"/>
            <a:endParaRPr lang="en-US" sz="2000" dirty="0">
              <a:solidFill>
                <a:prstClr val="white"/>
              </a:solidFill>
              <a:latin typeface="Calibri"/>
            </a:endParaRPr>
          </a:p>
          <a:p>
            <a:pPr marL="385763" indent="-385763">
              <a:buFontTx/>
              <a:buChar char="•"/>
            </a:pPr>
            <a:r>
              <a:rPr lang="ja-JP" altLang="en-US" sz="2000" dirty="0">
                <a:solidFill>
                  <a:prstClr val="white"/>
                </a:solidFill>
                <a:latin typeface="Calibri"/>
                <a:ea typeface="ＭＳ Ｐゴシック"/>
              </a:rPr>
              <a:t>“</a:t>
            </a:r>
            <a:r>
              <a:rPr lang="en-US" altLang="ja-JP" sz="2000" dirty="0">
                <a:solidFill>
                  <a:prstClr val="white"/>
                </a:solidFill>
                <a:latin typeface="Calibri"/>
                <a:ea typeface="ＭＳ Ｐゴシック"/>
              </a:rPr>
              <a:t>At any time … when he felt like doing so, to perform the quick, abrupt flexion …</a:t>
            </a:r>
            <a:r>
              <a:rPr lang="ja-JP" altLang="en-US" sz="2000" dirty="0">
                <a:solidFill>
                  <a:prstClr val="white"/>
                </a:solidFill>
                <a:latin typeface="Calibri"/>
                <a:ea typeface="ＭＳ Ｐゴシック"/>
              </a:rPr>
              <a:t>”</a:t>
            </a:r>
            <a:endParaRPr lang="en-US" altLang="ja-JP" sz="2000" dirty="0">
              <a:solidFill>
                <a:prstClr val="white"/>
              </a:solidFill>
              <a:latin typeface="Calibri"/>
              <a:ea typeface="ＭＳ Ｐゴシック"/>
            </a:endParaRPr>
          </a:p>
          <a:p>
            <a:pPr marL="385763" indent="-385763">
              <a:buFontTx/>
              <a:buChar char="•"/>
            </a:pPr>
            <a:r>
              <a:rPr lang="ja-JP" altLang="en-US" sz="2000" dirty="0">
                <a:solidFill>
                  <a:prstClr val="white"/>
                </a:solidFill>
                <a:latin typeface="Calibri"/>
                <a:ea typeface="ＭＳ Ｐゴシック"/>
              </a:rPr>
              <a:t>“</a:t>
            </a:r>
            <a:r>
              <a:rPr lang="en-US" altLang="ja-JP" sz="2000" dirty="0">
                <a:solidFill>
                  <a:prstClr val="white"/>
                </a:solidFill>
                <a:latin typeface="Calibri"/>
                <a:ea typeface="ＭＳ Ｐゴシック"/>
              </a:rPr>
              <a:t>let the urge to act appear on its own at any time without any preplanning or concentration on when to act</a:t>
            </a:r>
            <a:r>
              <a:rPr lang="ja-JP" altLang="en-US" sz="2000" dirty="0">
                <a:solidFill>
                  <a:prstClr val="white"/>
                </a:solidFill>
                <a:latin typeface="Calibri"/>
                <a:ea typeface="ＭＳ Ｐゴシック"/>
              </a:rPr>
              <a:t>”</a:t>
            </a:r>
            <a:endParaRPr lang="en-US" altLang="ja-JP" sz="2000" dirty="0">
              <a:solidFill>
                <a:prstClr val="white"/>
              </a:solidFill>
              <a:latin typeface="Calibri"/>
              <a:ea typeface="ＭＳ Ｐゴシック"/>
            </a:endParaRPr>
          </a:p>
          <a:p>
            <a:pPr marL="385763" indent="-385763">
              <a:buFontTx/>
              <a:buChar char="•"/>
            </a:pPr>
            <a:r>
              <a:rPr lang="ja-JP" altLang="en-US" sz="2000" dirty="0">
                <a:solidFill>
                  <a:prstClr val="white"/>
                </a:solidFill>
                <a:latin typeface="Calibri"/>
                <a:ea typeface="ＭＳ Ｐゴシック"/>
              </a:rPr>
              <a:t>“</a:t>
            </a:r>
            <a:r>
              <a:rPr lang="en-US" altLang="ja-JP" sz="2000" dirty="0">
                <a:solidFill>
                  <a:prstClr val="white"/>
                </a:solidFill>
                <a:latin typeface="Calibri"/>
                <a:ea typeface="ＭＳ Ｐゴシック"/>
              </a:rPr>
              <a:t>that is, try to </a:t>
            </a:r>
            <a:r>
              <a:rPr lang="ja-JP" altLang="en-US" sz="2000" i="1" dirty="0">
                <a:solidFill>
                  <a:prstClr val="white"/>
                </a:solidFill>
                <a:latin typeface="Calibri"/>
                <a:ea typeface="ＭＳ Ｐゴシック"/>
              </a:rPr>
              <a:t>‘</a:t>
            </a:r>
            <a:r>
              <a:rPr lang="en-US" altLang="ja-JP" sz="2000" i="1" dirty="0">
                <a:solidFill>
                  <a:prstClr val="white"/>
                </a:solidFill>
                <a:latin typeface="Calibri"/>
                <a:ea typeface="ＭＳ Ｐゴシック"/>
              </a:rPr>
              <a:t>be spontaneous</a:t>
            </a:r>
            <a:r>
              <a:rPr lang="ja-JP" altLang="en-US" sz="2000" dirty="0">
                <a:solidFill>
                  <a:prstClr val="white"/>
                </a:solidFill>
                <a:latin typeface="Calibri"/>
                <a:ea typeface="ＭＳ Ｐゴシック"/>
              </a:rPr>
              <a:t>’”</a:t>
            </a:r>
            <a:r>
              <a:rPr lang="en-US" altLang="ja-JP" sz="2000" dirty="0">
                <a:solidFill>
                  <a:prstClr val="white"/>
                </a:solidFill>
                <a:latin typeface="Calibri"/>
                <a:ea typeface="ＭＳ Ｐゴシック"/>
              </a:rPr>
              <a:t> </a:t>
            </a:r>
            <a:r>
              <a:rPr lang="en-US" altLang="ja-JP" dirty="0">
                <a:solidFill>
                  <a:prstClr val="white"/>
                </a:solidFill>
                <a:latin typeface="Calibri"/>
                <a:ea typeface="ＭＳ Ｐゴシック"/>
              </a:rPr>
              <a:t>[emphasis added]</a:t>
            </a:r>
            <a:endParaRPr lang="en-US" dirty="0">
              <a:solidFill>
                <a:prstClr val="white"/>
              </a:solidFill>
              <a:latin typeface="Calibri"/>
            </a:endParaRPr>
          </a:p>
        </p:txBody>
      </p:sp>
      <p:grpSp>
        <p:nvGrpSpPr>
          <p:cNvPr id="26638" name="Grouper 1"/>
          <p:cNvGrpSpPr>
            <a:grpSpLocks/>
          </p:cNvGrpSpPr>
          <p:nvPr/>
        </p:nvGrpSpPr>
        <p:grpSpPr bwMode="auto">
          <a:xfrm>
            <a:off x="527050" y="457200"/>
            <a:ext cx="3054350" cy="3054350"/>
            <a:chOff x="527050" y="457200"/>
            <a:chExt cx="3054350" cy="3054350"/>
          </a:xfrm>
        </p:grpSpPr>
        <p:sp>
          <p:nvSpPr>
            <p:cNvPr id="18" name="Oval 6"/>
            <p:cNvSpPr>
              <a:spLocks noChangeAspect="1" noChangeArrowheads="1"/>
            </p:cNvSpPr>
            <p:nvPr/>
          </p:nvSpPr>
          <p:spPr bwMode="auto">
            <a:xfrm>
              <a:off x="1120775" y="1044575"/>
              <a:ext cx="163513" cy="163513"/>
            </a:xfrm>
            <a:prstGeom prst="ellipse">
              <a:avLst/>
            </a:prstGeom>
            <a:solidFill>
              <a:schemeClr val="tx1"/>
            </a:solidFill>
            <a:ln>
              <a:noFill/>
            </a:ln>
            <a:effectLst/>
            <a:extLst>
              <a:ext uri="{91240B29-F687-4f45-9708-019B960494DF}">
                <a14:hiddenLine xmlns:a14="http://schemas.microsoft.com/office/drawing/2010/main" xmlns="" w="9525">
                  <a:solidFill>
                    <a:srgbClr val="FF1402"/>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a:solidFill>
                  <a:prstClr val="white"/>
                </a:solidFill>
                <a:latin typeface="Calibri"/>
              </a:endParaRPr>
            </a:p>
          </p:txBody>
        </p:sp>
        <p:sp>
          <p:nvSpPr>
            <p:cNvPr id="19" name="Freeform 7"/>
            <p:cNvSpPr>
              <a:spLocks noChangeAspect="1"/>
            </p:cNvSpPr>
            <p:nvPr/>
          </p:nvSpPr>
          <p:spPr bwMode="auto">
            <a:xfrm>
              <a:off x="1330325" y="817563"/>
              <a:ext cx="334963" cy="223837"/>
            </a:xfrm>
            <a:custGeom>
              <a:avLst/>
              <a:gdLst>
                <a:gd name="T0" fmla="*/ 0 w 288"/>
                <a:gd name="T1" fmla="*/ 192 h 192"/>
                <a:gd name="T2" fmla="*/ 48 w 288"/>
                <a:gd name="T3" fmla="*/ 144 h 192"/>
                <a:gd name="T4" fmla="*/ 192 w 288"/>
                <a:gd name="T5" fmla="*/ 48 h 192"/>
                <a:gd name="T6" fmla="*/ 288 w 288"/>
                <a:gd name="T7" fmla="*/ 0 h 192"/>
              </a:gdLst>
              <a:ahLst/>
              <a:cxnLst>
                <a:cxn ang="0">
                  <a:pos x="T0" y="T1"/>
                </a:cxn>
                <a:cxn ang="0">
                  <a:pos x="T2" y="T3"/>
                </a:cxn>
                <a:cxn ang="0">
                  <a:pos x="T4" y="T5"/>
                </a:cxn>
                <a:cxn ang="0">
                  <a:pos x="T6" y="T7"/>
                </a:cxn>
              </a:cxnLst>
              <a:rect l="0" t="0" r="r" b="b"/>
              <a:pathLst>
                <a:path w="288" h="192">
                  <a:moveTo>
                    <a:pt x="0" y="192"/>
                  </a:moveTo>
                  <a:cubicBezTo>
                    <a:pt x="8" y="180"/>
                    <a:pt x="16" y="168"/>
                    <a:pt x="48" y="144"/>
                  </a:cubicBezTo>
                  <a:cubicBezTo>
                    <a:pt x="80" y="120"/>
                    <a:pt x="152" y="72"/>
                    <a:pt x="192" y="48"/>
                  </a:cubicBezTo>
                  <a:cubicBezTo>
                    <a:pt x="232" y="24"/>
                    <a:pt x="260" y="12"/>
                    <a:pt x="288" y="0"/>
                  </a:cubicBezTo>
                </a:path>
              </a:pathLst>
            </a:custGeom>
            <a:noFill/>
            <a:ln w="25400" cap="flat" cmpd="sng">
              <a:solidFill>
                <a:srgbClr val="FF1402"/>
              </a:solidFill>
              <a:prstDash val="solid"/>
              <a:round/>
              <a:headEnd type="none" w="med" len="med"/>
              <a:tailEnd type="triangl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a:defRPr/>
              </a:pPr>
              <a:endParaRPr lang="fr-FR">
                <a:solidFill>
                  <a:prstClr val="white"/>
                </a:solidFill>
                <a:latin typeface="Calibri"/>
              </a:endParaRPr>
            </a:p>
          </p:txBody>
        </p:sp>
        <p:pic>
          <p:nvPicPr>
            <p:cNvPr id="26641" name="Image 19" descr="clockface2.gif"/>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27050" y="457200"/>
              <a:ext cx="3054350" cy="3054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14436074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5" name="Grouper 19"/>
          <p:cNvGrpSpPr>
            <a:grpSpLocks/>
          </p:cNvGrpSpPr>
          <p:nvPr/>
        </p:nvGrpSpPr>
        <p:grpSpPr bwMode="auto">
          <a:xfrm>
            <a:off x="3810000" y="447675"/>
            <a:ext cx="5334000" cy="2971800"/>
            <a:chOff x="342900" y="911225"/>
            <a:chExt cx="5334000" cy="2971800"/>
          </a:xfrm>
        </p:grpSpPr>
        <p:pic>
          <p:nvPicPr>
            <p:cNvPr id="26642" name="Image 20" descr="meanRP_classic_n=13.tif"/>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42900" y="911225"/>
              <a:ext cx="5334000" cy="2971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2" name="Rectangle 21"/>
            <p:cNvSpPr/>
            <p:nvPr/>
          </p:nvSpPr>
          <p:spPr>
            <a:xfrm>
              <a:off x="927100" y="3389313"/>
              <a:ext cx="4545013" cy="15081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latin typeface="Calibri"/>
              </a:endParaRPr>
            </a:p>
          </p:txBody>
        </p:sp>
        <p:sp>
          <p:nvSpPr>
            <p:cNvPr id="26644" name="ZoneTexte 22"/>
            <p:cNvSpPr txBox="1">
              <a:spLocks noChangeArrowheads="1"/>
            </p:cNvSpPr>
            <p:nvPr/>
          </p:nvSpPr>
          <p:spPr bwMode="auto">
            <a:xfrm>
              <a:off x="1989138" y="3300413"/>
              <a:ext cx="330627"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prstClr val="white"/>
                  </a:solidFill>
                </a:rPr>
                <a:t>-1</a:t>
              </a:r>
            </a:p>
          </p:txBody>
        </p:sp>
        <p:sp>
          <p:nvSpPr>
            <p:cNvPr id="26645" name="ZoneTexte 23"/>
            <p:cNvSpPr txBox="1">
              <a:spLocks noChangeArrowheads="1"/>
            </p:cNvSpPr>
            <p:nvPr/>
          </p:nvSpPr>
          <p:spPr bwMode="auto">
            <a:xfrm>
              <a:off x="4495586" y="3306763"/>
              <a:ext cx="275661"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prstClr val="white"/>
                  </a:solidFill>
                </a:rPr>
                <a:t>0</a:t>
              </a:r>
            </a:p>
          </p:txBody>
        </p:sp>
        <p:sp>
          <p:nvSpPr>
            <p:cNvPr id="26646" name="ZoneTexte 24"/>
            <p:cNvSpPr txBox="1">
              <a:spLocks noChangeArrowheads="1"/>
            </p:cNvSpPr>
            <p:nvPr/>
          </p:nvSpPr>
          <p:spPr bwMode="auto">
            <a:xfrm>
              <a:off x="3133945" y="3281363"/>
              <a:ext cx="466945"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prstClr val="white"/>
                  </a:solidFill>
                </a:rPr>
                <a:t>-0.5</a:t>
              </a:r>
            </a:p>
          </p:txBody>
        </p:sp>
        <p:sp>
          <p:nvSpPr>
            <p:cNvPr id="26" name="Rectangle 25"/>
            <p:cNvSpPr/>
            <p:nvPr/>
          </p:nvSpPr>
          <p:spPr>
            <a:xfrm>
              <a:off x="850900" y="3402013"/>
              <a:ext cx="88900" cy="150812"/>
            </a:xfrm>
            <a:prstGeom prst="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latin typeface="Calibri"/>
              </a:endParaRPr>
            </a:p>
          </p:txBody>
        </p:sp>
        <p:sp>
          <p:nvSpPr>
            <p:cNvPr id="26648" name="ZoneTexte 26"/>
            <p:cNvSpPr txBox="1">
              <a:spLocks noChangeArrowheads="1"/>
            </p:cNvSpPr>
            <p:nvPr/>
          </p:nvSpPr>
          <p:spPr bwMode="auto">
            <a:xfrm>
              <a:off x="746770" y="3306763"/>
              <a:ext cx="466945"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prstClr val="white"/>
                  </a:solidFill>
                </a:rPr>
                <a:t>-1.5</a:t>
              </a:r>
            </a:p>
          </p:txBody>
        </p:sp>
      </p:grpSp>
      <p:sp>
        <p:nvSpPr>
          <p:cNvPr id="26626" name="Rectangle 4"/>
          <p:cNvSpPr>
            <a:spLocks noChangeArrowheads="1"/>
          </p:cNvSpPr>
          <p:nvPr/>
        </p:nvSpPr>
        <p:spPr bwMode="auto">
          <a:xfrm>
            <a:off x="609600" y="3575050"/>
            <a:ext cx="3268663" cy="33813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r>
              <a:rPr lang="en-US" sz="1600">
                <a:solidFill>
                  <a:srgbClr val="558ED5"/>
                </a:solidFill>
                <a:latin typeface="Calibri"/>
              </a:rPr>
              <a:t>Libet</a:t>
            </a:r>
            <a:r>
              <a:rPr lang="en-US" altLang="ja-JP" sz="1600">
                <a:solidFill>
                  <a:srgbClr val="558ED5"/>
                </a:solidFill>
                <a:latin typeface="Calibri"/>
                <a:ea typeface="ＭＳ Ｐゴシック"/>
              </a:rPr>
              <a:t> et al (1983) </a:t>
            </a:r>
            <a:r>
              <a:rPr lang="en-US" altLang="ja-JP" sz="1600" i="1">
                <a:solidFill>
                  <a:srgbClr val="558ED5"/>
                </a:solidFill>
                <a:latin typeface="Calibri"/>
                <a:ea typeface="ＭＳ Ｐゴシック"/>
              </a:rPr>
              <a:t>Brain</a:t>
            </a:r>
            <a:r>
              <a:rPr lang="en-US" altLang="ja-JP" sz="1600">
                <a:solidFill>
                  <a:srgbClr val="558ED5"/>
                </a:solidFill>
                <a:latin typeface="Calibri"/>
                <a:ea typeface="ＭＳ Ｐゴシック"/>
              </a:rPr>
              <a:t> </a:t>
            </a:r>
            <a:r>
              <a:rPr lang="en-US" sz="1600" b="1">
                <a:solidFill>
                  <a:srgbClr val="558ED5"/>
                </a:solidFill>
                <a:latin typeface="Calibri"/>
              </a:rPr>
              <a:t>106</a:t>
            </a:r>
            <a:r>
              <a:rPr lang="en-US" sz="1600">
                <a:solidFill>
                  <a:srgbClr val="558ED5"/>
                </a:solidFill>
                <a:latin typeface="Calibri"/>
              </a:rPr>
              <a:t>, 623-642</a:t>
            </a:r>
          </a:p>
        </p:txBody>
      </p:sp>
      <p:sp>
        <p:nvSpPr>
          <p:cNvPr id="26627" name="Rectangle 5"/>
          <p:cNvSpPr>
            <a:spLocks noChangeArrowheads="1"/>
          </p:cNvSpPr>
          <p:nvPr/>
        </p:nvSpPr>
        <p:spPr bwMode="auto">
          <a:xfrm>
            <a:off x="609600" y="4114800"/>
            <a:ext cx="7812088" cy="224631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spAutoFit/>
          </a:bodyPr>
          <a:lstStyle/>
          <a:p>
            <a:pPr marL="385763" indent="-385763"/>
            <a:r>
              <a:rPr lang="en-US" sz="2000" dirty="0">
                <a:solidFill>
                  <a:prstClr val="white"/>
                </a:solidFill>
                <a:latin typeface="Calibri"/>
              </a:rPr>
              <a:t>Subjects asked to:</a:t>
            </a:r>
          </a:p>
          <a:p>
            <a:pPr marL="385763" indent="-385763"/>
            <a:endParaRPr lang="en-US" sz="2000" dirty="0">
              <a:solidFill>
                <a:prstClr val="white"/>
              </a:solidFill>
              <a:latin typeface="Calibri"/>
            </a:endParaRPr>
          </a:p>
          <a:p>
            <a:pPr marL="385763" indent="-385763">
              <a:buFontTx/>
              <a:buChar char="•"/>
            </a:pPr>
            <a:r>
              <a:rPr lang="ja-JP" altLang="en-US" sz="2000" dirty="0">
                <a:solidFill>
                  <a:prstClr val="white"/>
                </a:solidFill>
                <a:latin typeface="Calibri"/>
                <a:ea typeface="ＭＳ Ｐゴシック"/>
              </a:rPr>
              <a:t>“</a:t>
            </a:r>
            <a:r>
              <a:rPr lang="en-US" altLang="ja-JP" sz="2000" dirty="0">
                <a:solidFill>
                  <a:prstClr val="white"/>
                </a:solidFill>
                <a:latin typeface="Calibri"/>
                <a:ea typeface="ＭＳ Ｐゴシック"/>
              </a:rPr>
              <a:t>At any time … when he felt like doing so, to perform the quick, abrupt flexion …</a:t>
            </a:r>
            <a:r>
              <a:rPr lang="ja-JP" altLang="en-US" sz="2000" dirty="0">
                <a:solidFill>
                  <a:prstClr val="white"/>
                </a:solidFill>
                <a:latin typeface="Calibri"/>
                <a:ea typeface="ＭＳ Ｐゴシック"/>
              </a:rPr>
              <a:t>”</a:t>
            </a:r>
            <a:endParaRPr lang="en-US" altLang="ja-JP" sz="2000" dirty="0">
              <a:solidFill>
                <a:prstClr val="white"/>
              </a:solidFill>
              <a:latin typeface="Calibri"/>
              <a:ea typeface="ＭＳ Ｐゴシック"/>
            </a:endParaRPr>
          </a:p>
          <a:p>
            <a:pPr marL="385763" indent="-385763">
              <a:buFontTx/>
              <a:buChar char="•"/>
            </a:pPr>
            <a:r>
              <a:rPr lang="ja-JP" altLang="en-US" sz="2000" dirty="0">
                <a:solidFill>
                  <a:prstClr val="white"/>
                </a:solidFill>
                <a:latin typeface="Calibri"/>
                <a:ea typeface="ＭＳ Ｐゴシック"/>
              </a:rPr>
              <a:t>“</a:t>
            </a:r>
            <a:r>
              <a:rPr lang="en-US" altLang="ja-JP" sz="2000" dirty="0">
                <a:solidFill>
                  <a:prstClr val="white"/>
                </a:solidFill>
                <a:latin typeface="Calibri"/>
                <a:ea typeface="ＭＳ Ｐゴシック"/>
              </a:rPr>
              <a:t>let the urge to act appear on its own at any time without any preplanning or concentration on when to act</a:t>
            </a:r>
            <a:r>
              <a:rPr lang="ja-JP" altLang="en-US" sz="2000" dirty="0">
                <a:solidFill>
                  <a:prstClr val="white"/>
                </a:solidFill>
                <a:latin typeface="Calibri"/>
                <a:ea typeface="ＭＳ Ｐゴシック"/>
              </a:rPr>
              <a:t>”</a:t>
            </a:r>
            <a:endParaRPr lang="en-US" altLang="ja-JP" sz="2000" dirty="0">
              <a:solidFill>
                <a:prstClr val="white"/>
              </a:solidFill>
              <a:latin typeface="Calibri"/>
              <a:ea typeface="ＭＳ Ｐゴシック"/>
            </a:endParaRPr>
          </a:p>
          <a:p>
            <a:pPr marL="385763" indent="-385763">
              <a:buFontTx/>
              <a:buChar char="•"/>
            </a:pPr>
            <a:r>
              <a:rPr lang="ja-JP" altLang="en-US" sz="2000" dirty="0">
                <a:solidFill>
                  <a:prstClr val="white"/>
                </a:solidFill>
                <a:latin typeface="Calibri"/>
                <a:ea typeface="ＭＳ Ｐゴシック"/>
              </a:rPr>
              <a:t>“</a:t>
            </a:r>
            <a:r>
              <a:rPr lang="en-US" altLang="ja-JP" sz="2000" dirty="0">
                <a:solidFill>
                  <a:prstClr val="white"/>
                </a:solidFill>
                <a:latin typeface="Calibri"/>
                <a:ea typeface="ＭＳ Ｐゴシック"/>
              </a:rPr>
              <a:t>that is, try to </a:t>
            </a:r>
            <a:r>
              <a:rPr lang="ja-JP" altLang="en-US" sz="2000" i="1" dirty="0">
                <a:solidFill>
                  <a:prstClr val="white"/>
                </a:solidFill>
                <a:latin typeface="Calibri"/>
                <a:ea typeface="ＭＳ Ｐゴシック"/>
              </a:rPr>
              <a:t>‘</a:t>
            </a:r>
            <a:r>
              <a:rPr lang="en-US" altLang="ja-JP" sz="2000" i="1" dirty="0">
                <a:solidFill>
                  <a:prstClr val="white"/>
                </a:solidFill>
                <a:latin typeface="Calibri"/>
                <a:ea typeface="ＭＳ Ｐゴシック"/>
              </a:rPr>
              <a:t>be spontaneous</a:t>
            </a:r>
            <a:r>
              <a:rPr lang="ja-JP" altLang="en-US" sz="2000" dirty="0">
                <a:solidFill>
                  <a:prstClr val="white"/>
                </a:solidFill>
                <a:latin typeface="Calibri"/>
                <a:ea typeface="ＭＳ Ｐゴシック"/>
              </a:rPr>
              <a:t>’”</a:t>
            </a:r>
            <a:r>
              <a:rPr lang="en-US" altLang="ja-JP" sz="2000" dirty="0">
                <a:solidFill>
                  <a:prstClr val="white"/>
                </a:solidFill>
                <a:latin typeface="Calibri"/>
                <a:ea typeface="ＭＳ Ｐゴシック"/>
              </a:rPr>
              <a:t> </a:t>
            </a:r>
            <a:r>
              <a:rPr lang="en-US" altLang="ja-JP" dirty="0">
                <a:solidFill>
                  <a:prstClr val="white"/>
                </a:solidFill>
                <a:latin typeface="Calibri"/>
                <a:ea typeface="ＭＳ Ｐゴシック"/>
              </a:rPr>
              <a:t>[emphasis added]</a:t>
            </a:r>
            <a:endParaRPr lang="en-US" dirty="0">
              <a:solidFill>
                <a:prstClr val="white"/>
              </a:solidFill>
              <a:latin typeface="Calibri"/>
            </a:endParaRPr>
          </a:p>
        </p:txBody>
      </p:sp>
      <p:sp>
        <p:nvSpPr>
          <p:cNvPr id="199688" name="Line 8"/>
          <p:cNvSpPr>
            <a:spLocks noChangeShapeType="1"/>
          </p:cNvSpPr>
          <p:nvPr/>
        </p:nvSpPr>
        <p:spPr bwMode="auto">
          <a:xfrm flipV="1">
            <a:off x="7099300" y="2978150"/>
            <a:ext cx="533400" cy="654050"/>
          </a:xfrm>
          <a:prstGeom prst="line">
            <a:avLst/>
          </a:prstGeom>
          <a:noFill/>
          <a:ln w="38100">
            <a:solidFill>
              <a:srgbClr val="FF66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a:solidFill>
                <a:prstClr val="white"/>
              </a:solidFill>
              <a:latin typeface="Calibri"/>
            </a:endParaRPr>
          </a:p>
        </p:txBody>
      </p:sp>
      <p:sp>
        <p:nvSpPr>
          <p:cNvPr id="199689" name="Line 9"/>
          <p:cNvSpPr>
            <a:spLocks noChangeShapeType="1"/>
          </p:cNvSpPr>
          <p:nvPr/>
        </p:nvSpPr>
        <p:spPr bwMode="auto">
          <a:xfrm flipV="1">
            <a:off x="5638800" y="3124200"/>
            <a:ext cx="0" cy="381000"/>
          </a:xfrm>
          <a:prstGeom prst="line">
            <a:avLst/>
          </a:prstGeom>
          <a:noFill/>
          <a:ln w="38100">
            <a:solidFill>
              <a:srgbClr val="FF1402"/>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a:solidFill>
                <a:prstClr val="white"/>
              </a:solidFill>
              <a:latin typeface="Calibri"/>
            </a:endParaRPr>
          </a:p>
        </p:txBody>
      </p:sp>
      <p:sp>
        <p:nvSpPr>
          <p:cNvPr id="199690" name="Line 10"/>
          <p:cNvSpPr>
            <a:spLocks noChangeShapeType="1"/>
          </p:cNvSpPr>
          <p:nvPr/>
        </p:nvSpPr>
        <p:spPr bwMode="auto">
          <a:xfrm>
            <a:off x="5638800" y="817563"/>
            <a:ext cx="0" cy="2019300"/>
          </a:xfrm>
          <a:prstGeom prst="line">
            <a:avLst/>
          </a:prstGeom>
          <a:noFill/>
          <a:ln w="38100">
            <a:solidFill>
              <a:srgbClr val="FF1402"/>
            </a:solidFill>
            <a:prstDash val="sys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a:solidFill>
                <a:prstClr val="white"/>
              </a:solidFill>
              <a:latin typeface="Calibri"/>
            </a:endParaRPr>
          </a:p>
        </p:txBody>
      </p:sp>
      <p:sp>
        <p:nvSpPr>
          <p:cNvPr id="199691" name="Line 11"/>
          <p:cNvSpPr>
            <a:spLocks noChangeShapeType="1"/>
          </p:cNvSpPr>
          <p:nvPr/>
        </p:nvSpPr>
        <p:spPr bwMode="auto">
          <a:xfrm flipV="1">
            <a:off x="7696200" y="817563"/>
            <a:ext cx="0" cy="2019300"/>
          </a:xfrm>
          <a:prstGeom prst="line">
            <a:avLst/>
          </a:prstGeom>
          <a:noFill/>
          <a:ln w="38100">
            <a:solidFill>
              <a:srgbClr val="FF6600"/>
            </a:solidFill>
            <a:prstDash val="sys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a:solidFill>
                <a:prstClr val="white"/>
              </a:solidFill>
              <a:latin typeface="Calibri"/>
            </a:endParaRPr>
          </a:p>
        </p:txBody>
      </p:sp>
      <p:sp>
        <p:nvSpPr>
          <p:cNvPr id="199692" name="Line 12"/>
          <p:cNvSpPr>
            <a:spLocks noChangeShapeType="1"/>
          </p:cNvSpPr>
          <p:nvPr/>
        </p:nvSpPr>
        <p:spPr bwMode="auto">
          <a:xfrm flipV="1">
            <a:off x="8128000" y="3124200"/>
            <a:ext cx="0" cy="914400"/>
          </a:xfrm>
          <a:prstGeom prst="line">
            <a:avLst/>
          </a:prstGeom>
          <a:noFill/>
          <a:ln w="38100">
            <a:solidFill>
              <a:srgbClr val="008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a:solidFill>
                <a:prstClr val="white"/>
              </a:solidFill>
              <a:latin typeface="Calibri"/>
            </a:endParaRPr>
          </a:p>
        </p:txBody>
      </p:sp>
      <p:sp>
        <p:nvSpPr>
          <p:cNvPr id="199693" name="Line 13"/>
          <p:cNvSpPr>
            <a:spLocks noChangeShapeType="1"/>
          </p:cNvSpPr>
          <p:nvPr/>
        </p:nvSpPr>
        <p:spPr bwMode="auto">
          <a:xfrm flipV="1">
            <a:off x="8128000" y="817563"/>
            <a:ext cx="0" cy="2019300"/>
          </a:xfrm>
          <a:prstGeom prst="line">
            <a:avLst/>
          </a:prstGeom>
          <a:noFill/>
          <a:ln w="38100">
            <a:solidFill>
              <a:srgbClr val="008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a:solidFill>
                <a:prstClr val="white"/>
              </a:solidFill>
              <a:latin typeface="Calibri"/>
            </a:endParaRPr>
          </a:p>
        </p:txBody>
      </p:sp>
      <p:sp>
        <p:nvSpPr>
          <p:cNvPr id="199694" name="Text Box 14"/>
          <p:cNvSpPr txBox="1">
            <a:spLocks noChangeArrowheads="1"/>
          </p:cNvSpPr>
          <p:nvPr/>
        </p:nvSpPr>
        <p:spPr bwMode="auto">
          <a:xfrm>
            <a:off x="5334000" y="3489325"/>
            <a:ext cx="522288"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FF140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lgn="ctr">
              <a:defRPr/>
            </a:pPr>
            <a:r>
              <a:rPr lang="en-US" sz="2000" b="1">
                <a:solidFill>
                  <a:srgbClr val="FF1402"/>
                </a:solidFill>
                <a:latin typeface="Times" charset="0"/>
              </a:rPr>
              <a:t>RP</a:t>
            </a:r>
          </a:p>
        </p:txBody>
      </p:sp>
      <p:sp>
        <p:nvSpPr>
          <p:cNvPr id="199695" name="Text Box 15"/>
          <p:cNvSpPr txBox="1">
            <a:spLocks noChangeArrowheads="1"/>
          </p:cNvSpPr>
          <p:nvPr/>
        </p:nvSpPr>
        <p:spPr bwMode="auto">
          <a:xfrm>
            <a:off x="6124575" y="3527425"/>
            <a:ext cx="1609725" cy="708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FF140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defRPr/>
            </a:pPr>
            <a:r>
              <a:rPr lang="en-US" sz="2000" b="1" dirty="0">
                <a:solidFill>
                  <a:srgbClr val="FF6600"/>
                </a:solidFill>
                <a:latin typeface="Times" charset="0"/>
              </a:rPr>
              <a:t>Conscious decision</a:t>
            </a:r>
          </a:p>
        </p:txBody>
      </p:sp>
      <p:sp>
        <p:nvSpPr>
          <p:cNvPr id="199696" name="Text Box 16"/>
          <p:cNvSpPr txBox="1">
            <a:spLocks noChangeArrowheads="1"/>
          </p:cNvSpPr>
          <p:nvPr/>
        </p:nvSpPr>
        <p:spPr bwMode="auto">
          <a:xfrm>
            <a:off x="7734300" y="4022725"/>
            <a:ext cx="1341438"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FF140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lgn="ctr">
              <a:defRPr/>
            </a:pPr>
            <a:r>
              <a:rPr lang="en-US" sz="2000" b="1">
                <a:solidFill>
                  <a:srgbClr val="03B306"/>
                </a:solidFill>
                <a:latin typeface="Times" charset="0"/>
              </a:rPr>
              <a:t>Movement</a:t>
            </a:r>
          </a:p>
        </p:txBody>
      </p:sp>
      <p:sp>
        <p:nvSpPr>
          <p:cNvPr id="26637" name="Rectangle 17"/>
          <p:cNvSpPr>
            <a:spLocks noChangeArrowheads="1"/>
          </p:cNvSpPr>
          <p:nvPr/>
        </p:nvSpPr>
        <p:spPr bwMode="auto">
          <a:xfrm>
            <a:off x="6464300" y="4170363"/>
            <a:ext cx="922338" cy="3397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r>
              <a:rPr lang="en-US" sz="1600">
                <a:solidFill>
                  <a:srgbClr val="EC6C1E"/>
                </a:solidFill>
                <a:latin typeface="Calibri"/>
              </a:rPr>
              <a:t>(</a:t>
            </a:r>
            <a:r>
              <a:rPr lang="en-US" sz="1600" b="1" i="1">
                <a:solidFill>
                  <a:srgbClr val="EC6C1E"/>
                </a:solidFill>
                <a:latin typeface="Calibri"/>
              </a:rPr>
              <a:t>W</a:t>
            </a:r>
            <a:r>
              <a:rPr lang="en-US" sz="1600">
                <a:solidFill>
                  <a:srgbClr val="EC6C1E"/>
                </a:solidFill>
                <a:latin typeface="Calibri"/>
              </a:rPr>
              <a:t> time)</a:t>
            </a:r>
          </a:p>
        </p:txBody>
      </p:sp>
      <p:grpSp>
        <p:nvGrpSpPr>
          <p:cNvPr id="26638" name="Grouper 1"/>
          <p:cNvGrpSpPr>
            <a:grpSpLocks/>
          </p:cNvGrpSpPr>
          <p:nvPr/>
        </p:nvGrpSpPr>
        <p:grpSpPr bwMode="auto">
          <a:xfrm>
            <a:off x="527050" y="457200"/>
            <a:ext cx="3054350" cy="3054350"/>
            <a:chOff x="527050" y="457200"/>
            <a:chExt cx="3054350" cy="3054350"/>
          </a:xfrm>
        </p:grpSpPr>
        <p:sp>
          <p:nvSpPr>
            <p:cNvPr id="18" name="Oval 6"/>
            <p:cNvSpPr>
              <a:spLocks noChangeAspect="1" noChangeArrowheads="1"/>
            </p:cNvSpPr>
            <p:nvPr/>
          </p:nvSpPr>
          <p:spPr bwMode="auto">
            <a:xfrm>
              <a:off x="1120775" y="1044575"/>
              <a:ext cx="163513" cy="163513"/>
            </a:xfrm>
            <a:prstGeom prst="ellipse">
              <a:avLst/>
            </a:prstGeom>
            <a:solidFill>
              <a:schemeClr val="tx1"/>
            </a:solidFill>
            <a:ln>
              <a:noFill/>
            </a:ln>
            <a:effectLst/>
            <a:extLst>
              <a:ext uri="{91240B29-F687-4f45-9708-019B960494DF}">
                <a14:hiddenLine xmlns:a14="http://schemas.microsoft.com/office/drawing/2010/main" xmlns="" w="9525">
                  <a:solidFill>
                    <a:srgbClr val="FF1402"/>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a:solidFill>
                  <a:prstClr val="white"/>
                </a:solidFill>
                <a:latin typeface="Calibri"/>
              </a:endParaRPr>
            </a:p>
          </p:txBody>
        </p:sp>
        <p:sp>
          <p:nvSpPr>
            <p:cNvPr id="19" name="Freeform 7"/>
            <p:cNvSpPr>
              <a:spLocks noChangeAspect="1"/>
            </p:cNvSpPr>
            <p:nvPr/>
          </p:nvSpPr>
          <p:spPr bwMode="auto">
            <a:xfrm>
              <a:off x="1330325" y="817563"/>
              <a:ext cx="334963" cy="223837"/>
            </a:xfrm>
            <a:custGeom>
              <a:avLst/>
              <a:gdLst>
                <a:gd name="T0" fmla="*/ 0 w 288"/>
                <a:gd name="T1" fmla="*/ 192 h 192"/>
                <a:gd name="T2" fmla="*/ 48 w 288"/>
                <a:gd name="T3" fmla="*/ 144 h 192"/>
                <a:gd name="T4" fmla="*/ 192 w 288"/>
                <a:gd name="T5" fmla="*/ 48 h 192"/>
                <a:gd name="T6" fmla="*/ 288 w 288"/>
                <a:gd name="T7" fmla="*/ 0 h 192"/>
              </a:gdLst>
              <a:ahLst/>
              <a:cxnLst>
                <a:cxn ang="0">
                  <a:pos x="T0" y="T1"/>
                </a:cxn>
                <a:cxn ang="0">
                  <a:pos x="T2" y="T3"/>
                </a:cxn>
                <a:cxn ang="0">
                  <a:pos x="T4" y="T5"/>
                </a:cxn>
                <a:cxn ang="0">
                  <a:pos x="T6" y="T7"/>
                </a:cxn>
              </a:cxnLst>
              <a:rect l="0" t="0" r="r" b="b"/>
              <a:pathLst>
                <a:path w="288" h="192">
                  <a:moveTo>
                    <a:pt x="0" y="192"/>
                  </a:moveTo>
                  <a:cubicBezTo>
                    <a:pt x="8" y="180"/>
                    <a:pt x="16" y="168"/>
                    <a:pt x="48" y="144"/>
                  </a:cubicBezTo>
                  <a:cubicBezTo>
                    <a:pt x="80" y="120"/>
                    <a:pt x="152" y="72"/>
                    <a:pt x="192" y="48"/>
                  </a:cubicBezTo>
                  <a:cubicBezTo>
                    <a:pt x="232" y="24"/>
                    <a:pt x="260" y="12"/>
                    <a:pt x="288" y="0"/>
                  </a:cubicBezTo>
                </a:path>
              </a:pathLst>
            </a:custGeom>
            <a:noFill/>
            <a:ln w="25400" cap="flat" cmpd="sng">
              <a:solidFill>
                <a:srgbClr val="FF1402"/>
              </a:solidFill>
              <a:prstDash val="solid"/>
              <a:round/>
              <a:headEnd type="none" w="med" len="med"/>
              <a:tailEnd type="triangl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a:defRPr/>
              </a:pPr>
              <a:endParaRPr lang="fr-FR">
                <a:solidFill>
                  <a:prstClr val="white"/>
                </a:solidFill>
                <a:latin typeface="Calibri"/>
              </a:endParaRPr>
            </a:p>
          </p:txBody>
        </p:sp>
        <p:pic>
          <p:nvPicPr>
            <p:cNvPr id="26641" name="Image 19" descr="clockface2.gif"/>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27050" y="457200"/>
              <a:ext cx="3054350" cy="3054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42510941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gs>
            <a:gs pos="100000">
              <a:srgbClr val="FFFFFF"/>
            </a:gs>
          </a:gsLst>
          <a:path path="circle">
            <a:fillToRect r="100000" b="100000"/>
          </a:path>
          <a:tileRect l="-100000" t="-100000"/>
        </a:gradFill>
        <a:effectLst/>
      </p:bgPr>
    </p:bg>
    <p:spTree>
      <p:nvGrpSpPr>
        <p:cNvPr id="1" name=""/>
        <p:cNvGrpSpPr/>
        <p:nvPr/>
      </p:nvGrpSpPr>
      <p:grpSpPr>
        <a:xfrm>
          <a:off x="0" y="0"/>
          <a:ext cx="0" cy="0"/>
          <a:chOff x="0" y="0"/>
          <a:chExt cx="0" cy="0"/>
        </a:xfrm>
      </p:grpSpPr>
      <p:pic>
        <p:nvPicPr>
          <p:cNvPr id="25602" name="Image 12" descr="coverArt.gif"/>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08000" y="314325"/>
            <a:ext cx="8356600" cy="5807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5603" name="Rectangle 2"/>
          <p:cNvSpPr>
            <a:spLocks noGrp="1" noChangeArrowheads="1"/>
          </p:cNvSpPr>
          <p:nvPr>
            <p:ph type="title"/>
          </p:nvPr>
        </p:nvSpPr>
        <p:spPr>
          <a:xfrm>
            <a:off x="685800" y="276225"/>
            <a:ext cx="7772400" cy="790575"/>
          </a:xfrm>
        </p:spPr>
        <p:txBody>
          <a:bodyPr/>
          <a:lstStyle/>
          <a:p>
            <a:pPr eaLnBrk="1" hangingPunct="1"/>
            <a:r>
              <a:rPr lang="en-US" sz="4000">
                <a:solidFill>
                  <a:schemeClr val="bg1"/>
                </a:solidFill>
                <a:latin typeface="Calibri" charset="0"/>
              </a:rPr>
              <a:t>The prevailing view…</a:t>
            </a:r>
          </a:p>
        </p:txBody>
      </p:sp>
      <p:sp>
        <p:nvSpPr>
          <p:cNvPr id="25604" name="Line 6"/>
          <p:cNvSpPr>
            <a:spLocks noChangeShapeType="1"/>
          </p:cNvSpPr>
          <p:nvPr/>
        </p:nvSpPr>
        <p:spPr bwMode="auto">
          <a:xfrm flipV="1">
            <a:off x="1536700" y="1663700"/>
            <a:ext cx="927100" cy="1536700"/>
          </a:xfrm>
          <a:prstGeom prst="line">
            <a:avLst/>
          </a:prstGeom>
          <a:noFill/>
          <a:ln w="38100">
            <a:solidFill>
              <a:srgbClr val="000000"/>
            </a:solidFill>
            <a:prstDash val="sysDash"/>
            <a:round/>
            <a:headEnd/>
            <a:tailEnd type="arrow" w="med" len="me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5605" name="Rectangle 5"/>
          <p:cNvSpPr>
            <a:spLocks noChangeArrowheads="1"/>
          </p:cNvSpPr>
          <p:nvPr/>
        </p:nvSpPr>
        <p:spPr bwMode="auto">
          <a:xfrm>
            <a:off x="952500" y="3200400"/>
            <a:ext cx="1422400" cy="615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base">
              <a:spcBef>
                <a:spcPct val="0"/>
              </a:spcBef>
              <a:spcAft>
                <a:spcPct val="0"/>
              </a:spcAft>
            </a:pPr>
            <a:r>
              <a:rPr lang="en-US" sz="2000" b="1">
                <a:solidFill>
                  <a:srgbClr val="000000"/>
                </a:solidFill>
                <a:latin typeface="Calibri" charset="0"/>
                <a:ea typeface="ＭＳ Ｐゴシック" charset="0"/>
                <a:cs typeface="ＭＳ Ｐゴシック" charset="0"/>
              </a:rPr>
              <a:t>DECISION</a:t>
            </a:r>
          </a:p>
          <a:p>
            <a:pPr fontAlgn="base">
              <a:spcBef>
                <a:spcPct val="0"/>
              </a:spcBef>
              <a:spcAft>
                <a:spcPct val="0"/>
              </a:spcAft>
            </a:pPr>
            <a:r>
              <a:rPr lang="en-US" sz="1400" b="1">
                <a:solidFill>
                  <a:srgbClr val="000000"/>
                </a:solidFill>
                <a:latin typeface="Calibri" charset="0"/>
                <a:ea typeface="ＭＳ Ｐゴシック" charset="0"/>
                <a:cs typeface="ＭＳ Ｐゴシック" charset="0"/>
              </a:rPr>
              <a:t>(neuronal)</a:t>
            </a:r>
          </a:p>
        </p:txBody>
      </p:sp>
      <p:sp>
        <p:nvSpPr>
          <p:cNvPr id="13" name="Forme libre 12"/>
          <p:cNvSpPr/>
          <p:nvPr/>
        </p:nvSpPr>
        <p:spPr>
          <a:xfrm>
            <a:off x="2552700" y="2043113"/>
            <a:ext cx="3683000" cy="3429000"/>
          </a:xfrm>
          <a:custGeom>
            <a:avLst/>
            <a:gdLst>
              <a:gd name="connsiteX0" fmla="*/ 0 w 3683000"/>
              <a:gd name="connsiteY0" fmla="*/ 0 h 3429000"/>
              <a:gd name="connsiteX1" fmla="*/ 787400 w 3683000"/>
              <a:gd name="connsiteY1" fmla="*/ 381000 h 3429000"/>
              <a:gd name="connsiteX2" fmla="*/ 1409700 w 3683000"/>
              <a:gd name="connsiteY2" fmla="*/ 787400 h 3429000"/>
              <a:gd name="connsiteX3" fmla="*/ 2006600 w 3683000"/>
              <a:gd name="connsiteY3" fmla="*/ 1320800 h 3429000"/>
              <a:gd name="connsiteX4" fmla="*/ 2527300 w 3683000"/>
              <a:gd name="connsiteY4" fmla="*/ 1943100 h 3429000"/>
              <a:gd name="connsiteX5" fmla="*/ 2908300 w 3683000"/>
              <a:gd name="connsiteY5" fmla="*/ 2438400 h 3429000"/>
              <a:gd name="connsiteX6" fmla="*/ 3263900 w 3683000"/>
              <a:gd name="connsiteY6" fmla="*/ 2946400 h 3429000"/>
              <a:gd name="connsiteX7" fmla="*/ 3683000 w 3683000"/>
              <a:gd name="connsiteY7" fmla="*/ 3429000 h 342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83000" h="3429000">
                <a:moveTo>
                  <a:pt x="0" y="0"/>
                </a:moveTo>
                <a:cubicBezTo>
                  <a:pt x="276225" y="124883"/>
                  <a:pt x="552450" y="249767"/>
                  <a:pt x="787400" y="381000"/>
                </a:cubicBezTo>
                <a:cubicBezTo>
                  <a:pt x="1022350" y="512233"/>
                  <a:pt x="1206500" y="630767"/>
                  <a:pt x="1409700" y="787400"/>
                </a:cubicBezTo>
                <a:cubicBezTo>
                  <a:pt x="1612900" y="944033"/>
                  <a:pt x="1820333" y="1128183"/>
                  <a:pt x="2006600" y="1320800"/>
                </a:cubicBezTo>
                <a:cubicBezTo>
                  <a:pt x="2192867" y="1513417"/>
                  <a:pt x="2377017" y="1756833"/>
                  <a:pt x="2527300" y="1943100"/>
                </a:cubicBezTo>
                <a:cubicBezTo>
                  <a:pt x="2677583" y="2129367"/>
                  <a:pt x="2785533" y="2271183"/>
                  <a:pt x="2908300" y="2438400"/>
                </a:cubicBezTo>
                <a:cubicBezTo>
                  <a:pt x="3031067" y="2605617"/>
                  <a:pt x="3134783" y="2781300"/>
                  <a:pt x="3263900" y="2946400"/>
                </a:cubicBezTo>
                <a:cubicBezTo>
                  <a:pt x="3393017" y="3111500"/>
                  <a:pt x="3538008" y="3270250"/>
                  <a:pt x="3683000" y="3429000"/>
                </a:cubicBezTo>
              </a:path>
            </a:pathLst>
          </a:custGeom>
          <a:ln w="38100" cmpd="sng">
            <a:solidFill>
              <a:schemeClr val="bg1"/>
            </a:solidFill>
            <a:prstDash val="sysDash"/>
            <a:headEnd type="none"/>
            <a:tailEnd type="arrow"/>
          </a:ln>
        </p:spPr>
        <p:style>
          <a:lnRef idx="2">
            <a:schemeClr val="accent1"/>
          </a:lnRef>
          <a:fillRef idx="0">
            <a:schemeClr val="accent1"/>
          </a:fillRef>
          <a:effectRef idx="1">
            <a:schemeClr val="accent1"/>
          </a:effectRef>
          <a:fontRef idx="minor">
            <a:schemeClr val="tx1"/>
          </a:fontRef>
        </p:style>
        <p:txBody>
          <a:bodyPr anchor="ctr"/>
          <a:lstStyle/>
          <a:p>
            <a:pPr algn="ctr" fontAlgn="base">
              <a:spcBef>
                <a:spcPct val="0"/>
              </a:spcBef>
              <a:spcAft>
                <a:spcPct val="0"/>
              </a:spcAft>
              <a:defRPr/>
            </a:pPr>
            <a:endParaRPr lang="en-US">
              <a:solidFill>
                <a:prstClr val="white"/>
              </a:solidFill>
              <a:latin typeface="Calibri"/>
            </a:endParaRPr>
          </a:p>
        </p:txBody>
      </p:sp>
      <p:sp>
        <p:nvSpPr>
          <p:cNvPr id="25607" name="ZoneTexte 13"/>
          <p:cNvSpPr txBox="1">
            <a:spLocks noChangeArrowheads="1"/>
          </p:cNvSpPr>
          <p:nvPr/>
        </p:nvSpPr>
        <p:spPr bwMode="auto">
          <a:xfrm>
            <a:off x="3109913" y="3800475"/>
            <a:ext cx="1311275"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2000" b="1">
                <a:solidFill>
                  <a:srgbClr val="000000"/>
                </a:solidFill>
              </a:rPr>
              <a:t>OUTCOME</a:t>
            </a:r>
          </a:p>
        </p:txBody>
      </p:sp>
      <p:sp>
        <p:nvSpPr>
          <p:cNvPr id="16" name="Rectangle à coins arrondis 15"/>
          <p:cNvSpPr/>
          <p:nvPr/>
        </p:nvSpPr>
        <p:spPr>
          <a:xfrm>
            <a:off x="2514600" y="1117600"/>
            <a:ext cx="5994400" cy="4754563"/>
          </a:xfrm>
          <a:prstGeom prst="roundRect">
            <a:avLst/>
          </a:prstGeom>
          <a:noFill/>
          <a:ln w="38100" cmpd="sng">
            <a:solidFill>
              <a:schemeClr val="tx1"/>
            </a:solidFill>
            <a:prstDash val="sysDash"/>
          </a:ln>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latin typeface="Calibri"/>
            </a:endParaRPr>
          </a:p>
        </p:txBody>
      </p:sp>
      <p:sp>
        <p:nvSpPr>
          <p:cNvPr id="25609" name="ZoneTexte 16"/>
          <p:cNvSpPr txBox="1">
            <a:spLocks noChangeArrowheads="1"/>
          </p:cNvSpPr>
          <p:nvPr/>
        </p:nvSpPr>
        <p:spPr bwMode="auto">
          <a:xfrm>
            <a:off x="6477000" y="5472113"/>
            <a:ext cx="1563688"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2000" b="1" i="1">
                <a:solidFill>
                  <a:srgbClr val="000000"/>
                </a:solidFill>
              </a:rPr>
              <a:t>MOVEMENT</a:t>
            </a:r>
          </a:p>
        </p:txBody>
      </p:sp>
      <p:sp>
        <p:nvSpPr>
          <p:cNvPr id="2" name="ZoneTexte 1"/>
          <p:cNvSpPr txBox="1"/>
          <p:nvPr/>
        </p:nvSpPr>
        <p:spPr>
          <a:xfrm>
            <a:off x="2552700" y="4383088"/>
            <a:ext cx="2743200" cy="647700"/>
          </a:xfrm>
          <a:prstGeom prst="rect">
            <a:avLst/>
          </a:prstGeom>
          <a:noFill/>
        </p:spPr>
        <p:txBody>
          <a:bodyPr>
            <a:spAutoFit/>
          </a:bodyPr>
          <a:lstStyle/>
          <a:p>
            <a:pPr algn="ctr" fontAlgn="base">
              <a:spcBef>
                <a:spcPct val="0"/>
              </a:spcBef>
              <a:spcAft>
                <a:spcPct val="0"/>
              </a:spcAft>
              <a:defRPr/>
            </a:pPr>
            <a:r>
              <a:rPr lang="en-US" dirty="0">
                <a:solidFill>
                  <a:prstClr val="black">
                    <a:lumMod val="75000"/>
                    <a:lumOff val="25000"/>
                  </a:prstClr>
                </a:solidFill>
                <a:latin typeface="Calibri" charset="0"/>
                <a:ea typeface="ＭＳ Ｐゴシック" charset="0"/>
                <a:cs typeface="ＭＳ Ｐゴシック" charset="0"/>
              </a:rPr>
              <a:t>“planning and preparation for movement”</a:t>
            </a:r>
          </a:p>
        </p:txBody>
      </p:sp>
      <p:sp>
        <p:nvSpPr>
          <p:cNvPr id="11" name="Line 7"/>
          <p:cNvSpPr>
            <a:spLocks noChangeShapeType="1"/>
          </p:cNvSpPr>
          <p:nvPr/>
        </p:nvSpPr>
        <p:spPr bwMode="auto">
          <a:xfrm>
            <a:off x="5943600" y="5472113"/>
            <a:ext cx="0" cy="649287"/>
          </a:xfrm>
          <a:prstGeom prst="line">
            <a:avLst/>
          </a:prstGeom>
          <a:noFill/>
          <a:ln w="38100">
            <a:solidFill>
              <a:schemeClr val="bg1">
                <a:lumMod val="75000"/>
                <a:lumOff val="25000"/>
              </a:schemeClr>
            </a:solidFill>
            <a:prstDash val="sysDot"/>
            <a:round/>
            <a:headEnd type="arrow" w="med" len="me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defRPr/>
            </a:pPr>
            <a:endParaRPr lang="en-US">
              <a:solidFill>
                <a:prstClr val="white"/>
              </a:solidFill>
              <a:latin typeface="Calibri" charset="0"/>
              <a:ea typeface="ＭＳ Ｐゴシック" charset="0"/>
              <a:cs typeface="ＭＳ Ｐゴシック" charset="0"/>
            </a:endParaRPr>
          </a:p>
        </p:txBody>
      </p:sp>
      <p:sp>
        <p:nvSpPr>
          <p:cNvPr id="12" name="Text Box 8"/>
          <p:cNvSpPr txBox="1">
            <a:spLocks noChangeArrowheads="1"/>
          </p:cNvSpPr>
          <p:nvPr/>
        </p:nvSpPr>
        <p:spPr bwMode="auto">
          <a:xfrm>
            <a:off x="2894264" y="6089524"/>
            <a:ext cx="5373688" cy="36671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squar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defRPr/>
            </a:pPr>
            <a:r>
              <a:rPr lang="en-US" sz="1800" dirty="0">
                <a:solidFill>
                  <a:prstClr val="black">
                    <a:lumMod val="75000"/>
                    <a:lumOff val="25000"/>
                  </a:prstClr>
                </a:solidFill>
              </a:rPr>
              <a:t>When self becomes conscious of the decision to move</a:t>
            </a:r>
          </a:p>
        </p:txBody>
      </p:sp>
      <p:sp>
        <p:nvSpPr>
          <p:cNvPr id="3" name="TextBox 2"/>
          <p:cNvSpPr txBox="1"/>
          <p:nvPr/>
        </p:nvSpPr>
        <p:spPr>
          <a:xfrm>
            <a:off x="685800" y="5687497"/>
            <a:ext cx="662574" cy="369332"/>
          </a:xfrm>
          <a:prstGeom prst="rect">
            <a:avLst/>
          </a:prstGeom>
          <a:noFill/>
        </p:spPr>
        <p:txBody>
          <a:bodyPr wrap="none" rtlCol="0">
            <a:spAutoFit/>
          </a:bodyPr>
          <a:lstStyle/>
          <a:p>
            <a:r>
              <a:rPr lang="en-US" i="1" dirty="0">
                <a:solidFill>
                  <a:prstClr val="white"/>
                </a:solidFill>
                <a:latin typeface="Calibri"/>
              </a:rPr>
              <a:t>time</a:t>
            </a:r>
          </a:p>
        </p:txBody>
      </p:sp>
      <p:cxnSp>
        <p:nvCxnSpPr>
          <p:cNvPr id="5" name="Straight Arrow Connector 4"/>
          <p:cNvCxnSpPr/>
          <p:nvPr/>
        </p:nvCxnSpPr>
        <p:spPr>
          <a:xfrm>
            <a:off x="527050" y="5687497"/>
            <a:ext cx="850900" cy="0"/>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460372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492249" y="399281"/>
            <a:ext cx="4350205" cy="1839094"/>
          </a:xfrm>
          <a:prstGeom prst="rect">
            <a:avLst/>
          </a:prstGeom>
          <a:ln>
            <a:solidFill>
              <a:srgbClr val="7F7F7F"/>
            </a:solidFill>
          </a:ln>
        </p:spPr>
      </p:pic>
      <p:pic>
        <p:nvPicPr>
          <p:cNvPr id="4" name="Picture 3"/>
          <p:cNvPicPr>
            <a:picLocks noChangeAspect="1"/>
          </p:cNvPicPr>
          <p:nvPr/>
        </p:nvPicPr>
        <p:blipFill>
          <a:blip r:embed="rId4"/>
          <a:stretch>
            <a:fillRect/>
          </a:stretch>
        </p:blipFill>
        <p:spPr>
          <a:xfrm>
            <a:off x="4651829" y="2485239"/>
            <a:ext cx="4079875" cy="2004288"/>
          </a:xfrm>
          <a:prstGeom prst="rect">
            <a:avLst/>
          </a:prstGeom>
          <a:ln>
            <a:solidFill>
              <a:srgbClr val="7F7F7F"/>
            </a:solidFill>
          </a:ln>
        </p:spPr>
      </p:pic>
      <p:pic>
        <p:nvPicPr>
          <p:cNvPr id="5" name="Picture 4"/>
          <p:cNvPicPr>
            <a:picLocks noChangeAspect="1"/>
          </p:cNvPicPr>
          <p:nvPr/>
        </p:nvPicPr>
        <p:blipFill>
          <a:blip r:embed="rId5"/>
          <a:stretch>
            <a:fillRect/>
          </a:stretch>
        </p:blipFill>
        <p:spPr>
          <a:xfrm>
            <a:off x="666750" y="2485239"/>
            <a:ext cx="3380948" cy="2280174"/>
          </a:xfrm>
          <a:prstGeom prst="rect">
            <a:avLst/>
          </a:prstGeom>
          <a:ln>
            <a:solidFill>
              <a:srgbClr val="7F7F7F"/>
            </a:solidFill>
          </a:ln>
        </p:spPr>
      </p:pic>
      <p:grpSp>
        <p:nvGrpSpPr>
          <p:cNvPr id="9" name="Group 8"/>
          <p:cNvGrpSpPr/>
          <p:nvPr/>
        </p:nvGrpSpPr>
        <p:grpSpPr>
          <a:xfrm>
            <a:off x="2857500" y="4984750"/>
            <a:ext cx="5778500" cy="1584000"/>
            <a:chOff x="2857500" y="4984750"/>
            <a:chExt cx="5778500" cy="1584000"/>
          </a:xfrm>
        </p:grpSpPr>
        <p:pic>
          <p:nvPicPr>
            <p:cNvPr id="6" name="Picture 5"/>
            <p:cNvPicPr>
              <a:picLocks noChangeAspect="1"/>
            </p:cNvPicPr>
            <p:nvPr/>
          </p:nvPicPr>
          <p:blipFill>
            <a:blip r:embed="rId6"/>
            <a:stretch>
              <a:fillRect/>
            </a:stretch>
          </p:blipFill>
          <p:spPr>
            <a:xfrm>
              <a:off x="2937934" y="5000625"/>
              <a:ext cx="5698066" cy="1554018"/>
            </a:xfrm>
            <a:prstGeom prst="rect">
              <a:avLst/>
            </a:prstGeom>
            <a:ln>
              <a:solidFill>
                <a:srgbClr val="7F7F7F"/>
              </a:solidFill>
            </a:ln>
          </p:spPr>
        </p:pic>
        <p:pic>
          <p:nvPicPr>
            <p:cNvPr id="7" name="Picture 6"/>
            <p:cNvPicPr>
              <a:picLocks noChangeAspect="1"/>
            </p:cNvPicPr>
            <p:nvPr/>
          </p:nvPicPr>
          <p:blipFill>
            <a:blip r:embed="rId7"/>
            <a:stretch>
              <a:fillRect/>
            </a:stretch>
          </p:blipFill>
          <p:spPr>
            <a:xfrm>
              <a:off x="2857500" y="4984750"/>
              <a:ext cx="295579" cy="1584000"/>
            </a:xfrm>
            <a:prstGeom prst="rect">
              <a:avLst/>
            </a:prstGeom>
          </p:spPr>
        </p:pic>
      </p:grpSp>
    </p:spTree>
    <p:extLst>
      <p:ext uri="{BB962C8B-B14F-4D97-AF65-F5344CB8AC3E}">
        <p14:creationId xmlns:p14="http://schemas.microsoft.com/office/powerpoint/2010/main" val="23714612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0" y="203200"/>
            <a:ext cx="9144000" cy="6437376"/>
          </a:xfrm>
          <a:prstGeom prst="rect">
            <a:avLst/>
          </a:prstGeom>
        </p:spPr>
      </p:pic>
    </p:spTree>
    <p:extLst>
      <p:ext uri="{BB962C8B-B14F-4D97-AF65-F5344CB8AC3E}">
        <p14:creationId xmlns:p14="http://schemas.microsoft.com/office/powerpoint/2010/main" val="41023131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gs>
            <a:gs pos="100000">
              <a:srgbClr val="FFFFFF"/>
            </a:gs>
          </a:gsLst>
          <a:path path="circle">
            <a:fillToRect r="100000" b="100000"/>
          </a:path>
          <a:tileRect l="-100000" t="-100000"/>
        </a:gradFill>
        <a:effectLst/>
      </p:bgPr>
    </p:bg>
    <p:spTree>
      <p:nvGrpSpPr>
        <p:cNvPr id="1" name=""/>
        <p:cNvGrpSpPr/>
        <p:nvPr/>
      </p:nvGrpSpPr>
      <p:grpSpPr>
        <a:xfrm>
          <a:off x="0" y="0"/>
          <a:ext cx="0" cy="0"/>
          <a:chOff x="0" y="0"/>
          <a:chExt cx="0" cy="0"/>
        </a:xfrm>
      </p:grpSpPr>
      <p:pic>
        <p:nvPicPr>
          <p:cNvPr id="112642" name="Image 12" descr="coverArt.gif"/>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091238" y="0"/>
            <a:ext cx="3052762" cy="2120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2643" name="Rectangle 2"/>
          <p:cNvSpPr txBox="1">
            <a:spLocks noChangeArrowheads="1"/>
          </p:cNvSpPr>
          <p:nvPr/>
        </p:nvSpPr>
        <p:spPr bwMode="auto">
          <a:xfrm>
            <a:off x="596900" y="1666875"/>
            <a:ext cx="6769100" cy="4543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1pPr marL="342900" indent="-342900"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20000"/>
              </a:spcBef>
              <a:spcAft>
                <a:spcPct val="0"/>
              </a:spcAft>
              <a:buFont typeface="Arial" charset="0"/>
              <a:buChar char="•"/>
            </a:pPr>
            <a:r>
              <a:rPr lang="en-US" dirty="0">
                <a:solidFill>
                  <a:srgbClr val="000000"/>
                </a:solidFill>
              </a:rPr>
              <a:t>Subjects are quite accurate in estimating the time of sensory perceptual decisions </a:t>
            </a:r>
            <a:r>
              <a:rPr lang="en-US" sz="1600" dirty="0">
                <a:solidFill>
                  <a:srgbClr val="000000"/>
                </a:solidFill>
              </a:rPr>
              <a:t>[+/- 50 ms] (</a:t>
            </a:r>
            <a:r>
              <a:rPr lang="en-US" sz="1600" dirty="0" err="1">
                <a:solidFill>
                  <a:srgbClr val="000000"/>
                </a:solidFill>
              </a:rPr>
              <a:t>Libet</a:t>
            </a:r>
            <a:r>
              <a:rPr lang="en-US" sz="1600" dirty="0">
                <a:solidFill>
                  <a:srgbClr val="000000"/>
                </a:solidFill>
              </a:rPr>
              <a:t> 1983)</a:t>
            </a:r>
          </a:p>
          <a:p>
            <a:pPr lvl="1" eaLnBrk="1" fontAlgn="base" hangingPunct="1">
              <a:spcBef>
                <a:spcPct val="20000"/>
              </a:spcBef>
              <a:spcAft>
                <a:spcPct val="0"/>
              </a:spcAft>
              <a:buFont typeface="Arial" charset="0"/>
              <a:buChar char="–"/>
            </a:pPr>
            <a:r>
              <a:rPr lang="en-US" sz="2000" dirty="0">
                <a:solidFill>
                  <a:srgbClr val="000000"/>
                </a:solidFill>
                <a:cs typeface="ＭＳ Ｐゴシック" charset="0"/>
              </a:rPr>
              <a:t>Why not motor decisions as well?</a:t>
            </a:r>
          </a:p>
          <a:p>
            <a:pPr lvl="1" eaLnBrk="1" fontAlgn="base" hangingPunct="1">
              <a:spcBef>
                <a:spcPct val="20000"/>
              </a:spcBef>
              <a:spcAft>
                <a:spcPct val="0"/>
              </a:spcAft>
              <a:buFont typeface="Arial" charset="0"/>
              <a:buChar char="–"/>
            </a:pPr>
            <a:endParaRPr lang="en-US" sz="1800" dirty="0">
              <a:solidFill>
                <a:srgbClr val="000000"/>
              </a:solidFill>
              <a:cs typeface="ＭＳ Ｐゴシック" charset="0"/>
            </a:endParaRPr>
          </a:p>
          <a:p>
            <a:pPr eaLnBrk="1" fontAlgn="base" hangingPunct="1">
              <a:spcBef>
                <a:spcPct val="20000"/>
              </a:spcBef>
              <a:spcAft>
                <a:spcPct val="0"/>
              </a:spcAft>
              <a:buFont typeface="Arial" charset="0"/>
              <a:buChar char="•"/>
            </a:pPr>
            <a:r>
              <a:rPr lang="en-US" dirty="0">
                <a:solidFill>
                  <a:srgbClr val="000000"/>
                </a:solidFill>
              </a:rPr>
              <a:t>The RP has not proven to be a highly informative signal feature for brain-computer interfaces</a:t>
            </a:r>
            <a:r>
              <a:rPr lang="en-US" altLang="ja-JP" dirty="0">
                <a:solidFill>
                  <a:srgbClr val="000000"/>
                </a:solidFill>
              </a:rPr>
              <a:t>.</a:t>
            </a:r>
          </a:p>
          <a:p>
            <a:pPr lvl="1" eaLnBrk="1" fontAlgn="base" hangingPunct="1">
              <a:spcBef>
                <a:spcPct val="20000"/>
              </a:spcBef>
              <a:spcAft>
                <a:spcPct val="0"/>
              </a:spcAft>
              <a:buFont typeface="Arial" charset="0"/>
              <a:buChar char="–"/>
            </a:pPr>
            <a:r>
              <a:rPr lang="en-US" sz="1600" dirty="0">
                <a:solidFill>
                  <a:srgbClr val="000000"/>
                </a:solidFill>
                <a:cs typeface="ＭＳ Ｐゴシック" charset="0"/>
              </a:rPr>
              <a:t>c.f. </a:t>
            </a:r>
            <a:r>
              <a:rPr lang="en-US" sz="1600" dirty="0" err="1">
                <a:solidFill>
                  <a:srgbClr val="000000"/>
                </a:solidFill>
                <a:cs typeface="ＭＳ Ｐゴシック" charset="0"/>
              </a:rPr>
              <a:t>Bai</a:t>
            </a:r>
            <a:r>
              <a:rPr lang="en-US" sz="1600" dirty="0">
                <a:solidFill>
                  <a:srgbClr val="000000"/>
                </a:solidFill>
                <a:cs typeface="ＭＳ Ｐゴシック" charset="0"/>
              </a:rPr>
              <a:t> et al, </a:t>
            </a:r>
            <a:r>
              <a:rPr lang="en-US" sz="1600" i="1" dirty="0" err="1">
                <a:solidFill>
                  <a:srgbClr val="000000"/>
                </a:solidFill>
                <a:cs typeface="ＭＳ Ｐゴシック" charset="0"/>
              </a:rPr>
              <a:t>Clin</a:t>
            </a:r>
            <a:r>
              <a:rPr lang="en-US" sz="1600" i="1" dirty="0">
                <a:solidFill>
                  <a:srgbClr val="000000"/>
                </a:solidFill>
                <a:cs typeface="ＭＳ Ｐゴシック" charset="0"/>
              </a:rPr>
              <a:t> </a:t>
            </a:r>
            <a:r>
              <a:rPr lang="en-US" sz="1600" i="1" dirty="0" err="1">
                <a:solidFill>
                  <a:srgbClr val="000000"/>
                </a:solidFill>
                <a:cs typeface="ＭＳ Ｐゴシック" charset="0"/>
              </a:rPr>
              <a:t>Neurophysiol</a:t>
            </a:r>
            <a:r>
              <a:rPr lang="en-US" sz="1600" dirty="0">
                <a:solidFill>
                  <a:srgbClr val="000000"/>
                </a:solidFill>
                <a:cs typeface="ＭＳ Ｐゴシック" charset="0"/>
              </a:rPr>
              <a:t> (2010), Mason &amp; Birch, </a:t>
            </a:r>
            <a:r>
              <a:rPr lang="en-US" sz="1600" i="1" dirty="0">
                <a:solidFill>
                  <a:srgbClr val="000000"/>
                </a:solidFill>
                <a:cs typeface="ＭＳ Ｐゴシック" charset="0"/>
              </a:rPr>
              <a:t>IEEE</a:t>
            </a:r>
            <a:r>
              <a:rPr lang="en-US" sz="1600" dirty="0">
                <a:solidFill>
                  <a:srgbClr val="000000"/>
                </a:solidFill>
                <a:cs typeface="ＭＳ Ｐゴシック" charset="0"/>
              </a:rPr>
              <a:t> (2000),  Lew et al</a:t>
            </a:r>
            <a:r>
              <a:rPr lang="en-US" sz="1600" i="1" dirty="0">
                <a:solidFill>
                  <a:srgbClr val="000000"/>
                </a:solidFill>
                <a:cs typeface="ＭＳ Ｐゴシック" charset="0"/>
              </a:rPr>
              <a:t>, Front </a:t>
            </a:r>
            <a:r>
              <a:rPr lang="en-US" sz="1600" i="1" dirty="0" err="1">
                <a:solidFill>
                  <a:srgbClr val="000000"/>
                </a:solidFill>
                <a:cs typeface="ＭＳ Ｐゴシック" charset="0"/>
              </a:rPr>
              <a:t>Neuro</a:t>
            </a:r>
            <a:r>
              <a:rPr lang="en-US" sz="1600" i="1" dirty="0">
                <a:solidFill>
                  <a:srgbClr val="000000"/>
                </a:solidFill>
                <a:cs typeface="ＭＳ Ｐゴシック" charset="0"/>
              </a:rPr>
              <a:t> </a:t>
            </a:r>
            <a:r>
              <a:rPr lang="en-US" sz="1600" i="1" dirty="0" err="1">
                <a:solidFill>
                  <a:srgbClr val="000000"/>
                </a:solidFill>
                <a:cs typeface="ＭＳ Ｐゴシック" charset="0"/>
              </a:rPr>
              <a:t>Eng</a:t>
            </a:r>
            <a:r>
              <a:rPr lang="en-US" sz="1600" i="1" dirty="0">
                <a:solidFill>
                  <a:srgbClr val="000000"/>
                </a:solidFill>
                <a:cs typeface="ＭＳ Ｐゴシック" charset="0"/>
              </a:rPr>
              <a:t> </a:t>
            </a:r>
            <a:r>
              <a:rPr lang="en-US" sz="1600" dirty="0">
                <a:solidFill>
                  <a:srgbClr val="000000"/>
                </a:solidFill>
                <a:cs typeface="ＭＳ Ｐゴシック" charset="0"/>
              </a:rPr>
              <a:t>(2012)</a:t>
            </a:r>
          </a:p>
          <a:p>
            <a:pPr eaLnBrk="1" fontAlgn="base" hangingPunct="1">
              <a:spcBef>
                <a:spcPct val="20000"/>
              </a:spcBef>
              <a:spcAft>
                <a:spcPct val="0"/>
              </a:spcAft>
              <a:buFont typeface="Arial" charset="0"/>
              <a:buChar char="•"/>
            </a:pPr>
            <a:endParaRPr lang="en-US" sz="1800" dirty="0">
              <a:solidFill>
                <a:srgbClr val="000000"/>
              </a:solidFill>
            </a:endParaRPr>
          </a:p>
          <a:p>
            <a:pPr eaLnBrk="1" fontAlgn="base" hangingPunct="1">
              <a:spcBef>
                <a:spcPct val="20000"/>
              </a:spcBef>
              <a:spcAft>
                <a:spcPct val="0"/>
              </a:spcAft>
              <a:buFont typeface="Arial" charset="0"/>
              <a:buChar char="•"/>
            </a:pPr>
            <a:r>
              <a:rPr lang="en-US" dirty="0">
                <a:solidFill>
                  <a:prstClr val="black"/>
                </a:solidFill>
              </a:rPr>
              <a:t>The crayfish has a readiness potential.</a:t>
            </a:r>
          </a:p>
          <a:p>
            <a:pPr lvl="1" eaLnBrk="1" fontAlgn="base" hangingPunct="1">
              <a:spcBef>
                <a:spcPct val="20000"/>
              </a:spcBef>
              <a:spcAft>
                <a:spcPct val="0"/>
              </a:spcAft>
              <a:buFont typeface="Arial" charset="0"/>
              <a:buChar char="•"/>
            </a:pPr>
            <a:r>
              <a:rPr lang="en-US" sz="2000" dirty="0">
                <a:solidFill>
                  <a:prstClr val="black"/>
                </a:solidFill>
                <a:cs typeface="ＭＳ Ｐゴシック" charset="0"/>
              </a:rPr>
              <a:t>But has no motor cortex (no cortex at all, in fact)</a:t>
            </a:r>
          </a:p>
        </p:txBody>
      </p:sp>
      <p:pic>
        <p:nvPicPr>
          <p:cNvPr id="112644" name="Image 4" descr="Crayfish.jpeg"/>
          <p:cNvPicPr>
            <a:picLocks noChangeAspect="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124700" y="4206875"/>
            <a:ext cx="1270000" cy="1490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5"/>
          <p:cNvSpPr txBox="1">
            <a:spLocks noChangeArrowheads="1"/>
          </p:cNvSpPr>
          <p:nvPr/>
        </p:nvSpPr>
        <p:spPr bwMode="auto">
          <a:xfrm>
            <a:off x="457201" y="495300"/>
            <a:ext cx="5240436" cy="838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lstStyle>
            <a:lvl1pPr algn="ctr"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2800" dirty="0">
                <a:solidFill>
                  <a:prstClr val="white">
                    <a:lumMod val="85000"/>
                  </a:prstClr>
                </a:solidFill>
                <a:latin typeface="Calibri"/>
              </a:rPr>
              <a:t>Puzzling questions</a:t>
            </a:r>
          </a:p>
        </p:txBody>
      </p:sp>
      <p:sp>
        <p:nvSpPr>
          <p:cNvPr id="112646" name="ZoneTexte 6"/>
          <p:cNvSpPr txBox="1">
            <a:spLocks noChangeArrowheads="1"/>
          </p:cNvSpPr>
          <p:nvPr/>
        </p:nvSpPr>
        <p:spPr bwMode="auto">
          <a:xfrm>
            <a:off x="3590925" y="5702300"/>
            <a:ext cx="3200400" cy="338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1600">
                <a:solidFill>
                  <a:prstClr val="black"/>
                </a:solidFill>
              </a:rPr>
              <a:t>Kagaya &amp; Takahata, </a:t>
            </a:r>
            <a:r>
              <a:rPr lang="fr-FR" sz="1600" i="1">
                <a:solidFill>
                  <a:prstClr val="black"/>
                </a:solidFill>
              </a:rPr>
              <a:t>j Neurosci</a:t>
            </a:r>
            <a:r>
              <a:rPr lang="fr-FR" sz="1600">
                <a:solidFill>
                  <a:prstClr val="black"/>
                </a:solidFill>
              </a:rPr>
              <a:t>, 2010</a:t>
            </a:r>
          </a:p>
        </p:txBody>
      </p:sp>
      <p:sp>
        <p:nvSpPr>
          <p:cNvPr id="112647" name="ZoneTexte 1"/>
          <p:cNvSpPr txBox="1">
            <a:spLocks noChangeArrowheads="1"/>
          </p:cNvSpPr>
          <p:nvPr/>
        </p:nvSpPr>
        <p:spPr bwMode="auto">
          <a:xfrm>
            <a:off x="7251700" y="5741988"/>
            <a:ext cx="1358900" cy="585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1600" i="1">
                <a:solidFill>
                  <a:srgbClr val="000000"/>
                </a:solidFill>
              </a:rPr>
              <a:t>Procambarus clarkii</a:t>
            </a:r>
            <a:endParaRPr lang="en-US" sz="1600">
              <a:solidFill>
                <a:prstClr val="white"/>
              </a:solidFill>
            </a:endParaRPr>
          </a:p>
        </p:txBody>
      </p:sp>
      <p:pic>
        <p:nvPicPr>
          <p:cNvPr id="2" name="Picture 1" descr="558475_2000x2000.jpg"/>
          <p:cNvPicPr>
            <a:picLocks noChangeAspect="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15820413">
            <a:off x="5707038" y="-96220"/>
            <a:ext cx="1759705" cy="1759705"/>
          </a:xfrm>
          <a:prstGeom prst="rect">
            <a:avLst/>
          </a:prstGeom>
        </p:spPr>
      </p:pic>
    </p:spTree>
    <p:extLst>
      <p:ext uri="{BB962C8B-B14F-4D97-AF65-F5344CB8AC3E}">
        <p14:creationId xmlns:p14="http://schemas.microsoft.com/office/powerpoint/2010/main" val="42540279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49" name="Group 15"/>
          <p:cNvGrpSpPr>
            <a:grpSpLocks noChangeAspect="1"/>
          </p:cNvGrpSpPr>
          <p:nvPr/>
        </p:nvGrpSpPr>
        <p:grpSpPr bwMode="auto">
          <a:xfrm>
            <a:off x="850900" y="1490663"/>
            <a:ext cx="92075" cy="457200"/>
            <a:chOff x="1008" y="3408"/>
            <a:chExt cx="96" cy="480"/>
          </a:xfrm>
        </p:grpSpPr>
        <p:sp>
          <p:nvSpPr>
            <p:cNvPr id="27872"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7873"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74"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75"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76"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77"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7650" name="Group 15"/>
          <p:cNvGrpSpPr>
            <a:grpSpLocks noChangeAspect="1"/>
          </p:cNvGrpSpPr>
          <p:nvPr/>
        </p:nvGrpSpPr>
        <p:grpSpPr bwMode="auto">
          <a:xfrm>
            <a:off x="1090613" y="1673225"/>
            <a:ext cx="92075" cy="457200"/>
            <a:chOff x="1008" y="3408"/>
            <a:chExt cx="96" cy="480"/>
          </a:xfrm>
        </p:grpSpPr>
        <p:sp>
          <p:nvSpPr>
            <p:cNvPr id="27866"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7867"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68"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69"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70"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71"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7651" name="Group 15"/>
          <p:cNvGrpSpPr>
            <a:grpSpLocks noChangeAspect="1"/>
          </p:cNvGrpSpPr>
          <p:nvPr/>
        </p:nvGrpSpPr>
        <p:grpSpPr bwMode="auto">
          <a:xfrm>
            <a:off x="1363663" y="1401763"/>
            <a:ext cx="92075" cy="457200"/>
            <a:chOff x="1008" y="3408"/>
            <a:chExt cx="96" cy="480"/>
          </a:xfrm>
        </p:grpSpPr>
        <p:sp>
          <p:nvSpPr>
            <p:cNvPr id="27860"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7861"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62"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63"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64"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65"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7652" name="Group 15"/>
          <p:cNvGrpSpPr>
            <a:grpSpLocks noChangeAspect="1"/>
          </p:cNvGrpSpPr>
          <p:nvPr/>
        </p:nvGrpSpPr>
        <p:grpSpPr bwMode="auto">
          <a:xfrm>
            <a:off x="1603375" y="1550988"/>
            <a:ext cx="92075" cy="457200"/>
            <a:chOff x="1008" y="3408"/>
            <a:chExt cx="96" cy="480"/>
          </a:xfrm>
        </p:grpSpPr>
        <p:sp>
          <p:nvSpPr>
            <p:cNvPr id="27854"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7855"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56"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57"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58"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59"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7653" name="Group 15"/>
          <p:cNvGrpSpPr>
            <a:grpSpLocks noChangeAspect="1"/>
          </p:cNvGrpSpPr>
          <p:nvPr/>
        </p:nvGrpSpPr>
        <p:grpSpPr bwMode="auto">
          <a:xfrm>
            <a:off x="954088" y="2206625"/>
            <a:ext cx="92075" cy="457200"/>
            <a:chOff x="1008" y="3408"/>
            <a:chExt cx="96" cy="480"/>
          </a:xfrm>
        </p:grpSpPr>
        <p:sp>
          <p:nvSpPr>
            <p:cNvPr id="27848"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7849"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50"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51"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52"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53"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7654" name="Group 15"/>
          <p:cNvGrpSpPr>
            <a:grpSpLocks noChangeAspect="1"/>
          </p:cNvGrpSpPr>
          <p:nvPr/>
        </p:nvGrpSpPr>
        <p:grpSpPr bwMode="auto">
          <a:xfrm>
            <a:off x="1193800" y="2389188"/>
            <a:ext cx="92075" cy="457200"/>
            <a:chOff x="1008" y="3408"/>
            <a:chExt cx="96" cy="480"/>
          </a:xfrm>
        </p:grpSpPr>
        <p:sp>
          <p:nvSpPr>
            <p:cNvPr id="27842"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7843"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44"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45"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46"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47"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7655" name="Group 15"/>
          <p:cNvGrpSpPr>
            <a:grpSpLocks noChangeAspect="1"/>
          </p:cNvGrpSpPr>
          <p:nvPr/>
        </p:nvGrpSpPr>
        <p:grpSpPr bwMode="auto">
          <a:xfrm>
            <a:off x="1466850" y="2117725"/>
            <a:ext cx="92075" cy="457200"/>
            <a:chOff x="1008" y="3408"/>
            <a:chExt cx="96" cy="480"/>
          </a:xfrm>
        </p:grpSpPr>
        <p:sp>
          <p:nvSpPr>
            <p:cNvPr id="27836"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7837"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38"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39"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40"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41"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7656" name="Group 15"/>
          <p:cNvGrpSpPr>
            <a:grpSpLocks noChangeAspect="1"/>
          </p:cNvGrpSpPr>
          <p:nvPr/>
        </p:nvGrpSpPr>
        <p:grpSpPr bwMode="auto">
          <a:xfrm>
            <a:off x="1706563" y="2268538"/>
            <a:ext cx="92075" cy="457200"/>
            <a:chOff x="1008" y="3408"/>
            <a:chExt cx="96" cy="480"/>
          </a:xfrm>
        </p:grpSpPr>
        <p:sp>
          <p:nvSpPr>
            <p:cNvPr id="27830"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7831"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32"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33"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34"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35"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7657" name="Group 15"/>
          <p:cNvGrpSpPr>
            <a:grpSpLocks noChangeAspect="1"/>
          </p:cNvGrpSpPr>
          <p:nvPr/>
        </p:nvGrpSpPr>
        <p:grpSpPr bwMode="auto">
          <a:xfrm>
            <a:off x="1951038" y="1566863"/>
            <a:ext cx="92075" cy="457200"/>
            <a:chOff x="1008" y="3408"/>
            <a:chExt cx="96" cy="480"/>
          </a:xfrm>
        </p:grpSpPr>
        <p:sp>
          <p:nvSpPr>
            <p:cNvPr id="27824"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7825"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26"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27"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28"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29"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7658" name="Group 15"/>
          <p:cNvGrpSpPr>
            <a:grpSpLocks noChangeAspect="1"/>
          </p:cNvGrpSpPr>
          <p:nvPr/>
        </p:nvGrpSpPr>
        <p:grpSpPr bwMode="auto">
          <a:xfrm>
            <a:off x="2190750" y="1749425"/>
            <a:ext cx="92075" cy="457200"/>
            <a:chOff x="1008" y="3408"/>
            <a:chExt cx="96" cy="480"/>
          </a:xfrm>
        </p:grpSpPr>
        <p:sp>
          <p:nvSpPr>
            <p:cNvPr id="27818"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7819"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20"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21"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22"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23"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7659" name="Group 15"/>
          <p:cNvGrpSpPr>
            <a:grpSpLocks noChangeAspect="1"/>
          </p:cNvGrpSpPr>
          <p:nvPr/>
        </p:nvGrpSpPr>
        <p:grpSpPr bwMode="auto">
          <a:xfrm>
            <a:off x="2463800" y="1477963"/>
            <a:ext cx="92075" cy="457200"/>
            <a:chOff x="1008" y="3408"/>
            <a:chExt cx="96" cy="480"/>
          </a:xfrm>
        </p:grpSpPr>
        <p:sp>
          <p:nvSpPr>
            <p:cNvPr id="27812"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7813"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14"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15"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16"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17"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7660" name="Group 15"/>
          <p:cNvGrpSpPr>
            <a:grpSpLocks noChangeAspect="1"/>
          </p:cNvGrpSpPr>
          <p:nvPr/>
        </p:nvGrpSpPr>
        <p:grpSpPr bwMode="auto">
          <a:xfrm>
            <a:off x="2703513" y="1627188"/>
            <a:ext cx="92075" cy="457200"/>
            <a:chOff x="1008" y="3408"/>
            <a:chExt cx="96" cy="480"/>
          </a:xfrm>
        </p:grpSpPr>
        <p:sp>
          <p:nvSpPr>
            <p:cNvPr id="27806"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7807"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08"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09"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10"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11"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7661" name="Group 15"/>
          <p:cNvGrpSpPr>
            <a:grpSpLocks noChangeAspect="1"/>
          </p:cNvGrpSpPr>
          <p:nvPr/>
        </p:nvGrpSpPr>
        <p:grpSpPr bwMode="auto">
          <a:xfrm>
            <a:off x="2054225" y="2282825"/>
            <a:ext cx="92075" cy="457200"/>
            <a:chOff x="1008" y="3408"/>
            <a:chExt cx="96" cy="480"/>
          </a:xfrm>
        </p:grpSpPr>
        <p:sp>
          <p:nvSpPr>
            <p:cNvPr id="27800"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7801"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02"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03"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04"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805"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7662" name="Group 15"/>
          <p:cNvGrpSpPr>
            <a:grpSpLocks noChangeAspect="1"/>
          </p:cNvGrpSpPr>
          <p:nvPr/>
        </p:nvGrpSpPr>
        <p:grpSpPr bwMode="auto">
          <a:xfrm>
            <a:off x="2293938" y="2465388"/>
            <a:ext cx="92075" cy="457200"/>
            <a:chOff x="1008" y="3408"/>
            <a:chExt cx="96" cy="480"/>
          </a:xfrm>
        </p:grpSpPr>
        <p:sp>
          <p:nvSpPr>
            <p:cNvPr id="27794"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7795"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96"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97"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98"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99"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7663" name="Group 15"/>
          <p:cNvGrpSpPr>
            <a:grpSpLocks noChangeAspect="1"/>
          </p:cNvGrpSpPr>
          <p:nvPr/>
        </p:nvGrpSpPr>
        <p:grpSpPr bwMode="auto">
          <a:xfrm>
            <a:off x="2566988" y="2193925"/>
            <a:ext cx="92075" cy="457200"/>
            <a:chOff x="1008" y="3408"/>
            <a:chExt cx="96" cy="480"/>
          </a:xfrm>
        </p:grpSpPr>
        <p:sp>
          <p:nvSpPr>
            <p:cNvPr id="27788"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7789"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90"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91"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92"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93"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7664" name="Group 15"/>
          <p:cNvGrpSpPr>
            <a:grpSpLocks noChangeAspect="1"/>
          </p:cNvGrpSpPr>
          <p:nvPr/>
        </p:nvGrpSpPr>
        <p:grpSpPr bwMode="auto">
          <a:xfrm>
            <a:off x="2806700" y="2344738"/>
            <a:ext cx="92075" cy="457200"/>
            <a:chOff x="1008" y="3408"/>
            <a:chExt cx="96" cy="480"/>
          </a:xfrm>
        </p:grpSpPr>
        <p:sp>
          <p:nvSpPr>
            <p:cNvPr id="27782"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7783"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84"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85"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86"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87"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7665" name="Group 15"/>
          <p:cNvGrpSpPr>
            <a:grpSpLocks noChangeAspect="1"/>
          </p:cNvGrpSpPr>
          <p:nvPr/>
        </p:nvGrpSpPr>
        <p:grpSpPr bwMode="auto">
          <a:xfrm>
            <a:off x="1003300" y="3014663"/>
            <a:ext cx="92075" cy="457200"/>
            <a:chOff x="1008" y="3408"/>
            <a:chExt cx="96" cy="480"/>
          </a:xfrm>
        </p:grpSpPr>
        <p:sp>
          <p:nvSpPr>
            <p:cNvPr id="27776"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7777"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78"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79"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80"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81"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7666" name="Group 15"/>
          <p:cNvGrpSpPr>
            <a:grpSpLocks noChangeAspect="1"/>
          </p:cNvGrpSpPr>
          <p:nvPr/>
        </p:nvGrpSpPr>
        <p:grpSpPr bwMode="auto">
          <a:xfrm>
            <a:off x="1243013" y="3197225"/>
            <a:ext cx="92075" cy="457200"/>
            <a:chOff x="1008" y="3408"/>
            <a:chExt cx="96" cy="480"/>
          </a:xfrm>
        </p:grpSpPr>
        <p:sp>
          <p:nvSpPr>
            <p:cNvPr id="27770"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7771"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72"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73"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74"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75"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7667" name="Group 15"/>
          <p:cNvGrpSpPr>
            <a:grpSpLocks noChangeAspect="1"/>
          </p:cNvGrpSpPr>
          <p:nvPr/>
        </p:nvGrpSpPr>
        <p:grpSpPr bwMode="auto">
          <a:xfrm>
            <a:off x="1516063" y="2925763"/>
            <a:ext cx="92075" cy="457200"/>
            <a:chOff x="1008" y="3408"/>
            <a:chExt cx="96" cy="480"/>
          </a:xfrm>
        </p:grpSpPr>
        <p:sp>
          <p:nvSpPr>
            <p:cNvPr id="27764"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7765"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66"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67"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68"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69"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7668" name="Group 15"/>
          <p:cNvGrpSpPr>
            <a:grpSpLocks noChangeAspect="1"/>
          </p:cNvGrpSpPr>
          <p:nvPr/>
        </p:nvGrpSpPr>
        <p:grpSpPr bwMode="auto">
          <a:xfrm>
            <a:off x="1755775" y="3074988"/>
            <a:ext cx="92075" cy="457200"/>
            <a:chOff x="1008" y="3408"/>
            <a:chExt cx="96" cy="480"/>
          </a:xfrm>
        </p:grpSpPr>
        <p:sp>
          <p:nvSpPr>
            <p:cNvPr id="27758"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7759"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60"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61"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62"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63"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7669" name="Group 15"/>
          <p:cNvGrpSpPr>
            <a:grpSpLocks noChangeAspect="1"/>
          </p:cNvGrpSpPr>
          <p:nvPr/>
        </p:nvGrpSpPr>
        <p:grpSpPr bwMode="auto">
          <a:xfrm>
            <a:off x="1106488" y="3730625"/>
            <a:ext cx="92075" cy="457200"/>
            <a:chOff x="1008" y="3408"/>
            <a:chExt cx="96" cy="480"/>
          </a:xfrm>
        </p:grpSpPr>
        <p:sp>
          <p:nvSpPr>
            <p:cNvPr id="27752"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7753"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54"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55"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56"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57"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7670" name="Group 15"/>
          <p:cNvGrpSpPr>
            <a:grpSpLocks noChangeAspect="1"/>
          </p:cNvGrpSpPr>
          <p:nvPr/>
        </p:nvGrpSpPr>
        <p:grpSpPr bwMode="auto">
          <a:xfrm>
            <a:off x="1346200" y="3913188"/>
            <a:ext cx="92075" cy="457200"/>
            <a:chOff x="1008" y="3408"/>
            <a:chExt cx="96" cy="480"/>
          </a:xfrm>
        </p:grpSpPr>
        <p:sp>
          <p:nvSpPr>
            <p:cNvPr id="27746"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7747"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48"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49"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50"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51"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7671" name="Group 15"/>
          <p:cNvGrpSpPr>
            <a:grpSpLocks noChangeAspect="1"/>
          </p:cNvGrpSpPr>
          <p:nvPr/>
        </p:nvGrpSpPr>
        <p:grpSpPr bwMode="auto">
          <a:xfrm>
            <a:off x="1619250" y="3641725"/>
            <a:ext cx="92075" cy="457200"/>
            <a:chOff x="1008" y="3408"/>
            <a:chExt cx="96" cy="480"/>
          </a:xfrm>
        </p:grpSpPr>
        <p:sp>
          <p:nvSpPr>
            <p:cNvPr id="27740"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7741"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42"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43"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44"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45"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7672" name="Group 15"/>
          <p:cNvGrpSpPr>
            <a:grpSpLocks noChangeAspect="1"/>
          </p:cNvGrpSpPr>
          <p:nvPr/>
        </p:nvGrpSpPr>
        <p:grpSpPr bwMode="auto">
          <a:xfrm>
            <a:off x="1858963" y="3792538"/>
            <a:ext cx="92075" cy="457200"/>
            <a:chOff x="1008" y="3408"/>
            <a:chExt cx="96" cy="480"/>
          </a:xfrm>
        </p:grpSpPr>
        <p:sp>
          <p:nvSpPr>
            <p:cNvPr id="27734"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7735"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36"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37"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38"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39"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7673" name="Group 15"/>
          <p:cNvGrpSpPr>
            <a:grpSpLocks noChangeAspect="1"/>
          </p:cNvGrpSpPr>
          <p:nvPr/>
        </p:nvGrpSpPr>
        <p:grpSpPr bwMode="auto">
          <a:xfrm>
            <a:off x="2103438" y="3090863"/>
            <a:ext cx="92075" cy="457200"/>
            <a:chOff x="1008" y="3408"/>
            <a:chExt cx="96" cy="480"/>
          </a:xfrm>
        </p:grpSpPr>
        <p:sp>
          <p:nvSpPr>
            <p:cNvPr id="27728"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7729"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30"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31"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32"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33"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7674" name="Group 15"/>
          <p:cNvGrpSpPr>
            <a:grpSpLocks noChangeAspect="1"/>
          </p:cNvGrpSpPr>
          <p:nvPr/>
        </p:nvGrpSpPr>
        <p:grpSpPr bwMode="auto">
          <a:xfrm>
            <a:off x="2343150" y="3273425"/>
            <a:ext cx="92075" cy="457200"/>
            <a:chOff x="1008" y="3408"/>
            <a:chExt cx="96" cy="480"/>
          </a:xfrm>
        </p:grpSpPr>
        <p:sp>
          <p:nvSpPr>
            <p:cNvPr id="27722"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7723"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24"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25"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26"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27"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7675" name="Group 15"/>
          <p:cNvGrpSpPr>
            <a:grpSpLocks noChangeAspect="1"/>
          </p:cNvGrpSpPr>
          <p:nvPr/>
        </p:nvGrpSpPr>
        <p:grpSpPr bwMode="auto">
          <a:xfrm>
            <a:off x="2616200" y="3001963"/>
            <a:ext cx="92075" cy="457200"/>
            <a:chOff x="1008" y="3408"/>
            <a:chExt cx="96" cy="480"/>
          </a:xfrm>
        </p:grpSpPr>
        <p:sp>
          <p:nvSpPr>
            <p:cNvPr id="27716"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7717"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18"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19"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20"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21"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7676" name="Group 15"/>
          <p:cNvGrpSpPr>
            <a:grpSpLocks noChangeAspect="1"/>
          </p:cNvGrpSpPr>
          <p:nvPr/>
        </p:nvGrpSpPr>
        <p:grpSpPr bwMode="auto">
          <a:xfrm>
            <a:off x="2855913" y="3151188"/>
            <a:ext cx="92075" cy="457200"/>
            <a:chOff x="1008" y="3408"/>
            <a:chExt cx="96" cy="480"/>
          </a:xfrm>
        </p:grpSpPr>
        <p:sp>
          <p:nvSpPr>
            <p:cNvPr id="27710"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7711"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12"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13"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14"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15"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7677" name="Group 15"/>
          <p:cNvGrpSpPr>
            <a:grpSpLocks noChangeAspect="1"/>
          </p:cNvGrpSpPr>
          <p:nvPr/>
        </p:nvGrpSpPr>
        <p:grpSpPr bwMode="auto">
          <a:xfrm>
            <a:off x="2206625" y="3806825"/>
            <a:ext cx="92075" cy="457200"/>
            <a:chOff x="1008" y="3408"/>
            <a:chExt cx="96" cy="480"/>
          </a:xfrm>
        </p:grpSpPr>
        <p:sp>
          <p:nvSpPr>
            <p:cNvPr id="27704"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7705"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06"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07"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08"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09"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7678" name="Group 15"/>
          <p:cNvGrpSpPr>
            <a:grpSpLocks noChangeAspect="1"/>
          </p:cNvGrpSpPr>
          <p:nvPr/>
        </p:nvGrpSpPr>
        <p:grpSpPr bwMode="auto">
          <a:xfrm>
            <a:off x="2446338" y="3989388"/>
            <a:ext cx="92075" cy="457200"/>
            <a:chOff x="1008" y="3408"/>
            <a:chExt cx="96" cy="480"/>
          </a:xfrm>
        </p:grpSpPr>
        <p:sp>
          <p:nvSpPr>
            <p:cNvPr id="27698"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7699"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00"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01"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02"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703"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7679" name="Group 15"/>
          <p:cNvGrpSpPr>
            <a:grpSpLocks noChangeAspect="1"/>
          </p:cNvGrpSpPr>
          <p:nvPr/>
        </p:nvGrpSpPr>
        <p:grpSpPr bwMode="auto">
          <a:xfrm>
            <a:off x="2719388" y="3717925"/>
            <a:ext cx="92075" cy="457200"/>
            <a:chOff x="1008" y="3408"/>
            <a:chExt cx="96" cy="480"/>
          </a:xfrm>
        </p:grpSpPr>
        <p:sp>
          <p:nvSpPr>
            <p:cNvPr id="27692"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7693"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694"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695"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696"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697"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7680" name="Group 15"/>
          <p:cNvGrpSpPr>
            <a:grpSpLocks noChangeAspect="1"/>
          </p:cNvGrpSpPr>
          <p:nvPr/>
        </p:nvGrpSpPr>
        <p:grpSpPr bwMode="auto">
          <a:xfrm>
            <a:off x="2959100" y="3868738"/>
            <a:ext cx="92075" cy="457200"/>
            <a:chOff x="1008" y="3408"/>
            <a:chExt cx="96" cy="480"/>
          </a:xfrm>
        </p:grpSpPr>
        <p:sp>
          <p:nvSpPr>
            <p:cNvPr id="27686"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7687"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688"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689"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690"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7691"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sp>
        <p:nvSpPr>
          <p:cNvPr id="27681" name="ZoneTexte 1"/>
          <p:cNvSpPr txBox="1">
            <a:spLocks noChangeArrowheads="1"/>
          </p:cNvSpPr>
          <p:nvPr/>
        </p:nvSpPr>
        <p:spPr bwMode="auto">
          <a:xfrm>
            <a:off x="1003300" y="5065713"/>
            <a:ext cx="3832225" cy="922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1800">
                <a:solidFill>
                  <a:prstClr val="white"/>
                </a:solidFill>
              </a:rPr>
              <a:t>Large population</a:t>
            </a:r>
          </a:p>
          <a:p>
            <a:pPr eaLnBrk="1" fontAlgn="base" hangingPunct="1">
              <a:spcBef>
                <a:spcPct val="0"/>
              </a:spcBef>
              <a:spcAft>
                <a:spcPct val="0"/>
              </a:spcAft>
            </a:pPr>
            <a:endParaRPr lang="fr-FR" sz="1800">
              <a:solidFill>
                <a:prstClr val="white"/>
              </a:solidFill>
            </a:endParaRPr>
          </a:p>
          <a:p>
            <a:pPr eaLnBrk="1" fontAlgn="base" hangingPunct="1">
              <a:spcBef>
                <a:spcPct val="0"/>
              </a:spcBef>
              <a:spcAft>
                <a:spcPct val="0"/>
              </a:spcAft>
            </a:pPr>
            <a:r>
              <a:rPr lang="fr-FR" sz="1800">
                <a:solidFill>
                  <a:prstClr val="white"/>
                </a:solidFill>
              </a:rPr>
              <a:t>Scientific question: </a:t>
            </a:r>
            <a:r>
              <a:rPr lang="fr-FR" sz="1800" i="1">
                <a:solidFill>
                  <a:prstClr val="white"/>
                </a:solidFill>
              </a:rPr>
              <a:t>ætiology of the flu</a:t>
            </a:r>
          </a:p>
        </p:txBody>
      </p:sp>
      <p:sp>
        <p:nvSpPr>
          <p:cNvPr id="27682" name="ZoneTexte 2"/>
          <p:cNvSpPr txBox="1">
            <a:spLocks noChangeArrowheads="1"/>
          </p:cNvSpPr>
          <p:nvPr/>
        </p:nvSpPr>
        <p:spPr bwMode="auto">
          <a:xfrm>
            <a:off x="3822700" y="1770063"/>
            <a:ext cx="4813300" cy="2586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800" dirty="0">
                <a:solidFill>
                  <a:prstClr val="white"/>
                </a:solidFill>
              </a:rPr>
              <a:t>Flu season</a:t>
            </a:r>
          </a:p>
          <a:p>
            <a:pPr eaLnBrk="1" fontAlgn="base" hangingPunct="1">
              <a:spcBef>
                <a:spcPct val="0"/>
              </a:spcBef>
              <a:spcAft>
                <a:spcPct val="0"/>
              </a:spcAft>
            </a:pPr>
            <a:endParaRPr lang="en-US" sz="1800" dirty="0">
              <a:solidFill>
                <a:prstClr val="white"/>
              </a:solidFill>
            </a:endParaRPr>
          </a:p>
          <a:p>
            <a:pPr eaLnBrk="1" fontAlgn="base" hangingPunct="1">
              <a:spcBef>
                <a:spcPct val="0"/>
              </a:spcBef>
              <a:spcAft>
                <a:spcPct val="0"/>
              </a:spcAft>
            </a:pPr>
            <a:r>
              <a:rPr lang="en-US" sz="1800" dirty="0">
                <a:solidFill>
                  <a:prstClr val="white"/>
                </a:solidFill>
              </a:rPr>
              <a:t>Each participant wears a portable health monitor at all times throughout the season</a:t>
            </a:r>
          </a:p>
          <a:p>
            <a:pPr eaLnBrk="1" fontAlgn="base" hangingPunct="1">
              <a:spcBef>
                <a:spcPct val="0"/>
              </a:spcBef>
              <a:spcAft>
                <a:spcPct val="0"/>
              </a:spcAft>
            </a:pPr>
            <a:endParaRPr lang="en-US" sz="1800" dirty="0">
              <a:solidFill>
                <a:prstClr val="white"/>
              </a:solidFill>
            </a:endParaRPr>
          </a:p>
          <a:p>
            <a:pPr eaLnBrk="1" fontAlgn="base" hangingPunct="1">
              <a:spcBef>
                <a:spcPct val="0"/>
              </a:spcBef>
              <a:spcAft>
                <a:spcPct val="0"/>
              </a:spcAft>
            </a:pPr>
            <a:r>
              <a:rPr lang="en-US" sz="1800" dirty="0">
                <a:solidFill>
                  <a:prstClr val="white"/>
                </a:solidFill>
              </a:rPr>
              <a:t>Minute-by-minute “life points” are recorded</a:t>
            </a:r>
          </a:p>
          <a:p>
            <a:pPr eaLnBrk="1" fontAlgn="base" hangingPunct="1">
              <a:spcBef>
                <a:spcPct val="0"/>
              </a:spcBef>
              <a:spcAft>
                <a:spcPct val="0"/>
              </a:spcAft>
            </a:pPr>
            <a:endParaRPr lang="en-US" sz="1800" dirty="0">
              <a:solidFill>
                <a:prstClr val="white"/>
              </a:solidFill>
            </a:endParaRPr>
          </a:p>
          <a:p>
            <a:pPr eaLnBrk="1" fontAlgn="base" hangingPunct="1">
              <a:spcBef>
                <a:spcPct val="0"/>
              </a:spcBef>
              <a:spcAft>
                <a:spcPct val="0"/>
              </a:spcAft>
            </a:pPr>
            <a:r>
              <a:rPr lang="en-US" sz="1800" dirty="0">
                <a:solidFill>
                  <a:prstClr val="white"/>
                </a:solidFill>
              </a:rPr>
              <a:t>If volunteer gets sick with the flu, the date/time of onset is noted.</a:t>
            </a:r>
          </a:p>
        </p:txBody>
      </p:sp>
      <p:sp>
        <p:nvSpPr>
          <p:cNvPr id="27683" name="Titre 1"/>
          <p:cNvSpPr>
            <a:spLocks noGrp="1"/>
          </p:cNvSpPr>
          <p:nvPr>
            <p:ph type="title"/>
          </p:nvPr>
        </p:nvSpPr>
        <p:spPr>
          <a:xfrm>
            <a:off x="457200" y="274638"/>
            <a:ext cx="8229600" cy="841375"/>
          </a:xfrm>
        </p:spPr>
        <p:txBody>
          <a:bodyPr/>
          <a:lstStyle/>
          <a:p>
            <a:pPr eaLnBrk="1" hangingPunct="1"/>
            <a:r>
              <a:rPr lang="en-US" dirty="0">
                <a:latin typeface="Calibri" charset="0"/>
              </a:rPr>
              <a:t>An new perspective on the RP …</a:t>
            </a:r>
          </a:p>
        </p:txBody>
      </p:sp>
      <p:sp>
        <p:nvSpPr>
          <p:cNvPr id="2" name="ZoneTexte 1"/>
          <p:cNvSpPr txBox="1"/>
          <p:nvPr/>
        </p:nvSpPr>
        <p:spPr>
          <a:xfrm rot="20308742">
            <a:off x="5547274" y="4876871"/>
            <a:ext cx="2480166" cy="707886"/>
          </a:xfrm>
          <a:prstGeom prst="rect">
            <a:avLst/>
          </a:prstGeom>
          <a:noFill/>
        </p:spPr>
        <p:txBody>
          <a:bodyPr wrap="none">
            <a:spAutoFit/>
          </a:bodyPr>
          <a:lstStyle/>
          <a:p>
            <a:pPr fontAlgn="base">
              <a:spcBef>
                <a:spcPct val="0"/>
              </a:spcBef>
              <a:spcAft>
                <a:spcPct val="0"/>
              </a:spcAft>
              <a:defRPr/>
            </a:pPr>
            <a:r>
              <a:rPr lang="en-US" sz="2000" dirty="0">
                <a:solidFill>
                  <a:srgbClr val="C0504D">
                    <a:lumMod val="60000"/>
                    <a:lumOff val="40000"/>
                  </a:srgbClr>
                </a:solidFill>
                <a:latin typeface="Stamp Act"/>
                <a:ea typeface="ＭＳ Ｐゴシック" charset="0"/>
                <a:cs typeface="Stamp Act"/>
              </a:rPr>
              <a:t>THOUGHT</a:t>
            </a:r>
          </a:p>
          <a:p>
            <a:pPr fontAlgn="base">
              <a:spcBef>
                <a:spcPct val="0"/>
              </a:spcBef>
              <a:spcAft>
                <a:spcPct val="0"/>
              </a:spcAft>
              <a:defRPr/>
            </a:pPr>
            <a:r>
              <a:rPr lang="en-US" sz="2000" dirty="0">
                <a:solidFill>
                  <a:srgbClr val="C0504D">
                    <a:lumMod val="60000"/>
                    <a:lumOff val="40000"/>
                  </a:srgbClr>
                </a:solidFill>
                <a:latin typeface="Stamp Act"/>
                <a:ea typeface="ＭＳ Ｐゴシック" charset="0"/>
                <a:cs typeface="Stamp Act"/>
              </a:rPr>
              <a:t>EXPERIMENT</a:t>
            </a:r>
          </a:p>
        </p:txBody>
      </p:sp>
      <p:sp>
        <p:nvSpPr>
          <p:cNvPr id="27685" name="ZoneTexte 2"/>
          <p:cNvSpPr txBox="1">
            <a:spLocks noChangeArrowheads="1"/>
          </p:cNvSpPr>
          <p:nvPr/>
        </p:nvSpPr>
        <p:spPr bwMode="auto">
          <a:xfrm>
            <a:off x="5622925" y="1108075"/>
            <a:ext cx="2211388"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800">
                <a:solidFill>
                  <a:prstClr val="white"/>
                </a:solidFill>
              </a:rPr>
              <a:t>(by way of metaphor)</a:t>
            </a:r>
          </a:p>
        </p:txBody>
      </p:sp>
    </p:spTree>
    <p:extLst>
      <p:ext uri="{BB962C8B-B14F-4D97-AF65-F5344CB8AC3E}">
        <p14:creationId xmlns:p14="http://schemas.microsoft.com/office/powerpoint/2010/main" val="34223798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Image 38" descr="pl_traces.tif"/>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0"/>
            <a:ext cx="8280400" cy="6210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9698" name="Group 15"/>
          <p:cNvGrpSpPr>
            <a:grpSpLocks noChangeAspect="1"/>
          </p:cNvGrpSpPr>
          <p:nvPr/>
        </p:nvGrpSpPr>
        <p:grpSpPr bwMode="auto">
          <a:xfrm>
            <a:off x="720725" y="693738"/>
            <a:ext cx="138113" cy="681037"/>
            <a:chOff x="1008" y="3408"/>
            <a:chExt cx="96" cy="480"/>
          </a:xfrm>
        </p:grpSpPr>
        <p:sp>
          <p:nvSpPr>
            <p:cNvPr id="29736"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9737"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9738"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9739"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9740"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9741"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9699" name="Group 15"/>
          <p:cNvGrpSpPr>
            <a:grpSpLocks noChangeAspect="1"/>
          </p:cNvGrpSpPr>
          <p:nvPr/>
        </p:nvGrpSpPr>
        <p:grpSpPr bwMode="auto">
          <a:xfrm>
            <a:off x="720725" y="1603375"/>
            <a:ext cx="138113" cy="681038"/>
            <a:chOff x="1008" y="3408"/>
            <a:chExt cx="96" cy="480"/>
          </a:xfrm>
        </p:grpSpPr>
        <p:sp>
          <p:nvSpPr>
            <p:cNvPr id="29730"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9731"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9732"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9733"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9734"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9735"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9700" name="Group 15"/>
          <p:cNvGrpSpPr>
            <a:grpSpLocks noChangeAspect="1"/>
          </p:cNvGrpSpPr>
          <p:nvPr/>
        </p:nvGrpSpPr>
        <p:grpSpPr bwMode="auto">
          <a:xfrm>
            <a:off x="720725" y="2457450"/>
            <a:ext cx="138113" cy="681038"/>
            <a:chOff x="1008" y="3408"/>
            <a:chExt cx="96" cy="480"/>
          </a:xfrm>
        </p:grpSpPr>
        <p:sp>
          <p:nvSpPr>
            <p:cNvPr id="29724"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9725"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9726"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9727"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9728"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9729"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9701" name="Group 15"/>
          <p:cNvGrpSpPr>
            <a:grpSpLocks noChangeAspect="1"/>
          </p:cNvGrpSpPr>
          <p:nvPr/>
        </p:nvGrpSpPr>
        <p:grpSpPr bwMode="auto">
          <a:xfrm>
            <a:off x="720725" y="3335338"/>
            <a:ext cx="138113" cy="681037"/>
            <a:chOff x="1008" y="3408"/>
            <a:chExt cx="96" cy="480"/>
          </a:xfrm>
        </p:grpSpPr>
        <p:sp>
          <p:nvSpPr>
            <p:cNvPr id="29718"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9719"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9720"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9721"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9722"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9723"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29702" name="Group 15"/>
          <p:cNvGrpSpPr>
            <a:grpSpLocks noChangeAspect="1"/>
          </p:cNvGrpSpPr>
          <p:nvPr/>
        </p:nvGrpSpPr>
        <p:grpSpPr bwMode="auto">
          <a:xfrm>
            <a:off x="720725" y="4219575"/>
            <a:ext cx="138113" cy="681038"/>
            <a:chOff x="1008" y="3408"/>
            <a:chExt cx="96" cy="480"/>
          </a:xfrm>
        </p:grpSpPr>
        <p:sp>
          <p:nvSpPr>
            <p:cNvPr id="29712"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29713"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9714"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9715"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9716"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29717"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sp>
        <p:nvSpPr>
          <p:cNvPr id="29703" name="ZoneTexte 37"/>
          <p:cNvSpPr txBox="1">
            <a:spLocks noChangeArrowheads="1"/>
          </p:cNvSpPr>
          <p:nvPr/>
        </p:nvSpPr>
        <p:spPr bwMode="auto">
          <a:xfrm>
            <a:off x="644525" y="5146675"/>
            <a:ext cx="290513" cy="923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1800">
                <a:solidFill>
                  <a:prstClr val="white"/>
                </a:solidFill>
                <a:latin typeface="Wingdings" charset="0"/>
                <a:cs typeface="Wingdings" charset="0"/>
                <a:sym typeface="Wingdings" charset="0"/>
              </a:rPr>
              <a:t></a:t>
            </a:r>
          </a:p>
          <a:p>
            <a:pPr eaLnBrk="1" fontAlgn="base" hangingPunct="1">
              <a:spcBef>
                <a:spcPct val="0"/>
              </a:spcBef>
              <a:spcAft>
                <a:spcPct val="0"/>
              </a:spcAft>
            </a:pPr>
            <a:r>
              <a:rPr lang="fr-FR" sz="1800">
                <a:solidFill>
                  <a:prstClr val="white"/>
                </a:solidFill>
                <a:latin typeface="Wingdings" charset="0"/>
                <a:cs typeface="Wingdings" charset="0"/>
                <a:sym typeface="Wingdings" charset="0"/>
              </a:rPr>
              <a:t></a:t>
            </a:r>
            <a:endParaRPr lang="fr-FR" sz="1800">
              <a:solidFill>
                <a:prstClr val="white"/>
              </a:solidFill>
              <a:sym typeface="Wingdings" charset="0"/>
            </a:endParaRPr>
          </a:p>
          <a:p>
            <a:pPr eaLnBrk="1" fontAlgn="base" hangingPunct="1">
              <a:spcBef>
                <a:spcPct val="0"/>
              </a:spcBef>
              <a:spcAft>
                <a:spcPct val="0"/>
              </a:spcAft>
            </a:pPr>
            <a:r>
              <a:rPr lang="fr-FR" sz="1800">
                <a:solidFill>
                  <a:prstClr val="white"/>
                </a:solidFill>
                <a:latin typeface="Wingdings" charset="0"/>
                <a:cs typeface="Wingdings" charset="0"/>
                <a:sym typeface="Wingdings" charset="0"/>
              </a:rPr>
              <a:t></a:t>
            </a:r>
            <a:endParaRPr lang="fr-FR" sz="1800">
              <a:solidFill>
                <a:prstClr val="white"/>
              </a:solidFill>
            </a:endParaRPr>
          </a:p>
        </p:txBody>
      </p:sp>
      <p:cxnSp>
        <p:nvCxnSpPr>
          <p:cNvPr id="41" name="Connecteur droit avec flèche 40"/>
          <p:cNvCxnSpPr/>
          <p:nvPr/>
        </p:nvCxnSpPr>
        <p:spPr>
          <a:xfrm flipV="1">
            <a:off x="3035300" y="5108575"/>
            <a:ext cx="0" cy="26352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42" name="Connecteur droit avec flèche 41"/>
          <p:cNvCxnSpPr/>
          <p:nvPr/>
        </p:nvCxnSpPr>
        <p:spPr>
          <a:xfrm flipV="1">
            <a:off x="6807200" y="4132263"/>
            <a:ext cx="0" cy="26511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43" name="Connecteur droit avec flèche 42"/>
          <p:cNvCxnSpPr/>
          <p:nvPr/>
        </p:nvCxnSpPr>
        <p:spPr>
          <a:xfrm flipV="1">
            <a:off x="2971800" y="3335338"/>
            <a:ext cx="0" cy="26511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44" name="Connecteur droit avec flèche 43"/>
          <p:cNvCxnSpPr/>
          <p:nvPr/>
        </p:nvCxnSpPr>
        <p:spPr>
          <a:xfrm flipV="1">
            <a:off x="2451100" y="2593975"/>
            <a:ext cx="0" cy="26511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45" name="Connecteur droit avec flèche 44"/>
          <p:cNvCxnSpPr/>
          <p:nvPr/>
        </p:nvCxnSpPr>
        <p:spPr>
          <a:xfrm flipV="1">
            <a:off x="5422900" y="1628775"/>
            <a:ext cx="0" cy="26511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9709" name="ZoneTexte 48"/>
          <p:cNvSpPr txBox="1">
            <a:spLocks noChangeArrowheads="1"/>
          </p:cNvSpPr>
          <p:nvPr/>
        </p:nvSpPr>
        <p:spPr bwMode="auto">
          <a:xfrm>
            <a:off x="2971800" y="5992813"/>
            <a:ext cx="890588"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1800">
                <a:solidFill>
                  <a:prstClr val="white"/>
                </a:solidFill>
              </a:rPr>
              <a:t>time </a:t>
            </a:r>
            <a:r>
              <a:rPr lang="fr-FR" sz="1800">
                <a:solidFill>
                  <a:prstClr val="white"/>
                </a:solidFill>
                <a:sym typeface="Wingdings" charset="0"/>
              </a:rPr>
              <a:t></a:t>
            </a:r>
            <a:endParaRPr lang="fr-FR" sz="1800">
              <a:solidFill>
                <a:prstClr val="white"/>
              </a:solidFill>
            </a:endParaRPr>
          </a:p>
        </p:txBody>
      </p:sp>
      <p:cxnSp>
        <p:nvCxnSpPr>
          <p:cNvPr id="50" name="Connecteur droit avec flèche 49"/>
          <p:cNvCxnSpPr/>
          <p:nvPr/>
        </p:nvCxnSpPr>
        <p:spPr>
          <a:xfrm flipV="1">
            <a:off x="5676900" y="5602288"/>
            <a:ext cx="0" cy="261937"/>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9711" name="ZoneTexte 50"/>
          <p:cNvSpPr txBox="1">
            <a:spLocks noChangeArrowheads="1"/>
          </p:cNvSpPr>
          <p:nvPr/>
        </p:nvSpPr>
        <p:spPr bwMode="auto">
          <a:xfrm>
            <a:off x="5748338" y="5551488"/>
            <a:ext cx="2443162"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1800">
                <a:solidFill>
                  <a:prstClr val="white"/>
                </a:solidFill>
              </a:rPr>
              <a:t>= onset of flu symptoms</a:t>
            </a:r>
          </a:p>
        </p:txBody>
      </p:sp>
    </p:spTree>
    <p:extLst>
      <p:ext uri="{BB962C8B-B14F-4D97-AF65-F5344CB8AC3E}">
        <p14:creationId xmlns:p14="http://schemas.microsoft.com/office/powerpoint/2010/main" val="1058305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gs>
            <a:gs pos="100000">
              <a:srgbClr val="FFFFFF"/>
            </a:gs>
          </a:gsLst>
          <a:path path="circle">
            <a:fillToRect r="100000" b="100000"/>
          </a:path>
          <a:tileRect l="-100000" t="-100000"/>
        </a:gradFill>
        <a:effectLst/>
      </p:bgPr>
    </p:bg>
    <p:spTree>
      <p:nvGrpSpPr>
        <p:cNvPr id="1" name=""/>
        <p:cNvGrpSpPr/>
        <p:nvPr/>
      </p:nvGrpSpPr>
      <p:grpSpPr>
        <a:xfrm>
          <a:off x="0" y="0"/>
          <a:ext cx="0" cy="0"/>
          <a:chOff x="0" y="0"/>
          <a:chExt cx="0" cy="0"/>
        </a:xfrm>
      </p:grpSpPr>
      <p:pic>
        <p:nvPicPr>
          <p:cNvPr id="14338" name="Image 3" descr="coverArt.gif"/>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1296988"/>
            <a:ext cx="9144000" cy="538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Image 1" descr="coulter_prehm_painting_rain_cloud.jpe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339" name="Titre 8"/>
          <p:cNvSpPr>
            <a:spLocks noGrp="1"/>
          </p:cNvSpPr>
          <p:nvPr>
            <p:ph type="ctrTitle"/>
          </p:nvPr>
        </p:nvSpPr>
        <p:spPr>
          <a:xfrm>
            <a:off x="1140951" y="1038972"/>
            <a:ext cx="6197600" cy="1806575"/>
          </a:xfrm>
        </p:spPr>
        <p:txBody>
          <a:bodyPr/>
          <a:lstStyle/>
          <a:p>
            <a:r>
              <a:rPr lang="en-US" sz="3200" dirty="0">
                <a:solidFill>
                  <a:schemeClr val="bg1"/>
                </a:solidFill>
                <a:latin typeface="+mn-lt"/>
                <a:cs typeface="American Typewriter" charset="0"/>
              </a:rPr>
              <a:t>Fifty years without free will.</a:t>
            </a:r>
          </a:p>
        </p:txBody>
      </p:sp>
      <p:sp>
        <p:nvSpPr>
          <p:cNvPr id="14340" name="Sous-titre 3"/>
          <p:cNvSpPr>
            <a:spLocks noGrp="1"/>
          </p:cNvSpPr>
          <p:nvPr>
            <p:ph type="subTitle" idx="1"/>
          </p:nvPr>
        </p:nvSpPr>
        <p:spPr>
          <a:xfrm>
            <a:off x="758457" y="4061358"/>
            <a:ext cx="6400800" cy="2324100"/>
          </a:xfrm>
        </p:spPr>
        <p:txBody>
          <a:bodyPr/>
          <a:lstStyle/>
          <a:p>
            <a:pPr algn="l"/>
            <a:endParaRPr lang="en-US" sz="2400" dirty="0">
              <a:solidFill>
                <a:schemeClr val="tx1"/>
              </a:solidFill>
              <a:cs typeface="American Typewriter" charset="0"/>
            </a:endParaRPr>
          </a:p>
          <a:p>
            <a:pPr algn="l"/>
            <a:r>
              <a:rPr lang="en-US" sz="2400" dirty="0">
                <a:solidFill>
                  <a:schemeClr val="tx1"/>
                </a:solidFill>
                <a:cs typeface="American Typewriter" charset="0"/>
              </a:rPr>
              <a:t>Aaron Schurger</a:t>
            </a:r>
          </a:p>
          <a:p>
            <a:pPr algn="l"/>
            <a:r>
              <a:rPr lang="en-US" sz="2000" dirty="0">
                <a:solidFill>
                  <a:schemeClr val="tx1"/>
                </a:solidFill>
                <a:cs typeface="American Typewriter" charset="0"/>
              </a:rPr>
              <a:t>INSERM Cognitive Neuroimaging Unit</a:t>
            </a:r>
          </a:p>
          <a:p>
            <a:pPr algn="l"/>
            <a:r>
              <a:rPr lang="en-US" sz="2000" dirty="0">
                <a:solidFill>
                  <a:schemeClr val="tx1"/>
                </a:solidFill>
                <a:cs typeface="American Typewriter" charset="0"/>
              </a:rPr>
              <a:t>NeuroSpin Research Center</a:t>
            </a:r>
          </a:p>
          <a:p>
            <a:pPr algn="l"/>
            <a:r>
              <a:rPr lang="en-US" sz="2000" dirty="0">
                <a:solidFill>
                  <a:schemeClr val="tx1"/>
                </a:solidFill>
                <a:cs typeface="American Typewriter" charset="0"/>
              </a:rPr>
              <a:t>CEA-</a:t>
            </a:r>
            <a:r>
              <a:rPr lang="en-US" sz="2000" dirty="0" err="1">
                <a:solidFill>
                  <a:schemeClr val="tx1"/>
                </a:solidFill>
                <a:cs typeface="American Typewriter" charset="0"/>
              </a:rPr>
              <a:t>Saclay</a:t>
            </a:r>
            <a:r>
              <a:rPr lang="en-US" sz="2000" dirty="0">
                <a:solidFill>
                  <a:schemeClr val="tx1"/>
                </a:solidFill>
                <a:cs typeface="American Typewriter" charset="0"/>
              </a:rPr>
              <a:t>, FRANCE</a:t>
            </a:r>
            <a:endParaRPr lang="en-US" sz="1800" dirty="0">
              <a:solidFill>
                <a:schemeClr val="tx1"/>
              </a:solidFill>
              <a:cs typeface="American Typewriter" charset="0"/>
            </a:endParaRPr>
          </a:p>
        </p:txBody>
      </p:sp>
    </p:spTree>
    <p:extLst>
      <p:ext uri="{BB962C8B-B14F-4D97-AF65-F5344CB8AC3E}">
        <p14:creationId xmlns:p14="http://schemas.microsoft.com/office/powerpoint/2010/main" val="16670794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Image 1" descr="road_to_the_flu.tif"/>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1320800"/>
            <a:ext cx="9029700" cy="4381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0722" name="Titre 2"/>
          <p:cNvSpPr>
            <a:spLocks noGrp="1"/>
          </p:cNvSpPr>
          <p:nvPr>
            <p:ph type="title"/>
          </p:nvPr>
        </p:nvSpPr>
        <p:spPr>
          <a:xfrm>
            <a:off x="457200" y="274638"/>
            <a:ext cx="8229600" cy="957262"/>
          </a:xfrm>
        </p:spPr>
        <p:txBody>
          <a:bodyPr/>
          <a:lstStyle/>
          <a:p>
            <a:pPr eaLnBrk="1" hangingPunct="1"/>
            <a:r>
              <a:rPr lang="fr-FR">
                <a:latin typeface="Calibri" charset="0"/>
              </a:rPr>
              <a:t>The road to the flu</a:t>
            </a:r>
          </a:p>
        </p:txBody>
      </p:sp>
      <p:cxnSp>
        <p:nvCxnSpPr>
          <p:cNvPr id="4" name="Connecteur droit avec flèche 3"/>
          <p:cNvCxnSpPr/>
          <p:nvPr/>
        </p:nvCxnSpPr>
        <p:spPr>
          <a:xfrm flipV="1">
            <a:off x="6184900" y="2222500"/>
            <a:ext cx="0" cy="3200400"/>
          </a:xfrm>
          <a:prstGeom prst="straightConnector1">
            <a:avLst/>
          </a:prstGeom>
          <a:ln>
            <a:solidFill>
              <a:srgbClr val="FF0000"/>
            </a:solidFill>
            <a:prstDash val="sysDash"/>
            <a:headEnd type="none"/>
            <a:tailEnd type="none"/>
          </a:ln>
        </p:spPr>
        <p:style>
          <a:lnRef idx="2">
            <a:schemeClr val="accent1"/>
          </a:lnRef>
          <a:fillRef idx="0">
            <a:schemeClr val="accent1"/>
          </a:fillRef>
          <a:effectRef idx="1">
            <a:schemeClr val="accent1"/>
          </a:effectRef>
          <a:fontRef idx="minor">
            <a:schemeClr val="tx1"/>
          </a:fontRef>
        </p:style>
      </p:cxnSp>
      <p:sp>
        <p:nvSpPr>
          <p:cNvPr id="30724" name="ZoneTexte 7"/>
          <p:cNvSpPr txBox="1">
            <a:spLocks noChangeArrowheads="1"/>
          </p:cNvSpPr>
          <p:nvPr/>
        </p:nvSpPr>
        <p:spPr bwMode="auto">
          <a:xfrm>
            <a:off x="5854700" y="1458913"/>
            <a:ext cx="1158875" cy="646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1800">
                <a:solidFill>
                  <a:prstClr val="white"/>
                </a:solidFill>
              </a:rPr>
              <a:t>onset of</a:t>
            </a:r>
          </a:p>
          <a:p>
            <a:pPr eaLnBrk="1" fontAlgn="base" hangingPunct="1">
              <a:spcBef>
                <a:spcPct val="0"/>
              </a:spcBef>
              <a:spcAft>
                <a:spcPct val="0"/>
              </a:spcAft>
            </a:pPr>
            <a:r>
              <a:rPr lang="fr-FR" sz="1800">
                <a:solidFill>
                  <a:prstClr val="white"/>
                </a:solidFill>
              </a:rPr>
              <a:t>symptoms</a:t>
            </a:r>
          </a:p>
        </p:txBody>
      </p:sp>
      <p:sp>
        <p:nvSpPr>
          <p:cNvPr id="30725" name="ZoneTexte 8"/>
          <p:cNvSpPr txBox="1">
            <a:spLocks noChangeArrowheads="1"/>
          </p:cNvSpPr>
          <p:nvPr/>
        </p:nvSpPr>
        <p:spPr bwMode="auto">
          <a:xfrm>
            <a:off x="6289675" y="5359400"/>
            <a:ext cx="50165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3200" b="1" i="1">
                <a:solidFill>
                  <a:prstClr val="white"/>
                </a:solidFill>
              </a:rPr>
              <a:t>t</a:t>
            </a:r>
            <a:r>
              <a:rPr lang="fr-FR" sz="3200" baseline="-25000">
                <a:solidFill>
                  <a:prstClr val="white"/>
                </a:solidFill>
              </a:rPr>
              <a:t>0</a:t>
            </a:r>
          </a:p>
        </p:txBody>
      </p:sp>
      <p:sp>
        <p:nvSpPr>
          <p:cNvPr id="30726" name="ZoneTexte 9"/>
          <p:cNvSpPr txBox="1">
            <a:spLocks noChangeArrowheads="1"/>
          </p:cNvSpPr>
          <p:nvPr/>
        </p:nvSpPr>
        <p:spPr bwMode="auto">
          <a:xfrm>
            <a:off x="1431925" y="5267325"/>
            <a:ext cx="66675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2800">
                <a:solidFill>
                  <a:prstClr val="white"/>
                </a:solidFill>
              </a:rPr>
              <a:t>-3d</a:t>
            </a:r>
          </a:p>
        </p:txBody>
      </p:sp>
      <p:sp>
        <p:nvSpPr>
          <p:cNvPr id="30727" name="ZoneTexte 10"/>
          <p:cNvSpPr txBox="1">
            <a:spLocks noChangeArrowheads="1"/>
          </p:cNvSpPr>
          <p:nvPr/>
        </p:nvSpPr>
        <p:spPr bwMode="auto">
          <a:xfrm>
            <a:off x="2894013" y="5267325"/>
            <a:ext cx="665162"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2800">
                <a:solidFill>
                  <a:prstClr val="white"/>
                </a:solidFill>
              </a:rPr>
              <a:t>-2d</a:t>
            </a:r>
          </a:p>
        </p:txBody>
      </p:sp>
      <p:sp>
        <p:nvSpPr>
          <p:cNvPr id="30728" name="ZoneTexte 11"/>
          <p:cNvSpPr txBox="1">
            <a:spLocks noChangeArrowheads="1"/>
          </p:cNvSpPr>
          <p:nvPr/>
        </p:nvSpPr>
        <p:spPr bwMode="auto">
          <a:xfrm>
            <a:off x="4356100" y="5267325"/>
            <a:ext cx="665163"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2800">
                <a:solidFill>
                  <a:prstClr val="white"/>
                </a:solidFill>
              </a:rPr>
              <a:t>-1d</a:t>
            </a:r>
          </a:p>
        </p:txBody>
      </p:sp>
      <p:cxnSp>
        <p:nvCxnSpPr>
          <p:cNvPr id="15" name="Connecteur droit 14"/>
          <p:cNvCxnSpPr/>
          <p:nvPr/>
        </p:nvCxnSpPr>
        <p:spPr>
          <a:xfrm>
            <a:off x="6477000" y="5092700"/>
            <a:ext cx="0" cy="2667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68940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Image 1" descr="road_to_the_flu.tif"/>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1320800"/>
            <a:ext cx="9029700" cy="4381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1746" name="Titre 2"/>
          <p:cNvSpPr>
            <a:spLocks noGrp="1"/>
          </p:cNvSpPr>
          <p:nvPr>
            <p:ph type="title"/>
          </p:nvPr>
        </p:nvSpPr>
        <p:spPr>
          <a:xfrm>
            <a:off x="457200" y="274638"/>
            <a:ext cx="8229600" cy="957262"/>
          </a:xfrm>
        </p:spPr>
        <p:txBody>
          <a:bodyPr/>
          <a:lstStyle/>
          <a:p>
            <a:pPr eaLnBrk="1" hangingPunct="1"/>
            <a:r>
              <a:rPr lang="fr-FR">
                <a:latin typeface="Calibri" charset="0"/>
              </a:rPr>
              <a:t>The road to the flu</a:t>
            </a:r>
          </a:p>
        </p:txBody>
      </p:sp>
      <p:sp>
        <p:nvSpPr>
          <p:cNvPr id="31747" name="ZoneTexte 9"/>
          <p:cNvSpPr txBox="1">
            <a:spLocks noChangeArrowheads="1"/>
          </p:cNvSpPr>
          <p:nvPr/>
        </p:nvSpPr>
        <p:spPr bwMode="auto">
          <a:xfrm>
            <a:off x="1431925" y="5267325"/>
            <a:ext cx="66675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2800">
                <a:solidFill>
                  <a:prstClr val="white"/>
                </a:solidFill>
              </a:rPr>
              <a:t>-3d</a:t>
            </a:r>
          </a:p>
        </p:txBody>
      </p:sp>
      <p:sp>
        <p:nvSpPr>
          <p:cNvPr id="31748" name="ZoneTexte 10"/>
          <p:cNvSpPr txBox="1">
            <a:spLocks noChangeArrowheads="1"/>
          </p:cNvSpPr>
          <p:nvPr/>
        </p:nvSpPr>
        <p:spPr bwMode="auto">
          <a:xfrm>
            <a:off x="2894013" y="5267325"/>
            <a:ext cx="665162"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2800">
                <a:solidFill>
                  <a:prstClr val="white"/>
                </a:solidFill>
              </a:rPr>
              <a:t>-2d</a:t>
            </a:r>
          </a:p>
        </p:txBody>
      </p:sp>
      <p:sp>
        <p:nvSpPr>
          <p:cNvPr id="31749" name="ZoneTexte 11"/>
          <p:cNvSpPr txBox="1">
            <a:spLocks noChangeArrowheads="1"/>
          </p:cNvSpPr>
          <p:nvPr/>
        </p:nvSpPr>
        <p:spPr bwMode="auto">
          <a:xfrm>
            <a:off x="4356100" y="5267325"/>
            <a:ext cx="665163"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2800">
                <a:solidFill>
                  <a:prstClr val="white"/>
                </a:solidFill>
              </a:rPr>
              <a:t>-1d</a:t>
            </a:r>
          </a:p>
        </p:txBody>
      </p:sp>
      <p:cxnSp>
        <p:nvCxnSpPr>
          <p:cNvPr id="13" name="Connecteur droit avec flèche 12"/>
          <p:cNvCxnSpPr/>
          <p:nvPr/>
        </p:nvCxnSpPr>
        <p:spPr>
          <a:xfrm flipV="1">
            <a:off x="5854700" y="2603500"/>
            <a:ext cx="0" cy="3517900"/>
          </a:xfrm>
          <a:prstGeom prst="straightConnector1">
            <a:avLst/>
          </a:prstGeom>
          <a:ln>
            <a:solidFill>
              <a:srgbClr val="CCFFCC"/>
            </a:solidFill>
            <a:prstDash val="sysDash"/>
            <a:headEnd type="none"/>
            <a:tailEnd type="none"/>
          </a:ln>
        </p:spPr>
        <p:style>
          <a:lnRef idx="2">
            <a:schemeClr val="accent1"/>
          </a:lnRef>
          <a:fillRef idx="0">
            <a:schemeClr val="accent1"/>
          </a:fillRef>
          <a:effectRef idx="1">
            <a:schemeClr val="accent1"/>
          </a:effectRef>
          <a:fontRef idx="minor">
            <a:schemeClr val="tx1"/>
          </a:fontRef>
        </p:style>
      </p:cxnSp>
      <p:cxnSp>
        <p:nvCxnSpPr>
          <p:cNvPr id="14" name="Connecteur droit avec flèche 13"/>
          <p:cNvCxnSpPr/>
          <p:nvPr/>
        </p:nvCxnSpPr>
        <p:spPr>
          <a:xfrm flipV="1">
            <a:off x="6184900" y="2222500"/>
            <a:ext cx="0" cy="3200400"/>
          </a:xfrm>
          <a:prstGeom prst="straightConnector1">
            <a:avLst/>
          </a:prstGeom>
          <a:ln>
            <a:solidFill>
              <a:srgbClr val="FF0000"/>
            </a:solidFill>
            <a:prstDash val="sysDash"/>
            <a:headEnd type="none"/>
            <a:tailEnd type="none"/>
          </a:ln>
        </p:spPr>
        <p:style>
          <a:lnRef idx="2">
            <a:schemeClr val="accent1"/>
          </a:lnRef>
          <a:fillRef idx="0">
            <a:schemeClr val="accent1"/>
          </a:fillRef>
          <a:effectRef idx="1">
            <a:schemeClr val="accent1"/>
          </a:effectRef>
          <a:fontRef idx="minor">
            <a:schemeClr val="tx1"/>
          </a:fontRef>
        </p:style>
      </p:cxnSp>
      <p:sp>
        <p:nvSpPr>
          <p:cNvPr id="31752" name="ZoneTexte 14"/>
          <p:cNvSpPr txBox="1">
            <a:spLocks noChangeArrowheads="1"/>
          </p:cNvSpPr>
          <p:nvPr/>
        </p:nvSpPr>
        <p:spPr bwMode="auto">
          <a:xfrm>
            <a:off x="5854700" y="1458913"/>
            <a:ext cx="1158875" cy="646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1800">
                <a:solidFill>
                  <a:prstClr val="white"/>
                </a:solidFill>
              </a:rPr>
              <a:t>onset of</a:t>
            </a:r>
          </a:p>
          <a:p>
            <a:pPr eaLnBrk="1" fontAlgn="base" hangingPunct="1">
              <a:spcBef>
                <a:spcPct val="0"/>
              </a:spcBef>
              <a:spcAft>
                <a:spcPct val="0"/>
              </a:spcAft>
            </a:pPr>
            <a:r>
              <a:rPr lang="fr-FR" sz="1800">
                <a:solidFill>
                  <a:prstClr val="white"/>
                </a:solidFill>
              </a:rPr>
              <a:t>symptoms</a:t>
            </a:r>
          </a:p>
        </p:txBody>
      </p:sp>
      <p:sp>
        <p:nvSpPr>
          <p:cNvPr id="31753" name="ZoneTexte 16"/>
          <p:cNvSpPr txBox="1">
            <a:spLocks noChangeArrowheads="1"/>
          </p:cNvSpPr>
          <p:nvPr/>
        </p:nvSpPr>
        <p:spPr bwMode="auto">
          <a:xfrm>
            <a:off x="4926013" y="6121400"/>
            <a:ext cx="1857375"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1800">
                <a:solidFill>
                  <a:prstClr val="white"/>
                </a:solidFill>
              </a:rPr>
              <a:t>contact with virus</a:t>
            </a:r>
          </a:p>
        </p:txBody>
      </p:sp>
      <p:sp>
        <p:nvSpPr>
          <p:cNvPr id="31754" name="ZoneTexte 17"/>
          <p:cNvSpPr txBox="1">
            <a:spLocks noChangeArrowheads="1"/>
          </p:cNvSpPr>
          <p:nvPr/>
        </p:nvSpPr>
        <p:spPr bwMode="auto">
          <a:xfrm>
            <a:off x="6289675" y="5359400"/>
            <a:ext cx="50165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3200" b="1" i="1">
                <a:solidFill>
                  <a:prstClr val="white"/>
                </a:solidFill>
              </a:rPr>
              <a:t>t</a:t>
            </a:r>
            <a:r>
              <a:rPr lang="fr-FR" sz="3200" baseline="-25000">
                <a:solidFill>
                  <a:prstClr val="white"/>
                </a:solidFill>
              </a:rPr>
              <a:t>0</a:t>
            </a:r>
          </a:p>
        </p:txBody>
      </p:sp>
      <p:cxnSp>
        <p:nvCxnSpPr>
          <p:cNvPr id="20" name="Connecteur droit 19"/>
          <p:cNvCxnSpPr/>
          <p:nvPr/>
        </p:nvCxnSpPr>
        <p:spPr>
          <a:xfrm>
            <a:off x="6477000" y="5092700"/>
            <a:ext cx="0" cy="2667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536189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Image 38" descr="pl_traces.tif"/>
          <p:cNvPicPr>
            <a:picLocks noChangeAspect="1"/>
          </p:cNvPicPr>
          <p:nvPr/>
        </p:nvPicPr>
        <p:blipFill>
          <a:blip r:embed="rId2" cstate="email">
            <a:extLst>
              <a:ext uri="{28A0092B-C50C-407E-A947-70E740481C1C}">
                <a14:useLocalDpi xmlns:a14="http://schemas.microsoft.com/office/drawing/2010/main" val="0"/>
              </a:ext>
            </a:extLst>
          </a:blip>
          <a:srcRect b="30879"/>
          <a:stretch>
            <a:fillRect/>
          </a:stretch>
        </p:blipFill>
        <p:spPr bwMode="auto">
          <a:xfrm>
            <a:off x="0" y="0"/>
            <a:ext cx="8280400" cy="4292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33794" name="Group 15"/>
          <p:cNvGrpSpPr>
            <a:grpSpLocks noChangeAspect="1"/>
          </p:cNvGrpSpPr>
          <p:nvPr/>
        </p:nvGrpSpPr>
        <p:grpSpPr bwMode="auto">
          <a:xfrm>
            <a:off x="720725" y="693738"/>
            <a:ext cx="138113" cy="681037"/>
            <a:chOff x="1008" y="3408"/>
            <a:chExt cx="96" cy="480"/>
          </a:xfrm>
        </p:grpSpPr>
        <p:sp>
          <p:nvSpPr>
            <p:cNvPr id="33839"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33840"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33841"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33842"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33843"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33844"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33795" name="Group 15"/>
          <p:cNvGrpSpPr>
            <a:grpSpLocks noChangeAspect="1"/>
          </p:cNvGrpSpPr>
          <p:nvPr/>
        </p:nvGrpSpPr>
        <p:grpSpPr bwMode="auto">
          <a:xfrm>
            <a:off x="720725" y="1603375"/>
            <a:ext cx="138113" cy="681038"/>
            <a:chOff x="1008" y="3408"/>
            <a:chExt cx="96" cy="480"/>
          </a:xfrm>
        </p:grpSpPr>
        <p:sp>
          <p:nvSpPr>
            <p:cNvPr id="33833"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33834"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33835"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33836"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33837"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33838"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grpSp>
        <p:nvGrpSpPr>
          <p:cNvPr id="33796" name="Group 15"/>
          <p:cNvGrpSpPr>
            <a:grpSpLocks noChangeAspect="1"/>
          </p:cNvGrpSpPr>
          <p:nvPr/>
        </p:nvGrpSpPr>
        <p:grpSpPr bwMode="auto">
          <a:xfrm>
            <a:off x="720725" y="2457450"/>
            <a:ext cx="138113" cy="681038"/>
            <a:chOff x="1008" y="3408"/>
            <a:chExt cx="96" cy="480"/>
          </a:xfrm>
        </p:grpSpPr>
        <p:sp>
          <p:nvSpPr>
            <p:cNvPr id="33827"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33828"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33829"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33830"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33831"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33832"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cxnSp>
        <p:nvCxnSpPr>
          <p:cNvPr id="42" name="Connecteur droit avec flèche 41"/>
          <p:cNvCxnSpPr/>
          <p:nvPr/>
        </p:nvCxnSpPr>
        <p:spPr>
          <a:xfrm flipV="1">
            <a:off x="6807200" y="4132263"/>
            <a:ext cx="0" cy="26511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9" name="ZoneTexte 48"/>
          <p:cNvSpPr txBox="1"/>
          <p:nvPr/>
        </p:nvSpPr>
        <p:spPr>
          <a:xfrm>
            <a:off x="2971800" y="5992813"/>
            <a:ext cx="890588" cy="369887"/>
          </a:xfrm>
          <a:prstGeom prst="rect">
            <a:avLst/>
          </a:prstGeom>
          <a:noFill/>
        </p:spPr>
        <p:txBody>
          <a:bodyPr wrap="none">
            <a:spAutoFit/>
          </a:bodyPr>
          <a:lstStyle/>
          <a:p>
            <a:pPr fontAlgn="base">
              <a:spcBef>
                <a:spcPct val="0"/>
              </a:spcBef>
              <a:spcAft>
                <a:spcPct val="0"/>
              </a:spcAft>
              <a:defRPr/>
            </a:pPr>
            <a:r>
              <a:rPr lang="fr-FR" dirty="0">
                <a:solidFill>
                  <a:prstClr val="white">
                    <a:lumMod val="50000"/>
                  </a:prstClr>
                </a:solidFill>
                <a:latin typeface="Calibri" charset="0"/>
                <a:ea typeface="ＭＳ Ｐゴシック" charset="0"/>
                <a:cs typeface="ＭＳ Ｐゴシック" charset="0"/>
              </a:rPr>
              <a:t>time </a:t>
            </a:r>
            <a:r>
              <a:rPr lang="fr-FR" dirty="0">
                <a:solidFill>
                  <a:prstClr val="white">
                    <a:lumMod val="50000"/>
                  </a:prstClr>
                </a:solidFill>
                <a:latin typeface="Calibri" charset="0"/>
                <a:ea typeface="ＭＳ Ｐゴシック" charset="0"/>
                <a:cs typeface="ＭＳ Ｐゴシック" charset="0"/>
                <a:sym typeface="Wingdings"/>
              </a:rPr>
              <a:t></a:t>
            </a:r>
            <a:endParaRPr lang="fr-FR" dirty="0">
              <a:solidFill>
                <a:prstClr val="white">
                  <a:lumMod val="50000"/>
                </a:prstClr>
              </a:solidFill>
              <a:latin typeface="Calibri" charset="0"/>
              <a:ea typeface="ＭＳ Ｐゴシック" charset="0"/>
              <a:cs typeface="ＭＳ Ｐゴシック" charset="0"/>
            </a:endParaRPr>
          </a:p>
        </p:txBody>
      </p:sp>
      <p:sp>
        <p:nvSpPr>
          <p:cNvPr id="2" name="Rectangle 1"/>
          <p:cNvSpPr/>
          <p:nvPr/>
        </p:nvSpPr>
        <p:spPr>
          <a:xfrm>
            <a:off x="165100" y="177800"/>
            <a:ext cx="8115300" cy="3292475"/>
          </a:xfrm>
          <a:prstGeom prst="rect">
            <a:avLst/>
          </a:prstGeom>
          <a:solidFill>
            <a:schemeClr val="bg1">
              <a:alpha val="61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fr-FR">
              <a:solidFill>
                <a:prstClr val="white"/>
              </a:solidFill>
              <a:latin typeface="Calibri"/>
            </a:endParaRPr>
          </a:p>
        </p:txBody>
      </p:sp>
      <p:grpSp>
        <p:nvGrpSpPr>
          <p:cNvPr id="33800" name="Group 15"/>
          <p:cNvGrpSpPr>
            <a:grpSpLocks noChangeAspect="1"/>
          </p:cNvGrpSpPr>
          <p:nvPr/>
        </p:nvGrpSpPr>
        <p:grpSpPr bwMode="auto">
          <a:xfrm>
            <a:off x="720725" y="3335338"/>
            <a:ext cx="138113" cy="681037"/>
            <a:chOff x="1008" y="3408"/>
            <a:chExt cx="96" cy="480"/>
          </a:xfrm>
        </p:grpSpPr>
        <p:sp>
          <p:nvSpPr>
            <p:cNvPr id="33821" name="Oval 8"/>
            <p:cNvSpPr>
              <a:spLocks noChangeAspect="1" noChangeArrowheads="1"/>
            </p:cNvSpPr>
            <p:nvPr/>
          </p:nvSpPr>
          <p:spPr bwMode="auto">
            <a:xfrm>
              <a:off x="1008" y="3408"/>
              <a:ext cx="96" cy="96"/>
            </a:xfrm>
            <a:prstGeom prst="ellipse">
              <a:avLst/>
            </a:prstGeom>
            <a:solidFill>
              <a:schemeClr val="bg2"/>
            </a:solidFill>
            <a:ln w="9525">
              <a:solidFill>
                <a:schemeClr val="tx1"/>
              </a:solidFill>
              <a:round/>
              <a:headEnd/>
              <a:tailEnd/>
            </a:ln>
          </p:spPr>
          <p:txBody>
            <a:bodyPr wrap="none" anchor="ctr"/>
            <a:lstStyle/>
            <a:p>
              <a:pPr fontAlgn="base">
                <a:spcBef>
                  <a:spcPct val="0"/>
                </a:spcBef>
                <a:spcAft>
                  <a:spcPct val="0"/>
                </a:spcAft>
              </a:pPr>
              <a:endParaRPr lang="fr-FR">
                <a:solidFill>
                  <a:prstClr val="white"/>
                </a:solidFill>
                <a:latin typeface="Calibri" charset="0"/>
                <a:ea typeface="ＭＳ Ｐゴシック" charset="0"/>
                <a:cs typeface="ＭＳ Ｐゴシック" charset="0"/>
              </a:endParaRPr>
            </a:p>
          </p:txBody>
        </p:sp>
        <p:sp>
          <p:nvSpPr>
            <p:cNvPr id="33822" name="Line 9"/>
            <p:cNvSpPr>
              <a:spLocks noChangeAspect="1" noChangeShapeType="1"/>
            </p:cNvSpPr>
            <p:nvPr/>
          </p:nvSpPr>
          <p:spPr bwMode="auto">
            <a:xfrm>
              <a:off x="1056" y="3504"/>
              <a:ext cx="0"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33823" name="Line 10"/>
            <p:cNvSpPr>
              <a:spLocks noChangeAspect="1" noChangeShapeType="1"/>
            </p:cNvSpPr>
            <p:nvPr/>
          </p:nvSpPr>
          <p:spPr bwMode="auto">
            <a:xfrm flipH="1">
              <a:off x="1008"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33824" name="Line 11"/>
            <p:cNvSpPr>
              <a:spLocks noChangeAspect="1" noChangeShapeType="1"/>
            </p:cNvSpPr>
            <p:nvPr/>
          </p:nvSpPr>
          <p:spPr bwMode="auto">
            <a:xfrm>
              <a:off x="1056" y="3552"/>
              <a:ext cx="48" cy="96"/>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33825" name="Line 12"/>
            <p:cNvSpPr>
              <a:spLocks noChangeAspect="1" noChangeShapeType="1"/>
            </p:cNvSpPr>
            <p:nvPr/>
          </p:nvSpPr>
          <p:spPr bwMode="auto">
            <a:xfrm flipH="1">
              <a:off x="1008"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sp>
          <p:nvSpPr>
            <p:cNvPr id="33826" name="Line 13"/>
            <p:cNvSpPr>
              <a:spLocks noChangeAspect="1" noChangeShapeType="1"/>
            </p:cNvSpPr>
            <p:nvPr/>
          </p:nvSpPr>
          <p:spPr bwMode="auto">
            <a:xfrm>
              <a:off x="1056" y="3696"/>
              <a:ext cx="48" cy="19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alibri" charset="0"/>
                <a:ea typeface="ＭＳ Ｐゴシック" charset="0"/>
                <a:cs typeface="ＭＳ Ｐゴシック" charset="0"/>
              </a:endParaRPr>
            </a:p>
          </p:txBody>
        </p:sp>
      </p:grpSp>
      <p:cxnSp>
        <p:nvCxnSpPr>
          <p:cNvPr id="48" name="Connecteur droit avec flèche 47"/>
          <p:cNvCxnSpPr/>
          <p:nvPr/>
        </p:nvCxnSpPr>
        <p:spPr>
          <a:xfrm rot="10800000" flipV="1">
            <a:off x="1803400" y="3205163"/>
            <a:ext cx="0" cy="265112"/>
          </a:xfrm>
          <a:prstGeom prst="straightConnector1">
            <a:avLst/>
          </a:prstGeom>
          <a:ln>
            <a:solidFill>
              <a:schemeClr val="accent5"/>
            </a:solidFill>
            <a:tailEnd type="arrow"/>
          </a:ln>
        </p:spPr>
        <p:style>
          <a:lnRef idx="2">
            <a:schemeClr val="accent1"/>
          </a:lnRef>
          <a:fillRef idx="0">
            <a:schemeClr val="accent1"/>
          </a:fillRef>
          <a:effectRef idx="1">
            <a:schemeClr val="accent1"/>
          </a:effectRef>
          <a:fontRef idx="minor">
            <a:schemeClr val="tx1"/>
          </a:fontRef>
        </p:style>
      </p:cxnSp>
      <p:cxnSp>
        <p:nvCxnSpPr>
          <p:cNvPr id="52" name="Connecteur droit avec flèche 51"/>
          <p:cNvCxnSpPr/>
          <p:nvPr/>
        </p:nvCxnSpPr>
        <p:spPr>
          <a:xfrm flipV="1">
            <a:off x="2108200" y="3627438"/>
            <a:ext cx="0" cy="265112"/>
          </a:xfrm>
          <a:prstGeom prst="straightConnector1">
            <a:avLst/>
          </a:prstGeom>
          <a:ln>
            <a:solidFill>
              <a:schemeClr val="accent5"/>
            </a:solidFill>
            <a:tailEnd type="arrow"/>
          </a:ln>
        </p:spPr>
        <p:style>
          <a:lnRef idx="2">
            <a:schemeClr val="accent1"/>
          </a:lnRef>
          <a:fillRef idx="0">
            <a:schemeClr val="accent1"/>
          </a:fillRef>
          <a:effectRef idx="1">
            <a:schemeClr val="accent1"/>
          </a:effectRef>
          <a:fontRef idx="minor">
            <a:schemeClr val="tx1"/>
          </a:fontRef>
        </p:style>
      </p:cxnSp>
      <p:cxnSp>
        <p:nvCxnSpPr>
          <p:cNvPr id="53" name="Connecteur droit avec flèche 52"/>
          <p:cNvCxnSpPr/>
          <p:nvPr/>
        </p:nvCxnSpPr>
        <p:spPr>
          <a:xfrm rot="10800000" flipV="1">
            <a:off x="3581400" y="3338513"/>
            <a:ext cx="0" cy="265112"/>
          </a:xfrm>
          <a:prstGeom prst="straightConnector1">
            <a:avLst/>
          </a:prstGeom>
          <a:ln>
            <a:solidFill>
              <a:schemeClr val="accent5"/>
            </a:solidFill>
            <a:tailEnd type="arrow"/>
          </a:ln>
        </p:spPr>
        <p:style>
          <a:lnRef idx="2">
            <a:schemeClr val="accent1"/>
          </a:lnRef>
          <a:fillRef idx="0">
            <a:schemeClr val="accent1"/>
          </a:fillRef>
          <a:effectRef idx="1">
            <a:schemeClr val="accent1"/>
          </a:effectRef>
          <a:fontRef idx="minor">
            <a:schemeClr val="tx1"/>
          </a:fontRef>
        </p:style>
      </p:cxnSp>
      <p:cxnSp>
        <p:nvCxnSpPr>
          <p:cNvPr id="54" name="Connecteur droit avec flèche 53"/>
          <p:cNvCxnSpPr/>
          <p:nvPr/>
        </p:nvCxnSpPr>
        <p:spPr>
          <a:xfrm flipV="1">
            <a:off x="4546600" y="3952875"/>
            <a:ext cx="0" cy="265113"/>
          </a:xfrm>
          <a:prstGeom prst="straightConnector1">
            <a:avLst/>
          </a:prstGeom>
          <a:ln>
            <a:solidFill>
              <a:schemeClr val="accent5"/>
            </a:solidFill>
            <a:tailEnd type="arrow"/>
          </a:ln>
        </p:spPr>
        <p:style>
          <a:lnRef idx="2">
            <a:schemeClr val="accent1"/>
          </a:lnRef>
          <a:fillRef idx="0">
            <a:schemeClr val="accent1"/>
          </a:fillRef>
          <a:effectRef idx="1">
            <a:schemeClr val="accent1"/>
          </a:effectRef>
          <a:fontRef idx="minor">
            <a:schemeClr val="tx1"/>
          </a:fontRef>
        </p:style>
      </p:cxnSp>
      <p:cxnSp>
        <p:nvCxnSpPr>
          <p:cNvPr id="55" name="Connecteur droit avec flèche 54"/>
          <p:cNvCxnSpPr/>
          <p:nvPr/>
        </p:nvCxnSpPr>
        <p:spPr>
          <a:xfrm rot="10800000" flipV="1">
            <a:off x="5016500" y="3409950"/>
            <a:ext cx="0" cy="265113"/>
          </a:xfrm>
          <a:prstGeom prst="straightConnector1">
            <a:avLst/>
          </a:prstGeom>
          <a:ln>
            <a:solidFill>
              <a:schemeClr val="accent5"/>
            </a:solidFill>
            <a:tailEnd type="arrow"/>
          </a:ln>
        </p:spPr>
        <p:style>
          <a:lnRef idx="2">
            <a:schemeClr val="accent1"/>
          </a:lnRef>
          <a:fillRef idx="0">
            <a:schemeClr val="accent1"/>
          </a:fillRef>
          <a:effectRef idx="1">
            <a:schemeClr val="accent1"/>
          </a:effectRef>
          <a:fontRef idx="minor">
            <a:schemeClr val="tx1"/>
          </a:fontRef>
        </p:style>
      </p:cxnSp>
      <p:cxnSp>
        <p:nvCxnSpPr>
          <p:cNvPr id="56" name="Connecteur droit avec flèche 55"/>
          <p:cNvCxnSpPr/>
          <p:nvPr/>
        </p:nvCxnSpPr>
        <p:spPr>
          <a:xfrm rot="10800000" flipV="1">
            <a:off x="6400800" y="3481388"/>
            <a:ext cx="0" cy="266700"/>
          </a:xfrm>
          <a:prstGeom prst="straightConnector1">
            <a:avLst/>
          </a:prstGeom>
          <a:ln>
            <a:solidFill>
              <a:schemeClr val="accent5"/>
            </a:solidFill>
            <a:tailEnd type="arrow"/>
          </a:ln>
        </p:spPr>
        <p:style>
          <a:lnRef idx="2">
            <a:schemeClr val="accent1"/>
          </a:lnRef>
          <a:fillRef idx="0">
            <a:schemeClr val="accent1"/>
          </a:fillRef>
          <a:effectRef idx="1">
            <a:schemeClr val="accent1"/>
          </a:effectRef>
          <a:fontRef idx="minor">
            <a:schemeClr val="tx1"/>
          </a:fontRef>
        </p:style>
      </p:cxnSp>
      <p:cxnSp>
        <p:nvCxnSpPr>
          <p:cNvPr id="4" name="Connecteur droit 3"/>
          <p:cNvCxnSpPr/>
          <p:nvPr/>
        </p:nvCxnSpPr>
        <p:spPr>
          <a:xfrm>
            <a:off x="0" y="3952875"/>
            <a:ext cx="9144000" cy="0"/>
          </a:xfrm>
          <a:prstGeom prst="line">
            <a:avLst/>
          </a:prstGeom>
          <a:ln>
            <a:solidFill>
              <a:schemeClr val="bg1">
                <a:lumMod val="75000"/>
                <a:lumOff val="25000"/>
              </a:schemeClr>
            </a:solidFill>
            <a:prstDash val="sysDas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794057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Image 1" descr="road_to_the_flu.tif"/>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1320800"/>
            <a:ext cx="9029700" cy="4381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4818" name="Titre 2"/>
          <p:cNvSpPr>
            <a:spLocks noGrp="1"/>
          </p:cNvSpPr>
          <p:nvPr>
            <p:ph type="title"/>
          </p:nvPr>
        </p:nvSpPr>
        <p:spPr>
          <a:xfrm>
            <a:off x="457200" y="274638"/>
            <a:ext cx="8229600" cy="1236662"/>
          </a:xfrm>
        </p:spPr>
        <p:txBody>
          <a:bodyPr/>
          <a:lstStyle/>
          <a:p>
            <a:pPr eaLnBrk="1" hangingPunct="1"/>
            <a:r>
              <a:rPr lang="fr-FR" sz="3200" dirty="0" err="1">
                <a:latin typeface="Calibri" charset="0"/>
              </a:rPr>
              <a:t>Intrinsic</a:t>
            </a:r>
            <a:r>
              <a:rPr lang="fr-FR" sz="3200" dirty="0">
                <a:latin typeface="Calibri" charset="0"/>
              </a:rPr>
              <a:t> fluctuations </a:t>
            </a:r>
            <a:r>
              <a:rPr lang="fr-FR" sz="3200" dirty="0" err="1">
                <a:latin typeface="Calibri" charset="0"/>
              </a:rPr>
              <a:t>caught</a:t>
            </a:r>
            <a:r>
              <a:rPr lang="fr-FR" sz="3200" dirty="0">
                <a:latin typeface="Calibri" charset="0"/>
              </a:rPr>
              <a:t> in the flash</a:t>
            </a:r>
            <a:br>
              <a:rPr lang="fr-FR" sz="3200" dirty="0">
                <a:latin typeface="Calibri" charset="0"/>
              </a:rPr>
            </a:br>
            <a:r>
              <a:rPr lang="fr-FR" sz="3200" dirty="0">
                <a:latin typeface="Calibri" charset="0"/>
              </a:rPr>
              <a:t>photo of </a:t>
            </a:r>
            <a:r>
              <a:rPr lang="fr-FR" sz="3200" dirty="0" err="1">
                <a:latin typeface="Calibri" charset="0"/>
              </a:rPr>
              <a:t>event-locked</a:t>
            </a:r>
            <a:r>
              <a:rPr lang="fr-FR" sz="3200" dirty="0">
                <a:latin typeface="Calibri" charset="0"/>
              </a:rPr>
              <a:t> </a:t>
            </a:r>
            <a:r>
              <a:rPr lang="fr-FR" sz="3200" dirty="0" err="1">
                <a:latin typeface="Calibri" charset="0"/>
              </a:rPr>
              <a:t>averaging</a:t>
            </a:r>
            <a:r>
              <a:rPr lang="fr-FR" sz="3200" dirty="0">
                <a:latin typeface="Calibri" charset="0"/>
              </a:rPr>
              <a:t>?</a:t>
            </a:r>
          </a:p>
        </p:txBody>
      </p:sp>
      <p:cxnSp>
        <p:nvCxnSpPr>
          <p:cNvPr id="4" name="Connecteur droit avec flèche 3"/>
          <p:cNvCxnSpPr/>
          <p:nvPr/>
        </p:nvCxnSpPr>
        <p:spPr>
          <a:xfrm flipV="1">
            <a:off x="6184900" y="2222500"/>
            <a:ext cx="0" cy="3200400"/>
          </a:xfrm>
          <a:prstGeom prst="straightConnector1">
            <a:avLst/>
          </a:prstGeom>
          <a:ln>
            <a:solidFill>
              <a:srgbClr val="FF0000"/>
            </a:solidFill>
            <a:prstDash val="sysDash"/>
            <a:headEnd type="none"/>
            <a:tailEnd type="none"/>
          </a:ln>
        </p:spPr>
        <p:style>
          <a:lnRef idx="2">
            <a:schemeClr val="accent1"/>
          </a:lnRef>
          <a:fillRef idx="0">
            <a:schemeClr val="accent1"/>
          </a:fillRef>
          <a:effectRef idx="1">
            <a:schemeClr val="accent1"/>
          </a:effectRef>
          <a:fontRef idx="minor">
            <a:schemeClr val="tx1"/>
          </a:fontRef>
        </p:style>
      </p:cxnSp>
      <p:sp>
        <p:nvSpPr>
          <p:cNvPr id="34820" name="ZoneTexte 8"/>
          <p:cNvSpPr txBox="1">
            <a:spLocks noChangeArrowheads="1"/>
          </p:cNvSpPr>
          <p:nvPr/>
        </p:nvSpPr>
        <p:spPr bwMode="auto">
          <a:xfrm>
            <a:off x="6289675" y="5359400"/>
            <a:ext cx="50165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3200" b="1" i="1">
                <a:solidFill>
                  <a:prstClr val="white"/>
                </a:solidFill>
              </a:rPr>
              <a:t>t</a:t>
            </a:r>
            <a:r>
              <a:rPr lang="fr-FR" sz="3200" baseline="-25000">
                <a:solidFill>
                  <a:prstClr val="white"/>
                </a:solidFill>
              </a:rPr>
              <a:t>0</a:t>
            </a:r>
          </a:p>
        </p:txBody>
      </p:sp>
      <p:sp>
        <p:nvSpPr>
          <p:cNvPr id="34821" name="ZoneTexte 9"/>
          <p:cNvSpPr txBox="1">
            <a:spLocks noChangeArrowheads="1"/>
          </p:cNvSpPr>
          <p:nvPr/>
        </p:nvSpPr>
        <p:spPr bwMode="auto">
          <a:xfrm>
            <a:off x="1431925" y="5267325"/>
            <a:ext cx="66675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2800">
                <a:solidFill>
                  <a:prstClr val="white"/>
                </a:solidFill>
              </a:rPr>
              <a:t>-3d</a:t>
            </a:r>
          </a:p>
        </p:txBody>
      </p:sp>
      <p:sp>
        <p:nvSpPr>
          <p:cNvPr id="34822" name="ZoneTexte 10"/>
          <p:cNvSpPr txBox="1">
            <a:spLocks noChangeArrowheads="1"/>
          </p:cNvSpPr>
          <p:nvPr/>
        </p:nvSpPr>
        <p:spPr bwMode="auto">
          <a:xfrm>
            <a:off x="2894013" y="5267325"/>
            <a:ext cx="665162"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2800">
                <a:solidFill>
                  <a:prstClr val="white"/>
                </a:solidFill>
              </a:rPr>
              <a:t>-2d</a:t>
            </a:r>
          </a:p>
        </p:txBody>
      </p:sp>
      <p:sp>
        <p:nvSpPr>
          <p:cNvPr id="34823" name="ZoneTexte 11"/>
          <p:cNvSpPr txBox="1">
            <a:spLocks noChangeArrowheads="1"/>
          </p:cNvSpPr>
          <p:nvPr/>
        </p:nvSpPr>
        <p:spPr bwMode="auto">
          <a:xfrm>
            <a:off x="4356100" y="5267325"/>
            <a:ext cx="665163"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2800">
                <a:solidFill>
                  <a:prstClr val="white"/>
                </a:solidFill>
              </a:rPr>
              <a:t>-1d</a:t>
            </a:r>
          </a:p>
        </p:txBody>
      </p:sp>
      <p:cxnSp>
        <p:nvCxnSpPr>
          <p:cNvPr id="15" name="Connecteur droit 14"/>
          <p:cNvCxnSpPr/>
          <p:nvPr/>
        </p:nvCxnSpPr>
        <p:spPr>
          <a:xfrm>
            <a:off x="6477000" y="5092700"/>
            <a:ext cx="0" cy="2667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212620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Picture 4" descr="power_law_noise_example"/>
          <p:cNvPicPr>
            <a:picLocks noChangeAspect="1" noChangeArrowheads="1"/>
          </p:cNvPicPr>
          <p:nvPr/>
        </p:nvPicPr>
        <p:blipFill>
          <a:blip r:embed="rId3" cstate="email">
            <a:lum bright="70000" contrast="-70000"/>
            <a:extLst>
              <a:ext uri="{28A0092B-C50C-407E-A947-70E740481C1C}">
                <a14:useLocalDpi xmlns:a14="http://schemas.microsoft.com/office/drawing/2010/main" val="0"/>
              </a:ext>
            </a:extLst>
          </a:blip>
          <a:srcRect t="7948" b="2280"/>
          <a:stretch>
            <a:fillRect/>
          </a:stretch>
        </p:blipFill>
        <p:spPr bwMode="auto">
          <a:xfrm>
            <a:off x="0" y="2133600"/>
            <a:ext cx="9144000" cy="2438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5842" name="Rectangle 2"/>
          <p:cNvSpPr>
            <a:spLocks noGrp="1" noChangeArrowheads="1"/>
          </p:cNvSpPr>
          <p:nvPr>
            <p:ph type="title"/>
          </p:nvPr>
        </p:nvSpPr>
        <p:spPr>
          <a:xfrm>
            <a:off x="685800" y="355601"/>
            <a:ext cx="7772400" cy="673100"/>
          </a:xfrm>
        </p:spPr>
        <p:txBody>
          <a:bodyPr/>
          <a:lstStyle/>
          <a:p>
            <a:pPr eaLnBrk="1" hangingPunct="1"/>
            <a:r>
              <a:rPr lang="en-US" sz="3200" dirty="0">
                <a:latin typeface="Calibri" charset="0"/>
              </a:rPr>
              <a:t>Spontaneous fluctuations in neural activity?</a:t>
            </a:r>
          </a:p>
        </p:txBody>
      </p:sp>
      <p:pic>
        <p:nvPicPr>
          <p:cNvPr id="35843" name="Picture 5" descr="white_noise_example"/>
          <p:cNvPicPr>
            <a:picLocks noChangeAspect="1" noChangeArrowheads="1"/>
          </p:cNvPicPr>
          <p:nvPr/>
        </p:nvPicPr>
        <p:blipFill>
          <a:blip r:embed="rId4" cstate="email">
            <a:lum bright="70000" contrast="-70000"/>
            <a:extLst>
              <a:ext uri="{28A0092B-C50C-407E-A947-70E740481C1C}">
                <a14:useLocalDpi xmlns:a14="http://schemas.microsoft.com/office/drawing/2010/main" val="0"/>
              </a:ext>
            </a:extLst>
          </a:blip>
          <a:srcRect t="25986" b="27412"/>
          <a:stretch>
            <a:fillRect/>
          </a:stretch>
        </p:blipFill>
        <p:spPr bwMode="auto">
          <a:xfrm>
            <a:off x="0" y="5029200"/>
            <a:ext cx="9144000" cy="1295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5844" name="Rectangle 7"/>
          <p:cNvSpPr>
            <a:spLocks noChangeArrowheads="1"/>
          </p:cNvSpPr>
          <p:nvPr/>
        </p:nvSpPr>
        <p:spPr bwMode="auto">
          <a:xfrm>
            <a:off x="381000" y="4800600"/>
            <a:ext cx="1454150" cy="3968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fontAlgn="base">
              <a:spcBef>
                <a:spcPct val="0"/>
              </a:spcBef>
              <a:spcAft>
                <a:spcPct val="0"/>
              </a:spcAft>
            </a:pPr>
            <a:r>
              <a:rPr lang="en-US" sz="2000">
                <a:solidFill>
                  <a:prstClr val="white"/>
                </a:solidFill>
                <a:latin typeface="Calibri" charset="0"/>
                <a:ea typeface="ＭＳ Ｐゴシック" charset="0"/>
                <a:cs typeface="ＭＳ Ｐゴシック" charset="0"/>
              </a:rPr>
              <a:t>white noise</a:t>
            </a:r>
          </a:p>
        </p:txBody>
      </p:sp>
      <p:sp>
        <p:nvSpPr>
          <p:cNvPr id="35847" name="ZoneTexte 4"/>
          <p:cNvSpPr txBox="1">
            <a:spLocks noChangeArrowheads="1"/>
          </p:cNvSpPr>
          <p:nvPr/>
        </p:nvSpPr>
        <p:spPr bwMode="auto">
          <a:xfrm>
            <a:off x="381000" y="1625600"/>
            <a:ext cx="698541"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i="1" dirty="0">
                <a:solidFill>
                  <a:prstClr val="white"/>
                </a:solidFill>
              </a:rPr>
              <a:t>YES</a:t>
            </a:r>
          </a:p>
        </p:txBody>
      </p:sp>
      <p:sp>
        <p:nvSpPr>
          <p:cNvPr id="18" name="Rectangle 7"/>
          <p:cNvSpPr>
            <a:spLocks noChangeArrowheads="1"/>
          </p:cNvSpPr>
          <p:nvPr/>
        </p:nvSpPr>
        <p:spPr bwMode="auto">
          <a:xfrm>
            <a:off x="4697924" y="2074082"/>
            <a:ext cx="2359025" cy="4000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fontAlgn="base">
              <a:spcBef>
                <a:spcPct val="0"/>
              </a:spcBef>
              <a:spcAft>
                <a:spcPct val="0"/>
              </a:spcAft>
            </a:pPr>
            <a:r>
              <a:rPr lang="en-US" sz="2000" dirty="0">
                <a:solidFill>
                  <a:prstClr val="white"/>
                </a:solidFill>
                <a:latin typeface="Calibri" charset="0"/>
                <a:ea typeface="ＭＳ Ｐゴシック" charset="0"/>
                <a:cs typeface="ＭＳ Ｐゴシック" charset="0"/>
              </a:rPr>
              <a:t>autocorrelated noise</a:t>
            </a:r>
          </a:p>
        </p:txBody>
      </p:sp>
    </p:spTree>
    <p:extLst>
      <p:ext uri="{BB962C8B-B14F-4D97-AF65-F5344CB8AC3E}">
        <p14:creationId xmlns:p14="http://schemas.microsoft.com/office/powerpoint/2010/main" val="8131945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Connecteur droit 14"/>
          <p:cNvCxnSpPr/>
          <p:nvPr/>
        </p:nvCxnSpPr>
        <p:spPr>
          <a:xfrm>
            <a:off x="457200" y="2578100"/>
            <a:ext cx="8229600" cy="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sp>
        <p:nvSpPr>
          <p:cNvPr id="45059" name="Rectangle 2"/>
          <p:cNvSpPr>
            <a:spLocks noGrp="1" noChangeArrowheads="1"/>
          </p:cNvSpPr>
          <p:nvPr>
            <p:ph type="title"/>
          </p:nvPr>
        </p:nvSpPr>
        <p:spPr>
          <a:xfrm>
            <a:off x="685800" y="636588"/>
            <a:ext cx="7600950" cy="1268412"/>
          </a:xfrm>
        </p:spPr>
        <p:txBody>
          <a:bodyPr/>
          <a:lstStyle/>
          <a:p>
            <a:pPr eaLnBrk="1" hangingPunct="1"/>
            <a:r>
              <a:rPr lang="en-US" sz="3600">
                <a:latin typeface="Calibri" charset="0"/>
              </a:rPr>
              <a:t>Q: How might a machine comply with Libet's intructions?</a:t>
            </a:r>
          </a:p>
        </p:txBody>
      </p:sp>
      <p:sp>
        <p:nvSpPr>
          <p:cNvPr id="45060" name="ZoneTexte 10"/>
          <p:cNvSpPr txBox="1">
            <a:spLocks noChangeArrowheads="1"/>
          </p:cNvSpPr>
          <p:nvPr/>
        </p:nvSpPr>
        <p:spPr bwMode="auto">
          <a:xfrm>
            <a:off x="292100" y="2589213"/>
            <a:ext cx="1085850"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1800">
                <a:solidFill>
                  <a:prstClr val="white"/>
                </a:solidFill>
              </a:rPr>
              <a:t>threshold</a:t>
            </a:r>
          </a:p>
        </p:txBody>
      </p:sp>
      <p:sp>
        <p:nvSpPr>
          <p:cNvPr id="8" name="ZoneTexte 7"/>
          <p:cNvSpPr txBox="1"/>
          <p:nvPr/>
        </p:nvSpPr>
        <p:spPr>
          <a:xfrm>
            <a:off x="2006600" y="4302125"/>
            <a:ext cx="4343400" cy="1938338"/>
          </a:xfrm>
          <a:prstGeom prst="rect">
            <a:avLst/>
          </a:prstGeom>
          <a:noFill/>
        </p:spPr>
        <p:txBody>
          <a:bodyPr>
            <a:spAutoFit/>
          </a:bodyPr>
          <a:lstStyle/>
          <a:p>
            <a:pPr fontAlgn="base">
              <a:spcBef>
                <a:spcPct val="0"/>
              </a:spcBef>
              <a:spcAft>
                <a:spcPct val="0"/>
              </a:spcAft>
              <a:defRPr/>
            </a:pPr>
            <a:r>
              <a:rPr lang="fr-FR" sz="2400" dirty="0">
                <a:solidFill>
                  <a:prstClr val="white">
                    <a:lumMod val="50000"/>
                  </a:prstClr>
                </a:solidFill>
                <a:latin typeface="Calibri" charset="0"/>
                <a:ea typeface="ＭＳ Ｐゴシック" charset="0"/>
                <a:cs typeface="ＭＳ Ｐゴシック" charset="0"/>
              </a:rPr>
              <a:t>One possible solution:</a:t>
            </a:r>
          </a:p>
          <a:p>
            <a:pPr fontAlgn="base">
              <a:spcBef>
                <a:spcPct val="0"/>
              </a:spcBef>
              <a:spcAft>
                <a:spcPct val="0"/>
              </a:spcAft>
              <a:defRPr/>
            </a:pPr>
            <a:endParaRPr lang="fr-FR" sz="2400" dirty="0">
              <a:solidFill>
                <a:prstClr val="white">
                  <a:lumMod val="50000"/>
                </a:prstClr>
              </a:solidFill>
              <a:latin typeface="Calibri" charset="0"/>
              <a:ea typeface="ＭＳ Ｐゴシック" charset="0"/>
              <a:cs typeface="ＭＳ Ｐゴシック" charset="0"/>
            </a:endParaRPr>
          </a:p>
          <a:p>
            <a:pPr marL="457200" indent="-457200" fontAlgn="base">
              <a:spcBef>
                <a:spcPct val="0"/>
              </a:spcBef>
              <a:spcAft>
                <a:spcPct val="0"/>
              </a:spcAft>
              <a:buFont typeface="Arial"/>
              <a:buChar char="•"/>
              <a:defRPr/>
            </a:pPr>
            <a:r>
              <a:rPr lang="fr-FR" sz="2400" dirty="0">
                <a:solidFill>
                  <a:prstClr val="white">
                    <a:lumMod val="50000"/>
                  </a:prstClr>
                </a:solidFill>
                <a:latin typeface="Calibri" charset="0"/>
                <a:ea typeface="ＭＳ Ｐゴシック" charset="0"/>
                <a:cs typeface="ＭＳ Ｐゴシック" charset="0"/>
              </a:rPr>
              <a:t>Move </a:t>
            </a:r>
            <a:r>
              <a:rPr lang="fr-FR" sz="2400" dirty="0" err="1">
                <a:solidFill>
                  <a:prstClr val="white">
                    <a:lumMod val="50000"/>
                  </a:prstClr>
                </a:solidFill>
                <a:latin typeface="Calibri" charset="0"/>
                <a:ea typeface="ＭＳ Ｐゴシック" charset="0"/>
                <a:cs typeface="ＭＳ Ｐゴシック" charset="0"/>
              </a:rPr>
              <a:t>closer</a:t>
            </a:r>
            <a:r>
              <a:rPr lang="fr-FR" sz="2400" dirty="0">
                <a:solidFill>
                  <a:prstClr val="white">
                    <a:lumMod val="50000"/>
                  </a:prstClr>
                </a:solidFill>
                <a:latin typeface="Calibri" charset="0"/>
                <a:ea typeface="ＭＳ Ｐゴシック" charset="0"/>
                <a:cs typeface="ＭＳ Ｐゴシック" charset="0"/>
              </a:rPr>
              <a:t> to the </a:t>
            </a:r>
            <a:r>
              <a:rPr lang="fr-FR" sz="2400" dirty="0" err="1">
                <a:solidFill>
                  <a:prstClr val="white">
                    <a:lumMod val="50000"/>
                  </a:prstClr>
                </a:solidFill>
                <a:latin typeface="Calibri" charset="0"/>
                <a:ea typeface="ＭＳ Ｐゴシック" charset="0"/>
                <a:cs typeface="ＭＳ Ｐゴシック" charset="0"/>
              </a:rPr>
              <a:t>threshold</a:t>
            </a:r>
            <a:endParaRPr lang="fr-FR" sz="2400" dirty="0">
              <a:solidFill>
                <a:prstClr val="white">
                  <a:lumMod val="50000"/>
                </a:prstClr>
              </a:solidFill>
              <a:latin typeface="Calibri" charset="0"/>
              <a:ea typeface="ＭＳ Ｐゴシック" charset="0"/>
              <a:cs typeface="ＭＳ Ｐゴシック" charset="0"/>
            </a:endParaRPr>
          </a:p>
          <a:p>
            <a:pPr marL="457200" indent="-457200" fontAlgn="base">
              <a:spcBef>
                <a:spcPct val="0"/>
              </a:spcBef>
              <a:spcAft>
                <a:spcPct val="0"/>
              </a:spcAft>
              <a:buFont typeface="Arial"/>
              <a:buChar char="•"/>
              <a:defRPr/>
            </a:pPr>
            <a:r>
              <a:rPr lang="fr-FR" sz="2400" dirty="0" err="1">
                <a:solidFill>
                  <a:prstClr val="white">
                    <a:lumMod val="50000"/>
                  </a:prstClr>
                </a:solidFill>
                <a:latin typeface="Calibri" charset="0"/>
                <a:ea typeface="ＭＳ Ｐゴシック" charset="0"/>
                <a:cs typeface="ＭＳ Ｐゴシック" charset="0"/>
              </a:rPr>
              <a:t>Wait</a:t>
            </a:r>
            <a:r>
              <a:rPr lang="fr-FR" sz="2400" dirty="0">
                <a:solidFill>
                  <a:prstClr val="white">
                    <a:lumMod val="50000"/>
                  </a:prstClr>
                </a:solidFill>
                <a:latin typeface="Calibri" charset="0"/>
                <a:ea typeface="ＭＳ Ｐゴシック" charset="0"/>
                <a:cs typeface="ＭＳ Ｐゴシック" charset="0"/>
              </a:rPr>
              <a:t>…</a:t>
            </a:r>
          </a:p>
          <a:p>
            <a:pPr marL="457200" indent="-457200" fontAlgn="base">
              <a:spcBef>
                <a:spcPct val="0"/>
              </a:spcBef>
              <a:spcAft>
                <a:spcPct val="0"/>
              </a:spcAft>
              <a:buFont typeface="Arial"/>
              <a:buChar char="•"/>
              <a:defRPr/>
            </a:pPr>
            <a:endParaRPr lang="fr-FR" sz="2400" dirty="0">
              <a:solidFill>
                <a:prstClr val="white">
                  <a:lumMod val="50000"/>
                </a:prstClr>
              </a:solidFill>
              <a:latin typeface="Calibri" charset="0"/>
              <a:ea typeface="ＭＳ Ｐゴシック" charset="0"/>
              <a:cs typeface="ＭＳ Ｐゴシック" charset="0"/>
            </a:endParaRPr>
          </a:p>
        </p:txBody>
      </p:sp>
      <p:pic>
        <p:nvPicPr>
          <p:cNvPr id="10" name="Picture 4" descr="power_law_noise_example"/>
          <p:cNvPicPr>
            <a:picLocks noChangeAspect="1" noChangeArrowheads="1"/>
          </p:cNvPicPr>
          <p:nvPr/>
        </p:nvPicPr>
        <p:blipFill>
          <a:blip r:embed="rId3" cstate="email">
            <a:lum bright="70000" contrast="-70000"/>
            <a:extLst>
              <a:ext uri="{28A0092B-C50C-407E-A947-70E740481C1C}">
                <a14:useLocalDpi xmlns:a14="http://schemas.microsoft.com/office/drawing/2010/main" val="0"/>
              </a:ext>
            </a:extLst>
          </a:blip>
          <a:srcRect t="7948" b="2280"/>
          <a:stretch>
            <a:fillRect/>
          </a:stretch>
        </p:blipFill>
        <p:spPr bwMode="auto">
          <a:xfrm>
            <a:off x="0" y="2133600"/>
            <a:ext cx="9144000" cy="2438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6652596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gs>
            <a:gs pos="100000">
              <a:schemeClr val="tx1">
                <a:lumMod val="75000"/>
              </a:schemeClr>
            </a:gs>
            <a:gs pos="75000">
              <a:schemeClr val="bg1">
                <a:lumMod val="50000"/>
                <a:lumOff val="50000"/>
              </a:schemeClr>
            </a:gs>
            <a:gs pos="44000">
              <a:schemeClr val="bg1">
                <a:lumMod val="85000"/>
                <a:lumOff val="15000"/>
              </a:schemeClr>
            </a:gs>
          </a:gsLst>
          <a:lin ang="16200000" scaled="0"/>
          <a:tileRect/>
        </a:gradFill>
        <a:effectLst/>
      </p:bgPr>
    </p:bg>
    <p:spTree>
      <p:nvGrpSpPr>
        <p:cNvPr id="1" name=""/>
        <p:cNvGrpSpPr/>
        <p:nvPr/>
      </p:nvGrpSpPr>
      <p:grpSpPr>
        <a:xfrm>
          <a:off x="0" y="0"/>
          <a:ext cx="0" cy="0"/>
          <a:chOff x="0" y="0"/>
          <a:chExt cx="0" cy="0"/>
        </a:xfrm>
      </p:grpSpPr>
      <p:sp>
        <p:nvSpPr>
          <p:cNvPr id="7" name="Titre 1"/>
          <p:cNvSpPr txBox="1">
            <a:spLocks/>
          </p:cNvSpPr>
          <p:nvPr/>
        </p:nvSpPr>
        <p:spPr bwMode="auto">
          <a:xfrm>
            <a:off x="571500" y="2436297"/>
            <a:ext cx="7899400" cy="693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fontAlgn="base" hangingPunct="1">
              <a:spcBef>
                <a:spcPct val="0"/>
              </a:spcBef>
              <a:spcAft>
                <a:spcPct val="0"/>
              </a:spcAft>
            </a:pPr>
            <a:r>
              <a:rPr lang="en-US" sz="4000" dirty="0">
                <a:solidFill>
                  <a:prstClr val="white"/>
                </a:solidFill>
              </a:rPr>
              <a:t>Premise #1</a:t>
            </a:r>
          </a:p>
        </p:txBody>
      </p:sp>
      <p:sp>
        <p:nvSpPr>
          <p:cNvPr id="8" name="Espace réservé du contenu 2"/>
          <p:cNvSpPr txBox="1">
            <a:spLocks/>
          </p:cNvSpPr>
          <p:nvPr/>
        </p:nvSpPr>
        <p:spPr bwMode="auto">
          <a:xfrm>
            <a:off x="571500" y="3130035"/>
            <a:ext cx="7899400" cy="2735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1pPr eaLnBrk="0" hangingPunct="0">
              <a:defRPr sz="2400">
                <a:solidFill>
                  <a:schemeClr val="tx1"/>
                </a:solidFill>
                <a:latin typeface="Calibri" charset="0"/>
                <a:ea typeface="ＭＳ Ｐゴシック" charset="0"/>
                <a:cs typeface="ＭＳ Ｐゴシック" charset="0"/>
              </a:defRPr>
            </a:lvl1pPr>
            <a:lvl2pPr eaLnBrk="0" hangingPunct="0">
              <a:defRPr sz="2400">
                <a:solidFill>
                  <a:schemeClr val="tx1"/>
                </a:solidFill>
                <a:latin typeface="Calibri" charset="0"/>
                <a:ea typeface="ＭＳ Ｐゴシック" charset="0"/>
              </a:defRPr>
            </a:lvl2pPr>
            <a:lvl3pPr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20000"/>
              </a:spcBef>
              <a:spcAft>
                <a:spcPct val="0"/>
              </a:spcAft>
              <a:buFont typeface="Arial" charset="0"/>
              <a:buNone/>
            </a:pPr>
            <a:r>
              <a:rPr lang="en-US" dirty="0">
                <a:solidFill>
                  <a:srgbClr val="FFFFFF"/>
                </a:solidFill>
              </a:rPr>
              <a:t>Brain uses the same mechanism for decision making in </a:t>
            </a:r>
            <a:r>
              <a:rPr lang="en-US" dirty="0" err="1">
                <a:solidFill>
                  <a:srgbClr val="FFFFFF"/>
                </a:solidFill>
              </a:rPr>
              <a:t>Libet’s</a:t>
            </a:r>
            <a:r>
              <a:rPr lang="en-US" dirty="0">
                <a:solidFill>
                  <a:srgbClr val="FFFFFF"/>
                </a:solidFill>
              </a:rPr>
              <a:t> (1983) task as it would in any decision-making task:</a:t>
            </a:r>
          </a:p>
          <a:p>
            <a:pPr lvl="1" eaLnBrk="1" fontAlgn="base" hangingPunct="1">
              <a:spcBef>
                <a:spcPct val="20000"/>
              </a:spcBef>
              <a:spcAft>
                <a:spcPct val="0"/>
              </a:spcAft>
              <a:buFont typeface="Arial" charset="0"/>
              <a:buNone/>
            </a:pPr>
            <a:r>
              <a:rPr lang="en-US" sz="2000" dirty="0">
                <a:solidFill>
                  <a:srgbClr val="FFFFFF"/>
                </a:solidFill>
                <a:cs typeface="ＭＳ Ｐゴシック" charset="0"/>
              </a:rPr>
              <a:t>Accumulation of evidence to a threshold.</a:t>
            </a:r>
          </a:p>
          <a:p>
            <a:pPr lvl="1" eaLnBrk="1" fontAlgn="base" hangingPunct="1">
              <a:spcBef>
                <a:spcPct val="20000"/>
              </a:spcBef>
              <a:spcAft>
                <a:spcPct val="0"/>
              </a:spcAft>
              <a:buFont typeface="Arial" charset="0"/>
              <a:buNone/>
            </a:pPr>
            <a:r>
              <a:rPr lang="en-US" sz="2000" dirty="0">
                <a:solidFill>
                  <a:srgbClr val="FFFFFF"/>
                </a:solidFill>
                <a:cs typeface="ＭＳ Ｐゴシック" charset="0"/>
              </a:rPr>
              <a:t>Except, in this case, </a:t>
            </a:r>
            <a:r>
              <a:rPr lang="en-US" sz="2000" i="1" dirty="0">
                <a:solidFill>
                  <a:srgbClr val="FFFFFF"/>
                </a:solidFill>
                <a:cs typeface="ＭＳ Ｐゴシック" charset="0"/>
              </a:rPr>
              <a:t>there is no </a:t>
            </a:r>
            <a:r>
              <a:rPr lang="en-US" sz="2000" dirty="0">
                <a:solidFill>
                  <a:srgbClr val="FFFFFF"/>
                </a:solidFill>
                <a:cs typeface="ＭＳ Ｐゴシック" charset="0"/>
              </a:rPr>
              <a:t>“</a:t>
            </a:r>
            <a:r>
              <a:rPr lang="en-US" altLang="ja-JP" sz="2000" i="1" dirty="0">
                <a:solidFill>
                  <a:srgbClr val="FFFFFF"/>
                </a:solidFill>
                <a:cs typeface="ＭＳ Ｐゴシック" charset="0"/>
              </a:rPr>
              <a:t>evidence</a:t>
            </a:r>
            <a:r>
              <a:rPr lang="en-US" sz="2000" dirty="0">
                <a:solidFill>
                  <a:srgbClr val="FFFFFF"/>
                </a:solidFill>
                <a:cs typeface="ＭＳ Ｐゴシック" charset="0"/>
              </a:rPr>
              <a:t>”</a:t>
            </a:r>
            <a:r>
              <a:rPr lang="en-US" altLang="ja-JP" sz="2000" i="1" dirty="0">
                <a:solidFill>
                  <a:srgbClr val="FFFFFF"/>
                </a:solidFill>
                <a:cs typeface="ＭＳ Ｐゴシック" charset="0"/>
              </a:rPr>
              <a:t> per se</a:t>
            </a:r>
            <a:r>
              <a:rPr lang="en-US" altLang="ja-JP" sz="2000" dirty="0">
                <a:solidFill>
                  <a:srgbClr val="FFFFFF"/>
                </a:solidFill>
                <a:cs typeface="ＭＳ Ｐゴシック" charset="0"/>
              </a:rPr>
              <a:t>.</a:t>
            </a:r>
          </a:p>
          <a:p>
            <a:pPr lvl="1" eaLnBrk="1" fontAlgn="base" hangingPunct="1">
              <a:spcBef>
                <a:spcPct val="20000"/>
              </a:spcBef>
              <a:spcAft>
                <a:spcPct val="0"/>
              </a:spcAft>
              <a:buFont typeface="Arial" charset="0"/>
              <a:buNone/>
            </a:pPr>
            <a:endParaRPr lang="en-US" altLang="ja-JP" sz="1400" dirty="0">
              <a:solidFill>
                <a:srgbClr val="FFFFFF"/>
              </a:solidFill>
              <a:cs typeface="ＭＳ Ｐゴシック" charset="0"/>
            </a:endParaRPr>
          </a:p>
          <a:p>
            <a:pPr lvl="2" eaLnBrk="1" fontAlgn="base" hangingPunct="1">
              <a:spcBef>
                <a:spcPct val="20000"/>
              </a:spcBef>
              <a:spcAft>
                <a:spcPct val="0"/>
              </a:spcAft>
              <a:buFont typeface="Arial" charset="0"/>
              <a:buNone/>
            </a:pPr>
            <a:r>
              <a:rPr lang="en-US" sz="1800" i="1" dirty="0">
                <a:solidFill>
                  <a:srgbClr val="FFFFFF"/>
                </a:solidFill>
                <a:cs typeface="ＭＳ Ｐゴシック" charset="0"/>
              </a:rPr>
              <a:t>Mostly internal “noise”</a:t>
            </a:r>
          </a:p>
          <a:p>
            <a:pPr lvl="2" eaLnBrk="1" fontAlgn="base" hangingPunct="1">
              <a:spcBef>
                <a:spcPct val="20000"/>
              </a:spcBef>
              <a:spcAft>
                <a:spcPct val="0"/>
              </a:spcAft>
              <a:buFont typeface="Arial" charset="0"/>
              <a:buNone/>
            </a:pPr>
            <a:r>
              <a:rPr lang="en-US" sz="1800" i="1" dirty="0">
                <a:solidFill>
                  <a:srgbClr val="FFFFFF"/>
                </a:solidFill>
                <a:cs typeface="ＭＳ Ｐゴシック" charset="0"/>
              </a:rPr>
              <a:t>Plus a weak imperative to move</a:t>
            </a:r>
          </a:p>
        </p:txBody>
      </p:sp>
      <p:sp>
        <p:nvSpPr>
          <p:cNvPr id="4" name="ZoneTexte 1"/>
          <p:cNvSpPr txBox="1">
            <a:spLocks noChangeArrowheads="1"/>
          </p:cNvSpPr>
          <p:nvPr/>
        </p:nvSpPr>
        <p:spPr bwMode="auto">
          <a:xfrm>
            <a:off x="5065712" y="475617"/>
            <a:ext cx="3405188" cy="338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600" dirty="0">
                <a:solidFill>
                  <a:schemeClr val="bg1"/>
                </a:solidFill>
              </a:rPr>
              <a:t>Schurger, </a:t>
            </a:r>
            <a:r>
              <a:rPr lang="en-US" sz="1600" dirty="0" err="1">
                <a:solidFill>
                  <a:schemeClr val="bg1"/>
                </a:solidFill>
              </a:rPr>
              <a:t>Sitt</a:t>
            </a:r>
            <a:r>
              <a:rPr lang="en-US" sz="1600" dirty="0">
                <a:solidFill>
                  <a:schemeClr val="bg1"/>
                </a:solidFill>
              </a:rPr>
              <a:t>, &amp; </a:t>
            </a:r>
            <a:r>
              <a:rPr lang="en-US" sz="1600" dirty="0" err="1">
                <a:solidFill>
                  <a:schemeClr val="bg1"/>
                </a:solidFill>
              </a:rPr>
              <a:t>Dehaene</a:t>
            </a:r>
            <a:r>
              <a:rPr lang="en-US" sz="1600" dirty="0">
                <a:solidFill>
                  <a:schemeClr val="bg1"/>
                </a:solidFill>
              </a:rPr>
              <a:t> </a:t>
            </a:r>
            <a:r>
              <a:rPr lang="en-US" sz="1600" i="1" dirty="0">
                <a:solidFill>
                  <a:schemeClr val="bg1"/>
                </a:solidFill>
              </a:rPr>
              <a:t>PNAS</a:t>
            </a:r>
            <a:r>
              <a:rPr lang="en-US" sz="1600" dirty="0">
                <a:solidFill>
                  <a:schemeClr val="bg1"/>
                </a:solidFill>
              </a:rPr>
              <a:t> (2012)</a:t>
            </a:r>
          </a:p>
        </p:txBody>
      </p:sp>
    </p:spTree>
    <p:extLst>
      <p:ext uri="{BB962C8B-B14F-4D97-AF65-F5344CB8AC3E}">
        <p14:creationId xmlns:p14="http://schemas.microsoft.com/office/powerpoint/2010/main" val="35696449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gs>
            <a:gs pos="100000">
              <a:schemeClr val="tx1">
                <a:lumMod val="75000"/>
              </a:schemeClr>
            </a:gs>
            <a:gs pos="75000">
              <a:schemeClr val="bg1">
                <a:lumMod val="50000"/>
                <a:lumOff val="50000"/>
              </a:schemeClr>
            </a:gs>
            <a:gs pos="44000">
              <a:schemeClr val="bg1">
                <a:lumMod val="85000"/>
                <a:lumOff val="15000"/>
              </a:schemeClr>
            </a:gs>
          </a:gsLst>
          <a:lin ang="16200000" scaled="0"/>
          <a:tileRect/>
        </a:gradFill>
        <a:effectLst/>
      </p:bgPr>
    </p:bg>
    <p:spTree>
      <p:nvGrpSpPr>
        <p:cNvPr id="1" name=""/>
        <p:cNvGrpSpPr/>
        <p:nvPr/>
      </p:nvGrpSpPr>
      <p:grpSpPr>
        <a:xfrm>
          <a:off x="0" y="0"/>
          <a:ext cx="0" cy="0"/>
          <a:chOff x="0" y="0"/>
          <a:chExt cx="0" cy="0"/>
        </a:xfrm>
      </p:grpSpPr>
      <p:sp>
        <p:nvSpPr>
          <p:cNvPr id="50179" name="Titre 1"/>
          <p:cNvSpPr txBox="1">
            <a:spLocks/>
          </p:cNvSpPr>
          <p:nvPr/>
        </p:nvSpPr>
        <p:spPr bwMode="auto">
          <a:xfrm>
            <a:off x="571500" y="2438400"/>
            <a:ext cx="7899400" cy="693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fontAlgn="base" hangingPunct="1">
              <a:spcBef>
                <a:spcPct val="0"/>
              </a:spcBef>
              <a:spcAft>
                <a:spcPct val="0"/>
              </a:spcAft>
            </a:pPr>
            <a:r>
              <a:rPr lang="en-US" sz="4000" dirty="0">
                <a:solidFill>
                  <a:prstClr val="white"/>
                </a:solidFill>
              </a:rPr>
              <a:t>Premise #2</a:t>
            </a:r>
            <a:endParaRPr lang="en-US" sz="4000" i="1" dirty="0">
              <a:solidFill>
                <a:prstClr val="white"/>
              </a:solidFill>
            </a:endParaRPr>
          </a:p>
        </p:txBody>
      </p:sp>
      <p:sp>
        <p:nvSpPr>
          <p:cNvPr id="50180" name="Espace réservé du contenu 2"/>
          <p:cNvSpPr txBox="1">
            <a:spLocks/>
          </p:cNvSpPr>
          <p:nvPr/>
        </p:nvSpPr>
        <p:spPr bwMode="auto">
          <a:xfrm>
            <a:off x="571500" y="3132138"/>
            <a:ext cx="7899400" cy="2735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20000"/>
              </a:spcBef>
              <a:spcAft>
                <a:spcPct val="0"/>
              </a:spcAft>
              <a:buFont typeface="Arial" charset="0"/>
              <a:buNone/>
            </a:pPr>
            <a:r>
              <a:rPr lang="en-US" dirty="0">
                <a:solidFill>
                  <a:srgbClr val="FFFFFF"/>
                </a:solidFill>
              </a:rPr>
              <a:t>When the imperative to produce a movement is weak or absent, the precise moment at which the decision threshold is crossed is largely determined by spontaneous sub-threshold fluctuations in neuronal activity.</a:t>
            </a:r>
            <a:endParaRPr lang="en-US" altLang="ja-JP" sz="2000" dirty="0">
              <a:solidFill>
                <a:srgbClr val="FFFFFF"/>
              </a:solidFill>
            </a:endParaRPr>
          </a:p>
        </p:txBody>
      </p:sp>
      <p:pic>
        <p:nvPicPr>
          <p:cNvPr id="9" name="Picture 4" descr="power_law_noise_example"/>
          <p:cNvPicPr>
            <a:picLocks noChangeAspect="1" noChangeArrowheads="1"/>
          </p:cNvPicPr>
          <p:nvPr/>
        </p:nvPicPr>
        <p:blipFill>
          <a:blip r:embed="rId2" cstate="email">
            <a:lum bright="70000" contrast="-70000"/>
            <a:extLst>
              <a:ext uri="{28A0092B-C50C-407E-A947-70E740481C1C}">
                <a14:useLocalDpi xmlns:a14="http://schemas.microsoft.com/office/drawing/2010/main" val="0"/>
              </a:ext>
            </a:extLst>
          </a:blip>
          <a:srcRect t="7948" b="2280"/>
          <a:stretch>
            <a:fillRect/>
          </a:stretch>
        </p:blipFill>
        <p:spPr bwMode="auto">
          <a:xfrm>
            <a:off x="0" y="4432300"/>
            <a:ext cx="9144000" cy="2438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10" name="Connecteur droit 14"/>
          <p:cNvCxnSpPr/>
          <p:nvPr/>
        </p:nvCxnSpPr>
        <p:spPr>
          <a:xfrm>
            <a:off x="0" y="4876800"/>
            <a:ext cx="9144000" cy="0"/>
          </a:xfrm>
          <a:prstGeom prst="line">
            <a:avLst/>
          </a:prstGeom>
          <a:ln w="12700" cmpd="sng">
            <a:prstDash val="sysDash"/>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V="1">
            <a:off x="0" y="5280055"/>
            <a:ext cx="9144000" cy="917510"/>
          </a:xfrm>
          <a:prstGeom prst="line">
            <a:avLst/>
          </a:prstGeom>
          <a:ln w="19050" cmpd="sng">
            <a:solidFill>
              <a:srgbClr val="FF0000"/>
            </a:solidFill>
            <a:prstDash val="dot"/>
          </a:ln>
        </p:spPr>
        <p:style>
          <a:lnRef idx="2">
            <a:schemeClr val="accent1"/>
          </a:lnRef>
          <a:fillRef idx="0">
            <a:schemeClr val="accent1"/>
          </a:fillRef>
          <a:effectRef idx="1">
            <a:schemeClr val="accent1"/>
          </a:effectRef>
          <a:fontRef idx="minor">
            <a:schemeClr val="tx1"/>
          </a:fontRef>
        </p:style>
      </p:cxnSp>
      <p:sp>
        <p:nvSpPr>
          <p:cNvPr id="7" name="ZoneTexte 1"/>
          <p:cNvSpPr txBox="1">
            <a:spLocks noChangeArrowheads="1"/>
          </p:cNvSpPr>
          <p:nvPr/>
        </p:nvSpPr>
        <p:spPr bwMode="auto">
          <a:xfrm>
            <a:off x="5065712" y="475617"/>
            <a:ext cx="3405188" cy="338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600" dirty="0">
                <a:solidFill>
                  <a:schemeClr val="bg1"/>
                </a:solidFill>
              </a:rPr>
              <a:t>Schurger, </a:t>
            </a:r>
            <a:r>
              <a:rPr lang="en-US" sz="1600" dirty="0" err="1">
                <a:solidFill>
                  <a:schemeClr val="bg1"/>
                </a:solidFill>
              </a:rPr>
              <a:t>Sitt</a:t>
            </a:r>
            <a:r>
              <a:rPr lang="en-US" sz="1600" dirty="0">
                <a:solidFill>
                  <a:schemeClr val="bg1"/>
                </a:solidFill>
              </a:rPr>
              <a:t>, &amp; </a:t>
            </a:r>
            <a:r>
              <a:rPr lang="en-US" sz="1600" dirty="0" err="1">
                <a:solidFill>
                  <a:schemeClr val="bg1"/>
                </a:solidFill>
              </a:rPr>
              <a:t>Dehaene</a:t>
            </a:r>
            <a:r>
              <a:rPr lang="en-US" sz="1600" dirty="0">
                <a:solidFill>
                  <a:schemeClr val="bg1"/>
                </a:solidFill>
              </a:rPr>
              <a:t> </a:t>
            </a:r>
            <a:r>
              <a:rPr lang="en-US" sz="1600" i="1" dirty="0">
                <a:solidFill>
                  <a:schemeClr val="bg1"/>
                </a:solidFill>
              </a:rPr>
              <a:t>PNAS</a:t>
            </a:r>
            <a:r>
              <a:rPr lang="en-US" sz="1600" dirty="0">
                <a:solidFill>
                  <a:schemeClr val="bg1"/>
                </a:solidFill>
              </a:rPr>
              <a:t> (2012)</a:t>
            </a:r>
          </a:p>
        </p:txBody>
      </p:sp>
    </p:spTree>
    <p:extLst>
      <p:ext uri="{BB962C8B-B14F-4D97-AF65-F5344CB8AC3E}">
        <p14:creationId xmlns:p14="http://schemas.microsoft.com/office/powerpoint/2010/main" val="18670520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Image 4" descr="fig_01.tif"/>
          <p:cNvPicPr>
            <a:picLocks noChangeAspect="1"/>
          </p:cNvPicPr>
          <p:nvPr/>
        </p:nvPicPr>
        <p:blipFill rotWithShape="1">
          <a:blip r:embed="rId3" cstate="email">
            <a:extLst>
              <a:ext uri="{28A0092B-C50C-407E-A947-70E740481C1C}">
                <a14:useLocalDpi xmlns:a14="http://schemas.microsoft.com/office/drawing/2010/main" val="0"/>
              </a:ext>
            </a:extLst>
          </a:blip>
          <a:srcRect l="-758"/>
          <a:stretch/>
        </p:blipFill>
        <p:spPr bwMode="auto">
          <a:xfrm>
            <a:off x="933846" y="3730043"/>
            <a:ext cx="5594913" cy="22716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9" name="TextBox 28"/>
          <p:cNvSpPr txBox="1"/>
          <p:nvPr/>
        </p:nvSpPr>
        <p:spPr>
          <a:xfrm>
            <a:off x="390628" y="1488668"/>
            <a:ext cx="3543875" cy="646331"/>
          </a:xfrm>
          <a:prstGeom prst="rect">
            <a:avLst/>
          </a:prstGeom>
          <a:noFill/>
        </p:spPr>
        <p:txBody>
          <a:bodyPr wrap="square" rtlCol="0">
            <a:spAutoFit/>
          </a:bodyPr>
          <a:lstStyle/>
          <a:p>
            <a:r>
              <a:rPr lang="en-US" sz="3600" i="1" dirty="0">
                <a:latin typeface="Garamond"/>
                <a:cs typeface="Garamond"/>
              </a:rPr>
              <a:t>dx = </a:t>
            </a:r>
            <a:r>
              <a:rPr lang="en-US" sz="3600" dirty="0">
                <a:latin typeface="Garamond"/>
                <a:cs typeface="Garamond"/>
              </a:rPr>
              <a:t>(</a:t>
            </a:r>
            <a:r>
              <a:rPr lang="en-US" sz="3600" i="1" dirty="0">
                <a:latin typeface="Garamond"/>
                <a:cs typeface="Garamond"/>
              </a:rPr>
              <a:t>I – </a:t>
            </a:r>
            <a:r>
              <a:rPr lang="en-US" sz="3600" i="1" dirty="0" err="1">
                <a:latin typeface="Garamond"/>
                <a:cs typeface="Garamond"/>
              </a:rPr>
              <a:t>kx</a:t>
            </a:r>
            <a:r>
              <a:rPr lang="en-US" sz="3600" dirty="0">
                <a:latin typeface="Garamond"/>
                <a:cs typeface="Garamond"/>
              </a:rPr>
              <a:t>)</a:t>
            </a:r>
            <a:r>
              <a:rPr lang="en-US" sz="3600" i="1" dirty="0">
                <a:latin typeface="Garamond"/>
                <a:cs typeface="Garamond"/>
              </a:rPr>
              <a:t> + </a:t>
            </a:r>
            <a:r>
              <a:rPr lang="en-US" sz="3600" i="1" dirty="0" err="1">
                <a:latin typeface="Garamond"/>
                <a:cs typeface="Garamond"/>
              </a:rPr>
              <a:t>ξ</a:t>
            </a:r>
            <a:endParaRPr lang="en-US" sz="3600" i="1" dirty="0">
              <a:latin typeface="Garamond"/>
              <a:cs typeface="Garamond"/>
            </a:endParaRPr>
          </a:p>
        </p:txBody>
      </p:sp>
      <p:sp>
        <p:nvSpPr>
          <p:cNvPr id="31" name="TextBox 30"/>
          <p:cNvSpPr txBox="1"/>
          <p:nvPr/>
        </p:nvSpPr>
        <p:spPr>
          <a:xfrm>
            <a:off x="457426" y="960106"/>
            <a:ext cx="1699278" cy="369332"/>
          </a:xfrm>
          <a:prstGeom prst="rect">
            <a:avLst/>
          </a:prstGeom>
          <a:noFill/>
        </p:spPr>
        <p:txBody>
          <a:bodyPr wrap="none" rtlCol="0">
            <a:spAutoFit/>
          </a:bodyPr>
          <a:lstStyle/>
          <a:p>
            <a:r>
              <a:rPr lang="en-US" dirty="0"/>
              <a:t>(1) “imperative”</a:t>
            </a:r>
          </a:p>
        </p:txBody>
      </p:sp>
      <p:cxnSp>
        <p:nvCxnSpPr>
          <p:cNvPr id="33" name="Straight Arrow Connector 32"/>
          <p:cNvCxnSpPr>
            <a:stCxn id="31" idx="2"/>
          </p:cNvCxnSpPr>
          <p:nvPr/>
        </p:nvCxnSpPr>
        <p:spPr>
          <a:xfrm>
            <a:off x="1307065" y="1329438"/>
            <a:ext cx="331235" cy="2645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4" name="TextBox 33"/>
          <p:cNvSpPr txBox="1"/>
          <p:nvPr/>
        </p:nvSpPr>
        <p:spPr>
          <a:xfrm>
            <a:off x="2156704" y="960106"/>
            <a:ext cx="877163" cy="369332"/>
          </a:xfrm>
          <a:prstGeom prst="rect">
            <a:avLst/>
          </a:prstGeom>
          <a:noFill/>
        </p:spPr>
        <p:txBody>
          <a:bodyPr wrap="none" rtlCol="0">
            <a:spAutoFit/>
          </a:bodyPr>
          <a:lstStyle/>
          <a:p>
            <a:r>
              <a:rPr lang="en-US" dirty="0"/>
              <a:t>(2) leak</a:t>
            </a:r>
          </a:p>
        </p:txBody>
      </p:sp>
      <p:cxnSp>
        <p:nvCxnSpPr>
          <p:cNvPr id="36" name="Straight Arrow Connector 35"/>
          <p:cNvCxnSpPr>
            <a:stCxn id="34" idx="2"/>
          </p:cNvCxnSpPr>
          <p:nvPr/>
        </p:nvCxnSpPr>
        <p:spPr>
          <a:xfrm flipH="1">
            <a:off x="2372606" y="1329438"/>
            <a:ext cx="222680" cy="2826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3065906" y="980823"/>
            <a:ext cx="825767" cy="369332"/>
          </a:xfrm>
          <a:prstGeom prst="rect">
            <a:avLst/>
          </a:prstGeom>
          <a:noFill/>
        </p:spPr>
        <p:txBody>
          <a:bodyPr wrap="none" rtlCol="0">
            <a:spAutoFit/>
          </a:bodyPr>
          <a:lstStyle/>
          <a:p>
            <a:r>
              <a:rPr lang="en-US" dirty="0"/>
              <a:t>(noise)</a:t>
            </a:r>
          </a:p>
        </p:txBody>
      </p:sp>
      <p:cxnSp>
        <p:nvCxnSpPr>
          <p:cNvPr id="39" name="Straight Arrow Connector 38"/>
          <p:cNvCxnSpPr>
            <a:stCxn id="37" idx="2"/>
          </p:cNvCxnSpPr>
          <p:nvPr/>
        </p:nvCxnSpPr>
        <p:spPr>
          <a:xfrm>
            <a:off x="3478790" y="1350155"/>
            <a:ext cx="21415" cy="26191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 name="TextBox 3"/>
          <p:cNvSpPr txBox="1"/>
          <p:nvPr/>
        </p:nvSpPr>
        <p:spPr>
          <a:xfrm>
            <a:off x="4712660" y="3481876"/>
            <a:ext cx="555711" cy="369332"/>
          </a:xfrm>
          <a:prstGeom prst="rect">
            <a:avLst/>
          </a:prstGeom>
          <a:noFill/>
        </p:spPr>
        <p:txBody>
          <a:bodyPr wrap="none" rtlCol="0">
            <a:spAutoFit/>
          </a:bodyPr>
          <a:lstStyle/>
          <a:p>
            <a:r>
              <a:rPr lang="en-US" dirty="0"/>
              <a:t>EEG</a:t>
            </a:r>
          </a:p>
        </p:txBody>
      </p:sp>
      <p:sp>
        <p:nvSpPr>
          <p:cNvPr id="5" name="TextBox 4"/>
          <p:cNvSpPr txBox="1"/>
          <p:nvPr/>
        </p:nvSpPr>
        <p:spPr>
          <a:xfrm>
            <a:off x="1513990" y="3481876"/>
            <a:ext cx="1402948" cy="369332"/>
          </a:xfrm>
          <a:prstGeom prst="rect">
            <a:avLst/>
          </a:prstGeom>
          <a:noFill/>
        </p:spPr>
        <p:txBody>
          <a:bodyPr wrap="none" rtlCol="0">
            <a:spAutoFit/>
          </a:bodyPr>
          <a:lstStyle/>
          <a:p>
            <a:r>
              <a:rPr lang="en-US" dirty="0"/>
              <a:t>BEHAVIORAL</a:t>
            </a:r>
          </a:p>
        </p:txBody>
      </p:sp>
      <p:sp>
        <p:nvSpPr>
          <p:cNvPr id="20" name="TextBox 19"/>
          <p:cNvSpPr txBox="1"/>
          <p:nvPr/>
        </p:nvSpPr>
        <p:spPr>
          <a:xfrm>
            <a:off x="5471571" y="6189077"/>
            <a:ext cx="3383358" cy="338554"/>
          </a:xfrm>
          <a:prstGeom prst="rect">
            <a:avLst/>
          </a:prstGeom>
          <a:noFill/>
        </p:spPr>
        <p:txBody>
          <a:bodyPr wrap="none" rtlCol="0">
            <a:spAutoFit/>
          </a:bodyPr>
          <a:lstStyle/>
          <a:p>
            <a:r>
              <a:rPr lang="en-US" sz="1600" dirty="0">
                <a:solidFill>
                  <a:schemeClr val="tx1">
                    <a:lumMod val="75000"/>
                  </a:schemeClr>
                </a:solidFill>
              </a:rPr>
              <a:t>Schurger, </a:t>
            </a:r>
            <a:r>
              <a:rPr lang="en-US" sz="1600" dirty="0" err="1">
                <a:solidFill>
                  <a:schemeClr val="tx1">
                    <a:lumMod val="75000"/>
                  </a:schemeClr>
                </a:solidFill>
              </a:rPr>
              <a:t>Sitt</a:t>
            </a:r>
            <a:r>
              <a:rPr lang="en-US" sz="1600" dirty="0">
                <a:solidFill>
                  <a:schemeClr val="tx1">
                    <a:lumMod val="75000"/>
                  </a:schemeClr>
                </a:solidFill>
              </a:rPr>
              <a:t>, &amp; </a:t>
            </a:r>
            <a:r>
              <a:rPr lang="en-US" sz="1600" dirty="0" err="1">
                <a:solidFill>
                  <a:schemeClr val="tx1">
                    <a:lumMod val="75000"/>
                  </a:schemeClr>
                </a:solidFill>
              </a:rPr>
              <a:t>Dehaene</a:t>
            </a:r>
            <a:r>
              <a:rPr lang="en-US" sz="1600" dirty="0">
                <a:solidFill>
                  <a:schemeClr val="tx1">
                    <a:lumMod val="75000"/>
                  </a:schemeClr>
                </a:solidFill>
              </a:rPr>
              <a:t>, </a:t>
            </a:r>
            <a:r>
              <a:rPr lang="en-US" sz="1600" i="1" dirty="0">
                <a:solidFill>
                  <a:schemeClr val="tx1">
                    <a:lumMod val="75000"/>
                  </a:schemeClr>
                </a:solidFill>
              </a:rPr>
              <a:t>PNAS</a:t>
            </a:r>
            <a:r>
              <a:rPr lang="en-US" sz="1600" dirty="0">
                <a:solidFill>
                  <a:schemeClr val="tx1">
                    <a:lumMod val="75000"/>
                  </a:schemeClr>
                </a:solidFill>
              </a:rPr>
              <a:t>, 2012</a:t>
            </a:r>
          </a:p>
        </p:txBody>
      </p:sp>
      <p:sp>
        <p:nvSpPr>
          <p:cNvPr id="7" name="TextBox 6"/>
          <p:cNvSpPr txBox="1"/>
          <p:nvPr/>
        </p:nvSpPr>
        <p:spPr>
          <a:xfrm>
            <a:off x="457426" y="409264"/>
            <a:ext cx="2519527" cy="338554"/>
          </a:xfrm>
          <a:prstGeom prst="rect">
            <a:avLst/>
          </a:prstGeom>
          <a:noFill/>
        </p:spPr>
        <p:txBody>
          <a:bodyPr wrap="none" rtlCol="0">
            <a:spAutoFit/>
          </a:bodyPr>
          <a:lstStyle/>
          <a:p>
            <a:r>
              <a:rPr lang="en-US" sz="1600" i="1" dirty="0">
                <a:solidFill>
                  <a:srgbClr val="BFBFBF"/>
                </a:solidFill>
              </a:rPr>
              <a:t>“stochastic decision model”</a:t>
            </a:r>
          </a:p>
        </p:txBody>
      </p:sp>
      <p:pic>
        <p:nvPicPr>
          <p:cNvPr id="23" name="Picture 22" descr="SDM.tif"/>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501312" y="422794"/>
            <a:ext cx="3550487" cy="2974333"/>
          </a:xfrm>
          <a:prstGeom prst="rect">
            <a:avLst/>
          </a:prstGeom>
        </p:spPr>
      </p:pic>
      <p:sp>
        <p:nvSpPr>
          <p:cNvPr id="9" name="TextBox 8"/>
          <p:cNvSpPr txBox="1"/>
          <p:nvPr/>
        </p:nvSpPr>
        <p:spPr>
          <a:xfrm>
            <a:off x="1865395" y="2152134"/>
            <a:ext cx="1886291" cy="369332"/>
          </a:xfrm>
          <a:prstGeom prst="rect">
            <a:avLst/>
          </a:prstGeom>
          <a:noFill/>
        </p:spPr>
        <p:txBody>
          <a:bodyPr wrap="none" rtlCol="0">
            <a:spAutoFit/>
          </a:bodyPr>
          <a:lstStyle/>
          <a:p>
            <a:r>
              <a:rPr lang="en-US" dirty="0"/>
              <a:t>(3) threshold on </a:t>
            </a:r>
            <a:r>
              <a:rPr lang="en-US" i="1" dirty="0"/>
              <a:t>x</a:t>
            </a:r>
          </a:p>
        </p:txBody>
      </p:sp>
      <p:pic>
        <p:nvPicPr>
          <p:cNvPr id="21" name="Image 1" descr="eeg cap.jpg"/>
          <p:cNvPicPr>
            <a:picLocks noChangeAspect="1"/>
          </p:cNvPicPr>
          <p:nvPr/>
        </p:nvPicPr>
        <p:blipFill>
          <a:blip r:embed="rId5" cstate="email">
            <a:extLst>
              <a:ext uri="{28A0092B-C50C-407E-A947-70E740481C1C}">
                <a14:useLocalDpi xmlns:a14="http://schemas.microsoft.com/office/drawing/2010/main" val="0"/>
              </a:ext>
            </a:extLst>
          </a:blip>
          <a:srcRect b="9651"/>
          <a:stretch>
            <a:fillRect/>
          </a:stretch>
        </p:blipFill>
        <p:spPr bwMode="auto">
          <a:xfrm>
            <a:off x="6940792" y="4039307"/>
            <a:ext cx="908857" cy="9637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7" name="TextBox 26"/>
          <p:cNvSpPr txBox="1"/>
          <p:nvPr/>
        </p:nvSpPr>
        <p:spPr>
          <a:xfrm>
            <a:off x="6910325" y="5000098"/>
            <a:ext cx="1447118" cy="523220"/>
          </a:xfrm>
          <a:prstGeom prst="rect">
            <a:avLst/>
          </a:prstGeom>
          <a:noFill/>
        </p:spPr>
        <p:txBody>
          <a:bodyPr wrap="none" rtlCol="0">
            <a:spAutoFit/>
          </a:bodyPr>
          <a:lstStyle/>
          <a:p>
            <a:r>
              <a:rPr lang="en-US" sz="1400" dirty="0">
                <a:solidFill>
                  <a:srgbClr val="FFFFFF"/>
                </a:solidFill>
              </a:rPr>
              <a:t>e</a:t>
            </a:r>
            <a:r>
              <a:rPr lang="en-US" sz="1400" dirty="0">
                <a:solidFill>
                  <a:srgbClr val="BFBFBF"/>
                </a:solidFill>
              </a:rPr>
              <a:t>lectro-</a:t>
            </a:r>
          </a:p>
          <a:p>
            <a:r>
              <a:rPr lang="en-US" sz="1400" dirty="0">
                <a:solidFill>
                  <a:srgbClr val="FFFFFF"/>
                </a:solidFill>
              </a:rPr>
              <a:t>e</a:t>
            </a:r>
            <a:r>
              <a:rPr lang="en-US" sz="1400" dirty="0">
                <a:solidFill>
                  <a:srgbClr val="BFBFBF"/>
                </a:solidFill>
              </a:rPr>
              <a:t>ncephalo</a:t>
            </a:r>
            <a:r>
              <a:rPr lang="en-US" sz="1400" dirty="0">
                <a:solidFill>
                  <a:srgbClr val="FFFFFF"/>
                </a:solidFill>
              </a:rPr>
              <a:t>g</a:t>
            </a:r>
            <a:r>
              <a:rPr lang="en-US" sz="1400" dirty="0">
                <a:solidFill>
                  <a:srgbClr val="BFBFBF"/>
                </a:solidFill>
              </a:rPr>
              <a:t>raphy</a:t>
            </a:r>
          </a:p>
        </p:txBody>
      </p:sp>
    </p:spTree>
    <p:extLst>
      <p:ext uri="{BB962C8B-B14F-4D97-AF65-F5344CB8AC3E}">
        <p14:creationId xmlns:p14="http://schemas.microsoft.com/office/powerpoint/2010/main" val="6012117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685800" y="457200"/>
            <a:ext cx="7772400" cy="838200"/>
          </a:xfrm>
        </p:spPr>
        <p:txBody>
          <a:bodyPr/>
          <a:lstStyle/>
          <a:p>
            <a:pPr eaLnBrk="1" hangingPunct="1"/>
            <a:r>
              <a:rPr lang="en-US">
                <a:latin typeface="Calibri" charset="0"/>
              </a:rPr>
              <a:t>Another test of the model</a:t>
            </a:r>
          </a:p>
        </p:txBody>
      </p:sp>
      <p:sp>
        <p:nvSpPr>
          <p:cNvPr id="56322" name="Rectangle 3"/>
          <p:cNvSpPr>
            <a:spLocks noGrp="1" noChangeArrowheads="1"/>
          </p:cNvSpPr>
          <p:nvPr>
            <p:ph type="body" idx="1"/>
          </p:nvPr>
        </p:nvSpPr>
        <p:spPr>
          <a:xfrm>
            <a:off x="685800" y="1447800"/>
            <a:ext cx="7772400" cy="985838"/>
          </a:xfrm>
        </p:spPr>
        <p:txBody>
          <a:bodyPr/>
          <a:lstStyle/>
          <a:p>
            <a:pPr eaLnBrk="1" hangingPunct="1">
              <a:buFontTx/>
              <a:buNone/>
            </a:pPr>
            <a:r>
              <a:rPr lang="en-US" sz="2000" dirty="0">
                <a:latin typeface="Engravers MT" charset="0"/>
              </a:rPr>
              <a:t>INTERRUPTION</a:t>
            </a:r>
          </a:p>
          <a:p>
            <a:pPr eaLnBrk="1" hangingPunct="1">
              <a:buFontTx/>
              <a:buNone/>
            </a:pPr>
            <a:r>
              <a:rPr lang="en-US" sz="2000" dirty="0">
                <a:latin typeface="Engravers MT" charset="0"/>
              </a:rPr>
              <a:t>EXPERIMENT</a:t>
            </a:r>
          </a:p>
        </p:txBody>
      </p:sp>
      <p:sp>
        <p:nvSpPr>
          <p:cNvPr id="65541" name="Oval 5"/>
          <p:cNvSpPr>
            <a:spLocks noChangeAspect="1" noChangeArrowheads="1"/>
          </p:cNvSpPr>
          <p:nvPr/>
        </p:nvSpPr>
        <p:spPr bwMode="auto">
          <a:xfrm>
            <a:off x="5692775" y="1958975"/>
            <a:ext cx="163513" cy="163513"/>
          </a:xfrm>
          <a:prstGeom prst="ellipse">
            <a:avLst/>
          </a:prstGeom>
          <a:solidFill>
            <a:schemeClr val="tx1"/>
          </a:solidFill>
          <a:ln>
            <a:noFill/>
          </a:ln>
          <a:effectLst/>
          <a:extLst>
            <a:ext uri="{91240B29-F687-4f45-9708-019B960494DF}">
              <a14:hiddenLine xmlns:a14="http://schemas.microsoft.com/office/drawing/2010/main" xmlns="" w="9525">
                <a:solidFill>
                  <a:srgbClr val="FF1402"/>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fr-FR">
              <a:solidFill>
                <a:prstClr val="white"/>
              </a:solidFill>
              <a:latin typeface="Calibri" charset="0"/>
              <a:ea typeface="ＭＳ Ｐゴシック" charset="0"/>
              <a:cs typeface="ＭＳ Ｐゴシック" charset="0"/>
            </a:endParaRPr>
          </a:p>
        </p:txBody>
      </p:sp>
      <p:sp>
        <p:nvSpPr>
          <p:cNvPr id="65542" name="Freeform 6"/>
          <p:cNvSpPr>
            <a:spLocks noChangeAspect="1"/>
          </p:cNvSpPr>
          <p:nvPr/>
        </p:nvSpPr>
        <p:spPr bwMode="auto">
          <a:xfrm>
            <a:off x="5902325" y="1731963"/>
            <a:ext cx="334963" cy="223837"/>
          </a:xfrm>
          <a:custGeom>
            <a:avLst/>
            <a:gdLst>
              <a:gd name="T0" fmla="*/ 0 w 288"/>
              <a:gd name="T1" fmla="*/ 192 h 192"/>
              <a:gd name="T2" fmla="*/ 48 w 288"/>
              <a:gd name="T3" fmla="*/ 144 h 192"/>
              <a:gd name="T4" fmla="*/ 192 w 288"/>
              <a:gd name="T5" fmla="*/ 48 h 192"/>
              <a:gd name="T6" fmla="*/ 288 w 288"/>
              <a:gd name="T7" fmla="*/ 0 h 192"/>
            </a:gdLst>
            <a:ahLst/>
            <a:cxnLst>
              <a:cxn ang="0">
                <a:pos x="T0" y="T1"/>
              </a:cxn>
              <a:cxn ang="0">
                <a:pos x="T2" y="T3"/>
              </a:cxn>
              <a:cxn ang="0">
                <a:pos x="T4" y="T5"/>
              </a:cxn>
              <a:cxn ang="0">
                <a:pos x="T6" y="T7"/>
              </a:cxn>
            </a:cxnLst>
            <a:rect l="0" t="0" r="r" b="b"/>
            <a:pathLst>
              <a:path w="288" h="192">
                <a:moveTo>
                  <a:pt x="0" y="192"/>
                </a:moveTo>
                <a:cubicBezTo>
                  <a:pt x="8" y="180"/>
                  <a:pt x="16" y="168"/>
                  <a:pt x="48" y="144"/>
                </a:cubicBezTo>
                <a:cubicBezTo>
                  <a:pt x="80" y="120"/>
                  <a:pt x="152" y="72"/>
                  <a:pt x="192" y="48"/>
                </a:cubicBezTo>
                <a:cubicBezTo>
                  <a:pt x="232" y="24"/>
                  <a:pt x="260" y="12"/>
                  <a:pt x="288" y="0"/>
                </a:cubicBezTo>
              </a:path>
            </a:pathLst>
          </a:custGeom>
          <a:noFill/>
          <a:ln w="25400" cap="flat" cmpd="sng">
            <a:solidFill>
              <a:srgbClr val="FF1402"/>
            </a:solidFill>
            <a:prstDash val="solid"/>
            <a:round/>
            <a:headEnd type="none" w="med" len="med"/>
            <a:tailEnd type="triangl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fontAlgn="base">
              <a:spcBef>
                <a:spcPct val="0"/>
              </a:spcBef>
              <a:spcAft>
                <a:spcPct val="0"/>
              </a:spcAft>
              <a:defRPr/>
            </a:pPr>
            <a:endParaRPr lang="fr-FR">
              <a:solidFill>
                <a:prstClr val="white"/>
              </a:solidFill>
              <a:latin typeface="Calibri" charset="0"/>
              <a:ea typeface="ＭＳ Ｐゴシック" charset="0"/>
              <a:cs typeface="ＭＳ Ｐゴシック" charset="0"/>
            </a:endParaRPr>
          </a:p>
        </p:txBody>
      </p:sp>
      <p:sp>
        <p:nvSpPr>
          <p:cNvPr id="56325" name="Rectangle 7"/>
          <p:cNvSpPr>
            <a:spLocks noChangeArrowheads="1"/>
          </p:cNvSpPr>
          <p:nvPr/>
        </p:nvSpPr>
        <p:spPr bwMode="auto">
          <a:xfrm>
            <a:off x="747713" y="2433638"/>
            <a:ext cx="4129087" cy="22256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spAutoFit/>
          </a:bodyPr>
          <a:lstStyle/>
          <a:p>
            <a:pPr fontAlgn="base">
              <a:spcBef>
                <a:spcPct val="0"/>
              </a:spcBef>
              <a:spcAft>
                <a:spcPct val="0"/>
              </a:spcAft>
            </a:pPr>
            <a:r>
              <a:rPr lang="en-US" sz="2000">
                <a:solidFill>
                  <a:prstClr val="white"/>
                </a:solidFill>
                <a:latin typeface="Calibri" charset="0"/>
                <a:ea typeface="ＭＳ Ｐゴシック" charset="0"/>
                <a:cs typeface="ＭＳ Ｐゴシック" charset="0"/>
              </a:rPr>
              <a:t>After doing the classic Libet task for 20 minutes…</a:t>
            </a:r>
          </a:p>
          <a:p>
            <a:pPr fontAlgn="base">
              <a:spcBef>
                <a:spcPct val="0"/>
              </a:spcBef>
              <a:spcAft>
                <a:spcPct val="0"/>
              </a:spcAft>
            </a:pPr>
            <a:endParaRPr lang="en-US" sz="2000">
              <a:solidFill>
                <a:prstClr val="white"/>
              </a:solidFill>
              <a:latin typeface="Calibri" charset="0"/>
              <a:ea typeface="ＭＳ Ｐゴシック" charset="0"/>
              <a:cs typeface="ＭＳ Ｐゴシック" charset="0"/>
            </a:endParaRPr>
          </a:p>
          <a:p>
            <a:pPr fontAlgn="base">
              <a:spcBef>
                <a:spcPct val="0"/>
              </a:spcBef>
              <a:spcAft>
                <a:spcPct val="0"/>
              </a:spcAft>
            </a:pPr>
            <a:r>
              <a:rPr lang="en-US" sz="2000">
                <a:solidFill>
                  <a:prstClr val="white"/>
                </a:solidFill>
                <a:latin typeface="Calibri" charset="0"/>
                <a:ea typeface="ＭＳ Ｐゴシック" charset="0"/>
                <a:cs typeface="ＭＳ Ｐゴシック" charset="0"/>
              </a:rPr>
              <a:t>Repeat the same task again, but this time an occasional </a:t>
            </a:r>
            <a:r>
              <a:rPr lang="ja-JP" altLang="en-US" sz="2000">
                <a:solidFill>
                  <a:prstClr val="white"/>
                </a:solidFill>
                <a:latin typeface="Calibri" charset="0"/>
                <a:ea typeface="ＭＳ Ｐゴシック" charset="0"/>
                <a:cs typeface="ＭＳ Ｐゴシック" charset="0"/>
              </a:rPr>
              <a:t>“</a:t>
            </a:r>
            <a:r>
              <a:rPr lang="en-US" altLang="ja-JP" sz="2000" i="1">
                <a:solidFill>
                  <a:prstClr val="white"/>
                </a:solidFill>
                <a:latin typeface="Calibri" charset="0"/>
                <a:ea typeface="ＭＳ Ｐゴシック" charset="0"/>
                <a:cs typeface="ＭＳ Ｐゴシック" charset="0"/>
              </a:rPr>
              <a:t>click</a:t>
            </a:r>
            <a:r>
              <a:rPr lang="ja-JP" altLang="en-US" sz="2000" i="1">
                <a:solidFill>
                  <a:prstClr val="white"/>
                </a:solidFill>
                <a:latin typeface="Calibri" charset="0"/>
                <a:ea typeface="ＭＳ Ｐゴシック" charset="0"/>
                <a:cs typeface="ＭＳ Ｐゴシック" charset="0"/>
              </a:rPr>
              <a:t>”</a:t>
            </a:r>
            <a:r>
              <a:rPr lang="en-US" altLang="ja-JP" sz="2000">
                <a:solidFill>
                  <a:prstClr val="white"/>
                </a:solidFill>
                <a:latin typeface="Calibri" charset="0"/>
                <a:ea typeface="ＭＳ Ｐゴシック" charset="0"/>
                <a:cs typeface="ＭＳ Ｐゴシック" charset="0"/>
              </a:rPr>
              <a:t> is heard at a random time during the trial.</a:t>
            </a:r>
            <a:endParaRPr lang="en-US" sz="2000">
              <a:solidFill>
                <a:prstClr val="white"/>
              </a:solidFill>
              <a:latin typeface="Calibri" charset="0"/>
              <a:ea typeface="ＭＳ Ｐゴシック" charset="0"/>
              <a:cs typeface="ＭＳ Ｐゴシック" charset="0"/>
            </a:endParaRPr>
          </a:p>
        </p:txBody>
      </p:sp>
      <p:sp>
        <p:nvSpPr>
          <p:cNvPr id="56326" name="Rectangle 8"/>
          <p:cNvSpPr>
            <a:spLocks noChangeArrowheads="1"/>
          </p:cNvSpPr>
          <p:nvPr/>
        </p:nvSpPr>
        <p:spPr bwMode="auto">
          <a:xfrm>
            <a:off x="685800" y="4876800"/>
            <a:ext cx="8010525" cy="10064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spAutoFit/>
          </a:bodyPr>
          <a:lstStyle/>
          <a:p>
            <a:pPr fontAlgn="base">
              <a:spcBef>
                <a:spcPct val="0"/>
              </a:spcBef>
              <a:spcAft>
                <a:spcPct val="0"/>
              </a:spcAft>
            </a:pPr>
            <a:r>
              <a:rPr lang="en-US" sz="2000">
                <a:solidFill>
                  <a:prstClr val="white"/>
                </a:solidFill>
                <a:latin typeface="Calibri" charset="0"/>
                <a:ea typeface="ＭＳ Ｐゴシック" charset="0"/>
                <a:cs typeface="ＭＳ Ｐゴシック" charset="0"/>
              </a:rPr>
              <a:t>Subject makes spontaneous button presses as usual, but if the click is heard before the movement is made, then subject is to press the button immediately (i.e. speeded response to click).</a:t>
            </a:r>
          </a:p>
        </p:txBody>
      </p:sp>
      <p:pic>
        <p:nvPicPr>
          <p:cNvPr id="56327" name="Picture 10" descr="220px-Icon_sound_loudspeake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553200" y="2057400"/>
            <a:ext cx="681038" cy="638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6328" name="Image 19" descr="clockface2.gif"/>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105400" y="1365250"/>
            <a:ext cx="3054350" cy="3054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1848445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2300"/>
            <a:ext cx="8229600" cy="4525963"/>
          </a:xfrm>
        </p:spPr>
        <p:txBody>
          <a:bodyPr>
            <a:normAutofit fontScale="70000" lnSpcReduction="20000"/>
          </a:bodyPr>
          <a:lstStyle/>
          <a:p>
            <a:pPr marL="0" indent="0">
              <a:buNone/>
            </a:pPr>
            <a:r>
              <a:rPr lang="en-US" dirty="0">
                <a:solidFill>
                  <a:schemeClr val="tx1">
                    <a:lumMod val="95000"/>
                  </a:schemeClr>
                </a:solidFill>
              </a:rPr>
              <a:t>"...She raised one hand and flexed its fingers and wondered, as she had sometimes before, how this thing, this machine for gripping, this fleshy spider on the end of her arm, came to be hers, entirely at her command. Or did it have some little life of its own? She bent her finger and straightened it. The mystery was in the instant before it moved, the deciding moment between not moving and moving, when her intention took effect. It was like a wave breaking. If she could only find herself at the crest, she thought, she might find the secret of herself, that part of her that was really in charge. She brought her forefinger closer to her face and stared at it, urging it to move. It remained still because she was pretending, she was not entirely serious, and because willing it to move, or being about to move it, was not the same as actually moving it. And when she did crook it finally, the action seemed to start in the finger itself, not in some part of her mind. When did it know to move, when did she know to move it? There was no catching herself out..."</a:t>
            </a:r>
          </a:p>
        </p:txBody>
      </p:sp>
      <p:sp>
        <p:nvSpPr>
          <p:cNvPr id="4" name="TextBox 3"/>
          <p:cNvSpPr txBox="1"/>
          <p:nvPr/>
        </p:nvSpPr>
        <p:spPr>
          <a:xfrm>
            <a:off x="2214768" y="5160963"/>
            <a:ext cx="6472032" cy="369332"/>
          </a:xfrm>
          <a:prstGeom prst="rect">
            <a:avLst/>
          </a:prstGeom>
          <a:noFill/>
        </p:spPr>
        <p:txBody>
          <a:bodyPr wrap="none" rtlCol="0">
            <a:spAutoFit/>
          </a:bodyPr>
          <a:lstStyle/>
          <a:p>
            <a:r>
              <a:rPr lang="en-US" dirty="0">
                <a:solidFill>
                  <a:schemeClr val="tx1">
                    <a:lumMod val="95000"/>
                  </a:schemeClr>
                </a:solidFill>
                <a:latin typeface="Calibri"/>
              </a:rPr>
              <a:t>McEwan, I. Atonement. New York: Random House; 2001. pp. 33-34</a:t>
            </a:r>
          </a:p>
        </p:txBody>
      </p:sp>
    </p:spTree>
    <p:extLst>
      <p:ext uri="{BB962C8B-B14F-4D97-AF65-F5344CB8AC3E}">
        <p14:creationId xmlns:p14="http://schemas.microsoft.com/office/powerpoint/2010/main" val="18219665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hematic_v5.tif"/>
          <p:cNvPicPr>
            <a:picLocks noChangeAspect="1"/>
          </p:cNvPicPr>
          <p:nvPr/>
        </p:nvPicPr>
        <p:blipFill rotWithShape="1">
          <a:blip r:embed="rId2" cstate="email">
            <a:extLst>
              <a:ext uri="{28A0092B-C50C-407E-A947-70E740481C1C}">
                <a14:useLocalDpi xmlns:a14="http://schemas.microsoft.com/office/drawing/2010/main" val="0"/>
              </a:ext>
            </a:extLst>
          </a:blip>
          <a:srcRect t="60212" b="-369"/>
          <a:stretch/>
        </p:blipFill>
        <p:spPr>
          <a:xfrm>
            <a:off x="270767" y="1368424"/>
            <a:ext cx="8629053" cy="3891562"/>
          </a:xfrm>
          <a:prstGeom prst="rect">
            <a:avLst/>
          </a:prstGeom>
        </p:spPr>
      </p:pic>
      <p:sp>
        <p:nvSpPr>
          <p:cNvPr id="2" name="Rectangle 1"/>
          <p:cNvSpPr/>
          <p:nvPr/>
        </p:nvSpPr>
        <p:spPr>
          <a:xfrm>
            <a:off x="152400" y="711200"/>
            <a:ext cx="8851900" cy="2190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5" name="Rectangle 4"/>
          <p:cNvSpPr/>
          <p:nvPr/>
        </p:nvSpPr>
        <p:spPr>
          <a:xfrm>
            <a:off x="1689100" y="1368424"/>
            <a:ext cx="355600" cy="36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pic>
        <p:nvPicPr>
          <p:cNvPr id="4" name="Image 2" descr="loudspeaker.gif"/>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697480" y="1379174"/>
            <a:ext cx="389639" cy="349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5"/>
          <p:cNvSpPr/>
          <p:nvPr/>
        </p:nvSpPr>
        <p:spPr>
          <a:xfrm>
            <a:off x="3136900" y="1368424"/>
            <a:ext cx="355600" cy="36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pic>
        <p:nvPicPr>
          <p:cNvPr id="7" name="Image 2" descr="loudspeaker.gif"/>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145280" y="1379174"/>
            <a:ext cx="389639" cy="349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7"/>
          <p:cNvSpPr/>
          <p:nvPr/>
        </p:nvSpPr>
        <p:spPr>
          <a:xfrm>
            <a:off x="7531100" y="1368424"/>
            <a:ext cx="355600" cy="36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pic>
        <p:nvPicPr>
          <p:cNvPr id="9" name="Image 2" descr="loudspeaker.gif"/>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539480" y="1379174"/>
            <a:ext cx="389639" cy="349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ZoneTexte 2"/>
          <p:cNvSpPr txBox="1">
            <a:spLocks noChangeArrowheads="1"/>
          </p:cNvSpPr>
          <p:nvPr/>
        </p:nvSpPr>
        <p:spPr bwMode="auto">
          <a:xfrm>
            <a:off x="1155700" y="5430838"/>
            <a:ext cx="7277100" cy="922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1800" dirty="0" err="1">
                <a:solidFill>
                  <a:prstClr val="white"/>
                </a:solidFill>
              </a:rPr>
              <a:t>Fast</a:t>
            </a:r>
            <a:r>
              <a:rPr lang="fr-FR" sz="1800" dirty="0">
                <a:solidFill>
                  <a:prstClr val="white"/>
                </a:solidFill>
              </a:rPr>
              <a:t> </a:t>
            </a:r>
            <a:r>
              <a:rPr lang="fr-FR" sz="1800" dirty="0" err="1">
                <a:solidFill>
                  <a:prstClr val="white"/>
                </a:solidFill>
              </a:rPr>
              <a:t>RT's</a:t>
            </a:r>
            <a:r>
              <a:rPr lang="fr-FR" sz="1800" dirty="0">
                <a:solidFill>
                  <a:prstClr val="white"/>
                </a:solidFill>
              </a:rPr>
              <a:t> to interruptions </a:t>
            </a:r>
            <a:r>
              <a:rPr lang="fr-FR" sz="1800" dirty="0" err="1">
                <a:solidFill>
                  <a:prstClr val="white"/>
                </a:solidFill>
              </a:rPr>
              <a:t>should</a:t>
            </a:r>
            <a:r>
              <a:rPr lang="fr-FR" sz="1800" dirty="0">
                <a:solidFill>
                  <a:prstClr val="white"/>
                </a:solidFill>
              </a:rPr>
              <a:t> </a:t>
            </a:r>
            <a:r>
              <a:rPr lang="fr-FR" sz="1800" dirty="0" err="1">
                <a:solidFill>
                  <a:prstClr val="white"/>
                </a:solidFill>
              </a:rPr>
              <a:t>be</a:t>
            </a:r>
            <a:r>
              <a:rPr lang="fr-FR" sz="1800" dirty="0">
                <a:solidFill>
                  <a:prstClr val="white"/>
                </a:solidFill>
              </a:rPr>
              <a:t> </a:t>
            </a:r>
            <a:r>
              <a:rPr lang="fr-FR" sz="1800" dirty="0" err="1">
                <a:solidFill>
                  <a:prstClr val="white"/>
                </a:solidFill>
              </a:rPr>
              <a:t>preceded</a:t>
            </a:r>
            <a:r>
              <a:rPr lang="fr-FR" sz="1800" dirty="0">
                <a:solidFill>
                  <a:prstClr val="white"/>
                </a:solidFill>
              </a:rPr>
              <a:t> by a </a:t>
            </a:r>
            <a:r>
              <a:rPr lang="fr-FR" sz="1800" dirty="0" err="1">
                <a:solidFill>
                  <a:prstClr val="white"/>
                </a:solidFill>
              </a:rPr>
              <a:t>buildup</a:t>
            </a:r>
            <a:r>
              <a:rPr lang="fr-FR" sz="1800" dirty="0">
                <a:solidFill>
                  <a:prstClr val="white"/>
                </a:solidFill>
              </a:rPr>
              <a:t> in (-) signal amplitude </a:t>
            </a:r>
            <a:r>
              <a:rPr lang="fr-FR" sz="1800" dirty="0" err="1">
                <a:solidFill>
                  <a:prstClr val="white"/>
                </a:solidFill>
              </a:rPr>
              <a:t>beginning</a:t>
            </a:r>
            <a:r>
              <a:rPr lang="fr-FR" sz="1800" dirty="0">
                <a:solidFill>
                  <a:prstClr val="white"/>
                </a:solidFill>
              </a:rPr>
              <a:t> </a:t>
            </a:r>
            <a:r>
              <a:rPr lang="fr-FR" sz="1800" dirty="0" err="1">
                <a:solidFill>
                  <a:prstClr val="white"/>
                </a:solidFill>
              </a:rPr>
              <a:t>well</a:t>
            </a:r>
            <a:r>
              <a:rPr lang="fr-FR" sz="1800" dirty="0">
                <a:solidFill>
                  <a:prstClr val="white"/>
                </a:solidFill>
              </a:rPr>
              <a:t> </a:t>
            </a:r>
            <a:r>
              <a:rPr lang="fr-FR" sz="1800" dirty="0" err="1">
                <a:solidFill>
                  <a:prstClr val="white"/>
                </a:solidFill>
              </a:rPr>
              <a:t>before</a:t>
            </a:r>
            <a:r>
              <a:rPr lang="fr-FR" sz="1800" dirty="0">
                <a:solidFill>
                  <a:prstClr val="white"/>
                </a:solidFill>
              </a:rPr>
              <a:t> the interruption </a:t>
            </a:r>
            <a:r>
              <a:rPr lang="fr-FR" sz="1800" dirty="0" err="1">
                <a:solidFill>
                  <a:prstClr val="white"/>
                </a:solidFill>
              </a:rPr>
              <a:t>itself</a:t>
            </a:r>
            <a:r>
              <a:rPr lang="fr-FR" sz="1800" dirty="0">
                <a:solidFill>
                  <a:prstClr val="white"/>
                </a:solidFill>
              </a:rPr>
              <a:t>, </a:t>
            </a:r>
            <a:r>
              <a:rPr lang="fr-FR" sz="1800" dirty="0" err="1">
                <a:solidFill>
                  <a:prstClr val="white"/>
                </a:solidFill>
              </a:rPr>
              <a:t>even</a:t>
            </a:r>
            <a:r>
              <a:rPr lang="fr-FR" sz="1800" dirty="0">
                <a:solidFill>
                  <a:prstClr val="white"/>
                </a:solidFill>
              </a:rPr>
              <a:t> </a:t>
            </a:r>
            <a:r>
              <a:rPr lang="fr-FR" sz="1800" dirty="0" err="1">
                <a:solidFill>
                  <a:prstClr val="white"/>
                </a:solidFill>
              </a:rPr>
              <a:t>when</a:t>
            </a:r>
            <a:r>
              <a:rPr lang="fr-FR" sz="1800" dirty="0">
                <a:solidFill>
                  <a:prstClr val="white"/>
                </a:solidFill>
              </a:rPr>
              <a:t> the </a:t>
            </a:r>
            <a:r>
              <a:rPr lang="fr-FR" sz="1800" dirty="0" err="1">
                <a:solidFill>
                  <a:prstClr val="white"/>
                </a:solidFill>
              </a:rPr>
              <a:t>subject</a:t>
            </a:r>
            <a:r>
              <a:rPr lang="fr-FR" sz="1800" dirty="0">
                <a:solidFill>
                  <a:prstClr val="white"/>
                </a:solidFill>
              </a:rPr>
              <a:t> </a:t>
            </a:r>
            <a:r>
              <a:rPr lang="fr-FR" sz="1800" dirty="0" err="1">
                <a:solidFill>
                  <a:prstClr val="white"/>
                </a:solidFill>
              </a:rPr>
              <a:t>was</a:t>
            </a:r>
            <a:r>
              <a:rPr lang="fr-FR" sz="1800" dirty="0">
                <a:solidFill>
                  <a:prstClr val="white"/>
                </a:solidFill>
              </a:rPr>
              <a:t> not </a:t>
            </a:r>
            <a:r>
              <a:rPr lang="fr-FR" sz="1800" dirty="0" err="1">
                <a:solidFill>
                  <a:prstClr val="white"/>
                </a:solidFill>
              </a:rPr>
              <a:t>preparing</a:t>
            </a:r>
            <a:r>
              <a:rPr lang="fr-FR" sz="1800" dirty="0">
                <a:solidFill>
                  <a:prstClr val="white"/>
                </a:solidFill>
              </a:rPr>
              <a:t> to move </a:t>
            </a:r>
            <a:r>
              <a:rPr lang="fr-FR" sz="1800" dirty="0" err="1">
                <a:solidFill>
                  <a:prstClr val="white"/>
                </a:solidFill>
              </a:rPr>
              <a:t>at</a:t>
            </a:r>
            <a:r>
              <a:rPr lang="fr-FR" sz="1800" dirty="0">
                <a:solidFill>
                  <a:prstClr val="white"/>
                </a:solidFill>
              </a:rPr>
              <a:t> </a:t>
            </a:r>
            <a:r>
              <a:rPr lang="fr-FR" sz="1800" dirty="0" err="1">
                <a:solidFill>
                  <a:prstClr val="white"/>
                </a:solidFill>
              </a:rPr>
              <a:t>that</a:t>
            </a:r>
            <a:r>
              <a:rPr lang="fr-FR" sz="1800" dirty="0">
                <a:solidFill>
                  <a:prstClr val="white"/>
                </a:solidFill>
              </a:rPr>
              <a:t> </a:t>
            </a:r>
            <a:r>
              <a:rPr lang="fr-FR" sz="1800" dirty="0" err="1">
                <a:solidFill>
                  <a:prstClr val="white"/>
                </a:solidFill>
              </a:rPr>
              <a:t>particular</a:t>
            </a:r>
            <a:r>
              <a:rPr lang="fr-FR" sz="1800" dirty="0">
                <a:solidFill>
                  <a:prstClr val="white"/>
                </a:solidFill>
              </a:rPr>
              <a:t> moment.</a:t>
            </a:r>
          </a:p>
        </p:txBody>
      </p:sp>
      <p:sp>
        <p:nvSpPr>
          <p:cNvPr id="11" name="TextBox 10"/>
          <p:cNvSpPr txBox="1"/>
          <p:nvPr/>
        </p:nvSpPr>
        <p:spPr>
          <a:xfrm>
            <a:off x="7025677" y="241300"/>
            <a:ext cx="1722046" cy="461665"/>
          </a:xfrm>
          <a:prstGeom prst="rect">
            <a:avLst/>
          </a:prstGeom>
          <a:noFill/>
        </p:spPr>
        <p:txBody>
          <a:bodyPr wrap="none" rtlCol="0">
            <a:spAutoFit/>
          </a:bodyPr>
          <a:lstStyle/>
          <a:p>
            <a:r>
              <a:rPr lang="en-US" sz="2400" dirty="0">
                <a:solidFill>
                  <a:prstClr val="white"/>
                </a:solidFill>
                <a:latin typeface="Calibri"/>
              </a:rPr>
              <a:t>PREDICTION</a:t>
            </a:r>
          </a:p>
        </p:txBody>
      </p:sp>
      <p:sp>
        <p:nvSpPr>
          <p:cNvPr id="12" name="TextBox 11"/>
          <p:cNvSpPr txBox="1"/>
          <p:nvPr/>
        </p:nvSpPr>
        <p:spPr>
          <a:xfrm>
            <a:off x="494375" y="631747"/>
            <a:ext cx="3185487" cy="400110"/>
          </a:xfrm>
          <a:prstGeom prst="rect">
            <a:avLst/>
          </a:prstGeom>
          <a:noFill/>
        </p:spPr>
        <p:txBody>
          <a:bodyPr wrap="none" rtlCol="0">
            <a:spAutoFit/>
          </a:bodyPr>
          <a:lstStyle/>
          <a:p>
            <a:r>
              <a:rPr lang="en-US" sz="2000" dirty="0"/>
              <a:t>INTERRUPTION EXPERIMENT</a:t>
            </a:r>
          </a:p>
        </p:txBody>
      </p:sp>
    </p:spTree>
    <p:extLst>
      <p:ext uri="{BB962C8B-B14F-4D97-AF65-F5344CB8AC3E}">
        <p14:creationId xmlns:p14="http://schemas.microsoft.com/office/powerpoint/2010/main" val="15788674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1" name="Image 1" descr="figure_4.tif"/>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227138" y="663575"/>
            <a:ext cx="7359650" cy="5761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1442" name="Rectangle 2"/>
          <p:cNvSpPr>
            <a:spLocks noGrp="1" noChangeArrowheads="1"/>
          </p:cNvSpPr>
          <p:nvPr>
            <p:ph type="title"/>
          </p:nvPr>
        </p:nvSpPr>
        <p:spPr>
          <a:xfrm rot="16200000">
            <a:off x="-2465387" y="3016250"/>
            <a:ext cx="6546850" cy="838200"/>
          </a:xfrm>
        </p:spPr>
        <p:txBody>
          <a:bodyPr/>
          <a:lstStyle/>
          <a:p>
            <a:pPr eaLnBrk="1" hangingPunct="1"/>
            <a:r>
              <a:rPr lang="en-US">
                <a:latin typeface="Calibri" charset="0"/>
              </a:rPr>
              <a:t>Empirical test of the model</a:t>
            </a:r>
          </a:p>
        </p:txBody>
      </p:sp>
      <p:sp>
        <p:nvSpPr>
          <p:cNvPr id="61443" name="ZoneTexte 3"/>
          <p:cNvSpPr txBox="1">
            <a:spLocks noChangeArrowheads="1"/>
          </p:cNvSpPr>
          <p:nvPr/>
        </p:nvSpPr>
        <p:spPr bwMode="auto">
          <a:xfrm>
            <a:off x="3833813" y="344488"/>
            <a:ext cx="2108200"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a:solidFill>
                  <a:prstClr val="white"/>
                </a:solidFill>
              </a:rPr>
              <a:t>E M P I R I C A L</a:t>
            </a:r>
          </a:p>
        </p:txBody>
      </p:sp>
      <p:sp>
        <p:nvSpPr>
          <p:cNvPr id="61444" name="ZoneTexte 17"/>
          <p:cNvSpPr txBox="1">
            <a:spLocks noChangeArrowheads="1"/>
          </p:cNvSpPr>
          <p:nvPr/>
        </p:nvSpPr>
        <p:spPr bwMode="auto">
          <a:xfrm>
            <a:off x="4186238" y="3689350"/>
            <a:ext cx="14033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a:solidFill>
                  <a:prstClr val="white"/>
                </a:solidFill>
              </a:rPr>
              <a:t>M O D E L</a:t>
            </a:r>
          </a:p>
        </p:txBody>
      </p:sp>
    </p:spTree>
    <p:extLst>
      <p:ext uri="{BB962C8B-B14F-4D97-AF65-F5344CB8AC3E}">
        <p14:creationId xmlns:p14="http://schemas.microsoft.com/office/powerpoint/2010/main" val="28443649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lumMod val="85000"/>
                <a:lumOff val="15000"/>
              </a:schemeClr>
            </a:gs>
            <a:gs pos="100000">
              <a:schemeClr val="tx1">
                <a:lumMod val="85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a:xfrm>
            <a:off x="685800" y="276225"/>
            <a:ext cx="7772400" cy="790575"/>
          </a:xfrm>
        </p:spPr>
        <p:txBody>
          <a:bodyPr/>
          <a:lstStyle/>
          <a:p>
            <a:pPr eaLnBrk="1" hangingPunct="1"/>
            <a:r>
              <a:rPr lang="en-US" sz="4000" dirty="0">
                <a:solidFill>
                  <a:schemeClr val="bg1"/>
                </a:solidFill>
                <a:latin typeface="Calibri" charset="0"/>
              </a:rPr>
              <a:t>Our not-yet-prevailing view</a:t>
            </a:r>
            <a:r>
              <a:rPr lang="is-IS" sz="4000" dirty="0">
                <a:solidFill>
                  <a:schemeClr val="bg1"/>
                </a:solidFill>
                <a:latin typeface="Calibri" charset="0"/>
              </a:rPr>
              <a:t>…</a:t>
            </a:r>
            <a:endParaRPr lang="en-US" sz="4000" dirty="0">
              <a:solidFill>
                <a:schemeClr val="bg1"/>
              </a:solidFill>
              <a:latin typeface="Calibri" charset="0"/>
            </a:endParaRPr>
          </a:p>
        </p:txBody>
      </p:sp>
      <p:sp>
        <p:nvSpPr>
          <p:cNvPr id="142339" name="Line 6"/>
          <p:cNvSpPr>
            <a:spLocks noChangeShapeType="1"/>
          </p:cNvSpPr>
          <p:nvPr/>
        </p:nvSpPr>
        <p:spPr bwMode="auto">
          <a:xfrm flipV="1">
            <a:off x="1477963" y="2171700"/>
            <a:ext cx="7937" cy="2146300"/>
          </a:xfrm>
          <a:prstGeom prst="line">
            <a:avLst/>
          </a:prstGeom>
          <a:noFill/>
          <a:ln w="38100">
            <a:solidFill>
              <a:srgbClr val="000000"/>
            </a:solidFill>
            <a:prstDash val="sysDot"/>
            <a:round/>
            <a:headEnd/>
            <a:tailEnd type="arrow" w="med" len="me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orbel" charset="0"/>
              <a:ea typeface="ＭＳ Ｐゴシック" charset="0"/>
              <a:cs typeface="ＭＳ Ｐゴシック" charset="0"/>
            </a:endParaRPr>
          </a:p>
        </p:txBody>
      </p:sp>
      <p:sp>
        <p:nvSpPr>
          <p:cNvPr id="142340" name="Line 7"/>
          <p:cNvSpPr>
            <a:spLocks noChangeShapeType="1"/>
          </p:cNvSpPr>
          <p:nvPr/>
        </p:nvSpPr>
        <p:spPr bwMode="auto">
          <a:xfrm>
            <a:off x="6629400" y="4584700"/>
            <a:ext cx="0" cy="977900"/>
          </a:xfrm>
          <a:prstGeom prst="line">
            <a:avLst/>
          </a:prstGeom>
          <a:noFill/>
          <a:ln w="38100">
            <a:solidFill>
              <a:srgbClr val="000000"/>
            </a:solidFill>
            <a:prstDash val="sysDot"/>
            <a:round/>
            <a:headEnd type="arrow" w="med" len="med"/>
            <a:tailEnd/>
          </a:ln>
          <a:extLst>
            <a:ext uri="{909E8E84-426E-40dd-AFC4-6F175D3DCCD1}">
              <a14:hiddenFill xmlns:a14="http://schemas.microsoft.com/office/drawing/2010/main" xmlns="">
                <a:noFill/>
              </a14:hiddenFill>
            </a:ext>
          </a:extLst>
        </p:spPr>
        <p:txBody>
          <a:bodyPr wrap="none" anchor="ctr"/>
          <a:lstStyle/>
          <a:p>
            <a:pPr fontAlgn="base">
              <a:spcBef>
                <a:spcPct val="0"/>
              </a:spcBef>
              <a:spcAft>
                <a:spcPct val="0"/>
              </a:spcAft>
            </a:pPr>
            <a:endParaRPr lang="en-US">
              <a:solidFill>
                <a:prstClr val="white"/>
              </a:solidFill>
              <a:latin typeface="Corbel" charset="0"/>
              <a:ea typeface="ＭＳ Ｐゴシック" charset="0"/>
              <a:cs typeface="ＭＳ Ｐゴシック" charset="0"/>
            </a:endParaRPr>
          </a:p>
        </p:txBody>
      </p:sp>
      <p:sp>
        <p:nvSpPr>
          <p:cNvPr id="48134" name="Text Box 8"/>
          <p:cNvSpPr txBox="1">
            <a:spLocks noChangeArrowheads="1"/>
          </p:cNvSpPr>
          <p:nvPr/>
        </p:nvSpPr>
        <p:spPr bwMode="auto">
          <a:xfrm>
            <a:off x="4800600" y="5549900"/>
            <a:ext cx="3657600" cy="9239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defRPr/>
            </a:pPr>
            <a:r>
              <a:rPr lang="en-US" sz="1800" dirty="0">
                <a:solidFill>
                  <a:srgbClr val="000000"/>
                </a:solidFill>
              </a:rPr>
              <a:t>The neural decision to move</a:t>
            </a:r>
          </a:p>
          <a:p>
            <a:pPr marL="285750" indent="-285750" eaLnBrk="1" fontAlgn="base" hangingPunct="1">
              <a:spcBef>
                <a:spcPct val="0"/>
              </a:spcBef>
              <a:spcAft>
                <a:spcPct val="0"/>
              </a:spcAft>
              <a:buFont typeface="Arial"/>
              <a:buChar char="•"/>
              <a:defRPr/>
            </a:pPr>
            <a:r>
              <a:rPr lang="en-US" sz="1800" dirty="0">
                <a:solidFill>
                  <a:srgbClr val="000000"/>
                </a:solidFill>
              </a:rPr>
              <a:t>A threshold crossing event (?)</a:t>
            </a:r>
          </a:p>
          <a:p>
            <a:pPr marL="285750" indent="-285750" eaLnBrk="1" fontAlgn="base" hangingPunct="1">
              <a:spcBef>
                <a:spcPct val="0"/>
              </a:spcBef>
              <a:spcAft>
                <a:spcPct val="0"/>
              </a:spcAft>
              <a:buFont typeface="Arial"/>
              <a:buChar char="•"/>
              <a:defRPr/>
            </a:pPr>
            <a:r>
              <a:rPr lang="en-US" sz="1800" dirty="0">
                <a:solidFill>
                  <a:srgbClr val="000000"/>
                </a:solidFill>
              </a:rPr>
              <a:t>~ 200 ms pre-movement (?)</a:t>
            </a:r>
          </a:p>
        </p:txBody>
      </p:sp>
      <p:sp>
        <p:nvSpPr>
          <p:cNvPr id="142342" name="AutoShape 9"/>
          <p:cNvSpPr>
            <a:spLocks/>
          </p:cNvSpPr>
          <p:nvPr/>
        </p:nvSpPr>
        <p:spPr bwMode="auto">
          <a:xfrm rot="5400000">
            <a:off x="3958432" y="1913731"/>
            <a:ext cx="190500" cy="5151437"/>
          </a:xfrm>
          <a:prstGeom prst="rightBracket">
            <a:avLst>
              <a:gd name="adj" fmla="val 195927"/>
            </a:avLst>
          </a:prstGeom>
          <a:noFill/>
          <a:ln w="38100">
            <a:solidFill>
              <a:srgbClr val="000000"/>
            </a:solidFill>
            <a:round/>
            <a:headEnd/>
            <a:tailEnd/>
          </a:ln>
          <a:extLst>
            <a:ext uri="{909E8E84-426E-40dd-AFC4-6F175D3DCCD1}">
              <a14:hiddenFill xmlns:a14="http://schemas.microsoft.com/office/drawing/2010/main" xmlns="">
                <a:solidFill>
                  <a:schemeClr val="accent1"/>
                </a:solidFill>
              </a14:hiddenFill>
            </a:ext>
          </a:extLst>
        </p:spPr>
        <p:txBody>
          <a:bodyPr wrap="none" anchor="ctr"/>
          <a:lstStyle/>
          <a:p>
            <a:pPr fontAlgn="base">
              <a:spcBef>
                <a:spcPct val="0"/>
              </a:spcBef>
              <a:spcAft>
                <a:spcPct val="0"/>
              </a:spcAft>
            </a:pPr>
            <a:endParaRPr lang="fr-FR">
              <a:solidFill>
                <a:srgbClr val="000000"/>
              </a:solidFill>
              <a:latin typeface="Calibri" charset="0"/>
              <a:ea typeface="ＭＳ Ｐゴシック" charset="0"/>
              <a:cs typeface="ＭＳ Ｐゴシック" charset="0"/>
            </a:endParaRPr>
          </a:p>
        </p:txBody>
      </p:sp>
      <p:sp>
        <p:nvSpPr>
          <p:cNvPr id="142343" name="Text Box 10"/>
          <p:cNvSpPr txBox="1">
            <a:spLocks noChangeArrowheads="1"/>
          </p:cNvSpPr>
          <p:nvPr/>
        </p:nvSpPr>
        <p:spPr bwMode="auto">
          <a:xfrm>
            <a:off x="3352800" y="4165600"/>
            <a:ext cx="1030288" cy="3698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eaLnBrk="0" hangingPunct="0">
              <a:defRPr sz="2400">
                <a:solidFill>
                  <a:schemeClr val="tx1"/>
                </a:solidFill>
                <a:latin typeface="Corbel" charset="0"/>
                <a:ea typeface="ＭＳ Ｐゴシック" charset="0"/>
                <a:cs typeface="ＭＳ Ｐゴシック" charset="0"/>
              </a:defRPr>
            </a:lvl1pPr>
            <a:lvl2pPr marL="742950" indent="-285750" eaLnBrk="0" hangingPunct="0">
              <a:defRPr sz="2400">
                <a:solidFill>
                  <a:schemeClr val="tx1"/>
                </a:solidFill>
                <a:latin typeface="Corbel" charset="0"/>
                <a:ea typeface="ＭＳ Ｐゴシック" charset="0"/>
              </a:defRPr>
            </a:lvl2pPr>
            <a:lvl3pPr marL="1143000" indent="-228600" eaLnBrk="0" hangingPunct="0">
              <a:defRPr sz="2400">
                <a:solidFill>
                  <a:schemeClr val="tx1"/>
                </a:solidFill>
                <a:latin typeface="Corbel" charset="0"/>
                <a:ea typeface="ＭＳ Ｐゴシック" charset="0"/>
              </a:defRPr>
            </a:lvl3pPr>
            <a:lvl4pPr marL="1600200" indent="-228600" eaLnBrk="0" hangingPunct="0">
              <a:defRPr sz="2400">
                <a:solidFill>
                  <a:schemeClr val="tx1"/>
                </a:solidFill>
                <a:latin typeface="Corbel" charset="0"/>
                <a:ea typeface="ＭＳ Ｐゴシック" charset="0"/>
              </a:defRPr>
            </a:lvl4pPr>
            <a:lvl5pPr marL="2057400" indent="-228600" eaLnBrk="0" hangingPunct="0">
              <a:defRPr sz="2400">
                <a:solidFill>
                  <a:schemeClr val="tx1"/>
                </a:solidFill>
                <a:latin typeface="Corbel" charset="0"/>
                <a:ea typeface="ＭＳ Ｐゴシック" charset="0"/>
              </a:defRPr>
            </a:lvl5pPr>
            <a:lvl6pPr marL="2514600" indent="-228600" eaLnBrk="0" fontAlgn="base" hangingPunct="0">
              <a:spcBef>
                <a:spcPct val="0"/>
              </a:spcBef>
              <a:spcAft>
                <a:spcPct val="0"/>
              </a:spcAft>
              <a:defRPr sz="2400">
                <a:solidFill>
                  <a:schemeClr val="tx1"/>
                </a:solidFill>
                <a:latin typeface="Corbel" charset="0"/>
                <a:ea typeface="ＭＳ Ｐゴシック" charset="0"/>
              </a:defRPr>
            </a:lvl6pPr>
            <a:lvl7pPr marL="2971800" indent="-228600" eaLnBrk="0" fontAlgn="base" hangingPunct="0">
              <a:spcBef>
                <a:spcPct val="0"/>
              </a:spcBef>
              <a:spcAft>
                <a:spcPct val="0"/>
              </a:spcAft>
              <a:defRPr sz="2400">
                <a:solidFill>
                  <a:schemeClr val="tx1"/>
                </a:solidFill>
                <a:latin typeface="Corbel" charset="0"/>
                <a:ea typeface="ＭＳ Ｐゴシック" charset="0"/>
              </a:defRPr>
            </a:lvl7pPr>
            <a:lvl8pPr marL="3429000" indent="-228600" eaLnBrk="0" fontAlgn="base" hangingPunct="0">
              <a:spcBef>
                <a:spcPct val="0"/>
              </a:spcBef>
              <a:spcAft>
                <a:spcPct val="0"/>
              </a:spcAft>
              <a:defRPr sz="2400">
                <a:solidFill>
                  <a:schemeClr val="tx1"/>
                </a:solidFill>
                <a:latin typeface="Corbel" charset="0"/>
                <a:ea typeface="ＭＳ Ｐゴシック" charset="0"/>
              </a:defRPr>
            </a:lvl8pPr>
            <a:lvl9pPr marL="3886200" indent="-228600" eaLnBrk="0" fontAlgn="base" hangingPunct="0">
              <a:spcBef>
                <a:spcPct val="0"/>
              </a:spcBef>
              <a:spcAft>
                <a:spcPct val="0"/>
              </a:spcAft>
              <a:defRPr sz="2400">
                <a:solidFill>
                  <a:schemeClr val="tx1"/>
                </a:solidFill>
                <a:latin typeface="Corbel" charset="0"/>
                <a:ea typeface="ＭＳ Ｐゴシック" charset="0"/>
              </a:defRPr>
            </a:lvl9pPr>
          </a:lstStyle>
          <a:p>
            <a:pPr eaLnBrk="1" fontAlgn="base" hangingPunct="1">
              <a:spcBef>
                <a:spcPct val="0"/>
              </a:spcBef>
              <a:spcAft>
                <a:spcPct val="0"/>
              </a:spcAft>
            </a:pPr>
            <a:r>
              <a:rPr lang="en-US" sz="1800">
                <a:solidFill>
                  <a:srgbClr val="000000"/>
                </a:solidFill>
                <a:latin typeface="Calibri" charset="0"/>
              </a:rPr>
              <a:t>&gt; 500 ms</a:t>
            </a:r>
          </a:p>
        </p:txBody>
      </p:sp>
      <p:sp>
        <p:nvSpPr>
          <p:cNvPr id="142344" name="Rectangle 5"/>
          <p:cNvSpPr>
            <a:spLocks noChangeArrowheads="1"/>
          </p:cNvSpPr>
          <p:nvPr/>
        </p:nvSpPr>
        <p:spPr bwMode="auto">
          <a:xfrm>
            <a:off x="2133600" y="4584700"/>
            <a:ext cx="2970213"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base">
              <a:spcBef>
                <a:spcPct val="0"/>
              </a:spcBef>
              <a:spcAft>
                <a:spcPct val="0"/>
              </a:spcAft>
            </a:pPr>
            <a:r>
              <a:rPr lang="en-US" sz="2000">
                <a:solidFill>
                  <a:srgbClr val="000000"/>
                </a:solidFill>
                <a:latin typeface="Calibri" charset="0"/>
                <a:ea typeface="ＭＳ Ｐゴシック" charset="0"/>
                <a:cs typeface="ＭＳ Ｐゴシック" charset="0"/>
              </a:rPr>
              <a:t>Spontaneous fluctuations</a:t>
            </a:r>
          </a:p>
        </p:txBody>
      </p:sp>
      <p:pic>
        <p:nvPicPr>
          <p:cNvPr id="142345" name="Picture 3" descr="avg_RP_thick.tif"/>
          <p:cNvPicPr>
            <a:picLocks noChangeAspect="1"/>
          </p:cNvPicPr>
          <p:nvPr/>
        </p:nvPicPr>
        <p:blipFill>
          <a:blip r:embed="rId3" cstate="email">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1062038" y="1066800"/>
            <a:ext cx="6754812" cy="4495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Content Placeholder 3"/>
          <p:cNvSpPr>
            <a:spLocks noGrp="1"/>
          </p:cNvSpPr>
          <p:nvPr>
            <p:ph idx="1"/>
          </p:nvPr>
        </p:nvSpPr>
        <p:spPr>
          <a:xfrm>
            <a:off x="1631950" y="2527300"/>
            <a:ext cx="3943350" cy="1714500"/>
          </a:xfrm>
        </p:spPr>
        <p:txBody>
          <a:bodyPr rtlCol="0">
            <a:normAutofit/>
          </a:bodyPr>
          <a:lstStyle/>
          <a:p>
            <a:pPr marL="0" indent="0" fontAlgn="auto">
              <a:spcAft>
                <a:spcPts val="0"/>
              </a:spcAft>
              <a:buFont typeface="Arial" pitchFamily="34" charset="0"/>
              <a:buNone/>
              <a:defRPr/>
            </a:pPr>
            <a:r>
              <a:rPr lang="en-US" sz="1800" dirty="0">
                <a:solidFill>
                  <a:schemeClr val="tx1">
                    <a:lumMod val="85000"/>
                  </a:schemeClr>
                </a:solidFill>
                <a:ea typeface="+mn-ea"/>
                <a:cs typeface="+mn-cs"/>
              </a:rPr>
              <a:t>Jo et al., </a:t>
            </a:r>
            <a:r>
              <a:rPr lang="en-US" sz="1800" i="1" dirty="0" err="1">
                <a:solidFill>
                  <a:schemeClr val="tx1">
                    <a:lumMod val="85000"/>
                  </a:schemeClr>
                </a:solidFill>
                <a:ea typeface="+mn-ea"/>
                <a:cs typeface="+mn-cs"/>
              </a:rPr>
              <a:t>Exp</a:t>
            </a:r>
            <a:r>
              <a:rPr lang="en-US" sz="1800" i="1" dirty="0">
                <a:solidFill>
                  <a:schemeClr val="tx1">
                    <a:lumMod val="85000"/>
                  </a:schemeClr>
                </a:solidFill>
                <a:ea typeface="+mn-ea"/>
                <a:cs typeface="+mn-cs"/>
              </a:rPr>
              <a:t> Brain Res</a:t>
            </a:r>
            <a:r>
              <a:rPr lang="en-US" sz="1800" dirty="0">
                <a:solidFill>
                  <a:schemeClr val="tx1">
                    <a:lumMod val="85000"/>
                  </a:schemeClr>
                </a:solidFill>
                <a:ea typeface="+mn-ea"/>
                <a:cs typeface="+mn-cs"/>
              </a:rPr>
              <a:t>, 2013</a:t>
            </a:r>
          </a:p>
          <a:p>
            <a:pPr marL="0" indent="0" fontAlgn="auto">
              <a:spcAft>
                <a:spcPts val="0"/>
              </a:spcAft>
              <a:buFont typeface="Arial" pitchFamily="34" charset="0"/>
              <a:buNone/>
              <a:defRPr/>
            </a:pPr>
            <a:r>
              <a:rPr lang="en-US" sz="1800" dirty="0" err="1">
                <a:solidFill>
                  <a:schemeClr val="tx1">
                    <a:lumMod val="85000"/>
                  </a:schemeClr>
                </a:solidFill>
                <a:ea typeface="+mn-ea"/>
                <a:cs typeface="+mn-cs"/>
              </a:rPr>
              <a:t>Bengson</a:t>
            </a:r>
            <a:r>
              <a:rPr lang="en-US" sz="1800" dirty="0">
                <a:solidFill>
                  <a:schemeClr val="tx1">
                    <a:lumMod val="85000"/>
                  </a:schemeClr>
                </a:solidFill>
                <a:ea typeface="+mn-ea"/>
                <a:cs typeface="+mn-cs"/>
              </a:rPr>
              <a:t> et al., </a:t>
            </a:r>
            <a:r>
              <a:rPr lang="en-US" sz="1800" i="1" dirty="0" err="1">
                <a:solidFill>
                  <a:schemeClr val="tx1">
                    <a:lumMod val="85000"/>
                  </a:schemeClr>
                </a:solidFill>
                <a:ea typeface="+mn-ea"/>
                <a:cs typeface="+mn-cs"/>
              </a:rPr>
              <a:t>JoCN</a:t>
            </a:r>
            <a:r>
              <a:rPr lang="en-US" sz="1800" dirty="0">
                <a:solidFill>
                  <a:schemeClr val="tx1">
                    <a:lumMod val="85000"/>
                  </a:schemeClr>
                </a:solidFill>
                <a:ea typeface="+mn-ea"/>
                <a:cs typeface="+mn-cs"/>
              </a:rPr>
              <a:t>, 2014</a:t>
            </a:r>
          </a:p>
          <a:p>
            <a:pPr marL="0" indent="0" fontAlgn="auto">
              <a:spcAft>
                <a:spcPts val="0"/>
              </a:spcAft>
              <a:buFont typeface="Arial" pitchFamily="34" charset="0"/>
              <a:buNone/>
              <a:defRPr/>
            </a:pPr>
            <a:r>
              <a:rPr lang="en-US" sz="1800" dirty="0" err="1">
                <a:solidFill>
                  <a:schemeClr val="tx1">
                    <a:lumMod val="85000"/>
                  </a:schemeClr>
                </a:solidFill>
                <a:ea typeface="+mn-ea"/>
                <a:cs typeface="+mn-cs"/>
              </a:rPr>
              <a:t>Yellin</a:t>
            </a:r>
            <a:r>
              <a:rPr lang="en-US" sz="1800" dirty="0">
                <a:solidFill>
                  <a:schemeClr val="tx1">
                    <a:lumMod val="85000"/>
                  </a:schemeClr>
                </a:solidFill>
                <a:ea typeface="+mn-ea"/>
                <a:cs typeface="+mn-cs"/>
              </a:rPr>
              <a:t> et al., </a:t>
            </a:r>
            <a:r>
              <a:rPr lang="en-US" sz="1800" i="1" dirty="0">
                <a:solidFill>
                  <a:schemeClr val="tx1">
                    <a:lumMod val="85000"/>
                  </a:schemeClr>
                </a:solidFill>
                <a:ea typeface="+mn-ea"/>
                <a:cs typeface="+mn-cs"/>
              </a:rPr>
              <a:t>NIMG</a:t>
            </a:r>
            <a:r>
              <a:rPr lang="en-US" sz="1800" dirty="0">
                <a:solidFill>
                  <a:schemeClr val="tx1">
                    <a:lumMod val="85000"/>
                  </a:schemeClr>
                </a:solidFill>
                <a:ea typeface="+mn-ea"/>
                <a:cs typeface="+mn-cs"/>
              </a:rPr>
              <a:t>, 2014</a:t>
            </a:r>
          </a:p>
          <a:p>
            <a:pPr marL="0" indent="0" fontAlgn="auto">
              <a:spcAft>
                <a:spcPts val="0"/>
              </a:spcAft>
              <a:buFont typeface="Arial" pitchFamily="34" charset="0"/>
              <a:buNone/>
              <a:defRPr/>
            </a:pPr>
            <a:r>
              <a:rPr lang="en-US" sz="1800" dirty="0">
                <a:solidFill>
                  <a:schemeClr val="tx1">
                    <a:lumMod val="85000"/>
                  </a:schemeClr>
                </a:solidFill>
                <a:ea typeface="+mn-ea"/>
                <a:cs typeface="+mn-cs"/>
              </a:rPr>
              <a:t>Murakami et al., </a:t>
            </a:r>
            <a:r>
              <a:rPr lang="en-US" sz="1800" i="1" dirty="0">
                <a:solidFill>
                  <a:schemeClr val="tx1">
                    <a:lumMod val="85000"/>
                  </a:schemeClr>
                </a:solidFill>
                <a:ea typeface="+mn-ea"/>
                <a:cs typeface="+mn-cs"/>
              </a:rPr>
              <a:t>Nat </a:t>
            </a:r>
            <a:r>
              <a:rPr lang="en-US" sz="1800" i="1" dirty="0" err="1">
                <a:solidFill>
                  <a:schemeClr val="tx1">
                    <a:lumMod val="85000"/>
                  </a:schemeClr>
                </a:solidFill>
                <a:ea typeface="+mn-ea"/>
                <a:cs typeface="+mn-cs"/>
              </a:rPr>
              <a:t>Neuro</a:t>
            </a:r>
            <a:r>
              <a:rPr lang="en-US" sz="1800" dirty="0">
                <a:solidFill>
                  <a:schemeClr val="tx1">
                    <a:lumMod val="85000"/>
                  </a:schemeClr>
                </a:solidFill>
                <a:ea typeface="+mn-ea"/>
                <a:cs typeface="+mn-cs"/>
              </a:rPr>
              <a:t>, 2014</a:t>
            </a:r>
          </a:p>
          <a:p>
            <a:pPr marL="0" indent="0" fontAlgn="auto">
              <a:spcAft>
                <a:spcPts val="0"/>
              </a:spcAft>
              <a:buNone/>
              <a:defRPr/>
            </a:pPr>
            <a:r>
              <a:rPr lang="en-US" sz="1800" dirty="0">
                <a:solidFill>
                  <a:schemeClr val="tx1">
                    <a:lumMod val="85000"/>
                  </a:schemeClr>
                </a:solidFill>
              </a:rPr>
              <a:t>Schultz-Kraft, et al., </a:t>
            </a:r>
            <a:r>
              <a:rPr lang="en-US" sz="1800" i="1" dirty="0">
                <a:solidFill>
                  <a:schemeClr val="tx1">
                    <a:lumMod val="85000"/>
                  </a:schemeClr>
                </a:solidFill>
              </a:rPr>
              <a:t>PNAS</a:t>
            </a:r>
            <a:r>
              <a:rPr lang="en-US" sz="1800" dirty="0">
                <a:solidFill>
                  <a:schemeClr val="tx1">
                    <a:lumMod val="85000"/>
                  </a:schemeClr>
                </a:solidFill>
              </a:rPr>
              <a:t>, 2016</a:t>
            </a:r>
          </a:p>
          <a:p>
            <a:pPr marL="0" indent="0" fontAlgn="auto">
              <a:spcAft>
                <a:spcPts val="0"/>
              </a:spcAft>
              <a:buFont typeface="Arial" pitchFamily="34" charset="0"/>
              <a:buNone/>
              <a:defRPr/>
            </a:pPr>
            <a:endParaRPr lang="en-US" sz="1800" dirty="0">
              <a:solidFill>
                <a:schemeClr val="tx1">
                  <a:lumMod val="85000"/>
                </a:schemeClr>
              </a:solidFill>
              <a:ea typeface="+mn-ea"/>
              <a:cs typeface="+mn-cs"/>
            </a:endParaRPr>
          </a:p>
        </p:txBody>
      </p:sp>
      <p:sp>
        <p:nvSpPr>
          <p:cNvPr id="142347" name="TextBox 1"/>
          <p:cNvSpPr txBox="1">
            <a:spLocks noChangeArrowheads="1"/>
          </p:cNvSpPr>
          <p:nvPr/>
        </p:nvSpPr>
        <p:spPr bwMode="auto">
          <a:xfrm>
            <a:off x="571500" y="6103938"/>
            <a:ext cx="2593975"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rbel" charset="0"/>
                <a:ea typeface="ＭＳ Ｐゴシック" charset="0"/>
                <a:cs typeface="ＭＳ Ｐゴシック" charset="0"/>
              </a:defRPr>
            </a:lvl1pPr>
            <a:lvl2pPr marL="742950" indent="-285750" eaLnBrk="0" hangingPunct="0">
              <a:defRPr sz="2400">
                <a:solidFill>
                  <a:schemeClr val="tx1"/>
                </a:solidFill>
                <a:latin typeface="Corbel" charset="0"/>
                <a:ea typeface="ＭＳ Ｐゴシック" charset="0"/>
              </a:defRPr>
            </a:lvl2pPr>
            <a:lvl3pPr marL="1143000" indent="-228600" eaLnBrk="0" hangingPunct="0">
              <a:defRPr sz="2400">
                <a:solidFill>
                  <a:schemeClr val="tx1"/>
                </a:solidFill>
                <a:latin typeface="Corbel" charset="0"/>
                <a:ea typeface="ＭＳ Ｐゴシック" charset="0"/>
              </a:defRPr>
            </a:lvl3pPr>
            <a:lvl4pPr marL="1600200" indent="-228600" eaLnBrk="0" hangingPunct="0">
              <a:defRPr sz="2400">
                <a:solidFill>
                  <a:schemeClr val="tx1"/>
                </a:solidFill>
                <a:latin typeface="Corbel" charset="0"/>
                <a:ea typeface="ＭＳ Ｐゴシック" charset="0"/>
              </a:defRPr>
            </a:lvl4pPr>
            <a:lvl5pPr marL="2057400" indent="-228600" eaLnBrk="0" hangingPunct="0">
              <a:defRPr sz="2400">
                <a:solidFill>
                  <a:schemeClr val="tx1"/>
                </a:solidFill>
                <a:latin typeface="Corbel" charset="0"/>
                <a:ea typeface="ＭＳ Ｐゴシック" charset="0"/>
              </a:defRPr>
            </a:lvl5pPr>
            <a:lvl6pPr marL="2514600" indent="-228600" eaLnBrk="0" fontAlgn="base" hangingPunct="0">
              <a:spcBef>
                <a:spcPct val="0"/>
              </a:spcBef>
              <a:spcAft>
                <a:spcPct val="0"/>
              </a:spcAft>
              <a:defRPr sz="2400">
                <a:solidFill>
                  <a:schemeClr val="tx1"/>
                </a:solidFill>
                <a:latin typeface="Corbel" charset="0"/>
                <a:ea typeface="ＭＳ Ｐゴシック" charset="0"/>
              </a:defRPr>
            </a:lvl6pPr>
            <a:lvl7pPr marL="2971800" indent="-228600" eaLnBrk="0" fontAlgn="base" hangingPunct="0">
              <a:spcBef>
                <a:spcPct val="0"/>
              </a:spcBef>
              <a:spcAft>
                <a:spcPct val="0"/>
              </a:spcAft>
              <a:defRPr sz="2400">
                <a:solidFill>
                  <a:schemeClr val="tx1"/>
                </a:solidFill>
                <a:latin typeface="Corbel" charset="0"/>
                <a:ea typeface="ＭＳ Ｐゴシック" charset="0"/>
              </a:defRPr>
            </a:lvl7pPr>
            <a:lvl8pPr marL="3429000" indent="-228600" eaLnBrk="0" fontAlgn="base" hangingPunct="0">
              <a:spcBef>
                <a:spcPct val="0"/>
              </a:spcBef>
              <a:spcAft>
                <a:spcPct val="0"/>
              </a:spcAft>
              <a:defRPr sz="2400">
                <a:solidFill>
                  <a:schemeClr val="tx1"/>
                </a:solidFill>
                <a:latin typeface="Corbel" charset="0"/>
                <a:ea typeface="ＭＳ Ｐゴシック" charset="0"/>
              </a:defRPr>
            </a:lvl8pPr>
            <a:lvl9pPr marL="3886200" indent="-228600" eaLnBrk="0" fontAlgn="base" hangingPunct="0">
              <a:spcBef>
                <a:spcPct val="0"/>
              </a:spcBef>
              <a:spcAft>
                <a:spcPct val="0"/>
              </a:spcAft>
              <a:defRPr sz="2400">
                <a:solidFill>
                  <a:schemeClr val="tx1"/>
                </a:solidFill>
                <a:latin typeface="Corbel" charset="0"/>
                <a:ea typeface="ＭＳ Ｐゴシック" charset="0"/>
              </a:defRPr>
            </a:lvl9pPr>
          </a:lstStyle>
          <a:p>
            <a:pPr eaLnBrk="1" fontAlgn="base" hangingPunct="1">
              <a:spcBef>
                <a:spcPct val="0"/>
              </a:spcBef>
              <a:spcAft>
                <a:spcPct val="0"/>
              </a:spcAft>
            </a:pPr>
            <a:r>
              <a:rPr lang="en-US" sz="1800">
                <a:solidFill>
                  <a:prstClr val="white"/>
                </a:solidFill>
              </a:rPr>
              <a:t>Schurger et al, </a:t>
            </a:r>
            <a:r>
              <a:rPr lang="en-US" sz="1800" i="1">
                <a:solidFill>
                  <a:prstClr val="white"/>
                </a:solidFill>
              </a:rPr>
              <a:t>TICS</a:t>
            </a:r>
            <a:r>
              <a:rPr lang="en-US" sz="1800">
                <a:solidFill>
                  <a:prstClr val="white"/>
                </a:solidFill>
              </a:rPr>
              <a:t>, 2015</a:t>
            </a:r>
          </a:p>
        </p:txBody>
      </p:sp>
    </p:spTree>
    <p:extLst>
      <p:ext uri="{BB962C8B-B14F-4D97-AF65-F5344CB8AC3E}">
        <p14:creationId xmlns:p14="http://schemas.microsoft.com/office/powerpoint/2010/main" val="16290083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gs>
            <a:gs pos="100000">
              <a:srgbClr val="FFFFFF"/>
            </a:gs>
          </a:gsLst>
          <a:path path="circle">
            <a:fillToRect r="100000" b="100000"/>
          </a:path>
          <a:tileRect l="-100000" t="-100000"/>
        </a:gradFill>
        <a:effectLst/>
      </p:bgPr>
    </p:bg>
    <p:spTree>
      <p:nvGrpSpPr>
        <p:cNvPr id="1" name=""/>
        <p:cNvGrpSpPr/>
        <p:nvPr/>
      </p:nvGrpSpPr>
      <p:grpSpPr>
        <a:xfrm>
          <a:off x="0" y="0"/>
          <a:ext cx="0" cy="0"/>
          <a:chOff x="0" y="0"/>
          <a:chExt cx="0" cy="0"/>
        </a:xfrm>
      </p:grpSpPr>
      <p:pic>
        <p:nvPicPr>
          <p:cNvPr id="67586" name="Image 12" descr="coverArt.gif"/>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191125" y="0"/>
            <a:ext cx="3673475" cy="2552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7587" name="Rectangle 2"/>
          <p:cNvSpPr txBox="1">
            <a:spLocks noChangeArrowheads="1"/>
          </p:cNvSpPr>
          <p:nvPr/>
        </p:nvSpPr>
        <p:spPr bwMode="auto">
          <a:xfrm>
            <a:off x="596900" y="1781175"/>
            <a:ext cx="6997700" cy="4543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1pPr marL="342900" indent="-342900"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20000"/>
              </a:spcBef>
              <a:spcAft>
                <a:spcPct val="0"/>
              </a:spcAft>
              <a:buFont typeface="Arial" charset="0"/>
              <a:buChar char="•"/>
            </a:pPr>
            <a:endParaRPr lang="en-US" dirty="0">
              <a:solidFill>
                <a:srgbClr val="000000"/>
              </a:solidFill>
            </a:endParaRPr>
          </a:p>
          <a:p>
            <a:pPr eaLnBrk="1" fontAlgn="base" hangingPunct="1">
              <a:spcBef>
                <a:spcPct val="20000"/>
              </a:spcBef>
              <a:spcAft>
                <a:spcPct val="0"/>
              </a:spcAft>
              <a:buFont typeface="Arial" charset="0"/>
              <a:buChar char="•"/>
            </a:pPr>
            <a:endParaRPr lang="en-US" dirty="0">
              <a:solidFill>
                <a:srgbClr val="000000"/>
              </a:solidFill>
            </a:endParaRPr>
          </a:p>
          <a:p>
            <a:pPr eaLnBrk="1" fontAlgn="base" hangingPunct="1">
              <a:spcBef>
                <a:spcPct val="20000"/>
              </a:spcBef>
              <a:spcAft>
                <a:spcPct val="0"/>
              </a:spcAft>
              <a:buFont typeface="Arial" charset="0"/>
              <a:buChar char="•"/>
            </a:pPr>
            <a:endParaRPr lang="en-US" dirty="0">
              <a:solidFill>
                <a:srgbClr val="000000"/>
              </a:solidFill>
            </a:endParaRPr>
          </a:p>
          <a:p>
            <a:pPr eaLnBrk="1" fontAlgn="base" hangingPunct="1">
              <a:spcBef>
                <a:spcPct val="20000"/>
              </a:spcBef>
              <a:spcAft>
                <a:spcPct val="0"/>
              </a:spcAft>
              <a:buFont typeface="Arial" charset="0"/>
              <a:buChar char="•"/>
            </a:pPr>
            <a:endParaRPr lang="en-US" dirty="0">
              <a:solidFill>
                <a:srgbClr val="000000"/>
              </a:solidFill>
            </a:endParaRPr>
          </a:p>
          <a:p>
            <a:pPr eaLnBrk="1" fontAlgn="base" hangingPunct="1">
              <a:spcBef>
                <a:spcPct val="20000"/>
              </a:spcBef>
              <a:spcAft>
                <a:spcPct val="0"/>
              </a:spcAft>
              <a:buFont typeface="Arial" charset="0"/>
              <a:buChar char="•"/>
            </a:pPr>
            <a:endParaRPr lang="en-US" dirty="0">
              <a:solidFill>
                <a:srgbClr val="000000"/>
              </a:solidFill>
            </a:endParaRPr>
          </a:p>
          <a:p>
            <a:pPr eaLnBrk="1" fontAlgn="base" hangingPunct="1">
              <a:spcBef>
                <a:spcPct val="20000"/>
              </a:spcBef>
              <a:spcAft>
                <a:spcPct val="0"/>
              </a:spcAft>
              <a:buFont typeface="Arial" charset="0"/>
              <a:buChar char="•"/>
            </a:pPr>
            <a:endParaRPr lang="en-US" dirty="0">
              <a:solidFill>
                <a:srgbClr val="000000"/>
              </a:solidFill>
            </a:endParaRPr>
          </a:p>
          <a:p>
            <a:pPr eaLnBrk="1" fontAlgn="base" hangingPunct="1">
              <a:spcBef>
                <a:spcPct val="20000"/>
              </a:spcBef>
              <a:spcAft>
                <a:spcPct val="0"/>
              </a:spcAft>
              <a:buFont typeface="Arial" charset="0"/>
              <a:buChar char="•"/>
            </a:pPr>
            <a:endParaRPr lang="en-US" sz="2000" dirty="0">
              <a:solidFill>
                <a:srgbClr val="000000"/>
              </a:solidFill>
            </a:endParaRPr>
          </a:p>
          <a:p>
            <a:pPr eaLnBrk="1" fontAlgn="base" hangingPunct="1">
              <a:spcBef>
                <a:spcPct val="20000"/>
              </a:spcBef>
              <a:spcAft>
                <a:spcPct val="0"/>
              </a:spcAft>
              <a:buFont typeface="Arial" charset="0"/>
              <a:buChar char="•"/>
            </a:pPr>
            <a:r>
              <a:rPr lang="en-US" dirty="0">
                <a:solidFill>
                  <a:srgbClr val="FFFFFF"/>
                </a:solidFill>
              </a:rPr>
              <a:t>The crayfish (</a:t>
            </a:r>
            <a:r>
              <a:rPr lang="fr-FR" sz="2000" i="1" dirty="0" err="1">
                <a:solidFill>
                  <a:srgbClr val="FFFFFF"/>
                </a:solidFill>
              </a:rPr>
              <a:t>Procambarus</a:t>
            </a:r>
            <a:r>
              <a:rPr lang="fr-FR" sz="2000" i="1" dirty="0">
                <a:solidFill>
                  <a:srgbClr val="FFFFFF"/>
                </a:solidFill>
              </a:rPr>
              <a:t> </a:t>
            </a:r>
            <a:r>
              <a:rPr lang="fr-FR" sz="2000" i="1" dirty="0" err="1">
                <a:solidFill>
                  <a:srgbClr val="FFFFFF"/>
                </a:solidFill>
              </a:rPr>
              <a:t>clarkii</a:t>
            </a:r>
            <a:r>
              <a:rPr lang="en-US" dirty="0">
                <a:solidFill>
                  <a:srgbClr val="FFFFFF"/>
                </a:solidFill>
              </a:rPr>
              <a:t>) also exhibits a readiness potential, with roughly the same time constant as the human RP (~ 3 sec).</a:t>
            </a:r>
          </a:p>
          <a:p>
            <a:pPr lvl="1" eaLnBrk="1" fontAlgn="base" hangingPunct="1">
              <a:spcBef>
                <a:spcPct val="20000"/>
              </a:spcBef>
              <a:spcAft>
                <a:spcPct val="0"/>
              </a:spcAft>
              <a:buFont typeface="Arial" charset="0"/>
              <a:buChar char="•"/>
            </a:pPr>
            <a:r>
              <a:rPr lang="en-US" sz="2000" dirty="0">
                <a:solidFill>
                  <a:srgbClr val="FFFFFF"/>
                </a:solidFill>
                <a:cs typeface="ＭＳ Ｐゴシック" charset="0"/>
              </a:rPr>
              <a:t>But has no motor cortex (no cortex at all, in fact)</a:t>
            </a:r>
          </a:p>
          <a:p>
            <a:pPr lvl="1" eaLnBrk="1" fontAlgn="base" hangingPunct="1">
              <a:spcBef>
                <a:spcPct val="20000"/>
              </a:spcBef>
              <a:spcAft>
                <a:spcPct val="0"/>
              </a:spcAft>
              <a:buFont typeface="Arial" charset="0"/>
              <a:buChar char="–"/>
            </a:pPr>
            <a:endParaRPr lang="en-US" sz="2000" dirty="0">
              <a:solidFill>
                <a:srgbClr val="000000"/>
              </a:solidFill>
              <a:cs typeface="ＭＳ Ｐゴシック" charset="0"/>
            </a:endParaRPr>
          </a:p>
        </p:txBody>
      </p:sp>
      <p:sp>
        <p:nvSpPr>
          <p:cNvPr id="15" name="Rectangle 5"/>
          <p:cNvSpPr txBox="1">
            <a:spLocks noChangeArrowheads="1"/>
          </p:cNvSpPr>
          <p:nvPr/>
        </p:nvSpPr>
        <p:spPr bwMode="auto">
          <a:xfrm>
            <a:off x="457200" y="266700"/>
            <a:ext cx="4876800" cy="78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fontScale="75000" lnSpcReduction="20000"/>
          </a:bodyPr>
          <a:lstStyle>
            <a:lvl1pPr algn="ctr"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3600" dirty="0">
                <a:solidFill>
                  <a:prstClr val="white">
                    <a:lumMod val="85000"/>
                  </a:prstClr>
                </a:solidFill>
                <a:latin typeface="Calibri"/>
              </a:rPr>
              <a:t>Answers to puzzling questions…</a:t>
            </a:r>
          </a:p>
        </p:txBody>
      </p:sp>
      <p:pic>
        <p:nvPicPr>
          <p:cNvPr id="67589" name="Image 4" descr="Crayfish.jpeg"/>
          <p:cNvPicPr>
            <a:picLocks noChangeAspect="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61238" y="4916488"/>
            <a:ext cx="1033462" cy="1212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7590" name="ZoneTexte 5"/>
          <p:cNvSpPr txBox="1">
            <a:spLocks noChangeArrowheads="1"/>
          </p:cNvSpPr>
          <p:nvPr/>
        </p:nvSpPr>
        <p:spPr bwMode="auto">
          <a:xfrm>
            <a:off x="7594600" y="4359275"/>
            <a:ext cx="612775"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a:solidFill>
                  <a:srgbClr val="000000"/>
                </a:solidFill>
              </a:rPr>
              <a:t>???</a:t>
            </a:r>
          </a:p>
        </p:txBody>
      </p:sp>
      <p:sp>
        <p:nvSpPr>
          <p:cNvPr id="2" name="ZoneTexte 1"/>
          <p:cNvSpPr txBox="1"/>
          <p:nvPr/>
        </p:nvSpPr>
        <p:spPr>
          <a:xfrm>
            <a:off x="3783013" y="3778250"/>
            <a:ext cx="3578225" cy="646113"/>
          </a:xfrm>
          <a:prstGeom prst="rect">
            <a:avLst/>
          </a:prstGeom>
          <a:noFill/>
        </p:spPr>
        <p:txBody>
          <a:bodyPr wrap="none">
            <a:spAutoFit/>
          </a:bodyPr>
          <a:lstStyle/>
          <a:p>
            <a:pPr fontAlgn="base">
              <a:spcBef>
                <a:spcPct val="0"/>
              </a:spcBef>
              <a:spcAft>
                <a:spcPct val="0"/>
              </a:spcAft>
              <a:defRPr/>
            </a:pPr>
            <a:r>
              <a:rPr lang="fr-FR" dirty="0" err="1">
                <a:solidFill>
                  <a:prstClr val="black">
                    <a:lumMod val="65000"/>
                    <a:lumOff val="35000"/>
                  </a:prstClr>
                </a:solidFill>
                <a:latin typeface="Calibri" charset="0"/>
                <a:ea typeface="ＭＳ Ｐゴシック" charset="0"/>
                <a:cs typeface="ＭＳ Ｐゴシック" charset="0"/>
              </a:rPr>
              <a:t>Kagaya</a:t>
            </a:r>
            <a:r>
              <a:rPr lang="fr-FR" dirty="0">
                <a:solidFill>
                  <a:prstClr val="black">
                    <a:lumMod val="65000"/>
                    <a:lumOff val="35000"/>
                  </a:prstClr>
                </a:solidFill>
                <a:latin typeface="Calibri" charset="0"/>
                <a:ea typeface="ＭＳ Ｐゴシック" charset="0"/>
                <a:cs typeface="ＭＳ Ｐゴシック" charset="0"/>
              </a:rPr>
              <a:t> &amp; </a:t>
            </a:r>
            <a:r>
              <a:rPr lang="fr-FR" dirty="0" err="1">
                <a:solidFill>
                  <a:prstClr val="black">
                    <a:lumMod val="65000"/>
                    <a:lumOff val="35000"/>
                  </a:prstClr>
                </a:solidFill>
                <a:latin typeface="Calibri" charset="0"/>
                <a:ea typeface="ＭＳ Ｐゴシック" charset="0"/>
                <a:cs typeface="ＭＳ Ｐゴシック" charset="0"/>
              </a:rPr>
              <a:t>Takahata</a:t>
            </a:r>
            <a:r>
              <a:rPr lang="fr-FR" dirty="0">
                <a:solidFill>
                  <a:prstClr val="black">
                    <a:lumMod val="65000"/>
                    <a:lumOff val="35000"/>
                  </a:prstClr>
                </a:solidFill>
                <a:latin typeface="Calibri" charset="0"/>
                <a:ea typeface="ＭＳ Ｐゴシック" charset="0"/>
                <a:cs typeface="ＭＳ Ｐゴシック" charset="0"/>
              </a:rPr>
              <a:t>, </a:t>
            </a:r>
            <a:r>
              <a:rPr lang="fr-FR" i="1" dirty="0">
                <a:solidFill>
                  <a:prstClr val="black">
                    <a:lumMod val="65000"/>
                    <a:lumOff val="35000"/>
                  </a:prstClr>
                </a:solidFill>
                <a:latin typeface="Calibri" charset="0"/>
                <a:ea typeface="ＭＳ Ｐゴシック" charset="0"/>
                <a:cs typeface="ＭＳ Ｐゴシック" charset="0"/>
              </a:rPr>
              <a:t>j </a:t>
            </a:r>
            <a:r>
              <a:rPr lang="fr-FR" i="1" dirty="0" err="1">
                <a:solidFill>
                  <a:prstClr val="black">
                    <a:lumMod val="65000"/>
                    <a:lumOff val="35000"/>
                  </a:prstClr>
                </a:solidFill>
                <a:latin typeface="Calibri" charset="0"/>
                <a:ea typeface="ＭＳ Ｐゴシック" charset="0"/>
                <a:cs typeface="ＭＳ Ｐゴシック" charset="0"/>
              </a:rPr>
              <a:t>Neurosci</a:t>
            </a:r>
            <a:r>
              <a:rPr lang="fr-FR" dirty="0">
                <a:solidFill>
                  <a:prstClr val="black">
                    <a:lumMod val="65000"/>
                    <a:lumOff val="35000"/>
                  </a:prstClr>
                </a:solidFill>
                <a:latin typeface="Calibri" charset="0"/>
                <a:ea typeface="ＭＳ Ｐゴシック" charset="0"/>
                <a:cs typeface="ＭＳ Ｐゴシック" charset="0"/>
              </a:rPr>
              <a:t>, 2011</a:t>
            </a:r>
          </a:p>
          <a:p>
            <a:pPr fontAlgn="base">
              <a:spcBef>
                <a:spcPct val="0"/>
              </a:spcBef>
              <a:spcAft>
                <a:spcPct val="0"/>
              </a:spcAft>
              <a:defRPr/>
            </a:pPr>
            <a:r>
              <a:rPr lang="fr-FR" dirty="0" err="1">
                <a:solidFill>
                  <a:prstClr val="black">
                    <a:lumMod val="65000"/>
                    <a:lumOff val="35000"/>
                  </a:prstClr>
                </a:solidFill>
                <a:latin typeface="Calibri" charset="0"/>
                <a:ea typeface="ＭＳ Ｐゴシック" charset="0"/>
                <a:cs typeface="ＭＳ Ｐゴシック" charset="0"/>
              </a:rPr>
              <a:t>Kagaya</a:t>
            </a:r>
            <a:r>
              <a:rPr lang="fr-FR" dirty="0">
                <a:solidFill>
                  <a:prstClr val="black">
                    <a:lumMod val="65000"/>
                    <a:lumOff val="35000"/>
                  </a:prstClr>
                </a:solidFill>
                <a:latin typeface="Calibri" charset="0"/>
                <a:ea typeface="ＭＳ Ｐゴシック" charset="0"/>
                <a:cs typeface="ＭＳ Ｐゴシック" charset="0"/>
              </a:rPr>
              <a:t> &amp; </a:t>
            </a:r>
            <a:r>
              <a:rPr lang="fr-FR" dirty="0" err="1">
                <a:solidFill>
                  <a:prstClr val="black">
                    <a:lumMod val="65000"/>
                    <a:lumOff val="35000"/>
                  </a:prstClr>
                </a:solidFill>
                <a:latin typeface="Calibri" charset="0"/>
                <a:ea typeface="ＭＳ Ｐゴシック" charset="0"/>
                <a:cs typeface="ＭＳ Ｐゴシック" charset="0"/>
              </a:rPr>
              <a:t>Takahata</a:t>
            </a:r>
            <a:r>
              <a:rPr lang="fr-FR" dirty="0">
                <a:solidFill>
                  <a:prstClr val="black">
                    <a:lumMod val="65000"/>
                    <a:lumOff val="35000"/>
                  </a:prstClr>
                </a:solidFill>
                <a:latin typeface="Calibri" charset="0"/>
                <a:ea typeface="ＭＳ Ｐゴシック" charset="0"/>
                <a:cs typeface="ＭＳ Ｐゴシック" charset="0"/>
              </a:rPr>
              <a:t>, </a:t>
            </a:r>
            <a:r>
              <a:rPr lang="fr-FR" i="1" dirty="0">
                <a:solidFill>
                  <a:prstClr val="black">
                    <a:lumMod val="65000"/>
                    <a:lumOff val="35000"/>
                  </a:prstClr>
                </a:solidFill>
                <a:latin typeface="Calibri" charset="0"/>
                <a:ea typeface="ＭＳ Ｐゴシック" charset="0"/>
                <a:cs typeface="ＭＳ Ｐゴシック" charset="0"/>
              </a:rPr>
              <a:t>Science</a:t>
            </a:r>
            <a:r>
              <a:rPr lang="fr-FR" dirty="0">
                <a:solidFill>
                  <a:prstClr val="black">
                    <a:lumMod val="65000"/>
                    <a:lumOff val="35000"/>
                  </a:prstClr>
                </a:solidFill>
                <a:latin typeface="Calibri" charset="0"/>
                <a:ea typeface="ＭＳ Ｐゴシック" charset="0"/>
                <a:cs typeface="ＭＳ Ｐゴシック" charset="0"/>
              </a:rPr>
              <a:t>, 2011</a:t>
            </a:r>
          </a:p>
        </p:txBody>
      </p:sp>
    </p:spTree>
    <p:extLst>
      <p:ext uri="{BB962C8B-B14F-4D97-AF65-F5344CB8AC3E}">
        <p14:creationId xmlns:p14="http://schemas.microsoft.com/office/powerpoint/2010/main" val="8208292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gs>
            <a:gs pos="100000">
              <a:srgbClr val="FFFFFF"/>
            </a:gs>
          </a:gsLst>
          <a:path path="circle">
            <a:fillToRect r="100000" b="100000"/>
          </a:path>
          <a:tileRect l="-100000" t="-100000"/>
        </a:gradFill>
        <a:effectLst/>
      </p:bgPr>
    </p:bg>
    <p:spTree>
      <p:nvGrpSpPr>
        <p:cNvPr id="1" name=""/>
        <p:cNvGrpSpPr/>
        <p:nvPr/>
      </p:nvGrpSpPr>
      <p:grpSpPr>
        <a:xfrm>
          <a:off x="0" y="0"/>
          <a:ext cx="0" cy="0"/>
          <a:chOff x="0" y="0"/>
          <a:chExt cx="0" cy="0"/>
        </a:xfrm>
      </p:grpSpPr>
      <p:pic>
        <p:nvPicPr>
          <p:cNvPr id="69634" name="Image 12" descr="coverArt.gif"/>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191125" y="0"/>
            <a:ext cx="3673475" cy="2552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9635" name="Rectangle 2"/>
          <p:cNvSpPr txBox="1">
            <a:spLocks noChangeArrowheads="1"/>
          </p:cNvSpPr>
          <p:nvPr/>
        </p:nvSpPr>
        <p:spPr bwMode="auto">
          <a:xfrm>
            <a:off x="596900" y="1781175"/>
            <a:ext cx="6997700" cy="4543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1pPr marL="342900" indent="-342900"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20000"/>
              </a:spcBef>
              <a:spcAft>
                <a:spcPct val="0"/>
              </a:spcAft>
              <a:buFont typeface="Arial" charset="0"/>
              <a:buChar char="•"/>
            </a:pPr>
            <a:endParaRPr lang="en-US" dirty="0">
              <a:solidFill>
                <a:srgbClr val="000000"/>
              </a:solidFill>
            </a:endParaRPr>
          </a:p>
          <a:p>
            <a:pPr eaLnBrk="1" fontAlgn="base" hangingPunct="1">
              <a:spcBef>
                <a:spcPct val="20000"/>
              </a:spcBef>
              <a:spcAft>
                <a:spcPct val="0"/>
              </a:spcAft>
              <a:buFont typeface="Arial" charset="0"/>
              <a:buChar char="•"/>
            </a:pPr>
            <a:endParaRPr lang="en-US" dirty="0">
              <a:solidFill>
                <a:srgbClr val="000000"/>
              </a:solidFill>
            </a:endParaRPr>
          </a:p>
          <a:p>
            <a:pPr eaLnBrk="1" fontAlgn="base" hangingPunct="1">
              <a:spcBef>
                <a:spcPct val="20000"/>
              </a:spcBef>
              <a:spcAft>
                <a:spcPct val="0"/>
              </a:spcAft>
              <a:buFont typeface="Arial" charset="0"/>
              <a:buChar char="•"/>
            </a:pPr>
            <a:endParaRPr lang="en-US" dirty="0">
              <a:solidFill>
                <a:srgbClr val="000000"/>
              </a:solidFill>
            </a:endParaRPr>
          </a:p>
          <a:p>
            <a:pPr eaLnBrk="1" fontAlgn="base" hangingPunct="1">
              <a:spcBef>
                <a:spcPct val="20000"/>
              </a:spcBef>
              <a:spcAft>
                <a:spcPct val="0"/>
              </a:spcAft>
              <a:buFont typeface="Arial" charset="0"/>
              <a:buChar char="•"/>
            </a:pPr>
            <a:endParaRPr lang="en-US" dirty="0">
              <a:solidFill>
                <a:srgbClr val="000000"/>
              </a:solidFill>
            </a:endParaRPr>
          </a:p>
          <a:p>
            <a:pPr eaLnBrk="1" fontAlgn="base" hangingPunct="1">
              <a:spcBef>
                <a:spcPct val="20000"/>
              </a:spcBef>
              <a:spcAft>
                <a:spcPct val="0"/>
              </a:spcAft>
              <a:buFont typeface="Arial" charset="0"/>
              <a:buChar char="•"/>
            </a:pPr>
            <a:endParaRPr lang="en-US" dirty="0">
              <a:solidFill>
                <a:srgbClr val="000000"/>
              </a:solidFill>
            </a:endParaRPr>
          </a:p>
          <a:p>
            <a:pPr eaLnBrk="1" fontAlgn="base" hangingPunct="1">
              <a:spcBef>
                <a:spcPct val="20000"/>
              </a:spcBef>
              <a:spcAft>
                <a:spcPct val="0"/>
              </a:spcAft>
              <a:buFont typeface="Arial" charset="0"/>
              <a:buChar char="•"/>
            </a:pPr>
            <a:endParaRPr lang="en-US" dirty="0">
              <a:solidFill>
                <a:srgbClr val="000000"/>
              </a:solidFill>
            </a:endParaRPr>
          </a:p>
          <a:p>
            <a:pPr eaLnBrk="1" fontAlgn="base" hangingPunct="1">
              <a:spcBef>
                <a:spcPct val="20000"/>
              </a:spcBef>
              <a:spcAft>
                <a:spcPct val="0"/>
              </a:spcAft>
              <a:buFont typeface="Arial" charset="0"/>
              <a:buChar char="•"/>
            </a:pPr>
            <a:endParaRPr lang="en-US" sz="2000" dirty="0">
              <a:solidFill>
                <a:srgbClr val="000000"/>
              </a:solidFill>
            </a:endParaRPr>
          </a:p>
          <a:p>
            <a:pPr eaLnBrk="1" fontAlgn="base" hangingPunct="1">
              <a:spcBef>
                <a:spcPct val="20000"/>
              </a:spcBef>
              <a:spcAft>
                <a:spcPct val="0"/>
              </a:spcAft>
              <a:buFont typeface="Arial" charset="0"/>
              <a:buChar char="•"/>
            </a:pPr>
            <a:r>
              <a:rPr lang="en-US" dirty="0">
                <a:solidFill>
                  <a:srgbClr val="FFFFFF"/>
                </a:solidFill>
              </a:rPr>
              <a:t>The crayfish (</a:t>
            </a:r>
            <a:r>
              <a:rPr lang="fr-FR" sz="2000" i="1" dirty="0" err="1">
                <a:solidFill>
                  <a:srgbClr val="FFFFFF"/>
                </a:solidFill>
              </a:rPr>
              <a:t>Procambarus</a:t>
            </a:r>
            <a:r>
              <a:rPr lang="fr-FR" sz="2000" i="1" dirty="0">
                <a:solidFill>
                  <a:srgbClr val="FFFFFF"/>
                </a:solidFill>
              </a:rPr>
              <a:t> </a:t>
            </a:r>
            <a:r>
              <a:rPr lang="fr-FR" sz="2000" i="1" dirty="0" err="1">
                <a:solidFill>
                  <a:srgbClr val="FFFFFF"/>
                </a:solidFill>
              </a:rPr>
              <a:t>clarkii</a:t>
            </a:r>
            <a:r>
              <a:rPr lang="en-US" dirty="0">
                <a:solidFill>
                  <a:srgbClr val="FFFFFF"/>
                </a:solidFill>
              </a:rPr>
              <a:t>) also exhibits a readiness potential, with roughly the same time constant as the human RP (~ 3 sec).</a:t>
            </a:r>
          </a:p>
          <a:p>
            <a:pPr lvl="1" eaLnBrk="1" fontAlgn="base" hangingPunct="1">
              <a:spcBef>
                <a:spcPct val="20000"/>
              </a:spcBef>
              <a:spcAft>
                <a:spcPct val="0"/>
              </a:spcAft>
              <a:buFont typeface="Arial" charset="0"/>
              <a:buChar char="•"/>
            </a:pPr>
            <a:r>
              <a:rPr lang="en-US" sz="2000" dirty="0">
                <a:solidFill>
                  <a:srgbClr val="FFFFFF"/>
                </a:solidFill>
                <a:cs typeface="ＭＳ Ｐゴシック" charset="0"/>
              </a:rPr>
              <a:t>But has no motor cortex (no cortex at all, in fact)</a:t>
            </a:r>
          </a:p>
          <a:p>
            <a:pPr lvl="1" eaLnBrk="1" fontAlgn="base" hangingPunct="1">
              <a:spcBef>
                <a:spcPct val="20000"/>
              </a:spcBef>
              <a:spcAft>
                <a:spcPct val="0"/>
              </a:spcAft>
              <a:buFont typeface="Arial" charset="0"/>
              <a:buChar char="–"/>
            </a:pPr>
            <a:endParaRPr lang="en-US" sz="2000" dirty="0">
              <a:solidFill>
                <a:srgbClr val="000000"/>
              </a:solidFill>
              <a:cs typeface="ＭＳ Ｐゴシック" charset="0"/>
            </a:endParaRPr>
          </a:p>
        </p:txBody>
      </p:sp>
      <p:sp>
        <p:nvSpPr>
          <p:cNvPr id="15" name="Rectangle 5"/>
          <p:cNvSpPr txBox="1">
            <a:spLocks noChangeArrowheads="1"/>
          </p:cNvSpPr>
          <p:nvPr/>
        </p:nvSpPr>
        <p:spPr bwMode="auto">
          <a:xfrm>
            <a:off x="457200" y="266700"/>
            <a:ext cx="4876800" cy="78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fontScale="75000" lnSpcReduction="20000"/>
          </a:bodyPr>
          <a:lstStyle>
            <a:lvl1pPr algn="ctr"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3600" dirty="0">
                <a:solidFill>
                  <a:prstClr val="white">
                    <a:lumMod val="85000"/>
                  </a:prstClr>
                </a:solidFill>
                <a:latin typeface="Calibri"/>
              </a:rPr>
              <a:t>Answers to puzzling questions…</a:t>
            </a:r>
          </a:p>
        </p:txBody>
      </p:sp>
      <p:pic>
        <p:nvPicPr>
          <p:cNvPr id="69637" name="Image 4" descr="Crayfish.jpeg"/>
          <p:cNvPicPr>
            <a:picLocks noChangeAspect="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61238" y="4916488"/>
            <a:ext cx="1033462" cy="1212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9638" name="ZoneTexte 5"/>
          <p:cNvSpPr txBox="1">
            <a:spLocks noChangeArrowheads="1"/>
          </p:cNvSpPr>
          <p:nvPr/>
        </p:nvSpPr>
        <p:spPr bwMode="auto">
          <a:xfrm>
            <a:off x="7594600" y="4359275"/>
            <a:ext cx="612775"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a:solidFill>
                  <a:srgbClr val="000000"/>
                </a:solidFill>
              </a:rPr>
              <a:t>???</a:t>
            </a:r>
          </a:p>
        </p:txBody>
      </p:sp>
      <p:sp>
        <p:nvSpPr>
          <p:cNvPr id="10" name="ZoneTexte 9"/>
          <p:cNvSpPr txBox="1"/>
          <p:nvPr/>
        </p:nvSpPr>
        <p:spPr>
          <a:xfrm>
            <a:off x="1414463" y="4451350"/>
            <a:ext cx="2352675" cy="369888"/>
          </a:xfrm>
          <a:prstGeom prst="rect">
            <a:avLst/>
          </a:prstGeom>
          <a:noFill/>
        </p:spPr>
        <p:txBody>
          <a:bodyPr wrap="none">
            <a:spAutoFit/>
          </a:bodyPr>
          <a:lstStyle/>
          <a:p>
            <a:pPr fontAlgn="base">
              <a:spcBef>
                <a:spcPct val="0"/>
              </a:spcBef>
              <a:spcAft>
                <a:spcPct val="0"/>
              </a:spcAft>
              <a:defRPr/>
            </a:pPr>
            <a:r>
              <a:rPr lang="en-US" dirty="0">
                <a:solidFill>
                  <a:prstClr val="black">
                    <a:lumMod val="75000"/>
                    <a:lumOff val="25000"/>
                  </a:prstClr>
                </a:solidFill>
                <a:latin typeface="Calibri" charset="0"/>
                <a:ea typeface="ＭＳ Ｐゴシック" charset="0"/>
                <a:cs typeface="ＭＳ Ｐゴシック" charset="0"/>
              </a:rPr>
              <a:t>Garcia-Perez et al 2007</a:t>
            </a:r>
          </a:p>
        </p:txBody>
      </p:sp>
      <p:pic>
        <p:nvPicPr>
          <p:cNvPr id="16" name="Image 15"/>
          <p:cNvPicPr>
            <a:picLocks/>
          </p:cNvPicPr>
          <p:nvPr/>
        </p:nvPicPr>
        <p:blipFill>
          <a:blip r:embed="rId5"/>
          <a:stretch>
            <a:fillRect/>
          </a:stretch>
        </p:blipFill>
        <p:spPr>
          <a:xfrm>
            <a:off x="4002540" y="1414811"/>
            <a:ext cx="2957059" cy="3130315"/>
          </a:xfrm>
          <a:prstGeom prst="rect">
            <a:avLst/>
          </a:prstGeom>
          <a:ln>
            <a:noFill/>
          </a:ln>
          <a:effectLst>
            <a:softEdge rad="112500"/>
          </a:effectLst>
        </p:spPr>
      </p:pic>
      <p:sp>
        <p:nvSpPr>
          <p:cNvPr id="19" name="ZoneTexte 18"/>
          <p:cNvSpPr txBox="1"/>
          <p:nvPr/>
        </p:nvSpPr>
        <p:spPr>
          <a:xfrm>
            <a:off x="5334000" y="4446588"/>
            <a:ext cx="1419225" cy="368300"/>
          </a:xfrm>
          <a:prstGeom prst="rect">
            <a:avLst/>
          </a:prstGeom>
          <a:noFill/>
        </p:spPr>
        <p:txBody>
          <a:bodyPr wrap="none">
            <a:spAutoFit/>
          </a:bodyPr>
          <a:lstStyle/>
          <a:p>
            <a:pPr fontAlgn="base">
              <a:spcBef>
                <a:spcPct val="0"/>
              </a:spcBef>
              <a:spcAft>
                <a:spcPct val="0"/>
              </a:spcAft>
              <a:defRPr/>
            </a:pPr>
            <a:r>
              <a:rPr lang="en-US" dirty="0">
                <a:solidFill>
                  <a:prstClr val="black">
                    <a:lumMod val="75000"/>
                    <a:lumOff val="25000"/>
                  </a:prstClr>
                </a:solidFill>
                <a:latin typeface="Calibri" charset="0"/>
                <a:ea typeface="ＭＳ Ｐゴシック" charset="0"/>
                <a:cs typeface="ＭＳ Ｐゴシック" charset="0"/>
              </a:rPr>
              <a:t>He at al 2010</a:t>
            </a:r>
          </a:p>
        </p:txBody>
      </p:sp>
      <p:pic>
        <p:nvPicPr>
          <p:cNvPr id="69642" name="Image 10" descr="homo_sapiens.gif"/>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5803900" y="1150938"/>
            <a:ext cx="949325" cy="1106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69643" name="Grouper 3"/>
          <p:cNvGrpSpPr>
            <a:grpSpLocks/>
          </p:cNvGrpSpPr>
          <p:nvPr/>
        </p:nvGrpSpPr>
        <p:grpSpPr bwMode="auto">
          <a:xfrm>
            <a:off x="927100" y="1055688"/>
            <a:ext cx="2840038" cy="3489325"/>
            <a:chOff x="927100" y="1055688"/>
            <a:chExt cx="2840719" cy="3489438"/>
          </a:xfrm>
        </p:grpSpPr>
        <p:pic>
          <p:nvPicPr>
            <p:cNvPr id="9" name="Image 8" descr="leech_PSD.jpg"/>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927100" y="1422217"/>
              <a:ext cx="2840719" cy="3122909"/>
            </a:xfrm>
            <a:prstGeom prst="rect">
              <a:avLst/>
            </a:prstGeom>
            <a:ln>
              <a:noFill/>
            </a:ln>
            <a:effectLst>
              <a:softEdge rad="112500"/>
            </a:effectLst>
          </p:spPr>
        </p:pic>
        <p:pic>
          <p:nvPicPr>
            <p:cNvPr id="69645" name="Image 6" descr="leech.gif"/>
            <p:cNvPicPr>
              <a:picLocks noChangeAspect="1"/>
            </p:cNvPicPr>
            <p:nvPr/>
          </p:nvPicPr>
          <p:blipFill>
            <a:blip r:embed="rId8" cstate="email">
              <a:extLst>
                <a:ext uri="{28A0092B-C50C-407E-A947-70E740481C1C}">
                  <a14:useLocalDpi xmlns:a14="http://schemas.microsoft.com/office/drawing/2010/main" val="0"/>
                </a:ext>
              </a:extLst>
            </a:blip>
            <a:srcRect l="17474"/>
            <a:stretch>
              <a:fillRect/>
            </a:stretch>
          </p:blipFill>
          <p:spPr bwMode="auto">
            <a:xfrm flipH="1">
              <a:off x="2384425" y="1414463"/>
              <a:ext cx="1382713" cy="1087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14" name="Connecteur droit avec flèche 13"/>
            <p:cNvCxnSpPr/>
            <p:nvPr/>
          </p:nvCxnSpPr>
          <p:spPr>
            <a:xfrm>
              <a:off x="2095780" y="1414475"/>
              <a:ext cx="0" cy="44451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9647" name="ZoneTexte 16"/>
            <p:cNvSpPr txBox="1">
              <a:spLocks noChangeArrowheads="1"/>
            </p:cNvSpPr>
            <p:nvPr/>
          </p:nvSpPr>
          <p:spPr bwMode="auto">
            <a:xfrm>
              <a:off x="1685925" y="1055688"/>
              <a:ext cx="819150"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800">
                  <a:solidFill>
                    <a:prstClr val="white"/>
                  </a:solidFill>
                </a:rPr>
                <a:t>β = 2.0</a:t>
              </a:r>
            </a:p>
          </p:txBody>
        </p:sp>
        <p:sp>
          <p:nvSpPr>
            <p:cNvPr id="2" name="Forme libre 1"/>
            <p:cNvSpPr/>
            <p:nvPr/>
          </p:nvSpPr>
          <p:spPr>
            <a:xfrm>
              <a:off x="1625767" y="1790724"/>
              <a:ext cx="2019784" cy="2095568"/>
            </a:xfrm>
            <a:custGeom>
              <a:avLst/>
              <a:gdLst>
                <a:gd name="connsiteX0" fmla="*/ 127000 w 2019300"/>
                <a:gd name="connsiteY0" fmla="*/ 88900 h 2095500"/>
                <a:gd name="connsiteX1" fmla="*/ 254000 w 2019300"/>
                <a:gd name="connsiteY1" fmla="*/ 0 h 2095500"/>
                <a:gd name="connsiteX2" fmla="*/ 1168400 w 2019300"/>
                <a:gd name="connsiteY2" fmla="*/ 1181100 h 2095500"/>
                <a:gd name="connsiteX3" fmla="*/ 1371600 w 2019300"/>
                <a:gd name="connsiteY3" fmla="*/ 1320800 h 2095500"/>
                <a:gd name="connsiteX4" fmla="*/ 1600200 w 2019300"/>
                <a:gd name="connsiteY4" fmla="*/ 1397000 h 2095500"/>
                <a:gd name="connsiteX5" fmla="*/ 1752600 w 2019300"/>
                <a:gd name="connsiteY5" fmla="*/ 1397000 h 2095500"/>
                <a:gd name="connsiteX6" fmla="*/ 1955800 w 2019300"/>
                <a:gd name="connsiteY6" fmla="*/ 1358900 h 2095500"/>
                <a:gd name="connsiteX7" fmla="*/ 1955800 w 2019300"/>
                <a:gd name="connsiteY7" fmla="*/ 1638300 h 2095500"/>
                <a:gd name="connsiteX8" fmla="*/ 1955800 w 2019300"/>
                <a:gd name="connsiteY8" fmla="*/ 1816100 h 2095500"/>
                <a:gd name="connsiteX9" fmla="*/ 2019300 w 2019300"/>
                <a:gd name="connsiteY9" fmla="*/ 2095500 h 2095500"/>
                <a:gd name="connsiteX10" fmla="*/ 266700 w 2019300"/>
                <a:gd name="connsiteY10" fmla="*/ 1447800 h 2095500"/>
                <a:gd name="connsiteX11" fmla="*/ 165100 w 2019300"/>
                <a:gd name="connsiteY11" fmla="*/ 977900 h 2095500"/>
                <a:gd name="connsiteX12" fmla="*/ 0 w 2019300"/>
                <a:gd name="connsiteY12" fmla="*/ 838200 h 2095500"/>
                <a:gd name="connsiteX13" fmla="*/ 0 w 2019300"/>
                <a:gd name="connsiteY13" fmla="*/ 838200 h 2095500"/>
                <a:gd name="connsiteX14" fmla="*/ 12700 w 2019300"/>
                <a:gd name="connsiteY14" fmla="*/ 368300 h 2095500"/>
                <a:gd name="connsiteX15" fmla="*/ 127000 w 2019300"/>
                <a:gd name="connsiteY15" fmla="*/ 88900 h 2095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19300" h="2095500">
                  <a:moveTo>
                    <a:pt x="127000" y="88900"/>
                  </a:moveTo>
                  <a:lnTo>
                    <a:pt x="254000" y="0"/>
                  </a:lnTo>
                  <a:lnTo>
                    <a:pt x="1168400" y="1181100"/>
                  </a:lnTo>
                  <a:lnTo>
                    <a:pt x="1371600" y="1320800"/>
                  </a:lnTo>
                  <a:lnTo>
                    <a:pt x="1600200" y="1397000"/>
                  </a:lnTo>
                  <a:lnTo>
                    <a:pt x="1752600" y="1397000"/>
                  </a:lnTo>
                  <a:lnTo>
                    <a:pt x="1955800" y="1358900"/>
                  </a:lnTo>
                  <a:lnTo>
                    <a:pt x="1955800" y="1638300"/>
                  </a:lnTo>
                  <a:lnTo>
                    <a:pt x="1955800" y="1816100"/>
                  </a:lnTo>
                  <a:lnTo>
                    <a:pt x="2019300" y="2095500"/>
                  </a:lnTo>
                  <a:lnTo>
                    <a:pt x="266700" y="1447800"/>
                  </a:lnTo>
                  <a:lnTo>
                    <a:pt x="165100" y="977900"/>
                  </a:lnTo>
                  <a:lnTo>
                    <a:pt x="0" y="838200"/>
                  </a:lnTo>
                  <a:lnTo>
                    <a:pt x="0" y="838200"/>
                  </a:lnTo>
                  <a:lnTo>
                    <a:pt x="12700" y="368300"/>
                  </a:lnTo>
                  <a:lnTo>
                    <a:pt x="127000" y="88900"/>
                  </a:lnTo>
                  <a:close/>
                </a:path>
              </a:pathLst>
            </a:cu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latin typeface="Calibri"/>
              </a:endParaRPr>
            </a:p>
          </p:txBody>
        </p:sp>
        <p:sp>
          <p:nvSpPr>
            <p:cNvPr id="3" name="Ellipse 2"/>
            <p:cNvSpPr/>
            <p:nvPr/>
          </p:nvSpPr>
          <p:spPr>
            <a:xfrm>
              <a:off x="2845260" y="2984562"/>
              <a:ext cx="114327" cy="304810"/>
            </a:xfrm>
            <a:prstGeom prst="ellipse">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latin typeface="Calibri"/>
              </a:endParaRPr>
            </a:p>
          </p:txBody>
        </p:sp>
        <p:sp>
          <p:nvSpPr>
            <p:cNvPr id="17" name="Ellipse 16"/>
            <p:cNvSpPr/>
            <p:nvPr/>
          </p:nvSpPr>
          <p:spPr>
            <a:xfrm>
              <a:off x="3200945" y="3149668"/>
              <a:ext cx="177843" cy="304810"/>
            </a:xfrm>
            <a:prstGeom prst="ellipse">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latin typeface="Calibri"/>
              </a:endParaRPr>
            </a:p>
          </p:txBody>
        </p:sp>
        <p:sp>
          <p:nvSpPr>
            <p:cNvPr id="18" name="Ellipse 17"/>
            <p:cNvSpPr/>
            <p:nvPr/>
          </p:nvSpPr>
          <p:spPr>
            <a:xfrm>
              <a:off x="3366085" y="3136967"/>
              <a:ext cx="177843" cy="304810"/>
            </a:xfrm>
            <a:prstGeom prst="ellipse">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latin typeface="Calibri"/>
              </a:endParaRPr>
            </a:p>
          </p:txBody>
        </p:sp>
        <p:sp>
          <p:nvSpPr>
            <p:cNvPr id="20" name="Ellipse 19"/>
            <p:cNvSpPr/>
            <p:nvPr/>
          </p:nvSpPr>
          <p:spPr>
            <a:xfrm>
              <a:off x="3289866" y="3149668"/>
              <a:ext cx="177843" cy="304810"/>
            </a:xfrm>
            <a:prstGeom prst="ellipse">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latin typeface="Calibri"/>
              </a:endParaRPr>
            </a:p>
          </p:txBody>
        </p:sp>
      </p:grpSp>
    </p:spTree>
    <p:extLst>
      <p:ext uri="{BB962C8B-B14F-4D97-AF65-F5344CB8AC3E}">
        <p14:creationId xmlns:p14="http://schemas.microsoft.com/office/powerpoint/2010/main" val="7248386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gs>
            <a:gs pos="100000">
              <a:srgbClr val="FFFFFF"/>
            </a:gs>
          </a:gsLst>
          <a:path path="circle">
            <a:fillToRect r="100000" b="100000"/>
          </a:path>
          <a:tileRect l="-100000" t="-100000"/>
        </a:gradFill>
        <a:effectLst/>
      </p:bgPr>
    </p:bg>
    <p:spTree>
      <p:nvGrpSpPr>
        <p:cNvPr id="1" name=""/>
        <p:cNvGrpSpPr/>
        <p:nvPr/>
      </p:nvGrpSpPr>
      <p:grpSpPr>
        <a:xfrm>
          <a:off x="0" y="0"/>
          <a:ext cx="0" cy="0"/>
          <a:chOff x="0" y="0"/>
          <a:chExt cx="0" cy="0"/>
        </a:xfrm>
      </p:grpSpPr>
      <p:pic>
        <p:nvPicPr>
          <p:cNvPr id="71682" name="Image 12" descr="coverArt.gif"/>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191125" y="0"/>
            <a:ext cx="3673475" cy="2552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1203" name="Rectangle 2"/>
          <p:cNvSpPr txBox="1">
            <a:spLocks noChangeArrowheads="1"/>
          </p:cNvSpPr>
          <p:nvPr/>
        </p:nvSpPr>
        <p:spPr bwMode="auto">
          <a:xfrm>
            <a:off x="596900" y="1781175"/>
            <a:ext cx="6997700" cy="4543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1pPr marL="342900" indent="-342900"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marL="457200" lvl="1" indent="0" eaLnBrk="1" fontAlgn="base" hangingPunct="1">
              <a:spcBef>
                <a:spcPct val="20000"/>
              </a:spcBef>
              <a:spcAft>
                <a:spcPct val="0"/>
              </a:spcAft>
              <a:defRPr/>
            </a:pPr>
            <a:endParaRPr lang="en-US" dirty="0">
              <a:solidFill>
                <a:srgbClr val="000000"/>
              </a:solidFill>
              <a:cs typeface="ＭＳ Ｐゴシック" charset="0"/>
            </a:endParaRPr>
          </a:p>
          <a:p>
            <a:pPr marL="457200" lvl="1" indent="0" eaLnBrk="1" fontAlgn="base" hangingPunct="1">
              <a:spcBef>
                <a:spcPct val="20000"/>
              </a:spcBef>
              <a:spcAft>
                <a:spcPct val="0"/>
              </a:spcAft>
              <a:defRPr/>
            </a:pPr>
            <a:endParaRPr lang="en-US" sz="2000" dirty="0">
              <a:solidFill>
                <a:srgbClr val="000000"/>
              </a:solidFill>
              <a:cs typeface="ＭＳ Ｐゴシック" charset="0"/>
            </a:endParaRPr>
          </a:p>
          <a:p>
            <a:pPr marL="457200" lvl="1" indent="0" eaLnBrk="1" fontAlgn="base" hangingPunct="1">
              <a:spcBef>
                <a:spcPct val="20000"/>
              </a:spcBef>
              <a:spcAft>
                <a:spcPct val="0"/>
              </a:spcAft>
              <a:defRPr/>
            </a:pPr>
            <a:endParaRPr lang="en-US" sz="2000" dirty="0">
              <a:solidFill>
                <a:srgbClr val="000000"/>
              </a:solidFill>
              <a:cs typeface="ＭＳ Ｐゴシック" charset="0"/>
            </a:endParaRPr>
          </a:p>
          <a:p>
            <a:pPr marL="457200" lvl="1" indent="0" eaLnBrk="1" fontAlgn="base" hangingPunct="1">
              <a:spcBef>
                <a:spcPct val="20000"/>
              </a:spcBef>
              <a:spcAft>
                <a:spcPct val="0"/>
              </a:spcAft>
              <a:defRPr/>
            </a:pPr>
            <a:endParaRPr lang="en-US" sz="2000" dirty="0">
              <a:solidFill>
                <a:srgbClr val="000000"/>
              </a:solidFill>
              <a:cs typeface="ＭＳ Ｐゴシック" charset="0"/>
            </a:endParaRPr>
          </a:p>
          <a:p>
            <a:pPr eaLnBrk="1" fontAlgn="base" hangingPunct="1">
              <a:spcBef>
                <a:spcPct val="20000"/>
              </a:spcBef>
              <a:spcAft>
                <a:spcPct val="0"/>
              </a:spcAft>
              <a:buFont typeface="Arial" charset="0"/>
              <a:buChar char="•"/>
              <a:defRPr/>
            </a:pPr>
            <a:r>
              <a:rPr lang="en-US">
                <a:solidFill>
                  <a:prstClr val="white"/>
                </a:solidFill>
              </a:rPr>
              <a:t>The RP has not proven to be a highly informative signal feature for asynchronous BCI</a:t>
            </a:r>
            <a:r>
              <a:rPr lang="en-US" altLang="ja-JP">
                <a:solidFill>
                  <a:prstClr val="white"/>
                </a:solidFill>
              </a:rPr>
              <a:t>s.</a:t>
            </a:r>
          </a:p>
          <a:p>
            <a:pPr lvl="1" eaLnBrk="1" fontAlgn="base" hangingPunct="1">
              <a:spcBef>
                <a:spcPct val="20000"/>
              </a:spcBef>
              <a:spcAft>
                <a:spcPct val="0"/>
              </a:spcAft>
              <a:buFont typeface="Arial" charset="0"/>
              <a:buChar char="–"/>
              <a:defRPr/>
            </a:pPr>
            <a:r>
              <a:rPr lang="en-US" sz="1600">
                <a:solidFill>
                  <a:prstClr val="white"/>
                </a:solidFill>
                <a:cs typeface="ＭＳ Ｐゴシック" charset="0"/>
              </a:rPr>
              <a:t>c.f. Bai et al, </a:t>
            </a:r>
            <a:r>
              <a:rPr lang="en-US" sz="1600" i="1">
                <a:solidFill>
                  <a:prstClr val="white"/>
                </a:solidFill>
                <a:cs typeface="ＭＳ Ｐゴシック" charset="0"/>
              </a:rPr>
              <a:t>Clin Neurophysiol</a:t>
            </a:r>
            <a:r>
              <a:rPr lang="en-US" sz="1600">
                <a:solidFill>
                  <a:prstClr val="white"/>
                </a:solidFill>
                <a:cs typeface="ＭＳ Ｐゴシック" charset="0"/>
              </a:rPr>
              <a:t> (2010), Mason &amp; Birch, </a:t>
            </a:r>
            <a:r>
              <a:rPr lang="en-US" sz="1600" i="1">
                <a:solidFill>
                  <a:prstClr val="white"/>
                </a:solidFill>
                <a:cs typeface="ＭＳ Ｐゴシック" charset="0"/>
              </a:rPr>
              <a:t>IEEE</a:t>
            </a:r>
            <a:r>
              <a:rPr lang="en-US" sz="1600">
                <a:solidFill>
                  <a:prstClr val="white"/>
                </a:solidFill>
                <a:cs typeface="ＭＳ Ｐゴシック" charset="0"/>
              </a:rPr>
              <a:t> (2000),  Lew et al</a:t>
            </a:r>
            <a:r>
              <a:rPr lang="en-US" sz="1600" i="1">
                <a:solidFill>
                  <a:prstClr val="white"/>
                </a:solidFill>
                <a:cs typeface="ＭＳ Ｐゴシック" charset="0"/>
              </a:rPr>
              <a:t>, Front Neuro Eng </a:t>
            </a:r>
            <a:r>
              <a:rPr lang="en-US" sz="1600">
                <a:solidFill>
                  <a:prstClr val="white"/>
                </a:solidFill>
                <a:cs typeface="ＭＳ Ｐゴシック" charset="0"/>
              </a:rPr>
              <a:t>(2012)</a:t>
            </a:r>
          </a:p>
          <a:p>
            <a:pPr lvl="1" eaLnBrk="1" fontAlgn="base" hangingPunct="1">
              <a:spcBef>
                <a:spcPct val="20000"/>
              </a:spcBef>
              <a:spcAft>
                <a:spcPct val="0"/>
              </a:spcAft>
              <a:buFont typeface="Arial" charset="0"/>
              <a:buChar char="–"/>
              <a:defRPr/>
            </a:pPr>
            <a:endParaRPr lang="en-US" sz="900" dirty="0">
              <a:solidFill>
                <a:srgbClr val="000000"/>
              </a:solidFill>
              <a:cs typeface="ＭＳ Ｐゴシック" charset="0"/>
            </a:endParaRPr>
          </a:p>
          <a:p>
            <a:pPr eaLnBrk="1" fontAlgn="base" hangingPunct="1">
              <a:spcBef>
                <a:spcPct val="20000"/>
              </a:spcBef>
              <a:spcAft>
                <a:spcPct val="0"/>
              </a:spcAft>
              <a:buFont typeface="Arial" charset="0"/>
              <a:buChar char="•"/>
              <a:defRPr/>
            </a:pPr>
            <a:r>
              <a:rPr lang="en-US" dirty="0">
                <a:solidFill>
                  <a:prstClr val="black"/>
                </a:solidFill>
              </a:rPr>
              <a:t>The crayfish (</a:t>
            </a:r>
            <a:r>
              <a:rPr lang="fr-FR" sz="2000" i="1" dirty="0" err="1">
                <a:solidFill>
                  <a:prstClr val="black"/>
                </a:solidFill>
              </a:rPr>
              <a:t>Procambarus</a:t>
            </a:r>
            <a:r>
              <a:rPr lang="fr-FR" sz="2000" i="1" dirty="0">
                <a:solidFill>
                  <a:prstClr val="black"/>
                </a:solidFill>
              </a:rPr>
              <a:t> </a:t>
            </a:r>
            <a:r>
              <a:rPr lang="fr-FR" sz="2000" i="1" dirty="0" err="1">
                <a:solidFill>
                  <a:prstClr val="black"/>
                </a:solidFill>
              </a:rPr>
              <a:t>clarkii</a:t>
            </a:r>
            <a:r>
              <a:rPr lang="en-US" dirty="0">
                <a:solidFill>
                  <a:prstClr val="black"/>
                </a:solidFill>
              </a:rPr>
              <a:t>) also exhibits a readiness potential, with roughly the same time constant as the human RP (~3 sec).</a:t>
            </a:r>
          </a:p>
          <a:p>
            <a:pPr lvl="1" eaLnBrk="1" fontAlgn="base" hangingPunct="1">
              <a:spcBef>
                <a:spcPct val="20000"/>
              </a:spcBef>
              <a:spcAft>
                <a:spcPct val="0"/>
              </a:spcAft>
              <a:buFont typeface="Arial" charset="0"/>
              <a:buChar char="•"/>
              <a:defRPr/>
            </a:pPr>
            <a:r>
              <a:rPr lang="en-US" sz="2000" dirty="0">
                <a:solidFill>
                  <a:prstClr val="black"/>
                </a:solidFill>
                <a:cs typeface="ＭＳ Ｐゴシック" charset="0"/>
              </a:rPr>
              <a:t>But has no motor cortex (no cortex at all, in fact)</a:t>
            </a:r>
          </a:p>
          <a:p>
            <a:pPr lvl="1" eaLnBrk="1" fontAlgn="base" hangingPunct="1">
              <a:spcBef>
                <a:spcPct val="20000"/>
              </a:spcBef>
              <a:spcAft>
                <a:spcPct val="0"/>
              </a:spcAft>
              <a:buFont typeface="Arial" charset="0"/>
              <a:buChar char="–"/>
              <a:defRPr/>
            </a:pPr>
            <a:endParaRPr lang="en-US" sz="2000" dirty="0">
              <a:solidFill>
                <a:srgbClr val="000000"/>
              </a:solidFill>
              <a:cs typeface="ＭＳ Ｐゴシック" charset="0"/>
            </a:endParaRPr>
          </a:p>
        </p:txBody>
      </p:sp>
      <p:sp>
        <p:nvSpPr>
          <p:cNvPr id="6" name="Rectangle 5"/>
          <p:cNvSpPr txBox="1">
            <a:spLocks noChangeArrowheads="1"/>
          </p:cNvSpPr>
          <p:nvPr/>
        </p:nvSpPr>
        <p:spPr bwMode="auto">
          <a:xfrm>
            <a:off x="457200" y="266700"/>
            <a:ext cx="4876800" cy="78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fontScale="75000" lnSpcReduction="20000"/>
          </a:bodyPr>
          <a:lstStyle>
            <a:lvl1pPr algn="ctr"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3600" dirty="0">
                <a:solidFill>
                  <a:prstClr val="white">
                    <a:lumMod val="85000"/>
                  </a:prstClr>
                </a:solidFill>
                <a:latin typeface="Calibri"/>
              </a:rPr>
              <a:t>Answers to puzzling questions…</a:t>
            </a:r>
          </a:p>
        </p:txBody>
      </p:sp>
      <p:grpSp>
        <p:nvGrpSpPr>
          <p:cNvPr id="71685" name="Grouper 2"/>
          <p:cNvGrpSpPr>
            <a:grpSpLocks/>
          </p:cNvGrpSpPr>
          <p:nvPr/>
        </p:nvGrpSpPr>
        <p:grpSpPr bwMode="auto">
          <a:xfrm>
            <a:off x="1233488" y="1208088"/>
            <a:ext cx="5230812" cy="1992312"/>
            <a:chOff x="1233566" y="1208172"/>
            <a:chExt cx="4706859" cy="1678816"/>
          </a:xfrm>
        </p:grpSpPr>
        <p:pic>
          <p:nvPicPr>
            <p:cNvPr id="71686" name="Image 3" descr="sample_output.tif"/>
            <p:cNvPicPr>
              <a:picLocks noChangeAspect="1"/>
            </p:cNvPicPr>
            <p:nvPr/>
          </p:nvPicPr>
          <p:blipFill>
            <a:blip r:embed="rId4" cstate="email">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1233566" y="1208172"/>
              <a:ext cx="4706859" cy="16788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8" name="Connecteur droit 7"/>
            <p:cNvCxnSpPr/>
            <p:nvPr/>
          </p:nvCxnSpPr>
          <p:spPr>
            <a:xfrm>
              <a:off x="1233566" y="1491765"/>
              <a:ext cx="4706859" cy="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1095181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gs>
            <a:gs pos="100000">
              <a:srgbClr val="FFFFFF"/>
            </a:gs>
          </a:gsLst>
          <a:path path="circle">
            <a:fillToRect r="100000" b="100000"/>
          </a:path>
          <a:tileRect l="-100000" t="-100000"/>
        </a:gradFill>
        <a:effectLst/>
      </p:bgPr>
    </p:bg>
    <p:spTree>
      <p:nvGrpSpPr>
        <p:cNvPr id="1" name=""/>
        <p:cNvGrpSpPr/>
        <p:nvPr/>
      </p:nvGrpSpPr>
      <p:grpSpPr>
        <a:xfrm>
          <a:off x="0" y="0"/>
          <a:ext cx="0" cy="0"/>
          <a:chOff x="0" y="0"/>
          <a:chExt cx="0" cy="0"/>
        </a:xfrm>
      </p:grpSpPr>
      <p:pic>
        <p:nvPicPr>
          <p:cNvPr id="73730" name="Image 12" descr="coverArt.gif"/>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191125" y="0"/>
            <a:ext cx="3673475" cy="2552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1203" name="Rectangle 2"/>
          <p:cNvSpPr txBox="1">
            <a:spLocks noChangeArrowheads="1"/>
          </p:cNvSpPr>
          <p:nvPr/>
        </p:nvSpPr>
        <p:spPr bwMode="auto">
          <a:xfrm>
            <a:off x="596900" y="1781175"/>
            <a:ext cx="6997700" cy="4543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1pPr marL="342900" indent="-342900"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20000"/>
              </a:spcBef>
              <a:spcAft>
                <a:spcPct val="0"/>
              </a:spcAft>
              <a:buFont typeface="Arial" charset="0"/>
              <a:buChar char="•"/>
              <a:defRPr/>
            </a:pPr>
            <a:r>
              <a:rPr lang="en-US">
                <a:solidFill>
                  <a:prstClr val="white"/>
                </a:solidFill>
              </a:rPr>
              <a:t>Subjects are accurate in estimating the time of sensory perceptual decisions </a:t>
            </a:r>
            <a:r>
              <a:rPr lang="en-US" sz="2000">
                <a:solidFill>
                  <a:prstClr val="white"/>
                </a:solidFill>
              </a:rPr>
              <a:t>(+/- 50 ms)</a:t>
            </a:r>
          </a:p>
          <a:p>
            <a:pPr lvl="1" eaLnBrk="1" fontAlgn="base" hangingPunct="1">
              <a:spcBef>
                <a:spcPct val="20000"/>
              </a:spcBef>
              <a:spcAft>
                <a:spcPct val="0"/>
              </a:spcAft>
              <a:buFont typeface="Arial" charset="0"/>
              <a:buChar char="–"/>
              <a:defRPr/>
            </a:pPr>
            <a:r>
              <a:rPr lang="en-US" sz="2000">
                <a:solidFill>
                  <a:prstClr val="white"/>
                </a:solidFill>
                <a:cs typeface="ＭＳ Ｐゴシック" charset="0"/>
              </a:rPr>
              <a:t>Why not for motor decisions as well?</a:t>
            </a:r>
          </a:p>
          <a:p>
            <a:pPr marL="457200" lvl="1" indent="0" eaLnBrk="1" fontAlgn="base" hangingPunct="1">
              <a:spcBef>
                <a:spcPct val="20000"/>
              </a:spcBef>
              <a:spcAft>
                <a:spcPct val="0"/>
              </a:spcAft>
              <a:defRPr/>
            </a:pPr>
            <a:endParaRPr lang="en-US" sz="2000" dirty="0">
              <a:solidFill>
                <a:srgbClr val="000000"/>
              </a:solidFill>
              <a:cs typeface="ＭＳ Ｐゴシック" charset="0"/>
            </a:endParaRPr>
          </a:p>
          <a:p>
            <a:pPr eaLnBrk="1" fontAlgn="base" hangingPunct="1">
              <a:spcBef>
                <a:spcPct val="20000"/>
              </a:spcBef>
              <a:spcAft>
                <a:spcPct val="0"/>
              </a:spcAft>
              <a:buFont typeface="Arial" charset="0"/>
              <a:buChar char="•"/>
              <a:defRPr/>
            </a:pPr>
            <a:r>
              <a:rPr lang="en-US">
                <a:solidFill>
                  <a:prstClr val="black"/>
                </a:solidFill>
              </a:rPr>
              <a:t>The RP has not proven to be a highly informative signal feature for asynchronous BCI</a:t>
            </a:r>
            <a:r>
              <a:rPr lang="en-US" altLang="ja-JP">
                <a:solidFill>
                  <a:prstClr val="black"/>
                </a:solidFill>
              </a:rPr>
              <a:t>s.</a:t>
            </a:r>
          </a:p>
          <a:p>
            <a:pPr lvl="1" eaLnBrk="1" fontAlgn="base" hangingPunct="1">
              <a:spcBef>
                <a:spcPct val="20000"/>
              </a:spcBef>
              <a:spcAft>
                <a:spcPct val="0"/>
              </a:spcAft>
              <a:buFont typeface="Arial" charset="0"/>
              <a:buChar char="–"/>
              <a:defRPr/>
            </a:pPr>
            <a:r>
              <a:rPr lang="en-US" sz="1600">
                <a:solidFill>
                  <a:prstClr val="black"/>
                </a:solidFill>
                <a:cs typeface="ＭＳ Ｐゴシック" charset="0"/>
              </a:rPr>
              <a:t>c.f. Bai et al, </a:t>
            </a:r>
            <a:r>
              <a:rPr lang="en-US" sz="1600" i="1">
                <a:solidFill>
                  <a:prstClr val="black"/>
                </a:solidFill>
                <a:cs typeface="ＭＳ Ｐゴシック" charset="0"/>
              </a:rPr>
              <a:t>Clin Neurophysiol</a:t>
            </a:r>
            <a:r>
              <a:rPr lang="en-US" sz="1600">
                <a:solidFill>
                  <a:prstClr val="black"/>
                </a:solidFill>
                <a:cs typeface="ＭＳ Ｐゴシック" charset="0"/>
              </a:rPr>
              <a:t> (2010), Mason &amp; Birch, </a:t>
            </a:r>
            <a:r>
              <a:rPr lang="en-US" sz="1600" i="1">
                <a:solidFill>
                  <a:prstClr val="black"/>
                </a:solidFill>
                <a:cs typeface="ＭＳ Ｐゴシック" charset="0"/>
              </a:rPr>
              <a:t>IEEE</a:t>
            </a:r>
            <a:r>
              <a:rPr lang="en-US" sz="1600">
                <a:solidFill>
                  <a:prstClr val="black"/>
                </a:solidFill>
                <a:cs typeface="ＭＳ Ｐゴシック" charset="0"/>
              </a:rPr>
              <a:t> (2000),  Lew et al</a:t>
            </a:r>
            <a:r>
              <a:rPr lang="en-US" sz="1600" i="1">
                <a:solidFill>
                  <a:prstClr val="black"/>
                </a:solidFill>
                <a:cs typeface="ＭＳ Ｐゴシック" charset="0"/>
              </a:rPr>
              <a:t>, Front Neuro Eng </a:t>
            </a:r>
            <a:r>
              <a:rPr lang="en-US" sz="1600">
                <a:solidFill>
                  <a:prstClr val="black"/>
                </a:solidFill>
                <a:cs typeface="ＭＳ Ｐゴシック" charset="0"/>
              </a:rPr>
              <a:t>(2012)</a:t>
            </a:r>
          </a:p>
          <a:p>
            <a:pPr lvl="1" eaLnBrk="1" fontAlgn="base" hangingPunct="1">
              <a:spcBef>
                <a:spcPct val="20000"/>
              </a:spcBef>
              <a:spcAft>
                <a:spcPct val="0"/>
              </a:spcAft>
              <a:buFont typeface="Arial" charset="0"/>
              <a:buChar char="–"/>
              <a:defRPr/>
            </a:pPr>
            <a:endParaRPr lang="en-US" sz="900" dirty="0">
              <a:solidFill>
                <a:srgbClr val="000000"/>
              </a:solidFill>
              <a:cs typeface="ＭＳ Ｐゴシック" charset="0"/>
            </a:endParaRPr>
          </a:p>
          <a:p>
            <a:pPr eaLnBrk="1" fontAlgn="base" hangingPunct="1">
              <a:spcBef>
                <a:spcPct val="20000"/>
              </a:spcBef>
              <a:spcAft>
                <a:spcPct val="0"/>
              </a:spcAft>
              <a:buFont typeface="Arial" charset="0"/>
              <a:buChar char="•"/>
              <a:defRPr/>
            </a:pPr>
            <a:r>
              <a:rPr lang="en-US" dirty="0">
                <a:solidFill>
                  <a:prstClr val="black"/>
                </a:solidFill>
              </a:rPr>
              <a:t>The crayfish (</a:t>
            </a:r>
            <a:r>
              <a:rPr lang="fr-FR" sz="2000" i="1" dirty="0" err="1">
                <a:solidFill>
                  <a:prstClr val="black"/>
                </a:solidFill>
              </a:rPr>
              <a:t>Procambarus</a:t>
            </a:r>
            <a:r>
              <a:rPr lang="fr-FR" sz="2000" i="1" dirty="0">
                <a:solidFill>
                  <a:prstClr val="black"/>
                </a:solidFill>
              </a:rPr>
              <a:t> </a:t>
            </a:r>
            <a:r>
              <a:rPr lang="fr-FR" sz="2000" i="1" dirty="0" err="1">
                <a:solidFill>
                  <a:prstClr val="black"/>
                </a:solidFill>
              </a:rPr>
              <a:t>clarkii</a:t>
            </a:r>
            <a:r>
              <a:rPr lang="en-US" dirty="0">
                <a:solidFill>
                  <a:prstClr val="black"/>
                </a:solidFill>
              </a:rPr>
              <a:t>) also exhibits a readiness potential, with roughly the same time constant as the human RP (~3 sec).</a:t>
            </a:r>
          </a:p>
          <a:p>
            <a:pPr lvl="1" eaLnBrk="1" fontAlgn="base" hangingPunct="1">
              <a:spcBef>
                <a:spcPct val="20000"/>
              </a:spcBef>
              <a:spcAft>
                <a:spcPct val="0"/>
              </a:spcAft>
              <a:buFont typeface="Arial" charset="0"/>
              <a:buChar char="•"/>
              <a:defRPr/>
            </a:pPr>
            <a:r>
              <a:rPr lang="en-US" sz="2000" dirty="0">
                <a:solidFill>
                  <a:prstClr val="black"/>
                </a:solidFill>
                <a:cs typeface="ＭＳ Ｐゴシック" charset="0"/>
              </a:rPr>
              <a:t>But has no motor cortex (no cortex at all, in fact)</a:t>
            </a:r>
          </a:p>
          <a:p>
            <a:pPr lvl="1" eaLnBrk="1" fontAlgn="base" hangingPunct="1">
              <a:spcBef>
                <a:spcPct val="20000"/>
              </a:spcBef>
              <a:spcAft>
                <a:spcPct val="0"/>
              </a:spcAft>
              <a:buFont typeface="Arial" charset="0"/>
              <a:buChar char="–"/>
              <a:defRPr/>
            </a:pPr>
            <a:endParaRPr lang="en-US" sz="2000" dirty="0">
              <a:solidFill>
                <a:srgbClr val="000000"/>
              </a:solidFill>
              <a:cs typeface="ＭＳ Ｐゴシック" charset="0"/>
            </a:endParaRPr>
          </a:p>
        </p:txBody>
      </p:sp>
      <p:sp>
        <p:nvSpPr>
          <p:cNvPr id="6" name="Rectangle 5"/>
          <p:cNvSpPr txBox="1">
            <a:spLocks noChangeArrowheads="1"/>
          </p:cNvSpPr>
          <p:nvPr/>
        </p:nvSpPr>
        <p:spPr bwMode="auto">
          <a:xfrm>
            <a:off x="457200" y="266700"/>
            <a:ext cx="4876800" cy="78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fontScale="75000" lnSpcReduction="20000"/>
          </a:bodyPr>
          <a:lstStyle>
            <a:lvl1pPr algn="ctr"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3600" dirty="0">
                <a:solidFill>
                  <a:prstClr val="white">
                    <a:lumMod val="85000"/>
                  </a:prstClr>
                </a:solidFill>
                <a:latin typeface="Calibri"/>
              </a:rPr>
              <a:t>Answers to puzzling questions…</a:t>
            </a:r>
          </a:p>
        </p:txBody>
      </p:sp>
      <p:sp>
        <p:nvSpPr>
          <p:cNvPr id="73733" name="ZoneTexte 1"/>
          <p:cNvSpPr txBox="1">
            <a:spLocks noChangeArrowheads="1"/>
          </p:cNvSpPr>
          <p:nvPr/>
        </p:nvSpPr>
        <p:spPr bwMode="auto">
          <a:xfrm>
            <a:off x="6083300" y="2597150"/>
            <a:ext cx="1636713"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2000" i="1">
                <a:solidFill>
                  <a:prstClr val="white"/>
                </a:solidFill>
              </a:rPr>
              <a:t>Yes, why not!</a:t>
            </a:r>
          </a:p>
        </p:txBody>
      </p:sp>
    </p:spTree>
    <p:extLst>
      <p:ext uri="{BB962C8B-B14F-4D97-AF65-F5344CB8AC3E}">
        <p14:creationId xmlns:p14="http://schemas.microsoft.com/office/powerpoint/2010/main" val="35274089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7" name="Titre 1"/>
          <p:cNvSpPr>
            <a:spLocks noGrp="1"/>
          </p:cNvSpPr>
          <p:nvPr>
            <p:ph type="title"/>
          </p:nvPr>
        </p:nvSpPr>
        <p:spPr/>
        <p:txBody>
          <a:bodyPr>
            <a:normAutofit fontScale="90000"/>
          </a:bodyPr>
          <a:lstStyle/>
          <a:p>
            <a:r>
              <a:rPr lang="fr-FR" sz="4000">
                <a:latin typeface="Calibri" charset="0"/>
              </a:rPr>
              <a:t>In summary:</a:t>
            </a:r>
            <a:br>
              <a:rPr lang="fr-FR" sz="4000">
                <a:latin typeface="Calibri" charset="0"/>
              </a:rPr>
            </a:br>
            <a:r>
              <a:rPr lang="fr-FR" sz="3600">
                <a:latin typeface="Calibri" charset="0"/>
              </a:rPr>
              <a:t>The stochastic decision model…</a:t>
            </a:r>
          </a:p>
        </p:txBody>
      </p:sp>
      <p:sp>
        <p:nvSpPr>
          <p:cNvPr id="157698" name="Espace réservé du contenu 2"/>
          <p:cNvSpPr>
            <a:spLocks noGrp="1"/>
          </p:cNvSpPr>
          <p:nvPr>
            <p:ph idx="1"/>
          </p:nvPr>
        </p:nvSpPr>
        <p:spPr>
          <a:xfrm>
            <a:off x="457200" y="1790700"/>
            <a:ext cx="8229600" cy="4335463"/>
          </a:xfrm>
        </p:spPr>
        <p:txBody>
          <a:bodyPr>
            <a:normAutofit lnSpcReduction="10000"/>
          </a:bodyPr>
          <a:lstStyle/>
          <a:p>
            <a:r>
              <a:rPr lang="en-US" sz="2400" dirty="0">
                <a:latin typeface="Calibri" charset="0"/>
              </a:rPr>
              <a:t>accounts for the electrophysiological and behavioral variables in </a:t>
            </a:r>
            <a:r>
              <a:rPr lang="en-US" sz="2400" dirty="0" err="1">
                <a:latin typeface="Calibri" charset="0"/>
              </a:rPr>
              <a:t>Libet’s</a:t>
            </a:r>
            <a:r>
              <a:rPr lang="en-US" sz="2400" dirty="0">
                <a:latin typeface="Calibri" charset="0"/>
              </a:rPr>
              <a:t> (1983) task</a:t>
            </a:r>
          </a:p>
          <a:p>
            <a:endParaRPr lang="en-US" sz="2400" dirty="0">
              <a:latin typeface="Calibri" charset="0"/>
            </a:endParaRPr>
          </a:p>
          <a:p>
            <a:r>
              <a:rPr lang="en-US" sz="2400" dirty="0">
                <a:latin typeface="Calibri" charset="0"/>
              </a:rPr>
              <a:t>argues for a late commitment (~ -200ms) in spontaneous voluntary movements</a:t>
            </a:r>
          </a:p>
          <a:p>
            <a:endParaRPr lang="en-US" sz="2400" dirty="0">
              <a:latin typeface="Calibri" charset="0"/>
            </a:endParaRPr>
          </a:p>
          <a:p>
            <a:r>
              <a:rPr lang="en-US" sz="2400" dirty="0">
                <a:latin typeface="Calibri" charset="0"/>
              </a:rPr>
              <a:t>argues that the conscious intention has a meaningful and reasonably accurate relationship with the decision to move.</a:t>
            </a:r>
          </a:p>
          <a:p>
            <a:endParaRPr lang="en-US" sz="2400" dirty="0">
              <a:latin typeface="Calibri" charset="0"/>
            </a:endParaRPr>
          </a:p>
          <a:p>
            <a:r>
              <a:rPr lang="en-US" sz="2400" dirty="0">
                <a:latin typeface="Calibri" charset="0"/>
              </a:rPr>
              <a:t>suggests that a pre-event buildup may be a general phenomenon rather than a specific mechanism.</a:t>
            </a:r>
          </a:p>
          <a:p>
            <a:pPr lvl="1"/>
            <a:endParaRPr lang="en-US" sz="2000" dirty="0">
              <a:latin typeface="Calibri" charset="0"/>
            </a:endParaRPr>
          </a:p>
        </p:txBody>
      </p:sp>
    </p:spTree>
    <p:extLst>
      <p:ext uri="{BB962C8B-B14F-4D97-AF65-F5344CB8AC3E}">
        <p14:creationId xmlns:p14="http://schemas.microsoft.com/office/powerpoint/2010/main" val="316511444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a:off x="0" y="0"/>
            <a:ext cx="9144000" cy="6858000"/>
          </a:xfrm>
          <a:prstGeom prst="line">
            <a:avLst/>
          </a:prstGeom>
          <a:ln w="38100" cmpd="sng"/>
        </p:spPr>
        <p:style>
          <a:lnRef idx="2">
            <a:schemeClr val="accent1"/>
          </a:lnRef>
          <a:fillRef idx="0">
            <a:schemeClr val="accent1"/>
          </a:fillRef>
          <a:effectRef idx="1">
            <a:schemeClr val="accent1"/>
          </a:effectRef>
          <a:fontRef idx="minor">
            <a:schemeClr val="tx1"/>
          </a:fontRef>
        </p:style>
      </p:cxnSp>
      <p:sp>
        <p:nvSpPr>
          <p:cNvPr id="7" name="Cube 6"/>
          <p:cNvSpPr/>
          <p:nvPr/>
        </p:nvSpPr>
        <p:spPr>
          <a:xfrm>
            <a:off x="4981575" y="692150"/>
            <a:ext cx="3019425" cy="1917700"/>
          </a:xfrm>
          <a:prstGeom prst="cub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Epochs with movement</a:t>
            </a:r>
          </a:p>
        </p:txBody>
      </p:sp>
      <p:sp>
        <p:nvSpPr>
          <p:cNvPr id="8" name="Cube 7"/>
          <p:cNvSpPr/>
          <p:nvPr/>
        </p:nvSpPr>
        <p:spPr>
          <a:xfrm>
            <a:off x="984250" y="3919538"/>
            <a:ext cx="3021013" cy="1919287"/>
          </a:xfrm>
          <a:prstGeom prst="cub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Epochs without movement</a:t>
            </a:r>
          </a:p>
        </p:txBody>
      </p:sp>
    </p:spTree>
    <p:extLst>
      <p:ext uri="{BB962C8B-B14F-4D97-AF65-F5344CB8AC3E}">
        <p14:creationId xmlns:p14="http://schemas.microsoft.com/office/powerpoint/2010/main" val="4555395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a:off x="0" y="0"/>
            <a:ext cx="9144000" cy="6858000"/>
          </a:xfrm>
          <a:prstGeom prst="line">
            <a:avLst/>
          </a:prstGeom>
          <a:ln w="38100" cmpd="sng"/>
        </p:spPr>
        <p:style>
          <a:lnRef idx="2">
            <a:schemeClr val="accent1"/>
          </a:lnRef>
          <a:fillRef idx="0">
            <a:schemeClr val="accent1"/>
          </a:fillRef>
          <a:effectRef idx="1">
            <a:schemeClr val="accent1"/>
          </a:effectRef>
          <a:fontRef idx="minor">
            <a:schemeClr val="tx1"/>
          </a:fontRef>
        </p:style>
      </p:cxnSp>
      <p:sp>
        <p:nvSpPr>
          <p:cNvPr id="7" name="Cube 6"/>
          <p:cNvSpPr/>
          <p:nvPr/>
        </p:nvSpPr>
        <p:spPr>
          <a:xfrm>
            <a:off x="4981575" y="692150"/>
            <a:ext cx="3019425" cy="1917700"/>
          </a:xfrm>
          <a:prstGeom prst="cube">
            <a:avLst/>
          </a:prstGeom>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r>
              <a:rPr lang="en-US">
                <a:solidFill>
                  <a:prstClr val="white"/>
                </a:solidFill>
                <a:latin typeface="Calibri"/>
              </a:rPr>
              <a:t>Epochs with movement</a:t>
            </a:r>
          </a:p>
        </p:txBody>
      </p:sp>
      <p:sp>
        <p:nvSpPr>
          <p:cNvPr id="8" name="Cube 7"/>
          <p:cNvSpPr/>
          <p:nvPr/>
        </p:nvSpPr>
        <p:spPr>
          <a:xfrm>
            <a:off x="984250" y="3919538"/>
            <a:ext cx="3021013" cy="1919287"/>
          </a:xfrm>
          <a:prstGeom prst="cube">
            <a:avLst/>
          </a:prstGeom>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r>
              <a:rPr lang="en-US">
                <a:solidFill>
                  <a:prstClr val="white"/>
                </a:solidFill>
                <a:latin typeface="Calibri"/>
              </a:rPr>
              <a:t>Epochs without movement</a:t>
            </a:r>
          </a:p>
        </p:txBody>
      </p:sp>
      <p:pic>
        <p:nvPicPr>
          <p:cNvPr id="77829" name="Image 20" descr="meanRP_classic_n=13.tif"/>
          <p:cNvPicPr>
            <a:picLocks noChangeAspect="1"/>
          </p:cNvPicPr>
          <p:nvPr/>
        </p:nvPicPr>
        <p:blipFill>
          <a:blip r:embed="rId2" cstate="email">
            <a:clrChange>
              <a:clrFrom>
                <a:srgbClr val="000000"/>
              </a:clrFrom>
              <a:clrTo>
                <a:srgbClr val="000000">
                  <a:alpha val="0"/>
                </a:srgbClr>
              </a:clrTo>
            </a:clrChange>
            <a:extLst>
              <a:ext uri="{28A0092B-C50C-407E-A947-70E740481C1C}">
                <a14:useLocalDpi xmlns:a14="http://schemas.microsoft.com/office/drawing/2010/main" val="0"/>
              </a:ext>
            </a:extLst>
          </a:blip>
          <a:srcRect l="13492" t="15800" r="8466" b="20097"/>
          <a:stretch>
            <a:fillRect/>
          </a:stretch>
        </p:blipFill>
        <p:spPr bwMode="auto">
          <a:xfrm>
            <a:off x="1933575" y="482600"/>
            <a:ext cx="3048000" cy="139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Parenthèse ouvrante 3"/>
          <p:cNvSpPr/>
          <p:nvPr/>
        </p:nvSpPr>
        <p:spPr>
          <a:xfrm rot="16200000">
            <a:off x="2316956" y="511969"/>
            <a:ext cx="100013" cy="866775"/>
          </a:xfrm>
          <a:prstGeom prst="leftBracket">
            <a:avLst/>
          </a:prstGeom>
        </p:spPr>
        <p:style>
          <a:lnRef idx="2">
            <a:schemeClr val="accent1"/>
          </a:lnRef>
          <a:fillRef idx="0">
            <a:schemeClr val="accent1"/>
          </a:fillRef>
          <a:effectRef idx="1">
            <a:schemeClr val="accent1"/>
          </a:effectRef>
          <a:fontRef idx="minor">
            <a:schemeClr val="tx1"/>
          </a:fontRef>
        </p:style>
        <p:txBody>
          <a:bodyPr anchor="ctr"/>
          <a:lstStyle/>
          <a:p>
            <a:pPr algn="ctr" fontAlgn="base">
              <a:spcBef>
                <a:spcPct val="0"/>
              </a:spcBef>
              <a:spcAft>
                <a:spcPct val="0"/>
              </a:spcAft>
              <a:defRPr/>
            </a:pPr>
            <a:endParaRPr lang="en-US">
              <a:solidFill>
                <a:prstClr val="white"/>
              </a:solidFill>
              <a:latin typeface="Calibri"/>
            </a:endParaRPr>
          </a:p>
        </p:txBody>
      </p:sp>
      <p:sp>
        <p:nvSpPr>
          <p:cNvPr id="77831" name="ZoneTexte 5"/>
          <p:cNvSpPr txBox="1">
            <a:spLocks noChangeArrowheads="1"/>
          </p:cNvSpPr>
          <p:nvPr/>
        </p:nvSpPr>
        <p:spPr bwMode="auto">
          <a:xfrm>
            <a:off x="1792288" y="995363"/>
            <a:ext cx="1152525"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800">
                <a:solidFill>
                  <a:prstClr val="white"/>
                </a:solidFill>
              </a:rPr>
              <a:t>“baseline”</a:t>
            </a:r>
          </a:p>
        </p:txBody>
      </p:sp>
      <p:sp>
        <p:nvSpPr>
          <p:cNvPr id="77832" name="ZoneTexte 9"/>
          <p:cNvSpPr txBox="1">
            <a:spLocks noChangeArrowheads="1"/>
          </p:cNvSpPr>
          <p:nvPr/>
        </p:nvSpPr>
        <p:spPr bwMode="auto">
          <a:xfrm>
            <a:off x="228600" y="4132263"/>
            <a:ext cx="755650" cy="1568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9600" b="1" dirty="0">
                <a:solidFill>
                  <a:schemeClr val="tx1">
                    <a:lumMod val="85000"/>
                  </a:schemeClr>
                </a:solidFill>
              </a:rPr>
              <a:t>?</a:t>
            </a:r>
          </a:p>
        </p:txBody>
      </p:sp>
      <p:sp>
        <p:nvSpPr>
          <p:cNvPr id="11" name="Parenthèse ouvrante 10"/>
          <p:cNvSpPr/>
          <p:nvPr/>
        </p:nvSpPr>
        <p:spPr>
          <a:xfrm rot="5400000" flipV="1">
            <a:off x="3185319" y="115094"/>
            <a:ext cx="98425" cy="868363"/>
          </a:xfrm>
          <a:prstGeom prst="leftBracket">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anchor="ctr"/>
          <a:lstStyle/>
          <a:p>
            <a:pPr algn="ctr" fontAlgn="base">
              <a:spcBef>
                <a:spcPct val="0"/>
              </a:spcBef>
              <a:spcAft>
                <a:spcPct val="0"/>
              </a:spcAft>
              <a:defRPr/>
            </a:pPr>
            <a:endParaRPr lang="en-US">
              <a:solidFill>
                <a:prstClr val="white"/>
              </a:solidFill>
              <a:latin typeface="Calibri"/>
            </a:endParaRPr>
          </a:p>
        </p:txBody>
      </p:sp>
      <p:sp>
        <p:nvSpPr>
          <p:cNvPr id="77834" name="ZoneTexte 11"/>
          <p:cNvSpPr txBox="1">
            <a:spLocks noChangeArrowheads="1"/>
          </p:cNvSpPr>
          <p:nvPr/>
        </p:nvSpPr>
        <p:spPr bwMode="auto">
          <a:xfrm>
            <a:off x="2741613" y="112713"/>
            <a:ext cx="1263650"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800">
                <a:solidFill>
                  <a:prstClr val="white"/>
                </a:solidFill>
              </a:rPr>
              <a:t>test epochs</a:t>
            </a:r>
          </a:p>
        </p:txBody>
      </p:sp>
      <p:cxnSp>
        <p:nvCxnSpPr>
          <p:cNvPr id="14" name="Connecteur droit avec flèche 13"/>
          <p:cNvCxnSpPr/>
          <p:nvPr/>
        </p:nvCxnSpPr>
        <p:spPr>
          <a:xfrm>
            <a:off x="3806825" y="534988"/>
            <a:ext cx="438150" cy="0"/>
          </a:xfrm>
          <a:prstGeom prst="straightConnector1">
            <a:avLst/>
          </a:prstGeom>
          <a:ln>
            <a:solidFill>
              <a:srgbClr val="FF0000"/>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12" name="Rectangle 11"/>
          <p:cNvSpPr/>
          <p:nvPr/>
        </p:nvSpPr>
        <p:spPr>
          <a:xfrm rot="1934969">
            <a:off x="358398" y="4978202"/>
            <a:ext cx="3997325" cy="101600"/>
          </a:xfrm>
          <a:prstGeom prst="rect">
            <a:avLst/>
          </a:prstGeom>
          <a:solidFill>
            <a:schemeClr val="tx1">
              <a:alpha val="59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rot="19511451">
            <a:off x="358598" y="4905028"/>
            <a:ext cx="3997325" cy="101600"/>
          </a:xfrm>
          <a:prstGeom prst="rect">
            <a:avLst/>
          </a:prstGeom>
          <a:solidFill>
            <a:schemeClr val="tx1">
              <a:alpha val="59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072591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2300"/>
            <a:ext cx="8229600" cy="4525963"/>
          </a:xfrm>
        </p:spPr>
        <p:txBody>
          <a:bodyPr>
            <a:normAutofit fontScale="70000" lnSpcReduction="20000"/>
          </a:bodyPr>
          <a:lstStyle/>
          <a:p>
            <a:pPr marL="0" indent="0">
              <a:buNone/>
            </a:pPr>
            <a:r>
              <a:rPr lang="en-US" dirty="0">
                <a:solidFill>
                  <a:schemeClr val="bg1">
                    <a:lumMod val="85000"/>
                    <a:lumOff val="15000"/>
                  </a:schemeClr>
                </a:solidFill>
              </a:rPr>
              <a:t>"...She raised one hand and flexed its fingers and wondered, as she had sometimes before, how this thing, this machine for gripping, this fleshy spider on the end of her arm, came to be hers, entirely at her command. Or did it have some little life of its own? She bent her finger and straightened it. The mystery was in the instant before it moved, </a:t>
            </a:r>
            <a:r>
              <a:rPr lang="en-US" dirty="0">
                <a:solidFill>
                  <a:schemeClr val="tx1">
                    <a:lumMod val="95000"/>
                  </a:schemeClr>
                </a:solidFill>
              </a:rPr>
              <a:t>the deciding moment between not moving and moving</a:t>
            </a:r>
            <a:r>
              <a:rPr lang="en-US" dirty="0">
                <a:solidFill>
                  <a:schemeClr val="bg1">
                    <a:lumMod val="85000"/>
                    <a:lumOff val="15000"/>
                  </a:schemeClr>
                </a:solidFill>
              </a:rPr>
              <a:t>, when her intention took effect. It was like a wave breaking. If she could only find herself at the crest, she thought, she might find the secret of herself, that part of her that was really in charge. She brought her forefinger closer to her face and stared at it, urging it to move. It remained still because she was pretending, she was not entirely serious, and because willing it to move, or being about to move it, was not the same as actually moving it. And when she did crook it finally, the action seemed to start in the finger itself, not in some part of her mind. When did it know to move, when did she know to move it? There was no catching herself out..."</a:t>
            </a:r>
          </a:p>
        </p:txBody>
      </p:sp>
      <p:sp>
        <p:nvSpPr>
          <p:cNvPr id="4" name="TextBox 3"/>
          <p:cNvSpPr txBox="1"/>
          <p:nvPr/>
        </p:nvSpPr>
        <p:spPr>
          <a:xfrm>
            <a:off x="2214768" y="5160963"/>
            <a:ext cx="6472032" cy="369332"/>
          </a:xfrm>
          <a:prstGeom prst="rect">
            <a:avLst/>
          </a:prstGeom>
          <a:noFill/>
        </p:spPr>
        <p:txBody>
          <a:bodyPr wrap="none" rtlCol="0">
            <a:spAutoFit/>
          </a:bodyPr>
          <a:lstStyle/>
          <a:p>
            <a:r>
              <a:rPr lang="en-US" dirty="0">
                <a:solidFill>
                  <a:srgbClr val="000000"/>
                </a:solidFill>
                <a:latin typeface="Calibri"/>
              </a:rPr>
              <a:t>McEwan, I. Atonement. New York: Random House; 2001. pp. 33-34</a:t>
            </a:r>
          </a:p>
        </p:txBody>
      </p:sp>
    </p:spTree>
    <p:extLst>
      <p:ext uri="{BB962C8B-B14F-4D97-AF65-F5344CB8AC3E}">
        <p14:creationId xmlns:p14="http://schemas.microsoft.com/office/powerpoint/2010/main" val="189573079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Titre 1"/>
          <p:cNvSpPr>
            <a:spLocks noGrp="1"/>
          </p:cNvSpPr>
          <p:nvPr>
            <p:ph type="title"/>
          </p:nvPr>
        </p:nvSpPr>
        <p:spPr/>
        <p:txBody>
          <a:bodyPr/>
          <a:lstStyle/>
          <a:p>
            <a:pPr eaLnBrk="1" hangingPunct="1"/>
            <a:r>
              <a:rPr lang="en-US" sz="2800" dirty="0">
                <a:latin typeface="Calibri" charset="0"/>
              </a:rPr>
              <a:t>Mapping the time course of neural activity predictive of impending movement using </a:t>
            </a:r>
            <a:r>
              <a:rPr lang="en-US" sz="2800" i="1" dirty="0" err="1">
                <a:latin typeface="Calibri" charset="0"/>
              </a:rPr>
              <a:t>adaBoost</a:t>
            </a:r>
            <a:endParaRPr lang="en-US" sz="2800" i="1" dirty="0">
              <a:latin typeface="American Typewriter" charset="0"/>
              <a:cs typeface="American Typewriter" charset="0"/>
            </a:endParaRPr>
          </a:p>
        </p:txBody>
      </p:sp>
      <p:pic>
        <p:nvPicPr>
          <p:cNvPr id="84994" name="Image 2" descr="ml_schapire_cap.jpeg"/>
          <p:cNvPicPr>
            <a:picLocks noChangeAspect="1"/>
          </p:cNvPicPr>
          <p:nvPr/>
        </p:nvPicPr>
        <p:blipFill>
          <a:blip r:embed="rId3" cstate="email">
            <a:extLst>
              <a:ext uri="{28A0092B-C50C-407E-A947-70E740481C1C}">
                <a14:useLocalDpi xmlns:a14="http://schemas.microsoft.com/office/drawing/2010/main" val="0"/>
              </a:ext>
            </a:extLst>
          </a:blip>
          <a:srcRect l="9853" b="18512"/>
          <a:stretch>
            <a:fillRect/>
          </a:stretch>
        </p:blipFill>
        <p:spPr bwMode="auto">
          <a:xfrm>
            <a:off x="1112838" y="2455473"/>
            <a:ext cx="1800000" cy="17006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4995" name="Image 3" descr="mmn4.jpeg"/>
          <p:cNvPicPr>
            <a:picLocks noChangeAspect="1"/>
          </p:cNvPicPr>
          <p:nvPr/>
        </p:nvPicPr>
        <p:blipFill>
          <a:blip r:embed="rId4" cstate="email">
            <a:extLst>
              <a:ext uri="{28A0092B-C50C-407E-A947-70E740481C1C}">
                <a14:useLocalDpi xmlns:a14="http://schemas.microsoft.com/office/drawing/2010/main" val="0"/>
              </a:ext>
            </a:extLst>
          </a:blip>
          <a:srcRect l="26463" t="4372" b="27461"/>
          <a:stretch>
            <a:fillRect/>
          </a:stretch>
        </p:blipFill>
        <p:spPr bwMode="auto">
          <a:xfrm>
            <a:off x="3568476" y="2455471"/>
            <a:ext cx="1800000" cy="17006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4996" name="ZoneTexte 4"/>
          <p:cNvSpPr txBox="1">
            <a:spLocks noChangeArrowheads="1"/>
          </p:cNvSpPr>
          <p:nvPr/>
        </p:nvSpPr>
        <p:spPr bwMode="auto">
          <a:xfrm>
            <a:off x="999901" y="4156074"/>
            <a:ext cx="1912937"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800">
                <a:solidFill>
                  <a:prstClr val="white"/>
                </a:solidFill>
              </a:rPr>
              <a:t>Prof. Rob Schapire</a:t>
            </a:r>
          </a:p>
        </p:txBody>
      </p:sp>
      <p:sp>
        <p:nvSpPr>
          <p:cNvPr id="84997" name="ZoneTexte 5"/>
          <p:cNvSpPr txBox="1">
            <a:spLocks noChangeArrowheads="1"/>
          </p:cNvSpPr>
          <p:nvPr/>
        </p:nvSpPr>
        <p:spPr bwMode="auto">
          <a:xfrm>
            <a:off x="3568476" y="4156072"/>
            <a:ext cx="1724025"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800">
                <a:solidFill>
                  <a:prstClr val="white"/>
                </a:solidFill>
              </a:rPr>
              <a:t>Mehmet Basbug</a:t>
            </a:r>
          </a:p>
        </p:txBody>
      </p:sp>
      <p:sp>
        <p:nvSpPr>
          <p:cNvPr id="84998" name="ZoneTexte 6"/>
          <p:cNvSpPr txBox="1">
            <a:spLocks noChangeArrowheads="1"/>
          </p:cNvSpPr>
          <p:nvPr/>
        </p:nvSpPr>
        <p:spPr bwMode="auto">
          <a:xfrm>
            <a:off x="1930400" y="4849812"/>
            <a:ext cx="3676650" cy="708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2000">
                <a:solidFill>
                  <a:prstClr val="white"/>
                </a:solidFill>
              </a:rPr>
              <a:t>Department of Computer Science</a:t>
            </a:r>
          </a:p>
          <a:p>
            <a:pPr eaLnBrk="1" fontAlgn="base" hangingPunct="1">
              <a:spcBef>
                <a:spcPct val="0"/>
              </a:spcBef>
              <a:spcAft>
                <a:spcPct val="0"/>
              </a:spcAft>
            </a:pPr>
            <a:r>
              <a:rPr lang="en-US" sz="2000">
                <a:solidFill>
                  <a:prstClr val="white"/>
                </a:solidFill>
              </a:rPr>
              <a:t>Princeton University</a:t>
            </a:r>
          </a:p>
        </p:txBody>
      </p:sp>
      <p:pic>
        <p:nvPicPr>
          <p:cNvPr id="84999" name="Image 7" descr="PrincetonLogo.gif"/>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112838" y="4849812"/>
            <a:ext cx="700087" cy="917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Image 11" descr="meg.jpg"/>
          <p:cNvPicPr>
            <a:picLocks/>
          </p:cNvPicPr>
          <p:nvPr/>
        </p:nvPicPr>
        <p:blipFill>
          <a:blip r:embed="rId6" cstate="email">
            <a:extLst>
              <a:ext uri="{28A0092B-C50C-407E-A947-70E740481C1C}">
                <a14:useLocalDpi xmlns:a14="http://schemas.microsoft.com/office/drawing/2010/main" val="0"/>
              </a:ext>
            </a:extLst>
          </a:blip>
          <a:srcRect t="6566"/>
          <a:stretch>
            <a:fillRect/>
          </a:stretch>
        </p:blipFill>
        <p:spPr bwMode="auto">
          <a:xfrm>
            <a:off x="6494242" y="2196256"/>
            <a:ext cx="1621058" cy="23297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Image 1" descr="NEUROSPIN.png"/>
          <p:cNvPicPr>
            <a:picLocks noChangeAspect="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6491445" y="1787523"/>
            <a:ext cx="1623855" cy="5173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TextBox 10"/>
          <p:cNvSpPr txBox="1"/>
          <p:nvPr/>
        </p:nvSpPr>
        <p:spPr>
          <a:xfrm rot="16200000">
            <a:off x="5132083" y="3298005"/>
            <a:ext cx="2154481" cy="307777"/>
          </a:xfrm>
          <a:prstGeom prst="rect">
            <a:avLst/>
          </a:prstGeom>
          <a:noFill/>
        </p:spPr>
        <p:txBody>
          <a:bodyPr wrap="none" rtlCol="0">
            <a:spAutoFit/>
          </a:bodyPr>
          <a:lstStyle/>
          <a:p>
            <a:r>
              <a:rPr lang="en-US" sz="1400" dirty="0"/>
              <a:t>m</a:t>
            </a:r>
            <a:r>
              <a:rPr lang="en-US" sz="1400" dirty="0">
                <a:solidFill>
                  <a:srgbClr val="BFBFBF"/>
                </a:solidFill>
              </a:rPr>
              <a:t>agneto-</a:t>
            </a:r>
            <a:r>
              <a:rPr lang="en-US" sz="1400" dirty="0">
                <a:solidFill>
                  <a:srgbClr val="FFFFFF"/>
                </a:solidFill>
              </a:rPr>
              <a:t>e</a:t>
            </a:r>
            <a:r>
              <a:rPr lang="en-US" sz="1400" dirty="0">
                <a:solidFill>
                  <a:srgbClr val="BFBFBF"/>
                </a:solidFill>
              </a:rPr>
              <a:t>ncephalo</a:t>
            </a:r>
            <a:r>
              <a:rPr lang="en-US" sz="1400" dirty="0">
                <a:solidFill>
                  <a:srgbClr val="FFFFFF"/>
                </a:solidFill>
              </a:rPr>
              <a:t>g</a:t>
            </a:r>
            <a:r>
              <a:rPr lang="en-US" sz="1400" dirty="0">
                <a:solidFill>
                  <a:srgbClr val="BFBFBF"/>
                </a:solidFill>
              </a:rPr>
              <a:t>raphy</a:t>
            </a:r>
          </a:p>
        </p:txBody>
      </p:sp>
      <p:pic>
        <p:nvPicPr>
          <p:cNvPr id="12" name="Image 1" descr="eeg cap.jpg"/>
          <p:cNvPicPr>
            <a:picLocks noChangeAspect="1"/>
          </p:cNvPicPr>
          <p:nvPr/>
        </p:nvPicPr>
        <p:blipFill>
          <a:blip r:embed="rId8" cstate="email">
            <a:extLst>
              <a:ext uri="{28A0092B-C50C-407E-A947-70E740481C1C}">
                <a14:useLocalDpi xmlns:a14="http://schemas.microsoft.com/office/drawing/2010/main" val="0"/>
              </a:ext>
            </a:extLst>
          </a:blip>
          <a:srcRect b="9651"/>
          <a:stretch>
            <a:fillRect/>
          </a:stretch>
        </p:blipFill>
        <p:spPr bwMode="auto">
          <a:xfrm>
            <a:off x="6811742" y="4594052"/>
            <a:ext cx="908857" cy="9637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 name="TextBox 12"/>
          <p:cNvSpPr txBox="1"/>
          <p:nvPr/>
        </p:nvSpPr>
        <p:spPr>
          <a:xfrm>
            <a:off x="6811742" y="5557837"/>
            <a:ext cx="1447118" cy="523220"/>
          </a:xfrm>
          <a:prstGeom prst="rect">
            <a:avLst/>
          </a:prstGeom>
          <a:noFill/>
        </p:spPr>
        <p:txBody>
          <a:bodyPr wrap="none" rtlCol="0">
            <a:spAutoFit/>
          </a:bodyPr>
          <a:lstStyle/>
          <a:p>
            <a:r>
              <a:rPr lang="en-US" sz="1400" dirty="0">
                <a:solidFill>
                  <a:srgbClr val="FFFFFF"/>
                </a:solidFill>
              </a:rPr>
              <a:t>e</a:t>
            </a:r>
            <a:r>
              <a:rPr lang="en-US" sz="1400" dirty="0">
                <a:solidFill>
                  <a:srgbClr val="BFBFBF"/>
                </a:solidFill>
              </a:rPr>
              <a:t>lectro-</a:t>
            </a:r>
          </a:p>
          <a:p>
            <a:r>
              <a:rPr lang="en-US" sz="1400" dirty="0">
                <a:solidFill>
                  <a:srgbClr val="FFFFFF"/>
                </a:solidFill>
              </a:rPr>
              <a:t>e</a:t>
            </a:r>
            <a:r>
              <a:rPr lang="en-US" sz="1400" dirty="0">
                <a:solidFill>
                  <a:srgbClr val="BFBFBF"/>
                </a:solidFill>
              </a:rPr>
              <a:t>ncephalo</a:t>
            </a:r>
            <a:r>
              <a:rPr lang="en-US" sz="1400" dirty="0">
                <a:solidFill>
                  <a:srgbClr val="FFFFFF"/>
                </a:solidFill>
              </a:rPr>
              <a:t>g</a:t>
            </a:r>
            <a:r>
              <a:rPr lang="en-US" sz="1400" dirty="0">
                <a:solidFill>
                  <a:srgbClr val="BFBFBF"/>
                </a:solidFill>
              </a:rPr>
              <a:t>raphy</a:t>
            </a:r>
          </a:p>
        </p:txBody>
      </p:sp>
      <p:sp>
        <p:nvSpPr>
          <p:cNvPr id="14" name="ZoneTexte 10"/>
          <p:cNvSpPr txBox="1">
            <a:spLocks noChangeArrowheads="1"/>
          </p:cNvSpPr>
          <p:nvPr/>
        </p:nvSpPr>
        <p:spPr bwMode="auto">
          <a:xfrm>
            <a:off x="6491445" y="4853747"/>
            <a:ext cx="287260" cy="3834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rbel" charset="0"/>
                <a:ea typeface="ＭＳ Ｐゴシック" charset="0"/>
                <a:cs typeface="ＭＳ Ｐゴシック" charset="0"/>
              </a:defRPr>
            </a:lvl1pPr>
            <a:lvl2pPr marL="742950" indent="-285750" eaLnBrk="0" hangingPunct="0">
              <a:defRPr sz="2400">
                <a:solidFill>
                  <a:schemeClr val="tx1"/>
                </a:solidFill>
                <a:latin typeface="Corbel" charset="0"/>
                <a:ea typeface="ＭＳ Ｐゴシック" charset="0"/>
              </a:defRPr>
            </a:lvl2pPr>
            <a:lvl3pPr marL="1143000" indent="-228600" eaLnBrk="0" hangingPunct="0">
              <a:defRPr sz="2400">
                <a:solidFill>
                  <a:schemeClr val="tx1"/>
                </a:solidFill>
                <a:latin typeface="Corbel" charset="0"/>
                <a:ea typeface="ＭＳ Ｐゴシック" charset="0"/>
              </a:defRPr>
            </a:lvl3pPr>
            <a:lvl4pPr marL="1600200" indent="-228600" eaLnBrk="0" hangingPunct="0">
              <a:defRPr sz="2400">
                <a:solidFill>
                  <a:schemeClr val="tx1"/>
                </a:solidFill>
                <a:latin typeface="Corbel" charset="0"/>
                <a:ea typeface="ＭＳ Ｐゴシック" charset="0"/>
              </a:defRPr>
            </a:lvl4pPr>
            <a:lvl5pPr marL="2057400" indent="-228600" eaLnBrk="0" hangingPunct="0">
              <a:defRPr sz="2400">
                <a:solidFill>
                  <a:schemeClr val="tx1"/>
                </a:solidFill>
                <a:latin typeface="Corbel" charset="0"/>
                <a:ea typeface="ＭＳ Ｐゴシック" charset="0"/>
              </a:defRPr>
            </a:lvl5pPr>
            <a:lvl6pPr marL="2514600" indent="-228600" eaLnBrk="0" fontAlgn="base" hangingPunct="0">
              <a:spcBef>
                <a:spcPct val="0"/>
              </a:spcBef>
              <a:spcAft>
                <a:spcPct val="0"/>
              </a:spcAft>
              <a:defRPr sz="2400">
                <a:solidFill>
                  <a:schemeClr val="tx1"/>
                </a:solidFill>
                <a:latin typeface="Corbel" charset="0"/>
                <a:ea typeface="ＭＳ Ｐゴシック" charset="0"/>
              </a:defRPr>
            </a:lvl6pPr>
            <a:lvl7pPr marL="2971800" indent="-228600" eaLnBrk="0" fontAlgn="base" hangingPunct="0">
              <a:spcBef>
                <a:spcPct val="0"/>
              </a:spcBef>
              <a:spcAft>
                <a:spcPct val="0"/>
              </a:spcAft>
              <a:defRPr sz="2400">
                <a:solidFill>
                  <a:schemeClr val="tx1"/>
                </a:solidFill>
                <a:latin typeface="Corbel" charset="0"/>
                <a:ea typeface="ＭＳ Ｐゴシック" charset="0"/>
              </a:defRPr>
            </a:lvl7pPr>
            <a:lvl8pPr marL="3429000" indent="-228600" eaLnBrk="0" fontAlgn="base" hangingPunct="0">
              <a:spcBef>
                <a:spcPct val="0"/>
              </a:spcBef>
              <a:spcAft>
                <a:spcPct val="0"/>
              </a:spcAft>
              <a:defRPr sz="2400">
                <a:solidFill>
                  <a:schemeClr val="tx1"/>
                </a:solidFill>
                <a:latin typeface="Corbel" charset="0"/>
                <a:ea typeface="ＭＳ Ｐゴシック" charset="0"/>
              </a:defRPr>
            </a:lvl8pPr>
            <a:lvl9pPr marL="3886200" indent="-228600" eaLnBrk="0" fontAlgn="base" hangingPunct="0">
              <a:spcBef>
                <a:spcPct val="0"/>
              </a:spcBef>
              <a:spcAft>
                <a:spcPct val="0"/>
              </a:spcAft>
              <a:defRPr sz="2400">
                <a:solidFill>
                  <a:schemeClr val="tx1"/>
                </a:solidFill>
                <a:latin typeface="Corbel" charset="0"/>
                <a:ea typeface="ＭＳ Ｐゴシック" charset="0"/>
              </a:defRPr>
            </a:lvl9pPr>
          </a:lstStyle>
          <a:p>
            <a:pPr eaLnBrk="1" hangingPunct="1"/>
            <a:r>
              <a:rPr lang="en-US" b="1" dirty="0"/>
              <a:t>+</a:t>
            </a:r>
          </a:p>
        </p:txBody>
      </p:sp>
    </p:spTree>
    <p:extLst>
      <p:ext uri="{BB962C8B-B14F-4D97-AF65-F5344CB8AC3E}">
        <p14:creationId xmlns:p14="http://schemas.microsoft.com/office/powerpoint/2010/main" val="21621200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44563" y="4238625"/>
            <a:ext cx="2270125" cy="1757363"/>
          </a:xfrm>
          <a:prstGeom prst="rect">
            <a:avLst/>
          </a:prstGeom>
          <a:solidFill>
            <a:schemeClr val="tx1">
              <a:lumMod val="5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r>
              <a:rPr lang="en-US" dirty="0" err="1">
                <a:solidFill>
                  <a:srgbClr val="FFFF00"/>
                </a:solidFill>
                <a:latin typeface="Calibri"/>
              </a:rPr>
              <a:t>manu</a:t>
            </a:r>
            <a:endParaRPr lang="en-US" dirty="0">
              <a:solidFill>
                <a:srgbClr val="FFFF00"/>
              </a:solidFill>
              <a:latin typeface="Calibri"/>
            </a:endParaRPr>
          </a:p>
        </p:txBody>
      </p:sp>
      <p:pic>
        <p:nvPicPr>
          <p:cNvPr id="86018" name="Image 4" descr="blogstudio2bz.jpeg"/>
          <p:cNvPicPr>
            <a:picLocks noChangeAspect="1"/>
          </p:cNvPicPr>
          <p:nvPr/>
        </p:nvPicPr>
        <p:blipFill>
          <a:blip r:embed="rId2" cstate="email">
            <a:extLst>
              <a:ext uri="{28A0092B-C50C-407E-A947-70E740481C1C}">
                <a14:useLocalDpi xmlns:a14="http://schemas.microsoft.com/office/drawing/2010/main" val="0"/>
              </a:ext>
            </a:extLst>
          </a:blip>
          <a:srcRect r="4921"/>
          <a:stretch>
            <a:fillRect/>
          </a:stretch>
        </p:blipFill>
        <p:spPr bwMode="auto">
          <a:xfrm>
            <a:off x="2397125" y="3219450"/>
            <a:ext cx="2278063" cy="1762125"/>
          </a:xfrm>
          <a:prstGeom prst="rect">
            <a:avLst/>
          </a:prstGeom>
          <a:noFill/>
          <a:ln w="19050">
            <a:solidFill>
              <a:schemeClr val="bg1"/>
            </a:solidFill>
            <a:miter lim="800000"/>
            <a:headEnd/>
            <a:tailEnd/>
          </a:ln>
          <a:extLst>
            <a:ext uri="{909E8E84-426E-40dd-AFC4-6F175D3DCCD1}">
              <a14:hiddenFill xmlns:a14="http://schemas.microsoft.com/office/drawing/2010/main" xmlns="">
                <a:solidFill>
                  <a:srgbClr val="FFFFFF"/>
                </a:solidFill>
              </a14:hiddenFill>
            </a:ext>
          </a:extLst>
        </p:spPr>
      </p:pic>
      <p:sp>
        <p:nvSpPr>
          <p:cNvPr id="7" name="Rectangle 6"/>
          <p:cNvSpPr/>
          <p:nvPr/>
        </p:nvSpPr>
        <p:spPr>
          <a:xfrm>
            <a:off x="3998913" y="2139950"/>
            <a:ext cx="2271712" cy="1757363"/>
          </a:xfrm>
          <a:prstGeom prst="rect">
            <a:avLst/>
          </a:prstGeom>
          <a:solidFill>
            <a:schemeClr val="tx1">
              <a:lumMod val="5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r>
              <a:rPr lang="en-US" dirty="0">
                <a:solidFill>
                  <a:srgbClr val="FFFF00"/>
                </a:solidFill>
                <a:latin typeface="Calibri"/>
              </a:rPr>
              <a:t>auto</a:t>
            </a:r>
          </a:p>
        </p:txBody>
      </p:sp>
      <p:pic>
        <p:nvPicPr>
          <p:cNvPr id="86020" name="Image 2" descr="pic_9991609_0107775.jpe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578475" y="1077913"/>
            <a:ext cx="2271713" cy="1747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6021" name="Image 8" descr="buttonPress.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98925" y="4981575"/>
            <a:ext cx="576263" cy="923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6022" name="ZoneTexte 9"/>
          <p:cNvSpPr txBox="1">
            <a:spLocks noChangeArrowheads="1"/>
          </p:cNvSpPr>
          <p:nvPr/>
        </p:nvSpPr>
        <p:spPr bwMode="auto">
          <a:xfrm>
            <a:off x="1882775" y="2640013"/>
            <a:ext cx="1682750" cy="401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2000">
                <a:solidFill>
                  <a:prstClr val="white"/>
                </a:solidFill>
              </a:rPr>
              <a:t>Free viewing…</a:t>
            </a:r>
          </a:p>
        </p:txBody>
      </p:sp>
      <p:sp>
        <p:nvSpPr>
          <p:cNvPr id="86023" name="ZoneTexte 10"/>
          <p:cNvSpPr txBox="1">
            <a:spLocks noChangeArrowheads="1"/>
          </p:cNvSpPr>
          <p:nvPr/>
        </p:nvSpPr>
        <p:spPr bwMode="auto">
          <a:xfrm>
            <a:off x="5262563" y="574675"/>
            <a:ext cx="1870075"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2000">
                <a:solidFill>
                  <a:prstClr val="white"/>
                </a:solidFill>
              </a:rPr>
              <a:t>Timed viewing…</a:t>
            </a:r>
          </a:p>
        </p:txBody>
      </p:sp>
      <p:pic>
        <p:nvPicPr>
          <p:cNvPr id="86024" name="Image 11" descr="buttonPress.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275513" y="2836863"/>
            <a:ext cx="574675" cy="923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6025" name="ZoneTexte 12"/>
          <p:cNvSpPr txBox="1">
            <a:spLocks noChangeArrowheads="1"/>
          </p:cNvSpPr>
          <p:nvPr/>
        </p:nvSpPr>
        <p:spPr bwMode="auto">
          <a:xfrm>
            <a:off x="7267575" y="2836863"/>
            <a:ext cx="582613" cy="101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6000">
                <a:solidFill>
                  <a:srgbClr val="FF0000"/>
                </a:solidFill>
              </a:rPr>
              <a:t>X</a:t>
            </a:r>
          </a:p>
        </p:txBody>
      </p:sp>
      <p:sp>
        <p:nvSpPr>
          <p:cNvPr id="86026" name="ZoneTexte 13"/>
          <p:cNvSpPr txBox="1">
            <a:spLocks noChangeArrowheads="1"/>
          </p:cNvSpPr>
          <p:nvPr/>
        </p:nvSpPr>
        <p:spPr bwMode="auto">
          <a:xfrm>
            <a:off x="831850" y="949325"/>
            <a:ext cx="3387725" cy="708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2000">
                <a:solidFill>
                  <a:prstClr val="white"/>
                </a:solidFill>
              </a:rPr>
              <a:t>Random shuffling of “manual” and “automatic” trials</a:t>
            </a:r>
          </a:p>
        </p:txBody>
      </p:sp>
      <p:grpSp>
        <p:nvGrpSpPr>
          <p:cNvPr id="86027" name="Grouper 17"/>
          <p:cNvGrpSpPr>
            <a:grpSpLocks/>
          </p:cNvGrpSpPr>
          <p:nvPr/>
        </p:nvGrpSpPr>
        <p:grpSpPr bwMode="auto">
          <a:xfrm>
            <a:off x="350838" y="5938838"/>
            <a:ext cx="611187" cy="679450"/>
            <a:chOff x="379552" y="5909048"/>
            <a:chExt cx="611438" cy="679569"/>
          </a:xfrm>
        </p:grpSpPr>
        <p:sp>
          <p:nvSpPr>
            <p:cNvPr id="86034" name="ZoneTexte 14"/>
            <p:cNvSpPr txBox="1">
              <a:spLocks noChangeArrowheads="1"/>
            </p:cNvSpPr>
            <p:nvPr/>
          </p:nvSpPr>
          <p:spPr bwMode="auto">
            <a:xfrm>
              <a:off x="379552" y="6219285"/>
              <a:ext cx="29027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800">
                  <a:solidFill>
                    <a:prstClr val="white"/>
                  </a:solidFill>
                  <a:latin typeface="Wingdings" charset="0"/>
                  <a:cs typeface="Wingdings" charset="0"/>
                  <a:sym typeface="Wingdings" charset="0"/>
                </a:rPr>
                <a:t></a:t>
              </a:r>
              <a:endParaRPr lang="en-US" sz="1800">
                <a:solidFill>
                  <a:prstClr val="white"/>
                </a:solidFill>
              </a:endParaRPr>
            </a:p>
          </p:txBody>
        </p:sp>
        <p:sp>
          <p:nvSpPr>
            <p:cNvPr id="86035" name="ZoneTexte 15"/>
            <p:cNvSpPr txBox="1">
              <a:spLocks noChangeArrowheads="1"/>
            </p:cNvSpPr>
            <p:nvPr/>
          </p:nvSpPr>
          <p:spPr bwMode="auto">
            <a:xfrm>
              <a:off x="524690" y="6063817"/>
              <a:ext cx="29027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800">
                  <a:solidFill>
                    <a:prstClr val="white"/>
                  </a:solidFill>
                  <a:latin typeface="Wingdings" charset="0"/>
                  <a:cs typeface="Wingdings" charset="0"/>
                  <a:sym typeface="Wingdings" charset="0"/>
                </a:rPr>
                <a:t></a:t>
              </a:r>
              <a:endParaRPr lang="en-US" sz="1800">
                <a:solidFill>
                  <a:prstClr val="white"/>
                </a:solidFill>
              </a:endParaRPr>
            </a:p>
          </p:txBody>
        </p:sp>
        <p:sp>
          <p:nvSpPr>
            <p:cNvPr id="86036" name="ZoneTexte 16"/>
            <p:cNvSpPr txBox="1">
              <a:spLocks noChangeArrowheads="1"/>
            </p:cNvSpPr>
            <p:nvPr/>
          </p:nvSpPr>
          <p:spPr bwMode="auto">
            <a:xfrm>
              <a:off x="700714" y="5909048"/>
              <a:ext cx="29027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800">
                  <a:solidFill>
                    <a:prstClr val="white"/>
                  </a:solidFill>
                  <a:latin typeface="Wingdings" charset="0"/>
                  <a:cs typeface="Wingdings" charset="0"/>
                  <a:sym typeface="Wingdings" charset="0"/>
                </a:rPr>
                <a:t></a:t>
              </a:r>
              <a:endParaRPr lang="en-US" sz="1800">
                <a:solidFill>
                  <a:prstClr val="white"/>
                </a:solidFill>
              </a:endParaRPr>
            </a:p>
          </p:txBody>
        </p:sp>
      </p:grpSp>
      <p:grpSp>
        <p:nvGrpSpPr>
          <p:cNvPr id="86028" name="Grouper 18"/>
          <p:cNvGrpSpPr>
            <a:grpSpLocks/>
          </p:cNvGrpSpPr>
          <p:nvPr/>
        </p:nvGrpSpPr>
        <p:grpSpPr bwMode="auto">
          <a:xfrm>
            <a:off x="7793038" y="423863"/>
            <a:ext cx="611187" cy="679450"/>
            <a:chOff x="379552" y="5909048"/>
            <a:chExt cx="611438" cy="679569"/>
          </a:xfrm>
        </p:grpSpPr>
        <p:sp>
          <p:nvSpPr>
            <p:cNvPr id="86031" name="ZoneTexte 19"/>
            <p:cNvSpPr txBox="1">
              <a:spLocks noChangeArrowheads="1"/>
            </p:cNvSpPr>
            <p:nvPr/>
          </p:nvSpPr>
          <p:spPr bwMode="auto">
            <a:xfrm>
              <a:off x="379552" y="6219285"/>
              <a:ext cx="29027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800">
                  <a:solidFill>
                    <a:prstClr val="white"/>
                  </a:solidFill>
                  <a:latin typeface="Wingdings" charset="0"/>
                  <a:cs typeface="Wingdings" charset="0"/>
                  <a:sym typeface="Wingdings" charset="0"/>
                </a:rPr>
                <a:t></a:t>
              </a:r>
              <a:endParaRPr lang="en-US" sz="1800">
                <a:solidFill>
                  <a:prstClr val="white"/>
                </a:solidFill>
              </a:endParaRPr>
            </a:p>
          </p:txBody>
        </p:sp>
        <p:sp>
          <p:nvSpPr>
            <p:cNvPr id="86032" name="ZoneTexte 20"/>
            <p:cNvSpPr txBox="1">
              <a:spLocks noChangeArrowheads="1"/>
            </p:cNvSpPr>
            <p:nvPr/>
          </p:nvSpPr>
          <p:spPr bwMode="auto">
            <a:xfrm>
              <a:off x="524690" y="6063817"/>
              <a:ext cx="29027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800">
                  <a:solidFill>
                    <a:prstClr val="white"/>
                  </a:solidFill>
                  <a:latin typeface="Wingdings" charset="0"/>
                  <a:cs typeface="Wingdings" charset="0"/>
                  <a:sym typeface="Wingdings" charset="0"/>
                </a:rPr>
                <a:t></a:t>
              </a:r>
              <a:endParaRPr lang="en-US" sz="1800">
                <a:solidFill>
                  <a:prstClr val="white"/>
                </a:solidFill>
              </a:endParaRPr>
            </a:p>
          </p:txBody>
        </p:sp>
        <p:sp>
          <p:nvSpPr>
            <p:cNvPr id="86033" name="ZoneTexte 21"/>
            <p:cNvSpPr txBox="1">
              <a:spLocks noChangeArrowheads="1"/>
            </p:cNvSpPr>
            <p:nvPr/>
          </p:nvSpPr>
          <p:spPr bwMode="auto">
            <a:xfrm>
              <a:off x="700714" y="5909048"/>
              <a:ext cx="29027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800">
                  <a:solidFill>
                    <a:prstClr val="white"/>
                  </a:solidFill>
                  <a:latin typeface="Wingdings" charset="0"/>
                  <a:cs typeface="Wingdings" charset="0"/>
                  <a:sym typeface="Wingdings" charset="0"/>
                </a:rPr>
                <a:t></a:t>
              </a:r>
              <a:endParaRPr lang="en-US" sz="1800">
                <a:solidFill>
                  <a:prstClr val="white"/>
                </a:solidFill>
              </a:endParaRPr>
            </a:p>
          </p:txBody>
        </p:sp>
      </p:grpSp>
      <p:sp>
        <p:nvSpPr>
          <p:cNvPr id="86029" name="ZoneTexte 22"/>
          <p:cNvSpPr txBox="1">
            <a:spLocks noChangeArrowheads="1"/>
          </p:cNvSpPr>
          <p:nvPr/>
        </p:nvSpPr>
        <p:spPr bwMode="auto">
          <a:xfrm>
            <a:off x="5272088" y="5113338"/>
            <a:ext cx="3387725" cy="101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2000">
                <a:solidFill>
                  <a:prstClr val="white"/>
                </a:solidFill>
              </a:rPr>
              <a:t>Viewing time drawn from subject’s own viewing-time distribution (on manual trials).</a:t>
            </a:r>
          </a:p>
        </p:txBody>
      </p:sp>
      <p:cxnSp>
        <p:nvCxnSpPr>
          <p:cNvPr id="25" name="Connecteur droit avec flèche 24"/>
          <p:cNvCxnSpPr>
            <a:stCxn id="86029" idx="0"/>
          </p:cNvCxnSpPr>
          <p:nvPr/>
        </p:nvCxnSpPr>
        <p:spPr>
          <a:xfrm flipV="1">
            <a:off x="6965950" y="3219450"/>
            <a:ext cx="0" cy="1893888"/>
          </a:xfrm>
          <a:prstGeom prst="straightConnector1">
            <a:avLst/>
          </a:prstGeom>
          <a:ln w="38100" cmpd="sng">
            <a:solidFill>
              <a:srgbClr val="FFFFFF"/>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81907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a:off x="0" y="0"/>
            <a:ext cx="9144000" cy="6858000"/>
          </a:xfrm>
          <a:prstGeom prst="line">
            <a:avLst/>
          </a:prstGeom>
          <a:ln w="38100" cmpd="sng"/>
        </p:spPr>
        <p:style>
          <a:lnRef idx="2">
            <a:schemeClr val="accent1"/>
          </a:lnRef>
          <a:fillRef idx="0">
            <a:schemeClr val="accent1"/>
          </a:fillRef>
          <a:effectRef idx="1">
            <a:schemeClr val="accent1"/>
          </a:effectRef>
          <a:fontRef idx="minor">
            <a:schemeClr val="tx1"/>
          </a:fontRef>
        </p:style>
      </p:cxnSp>
      <p:sp>
        <p:nvSpPr>
          <p:cNvPr id="7" name="Cube 6"/>
          <p:cNvSpPr/>
          <p:nvPr/>
        </p:nvSpPr>
        <p:spPr>
          <a:xfrm>
            <a:off x="4981575" y="692150"/>
            <a:ext cx="3019425" cy="1917700"/>
          </a:xfrm>
          <a:prstGeom prst="cube">
            <a:avLst/>
          </a:prstGeom>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r>
              <a:rPr lang="en-US">
                <a:solidFill>
                  <a:prstClr val="white"/>
                </a:solidFill>
                <a:latin typeface="Calibri"/>
              </a:rPr>
              <a:t>Epochs with movement</a:t>
            </a:r>
          </a:p>
        </p:txBody>
      </p:sp>
      <p:sp>
        <p:nvSpPr>
          <p:cNvPr id="8" name="Cube 7"/>
          <p:cNvSpPr/>
          <p:nvPr/>
        </p:nvSpPr>
        <p:spPr>
          <a:xfrm>
            <a:off x="984250" y="3919538"/>
            <a:ext cx="3021013" cy="1919287"/>
          </a:xfrm>
          <a:prstGeom prst="cube">
            <a:avLst/>
          </a:prstGeom>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r>
              <a:rPr lang="en-US">
                <a:solidFill>
                  <a:prstClr val="white"/>
                </a:solidFill>
                <a:latin typeface="Calibri"/>
              </a:rPr>
              <a:t>Epochs without movement</a:t>
            </a:r>
          </a:p>
        </p:txBody>
      </p:sp>
      <p:sp>
        <p:nvSpPr>
          <p:cNvPr id="12" name="Cube 11"/>
          <p:cNvSpPr/>
          <p:nvPr/>
        </p:nvSpPr>
        <p:spPr>
          <a:xfrm>
            <a:off x="4648003" y="540399"/>
            <a:ext cx="3918374" cy="2296696"/>
          </a:xfrm>
          <a:prstGeom prst="cube">
            <a:avLst/>
          </a:prstGeom>
          <a:solidFill>
            <a:srgbClr val="1F497D">
              <a:lumMod val="40000"/>
              <a:lumOff val="60000"/>
            </a:srgbClr>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anchor="ctr"/>
          <a:lstStyle/>
          <a:p>
            <a:pPr algn="ctr">
              <a:defRPr/>
            </a:pPr>
            <a:endParaRPr lang="en-US" kern="0" dirty="0">
              <a:solidFill>
                <a:sysClr val="window" lastClr="FFFFFF"/>
              </a:solidFill>
              <a:latin typeface="Calibri"/>
            </a:endParaRPr>
          </a:p>
        </p:txBody>
      </p:sp>
      <p:pic>
        <p:nvPicPr>
          <p:cNvPr id="13" name="Picture 12" descr="Slide01.jpg"/>
          <p:cNvPicPr>
            <a:picLocks noChangeAspect="1"/>
          </p:cNvPicPr>
          <p:nvPr/>
        </p:nvPicPr>
        <p:blipFill rotWithShape="1">
          <a:blip r:embed="rId3" cstate="email">
            <a:clrChange>
              <a:clrFrom>
                <a:srgbClr val="FFFFFF"/>
              </a:clrFrom>
              <a:clrTo>
                <a:srgbClr val="FFFFFF">
                  <a:alpha val="0"/>
                </a:srgbClr>
              </a:clrTo>
            </a:clrChange>
            <a:extLst>
              <a:ext uri="{28A0092B-C50C-407E-A947-70E740481C1C}">
                <a14:useLocalDpi xmlns:a14="http://schemas.microsoft.com/office/drawing/2010/main" val="0"/>
              </a:ext>
            </a:extLst>
          </a:blip>
          <a:srcRect l="11813" t="4334" r="5831" b="57407"/>
          <a:stretch/>
        </p:blipFill>
        <p:spPr>
          <a:xfrm>
            <a:off x="4661515" y="1121327"/>
            <a:ext cx="3323862" cy="1729277"/>
          </a:xfrm>
          <a:prstGeom prst="rect">
            <a:avLst/>
          </a:prstGeom>
        </p:spPr>
      </p:pic>
      <p:cxnSp>
        <p:nvCxnSpPr>
          <p:cNvPr id="14" name="Straight Arrow Connector 13"/>
          <p:cNvCxnSpPr/>
          <p:nvPr/>
        </p:nvCxnSpPr>
        <p:spPr>
          <a:xfrm flipV="1">
            <a:off x="7053076" y="2958684"/>
            <a:ext cx="0" cy="387316"/>
          </a:xfrm>
          <a:prstGeom prst="straightConnector1">
            <a:avLst/>
          </a:prstGeom>
          <a:noFill/>
          <a:ln w="38100" cap="flat" cmpd="sng" algn="ctr">
            <a:solidFill>
              <a:srgbClr val="FF6600"/>
            </a:solidFill>
            <a:prstDash val="solid"/>
            <a:tailEnd type="arrow"/>
          </a:ln>
          <a:effectLst>
            <a:outerShdw blurRad="40000" dist="20000" dir="5400000" rotWithShape="0">
              <a:srgbClr val="000000">
                <a:alpha val="38000"/>
              </a:srgbClr>
            </a:outerShdw>
          </a:effectLst>
        </p:spPr>
      </p:cxnSp>
      <p:sp>
        <p:nvSpPr>
          <p:cNvPr id="15" name="Rectangle 14"/>
          <p:cNvSpPr/>
          <p:nvPr/>
        </p:nvSpPr>
        <p:spPr>
          <a:xfrm>
            <a:off x="7174678" y="1999476"/>
            <a:ext cx="716118" cy="310729"/>
          </a:xfrm>
          <a:prstGeom prst="rect">
            <a:avLst/>
          </a:prstGeom>
          <a:solidFill>
            <a:srgbClr val="8EB4E3"/>
          </a:solidFill>
          <a:ln w="9525" cap="flat" cmpd="sng" algn="ctr">
            <a:noFill/>
            <a:prstDash val="solid"/>
          </a:ln>
          <a:effectLst/>
        </p:spPr>
        <p:txBody>
          <a:bodyPr rtlCol="0" anchor="ctr"/>
          <a:lstStyle/>
          <a:p>
            <a:pPr algn="ctr">
              <a:defRPr/>
            </a:pPr>
            <a:endParaRPr lang="en-US" kern="0">
              <a:solidFill>
                <a:sysClr val="window" lastClr="FFFFFF"/>
              </a:solidFill>
              <a:latin typeface="Calibri"/>
            </a:endParaRPr>
          </a:p>
        </p:txBody>
      </p:sp>
      <p:grpSp>
        <p:nvGrpSpPr>
          <p:cNvPr id="21" name="Group 20"/>
          <p:cNvGrpSpPr/>
          <p:nvPr/>
        </p:nvGrpSpPr>
        <p:grpSpPr>
          <a:xfrm>
            <a:off x="625308" y="3892518"/>
            <a:ext cx="3918374" cy="2310205"/>
            <a:chOff x="4813915" y="584719"/>
            <a:chExt cx="3918374" cy="2310205"/>
          </a:xfrm>
        </p:grpSpPr>
        <p:sp>
          <p:nvSpPr>
            <p:cNvPr id="22" name="Cube 21"/>
            <p:cNvSpPr/>
            <p:nvPr/>
          </p:nvSpPr>
          <p:spPr>
            <a:xfrm>
              <a:off x="4813915" y="584719"/>
              <a:ext cx="3918374" cy="2296696"/>
            </a:xfrm>
            <a:prstGeom prst="cube">
              <a:avLst/>
            </a:prstGeom>
            <a:solidFill>
              <a:srgbClr val="1F497D">
                <a:lumMod val="40000"/>
                <a:lumOff val="60000"/>
              </a:srgbClr>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anchor="ctr"/>
            <a:lstStyle/>
            <a:p>
              <a:pPr algn="ctr">
                <a:defRPr/>
              </a:pPr>
              <a:endParaRPr lang="en-US" kern="0" dirty="0">
                <a:solidFill>
                  <a:sysClr val="window" lastClr="FFFFFF"/>
                </a:solidFill>
                <a:latin typeface="Calibri"/>
              </a:endParaRPr>
            </a:p>
          </p:txBody>
        </p:sp>
        <p:pic>
          <p:nvPicPr>
            <p:cNvPr id="23" name="Picture 22" descr="Slide01.jpg"/>
            <p:cNvPicPr>
              <a:picLocks noChangeAspect="1"/>
            </p:cNvPicPr>
            <p:nvPr/>
          </p:nvPicPr>
          <p:blipFill rotWithShape="1">
            <a:blip r:embed="rId3" cstate="email">
              <a:clrChange>
                <a:clrFrom>
                  <a:srgbClr val="FFFFFF"/>
                </a:clrFrom>
                <a:clrTo>
                  <a:srgbClr val="FFFFFF">
                    <a:alpha val="0"/>
                  </a:srgbClr>
                </a:clrTo>
              </a:clrChange>
              <a:extLst>
                <a:ext uri="{28A0092B-C50C-407E-A947-70E740481C1C}">
                  <a14:useLocalDpi xmlns:a14="http://schemas.microsoft.com/office/drawing/2010/main" val="0"/>
                </a:ext>
              </a:extLst>
            </a:blip>
            <a:srcRect l="11813" t="4334" r="5831" b="57407"/>
            <a:stretch/>
          </p:blipFill>
          <p:spPr>
            <a:xfrm>
              <a:off x="4827427" y="1165647"/>
              <a:ext cx="3323862" cy="1729277"/>
            </a:xfrm>
            <a:prstGeom prst="rect">
              <a:avLst/>
            </a:prstGeom>
          </p:spPr>
        </p:pic>
      </p:grpSp>
      <p:cxnSp>
        <p:nvCxnSpPr>
          <p:cNvPr id="24" name="Straight Arrow Connector 23"/>
          <p:cNvCxnSpPr/>
          <p:nvPr/>
        </p:nvCxnSpPr>
        <p:spPr>
          <a:xfrm>
            <a:off x="3026607" y="3757418"/>
            <a:ext cx="0" cy="580928"/>
          </a:xfrm>
          <a:prstGeom prst="straightConnector1">
            <a:avLst/>
          </a:prstGeom>
          <a:noFill/>
          <a:ln w="38100" cap="flat" cmpd="sng" algn="ctr">
            <a:solidFill>
              <a:srgbClr val="FF6600"/>
            </a:solidFill>
            <a:prstDash val="solid"/>
            <a:tailEnd type="arrow"/>
          </a:ln>
          <a:effectLst>
            <a:outerShdw blurRad="40000" dist="20000" dir="5400000" rotWithShape="0">
              <a:srgbClr val="000000">
                <a:alpha val="38000"/>
              </a:srgbClr>
            </a:outerShdw>
          </a:effectLst>
        </p:spPr>
      </p:cxnSp>
      <p:sp>
        <p:nvSpPr>
          <p:cNvPr id="25" name="Rectangle 24"/>
          <p:cNvSpPr/>
          <p:nvPr/>
        </p:nvSpPr>
        <p:spPr>
          <a:xfrm>
            <a:off x="3138471" y="5341876"/>
            <a:ext cx="716118" cy="310729"/>
          </a:xfrm>
          <a:prstGeom prst="rect">
            <a:avLst/>
          </a:prstGeom>
          <a:solidFill>
            <a:srgbClr val="8EB4E3"/>
          </a:solidFill>
          <a:ln w="9525" cap="flat" cmpd="sng" algn="ctr">
            <a:noFill/>
            <a:prstDash val="solid"/>
          </a:ln>
          <a:effectLst/>
        </p:spPr>
        <p:txBody>
          <a:bodyPr rtlCol="0" anchor="ctr"/>
          <a:lstStyle/>
          <a:p>
            <a:pPr algn="ctr">
              <a:defRPr/>
            </a:pPr>
            <a:endParaRPr lang="en-US" kern="0">
              <a:solidFill>
                <a:sysClr val="window" lastClr="FFFFFF"/>
              </a:solidFill>
              <a:latin typeface="Calibri"/>
            </a:endParaRPr>
          </a:p>
        </p:txBody>
      </p:sp>
      <p:sp>
        <p:nvSpPr>
          <p:cNvPr id="26" name="TextBox 25"/>
          <p:cNvSpPr txBox="1"/>
          <p:nvPr/>
        </p:nvSpPr>
        <p:spPr>
          <a:xfrm>
            <a:off x="5750244" y="3341526"/>
            <a:ext cx="2816133" cy="369332"/>
          </a:xfrm>
          <a:prstGeom prst="rect">
            <a:avLst/>
          </a:prstGeom>
          <a:noFill/>
        </p:spPr>
        <p:txBody>
          <a:bodyPr wrap="none" rtlCol="0">
            <a:spAutoFit/>
          </a:bodyPr>
          <a:lstStyle/>
          <a:p>
            <a:r>
              <a:rPr lang="en-US" dirty="0">
                <a:solidFill>
                  <a:prstClr val="white"/>
                </a:solidFill>
                <a:latin typeface="Calibri"/>
              </a:rPr>
              <a:t>movement + slide transition</a:t>
            </a:r>
          </a:p>
        </p:txBody>
      </p:sp>
      <p:sp>
        <p:nvSpPr>
          <p:cNvPr id="27" name="TextBox 26"/>
          <p:cNvSpPr txBox="1"/>
          <p:nvPr/>
        </p:nvSpPr>
        <p:spPr>
          <a:xfrm>
            <a:off x="2026259" y="3314506"/>
            <a:ext cx="2026366" cy="369332"/>
          </a:xfrm>
          <a:prstGeom prst="rect">
            <a:avLst/>
          </a:prstGeom>
          <a:noFill/>
        </p:spPr>
        <p:txBody>
          <a:bodyPr wrap="none" rtlCol="0">
            <a:spAutoFit/>
          </a:bodyPr>
          <a:lstStyle/>
          <a:p>
            <a:r>
              <a:rPr lang="en-US" dirty="0">
                <a:solidFill>
                  <a:prstClr val="white"/>
                </a:solidFill>
                <a:latin typeface="Calibri"/>
              </a:rPr>
              <a:t>slide transition only</a:t>
            </a:r>
          </a:p>
        </p:txBody>
      </p:sp>
      <p:sp>
        <p:nvSpPr>
          <p:cNvPr id="28" name="TextBox 27"/>
          <p:cNvSpPr txBox="1"/>
          <p:nvPr/>
        </p:nvSpPr>
        <p:spPr>
          <a:xfrm>
            <a:off x="1729489" y="567419"/>
            <a:ext cx="2651788" cy="400110"/>
          </a:xfrm>
          <a:prstGeom prst="rect">
            <a:avLst/>
          </a:prstGeom>
          <a:noFill/>
        </p:spPr>
        <p:txBody>
          <a:bodyPr wrap="none" rtlCol="0">
            <a:spAutoFit/>
          </a:bodyPr>
          <a:lstStyle/>
          <a:p>
            <a:r>
              <a:rPr lang="en-US" sz="2000" b="1" dirty="0">
                <a:solidFill>
                  <a:prstClr val="white"/>
                </a:solidFill>
                <a:latin typeface="Calibri"/>
              </a:rPr>
              <a:t>“Movement” condition</a:t>
            </a:r>
          </a:p>
        </p:txBody>
      </p:sp>
      <p:sp>
        <p:nvSpPr>
          <p:cNvPr id="29" name="TextBox 28"/>
          <p:cNvSpPr txBox="1"/>
          <p:nvPr/>
        </p:nvSpPr>
        <p:spPr>
          <a:xfrm>
            <a:off x="5037480" y="5679625"/>
            <a:ext cx="2015596" cy="707886"/>
          </a:xfrm>
          <a:prstGeom prst="rect">
            <a:avLst/>
          </a:prstGeom>
          <a:noFill/>
        </p:spPr>
        <p:txBody>
          <a:bodyPr wrap="none" rtlCol="0">
            <a:spAutoFit/>
          </a:bodyPr>
          <a:lstStyle/>
          <a:p>
            <a:r>
              <a:rPr lang="en-US" sz="2000" b="1" dirty="0">
                <a:solidFill>
                  <a:prstClr val="white"/>
                </a:solidFill>
                <a:latin typeface="Calibri"/>
              </a:rPr>
              <a:t>“Matched”</a:t>
            </a:r>
          </a:p>
          <a:p>
            <a:r>
              <a:rPr lang="en-US" sz="2000" b="1" dirty="0">
                <a:solidFill>
                  <a:prstClr val="white"/>
                </a:solidFill>
                <a:latin typeface="Calibri"/>
              </a:rPr>
              <a:t>control condition</a:t>
            </a:r>
          </a:p>
        </p:txBody>
      </p:sp>
    </p:spTree>
    <p:extLst>
      <p:ext uri="{BB962C8B-B14F-4D97-AF65-F5344CB8AC3E}">
        <p14:creationId xmlns:p14="http://schemas.microsoft.com/office/powerpoint/2010/main" val="274203392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hape 160"/>
          <p:cNvSpPr>
            <a:spLocks noGrp="1"/>
          </p:cNvSpPr>
          <p:nvPr>
            <p:ph type="title"/>
          </p:nvPr>
        </p:nvSpPr>
        <p:spPr>
          <a:xfrm>
            <a:off x="457200" y="38100"/>
            <a:ext cx="8229600" cy="1143000"/>
          </a:xfrm>
        </p:spPr>
        <p:txBody>
          <a:bodyPr/>
          <a:lstStyle/>
          <a:p>
            <a:pPr eaLnBrk="1" hangingPunct="1">
              <a:spcBef>
                <a:spcPct val="0"/>
              </a:spcBef>
              <a:buSzTx/>
              <a:buFontTx/>
              <a:buNone/>
            </a:pPr>
            <a:r>
              <a:rPr lang="fr-FR" sz="2800" dirty="0" err="1">
                <a:solidFill>
                  <a:srgbClr val="FFFFFF"/>
                </a:solidFill>
                <a:latin typeface="Arial" charset="0"/>
                <a:ea typeface="ＭＳ Ｐゴシック" charset="0"/>
                <a:cs typeface="Arial" charset="0"/>
                <a:sym typeface="Arial" charset="0"/>
              </a:rPr>
              <a:t>Results</a:t>
            </a:r>
            <a:r>
              <a:rPr lang="fr-FR" sz="2800" dirty="0">
                <a:solidFill>
                  <a:srgbClr val="FFFFFF"/>
                </a:solidFill>
                <a:latin typeface="Arial" charset="0"/>
                <a:ea typeface="ＭＳ Ｐゴシック" charset="0"/>
                <a:cs typeface="Arial" charset="0"/>
                <a:sym typeface="Arial" charset="0"/>
              </a:rPr>
              <a:t> : </a:t>
            </a:r>
            <a:r>
              <a:rPr lang="fr-FR" sz="2800" dirty="0" err="1">
                <a:solidFill>
                  <a:srgbClr val="FFFFFF"/>
                </a:solidFill>
                <a:latin typeface="Arial" charset="0"/>
                <a:ea typeface="ＭＳ Ｐゴシック" charset="0"/>
                <a:cs typeface="Arial" charset="0"/>
                <a:sym typeface="Arial" charset="0"/>
              </a:rPr>
              <a:t>sliding</a:t>
            </a:r>
            <a:r>
              <a:rPr lang="fr-FR" sz="2800" dirty="0">
                <a:solidFill>
                  <a:srgbClr val="FFFFFF"/>
                </a:solidFill>
                <a:latin typeface="Arial" charset="0"/>
                <a:ea typeface="ＭＳ Ｐゴシック" charset="0"/>
                <a:cs typeface="Arial" charset="0"/>
                <a:sym typeface="Arial" charset="0"/>
              </a:rPr>
              <a:t> </a:t>
            </a:r>
            <a:r>
              <a:rPr lang="fr-FR" sz="2800" dirty="0" err="1">
                <a:solidFill>
                  <a:srgbClr val="FFFFFF"/>
                </a:solidFill>
                <a:latin typeface="Arial" charset="0"/>
                <a:ea typeface="ＭＳ Ｐゴシック" charset="0"/>
                <a:cs typeface="Arial" charset="0"/>
                <a:sym typeface="Arial" charset="0"/>
              </a:rPr>
              <a:t>window</a:t>
            </a:r>
            <a:r>
              <a:rPr lang="fr-FR" sz="2800" dirty="0">
                <a:solidFill>
                  <a:srgbClr val="FFFFFF"/>
                </a:solidFill>
                <a:latin typeface="Arial" charset="0"/>
                <a:ea typeface="ＭＳ Ｐゴシック" charset="0"/>
                <a:cs typeface="Arial" charset="0"/>
                <a:sym typeface="Arial" charset="0"/>
              </a:rPr>
              <a:t> classification</a:t>
            </a:r>
          </a:p>
        </p:txBody>
      </p:sp>
      <p:pic>
        <p:nvPicPr>
          <p:cNvPr id="3" name="subj01b occ meg.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320271" y="1405467"/>
            <a:ext cx="6096000" cy="4572000"/>
          </a:xfrm>
          <a:prstGeom prst="rect">
            <a:avLst/>
          </a:prstGeom>
        </p:spPr>
      </p:pic>
      <p:sp>
        <p:nvSpPr>
          <p:cNvPr id="4" name="ZoneTexte 9"/>
          <p:cNvSpPr txBox="1"/>
          <p:nvPr/>
        </p:nvSpPr>
        <p:spPr>
          <a:xfrm>
            <a:off x="1498071" y="6008463"/>
            <a:ext cx="3543859" cy="338554"/>
          </a:xfrm>
          <a:prstGeom prst="rect">
            <a:avLst/>
          </a:prstGeom>
          <a:noFill/>
        </p:spPr>
        <p:txBody>
          <a:bodyPr wrap="none">
            <a:spAutoFit/>
          </a:bodyPr>
          <a:lstStyle/>
          <a:p>
            <a:pPr fontAlgn="base">
              <a:spcBef>
                <a:spcPct val="0"/>
              </a:spcBef>
              <a:spcAft>
                <a:spcPct val="0"/>
              </a:spcAft>
              <a:defRPr/>
            </a:pPr>
            <a:r>
              <a:rPr lang="fr-FR" sz="1600" dirty="0" err="1">
                <a:solidFill>
                  <a:prstClr val="white">
                    <a:lumMod val="65000"/>
                  </a:prstClr>
                </a:solidFill>
                <a:latin typeface="Calibri" charset="0"/>
                <a:ea typeface="ＭＳ Ｐゴシック" charset="0"/>
                <a:cs typeface="ＭＳ Ｐゴシック" charset="0"/>
              </a:rPr>
              <a:t>Basbug</a:t>
            </a:r>
            <a:r>
              <a:rPr lang="fr-FR" sz="1600" dirty="0">
                <a:solidFill>
                  <a:prstClr val="white">
                    <a:lumMod val="65000"/>
                  </a:prstClr>
                </a:solidFill>
                <a:latin typeface="Calibri" charset="0"/>
                <a:ea typeface="ＭＳ Ｐゴシック" charset="0"/>
                <a:cs typeface="ＭＳ Ｐゴシック" charset="0"/>
              </a:rPr>
              <a:t>, </a:t>
            </a:r>
            <a:r>
              <a:rPr lang="fr-FR" sz="1600" dirty="0" err="1">
                <a:solidFill>
                  <a:prstClr val="white">
                    <a:lumMod val="65000"/>
                  </a:prstClr>
                </a:solidFill>
                <a:latin typeface="Calibri" charset="0"/>
                <a:ea typeface="ＭＳ Ｐゴシック" charset="0"/>
                <a:cs typeface="ＭＳ Ｐゴシック" charset="0"/>
              </a:rPr>
              <a:t>Schapire</a:t>
            </a:r>
            <a:r>
              <a:rPr lang="fr-FR" sz="1600" dirty="0">
                <a:solidFill>
                  <a:prstClr val="white">
                    <a:lumMod val="65000"/>
                  </a:prstClr>
                </a:solidFill>
                <a:latin typeface="Calibri" charset="0"/>
                <a:ea typeface="ＭＳ Ｐゴシック" charset="0"/>
                <a:cs typeface="ＭＳ Ｐゴシック" charset="0"/>
              </a:rPr>
              <a:t>, &amp; Schurger (</a:t>
            </a:r>
            <a:r>
              <a:rPr lang="fr-FR" sz="1600" i="1" dirty="0">
                <a:solidFill>
                  <a:prstClr val="white">
                    <a:lumMod val="65000"/>
                  </a:prstClr>
                </a:solidFill>
                <a:latin typeface="Calibri" charset="0"/>
                <a:ea typeface="ＭＳ Ｐゴシック" charset="0"/>
                <a:cs typeface="ＭＳ Ｐゴシック" charset="0"/>
              </a:rPr>
              <a:t>in </a:t>
            </a:r>
            <a:r>
              <a:rPr lang="fr-FR" sz="1600" i="1" dirty="0" err="1">
                <a:solidFill>
                  <a:prstClr val="white">
                    <a:lumMod val="65000"/>
                  </a:prstClr>
                </a:solidFill>
                <a:latin typeface="Calibri" charset="0"/>
                <a:ea typeface="ＭＳ Ｐゴシック" charset="0"/>
                <a:cs typeface="ＭＳ Ｐゴシック" charset="0"/>
              </a:rPr>
              <a:t>review</a:t>
            </a:r>
            <a:r>
              <a:rPr lang="fr-FR" sz="1600" dirty="0">
                <a:solidFill>
                  <a:prstClr val="white">
                    <a:lumMod val="65000"/>
                  </a:prstClr>
                </a:solidFill>
                <a:latin typeface="Calibri" charset="0"/>
                <a:ea typeface="ＭＳ Ｐゴシック" charset="0"/>
                <a:cs typeface="ＭＳ Ｐゴシック" charset="0"/>
              </a:rPr>
              <a:t>) </a:t>
            </a:r>
          </a:p>
        </p:txBody>
      </p:sp>
      <p:sp>
        <p:nvSpPr>
          <p:cNvPr id="5" name="Rectangle 4"/>
          <p:cNvSpPr/>
          <p:nvPr/>
        </p:nvSpPr>
        <p:spPr>
          <a:xfrm>
            <a:off x="2095500" y="1663700"/>
            <a:ext cx="1676400" cy="469900"/>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2" name="TextBox 1"/>
          <p:cNvSpPr txBox="1"/>
          <p:nvPr/>
        </p:nvSpPr>
        <p:spPr>
          <a:xfrm>
            <a:off x="2635163" y="1797566"/>
            <a:ext cx="1136737" cy="369332"/>
          </a:xfrm>
          <a:prstGeom prst="rect">
            <a:avLst/>
          </a:prstGeom>
          <a:noFill/>
        </p:spPr>
        <p:txBody>
          <a:bodyPr wrap="none" rtlCol="0">
            <a:spAutoFit/>
          </a:bodyPr>
          <a:lstStyle/>
          <a:p>
            <a:r>
              <a:rPr lang="en-US" dirty="0">
                <a:solidFill>
                  <a:prstClr val="black"/>
                </a:solidFill>
                <a:latin typeface="Calibri"/>
              </a:rPr>
              <a:t>automatic</a:t>
            </a:r>
          </a:p>
        </p:txBody>
      </p:sp>
      <p:sp>
        <p:nvSpPr>
          <p:cNvPr id="7" name="TextBox 6"/>
          <p:cNvSpPr txBox="1"/>
          <p:nvPr/>
        </p:nvSpPr>
        <p:spPr>
          <a:xfrm>
            <a:off x="2635163" y="1562100"/>
            <a:ext cx="885729" cy="369332"/>
          </a:xfrm>
          <a:prstGeom prst="rect">
            <a:avLst/>
          </a:prstGeom>
          <a:noFill/>
        </p:spPr>
        <p:txBody>
          <a:bodyPr wrap="none" rtlCol="0">
            <a:spAutoFit/>
          </a:bodyPr>
          <a:lstStyle/>
          <a:p>
            <a:r>
              <a:rPr lang="en-US" dirty="0">
                <a:solidFill>
                  <a:prstClr val="black"/>
                </a:solidFill>
                <a:latin typeface="Calibri"/>
              </a:rPr>
              <a:t>manual</a:t>
            </a:r>
          </a:p>
        </p:txBody>
      </p:sp>
      <p:cxnSp>
        <p:nvCxnSpPr>
          <p:cNvPr id="8" name="Straight Connector 7"/>
          <p:cNvCxnSpPr/>
          <p:nvPr/>
        </p:nvCxnSpPr>
        <p:spPr>
          <a:xfrm>
            <a:off x="2235200" y="1784866"/>
            <a:ext cx="304800" cy="0"/>
          </a:xfrm>
          <a:prstGeom prst="line">
            <a:avLst/>
          </a:prstGeom>
          <a:ln w="57150" cmpd="sng">
            <a:solidFill>
              <a:srgbClr val="1418D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2235200" y="2013466"/>
            <a:ext cx="304800" cy="0"/>
          </a:xfrm>
          <a:prstGeom prst="line">
            <a:avLst/>
          </a:prstGeom>
          <a:ln w="57150" cmpd="sng">
            <a:solidFill>
              <a:srgbClr val="1B7517"/>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47824412"/>
      </p:ext>
    </p:extLst>
  </p:cSld>
  <p:clrMapOvr>
    <a:masterClrMapping/>
  </p:clrMapOvr>
  <p:transition spd="slow">
    <p:cut/>
  </p:transition>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Shape 175"/>
          <p:cNvSpPr>
            <a:spLocks noGrp="1"/>
          </p:cNvSpPr>
          <p:nvPr>
            <p:ph type="title"/>
          </p:nvPr>
        </p:nvSpPr>
        <p:spPr>
          <a:xfrm>
            <a:off x="457200" y="274638"/>
            <a:ext cx="8229600" cy="906462"/>
          </a:xfrm>
        </p:spPr>
        <p:txBody>
          <a:bodyPr/>
          <a:lstStyle/>
          <a:p>
            <a:pPr eaLnBrk="1" hangingPunct="1">
              <a:spcBef>
                <a:spcPct val="0"/>
              </a:spcBef>
              <a:buSzTx/>
            </a:pPr>
            <a:r>
              <a:rPr lang="fr-FR" sz="2800" dirty="0" err="1">
                <a:solidFill>
                  <a:srgbClr val="FFFFFF"/>
                </a:solidFill>
                <a:latin typeface="Arial" charset="0"/>
                <a:ea typeface="ＭＳ Ｐゴシック" charset="0"/>
                <a:cs typeface="Arial" charset="0"/>
                <a:sym typeface="Arial" charset="0"/>
              </a:rPr>
              <a:t>Results</a:t>
            </a:r>
            <a:r>
              <a:rPr lang="fr-FR" sz="2800" dirty="0">
                <a:solidFill>
                  <a:srgbClr val="FFFFFF"/>
                </a:solidFill>
                <a:latin typeface="Arial" charset="0"/>
                <a:ea typeface="ＭＳ Ｐゴシック" charset="0"/>
                <a:cs typeface="Arial" charset="0"/>
                <a:sym typeface="Arial" charset="0"/>
              </a:rPr>
              <a:t> : </a:t>
            </a:r>
            <a:r>
              <a:rPr lang="fr-FR" sz="2800" dirty="0" err="1">
                <a:solidFill>
                  <a:srgbClr val="FFFFFF"/>
                </a:solidFill>
                <a:latin typeface="Arial" charset="0"/>
                <a:ea typeface="ＭＳ Ｐゴシック" charset="0"/>
                <a:cs typeface="Arial" charset="0"/>
                <a:sym typeface="Arial" charset="0"/>
              </a:rPr>
              <a:t>sliding</a:t>
            </a:r>
            <a:r>
              <a:rPr lang="fr-FR" sz="2800" dirty="0">
                <a:solidFill>
                  <a:srgbClr val="FFFFFF"/>
                </a:solidFill>
                <a:latin typeface="Arial" charset="0"/>
                <a:ea typeface="ＭＳ Ｐゴシック" charset="0"/>
                <a:cs typeface="Arial" charset="0"/>
                <a:sym typeface="Arial" charset="0"/>
              </a:rPr>
              <a:t> </a:t>
            </a:r>
            <a:r>
              <a:rPr lang="fr-FR" sz="2800" dirty="0" err="1">
                <a:solidFill>
                  <a:srgbClr val="FFFFFF"/>
                </a:solidFill>
                <a:latin typeface="Arial" charset="0"/>
                <a:ea typeface="ＭＳ Ｐゴシック" charset="0"/>
                <a:cs typeface="Arial" charset="0"/>
                <a:sym typeface="Arial" charset="0"/>
              </a:rPr>
              <a:t>window</a:t>
            </a:r>
            <a:r>
              <a:rPr lang="fr-FR" sz="2800" dirty="0">
                <a:solidFill>
                  <a:srgbClr val="FFFFFF"/>
                </a:solidFill>
                <a:latin typeface="Arial" charset="0"/>
                <a:ea typeface="ＭＳ Ｐゴシック" charset="0"/>
                <a:cs typeface="Arial" charset="0"/>
                <a:sym typeface="Arial" charset="0"/>
              </a:rPr>
              <a:t> classification</a:t>
            </a:r>
          </a:p>
        </p:txBody>
      </p:sp>
      <p:sp>
        <p:nvSpPr>
          <p:cNvPr id="10" name="ZoneTexte 9"/>
          <p:cNvSpPr txBox="1"/>
          <p:nvPr/>
        </p:nvSpPr>
        <p:spPr>
          <a:xfrm>
            <a:off x="1003300" y="5370291"/>
            <a:ext cx="3543859" cy="338554"/>
          </a:xfrm>
          <a:prstGeom prst="rect">
            <a:avLst/>
          </a:prstGeom>
          <a:noFill/>
        </p:spPr>
        <p:txBody>
          <a:bodyPr wrap="none">
            <a:spAutoFit/>
          </a:bodyPr>
          <a:lstStyle/>
          <a:p>
            <a:pPr fontAlgn="base">
              <a:spcBef>
                <a:spcPct val="0"/>
              </a:spcBef>
              <a:spcAft>
                <a:spcPct val="0"/>
              </a:spcAft>
              <a:defRPr/>
            </a:pPr>
            <a:r>
              <a:rPr lang="fr-FR" sz="1600" dirty="0" err="1">
                <a:solidFill>
                  <a:prstClr val="white">
                    <a:lumMod val="65000"/>
                  </a:prstClr>
                </a:solidFill>
                <a:latin typeface="Calibri" charset="0"/>
                <a:ea typeface="ＭＳ Ｐゴシック" charset="0"/>
                <a:cs typeface="ＭＳ Ｐゴシック" charset="0"/>
              </a:rPr>
              <a:t>Basbug</a:t>
            </a:r>
            <a:r>
              <a:rPr lang="fr-FR" sz="1600" dirty="0">
                <a:solidFill>
                  <a:prstClr val="white">
                    <a:lumMod val="65000"/>
                  </a:prstClr>
                </a:solidFill>
                <a:latin typeface="Calibri" charset="0"/>
                <a:ea typeface="ＭＳ Ｐゴシック" charset="0"/>
                <a:cs typeface="ＭＳ Ｐゴシック" charset="0"/>
              </a:rPr>
              <a:t>, </a:t>
            </a:r>
            <a:r>
              <a:rPr lang="fr-FR" sz="1600" dirty="0" err="1">
                <a:solidFill>
                  <a:prstClr val="white">
                    <a:lumMod val="65000"/>
                  </a:prstClr>
                </a:solidFill>
                <a:latin typeface="Calibri" charset="0"/>
                <a:ea typeface="ＭＳ Ｐゴシック" charset="0"/>
                <a:cs typeface="ＭＳ Ｐゴシック" charset="0"/>
              </a:rPr>
              <a:t>Schapire</a:t>
            </a:r>
            <a:r>
              <a:rPr lang="fr-FR" sz="1600" dirty="0">
                <a:solidFill>
                  <a:prstClr val="white">
                    <a:lumMod val="65000"/>
                  </a:prstClr>
                </a:solidFill>
                <a:latin typeface="Calibri" charset="0"/>
                <a:ea typeface="ＭＳ Ｐゴシック" charset="0"/>
                <a:cs typeface="ＭＳ Ｐゴシック" charset="0"/>
              </a:rPr>
              <a:t>, &amp; Schurger (</a:t>
            </a:r>
            <a:r>
              <a:rPr lang="fr-FR" sz="1600" i="1" dirty="0">
                <a:solidFill>
                  <a:prstClr val="white">
                    <a:lumMod val="65000"/>
                  </a:prstClr>
                </a:solidFill>
                <a:latin typeface="Calibri" charset="0"/>
                <a:ea typeface="ＭＳ Ｐゴシック" charset="0"/>
                <a:cs typeface="ＭＳ Ｐゴシック" charset="0"/>
              </a:rPr>
              <a:t>in </a:t>
            </a:r>
            <a:r>
              <a:rPr lang="fr-FR" sz="1600" i="1" dirty="0" err="1">
                <a:solidFill>
                  <a:prstClr val="white">
                    <a:lumMod val="65000"/>
                  </a:prstClr>
                </a:solidFill>
                <a:latin typeface="Calibri" charset="0"/>
                <a:ea typeface="ＭＳ Ｐゴシック" charset="0"/>
                <a:cs typeface="ＭＳ Ｐゴシック" charset="0"/>
              </a:rPr>
              <a:t>review</a:t>
            </a:r>
            <a:r>
              <a:rPr lang="fr-FR" sz="1600" dirty="0">
                <a:solidFill>
                  <a:prstClr val="white">
                    <a:lumMod val="65000"/>
                  </a:prstClr>
                </a:solidFill>
                <a:latin typeface="Calibri" charset="0"/>
                <a:ea typeface="ＭＳ Ｐゴシック" charset="0"/>
                <a:cs typeface="ＭＳ Ｐゴシック" charset="0"/>
              </a:rPr>
              <a:t>)</a:t>
            </a:r>
          </a:p>
        </p:txBody>
      </p:sp>
      <p:grpSp>
        <p:nvGrpSpPr>
          <p:cNvPr id="91142" name="Grouper 10"/>
          <p:cNvGrpSpPr>
            <a:grpSpLocks noChangeAspect="1"/>
          </p:cNvGrpSpPr>
          <p:nvPr/>
        </p:nvGrpSpPr>
        <p:grpSpPr bwMode="auto">
          <a:xfrm>
            <a:off x="1003300" y="1670999"/>
            <a:ext cx="3540125" cy="3684588"/>
            <a:chOff x="884824" y="1663284"/>
            <a:chExt cx="3852276" cy="4010235"/>
          </a:xfrm>
        </p:grpSpPr>
        <p:pic>
          <p:nvPicPr>
            <p:cNvPr id="91143" name="Image 1" descr="all_subjects_val_auc-1.png"/>
            <p:cNvPicPr>
              <a:picLocks noChangeAspect="1"/>
            </p:cNvPicPr>
            <p:nvPr/>
          </p:nvPicPr>
          <p:blipFill>
            <a:blip r:embed="rId3" cstate="email">
              <a:extLst>
                <a:ext uri="{28A0092B-C50C-407E-A947-70E740481C1C}">
                  <a14:useLocalDpi xmlns:a14="http://schemas.microsoft.com/office/drawing/2010/main" val="0"/>
                </a:ext>
              </a:extLst>
            </a:blip>
            <a:srcRect l="48923" r="7037"/>
            <a:stretch>
              <a:fillRect/>
            </a:stretch>
          </p:blipFill>
          <p:spPr bwMode="auto">
            <a:xfrm>
              <a:off x="965200" y="1663286"/>
              <a:ext cx="3771900" cy="389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1144" name="ZoneTexte 12"/>
            <p:cNvSpPr txBox="1">
              <a:spLocks noChangeArrowheads="1"/>
            </p:cNvSpPr>
            <p:nvPr/>
          </p:nvSpPr>
          <p:spPr bwMode="auto">
            <a:xfrm rot="-5400000">
              <a:off x="-926067" y="3474176"/>
              <a:ext cx="3960337" cy="338554"/>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fontAlgn="base" hangingPunct="1">
                <a:spcBef>
                  <a:spcPct val="0"/>
                </a:spcBef>
                <a:spcAft>
                  <a:spcPct val="0"/>
                </a:spcAft>
              </a:pPr>
              <a:r>
                <a:rPr lang="fr-FR" sz="1600">
                  <a:solidFill>
                    <a:prstClr val="black"/>
                  </a:solidFill>
                </a:rPr>
                <a:t>Validation AUC</a:t>
              </a:r>
            </a:p>
          </p:txBody>
        </p:sp>
        <p:sp>
          <p:nvSpPr>
            <p:cNvPr id="91145" name="ZoneTexte 13"/>
            <p:cNvSpPr txBox="1">
              <a:spLocks noChangeArrowheads="1"/>
            </p:cNvSpPr>
            <p:nvPr/>
          </p:nvSpPr>
          <p:spPr bwMode="auto">
            <a:xfrm>
              <a:off x="884824" y="5305090"/>
              <a:ext cx="3852276" cy="368429"/>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fontAlgn="base" hangingPunct="1">
                <a:spcBef>
                  <a:spcPct val="0"/>
                </a:spcBef>
                <a:spcAft>
                  <a:spcPct val="0"/>
                </a:spcAft>
              </a:pPr>
              <a:r>
                <a:rPr lang="fr-FR" sz="1600" b="1">
                  <a:solidFill>
                    <a:srgbClr val="000000"/>
                  </a:solidFill>
                </a:rPr>
                <a:t>Leading edge </a:t>
              </a:r>
              <a:r>
                <a:rPr lang="fr-FR" sz="1600">
                  <a:solidFill>
                    <a:srgbClr val="000000"/>
                  </a:solidFill>
                </a:rPr>
                <a:t>of window</a:t>
              </a:r>
            </a:p>
          </p:txBody>
        </p:sp>
      </p:grpSp>
      <p:sp>
        <p:nvSpPr>
          <p:cNvPr id="2" name="TextBox 1"/>
          <p:cNvSpPr txBox="1"/>
          <p:nvPr/>
        </p:nvSpPr>
        <p:spPr>
          <a:xfrm>
            <a:off x="1003300" y="6121400"/>
            <a:ext cx="2383209" cy="369332"/>
          </a:xfrm>
          <a:prstGeom prst="rect">
            <a:avLst/>
          </a:prstGeom>
          <a:noFill/>
        </p:spPr>
        <p:txBody>
          <a:bodyPr wrap="none" rtlCol="0">
            <a:spAutoFit/>
          </a:bodyPr>
          <a:lstStyle/>
          <a:p>
            <a:r>
              <a:rPr lang="en-US" dirty="0">
                <a:solidFill>
                  <a:srgbClr val="BFBFBF"/>
                </a:solidFill>
                <a:latin typeface="Calibri"/>
              </a:rPr>
              <a:t>~1400 trials per subject</a:t>
            </a:r>
          </a:p>
        </p:txBody>
      </p:sp>
      <p:sp>
        <p:nvSpPr>
          <p:cNvPr id="4" name="TextBox 3"/>
          <p:cNvSpPr txBox="1"/>
          <p:nvPr/>
        </p:nvSpPr>
        <p:spPr>
          <a:xfrm>
            <a:off x="5137525" y="5844401"/>
            <a:ext cx="3423082" cy="646331"/>
          </a:xfrm>
          <a:prstGeom prst="rect">
            <a:avLst/>
          </a:prstGeom>
          <a:noFill/>
        </p:spPr>
        <p:txBody>
          <a:bodyPr wrap="none" rtlCol="0">
            <a:spAutoFit/>
          </a:bodyPr>
          <a:lstStyle/>
          <a:p>
            <a:r>
              <a:rPr lang="en-US" dirty="0"/>
              <a:t>cf. </a:t>
            </a:r>
            <a:r>
              <a:rPr lang="en-US" dirty="0" err="1"/>
              <a:t>Schultze</a:t>
            </a:r>
            <a:r>
              <a:rPr lang="en-US" dirty="0"/>
              <a:t>-Kraft et al, </a:t>
            </a:r>
            <a:r>
              <a:rPr lang="en-US" i="1" dirty="0"/>
              <a:t>PNAS</a:t>
            </a:r>
            <a:r>
              <a:rPr lang="en-US" dirty="0"/>
              <a:t>, 2016</a:t>
            </a:r>
          </a:p>
          <a:p>
            <a:r>
              <a:rPr lang="en-US" i="1" dirty="0"/>
              <a:t>Point of no return</a:t>
            </a:r>
            <a:r>
              <a:rPr lang="en-US" dirty="0"/>
              <a:t> ~ -200 ms</a:t>
            </a:r>
          </a:p>
        </p:txBody>
      </p:sp>
    </p:spTree>
    <p:extLst>
      <p:ext uri="{BB962C8B-B14F-4D97-AF65-F5344CB8AC3E}">
        <p14:creationId xmlns:p14="http://schemas.microsoft.com/office/powerpoint/2010/main" val="2281212042"/>
      </p:ext>
    </p:extLst>
  </p:cSld>
  <p:clrMapOvr>
    <a:masterClrMapping/>
  </p:clrMapOvr>
  <p:transition spd="slow">
    <p:cu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Shape 175"/>
          <p:cNvSpPr>
            <a:spLocks noGrp="1"/>
          </p:cNvSpPr>
          <p:nvPr>
            <p:ph type="title"/>
          </p:nvPr>
        </p:nvSpPr>
        <p:spPr>
          <a:xfrm>
            <a:off x="457200" y="274638"/>
            <a:ext cx="8229600" cy="906462"/>
          </a:xfrm>
        </p:spPr>
        <p:txBody>
          <a:bodyPr/>
          <a:lstStyle/>
          <a:p>
            <a:pPr eaLnBrk="1" hangingPunct="1">
              <a:spcBef>
                <a:spcPct val="0"/>
              </a:spcBef>
              <a:buSzTx/>
            </a:pPr>
            <a:r>
              <a:rPr lang="fr-FR" sz="2800" dirty="0" err="1">
                <a:solidFill>
                  <a:srgbClr val="FFFFFF"/>
                </a:solidFill>
                <a:latin typeface="Arial" charset="0"/>
                <a:ea typeface="ＭＳ Ｐゴシック" charset="0"/>
                <a:cs typeface="Arial" charset="0"/>
                <a:sym typeface="Arial" charset="0"/>
              </a:rPr>
              <a:t>Results</a:t>
            </a:r>
            <a:r>
              <a:rPr lang="fr-FR" sz="2800" dirty="0">
                <a:solidFill>
                  <a:srgbClr val="FFFFFF"/>
                </a:solidFill>
                <a:latin typeface="Arial" charset="0"/>
                <a:ea typeface="ＭＳ Ｐゴシック" charset="0"/>
                <a:cs typeface="Arial" charset="0"/>
                <a:sym typeface="Arial" charset="0"/>
              </a:rPr>
              <a:t> : </a:t>
            </a:r>
            <a:r>
              <a:rPr lang="fr-FR" sz="2800" dirty="0" err="1">
                <a:solidFill>
                  <a:srgbClr val="FFFFFF"/>
                </a:solidFill>
                <a:latin typeface="Arial" charset="0"/>
                <a:ea typeface="ＭＳ Ｐゴシック" charset="0"/>
                <a:cs typeface="Arial" charset="0"/>
                <a:sym typeface="Arial" charset="0"/>
              </a:rPr>
              <a:t>sliding</a:t>
            </a:r>
            <a:r>
              <a:rPr lang="fr-FR" sz="2800" dirty="0">
                <a:solidFill>
                  <a:srgbClr val="FFFFFF"/>
                </a:solidFill>
                <a:latin typeface="Arial" charset="0"/>
                <a:ea typeface="ＭＳ Ｐゴシック" charset="0"/>
                <a:cs typeface="Arial" charset="0"/>
                <a:sym typeface="Arial" charset="0"/>
              </a:rPr>
              <a:t> </a:t>
            </a:r>
            <a:r>
              <a:rPr lang="fr-FR" sz="2800" dirty="0" err="1">
                <a:solidFill>
                  <a:srgbClr val="FFFFFF"/>
                </a:solidFill>
                <a:latin typeface="Arial" charset="0"/>
                <a:ea typeface="ＭＳ Ｐゴシック" charset="0"/>
                <a:cs typeface="Arial" charset="0"/>
                <a:sym typeface="Arial" charset="0"/>
              </a:rPr>
              <a:t>window</a:t>
            </a:r>
            <a:r>
              <a:rPr lang="fr-FR" sz="2800" dirty="0">
                <a:solidFill>
                  <a:srgbClr val="FFFFFF"/>
                </a:solidFill>
                <a:latin typeface="Arial" charset="0"/>
                <a:ea typeface="ＭＳ Ｐゴシック" charset="0"/>
                <a:cs typeface="Arial" charset="0"/>
                <a:sym typeface="Arial" charset="0"/>
              </a:rPr>
              <a:t> classification</a:t>
            </a:r>
          </a:p>
        </p:txBody>
      </p:sp>
      <p:sp>
        <p:nvSpPr>
          <p:cNvPr id="10" name="ZoneTexte 9"/>
          <p:cNvSpPr txBox="1"/>
          <p:nvPr/>
        </p:nvSpPr>
        <p:spPr>
          <a:xfrm>
            <a:off x="1003300" y="5370291"/>
            <a:ext cx="3543859" cy="338554"/>
          </a:xfrm>
          <a:prstGeom prst="rect">
            <a:avLst/>
          </a:prstGeom>
          <a:noFill/>
        </p:spPr>
        <p:txBody>
          <a:bodyPr wrap="none">
            <a:spAutoFit/>
          </a:bodyPr>
          <a:lstStyle/>
          <a:p>
            <a:pPr fontAlgn="base">
              <a:spcBef>
                <a:spcPct val="0"/>
              </a:spcBef>
              <a:spcAft>
                <a:spcPct val="0"/>
              </a:spcAft>
              <a:defRPr/>
            </a:pPr>
            <a:r>
              <a:rPr lang="fr-FR" sz="1600" dirty="0" err="1">
                <a:solidFill>
                  <a:prstClr val="white">
                    <a:lumMod val="65000"/>
                  </a:prstClr>
                </a:solidFill>
                <a:latin typeface="Calibri" charset="0"/>
                <a:ea typeface="ＭＳ Ｐゴシック" charset="0"/>
                <a:cs typeface="ＭＳ Ｐゴシック" charset="0"/>
              </a:rPr>
              <a:t>Basbug</a:t>
            </a:r>
            <a:r>
              <a:rPr lang="fr-FR" sz="1600" dirty="0">
                <a:solidFill>
                  <a:prstClr val="white">
                    <a:lumMod val="65000"/>
                  </a:prstClr>
                </a:solidFill>
                <a:latin typeface="Calibri" charset="0"/>
                <a:ea typeface="ＭＳ Ｐゴシック" charset="0"/>
                <a:cs typeface="ＭＳ Ｐゴシック" charset="0"/>
              </a:rPr>
              <a:t>, </a:t>
            </a:r>
            <a:r>
              <a:rPr lang="fr-FR" sz="1600" dirty="0" err="1">
                <a:solidFill>
                  <a:prstClr val="white">
                    <a:lumMod val="65000"/>
                  </a:prstClr>
                </a:solidFill>
                <a:latin typeface="Calibri" charset="0"/>
                <a:ea typeface="ＭＳ Ｐゴシック" charset="0"/>
                <a:cs typeface="ＭＳ Ｐゴシック" charset="0"/>
              </a:rPr>
              <a:t>Schapire</a:t>
            </a:r>
            <a:r>
              <a:rPr lang="fr-FR" sz="1600" dirty="0">
                <a:solidFill>
                  <a:prstClr val="white">
                    <a:lumMod val="65000"/>
                  </a:prstClr>
                </a:solidFill>
                <a:latin typeface="Calibri" charset="0"/>
                <a:ea typeface="ＭＳ Ｐゴシック" charset="0"/>
                <a:cs typeface="ＭＳ Ｐゴシック" charset="0"/>
              </a:rPr>
              <a:t>, &amp; Schurger (</a:t>
            </a:r>
            <a:r>
              <a:rPr lang="fr-FR" sz="1600" i="1" dirty="0">
                <a:solidFill>
                  <a:prstClr val="white">
                    <a:lumMod val="65000"/>
                  </a:prstClr>
                </a:solidFill>
                <a:latin typeface="Calibri" charset="0"/>
                <a:ea typeface="ＭＳ Ｐゴシック" charset="0"/>
                <a:cs typeface="ＭＳ Ｐゴシック" charset="0"/>
              </a:rPr>
              <a:t>in </a:t>
            </a:r>
            <a:r>
              <a:rPr lang="fr-FR" sz="1600" i="1" dirty="0" err="1">
                <a:solidFill>
                  <a:prstClr val="white">
                    <a:lumMod val="65000"/>
                  </a:prstClr>
                </a:solidFill>
                <a:latin typeface="Calibri" charset="0"/>
                <a:ea typeface="ＭＳ Ｐゴシック" charset="0"/>
                <a:cs typeface="ＭＳ Ｐゴシック" charset="0"/>
              </a:rPr>
              <a:t>review</a:t>
            </a:r>
            <a:r>
              <a:rPr lang="fr-FR" sz="1600" dirty="0">
                <a:solidFill>
                  <a:prstClr val="white">
                    <a:lumMod val="65000"/>
                  </a:prstClr>
                </a:solidFill>
                <a:latin typeface="Calibri" charset="0"/>
                <a:ea typeface="ＭＳ Ｐゴシック" charset="0"/>
                <a:cs typeface="ＭＳ Ｐゴシック" charset="0"/>
              </a:rPr>
              <a:t>)</a:t>
            </a:r>
          </a:p>
        </p:txBody>
      </p:sp>
      <p:grpSp>
        <p:nvGrpSpPr>
          <p:cNvPr id="91142" name="Grouper 10"/>
          <p:cNvGrpSpPr>
            <a:grpSpLocks noChangeAspect="1"/>
          </p:cNvGrpSpPr>
          <p:nvPr/>
        </p:nvGrpSpPr>
        <p:grpSpPr bwMode="auto">
          <a:xfrm>
            <a:off x="1003300" y="1670999"/>
            <a:ext cx="3540125" cy="3684588"/>
            <a:chOff x="884824" y="1663284"/>
            <a:chExt cx="3852276" cy="4010235"/>
          </a:xfrm>
        </p:grpSpPr>
        <p:pic>
          <p:nvPicPr>
            <p:cNvPr id="91143" name="Image 1" descr="all_subjects_val_auc-1.png"/>
            <p:cNvPicPr>
              <a:picLocks noChangeAspect="1"/>
            </p:cNvPicPr>
            <p:nvPr/>
          </p:nvPicPr>
          <p:blipFill>
            <a:blip r:embed="rId3" cstate="email">
              <a:extLst>
                <a:ext uri="{28A0092B-C50C-407E-A947-70E740481C1C}">
                  <a14:useLocalDpi xmlns:a14="http://schemas.microsoft.com/office/drawing/2010/main" val="0"/>
                </a:ext>
              </a:extLst>
            </a:blip>
            <a:srcRect l="48923" r="7037"/>
            <a:stretch>
              <a:fillRect/>
            </a:stretch>
          </p:blipFill>
          <p:spPr bwMode="auto">
            <a:xfrm>
              <a:off x="965200" y="1663286"/>
              <a:ext cx="3771900" cy="389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1144" name="ZoneTexte 12"/>
            <p:cNvSpPr txBox="1">
              <a:spLocks noChangeArrowheads="1"/>
            </p:cNvSpPr>
            <p:nvPr/>
          </p:nvSpPr>
          <p:spPr bwMode="auto">
            <a:xfrm rot="-5400000">
              <a:off x="-926067" y="3474176"/>
              <a:ext cx="3960337" cy="338554"/>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fontAlgn="base" hangingPunct="1">
                <a:spcBef>
                  <a:spcPct val="0"/>
                </a:spcBef>
                <a:spcAft>
                  <a:spcPct val="0"/>
                </a:spcAft>
              </a:pPr>
              <a:r>
                <a:rPr lang="fr-FR" sz="1600">
                  <a:solidFill>
                    <a:prstClr val="black"/>
                  </a:solidFill>
                </a:rPr>
                <a:t>Validation AUC</a:t>
              </a:r>
            </a:p>
          </p:txBody>
        </p:sp>
        <p:sp>
          <p:nvSpPr>
            <p:cNvPr id="91145" name="ZoneTexte 13"/>
            <p:cNvSpPr txBox="1">
              <a:spLocks noChangeArrowheads="1"/>
            </p:cNvSpPr>
            <p:nvPr/>
          </p:nvSpPr>
          <p:spPr bwMode="auto">
            <a:xfrm>
              <a:off x="884824" y="5305090"/>
              <a:ext cx="3852276" cy="368429"/>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fontAlgn="base" hangingPunct="1">
                <a:spcBef>
                  <a:spcPct val="0"/>
                </a:spcBef>
                <a:spcAft>
                  <a:spcPct val="0"/>
                </a:spcAft>
              </a:pPr>
              <a:r>
                <a:rPr lang="fr-FR" sz="1600" b="1">
                  <a:solidFill>
                    <a:srgbClr val="000000"/>
                  </a:solidFill>
                </a:rPr>
                <a:t>Leading edge </a:t>
              </a:r>
              <a:r>
                <a:rPr lang="fr-FR" sz="1600">
                  <a:solidFill>
                    <a:srgbClr val="000000"/>
                  </a:solidFill>
                </a:rPr>
                <a:t>of window</a:t>
              </a:r>
            </a:p>
          </p:txBody>
        </p:sp>
      </p:grpSp>
      <p:sp>
        <p:nvSpPr>
          <p:cNvPr id="2" name="TextBox 1"/>
          <p:cNvSpPr txBox="1"/>
          <p:nvPr/>
        </p:nvSpPr>
        <p:spPr>
          <a:xfrm>
            <a:off x="1003300" y="6121400"/>
            <a:ext cx="2383209" cy="369332"/>
          </a:xfrm>
          <a:prstGeom prst="rect">
            <a:avLst/>
          </a:prstGeom>
          <a:noFill/>
        </p:spPr>
        <p:txBody>
          <a:bodyPr wrap="none" rtlCol="0">
            <a:spAutoFit/>
          </a:bodyPr>
          <a:lstStyle/>
          <a:p>
            <a:r>
              <a:rPr lang="en-US" dirty="0">
                <a:solidFill>
                  <a:srgbClr val="BFBFBF"/>
                </a:solidFill>
                <a:latin typeface="Calibri"/>
              </a:rPr>
              <a:t>~1400 trials per subject</a:t>
            </a:r>
          </a:p>
        </p:txBody>
      </p:sp>
      <p:pic>
        <p:nvPicPr>
          <p:cNvPr id="9" name="Picture 8" descr="Slide06.jpg"/>
          <p:cNvPicPr>
            <a:picLocks noChangeAspect="1"/>
          </p:cNvPicPr>
          <p:nvPr/>
        </p:nvPicPr>
        <p:blipFill rotWithShape="1">
          <a:blip r:embed="rId4" cstate="email">
            <a:extLst>
              <a:ext uri="{28A0092B-C50C-407E-A947-70E740481C1C}">
                <a14:useLocalDpi xmlns:a14="http://schemas.microsoft.com/office/drawing/2010/main" val="0"/>
              </a:ext>
            </a:extLst>
          </a:blip>
          <a:srcRect r="3704" b="27778"/>
          <a:stretch/>
        </p:blipFill>
        <p:spPr>
          <a:xfrm>
            <a:off x="5348812" y="1671001"/>
            <a:ext cx="3020500" cy="2265375"/>
          </a:xfrm>
          <a:prstGeom prst="rect">
            <a:avLst/>
          </a:prstGeom>
        </p:spPr>
      </p:pic>
      <p:sp>
        <p:nvSpPr>
          <p:cNvPr id="3" name="TextBox 2"/>
          <p:cNvSpPr txBox="1"/>
          <p:nvPr/>
        </p:nvSpPr>
        <p:spPr>
          <a:xfrm>
            <a:off x="6342157" y="1316099"/>
            <a:ext cx="2027155" cy="369332"/>
          </a:xfrm>
          <a:prstGeom prst="rect">
            <a:avLst/>
          </a:prstGeom>
          <a:noFill/>
        </p:spPr>
        <p:txBody>
          <a:bodyPr wrap="none" rtlCol="0">
            <a:spAutoFit/>
          </a:bodyPr>
          <a:lstStyle/>
          <a:p>
            <a:r>
              <a:rPr lang="en-US" dirty="0"/>
              <a:t>Readiness potential</a:t>
            </a:r>
          </a:p>
        </p:txBody>
      </p:sp>
      <p:sp>
        <p:nvSpPr>
          <p:cNvPr id="12" name="TextBox 11"/>
          <p:cNvSpPr txBox="1"/>
          <p:nvPr/>
        </p:nvSpPr>
        <p:spPr>
          <a:xfrm>
            <a:off x="5137525" y="5844401"/>
            <a:ext cx="3423082" cy="646331"/>
          </a:xfrm>
          <a:prstGeom prst="rect">
            <a:avLst/>
          </a:prstGeom>
          <a:noFill/>
        </p:spPr>
        <p:txBody>
          <a:bodyPr wrap="none" rtlCol="0">
            <a:spAutoFit/>
          </a:bodyPr>
          <a:lstStyle/>
          <a:p>
            <a:r>
              <a:rPr lang="en-US" dirty="0"/>
              <a:t>cf. </a:t>
            </a:r>
            <a:r>
              <a:rPr lang="en-US" dirty="0" err="1"/>
              <a:t>Schultze</a:t>
            </a:r>
            <a:r>
              <a:rPr lang="en-US" dirty="0"/>
              <a:t>-Kraft et al, </a:t>
            </a:r>
            <a:r>
              <a:rPr lang="en-US" i="1" dirty="0"/>
              <a:t>PNAS</a:t>
            </a:r>
            <a:r>
              <a:rPr lang="en-US" dirty="0"/>
              <a:t>, 2016</a:t>
            </a:r>
          </a:p>
          <a:p>
            <a:r>
              <a:rPr lang="en-US" i="1" dirty="0"/>
              <a:t>Point of no return</a:t>
            </a:r>
            <a:r>
              <a:rPr lang="en-US" dirty="0"/>
              <a:t> ~ -200 ms</a:t>
            </a:r>
          </a:p>
        </p:txBody>
      </p:sp>
    </p:spTree>
    <p:extLst>
      <p:ext uri="{BB962C8B-B14F-4D97-AF65-F5344CB8AC3E}">
        <p14:creationId xmlns:p14="http://schemas.microsoft.com/office/powerpoint/2010/main" val="4251375176"/>
      </p:ext>
    </p:extLst>
  </p:cSld>
  <p:clrMapOvr>
    <a:masterClrMapping/>
  </p:clrMapOvr>
  <p:transition spd="slow">
    <p:cu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3" name="Image 1" descr="coulter_prehm_painting_rain_cloud.jpe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4276" name="Image 3" descr="traces.png"/>
          <p:cNvPicPr>
            <a:picLocks noChangeAspect="1"/>
          </p:cNvPicPr>
          <p:nvPr/>
        </p:nvPicPr>
        <p:blipFill>
          <a:blip r:embed="rId4" cstate="email">
            <a:extLst>
              <a:ext uri="{28A0092B-C50C-407E-A947-70E740481C1C}">
                <a14:useLocalDpi xmlns:a14="http://schemas.microsoft.com/office/drawing/2010/main" val="0"/>
              </a:ext>
            </a:extLst>
          </a:blip>
          <a:srcRect b="21506"/>
          <a:stretch>
            <a:fillRect/>
          </a:stretch>
        </p:blipFill>
        <p:spPr bwMode="auto">
          <a:xfrm>
            <a:off x="784225" y="1411288"/>
            <a:ext cx="3195638" cy="1530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11" name="Connecteur droit 10"/>
          <p:cNvCxnSpPr/>
          <p:nvPr/>
        </p:nvCxnSpPr>
        <p:spPr>
          <a:xfrm>
            <a:off x="3276600" y="1411288"/>
            <a:ext cx="12700" cy="1619250"/>
          </a:xfrm>
          <a:prstGeom prst="line">
            <a:avLst/>
          </a:prstGeom>
          <a:ln>
            <a:solidFill>
              <a:srgbClr val="262626"/>
            </a:solidFill>
            <a:prstDash val="sysDash"/>
          </a:ln>
        </p:spPr>
        <p:style>
          <a:lnRef idx="2">
            <a:schemeClr val="accent1"/>
          </a:lnRef>
          <a:fillRef idx="0">
            <a:schemeClr val="accent1"/>
          </a:fillRef>
          <a:effectRef idx="1">
            <a:schemeClr val="accent1"/>
          </a:effectRef>
          <a:fontRef idx="minor">
            <a:schemeClr val="tx1"/>
          </a:fontRef>
        </p:style>
      </p:cxnSp>
      <p:pic>
        <p:nvPicPr>
          <p:cNvPr id="5" name="Picture 4" descr="Fotolia_30444001_XS-300x300.jpg"/>
          <p:cNvPicPr>
            <a:picLocks noChangeAspect="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343399" y="903287"/>
            <a:ext cx="2613025" cy="2613025"/>
          </a:xfrm>
          <a:prstGeom prst="rect">
            <a:avLst/>
          </a:prstGeom>
        </p:spPr>
      </p:pic>
      <p:sp>
        <p:nvSpPr>
          <p:cNvPr id="18" name="Rectangle 17"/>
          <p:cNvSpPr/>
          <p:nvPr/>
        </p:nvSpPr>
        <p:spPr>
          <a:xfrm>
            <a:off x="647700" y="5736272"/>
            <a:ext cx="7886700" cy="646331"/>
          </a:xfrm>
          <a:prstGeom prst="rect">
            <a:avLst/>
          </a:prstGeom>
        </p:spPr>
        <p:txBody>
          <a:bodyPr wrap="square">
            <a:spAutoFit/>
          </a:bodyPr>
          <a:lstStyle/>
          <a:p>
            <a:r>
              <a:rPr lang="en-US" dirty="0">
                <a:solidFill>
                  <a:prstClr val="white"/>
                </a:solidFill>
                <a:latin typeface="Calibri"/>
              </a:rPr>
              <a:t>Sampling the conditions that are active when a movement is </a:t>
            </a:r>
            <a:r>
              <a:rPr lang="en-US" i="1" dirty="0">
                <a:solidFill>
                  <a:prstClr val="white"/>
                </a:solidFill>
                <a:latin typeface="Calibri"/>
              </a:rPr>
              <a:t>not</a:t>
            </a:r>
            <a:r>
              <a:rPr lang="en-US" dirty="0">
                <a:solidFill>
                  <a:prstClr val="white"/>
                </a:solidFill>
                <a:latin typeface="Calibri"/>
              </a:rPr>
              <a:t> about to happen, is integral to being able to reliably predict when movement is going to happen.</a:t>
            </a:r>
          </a:p>
        </p:txBody>
      </p:sp>
      <p:cxnSp>
        <p:nvCxnSpPr>
          <p:cNvPr id="10" name="Connecteur droit avec flèche 2"/>
          <p:cNvCxnSpPr/>
          <p:nvPr/>
        </p:nvCxnSpPr>
        <p:spPr>
          <a:xfrm>
            <a:off x="1231900" y="173911"/>
            <a:ext cx="0" cy="393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Connecteur droit avec flèche 6"/>
          <p:cNvCxnSpPr/>
          <p:nvPr/>
        </p:nvCxnSpPr>
        <p:spPr>
          <a:xfrm>
            <a:off x="3352800" y="173911"/>
            <a:ext cx="0" cy="393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Connecteur droit avec flèche 10"/>
          <p:cNvCxnSpPr/>
          <p:nvPr/>
        </p:nvCxnSpPr>
        <p:spPr>
          <a:xfrm>
            <a:off x="4165600" y="173911"/>
            <a:ext cx="0" cy="393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Connecteur droit avec flèche 13"/>
          <p:cNvCxnSpPr/>
          <p:nvPr/>
        </p:nvCxnSpPr>
        <p:spPr>
          <a:xfrm>
            <a:off x="6616700" y="173911"/>
            <a:ext cx="0" cy="393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Connecteur droit avec flèche 16"/>
          <p:cNvCxnSpPr/>
          <p:nvPr/>
        </p:nvCxnSpPr>
        <p:spPr>
          <a:xfrm>
            <a:off x="8686800" y="173911"/>
            <a:ext cx="0" cy="393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Right Bracket 15"/>
          <p:cNvSpPr/>
          <p:nvPr/>
        </p:nvSpPr>
        <p:spPr>
          <a:xfrm rot="5400000">
            <a:off x="958851" y="408862"/>
            <a:ext cx="149998" cy="650100"/>
          </a:xfrm>
          <a:prstGeom prst="rightBracket">
            <a:avLst>
              <a:gd name="adj" fmla="val 46896"/>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white"/>
              </a:solidFill>
              <a:latin typeface="Calibri"/>
            </a:endParaRPr>
          </a:p>
        </p:txBody>
      </p:sp>
      <p:cxnSp>
        <p:nvCxnSpPr>
          <p:cNvPr id="17" name="Straight Arrow Connector 16"/>
          <p:cNvCxnSpPr/>
          <p:nvPr/>
        </p:nvCxnSpPr>
        <p:spPr>
          <a:xfrm>
            <a:off x="708800" y="808911"/>
            <a:ext cx="180200" cy="809982"/>
          </a:xfrm>
          <a:prstGeom prst="straightConnector1">
            <a:avLst/>
          </a:prstGeom>
          <a:ln>
            <a:solidFill>
              <a:schemeClr val="bg1">
                <a:lumMod val="50000"/>
                <a:lumOff val="50000"/>
              </a:schemeClr>
            </a:solidFill>
            <a:prstDash val="dot"/>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1358900" y="808911"/>
            <a:ext cx="2489200" cy="715089"/>
          </a:xfrm>
          <a:prstGeom prst="straightConnector1">
            <a:avLst/>
          </a:prstGeom>
          <a:ln>
            <a:solidFill>
              <a:schemeClr val="bg1">
                <a:lumMod val="50000"/>
                <a:lumOff val="50000"/>
              </a:schemeClr>
            </a:solidFill>
            <a:prstDash val="dot"/>
            <a:tailEnd type="arrow"/>
          </a:ln>
        </p:spPr>
        <p:style>
          <a:lnRef idx="2">
            <a:schemeClr val="accent1"/>
          </a:lnRef>
          <a:fillRef idx="0">
            <a:schemeClr val="accent1"/>
          </a:fillRef>
          <a:effectRef idx="1">
            <a:schemeClr val="accent1"/>
          </a:effectRef>
          <a:fontRef idx="minor">
            <a:schemeClr val="tx1"/>
          </a:fontRef>
        </p:style>
      </p:cxnSp>
      <p:pic>
        <p:nvPicPr>
          <p:cNvPr id="4" name="Picture 3" descr="power_law_trace.tif"/>
          <p:cNvPicPr>
            <a:picLocks noChangeAspect="1"/>
          </p:cNvPicPr>
          <p:nvPr/>
        </p:nvPicPr>
        <p:blipFill rotWithShape="1">
          <a:blip r:embed="rId6" cstate="email">
            <a:clrChange>
              <a:clrFrom>
                <a:srgbClr val="FFFFFF"/>
              </a:clrFrom>
              <a:clrTo>
                <a:srgbClr val="FFFFFF">
                  <a:alpha val="0"/>
                </a:srgbClr>
              </a:clrTo>
            </a:clrChange>
            <a:extLst>
              <a:ext uri="{28A0092B-C50C-407E-A947-70E740481C1C}">
                <a14:useLocalDpi xmlns:a14="http://schemas.microsoft.com/office/drawing/2010/main" val="0"/>
              </a:ext>
            </a:extLst>
          </a:blip>
          <a:srcRect l="13346" t="15325" r="9699" b="63391"/>
          <a:stretch/>
        </p:blipFill>
        <p:spPr>
          <a:xfrm>
            <a:off x="-63500" y="394594"/>
            <a:ext cx="9144000" cy="515917"/>
          </a:xfrm>
          <a:prstGeom prst="rect">
            <a:avLst/>
          </a:prstGeom>
        </p:spPr>
      </p:pic>
    </p:spTree>
    <p:extLst>
      <p:ext uri="{BB962C8B-B14F-4D97-AF65-F5344CB8AC3E}">
        <p14:creationId xmlns:p14="http://schemas.microsoft.com/office/powerpoint/2010/main" val="406112633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5" name="Image 1" descr="gpw-20061021-NASA-ISS015-E-25058-space-Hurricane-Felix-eye-bands-Caribbean-Sea-Earth-20070903-large.jpeg"/>
          <p:cNvPicPr>
            <a:picLocks noChangeAspect="1"/>
          </p:cNvPicPr>
          <p:nvPr/>
        </p:nvPicPr>
        <p:blipFill>
          <a:blip r:embed="rId2" cstate="email">
            <a:extLst>
              <a:ext uri="{28A0092B-C50C-407E-A947-70E740481C1C}">
                <a14:useLocalDpi xmlns:a14="http://schemas.microsoft.com/office/drawing/2010/main" val="0"/>
              </a:ext>
            </a:extLst>
          </a:blip>
          <a:srcRect l="17963" b="13776"/>
          <a:stretch>
            <a:fillRect/>
          </a:stretch>
        </p:blipFill>
        <p:spPr bwMode="auto">
          <a:xfrm>
            <a:off x="0" y="2433638"/>
            <a:ext cx="5626100" cy="4424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3426" name="Image 2" descr="Hurrican_Colin_Winds.gif"/>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546600" y="1833563"/>
            <a:ext cx="3708400" cy="2967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ZoneTexte 3"/>
          <p:cNvSpPr txBox="1"/>
          <p:nvPr/>
        </p:nvSpPr>
        <p:spPr>
          <a:xfrm>
            <a:off x="1538288" y="1833563"/>
            <a:ext cx="2805112" cy="830262"/>
          </a:xfrm>
          <a:prstGeom prst="rect">
            <a:avLst/>
          </a:prstGeom>
          <a:noFill/>
        </p:spPr>
        <p:txBody>
          <a:bodyPr>
            <a:spAutoFit/>
          </a:bodyPr>
          <a:lstStyle/>
          <a:p>
            <a:pPr fontAlgn="base">
              <a:spcBef>
                <a:spcPct val="0"/>
              </a:spcBef>
              <a:spcAft>
                <a:spcPct val="0"/>
              </a:spcAft>
              <a:defRPr/>
            </a:pPr>
            <a:r>
              <a:rPr lang="en-US" sz="2400" dirty="0">
                <a:solidFill>
                  <a:prstClr val="white">
                    <a:lumMod val="65000"/>
                  </a:prstClr>
                </a:solidFill>
                <a:latin typeface="Calibri" charset="0"/>
                <a:ea typeface="ＭＳ Ｐゴシック" charset="0"/>
                <a:cs typeface="ＭＳ Ｐゴシック" charset="0"/>
              </a:rPr>
              <a:t>Time-unlocked forecasting</a:t>
            </a:r>
          </a:p>
        </p:txBody>
      </p:sp>
      <p:sp>
        <p:nvSpPr>
          <p:cNvPr id="103428" name="Titre 1"/>
          <p:cNvSpPr>
            <a:spLocks noGrp="1"/>
          </p:cNvSpPr>
          <p:nvPr>
            <p:ph type="title"/>
          </p:nvPr>
        </p:nvSpPr>
        <p:spPr/>
        <p:txBody>
          <a:bodyPr/>
          <a:lstStyle/>
          <a:p>
            <a:r>
              <a:rPr lang="fr-FR">
                <a:latin typeface="Calibri" charset="0"/>
              </a:rPr>
              <a:t>Future directions</a:t>
            </a:r>
          </a:p>
        </p:txBody>
      </p:sp>
    </p:spTree>
    <p:extLst>
      <p:ext uri="{BB962C8B-B14F-4D97-AF65-F5344CB8AC3E}">
        <p14:creationId xmlns:p14="http://schemas.microsoft.com/office/powerpoint/2010/main" val="329613523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re 1"/>
          <p:cNvSpPr>
            <a:spLocks noGrp="1"/>
          </p:cNvSpPr>
          <p:nvPr>
            <p:ph type="title"/>
          </p:nvPr>
        </p:nvSpPr>
        <p:spPr>
          <a:xfrm>
            <a:off x="457198" y="254000"/>
            <a:ext cx="8229602" cy="800100"/>
          </a:xfrm>
        </p:spPr>
        <p:txBody>
          <a:bodyPr/>
          <a:lstStyle/>
          <a:p>
            <a:r>
              <a:rPr lang="en-US" dirty="0">
                <a:latin typeface="Corbel" charset="0"/>
              </a:rPr>
              <a:t>Brain-Behavior Forecasting</a:t>
            </a:r>
          </a:p>
        </p:txBody>
      </p:sp>
      <p:pic>
        <p:nvPicPr>
          <p:cNvPr id="46082" name="Image 3" descr="laitnetop_ssenidaer_cropped.tif"/>
          <p:cNvPicPr>
            <a:picLocks noChangeAspect="1"/>
          </p:cNvPicPr>
          <p:nvPr/>
        </p:nvPicPr>
        <p:blipFill>
          <a:blip r:embed="rId3" cstate="email">
            <a:extLst>
              <a:ext uri="{28A0092B-C50C-407E-A947-70E740481C1C}">
                <a14:useLocalDpi xmlns:a14="http://schemas.microsoft.com/office/drawing/2010/main" val="0"/>
              </a:ext>
            </a:extLst>
          </a:blip>
          <a:srcRect b="1373"/>
          <a:stretch>
            <a:fillRect/>
          </a:stretch>
        </p:blipFill>
        <p:spPr bwMode="auto">
          <a:xfrm>
            <a:off x="5275263" y="2722563"/>
            <a:ext cx="2979737" cy="2205037"/>
          </a:xfrm>
          <a:prstGeom prst="rect">
            <a:avLst/>
          </a:prstGeom>
          <a:noFill/>
          <a:ln w="9525">
            <a:solidFill>
              <a:srgbClr val="A6A6A6"/>
            </a:solidFill>
            <a:miter lim="800000"/>
            <a:headEnd/>
            <a:tailEnd/>
          </a:ln>
          <a:extLst>
            <a:ext uri="{909E8E84-426E-40dd-AFC4-6F175D3DCCD1}">
              <a14:hiddenFill xmlns:a14="http://schemas.microsoft.com/office/drawing/2010/main" xmlns="">
                <a:solidFill>
                  <a:srgbClr val="FFFFFF"/>
                </a:solidFill>
              </a14:hiddenFill>
            </a:ext>
          </a:extLst>
        </p:spPr>
      </p:pic>
      <p:pic>
        <p:nvPicPr>
          <p:cNvPr id="46083" name="Image 2" descr="traces.tif"/>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55650" y="1562100"/>
            <a:ext cx="3244850" cy="1247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6084" name="Picture 4" descr="power_law_noise_example"/>
          <p:cNvPicPr>
            <a:picLocks noChangeAspect="1" noChangeArrowheads="1"/>
          </p:cNvPicPr>
          <p:nvPr/>
        </p:nvPicPr>
        <p:blipFill>
          <a:blip r:embed="rId5" cstate="email">
            <a:lum bright="70000" contrast="-70000"/>
            <a:extLst>
              <a:ext uri="{28A0092B-C50C-407E-A947-70E740481C1C}">
                <a14:useLocalDpi xmlns:a14="http://schemas.microsoft.com/office/drawing/2010/main" val="0"/>
              </a:ext>
            </a:extLst>
          </a:blip>
          <a:srcRect t="7948" b="2280"/>
          <a:stretch>
            <a:fillRect/>
          </a:stretch>
        </p:blipFill>
        <p:spPr bwMode="auto">
          <a:xfrm>
            <a:off x="0" y="5895975"/>
            <a:ext cx="9144000" cy="44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3" name="Connecteur droit avec flèche 2"/>
          <p:cNvCxnSpPr/>
          <p:nvPr/>
        </p:nvCxnSpPr>
        <p:spPr>
          <a:xfrm>
            <a:off x="1231900" y="5803900"/>
            <a:ext cx="0" cy="393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 name="Connecteur droit avec flèche 6"/>
          <p:cNvCxnSpPr/>
          <p:nvPr/>
        </p:nvCxnSpPr>
        <p:spPr>
          <a:xfrm>
            <a:off x="3352800" y="5803900"/>
            <a:ext cx="0" cy="393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Connecteur droit avec flèche 10"/>
          <p:cNvCxnSpPr/>
          <p:nvPr/>
        </p:nvCxnSpPr>
        <p:spPr>
          <a:xfrm>
            <a:off x="4165600" y="5803900"/>
            <a:ext cx="0" cy="393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Connecteur droit avec flèche 13"/>
          <p:cNvCxnSpPr/>
          <p:nvPr/>
        </p:nvCxnSpPr>
        <p:spPr>
          <a:xfrm>
            <a:off x="6616700" y="5803900"/>
            <a:ext cx="0" cy="393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Connecteur droit avec flèche 16"/>
          <p:cNvCxnSpPr/>
          <p:nvPr/>
        </p:nvCxnSpPr>
        <p:spPr>
          <a:xfrm>
            <a:off x="8686800" y="5803900"/>
            <a:ext cx="0" cy="393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Connecteur droit avec flèche 18"/>
          <p:cNvCxnSpPr/>
          <p:nvPr/>
        </p:nvCxnSpPr>
        <p:spPr>
          <a:xfrm flipV="1">
            <a:off x="3479800" y="2619375"/>
            <a:ext cx="0" cy="381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46091" name="Image 20" descr="meanRP_classic_n=13.tif"/>
          <p:cNvPicPr>
            <a:picLocks noChangeAspect="1"/>
          </p:cNvPicPr>
          <p:nvPr/>
        </p:nvPicPr>
        <p:blipFill>
          <a:blip r:embed="rId6" cstate="email">
            <a:extLst>
              <a:ext uri="{28A0092B-C50C-407E-A947-70E740481C1C}">
                <a14:useLocalDpi xmlns:a14="http://schemas.microsoft.com/office/drawing/2010/main" val="0"/>
              </a:ext>
            </a:extLst>
          </a:blip>
          <a:srcRect l="12857" t="14529" r="8482" b="20726"/>
          <a:stretch>
            <a:fillRect/>
          </a:stretch>
        </p:blipFill>
        <p:spPr bwMode="auto">
          <a:xfrm>
            <a:off x="755650" y="3438525"/>
            <a:ext cx="3249613" cy="1489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6092" name="ZoneTexte 1"/>
          <p:cNvSpPr txBox="1">
            <a:spLocks noChangeArrowheads="1"/>
          </p:cNvSpPr>
          <p:nvPr/>
        </p:nvSpPr>
        <p:spPr bwMode="auto">
          <a:xfrm>
            <a:off x="4470400" y="3746500"/>
            <a:ext cx="452438"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rbel" charset="0"/>
                <a:ea typeface="ＭＳ Ｐゴシック" charset="0"/>
                <a:cs typeface="ＭＳ Ｐゴシック" charset="0"/>
              </a:defRPr>
            </a:lvl1pPr>
            <a:lvl2pPr marL="742950" indent="-285750" eaLnBrk="0" hangingPunct="0">
              <a:defRPr sz="2400">
                <a:solidFill>
                  <a:schemeClr val="tx1"/>
                </a:solidFill>
                <a:latin typeface="Corbel" charset="0"/>
                <a:ea typeface="ＭＳ Ｐゴシック" charset="0"/>
              </a:defRPr>
            </a:lvl2pPr>
            <a:lvl3pPr marL="1143000" indent="-228600" eaLnBrk="0" hangingPunct="0">
              <a:defRPr sz="2400">
                <a:solidFill>
                  <a:schemeClr val="tx1"/>
                </a:solidFill>
                <a:latin typeface="Corbel" charset="0"/>
                <a:ea typeface="ＭＳ Ｐゴシック" charset="0"/>
              </a:defRPr>
            </a:lvl3pPr>
            <a:lvl4pPr marL="1600200" indent="-228600" eaLnBrk="0" hangingPunct="0">
              <a:defRPr sz="2400">
                <a:solidFill>
                  <a:schemeClr val="tx1"/>
                </a:solidFill>
                <a:latin typeface="Corbel" charset="0"/>
                <a:ea typeface="ＭＳ Ｐゴシック" charset="0"/>
              </a:defRPr>
            </a:lvl4pPr>
            <a:lvl5pPr marL="2057400" indent="-228600" eaLnBrk="0" hangingPunct="0">
              <a:defRPr sz="2400">
                <a:solidFill>
                  <a:schemeClr val="tx1"/>
                </a:solidFill>
                <a:latin typeface="Corbel" charset="0"/>
                <a:ea typeface="ＭＳ Ｐゴシック" charset="0"/>
              </a:defRPr>
            </a:lvl5pPr>
            <a:lvl6pPr marL="2514600" indent="-228600" eaLnBrk="0" fontAlgn="base" hangingPunct="0">
              <a:spcBef>
                <a:spcPct val="0"/>
              </a:spcBef>
              <a:spcAft>
                <a:spcPct val="0"/>
              </a:spcAft>
              <a:defRPr sz="2400">
                <a:solidFill>
                  <a:schemeClr val="tx1"/>
                </a:solidFill>
                <a:latin typeface="Corbel" charset="0"/>
                <a:ea typeface="ＭＳ Ｐゴシック" charset="0"/>
              </a:defRPr>
            </a:lvl6pPr>
            <a:lvl7pPr marL="2971800" indent="-228600" eaLnBrk="0" fontAlgn="base" hangingPunct="0">
              <a:spcBef>
                <a:spcPct val="0"/>
              </a:spcBef>
              <a:spcAft>
                <a:spcPct val="0"/>
              </a:spcAft>
              <a:defRPr sz="2400">
                <a:solidFill>
                  <a:schemeClr val="tx1"/>
                </a:solidFill>
                <a:latin typeface="Corbel" charset="0"/>
                <a:ea typeface="ＭＳ Ｐゴシック" charset="0"/>
              </a:defRPr>
            </a:lvl7pPr>
            <a:lvl8pPr marL="3429000" indent="-228600" eaLnBrk="0" fontAlgn="base" hangingPunct="0">
              <a:spcBef>
                <a:spcPct val="0"/>
              </a:spcBef>
              <a:spcAft>
                <a:spcPct val="0"/>
              </a:spcAft>
              <a:defRPr sz="2400">
                <a:solidFill>
                  <a:schemeClr val="tx1"/>
                </a:solidFill>
                <a:latin typeface="Corbel" charset="0"/>
                <a:ea typeface="ＭＳ Ｐゴシック" charset="0"/>
              </a:defRPr>
            </a:lvl8pPr>
            <a:lvl9pPr marL="3886200" indent="-228600" eaLnBrk="0" fontAlgn="base" hangingPunct="0">
              <a:spcBef>
                <a:spcPct val="0"/>
              </a:spcBef>
              <a:spcAft>
                <a:spcPct val="0"/>
              </a:spcAft>
              <a:defRPr sz="2400">
                <a:solidFill>
                  <a:schemeClr val="tx1"/>
                </a:solidFill>
                <a:latin typeface="Corbel" charset="0"/>
                <a:ea typeface="ＭＳ Ｐゴシック" charset="0"/>
              </a:defRPr>
            </a:lvl9pPr>
          </a:lstStyle>
          <a:p>
            <a:pPr eaLnBrk="1" hangingPunct="1"/>
            <a:r>
              <a:rPr lang="en-US" sz="1800">
                <a:solidFill>
                  <a:prstClr val="white"/>
                </a:solidFill>
              </a:rPr>
              <a:t>VS</a:t>
            </a:r>
          </a:p>
        </p:txBody>
      </p:sp>
      <p:cxnSp>
        <p:nvCxnSpPr>
          <p:cNvPr id="4" name="Connecteur droit avec flèche 3"/>
          <p:cNvCxnSpPr/>
          <p:nvPr/>
        </p:nvCxnSpPr>
        <p:spPr>
          <a:xfrm flipH="1">
            <a:off x="2387600" y="5205413"/>
            <a:ext cx="161766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6094" name="ZoneTexte 4"/>
          <p:cNvSpPr txBox="1">
            <a:spLocks noChangeArrowheads="1"/>
          </p:cNvSpPr>
          <p:nvPr/>
        </p:nvSpPr>
        <p:spPr bwMode="auto">
          <a:xfrm>
            <a:off x="1042988" y="5021263"/>
            <a:ext cx="1219200"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rbel" charset="0"/>
                <a:ea typeface="ＭＳ Ｐゴシック" charset="0"/>
                <a:cs typeface="ＭＳ Ｐゴシック" charset="0"/>
              </a:defRPr>
            </a:lvl1pPr>
            <a:lvl2pPr marL="742950" indent="-285750" eaLnBrk="0" hangingPunct="0">
              <a:defRPr sz="2400">
                <a:solidFill>
                  <a:schemeClr val="tx1"/>
                </a:solidFill>
                <a:latin typeface="Corbel" charset="0"/>
                <a:ea typeface="ＭＳ Ｐゴシック" charset="0"/>
              </a:defRPr>
            </a:lvl2pPr>
            <a:lvl3pPr marL="1143000" indent="-228600" eaLnBrk="0" hangingPunct="0">
              <a:defRPr sz="2400">
                <a:solidFill>
                  <a:schemeClr val="tx1"/>
                </a:solidFill>
                <a:latin typeface="Corbel" charset="0"/>
                <a:ea typeface="ＭＳ Ｐゴシック" charset="0"/>
              </a:defRPr>
            </a:lvl3pPr>
            <a:lvl4pPr marL="1600200" indent="-228600" eaLnBrk="0" hangingPunct="0">
              <a:defRPr sz="2400">
                <a:solidFill>
                  <a:schemeClr val="tx1"/>
                </a:solidFill>
                <a:latin typeface="Corbel" charset="0"/>
                <a:ea typeface="ＭＳ Ｐゴシック" charset="0"/>
              </a:defRPr>
            </a:lvl4pPr>
            <a:lvl5pPr marL="2057400" indent="-228600" eaLnBrk="0" hangingPunct="0">
              <a:defRPr sz="2400">
                <a:solidFill>
                  <a:schemeClr val="tx1"/>
                </a:solidFill>
                <a:latin typeface="Corbel" charset="0"/>
                <a:ea typeface="ＭＳ Ｐゴシック" charset="0"/>
              </a:defRPr>
            </a:lvl5pPr>
            <a:lvl6pPr marL="2514600" indent="-228600" eaLnBrk="0" fontAlgn="base" hangingPunct="0">
              <a:spcBef>
                <a:spcPct val="0"/>
              </a:spcBef>
              <a:spcAft>
                <a:spcPct val="0"/>
              </a:spcAft>
              <a:defRPr sz="2400">
                <a:solidFill>
                  <a:schemeClr val="tx1"/>
                </a:solidFill>
                <a:latin typeface="Corbel" charset="0"/>
                <a:ea typeface="ＭＳ Ｐゴシック" charset="0"/>
              </a:defRPr>
            </a:lvl6pPr>
            <a:lvl7pPr marL="2971800" indent="-228600" eaLnBrk="0" fontAlgn="base" hangingPunct="0">
              <a:spcBef>
                <a:spcPct val="0"/>
              </a:spcBef>
              <a:spcAft>
                <a:spcPct val="0"/>
              </a:spcAft>
              <a:defRPr sz="2400">
                <a:solidFill>
                  <a:schemeClr val="tx1"/>
                </a:solidFill>
                <a:latin typeface="Corbel" charset="0"/>
                <a:ea typeface="ＭＳ Ｐゴシック" charset="0"/>
              </a:defRPr>
            </a:lvl7pPr>
            <a:lvl8pPr marL="3429000" indent="-228600" eaLnBrk="0" fontAlgn="base" hangingPunct="0">
              <a:spcBef>
                <a:spcPct val="0"/>
              </a:spcBef>
              <a:spcAft>
                <a:spcPct val="0"/>
              </a:spcAft>
              <a:defRPr sz="2400">
                <a:solidFill>
                  <a:schemeClr val="tx1"/>
                </a:solidFill>
                <a:latin typeface="Corbel" charset="0"/>
                <a:ea typeface="ＭＳ Ｐゴシック" charset="0"/>
              </a:defRPr>
            </a:lvl8pPr>
            <a:lvl9pPr marL="3886200" indent="-228600" eaLnBrk="0" fontAlgn="base" hangingPunct="0">
              <a:spcBef>
                <a:spcPct val="0"/>
              </a:spcBef>
              <a:spcAft>
                <a:spcPct val="0"/>
              </a:spcAft>
              <a:defRPr sz="2400">
                <a:solidFill>
                  <a:schemeClr val="tx1"/>
                </a:solidFill>
                <a:latin typeface="Corbel" charset="0"/>
                <a:ea typeface="ＭＳ Ｐゴシック" charset="0"/>
              </a:defRPr>
            </a:lvl9pPr>
          </a:lstStyle>
          <a:p>
            <a:pPr algn="r" eaLnBrk="1" hangingPunct="1"/>
            <a:r>
              <a:rPr lang="en-US" sz="1800">
                <a:solidFill>
                  <a:prstClr val="white"/>
                </a:solidFill>
              </a:rPr>
              <a:t>time (past)</a:t>
            </a:r>
          </a:p>
        </p:txBody>
      </p:sp>
      <p:cxnSp>
        <p:nvCxnSpPr>
          <p:cNvPr id="8" name="Connecteur droit avec flèche 7"/>
          <p:cNvCxnSpPr/>
          <p:nvPr/>
        </p:nvCxnSpPr>
        <p:spPr>
          <a:xfrm>
            <a:off x="5275263" y="5205413"/>
            <a:ext cx="1239837"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6096" name="ZoneTexte 8"/>
          <p:cNvSpPr txBox="1">
            <a:spLocks noChangeArrowheads="1"/>
          </p:cNvSpPr>
          <p:nvPr/>
        </p:nvSpPr>
        <p:spPr bwMode="auto">
          <a:xfrm>
            <a:off x="6616700" y="5021263"/>
            <a:ext cx="1389063"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rbel" charset="0"/>
                <a:ea typeface="ＭＳ Ｐゴシック" charset="0"/>
                <a:cs typeface="ＭＳ Ｐゴシック" charset="0"/>
              </a:defRPr>
            </a:lvl1pPr>
            <a:lvl2pPr marL="742950" indent="-285750" eaLnBrk="0" hangingPunct="0">
              <a:defRPr sz="2400">
                <a:solidFill>
                  <a:schemeClr val="tx1"/>
                </a:solidFill>
                <a:latin typeface="Corbel" charset="0"/>
                <a:ea typeface="ＭＳ Ｐゴシック" charset="0"/>
              </a:defRPr>
            </a:lvl2pPr>
            <a:lvl3pPr marL="1143000" indent="-228600" eaLnBrk="0" hangingPunct="0">
              <a:defRPr sz="2400">
                <a:solidFill>
                  <a:schemeClr val="tx1"/>
                </a:solidFill>
                <a:latin typeface="Corbel" charset="0"/>
                <a:ea typeface="ＭＳ Ｐゴシック" charset="0"/>
              </a:defRPr>
            </a:lvl3pPr>
            <a:lvl4pPr marL="1600200" indent="-228600" eaLnBrk="0" hangingPunct="0">
              <a:defRPr sz="2400">
                <a:solidFill>
                  <a:schemeClr val="tx1"/>
                </a:solidFill>
                <a:latin typeface="Corbel" charset="0"/>
                <a:ea typeface="ＭＳ Ｐゴシック" charset="0"/>
              </a:defRPr>
            </a:lvl4pPr>
            <a:lvl5pPr marL="2057400" indent="-228600" eaLnBrk="0" hangingPunct="0">
              <a:defRPr sz="2400">
                <a:solidFill>
                  <a:schemeClr val="tx1"/>
                </a:solidFill>
                <a:latin typeface="Corbel" charset="0"/>
                <a:ea typeface="ＭＳ Ｐゴシック" charset="0"/>
              </a:defRPr>
            </a:lvl5pPr>
            <a:lvl6pPr marL="2514600" indent="-228600" eaLnBrk="0" fontAlgn="base" hangingPunct="0">
              <a:spcBef>
                <a:spcPct val="0"/>
              </a:spcBef>
              <a:spcAft>
                <a:spcPct val="0"/>
              </a:spcAft>
              <a:defRPr sz="2400">
                <a:solidFill>
                  <a:schemeClr val="tx1"/>
                </a:solidFill>
                <a:latin typeface="Corbel" charset="0"/>
                <a:ea typeface="ＭＳ Ｐゴシック" charset="0"/>
              </a:defRPr>
            </a:lvl6pPr>
            <a:lvl7pPr marL="2971800" indent="-228600" eaLnBrk="0" fontAlgn="base" hangingPunct="0">
              <a:spcBef>
                <a:spcPct val="0"/>
              </a:spcBef>
              <a:spcAft>
                <a:spcPct val="0"/>
              </a:spcAft>
              <a:defRPr sz="2400">
                <a:solidFill>
                  <a:schemeClr val="tx1"/>
                </a:solidFill>
                <a:latin typeface="Corbel" charset="0"/>
                <a:ea typeface="ＭＳ Ｐゴシック" charset="0"/>
              </a:defRPr>
            </a:lvl7pPr>
            <a:lvl8pPr marL="3429000" indent="-228600" eaLnBrk="0" fontAlgn="base" hangingPunct="0">
              <a:spcBef>
                <a:spcPct val="0"/>
              </a:spcBef>
              <a:spcAft>
                <a:spcPct val="0"/>
              </a:spcAft>
              <a:defRPr sz="2400">
                <a:solidFill>
                  <a:schemeClr val="tx1"/>
                </a:solidFill>
                <a:latin typeface="Corbel" charset="0"/>
                <a:ea typeface="ＭＳ Ｐゴシック" charset="0"/>
              </a:defRPr>
            </a:lvl8pPr>
            <a:lvl9pPr marL="3886200" indent="-228600" eaLnBrk="0" fontAlgn="base" hangingPunct="0">
              <a:spcBef>
                <a:spcPct val="0"/>
              </a:spcBef>
              <a:spcAft>
                <a:spcPct val="0"/>
              </a:spcAft>
              <a:defRPr sz="2400">
                <a:solidFill>
                  <a:schemeClr val="tx1"/>
                </a:solidFill>
                <a:latin typeface="Corbel" charset="0"/>
                <a:ea typeface="ＭＳ Ｐゴシック" charset="0"/>
              </a:defRPr>
            </a:lvl9pPr>
          </a:lstStyle>
          <a:p>
            <a:pPr eaLnBrk="1" hangingPunct="1"/>
            <a:r>
              <a:rPr lang="en-US" sz="1800">
                <a:solidFill>
                  <a:prstClr val="white"/>
                </a:solidFill>
              </a:rPr>
              <a:t>time (future)</a:t>
            </a:r>
          </a:p>
        </p:txBody>
      </p:sp>
      <p:cxnSp>
        <p:nvCxnSpPr>
          <p:cNvPr id="16" name="Connecteur droit 15"/>
          <p:cNvCxnSpPr/>
          <p:nvPr/>
        </p:nvCxnSpPr>
        <p:spPr>
          <a:xfrm>
            <a:off x="3581400" y="5072063"/>
            <a:ext cx="0" cy="268287"/>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Connecteur droit 24"/>
          <p:cNvCxnSpPr/>
          <p:nvPr/>
        </p:nvCxnSpPr>
        <p:spPr>
          <a:xfrm>
            <a:off x="5275263" y="5070475"/>
            <a:ext cx="0" cy="269875"/>
          </a:xfrm>
          <a:prstGeom prst="line">
            <a:avLst/>
          </a:prstGeom>
        </p:spPr>
        <p:style>
          <a:lnRef idx="2">
            <a:schemeClr val="accent1"/>
          </a:lnRef>
          <a:fillRef idx="0">
            <a:schemeClr val="accent1"/>
          </a:fillRef>
          <a:effectRef idx="1">
            <a:schemeClr val="accent1"/>
          </a:effectRef>
          <a:fontRef idx="minor">
            <a:schemeClr val="tx1"/>
          </a:fontRef>
        </p:style>
      </p:cxnSp>
      <p:pic>
        <p:nvPicPr>
          <p:cNvPr id="28" name="Picture 27" descr="laitnetopssenidaer_determ.tif"/>
          <p:cNvPicPr>
            <a:picLocks noChangeAspect="1"/>
          </p:cNvPicPr>
          <p:nvPr/>
        </p:nvPicPr>
        <p:blipFill rotWithShape="1">
          <a:blip r:embed="rId7" cstate="email">
            <a:extLst>
              <a:ext uri="{28A0092B-C50C-407E-A947-70E740481C1C}">
                <a14:useLocalDpi xmlns:a14="http://schemas.microsoft.com/office/drawing/2010/main" val="0"/>
              </a:ext>
            </a:extLst>
          </a:blip>
          <a:srcRect l="12859" t="7157" r="9243" b="10758"/>
          <a:stretch/>
        </p:blipFill>
        <p:spPr>
          <a:xfrm>
            <a:off x="6023359" y="3178961"/>
            <a:ext cx="2408238" cy="1901122"/>
          </a:xfrm>
          <a:prstGeom prst="rect">
            <a:avLst/>
          </a:prstGeom>
        </p:spPr>
      </p:pic>
      <p:sp>
        <p:nvSpPr>
          <p:cNvPr id="21" name="ZoneTexte 3"/>
          <p:cNvSpPr txBox="1">
            <a:spLocks noChangeArrowheads="1"/>
          </p:cNvSpPr>
          <p:nvPr/>
        </p:nvSpPr>
        <p:spPr bwMode="auto">
          <a:xfrm>
            <a:off x="755650" y="4306191"/>
            <a:ext cx="1421649"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000" dirty="0">
                <a:solidFill>
                  <a:prstClr val="white"/>
                </a:solidFill>
              </a:rPr>
              <a:t>P (S</a:t>
            </a:r>
            <a:r>
              <a:rPr lang="en-US" sz="2000" i="1" baseline="-21000" dirty="0">
                <a:solidFill>
                  <a:prstClr val="white"/>
                </a:solidFill>
              </a:rPr>
              <a:t>t-</a:t>
            </a:r>
            <a:r>
              <a:rPr lang="en-US" sz="2000" i="1" baseline="-21000" dirty="0" err="1">
                <a:solidFill>
                  <a:prstClr val="white"/>
                </a:solidFill>
              </a:rPr>
              <a:t>τ</a:t>
            </a:r>
            <a:r>
              <a:rPr lang="en-US" sz="2000" dirty="0">
                <a:solidFill>
                  <a:prstClr val="white"/>
                </a:solidFill>
              </a:rPr>
              <a:t> | M</a:t>
            </a:r>
            <a:r>
              <a:rPr lang="en-US" sz="2000" i="1" baseline="-21000" dirty="0">
                <a:solidFill>
                  <a:prstClr val="white"/>
                </a:solidFill>
              </a:rPr>
              <a:t>t0</a:t>
            </a:r>
            <a:r>
              <a:rPr lang="en-US" sz="2000" dirty="0">
                <a:solidFill>
                  <a:prstClr val="white"/>
                </a:solidFill>
              </a:rPr>
              <a:t>)</a:t>
            </a:r>
          </a:p>
        </p:txBody>
      </p:sp>
      <p:sp>
        <p:nvSpPr>
          <p:cNvPr id="22" name="ZoneTexte 5"/>
          <p:cNvSpPr txBox="1">
            <a:spLocks noChangeArrowheads="1"/>
          </p:cNvSpPr>
          <p:nvPr/>
        </p:nvSpPr>
        <p:spPr bwMode="auto">
          <a:xfrm>
            <a:off x="6811448" y="4306191"/>
            <a:ext cx="1291197"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000" dirty="0">
                <a:solidFill>
                  <a:prstClr val="white"/>
                </a:solidFill>
              </a:rPr>
              <a:t>P (</a:t>
            </a:r>
            <a:r>
              <a:rPr lang="en-US" sz="2000" dirty="0" err="1">
                <a:solidFill>
                  <a:prstClr val="white"/>
                </a:solidFill>
              </a:rPr>
              <a:t>M</a:t>
            </a:r>
            <a:r>
              <a:rPr lang="en-US" sz="2000" i="1" baseline="-21000" dirty="0" err="1">
                <a:solidFill>
                  <a:prstClr val="white"/>
                </a:solidFill>
              </a:rPr>
              <a:t>t+τ</a:t>
            </a:r>
            <a:r>
              <a:rPr lang="en-US" sz="2000" baseline="-21000" dirty="0">
                <a:solidFill>
                  <a:prstClr val="white"/>
                </a:solidFill>
              </a:rPr>
              <a:t> </a:t>
            </a:r>
            <a:r>
              <a:rPr lang="en-US" sz="2000" dirty="0">
                <a:solidFill>
                  <a:prstClr val="white"/>
                </a:solidFill>
              </a:rPr>
              <a:t>| S)</a:t>
            </a:r>
          </a:p>
        </p:txBody>
      </p:sp>
      <p:sp>
        <p:nvSpPr>
          <p:cNvPr id="6" name="TextBox 5"/>
          <p:cNvSpPr txBox="1"/>
          <p:nvPr/>
        </p:nvSpPr>
        <p:spPr>
          <a:xfrm>
            <a:off x="7150102" y="2722563"/>
            <a:ext cx="1119943" cy="369332"/>
          </a:xfrm>
          <a:prstGeom prst="rect">
            <a:avLst/>
          </a:prstGeom>
          <a:noFill/>
        </p:spPr>
        <p:txBody>
          <a:bodyPr wrap="none" rtlCol="0">
            <a:spAutoFit/>
          </a:bodyPr>
          <a:lstStyle/>
          <a:p>
            <a:r>
              <a:rPr lang="en-US" dirty="0">
                <a:solidFill>
                  <a:prstClr val="white">
                    <a:lumMod val="50000"/>
                  </a:prstClr>
                </a:solidFill>
                <a:latin typeface="Calibri"/>
              </a:rPr>
              <a:t>stochastic</a:t>
            </a:r>
          </a:p>
        </p:txBody>
      </p:sp>
      <p:sp>
        <p:nvSpPr>
          <p:cNvPr id="26" name="TextBox 25"/>
          <p:cNvSpPr txBox="1"/>
          <p:nvPr/>
        </p:nvSpPr>
        <p:spPr>
          <a:xfrm>
            <a:off x="7010039" y="3178961"/>
            <a:ext cx="1421558" cy="646331"/>
          </a:xfrm>
          <a:prstGeom prst="rect">
            <a:avLst/>
          </a:prstGeom>
          <a:noFill/>
        </p:spPr>
        <p:txBody>
          <a:bodyPr wrap="none" rtlCol="0">
            <a:spAutoFit/>
          </a:bodyPr>
          <a:lstStyle/>
          <a:p>
            <a:pPr algn="ctr"/>
            <a:r>
              <a:rPr lang="en-US" dirty="0">
                <a:solidFill>
                  <a:prstClr val="white">
                    <a:lumMod val="50000"/>
                  </a:prstClr>
                </a:solidFill>
                <a:latin typeface="Calibri"/>
              </a:rPr>
              <a:t>deterministic</a:t>
            </a:r>
          </a:p>
          <a:p>
            <a:pPr algn="ctr"/>
            <a:r>
              <a:rPr lang="en-US" dirty="0">
                <a:solidFill>
                  <a:prstClr val="white">
                    <a:lumMod val="50000"/>
                  </a:prstClr>
                </a:solidFill>
                <a:latin typeface="Calibri"/>
              </a:rPr>
              <a:t>“trigger”</a:t>
            </a:r>
          </a:p>
        </p:txBody>
      </p:sp>
      <p:sp>
        <p:nvSpPr>
          <p:cNvPr id="10" name="Striped Right Arrow 9"/>
          <p:cNvSpPr/>
          <p:nvPr/>
        </p:nvSpPr>
        <p:spPr>
          <a:xfrm rot="5400000">
            <a:off x="2217271" y="3000375"/>
            <a:ext cx="705224" cy="615390"/>
          </a:xfrm>
          <a:prstGeom prst="strip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4679504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49" name="Image 3" descr="laitnetop_ssenidaer_cropped.t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4450" name="Image 2" descr="laitnetop_ssenidaer.gif"/>
          <p:cNvPicPr>
            <a:picLocks noChangeAspect="1"/>
          </p:cNvPicPr>
          <p:nvPr/>
        </p:nvPicPr>
        <p:blipFill>
          <a:blip r:embed="rId4" cstate="email">
            <a:alphaModFix amt="53000"/>
            <a:extLst>
              <a:ext uri="{28A0092B-C50C-407E-A947-70E740481C1C}">
                <a14:useLocalDpi xmlns:a14="http://schemas.microsoft.com/office/drawing/2010/main" val="0"/>
              </a:ext>
            </a:extLst>
          </a:blip>
          <a:srcRect/>
          <a:stretch>
            <a:fillRect/>
          </a:stretch>
        </p:blipFill>
        <p:spPr bwMode="auto">
          <a:xfrm>
            <a:off x="5264150" y="155575"/>
            <a:ext cx="3754438" cy="511175"/>
          </a:xfrm>
          <a:prstGeom prst="rect">
            <a:avLst/>
          </a:prstGeom>
          <a:noFill/>
          <a:ln>
            <a:noFill/>
          </a:ln>
          <a:extLst>
            <a:ext uri="{909E8E84-426E-40dd-AFC4-6F175D3DCCD1}">
              <a14:hiddenFill xmlns:a14="http://schemas.microsoft.com/office/drawing/2010/main" xmlns="">
                <a:solidFill>
                  <a:srgbClr val="FFFFFF">
                    <a:alpha val="52940"/>
                  </a:srgbClr>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p:cNvPicPr>
            <a:picLocks noChangeAspect="1"/>
          </p:cNvPicPr>
          <p:nvPr/>
        </p:nvPicPr>
        <p:blipFill>
          <a:blip r:embed="rId5"/>
          <a:stretch>
            <a:fillRect/>
          </a:stretch>
        </p:blipFill>
        <p:spPr>
          <a:xfrm>
            <a:off x="4386093" y="4508500"/>
            <a:ext cx="878057" cy="1193800"/>
          </a:xfrm>
          <a:prstGeom prst="rect">
            <a:avLst/>
          </a:prstGeom>
        </p:spPr>
      </p:pic>
      <p:pic>
        <p:nvPicPr>
          <p:cNvPr id="2" name="Picture 1"/>
          <p:cNvPicPr>
            <a:picLocks noChangeAspect="1"/>
          </p:cNvPicPr>
          <p:nvPr/>
        </p:nvPicPr>
        <p:blipFill>
          <a:blip r:embed="rId6"/>
          <a:stretch>
            <a:fillRect/>
          </a:stretch>
        </p:blipFill>
        <p:spPr>
          <a:xfrm>
            <a:off x="4912611" y="2870200"/>
            <a:ext cx="1401577" cy="1866900"/>
          </a:xfrm>
          <a:prstGeom prst="rect">
            <a:avLst/>
          </a:prstGeom>
        </p:spPr>
      </p:pic>
      <p:pic>
        <p:nvPicPr>
          <p:cNvPr id="4" name="Picture 3"/>
          <p:cNvPicPr>
            <a:picLocks noChangeAspect="1"/>
          </p:cNvPicPr>
          <p:nvPr/>
        </p:nvPicPr>
        <p:blipFill>
          <a:blip r:embed="rId7"/>
          <a:stretch>
            <a:fillRect/>
          </a:stretch>
        </p:blipFill>
        <p:spPr>
          <a:xfrm>
            <a:off x="5482167" y="1381125"/>
            <a:ext cx="2290233" cy="1717675"/>
          </a:xfrm>
          <a:prstGeom prst="rect">
            <a:avLst/>
          </a:prstGeom>
        </p:spPr>
      </p:pic>
      <p:pic>
        <p:nvPicPr>
          <p:cNvPr id="9" name="Image 4" descr="Crayfish.jpeg"/>
          <p:cNvPicPr>
            <a:picLocks noChangeAspect="1"/>
          </p:cNvPicPr>
          <p:nvPr/>
        </p:nvPicPr>
        <p:blipFill>
          <a:blip r:embed="rId8"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45658" y="1414451"/>
            <a:ext cx="1033462" cy="1212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6"/>
          <p:cNvPicPr>
            <a:picLocks noChangeAspect="1"/>
          </p:cNvPicPr>
          <p:nvPr/>
        </p:nvPicPr>
        <p:blipFill>
          <a:blip r:embed="rId9">
            <a:clrChange>
              <a:clrFrom>
                <a:srgbClr val="FEFEFE"/>
              </a:clrFrom>
              <a:clrTo>
                <a:srgbClr val="FEFEFE">
                  <a:alpha val="0"/>
                </a:srgbClr>
              </a:clrTo>
            </a:clrChange>
          </a:blip>
          <a:stretch>
            <a:fillRect/>
          </a:stretch>
        </p:blipFill>
        <p:spPr>
          <a:xfrm>
            <a:off x="3314700" y="1094834"/>
            <a:ext cx="2298700" cy="1532467"/>
          </a:xfrm>
          <a:prstGeom prst="rect">
            <a:avLst/>
          </a:prstGeom>
        </p:spPr>
      </p:pic>
      <p:pic>
        <p:nvPicPr>
          <p:cNvPr id="13" name="Picture 12"/>
          <p:cNvPicPr>
            <a:picLocks noChangeAspect="1"/>
          </p:cNvPicPr>
          <p:nvPr/>
        </p:nvPicPr>
        <p:blipFill>
          <a:blip r:embed="rId10">
            <a:clrChange>
              <a:clrFrom>
                <a:srgbClr val="000000"/>
              </a:clrFrom>
              <a:clrTo>
                <a:srgbClr val="000000">
                  <a:alpha val="0"/>
                </a:srgbClr>
              </a:clrTo>
            </a:clrChange>
          </a:blip>
          <a:stretch>
            <a:fillRect/>
          </a:stretch>
        </p:blipFill>
        <p:spPr>
          <a:xfrm>
            <a:off x="1422400" y="2105374"/>
            <a:ext cx="1023258" cy="246085"/>
          </a:xfrm>
          <a:prstGeom prst="rect">
            <a:avLst/>
          </a:prstGeom>
        </p:spPr>
      </p:pic>
    </p:spTree>
    <p:extLst>
      <p:ext uri="{BB962C8B-B14F-4D97-AF65-F5344CB8AC3E}">
        <p14:creationId xmlns:p14="http://schemas.microsoft.com/office/powerpoint/2010/main" val="36407797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2300"/>
            <a:ext cx="8229600" cy="4525963"/>
          </a:xfrm>
        </p:spPr>
        <p:txBody>
          <a:bodyPr>
            <a:normAutofit fontScale="70000" lnSpcReduction="20000"/>
          </a:bodyPr>
          <a:lstStyle/>
          <a:p>
            <a:pPr marL="0" indent="0">
              <a:buNone/>
            </a:pPr>
            <a:r>
              <a:rPr lang="en-US" dirty="0">
                <a:solidFill>
                  <a:schemeClr val="bg1"/>
                </a:solidFill>
              </a:rPr>
              <a:t>"...She raised one hand and flexed its fingers and wondered, as she had sometimes before, how this thing, this machine for gripping, this fleshy spider on the end of her arm, came to be hers, entirely at her command. Or did it have some little life of its own? She bent her finger and straightened it. The mystery was in the instant before it moved, </a:t>
            </a:r>
            <a:r>
              <a:rPr lang="en-US" dirty="0"/>
              <a:t>the deciding moment between not moving and moving</a:t>
            </a:r>
            <a:r>
              <a:rPr lang="en-US" dirty="0">
                <a:solidFill>
                  <a:srgbClr val="000000"/>
                </a:solidFill>
              </a:rPr>
              <a:t>, when her intention took effect. It was like a wave breaking. If she could only find herself at the crest, she thought, she might find the secret of herself, that part of her that was really in charge. She brought her forefinger closer to her face and stared at it, urging it to move. It remained still because she was pretending, she was not entirely serious, and because willing it to move, or being about to move it, was not the same as actually moving it. And when she did crook it finally, the action seemed to start in the finger itself, not in some part of her mind. When did it know to move, when did she know to move it? There was no catching herself out..."</a:t>
            </a:r>
          </a:p>
        </p:txBody>
      </p:sp>
      <p:sp>
        <p:nvSpPr>
          <p:cNvPr id="4" name="TextBox 3"/>
          <p:cNvSpPr txBox="1"/>
          <p:nvPr/>
        </p:nvSpPr>
        <p:spPr>
          <a:xfrm>
            <a:off x="2214768" y="5160963"/>
            <a:ext cx="6472032" cy="369332"/>
          </a:xfrm>
          <a:prstGeom prst="rect">
            <a:avLst/>
          </a:prstGeom>
          <a:noFill/>
        </p:spPr>
        <p:txBody>
          <a:bodyPr wrap="none" rtlCol="0">
            <a:spAutoFit/>
          </a:bodyPr>
          <a:lstStyle/>
          <a:p>
            <a:r>
              <a:rPr lang="en-US" dirty="0">
                <a:solidFill>
                  <a:srgbClr val="000000"/>
                </a:solidFill>
                <a:latin typeface="Calibri"/>
              </a:rPr>
              <a:t>McEwan, I. Atonement. New York: Random House; 2001. pp. 33-34</a:t>
            </a:r>
          </a:p>
        </p:txBody>
      </p:sp>
      <p:sp>
        <p:nvSpPr>
          <p:cNvPr id="2" name="TextBox 1"/>
          <p:cNvSpPr txBox="1"/>
          <p:nvPr/>
        </p:nvSpPr>
        <p:spPr>
          <a:xfrm>
            <a:off x="1414668" y="2628900"/>
            <a:ext cx="6573632" cy="1569660"/>
          </a:xfrm>
          <a:prstGeom prst="rect">
            <a:avLst/>
          </a:prstGeom>
          <a:noFill/>
        </p:spPr>
        <p:txBody>
          <a:bodyPr wrap="square" rtlCol="0">
            <a:spAutoFit/>
          </a:bodyPr>
          <a:lstStyle/>
          <a:p>
            <a:pPr algn="ctr"/>
            <a:r>
              <a:rPr lang="en-US" sz="2400" dirty="0">
                <a:solidFill>
                  <a:prstClr val="white"/>
                </a:solidFill>
                <a:latin typeface="Calibri"/>
              </a:rPr>
              <a:t>“the neural decision to move”</a:t>
            </a:r>
          </a:p>
          <a:p>
            <a:pPr algn="ctr"/>
            <a:endParaRPr lang="en-US" sz="2400" dirty="0">
              <a:solidFill>
                <a:prstClr val="white"/>
              </a:solidFill>
              <a:latin typeface="Calibri"/>
            </a:endParaRPr>
          </a:p>
          <a:p>
            <a:pPr algn="ctr"/>
            <a:r>
              <a:rPr lang="en-US" sz="2400" dirty="0">
                <a:solidFill>
                  <a:prstClr val="white"/>
                </a:solidFill>
                <a:latin typeface="Calibri"/>
              </a:rPr>
              <a:t>The hypothetical neural event that </a:t>
            </a:r>
            <a:r>
              <a:rPr lang="en-US" sz="2400" i="1" dirty="0">
                <a:solidFill>
                  <a:prstClr val="white"/>
                </a:solidFill>
                <a:latin typeface="Calibri"/>
              </a:rPr>
              <a:t>commits</a:t>
            </a:r>
            <a:r>
              <a:rPr lang="en-US" sz="2400" dirty="0">
                <a:solidFill>
                  <a:prstClr val="white"/>
                </a:solidFill>
                <a:latin typeface="Calibri"/>
              </a:rPr>
              <a:t> some part of the body to an imminent movement.</a:t>
            </a:r>
          </a:p>
        </p:txBody>
      </p:sp>
      <p:pic>
        <p:nvPicPr>
          <p:cNvPr id="5" name="Picture 4"/>
          <p:cNvPicPr>
            <a:picLocks noChangeAspect="1"/>
          </p:cNvPicPr>
          <p:nvPr/>
        </p:nvPicPr>
        <p:blipFill>
          <a:blip r:embed="rId3"/>
          <a:stretch>
            <a:fillRect/>
          </a:stretch>
        </p:blipFill>
        <p:spPr>
          <a:xfrm flipH="1">
            <a:off x="2387600" y="4763207"/>
            <a:ext cx="4025900" cy="1210970"/>
          </a:xfrm>
          <a:prstGeom prst="rect">
            <a:avLst/>
          </a:prstGeom>
        </p:spPr>
      </p:pic>
    </p:spTree>
    <p:extLst>
      <p:ext uri="{BB962C8B-B14F-4D97-AF65-F5344CB8AC3E}">
        <p14:creationId xmlns:p14="http://schemas.microsoft.com/office/powerpoint/2010/main" val="146576411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3" name="Image 2" descr="gambero.jpeg"/>
          <p:cNvPicPr>
            <a:picLocks noChangeAspect="1"/>
          </p:cNvPicPr>
          <p:nvPr/>
        </p:nvPicPr>
        <p:blipFill>
          <a:blip r:embed="rId3">
            <a:extLst>
              <a:ext uri="{28A0092B-C50C-407E-A947-70E740481C1C}">
                <a14:useLocalDpi xmlns:a14="http://schemas.microsoft.com/office/drawing/2010/main" val="0"/>
              </a:ext>
            </a:extLst>
          </a:blip>
          <a:srcRect l="2716" r="8395"/>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ZoneTexte 3"/>
          <p:cNvSpPr txBox="1"/>
          <p:nvPr/>
        </p:nvSpPr>
        <p:spPr>
          <a:xfrm>
            <a:off x="5930900" y="3987800"/>
            <a:ext cx="2685351" cy="584776"/>
          </a:xfrm>
          <a:prstGeom prst="rect">
            <a:avLst/>
          </a:prstGeom>
          <a:noFill/>
        </p:spPr>
        <p:txBody>
          <a:bodyPr wrap="none">
            <a:spAutoFit/>
          </a:bodyPr>
          <a:lstStyle/>
          <a:p>
            <a:pPr fontAlgn="base">
              <a:spcBef>
                <a:spcPct val="0"/>
              </a:spcBef>
              <a:spcAft>
                <a:spcPct val="0"/>
              </a:spcAft>
              <a:defRPr/>
            </a:pPr>
            <a:r>
              <a:rPr lang="fr-FR" sz="3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a:ea typeface="ＭＳ Ｐゴシック" charset="0"/>
                <a:cs typeface="Arial"/>
              </a:rPr>
              <a:t>THANK YOU!</a:t>
            </a:r>
          </a:p>
        </p:txBody>
      </p:sp>
      <p:sp>
        <p:nvSpPr>
          <p:cNvPr id="105475" name="ZoneTexte 5"/>
          <p:cNvSpPr txBox="1">
            <a:spLocks noChangeArrowheads="1"/>
          </p:cNvSpPr>
          <p:nvPr/>
        </p:nvSpPr>
        <p:spPr bwMode="auto">
          <a:xfrm>
            <a:off x="5313363" y="1541463"/>
            <a:ext cx="617537" cy="585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3200">
                <a:solidFill>
                  <a:prstClr val="white"/>
                </a:solidFill>
              </a:rPr>
              <a:t>fin</a:t>
            </a:r>
          </a:p>
        </p:txBody>
      </p:sp>
    </p:spTree>
    <p:extLst>
      <p:ext uri="{BB962C8B-B14F-4D97-AF65-F5344CB8AC3E}">
        <p14:creationId xmlns:p14="http://schemas.microsoft.com/office/powerpoint/2010/main" val="362395147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7" name="Image 17" descr="NeurospinNight.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75" y="0"/>
            <a:ext cx="9140825" cy="7223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6498" name="ZoneTexte 1"/>
          <p:cNvSpPr txBox="1">
            <a:spLocks noChangeArrowheads="1"/>
          </p:cNvSpPr>
          <p:nvPr/>
        </p:nvSpPr>
        <p:spPr bwMode="auto">
          <a:xfrm>
            <a:off x="4513263" y="5681663"/>
            <a:ext cx="4630737"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2800">
                <a:solidFill>
                  <a:prstClr val="white"/>
                </a:solidFill>
                <a:latin typeface="Harrington" charset="0"/>
                <a:cs typeface="Harrington" charset="0"/>
              </a:rPr>
              <a:t>Code? | Data? | Questions?</a:t>
            </a:r>
          </a:p>
        </p:txBody>
      </p:sp>
      <p:sp>
        <p:nvSpPr>
          <p:cNvPr id="106499" name="ZoneTexte 2"/>
          <p:cNvSpPr txBox="1">
            <a:spLocks noChangeArrowheads="1"/>
          </p:cNvSpPr>
          <p:nvPr/>
        </p:nvSpPr>
        <p:spPr bwMode="auto">
          <a:xfrm>
            <a:off x="4383088" y="6218238"/>
            <a:ext cx="4634602"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2000" dirty="0" err="1">
                <a:solidFill>
                  <a:prstClr val="white"/>
                </a:solidFill>
              </a:rPr>
              <a:t>aaron.schurger@gmail.com</a:t>
            </a:r>
            <a:endParaRPr lang="fr-FR" sz="2000" dirty="0">
              <a:solidFill>
                <a:prstClr val="white"/>
              </a:solidFill>
            </a:endParaRPr>
          </a:p>
          <a:p>
            <a:pPr eaLnBrk="1" fontAlgn="base" hangingPunct="1">
              <a:spcBef>
                <a:spcPct val="0"/>
              </a:spcBef>
              <a:spcAft>
                <a:spcPct val="0"/>
              </a:spcAft>
              <a:defRPr/>
            </a:pPr>
            <a:r>
              <a:rPr lang="fr-FR" sz="2000" dirty="0" err="1">
                <a:solidFill>
                  <a:prstClr val="white"/>
                </a:solidFill>
              </a:rPr>
              <a:t>www.sites.google.com</a:t>
            </a:r>
            <a:r>
              <a:rPr lang="fr-FR" sz="2000" dirty="0">
                <a:solidFill>
                  <a:prstClr val="white"/>
                </a:solidFill>
              </a:rPr>
              <a:t>/site/</a:t>
            </a:r>
            <a:r>
              <a:rPr lang="fr-FR" sz="2000" dirty="0" err="1">
                <a:solidFill>
                  <a:prstClr val="white"/>
                </a:solidFill>
              </a:rPr>
              <a:t>aaronschurger</a:t>
            </a:r>
            <a:endParaRPr lang="fr-FR" sz="2000" dirty="0">
              <a:solidFill>
                <a:prstClr val="white"/>
              </a:solidFill>
            </a:endParaRPr>
          </a:p>
        </p:txBody>
      </p:sp>
      <p:pic>
        <p:nvPicPr>
          <p:cNvPr id="106500" name="Image 8" descr="Logo_Marie-Curie3.jpg"/>
          <p:cNvPicPr>
            <a:picLocks noChangeAspect="1"/>
          </p:cNvPicPr>
          <p:nvPr/>
        </p:nvPicPr>
        <p:blipFill>
          <a:blip r:embed="rId4" cstate="email">
            <a:alphaModFix amt="80000"/>
            <a:extLst>
              <a:ext uri="{28A0092B-C50C-407E-A947-70E740481C1C}">
                <a14:useLocalDpi xmlns:a14="http://schemas.microsoft.com/office/drawing/2010/main" val="0"/>
              </a:ext>
            </a:extLst>
          </a:blip>
          <a:srcRect/>
          <a:stretch>
            <a:fillRect/>
          </a:stretch>
        </p:blipFill>
        <p:spPr bwMode="auto">
          <a:xfrm>
            <a:off x="7456488" y="2817813"/>
            <a:ext cx="1371600" cy="1330325"/>
          </a:xfrm>
          <a:prstGeom prst="rect">
            <a:avLst/>
          </a:prstGeom>
          <a:noFill/>
          <a:ln>
            <a:noFill/>
          </a:ln>
          <a:extLst>
            <a:ext uri="{909E8E84-426E-40dd-AFC4-6F175D3DCCD1}">
              <a14:hiddenFill xmlns:a14="http://schemas.microsoft.com/office/drawing/2010/main" xmlns="">
                <a:solidFill>
                  <a:srgbClr val="FFFFFF">
                    <a:alpha val="79999"/>
                  </a:srgbClr>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6501" name="Image 11" descr="438.png"/>
          <p:cNvPicPr>
            <a:picLocks noChangeAspect="1"/>
          </p:cNvPicPr>
          <p:nvPr/>
        </p:nvPicPr>
        <p:blipFill>
          <a:blip r:embed="rId5" cstate="email">
            <a:alphaModFix amt="80000"/>
            <a:extLst>
              <a:ext uri="{28A0092B-C50C-407E-A947-70E740481C1C}">
                <a14:useLocalDpi xmlns:a14="http://schemas.microsoft.com/office/drawing/2010/main" val="0"/>
              </a:ext>
            </a:extLst>
          </a:blip>
          <a:srcRect/>
          <a:stretch>
            <a:fillRect/>
          </a:stretch>
        </p:blipFill>
        <p:spPr bwMode="auto">
          <a:xfrm>
            <a:off x="7456488" y="258763"/>
            <a:ext cx="1371600" cy="1443037"/>
          </a:xfrm>
          <a:prstGeom prst="rect">
            <a:avLst/>
          </a:prstGeom>
          <a:noFill/>
          <a:ln>
            <a:noFill/>
          </a:ln>
          <a:extLst>
            <a:ext uri="{909E8E84-426E-40dd-AFC4-6F175D3DCCD1}">
              <a14:hiddenFill xmlns:a14="http://schemas.microsoft.com/office/drawing/2010/main" xmlns="">
                <a:solidFill>
                  <a:srgbClr val="FFFFFF">
                    <a:alpha val="79999"/>
                  </a:srgbClr>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6502" name="Image 12" descr="fp7logoban.jpg"/>
          <p:cNvPicPr>
            <a:picLocks noChangeAspect="1"/>
          </p:cNvPicPr>
          <p:nvPr/>
        </p:nvPicPr>
        <p:blipFill>
          <a:blip r:embed="rId6" cstate="email">
            <a:alphaModFix amt="80000"/>
            <a:extLst>
              <a:ext uri="{28A0092B-C50C-407E-A947-70E740481C1C}">
                <a14:useLocalDpi xmlns:a14="http://schemas.microsoft.com/office/drawing/2010/main" val="0"/>
              </a:ext>
            </a:extLst>
          </a:blip>
          <a:srcRect/>
          <a:stretch>
            <a:fillRect/>
          </a:stretch>
        </p:blipFill>
        <p:spPr bwMode="auto">
          <a:xfrm>
            <a:off x="7456488" y="1701800"/>
            <a:ext cx="1371600" cy="1116013"/>
          </a:xfrm>
          <a:prstGeom prst="rect">
            <a:avLst/>
          </a:prstGeom>
          <a:noFill/>
          <a:ln>
            <a:noFill/>
          </a:ln>
          <a:extLst>
            <a:ext uri="{909E8E84-426E-40dd-AFC4-6F175D3DCCD1}">
              <a14:hiddenFill xmlns:a14="http://schemas.microsoft.com/office/drawing/2010/main" xmlns="">
                <a:solidFill>
                  <a:srgbClr val="FFFFFF">
                    <a:alpha val="79999"/>
                  </a:srgbClr>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6503" name="Image 15" descr="logo_CEA.gif"/>
          <p:cNvPicPr>
            <a:picLocks noChangeAspect="1"/>
          </p:cNvPicPr>
          <p:nvPr/>
        </p:nvPicPr>
        <p:blipFill>
          <a:blip r:embed="rId7" cstate="email">
            <a:alphaModFix amt="79000"/>
            <a:extLst>
              <a:ext uri="{28A0092B-C50C-407E-A947-70E740481C1C}">
                <a14:useLocalDpi xmlns:a14="http://schemas.microsoft.com/office/drawing/2010/main" val="0"/>
              </a:ext>
            </a:extLst>
          </a:blip>
          <a:srcRect/>
          <a:stretch>
            <a:fillRect/>
          </a:stretch>
        </p:blipFill>
        <p:spPr bwMode="auto">
          <a:xfrm>
            <a:off x="5761038" y="2601913"/>
            <a:ext cx="787400" cy="787400"/>
          </a:xfrm>
          <a:prstGeom prst="rect">
            <a:avLst/>
          </a:prstGeom>
          <a:noFill/>
          <a:ln>
            <a:noFill/>
          </a:ln>
          <a:extLst>
            <a:ext uri="{909E8E84-426E-40dd-AFC4-6F175D3DCCD1}">
              <a14:hiddenFill xmlns:a14="http://schemas.microsoft.com/office/drawing/2010/main" xmlns="">
                <a:solidFill>
                  <a:srgbClr val="FFFFFF">
                    <a:alpha val="78822"/>
                  </a:srgbClr>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6504" name="Image 16" descr="NEUROSPIN.png"/>
          <p:cNvPicPr>
            <a:picLocks noChangeAspect="1"/>
          </p:cNvPicPr>
          <p:nvPr/>
        </p:nvPicPr>
        <p:blipFill>
          <a:blip r:embed="rId8">
            <a:alphaModFix amt="80000"/>
            <a:extLst>
              <a:ext uri="{28A0092B-C50C-407E-A947-70E740481C1C}">
                <a14:useLocalDpi xmlns:a14="http://schemas.microsoft.com/office/drawing/2010/main" val="0"/>
              </a:ext>
            </a:extLst>
          </a:blip>
          <a:srcRect/>
          <a:stretch>
            <a:fillRect/>
          </a:stretch>
        </p:blipFill>
        <p:spPr bwMode="auto">
          <a:xfrm>
            <a:off x="584200" y="5761038"/>
            <a:ext cx="2870200" cy="914400"/>
          </a:xfrm>
          <a:prstGeom prst="rect">
            <a:avLst/>
          </a:prstGeom>
          <a:noFill/>
          <a:ln>
            <a:noFill/>
          </a:ln>
          <a:extLst>
            <a:ext uri="{909E8E84-426E-40dd-AFC4-6F175D3DCCD1}">
              <a14:hiddenFill xmlns:a14="http://schemas.microsoft.com/office/drawing/2010/main" xmlns="">
                <a:solidFill>
                  <a:srgbClr val="FFFFFF">
                    <a:alpha val="79999"/>
                  </a:srgbClr>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6505" name="Image 19" descr="neurospin_logo.jpg"/>
          <p:cNvPicPr>
            <a:picLocks noChangeAspect="1"/>
          </p:cNvPicPr>
          <p:nvPr/>
        </p:nvPicPr>
        <p:blipFill>
          <a:blip r:embed="rId9">
            <a:alphaModFix amt="79000"/>
            <a:extLst>
              <a:ext uri="{28A0092B-C50C-407E-A947-70E740481C1C}">
                <a14:useLocalDpi xmlns:a14="http://schemas.microsoft.com/office/drawing/2010/main" val="0"/>
              </a:ext>
            </a:extLst>
          </a:blip>
          <a:srcRect/>
          <a:stretch>
            <a:fillRect/>
          </a:stretch>
        </p:blipFill>
        <p:spPr bwMode="auto">
          <a:xfrm>
            <a:off x="425450" y="517525"/>
            <a:ext cx="4743450" cy="1057275"/>
          </a:xfrm>
          <a:prstGeom prst="rect">
            <a:avLst/>
          </a:prstGeom>
          <a:noFill/>
          <a:ln>
            <a:noFill/>
          </a:ln>
          <a:extLst>
            <a:ext uri="{909E8E84-426E-40dd-AFC4-6F175D3DCCD1}">
              <a14:hiddenFill xmlns:a14="http://schemas.microsoft.com/office/drawing/2010/main" xmlns="">
                <a:solidFill>
                  <a:srgbClr val="FFFFFF">
                    <a:alpha val="78822"/>
                  </a:srgbClr>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6506" name="Image 20" descr="InsermLogo.png"/>
          <p:cNvPicPr>
            <a:picLocks noChangeAspect="1"/>
          </p:cNvPicPr>
          <p:nvPr/>
        </p:nvPicPr>
        <p:blipFill>
          <a:blip r:embed="rId10" cstate="email">
            <a:alphaModFix amt="79000"/>
            <a:extLst>
              <a:ext uri="{28A0092B-C50C-407E-A947-70E740481C1C}">
                <a14:useLocalDpi xmlns:a14="http://schemas.microsoft.com/office/drawing/2010/main" val="0"/>
              </a:ext>
            </a:extLst>
          </a:blip>
          <a:srcRect/>
          <a:stretch>
            <a:fillRect/>
          </a:stretch>
        </p:blipFill>
        <p:spPr bwMode="auto">
          <a:xfrm>
            <a:off x="4383088" y="1701800"/>
            <a:ext cx="2165350" cy="781050"/>
          </a:xfrm>
          <a:prstGeom prst="rect">
            <a:avLst/>
          </a:prstGeom>
          <a:noFill/>
          <a:ln>
            <a:noFill/>
          </a:ln>
          <a:extLst>
            <a:ext uri="{909E8E84-426E-40dd-AFC4-6F175D3DCCD1}">
              <a14:hiddenFill xmlns:a14="http://schemas.microsoft.com/office/drawing/2010/main" xmlns="">
                <a:solidFill>
                  <a:srgbClr val="FFFFFF">
                    <a:alpha val="78822"/>
                  </a:srgbClr>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p:cNvSpPr txBox="1"/>
          <p:nvPr/>
        </p:nvSpPr>
        <p:spPr>
          <a:xfrm>
            <a:off x="1082942" y="2111931"/>
            <a:ext cx="1888858" cy="369332"/>
          </a:xfrm>
          <a:prstGeom prst="rect">
            <a:avLst/>
          </a:prstGeom>
          <a:noFill/>
        </p:spPr>
        <p:txBody>
          <a:bodyPr wrap="none" rtlCol="0">
            <a:spAutoFit/>
          </a:bodyPr>
          <a:lstStyle/>
          <a:p>
            <a:r>
              <a:rPr lang="en-US" dirty="0"/>
              <a:t>Stanislas </a:t>
            </a:r>
            <a:r>
              <a:rPr lang="en-US" dirty="0" err="1"/>
              <a:t>Dehaene</a:t>
            </a:r>
            <a:endParaRPr lang="en-US" dirty="0"/>
          </a:p>
        </p:txBody>
      </p:sp>
      <p:sp>
        <p:nvSpPr>
          <p:cNvPr id="3" name="TextBox 2"/>
          <p:cNvSpPr txBox="1"/>
          <p:nvPr/>
        </p:nvSpPr>
        <p:spPr>
          <a:xfrm>
            <a:off x="425450" y="2633147"/>
            <a:ext cx="1188810" cy="369332"/>
          </a:xfrm>
          <a:prstGeom prst="rect">
            <a:avLst/>
          </a:prstGeom>
          <a:noFill/>
        </p:spPr>
        <p:txBody>
          <a:bodyPr wrap="none" rtlCol="0">
            <a:spAutoFit/>
          </a:bodyPr>
          <a:lstStyle/>
          <a:p>
            <a:r>
              <a:rPr lang="en-US" dirty="0" err="1"/>
              <a:t>Jacobo</a:t>
            </a:r>
            <a:r>
              <a:rPr lang="en-US" dirty="0"/>
              <a:t> </a:t>
            </a:r>
            <a:r>
              <a:rPr lang="en-US" dirty="0" err="1"/>
              <a:t>Sitt</a:t>
            </a:r>
            <a:endParaRPr lang="en-US" dirty="0"/>
          </a:p>
        </p:txBody>
      </p:sp>
      <p:pic>
        <p:nvPicPr>
          <p:cNvPr id="19" name="Image 10" descr="sitt.jpg"/>
          <p:cNvPicPr>
            <a:picLocks noChangeAspect="1"/>
          </p:cNvPicPr>
          <p:nvPr/>
        </p:nvPicPr>
        <p:blipFill>
          <a:blip r:embed="rId11" cstate="email">
            <a:alphaModFix amt="82000"/>
            <a:extLst>
              <a:ext uri="{28A0092B-C50C-407E-A947-70E740481C1C}">
                <a14:useLocalDpi xmlns:a14="http://schemas.microsoft.com/office/drawing/2010/main" val="0"/>
              </a:ext>
            </a:extLst>
          </a:blip>
          <a:srcRect/>
          <a:stretch>
            <a:fillRect/>
          </a:stretch>
        </p:blipFill>
        <p:spPr bwMode="auto">
          <a:xfrm>
            <a:off x="534260" y="3032642"/>
            <a:ext cx="1080000" cy="1191284"/>
          </a:xfrm>
          <a:prstGeom prst="rect">
            <a:avLst/>
          </a:prstGeom>
          <a:noFill/>
          <a:ln w="28575">
            <a:noFill/>
            <a:miter lim="800000"/>
            <a:headEnd/>
            <a:tailEnd/>
          </a:ln>
          <a:extLst>
            <a:ext uri="{909E8E84-426E-40dd-AFC4-6F175D3DCCD1}">
              <a14:hiddenFill xmlns:a14="http://schemas.microsoft.com/office/drawing/2010/main" xmlns="">
                <a:solidFill>
                  <a:srgbClr val="FFFFFF"/>
                </a:solidFill>
              </a14:hiddenFill>
            </a:ext>
          </a:extLst>
        </p:spPr>
      </p:pic>
      <p:pic>
        <p:nvPicPr>
          <p:cNvPr id="20" name="Image 11" descr="stan.jpg"/>
          <p:cNvPicPr>
            <a:picLocks noChangeAspect="1"/>
          </p:cNvPicPr>
          <p:nvPr/>
        </p:nvPicPr>
        <p:blipFill>
          <a:blip r:embed="rId12" cstate="email">
            <a:alphaModFix amt="80000"/>
            <a:extLst>
              <a:ext uri="{28A0092B-C50C-407E-A947-70E740481C1C}">
                <a14:useLocalDpi xmlns:a14="http://schemas.microsoft.com/office/drawing/2010/main" val="0"/>
              </a:ext>
            </a:extLst>
          </a:blip>
          <a:srcRect l="8501" r="13000" b="36203"/>
          <a:stretch>
            <a:fillRect/>
          </a:stretch>
        </p:blipFill>
        <p:spPr bwMode="auto">
          <a:xfrm>
            <a:off x="1891800" y="2530476"/>
            <a:ext cx="1080000" cy="1184573"/>
          </a:xfrm>
          <a:prstGeom prst="rect">
            <a:avLst/>
          </a:prstGeom>
          <a:noFill/>
          <a:ln w="28575" cmpd="sng">
            <a:noFill/>
            <a:miter lim="800000"/>
            <a:headEnd/>
            <a:tailEnd/>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393563404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49" name="Image 3" descr="laitnetop_ssenidaer_cropped.t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4450" name="Image 2" descr="laitnetop_ssenidaer.gif"/>
          <p:cNvPicPr>
            <a:picLocks noChangeAspect="1"/>
          </p:cNvPicPr>
          <p:nvPr/>
        </p:nvPicPr>
        <p:blipFill>
          <a:blip r:embed="rId4" cstate="email">
            <a:alphaModFix amt="53000"/>
            <a:extLst>
              <a:ext uri="{28A0092B-C50C-407E-A947-70E740481C1C}">
                <a14:useLocalDpi xmlns:a14="http://schemas.microsoft.com/office/drawing/2010/main" val="0"/>
              </a:ext>
            </a:extLst>
          </a:blip>
          <a:srcRect/>
          <a:stretch>
            <a:fillRect/>
          </a:stretch>
        </p:blipFill>
        <p:spPr bwMode="auto">
          <a:xfrm>
            <a:off x="5264150" y="155575"/>
            <a:ext cx="3754438" cy="511175"/>
          </a:xfrm>
          <a:prstGeom prst="rect">
            <a:avLst/>
          </a:prstGeom>
          <a:noFill/>
          <a:ln>
            <a:noFill/>
          </a:ln>
          <a:extLst>
            <a:ext uri="{909E8E84-426E-40dd-AFC4-6F175D3DCCD1}">
              <a14:hiddenFill xmlns:a14="http://schemas.microsoft.com/office/drawing/2010/main" xmlns="">
                <a:solidFill>
                  <a:srgbClr val="FFFFFF">
                    <a:alpha val="52940"/>
                  </a:srgbClr>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5"/>
          <p:cNvSpPr>
            <a:spLocks noGrp="1"/>
          </p:cNvSpPr>
          <p:nvPr>
            <p:ph type="title"/>
          </p:nvPr>
        </p:nvSpPr>
        <p:spPr/>
        <p:txBody>
          <a:bodyPr/>
          <a:lstStyle/>
          <a:p>
            <a:r>
              <a:rPr lang="en-US" dirty="0"/>
              <a:t>Post script</a:t>
            </a:r>
          </a:p>
        </p:txBody>
      </p:sp>
      <p:sp>
        <p:nvSpPr>
          <p:cNvPr id="8" name="Content Placeholder 7"/>
          <p:cNvSpPr>
            <a:spLocks noGrp="1"/>
          </p:cNvSpPr>
          <p:nvPr>
            <p:ph idx="1"/>
          </p:nvPr>
        </p:nvSpPr>
        <p:spPr>
          <a:xfrm>
            <a:off x="1104900" y="1600200"/>
            <a:ext cx="7581900" cy="4525963"/>
          </a:xfrm>
        </p:spPr>
        <p:txBody>
          <a:bodyPr/>
          <a:lstStyle/>
          <a:p>
            <a:r>
              <a:rPr lang="en-US" sz="2800" dirty="0">
                <a:solidFill>
                  <a:srgbClr val="000000"/>
                </a:solidFill>
              </a:rPr>
              <a:t>Have we proven that free will exists?</a:t>
            </a:r>
          </a:p>
          <a:p>
            <a:pPr lvl="1"/>
            <a:r>
              <a:rPr lang="en-US" sz="2400" dirty="0">
                <a:solidFill>
                  <a:srgbClr val="000000"/>
                </a:solidFill>
              </a:rPr>
              <a:t>No.</a:t>
            </a:r>
          </a:p>
          <a:p>
            <a:pPr lvl="1"/>
            <a:endParaRPr lang="en-US" sz="2400" dirty="0">
              <a:solidFill>
                <a:srgbClr val="000000"/>
              </a:solidFill>
            </a:endParaRPr>
          </a:p>
          <a:p>
            <a:r>
              <a:rPr lang="en-US" sz="2800" dirty="0">
                <a:solidFill>
                  <a:srgbClr val="000000"/>
                </a:solidFill>
              </a:rPr>
              <a:t>We’ve reinterpreted the evidence against, such that it no longer counts as evidence against.</a:t>
            </a:r>
          </a:p>
          <a:p>
            <a:endParaRPr lang="en-US" sz="2800" dirty="0">
              <a:solidFill>
                <a:srgbClr val="000000"/>
              </a:solidFill>
            </a:endParaRPr>
          </a:p>
          <a:p>
            <a:r>
              <a:rPr lang="en-US" sz="2800" dirty="0">
                <a:solidFill>
                  <a:srgbClr val="000000"/>
                </a:solidFill>
              </a:rPr>
              <a:t>We’ve also introduced a role for neural noise in fixing the precise moment at which spontaneous voluntary actions are initiated.</a:t>
            </a:r>
          </a:p>
        </p:txBody>
      </p:sp>
    </p:spTree>
    <p:extLst>
      <p:ext uri="{BB962C8B-B14F-4D97-AF65-F5344CB8AC3E}">
        <p14:creationId xmlns:p14="http://schemas.microsoft.com/office/powerpoint/2010/main" val="367785778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gs>
            <a:gs pos="100000">
              <a:srgbClr val="FFFFFF"/>
            </a:gs>
            <a:gs pos="45000">
              <a:schemeClr val="bg1">
                <a:lumMod val="85000"/>
                <a:lumOff val="15000"/>
              </a:schemeClr>
            </a:gs>
          </a:gsLst>
          <a:lin ang="16200000" scaled="0"/>
          <a:tileRect/>
        </a:gradFill>
        <a:effectLst/>
      </p:bgPr>
    </p:bg>
    <p:spTree>
      <p:nvGrpSpPr>
        <p:cNvPr id="1" name=""/>
        <p:cNvGrpSpPr/>
        <p:nvPr/>
      </p:nvGrpSpPr>
      <p:grpSpPr>
        <a:xfrm>
          <a:off x="0" y="0"/>
          <a:ext cx="0" cy="0"/>
          <a:chOff x="0" y="0"/>
          <a:chExt cx="0" cy="0"/>
        </a:xfrm>
      </p:grpSpPr>
      <p:pic>
        <p:nvPicPr>
          <p:cNvPr id="111618" name="Image 1" descr="Soon_etal_NatNeuro_2008.pdf"/>
          <p:cNvPicPr>
            <a:picLocks noChangeAspect="1"/>
          </p:cNvPicPr>
          <p:nvPr/>
        </p:nvPicPr>
        <p:blipFill>
          <a:blip r:embed="rId2">
            <a:extLst>
              <a:ext uri="{28A0092B-C50C-407E-A947-70E740481C1C}">
                <a14:useLocalDpi xmlns:a14="http://schemas.microsoft.com/office/drawing/2010/main" val="0"/>
              </a:ext>
            </a:extLst>
          </a:blip>
          <a:srcRect b="89578"/>
          <a:stretch>
            <a:fillRect/>
          </a:stretch>
        </p:blipFill>
        <p:spPr bwMode="auto">
          <a:xfrm>
            <a:off x="0" y="0"/>
            <a:ext cx="9153525" cy="1257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1619" name="Image 2" descr="Soon_etal_NatNeuro_2008.pdf"/>
          <p:cNvPicPr>
            <a:picLocks noChangeAspect="1"/>
          </p:cNvPicPr>
          <p:nvPr/>
        </p:nvPicPr>
        <p:blipFill>
          <a:blip r:embed="rId2">
            <a:extLst>
              <a:ext uri="{28A0092B-C50C-407E-A947-70E740481C1C}">
                <a14:useLocalDpi xmlns:a14="http://schemas.microsoft.com/office/drawing/2010/main" val="0"/>
              </a:ext>
            </a:extLst>
          </a:blip>
          <a:srcRect t="16998" b="37527"/>
          <a:stretch>
            <a:fillRect/>
          </a:stretch>
        </p:blipFill>
        <p:spPr bwMode="auto">
          <a:xfrm>
            <a:off x="0" y="1371600"/>
            <a:ext cx="9153525" cy="5486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1620" name="Image 3"/>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764335" y="1097120"/>
            <a:ext cx="2034929" cy="2160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1621" name="ZoneTexte 4"/>
          <p:cNvSpPr txBox="1">
            <a:spLocks noChangeArrowheads="1"/>
          </p:cNvSpPr>
          <p:nvPr/>
        </p:nvSpPr>
        <p:spPr bwMode="auto">
          <a:xfrm rot="-5400000">
            <a:off x="4417421" y="1912658"/>
            <a:ext cx="232076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1800" dirty="0">
                <a:solidFill>
                  <a:prstClr val="white"/>
                </a:solidFill>
              </a:rPr>
              <a:t>% correct classification</a:t>
            </a:r>
          </a:p>
        </p:txBody>
      </p:sp>
      <p:sp>
        <p:nvSpPr>
          <p:cNvPr id="111622" name="ZoneTexte 5"/>
          <p:cNvSpPr txBox="1">
            <a:spLocks noChangeArrowheads="1"/>
          </p:cNvSpPr>
          <p:nvPr/>
        </p:nvSpPr>
        <p:spPr bwMode="auto">
          <a:xfrm>
            <a:off x="787400" y="3417888"/>
            <a:ext cx="7373938" cy="923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800" i="1">
                <a:solidFill>
                  <a:prstClr val="white"/>
                </a:solidFill>
              </a:rPr>
              <a:t>"If you believe that the brain is governed by the laws of nature and that our decisions are realized by our brain, our decisions should not be completely unrelated to brain activity ongoing in the recent past.”</a:t>
            </a:r>
          </a:p>
        </p:txBody>
      </p:sp>
      <p:sp>
        <p:nvSpPr>
          <p:cNvPr id="111623" name="Rectangle 6"/>
          <p:cNvSpPr>
            <a:spLocks noChangeArrowheads="1"/>
          </p:cNvSpPr>
          <p:nvPr/>
        </p:nvSpPr>
        <p:spPr bwMode="auto">
          <a:xfrm>
            <a:off x="787400" y="4475163"/>
            <a:ext cx="7373938" cy="1200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base">
              <a:spcBef>
                <a:spcPct val="0"/>
              </a:spcBef>
              <a:spcAft>
                <a:spcPct val="0"/>
              </a:spcAft>
            </a:pPr>
            <a:r>
              <a:rPr lang="en-US" i="1">
                <a:solidFill>
                  <a:prstClr val="white"/>
                </a:solidFill>
                <a:latin typeface="Calibri" charset="0"/>
                <a:ea typeface="ＭＳ Ｐゴシック" charset="0"/>
                <a:cs typeface="ＭＳ Ｐゴシック" charset="0"/>
              </a:rPr>
              <a:t>"Above chance prediction alone is far from disproving free will (free in the sense of it not being determined by prior brain activity). And even if you were to decode with 99% accuracy you would still need to demonstrate that the prior brain activity necessarily leads the subsequent choice.”</a:t>
            </a:r>
          </a:p>
        </p:txBody>
      </p:sp>
      <p:sp>
        <p:nvSpPr>
          <p:cNvPr id="111624" name="ZoneTexte 7"/>
          <p:cNvSpPr txBox="1">
            <a:spLocks noChangeArrowheads="1"/>
          </p:cNvSpPr>
          <p:nvPr/>
        </p:nvSpPr>
        <p:spPr bwMode="auto">
          <a:xfrm>
            <a:off x="6781800" y="5675313"/>
            <a:ext cx="614363"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800">
                <a:solidFill>
                  <a:prstClr val="white"/>
                </a:solidFill>
              </a:rPr>
              <a:t>-JDH</a:t>
            </a:r>
          </a:p>
        </p:txBody>
      </p:sp>
    </p:spTree>
    <p:extLst>
      <p:ext uri="{BB962C8B-B14F-4D97-AF65-F5344CB8AC3E}">
        <p14:creationId xmlns:p14="http://schemas.microsoft.com/office/powerpoint/2010/main" val="252870198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28626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hurger_fig1.tif"/>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angle 2"/>
          <p:cNvSpPr/>
          <p:nvPr/>
        </p:nvSpPr>
        <p:spPr>
          <a:xfrm>
            <a:off x="304800" y="338665"/>
            <a:ext cx="4859867" cy="1320801"/>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800" dirty="0">
              <a:solidFill>
                <a:prstClr val="white">
                  <a:lumMod val="50000"/>
                </a:prstClr>
              </a:solidFill>
              <a:latin typeface="Calibri"/>
            </a:endParaRPr>
          </a:p>
        </p:txBody>
      </p:sp>
    </p:spTree>
    <p:extLst>
      <p:ext uri="{BB962C8B-B14F-4D97-AF65-F5344CB8AC3E}">
        <p14:creationId xmlns:p14="http://schemas.microsoft.com/office/powerpoint/2010/main" val="425225265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ChangeArrowheads="1"/>
          </p:cNvSpPr>
          <p:nvPr>
            <p:ph type="title"/>
          </p:nvPr>
        </p:nvSpPr>
        <p:spPr>
          <a:xfrm rot="16200000">
            <a:off x="-2460625" y="3013075"/>
            <a:ext cx="6546850" cy="838200"/>
          </a:xfrm>
        </p:spPr>
        <p:txBody>
          <a:bodyPr/>
          <a:lstStyle/>
          <a:p>
            <a:pPr eaLnBrk="1" hangingPunct="1"/>
            <a:r>
              <a:rPr lang="en-US">
                <a:latin typeface="Calibri" charset="0"/>
              </a:rPr>
              <a:t>Empirical test of the model</a:t>
            </a:r>
          </a:p>
        </p:txBody>
      </p:sp>
      <p:pic>
        <p:nvPicPr>
          <p:cNvPr id="63490" name="Image 3" descr="clickTime_vs_clickRT.tif"/>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067300" y="2887663"/>
            <a:ext cx="3314700" cy="2486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ZoneTexte 4"/>
          <p:cNvSpPr txBox="1"/>
          <p:nvPr/>
        </p:nvSpPr>
        <p:spPr>
          <a:xfrm>
            <a:off x="1587500" y="915988"/>
            <a:ext cx="4519613" cy="892175"/>
          </a:xfrm>
          <a:prstGeom prst="rect">
            <a:avLst/>
          </a:prstGeom>
          <a:noFill/>
        </p:spPr>
        <p:txBody>
          <a:bodyPr wrap="none">
            <a:spAutoFit/>
          </a:bodyPr>
          <a:lstStyle/>
          <a:p>
            <a:pPr fontAlgn="base">
              <a:spcBef>
                <a:spcPct val="0"/>
              </a:spcBef>
              <a:spcAft>
                <a:spcPct val="0"/>
              </a:spcAft>
              <a:defRPr/>
            </a:pPr>
            <a:r>
              <a:rPr lang="fr-FR" sz="3200" dirty="0" err="1">
                <a:solidFill>
                  <a:prstClr val="white"/>
                </a:solidFill>
                <a:latin typeface="Calibri" charset="0"/>
                <a:ea typeface="ＭＳ Ｐゴシック" charset="0"/>
                <a:cs typeface="ＭＳ Ｐゴシック" charset="0"/>
              </a:rPr>
              <a:t>Coincidental</a:t>
            </a:r>
            <a:r>
              <a:rPr lang="fr-FR" sz="3200" dirty="0">
                <a:solidFill>
                  <a:prstClr val="white"/>
                </a:solidFill>
                <a:latin typeface="Calibri" charset="0"/>
                <a:ea typeface="ＭＳ Ｐゴシック" charset="0"/>
                <a:cs typeface="ＭＳ Ｐゴシック" charset="0"/>
              </a:rPr>
              <a:t> </a:t>
            </a:r>
            <a:r>
              <a:rPr lang="fr-FR" sz="3200" dirty="0" err="1">
                <a:solidFill>
                  <a:prstClr val="white"/>
                </a:solidFill>
                <a:latin typeface="Calibri" charset="0"/>
                <a:ea typeface="ＭＳ Ｐゴシック" charset="0"/>
                <a:cs typeface="ＭＳ Ｐゴシック" charset="0"/>
              </a:rPr>
              <a:t>preparation</a:t>
            </a:r>
            <a:r>
              <a:rPr lang="fr-FR" sz="3200" dirty="0">
                <a:solidFill>
                  <a:prstClr val="white"/>
                </a:solidFill>
                <a:latin typeface="Calibri" charset="0"/>
                <a:ea typeface="ＭＳ Ｐゴシック" charset="0"/>
                <a:cs typeface="ＭＳ Ｐゴシック" charset="0"/>
              </a:rPr>
              <a:t>?</a:t>
            </a:r>
          </a:p>
          <a:p>
            <a:pPr marL="342900" indent="-342900" fontAlgn="base">
              <a:spcBef>
                <a:spcPct val="0"/>
              </a:spcBef>
              <a:spcAft>
                <a:spcPct val="0"/>
              </a:spcAft>
              <a:buFont typeface="Arial"/>
              <a:buChar char="•"/>
              <a:defRPr/>
            </a:pPr>
            <a:r>
              <a:rPr lang="fr-FR" sz="2000" dirty="0">
                <a:solidFill>
                  <a:prstClr val="white"/>
                </a:solidFill>
                <a:latin typeface="Calibri" charset="0"/>
                <a:ea typeface="ＭＳ Ｐゴシック" charset="0"/>
                <a:cs typeface="ＭＳ Ｐゴシック" charset="0"/>
              </a:rPr>
              <a:t>Exclusion of </a:t>
            </a:r>
            <a:r>
              <a:rPr lang="fr-FR" sz="2000" dirty="0" err="1">
                <a:solidFill>
                  <a:prstClr val="white"/>
                </a:solidFill>
                <a:latin typeface="Calibri" charset="0"/>
                <a:ea typeface="ＭＳ Ｐゴシック" charset="0"/>
                <a:cs typeface="ＭＳ Ｐゴシック" charset="0"/>
              </a:rPr>
              <a:t>coincidence</a:t>
            </a:r>
            <a:r>
              <a:rPr lang="fr-FR" sz="2000" dirty="0">
                <a:solidFill>
                  <a:prstClr val="white"/>
                </a:solidFill>
                <a:latin typeface="Calibri" charset="0"/>
                <a:ea typeface="ＭＳ Ｐゴシック" charset="0"/>
                <a:cs typeface="ＭＳ Ｐゴシック" charset="0"/>
              </a:rPr>
              <a:t> trials.</a:t>
            </a:r>
          </a:p>
        </p:txBody>
      </p:sp>
      <p:sp>
        <p:nvSpPr>
          <p:cNvPr id="18" name="ZoneTexte 17"/>
          <p:cNvSpPr txBox="1"/>
          <p:nvPr/>
        </p:nvSpPr>
        <p:spPr>
          <a:xfrm>
            <a:off x="1587500" y="2900363"/>
            <a:ext cx="3098800" cy="1878012"/>
          </a:xfrm>
          <a:prstGeom prst="rect">
            <a:avLst/>
          </a:prstGeom>
          <a:noFill/>
        </p:spPr>
        <p:txBody>
          <a:bodyPr>
            <a:spAutoFit/>
          </a:bodyPr>
          <a:lstStyle/>
          <a:p>
            <a:pPr fontAlgn="base">
              <a:spcBef>
                <a:spcPct val="0"/>
              </a:spcBef>
              <a:spcAft>
                <a:spcPct val="0"/>
              </a:spcAft>
              <a:defRPr/>
            </a:pPr>
            <a:r>
              <a:rPr lang="fr-FR" sz="2000" dirty="0" err="1">
                <a:solidFill>
                  <a:prstClr val="white"/>
                </a:solidFill>
                <a:latin typeface="Calibri" charset="0"/>
                <a:ea typeface="ＭＳ Ｐゴシック" charset="0"/>
                <a:cs typeface="ＭＳ Ｐゴシック" charset="0"/>
              </a:rPr>
              <a:t>Maybe</a:t>
            </a:r>
            <a:r>
              <a:rPr lang="fr-FR" sz="2000" dirty="0">
                <a:solidFill>
                  <a:prstClr val="white"/>
                </a:solidFill>
                <a:latin typeface="Calibri" charset="0"/>
                <a:ea typeface="ＭＳ Ｐゴシック" charset="0"/>
                <a:cs typeface="ＭＳ Ｐゴシック" charset="0"/>
              </a:rPr>
              <a:t> </a:t>
            </a:r>
            <a:r>
              <a:rPr lang="fr-FR" sz="2000" dirty="0" err="1">
                <a:solidFill>
                  <a:prstClr val="white"/>
                </a:solidFill>
                <a:latin typeface="Calibri" charset="0"/>
                <a:ea typeface="ＭＳ Ｐゴシック" charset="0"/>
                <a:cs typeface="ＭＳ Ｐゴシック" charset="0"/>
              </a:rPr>
              <a:t>fast</a:t>
            </a:r>
            <a:r>
              <a:rPr lang="fr-FR" sz="2000" dirty="0">
                <a:solidFill>
                  <a:prstClr val="white"/>
                </a:solidFill>
                <a:latin typeface="Calibri" charset="0"/>
                <a:ea typeface="ＭＳ Ｐゴシック" charset="0"/>
                <a:cs typeface="ＭＳ Ｐゴシック" charset="0"/>
              </a:rPr>
              <a:t> </a:t>
            </a:r>
            <a:r>
              <a:rPr lang="fr-FR" sz="2000" dirty="0" err="1">
                <a:solidFill>
                  <a:prstClr val="white"/>
                </a:solidFill>
                <a:latin typeface="Calibri" charset="0"/>
                <a:ea typeface="ＭＳ Ｐゴシック" charset="0"/>
                <a:cs typeface="ＭＳ Ｐゴシック" charset="0"/>
              </a:rPr>
              <a:t>responses</a:t>
            </a:r>
            <a:r>
              <a:rPr lang="fr-FR" sz="2000" dirty="0">
                <a:solidFill>
                  <a:prstClr val="white"/>
                </a:solidFill>
                <a:latin typeface="Calibri" charset="0"/>
                <a:ea typeface="ＭＳ Ｐゴシック" charset="0"/>
                <a:cs typeface="ＭＳ Ｐゴシック" charset="0"/>
              </a:rPr>
              <a:t> tend to </a:t>
            </a:r>
            <a:r>
              <a:rPr lang="fr-FR" sz="2000" dirty="0" err="1">
                <a:solidFill>
                  <a:prstClr val="white"/>
                </a:solidFill>
                <a:latin typeface="Calibri" charset="0"/>
                <a:ea typeface="ＭＳ Ｐゴシック" charset="0"/>
                <a:cs typeface="ＭＳ Ｐゴシック" charset="0"/>
              </a:rPr>
              <a:t>occur</a:t>
            </a:r>
            <a:r>
              <a:rPr lang="fr-FR" sz="2000" dirty="0">
                <a:solidFill>
                  <a:prstClr val="white"/>
                </a:solidFill>
                <a:latin typeface="Calibri" charset="0"/>
                <a:ea typeface="ＭＳ Ｐゴシック" charset="0"/>
                <a:cs typeface="ＭＳ Ｐゴシック" charset="0"/>
              </a:rPr>
              <a:t> </a:t>
            </a:r>
            <a:r>
              <a:rPr lang="fr-FR" sz="2000" dirty="0" err="1">
                <a:solidFill>
                  <a:prstClr val="white"/>
                </a:solidFill>
                <a:latin typeface="Calibri" charset="0"/>
                <a:ea typeface="ＭＳ Ｐゴシック" charset="0"/>
                <a:cs typeface="ＭＳ Ｐゴシック" charset="0"/>
              </a:rPr>
              <a:t>late</a:t>
            </a:r>
            <a:r>
              <a:rPr lang="fr-FR" sz="2000" dirty="0">
                <a:solidFill>
                  <a:prstClr val="white"/>
                </a:solidFill>
                <a:latin typeface="Calibri" charset="0"/>
                <a:ea typeface="ＭＳ Ｐゴシック" charset="0"/>
                <a:cs typeface="ＭＳ Ｐゴシック" charset="0"/>
              </a:rPr>
              <a:t> in the trial, </a:t>
            </a:r>
            <a:r>
              <a:rPr lang="fr-FR" sz="2000" dirty="0" err="1">
                <a:solidFill>
                  <a:prstClr val="white"/>
                </a:solidFill>
                <a:latin typeface="Calibri" charset="0"/>
                <a:ea typeface="ＭＳ Ｐゴシック" charset="0"/>
                <a:cs typeface="ＭＳ Ｐゴシック" charset="0"/>
              </a:rPr>
              <a:t>allowing</a:t>
            </a:r>
            <a:r>
              <a:rPr lang="fr-FR" sz="2000" dirty="0">
                <a:solidFill>
                  <a:prstClr val="white"/>
                </a:solidFill>
                <a:latin typeface="Calibri" charset="0"/>
                <a:ea typeface="ＭＳ Ｐゴシック" charset="0"/>
                <a:cs typeface="ＭＳ Ｐゴシック" charset="0"/>
              </a:rPr>
              <a:t> more time for anticipation to </a:t>
            </a:r>
            <a:r>
              <a:rPr lang="fr-FR" sz="2000" dirty="0" err="1">
                <a:solidFill>
                  <a:prstClr val="white"/>
                </a:solidFill>
                <a:latin typeface="Calibri" charset="0"/>
                <a:ea typeface="ＭＳ Ｐゴシック" charset="0"/>
                <a:cs typeface="ＭＳ Ｐゴシック" charset="0"/>
              </a:rPr>
              <a:t>build</a:t>
            </a:r>
            <a:r>
              <a:rPr lang="fr-FR" sz="2000" dirty="0">
                <a:solidFill>
                  <a:prstClr val="white"/>
                </a:solidFill>
                <a:latin typeface="Calibri" charset="0"/>
                <a:ea typeface="ＭＳ Ｐゴシック" charset="0"/>
                <a:cs typeface="ＭＳ Ｐゴシック" charset="0"/>
              </a:rPr>
              <a:t> up.</a:t>
            </a:r>
          </a:p>
          <a:p>
            <a:pPr fontAlgn="base">
              <a:spcBef>
                <a:spcPct val="0"/>
              </a:spcBef>
              <a:spcAft>
                <a:spcPct val="0"/>
              </a:spcAft>
              <a:defRPr/>
            </a:pPr>
            <a:endParaRPr lang="fr-FR" dirty="0">
              <a:solidFill>
                <a:prstClr val="white"/>
              </a:solidFill>
              <a:latin typeface="Calibri" charset="0"/>
              <a:ea typeface="ＭＳ Ｐゴシック" charset="0"/>
              <a:cs typeface="ＭＳ Ｐゴシック" charset="0"/>
            </a:endParaRPr>
          </a:p>
          <a:p>
            <a:pPr marL="285750" indent="-285750" fontAlgn="base">
              <a:spcBef>
                <a:spcPct val="0"/>
              </a:spcBef>
              <a:spcAft>
                <a:spcPct val="0"/>
              </a:spcAft>
              <a:buFont typeface="Arial"/>
              <a:buChar char="•"/>
              <a:defRPr/>
            </a:pPr>
            <a:r>
              <a:rPr lang="fr-FR" dirty="0" err="1">
                <a:solidFill>
                  <a:prstClr val="white"/>
                </a:solidFill>
                <a:latin typeface="Calibri" charset="0"/>
                <a:ea typeface="ＭＳ Ｐゴシック" charset="0"/>
                <a:cs typeface="ＭＳ Ｐゴシック" charset="0"/>
              </a:rPr>
              <a:t>Nope</a:t>
            </a:r>
            <a:r>
              <a:rPr lang="fr-FR" dirty="0">
                <a:solidFill>
                  <a:prstClr val="white"/>
                </a:solidFill>
                <a:latin typeface="Calibri" charset="0"/>
                <a:ea typeface="ＭＳ Ｐゴシック" charset="0"/>
                <a:cs typeface="ＭＳ Ｐゴシック" charset="0"/>
              </a:rPr>
              <a:t>. </a:t>
            </a:r>
          </a:p>
        </p:txBody>
      </p:sp>
    </p:spTree>
    <p:extLst>
      <p:ext uri="{BB962C8B-B14F-4D97-AF65-F5344CB8AC3E}">
        <p14:creationId xmlns:p14="http://schemas.microsoft.com/office/powerpoint/2010/main" val="200604909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necteur droit avec flèche 2"/>
          <p:cNvCxnSpPr/>
          <p:nvPr/>
        </p:nvCxnSpPr>
        <p:spPr>
          <a:xfrm>
            <a:off x="866775" y="3800475"/>
            <a:ext cx="7154863" cy="0"/>
          </a:xfrm>
          <a:prstGeom prst="straightConnector1">
            <a:avLst/>
          </a:prstGeom>
          <a:ln w="57150" cmpd="sng">
            <a:headEnd type="oval"/>
            <a:tailEnd type="oval"/>
          </a:ln>
        </p:spPr>
        <p:style>
          <a:lnRef idx="2">
            <a:schemeClr val="accent1"/>
          </a:lnRef>
          <a:fillRef idx="0">
            <a:schemeClr val="accent1"/>
          </a:fillRef>
          <a:effectRef idx="1">
            <a:schemeClr val="accent1"/>
          </a:effectRef>
          <a:fontRef idx="minor">
            <a:schemeClr val="tx1"/>
          </a:fontRef>
        </p:style>
      </p:cxnSp>
      <p:pic>
        <p:nvPicPr>
          <p:cNvPr id="112642" name="Image 4" descr="bsbll.jpeg"/>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66775" y="2801938"/>
            <a:ext cx="704850" cy="700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2643" name="Titre 5"/>
          <p:cNvSpPr>
            <a:spLocks noGrp="1"/>
          </p:cNvSpPr>
          <p:nvPr>
            <p:ph type="title"/>
          </p:nvPr>
        </p:nvSpPr>
        <p:spPr/>
        <p:txBody>
          <a:bodyPr/>
          <a:lstStyle/>
          <a:p>
            <a:r>
              <a:rPr lang="en-US" sz="3600">
                <a:latin typeface="Calibri" charset="0"/>
              </a:rPr>
              <a:t>Internally- vs externally-driven movement: a continuum</a:t>
            </a:r>
          </a:p>
        </p:txBody>
      </p:sp>
      <p:pic>
        <p:nvPicPr>
          <p:cNvPr id="112644" name="Image 3" descr="sample_output.tif"/>
          <p:cNvPicPr>
            <a:picLocks noChangeAspect="1"/>
          </p:cNvPicPr>
          <p:nvPr/>
        </p:nvPicPr>
        <p:blipFill>
          <a:blip r:embed="rId3" cstate="email">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866775" y="4208463"/>
            <a:ext cx="987425" cy="374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2645" name="Image 3" descr="sample_output.tif"/>
          <p:cNvPicPr>
            <a:picLocks noChangeAspect="1"/>
          </p:cNvPicPr>
          <p:nvPr/>
        </p:nvPicPr>
        <p:blipFill>
          <a:blip r:embed="rId4" cstate="email">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3140075" y="4014788"/>
            <a:ext cx="1495425" cy="568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2646" name="Image 3" descr="sample_output.tif"/>
          <p:cNvPicPr>
            <a:picLocks noChangeAspect="1"/>
          </p:cNvPicPr>
          <p:nvPr/>
        </p:nvPicPr>
        <p:blipFill>
          <a:blip r:embed="rId5" cstate="email">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5705475" y="3502025"/>
            <a:ext cx="2841625" cy="1081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2647" name="ZoneTexte 11"/>
          <p:cNvSpPr txBox="1">
            <a:spLocks noChangeArrowheads="1"/>
          </p:cNvSpPr>
          <p:nvPr/>
        </p:nvSpPr>
        <p:spPr bwMode="auto">
          <a:xfrm>
            <a:off x="866775" y="2095500"/>
            <a:ext cx="1160463"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800" u="sng">
                <a:solidFill>
                  <a:prstClr val="white"/>
                </a:solidFill>
              </a:rPr>
              <a:t>EXTERNAL</a:t>
            </a:r>
          </a:p>
        </p:txBody>
      </p:sp>
      <p:sp>
        <p:nvSpPr>
          <p:cNvPr id="112648" name="ZoneTexte 12"/>
          <p:cNvSpPr txBox="1">
            <a:spLocks noChangeArrowheads="1"/>
          </p:cNvSpPr>
          <p:nvPr/>
        </p:nvSpPr>
        <p:spPr bwMode="auto">
          <a:xfrm>
            <a:off x="6872288" y="2279650"/>
            <a:ext cx="1133475"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800" u="sng">
                <a:solidFill>
                  <a:prstClr val="white"/>
                </a:solidFill>
              </a:rPr>
              <a:t>INTERNAL</a:t>
            </a:r>
          </a:p>
        </p:txBody>
      </p:sp>
      <p:cxnSp>
        <p:nvCxnSpPr>
          <p:cNvPr id="15" name="Connecteur droit avec flèche 14"/>
          <p:cNvCxnSpPr/>
          <p:nvPr/>
        </p:nvCxnSpPr>
        <p:spPr>
          <a:xfrm>
            <a:off x="2632075" y="5530850"/>
            <a:ext cx="3276600" cy="0"/>
          </a:xfrm>
          <a:prstGeom prst="straightConnector1">
            <a:avLst/>
          </a:prstGeom>
          <a:ln w="38100" cmpd="sng">
            <a:solidFill>
              <a:schemeClr val="tx1">
                <a:lumMod val="65000"/>
              </a:schemeClr>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112650" name="ZoneTexte 17"/>
          <p:cNvSpPr txBox="1">
            <a:spLocks noChangeArrowheads="1"/>
          </p:cNvSpPr>
          <p:nvPr/>
        </p:nvSpPr>
        <p:spPr bwMode="auto">
          <a:xfrm>
            <a:off x="1917700" y="5619750"/>
            <a:ext cx="3386138"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800">
                <a:solidFill>
                  <a:prstClr val="white"/>
                </a:solidFill>
              </a:rPr>
              <a:t>role of spontaneous fluctuations…</a:t>
            </a:r>
          </a:p>
        </p:txBody>
      </p:sp>
      <p:sp>
        <p:nvSpPr>
          <p:cNvPr id="112651" name="ZoneTexte 18"/>
          <p:cNvSpPr txBox="1">
            <a:spLocks noChangeArrowheads="1"/>
          </p:cNvSpPr>
          <p:nvPr/>
        </p:nvSpPr>
        <p:spPr bwMode="auto">
          <a:xfrm>
            <a:off x="7620000" y="6267450"/>
            <a:ext cx="1273175"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800" i="1">
                <a:solidFill>
                  <a:prstClr val="white"/>
                </a:solidFill>
              </a:rPr>
              <a:t>predictions</a:t>
            </a:r>
          </a:p>
        </p:txBody>
      </p:sp>
    </p:spTree>
    <p:extLst>
      <p:ext uri="{BB962C8B-B14F-4D97-AF65-F5344CB8AC3E}">
        <p14:creationId xmlns:p14="http://schemas.microsoft.com/office/powerpoint/2010/main" val="141715042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41362"/>
          </a:xfrm>
        </p:spPr>
        <p:txBody>
          <a:bodyPr/>
          <a:lstStyle/>
          <a:p>
            <a:r>
              <a:rPr lang="en-US" dirty="0"/>
              <a:t>The metaphysics of spontaneity</a:t>
            </a:r>
          </a:p>
        </p:txBody>
      </p:sp>
      <p:pic>
        <p:nvPicPr>
          <p:cNvPr id="4" name="Picture 3" descr="cue1.bmp"/>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873301" y="1417639"/>
            <a:ext cx="2159998" cy="1619998"/>
          </a:xfrm>
          <a:prstGeom prst="rect">
            <a:avLst/>
          </a:prstGeom>
          <a:ln w="28575" cmpd="sng">
            <a:solidFill>
              <a:srgbClr val="FFFFFF"/>
            </a:solidFill>
          </a:ln>
        </p:spPr>
      </p:pic>
      <p:pic>
        <p:nvPicPr>
          <p:cNvPr id="5" name="Picture 4" descr="cue2.bmp"/>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01901" y="2504701"/>
            <a:ext cx="2159998" cy="1619998"/>
          </a:xfrm>
          <a:prstGeom prst="rect">
            <a:avLst/>
          </a:prstGeom>
          <a:ln w="28575" cmpd="sng">
            <a:solidFill>
              <a:srgbClr val="FFFFFF"/>
            </a:solidFill>
          </a:ln>
        </p:spPr>
      </p:pic>
      <p:pic>
        <p:nvPicPr>
          <p:cNvPr id="6" name="Picture 5" descr="cue3.bmp"/>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73301" y="3596901"/>
            <a:ext cx="2159998" cy="1619998"/>
          </a:xfrm>
          <a:prstGeom prst="rect">
            <a:avLst/>
          </a:prstGeom>
          <a:ln w="28575" cmpd="sng">
            <a:solidFill>
              <a:srgbClr val="FFFFFF"/>
            </a:solidFill>
          </a:ln>
        </p:spPr>
      </p:pic>
      <p:pic>
        <p:nvPicPr>
          <p:cNvPr id="7" name="Picture 6" descr="cue4.bmp"/>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101901" y="4778001"/>
            <a:ext cx="2159998" cy="1619998"/>
          </a:xfrm>
          <a:prstGeom prst="rect">
            <a:avLst/>
          </a:prstGeom>
          <a:ln w="28575" cmpd="sng">
            <a:solidFill>
              <a:srgbClr val="FFFFFF"/>
            </a:solidFill>
          </a:ln>
        </p:spPr>
      </p:pic>
      <p:sp>
        <p:nvSpPr>
          <p:cNvPr id="8" name="Right Brace 7"/>
          <p:cNvSpPr/>
          <p:nvPr/>
        </p:nvSpPr>
        <p:spPr>
          <a:xfrm>
            <a:off x="3619500" y="1417638"/>
            <a:ext cx="596900" cy="5169362"/>
          </a:xfrm>
          <a:prstGeom prst="rightBrace">
            <a:avLst>
              <a:gd name="adj1" fmla="val 35965"/>
              <a:gd name="adj2" fmla="val 37716"/>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9" name="Group 8"/>
          <p:cNvGrpSpPr>
            <a:grpSpLocks noChangeAspect="1"/>
          </p:cNvGrpSpPr>
          <p:nvPr/>
        </p:nvGrpSpPr>
        <p:grpSpPr>
          <a:xfrm>
            <a:off x="4325231" y="2510458"/>
            <a:ext cx="1734828" cy="1734828"/>
            <a:chOff x="2701602" y="4284389"/>
            <a:chExt cx="1032607" cy="1032607"/>
          </a:xfrm>
        </p:grpSpPr>
        <p:pic>
          <p:nvPicPr>
            <p:cNvPr id="10" name="Picture 9" descr="clock_face_transparent.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701602" y="4284389"/>
              <a:ext cx="1032607" cy="1032607"/>
            </a:xfrm>
            <a:prstGeom prst="rect">
              <a:avLst/>
            </a:prstGeom>
          </p:spPr>
        </p:pic>
        <p:cxnSp>
          <p:nvCxnSpPr>
            <p:cNvPr id="11" name="Straight Connector 10"/>
            <p:cNvCxnSpPr/>
            <p:nvPr/>
          </p:nvCxnSpPr>
          <p:spPr>
            <a:xfrm flipV="1">
              <a:off x="3215436" y="4526483"/>
              <a:ext cx="64229" cy="271739"/>
            </a:xfrm>
            <a:prstGeom prst="line">
              <a:avLst/>
            </a:prstGeom>
            <a:ln w="28575" cmpd="sng">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3215436" y="4798222"/>
              <a:ext cx="405138" cy="182806"/>
            </a:xfrm>
            <a:prstGeom prst="line">
              <a:avLst/>
            </a:prstGeom>
            <a:ln w="28575" cmpd="sng">
              <a:solidFill>
                <a:srgbClr val="000000"/>
              </a:solidFill>
            </a:ln>
          </p:spPr>
          <p:style>
            <a:lnRef idx="2">
              <a:schemeClr val="accent1"/>
            </a:lnRef>
            <a:fillRef idx="0">
              <a:schemeClr val="accent1"/>
            </a:fillRef>
            <a:effectRef idx="1">
              <a:schemeClr val="accent1"/>
            </a:effectRef>
            <a:fontRef idx="minor">
              <a:schemeClr val="tx1"/>
            </a:fontRef>
          </p:style>
        </p:cxnSp>
      </p:grpSp>
      <p:sp>
        <p:nvSpPr>
          <p:cNvPr id="13" name="TextBox 12"/>
          <p:cNvSpPr txBox="1"/>
          <p:nvPr/>
        </p:nvSpPr>
        <p:spPr>
          <a:xfrm>
            <a:off x="6184900" y="3124392"/>
            <a:ext cx="634734" cy="523220"/>
          </a:xfrm>
          <a:prstGeom prst="rect">
            <a:avLst/>
          </a:prstGeom>
          <a:noFill/>
        </p:spPr>
        <p:txBody>
          <a:bodyPr wrap="none" rtlCol="0">
            <a:spAutoFit/>
          </a:bodyPr>
          <a:lstStyle/>
          <a:p>
            <a:r>
              <a:rPr lang="en-US" sz="2800" b="1" dirty="0"/>
              <a:t>. . .</a:t>
            </a:r>
          </a:p>
        </p:txBody>
      </p:sp>
      <p:pic>
        <p:nvPicPr>
          <p:cNvPr id="14" name="Picture 13" descr="index.png"/>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flipH="1">
            <a:off x="6424041" y="1418434"/>
            <a:ext cx="1193800" cy="1193800"/>
          </a:xfrm>
          <a:prstGeom prst="rect">
            <a:avLst/>
          </a:prstGeom>
        </p:spPr>
      </p:pic>
      <p:pic>
        <p:nvPicPr>
          <p:cNvPr id="15" name="Picture 14" descr="index.png"/>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7617841" y="1418434"/>
            <a:ext cx="1193800" cy="1193800"/>
          </a:xfrm>
          <a:prstGeom prst="rect">
            <a:avLst/>
          </a:prstGeom>
        </p:spPr>
      </p:pic>
      <p:cxnSp>
        <p:nvCxnSpPr>
          <p:cNvPr id="17" name="Elbow Connector 16"/>
          <p:cNvCxnSpPr>
            <a:stCxn id="13" idx="3"/>
            <a:endCxn id="14" idx="2"/>
          </p:cNvCxnSpPr>
          <p:nvPr/>
        </p:nvCxnSpPr>
        <p:spPr>
          <a:xfrm flipV="1">
            <a:off x="6819634" y="2612234"/>
            <a:ext cx="201307" cy="773768"/>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Elbow Connector 18"/>
          <p:cNvCxnSpPr>
            <a:stCxn id="13" idx="3"/>
            <a:endCxn id="15" idx="2"/>
          </p:cNvCxnSpPr>
          <p:nvPr/>
        </p:nvCxnSpPr>
        <p:spPr>
          <a:xfrm flipV="1">
            <a:off x="6819634" y="2612234"/>
            <a:ext cx="1395107" cy="773768"/>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7384444" y="2946592"/>
            <a:ext cx="466794" cy="369332"/>
          </a:xfrm>
          <a:prstGeom prst="rect">
            <a:avLst/>
          </a:prstGeom>
          <a:noFill/>
        </p:spPr>
        <p:txBody>
          <a:bodyPr wrap="none" rtlCol="0">
            <a:spAutoFit/>
          </a:bodyPr>
          <a:lstStyle/>
          <a:p>
            <a:r>
              <a:rPr lang="en-US" dirty="0"/>
              <a:t>OR</a:t>
            </a:r>
          </a:p>
        </p:txBody>
      </p:sp>
    </p:spTree>
    <p:extLst>
      <p:ext uri="{BB962C8B-B14F-4D97-AF65-F5344CB8AC3E}">
        <p14:creationId xmlns:p14="http://schemas.microsoft.com/office/powerpoint/2010/main" val="198683796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41362"/>
          </a:xfrm>
        </p:spPr>
        <p:txBody>
          <a:bodyPr/>
          <a:lstStyle/>
          <a:p>
            <a:r>
              <a:rPr lang="en-US" dirty="0"/>
              <a:t>The metaphysics of spontaneity</a:t>
            </a:r>
          </a:p>
        </p:txBody>
      </p:sp>
      <p:sp>
        <p:nvSpPr>
          <p:cNvPr id="3" name="Content Placeholder 2"/>
          <p:cNvSpPr>
            <a:spLocks noGrp="1"/>
          </p:cNvSpPr>
          <p:nvPr>
            <p:ph idx="1"/>
          </p:nvPr>
        </p:nvSpPr>
        <p:spPr>
          <a:xfrm>
            <a:off x="457200" y="1155700"/>
            <a:ext cx="7696792" cy="4525963"/>
          </a:xfrm>
        </p:spPr>
        <p:txBody>
          <a:bodyPr/>
          <a:lstStyle/>
          <a:p>
            <a:pPr marL="0" indent="0">
              <a:buNone/>
            </a:pPr>
            <a:r>
              <a:rPr lang="en-US" sz="2400" dirty="0"/>
              <a:t>Can the brain voluntarily “roll its own inner dice”?</a:t>
            </a:r>
          </a:p>
          <a:p>
            <a:pPr marL="457200" lvl="1" indent="0">
              <a:buNone/>
            </a:pPr>
            <a:r>
              <a:rPr lang="en-US" sz="2000" dirty="0"/>
              <a:t>w/ </a:t>
            </a:r>
            <a:r>
              <a:rPr lang="en-US" sz="2000" dirty="0" err="1"/>
              <a:t>Shlomi</a:t>
            </a:r>
            <a:r>
              <a:rPr lang="en-US" sz="2000" dirty="0"/>
              <a:t> </a:t>
            </a:r>
            <a:r>
              <a:rPr lang="en-US" sz="2000" dirty="0" err="1"/>
              <a:t>Sher</a:t>
            </a:r>
            <a:r>
              <a:rPr lang="en-US" sz="2000" dirty="0"/>
              <a:t> (Pomona College), Mehmet </a:t>
            </a:r>
            <a:r>
              <a:rPr lang="en-US" sz="2000" dirty="0" err="1"/>
              <a:t>Basbug</a:t>
            </a:r>
            <a:r>
              <a:rPr lang="en-US" sz="2000" dirty="0"/>
              <a:t> (Princeton)</a:t>
            </a:r>
            <a:endParaRPr lang="en-US" sz="2400" dirty="0"/>
          </a:p>
          <a:p>
            <a:endParaRPr lang="en-US" sz="2400" dirty="0"/>
          </a:p>
          <a:p>
            <a:endParaRPr lang="en-US" sz="2400" dirty="0"/>
          </a:p>
        </p:txBody>
      </p:sp>
      <p:grpSp>
        <p:nvGrpSpPr>
          <p:cNvPr id="25" name="Group 24"/>
          <p:cNvGrpSpPr/>
          <p:nvPr/>
        </p:nvGrpSpPr>
        <p:grpSpPr>
          <a:xfrm>
            <a:off x="1788485" y="2111505"/>
            <a:ext cx="5513970" cy="4361713"/>
            <a:chOff x="228920" y="3875894"/>
            <a:chExt cx="4819396" cy="3611537"/>
          </a:xfrm>
        </p:grpSpPr>
        <p:grpSp>
          <p:nvGrpSpPr>
            <p:cNvPr id="19" name="Group 18"/>
            <p:cNvGrpSpPr/>
            <p:nvPr/>
          </p:nvGrpSpPr>
          <p:grpSpPr>
            <a:xfrm>
              <a:off x="228920" y="3875894"/>
              <a:ext cx="4819396" cy="3611537"/>
              <a:chOff x="127000" y="2980699"/>
              <a:chExt cx="4819396" cy="3611537"/>
            </a:xfrm>
          </p:grpSpPr>
          <p:grpSp>
            <p:nvGrpSpPr>
              <p:cNvPr id="15" name="Group 14"/>
              <p:cNvGrpSpPr/>
              <p:nvPr/>
            </p:nvGrpSpPr>
            <p:grpSpPr>
              <a:xfrm>
                <a:off x="127000" y="2980699"/>
                <a:ext cx="4819396" cy="3611537"/>
                <a:chOff x="-749300" y="2815599"/>
                <a:chExt cx="4819396" cy="3611537"/>
              </a:xfrm>
            </p:grpSpPr>
            <p:pic>
              <p:nvPicPr>
                <p:cNvPr id="8" name="Picture 7" descr="best4.tif"/>
                <p:cNvPicPr>
                  <a:picLocks noChangeAspect="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49300" y="2815599"/>
                  <a:ext cx="4819396" cy="3611537"/>
                </a:xfrm>
                <a:prstGeom prst="rect">
                  <a:avLst/>
                </a:prstGeom>
              </p:spPr>
            </p:pic>
            <p:sp>
              <p:nvSpPr>
                <p:cNvPr id="9" name="TextBox 8"/>
                <p:cNvSpPr txBox="1"/>
                <p:nvPr/>
              </p:nvSpPr>
              <p:spPr>
                <a:xfrm>
                  <a:off x="-523537" y="4584700"/>
                  <a:ext cx="476926" cy="369332"/>
                </a:xfrm>
                <a:prstGeom prst="rect">
                  <a:avLst/>
                </a:prstGeom>
                <a:noFill/>
              </p:spPr>
              <p:txBody>
                <a:bodyPr wrap="none" rtlCol="0">
                  <a:spAutoFit/>
                </a:bodyPr>
                <a:lstStyle/>
                <a:p>
                  <a:r>
                    <a:rPr lang="en-US" dirty="0"/>
                    <a:t>0.5</a:t>
                  </a:r>
                </a:p>
              </p:txBody>
            </p:sp>
            <p:sp>
              <p:nvSpPr>
                <p:cNvPr id="10" name="TextBox 9"/>
                <p:cNvSpPr txBox="1"/>
                <p:nvPr/>
              </p:nvSpPr>
              <p:spPr>
                <a:xfrm>
                  <a:off x="-523537" y="3683000"/>
                  <a:ext cx="476926" cy="369332"/>
                </a:xfrm>
                <a:prstGeom prst="rect">
                  <a:avLst/>
                </a:prstGeom>
                <a:noFill/>
              </p:spPr>
              <p:txBody>
                <a:bodyPr wrap="none" rtlCol="0">
                  <a:spAutoFit/>
                </a:bodyPr>
                <a:lstStyle/>
                <a:p>
                  <a:r>
                    <a:rPr lang="en-US" dirty="0"/>
                    <a:t>0.7</a:t>
                  </a:r>
                </a:p>
              </p:txBody>
            </p:sp>
            <p:sp>
              <p:nvSpPr>
                <p:cNvPr id="11" name="TextBox 10"/>
                <p:cNvSpPr txBox="1"/>
                <p:nvPr/>
              </p:nvSpPr>
              <p:spPr>
                <a:xfrm>
                  <a:off x="-536237" y="4142264"/>
                  <a:ext cx="476926" cy="369332"/>
                </a:xfrm>
                <a:prstGeom prst="rect">
                  <a:avLst/>
                </a:prstGeom>
                <a:noFill/>
              </p:spPr>
              <p:txBody>
                <a:bodyPr wrap="none" rtlCol="0">
                  <a:spAutoFit/>
                </a:bodyPr>
                <a:lstStyle/>
                <a:p>
                  <a:r>
                    <a:rPr lang="en-US" dirty="0"/>
                    <a:t>0.6</a:t>
                  </a:r>
                </a:p>
              </p:txBody>
            </p:sp>
            <p:sp>
              <p:nvSpPr>
                <p:cNvPr id="12" name="TextBox 11"/>
                <p:cNvSpPr txBox="1"/>
                <p:nvPr/>
              </p:nvSpPr>
              <p:spPr>
                <a:xfrm>
                  <a:off x="-536382" y="3225800"/>
                  <a:ext cx="479618" cy="369332"/>
                </a:xfrm>
                <a:prstGeom prst="rect">
                  <a:avLst/>
                </a:prstGeom>
                <a:noFill/>
              </p:spPr>
              <p:txBody>
                <a:bodyPr wrap="none" rtlCol="0">
                  <a:spAutoFit/>
                </a:bodyPr>
                <a:lstStyle/>
                <a:p>
                  <a:r>
                    <a:rPr lang="en-US" dirty="0"/>
                    <a:t>0.8</a:t>
                  </a:r>
                </a:p>
              </p:txBody>
            </p:sp>
            <p:sp>
              <p:nvSpPr>
                <p:cNvPr id="13" name="TextBox 12"/>
                <p:cNvSpPr txBox="1"/>
                <p:nvPr/>
              </p:nvSpPr>
              <p:spPr>
                <a:xfrm>
                  <a:off x="-526229" y="5041900"/>
                  <a:ext cx="479618" cy="369332"/>
                </a:xfrm>
                <a:prstGeom prst="rect">
                  <a:avLst/>
                </a:prstGeom>
                <a:noFill/>
              </p:spPr>
              <p:txBody>
                <a:bodyPr wrap="none" rtlCol="0">
                  <a:spAutoFit/>
                </a:bodyPr>
                <a:lstStyle/>
                <a:p>
                  <a:r>
                    <a:rPr lang="en-US" dirty="0"/>
                    <a:t>0.4</a:t>
                  </a:r>
                </a:p>
              </p:txBody>
            </p:sp>
            <p:sp>
              <p:nvSpPr>
                <p:cNvPr id="14" name="TextBox 13"/>
                <p:cNvSpPr txBox="1"/>
                <p:nvPr/>
              </p:nvSpPr>
              <p:spPr>
                <a:xfrm>
                  <a:off x="-515026" y="5509697"/>
                  <a:ext cx="476926" cy="369332"/>
                </a:xfrm>
                <a:prstGeom prst="rect">
                  <a:avLst/>
                </a:prstGeom>
                <a:noFill/>
              </p:spPr>
              <p:txBody>
                <a:bodyPr wrap="none" rtlCol="0">
                  <a:spAutoFit/>
                </a:bodyPr>
                <a:lstStyle/>
                <a:p>
                  <a:r>
                    <a:rPr lang="en-US" dirty="0"/>
                    <a:t>0.3</a:t>
                  </a:r>
                </a:p>
              </p:txBody>
            </p:sp>
          </p:grpSp>
          <p:sp>
            <p:nvSpPr>
              <p:cNvPr id="16" name="TextBox 15"/>
              <p:cNvSpPr txBox="1"/>
              <p:nvPr/>
            </p:nvSpPr>
            <p:spPr>
              <a:xfrm>
                <a:off x="1308100" y="3327400"/>
                <a:ext cx="928459" cy="307777"/>
              </a:xfrm>
              <a:prstGeom prst="rect">
                <a:avLst/>
              </a:prstGeom>
              <a:noFill/>
            </p:spPr>
            <p:txBody>
              <a:bodyPr wrap="none" rtlCol="0">
                <a:spAutoFit/>
              </a:bodyPr>
              <a:lstStyle/>
              <a:p>
                <a:r>
                  <a:rPr lang="en-US" sz="1400" dirty="0"/>
                  <a:t>instructed</a:t>
                </a:r>
              </a:p>
            </p:txBody>
          </p:sp>
          <p:sp>
            <p:nvSpPr>
              <p:cNvPr id="17" name="TextBox 16"/>
              <p:cNvSpPr txBox="1"/>
              <p:nvPr/>
            </p:nvSpPr>
            <p:spPr>
              <a:xfrm>
                <a:off x="1308100" y="3556000"/>
                <a:ext cx="671979" cy="307777"/>
              </a:xfrm>
              <a:prstGeom prst="rect">
                <a:avLst/>
              </a:prstGeom>
              <a:noFill/>
            </p:spPr>
            <p:txBody>
              <a:bodyPr wrap="none" rtlCol="0">
                <a:spAutoFit/>
              </a:bodyPr>
              <a:lstStyle/>
              <a:p>
                <a:r>
                  <a:rPr lang="en-US" sz="1400" dirty="0"/>
                  <a:t>decide</a:t>
                </a:r>
              </a:p>
            </p:txBody>
          </p:sp>
          <p:sp>
            <p:nvSpPr>
              <p:cNvPr id="18" name="TextBox 17"/>
              <p:cNvSpPr txBox="1"/>
              <p:nvPr/>
            </p:nvSpPr>
            <p:spPr>
              <a:xfrm>
                <a:off x="1308100" y="3760232"/>
                <a:ext cx="1127232" cy="307777"/>
              </a:xfrm>
              <a:prstGeom prst="rect">
                <a:avLst/>
              </a:prstGeom>
              <a:noFill/>
            </p:spPr>
            <p:txBody>
              <a:bodyPr wrap="none" rtlCol="0">
                <a:spAutoFit/>
              </a:bodyPr>
              <a:lstStyle/>
              <a:p>
                <a:r>
                  <a:rPr lang="en-US" sz="1400" dirty="0"/>
                  <a:t>spontaneous</a:t>
                </a:r>
              </a:p>
            </p:txBody>
          </p:sp>
        </p:grpSp>
        <p:sp>
          <p:nvSpPr>
            <p:cNvPr id="20" name="TextBox 19"/>
            <p:cNvSpPr txBox="1"/>
            <p:nvPr/>
          </p:nvSpPr>
          <p:spPr>
            <a:xfrm>
              <a:off x="990600" y="6991099"/>
              <a:ext cx="547596" cy="369332"/>
            </a:xfrm>
            <a:prstGeom prst="rect">
              <a:avLst/>
            </a:prstGeom>
            <a:noFill/>
          </p:spPr>
          <p:txBody>
            <a:bodyPr wrap="none" rtlCol="0">
              <a:spAutoFit/>
            </a:bodyPr>
            <a:lstStyle/>
            <a:p>
              <a:r>
                <a:rPr lang="en-US" dirty="0"/>
                <a:t>-3.0</a:t>
              </a:r>
            </a:p>
          </p:txBody>
        </p:sp>
        <p:sp>
          <p:nvSpPr>
            <p:cNvPr id="21" name="TextBox 20"/>
            <p:cNvSpPr txBox="1"/>
            <p:nvPr/>
          </p:nvSpPr>
          <p:spPr>
            <a:xfrm>
              <a:off x="1817779" y="6997198"/>
              <a:ext cx="547596" cy="369332"/>
            </a:xfrm>
            <a:prstGeom prst="rect">
              <a:avLst/>
            </a:prstGeom>
            <a:noFill/>
          </p:spPr>
          <p:txBody>
            <a:bodyPr wrap="none" rtlCol="0">
              <a:spAutoFit/>
            </a:bodyPr>
            <a:lstStyle/>
            <a:p>
              <a:r>
                <a:rPr lang="en-US" dirty="0"/>
                <a:t>-2.0</a:t>
              </a:r>
            </a:p>
          </p:txBody>
        </p:sp>
        <p:sp>
          <p:nvSpPr>
            <p:cNvPr id="22" name="TextBox 21"/>
            <p:cNvSpPr txBox="1"/>
            <p:nvPr/>
          </p:nvSpPr>
          <p:spPr>
            <a:xfrm>
              <a:off x="2654300" y="6997198"/>
              <a:ext cx="547596" cy="369332"/>
            </a:xfrm>
            <a:prstGeom prst="rect">
              <a:avLst/>
            </a:prstGeom>
            <a:noFill/>
          </p:spPr>
          <p:txBody>
            <a:bodyPr wrap="none" rtlCol="0">
              <a:spAutoFit/>
            </a:bodyPr>
            <a:lstStyle/>
            <a:p>
              <a:r>
                <a:rPr lang="en-US" dirty="0"/>
                <a:t>-1.0</a:t>
              </a:r>
            </a:p>
          </p:txBody>
        </p:sp>
        <p:sp>
          <p:nvSpPr>
            <p:cNvPr id="23" name="TextBox 22"/>
            <p:cNvSpPr txBox="1"/>
            <p:nvPr/>
          </p:nvSpPr>
          <p:spPr>
            <a:xfrm>
              <a:off x="3594100" y="6997198"/>
              <a:ext cx="301660" cy="369332"/>
            </a:xfrm>
            <a:prstGeom prst="rect">
              <a:avLst/>
            </a:prstGeom>
            <a:noFill/>
          </p:spPr>
          <p:txBody>
            <a:bodyPr wrap="none" rtlCol="0">
              <a:spAutoFit/>
            </a:bodyPr>
            <a:lstStyle/>
            <a:p>
              <a:r>
                <a:rPr lang="en-US" dirty="0"/>
                <a:t>0</a:t>
              </a:r>
            </a:p>
          </p:txBody>
        </p:sp>
        <p:sp>
          <p:nvSpPr>
            <p:cNvPr id="24" name="TextBox 23"/>
            <p:cNvSpPr txBox="1"/>
            <p:nvPr/>
          </p:nvSpPr>
          <p:spPr>
            <a:xfrm>
              <a:off x="4368800" y="7017086"/>
              <a:ext cx="476926" cy="369332"/>
            </a:xfrm>
            <a:prstGeom prst="rect">
              <a:avLst/>
            </a:prstGeom>
            <a:noFill/>
          </p:spPr>
          <p:txBody>
            <a:bodyPr wrap="none" rtlCol="0">
              <a:spAutoFit/>
            </a:bodyPr>
            <a:lstStyle/>
            <a:p>
              <a:r>
                <a:rPr lang="en-US" dirty="0"/>
                <a:t>1.0</a:t>
              </a:r>
            </a:p>
          </p:txBody>
        </p:sp>
      </p:grpSp>
    </p:spTree>
    <p:extLst>
      <p:ext uri="{BB962C8B-B14F-4D97-AF65-F5344CB8AC3E}">
        <p14:creationId xmlns:p14="http://schemas.microsoft.com/office/powerpoint/2010/main" val="17451183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27552" y="1797884"/>
            <a:ext cx="7698818" cy="4328279"/>
          </a:xfrm>
        </p:spPr>
        <p:txBody>
          <a:bodyPr/>
          <a:lstStyle/>
          <a:p>
            <a:pPr marL="0" indent="0">
              <a:buNone/>
            </a:pPr>
            <a:r>
              <a:rPr lang="en-US" sz="2800" dirty="0"/>
              <a:t>When is the neural decision to act, relative to the onset of the action itself?</a:t>
            </a:r>
          </a:p>
          <a:p>
            <a:pPr marL="0" indent="0">
              <a:buNone/>
            </a:pPr>
            <a:endParaRPr lang="en-US" sz="2800" dirty="0"/>
          </a:p>
          <a:p>
            <a:pPr marL="0" indent="0">
              <a:buNone/>
            </a:pPr>
            <a:r>
              <a:rPr lang="en-US" sz="2800" dirty="0"/>
              <a:t>How is it related to the conscious decision or urge to move?</a:t>
            </a:r>
          </a:p>
        </p:txBody>
      </p:sp>
      <p:sp>
        <p:nvSpPr>
          <p:cNvPr id="4" name="Title 3"/>
          <p:cNvSpPr>
            <a:spLocks noGrp="1"/>
          </p:cNvSpPr>
          <p:nvPr>
            <p:ph type="title"/>
          </p:nvPr>
        </p:nvSpPr>
        <p:spPr/>
        <p:txBody>
          <a:bodyPr/>
          <a:lstStyle/>
          <a:p>
            <a:endParaRPr lang="en-US"/>
          </a:p>
        </p:txBody>
      </p:sp>
      <p:pic>
        <p:nvPicPr>
          <p:cNvPr id="5" name="Picture 4"/>
          <p:cNvPicPr>
            <a:picLocks noChangeAspect="1"/>
          </p:cNvPicPr>
          <p:nvPr/>
        </p:nvPicPr>
        <p:blipFill>
          <a:blip r:embed="rId3"/>
          <a:stretch>
            <a:fillRect/>
          </a:stretch>
        </p:blipFill>
        <p:spPr>
          <a:xfrm flipH="1">
            <a:off x="2387600" y="4763207"/>
            <a:ext cx="4025900" cy="1210970"/>
          </a:xfrm>
          <a:prstGeom prst="rect">
            <a:avLst/>
          </a:prstGeom>
        </p:spPr>
      </p:pic>
    </p:spTree>
    <p:extLst>
      <p:ext uri="{BB962C8B-B14F-4D97-AF65-F5344CB8AC3E}">
        <p14:creationId xmlns:p14="http://schemas.microsoft.com/office/powerpoint/2010/main" val="253302271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Image 1" descr="coulter_prehm_painting_rain_cloud.jpe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5362" name="Image 19" descr="brain.png"/>
          <p:cNvPicPr>
            <a:picLocks noChangeAspect="1"/>
          </p:cNvPicPr>
          <p:nvPr/>
        </p:nvPicPr>
        <p:blipFill>
          <a:blip r:embed="rId4" cstate="email">
            <a:alphaModFix amt="39000"/>
            <a:extLst>
              <a:ext uri="{28A0092B-C50C-407E-A947-70E740481C1C}">
                <a14:useLocalDpi xmlns:a14="http://schemas.microsoft.com/office/drawing/2010/main" val="0"/>
              </a:ext>
            </a:extLst>
          </a:blip>
          <a:srcRect/>
          <a:stretch>
            <a:fillRect/>
          </a:stretch>
        </p:blipFill>
        <p:spPr bwMode="auto">
          <a:xfrm>
            <a:off x="965200" y="668338"/>
            <a:ext cx="3548063" cy="2738437"/>
          </a:xfrm>
          <a:prstGeom prst="rect">
            <a:avLst/>
          </a:prstGeom>
          <a:noFill/>
          <a:ln>
            <a:noFill/>
          </a:ln>
          <a:extLst>
            <a:ext uri="{909E8E84-426E-40dd-AFC4-6F175D3DCCD1}">
              <a14:hiddenFill xmlns:a14="http://schemas.microsoft.com/office/drawing/2010/main" xmlns="">
                <a:solidFill>
                  <a:srgbClr val="FFFFFF">
                    <a:alpha val="38823"/>
                  </a:srgbClr>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4" name="Connecteur droit avec flèche 3"/>
          <p:cNvCxnSpPr/>
          <p:nvPr/>
        </p:nvCxnSpPr>
        <p:spPr>
          <a:xfrm>
            <a:off x="1968500" y="2247900"/>
            <a:ext cx="3162300" cy="0"/>
          </a:xfrm>
          <a:prstGeom prst="straightConnector1">
            <a:avLst/>
          </a:prstGeom>
          <a:ln w="38100" cmpd="sng">
            <a:solidFill>
              <a:schemeClr val="bg1"/>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8" name="ZoneTexte 7"/>
          <p:cNvSpPr txBox="1"/>
          <p:nvPr/>
        </p:nvSpPr>
        <p:spPr>
          <a:xfrm>
            <a:off x="1229701" y="1956564"/>
            <a:ext cx="821021" cy="461665"/>
          </a:xfrm>
          <a:prstGeom prst="rect">
            <a:avLst/>
          </a:prstGeom>
          <a:noFill/>
          <a:effectLst>
            <a:outerShdw blurRad="50800" dist="38100" dir="2700000" algn="tl" rotWithShape="0">
              <a:prstClr val="black">
                <a:alpha val="40000"/>
              </a:prstClr>
            </a:outerShdw>
          </a:effectLst>
        </p:spPr>
        <p:txBody>
          <a:bodyPr wrap="none">
            <a:spAutoFit/>
          </a:bodyPr>
          <a:lstStyle/>
          <a:p>
            <a:pPr>
              <a:defRPr/>
            </a:pPr>
            <a:r>
              <a:rPr lang="en-US" sz="2400" i="1" dirty="0">
                <a:solidFill>
                  <a:schemeClr val="bg1"/>
                </a:solidFill>
              </a:rPr>
              <a:t>time</a:t>
            </a:r>
          </a:p>
        </p:txBody>
      </p:sp>
      <p:sp>
        <p:nvSpPr>
          <p:cNvPr id="9" name="ZoneTexte 8"/>
          <p:cNvSpPr txBox="1"/>
          <p:nvPr/>
        </p:nvSpPr>
        <p:spPr>
          <a:xfrm>
            <a:off x="1895475" y="1743075"/>
            <a:ext cx="936625" cy="461963"/>
          </a:xfrm>
          <a:prstGeom prst="rect">
            <a:avLst/>
          </a:prstGeom>
          <a:noFill/>
          <a:effectLst>
            <a:outerShdw blurRad="50800" dist="38100" dir="2700000" algn="tl" rotWithShape="0">
              <a:prstClr val="black">
                <a:alpha val="40000"/>
              </a:prstClr>
            </a:outerShdw>
          </a:effectLst>
        </p:spPr>
        <p:txBody>
          <a:bodyPr>
            <a:spAutoFit/>
          </a:bodyPr>
          <a:lstStyle/>
          <a:p>
            <a:pPr algn="ctr">
              <a:defRPr/>
            </a:pPr>
            <a:r>
              <a:rPr lang="en-US" sz="2400" b="1" i="1" dirty="0">
                <a:solidFill>
                  <a:schemeClr val="bg1"/>
                </a:solidFill>
              </a:rPr>
              <a:t>cause</a:t>
            </a:r>
          </a:p>
        </p:txBody>
      </p:sp>
      <p:sp>
        <p:nvSpPr>
          <p:cNvPr id="10" name="ZoneTexte 9"/>
          <p:cNvSpPr txBox="1"/>
          <p:nvPr/>
        </p:nvSpPr>
        <p:spPr>
          <a:xfrm>
            <a:off x="4462463" y="1733550"/>
            <a:ext cx="979487" cy="461963"/>
          </a:xfrm>
          <a:prstGeom prst="rect">
            <a:avLst/>
          </a:prstGeom>
          <a:noFill/>
          <a:effectLst>
            <a:outerShdw blurRad="50800" dist="38100" dir="2700000" algn="tl" rotWithShape="0">
              <a:prstClr val="black">
                <a:alpha val="40000"/>
              </a:prstClr>
            </a:outerShdw>
          </a:effectLst>
        </p:spPr>
        <p:txBody>
          <a:bodyPr wrap="none">
            <a:spAutoFit/>
          </a:bodyPr>
          <a:lstStyle/>
          <a:p>
            <a:pPr>
              <a:defRPr/>
            </a:pPr>
            <a:r>
              <a:rPr lang="en-US" sz="2400" b="1" i="1" dirty="0">
                <a:solidFill>
                  <a:schemeClr val="bg1"/>
                </a:solidFill>
              </a:rPr>
              <a:t>effect</a:t>
            </a:r>
          </a:p>
        </p:txBody>
      </p:sp>
      <p:pic>
        <p:nvPicPr>
          <p:cNvPr id="15368" name="Image 10" descr="LightBulb_L.gif"/>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021013" y="977900"/>
            <a:ext cx="1003300" cy="866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9" name="ZoneTexte 18"/>
          <p:cNvSpPr txBox="1"/>
          <p:nvPr/>
        </p:nvSpPr>
        <p:spPr>
          <a:xfrm>
            <a:off x="3348038" y="1041400"/>
            <a:ext cx="322262" cy="400050"/>
          </a:xfrm>
          <a:prstGeom prst="rect">
            <a:avLst/>
          </a:prstGeom>
          <a:noFill/>
          <a:effectLst>
            <a:outerShdw blurRad="50800" dist="38100" dir="2700000" algn="tl" rotWithShape="0">
              <a:prstClr val="black">
                <a:alpha val="40000"/>
              </a:prstClr>
            </a:outerShdw>
          </a:effectLst>
        </p:spPr>
        <p:txBody>
          <a:bodyPr wrap="none">
            <a:spAutoFit/>
          </a:bodyPr>
          <a:lstStyle/>
          <a:p>
            <a:pPr>
              <a:defRPr/>
            </a:pPr>
            <a:r>
              <a:rPr lang="en-US" sz="2000" dirty="0">
                <a:solidFill>
                  <a:srgbClr val="FFFF00"/>
                </a:solidFill>
              </a:rPr>
              <a:t>C</a:t>
            </a:r>
          </a:p>
        </p:txBody>
      </p:sp>
      <p:sp>
        <p:nvSpPr>
          <p:cNvPr id="2" name="ZoneTexte 1"/>
          <p:cNvSpPr txBox="1"/>
          <p:nvPr/>
        </p:nvSpPr>
        <p:spPr>
          <a:xfrm>
            <a:off x="2109788" y="1384300"/>
            <a:ext cx="350837" cy="523875"/>
          </a:xfrm>
          <a:prstGeom prst="rect">
            <a:avLst/>
          </a:prstGeom>
          <a:noFill/>
          <a:effectLst>
            <a:outerShdw blurRad="50800" dist="38100" dir="2700000" algn="tl" rotWithShape="0">
              <a:prstClr val="black">
                <a:alpha val="40000"/>
              </a:prstClr>
            </a:outerShdw>
          </a:effectLst>
        </p:spPr>
        <p:txBody>
          <a:bodyPr wrap="none">
            <a:spAutoFit/>
          </a:bodyPr>
          <a:lstStyle/>
          <a:p>
            <a:pPr>
              <a:defRPr/>
            </a:pPr>
            <a:r>
              <a:rPr lang="fr-FR" sz="2800" b="1" dirty="0">
                <a:solidFill>
                  <a:schemeClr val="bg1"/>
                </a:solidFill>
              </a:rPr>
              <a:t>?</a:t>
            </a:r>
          </a:p>
        </p:txBody>
      </p:sp>
      <p:cxnSp>
        <p:nvCxnSpPr>
          <p:cNvPr id="6" name="Connecteur droit avec flèche 5"/>
          <p:cNvCxnSpPr>
            <a:stCxn id="9" idx="3"/>
          </p:cNvCxnSpPr>
          <p:nvPr/>
        </p:nvCxnSpPr>
        <p:spPr>
          <a:xfrm>
            <a:off x="2832100" y="1973263"/>
            <a:ext cx="279400" cy="0"/>
          </a:xfrm>
          <a:prstGeom prst="straightConnector1">
            <a:avLst/>
          </a:prstGeom>
          <a:ln>
            <a:solidFill>
              <a:schemeClr val="tx1">
                <a:lumMod val="8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14" name="Connecteur droit avec flèche 13"/>
          <p:cNvCxnSpPr>
            <a:stCxn id="9" idx="1"/>
          </p:cNvCxnSpPr>
          <p:nvPr/>
        </p:nvCxnSpPr>
        <p:spPr>
          <a:xfrm flipH="1">
            <a:off x="1600200" y="1973263"/>
            <a:ext cx="295275" cy="0"/>
          </a:xfrm>
          <a:prstGeom prst="straightConnector1">
            <a:avLst/>
          </a:prstGeom>
          <a:ln>
            <a:solidFill>
              <a:schemeClr val="tx1">
                <a:lumMod val="8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22" name="Connecteur droit avec flèche 21"/>
          <p:cNvCxnSpPr/>
          <p:nvPr/>
        </p:nvCxnSpPr>
        <p:spPr>
          <a:xfrm flipH="1">
            <a:off x="2874963" y="1384300"/>
            <a:ext cx="293687" cy="0"/>
          </a:xfrm>
          <a:prstGeom prst="straightConnector1">
            <a:avLst/>
          </a:prstGeom>
          <a:ln>
            <a:solidFill>
              <a:schemeClr val="tx1">
                <a:lumMod val="8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23" name="Connecteur droit avec flèche 22"/>
          <p:cNvCxnSpPr/>
          <p:nvPr/>
        </p:nvCxnSpPr>
        <p:spPr>
          <a:xfrm>
            <a:off x="3816350" y="1384300"/>
            <a:ext cx="280988" cy="0"/>
          </a:xfrm>
          <a:prstGeom prst="straightConnector1">
            <a:avLst/>
          </a:prstGeom>
          <a:ln>
            <a:solidFill>
              <a:schemeClr val="tx1">
                <a:lumMod val="85000"/>
              </a:schemeClr>
            </a:solidFill>
            <a:tailEnd type="arrow"/>
          </a:ln>
        </p:spPr>
        <p:style>
          <a:lnRef idx="2">
            <a:schemeClr val="accent1"/>
          </a:lnRef>
          <a:fillRef idx="0">
            <a:schemeClr val="accent1"/>
          </a:fillRef>
          <a:effectRef idx="1">
            <a:schemeClr val="accent1"/>
          </a:effectRef>
          <a:fontRef idx="minor">
            <a:schemeClr val="tx1"/>
          </a:fontRef>
        </p:style>
      </p:cxnSp>
      <p:pic>
        <p:nvPicPr>
          <p:cNvPr id="15375" name="Image 17" descr="line_body_06.gif"/>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5441950" y="1266825"/>
            <a:ext cx="1282700" cy="1282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8" name="ZoneTexte 1"/>
          <p:cNvSpPr txBox="1"/>
          <p:nvPr/>
        </p:nvSpPr>
        <p:spPr>
          <a:xfrm>
            <a:off x="3348038" y="1681163"/>
            <a:ext cx="350837" cy="523875"/>
          </a:xfrm>
          <a:prstGeom prst="rect">
            <a:avLst/>
          </a:prstGeom>
          <a:noFill/>
          <a:effectLst>
            <a:outerShdw blurRad="50800" dist="38100" dir="2700000" algn="tl" rotWithShape="0">
              <a:prstClr val="black">
                <a:alpha val="40000"/>
              </a:prstClr>
            </a:outerShdw>
          </a:effectLst>
        </p:spPr>
        <p:txBody>
          <a:bodyPr wrap="none">
            <a:spAutoFit/>
          </a:bodyPr>
          <a:lstStyle/>
          <a:p>
            <a:pPr>
              <a:defRPr/>
            </a:pPr>
            <a:r>
              <a:rPr lang="fr-FR" sz="2800" b="1" dirty="0">
                <a:solidFill>
                  <a:schemeClr val="bg1"/>
                </a:solidFill>
              </a:rPr>
              <a:t>?</a:t>
            </a:r>
          </a:p>
        </p:txBody>
      </p:sp>
    </p:spTree>
    <p:extLst>
      <p:ext uri="{BB962C8B-B14F-4D97-AF65-F5344CB8AC3E}">
        <p14:creationId xmlns:p14="http://schemas.microsoft.com/office/powerpoint/2010/main" val="408572947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gs>
            <a:gs pos="100000">
              <a:srgbClr val="FFFFFF"/>
            </a:gs>
          </a:gsLst>
          <a:path path="circle">
            <a:fillToRect r="100000" b="100000"/>
          </a:path>
          <a:tileRect l="-100000" t="-100000"/>
        </a:gradFill>
        <a:effectLst/>
      </p:bgPr>
    </p:bg>
    <p:spTree>
      <p:nvGrpSpPr>
        <p:cNvPr id="1" name=""/>
        <p:cNvGrpSpPr/>
        <p:nvPr/>
      </p:nvGrpSpPr>
      <p:grpSpPr>
        <a:xfrm>
          <a:off x="0" y="0"/>
          <a:ext cx="0" cy="0"/>
          <a:chOff x="0" y="0"/>
          <a:chExt cx="0" cy="0"/>
        </a:xfrm>
      </p:grpSpPr>
      <p:pic>
        <p:nvPicPr>
          <p:cNvPr id="7" name="Image 19" descr="brain.png"/>
          <p:cNvPicPr>
            <a:picLocks noChangeAspect="1"/>
          </p:cNvPicPr>
          <p:nvPr/>
        </p:nvPicPr>
        <p:blipFill>
          <a:blip r:embed="rId3" cstate="email">
            <a:alphaModFix amt="52000"/>
            <a:extLst>
              <a:ext uri="{28A0092B-C50C-407E-A947-70E740481C1C}">
                <a14:useLocalDpi xmlns:a14="http://schemas.microsoft.com/office/drawing/2010/main" val="0"/>
              </a:ext>
            </a:extLst>
          </a:blip>
          <a:srcRect/>
          <a:stretch>
            <a:fillRect/>
          </a:stretch>
        </p:blipFill>
        <p:spPr bwMode="auto">
          <a:xfrm>
            <a:off x="2503077" y="2538631"/>
            <a:ext cx="3548063" cy="2738437"/>
          </a:xfrm>
          <a:prstGeom prst="rect">
            <a:avLst/>
          </a:prstGeom>
          <a:noFill/>
          <a:ln>
            <a:noFill/>
          </a:ln>
          <a:extLst>
            <a:ext uri="{909E8E84-426E-40dd-AFC4-6F175D3DCCD1}">
              <a14:hiddenFill xmlns:a14="http://schemas.microsoft.com/office/drawing/2010/main" xmlns="">
                <a:solidFill>
                  <a:srgbClr val="FFFFFF">
                    <a:alpha val="38823"/>
                  </a:srgbClr>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8" name="Connecteur droit avec flèche 3"/>
          <p:cNvCxnSpPr/>
          <p:nvPr/>
        </p:nvCxnSpPr>
        <p:spPr>
          <a:xfrm>
            <a:off x="3506377" y="4118193"/>
            <a:ext cx="3162300" cy="0"/>
          </a:xfrm>
          <a:prstGeom prst="straightConnector1">
            <a:avLst/>
          </a:prstGeom>
          <a:ln w="38100" cmpd="sng">
            <a:solidFill>
              <a:schemeClr val="bg1"/>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9" name="ZoneTexte 7"/>
          <p:cNvSpPr txBox="1"/>
          <p:nvPr/>
        </p:nvSpPr>
        <p:spPr>
          <a:xfrm>
            <a:off x="2767578" y="3826857"/>
            <a:ext cx="821021" cy="461665"/>
          </a:xfrm>
          <a:prstGeom prst="rect">
            <a:avLst/>
          </a:prstGeom>
          <a:noFill/>
          <a:effectLst>
            <a:outerShdw blurRad="50800" dist="38100" dir="2700000" algn="tl" rotWithShape="0">
              <a:prstClr val="black">
                <a:alpha val="40000"/>
              </a:prstClr>
            </a:outerShdw>
          </a:effectLst>
        </p:spPr>
        <p:txBody>
          <a:bodyPr wrap="none">
            <a:spAutoFit/>
          </a:bodyPr>
          <a:lstStyle/>
          <a:p>
            <a:pPr>
              <a:defRPr/>
            </a:pPr>
            <a:r>
              <a:rPr lang="en-US" sz="2400" i="1" dirty="0">
                <a:solidFill>
                  <a:prstClr val="black"/>
                </a:solidFill>
                <a:latin typeface="Calibri"/>
              </a:rPr>
              <a:t>time</a:t>
            </a:r>
          </a:p>
        </p:txBody>
      </p:sp>
      <p:sp>
        <p:nvSpPr>
          <p:cNvPr id="10" name="ZoneTexte 8"/>
          <p:cNvSpPr txBox="1"/>
          <p:nvPr/>
        </p:nvSpPr>
        <p:spPr>
          <a:xfrm>
            <a:off x="3433352" y="3613368"/>
            <a:ext cx="936625" cy="461963"/>
          </a:xfrm>
          <a:prstGeom prst="rect">
            <a:avLst/>
          </a:prstGeom>
          <a:noFill/>
          <a:effectLst>
            <a:outerShdw blurRad="50800" dist="38100" dir="2700000" algn="tl" rotWithShape="0">
              <a:prstClr val="black">
                <a:alpha val="40000"/>
              </a:prstClr>
            </a:outerShdw>
          </a:effectLst>
        </p:spPr>
        <p:txBody>
          <a:bodyPr>
            <a:spAutoFit/>
          </a:bodyPr>
          <a:lstStyle/>
          <a:p>
            <a:pPr algn="ctr">
              <a:defRPr/>
            </a:pPr>
            <a:r>
              <a:rPr lang="en-US" sz="2400" b="1" i="1" dirty="0">
                <a:solidFill>
                  <a:prstClr val="black"/>
                </a:solidFill>
                <a:latin typeface="Calibri"/>
              </a:rPr>
              <a:t>cause</a:t>
            </a:r>
          </a:p>
        </p:txBody>
      </p:sp>
      <p:sp>
        <p:nvSpPr>
          <p:cNvPr id="11" name="ZoneTexte 9"/>
          <p:cNvSpPr txBox="1"/>
          <p:nvPr/>
        </p:nvSpPr>
        <p:spPr>
          <a:xfrm>
            <a:off x="6000340" y="3603843"/>
            <a:ext cx="979487" cy="461963"/>
          </a:xfrm>
          <a:prstGeom prst="rect">
            <a:avLst/>
          </a:prstGeom>
          <a:noFill/>
          <a:effectLst>
            <a:outerShdw blurRad="50800" dist="38100" dir="2700000" algn="tl" rotWithShape="0">
              <a:prstClr val="black">
                <a:alpha val="40000"/>
              </a:prstClr>
            </a:outerShdw>
          </a:effectLst>
        </p:spPr>
        <p:txBody>
          <a:bodyPr wrap="none">
            <a:spAutoFit/>
          </a:bodyPr>
          <a:lstStyle/>
          <a:p>
            <a:pPr>
              <a:defRPr/>
            </a:pPr>
            <a:r>
              <a:rPr lang="en-US" sz="2400" b="1" i="1" dirty="0">
                <a:solidFill>
                  <a:prstClr val="black"/>
                </a:solidFill>
                <a:latin typeface="Calibri"/>
              </a:rPr>
              <a:t>effect</a:t>
            </a:r>
          </a:p>
        </p:txBody>
      </p:sp>
      <p:pic>
        <p:nvPicPr>
          <p:cNvPr id="12" name="Image 10" descr="LightBulb_L.gif"/>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558890" y="2848193"/>
            <a:ext cx="1003300" cy="866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 name="ZoneTexte 18"/>
          <p:cNvSpPr txBox="1"/>
          <p:nvPr/>
        </p:nvSpPr>
        <p:spPr>
          <a:xfrm>
            <a:off x="4885915" y="2911693"/>
            <a:ext cx="322262" cy="400050"/>
          </a:xfrm>
          <a:prstGeom prst="rect">
            <a:avLst/>
          </a:prstGeom>
          <a:noFill/>
          <a:effectLst>
            <a:outerShdw blurRad="50800" dist="38100" dir="2700000" algn="tl" rotWithShape="0">
              <a:prstClr val="black">
                <a:alpha val="40000"/>
              </a:prstClr>
            </a:outerShdw>
          </a:effectLst>
        </p:spPr>
        <p:txBody>
          <a:bodyPr wrap="none">
            <a:spAutoFit/>
          </a:bodyPr>
          <a:lstStyle/>
          <a:p>
            <a:pPr>
              <a:defRPr/>
            </a:pPr>
            <a:r>
              <a:rPr lang="en-US" sz="2000" dirty="0">
                <a:solidFill>
                  <a:srgbClr val="FFFF00"/>
                </a:solidFill>
                <a:latin typeface="Calibri"/>
              </a:rPr>
              <a:t>C</a:t>
            </a:r>
          </a:p>
        </p:txBody>
      </p:sp>
      <p:sp>
        <p:nvSpPr>
          <p:cNvPr id="14" name="ZoneTexte 1"/>
          <p:cNvSpPr txBox="1"/>
          <p:nvPr/>
        </p:nvSpPr>
        <p:spPr>
          <a:xfrm>
            <a:off x="3647665" y="3254593"/>
            <a:ext cx="350837" cy="523875"/>
          </a:xfrm>
          <a:prstGeom prst="rect">
            <a:avLst/>
          </a:prstGeom>
          <a:noFill/>
          <a:effectLst>
            <a:outerShdw blurRad="50800" dist="38100" dir="2700000" algn="tl" rotWithShape="0">
              <a:prstClr val="black">
                <a:alpha val="40000"/>
              </a:prstClr>
            </a:outerShdw>
          </a:effectLst>
        </p:spPr>
        <p:txBody>
          <a:bodyPr wrap="none">
            <a:spAutoFit/>
          </a:bodyPr>
          <a:lstStyle/>
          <a:p>
            <a:pPr>
              <a:defRPr/>
            </a:pPr>
            <a:r>
              <a:rPr lang="fr-FR" sz="2800" b="1" dirty="0">
                <a:solidFill>
                  <a:prstClr val="black"/>
                </a:solidFill>
                <a:latin typeface="Calibri"/>
              </a:rPr>
              <a:t>?</a:t>
            </a:r>
          </a:p>
        </p:txBody>
      </p:sp>
      <p:cxnSp>
        <p:nvCxnSpPr>
          <p:cNvPr id="15" name="Connecteur droit avec flèche 5"/>
          <p:cNvCxnSpPr>
            <a:stCxn id="10" idx="3"/>
          </p:cNvCxnSpPr>
          <p:nvPr/>
        </p:nvCxnSpPr>
        <p:spPr>
          <a:xfrm>
            <a:off x="4369977" y="3843556"/>
            <a:ext cx="279400" cy="0"/>
          </a:xfrm>
          <a:prstGeom prst="straightConnector1">
            <a:avLst/>
          </a:prstGeom>
          <a:ln>
            <a:solidFill>
              <a:schemeClr val="tx1">
                <a:lumMod val="8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16" name="Connecteur droit avec flèche 13"/>
          <p:cNvCxnSpPr>
            <a:stCxn id="10" idx="1"/>
          </p:cNvCxnSpPr>
          <p:nvPr/>
        </p:nvCxnSpPr>
        <p:spPr>
          <a:xfrm flipH="1">
            <a:off x="3138077" y="3843556"/>
            <a:ext cx="295275" cy="0"/>
          </a:xfrm>
          <a:prstGeom prst="straightConnector1">
            <a:avLst/>
          </a:prstGeom>
          <a:ln>
            <a:solidFill>
              <a:schemeClr val="tx1">
                <a:lumMod val="8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17" name="Connecteur droit avec flèche 21"/>
          <p:cNvCxnSpPr/>
          <p:nvPr/>
        </p:nvCxnSpPr>
        <p:spPr>
          <a:xfrm flipH="1">
            <a:off x="4412840" y="3254593"/>
            <a:ext cx="293687" cy="0"/>
          </a:xfrm>
          <a:prstGeom prst="straightConnector1">
            <a:avLst/>
          </a:prstGeom>
          <a:ln>
            <a:solidFill>
              <a:schemeClr val="tx1">
                <a:lumMod val="8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18" name="Connecteur droit avec flèche 22"/>
          <p:cNvCxnSpPr/>
          <p:nvPr/>
        </p:nvCxnSpPr>
        <p:spPr>
          <a:xfrm>
            <a:off x="5354227" y="3254593"/>
            <a:ext cx="280988" cy="0"/>
          </a:xfrm>
          <a:prstGeom prst="straightConnector1">
            <a:avLst/>
          </a:prstGeom>
          <a:ln>
            <a:solidFill>
              <a:schemeClr val="tx1">
                <a:lumMod val="85000"/>
              </a:schemeClr>
            </a:solidFill>
            <a:tailEnd type="arrow"/>
          </a:ln>
        </p:spPr>
        <p:style>
          <a:lnRef idx="2">
            <a:schemeClr val="accent1"/>
          </a:lnRef>
          <a:fillRef idx="0">
            <a:schemeClr val="accent1"/>
          </a:fillRef>
          <a:effectRef idx="1">
            <a:schemeClr val="accent1"/>
          </a:effectRef>
          <a:fontRef idx="minor">
            <a:schemeClr val="tx1"/>
          </a:fontRef>
        </p:style>
      </p:cxnSp>
      <p:pic>
        <p:nvPicPr>
          <p:cNvPr id="19" name="Image 17" descr="line_body_06.gif"/>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979827" y="3137118"/>
            <a:ext cx="1282700" cy="1282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 name="ZoneTexte 1"/>
          <p:cNvSpPr txBox="1"/>
          <p:nvPr/>
        </p:nvSpPr>
        <p:spPr>
          <a:xfrm>
            <a:off x="4885915" y="3551456"/>
            <a:ext cx="350837" cy="523875"/>
          </a:xfrm>
          <a:prstGeom prst="rect">
            <a:avLst/>
          </a:prstGeom>
          <a:noFill/>
          <a:effectLst>
            <a:outerShdw blurRad="50800" dist="38100" dir="2700000" algn="tl" rotWithShape="0">
              <a:prstClr val="black">
                <a:alpha val="40000"/>
              </a:prstClr>
            </a:outerShdw>
          </a:effectLst>
        </p:spPr>
        <p:txBody>
          <a:bodyPr wrap="none">
            <a:spAutoFit/>
          </a:bodyPr>
          <a:lstStyle/>
          <a:p>
            <a:pPr>
              <a:defRPr/>
            </a:pPr>
            <a:r>
              <a:rPr lang="fr-FR" sz="2800" b="1" dirty="0">
                <a:solidFill>
                  <a:prstClr val="black"/>
                </a:solidFill>
                <a:latin typeface="Calibri"/>
              </a:rPr>
              <a:t>?</a:t>
            </a:r>
          </a:p>
        </p:txBody>
      </p:sp>
      <p:cxnSp>
        <p:nvCxnSpPr>
          <p:cNvPr id="3" name="Straight Arrow Connector 2"/>
          <p:cNvCxnSpPr/>
          <p:nvPr/>
        </p:nvCxnSpPr>
        <p:spPr>
          <a:xfrm flipV="1">
            <a:off x="5562190" y="2848193"/>
            <a:ext cx="1106487" cy="1227138"/>
          </a:xfrm>
          <a:prstGeom prst="straightConnector1">
            <a:avLst/>
          </a:prstGeom>
          <a:ln w="38100" cmpd="sng">
            <a:solidFill>
              <a:schemeClr val="bg1"/>
            </a:solidFill>
            <a:prstDash val="dot"/>
            <a:tailEnd type="arrow"/>
          </a:ln>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6678753" y="2507402"/>
            <a:ext cx="671728" cy="523220"/>
          </a:xfrm>
          <a:prstGeom prst="rect">
            <a:avLst/>
          </a:prstGeom>
          <a:noFill/>
        </p:spPr>
        <p:txBody>
          <a:bodyPr wrap="none" rtlCol="0">
            <a:spAutoFit/>
          </a:bodyPr>
          <a:lstStyle/>
          <a:p>
            <a:r>
              <a:rPr lang="en-US" sz="2800" b="1" dirty="0">
                <a:solidFill>
                  <a:srgbClr val="000000"/>
                </a:solidFill>
                <a:latin typeface="Calibri"/>
              </a:rPr>
              <a:t>BCI</a:t>
            </a:r>
          </a:p>
        </p:txBody>
      </p:sp>
    </p:spTree>
    <p:extLst>
      <p:ext uri="{BB962C8B-B14F-4D97-AF65-F5344CB8AC3E}">
        <p14:creationId xmlns:p14="http://schemas.microsoft.com/office/powerpoint/2010/main" val="111315041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a:t>Libet’s</a:t>
            </a:r>
            <a:r>
              <a:rPr lang="en-US" dirty="0"/>
              <a:t> Paradox</a:t>
            </a:r>
          </a:p>
        </p:txBody>
      </p:sp>
      <p:sp>
        <p:nvSpPr>
          <p:cNvPr id="5" name="Content Placeholder 4"/>
          <p:cNvSpPr>
            <a:spLocks noGrp="1"/>
          </p:cNvSpPr>
          <p:nvPr>
            <p:ph idx="1"/>
          </p:nvPr>
        </p:nvSpPr>
        <p:spPr>
          <a:xfrm>
            <a:off x="681083" y="1629077"/>
            <a:ext cx="7731214" cy="4497086"/>
          </a:xfrm>
        </p:spPr>
        <p:txBody>
          <a:bodyPr/>
          <a:lstStyle/>
          <a:p>
            <a:pPr marL="0" indent="0">
              <a:lnSpc>
                <a:spcPct val="150000"/>
              </a:lnSpc>
              <a:buNone/>
            </a:pPr>
            <a:r>
              <a:rPr lang="en-US" sz="2800" i="1" dirty="0"/>
              <a:t>How can purposeful movement-causing brain activity begin before the conscious decision to initiate the movement has even emerged? </a:t>
            </a:r>
          </a:p>
          <a:p>
            <a:pPr marL="0" indent="0">
              <a:lnSpc>
                <a:spcPct val="150000"/>
              </a:lnSpc>
              <a:buNone/>
            </a:pPr>
            <a:endParaRPr lang="en-US" sz="2800" i="1" dirty="0"/>
          </a:p>
        </p:txBody>
      </p:sp>
    </p:spTree>
    <p:extLst>
      <p:ext uri="{BB962C8B-B14F-4D97-AF65-F5344CB8AC3E}">
        <p14:creationId xmlns:p14="http://schemas.microsoft.com/office/powerpoint/2010/main" val="105893300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a:t>Libet’s</a:t>
            </a:r>
            <a:r>
              <a:rPr lang="en-US" dirty="0"/>
              <a:t> Paradox</a:t>
            </a:r>
          </a:p>
        </p:txBody>
      </p:sp>
      <p:sp>
        <p:nvSpPr>
          <p:cNvPr id="5" name="Content Placeholder 4"/>
          <p:cNvSpPr>
            <a:spLocks noGrp="1"/>
          </p:cNvSpPr>
          <p:nvPr>
            <p:ph idx="1"/>
          </p:nvPr>
        </p:nvSpPr>
        <p:spPr>
          <a:xfrm>
            <a:off x="681083" y="1629077"/>
            <a:ext cx="7731214" cy="4497086"/>
          </a:xfrm>
        </p:spPr>
        <p:txBody>
          <a:bodyPr/>
          <a:lstStyle/>
          <a:p>
            <a:pPr marL="0" indent="0">
              <a:lnSpc>
                <a:spcPct val="150000"/>
              </a:lnSpc>
              <a:buNone/>
            </a:pPr>
            <a:r>
              <a:rPr lang="en-US" sz="2800" i="1" dirty="0"/>
              <a:t>How can purposeful movement-causing brain activity begin before the conscious decision to initiate the movement has even emerged? </a:t>
            </a:r>
          </a:p>
          <a:p>
            <a:pPr marL="0" indent="0">
              <a:lnSpc>
                <a:spcPct val="150000"/>
              </a:lnSpc>
              <a:buNone/>
            </a:pPr>
            <a:endParaRPr lang="en-US" sz="2800" i="1" dirty="0"/>
          </a:p>
          <a:p>
            <a:pPr marL="0" indent="0">
              <a:lnSpc>
                <a:spcPct val="150000"/>
              </a:lnSpc>
              <a:buNone/>
            </a:pPr>
            <a:r>
              <a:rPr lang="en-US" sz="2800" i="1" u="sng" dirty="0"/>
              <a:t>One possible answer</a:t>
            </a:r>
            <a:r>
              <a:rPr lang="en-US" sz="2800" i="1" dirty="0"/>
              <a:t>: the RP is not purposeful and does not reflect the primary cause of movement.</a:t>
            </a:r>
          </a:p>
        </p:txBody>
      </p:sp>
    </p:spTree>
    <p:extLst>
      <p:ext uri="{BB962C8B-B14F-4D97-AF65-F5344CB8AC3E}">
        <p14:creationId xmlns:p14="http://schemas.microsoft.com/office/powerpoint/2010/main" val="72978896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coffee-cup-newspap1.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762000"/>
            <a:ext cx="5080000" cy="3810000"/>
          </a:xfrm>
          <a:prstGeom prst="rect">
            <a:avLst/>
          </a:prstGeom>
          <a:ln>
            <a:noFill/>
          </a:ln>
          <a:effectLst>
            <a:softEdge rad="112500"/>
          </a:effectLst>
        </p:spPr>
      </p:pic>
      <p:pic>
        <p:nvPicPr>
          <p:cNvPr id="2" name="Picture 1" descr="slot-machine-gambling-1024x621.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47699" y="1803400"/>
            <a:ext cx="6094037" cy="3695700"/>
          </a:xfrm>
          <a:prstGeom prst="rect">
            <a:avLst/>
          </a:prstGeom>
        </p:spPr>
      </p:pic>
    </p:spTree>
    <p:extLst>
      <p:ext uri="{BB962C8B-B14F-4D97-AF65-F5344CB8AC3E}">
        <p14:creationId xmlns:p14="http://schemas.microsoft.com/office/powerpoint/2010/main" val="136500024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coffee-cup-newspap1.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762000"/>
            <a:ext cx="5080000" cy="3810000"/>
          </a:xfrm>
          <a:prstGeom prst="rect">
            <a:avLst/>
          </a:prstGeom>
          <a:ln>
            <a:noFill/>
          </a:ln>
          <a:effectLst>
            <a:softEdge rad="112500"/>
          </a:effectLst>
        </p:spPr>
      </p:pic>
      <p:pic>
        <p:nvPicPr>
          <p:cNvPr id="2" name="Picture 1" descr="slot-machine-gambling-1024x621.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47699" y="1803400"/>
            <a:ext cx="6094037" cy="3695700"/>
          </a:xfrm>
          <a:prstGeom prst="rect">
            <a:avLst/>
          </a:prstGeom>
        </p:spPr>
      </p:pic>
      <p:pic>
        <p:nvPicPr>
          <p:cNvPr id="3" name="Picture 2" descr="trigger-finger.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68938" y="749952"/>
            <a:ext cx="5327342" cy="4064001"/>
          </a:xfrm>
          <a:prstGeom prst="rect">
            <a:avLst/>
          </a:prstGeom>
        </p:spPr>
      </p:pic>
    </p:spTree>
    <p:extLst>
      <p:ext uri="{BB962C8B-B14F-4D97-AF65-F5344CB8AC3E}">
        <p14:creationId xmlns:p14="http://schemas.microsoft.com/office/powerpoint/2010/main" val="242187116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coffee-cup-newspap1.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762000"/>
            <a:ext cx="5080000" cy="3810000"/>
          </a:xfrm>
          <a:prstGeom prst="rect">
            <a:avLst/>
          </a:prstGeom>
          <a:ln>
            <a:noFill/>
          </a:ln>
          <a:effectLst>
            <a:softEdge rad="112500"/>
          </a:effectLst>
        </p:spPr>
      </p:pic>
      <p:pic>
        <p:nvPicPr>
          <p:cNvPr id="5" name="Image 4" descr="Cat-Groominggdsgf.jpe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080000" y="3101340"/>
            <a:ext cx="3251200" cy="3210560"/>
          </a:xfrm>
          <a:prstGeom prst="rect">
            <a:avLst/>
          </a:prstGeom>
          <a:ln>
            <a:noFill/>
          </a:ln>
          <a:effectLst>
            <a:softEdge rad="112500"/>
          </a:effectLst>
        </p:spPr>
      </p:pic>
      <p:pic>
        <p:nvPicPr>
          <p:cNvPr id="2" name="Picture 1" descr="slot-machine-gambling-1024x621.jp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47699" y="1803400"/>
            <a:ext cx="6094037" cy="3695700"/>
          </a:xfrm>
          <a:prstGeom prst="rect">
            <a:avLst/>
          </a:prstGeom>
        </p:spPr>
      </p:pic>
      <p:pic>
        <p:nvPicPr>
          <p:cNvPr id="10" name="Picture 9" descr="trigger-finger.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68938" y="749952"/>
            <a:ext cx="5327342" cy="4064001"/>
          </a:xfrm>
          <a:prstGeom prst="rect">
            <a:avLst/>
          </a:prstGeom>
        </p:spPr>
      </p:pic>
      <p:pic>
        <p:nvPicPr>
          <p:cNvPr id="6" name="Picture 5" descr="7233IMG_7884.jpg"/>
          <p:cNvPicPr>
            <a:picLocks noChangeAspect="1"/>
          </p:cNvPicPr>
          <p:nvPr/>
        </p:nvPicPr>
        <p:blipFill rotWithShape="1">
          <a:blip r:embed="rId7" cstate="email">
            <a:extLst>
              <a:ext uri="{28A0092B-C50C-407E-A947-70E740481C1C}">
                <a14:useLocalDpi xmlns:a14="http://schemas.microsoft.com/office/drawing/2010/main" val="0"/>
              </a:ext>
            </a:extLst>
          </a:blip>
          <a:srcRect b="6251"/>
          <a:stretch/>
        </p:blipFill>
        <p:spPr>
          <a:xfrm>
            <a:off x="2984500" y="2044700"/>
            <a:ext cx="5689600" cy="4267200"/>
          </a:xfrm>
          <a:prstGeom prst="rect">
            <a:avLst/>
          </a:prstGeom>
        </p:spPr>
      </p:pic>
    </p:spTree>
    <p:extLst>
      <p:ext uri="{BB962C8B-B14F-4D97-AF65-F5344CB8AC3E}">
        <p14:creationId xmlns:p14="http://schemas.microsoft.com/office/powerpoint/2010/main" val="210095388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coffee-cup-newspap1.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762000"/>
            <a:ext cx="5080000" cy="3810000"/>
          </a:xfrm>
          <a:prstGeom prst="rect">
            <a:avLst/>
          </a:prstGeom>
          <a:ln>
            <a:noFill/>
          </a:ln>
          <a:effectLst>
            <a:softEdge rad="112500"/>
          </a:effectLst>
        </p:spPr>
      </p:pic>
      <p:pic>
        <p:nvPicPr>
          <p:cNvPr id="5" name="Image 4" descr="Cat-Groominggdsgf.jpe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080000" y="3101340"/>
            <a:ext cx="3251200" cy="3210560"/>
          </a:xfrm>
          <a:prstGeom prst="rect">
            <a:avLst/>
          </a:prstGeom>
          <a:ln>
            <a:noFill/>
          </a:ln>
          <a:effectLst>
            <a:softEdge rad="112500"/>
          </a:effectLst>
        </p:spPr>
      </p:pic>
      <p:pic>
        <p:nvPicPr>
          <p:cNvPr id="2" name="Picture 1" descr="slot-machine-gambling-1024x621.jp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47699" y="1803400"/>
            <a:ext cx="6094037" cy="3695700"/>
          </a:xfrm>
          <a:prstGeom prst="rect">
            <a:avLst/>
          </a:prstGeom>
        </p:spPr>
      </p:pic>
      <p:pic>
        <p:nvPicPr>
          <p:cNvPr id="10" name="Picture 9" descr="trigger-finger.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68938" y="749952"/>
            <a:ext cx="5327342" cy="4064001"/>
          </a:xfrm>
          <a:prstGeom prst="rect">
            <a:avLst/>
          </a:prstGeom>
        </p:spPr>
      </p:pic>
      <p:pic>
        <p:nvPicPr>
          <p:cNvPr id="11" name="Picture 10" descr="Fotolia_27134749_Subscription_L.jpg"/>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0" y="469900"/>
            <a:ext cx="9132059" cy="5956300"/>
          </a:xfrm>
          <a:prstGeom prst="rect">
            <a:avLst/>
          </a:prstGeom>
        </p:spPr>
      </p:pic>
      <p:pic>
        <p:nvPicPr>
          <p:cNvPr id="12" name="Picture 11" descr="image-01-small.jpg"/>
          <p:cNvPicPr>
            <a:picLocks noChangeAspect="1"/>
          </p:cNvPicPr>
          <p:nvPr/>
        </p:nvPicPr>
        <p:blipFill rotWithShape="1">
          <a:blip r:embed="rId8">
            <a:extLst>
              <a:ext uri="{28A0092B-C50C-407E-A947-70E740481C1C}">
                <a14:useLocalDpi xmlns:a14="http://schemas.microsoft.com/office/drawing/2010/main" val="0"/>
              </a:ext>
            </a:extLst>
          </a:blip>
          <a:srcRect l="49690" t="12231" b="12231"/>
          <a:stretch/>
        </p:blipFill>
        <p:spPr>
          <a:xfrm>
            <a:off x="4991100" y="749952"/>
            <a:ext cx="1750636" cy="1901926"/>
          </a:xfrm>
          <a:prstGeom prst="rect">
            <a:avLst/>
          </a:prstGeom>
        </p:spPr>
      </p:pic>
    </p:spTree>
    <p:extLst>
      <p:ext uri="{BB962C8B-B14F-4D97-AF65-F5344CB8AC3E}">
        <p14:creationId xmlns:p14="http://schemas.microsoft.com/office/powerpoint/2010/main" val="231475144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coffee-cup-newspap1.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762000"/>
            <a:ext cx="5080000" cy="3810000"/>
          </a:xfrm>
          <a:prstGeom prst="rect">
            <a:avLst/>
          </a:prstGeom>
          <a:ln>
            <a:noFill/>
          </a:ln>
          <a:effectLst>
            <a:softEdge rad="112500"/>
          </a:effectLst>
        </p:spPr>
      </p:pic>
      <p:pic>
        <p:nvPicPr>
          <p:cNvPr id="5" name="Image 4" descr="Cat-Groominggdsgf.jpe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080000" y="3101340"/>
            <a:ext cx="3251200" cy="3210560"/>
          </a:xfrm>
          <a:prstGeom prst="rect">
            <a:avLst/>
          </a:prstGeom>
          <a:ln>
            <a:noFill/>
          </a:ln>
          <a:effectLst>
            <a:softEdge rad="112500"/>
          </a:effectLst>
        </p:spPr>
      </p:pic>
      <p:pic>
        <p:nvPicPr>
          <p:cNvPr id="2" name="Picture 1" descr="slot-machine-gambling-1024x621.jp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47699" y="1803400"/>
            <a:ext cx="6094037" cy="3695700"/>
          </a:xfrm>
          <a:prstGeom prst="rect">
            <a:avLst/>
          </a:prstGeom>
        </p:spPr>
      </p:pic>
      <p:pic>
        <p:nvPicPr>
          <p:cNvPr id="10" name="Picture 9" descr="trigger-finger.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68938" y="749952"/>
            <a:ext cx="5327342" cy="4064001"/>
          </a:xfrm>
          <a:prstGeom prst="rect">
            <a:avLst/>
          </a:prstGeom>
        </p:spPr>
      </p:pic>
      <p:pic>
        <p:nvPicPr>
          <p:cNvPr id="11" name="Picture 10" descr="Fotolia_27134749_Subscription_L.jpg"/>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0" y="469900"/>
            <a:ext cx="9132059" cy="5956300"/>
          </a:xfrm>
          <a:prstGeom prst="rect">
            <a:avLst/>
          </a:prstGeom>
        </p:spPr>
      </p:pic>
      <p:pic>
        <p:nvPicPr>
          <p:cNvPr id="12" name="Picture 11" descr="image-01-small.jpg"/>
          <p:cNvPicPr>
            <a:picLocks noChangeAspect="1"/>
          </p:cNvPicPr>
          <p:nvPr/>
        </p:nvPicPr>
        <p:blipFill rotWithShape="1">
          <a:blip r:embed="rId8">
            <a:extLst>
              <a:ext uri="{28A0092B-C50C-407E-A947-70E740481C1C}">
                <a14:useLocalDpi xmlns:a14="http://schemas.microsoft.com/office/drawing/2010/main" val="0"/>
              </a:ext>
            </a:extLst>
          </a:blip>
          <a:srcRect l="49690" t="12231" b="12231"/>
          <a:stretch/>
        </p:blipFill>
        <p:spPr>
          <a:xfrm>
            <a:off x="4991100" y="749952"/>
            <a:ext cx="1750636" cy="1901926"/>
          </a:xfrm>
          <a:prstGeom prst="rect">
            <a:avLst/>
          </a:prstGeom>
        </p:spPr>
      </p:pic>
      <p:pic>
        <p:nvPicPr>
          <p:cNvPr id="8" name="Image 16" descr="brain-computer-interface-in-action.jpg"/>
          <p:cNvPicPr>
            <a:picLocks noChangeAspect="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1981199" y="1260475"/>
            <a:ext cx="5854701" cy="33658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16522175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Box 2"/>
          <p:cNvSpPr txBox="1"/>
          <p:nvPr/>
        </p:nvSpPr>
        <p:spPr>
          <a:xfrm>
            <a:off x="3001300" y="2240104"/>
            <a:ext cx="2896822" cy="1384995"/>
          </a:xfrm>
          <a:prstGeom prst="rect">
            <a:avLst/>
          </a:prstGeom>
          <a:noFill/>
        </p:spPr>
        <p:txBody>
          <a:bodyPr wrap="none" rtlCol="0">
            <a:spAutoFit/>
          </a:bodyPr>
          <a:lstStyle/>
          <a:p>
            <a:pPr algn="ctr"/>
            <a:r>
              <a:rPr lang="en-US" sz="2800" dirty="0"/>
              <a:t>A SINGLE SPIKE</a:t>
            </a:r>
          </a:p>
          <a:p>
            <a:pPr algn="ctr"/>
            <a:r>
              <a:rPr lang="en-US" sz="2000" dirty="0"/>
              <a:t>FROM</a:t>
            </a:r>
            <a:endParaRPr lang="en-US" sz="2800" dirty="0"/>
          </a:p>
          <a:p>
            <a:pPr algn="ctr"/>
            <a:r>
              <a:rPr lang="en-US" sz="2800" dirty="0"/>
              <a:t>A SINGLE NEURON</a:t>
            </a:r>
          </a:p>
        </p:txBody>
      </p:sp>
      <p:sp>
        <p:nvSpPr>
          <p:cNvPr id="4" name="TextBox 3"/>
          <p:cNvSpPr txBox="1"/>
          <p:nvPr/>
        </p:nvSpPr>
        <p:spPr>
          <a:xfrm>
            <a:off x="650875" y="5397500"/>
            <a:ext cx="7744698" cy="646331"/>
          </a:xfrm>
          <a:prstGeom prst="rect">
            <a:avLst/>
          </a:prstGeom>
          <a:noFill/>
        </p:spPr>
        <p:txBody>
          <a:bodyPr wrap="square" rtlCol="0">
            <a:spAutoFit/>
          </a:bodyPr>
          <a:lstStyle/>
          <a:p>
            <a:r>
              <a:rPr lang="en-US" dirty="0"/>
              <a:t>London, M., A. Roth, et al. (2010), </a:t>
            </a:r>
            <a:r>
              <a:rPr lang="en-US" i="1" dirty="0"/>
              <a:t>Nature</a:t>
            </a:r>
            <a:r>
              <a:rPr lang="en-US" dirty="0"/>
              <a:t> </a:t>
            </a:r>
            <a:r>
              <a:rPr lang="en-US" b="1" dirty="0"/>
              <a:t>466</a:t>
            </a:r>
            <a:r>
              <a:rPr lang="en-US" dirty="0"/>
              <a:t>(7302): 123-127.</a:t>
            </a:r>
          </a:p>
          <a:p>
            <a:endParaRPr lang="en-US" dirty="0"/>
          </a:p>
        </p:txBody>
      </p:sp>
    </p:spTree>
    <p:extLst>
      <p:ext uri="{BB962C8B-B14F-4D97-AF65-F5344CB8AC3E}">
        <p14:creationId xmlns:p14="http://schemas.microsoft.com/office/powerpoint/2010/main" val="4674870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Image 1" descr="K&amp;D_TitlePage.tif"/>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485775"/>
            <a:ext cx="9144000" cy="5705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Oval 2"/>
          <p:cNvSpPr/>
          <p:nvPr/>
        </p:nvSpPr>
        <p:spPr>
          <a:xfrm>
            <a:off x="3149600" y="673100"/>
            <a:ext cx="673100" cy="406400"/>
          </a:xfrm>
          <a:prstGeom prst="ellipse">
            <a:avLst/>
          </a:prstGeom>
          <a:no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Tree>
    <p:extLst>
      <p:ext uri="{BB962C8B-B14F-4D97-AF65-F5344CB8AC3E}">
        <p14:creationId xmlns:p14="http://schemas.microsoft.com/office/powerpoint/2010/main" val="123526910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gs>
            <a:gs pos="100000">
              <a:srgbClr val="FFFFFF"/>
            </a:gs>
          </a:gsLst>
          <a:path path="circle">
            <a:fillToRect r="100000" b="100000"/>
          </a:path>
          <a:tileRect l="-100000" t="-100000"/>
        </a:gradFill>
        <a:effectLst/>
      </p:bgPr>
    </p:bg>
    <p:spTree>
      <p:nvGrpSpPr>
        <p:cNvPr id="1" name=""/>
        <p:cNvGrpSpPr/>
        <p:nvPr/>
      </p:nvGrpSpPr>
      <p:grpSpPr>
        <a:xfrm>
          <a:off x="0" y="0"/>
          <a:ext cx="0" cy="0"/>
          <a:chOff x="0" y="0"/>
          <a:chExt cx="0" cy="0"/>
        </a:xfrm>
      </p:grpSpPr>
      <p:pic>
        <p:nvPicPr>
          <p:cNvPr id="7" name="Image 19" descr="brain.png"/>
          <p:cNvPicPr>
            <a:picLocks noChangeAspect="1"/>
          </p:cNvPicPr>
          <p:nvPr/>
        </p:nvPicPr>
        <p:blipFill>
          <a:blip r:embed="rId3" cstate="email">
            <a:alphaModFix amt="39000"/>
            <a:extLst>
              <a:ext uri="{28A0092B-C50C-407E-A947-70E740481C1C}">
                <a14:useLocalDpi xmlns:a14="http://schemas.microsoft.com/office/drawing/2010/main" val="0"/>
              </a:ext>
            </a:extLst>
          </a:blip>
          <a:srcRect/>
          <a:stretch>
            <a:fillRect/>
          </a:stretch>
        </p:blipFill>
        <p:spPr bwMode="auto">
          <a:xfrm>
            <a:off x="2503077" y="2538631"/>
            <a:ext cx="3548063" cy="2738437"/>
          </a:xfrm>
          <a:prstGeom prst="rect">
            <a:avLst/>
          </a:prstGeom>
          <a:noFill/>
          <a:ln>
            <a:noFill/>
          </a:ln>
          <a:extLst>
            <a:ext uri="{909E8E84-426E-40dd-AFC4-6F175D3DCCD1}">
              <a14:hiddenFill xmlns:a14="http://schemas.microsoft.com/office/drawing/2010/main" xmlns="">
                <a:solidFill>
                  <a:srgbClr val="FFFFFF">
                    <a:alpha val="38823"/>
                  </a:srgbClr>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8" name="Connecteur droit avec flèche 3"/>
          <p:cNvCxnSpPr/>
          <p:nvPr/>
        </p:nvCxnSpPr>
        <p:spPr>
          <a:xfrm>
            <a:off x="3506377" y="4118193"/>
            <a:ext cx="3162300" cy="0"/>
          </a:xfrm>
          <a:prstGeom prst="straightConnector1">
            <a:avLst/>
          </a:prstGeom>
          <a:ln w="38100" cmpd="sng">
            <a:solidFill>
              <a:schemeClr val="bg1"/>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9" name="ZoneTexte 7"/>
          <p:cNvSpPr txBox="1"/>
          <p:nvPr/>
        </p:nvSpPr>
        <p:spPr>
          <a:xfrm>
            <a:off x="2767578" y="3826857"/>
            <a:ext cx="821021" cy="461665"/>
          </a:xfrm>
          <a:prstGeom prst="rect">
            <a:avLst/>
          </a:prstGeom>
          <a:noFill/>
          <a:effectLst>
            <a:outerShdw blurRad="50800" dist="38100" dir="2700000" algn="tl" rotWithShape="0">
              <a:prstClr val="black">
                <a:alpha val="40000"/>
              </a:prstClr>
            </a:outerShdw>
          </a:effectLst>
        </p:spPr>
        <p:txBody>
          <a:bodyPr wrap="none">
            <a:spAutoFit/>
          </a:bodyPr>
          <a:lstStyle/>
          <a:p>
            <a:pPr>
              <a:defRPr/>
            </a:pPr>
            <a:r>
              <a:rPr lang="en-US" sz="2400" i="1" dirty="0">
                <a:solidFill>
                  <a:prstClr val="black"/>
                </a:solidFill>
                <a:latin typeface="Calibri"/>
              </a:rPr>
              <a:t>time</a:t>
            </a:r>
          </a:p>
        </p:txBody>
      </p:sp>
      <p:sp>
        <p:nvSpPr>
          <p:cNvPr id="10" name="ZoneTexte 8"/>
          <p:cNvSpPr txBox="1"/>
          <p:nvPr/>
        </p:nvSpPr>
        <p:spPr>
          <a:xfrm>
            <a:off x="3433352" y="3613368"/>
            <a:ext cx="936625" cy="461963"/>
          </a:xfrm>
          <a:prstGeom prst="rect">
            <a:avLst/>
          </a:prstGeom>
          <a:noFill/>
          <a:effectLst>
            <a:outerShdw blurRad="50800" dist="38100" dir="2700000" algn="tl" rotWithShape="0">
              <a:prstClr val="black">
                <a:alpha val="40000"/>
              </a:prstClr>
            </a:outerShdw>
          </a:effectLst>
        </p:spPr>
        <p:txBody>
          <a:bodyPr>
            <a:spAutoFit/>
          </a:bodyPr>
          <a:lstStyle/>
          <a:p>
            <a:pPr algn="ctr">
              <a:defRPr/>
            </a:pPr>
            <a:r>
              <a:rPr lang="en-US" sz="2400" b="1" i="1" dirty="0">
                <a:solidFill>
                  <a:prstClr val="black"/>
                </a:solidFill>
                <a:latin typeface="Calibri"/>
              </a:rPr>
              <a:t>cause</a:t>
            </a:r>
          </a:p>
        </p:txBody>
      </p:sp>
      <p:sp>
        <p:nvSpPr>
          <p:cNvPr id="11" name="ZoneTexte 9"/>
          <p:cNvSpPr txBox="1"/>
          <p:nvPr/>
        </p:nvSpPr>
        <p:spPr>
          <a:xfrm>
            <a:off x="6000340" y="3603843"/>
            <a:ext cx="979487" cy="461963"/>
          </a:xfrm>
          <a:prstGeom prst="rect">
            <a:avLst/>
          </a:prstGeom>
          <a:noFill/>
          <a:effectLst>
            <a:outerShdw blurRad="50800" dist="38100" dir="2700000" algn="tl" rotWithShape="0">
              <a:prstClr val="black">
                <a:alpha val="40000"/>
              </a:prstClr>
            </a:outerShdw>
          </a:effectLst>
        </p:spPr>
        <p:txBody>
          <a:bodyPr wrap="none">
            <a:spAutoFit/>
          </a:bodyPr>
          <a:lstStyle/>
          <a:p>
            <a:pPr>
              <a:defRPr/>
            </a:pPr>
            <a:r>
              <a:rPr lang="en-US" sz="2400" b="1" i="1" dirty="0">
                <a:solidFill>
                  <a:prstClr val="black"/>
                </a:solidFill>
                <a:latin typeface="Calibri"/>
              </a:rPr>
              <a:t>effect</a:t>
            </a:r>
          </a:p>
        </p:txBody>
      </p:sp>
      <p:pic>
        <p:nvPicPr>
          <p:cNvPr id="12" name="Image 10" descr="LightBulb_L.gif"/>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558890" y="2848193"/>
            <a:ext cx="1003300" cy="866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 name="ZoneTexte 18"/>
          <p:cNvSpPr txBox="1"/>
          <p:nvPr/>
        </p:nvSpPr>
        <p:spPr>
          <a:xfrm>
            <a:off x="4885915" y="2911693"/>
            <a:ext cx="322262" cy="400050"/>
          </a:xfrm>
          <a:prstGeom prst="rect">
            <a:avLst/>
          </a:prstGeom>
          <a:noFill/>
          <a:effectLst>
            <a:outerShdw blurRad="50800" dist="38100" dir="2700000" algn="tl" rotWithShape="0">
              <a:prstClr val="black">
                <a:alpha val="40000"/>
              </a:prstClr>
            </a:outerShdw>
          </a:effectLst>
        </p:spPr>
        <p:txBody>
          <a:bodyPr wrap="none">
            <a:spAutoFit/>
          </a:bodyPr>
          <a:lstStyle/>
          <a:p>
            <a:pPr>
              <a:defRPr/>
            </a:pPr>
            <a:r>
              <a:rPr lang="en-US" sz="2000" dirty="0">
                <a:solidFill>
                  <a:srgbClr val="FFFF00"/>
                </a:solidFill>
                <a:latin typeface="Calibri"/>
              </a:rPr>
              <a:t>C</a:t>
            </a:r>
          </a:p>
        </p:txBody>
      </p:sp>
      <p:sp>
        <p:nvSpPr>
          <p:cNvPr id="14" name="ZoneTexte 1"/>
          <p:cNvSpPr txBox="1"/>
          <p:nvPr/>
        </p:nvSpPr>
        <p:spPr>
          <a:xfrm>
            <a:off x="3647665" y="3254593"/>
            <a:ext cx="350837" cy="523875"/>
          </a:xfrm>
          <a:prstGeom prst="rect">
            <a:avLst/>
          </a:prstGeom>
          <a:noFill/>
          <a:effectLst>
            <a:outerShdw blurRad="50800" dist="38100" dir="2700000" algn="tl" rotWithShape="0">
              <a:prstClr val="black">
                <a:alpha val="40000"/>
              </a:prstClr>
            </a:outerShdw>
          </a:effectLst>
        </p:spPr>
        <p:txBody>
          <a:bodyPr wrap="none">
            <a:spAutoFit/>
          </a:bodyPr>
          <a:lstStyle/>
          <a:p>
            <a:pPr>
              <a:defRPr/>
            </a:pPr>
            <a:r>
              <a:rPr lang="fr-FR" sz="2800" b="1" dirty="0">
                <a:solidFill>
                  <a:prstClr val="black"/>
                </a:solidFill>
                <a:latin typeface="Calibri"/>
              </a:rPr>
              <a:t>?</a:t>
            </a:r>
          </a:p>
        </p:txBody>
      </p:sp>
      <p:cxnSp>
        <p:nvCxnSpPr>
          <p:cNvPr id="15" name="Connecteur droit avec flèche 5"/>
          <p:cNvCxnSpPr>
            <a:stCxn id="10" idx="3"/>
          </p:cNvCxnSpPr>
          <p:nvPr/>
        </p:nvCxnSpPr>
        <p:spPr>
          <a:xfrm>
            <a:off x="4369977" y="3843556"/>
            <a:ext cx="279400" cy="0"/>
          </a:xfrm>
          <a:prstGeom prst="straightConnector1">
            <a:avLst/>
          </a:prstGeom>
          <a:ln>
            <a:solidFill>
              <a:schemeClr val="tx1">
                <a:lumMod val="8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16" name="Connecteur droit avec flèche 13"/>
          <p:cNvCxnSpPr>
            <a:stCxn id="10" idx="1"/>
          </p:cNvCxnSpPr>
          <p:nvPr/>
        </p:nvCxnSpPr>
        <p:spPr>
          <a:xfrm flipH="1">
            <a:off x="3138077" y="3843556"/>
            <a:ext cx="295275" cy="0"/>
          </a:xfrm>
          <a:prstGeom prst="straightConnector1">
            <a:avLst/>
          </a:prstGeom>
          <a:ln>
            <a:solidFill>
              <a:schemeClr val="tx1">
                <a:lumMod val="8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17" name="Connecteur droit avec flèche 21"/>
          <p:cNvCxnSpPr/>
          <p:nvPr/>
        </p:nvCxnSpPr>
        <p:spPr>
          <a:xfrm flipH="1">
            <a:off x="4412840" y="3254593"/>
            <a:ext cx="293687" cy="0"/>
          </a:xfrm>
          <a:prstGeom prst="straightConnector1">
            <a:avLst/>
          </a:prstGeom>
          <a:ln>
            <a:solidFill>
              <a:schemeClr val="tx1">
                <a:lumMod val="8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18" name="Connecteur droit avec flèche 22"/>
          <p:cNvCxnSpPr/>
          <p:nvPr/>
        </p:nvCxnSpPr>
        <p:spPr>
          <a:xfrm>
            <a:off x="5354227" y="3254593"/>
            <a:ext cx="280988" cy="0"/>
          </a:xfrm>
          <a:prstGeom prst="straightConnector1">
            <a:avLst/>
          </a:prstGeom>
          <a:ln>
            <a:solidFill>
              <a:schemeClr val="tx1">
                <a:lumMod val="85000"/>
              </a:schemeClr>
            </a:solidFill>
            <a:tailEnd type="arrow"/>
          </a:ln>
        </p:spPr>
        <p:style>
          <a:lnRef idx="2">
            <a:schemeClr val="accent1"/>
          </a:lnRef>
          <a:fillRef idx="0">
            <a:schemeClr val="accent1"/>
          </a:fillRef>
          <a:effectRef idx="1">
            <a:schemeClr val="accent1"/>
          </a:effectRef>
          <a:fontRef idx="minor">
            <a:schemeClr val="tx1"/>
          </a:fontRef>
        </p:style>
      </p:cxnSp>
      <p:pic>
        <p:nvPicPr>
          <p:cNvPr id="19" name="Image 17" descr="line_body_06.gif"/>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979827" y="3137118"/>
            <a:ext cx="1282700" cy="1282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 name="ZoneTexte 1"/>
          <p:cNvSpPr txBox="1"/>
          <p:nvPr/>
        </p:nvSpPr>
        <p:spPr>
          <a:xfrm>
            <a:off x="4885915" y="3551456"/>
            <a:ext cx="350837" cy="523875"/>
          </a:xfrm>
          <a:prstGeom prst="rect">
            <a:avLst/>
          </a:prstGeom>
          <a:noFill/>
          <a:effectLst>
            <a:outerShdw blurRad="50800" dist="38100" dir="2700000" algn="tl" rotWithShape="0">
              <a:prstClr val="black">
                <a:alpha val="40000"/>
              </a:prstClr>
            </a:outerShdw>
          </a:effectLst>
        </p:spPr>
        <p:txBody>
          <a:bodyPr wrap="none">
            <a:spAutoFit/>
          </a:bodyPr>
          <a:lstStyle/>
          <a:p>
            <a:pPr>
              <a:defRPr/>
            </a:pPr>
            <a:r>
              <a:rPr lang="fr-FR" sz="2800" b="1" dirty="0">
                <a:solidFill>
                  <a:prstClr val="black"/>
                </a:solidFill>
                <a:latin typeface="Calibri"/>
              </a:rPr>
              <a:t>?</a:t>
            </a:r>
          </a:p>
        </p:txBody>
      </p:sp>
    </p:spTree>
    <p:extLst>
      <p:ext uri="{BB962C8B-B14F-4D97-AF65-F5344CB8AC3E}">
        <p14:creationId xmlns:p14="http://schemas.microsoft.com/office/powerpoint/2010/main" val="340177403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1" name="Image 1" descr="coulter_prehm_painting_rain_cloud.jpe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1922" name="Espace réservé du contenu 5"/>
          <p:cNvSpPr>
            <a:spLocks noGrp="1"/>
          </p:cNvSpPr>
          <p:nvPr>
            <p:ph idx="1"/>
          </p:nvPr>
        </p:nvSpPr>
        <p:spPr>
          <a:xfrm>
            <a:off x="673100" y="854075"/>
            <a:ext cx="7226300" cy="1385888"/>
          </a:xfrm>
        </p:spPr>
        <p:txBody>
          <a:bodyPr/>
          <a:lstStyle/>
          <a:p>
            <a:pPr marL="0" indent="0">
              <a:buFont typeface="Arial" charset="0"/>
              <a:buNone/>
            </a:pPr>
            <a:r>
              <a:rPr lang="en-US" sz="2400">
                <a:solidFill>
                  <a:schemeClr val="bg1"/>
                </a:solidFill>
                <a:latin typeface="Calibri" charset="0"/>
              </a:rPr>
              <a:t>H</a:t>
            </a:r>
            <a:r>
              <a:rPr lang="en-US" sz="2400" baseline="-25000">
                <a:solidFill>
                  <a:schemeClr val="bg1"/>
                </a:solidFill>
                <a:latin typeface="Calibri" charset="0"/>
              </a:rPr>
              <a:t>0</a:t>
            </a:r>
            <a:r>
              <a:rPr lang="en-US" sz="2400">
                <a:solidFill>
                  <a:schemeClr val="bg1"/>
                </a:solidFill>
                <a:latin typeface="Calibri" charset="0"/>
              </a:rPr>
              <a:t> in forecasting:</a:t>
            </a:r>
          </a:p>
          <a:p>
            <a:pPr marL="400050" lvl="1" indent="0">
              <a:buFont typeface="Arial" charset="0"/>
              <a:buNone/>
            </a:pPr>
            <a:r>
              <a:rPr lang="en-US" sz="2400">
                <a:solidFill>
                  <a:schemeClr val="bg1"/>
                </a:solidFill>
                <a:latin typeface="Calibri" charset="0"/>
              </a:rPr>
              <a:t>autocorrelation + event-locking = Nostradamus!</a:t>
            </a:r>
          </a:p>
        </p:txBody>
      </p:sp>
      <p:pic>
        <p:nvPicPr>
          <p:cNvPr id="81923" name="Image 3" descr="gnd_like_Fried_etal.tif"/>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144838" y="2239963"/>
            <a:ext cx="4754562" cy="3565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ZoneTexte 6"/>
          <p:cNvSpPr txBox="1"/>
          <p:nvPr/>
        </p:nvSpPr>
        <p:spPr>
          <a:xfrm>
            <a:off x="3140075" y="5805488"/>
            <a:ext cx="2751138" cy="369887"/>
          </a:xfrm>
          <a:prstGeom prst="rect">
            <a:avLst/>
          </a:prstGeom>
          <a:noFill/>
        </p:spPr>
        <p:txBody>
          <a:bodyPr wrap="none">
            <a:spAutoFit/>
          </a:bodyPr>
          <a:lstStyle/>
          <a:p>
            <a:pPr fontAlgn="base">
              <a:spcBef>
                <a:spcPct val="0"/>
              </a:spcBef>
              <a:spcAft>
                <a:spcPct val="0"/>
              </a:spcAft>
              <a:defRPr/>
            </a:pPr>
            <a:r>
              <a:rPr lang="en-US" dirty="0">
                <a:solidFill>
                  <a:prstClr val="white">
                    <a:lumMod val="50000"/>
                  </a:prstClr>
                </a:solidFill>
                <a:latin typeface="Calibri" charset="0"/>
                <a:ea typeface="ＭＳ Ｐゴシック" charset="0"/>
                <a:cs typeface="ＭＳ Ｐゴシック" charset="0"/>
              </a:rPr>
              <a:t>Schurger et al (2012) fig. S5</a:t>
            </a:r>
          </a:p>
        </p:txBody>
      </p:sp>
      <p:sp>
        <p:nvSpPr>
          <p:cNvPr id="2" name="ZoneTexte 1"/>
          <p:cNvSpPr txBox="1"/>
          <p:nvPr/>
        </p:nvSpPr>
        <p:spPr>
          <a:xfrm>
            <a:off x="3941763" y="2662238"/>
            <a:ext cx="2301875" cy="368300"/>
          </a:xfrm>
          <a:prstGeom prst="rect">
            <a:avLst/>
          </a:prstGeom>
          <a:noFill/>
        </p:spPr>
        <p:txBody>
          <a:bodyPr wrap="none">
            <a:spAutoFit/>
          </a:bodyPr>
          <a:lstStyle/>
          <a:p>
            <a:pPr fontAlgn="base">
              <a:spcBef>
                <a:spcPct val="0"/>
              </a:spcBef>
              <a:spcAft>
                <a:spcPct val="0"/>
              </a:spcAft>
              <a:defRPr/>
            </a:pPr>
            <a:r>
              <a:rPr lang="en-US" dirty="0">
                <a:solidFill>
                  <a:prstClr val="white">
                    <a:lumMod val="50000"/>
                  </a:prstClr>
                </a:solidFill>
                <a:latin typeface="Calibri" charset="0"/>
                <a:ea typeface="ＭＳ Ｐゴシック" charset="0"/>
                <a:cs typeface="ＭＳ Ｐゴシック" charset="0"/>
              </a:rPr>
              <a:t>on random time series</a:t>
            </a:r>
          </a:p>
        </p:txBody>
      </p:sp>
    </p:spTree>
    <p:extLst>
      <p:ext uri="{BB962C8B-B14F-4D97-AF65-F5344CB8AC3E}">
        <p14:creationId xmlns:p14="http://schemas.microsoft.com/office/powerpoint/2010/main" val="156439152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3" descr="coffee-cup-newspap1.jpeg"/>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0" y="0"/>
            <a:ext cx="9144000" cy="6858000"/>
          </a:xfrm>
          <a:prstGeom prst="rect">
            <a:avLst/>
          </a:prstGeom>
          <a:ln>
            <a:noFill/>
          </a:ln>
          <a:effectLst>
            <a:softEdge rad="112500"/>
          </a:effectLst>
        </p:spPr>
      </p:pic>
      <p:sp>
        <p:nvSpPr>
          <p:cNvPr id="3" name="Rectangle 2"/>
          <p:cNvSpPr/>
          <p:nvPr/>
        </p:nvSpPr>
        <p:spPr>
          <a:xfrm>
            <a:off x="0" y="0"/>
            <a:ext cx="9144000" cy="1327588"/>
          </a:xfrm>
          <a:prstGeom prst="rect">
            <a:avLst/>
          </a:prstGeom>
          <a:solidFill>
            <a:schemeClr val="bg1">
              <a:alpha val="4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4" name="Rectangle 3"/>
          <p:cNvSpPr/>
          <p:nvPr/>
        </p:nvSpPr>
        <p:spPr>
          <a:xfrm>
            <a:off x="0" y="1327588"/>
            <a:ext cx="2193550" cy="5530412"/>
          </a:xfrm>
          <a:prstGeom prst="rect">
            <a:avLst/>
          </a:prstGeom>
          <a:solidFill>
            <a:schemeClr val="bg1">
              <a:alpha val="4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5" name="Rectangle 4"/>
          <p:cNvSpPr/>
          <p:nvPr/>
        </p:nvSpPr>
        <p:spPr>
          <a:xfrm>
            <a:off x="4366324" y="1327588"/>
            <a:ext cx="4777675" cy="5530412"/>
          </a:xfrm>
          <a:prstGeom prst="rect">
            <a:avLst/>
          </a:prstGeom>
          <a:solidFill>
            <a:schemeClr val="bg1">
              <a:alpha val="4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6" name="Rectangle 5"/>
          <p:cNvSpPr/>
          <p:nvPr/>
        </p:nvSpPr>
        <p:spPr>
          <a:xfrm>
            <a:off x="2193550" y="4516684"/>
            <a:ext cx="2172774" cy="2341316"/>
          </a:xfrm>
          <a:prstGeom prst="rect">
            <a:avLst/>
          </a:prstGeom>
          <a:solidFill>
            <a:schemeClr val="bg1">
              <a:alpha val="4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Tree>
    <p:extLst>
      <p:ext uri="{BB962C8B-B14F-4D97-AF65-F5344CB8AC3E}">
        <p14:creationId xmlns:p14="http://schemas.microsoft.com/office/powerpoint/2010/main" val="201687740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coffee-cup-newspap1.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a:ln>
            <a:noFill/>
          </a:ln>
          <a:effectLst>
            <a:softEdge rad="112500"/>
          </a:effectLst>
        </p:spPr>
      </p:pic>
    </p:spTree>
    <p:extLst>
      <p:ext uri="{BB962C8B-B14F-4D97-AF65-F5344CB8AC3E}">
        <p14:creationId xmlns:p14="http://schemas.microsoft.com/office/powerpoint/2010/main" val="149393817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Rectangle 2"/>
          <p:cNvSpPr>
            <a:spLocks noGrp="1" noChangeArrowheads="1"/>
          </p:cNvSpPr>
          <p:nvPr>
            <p:ph type="title"/>
          </p:nvPr>
        </p:nvSpPr>
        <p:spPr>
          <a:xfrm>
            <a:off x="685800" y="457200"/>
            <a:ext cx="7772400" cy="685800"/>
          </a:xfrm>
        </p:spPr>
        <p:txBody>
          <a:bodyPr/>
          <a:lstStyle/>
          <a:p>
            <a:r>
              <a:rPr lang="en-US" sz="4000">
                <a:latin typeface="Calibri" charset="0"/>
              </a:rPr>
              <a:t>This idea is not entirely new…</a:t>
            </a:r>
          </a:p>
        </p:txBody>
      </p:sp>
      <p:sp>
        <p:nvSpPr>
          <p:cNvPr id="133122" name="Rectangle 3"/>
          <p:cNvSpPr>
            <a:spLocks noGrp="1" noChangeArrowheads="1"/>
          </p:cNvSpPr>
          <p:nvPr>
            <p:ph type="body" idx="1"/>
          </p:nvPr>
        </p:nvSpPr>
        <p:spPr>
          <a:xfrm>
            <a:off x="685800" y="1295400"/>
            <a:ext cx="7772400" cy="4621213"/>
          </a:xfrm>
        </p:spPr>
        <p:txBody>
          <a:bodyPr/>
          <a:lstStyle/>
          <a:p>
            <a:pPr marL="0" indent="0">
              <a:buFontTx/>
              <a:buNone/>
            </a:pPr>
            <a:r>
              <a:rPr lang="en-US" sz="2000" dirty="0">
                <a:latin typeface="Calibri" charset="0"/>
              </a:rPr>
              <a:t>[According to </a:t>
            </a:r>
            <a:r>
              <a:rPr lang="en-US" sz="2000" dirty="0" err="1">
                <a:latin typeface="Calibri" charset="0"/>
              </a:rPr>
              <a:t>Eccles</a:t>
            </a:r>
            <a:r>
              <a:rPr lang="en-US" sz="2000" dirty="0">
                <a:latin typeface="Calibri" charset="0"/>
              </a:rPr>
              <a:t>] “</a:t>
            </a:r>
            <a:r>
              <a:rPr lang="en-US" altLang="ja-JP" sz="2000" dirty="0">
                <a:latin typeface="Calibri" charset="0"/>
              </a:rPr>
              <a:t>… there is a tendency for the initiation of the movements to occur during the excitatory phases of the random spontaneous activity" </a:t>
            </a:r>
            <a:r>
              <a:rPr lang="en-US" altLang="ja-JP" sz="1800" dirty="0">
                <a:solidFill>
                  <a:srgbClr val="A6A6A6"/>
                </a:solidFill>
                <a:latin typeface="Calibri" charset="0"/>
              </a:rPr>
              <a:t>(</a:t>
            </a:r>
            <a:r>
              <a:rPr lang="en-US" altLang="ja-JP" sz="1800" dirty="0" err="1">
                <a:solidFill>
                  <a:srgbClr val="A6A6A6"/>
                </a:solidFill>
                <a:latin typeface="Calibri" charset="0"/>
              </a:rPr>
              <a:t>Eccles</a:t>
            </a:r>
            <a:r>
              <a:rPr lang="en-US" altLang="ja-JP" sz="1800" dirty="0">
                <a:solidFill>
                  <a:srgbClr val="A6A6A6"/>
                </a:solidFill>
                <a:latin typeface="Calibri" charset="0"/>
              </a:rPr>
              <a:t>, 1985, p. 542)</a:t>
            </a:r>
            <a:r>
              <a:rPr lang="en-US" altLang="ja-JP" sz="2000" dirty="0">
                <a:latin typeface="Calibri" charset="0"/>
              </a:rPr>
              <a:t>. The earlier phase of the RP (up to about 200 ms before the movement) would then reflect this spontaneous activity, …</a:t>
            </a:r>
          </a:p>
          <a:p>
            <a:pPr marL="0" indent="0">
              <a:buFontTx/>
              <a:buNone/>
            </a:pPr>
            <a:r>
              <a:rPr lang="en-US" altLang="ja-JP" sz="2000" i="1" dirty="0">
                <a:solidFill>
                  <a:srgbClr val="376092"/>
                </a:solidFill>
                <a:latin typeface="Calibri" charset="0"/>
              </a:rPr>
              <a:t>This hypothesis implies that spontaneous fluctuations … such as those reflected in the earlier part of the RP, should regularly occur, independently of any intention or movement, so as to allow the production of voluntary acts.</a:t>
            </a:r>
            <a:r>
              <a:rPr lang="en-US" altLang="ja-JP" sz="2000" dirty="0">
                <a:solidFill>
                  <a:srgbClr val="376092"/>
                </a:solidFill>
                <a:latin typeface="Calibri" charset="0"/>
              </a:rPr>
              <a:t> </a:t>
            </a:r>
            <a:endParaRPr lang="en-US" sz="2000" dirty="0">
              <a:solidFill>
                <a:srgbClr val="376092"/>
              </a:solidFill>
              <a:latin typeface="Calibri" charset="0"/>
            </a:endParaRPr>
          </a:p>
        </p:txBody>
      </p:sp>
      <p:sp>
        <p:nvSpPr>
          <p:cNvPr id="133123" name="Rectangle 4"/>
          <p:cNvSpPr>
            <a:spLocks noChangeArrowheads="1"/>
          </p:cNvSpPr>
          <p:nvPr/>
        </p:nvSpPr>
        <p:spPr bwMode="auto">
          <a:xfrm>
            <a:off x="4765675" y="5619750"/>
            <a:ext cx="2386013" cy="3968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r>
              <a:rPr lang="en-US" sz="2000">
                <a:solidFill>
                  <a:prstClr val="white"/>
                </a:solidFill>
                <a:latin typeface="Calibri"/>
              </a:rPr>
              <a:t>Gomes </a:t>
            </a:r>
            <a:r>
              <a:rPr lang="en-US" sz="2000" i="1">
                <a:solidFill>
                  <a:prstClr val="white"/>
                </a:solidFill>
                <a:latin typeface="Calibri"/>
              </a:rPr>
              <a:t>JOCS</a:t>
            </a:r>
            <a:r>
              <a:rPr lang="en-US" sz="2000">
                <a:solidFill>
                  <a:prstClr val="white"/>
                </a:solidFill>
                <a:latin typeface="Calibri"/>
              </a:rPr>
              <a:t> 1999</a:t>
            </a:r>
          </a:p>
        </p:txBody>
      </p:sp>
    </p:spTree>
    <p:extLst>
      <p:ext uri="{BB962C8B-B14F-4D97-AF65-F5344CB8AC3E}">
        <p14:creationId xmlns:p14="http://schemas.microsoft.com/office/powerpoint/2010/main" val="418243691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Rectangle 2"/>
          <p:cNvSpPr>
            <a:spLocks noGrp="1" noChangeArrowheads="1"/>
          </p:cNvSpPr>
          <p:nvPr>
            <p:ph type="title"/>
          </p:nvPr>
        </p:nvSpPr>
        <p:spPr>
          <a:xfrm>
            <a:off x="685800" y="457200"/>
            <a:ext cx="7772400" cy="685800"/>
          </a:xfrm>
        </p:spPr>
        <p:txBody>
          <a:bodyPr/>
          <a:lstStyle/>
          <a:p>
            <a:r>
              <a:rPr lang="en-US" sz="4000">
                <a:latin typeface="Calibri" charset="0"/>
              </a:rPr>
              <a:t>This idea is not entirely new…</a:t>
            </a:r>
          </a:p>
        </p:txBody>
      </p:sp>
      <p:sp>
        <p:nvSpPr>
          <p:cNvPr id="135170" name="Rectangle 3"/>
          <p:cNvSpPr>
            <a:spLocks noGrp="1" noChangeArrowheads="1"/>
          </p:cNvSpPr>
          <p:nvPr>
            <p:ph type="body" idx="1"/>
          </p:nvPr>
        </p:nvSpPr>
        <p:spPr>
          <a:xfrm>
            <a:off x="685800" y="1295400"/>
            <a:ext cx="7772400" cy="4621213"/>
          </a:xfrm>
        </p:spPr>
        <p:txBody>
          <a:bodyPr/>
          <a:lstStyle/>
          <a:p>
            <a:pPr marL="0" indent="0">
              <a:buFontTx/>
              <a:buNone/>
            </a:pPr>
            <a:r>
              <a:rPr lang="en-US" sz="2000" dirty="0">
                <a:solidFill>
                  <a:srgbClr val="376092"/>
                </a:solidFill>
                <a:latin typeface="Calibri" charset="0"/>
              </a:rPr>
              <a:t>[According to </a:t>
            </a:r>
            <a:r>
              <a:rPr lang="en-US" sz="2000" dirty="0" err="1">
                <a:solidFill>
                  <a:srgbClr val="376092"/>
                </a:solidFill>
                <a:latin typeface="Calibri" charset="0"/>
              </a:rPr>
              <a:t>Eccles</a:t>
            </a:r>
            <a:r>
              <a:rPr lang="en-US" sz="2000" dirty="0">
                <a:solidFill>
                  <a:srgbClr val="376092"/>
                </a:solidFill>
                <a:latin typeface="Calibri" charset="0"/>
              </a:rPr>
              <a:t>] ”</a:t>
            </a:r>
            <a:r>
              <a:rPr lang="en-US" altLang="ja-JP" sz="2000" dirty="0">
                <a:solidFill>
                  <a:srgbClr val="376092"/>
                </a:solidFill>
                <a:latin typeface="Calibri" charset="0"/>
              </a:rPr>
              <a:t>… there is a tendency for the initiation of movements to occur during the excitatory phases of  random spontaneous activity" </a:t>
            </a:r>
            <a:r>
              <a:rPr lang="en-US" altLang="ja-JP" sz="1800" dirty="0">
                <a:solidFill>
                  <a:srgbClr val="376092"/>
                </a:solidFill>
                <a:latin typeface="Calibri" charset="0"/>
              </a:rPr>
              <a:t>(</a:t>
            </a:r>
            <a:r>
              <a:rPr lang="en-US" altLang="ja-JP" sz="1800" dirty="0" err="1">
                <a:solidFill>
                  <a:srgbClr val="376092"/>
                </a:solidFill>
                <a:latin typeface="Calibri" charset="0"/>
              </a:rPr>
              <a:t>Eccles</a:t>
            </a:r>
            <a:r>
              <a:rPr lang="en-US" altLang="ja-JP" sz="1800" dirty="0">
                <a:solidFill>
                  <a:srgbClr val="376092"/>
                </a:solidFill>
                <a:latin typeface="Calibri" charset="0"/>
              </a:rPr>
              <a:t>, 1985, p. 542)</a:t>
            </a:r>
            <a:r>
              <a:rPr lang="en-US" altLang="ja-JP" sz="2000" dirty="0">
                <a:solidFill>
                  <a:srgbClr val="376092"/>
                </a:solidFill>
                <a:latin typeface="Calibri" charset="0"/>
              </a:rPr>
              <a:t>. The earlier phase of the RP (up to about 200 ms before the movement) would then reflect this spontaneous activity, …</a:t>
            </a:r>
          </a:p>
          <a:p>
            <a:pPr marL="0" indent="0">
              <a:buFontTx/>
              <a:buNone/>
            </a:pPr>
            <a:r>
              <a:rPr lang="en-US" altLang="ja-JP" sz="2000" i="1" dirty="0">
                <a:latin typeface="Calibri" charset="0"/>
              </a:rPr>
              <a:t>This hypothesis implies that spontaneous fluctuations … such as those reflected in the earlier part of the RP, should regularly occur, independently of any intention or movement, so as to allow the production of voluntary acts.</a:t>
            </a:r>
            <a:r>
              <a:rPr lang="en-US" altLang="ja-JP" sz="2000" dirty="0">
                <a:latin typeface="Calibri" charset="0"/>
              </a:rPr>
              <a:t> </a:t>
            </a:r>
            <a:endParaRPr lang="en-US" sz="2000" dirty="0">
              <a:latin typeface="Calibri" charset="0"/>
            </a:endParaRPr>
          </a:p>
        </p:txBody>
      </p:sp>
      <p:sp>
        <p:nvSpPr>
          <p:cNvPr id="135171" name="Rectangle 4"/>
          <p:cNvSpPr>
            <a:spLocks noChangeArrowheads="1"/>
          </p:cNvSpPr>
          <p:nvPr/>
        </p:nvSpPr>
        <p:spPr bwMode="auto">
          <a:xfrm>
            <a:off x="4765675" y="5619750"/>
            <a:ext cx="2386013" cy="3968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r>
              <a:rPr lang="en-US" sz="2000">
                <a:solidFill>
                  <a:prstClr val="white"/>
                </a:solidFill>
                <a:latin typeface="Calibri"/>
              </a:rPr>
              <a:t>Gomes </a:t>
            </a:r>
            <a:r>
              <a:rPr lang="en-US" sz="2000" i="1">
                <a:solidFill>
                  <a:prstClr val="white"/>
                </a:solidFill>
                <a:latin typeface="Calibri"/>
              </a:rPr>
              <a:t>JOCS</a:t>
            </a:r>
            <a:r>
              <a:rPr lang="en-US" sz="2000">
                <a:solidFill>
                  <a:prstClr val="white"/>
                </a:solidFill>
                <a:latin typeface="Calibri"/>
              </a:rPr>
              <a:t> 1999</a:t>
            </a:r>
          </a:p>
        </p:txBody>
      </p:sp>
    </p:spTree>
    <p:extLst>
      <p:ext uri="{BB962C8B-B14F-4D97-AF65-F5344CB8AC3E}">
        <p14:creationId xmlns:p14="http://schemas.microsoft.com/office/powerpoint/2010/main" val="26051478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3600" dirty="0"/>
              <a:t>Support for the stochastic decision model</a:t>
            </a:r>
          </a:p>
        </p:txBody>
      </p:sp>
      <p:grpSp>
        <p:nvGrpSpPr>
          <p:cNvPr id="17" name="Group 16"/>
          <p:cNvGrpSpPr/>
          <p:nvPr/>
        </p:nvGrpSpPr>
        <p:grpSpPr>
          <a:xfrm>
            <a:off x="685800" y="1486087"/>
            <a:ext cx="7734300" cy="3339910"/>
            <a:chOff x="863600" y="3251805"/>
            <a:chExt cx="7734300" cy="3339910"/>
          </a:xfrm>
        </p:grpSpPr>
        <p:grpSp>
          <p:nvGrpSpPr>
            <p:cNvPr id="11" name="Group 10"/>
            <p:cNvGrpSpPr/>
            <p:nvPr/>
          </p:nvGrpSpPr>
          <p:grpSpPr>
            <a:xfrm>
              <a:off x="2878667" y="3251805"/>
              <a:ext cx="5719233" cy="3001356"/>
              <a:chOff x="3467100" y="3776663"/>
              <a:chExt cx="5312064" cy="2717800"/>
            </a:xfrm>
          </p:grpSpPr>
          <p:grpSp>
            <p:nvGrpSpPr>
              <p:cNvPr id="7" name="Group 6"/>
              <p:cNvGrpSpPr>
                <a:grpSpLocks noChangeAspect="1"/>
              </p:cNvGrpSpPr>
              <p:nvPr/>
            </p:nvGrpSpPr>
            <p:grpSpPr>
              <a:xfrm>
                <a:off x="3467100" y="3776663"/>
                <a:ext cx="5312064" cy="2717800"/>
                <a:chOff x="1536700" y="3746500"/>
                <a:chExt cx="3276600" cy="1676400"/>
              </a:xfrm>
            </p:grpSpPr>
            <p:sp>
              <p:nvSpPr>
                <p:cNvPr id="6" name="Rectangle 5"/>
                <p:cNvSpPr/>
                <p:nvPr/>
              </p:nvSpPr>
              <p:spPr>
                <a:xfrm>
                  <a:off x="1536700" y="3746500"/>
                  <a:ext cx="3276600" cy="1676400"/>
                </a:xfrm>
                <a:prstGeom prst="rect">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pic>
              <p:nvPicPr>
                <p:cNvPr id="5" name="Picture 4"/>
                <p:cNvPicPr>
                  <a:picLocks noChangeAspect="1"/>
                </p:cNvPicPr>
                <p:nvPr/>
              </p:nvPicPr>
              <p:blipFill>
                <a:blip r:embed="rId2"/>
                <a:stretch>
                  <a:fillRect/>
                </a:stretch>
              </p:blipFill>
              <p:spPr>
                <a:xfrm>
                  <a:off x="1536700" y="3746500"/>
                  <a:ext cx="3276600" cy="1676400"/>
                </a:xfrm>
                <a:prstGeom prst="rect">
                  <a:avLst/>
                </a:prstGeom>
                <a:ln>
                  <a:noFill/>
                </a:ln>
                <a:effectLst/>
              </p:spPr>
            </p:pic>
          </p:grpSp>
          <p:sp>
            <p:nvSpPr>
              <p:cNvPr id="8" name="Rectangle 7"/>
              <p:cNvSpPr/>
              <p:nvPr/>
            </p:nvSpPr>
            <p:spPr>
              <a:xfrm>
                <a:off x="3556000" y="3898900"/>
                <a:ext cx="215900" cy="2032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9" name="Rectangle 8"/>
              <p:cNvSpPr/>
              <p:nvPr/>
            </p:nvSpPr>
            <p:spPr>
              <a:xfrm>
                <a:off x="3600450" y="5067299"/>
                <a:ext cx="1771650" cy="1427163"/>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0" name="Rectangle 9"/>
              <p:cNvSpPr/>
              <p:nvPr/>
            </p:nvSpPr>
            <p:spPr>
              <a:xfrm>
                <a:off x="5232400" y="6291261"/>
                <a:ext cx="1130300" cy="203202"/>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grpSp>
        <p:sp>
          <p:nvSpPr>
            <p:cNvPr id="16" name="Rectangle 15"/>
            <p:cNvSpPr/>
            <p:nvPr/>
          </p:nvSpPr>
          <p:spPr>
            <a:xfrm>
              <a:off x="863600" y="3251805"/>
              <a:ext cx="2087637" cy="300135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3" name="Rectangle 12"/>
            <p:cNvSpPr/>
            <p:nvPr/>
          </p:nvSpPr>
          <p:spPr>
            <a:xfrm>
              <a:off x="3482686" y="4825997"/>
              <a:ext cx="155864" cy="1778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3" name="TextBox 2"/>
            <p:cNvSpPr txBox="1"/>
            <p:nvPr/>
          </p:nvSpPr>
          <p:spPr>
            <a:xfrm>
              <a:off x="5771485" y="6253161"/>
              <a:ext cx="2826415" cy="338554"/>
            </a:xfrm>
            <a:prstGeom prst="rect">
              <a:avLst/>
            </a:prstGeom>
            <a:noFill/>
          </p:spPr>
          <p:txBody>
            <a:bodyPr wrap="none" rtlCol="0">
              <a:spAutoFit/>
            </a:bodyPr>
            <a:lstStyle/>
            <a:p>
              <a:r>
                <a:rPr lang="en-US" sz="1600" dirty="0">
                  <a:solidFill>
                    <a:srgbClr val="A6A6A6"/>
                  </a:solidFill>
                  <a:latin typeface="Calibri"/>
                </a:rPr>
                <a:t>Murakami et al </a:t>
              </a:r>
              <a:r>
                <a:rPr lang="en-US" sz="1600" i="1" dirty="0">
                  <a:solidFill>
                    <a:srgbClr val="A6A6A6"/>
                  </a:solidFill>
                  <a:latin typeface="Calibri"/>
                </a:rPr>
                <a:t>Nat </a:t>
              </a:r>
              <a:r>
                <a:rPr lang="en-US" sz="1600" i="1" dirty="0" err="1">
                  <a:solidFill>
                    <a:srgbClr val="A6A6A6"/>
                  </a:solidFill>
                  <a:latin typeface="Calibri"/>
                </a:rPr>
                <a:t>Neuro</a:t>
              </a:r>
              <a:r>
                <a:rPr lang="en-US" sz="1600" i="1" dirty="0">
                  <a:solidFill>
                    <a:srgbClr val="A6A6A6"/>
                  </a:solidFill>
                  <a:latin typeface="Calibri"/>
                </a:rPr>
                <a:t> </a:t>
              </a:r>
              <a:r>
                <a:rPr lang="en-US" sz="1600" dirty="0">
                  <a:solidFill>
                    <a:srgbClr val="A6A6A6"/>
                  </a:solidFill>
                  <a:latin typeface="Calibri"/>
                </a:rPr>
                <a:t>2014</a:t>
              </a:r>
            </a:p>
          </p:txBody>
        </p:sp>
        <p:pic>
          <p:nvPicPr>
            <p:cNvPr id="15" name="Picture 14"/>
            <p:cNvPicPr>
              <a:picLocks noChangeAspect="1"/>
            </p:cNvPicPr>
            <p:nvPr/>
          </p:nvPicPr>
          <p:blipFill>
            <a:blip r:embed="rId3"/>
            <a:stretch>
              <a:fillRect/>
            </a:stretch>
          </p:blipFill>
          <p:spPr>
            <a:xfrm>
              <a:off x="1080131" y="4677097"/>
              <a:ext cx="3788499" cy="1458483"/>
            </a:xfrm>
            <a:prstGeom prst="rect">
              <a:avLst/>
            </a:prstGeom>
          </p:spPr>
        </p:pic>
      </p:grpSp>
      <p:sp>
        <p:nvSpPr>
          <p:cNvPr id="4" name="Rectangle 3"/>
          <p:cNvSpPr/>
          <p:nvPr/>
        </p:nvSpPr>
        <p:spPr>
          <a:xfrm>
            <a:off x="685800" y="2911379"/>
            <a:ext cx="4066085" cy="1576063"/>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46689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3600" dirty="0"/>
              <a:t>Support for the stochastic decision model</a:t>
            </a:r>
          </a:p>
        </p:txBody>
      </p:sp>
      <p:grpSp>
        <p:nvGrpSpPr>
          <p:cNvPr id="17" name="Group 16"/>
          <p:cNvGrpSpPr/>
          <p:nvPr/>
        </p:nvGrpSpPr>
        <p:grpSpPr>
          <a:xfrm>
            <a:off x="685800" y="1486087"/>
            <a:ext cx="7734300" cy="3339910"/>
            <a:chOff x="863600" y="3251805"/>
            <a:chExt cx="7734300" cy="3339910"/>
          </a:xfrm>
        </p:grpSpPr>
        <p:grpSp>
          <p:nvGrpSpPr>
            <p:cNvPr id="11" name="Group 10"/>
            <p:cNvGrpSpPr/>
            <p:nvPr/>
          </p:nvGrpSpPr>
          <p:grpSpPr>
            <a:xfrm>
              <a:off x="2878667" y="3251805"/>
              <a:ext cx="5719233" cy="3001356"/>
              <a:chOff x="3467100" y="3776663"/>
              <a:chExt cx="5312064" cy="2717800"/>
            </a:xfrm>
          </p:grpSpPr>
          <p:grpSp>
            <p:nvGrpSpPr>
              <p:cNvPr id="7" name="Group 6"/>
              <p:cNvGrpSpPr>
                <a:grpSpLocks noChangeAspect="1"/>
              </p:cNvGrpSpPr>
              <p:nvPr/>
            </p:nvGrpSpPr>
            <p:grpSpPr>
              <a:xfrm>
                <a:off x="3467100" y="3776663"/>
                <a:ext cx="5312064" cy="2717800"/>
                <a:chOff x="1536700" y="3746500"/>
                <a:chExt cx="3276600" cy="1676400"/>
              </a:xfrm>
            </p:grpSpPr>
            <p:sp>
              <p:nvSpPr>
                <p:cNvPr id="6" name="Rectangle 5"/>
                <p:cNvSpPr/>
                <p:nvPr/>
              </p:nvSpPr>
              <p:spPr>
                <a:xfrm>
                  <a:off x="1536700" y="3746500"/>
                  <a:ext cx="3276600" cy="1676400"/>
                </a:xfrm>
                <a:prstGeom prst="rect">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pic>
              <p:nvPicPr>
                <p:cNvPr id="5" name="Picture 4"/>
                <p:cNvPicPr>
                  <a:picLocks noChangeAspect="1"/>
                </p:cNvPicPr>
                <p:nvPr/>
              </p:nvPicPr>
              <p:blipFill>
                <a:blip r:embed="rId2"/>
                <a:stretch>
                  <a:fillRect/>
                </a:stretch>
              </p:blipFill>
              <p:spPr>
                <a:xfrm>
                  <a:off x="1536700" y="3746500"/>
                  <a:ext cx="3276600" cy="1676400"/>
                </a:xfrm>
                <a:prstGeom prst="rect">
                  <a:avLst/>
                </a:prstGeom>
                <a:ln>
                  <a:noFill/>
                </a:ln>
                <a:effectLst/>
              </p:spPr>
            </p:pic>
          </p:grpSp>
          <p:sp>
            <p:nvSpPr>
              <p:cNvPr id="8" name="Rectangle 7"/>
              <p:cNvSpPr/>
              <p:nvPr/>
            </p:nvSpPr>
            <p:spPr>
              <a:xfrm>
                <a:off x="3556000" y="3898900"/>
                <a:ext cx="215900" cy="2032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9" name="Rectangle 8"/>
              <p:cNvSpPr/>
              <p:nvPr/>
            </p:nvSpPr>
            <p:spPr>
              <a:xfrm>
                <a:off x="3600450" y="5067299"/>
                <a:ext cx="1771650" cy="1427163"/>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0" name="Rectangle 9"/>
              <p:cNvSpPr/>
              <p:nvPr/>
            </p:nvSpPr>
            <p:spPr>
              <a:xfrm>
                <a:off x="5232400" y="6291261"/>
                <a:ext cx="1130300" cy="203202"/>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grpSp>
        <p:sp>
          <p:nvSpPr>
            <p:cNvPr id="16" name="Rectangle 15"/>
            <p:cNvSpPr/>
            <p:nvPr/>
          </p:nvSpPr>
          <p:spPr>
            <a:xfrm>
              <a:off x="863600" y="3251805"/>
              <a:ext cx="2087637" cy="300135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3" name="Rectangle 12"/>
            <p:cNvSpPr/>
            <p:nvPr/>
          </p:nvSpPr>
          <p:spPr>
            <a:xfrm>
              <a:off x="3482686" y="4825997"/>
              <a:ext cx="155864" cy="1778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3" name="TextBox 2"/>
            <p:cNvSpPr txBox="1"/>
            <p:nvPr/>
          </p:nvSpPr>
          <p:spPr>
            <a:xfrm>
              <a:off x="5771485" y="6253161"/>
              <a:ext cx="2826415" cy="338554"/>
            </a:xfrm>
            <a:prstGeom prst="rect">
              <a:avLst/>
            </a:prstGeom>
            <a:noFill/>
          </p:spPr>
          <p:txBody>
            <a:bodyPr wrap="none" rtlCol="0">
              <a:spAutoFit/>
            </a:bodyPr>
            <a:lstStyle/>
            <a:p>
              <a:r>
                <a:rPr lang="en-US" sz="1600" dirty="0">
                  <a:solidFill>
                    <a:srgbClr val="A6A6A6"/>
                  </a:solidFill>
                  <a:latin typeface="Calibri"/>
                </a:rPr>
                <a:t>Murakami et al </a:t>
              </a:r>
              <a:r>
                <a:rPr lang="en-US" sz="1600" i="1" dirty="0">
                  <a:solidFill>
                    <a:srgbClr val="A6A6A6"/>
                  </a:solidFill>
                  <a:latin typeface="Calibri"/>
                </a:rPr>
                <a:t>Nat </a:t>
              </a:r>
              <a:r>
                <a:rPr lang="en-US" sz="1600" i="1" dirty="0" err="1">
                  <a:solidFill>
                    <a:srgbClr val="A6A6A6"/>
                  </a:solidFill>
                  <a:latin typeface="Calibri"/>
                </a:rPr>
                <a:t>Neuro</a:t>
              </a:r>
              <a:r>
                <a:rPr lang="en-US" sz="1600" i="1" dirty="0">
                  <a:solidFill>
                    <a:srgbClr val="A6A6A6"/>
                  </a:solidFill>
                  <a:latin typeface="Calibri"/>
                </a:rPr>
                <a:t> </a:t>
              </a:r>
              <a:r>
                <a:rPr lang="en-US" sz="1600" dirty="0">
                  <a:solidFill>
                    <a:srgbClr val="A6A6A6"/>
                  </a:solidFill>
                  <a:latin typeface="Calibri"/>
                </a:rPr>
                <a:t>2014</a:t>
              </a:r>
            </a:p>
          </p:txBody>
        </p:sp>
        <p:pic>
          <p:nvPicPr>
            <p:cNvPr id="15" name="Picture 14"/>
            <p:cNvPicPr>
              <a:picLocks noChangeAspect="1"/>
            </p:cNvPicPr>
            <p:nvPr/>
          </p:nvPicPr>
          <p:blipFill>
            <a:blip r:embed="rId3"/>
            <a:stretch>
              <a:fillRect/>
            </a:stretch>
          </p:blipFill>
          <p:spPr>
            <a:xfrm>
              <a:off x="1080131" y="4677097"/>
              <a:ext cx="3788499" cy="1458483"/>
            </a:xfrm>
            <a:prstGeom prst="rect">
              <a:avLst/>
            </a:prstGeom>
          </p:spPr>
        </p:pic>
      </p:grpSp>
    </p:spTree>
    <p:extLst>
      <p:ext uri="{BB962C8B-B14F-4D97-AF65-F5344CB8AC3E}">
        <p14:creationId xmlns:p14="http://schemas.microsoft.com/office/powerpoint/2010/main" val="49174627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3600" dirty="0"/>
              <a:t>Support for the stochastic decision model</a:t>
            </a:r>
          </a:p>
        </p:txBody>
      </p:sp>
      <p:grpSp>
        <p:nvGrpSpPr>
          <p:cNvPr id="17" name="Group 16"/>
          <p:cNvGrpSpPr/>
          <p:nvPr/>
        </p:nvGrpSpPr>
        <p:grpSpPr>
          <a:xfrm>
            <a:off x="685800" y="1486087"/>
            <a:ext cx="7734300" cy="3339910"/>
            <a:chOff x="863600" y="3251805"/>
            <a:chExt cx="7734300" cy="3339910"/>
          </a:xfrm>
        </p:grpSpPr>
        <p:grpSp>
          <p:nvGrpSpPr>
            <p:cNvPr id="11" name="Group 10"/>
            <p:cNvGrpSpPr/>
            <p:nvPr/>
          </p:nvGrpSpPr>
          <p:grpSpPr>
            <a:xfrm>
              <a:off x="2878667" y="3251805"/>
              <a:ext cx="5719233" cy="3001356"/>
              <a:chOff x="3467100" y="3776663"/>
              <a:chExt cx="5312064" cy="2717800"/>
            </a:xfrm>
          </p:grpSpPr>
          <p:grpSp>
            <p:nvGrpSpPr>
              <p:cNvPr id="7" name="Group 6"/>
              <p:cNvGrpSpPr>
                <a:grpSpLocks noChangeAspect="1"/>
              </p:cNvGrpSpPr>
              <p:nvPr/>
            </p:nvGrpSpPr>
            <p:grpSpPr>
              <a:xfrm>
                <a:off x="3467100" y="3776663"/>
                <a:ext cx="5312064" cy="2717800"/>
                <a:chOff x="1536700" y="3746500"/>
                <a:chExt cx="3276600" cy="1676400"/>
              </a:xfrm>
            </p:grpSpPr>
            <p:sp>
              <p:nvSpPr>
                <p:cNvPr id="6" name="Rectangle 5"/>
                <p:cNvSpPr/>
                <p:nvPr/>
              </p:nvSpPr>
              <p:spPr>
                <a:xfrm>
                  <a:off x="1536700" y="3746500"/>
                  <a:ext cx="3276600" cy="1676400"/>
                </a:xfrm>
                <a:prstGeom prst="rect">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pic>
              <p:nvPicPr>
                <p:cNvPr id="5" name="Picture 4"/>
                <p:cNvPicPr>
                  <a:picLocks noChangeAspect="1"/>
                </p:cNvPicPr>
                <p:nvPr/>
              </p:nvPicPr>
              <p:blipFill>
                <a:blip r:embed="rId3"/>
                <a:stretch>
                  <a:fillRect/>
                </a:stretch>
              </p:blipFill>
              <p:spPr>
                <a:xfrm>
                  <a:off x="1536700" y="3746500"/>
                  <a:ext cx="3276600" cy="1676400"/>
                </a:xfrm>
                <a:prstGeom prst="rect">
                  <a:avLst/>
                </a:prstGeom>
                <a:ln>
                  <a:noFill/>
                </a:ln>
                <a:effectLst/>
              </p:spPr>
            </p:pic>
          </p:grpSp>
          <p:sp>
            <p:nvSpPr>
              <p:cNvPr id="8" name="Rectangle 7"/>
              <p:cNvSpPr/>
              <p:nvPr/>
            </p:nvSpPr>
            <p:spPr>
              <a:xfrm>
                <a:off x="3556000" y="3898900"/>
                <a:ext cx="215900" cy="2032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9" name="Rectangle 8"/>
              <p:cNvSpPr/>
              <p:nvPr/>
            </p:nvSpPr>
            <p:spPr>
              <a:xfrm>
                <a:off x="3600450" y="5067299"/>
                <a:ext cx="1771650" cy="1427163"/>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0" name="Rectangle 9"/>
              <p:cNvSpPr/>
              <p:nvPr/>
            </p:nvSpPr>
            <p:spPr>
              <a:xfrm>
                <a:off x="5232400" y="6291261"/>
                <a:ext cx="1130300" cy="203202"/>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grpSp>
        <p:sp>
          <p:nvSpPr>
            <p:cNvPr id="16" name="Rectangle 15"/>
            <p:cNvSpPr/>
            <p:nvPr/>
          </p:nvSpPr>
          <p:spPr>
            <a:xfrm>
              <a:off x="863600" y="3251805"/>
              <a:ext cx="2087637" cy="300135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3" name="Rectangle 12"/>
            <p:cNvSpPr/>
            <p:nvPr/>
          </p:nvSpPr>
          <p:spPr>
            <a:xfrm>
              <a:off x="3482686" y="4825997"/>
              <a:ext cx="155864" cy="1778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3" name="TextBox 2"/>
            <p:cNvSpPr txBox="1"/>
            <p:nvPr/>
          </p:nvSpPr>
          <p:spPr>
            <a:xfrm>
              <a:off x="5771485" y="6253161"/>
              <a:ext cx="2826415" cy="338554"/>
            </a:xfrm>
            <a:prstGeom prst="rect">
              <a:avLst/>
            </a:prstGeom>
            <a:noFill/>
          </p:spPr>
          <p:txBody>
            <a:bodyPr wrap="none" rtlCol="0">
              <a:spAutoFit/>
            </a:bodyPr>
            <a:lstStyle/>
            <a:p>
              <a:r>
                <a:rPr lang="en-US" sz="1600" dirty="0">
                  <a:solidFill>
                    <a:srgbClr val="A6A6A6"/>
                  </a:solidFill>
                  <a:latin typeface="Calibri"/>
                </a:rPr>
                <a:t>Murakami et al </a:t>
              </a:r>
              <a:r>
                <a:rPr lang="en-US" sz="1600" i="1" dirty="0">
                  <a:solidFill>
                    <a:srgbClr val="A6A6A6"/>
                  </a:solidFill>
                  <a:latin typeface="Calibri"/>
                </a:rPr>
                <a:t>Nat </a:t>
              </a:r>
              <a:r>
                <a:rPr lang="en-US" sz="1600" i="1" dirty="0" err="1">
                  <a:solidFill>
                    <a:srgbClr val="A6A6A6"/>
                  </a:solidFill>
                  <a:latin typeface="Calibri"/>
                </a:rPr>
                <a:t>Neuro</a:t>
              </a:r>
              <a:r>
                <a:rPr lang="en-US" sz="1600" i="1" dirty="0">
                  <a:solidFill>
                    <a:srgbClr val="A6A6A6"/>
                  </a:solidFill>
                  <a:latin typeface="Calibri"/>
                </a:rPr>
                <a:t> </a:t>
              </a:r>
              <a:r>
                <a:rPr lang="en-US" sz="1600" dirty="0">
                  <a:solidFill>
                    <a:srgbClr val="A6A6A6"/>
                  </a:solidFill>
                  <a:latin typeface="Calibri"/>
                </a:rPr>
                <a:t>2014</a:t>
              </a:r>
            </a:p>
          </p:txBody>
        </p:sp>
        <p:pic>
          <p:nvPicPr>
            <p:cNvPr id="15" name="Picture 14"/>
            <p:cNvPicPr>
              <a:picLocks noChangeAspect="1"/>
            </p:cNvPicPr>
            <p:nvPr/>
          </p:nvPicPr>
          <p:blipFill>
            <a:blip r:embed="rId4"/>
            <a:stretch>
              <a:fillRect/>
            </a:stretch>
          </p:blipFill>
          <p:spPr>
            <a:xfrm>
              <a:off x="1080131" y="4677097"/>
              <a:ext cx="3788499" cy="1458483"/>
            </a:xfrm>
            <a:prstGeom prst="rect">
              <a:avLst/>
            </a:prstGeom>
          </p:spPr>
        </p:pic>
      </p:grpSp>
      <p:sp>
        <p:nvSpPr>
          <p:cNvPr id="18" name="Rectangle 17"/>
          <p:cNvSpPr/>
          <p:nvPr/>
        </p:nvSpPr>
        <p:spPr>
          <a:xfrm>
            <a:off x="1012419" y="5044060"/>
            <a:ext cx="6774016" cy="1323439"/>
          </a:xfrm>
          <a:prstGeom prst="rect">
            <a:avLst/>
          </a:prstGeom>
        </p:spPr>
        <p:txBody>
          <a:bodyPr wrap="square">
            <a:spAutoFit/>
          </a:bodyPr>
          <a:lstStyle/>
          <a:p>
            <a:r>
              <a:rPr lang="en-US" sz="2000" dirty="0">
                <a:solidFill>
                  <a:prstClr val="white"/>
                </a:solidFill>
                <a:latin typeface="Calibri"/>
              </a:rPr>
              <a:t>Bounded integration models “identify the initial intention to act as the moment of threshold crossing while explaining how antecedent </a:t>
            </a:r>
            <a:r>
              <a:rPr lang="en-US" sz="2000" dirty="0" err="1">
                <a:solidFill>
                  <a:prstClr val="white"/>
                </a:solidFill>
                <a:latin typeface="Calibri"/>
              </a:rPr>
              <a:t>subthreshold</a:t>
            </a:r>
            <a:r>
              <a:rPr lang="en-US" sz="2000" dirty="0">
                <a:solidFill>
                  <a:prstClr val="white"/>
                </a:solidFill>
                <a:latin typeface="Calibri"/>
              </a:rPr>
              <a:t> neural activity can influence an action without implying a decision.”</a:t>
            </a:r>
          </a:p>
        </p:txBody>
      </p:sp>
    </p:spTree>
    <p:extLst>
      <p:ext uri="{BB962C8B-B14F-4D97-AF65-F5344CB8AC3E}">
        <p14:creationId xmlns:p14="http://schemas.microsoft.com/office/powerpoint/2010/main" val="46823333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3" name="Image 1" descr="coulter_prehm_painting_rain_cloud.jpe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9874" name="Image 4" descr="max_temp.tif"/>
          <p:cNvPicPr>
            <a:picLocks noChangeAspect="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val="0"/>
              </a:ext>
            </a:extLst>
          </a:blip>
          <a:srcRect l="7912" t="7623" b="5481"/>
          <a:stretch>
            <a:fillRect/>
          </a:stretch>
        </p:blipFill>
        <p:spPr bwMode="auto">
          <a:xfrm>
            <a:off x="647700" y="447675"/>
            <a:ext cx="2974975" cy="2105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9875" name="Image 5" descr="lag_k_correlation.tif"/>
          <p:cNvPicPr>
            <a:picLocks noChangeAspect="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val="0"/>
              </a:ext>
            </a:extLst>
          </a:blip>
          <a:srcRect l="6683" t="6683" b="4718"/>
          <a:stretch>
            <a:fillRect/>
          </a:stretch>
        </p:blipFill>
        <p:spPr bwMode="auto">
          <a:xfrm>
            <a:off x="3622675" y="1054100"/>
            <a:ext cx="3014663" cy="2146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9877" name="ZoneTexte 1"/>
          <p:cNvSpPr txBox="1">
            <a:spLocks noChangeArrowheads="1"/>
          </p:cNvSpPr>
          <p:nvPr/>
        </p:nvSpPr>
        <p:spPr bwMode="auto">
          <a:xfrm>
            <a:off x="3848100" y="1041400"/>
            <a:ext cx="2479675"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800">
                <a:solidFill>
                  <a:prstClr val="black"/>
                </a:solidFill>
              </a:rPr>
              <a:t>autocorrelation function</a:t>
            </a:r>
          </a:p>
        </p:txBody>
      </p:sp>
      <p:sp>
        <p:nvSpPr>
          <p:cNvPr id="79878" name="ZoneTexte 6"/>
          <p:cNvSpPr txBox="1">
            <a:spLocks noChangeArrowheads="1"/>
          </p:cNvSpPr>
          <p:nvPr/>
        </p:nvSpPr>
        <p:spPr bwMode="auto">
          <a:xfrm>
            <a:off x="1143000" y="77788"/>
            <a:ext cx="1624013"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800">
                <a:solidFill>
                  <a:prstClr val="black"/>
                </a:solidFill>
              </a:rPr>
              <a:t>daily max temp</a:t>
            </a:r>
          </a:p>
        </p:txBody>
      </p:sp>
      <p:sp>
        <p:nvSpPr>
          <p:cNvPr id="79879" name="ZoneTexte 7"/>
          <p:cNvSpPr txBox="1">
            <a:spLocks noChangeArrowheads="1"/>
          </p:cNvSpPr>
          <p:nvPr/>
        </p:nvSpPr>
        <p:spPr bwMode="auto">
          <a:xfrm>
            <a:off x="1336675" y="2438400"/>
            <a:ext cx="1443038"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800">
                <a:solidFill>
                  <a:prstClr val="black"/>
                </a:solidFill>
              </a:rPr>
              <a:t>day of month</a:t>
            </a:r>
          </a:p>
        </p:txBody>
      </p:sp>
      <p:sp>
        <p:nvSpPr>
          <p:cNvPr id="79880" name="ZoneTexte 7"/>
          <p:cNvSpPr txBox="1">
            <a:spLocks noChangeArrowheads="1"/>
          </p:cNvSpPr>
          <p:nvPr/>
        </p:nvSpPr>
        <p:spPr bwMode="auto">
          <a:xfrm>
            <a:off x="4321175" y="3060700"/>
            <a:ext cx="1095375"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800">
                <a:solidFill>
                  <a:prstClr val="black"/>
                </a:solidFill>
              </a:rPr>
              <a:t>lag </a:t>
            </a:r>
            <a:r>
              <a:rPr lang="en-US" sz="1800" i="1">
                <a:solidFill>
                  <a:prstClr val="black"/>
                </a:solidFill>
              </a:rPr>
              <a:t>k</a:t>
            </a:r>
            <a:r>
              <a:rPr lang="en-US" sz="1800">
                <a:solidFill>
                  <a:prstClr val="black"/>
                </a:solidFill>
              </a:rPr>
              <a:t> days</a:t>
            </a:r>
          </a:p>
        </p:txBody>
      </p:sp>
      <p:sp>
        <p:nvSpPr>
          <p:cNvPr id="79881" name="ZoneTexte 7"/>
          <p:cNvSpPr txBox="1">
            <a:spLocks noChangeArrowheads="1"/>
          </p:cNvSpPr>
          <p:nvPr/>
        </p:nvSpPr>
        <p:spPr bwMode="auto">
          <a:xfrm rot="-5400000">
            <a:off x="1587" y="1227138"/>
            <a:ext cx="1089025"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800">
                <a:solidFill>
                  <a:prstClr val="black"/>
                </a:solidFill>
              </a:rPr>
              <a:t>degrees F</a:t>
            </a:r>
          </a:p>
        </p:txBody>
      </p:sp>
      <p:sp>
        <p:nvSpPr>
          <p:cNvPr id="79882" name="ZoneTexte 7"/>
          <p:cNvSpPr txBox="1">
            <a:spLocks noChangeArrowheads="1"/>
          </p:cNvSpPr>
          <p:nvPr/>
        </p:nvSpPr>
        <p:spPr bwMode="auto">
          <a:xfrm>
            <a:off x="3398838" y="1739900"/>
            <a:ext cx="342900"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800">
                <a:solidFill>
                  <a:prstClr val="black"/>
                </a:solidFill>
              </a:rPr>
              <a:t>r</a:t>
            </a:r>
            <a:r>
              <a:rPr lang="en-US" sz="2000" baseline="-25000">
                <a:solidFill>
                  <a:prstClr val="black"/>
                </a:solidFill>
              </a:rPr>
              <a:t>k</a:t>
            </a:r>
            <a:endParaRPr lang="en-US" sz="1800" baseline="-25000">
              <a:solidFill>
                <a:prstClr val="black"/>
              </a:solidFill>
            </a:endParaRPr>
          </a:p>
        </p:txBody>
      </p:sp>
    </p:spTree>
    <p:extLst>
      <p:ext uri="{BB962C8B-B14F-4D97-AF65-F5344CB8AC3E}">
        <p14:creationId xmlns:p14="http://schemas.microsoft.com/office/powerpoint/2010/main" val="1968178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Image 1" descr="K&amp;D_TitlePage.tif"/>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485775"/>
            <a:ext cx="9144000" cy="5705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Oval 2"/>
          <p:cNvSpPr/>
          <p:nvPr/>
        </p:nvSpPr>
        <p:spPr>
          <a:xfrm>
            <a:off x="3149600" y="673100"/>
            <a:ext cx="673100" cy="406400"/>
          </a:xfrm>
          <a:prstGeom prst="ellipse">
            <a:avLst/>
          </a:prstGeom>
          <a:no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2" name="TextBox 1"/>
          <p:cNvSpPr txBox="1"/>
          <p:nvPr/>
        </p:nvSpPr>
        <p:spPr>
          <a:xfrm>
            <a:off x="495300" y="2933700"/>
            <a:ext cx="8140699" cy="1430135"/>
          </a:xfrm>
          <a:prstGeom prst="rect">
            <a:avLst/>
          </a:prstGeom>
          <a:solidFill>
            <a:schemeClr val="bg1">
              <a:alpha val="80000"/>
            </a:schemeClr>
          </a:solidFill>
        </p:spPr>
        <p:txBody>
          <a:bodyPr wrap="square" rtlCol="0">
            <a:spAutoFit/>
          </a:bodyPr>
          <a:lstStyle/>
          <a:p>
            <a:pPr algn="ctr">
              <a:lnSpc>
                <a:spcPct val="90000"/>
              </a:lnSpc>
            </a:pPr>
            <a:r>
              <a:rPr lang="en-US" sz="3200" dirty="0">
                <a:solidFill>
                  <a:prstClr val="white"/>
                </a:solidFill>
                <a:latin typeface="Baskerville"/>
                <a:cs typeface="Baskerville"/>
              </a:rPr>
              <a:t>Changes in brain potentials with willful and passive movement in humans: the readiness potential and </a:t>
            </a:r>
            <a:r>
              <a:rPr lang="en-US" sz="3200" dirty="0" err="1">
                <a:solidFill>
                  <a:prstClr val="white"/>
                </a:solidFill>
                <a:latin typeface="Baskerville"/>
                <a:cs typeface="Baskerville"/>
              </a:rPr>
              <a:t>reafferent</a:t>
            </a:r>
            <a:r>
              <a:rPr lang="en-US" sz="3200" dirty="0">
                <a:solidFill>
                  <a:prstClr val="white"/>
                </a:solidFill>
                <a:latin typeface="Baskerville"/>
                <a:cs typeface="Baskerville"/>
              </a:rPr>
              <a:t> potentials.</a:t>
            </a:r>
          </a:p>
        </p:txBody>
      </p:sp>
    </p:spTree>
    <p:extLst>
      <p:ext uri="{BB962C8B-B14F-4D97-AF65-F5344CB8AC3E}">
        <p14:creationId xmlns:p14="http://schemas.microsoft.com/office/powerpoint/2010/main" val="395033577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1" name="Image 1" descr="coulter_prehm_painting_rain_cloud.jpe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1922" name="Espace réservé du contenu 5"/>
          <p:cNvSpPr>
            <a:spLocks noGrp="1"/>
          </p:cNvSpPr>
          <p:nvPr>
            <p:ph idx="1"/>
          </p:nvPr>
        </p:nvSpPr>
        <p:spPr>
          <a:xfrm>
            <a:off x="673100" y="854075"/>
            <a:ext cx="7226300" cy="1385888"/>
          </a:xfrm>
        </p:spPr>
        <p:txBody>
          <a:bodyPr/>
          <a:lstStyle/>
          <a:p>
            <a:pPr marL="0" indent="0">
              <a:buFont typeface="Arial" charset="0"/>
              <a:buNone/>
            </a:pPr>
            <a:r>
              <a:rPr lang="en-US" sz="2400">
                <a:solidFill>
                  <a:schemeClr val="bg1"/>
                </a:solidFill>
                <a:latin typeface="Calibri" charset="0"/>
              </a:rPr>
              <a:t>H</a:t>
            </a:r>
            <a:r>
              <a:rPr lang="en-US" sz="2400" baseline="-25000">
                <a:solidFill>
                  <a:schemeClr val="bg1"/>
                </a:solidFill>
                <a:latin typeface="Calibri" charset="0"/>
              </a:rPr>
              <a:t>0</a:t>
            </a:r>
            <a:r>
              <a:rPr lang="en-US" sz="2400">
                <a:solidFill>
                  <a:schemeClr val="bg1"/>
                </a:solidFill>
                <a:latin typeface="Calibri" charset="0"/>
              </a:rPr>
              <a:t> in forecasting:</a:t>
            </a:r>
          </a:p>
          <a:p>
            <a:pPr marL="400050" lvl="1" indent="0">
              <a:buFont typeface="Arial" charset="0"/>
              <a:buNone/>
            </a:pPr>
            <a:r>
              <a:rPr lang="en-US" sz="2400">
                <a:solidFill>
                  <a:schemeClr val="bg1"/>
                </a:solidFill>
                <a:latin typeface="Calibri" charset="0"/>
              </a:rPr>
              <a:t>autocorrelation + event-locking = Nostradamus!</a:t>
            </a:r>
          </a:p>
        </p:txBody>
      </p:sp>
      <p:pic>
        <p:nvPicPr>
          <p:cNvPr id="81923" name="Image 3" descr="gnd_like_Fried_etal.tif"/>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144838" y="2239963"/>
            <a:ext cx="4754562" cy="3565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ZoneTexte 6"/>
          <p:cNvSpPr txBox="1"/>
          <p:nvPr/>
        </p:nvSpPr>
        <p:spPr>
          <a:xfrm>
            <a:off x="3140075" y="5805488"/>
            <a:ext cx="2751138" cy="369887"/>
          </a:xfrm>
          <a:prstGeom prst="rect">
            <a:avLst/>
          </a:prstGeom>
          <a:noFill/>
        </p:spPr>
        <p:txBody>
          <a:bodyPr wrap="none">
            <a:spAutoFit/>
          </a:bodyPr>
          <a:lstStyle/>
          <a:p>
            <a:pPr fontAlgn="base">
              <a:spcBef>
                <a:spcPct val="0"/>
              </a:spcBef>
              <a:spcAft>
                <a:spcPct val="0"/>
              </a:spcAft>
              <a:defRPr/>
            </a:pPr>
            <a:r>
              <a:rPr lang="en-US" dirty="0">
                <a:solidFill>
                  <a:prstClr val="white">
                    <a:lumMod val="50000"/>
                  </a:prstClr>
                </a:solidFill>
                <a:latin typeface="Calibri" charset="0"/>
                <a:ea typeface="ＭＳ Ｐゴシック" charset="0"/>
                <a:cs typeface="ＭＳ Ｐゴシック" charset="0"/>
              </a:rPr>
              <a:t>Schurger et al (2012) fig. S5</a:t>
            </a:r>
          </a:p>
        </p:txBody>
      </p:sp>
      <p:sp>
        <p:nvSpPr>
          <p:cNvPr id="2" name="ZoneTexte 1"/>
          <p:cNvSpPr txBox="1"/>
          <p:nvPr/>
        </p:nvSpPr>
        <p:spPr>
          <a:xfrm>
            <a:off x="3941763" y="2662238"/>
            <a:ext cx="2301875" cy="368300"/>
          </a:xfrm>
          <a:prstGeom prst="rect">
            <a:avLst/>
          </a:prstGeom>
          <a:noFill/>
        </p:spPr>
        <p:txBody>
          <a:bodyPr wrap="none">
            <a:spAutoFit/>
          </a:bodyPr>
          <a:lstStyle/>
          <a:p>
            <a:pPr fontAlgn="base">
              <a:spcBef>
                <a:spcPct val="0"/>
              </a:spcBef>
              <a:spcAft>
                <a:spcPct val="0"/>
              </a:spcAft>
              <a:defRPr/>
            </a:pPr>
            <a:r>
              <a:rPr lang="en-US" dirty="0">
                <a:solidFill>
                  <a:prstClr val="white">
                    <a:lumMod val="50000"/>
                  </a:prstClr>
                </a:solidFill>
                <a:latin typeface="Calibri" charset="0"/>
                <a:ea typeface="ＭＳ Ｐゴシック" charset="0"/>
                <a:cs typeface="ＭＳ Ｐゴシック" charset="0"/>
              </a:rPr>
              <a:t>on random time series</a:t>
            </a:r>
          </a:p>
        </p:txBody>
      </p:sp>
    </p:spTree>
    <p:extLst>
      <p:ext uri="{BB962C8B-B14F-4D97-AF65-F5344CB8AC3E}">
        <p14:creationId xmlns:p14="http://schemas.microsoft.com/office/powerpoint/2010/main" val="226395802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Picture 4" descr="power_law_noise_example"/>
          <p:cNvPicPr>
            <a:picLocks noChangeAspect="1" noChangeArrowheads="1"/>
          </p:cNvPicPr>
          <p:nvPr/>
        </p:nvPicPr>
        <p:blipFill>
          <a:blip r:embed="rId3" cstate="email">
            <a:lum bright="70000" contrast="-70000"/>
            <a:extLst>
              <a:ext uri="{28A0092B-C50C-407E-A947-70E740481C1C}">
                <a14:useLocalDpi xmlns:a14="http://schemas.microsoft.com/office/drawing/2010/main" val="0"/>
              </a:ext>
            </a:extLst>
          </a:blip>
          <a:srcRect t="7948" b="2280"/>
          <a:stretch>
            <a:fillRect/>
          </a:stretch>
        </p:blipFill>
        <p:spPr bwMode="auto">
          <a:xfrm>
            <a:off x="0" y="2133600"/>
            <a:ext cx="9144000" cy="2438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5842" name="Rectangle 2"/>
          <p:cNvSpPr>
            <a:spLocks noGrp="1" noChangeArrowheads="1"/>
          </p:cNvSpPr>
          <p:nvPr>
            <p:ph type="title"/>
          </p:nvPr>
        </p:nvSpPr>
        <p:spPr>
          <a:xfrm>
            <a:off x="685800" y="355601"/>
            <a:ext cx="7772400" cy="673100"/>
          </a:xfrm>
        </p:spPr>
        <p:txBody>
          <a:bodyPr/>
          <a:lstStyle/>
          <a:p>
            <a:pPr eaLnBrk="1" hangingPunct="1"/>
            <a:r>
              <a:rPr lang="en-US" sz="3200" dirty="0">
                <a:latin typeface="Calibri" charset="0"/>
              </a:rPr>
              <a:t>Spontaneous fluctuations in neural activity?</a:t>
            </a:r>
          </a:p>
        </p:txBody>
      </p:sp>
      <p:pic>
        <p:nvPicPr>
          <p:cNvPr id="35843" name="Picture 5" descr="white_noise_example"/>
          <p:cNvPicPr>
            <a:picLocks noChangeAspect="1" noChangeArrowheads="1"/>
          </p:cNvPicPr>
          <p:nvPr/>
        </p:nvPicPr>
        <p:blipFill>
          <a:blip r:embed="rId4" cstate="email">
            <a:lum bright="70000" contrast="-70000"/>
            <a:extLst>
              <a:ext uri="{28A0092B-C50C-407E-A947-70E740481C1C}">
                <a14:useLocalDpi xmlns:a14="http://schemas.microsoft.com/office/drawing/2010/main" val="0"/>
              </a:ext>
            </a:extLst>
          </a:blip>
          <a:srcRect t="25986" b="27412"/>
          <a:stretch>
            <a:fillRect/>
          </a:stretch>
        </p:blipFill>
        <p:spPr bwMode="auto">
          <a:xfrm>
            <a:off x="0" y="5029200"/>
            <a:ext cx="9144000" cy="1295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5844" name="Rectangle 7"/>
          <p:cNvSpPr>
            <a:spLocks noChangeArrowheads="1"/>
          </p:cNvSpPr>
          <p:nvPr/>
        </p:nvSpPr>
        <p:spPr bwMode="auto">
          <a:xfrm>
            <a:off x="381000" y="4800600"/>
            <a:ext cx="1454150" cy="3968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fontAlgn="base">
              <a:spcBef>
                <a:spcPct val="0"/>
              </a:spcBef>
              <a:spcAft>
                <a:spcPct val="0"/>
              </a:spcAft>
            </a:pPr>
            <a:r>
              <a:rPr lang="en-US" sz="2000">
                <a:solidFill>
                  <a:prstClr val="white"/>
                </a:solidFill>
                <a:latin typeface="Calibri" charset="0"/>
                <a:ea typeface="ＭＳ Ｐゴシック" charset="0"/>
                <a:cs typeface="ＭＳ Ｐゴシック" charset="0"/>
              </a:rPr>
              <a:t>white noise</a:t>
            </a:r>
          </a:p>
        </p:txBody>
      </p:sp>
      <p:sp>
        <p:nvSpPr>
          <p:cNvPr id="35847" name="ZoneTexte 4"/>
          <p:cNvSpPr txBox="1">
            <a:spLocks noChangeArrowheads="1"/>
          </p:cNvSpPr>
          <p:nvPr/>
        </p:nvSpPr>
        <p:spPr bwMode="auto">
          <a:xfrm>
            <a:off x="381000" y="1625600"/>
            <a:ext cx="698541"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i="1" dirty="0">
                <a:solidFill>
                  <a:prstClr val="white"/>
                </a:solidFill>
              </a:rPr>
              <a:t>YES</a:t>
            </a:r>
          </a:p>
        </p:txBody>
      </p:sp>
      <p:grpSp>
        <p:nvGrpSpPr>
          <p:cNvPr id="9" name="Group 8"/>
          <p:cNvGrpSpPr>
            <a:grpSpLocks noChangeAspect="1"/>
          </p:cNvGrpSpPr>
          <p:nvPr/>
        </p:nvGrpSpPr>
        <p:grpSpPr>
          <a:xfrm>
            <a:off x="1462170" y="1163086"/>
            <a:ext cx="1574935" cy="1770885"/>
            <a:chOff x="439046" y="1625842"/>
            <a:chExt cx="1726252" cy="1941028"/>
          </a:xfrm>
        </p:grpSpPr>
        <p:grpSp>
          <p:nvGrpSpPr>
            <p:cNvPr id="10" name="Group 9"/>
            <p:cNvGrpSpPr/>
            <p:nvPr/>
          </p:nvGrpSpPr>
          <p:grpSpPr>
            <a:xfrm>
              <a:off x="659430" y="2133401"/>
              <a:ext cx="1505868" cy="1433469"/>
              <a:chOff x="429799" y="1812767"/>
              <a:chExt cx="1505868" cy="1433469"/>
            </a:xfrm>
          </p:grpSpPr>
          <p:cxnSp>
            <p:nvCxnSpPr>
              <p:cNvPr id="13" name="Straight Connector 12"/>
              <p:cNvCxnSpPr/>
              <p:nvPr/>
            </p:nvCxnSpPr>
            <p:spPr>
              <a:xfrm>
                <a:off x="838200" y="1812966"/>
                <a:ext cx="0" cy="1113559"/>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838200" y="2926525"/>
                <a:ext cx="1097467" cy="0"/>
              </a:xfrm>
              <a:prstGeom prst="line">
                <a:avLst/>
              </a:prstGeom>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876300" y="2907682"/>
                <a:ext cx="952191" cy="338554"/>
              </a:xfrm>
              <a:prstGeom prst="rect">
                <a:avLst/>
              </a:prstGeom>
              <a:noFill/>
            </p:spPr>
            <p:txBody>
              <a:bodyPr wrap="none" rtlCol="0">
                <a:spAutoFit/>
              </a:bodyPr>
              <a:lstStyle/>
              <a:p>
                <a:r>
                  <a:rPr lang="en-US" sz="1600" i="1" dirty="0">
                    <a:solidFill>
                      <a:prstClr val="white"/>
                    </a:solidFill>
                    <a:latin typeface="Calibri"/>
                  </a:rPr>
                  <a:t>log(</a:t>
                </a:r>
                <a:r>
                  <a:rPr lang="en-US" sz="1600" i="1" dirty="0" err="1">
                    <a:solidFill>
                      <a:prstClr val="white"/>
                    </a:solidFill>
                    <a:latin typeface="Calibri"/>
                  </a:rPr>
                  <a:t>freq</a:t>
                </a:r>
                <a:r>
                  <a:rPr lang="en-US" sz="1600" i="1" dirty="0">
                    <a:solidFill>
                      <a:prstClr val="white"/>
                    </a:solidFill>
                    <a:latin typeface="Calibri"/>
                  </a:rPr>
                  <a:t>)</a:t>
                </a:r>
              </a:p>
            </p:txBody>
          </p:sp>
          <p:sp>
            <p:nvSpPr>
              <p:cNvPr id="16" name="TextBox 15"/>
              <p:cNvSpPr txBox="1"/>
              <p:nvPr/>
            </p:nvSpPr>
            <p:spPr>
              <a:xfrm rot="16200000">
                <a:off x="28303" y="2214263"/>
                <a:ext cx="1141546" cy="338554"/>
              </a:xfrm>
              <a:prstGeom prst="rect">
                <a:avLst/>
              </a:prstGeom>
              <a:noFill/>
            </p:spPr>
            <p:txBody>
              <a:bodyPr wrap="none" rtlCol="0">
                <a:spAutoFit/>
              </a:bodyPr>
              <a:lstStyle/>
              <a:p>
                <a:r>
                  <a:rPr lang="en-US" sz="1600" i="1" dirty="0">
                    <a:solidFill>
                      <a:prstClr val="white"/>
                    </a:solidFill>
                    <a:latin typeface="Calibri"/>
                  </a:rPr>
                  <a:t>log(power)</a:t>
                </a:r>
              </a:p>
            </p:txBody>
          </p:sp>
          <p:cxnSp>
            <p:nvCxnSpPr>
              <p:cNvPr id="17" name="Straight Connector 16"/>
              <p:cNvCxnSpPr/>
              <p:nvPr/>
            </p:nvCxnSpPr>
            <p:spPr>
              <a:xfrm>
                <a:off x="977900" y="2020522"/>
                <a:ext cx="806451" cy="801086"/>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grpSp>
        <p:pic>
          <p:nvPicPr>
            <p:cNvPr id="11" name="Picture 10" descr="one_over_f_to_the_beta_inv.tif"/>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39046" y="1625842"/>
              <a:ext cx="1574935" cy="443580"/>
            </a:xfrm>
            <a:prstGeom prst="rect">
              <a:avLst/>
            </a:prstGeom>
          </p:spPr>
        </p:pic>
        <p:sp>
          <p:nvSpPr>
            <p:cNvPr id="12" name="TextBox 11"/>
            <p:cNvSpPr txBox="1"/>
            <p:nvPr/>
          </p:nvSpPr>
          <p:spPr>
            <a:xfrm>
              <a:off x="1021749" y="1702042"/>
              <a:ext cx="300082" cy="369332"/>
            </a:xfrm>
            <a:prstGeom prst="rect">
              <a:avLst/>
            </a:prstGeom>
            <a:solidFill>
              <a:schemeClr val="bg1"/>
            </a:solidFill>
          </p:spPr>
          <p:txBody>
            <a:bodyPr wrap="none" rtlCol="0">
              <a:spAutoFit/>
            </a:bodyPr>
            <a:lstStyle/>
            <a:p>
              <a:r>
                <a:rPr lang="en-US" dirty="0">
                  <a:solidFill>
                    <a:srgbClr val="D9D9D9"/>
                  </a:solidFill>
                  <a:latin typeface="Calibri"/>
                </a:rPr>
                <a:t>~</a:t>
              </a:r>
            </a:p>
          </p:txBody>
        </p:sp>
      </p:grpSp>
      <p:grpSp>
        <p:nvGrpSpPr>
          <p:cNvPr id="21" name="Group 20"/>
          <p:cNvGrpSpPr/>
          <p:nvPr/>
        </p:nvGrpSpPr>
        <p:grpSpPr>
          <a:xfrm>
            <a:off x="4517658" y="3849614"/>
            <a:ext cx="1373869" cy="1307816"/>
            <a:chOff x="429799" y="1812767"/>
            <a:chExt cx="1505868" cy="1433469"/>
          </a:xfrm>
        </p:grpSpPr>
        <p:cxnSp>
          <p:nvCxnSpPr>
            <p:cNvPr id="24" name="Straight Connector 23"/>
            <p:cNvCxnSpPr/>
            <p:nvPr/>
          </p:nvCxnSpPr>
          <p:spPr>
            <a:xfrm>
              <a:off x="838200" y="1812966"/>
              <a:ext cx="0" cy="1113559"/>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838200" y="2926525"/>
              <a:ext cx="1097467" cy="0"/>
            </a:xfrm>
            <a:prstGeom prst="line">
              <a:avLst/>
            </a:prstGeom>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876300" y="2907682"/>
              <a:ext cx="952191" cy="338554"/>
            </a:xfrm>
            <a:prstGeom prst="rect">
              <a:avLst/>
            </a:prstGeom>
            <a:noFill/>
          </p:spPr>
          <p:txBody>
            <a:bodyPr wrap="none" rtlCol="0">
              <a:spAutoFit/>
            </a:bodyPr>
            <a:lstStyle/>
            <a:p>
              <a:r>
                <a:rPr lang="en-US" sz="1600" i="1" dirty="0">
                  <a:solidFill>
                    <a:prstClr val="white"/>
                  </a:solidFill>
                  <a:latin typeface="Calibri"/>
                </a:rPr>
                <a:t>log(</a:t>
              </a:r>
              <a:r>
                <a:rPr lang="en-US" sz="1600" i="1" dirty="0" err="1">
                  <a:solidFill>
                    <a:prstClr val="white"/>
                  </a:solidFill>
                  <a:latin typeface="Calibri"/>
                </a:rPr>
                <a:t>freq</a:t>
              </a:r>
              <a:r>
                <a:rPr lang="en-US" sz="1600" i="1" dirty="0">
                  <a:solidFill>
                    <a:prstClr val="white"/>
                  </a:solidFill>
                  <a:latin typeface="Calibri"/>
                </a:rPr>
                <a:t>)</a:t>
              </a:r>
            </a:p>
          </p:txBody>
        </p:sp>
        <p:sp>
          <p:nvSpPr>
            <p:cNvPr id="27" name="TextBox 26"/>
            <p:cNvSpPr txBox="1"/>
            <p:nvPr/>
          </p:nvSpPr>
          <p:spPr>
            <a:xfrm rot="16200000">
              <a:off x="28303" y="2214263"/>
              <a:ext cx="1141546" cy="338554"/>
            </a:xfrm>
            <a:prstGeom prst="rect">
              <a:avLst/>
            </a:prstGeom>
            <a:noFill/>
          </p:spPr>
          <p:txBody>
            <a:bodyPr wrap="none" rtlCol="0">
              <a:spAutoFit/>
            </a:bodyPr>
            <a:lstStyle/>
            <a:p>
              <a:r>
                <a:rPr lang="en-US" sz="1600" i="1" dirty="0">
                  <a:solidFill>
                    <a:prstClr val="white"/>
                  </a:solidFill>
                  <a:latin typeface="Calibri"/>
                </a:rPr>
                <a:t>log(power)</a:t>
              </a:r>
            </a:p>
          </p:txBody>
        </p:sp>
        <p:cxnSp>
          <p:nvCxnSpPr>
            <p:cNvPr id="28" name="Straight Connector 27"/>
            <p:cNvCxnSpPr/>
            <p:nvPr/>
          </p:nvCxnSpPr>
          <p:spPr>
            <a:xfrm>
              <a:off x="891942" y="2409965"/>
              <a:ext cx="908050" cy="0"/>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grpSp>
      <p:sp>
        <p:nvSpPr>
          <p:cNvPr id="33" name="Rectangle 7"/>
          <p:cNvSpPr>
            <a:spLocks noChangeArrowheads="1"/>
          </p:cNvSpPr>
          <p:nvPr/>
        </p:nvSpPr>
        <p:spPr bwMode="auto">
          <a:xfrm>
            <a:off x="4697924" y="2074082"/>
            <a:ext cx="2359025" cy="4000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fontAlgn="base">
              <a:spcBef>
                <a:spcPct val="0"/>
              </a:spcBef>
              <a:spcAft>
                <a:spcPct val="0"/>
              </a:spcAft>
            </a:pPr>
            <a:r>
              <a:rPr lang="en-US" sz="2000" dirty="0">
                <a:solidFill>
                  <a:prstClr val="white"/>
                </a:solidFill>
                <a:latin typeface="Calibri" charset="0"/>
                <a:ea typeface="ＭＳ Ｐゴシック" charset="0"/>
                <a:cs typeface="ＭＳ Ｐゴシック" charset="0"/>
              </a:rPr>
              <a:t>autocorrelated noise</a:t>
            </a:r>
          </a:p>
        </p:txBody>
      </p:sp>
    </p:spTree>
    <p:extLst>
      <p:ext uri="{BB962C8B-B14F-4D97-AF65-F5344CB8AC3E}">
        <p14:creationId xmlns:p14="http://schemas.microsoft.com/office/powerpoint/2010/main" val="71457616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ChangeArrowheads="1"/>
          </p:cNvSpPr>
          <p:nvPr/>
        </p:nvSpPr>
        <p:spPr bwMode="auto">
          <a:xfrm>
            <a:off x="698500" y="225425"/>
            <a:ext cx="7580313" cy="6254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nchor="ctr"/>
          <a:lstStyle/>
          <a:p>
            <a:pPr algn="ctr" fontAlgn="base">
              <a:spcBef>
                <a:spcPct val="0"/>
              </a:spcBef>
              <a:spcAft>
                <a:spcPct val="0"/>
              </a:spcAft>
            </a:pPr>
            <a:r>
              <a:rPr lang="en-US" sz="3600">
                <a:solidFill>
                  <a:srgbClr val="EEECE1"/>
                </a:solidFill>
                <a:latin typeface="Calibri" charset="0"/>
                <a:ea typeface="ＭＳ Ｐゴシック" charset="0"/>
                <a:cs typeface="ＭＳ Ｐゴシック" charset="0"/>
              </a:rPr>
              <a:t>Stochastic decision model</a:t>
            </a:r>
          </a:p>
        </p:txBody>
      </p:sp>
      <p:sp>
        <p:nvSpPr>
          <p:cNvPr id="51204" name="ZoneTexte 4"/>
          <p:cNvSpPr txBox="1">
            <a:spLocks noChangeArrowheads="1"/>
          </p:cNvSpPr>
          <p:nvPr/>
        </p:nvSpPr>
        <p:spPr bwMode="auto">
          <a:xfrm>
            <a:off x="1295400" y="5930900"/>
            <a:ext cx="1527175" cy="646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fontAlgn="base" hangingPunct="1">
              <a:spcBef>
                <a:spcPct val="0"/>
              </a:spcBef>
              <a:spcAft>
                <a:spcPct val="0"/>
              </a:spcAft>
            </a:pPr>
            <a:r>
              <a:rPr lang="en-US" sz="1800">
                <a:solidFill>
                  <a:prstClr val="white"/>
                </a:solidFill>
              </a:rPr>
              <a:t>(1) drift</a:t>
            </a:r>
          </a:p>
          <a:p>
            <a:pPr algn="ctr" eaLnBrk="1" fontAlgn="base" hangingPunct="1">
              <a:spcBef>
                <a:spcPct val="0"/>
              </a:spcBef>
              <a:spcAft>
                <a:spcPct val="0"/>
              </a:spcAft>
            </a:pPr>
            <a:r>
              <a:rPr lang="en-US" sz="1800">
                <a:solidFill>
                  <a:prstClr val="white"/>
                </a:solidFill>
              </a:rPr>
              <a:t>(”imperative")</a:t>
            </a:r>
          </a:p>
        </p:txBody>
      </p:sp>
      <p:sp>
        <p:nvSpPr>
          <p:cNvPr id="51205" name="ZoneTexte 5"/>
          <p:cNvSpPr txBox="1">
            <a:spLocks noChangeArrowheads="1"/>
          </p:cNvSpPr>
          <p:nvPr/>
        </p:nvSpPr>
        <p:spPr bwMode="auto">
          <a:xfrm>
            <a:off x="3168650" y="6069013"/>
            <a:ext cx="877888" cy="371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1800">
                <a:solidFill>
                  <a:prstClr val="white"/>
                </a:solidFill>
              </a:rPr>
              <a:t>(2) leak</a:t>
            </a:r>
          </a:p>
        </p:txBody>
      </p:sp>
      <p:sp>
        <p:nvSpPr>
          <p:cNvPr id="51206" name="ZoneTexte 6"/>
          <p:cNvSpPr txBox="1">
            <a:spLocks noChangeArrowheads="1"/>
          </p:cNvSpPr>
          <p:nvPr/>
        </p:nvSpPr>
        <p:spPr bwMode="auto">
          <a:xfrm>
            <a:off x="4668838" y="6024563"/>
            <a:ext cx="685800"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1800">
                <a:solidFill>
                  <a:prstClr val="white"/>
                </a:solidFill>
              </a:rPr>
              <a:t>noise</a:t>
            </a:r>
          </a:p>
        </p:txBody>
      </p:sp>
      <p:cxnSp>
        <p:nvCxnSpPr>
          <p:cNvPr id="9" name="Connecteur droit avec flèche 8"/>
          <p:cNvCxnSpPr>
            <a:stCxn id="51204" idx="0"/>
          </p:cNvCxnSpPr>
          <p:nvPr/>
        </p:nvCxnSpPr>
        <p:spPr>
          <a:xfrm flipV="1">
            <a:off x="2058988" y="5604094"/>
            <a:ext cx="341312" cy="32680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Connecteur droit avec flèche 9"/>
          <p:cNvCxnSpPr>
            <a:stCxn id="51205" idx="0"/>
          </p:cNvCxnSpPr>
          <p:nvPr/>
        </p:nvCxnSpPr>
        <p:spPr>
          <a:xfrm flipH="1" flipV="1">
            <a:off x="3168650" y="5588000"/>
            <a:ext cx="438944" cy="48101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Connecteur droit avec flèche 10"/>
          <p:cNvCxnSpPr>
            <a:stCxn id="51206" idx="0"/>
          </p:cNvCxnSpPr>
          <p:nvPr/>
        </p:nvCxnSpPr>
        <p:spPr>
          <a:xfrm flipH="1" flipV="1">
            <a:off x="4572000" y="5588000"/>
            <a:ext cx="439738" cy="43656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1210" name="ZoneTexte 13"/>
          <p:cNvSpPr txBox="1">
            <a:spLocks noChangeArrowheads="1"/>
          </p:cNvSpPr>
          <p:nvPr/>
        </p:nvSpPr>
        <p:spPr bwMode="auto">
          <a:xfrm>
            <a:off x="5816600" y="5969000"/>
            <a:ext cx="1892300"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1800">
                <a:solidFill>
                  <a:prstClr val="white"/>
                </a:solidFill>
              </a:rPr>
              <a:t>(3) threshold on </a:t>
            </a:r>
            <a:r>
              <a:rPr lang="fr-FR" sz="1800" b="1" i="1">
                <a:solidFill>
                  <a:prstClr val="white"/>
                </a:solidFill>
              </a:rPr>
              <a:t>x</a:t>
            </a:r>
          </a:p>
        </p:txBody>
      </p:sp>
      <p:sp>
        <p:nvSpPr>
          <p:cNvPr id="51211" name="ZoneTexte 1"/>
          <p:cNvSpPr txBox="1">
            <a:spLocks noChangeArrowheads="1"/>
          </p:cNvSpPr>
          <p:nvPr/>
        </p:nvSpPr>
        <p:spPr bwMode="auto">
          <a:xfrm rot="-5400000">
            <a:off x="-846137" y="3136900"/>
            <a:ext cx="3405188" cy="338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600" dirty="0">
                <a:solidFill>
                  <a:schemeClr val="tx1">
                    <a:lumMod val="75000"/>
                  </a:schemeClr>
                </a:solidFill>
              </a:rPr>
              <a:t>Schurger, </a:t>
            </a:r>
            <a:r>
              <a:rPr lang="en-US" sz="1600" dirty="0" err="1">
                <a:solidFill>
                  <a:schemeClr val="tx1">
                    <a:lumMod val="75000"/>
                  </a:schemeClr>
                </a:solidFill>
              </a:rPr>
              <a:t>Sitt</a:t>
            </a:r>
            <a:r>
              <a:rPr lang="en-US" sz="1600" dirty="0">
                <a:solidFill>
                  <a:schemeClr val="tx1">
                    <a:lumMod val="75000"/>
                  </a:schemeClr>
                </a:solidFill>
              </a:rPr>
              <a:t>, &amp; </a:t>
            </a:r>
            <a:r>
              <a:rPr lang="en-US" sz="1600" dirty="0" err="1">
                <a:solidFill>
                  <a:schemeClr val="tx1">
                    <a:lumMod val="75000"/>
                  </a:schemeClr>
                </a:solidFill>
              </a:rPr>
              <a:t>Dehaene</a:t>
            </a:r>
            <a:r>
              <a:rPr lang="en-US" sz="1600" dirty="0">
                <a:solidFill>
                  <a:schemeClr val="tx1">
                    <a:lumMod val="75000"/>
                  </a:schemeClr>
                </a:solidFill>
              </a:rPr>
              <a:t> </a:t>
            </a:r>
            <a:r>
              <a:rPr lang="en-US" sz="1600" i="1" dirty="0">
                <a:solidFill>
                  <a:schemeClr val="tx1">
                    <a:lumMod val="75000"/>
                  </a:schemeClr>
                </a:solidFill>
              </a:rPr>
              <a:t>PNAS</a:t>
            </a:r>
            <a:r>
              <a:rPr lang="en-US" sz="1600" dirty="0">
                <a:solidFill>
                  <a:schemeClr val="tx1">
                    <a:lumMod val="75000"/>
                  </a:schemeClr>
                </a:solidFill>
              </a:rPr>
              <a:t> (2012)</a:t>
            </a:r>
          </a:p>
        </p:txBody>
      </p:sp>
      <p:sp>
        <p:nvSpPr>
          <p:cNvPr id="13" name="TextBox 12"/>
          <p:cNvSpPr txBox="1"/>
          <p:nvPr/>
        </p:nvSpPr>
        <p:spPr>
          <a:xfrm>
            <a:off x="1214438" y="4957763"/>
            <a:ext cx="3543875" cy="646331"/>
          </a:xfrm>
          <a:prstGeom prst="rect">
            <a:avLst/>
          </a:prstGeom>
          <a:noFill/>
        </p:spPr>
        <p:txBody>
          <a:bodyPr wrap="square" rtlCol="0">
            <a:spAutoFit/>
          </a:bodyPr>
          <a:lstStyle/>
          <a:p>
            <a:r>
              <a:rPr lang="en-US" sz="3600" i="1" dirty="0">
                <a:latin typeface="Garamond"/>
                <a:cs typeface="Garamond"/>
              </a:rPr>
              <a:t>dx = </a:t>
            </a:r>
            <a:r>
              <a:rPr lang="en-US" sz="3600" dirty="0">
                <a:latin typeface="Garamond"/>
                <a:cs typeface="Garamond"/>
              </a:rPr>
              <a:t>(</a:t>
            </a:r>
            <a:r>
              <a:rPr lang="en-US" sz="3600" i="1" dirty="0">
                <a:latin typeface="Garamond"/>
                <a:cs typeface="Garamond"/>
              </a:rPr>
              <a:t>I – </a:t>
            </a:r>
            <a:r>
              <a:rPr lang="en-US" sz="3600" i="1" dirty="0" err="1">
                <a:latin typeface="Garamond"/>
                <a:cs typeface="Garamond"/>
              </a:rPr>
              <a:t>kx</a:t>
            </a:r>
            <a:r>
              <a:rPr lang="en-US" sz="3600" dirty="0">
                <a:latin typeface="Garamond"/>
                <a:cs typeface="Garamond"/>
              </a:rPr>
              <a:t>)</a:t>
            </a:r>
            <a:r>
              <a:rPr lang="en-US" sz="3600" i="1" dirty="0">
                <a:latin typeface="Garamond"/>
                <a:cs typeface="Garamond"/>
              </a:rPr>
              <a:t> + </a:t>
            </a:r>
            <a:r>
              <a:rPr lang="en-US" sz="3600" i="1" dirty="0" err="1">
                <a:latin typeface="Garamond"/>
                <a:cs typeface="Garamond"/>
              </a:rPr>
              <a:t>ξ</a:t>
            </a:r>
            <a:endParaRPr lang="en-US" sz="3600" i="1" dirty="0">
              <a:latin typeface="Garamond"/>
              <a:cs typeface="Garamond"/>
            </a:endParaRPr>
          </a:p>
        </p:txBody>
      </p:sp>
      <p:pic>
        <p:nvPicPr>
          <p:cNvPr id="3" name="Picture 2" descr="SDM.tif"/>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225550" y="1160463"/>
            <a:ext cx="4578350" cy="3835400"/>
          </a:xfrm>
          <a:prstGeom prst="rect">
            <a:avLst/>
          </a:prstGeom>
        </p:spPr>
      </p:pic>
    </p:spTree>
    <p:extLst>
      <p:ext uri="{BB962C8B-B14F-4D97-AF65-F5344CB8AC3E}">
        <p14:creationId xmlns:p14="http://schemas.microsoft.com/office/powerpoint/2010/main" val="287561301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imu_RP.tif"/>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299200" y="2062163"/>
            <a:ext cx="2700000" cy="1877665"/>
          </a:xfrm>
          <a:prstGeom prst="rect">
            <a:avLst/>
          </a:prstGeom>
        </p:spPr>
      </p:pic>
      <p:sp>
        <p:nvSpPr>
          <p:cNvPr id="53249" name="Rectangle 2"/>
          <p:cNvSpPr>
            <a:spLocks noChangeArrowheads="1"/>
          </p:cNvSpPr>
          <p:nvPr/>
        </p:nvSpPr>
        <p:spPr bwMode="auto">
          <a:xfrm>
            <a:off x="698500" y="225425"/>
            <a:ext cx="7580313" cy="6254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nchor="ctr"/>
          <a:lstStyle/>
          <a:p>
            <a:pPr algn="ctr" fontAlgn="base">
              <a:spcBef>
                <a:spcPct val="0"/>
              </a:spcBef>
              <a:spcAft>
                <a:spcPct val="0"/>
              </a:spcAft>
            </a:pPr>
            <a:r>
              <a:rPr lang="en-US" sz="3600">
                <a:solidFill>
                  <a:srgbClr val="EEECE1"/>
                </a:solidFill>
                <a:latin typeface="Calibri" charset="0"/>
                <a:ea typeface="ＭＳ Ｐゴシック" charset="0"/>
                <a:cs typeface="ＭＳ Ｐゴシック" charset="0"/>
              </a:rPr>
              <a:t>Stochastic decision model</a:t>
            </a:r>
          </a:p>
        </p:txBody>
      </p:sp>
      <p:sp>
        <p:nvSpPr>
          <p:cNvPr id="53259" name="ZoneTexte 1"/>
          <p:cNvSpPr txBox="1">
            <a:spLocks noChangeArrowheads="1"/>
          </p:cNvSpPr>
          <p:nvPr/>
        </p:nvSpPr>
        <p:spPr bwMode="auto">
          <a:xfrm rot="-5400000">
            <a:off x="-846137" y="3136900"/>
            <a:ext cx="3405188" cy="338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600" dirty="0">
                <a:solidFill>
                  <a:srgbClr val="BFBFBF"/>
                </a:solidFill>
              </a:rPr>
              <a:t>Schurger, </a:t>
            </a:r>
            <a:r>
              <a:rPr lang="en-US" sz="1600" dirty="0" err="1">
                <a:solidFill>
                  <a:srgbClr val="BFBFBF"/>
                </a:solidFill>
              </a:rPr>
              <a:t>Sitt</a:t>
            </a:r>
            <a:r>
              <a:rPr lang="en-US" sz="1600" dirty="0">
                <a:solidFill>
                  <a:srgbClr val="BFBFBF"/>
                </a:solidFill>
              </a:rPr>
              <a:t>, &amp; </a:t>
            </a:r>
            <a:r>
              <a:rPr lang="en-US" sz="1600" dirty="0" err="1">
                <a:solidFill>
                  <a:srgbClr val="BFBFBF"/>
                </a:solidFill>
              </a:rPr>
              <a:t>Dehaene</a:t>
            </a:r>
            <a:r>
              <a:rPr lang="en-US" sz="1600" dirty="0">
                <a:solidFill>
                  <a:srgbClr val="BFBFBF"/>
                </a:solidFill>
              </a:rPr>
              <a:t> </a:t>
            </a:r>
            <a:r>
              <a:rPr lang="en-US" sz="1600" i="1" dirty="0">
                <a:solidFill>
                  <a:srgbClr val="BFBFBF"/>
                </a:solidFill>
              </a:rPr>
              <a:t>PNAS</a:t>
            </a:r>
            <a:r>
              <a:rPr lang="en-US" sz="1600" dirty="0">
                <a:solidFill>
                  <a:srgbClr val="BFBFBF"/>
                </a:solidFill>
              </a:rPr>
              <a:t> (2012)</a:t>
            </a:r>
          </a:p>
        </p:txBody>
      </p:sp>
      <p:cxnSp>
        <p:nvCxnSpPr>
          <p:cNvPr id="20" name="Connecteur droit avec flèche 19"/>
          <p:cNvCxnSpPr/>
          <p:nvPr/>
        </p:nvCxnSpPr>
        <p:spPr>
          <a:xfrm flipV="1">
            <a:off x="8458200" y="3802063"/>
            <a:ext cx="0" cy="406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3268" name="ZoneTexte 13"/>
          <p:cNvSpPr txBox="1">
            <a:spLocks noChangeArrowheads="1"/>
          </p:cNvSpPr>
          <p:nvPr/>
        </p:nvSpPr>
        <p:spPr bwMode="auto">
          <a:xfrm>
            <a:off x="7983538" y="4233863"/>
            <a:ext cx="949325"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1800">
                <a:solidFill>
                  <a:prstClr val="white"/>
                </a:solidFill>
              </a:rPr>
              <a:t>crossing</a:t>
            </a:r>
          </a:p>
        </p:txBody>
      </p:sp>
      <p:sp>
        <p:nvSpPr>
          <p:cNvPr id="22" name="Flèche droite rayée 21"/>
          <p:cNvSpPr/>
          <p:nvPr/>
        </p:nvSpPr>
        <p:spPr>
          <a:xfrm>
            <a:off x="5816600" y="2468563"/>
            <a:ext cx="482600" cy="965200"/>
          </a:xfrm>
          <a:prstGeom prst="striped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fr-FR">
              <a:solidFill>
                <a:prstClr val="white"/>
              </a:solidFill>
              <a:latin typeface="Calibri"/>
            </a:endParaRPr>
          </a:p>
        </p:txBody>
      </p:sp>
      <p:sp>
        <p:nvSpPr>
          <p:cNvPr id="53270" name="ZoneTexte 15"/>
          <p:cNvSpPr txBox="1">
            <a:spLocks noChangeArrowheads="1"/>
          </p:cNvSpPr>
          <p:nvPr/>
        </p:nvSpPr>
        <p:spPr bwMode="auto">
          <a:xfrm>
            <a:off x="6705600" y="1603375"/>
            <a:ext cx="14478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1800">
                <a:solidFill>
                  <a:prstClr val="white"/>
                </a:solidFill>
              </a:rPr>
              <a:t>Sign reversed</a:t>
            </a:r>
          </a:p>
        </p:txBody>
      </p:sp>
      <p:sp>
        <p:nvSpPr>
          <p:cNvPr id="25" name="ZoneTexte 4"/>
          <p:cNvSpPr txBox="1">
            <a:spLocks noChangeArrowheads="1"/>
          </p:cNvSpPr>
          <p:nvPr/>
        </p:nvSpPr>
        <p:spPr bwMode="auto">
          <a:xfrm>
            <a:off x="1295400" y="5930900"/>
            <a:ext cx="1527175" cy="646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fontAlgn="base" hangingPunct="1">
              <a:spcBef>
                <a:spcPct val="0"/>
              </a:spcBef>
              <a:spcAft>
                <a:spcPct val="0"/>
              </a:spcAft>
            </a:pPr>
            <a:r>
              <a:rPr lang="en-US" sz="1800">
                <a:solidFill>
                  <a:prstClr val="white"/>
                </a:solidFill>
              </a:rPr>
              <a:t>(1) drift</a:t>
            </a:r>
          </a:p>
          <a:p>
            <a:pPr algn="ctr" eaLnBrk="1" fontAlgn="base" hangingPunct="1">
              <a:spcBef>
                <a:spcPct val="0"/>
              </a:spcBef>
              <a:spcAft>
                <a:spcPct val="0"/>
              </a:spcAft>
            </a:pPr>
            <a:r>
              <a:rPr lang="en-US" sz="1800">
                <a:solidFill>
                  <a:prstClr val="white"/>
                </a:solidFill>
              </a:rPr>
              <a:t>(”imperative")</a:t>
            </a:r>
          </a:p>
        </p:txBody>
      </p:sp>
      <p:sp>
        <p:nvSpPr>
          <p:cNvPr id="26" name="ZoneTexte 5"/>
          <p:cNvSpPr txBox="1">
            <a:spLocks noChangeArrowheads="1"/>
          </p:cNvSpPr>
          <p:nvPr/>
        </p:nvSpPr>
        <p:spPr bwMode="auto">
          <a:xfrm>
            <a:off x="3168650" y="6069013"/>
            <a:ext cx="877888" cy="371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1800">
                <a:solidFill>
                  <a:prstClr val="white"/>
                </a:solidFill>
              </a:rPr>
              <a:t>(2) leak</a:t>
            </a:r>
          </a:p>
        </p:txBody>
      </p:sp>
      <p:sp>
        <p:nvSpPr>
          <p:cNvPr id="27" name="ZoneTexte 6"/>
          <p:cNvSpPr txBox="1">
            <a:spLocks noChangeArrowheads="1"/>
          </p:cNvSpPr>
          <p:nvPr/>
        </p:nvSpPr>
        <p:spPr bwMode="auto">
          <a:xfrm>
            <a:off x="4668838" y="6024563"/>
            <a:ext cx="685800"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1800">
                <a:solidFill>
                  <a:prstClr val="white"/>
                </a:solidFill>
              </a:rPr>
              <a:t>noise</a:t>
            </a:r>
          </a:p>
        </p:txBody>
      </p:sp>
      <p:cxnSp>
        <p:nvCxnSpPr>
          <p:cNvPr id="29" name="Connecteur droit avec flèche 9"/>
          <p:cNvCxnSpPr>
            <a:stCxn id="26" idx="0"/>
          </p:cNvCxnSpPr>
          <p:nvPr/>
        </p:nvCxnSpPr>
        <p:spPr>
          <a:xfrm flipH="1" flipV="1">
            <a:off x="3168650" y="5588000"/>
            <a:ext cx="438944" cy="48101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0" name="Connecteur droit avec flèche 10"/>
          <p:cNvCxnSpPr>
            <a:stCxn id="27" idx="0"/>
          </p:cNvCxnSpPr>
          <p:nvPr/>
        </p:nvCxnSpPr>
        <p:spPr>
          <a:xfrm flipH="1" flipV="1">
            <a:off x="4572000" y="5588000"/>
            <a:ext cx="439738" cy="43656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1" name="ZoneTexte 13"/>
          <p:cNvSpPr txBox="1">
            <a:spLocks noChangeArrowheads="1"/>
          </p:cNvSpPr>
          <p:nvPr/>
        </p:nvSpPr>
        <p:spPr bwMode="auto">
          <a:xfrm>
            <a:off x="5816600" y="5969000"/>
            <a:ext cx="1892300"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1800">
                <a:solidFill>
                  <a:prstClr val="white"/>
                </a:solidFill>
              </a:rPr>
              <a:t>(3) threshold on </a:t>
            </a:r>
            <a:r>
              <a:rPr lang="fr-FR" sz="1800" b="1" i="1">
                <a:solidFill>
                  <a:prstClr val="white"/>
                </a:solidFill>
              </a:rPr>
              <a:t>x</a:t>
            </a:r>
          </a:p>
        </p:txBody>
      </p:sp>
      <p:cxnSp>
        <p:nvCxnSpPr>
          <p:cNvPr id="18" name="Connecteur droit avec flèche 8"/>
          <p:cNvCxnSpPr/>
          <p:nvPr/>
        </p:nvCxnSpPr>
        <p:spPr>
          <a:xfrm flipV="1">
            <a:off x="2058988" y="5604094"/>
            <a:ext cx="341312" cy="32680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1214438" y="4957763"/>
            <a:ext cx="3543875" cy="646331"/>
          </a:xfrm>
          <a:prstGeom prst="rect">
            <a:avLst/>
          </a:prstGeom>
          <a:noFill/>
        </p:spPr>
        <p:txBody>
          <a:bodyPr wrap="square" rtlCol="0">
            <a:spAutoFit/>
          </a:bodyPr>
          <a:lstStyle/>
          <a:p>
            <a:r>
              <a:rPr lang="en-US" sz="3600" i="1" dirty="0">
                <a:latin typeface="Garamond"/>
                <a:cs typeface="Garamond"/>
              </a:rPr>
              <a:t>dx = </a:t>
            </a:r>
            <a:r>
              <a:rPr lang="en-US" sz="3600" dirty="0">
                <a:latin typeface="Garamond"/>
                <a:cs typeface="Garamond"/>
              </a:rPr>
              <a:t>(</a:t>
            </a:r>
            <a:r>
              <a:rPr lang="en-US" sz="3600" i="1" dirty="0">
                <a:latin typeface="Garamond"/>
                <a:cs typeface="Garamond"/>
              </a:rPr>
              <a:t>I – </a:t>
            </a:r>
            <a:r>
              <a:rPr lang="en-US" sz="3600" i="1" dirty="0" err="1">
                <a:latin typeface="Garamond"/>
                <a:cs typeface="Garamond"/>
              </a:rPr>
              <a:t>kx</a:t>
            </a:r>
            <a:r>
              <a:rPr lang="en-US" sz="3600" dirty="0">
                <a:latin typeface="Garamond"/>
                <a:cs typeface="Garamond"/>
              </a:rPr>
              <a:t>)</a:t>
            </a:r>
            <a:r>
              <a:rPr lang="en-US" sz="3600" i="1" dirty="0">
                <a:latin typeface="Garamond"/>
                <a:cs typeface="Garamond"/>
              </a:rPr>
              <a:t> + </a:t>
            </a:r>
            <a:r>
              <a:rPr lang="en-US" sz="3600" i="1" dirty="0" err="1">
                <a:latin typeface="Garamond"/>
                <a:cs typeface="Garamond"/>
              </a:rPr>
              <a:t>ξ</a:t>
            </a:r>
            <a:endParaRPr lang="en-US" sz="3600" i="1" dirty="0">
              <a:latin typeface="Garamond"/>
              <a:cs typeface="Garamond"/>
            </a:endParaRPr>
          </a:p>
        </p:txBody>
      </p:sp>
      <p:pic>
        <p:nvPicPr>
          <p:cNvPr id="21" name="Picture 20" descr="SDM.tif"/>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225550" y="1160463"/>
            <a:ext cx="4578350" cy="3835400"/>
          </a:xfrm>
          <a:prstGeom prst="rect">
            <a:avLst/>
          </a:prstGeom>
        </p:spPr>
      </p:pic>
    </p:spTree>
    <p:extLst>
      <p:ext uri="{BB962C8B-B14F-4D97-AF65-F5344CB8AC3E}">
        <p14:creationId xmlns:p14="http://schemas.microsoft.com/office/powerpoint/2010/main" val="325320803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re 1"/>
          <p:cNvSpPr>
            <a:spLocks noGrp="1"/>
          </p:cNvSpPr>
          <p:nvPr>
            <p:ph type="title"/>
          </p:nvPr>
        </p:nvSpPr>
        <p:spPr/>
        <p:txBody>
          <a:bodyPr/>
          <a:lstStyle/>
          <a:p>
            <a:pPr eaLnBrk="1" hangingPunct="1"/>
            <a:r>
              <a:rPr lang="fr-FR">
                <a:latin typeface="Calibri" charset="0"/>
              </a:rPr>
              <a:t>Fitting the WT distribution and RP</a:t>
            </a:r>
          </a:p>
        </p:txBody>
      </p:sp>
      <p:sp>
        <p:nvSpPr>
          <p:cNvPr id="55298" name="ZoneTexte 3"/>
          <p:cNvSpPr txBox="1">
            <a:spLocks noChangeArrowheads="1"/>
          </p:cNvSpPr>
          <p:nvPr/>
        </p:nvSpPr>
        <p:spPr bwMode="auto">
          <a:xfrm>
            <a:off x="762000" y="1909763"/>
            <a:ext cx="3071813"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1800" i="1">
                <a:solidFill>
                  <a:prstClr val="white"/>
                </a:solidFill>
              </a:rPr>
              <a:t>waiting-time (WT) distribution</a:t>
            </a:r>
          </a:p>
        </p:txBody>
      </p:sp>
      <p:sp>
        <p:nvSpPr>
          <p:cNvPr id="55299" name="ZoneTexte 4"/>
          <p:cNvSpPr txBox="1">
            <a:spLocks noChangeArrowheads="1"/>
          </p:cNvSpPr>
          <p:nvPr/>
        </p:nvSpPr>
        <p:spPr bwMode="auto">
          <a:xfrm>
            <a:off x="5219700" y="1898650"/>
            <a:ext cx="202565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1800" i="1">
                <a:solidFill>
                  <a:prstClr val="white"/>
                </a:solidFill>
              </a:rPr>
              <a:t>readiness potential</a:t>
            </a:r>
          </a:p>
        </p:txBody>
      </p:sp>
      <p:grpSp>
        <p:nvGrpSpPr>
          <p:cNvPr id="55300" name="Grouper 1"/>
          <p:cNvGrpSpPr>
            <a:grpSpLocks/>
          </p:cNvGrpSpPr>
          <p:nvPr/>
        </p:nvGrpSpPr>
        <p:grpSpPr bwMode="auto">
          <a:xfrm>
            <a:off x="0" y="2290763"/>
            <a:ext cx="9144000" cy="3613150"/>
            <a:chOff x="0" y="2332038"/>
            <a:chExt cx="9153525" cy="3586162"/>
          </a:xfrm>
        </p:grpSpPr>
        <p:pic>
          <p:nvPicPr>
            <p:cNvPr id="55309" name="Image 1" descr="fig_01.tif"/>
            <p:cNvPicPr>
              <a:picLocks noChangeAspect="1"/>
            </p:cNvPicPr>
            <p:nvPr/>
          </p:nvPicPr>
          <p:blipFill>
            <a:blip r:embed="rId2" cstate="email">
              <a:extLst>
                <a:ext uri="{28A0092B-C50C-407E-A947-70E740481C1C}">
                  <a14:useLocalDpi xmlns:a14="http://schemas.microsoft.com/office/drawing/2010/main" val="0"/>
                </a:ext>
              </a:extLst>
            </a:blip>
            <a:srcRect l="31667"/>
            <a:stretch>
              <a:fillRect/>
            </a:stretch>
          </p:blipFill>
          <p:spPr bwMode="auto">
            <a:xfrm>
              <a:off x="0" y="2332038"/>
              <a:ext cx="9153525" cy="35861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Rectangle 2"/>
            <p:cNvSpPr/>
            <p:nvPr/>
          </p:nvSpPr>
          <p:spPr bwMode="auto">
            <a:xfrm>
              <a:off x="483103" y="2514813"/>
              <a:ext cx="279691" cy="304098"/>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fr-FR">
                <a:solidFill>
                  <a:prstClr val="white"/>
                </a:solidFill>
                <a:latin typeface="Calibri"/>
              </a:endParaRPr>
            </a:p>
          </p:txBody>
        </p:sp>
        <p:sp>
          <p:nvSpPr>
            <p:cNvPr id="8" name="Rectangle 7"/>
            <p:cNvSpPr/>
            <p:nvPr/>
          </p:nvSpPr>
          <p:spPr bwMode="auto">
            <a:xfrm>
              <a:off x="4521143" y="2514813"/>
              <a:ext cx="279691" cy="304098"/>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fr-FR">
                <a:solidFill>
                  <a:prstClr val="white"/>
                </a:solidFill>
                <a:latin typeface="Calibri"/>
              </a:endParaRPr>
            </a:p>
          </p:txBody>
        </p:sp>
      </p:grpSp>
      <p:grpSp>
        <p:nvGrpSpPr>
          <p:cNvPr id="55301" name="Grouper 6"/>
          <p:cNvGrpSpPr>
            <a:grpSpLocks/>
          </p:cNvGrpSpPr>
          <p:nvPr/>
        </p:nvGrpSpPr>
        <p:grpSpPr bwMode="auto">
          <a:xfrm>
            <a:off x="0" y="2276475"/>
            <a:ext cx="9144000" cy="3660775"/>
            <a:chOff x="0" y="2276211"/>
            <a:chExt cx="9144000" cy="3660487"/>
          </a:xfrm>
        </p:grpSpPr>
        <p:pic>
          <p:nvPicPr>
            <p:cNvPr id="55307" name="Image 4" descr="fig_01.tif"/>
            <p:cNvPicPr>
              <a:picLocks noChangeAspect="1"/>
            </p:cNvPicPr>
            <p:nvPr/>
          </p:nvPicPr>
          <p:blipFill>
            <a:blip r:embed="rId3" cstate="email">
              <a:extLst>
                <a:ext uri="{28A0092B-C50C-407E-A947-70E740481C1C}">
                  <a14:useLocalDpi xmlns:a14="http://schemas.microsoft.com/office/drawing/2010/main" val="0"/>
                </a:ext>
              </a:extLst>
            </a:blip>
            <a:srcRect l="-2184" r="-2"/>
            <a:stretch>
              <a:fillRect/>
            </a:stretch>
          </p:blipFill>
          <p:spPr bwMode="auto">
            <a:xfrm>
              <a:off x="0" y="2276211"/>
              <a:ext cx="9144000" cy="3660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5"/>
            <p:cNvSpPr/>
            <p:nvPr/>
          </p:nvSpPr>
          <p:spPr>
            <a:xfrm>
              <a:off x="0" y="2276211"/>
              <a:ext cx="209550" cy="366048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latin typeface="Calibri"/>
              </a:endParaRPr>
            </a:p>
          </p:txBody>
        </p:sp>
      </p:grpSp>
      <p:sp>
        <p:nvSpPr>
          <p:cNvPr id="2" name="ZoneTexte 1"/>
          <p:cNvSpPr txBox="1"/>
          <p:nvPr/>
        </p:nvSpPr>
        <p:spPr>
          <a:xfrm>
            <a:off x="3445669" y="4690689"/>
            <a:ext cx="2141537" cy="400050"/>
          </a:xfrm>
          <a:prstGeom prst="rect">
            <a:avLst/>
          </a:prstGeom>
          <a:noFill/>
        </p:spPr>
        <p:txBody>
          <a:bodyPr wrap="none">
            <a:spAutoFit/>
          </a:bodyPr>
          <a:lstStyle/>
          <a:p>
            <a:pPr fontAlgn="base">
              <a:spcBef>
                <a:spcPct val="0"/>
              </a:spcBef>
              <a:spcAft>
                <a:spcPct val="0"/>
              </a:spcAft>
              <a:defRPr/>
            </a:pPr>
            <a:r>
              <a:rPr lang="en-US" sz="2000" dirty="0">
                <a:solidFill>
                  <a:prstClr val="white">
                    <a:lumMod val="50000"/>
                  </a:prstClr>
                </a:solidFill>
                <a:latin typeface="Calibri" charset="0"/>
                <a:ea typeface="ＭＳ Ｐゴシック" charset="0"/>
                <a:cs typeface="ＭＳ Ｐゴシック" charset="0"/>
              </a:rPr>
              <a:t>Task = </a:t>
            </a:r>
            <a:r>
              <a:rPr lang="en-US" sz="2000" dirty="0" err="1">
                <a:solidFill>
                  <a:prstClr val="white">
                    <a:lumMod val="50000"/>
                  </a:prstClr>
                </a:solidFill>
                <a:latin typeface="Calibri" charset="0"/>
                <a:ea typeface="ＭＳ Ｐゴシック" charset="0"/>
                <a:cs typeface="ＭＳ Ｐゴシック" charset="0"/>
              </a:rPr>
              <a:t>Libet</a:t>
            </a:r>
            <a:r>
              <a:rPr lang="en-US" sz="2000" dirty="0">
                <a:solidFill>
                  <a:prstClr val="white">
                    <a:lumMod val="50000"/>
                  </a:prstClr>
                </a:solidFill>
                <a:latin typeface="Calibri" charset="0"/>
                <a:ea typeface="ＭＳ Ｐゴシック" charset="0"/>
                <a:cs typeface="ＭＳ Ｐゴシック" charset="0"/>
              </a:rPr>
              <a:t> (1983)</a:t>
            </a:r>
          </a:p>
        </p:txBody>
      </p:sp>
      <p:sp>
        <p:nvSpPr>
          <p:cNvPr id="55303" name="ZoneTexte 3"/>
          <p:cNvSpPr txBox="1">
            <a:spLocks noChangeArrowheads="1"/>
          </p:cNvSpPr>
          <p:nvPr/>
        </p:nvSpPr>
        <p:spPr bwMode="auto">
          <a:xfrm>
            <a:off x="342900" y="1408113"/>
            <a:ext cx="3221038"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1800">
                <a:solidFill>
                  <a:prstClr val="white"/>
                </a:solidFill>
              </a:rPr>
              <a:t>Find parameters of best fit here:</a:t>
            </a:r>
          </a:p>
        </p:txBody>
      </p:sp>
      <p:sp>
        <p:nvSpPr>
          <p:cNvPr id="55304" name="ZoneTexte 4"/>
          <p:cNvSpPr txBox="1">
            <a:spLocks noChangeArrowheads="1"/>
          </p:cNvSpPr>
          <p:nvPr/>
        </p:nvSpPr>
        <p:spPr bwMode="auto">
          <a:xfrm>
            <a:off x="4800600" y="1408113"/>
            <a:ext cx="3571875"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fr-FR" sz="1800">
                <a:solidFill>
                  <a:prstClr val="white"/>
                </a:solidFill>
              </a:rPr>
              <a:t>Test the fit here (same parameters):</a:t>
            </a:r>
          </a:p>
        </p:txBody>
      </p:sp>
      <p:cxnSp>
        <p:nvCxnSpPr>
          <p:cNvPr id="5" name="Connecteur droit avec flèche 4"/>
          <p:cNvCxnSpPr/>
          <p:nvPr/>
        </p:nvCxnSpPr>
        <p:spPr>
          <a:xfrm flipV="1">
            <a:off x="7785100" y="5562600"/>
            <a:ext cx="12700" cy="44291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7" name="ZoneTexte 1"/>
          <p:cNvSpPr txBox="1">
            <a:spLocks noChangeArrowheads="1"/>
          </p:cNvSpPr>
          <p:nvPr/>
        </p:nvSpPr>
        <p:spPr bwMode="auto">
          <a:xfrm>
            <a:off x="2813844" y="6045713"/>
            <a:ext cx="3405188" cy="338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600" dirty="0">
                <a:solidFill>
                  <a:srgbClr val="BFBFBF"/>
                </a:solidFill>
              </a:rPr>
              <a:t>Schurger, </a:t>
            </a:r>
            <a:r>
              <a:rPr lang="en-US" sz="1600" dirty="0" err="1">
                <a:solidFill>
                  <a:srgbClr val="BFBFBF"/>
                </a:solidFill>
              </a:rPr>
              <a:t>Sitt</a:t>
            </a:r>
            <a:r>
              <a:rPr lang="en-US" sz="1600" dirty="0">
                <a:solidFill>
                  <a:srgbClr val="BFBFBF"/>
                </a:solidFill>
              </a:rPr>
              <a:t>, &amp; </a:t>
            </a:r>
            <a:r>
              <a:rPr lang="en-US" sz="1600" dirty="0" err="1">
                <a:solidFill>
                  <a:srgbClr val="BFBFBF"/>
                </a:solidFill>
              </a:rPr>
              <a:t>Dehaene</a:t>
            </a:r>
            <a:r>
              <a:rPr lang="en-US" sz="1600" dirty="0">
                <a:solidFill>
                  <a:srgbClr val="BFBFBF"/>
                </a:solidFill>
              </a:rPr>
              <a:t> </a:t>
            </a:r>
            <a:r>
              <a:rPr lang="en-US" sz="1600" i="1" dirty="0">
                <a:solidFill>
                  <a:srgbClr val="BFBFBF"/>
                </a:solidFill>
              </a:rPr>
              <a:t>PNAS</a:t>
            </a:r>
            <a:r>
              <a:rPr lang="en-US" sz="1600" dirty="0">
                <a:solidFill>
                  <a:srgbClr val="BFBFBF"/>
                </a:solidFill>
              </a:rPr>
              <a:t> (2012)</a:t>
            </a:r>
          </a:p>
        </p:txBody>
      </p:sp>
      <p:pic>
        <p:nvPicPr>
          <p:cNvPr id="18" name="Image 1" descr="eeg cap.jpg"/>
          <p:cNvPicPr>
            <a:picLocks noChangeAspect="1"/>
          </p:cNvPicPr>
          <p:nvPr/>
        </p:nvPicPr>
        <p:blipFill>
          <a:blip r:embed="rId4" cstate="email">
            <a:extLst>
              <a:ext uri="{28A0092B-C50C-407E-A947-70E740481C1C}">
                <a14:useLocalDpi xmlns:a14="http://schemas.microsoft.com/office/drawing/2010/main" val="0"/>
              </a:ext>
            </a:extLst>
          </a:blip>
          <a:srcRect b="9651"/>
          <a:stretch>
            <a:fillRect/>
          </a:stretch>
        </p:blipFill>
        <p:spPr bwMode="auto">
          <a:xfrm>
            <a:off x="5617673" y="3364157"/>
            <a:ext cx="908857" cy="9637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9" name="TextBox 18"/>
          <p:cNvSpPr txBox="1"/>
          <p:nvPr/>
        </p:nvSpPr>
        <p:spPr>
          <a:xfrm>
            <a:off x="5587206" y="4324948"/>
            <a:ext cx="1447118" cy="523220"/>
          </a:xfrm>
          <a:prstGeom prst="rect">
            <a:avLst/>
          </a:prstGeom>
          <a:noFill/>
        </p:spPr>
        <p:txBody>
          <a:bodyPr wrap="none" rtlCol="0">
            <a:spAutoFit/>
          </a:bodyPr>
          <a:lstStyle/>
          <a:p>
            <a:r>
              <a:rPr lang="en-US" sz="1400" dirty="0">
                <a:solidFill>
                  <a:srgbClr val="FFFFFF"/>
                </a:solidFill>
              </a:rPr>
              <a:t>e</a:t>
            </a:r>
            <a:r>
              <a:rPr lang="en-US" sz="1400" dirty="0">
                <a:solidFill>
                  <a:srgbClr val="BFBFBF"/>
                </a:solidFill>
              </a:rPr>
              <a:t>lectro-</a:t>
            </a:r>
          </a:p>
          <a:p>
            <a:r>
              <a:rPr lang="en-US" sz="1400" dirty="0">
                <a:solidFill>
                  <a:srgbClr val="FFFFFF"/>
                </a:solidFill>
              </a:rPr>
              <a:t>e</a:t>
            </a:r>
            <a:r>
              <a:rPr lang="en-US" sz="1400" dirty="0">
                <a:solidFill>
                  <a:srgbClr val="BFBFBF"/>
                </a:solidFill>
              </a:rPr>
              <a:t>ncephalo</a:t>
            </a:r>
            <a:r>
              <a:rPr lang="en-US" sz="1400" dirty="0">
                <a:solidFill>
                  <a:srgbClr val="FFFFFF"/>
                </a:solidFill>
              </a:rPr>
              <a:t>g</a:t>
            </a:r>
            <a:r>
              <a:rPr lang="en-US" sz="1400" dirty="0">
                <a:solidFill>
                  <a:srgbClr val="BFBFBF"/>
                </a:solidFill>
              </a:rPr>
              <a:t>raphy</a:t>
            </a:r>
          </a:p>
        </p:txBody>
      </p:sp>
    </p:spTree>
    <p:extLst>
      <p:ext uri="{BB962C8B-B14F-4D97-AF65-F5344CB8AC3E}">
        <p14:creationId xmlns:p14="http://schemas.microsoft.com/office/powerpoint/2010/main" val="162376087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49" name="Image 3" descr="laitnetop_ssenidaer_cropped.t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4450" name="Image 2" descr="laitnetop_ssenidaer.gif"/>
          <p:cNvPicPr>
            <a:picLocks noChangeAspect="1"/>
          </p:cNvPicPr>
          <p:nvPr/>
        </p:nvPicPr>
        <p:blipFill>
          <a:blip r:embed="rId4" cstate="email">
            <a:alphaModFix amt="53000"/>
            <a:extLst>
              <a:ext uri="{28A0092B-C50C-407E-A947-70E740481C1C}">
                <a14:useLocalDpi xmlns:a14="http://schemas.microsoft.com/office/drawing/2010/main" val="0"/>
              </a:ext>
            </a:extLst>
          </a:blip>
          <a:srcRect/>
          <a:stretch>
            <a:fillRect/>
          </a:stretch>
        </p:blipFill>
        <p:spPr bwMode="auto">
          <a:xfrm>
            <a:off x="5264150" y="155575"/>
            <a:ext cx="3754438" cy="511175"/>
          </a:xfrm>
          <a:prstGeom prst="rect">
            <a:avLst/>
          </a:prstGeom>
          <a:noFill/>
          <a:ln>
            <a:noFill/>
          </a:ln>
          <a:extLst>
            <a:ext uri="{909E8E84-426E-40dd-AFC4-6F175D3DCCD1}">
              <a14:hiddenFill xmlns:a14="http://schemas.microsoft.com/office/drawing/2010/main" xmlns="">
                <a:solidFill>
                  <a:srgbClr val="FFFFFF">
                    <a:alpha val="52940"/>
                  </a:srgbClr>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ZoneTexte 3"/>
          <p:cNvSpPr txBox="1">
            <a:spLocks noChangeArrowheads="1"/>
          </p:cNvSpPr>
          <p:nvPr/>
        </p:nvSpPr>
        <p:spPr bwMode="auto">
          <a:xfrm>
            <a:off x="6165850" y="4783138"/>
            <a:ext cx="2216338" cy="584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3200" dirty="0"/>
              <a:t>P (</a:t>
            </a:r>
            <a:r>
              <a:rPr lang="en-US" sz="3200" dirty="0" err="1"/>
              <a:t>S</a:t>
            </a:r>
            <a:r>
              <a:rPr lang="en-US" sz="3200" i="1" baseline="-21000" dirty="0" err="1"/>
              <a:t>t+τ</a:t>
            </a:r>
            <a:r>
              <a:rPr lang="en-US" sz="3200" dirty="0"/>
              <a:t> | M</a:t>
            </a:r>
            <a:r>
              <a:rPr lang="en-US" sz="3200" i="1" baseline="-21000" dirty="0"/>
              <a:t>t0</a:t>
            </a:r>
            <a:r>
              <a:rPr lang="en-US" sz="3200" dirty="0"/>
              <a:t>)</a:t>
            </a:r>
          </a:p>
        </p:txBody>
      </p:sp>
      <p:sp>
        <p:nvSpPr>
          <p:cNvPr id="9" name="ZoneTexte 5"/>
          <p:cNvSpPr txBox="1">
            <a:spLocks noChangeArrowheads="1"/>
          </p:cNvSpPr>
          <p:nvPr/>
        </p:nvSpPr>
        <p:spPr bwMode="auto">
          <a:xfrm>
            <a:off x="6165850" y="5502275"/>
            <a:ext cx="2185413" cy="584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3200" dirty="0"/>
              <a:t>P (</a:t>
            </a:r>
            <a:r>
              <a:rPr lang="en-US" sz="3200" dirty="0" err="1"/>
              <a:t>M</a:t>
            </a:r>
            <a:r>
              <a:rPr lang="en-US" sz="3200" i="1" baseline="-21000" dirty="0" err="1"/>
              <a:t>t+τ</a:t>
            </a:r>
            <a:r>
              <a:rPr lang="en-US" sz="3200" baseline="-21000" dirty="0"/>
              <a:t> </a:t>
            </a:r>
            <a:r>
              <a:rPr lang="en-US" sz="3200" dirty="0"/>
              <a:t>| S</a:t>
            </a:r>
            <a:r>
              <a:rPr lang="en-US" sz="3200" i="1" baseline="-25000" dirty="0"/>
              <a:t>t0</a:t>
            </a:r>
            <a:r>
              <a:rPr lang="en-US" sz="3200" dirty="0"/>
              <a:t>)</a:t>
            </a:r>
          </a:p>
        </p:txBody>
      </p:sp>
    </p:spTree>
    <p:extLst>
      <p:ext uri="{BB962C8B-B14F-4D97-AF65-F5344CB8AC3E}">
        <p14:creationId xmlns:p14="http://schemas.microsoft.com/office/powerpoint/2010/main" val="384221887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49" name="Image 3" descr="laitnetop_ssenidaer_cropped.t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4450" name="Image 2" descr="laitnetop_ssenidaer.gif"/>
          <p:cNvPicPr>
            <a:picLocks noChangeAspect="1"/>
          </p:cNvPicPr>
          <p:nvPr/>
        </p:nvPicPr>
        <p:blipFill>
          <a:blip r:embed="rId4" cstate="email">
            <a:alphaModFix amt="53000"/>
            <a:extLst>
              <a:ext uri="{28A0092B-C50C-407E-A947-70E740481C1C}">
                <a14:useLocalDpi xmlns:a14="http://schemas.microsoft.com/office/drawing/2010/main" val="0"/>
              </a:ext>
            </a:extLst>
          </a:blip>
          <a:srcRect/>
          <a:stretch>
            <a:fillRect/>
          </a:stretch>
        </p:blipFill>
        <p:spPr bwMode="auto">
          <a:xfrm>
            <a:off x="5264150" y="155575"/>
            <a:ext cx="3754438" cy="511175"/>
          </a:xfrm>
          <a:prstGeom prst="rect">
            <a:avLst/>
          </a:prstGeom>
          <a:noFill/>
          <a:ln>
            <a:noFill/>
          </a:ln>
          <a:extLst>
            <a:ext uri="{909E8E84-426E-40dd-AFC4-6F175D3DCCD1}">
              <a14:hiddenFill xmlns:a14="http://schemas.microsoft.com/office/drawing/2010/main" xmlns="">
                <a:solidFill>
                  <a:srgbClr val="FFFFFF">
                    <a:alpha val="52940"/>
                  </a:srgbClr>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3" descr="laitnetopssenidaer_determ.tif"/>
          <p:cNvPicPr>
            <a:picLocks noChangeAspect="1"/>
          </p:cNvPicPr>
          <p:nvPr/>
        </p:nvPicPr>
        <p:blipFill rotWithShape="1">
          <a:blip r:embed="rId5" cstate="email">
            <a:extLst>
              <a:ext uri="{28A0092B-C50C-407E-A947-70E740481C1C}">
                <a14:useLocalDpi xmlns:a14="http://schemas.microsoft.com/office/drawing/2010/main" val="0"/>
              </a:ext>
            </a:extLst>
          </a:blip>
          <a:srcRect l="12859" t="7157" r="9243" b="10758"/>
          <a:stretch/>
        </p:blipFill>
        <p:spPr>
          <a:xfrm>
            <a:off x="3306693" y="2148019"/>
            <a:ext cx="4791426" cy="3782469"/>
          </a:xfrm>
          <a:prstGeom prst="rect">
            <a:avLst/>
          </a:prstGeom>
        </p:spPr>
      </p:pic>
      <p:sp>
        <p:nvSpPr>
          <p:cNvPr id="6" name="TextBox 5"/>
          <p:cNvSpPr txBox="1"/>
          <p:nvPr/>
        </p:nvSpPr>
        <p:spPr>
          <a:xfrm>
            <a:off x="6352629" y="2362242"/>
            <a:ext cx="1421558" cy="646331"/>
          </a:xfrm>
          <a:prstGeom prst="rect">
            <a:avLst/>
          </a:prstGeom>
          <a:noFill/>
        </p:spPr>
        <p:txBody>
          <a:bodyPr wrap="none" rtlCol="0">
            <a:spAutoFit/>
          </a:bodyPr>
          <a:lstStyle/>
          <a:p>
            <a:pPr algn="ctr"/>
            <a:r>
              <a:rPr lang="en-US" dirty="0">
                <a:solidFill>
                  <a:prstClr val="white">
                    <a:lumMod val="50000"/>
                  </a:prstClr>
                </a:solidFill>
                <a:latin typeface="Calibri"/>
              </a:rPr>
              <a:t>deterministic</a:t>
            </a:r>
          </a:p>
          <a:p>
            <a:pPr algn="ctr"/>
            <a:r>
              <a:rPr lang="en-US" dirty="0">
                <a:solidFill>
                  <a:prstClr val="white">
                    <a:lumMod val="50000"/>
                  </a:prstClr>
                </a:solidFill>
                <a:latin typeface="Calibri"/>
              </a:rPr>
              <a:t>“trigger”</a:t>
            </a:r>
          </a:p>
        </p:txBody>
      </p:sp>
    </p:spTree>
    <p:extLst>
      <p:ext uri="{BB962C8B-B14F-4D97-AF65-F5344CB8AC3E}">
        <p14:creationId xmlns:p14="http://schemas.microsoft.com/office/powerpoint/2010/main" val="71290136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Image 3" descr="coverArt.gif"/>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1296988"/>
            <a:ext cx="9144000" cy="538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Image 1" descr="coulter_prehm_painting_rain_cloud.jpe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339" name="Titre 8"/>
          <p:cNvSpPr>
            <a:spLocks noGrp="1"/>
          </p:cNvSpPr>
          <p:nvPr>
            <p:ph type="ctrTitle"/>
          </p:nvPr>
        </p:nvSpPr>
        <p:spPr>
          <a:xfrm>
            <a:off x="1140951" y="1038972"/>
            <a:ext cx="6197600" cy="1806575"/>
          </a:xfrm>
        </p:spPr>
        <p:txBody>
          <a:bodyPr/>
          <a:lstStyle/>
          <a:p>
            <a:r>
              <a:rPr lang="en-US" sz="3200" dirty="0">
                <a:solidFill>
                  <a:schemeClr val="bg1"/>
                </a:solidFill>
                <a:latin typeface="+mn-lt"/>
                <a:cs typeface="American Typewriter" charset="0"/>
              </a:rPr>
              <a:t>Fifty years without free will.</a:t>
            </a:r>
          </a:p>
        </p:txBody>
      </p:sp>
      <p:sp>
        <p:nvSpPr>
          <p:cNvPr id="14340" name="Sous-titre 3"/>
          <p:cNvSpPr>
            <a:spLocks noGrp="1"/>
          </p:cNvSpPr>
          <p:nvPr>
            <p:ph type="subTitle" idx="1"/>
          </p:nvPr>
        </p:nvSpPr>
        <p:spPr>
          <a:xfrm>
            <a:off x="758457" y="4061358"/>
            <a:ext cx="6400800" cy="2324100"/>
          </a:xfrm>
        </p:spPr>
        <p:txBody>
          <a:bodyPr/>
          <a:lstStyle/>
          <a:p>
            <a:pPr algn="l"/>
            <a:endParaRPr lang="en-US" sz="2400" dirty="0">
              <a:solidFill>
                <a:schemeClr val="tx1"/>
              </a:solidFill>
              <a:cs typeface="American Typewriter" charset="0"/>
            </a:endParaRPr>
          </a:p>
          <a:p>
            <a:pPr algn="l"/>
            <a:r>
              <a:rPr lang="en-US" sz="2400" dirty="0">
                <a:solidFill>
                  <a:schemeClr val="tx1"/>
                </a:solidFill>
                <a:cs typeface="American Typewriter" charset="0"/>
              </a:rPr>
              <a:t>Aaron Schurger</a:t>
            </a:r>
          </a:p>
          <a:p>
            <a:pPr algn="l"/>
            <a:r>
              <a:rPr lang="en-US" sz="2000" dirty="0">
                <a:solidFill>
                  <a:schemeClr val="tx1"/>
                </a:solidFill>
                <a:cs typeface="American Typewriter" charset="0"/>
              </a:rPr>
              <a:t>INSERM Cognitive Neuroimaging Unit</a:t>
            </a:r>
          </a:p>
          <a:p>
            <a:pPr algn="l"/>
            <a:r>
              <a:rPr lang="en-US" sz="2000" dirty="0">
                <a:solidFill>
                  <a:schemeClr val="tx1"/>
                </a:solidFill>
                <a:cs typeface="American Typewriter" charset="0"/>
              </a:rPr>
              <a:t>NeuroSpin Research Center</a:t>
            </a:r>
          </a:p>
          <a:p>
            <a:pPr algn="l"/>
            <a:r>
              <a:rPr lang="en-US" sz="2000" dirty="0">
                <a:solidFill>
                  <a:schemeClr val="tx1"/>
                </a:solidFill>
                <a:cs typeface="American Typewriter" charset="0"/>
              </a:rPr>
              <a:t>CEA-</a:t>
            </a:r>
            <a:r>
              <a:rPr lang="en-US" sz="2000" dirty="0" err="1">
                <a:solidFill>
                  <a:schemeClr val="tx1"/>
                </a:solidFill>
                <a:cs typeface="American Typewriter" charset="0"/>
              </a:rPr>
              <a:t>Saclay</a:t>
            </a:r>
            <a:r>
              <a:rPr lang="en-US" sz="2000" dirty="0">
                <a:solidFill>
                  <a:schemeClr val="tx1"/>
                </a:solidFill>
                <a:cs typeface="American Typewriter" charset="0"/>
              </a:rPr>
              <a:t>, FRANCE</a:t>
            </a:r>
            <a:endParaRPr lang="en-US" sz="1800" dirty="0">
              <a:solidFill>
                <a:schemeClr val="tx1"/>
              </a:solidFill>
              <a:cs typeface="American Typewriter" charset="0"/>
            </a:endParaRPr>
          </a:p>
        </p:txBody>
      </p:sp>
    </p:spTree>
    <p:extLst>
      <p:ext uri="{BB962C8B-B14F-4D97-AF65-F5344CB8AC3E}">
        <p14:creationId xmlns:p14="http://schemas.microsoft.com/office/powerpoint/2010/main" val="19065081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UniversumUNAM47.JPG"/>
          <p:cNvPicPr>
            <a:picLocks noChangeAspect="1"/>
          </p:cNvPicPr>
          <p:nvPr/>
        </p:nvPicPr>
        <p:blipFill rotWithShape="1">
          <a:blip r:embed="rId3" cstate="email">
            <a:alphaModFix amt="50000"/>
            <a:extLst>
              <a:ext uri="{28A0092B-C50C-407E-A947-70E740481C1C}">
                <a14:useLocalDpi xmlns:a14="http://schemas.microsoft.com/office/drawing/2010/main" val="0"/>
              </a:ext>
            </a:extLst>
          </a:blip>
          <a:srcRect l="6536" r="4812"/>
          <a:stretch/>
        </p:blipFill>
        <p:spPr>
          <a:xfrm>
            <a:off x="0" y="0"/>
            <a:ext cx="9144000" cy="6858000"/>
          </a:xfrm>
          <a:prstGeom prst="rect">
            <a:avLst/>
          </a:prstGeom>
        </p:spPr>
      </p:pic>
      <p:pic>
        <p:nvPicPr>
          <p:cNvPr id="22529" name="Image 1" descr="K&amp;D_RP.tif"/>
          <p:cNvPicPr>
            <a:picLocks noChangeAspect="1"/>
          </p:cNvPicPr>
          <p:nvPr/>
        </p:nvPicPr>
        <p:blipFill>
          <a:blip r:embed="rId4" cstate="email">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609600" y="719138"/>
            <a:ext cx="7620000" cy="27098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2530" name="Rectangle 4"/>
          <p:cNvSpPr>
            <a:spLocks noChangeArrowheads="1"/>
          </p:cNvSpPr>
          <p:nvPr/>
        </p:nvSpPr>
        <p:spPr bwMode="auto">
          <a:xfrm>
            <a:off x="609600" y="4114800"/>
            <a:ext cx="7793038" cy="19208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spAutoFit/>
          </a:bodyPr>
          <a:lstStyle/>
          <a:p>
            <a:pPr marL="385763" indent="-385763"/>
            <a:r>
              <a:rPr lang="en-US" sz="2000">
                <a:solidFill>
                  <a:prstClr val="white"/>
                </a:solidFill>
                <a:latin typeface="Calibri"/>
              </a:rPr>
              <a:t>Subjects asked to:</a:t>
            </a:r>
          </a:p>
          <a:p>
            <a:pPr marL="385763" indent="-385763"/>
            <a:endParaRPr lang="en-US" sz="2000">
              <a:solidFill>
                <a:prstClr val="white"/>
              </a:solidFill>
              <a:latin typeface="Calibri"/>
            </a:endParaRPr>
          </a:p>
          <a:p>
            <a:pPr marL="385763" indent="-385763">
              <a:buFontTx/>
              <a:buChar char="•"/>
            </a:pPr>
            <a:r>
              <a:rPr lang="en-US" sz="2000">
                <a:solidFill>
                  <a:prstClr val="white"/>
                </a:solidFill>
                <a:latin typeface="Calibri"/>
              </a:rPr>
              <a:t>Perform self-paced (uncued) movements.</a:t>
            </a:r>
          </a:p>
          <a:p>
            <a:pPr marL="385763" indent="-385763">
              <a:buFontTx/>
              <a:buChar char="•"/>
            </a:pPr>
            <a:r>
              <a:rPr lang="ja-JP" altLang="en-US" sz="2000">
                <a:solidFill>
                  <a:prstClr val="white"/>
                </a:solidFill>
                <a:latin typeface="Calibri"/>
                <a:ea typeface="ＭＳ Ｐゴシック"/>
              </a:rPr>
              <a:t>“</a:t>
            </a:r>
            <a:r>
              <a:rPr lang="en-US" altLang="ja-JP" sz="2000">
                <a:solidFill>
                  <a:prstClr val="white"/>
                </a:solidFill>
                <a:latin typeface="Calibri"/>
                <a:ea typeface="ＭＳ Ｐゴシック"/>
              </a:rPr>
              <a:t>…not rhythmic, but rather at irregular intervals.</a:t>
            </a:r>
            <a:r>
              <a:rPr lang="ja-JP" altLang="en-US" sz="2000">
                <a:solidFill>
                  <a:prstClr val="white"/>
                </a:solidFill>
                <a:latin typeface="Calibri"/>
                <a:ea typeface="ＭＳ Ｐゴシック"/>
              </a:rPr>
              <a:t>”</a:t>
            </a:r>
            <a:endParaRPr lang="en-US" altLang="ja-JP" sz="2000">
              <a:solidFill>
                <a:prstClr val="white"/>
              </a:solidFill>
              <a:latin typeface="Calibri"/>
              <a:ea typeface="ＭＳ Ｐゴシック"/>
            </a:endParaRPr>
          </a:p>
          <a:p>
            <a:pPr marL="385763" indent="-385763">
              <a:buFontTx/>
              <a:buChar char="•"/>
            </a:pPr>
            <a:r>
              <a:rPr lang="ja-JP" altLang="en-US" sz="2000">
                <a:solidFill>
                  <a:prstClr val="white"/>
                </a:solidFill>
                <a:latin typeface="Calibri"/>
                <a:ea typeface="ＭＳ Ｐゴシック"/>
              </a:rPr>
              <a:t>“</a:t>
            </a:r>
            <a:r>
              <a:rPr lang="en-US" altLang="ja-JP" sz="2000">
                <a:solidFill>
                  <a:prstClr val="white"/>
                </a:solidFill>
                <a:latin typeface="Calibri"/>
                <a:ea typeface="ＭＳ Ｐゴシック"/>
              </a:rPr>
              <a:t>Pause at least 15 sec between movements, but not more than about 25 sec.</a:t>
            </a:r>
            <a:r>
              <a:rPr lang="ja-JP" altLang="en-US" sz="2000">
                <a:solidFill>
                  <a:prstClr val="white"/>
                </a:solidFill>
                <a:latin typeface="Calibri"/>
                <a:ea typeface="ＭＳ Ｐゴシック"/>
              </a:rPr>
              <a:t>”</a:t>
            </a:r>
            <a:endParaRPr lang="en-US" sz="2000">
              <a:solidFill>
                <a:prstClr val="white"/>
              </a:solidFill>
              <a:latin typeface="Calibri"/>
            </a:endParaRPr>
          </a:p>
        </p:txBody>
      </p:sp>
      <p:sp>
        <p:nvSpPr>
          <p:cNvPr id="22531" name="Rectangle 5"/>
          <p:cNvSpPr>
            <a:spLocks noChangeArrowheads="1"/>
          </p:cNvSpPr>
          <p:nvPr/>
        </p:nvSpPr>
        <p:spPr bwMode="auto">
          <a:xfrm>
            <a:off x="762000" y="327025"/>
            <a:ext cx="4125913" cy="3365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r>
              <a:rPr lang="en-US" sz="1600" dirty="0">
                <a:solidFill>
                  <a:prstClr val="white"/>
                </a:solidFill>
                <a:latin typeface="Calibri"/>
              </a:rPr>
              <a:t>Bereitschaftspotential or readiness potential</a:t>
            </a:r>
          </a:p>
        </p:txBody>
      </p:sp>
      <p:sp>
        <p:nvSpPr>
          <p:cNvPr id="22532" name="Oval 6"/>
          <p:cNvSpPr>
            <a:spLocks noChangeArrowheads="1"/>
          </p:cNvSpPr>
          <p:nvPr/>
        </p:nvSpPr>
        <p:spPr bwMode="auto">
          <a:xfrm>
            <a:off x="4178300" y="2743200"/>
            <a:ext cx="304800" cy="685800"/>
          </a:xfrm>
          <a:prstGeom prst="ellipse">
            <a:avLst/>
          </a:prstGeom>
          <a:noFill/>
          <a:ln w="28575">
            <a:solidFill>
              <a:srgbClr val="800000"/>
            </a:solidFill>
            <a:prstDash val="sysDash"/>
            <a:round/>
            <a:headEnd/>
            <a:tailEnd/>
          </a:ln>
          <a:extLst>
            <a:ext uri="{909E8E84-426E-40dd-AFC4-6F175D3DCCD1}">
              <a14:hiddenFill xmlns:a14="http://schemas.microsoft.com/office/drawing/2010/main" xmlns="">
                <a:solidFill>
                  <a:schemeClr val="accent1"/>
                </a:solidFill>
              </a14:hiddenFill>
            </a:ext>
          </a:extLst>
        </p:spPr>
        <p:txBody>
          <a:bodyPr wrap="none" anchor="ctr"/>
          <a:lstStyle/>
          <a:p>
            <a:endParaRPr lang="fr-FR">
              <a:solidFill>
                <a:prstClr val="white"/>
              </a:solidFill>
              <a:latin typeface="Calibri"/>
            </a:endParaRPr>
          </a:p>
        </p:txBody>
      </p:sp>
      <p:sp>
        <p:nvSpPr>
          <p:cNvPr id="19461" name="Rectangle 3"/>
          <p:cNvSpPr>
            <a:spLocks noChangeArrowheads="1"/>
          </p:cNvSpPr>
          <p:nvPr/>
        </p:nvSpPr>
        <p:spPr bwMode="auto">
          <a:xfrm>
            <a:off x="3359150" y="3429000"/>
            <a:ext cx="5374225" cy="36933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defRPr/>
            </a:pPr>
            <a:r>
              <a:rPr lang="en-US" dirty="0" err="1">
                <a:solidFill>
                  <a:srgbClr val="1F497D">
                    <a:lumMod val="60000"/>
                    <a:lumOff val="40000"/>
                  </a:srgbClr>
                </a:solidFill>
                <a:latin typeface="Calibri"/>
              </a:rPr>
              <a:t>Kornh</a:t>
            </a:r>
            <a:r>
              <a:rPr lang="en-US" altLang="ja-JP" dirty="0" err="1">
                <a:solidFill>
                  <a:srgbClr val="1F497D">
                    <a:lumMod val="60000"/>
                    <a:lumOff val="40000"/>
                  </a:srgbClr>
                </a:solidFill>
                <a:latin typeface="Calibri"/>
                <a:ea typeface="ＭＳ Ｐゴシック"/>
              </a:rPr>
              <a:t>über</a:t>
            </a:r>
            <a:r>
              <a:rPr lang="en-US" altLang="ja-JP" dirty="0">
                <a:solidFill>
                  <a:srgbClr val="1F497D">
                    <a:lumMod val="60000"/>
                    <a:lumOff val="40000"/>
                  </a:srgbClr>
                </a:solidFill>
                <a:latin typeface="Calibri"/>
                <a:ea typeface="ＭＳ Ｐゴシック"/>
              </a:rPr>
              <a:t> and </a:t>
            </a:r>
            <a:r>
              <a:rPr lang="en-US" altLang="ja-JP" dirty="0" err="1">
                <a:solidFill>
                  <a:srgbClr val="1F497D">
                    <a:lumMod val="60000"/>
                    <a:lumOff val="40000"/>
                  </a:srgbClr>
                </a:solidFill>
                <a:latin typeface="Calibri"/>
                <a:ea typeface="ＭＳ Ｐゴシック"/>
              </a:rPr>
              <a:t>Deecke</a:t>
            </a:r>
            <a:r>
              <a:rPr lang="en-US" altLang="ja-JP" dirty="0">
                <a:solidFill>
                  <a:srgbClr val="1F497D">
                    <a:lumMod val="60000"/>
                    <a:lumOff val="40000"/>
                  </a:srgbClr>
                </a:solidFill>
                <a:latin typeface="Calibri"/>
                <a:ea typeface="ＭＳ Ｐゴシック"/>
              </a:rPr>
              <a:t> (1965) </a:t>
            </a:r>
            <a:r>
              <a:rPr lang="en-US" altLang="ja-JP" i="1" dirty="0" err="1">
                <a:solidFill>
                  <a:srgbClr val="1F497D">
                    <a:lumMod val="60000"/>
                    <a:lumOff val="40000"/>
                  </a:srgbClr>
                </a:solidFill>
                <a:latin typeface="Calibri"/>
                <a:ea typeface="ＭＳ Ｐゴシック"/>
              </a:rPr>
              <a:t>Pflügers</a:t>
            </a:r>
            <a:r>
              <a:rPr lang="en-US" altLang="ja-JP" i="1" dirty="0">
                <a:solidFill>
                  <a:srgbClr val="1F497D">
                    <a:lumMod val="60000"/>
                    <a:lumOff val="40000"/>
                  </a:srgbClr>
                </a:solidFill>
                <a:latin typeface="Calibri"/>
                <a:ea typeface="ＭＳ Ｐゴシック"/>
              </a:rPr>
              <a:t> </a:t>
            </a:r>
            <a:r>
              <a:rPr lang="en-US" altLang="ja-JP" i="1" dirty="0" err="1">
                <a:solidFill>
                  <a:srgbClr val="1F497D">
                    <a:lumMod val="60000"/>
                    <a:lumOff val="40000"/>
                  </a:srgbClr>
                </a:solidFill>
                <a:latin typeface="Calibri"/>
                <a:ea typeface="ＭＳ Ｐゴシック"/>
              </a:rPr>
              <a:t>Archiv</a:t>
            </a:r>
            <a:r>
              <a:rPr lang="en-US" altLang="ja-JP" i="1" dirty="0">
                <a:solidFill>
                  <a:srgbClr val="1F497D">
                    <a:lumMod val="60000"/>
                    <a:lumOff val="40000"/>
                  </a:srgbClr>
                </a:solidFill>
                <a:latin typeface="Calibri"/>
                <a:ea typeface="ＭＳ Ｐゴシック"/>
              </a:rPr>
              <a:t> </a:t>
            </a:r>
            <a:r>
              <a:rPr lang="en-US" altLang="ja-JP" b="1" dirty="0">
                <a:solidFill>
                  <a:srgbClr val="1F497D">
                    <a:lumMod val="60000"/>
                    <a:lumOff val="40000"/>
                  </a:srgbClr>
                </a:solidFill>
                <a:latin typeface="Calibri"/>
                <a:ea typeface="ＭＳ Ｐゴシック"/>
              </a:rPr>
              <a:t>284</a:t>
            </a:r>
            <a:r>
              <a:rPr lang="en-US" altLang="ja-JP" dirty="0">
                <a:solidFill>
                  <a:srgbClr val="1F497D">
                    <a:lumMod val="60000"/>
                    <a:lumOff val="40000"/>
                  </a:srgbClr>
                </a:solidFill>
                <a:latin typeface="Calibri"/>
                <a:ea typeface="ＭＳ Ｐゴシック"/>
              </a:rPr>
              <a:t>, 1-17</a:t>
            </a:r>
            <a:endParaRPr lang="en-US" dirty="0">
              <a:solidFill>
                <a:srgbClr val="1F497D">
                  <a:lumMod val="60000"/>
                  <a:lumOff val="40000"/>
                </a:srgbClr>
              </a:solidFill>
              <a:latin typeface="Calibri"/>
            </a:endParaRPr>
          </a:p>
        </p:txBody>
      </p:sp>
      <p:sp>
        <p:nvSpPr>
          <p:cNvPr id="2" name="Ellipse 1"/>
          <p:cNvSpPr/>
          <p:nvPr/>
        </p:nvSpPr>
        <p:spPr>
          <a:xfrm>
            <a:off x="5334000" y="1930400"/>
            <a:ext cx="558800" cy="342900"/>
          </a:xfrm>
          <a:prstGeom prst="ellipse">
            <a:avLst/>
          </a:prstGeom>
          <a:noFill/>
          <a:ln w="28575" cmpd="sng">
            <a:solidFill>
              <a:srgbClr val="800000"/>
            </a:solidFill>
            <a:prstDash val="sysDash"/>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latin typeface="Calibri"/>
            </a:endParaRPr>
          </a:p>
        </p:txBody>
      </p:sp>
    </p:spTree>
    <p:extLst>
      <p:ext uri="{BB962C8B-B14F-4D97-AF65-F5344CB8AC3E}">
        <p14:creationId xmlns:p14="http://schemas.microsoft.com/office/powerpoint/2010/main" val="3562917037"/>
      </p:ext>
    </p:extLst>
  </p:cSld>
  <p:clrMapOvr>
    <a:masterClrMapping/>
  </p:clrMapOvr>
</p:sld>
</file>

<file path=ppt/theme/theme1.xml><?xml version="1.0" encoding="utf-8"?>
<a:theme xmlns:a="http://schemas.openxmlformats.org/drawingml/2006/main" name=" Black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0_ Noir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 Noir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 Black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 Noir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31410</TotalTime>
  <Words>5988</Words>
  <Application>Microsoft Office PowerPoint</Application>
  <PresentationFormat>On-screen Show (4:3)</PresentationFormat>
  <Paragraphs>644</Paragraphs>
  <Slides>87</Slides>
  <Notes>64</Notes>
  <HiddenSlides>0</HiddenSlides>
  <MMClips>1</MMClips>
  <ScaleCrop>false</ScaleCrop>
  <HeadingPairs>
    <vt:vector size="6" baseType="variant">
      <vt:variant>
        <vt:lpstr>Fonts Used</vt:lpstr>
      </vt:variant>
      <vt:variant>
        <vt:i4>13</vt:i4>
      </vt:variant>
      <vt:variant>
        <vt:lpstr>Theme</vt:lpstr>
      </vt:variant>
      <vt:variant>
        <vt:i4>5</vt:i4>
      </vt:variant>
      <vt:variant>
        <vt:lpstr>Slide Titles</vt:lpstr>
      </vt:variant>
      <vt:variant>
        <vt:i4>87</vt:i4>
      </vt:variant>
    </vt:vector>
  </HeadingPairs>
  <TitlesOfParts>
    <vt:vector size="105" baseType="lpstr">
      <vt:lpstr>ＭＳ Ｐゴシック</vt:lpstr>
      <vt:lpstr>American Typewriter</vt:lpstr>
      <vt:lpstr>Arial</vt:lpstr>
      <vt:lpstr>Baskerville</vt:lpstr>
      <vt:lpstr>Calibri</vt:lpstr>
      <vt:lpstr>Corbel</vt:lpstr>
      <vt:lpstr>Engravers MT</vt:lpstr>
      <vt:lpstr>Garamond</vt:lpstr>
      <vt:lpstr>Harrington</vt:lpstr>
      <vt:lpstr>Helvetica</vt:lpstr>
      <vt:lpstr>Stamp Act</vt:lpstr>
      <vt:lpstr>Times</vt:lpstr>
      <vt:lpstr>Wingdings</vt:lpstr>
      <vt:lpstr> Black </vt:lpstr>
      <vt:lpstr>10_ Noir </vt:lpstr>
      <vt:lpstr> Noir </vt:lpstr>
      <vt:lpstr>1_ Black </vt:lpstr>
      <vt:lpstr>4_ Noir </vt:lpstr>
      <vt:lpstr>PowerPoint Presentation</vt:lpstr>
      <vt:lpstr>Fifty years without free will.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prevailing view…</vt:lpstr>
      <vt:lpstr>PowerPoint Presentation</vt:lpstr>
      <vt:lpstr>PowerPoint Presentation</vt:lpstr>
      <vt:lpstr>PowerPoint Presentation</vt:lpstr>
      <vt:lpstr>An new perspective on the RP …</vt:lpstr>
      <vt:lpstr>PowerPoint Presentation</vt:lpstr>
      <vt:lpstr>The road to the flu</vt:lpstr>
      <vt:lpstr>The road to the flu</vt:lpstr>
      <vt:lpstr>PowerPoint Presentation</vt:lpstr>
      <vt:lpstr>Intrinsic fluctuations caught in the flash photo of event-locked averaging?</vt:lpstr>
      <vt:lpstr>Spontaneous fluctuations in neural activity?</vt:lpstr>
      <vt:lpstr>Q: How might a machine comply with Libet's intructions?</vt:lpstr>
      <vt:lpstr>PowerPoint Presentation</vt:lpstr>
      <vt:lpstr>PowerPoint Presentation</vt:lpstr>
      <vt:lpstr>PowerPoint Presentation</vt:lpstr>
      <vt:lpstr>Another test of the model</vt:lpstr>
      <vt:lpstr>PowerPoint Presentation</vt:lpstr>
      <vt:lpstr>Empirical test of the model</vt:lpstr>
      <vt:lpstr>Our not-yet-prevailing view…</vt:lpstr>
      <vt:lpstr>PowerPoint Presentation</vt:lpstr>
      <vt:lpstr>PowerPoint Presentation</vt:lpstr>
      <vt:lpstr>PowerPoint Presentation</vt:lpstr>
      <vt:lpstr>PowerPoint Presentation</vt:lpstr>
      <vt:lpstr>In summary: The stochastic decision model…</vt:lpstr>
      <vt:lpstr>PowerPoint Presentation</vt:lpstr>
      <vt:lpstr>PowerPoint Presentation</vt:lpstr>
      <vt:lpstr>Mapping the time course of neural activity predictive of impending movement using adaBoost</vt:lpstr>
      <vt:lpstr>PowerPoint Presentation</vt:lpstr>
      <vt:lpstr>PowerPoint Presentation</vt:lpstr>
      <vt:lpstr>Results : sliding window classification</vt:lpstr>
      <vt:lpstr>Results : sliding window classification</vt:lpstr>
      <vt:lpstr>Results : sliding window classification</vt:lpstr>
      <vt:lpstr>PowerPoint Presentation</vt:lpstr>
      <vt:lpstr>Future directions</vt:lpstr>
      <vt:lpstr>Brain-Behavior Forecasting</vt:lpstr>
      <vt:lpstr>PowerPoint Presentation</vt:lpstr>
      <vt:lpstr>PowerPoint Presentation</vt:lpstr>
      <vt:lpstr>PowerPoint Presentation</vt:lpstr>
      <vt:lpstr>Post script</vt:lpstr>
      <vt:lpstr>PowerPoint Presentation</vt:lpstr>
      <vt:lpstr>PowerPoint Presentation</vt:lpstr>
      <vt:lpstr>PowerPoint Presentation</vt:lpstr>
      <vt:lpstr>Empirical test of the model</vt:lpstr>
      <vt:lpstr>Internally- vs externally-driven movement: a continuum</vt:lpstr>
      <vt:lpstr>The metaphysics of spontaneity</vt:lpstr>
      <vt:lpstr>The metaphysics of spontaneity</vt:lpstr>
      <vt:lpstr>PowerPoint Presentation</vt:lpstr>
      <vt:lpstr>PowerPoint Presentation</vt:lpstr>
      <vt:lpstr>Libet’s Paradox</vt:lpstr>
      <vt:lpstr>Libet’s Paradox</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This idea is not entirely new…</vt:lpstr>
      <vt:lpstr>This idea is not entirely new…</vt:lpstr>
      <vt:lpstr>Support for the stochastic decision model</vt:lpstr>
      <vt:lpstr>Support for the stochastic decision model</vt:lpstr>
      <vt:lpstr>Support for the stochastic decision model</vt:lpstr>
      <vt:lpstr>PowerPoint Presentation</vt:lpstr>
      <vt:lpstr>PowerPoint Presentation</vt:lpstr>
      <vt:lpstr>Spontaneous fluctuations in neural activity?</vt:lpstr>
      <vt:lpstr>PowerPoint Presentation</vt:lpstr>
      <vt:lpstr>PowerPoint Presentation</vt:lpstr>
      <vt:lpstr>Fitting the WT distribution and RP</vt:lpstr>
      <vt:lpstr>PowerPoint Presentation</vt:lpstr>
      <vt:lpstr>PowerPoint Presentation</vt:lpstr>
      <vt:lpstr>Fifty years without free will.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Aaron Schurger</dc:creator>
  <cp:lastModifiedBy>Romel</cp:lastModifiedBy>
  <cp:revision>172</cp:revision>
  <dcterms:created xsi:type="dcterms:W3CDTF">2016-03-24T18:03:10Z</dcterms:created>
  <dcterms:modified xsi:type="dcterms:W3CDTF">2018-06-09T16:37:36Z</dcterms:modified>
</cp:coreProperties>
</file>