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7"/>
  </p:notesMasterIdLst>
  <p:handoutMasterIdLst>
    <p:handoutMasterId r:id="rId18"/>
  </p:handoutMasterIdLst>
  <p:sldIdLst>
    <p:sldId id="260" r:id="rId2"/>
    <p:sldId id="272" r:id="rId3"/>
    <p:sldId id="293" r:id="rId4"/>
    <p:sldId id="294" r:id="rId5"/>
    <p:sldId id="295" r:id="rId6"/>
    <p:sldId id="273" r:id="rId7"/>
    <p:sldId id="296" r:id="rId8"/>
    <p:sldId id="297" r:id="rId9"/>
    <p:sldId id="300" r:id="rId10"/>
    <p:sldId id="298" r:id="rId11"/>
    <p:sldId id="299" r:id="rId12"/>
    <p:sldId id="267" r:id="rId13"/>
    <p:sldId id="282" r:id="rId14"/>
    <p:sldId id="283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87231"/>
  </p:normalViewPr>
  <p:slideViewPr>
    <p:cSldViewPr snapToGrid="0" snapToObjects="1">
      <p:cViewPr>
        <p:scale>
          <a:sx n="120" d="100"/>
          <a:sy n="120" d="100"/>
        </p:scale>
        <p:origin x="1160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Beta at</a:t>
            </a:r>
            <a:r>
              <a:rPr lang="en-US" baseline="0" dirty="0" smtClean="0"/>
              <a:t> the kicker or at DVT50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89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Beta at</a:t>
            </a:r>
            <a:r>
              <a:rPr lang="en-US" baseline="0" dirty="0" smtClean="0"/>
              <a:t> the kicker or at DVT50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4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81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so easy to spot when </a:t>
            </a:r>
            <a:r>
              <a:rPr lang="en-US" dirty="0" err="1" smtClean="0"/>
              <a:t>missteered</a:t>
            </a:r>
            <a:r>
              <a:rPr lang="en-US" dirty="0" smtClean="0"/>
              <a:t> with the BGI </a:t>
            </a:r>
            <a:r>
              <a:rPr lang="is-IS" dirty="0" smtClean="0"/>
              <a:t>… but in the horizontal plane</a:t>
            </a:r>
            <a:r>
              <a:rPr lang="is-IS" baseline="0" dirty="0" smtClean="0"/>
              <a:t> there is a lot going 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79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input 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03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 time used = 2.29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13C40-AF86-B447-8DDA-32D15BD3DC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22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51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11&amp;date=20180516&amp;shift=1" TargetMode="External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771685"/>
            <a:ext cx="8701471" cy="1344706"/>
          </a:xfrm>
        </p:spPr>
        <p:txBody>
          <a:bodyPr/>
          <a:lstStyle/>
          <a:p>
            <a:r>
              <a:rPr lang="en-US" dirty="0" smtClean="0"/>
              <a:t>Updates on emittance </a:t>
            </a:r>
            <a:r>
              <a:rPr lang="en-US" dirty="0"/>
              <a:t>blowup </a:t>
            </a:r>
            <a:r>
              <a:rPr lang="en-US" dirty="0" smtClean="0"/>
              <a:t>studies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injection </a:t>
            </a:r>
            <a:r>
              <a:rPr lang="en-US" dirty="0" err="1" smtClean="0"/>
              <a:t>missteering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E. Senes</a:t>
            </a:r>
            <a:r>
              <a:rPr lang="en-US" dirty="0"/>
              <a:t>, M</a:t>
            </a:r>
            <a:r>
              <a:rPr lang="en-US" dirty="0" smtClean="0"/>
              <a:t>. Fraser, A. </a:t>
            </a:r>
            <a:r>
              <a:rPr lang="en-US" dirty="0" err="1" smtClean="0"/>
              <a:t>Huschauer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V. Forte</a:t>
            </a:r>
          </a:p>
          <a:p>
            <a:endParaRPr lang="en-US" dirty="0"/>
          </a:p>
          <a:p>
            <a:r>
              <a:rPr lang="en-US" b="1" dirty="0" smtClean="0"/>
              <a:t>Acknowledgement: </a:t>
            </a:r>
            <a:r>
              <a:rPr lang="en-US" dirty="0" smtClean="0"/>
              <a:t>S. </a:t>
            </a:r>
            <a:r>
              <a:rPr lang="en-US" dirty="0" err="1" smtClean="0"/>
              <a:t>Levasseur</a:t>
            </a:r>
            <a:r>
              <a:rPr lang="en-US" dirty="0" smtClean="0"/>
              <a:t>, J. </a:t>
            </a:r>
            <a:r>
              <a:rPr lang="en-US" dirty="0" err="1" smtClean="0"/>
              <a:t>Storey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at C171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1179797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err="1" smtClean="0"/>
              <a:t>Missteering</a:t>
            </a:r>
            <a:r>
              <a:rPr lang="en-US" dirty="0" smtClean="0"/>
              <a:t> in both planes (separately) has been measured. </a:t>
            </a:r>
            <a:r>
              <a:rPr lang="en-US" dirty="0"/>
              <a:t>E</a:t>
            </a:r>
            <a:r>
              <a:rPr lang="en-US" dirty="0" smtClean="0"/>
              <a:t>mittance measured at C171.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The typical situation (e.g. third method used):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56" y="2874835"/>
            <a:ext cx="4131044" cy="25906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9233" y="2508131"/>
            <a:ext cx="1904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X plane kick</a:t>
            </a:r>
            <a:endParaRPr lang="en-US" sz="28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243" y="2874835"/>
            <a:ext cx="4136065" cy="25938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71642" y="2508131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Y plane kick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719233" y="5582303"/>
            <a:ext cx="1621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= 5.59</a:t>
            </a:r>
          </a:p>
          <a:p>
            <a:pPr algn="ctr"/>
            <a:r>
              <a:rPr lang="en-US" dirty="0" smtClean="0"/>
              <a:t>Expected 11.26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3247" y="5582303"/>
            <a:ext cx="1504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= 4.32</a:t>
            </a:r>
          </a:p>
          <a:p>
            <a:pPr algn="ctr"/>
            <a:r>
              <a:rPr lang="en-US" dirty="0" smtClean="0"/>
              <a:t>Expected 7.06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05647" y="6241522"/>
            <a:ext cx="3009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</a:t>
            </a:r>
            <a:r>
              <a:rPr lang="en-US" dirty="0" err="1" smtClean="0"/>
              <a:t>missteering</a:t>
            </a:r>
            <a:r>
              <a:rPr lang="en-US" dirty="0" smtClean="0"/>
              <a:t> (last night data) </a:t>
            </a:r>
            <a:br>
              <a:rPr lang="en-US" dirty="0" smtClean="0"/>
            </a:br>
            <a:r>
              <a:rPr lang="en-US" dirty="0" smtClean="0"/>
              <a:t>still object of investigation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6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858662"/>
          </a:xfrm>
        </p:spPr>
        <p:txBody>
          <a:bodyPr/>
          <a:lstStyle/>
          <a:p>
            <a:pPr marL="342900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 smtClean="0"/>
              <a:t>Horizontal</a:t>
            </a:r>
            <a:r>
              <a:rPr lang="en-US" dirty="0" smtClean="0"/>
              <a:t> and </a:t>
            </a:r>
            <a:r>
              <a:rPr lang="en-US" b="1" dirty="0" smtClean="0"/>
              <a:t>vertical </a:t>
            </a:r>
            <a:r>
              <a:rPr lang="en-US" b="1" dirty="0" err="1" smtClean="0"/>
              <a:t>missteering</a:t>
            </a:r>
            <a:r>
              <a:rPr lang="en-US" b="1" dirty="0" smtClean="0"/>
              <a:t> </a:t>
            </a:r>
            <a:r>
              <a:rPr lang="en-US" dirty="0" smtClean="0"/>
              <a:t>at the injection were </a:t>
            </a:r>
            <a:r>
              <a:rPr lang="en-US" b="1" dirty="0" smtClean="0"/>
              <a:t>measured</a:t>
            </a:r>
          </a:p>
          <a:p>
            <a:pPr marL="814500" lvl="1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The blowup is in general smaller than the analytical expectation </a:t>
            </a:r>
          </a:p>
          <a:p>
            <a:pPr marL="342900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Firing a additional kicker at </a:t>
            </a:r>
            <a:r>
              <a:rPr lang="en-US" dirty="0" err="1" smtClean="0"/>
              <a:t>flatbottom</a:t>
            </a:r>
            <a:r>
              <a:rPr lang="en-US" dirty="0" smtClean="0"/>
              <a:t> is not technically possible</a:t>
            </a:r>
          </a:p>
          <a:p>
            <a:pPr marL="342900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measured emittance decreases</a:t>
            </a:r>
            <a:r>
              <a:rPr lang="en-US" dirty="0" smtClean="0"/>
              <a:t> </a:t>
            </a:r>
            <a:r>
              <a:rPr lang="en-US" b="1" dirty="0" smtClean="0"/>
              <a:t>during the first 15 </a:t>
            </a:r>
            <a:r>
              <a:rPr lang="en-US" b="1" dirty="0" err="1" smtClean="0"/>
              <a:t>ms</a:t>
            </a:r>
            <a:endParaRPr lang="en-US" b="1" dirty="0" smtClean="0"/>
          </a:p>
          <a:p>
            <a:pPr marL="814500" lvl="1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In the horizontal plane in agreement with the BGI measurements for the low </a:t>
            </a:r>
            <a:r>
              <a:rPr lang="en-US" dirty="0" smtClean="0"/>
              <a:t>brightness </a:t>
            </a:r>
            <a:r>
              <a:rPr lang="en-US" dirty="0" smtClean="0"/>
              <a:t>beam of December</a:t>
            </a:r>
          </a:p>
          <a:p>
            <a:pPr marL="342900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Given these results, the emittance evolution has to be understood before </a:t>
            </a:r>
            <a:r>
              <a:rPr lang="en-US" dirty="0" smtClean="0"/>
              <a:t>performing </a:t>
            </a:r>
            <a:r>
              <a:rPr lang="en-US" dirty="0" smtClean="0"/>
              <a:t>further steering </a:t>
            </a:r>
            <a:r>
              <a:rPr lang="en-US" dirty="0" smtClean="0"/>
              <a:t>measurements</a:t>
            </a:r>
          </a:p>
          <a:p>
            <a:pPr marL="814500" lvl="1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dirty="0" smtClean="0"/>
              <a:t>The effect of the </a:t>
            </a:r>
            <a:r>
              <a:rPr lang="en-US" dirty="0" err="1" smtClean="0"/>
              <a:t>Disperision+Energy</a:t>
            </a:r>
            <a:r>
              <a:rPr lang="en-US" dirty="0" smtClean="0"/>
              <a:t> </a:t>
            </a:r>
            <a:r>
              <a:rPr lang="en-US" dirty="0" err="1" smtClean="0"/>
              <a:t>missmatch</a:t>
            </a:r>
            <a:r>
              <a:rPr lang="en-US" dirty="0" smtClean="0"/>
              <a:t> in combination with the radial loop action is the subject of investigation.</a:t>
            </a:r>
          </a:p>
          <a:p>
            <a:pPr marL="342900" indent="-3600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09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7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MD2586_INDIV_VdM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defTabSz="685800">
              <a:spcBef>
                <a:spcPts val="0"/>
              </a:spcBef>
              <a:buClrTx/>
              <a:defRPr/>
            </a:pPr>
            <a:r>
              <a:rPr lang="en-US" sz="1500" dirty="0"/>
              <a:t>I = 13x10</a:t>
            </a:r>
            <a:r>
              <a:rPr lang="en-US" sz="1500" baseline="30000" dirty="0"/>
              <a:t>10</a:t>
            </a:r>
            <a:r>
              <a:rPr lang="en-US" sz="1500" dirty="0"/>
              <a:t> ppb</a:t>
            </a:r>
          </a:p>
          <a:p>
            <a:pPr>
              <a:spcBef>
                <a:spcPts val="0"/>
              </a:spcBef>
            </a:pPr>
            <a:r>
              <a:rPr lang="el-GR" sz="1500" dirty="0" err="1"/>
              <a:t>ε</a:t>
            </a:r>
            <a:r>
              <a:rPr lang="el-GR" sz="1500" baseline="-25000" dirty="0" err="1"/>
              <a:t>x</a:t>
            </a:r>
            <a:r>
              <a:rPr lang="en-US" sz="1500" baseline="-25000" dirty="0"/>
              <a:t>_norm</a:t>
            </a:r>
            <a:r>
              <a:rPr lang="en-US" sz="1500" dirty="0"/>
              <a:t> = </a:t>
            </a:r>
            <a:r>
              <a:rPr lang="sk-SK" sz="1500" dirty="0"/>
              <a:t>2.509 +/- 0.119</a:t>
            </a:r>
            <a:endParaRPr lang="en-US" sz="1500" dirty="0"/>
          </a:p>
          <a:p>
            <a:pPr>
              <a:spcBef>
                <a:spcPts val="0"/>
              </a:spcBef>
            </a:pPr>
            <a:r>
              <a:rPr lang="el-GR" sz="1500" dirty="0" err="1"/>
              <a:t>ε</a:t>
            </a:r>
            <a:r>
              <a:rPr lang="el-GR" sz="1500" baseline="-25000" dirty="0" err="1"/>
              <a:t>y</a:t>
            </a:r>
            <a:r>
              <a:rPr lang="en-US" sz="1500" baseline="-25000" dirty="0"/>
              <a:t>_norm</a:t>
            </a:r>
            <a:r>
              <a:rPr lang="en-US" sz="1500" dirty="0"/>
              <a:t> = </a:t>
            </a:r>
            <a:r>
              <a:rPr lang="sk-SK" sz="1500" dirty="0"/>
              <a:t>2.013 +/- 0.034</a:t>
            </a:r>
            <a:endParaRPr lang="en-US" sz="1500" dirty="0"/>
          </a:p>
          <a:p>
            <a:pPr>
              <a:spcBef>
                <a:spcPts val="0"/>
              </a:spcBef>
            </a:pPr>
            <a:r>
              <a:rPr lang="en-US" sz="1500" dirty="0" err="1"/>
              <a:t>dp</a:t>
            </a:r>
            <a:r>
              <a:rPr lang="en-US" sz="1500" dirty="0"/>
              <a:t>/</a:t>
            </a:r>
            <a:r>
              <a:rPr lang="en-US" sz="1500" dirty="0" err="1"/>
              <a:t>p_rms</a:t>
            </a:r>
            <a:r>
              <a:rPr lang="en-US" sz="1500" dirty="0"/>
              <a:t> = 5e-4</a:t>
            </a:r>
          </a:p>
          <a:p>
            <a:pPr>
              <a:spcBef>
                <a:spcPts val="0"/>
              </a:spcBef>
            </a:pPr>
            <a:r>
              <a:rPr lang="en-US" sz="1500" dirty="0" err="1"/>
              <a:t>ƛ_max</a:t>
            </a:r>
            <a:r>
              <a:rPr lang="en-US" sz="1500" dirty="0"/>
              <a:t>=0.39 A</a:t>
            </a:r>
          </a:p>
          <a:p>
            <a:pPr>
              <a:spcBef>
                <a:spcPts val="0"/>
              </a:spcBef>
            </a:pPr>
            <a:r>
              <a:rPr lang="en-US" sz="1500" dirty="0"/>
              <a:t>B = I/0.5*(</a:t>
            </a:r>
            <a:r>
              <a:rPr lang="el-GR" sz="1500" dirty="0" err="1"/>
              <a:t>ε</a:t>
            </a:r>
            <a:r>
              <a:rPr lang="el-GR" sz="1500" baseline="-25000" dirty="0" err="1"/>
              <a:t>x</a:t>
            </a:r>
            <a:r>
              <a:rPr lang="en-US" sz="1500" baseline="-25000" dirty="0"/>
              <a:t> </a:t>
            </a:r>
            <a:r>
              <a:rPr lang="en-US" sz="1500" dirty="0"/>
              <a:t>+ </a:t>
            </a:r>
            <a:r>
              <a:rPr lang="el-GR" sz="1500" dirty="0"/>
              <a:t>ε</a:t>
            </a:r>
            <a:r>
              <a:rPr lang="en-US" sz="1500" baseline="-25000" dirty="0"/>
              <a:t>y</a:t>
            </a:r>
            <a:r>
              <a:rPr lang="en-US" sz="1500" dirty="0"/>
              <a:t>)</a:t>
            </a:r>
          </a:p>
          <a:p>
            <a:pPr>
              <a:spcBef>
                <a:spcPts val="0"/>
              </a:spcBef>
            </a:pPr>
            <a:endParaRPr 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1" y="3143291"/>
            <a:ext cx="43333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Goal: </a:t>
            </a:r>
            <a:r>
              <a:rPr lang="en-US" sz="1500" dirty="0"/>
              <a:t>understand the emittance blowup from injection steering, need to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Stay away from resonances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Decoupled motion in the two transverse planes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Low brightness to limit space charge effects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894729" y="3309238"/>
            <a:ext cx="4249271" cy="2691512"/>
            <a:chOff x="304800" y="3171845"/>
            <a:chExt cx="5665694" cy="35886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171845"/>
              <a:ext cx="5665694" cy="358868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164131" y="4159046"/>
              <a:ext cx="174594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PBS in PS optics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857467" y="4397233"/>
              <a:ext cx="341644" cy="1110919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970416" y="3622205"/>
              <a:ext cx="161163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/>
                <a:t>Working point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553924" y="3991537"/>
              <a:ext cx="26776" cy="685395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5207559" y="1342226"/>
            <a:ext cx="26545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Blowup expectation from steering: </a:t>
            </a:r>
            <a:endParaRPr lang="en-US" sz="135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58" y="1665472"/>
            <a:ext cx="2977976" cy="69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95472"/>
            <a:ext cx="6549665" cy="447335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 </a:t>
            </a:r>
            <a:r>
              <a:rPr lang="en-US" dirty="0" err="1" smtClean="0"/>
              <a:t>recoherence</a:t>
            </a:r>
            <a:r>
              <a:rPr lang="en-US" dirty="0" smtClean="0"/>
              <a:t> (if any) with </a:t>
            </a:r>
            <a:r>
              <a:rPr lang="en-US" dirty="0" err="1" smtClean="0"/>
              <a:t>wirescanner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343164" y="905590"/>
          <a:ext cx="2749950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650"/>
                <a:gridCol w="916650"/>
                <a:gridCol w="91665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Amplitude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Turns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2σ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4σ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690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6529805" y="1813688"/>
          <a:ext cx="2376670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335"/>
                <a:gridCol w="1188335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Scan time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Turn number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2188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6564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6529804" y="2875300"/>
            <a:ext cx="256331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350" dirty="0"/>
              <a:t>Simulation parameters:</a:t>
            </a:r>
          </a:p>
          <a:p>
            <a:pPr lvl="0">
              <a:defRPr/>
            </a:pPr>
            <a:r>
              <a:rPr lang="en-US" sz="1350" dirty="0"/>
              <a:t>I = 15x10</a:t>
            </a:r>
            <a:r>
              <a:rPr lang="en-US" sz="1350" baseline="30000" dirty="0"/>
              <a:t>10</a:t>
            </a:r>
            <a:r>
              <a:rPr lang="en-US" sz="1350" dirty="0"/>
              <a:t> ppb</a:t>
            </a:r>
          </a:p>
          <a:p>
            <a:r>
              <a:rPr lang="el-GR" sz="1350" dirty="0" err="1"/>
              <a:t>ε</a:t>
            </a:r>
            <a:r>
              <a:rPr lang="el-GR" sz="1350" baseline="-25000" dirty="0" err="1"/>
              <a:t>x</a:t>
            </a:r>
            <a:r>
              <a:rPr lang="en-US" sz="1350" baseline="-25000" dirty="0"/>
              <a:t>_norm</a:t>
            </a:r>
            <a:r>
              <a:rPr lang="en-US" sz="1350" dirty="0"/>
              <a:t> = </a:t>
            </a:r>
            <a:r>
              <a:rPr lang="sk-SK" sz="1350" dirty="0"/>
              <a:t>2.9 um</a:t>
            </a:r>
          </a:p>
          <a:p>
            <a:r>
              <a:rPr lang="el-GR" sz="1350" dirty="0" err="1"/>
              <a:t>ε</a:t>
            </a:r>
            <a:r>
              <a:rPr lang="el-GR" sz="1350" baseline="-25000" dirty="0" err="1"/>
              <a:t>y</a:t>
            </a:r>
            <a:r>
              <a:rPr lang="en-US" sz="1350" baseline="-25000" dirty="0"/>
              <a:t>_norm</a:t>
            </a:r>
            <a:r>
              <a:rPr lang="en-US" sz="1350" dirty="0"/>
              <a:t> = 2.0 um</a:t>
            </a:r>
          </a:p>
          <a:p>
            <a:r>
              <a:rPr lang="en-US" sz="1350" dirty="0"/>
              <a:t>Kick = 0.35 </a:t>
            </a:r>
            <a:r>
              <a:rPr lang="en-US" sz="1350" dirty="0" err="1"/>
              <a:t>mrad</a:t>
            </a:r>
            <a:r>
              <a:rPr lang="en-US" sz="1350" dirty="0"/>
              <a:t> less than nominal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49665" y="4068722"/>
            <a:ext cx="256331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350" b="1" dirty="0" err="1"/>
              <a:t>Recoherence</a:t>
            </a:r>
            <a:r>
              <a:rPr lang="en-US" sz="1350" b="1" dirty="0"/>
              <a:t> would give us a measurement error of max ~10%</a:t>
            </a:r>
          </a:p>
        </p:txBody>
      </p:sp>
      <p:sp>
        <p:nvSpPr>
          <p:cNvPr id="17" name="Triangle 16"/>
          <p:cNvSpPr/>
          <p:nvPr/>
        </p:nvSpPr>
        <p:spPr>
          <a:xfrm>
            <a:off x="7257327" y="4721992"/>
            <a:ext cx="912225" cy="793248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7574060" y="4864897"/>
            <a:ext cx="35458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b="1" dirty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2216" y="6211669"/>
            <a:ext cx="506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mtClean="0"/>
              <a:t>…  and further simulations with space charge showed that the dips are basically invisible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7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8" r="8889"/>
          <a:stretch/>
        </p:blipFill>
        <p:spPr>
          <a:xfrm>
            <a:off x="1389888" y="1247554"/>
            <a:ext cx="5705856" cy="436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Beam setup and measurement method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Emittance evolution after </a:t>
            </a:r>
            <a:r>
              <a:rPr lang="en-US" dirty="0" smtClean="0"/>
              <a:t>injection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Nominal steering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Vertically </a:t>
            </a:r>
            <a:r>
              <a:rPr lang="en-US" dirty="0" err="1" smtClean="0"/>
              <a:t>mis</a:t>
            </a:r>
            <a:r>
              <a:rPr lang="en-US" dirty="0" smtClean="0"/>
              <a:t>-steered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Measurements at C171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Conclusions (?)</a:t>
            </a:r>
          </a:p>
        </p:txBody>
      </p:sp>
    </p:spTree>
    <p:extLst>
      <p:ext uri="{BB962C8B-B14F-4D97-AF65-F5344CB8AC3E}">
        <p14:creationId xmlns:p14="http://schemas.microsoft.com/office/powerpoint/2010/main" val="65522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BCMS 12b modified beam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3" cy="2530131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new beam has been tested, modifying a 12 bunches BCMS beam (used in single bunch)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Same requirements as for the low brightness beam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Far from resonances, working point below coupling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Coupling compensated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Lower brightness</a:t>
            </a:r>
          </a:p>
          <a:p>
            <a:pPr marL="342900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27000" y="4134413"/>
            <a:ext cx="3737987" cy="22238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0"/>
              </a:spcBef>
              <a:buClrTx/>
              <a:defRPr/>
            </a:pPr>
            <a:r>
              <a:rPr lang="en-US" dirty="0" smtClean="0"/>
              <a:t>I = 35x10</a:t>
            </a:r>
            <a:r>
              <a:rPr lang="en-US" baseline="30000" dirty="0" smtClean="0"/>
              <a:t>10</a:t>
            </a:r>
            <a:r>
              <a:rPr lang="en-US" dirty="0" smtClean="0"/>
              <a:t> ppb</a:t>
            </a:r>
          </a:p>
          <a:p>
            <a:pPr>
              <a:spcBef>
                <a:spcPts val="0"/>
              </a:spcBef>
            </a:pPr>
            <a:r>
              <a:rPr lang="el-GR" dirty="0" err="1" smtClean="0"/>
              <a:t>ε</a:t>
            </a:r>
            <a:r>
              <a:rPr lang="el-GR" baseline="-25000" dirty="0" err="1" smtClean="0"/>
              <a:t>x</a:t>
            </a:r>
            <a:r>
              <a:rPr lang="en-US" baseline="-25000" dirty="0" smtClean="0"/>
              <a:t>_norm</a:t>
            </a:r>
            <a:r>
              <a:rPr lang="en-US" dirty="0" smtClean="0"/>
              <a:t> = </a:t>
            </a:r>
            <a:r>
              <a:rPr lang="sk-SK" dirty="0" smtClean="0"/>
              <a:t>1.619 +/- </a:t>
            </a:r>
            <a:r>
              <a:rPr lang="en-US" dirty="0" smtClean="0"/>
              <a:t>0.069</a:t>
            </a:r>
          </a:p>
          <a:p>
            <a:pPr>
              <a:spcBef>
                <a:spcPts val="0"/>
              </a:spcBef>
            </a:pPr>
            <a:r>
              <a:rPr lang="el-GR" dirty="0" err="1" smtClean="0"/>
              <a:t>ε</a:t>
            </a:r>
            <a:r>
              <a:rPr lang="el-GR" baseline="-25000" dirty="0" err="1" smtClean="0"/>
              <a:t>y</a:t>
            </a:r>
            <a:r>
              <a:rPr lang="en-US" baseline="-25000" dirty="0" smtClean="0"/>
              <a:t>_norm</a:t>
            </a:r>
            <a:r>
              <a:rPr lang="en-US" dirty="0" smtClean="0"/>
              <a:t> = </a:t>
            </a:r>
            <a:r>
              <a:rPr lang="sk-SK" dirty="0" smtClean="0"/>
              <a:t>0.838 +/- 0.014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err="1" smtClean="0"/>
              <a:t>dp</a:t>
            </a:r>
            <a:r>
              <a:rPr lang="en-US" dirty="0" smtClean="0"/>
              <a:t>/</a:t>
            </a:r>
            <a:r>
              <a:rPr lang="en-US" dirty="0" err="1" smtClean="0"/>
              <a:t>p</a:t>
            </a:r>
            <a:r>
              <a:rPr lang="en-US" baseline="-25000" dirty="0" err="1" smtClean="0"/>
              <a:t>rms</a:t>
            </a:r>
            <a:r>
              <a:rPr lang="en-US" dirty="0" smtClean="0"/>
              <a:t> = 8.3x10</a:t>
            </a:r>
            <a:r>
              <a:rPr lang="en-US" baseline="30000" dirty="0" smtClean="0"/>
              <a:t>-4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ƛ</a:t>
            </a:r>
            <a:r>
              <a:rPr lang="en-US" baseline="-25000" dirty="0" err="1" smtClean="0"/>
              <a:t>max</a:t>
            </a:r>
            <a:r>
              <a:rPr lang="en-US" dirty="0" smtClean="0"/>
              <a:t>=0.6 A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B = I/0.5*(</a:t>
            </a:r>
            <a:r>
              <a:rPr lang="el-GR" dirty="0" err="1" smtClean="0"/>
              <a:t>ε</a:t>
            </a:r>
            <a:r>
              <a:rPr lang="el-GR" baseline="-25000" dirty="0" err="1" smtClean="0"/>
              <a:t>x</a:t>
            </a:r>
            <a:r>
              <a:rPr lang="en-US" baseline="-25000" dirty="0" smtClean="0"/>
              <a:t> </a:t>
            </a:r>
            <a:r>
              <a:rPr lang="en-US" dirty="0" smtClean="0"/>
              <a:t>+ </a:t>
            </a:r>
            <a:r>
              <a:rPr lang="el-GR" dirty="0" smtClean="0"/>
              <a:t>ε</a:t>
            </a:r>
            <a:r>
              <a:rPr lang="en-US" baseline="-25000" dirty="0" smtClean="0"/>
              <a:t>y</a:t>
            </a:r>
            <a:r>
              <a:rPr lang="en-US" dirty="0" smtClean="0"/>
              <a:t>) = 28</a:t>
            </a:r>
          </a:p>
          <a:p>
            <a:pPr>
              <a:spcBef>
                <a:spcPts val="0"/>
              </a:spcBef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1" t="7535" r="10962" b="4972"/>
          <a:stretch/>
        </p:blipFill>
        <p:spPr>
          <a:xfrm>
            <a:off x="4106607" y="3498117"/>
            <a:ext cx="4859626" cy="3125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12005" y="4388917"/>
            <a:ext cx="1687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PSB in PS optics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154467" y="4758249"/>
            <a:ext cx="115918" cy="111091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25878" y="3800351"/>
            <a:ext cx="154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Working point</a:t>
            </a:r>
            <a:endParaRPr lang="en-US" b="1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536420" y="4125702"/>
            <a:ext cx="696247" cy="135963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kick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01897"/>
            <a:ext cx="8763034" cy="5464718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Vertical plane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No vertical kicker installed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Beam can be </a:t>
            </a:r>
            <a:r>
              <a:rPr lang="en-US" b="1" dirty="0" err="1" smtClean="0"/>
              <a:t>misinjected</a:t>
            </a:r>
            <a:r>
              <a:rPr lang="en-US" dirty="0" smtClean="0"/>
              <a:t> </a:t>
            </a:r>
            <a:r>
              <a:rPr lang="en-US" b="1" dirty="0" smtClean="0"/>
              <a:t>using</a:t>
            </a:r>
            <a:r>
              <a:rPr lang="en-US" dirty="0" smtClean="0"/>
              <a:t> DVT40 or </a:t>
            </a:r>
            <a:r>
              <a:rPr lang="en-US" b="1" dirty="0" smtClean="0"/>
              <a:t>DVT50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PRO: </a:t>
            </a:r>
            <a:r>
              <a:rPr lang="en-US" dirty="0" smtClean="0"/>
              <a:t>There should be nothing else </a:t>
            </a:r>
            <a:r>
              <a:rPr lang="en-US" dirty="0" smtClean="0"/>
              <a:t>going on </a:t>
            </a:r>
            <a:r>
              <a:rPr lang="en-US" dirty="0" smtClean="0"/>
              <a:t>if the coupling is compensated (neglecting space charge)</a:t>
            </a:r>
          </a:p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Horizontal plane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First injection error (via </a:t>
            </a:r>
            <a:r>
              <a:rPr lang="en-US" b="1" dirty="0" smtClean="0"/>
              <a:t>KFA45 strength modulation</a:t>
            </a:r>
            <a:r>
              <a:rPr lang="en-US" dirty="0" smtClean="0"/>
              <a:t>)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strike="sngStrike" dirty="0" smtClean="0"/>
              <a:t>Fire a kicker at low strength at the second injection instance 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BUT: </a:t>
            </a:r>
            <a:r>
              <a:rPr lang="en-US" dirty="0" smtClean="0"/>
              <a:t>There is also the transfer line </a:t>
            </a:r>
            <a:r>
              <a:rPr lang="en-US" dirty="0" err="1" smtClean="0"/>
              <a:t>missmatch</a:t>
            </a:r>
            <a:r>
              <a:rPr lang="en-US" dirty="0" smtClean="0"/>
              <a:t> going on</a:t>
            </a:r>
          </a:p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Other (failing) ideas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Use the transverse feedback kicker to kick the beam (too weak)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Use the </a:t>
            </a:r>
            <a:r>
              <a:rPr lang="en-US" dirty="0" err="1" smtClean="0"/>
              <a:t>postpulse</a:t>
            </a:r>
            <a:r>
              <a:rPr lang="en-US" dirty="0" smtClean="0"/>
              <a:t> of KFA45 (next presentation)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Use the raising/falling edge of a kicker (uneven kick along the bunch)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3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5851" y="1872160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75" y="2967335"/>
            <a:ext cx="3627951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4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2"/>
          <a:stretch/>
        </p:blipFill>
        <p:spPr>
          <a:xfrm>
            <a:off x="380750" y="2769841"/>
            <a:ext cx="2252821" cy="8530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602" y="4770140"/>
            <a:ext cx="1949116" cy="654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5851" y="1872160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029201" y="4354374"/>
            <a:ext cx="3908323" cy="2281084"/>
          </a:xfrm>
          <a:prstGeom prst="roundRect">
            <a:avLst>
              <a:gd name="adj" fmla="val 9120"/>
            </a:avLst>
          </a:prstGeom>
          <a:noFill/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75" y="2967335"/>
            <a:ext cx="3627951" cy="923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76205" y="5061991"/>
            <a:ext cx="17030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KICK FROM</a:t>
            </a:r>
          </a:p>
          <a:p>
            <a:pPr algn="ctr"/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PARAMETER </a:t>
            </a:r>
            <a:b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SET</a:t>
            </a:r>
            <a:endParaRPr lang="en-US" sz="2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26143" y="4354374"/>
            <a:ext cx="4601038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0750" y="2061019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chemeClr val="accent2">
                    <a:lumMod val="75000"/>
                  </a:schemeClr>
                </a:solidFill>
              </a:rPr>
              <a:t>SINGLE BPM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750" y="4589745"/>
            <a:ext cx="13260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ALL BPMs</a:t>
            </a:r>
            <a:endParaRPr lang="en-US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2468" y="5702590"/>
            <a:ext cx="4447564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96838" marR="0" lvl="0" indent="-968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dirty="0" err="1" smtClean="0"/>
              <a:t>Δx</a:t>
            </a:r>
            <a:r>
              <a:rPr lang="en-US" dirty="0" smtClean="0"/>
              <a:t> from RMS 1</a:t>
            </a:r>
            <a:r>
              <a:rPr lang="en-US" baseline="30000" dirty="0" smtClean="0"/>
              <a:t>st</a:t>
            </a:r>
            <a:r>
              <a:rPr lang="en-US" dirty="0" smtClean="0"/>
              <a:t>-2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turn difference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5728" y="2739548"/>
            <a:ext cx="18961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dirty="0" err="1" smtClean="0"/>
              <a:t>Δx</a:t>
            </a:r>
            <a:r>
              <a:rPr lang="en-US" dirty="0" smtClean="0"/>
              <a:t> from BPM </a:t>
            </a:r>
            <a:br>
              <a:rPr lang="en-US" dirty="0" smtClean="0"/>
            </a:br>
            <a:r>
              <a:rPr lang="en-US" dirty="0" smtClean="0"/>
              <a:t>position</a:t>
            </a:r>
          </a:p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dirty="0" smtClean="0"/>
              <a:t>- 	β</a:t>
            </a:r>
            <a:r>
              <a:rPr lang="en-US" baseline="-25000" dirty="0" smtClean="0"/>
              <a:t>BPM</a:t>
            </a:r>
            <a:r>
              <a:rPr lang="en-US" dirty="0" smtClean="0"/>
              <a:t> from model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6143" y="1858294"/>
            <a:ext cx="4633889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52" y="4996755"/>
            <a:ext cx="2862180" cy="71257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43087" y="5665907"/>
            <a:ext cx="4447564" cy="92333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lvl="0"/>
            <a:r>
              <a:rPr lang="en-US" dirty="0" smtClean="0"/>
              <a:t>- Average </a:t>
            </a:r>
            <a:r>
              <a:rPr lang="en-US" dirty="0"/>
              <a:t>parameters</a:t>
            </a:r>
            <a:br>
              <a:rPr lang="en-US" dirty="0"/>
            </a:br>
            <a:r>
              <a:rPr lang="en-US" dirty="0" smtClean="0"/>
              <a:t>  from </a:t>
            </a:r>
            <a:r>
              <a:rPr lang="en-US" dirty="0"/>
              <a:t>α and β at the </a:t>
            </a:r>
            <a:br>
              <a:rPr lang="en-US" dirty="0"/>
            </a:br>
            <a:r>
              <a:rPr lang="en-US" dirty="0" smtClean="0"/>
              <a:t>  BPM </a:t>
            </a:r>
            <a:r>
              <a:rPr lang="en-US" dirty="0"/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390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 C171-C190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number of measurements show that </a:t>
            </a:r>
            <a:r>
              <a:rPr lang="en-US" b="1" dirty="0" smtClean="0"/>
              <a:t>measured</a:t>
            </a:r>
            <a:r>
              <a:rPr lang="en-US" dirty="0" smtClean="0"/>
              <a:t> </a:t>
            </a:r>
            <a:r>
              <a:rPr lang="en-US" b="1" dirty="0" smtClean="0"/>
              <a:t>emittance </a:t>
            </a:r>
            <a:r>
              <a:rPr lang="en-US" b="1" dirty="0" smtClean="0"/>
              <a:t>gets smaller </a:t>
            </a:r>
            <a:r>
              <a:rPr lang="en-US" dirty="0" smtClean="0"/>
              <a:t>during the first 15 </a:t>
            </a:r>
            <a:r>
              <a:rPr lang="en-US" dirty="0" err="1" smtClean="0"/>
              <a:t>ms</a:t>
            </a:r>
            <a:r>
              <a:rPr lang="en-US" dirty="0" smtClean="0"/>
              <a:t> of the cycle (e.g. </a:t>
            </a:r>
            <a:r>
              <a:rPr lang="en-US" dirty="0" smtClean="0">
                <a:hlinkClick r:id="rId3"/>
              </a:rPr>
              <a:t>eLogbook</a:t>
            </a:r>
            <a:r>
              <a:rPr lang="en-US" dirty="0" smtClean="0"/>
              <a:t> at 11:35)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This is true also for  </a:t>
            </a:r>
            <a:r>
              <a:rPr lang="en-US" b="1" dirty="0" smtClean="0"/>
              <a:t>nominal steering !</a:t>
            </a:r>
          </a:p>
          <a:p>
            <a:pPr marL="342900" indent="-342900">
              <a:buFont typeface="Arial" charset="0"/>
              <a:buChar char="•"/>
            </a:pPr>
            <a:endParaRPr lang="en-US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3619159" y="2360428"/>
            <a:ext cx="4606351" cy="4603898"/>
            <a:chOff x="2268824" y="2360428"/>
            <a:chExt cx="4606351" cy="460389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3" t="4005"/>
            <a:stretch/>
          </p:blipFill>
          <p:spPr>
            <a:xfrm>
              <a:off x="2268824" y="2360428"/>
              <a:ext cx="4606351" cy="460389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700130" y="2466753"/>
              <a:ext cx="769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RF ON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01199" y="2466753"/>
              <a:ext cx="8322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RF OFF</a:t>
              </a:r>
              <a:endParaRPr lang="en-US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" t="10301" r="8912"/>
          <a:stretch/>
        </p:blipFill>
        <p:spPr>
          <a:xfrm>
            <a:off x="85833" y="2537821"/>
            <a:ext cx="2792602" cy="178235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2275367" y="2721935"/>
            <a:ext cx="1743740" cy="37213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25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b="1" dirty="0" err="1" smtClean="0"/>
              <a:t>Missteering</a:t>
            </a:r>
            <a:r>
              <a:rPr lang="en-US" b="1" dirty="0" smtClean="0"/>
              <a:t> </a:t>
            </a:r>
            <a:r>
              <a:rPr lang="en-US" dirty="0" smtClean="0"/>
              <a:t>of 200 </a:t>
            </a:r>
            <a:r>
              <a:rPr lang="en-US" dirty="0" err="1" smtClean="0"/>
              <a:t>urad</a:t>
            </a:r>
            <a:r>
              <a:rPr lang="en-US" dirty="0" smtClean="0"/>
              <a:t> kick in the vertical plane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" t="2790" r="2868" b="3721"/>
          <a:stretch/>
        </p:blipFill>
        <p:spPr>
          <a:xfrm>
            <a:off x="1881961" y="1709995"/>
            <a:ext cx="5071732" cy="50466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7574" y="216231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6098" y="1892593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RF 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42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1273801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Scraping some data, this is in agreement with the horizontal BGI measurements made in </a:t>
            </a:r>
            <a:r>
              <a:rPr lang="en-US" dirty="0"/>
              <a:t>D</a:t>
            </a:r>
            <a:r>
              <a:rPr lang="en-US" dirty="0" smtClean="0"/>
              <a:t>ecember with a low emittance beam (MD2586_INDIV_VdM modified)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32"/>
          <a:stretch/>
        </p:blipFill>
        <p:spPr>
          <a:xfrm>
            <a:off x="1" y="2528861"/>
            <a:ext cx="4412511" cy="29605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28860"/>
            <a:ext cx="4790553" cy="30042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66753" y="2860158"/>
            <a:ext cx="178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Nominal steering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570783" y="4803081"/>
            <a:ext cx="2298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KFA45 0.25 </a:t>
            </a:r>
            <a:r>
              <a:rPr lang="en-US" dirty="0" err="1" smtClean="0"/>
              <a:t>mrad</a:t>
            </a:r>
            <a:r>
              <a:rPr lang="en-US" dirty="0" smtClean="0"/>
              <a:t> error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07877" y="5975498"/>
            <a:ext cx="164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Wirescan</a:t>
            </a:r>
            <a:r>
              <a:rPr lang="en-US" dirty="0" smtClean="0"/>
              <a:t> effect</a:t>
            </a:r>
            <a:endParaRPr lang="en-US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296633" y="4699591"/>
            <a:ext cx="33008" cy="127590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68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1802</TotalTime>
  <Words>705</Words>
  <Application>Microsoft Macintosh PowerPoint</Application>
  <PresentationFormat>On-screen Show (4:3)</PresentationFormat>
  <Paragraphs>135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Lucida Grande</vt:lpstr>
      <vt:lpstr>Wingdings</vt:lpstr>
      <vt:lpstr>Arial</vt:lpstr>
      <vt:lpstr>LIU_PowerPoint_Template</vt:lpstr>
      <vt:lpstr>Updates on emittance blowup studies from injection missteering.</vt:lpstr>
      <vt:lpstr>Outline</vt:lpstr>
      <vt:lpstr>BCMS 12b modified beam</vt:lpstr>
      <vt:lpstr>How to kick</vt:lpstr>
      <vt:lpstr>Analysis</vt:lpstr>
      <vt:lpstr>Analysis</vt:lpstr>
      <vt:lpstr>Emittance evolution C171-C190</vt:lpstr>
      <vt:lpstr>Emittance evolution</vt:lpstr>
      <vt:lpstr>Emittance evolution</vt:lpstr>
      <vt:lpstr>Measurements at C171</vt:lpstr>
      <vt:lpstr>Conclusions</vt:lpstr>
      <vt:lpstr>PowerPoint Presentation</vt:lpstr>
      <vt:lpstr>MD2586_INDIV_VdM</vt:lpstr>
      <vt:lpstr>Measure recoherence (if any) with wirescanner</vt:lpstr>
      <vt:lpstr>In general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Eugenio Senes</cp:lastModifiedBy>
  <cp:revision>87</cp:revision>
  <dcterms:created xsi:type="dcterms:W3CDTF">2011-05-16T09:28:26Z</dcterms:created>
  <dcterms:modified xsi:type="dcterms:W3CDTF">2018-06-07T11:07:37Z</dcterms:modified>
</cp:coreProperties>
</file>