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3" r:id="rId2"/>
    <p:sldMasterId id="2147483688" r:id="rId3"/>
  </p:sldMasterIdLst>
  <p:notesMasterIdLst>
    <p:notesMasterId r:id="rId18"/>
  </p:notesMasterIdLst>
  <p:sldIdLst>
    <p:sldId id="372" r:id="rId4"/>
    <p:sldId id="373" r:id="rId5"/>
    <p:sldId id="374" r:id="rId6"/>
    <p:sldId id="377" r:id="rId7"/>
    <p:sldId id="378" r:id="rId8"/>
    <p:sldId id="375" r:id="rId9"/>
    <p:sldId id="370" r:id="rId10"/>
    <p:sldId id="379" r:id="rId11"/>
    <p:sldId id="380" r:id="rId12"/>
    <p:sldId id="384" r:id="rId13"/>
    <p:sldId id="385" r:id="rId14"/>
    <p:sldId id="381" r:id="rId15"/>
    <p:sldId id="383" r:id="rId16"/>
    <p:sldId id="366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tthew Alexander Fraser" initials="" lastIdx="4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21BF"/>
    <a:srgbClr val="0055A0"/>
    <a:srgbClr val="6CFB65"/>
    <a:srgbClr val="FF00FF"/>
    <a:srgbClr val="104282"/>
    <a:srgbClr val="0B387C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100" autoAdjust="0"/>
    <p:restoredTop sz="86455" autoAdjust="0"/>
  </p:normalViewPr>
  <p:slideViewPr>
    <p:cSldViewPr snapToGrid="0" snapToObjects="1">
      <p:cViewPr>
        <p:scale>
          <a:sx n="125" d="100"/>
          <a:sy n="125" d="100"/>
        </p:scale>
        <p:origin x="840" y="1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87" d="100"/>
          <a:sy n="87" d="100"/>
        </p:scale>
        <p:origin x="192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commentAuthors" Target="commentAuthor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C99021-9CA3-40DC-AB15-6AF8204A4ABC}" type="datetimeFigureOut">
              <a:rPr lang="en-GB" smtClean="0"/>
              <a:t>07/06/2018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D52B158-3295-4A8B-894E-5866AEB37605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36475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010745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852242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69951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409883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392441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14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86489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690715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518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03869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27037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9506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84690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4779066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D52B158-3295-4A8B-894E-5866AEB37605}" type="slidenum">
              <a:rPr lang="en-GB" smtClean="0"/>
              <a:t>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84497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4.jpe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4.jpe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4849806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94559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71835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6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05007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ern logo - Open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586441" y="4811058"/>
            <a:ext cx="79711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CH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+mn-lt"/>
                <a:ea typeface="+mj-ea"/>
                <a:cs typeface="+mj-cs"/>
              </a:rPr>
              <a:t>THANK YOU FOR YOUR ATTENTION!</a:t>
            </a:r>
          </a:p>
        </p:txBody>
      </p:sp>
    </p:spTree>
    <p:extLst>
      <p:ext uri="{BB962C8B-B14F-4D97-AF65-F5344CB8AC3E}">
        <p14:creationId xmlns:p14="http://schemas.microsoft.com/office/powerpoint/2010/main" val="1670718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2016000"/>
            <a:ext cx="8446938" cy="1369257"/>
          </a:xfrm>
        </p:spPr>
        <p:txBody>
          <a:bodyPr/>
          <a:lstStyle>
            <a:lvl1pPr algn="l">
              <a:defRPr/>
            </a:lvl1pPr>
          </a:lstStyle>
          <a:p>
            <a:r>
              <a:rPr lang="en-GB" noProof="0" dirty="0" smtClean="0"/>
              <a:t>Work progress report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 eaLnBrk="1" latinLnBrk="0" hangingPunct="1">
              <a:buNone/>
              <a:defRPr sz="1400" baseline="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Vincenzo Forte (TE-ABT/BTP)</a:t>
            </a:r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liu_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6" y="40201"/>
            <a:ext cx="1414721" cy="79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2467507" y="3906982"/>
            <a:ext cx="4206240" cy="64633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b="1" u="sng" dirty="0" smtClean="0"/>
              <a:t>Table of Contents</a:t>
            </a:r>
            <a:r>
              <a:rPr lang="en-US" dirty="0" smtClean="0"/>
              <a:t>:</a:t>
            </a:r>
          </a:p>
          <a:p>
            <a:endParaRPr lang="en-US" dirty="0" smtClean="0"/>
          </a:p>
        </p:txBody>
      </p:sp>
      <p:pic>
        <p:nvPicPr>
          <p:cNvPr id="15" name="Picture 14" descr="liu_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6" y="40201"/>
            <a:ext cx="1414721" cy="79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noProof="0" dirty="0" smtClean="0"/>
              <a:t>Click to edit Master text styles</a:t>
            </a:r>
          </a:p>
          <a:p>
            <a:pPr lvl="1" eaLnBrk="1" latinLnBrk="0" hangingPunct="1"/>
            <a:r>
              <a:rPr lang="en-US" noProof="0" dirty="0" smtClean="0"/>
              <a:t>Second level</a:t>
            </a:r>
          </a:p>
          <a:p>
            <a:pPr lvl="2" eaLnBrk="1" latinLnBrk="0" hangingPunct="1"/>
            <a:r>
              <a:rPr lang="en-US" noProof="0" dirty="0" smtClean="0"/>
              <a:t>Third level</a:t>
            </a:r>
          </a:p>
          <a:p>
            <a:pPr lvl="3" eaLnBrk="1" latinLnBrk="0" hangingPunct="1"/>
            <a:r>
              <a:rPr lang="en-US" noProof="0" dirty="0" smtClean="0"/>
              <a:t>Fourth level</a:t>
            </a:r>
          </a:p>
          <a:p>
            <a:pPr lvl="4" eaLnBrk="1" latinLnBrk="0" hangingPunct="1"/>
            <a:r>
              <a:rPr lang="en-US" noProof="0" dirty="0" smtClean="0"/>
              <a:t>Fifth level</a:t>
            </a:r>
            <a:endParaRPr kumimoji="0" lang="en-US" noProof="0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21210" y="172224"/>
            <a:ext cx="6995528" cy="817708"/>
          </a:xfrm>
        </p:spPr>
        <p:txBody>
          <a:bodyPr>
            <a:normAutofit/>
          </a:bodyPr>
          <a:lstStyle>
            <a:lvl1pPr algn="l">
              <a:defRPr sz="4100"/>
            </a:lvl1pPr>
          </a:lstStyle>
          <a:p>
            <a:r>
              <a:rPr kumimoji="0" lang="en-US" noProof="0" dirty="0" smtClean="0"/>
              <a:t>Click to edit Master title style</a:t>
            </a:r>
            <a:endParaRPr kumimoji="0" lang="en-US" noProof="0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Picture 16" descr="liu_ppt-04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6" y="40201"/>
            <a:ext cx="1414721" cy="79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ern logo - Open 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980096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Landscapelight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96582" y="2029633"/>
            <a:ext cx="8717280" cy="38221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202667" y="2563159"/>
            <a:ext cx="8701471" cy="1344706"/>
          </a:xfrm>
        </p:spPr>
        <p:txBody>
          <a:bodyPr>
            <a:normAutofit/>
          </a:bodyPr>
          <a:lstStyle>
            <a:lvl1pPr algn="ctr">
              <a:defRPr sz="2600" b="1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2667" y="4474881"/>
            <a:ext cx="8701471" cy="137458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0E539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CH" dirty="0" smtClean="0"/>
              <a:t>Subtitle</a:t>
            </a:r>
            <a:endParaRPr lang="en-US" dirty="0"/>
          </a:p>
        </p:txBody>
      </p:sp>
      <p:sp>
        <p:nvSpPr>
          <p:cNvPr id="14" name="Content Placeholder 19"/>
          <p:cNvSpPr>
            <a:spLocks noGrp="1"/>
          </p:cNvSpPr>
          <p:nvPr>
            <p:ph sz="quarter" idx="18" hasCustomPrompt="1"/>
          </p:nvPr>
        </p:nvSpPr>
        <p:spPr>
          <a:xfrm>
            <a:off x="203200" y="6373168"/>
            <a:ext cx="4405399" cy="317480"/>
          </a:xfrm>
        </p:spPr>
        <p:txBody>
          <a:bodyPr lIns="0" tIns="0" rIns="0" bIns="0" anchor="t" anchorCtr="0">
            <a:noAutofit/>
          </a:bodyPr>
          <a:lstStyle>
            <a:lvl1pPr>
              <a:buNone/>
              <a:defRPr sz="1000">
                <a:solidFill>
                  <a:srgbClr val="0E5396"/>
                </a:solidFill>
              </a:defRPr>
            </a:lvl1pPr>
          </a:lstStyle>
          <a:p>
            <a:r>
              <a:rPr lang="en-US" dirty="0" smtClean="0"/>
              <a:t>Name of the lecturer, event, date</a:t>
            </a:r>
          </a:p>
          <a:p>
            <a:r>
              <a:rPr lang="en-US" dirty="0" smtClean="0"/>
              <a:t>2 lines maximum</a:t>
            </a:r>
            <a:endParaRPr lang="en-US" dirty="0"/>
          </a:p>
        </p:txBody>
      </p:sp>
      <p:pic>
        <p:nvPicPr>
          <p:cNvPr id="16" name="Picture 15" descr="logo-presentation-small.jp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7" name="Picture 6" descr="liu_ppt-04.jpg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407" y="326212"/>
            <a:ext cx="2290064" cy="1293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100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_V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001058" y="376238"/>
            <a:ext cx="7965175" cy="747654"/>
          </a:xfrm>
        </p:spPr>
        <p:txBody>
          <a:bodyPr anchor="t">
            <a:normAutofit/>
          </a:bodyPr>
          <a:lstStyle>
            <a:lvl1pPr algn="l">
              <a:defRPr sz="2800" b="1" baseline="0">
                <a:solidFill>
                  <a:srgbClr val="0055A0"/>
                </a:solidFill>
                <a:latin typeface="Arial"/>
                <a:cs typeface="Arial"/>
              </a:defRPr>
            </a:lvl1pPr>
          </a:lstStyle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143001"/>
            <a:ext cx="8763034" cy="4857750"/>
          </a:xfrm>
        </p:spPr>
        <p:txBody>
          <a:bodyPr/>
          <a:lstStyle>
            <a:lvl1pPr marL="180000" indent="-187200">
              <a:spcBef>
                <a:spcPts val="1600"/>
              </a:spcBef>
              <a:spcAft>
                <a:spcPts val="400"/>
              </a:spcAft>
              <a:buFont typeface="Arial"/>
              <a:buChar char="•"/>
              <a:defRPr sz="1600" b="1">
                <a:solidFill>
                  <a:srgbClr val="0055A0"/>
                </a:solidFill>
              </a:defRPr>
            </a:lvl1pPr>
            <a:lvl2pPr marL="381600" indent="-194400">
              <a:spcBef>
                <a:spcPts val="0"/>
              </a:spcBef>
              <a:spcAft>
                <a:spcPts val="400"/>
              </a:spcAft>
              <a:buClrTx/>
              <a:buSzPct val="100000"/>
              <a:buFont typeface="Arial"/>
              <a:buChar char="•"/>
              <a:defRPr sz="1500"/>
            </a:lvl2pPr>
            <a:lvl3pPr>
              <a:spcBef>
                <a:spcPts val="0"/>
              </a:spcBef>
              <a:spcAft>
                <a:spcPts val="200"/>
              </a:spcAft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7" name="Picture 6" descr="liu_ppt-03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619098" cy="747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4194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5" Type="http://schemas.openxmlformats.org/officeDocument/2006/relationships/theme" Target="../theme/theme3.xml"/><Relationship Id="rId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US" noProof="0" dirty="0" smtClean="0"/>
              <a:t>Title</a:t>
            </a:r>
            <a:endParaRPr kumimoji="0" lang="en-US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55367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noProof="0" dirty="0" smtClean="0"/>
              <a:t>Click to edit Master text styles</a:t>
            </a:r>
          </a:p>
          <a:p>
            <a:pPr lvl="1" eaLnBrk="1" latinLnBrk="0" hangingPunct="1"/>
            <a:r>
              <a:rPr kumimoji="0" lang="en-US" noProof="0" dirty="0" smtClean="0"/>
              <a:t>Second level</a:t>
            </a:r>
          </a:p>
          <a:p>
            <a:pPr lvl="2" eaLnBrk="1" latinLnBrk="0" hangingPunct="1"/>
            <a:r>
              <a:rPr kumimoji="0" lang="en-US" noProof="0" dirty="0" smtClean="0"/>
              <a:t>Third level</a:t>
            </a:r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2"/>
          <p:cNvSpPr txBox="1">
            <a:spLocks/>
          </p:cNvSpPr>
          <p:nvPr userDrawn="1"/>
        </p:nvSpPr>
        <p:spPr>
          <a:xfrm>
            <a:off x="720147" y="6178375"/>
            <a:ext cx="1925082" cy="684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LIU PS BD Meeting</a:t>
            </a:r>
          </a:p>
          <a:p>
            <a:r>
              <a:rPr lang="en-US" dirty="0" smtClean="0"/>
              <a:t>07 June </a:t>
            </a:r>
            <a:r>
              <a:rPr lang="en-US" dirty="0" smtClean="0"/>
              <a:t>2018</a:t>
            </a:r>
          </a:p>
        </p:txBody>
      </p:sp>
      <p:sp>
        <p:nvSpPr>
          <p:cNvPr id="10" name="Footer Placeholder 2"/>
          <p:cNvSpPr txBox="1">
            <a:spLocks/>
          </p:cNvSpPr>
          <p:nvPr userDrawn="1"/>
        </p:nvSpPr>
        <p:spPr>
          <a:xfrm>
            <a:off x="2827540" y="6173787"/>
            <a:ext cx="3790974" cy="6842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V. Forte, M. A. </a:t>
            </a:r>
            <a:r>
              <a:rPr lang="en-GB" dirty="0" smtClean="0"/>
              <a:t>Fraser</a:t>
            </a:r>
          </a:p>
          <a:p>
            <a:r>
              <a:rPr lang="en-GB" dirty="0" smtClean="0"/>
              <a:t>First results of PSB-to-PS transfer dedicated MDs</a:t>
            </a:r>
            <a:endParaRPr lang="en-GB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81" r:id="rId3"/>
    <p:sldLayoutId id="2147483680" r:id="rId4"/>
    <p:sldLayoutId id="2147483679" r:id="rId5"/>
    <p:sldLayoutId id="2147483674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8673845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0156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CH" dirty="0" smtClean="0"/>
              <a:t>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6198"/>
            <a:ext cx="8229600" cy="473569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Click to edit Master text styles</a:t>
            </a:r>
          </a:p>
          <a:p>
            <a:pPr lvl="1"/>
            <a:r>
              <a:rPr lang="fr-CH" dirty="0" smtClean="0"/>
              <a:t>Second level first line</a:t>
            </a:r>
            <a:br>
              <a:rPr lang="fr-CH" dirty="0" smtClean="0"/>
            </a:br>
            <a:r>
              <a:rPr lang="fr-CH" dirty="0" smtClean="0"/>
              <a:t>second line</a:t>
            </a:r>
          </a:p>
          <a:p>
            <a:pPr lvl="2"/>
            <a:r>
              <a:rPr lang="fr-CH" dirty="0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4727968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800" b="1" kern="1200">
          <a:solidFill>
            <a:srgbClr val="0055A0"/>
          </a:solidFill>
          <a:latin typeface="+mj-lt"/>
          <a:ea typeface="+mj-ea"/>
          <a:cs typeface="+mj-cs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Clr>
          <a:srgbClr val="0055A0"/>
        </a:buClr>
        <a:buFontTx/>
        <a:buNone/>
        <a:defRPr sz="2000" kern="1200">
          <a:solidFill>
            <a:schemeClr val="tx1"/>
          </a:solidFill>
          <a:latin typeface="Arial"/>
          <a:ea typeface="+mn-ea"/>
          <a:cs typeface="Arial"/>
        </a:defRPr>
      </a:lvl1pPr>
      <a:lvl2pPr marL="471600" indent="-284400" algn="l" defTabSz="457200" rtl="0" eaLnBrk="1" latinLnBrk="0" hangingPunct="1">
        <a:lnSpc>
          <a:spcPct val="100000"/>
        </a:lnSpc>
        <a:spcBef>
          <a:spcPts val="1080"/>
        </a:spcBef>
        <a:buClr>
          <a:srgbClr val="0055A0"/>
        </a:buClr>
        <a:buSzPct val="70000"/>
        <a:buFont typeface="Wingdings" charset="2"/>
        <a:buChar char="§"/>
        <a:defRPr sz="2000" kern="1200">
          <a:solidFill>
            <a:schemeClr val="tx1"/>
          </a:solidFill>
          <a:latin typeface="Arial"/>
          <a:ea typeface="+mn-ea"/>
          <a:cs typeface="Arial"/>
        </a:defRPr>
      </a:lvl2pPr>
      <a:lvl3pPr marL="694800" indent="-228600" algn="l" defTabSz="457200" rtl="0" eaLnBrk="1" latinLnBrk="0" hangingPunct="1">
        <a:lnSpc>
          <a:spcPct val="100000"/>
        </a:lnSpc>
        <a:spcBef>
          <a:spcPts val="984"/>
        </a:spcBef>
        <a:buClrTx/>
        <a:buSzPct val="100000"/>
        <a:buFont typeface="Lucida Grande"/>
        <a:buChar char="−"/>
        <a:defRPr sz="16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33800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52424" y="1008010"/>
            <a:ext cx="8791575" cy="4667421"/>
          </a:xfrm>
        </p:spPr>
        <p:txBody>
          <a:bodyPr>
            <a:normAutofit/>
          </a:bodyPr>
          <a:lstStyle/>
          <a:p>
            <a:pPr lvl="1"/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1800" dirty="0" smtClean="0"/>
          </a:p>
          <a:p>
            <a:pPr marL="448056" lvl="1" indent="0">
              <a:buNone/>
            </a:pPr>
            <a:endParaRPr lang="en-GB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1400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28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1457" y="547961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85884" y="846128"/>
            <a:ext cx="8951049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Kick response analysis on-going to understand quad gradient errors in BT-BTP line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00B05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</a:rPr>
              <a:t>Operational optics </a:t>
            </a: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example: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chemeClr val="accent6">
                    <a:lumMod val="50000"/>
                  </a:schemeClr>
                </a:solidFill>
              </a:rPr>
              <a:t>BT.QNO10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1526213" y="-1"/>
            <a:ext cx="7617787" cy="95134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/>
              <a:t>Operational optics – quad gradient errors</a:t>
            </a:r>
            <a:endParaRPr lang="en-GB" sz="2000" dirty="0"/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/>
          <a:srcRect t="57244"/>
          <a:stretch/>
        </p:blipFill>
        <p:spPr>
          <a:xfrm>
            <a:off x="3447677" y="1136086"/>
            <a:ext cx="5704496" cy="14400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99771" y="2508121"/>
            <a:ext cx="5963359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705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52424" y="1008010"/>
            <a:ext cx="8791575" cy="4667421"/>
          </a:xfrm>
        </p:spPr>
        <p:txBody>
          <a:bodyPr>
            <a:normAutofit/>
          </a:bodyPr>
          <a:lstStyle/>
          <a:p>
            <a:pPr lvl="1"/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1800" dirty="0" smtClean="0"/>
          </a:p>
          <a:p>
            <a:pPr marL="448056" lvl="1" indent="0">
              <a:buNone/>
            </a:pPr>
            <a:endParaRPr lang="en-GB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1400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28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1457" y="547961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1526213" y="-1"/>
            <a:ext cx="7617787" cy="95134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Final (fully matched) non-PPM </a:t>
            </a:r>
            <a:r>
              <a:rPr lang="en-GB" sz="2000" dirty="0" smtClean="0"/>
              <a:t>Optics – kick response measurements</a:t>
            </a: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0800" y="2085946"/>
            <a:ext cx="1600000" cy="351428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73989" y="2031999"/>
            <a:ext cx="1552381" cy="3447619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4432666" y="1828989"/>
            <a:ext cx="186038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err="1" smtClean="0">
                <a:solidFill>
                  <a:schemeClr val="accent6">
                    <a:lumMod val="50000"/>
                  </a:schemeClr>
                </a:solidFill>
              </a:rPr>
              <a:t>MadX</a:t>
            </a:r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</a:rPr>
              <a:t> BT.QNO10 x 1.10</a:t>
            </a:r>
            <a:endParaRPr lang="en-GB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2335831" y="1829595"/>
            <a:ext cx="79220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smtClean="0">
                <a:solidFill>
                  <a:schemeClr val="accent6">
                    <a:lumMod val="50000"/>
                  </a:schemeClr>
                </a:solidFill>
              </a:rPr>
              <a:t>Nominal</a:t>
            </a:r>
            <a:endParaRPr lang="en-GB" sz="12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" name="Oval 1"/>
          <p:cNvSpPr/>
          <p:nvPr/>
        </p:nvSpPr>
        <p:spPr>
          <a:xfrm>
            <a:off x="2278381" y="2788920"/>
            <a:ext cx="464820" cy="906780"/>
          </a:xfrm>
          <a:prstGeom prst="ellipse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Oval 15"/>
          <p:cNvSpPr/>
          <p:nvPr/>
        </p:nvSpPr>
        <p:spPr>
          <a:xfrm>
            <a:off x="4928516" y="2788920"/>
            <a:ext cx="464820" cy="906780"/>
          </a:xfrm>
          <a:prstGeom prst="ellipse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/>
          <p:cNvSpPr txBox="1"/>
          <p:nvPr/>
        </p:nvSpPr>
        <p:spPr>
          <a:xfrm>
            <a:off x="185884" y="846128"/>
            <a:ext cx="895104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chemeClr val="accent6">
                    <a:lumMod val="50000"/>
                  </a:schemeClr>
                </a:solidFill>
              </a:rPr>
              <a:t>Analysis on-going for the final (fully matched) optics</a:t>
            </a:r>
            <a:endParaRPr lang="en-GB" sz="1400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1113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52424" y="1008010"/>
            <a:ext cx="8791575" cy="4667421"/>
          </a:xfrm>
        </p:spPr>
        <p:txBody>
          <a:bodyPr>
            <a:normAutofit/>
          </a:bodyPr>
          <a:lstStyle/>
          <a:p>
            <a:pPr lvl="1"/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1800" dirty="0" smtClean="0"/>
          </a:p>
          <a:p>
            <a:pPr marL="448056" lvl="1" indent="0">
              <a:buNone/>
            </a:pPr>
            <a:endParaRPr lang="en-GB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1400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28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1457" y="547961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1526213" y="-1"/>
            <a:ext cx="7617787" cy="95134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Final (fully matched) non-PPM </a:t>
            </a:r>
            <a:r>
              <a:rPr lang="en-GB" sz="2000" dirty="0" smtClean="0"/>
              <a:t>Optics – SEM-grid measurements</a:t>
            </a:r>
            <a:endParaRPr lang="en-GB" sz="2000" dirty="0"/>
          </a:p>
        </p:txBody>
      </p:sp>
      <p:pic>
        <p:nvPicPr>
          <p:cNvPr id="1026" name="Picture 2" descr="http://elogbook.cern.ch/eLogbook/attach_reader?attach_id=184978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95" y="2549731"/>
            <a:ext cx="3758517" cy="36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185884" y="951345"/>
            <a:ext cx="8951049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Rare opportunities to use the SEM-grids, as beam is needed downstream</a:t>
            </a:r>
          </a:p>
          <a:p>
            <a:pPr lvl="1" algn="ctr"/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</a:rPr>
              <a:t>HORIZONTAL SEM-GRIDS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We see beam scraped on horizontal </a:t>
            </a:r>
            <a:r>
              <a:rPr lang="en-GB" sz="1400" dirty="0" err="1" smtClean="0">
                <a:solidFill>
                  <a:srgbClr val="FF0000"/>
                </a:solidFill>
              </a:rPr>
              <a:t>SEMgrids</a:t>
            </a:r>
            <a:endParaRPr lang="en-GB" sz="1400" dirty="0" smtClean="0">
              <a:solidFill>
                <a:srgbClr val="FF0000"/>
              </a:solidFill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BLM in BT-BTP very low (max 2 units /256)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Maybe touching at PI.SMH42 septum location </a:t>
            </a:r>
            <a:r>
              <a:rPr lang="en-GB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to be followed up with more </a:t>
            </a:r>
            <a:r>
              <a:rPr lang="en-GB" sz="1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SEMgrids</a:t>
            </a:r>
            <a:r>
              <a:rPr lang="en-GB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time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Usage of new BTV (PI.BTVA42) at septum PI.SMH42 measured dispersion ~1.7 um (consistent with BPM measurements)</a:t>
            </a:r>
            <a:endParaRPr lang="en-GB" sz="1400" dirty="0" smtClean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/>
          </a:p>
        </p:txBody>
      </p:sp>
      <p:pic>
        <p:nvPicPr>
          <p:cNvPr id="1030" name="Picture 6" descr="http://elogbook.cern.ch/eLogbook/attach_reader?attach_id=184979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900" y="2828782"/>
            <a:ext cx="3556912" cy="262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56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52424" y="1008010"/>
            <a:ext cx="8791575" cy="4667421"/>
          </a:xfrm>
        </p:spPr>
        <p:txBody>
          <a:bodyPr>
            <a:normAutofit/>
          </a:bodyPr>
          <a:lstStyle/>
          <a:p>
            <a:pPr lvl="1"/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1800" dirty="0" smtClean="0"/>
          </a:p>
          <a:p>
            <a:pPr marL="448056" lvl="1" indent="0">
              <a:buNone/>
            </a:pPr>
            <a:endParaRPr lang="en-GB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1400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28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1457" y="547961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1526213" y="-1"/>
            <a:ext cx="7617787" cy="95134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Final (fully matched) non-PPM </a:t>
            </a:r>
            <a:r>
              <a:rPr lang="en-GB" sz="2000" dirty="0" smtClean="0"/>
              <a:t>Optics – SEM-grid measurements</a:t>
            </a:r>
            <a:endParaRPr lang="en-GB" sz="2000" dirty="0"/>
          </a:p>
        </p:txBody>
      </p:sp>
      <p:sp>
        <p:nvSpPr>
          <p:cNvPr id="13" name="TextBox 12"/>
          <p:cNvSpPr txBox="1"/>
          <p:nvPr/>
        </p:nvSpPr>
        <p:spPr>
          <a:xfrm>
            <a:off x="185884" y="951345"/>
            <a:ext cx="895104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Rare opportunities to use the SEM-grids, as beam is needed downstream</a:t>
            </a:r>
          </a:p>
          <a:p>
            <a:pPr lvl="1" algn="ctr"/>
            <a:r>
              <a:rPr lang="en-GB" sz="1400" b="1" dirty="0" smtClean="0">
                <a:solidFill>
                  <a:schemeClr val="accent6">
                    <a:lumMod val="50000"/>
                  </a:schemeClr>
                </a:solidFill>
              </a:rPr>
              <a:t>VERTICAL SEM-GRIDS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FF0000"/>
                </a:solidFill>
              </a:rPr>
              <a:t>Analysis to be performed off-line on acquired data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/>
          </a:p>
        </p:txBody>
      </p:sp>
      <p:pic>
        <p:nvPicPr>
          <p:cNvPr id="2050" name="Picture 2" descr="http://elogbook.cern.ch/eLogbook/attach_reader?attach_id=184961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3164" y="1743475"/>
            <a:ext cx="4463416" cy="427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774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52424" y="1008010"/>
            <a:ext cx="8791575" cy="4667421"/>
          </a:xfrm>
        </p:spPr>
        <p:txBody>
          <a:bodyPr>
            <a:normAutofit/>
          </a:bodyPr>
          <a:lstStyle/>
          <a:p>
            <a:pPr lvl="1"/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1800" dirty="0" smtClean="0"/>
          </a:p>
          <a:p>
            <a:pPr marL="448056" lvl="1" indent="0">
              <a:buNone/>
            </a:pPr>
            <a:endParaRPr lang="en-GB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1400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28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1457" y="547961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526213" y="-50215"/>
            <a:ext cx="8277307" cy="100156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 smtClean="0"/>
              <a:t>Next steps</a:t>
            </a:r>
            <a:endParaRPr lang="en-GB" sz="2800" dirty="0"/>
          </a:p>
        </p:txBody>
      </p:sp>
      <p:sp>
        <p:nvSpPr>
          <p:cNvPr id="16" name="TextBox 15"/>
          <p:cNvSpPr txBox="1"/>
          <p:nvPr/>
        </p:nvSpPr>
        <p:spPr>
          <a:xfrm>
            <a:off x="81457" y="951345"/>
            <a:ext cx="8951049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Finalise analysis on acquired data: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Kick response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sensitivity to quad strength for quads linear error recognition)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JMAD lattice for ALOHA under preparation (thanks Ilias, Kajetan, Francesco) to help for analysis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/>
              <a:t>YASP for the stitched and matched line has been implemented for the </a:t>
            </a:r>
            <a:r>
              <a:rPr lang="en-GB" sz="1400" dirty="0" smtClean="0"/>
              <a:t>4 rings:</a:t>
            </a:r>
          </a:p>
          <a:p>
            <a:pPr marL="1657350" lvl="3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Kick response in good agreement with independently measured ones (few inconsistencies)</a:t>
            </a:r>
            <a:endParaRPr lang="en-GB" sz="14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SEM-grids profiles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Emittance measurements</a:t>
            </a:r>
            <a:endParaRPr lang="en-GB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For next dedicated MDs: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Improve steering for clearer SEM-grids acquisition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Reconstruct Twiss parameters at PS injection septum 42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Reconstruct tr. line initial condition (@ BT3.START)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Develop a tuning knob to compensate for residual Twiss/dispersive errors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Profit of turn-by-turn </a:t>
            </a:r>
            <a:r>
              <a:rPr lang="en-GB" dirty="0" err="1" smtClean="0"/>
              <a:t>SEMgrids</a:t>
            </a:r>
            <a:r>
              <a:rPr lang="en-GB" dirty="0" smtClean="0"/>
              <a:t> after TS in June as matching monitors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485952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9464" y="2016000"/>
            <a:ext cx="8753912" cy="1369257"/>
          </a:xfrm>
        </p:spPr>
        <p:txBody>
          <a:bodyPr>
            <a:noAutofit/>
          </a:bodyPr>
          <a:lstStyle/>
          <a:p>
            <a:r>
              <a:rPr lang="en-GB" b="1" dirty="0"/>
              <a:t>First results of PSB-to-PS transfer dedicated MDs</a:t>
            </a:r>
            <a:r>
              <a:rPr lang="en-GB" sz="3600" b="1" dirty="0" smtClean="0"/>
              <a:t/>
            </a:r>
            <a:br>
              <a:rPr lang="en-GB" sz="3600" b="1" dirty="0" smtClean="0"/>
            </a:br>
            <a:endParaRPr lang="en-GB" sz="3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199" y="3458856"/>
            <a:ext cx="8530047" cy="2559734"/>
          </a:xfrm>
        </p:spPr>
        <p:txBody>
          <a:bodyPr anchor="t">
            <a:normAutofit/>
          </a:bodyPr>
          <a:lstStyle/>
          <a:p>
            <a:pPr lvl="0"/>
            <a:r>
              <a:rPr lang="en-US" sz="1600" dirty="0" smtClean="0"/>
              <a:t>V. Forte, </a:t>
            </a:r>
            <a:r>
              <a:rPr lang="en-US" sz="1600" dirty="0" smtClean="0"/>
              <a:t>M. A. Fraser </a:t>
            </a:r>
            <a:r>
              <a:rPr lang="en-US" sz="1600" dirty="0" smtClean="0"/>
              <a:t>(TE-ABT/BTP</a:t>
            </a:r>
            <a:r>
              <a:rPr lang="en-US" sz="1600" dirty="0" smtClean="0"/>
              <a:t>)</a:t>
            </a:r>
          </a:p>
          <a:p>
            <a:pPr lvl="0"/>
            <a:endParaRPr lang="en-US" sz="1600" dirty="0"/>
          </a:p>
          <a:p>
            <a:pPr lvl="0"/>
            <a:r>
              <a:rPr lang="en-US" sz="1600" dirty="0" smtClean="0"/>
              <a:t>Acknowledgements: </a:t>
            </a:r>
            <a:r>
              <a:rPr lang="en-US" sz="1600" dirty="0" smtClean="0"/>
              <a:t>G</a:t>
            </a:r>
            <a:r>
              <a:rPr lang="en-US" sz="1600" dirty="0" smtClean="0"/>
              <a:t>.P. Di Giovanni, A. Huschauer, A. Oeftiger, E. Senes, F. Roncarolo, A. Guerrero Ollacarizqueta </a:t>
            </a:r>
            <a:endParaRPr lang="en-US" sz="1600" dirty="0" smtClean="0"/>
          </a:p>
          <a:p>
            <a:pPr lvl="0"/>
            <a:endParaRPr lang="en-US" sz="1600" dirty="0"/>
          </a:p>
          <a:p>
            <a:pPr lvl="0"/>
            <a:r>
              <a:rPr lang="en-US" sz="1600" dirty="0" smtClean="0"/>
              <a:t>LIU PSB Beam Dynamics WG #8 – 28</a:t>
            </a:r>
            <a:r>
              <a:rPr lang="en-US" sz="1600" baseline="30000" dirty="0" smtClean="0"/>
              <a:t>th</a:t>
            </a:r>
            <a:r>
              <a:rPr lang="en-US" sz="1600" dirty="0" smtClean="0"/>
              <a:t> May 2018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361545" y="6356350"/>
            <a:ext cx="501424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3598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52424" y="1008010"/>
            <a:ext cx="8791575" cy="4667421"/>
          </a:xfrm>
        </p:spPr>
        <p:txBody>
          <a:bodyPr>
            <a:normAutofit/>
          </a:bodyPr>
          <a:lstStyle/>
          <a:p>
            <a:pPr lvl="1"/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1800" dirty="0" smtClean="0"/>
          </a:p>
          <a:p>
            <a:pPr marL="448056" lvl="1" indent="0">
              <a:buNone/>
            </a:pPr>
            <a:endParaRPr lang="en-GB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1400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28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1457" y="547961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526213" y="-1"/>
            <a:ext cx="7617787" cy="95134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/>
              <a:t>Initial (fully matched) non-PPM Optics</a:t>
            </a:r>
            <a:endParaRPr lang="en-GB" sz="20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8210" y="1695891"/>
            <a:ext cx="7680001" cy="43200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85884" y="951345"/>
            <a:ext cx="895104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Swap of 2 BT quads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FF0000"/>
                </a:solidFill>
              </a:rPr>
              <a:t>Parallel operations to PSB dump and/or ISOLDE not allowed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FF0000"/>
                </a:solidFill>
              </a:rPr>
              <a:t>‘Local’ mode needed on swapped quad currents </a:t>
            </a:r>
            <a:r>
              <a:rPr lang="en-GB" sz="1600" dirty="0" smtClean="0">
                <a:solidFill>
                  <a:srgbClr val="FF0000"/>
                </a:solidFill>
                <a:sym typeface="Wingdings" panose="05000000000000000000" pitchFamily="2" charset="2"/>
              </a:rPr>
              <a:t> no flexibility</a:t>
            </a:r>
            <a:endParaRPr lang="en-GB" sz="1600" dirty="0" smtClean="0">
              <a:solidFill>
                <a:srgbClr val="FF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1799307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52424" y="1008010"/>
            <a:ext cx="8791575" cy="4667421"/>
          </a:xfrm>
        </p:spPr>
        <p:txBody>
          <a:bodyPr>
            <a:normAutofit/>
          </a:bodyPr>
          <a:lstStyle/>
          <a:p>
            <a:pPr lvl="1"/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1800" dirty="0" smtClean="0"/>
          </a:p>
          <a:p>
            <a:pPr marL="448056" lvl="1" indent="0">
              <a:buNone/>
            </a:pPr>
            <a:endParaRPr lang="en-GB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1400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28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1457" y="547961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526213" y="-1"/>
            <a:ext cx="7617787" cy="95134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/>
              <a:t>Initial (fully matched) non-PPM Optics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185884" y="951345"/>
            <a:ext cx="895104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Large aperture for small emittance beams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5927" y="1632263"/>
            <a:ext cx="7550962" cy="43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70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52424" y="1008010"/>
            <a:ext cx="8791575" cy="4667421"/>
          </a:xfrm>
        </p:spPr>
        <p:txBody>
          <a:bodyPr>
            <a:normAutofit/>
          </a:bodyPr>
          <a:lstStyle/>
          <a:p>
            <a:pPr lvl="1"/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1800" dirty="0" smtClean="0"/>
          </a:p>
          <a:p>
            <a:pPr marL="448056" lvl="1" indent="0">
              <a:buNone/>
            </a:pPr>
            <a:endParaRPr lang="en-GB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1400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28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1457" y="547961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sp>
        <p:nvSpPr>
          <p:cNvPr id="13" name="Title 2"/>
          <p:cNvSpPr txBox="1">
            <a:spLocks/>
          </p:cNvSpPr>
          <p:nvPr/>
        </p:nvSpPr>
        <p:spPr>
          <a:xfrm>
            <a:off x="1526213" y="-1"/>
            <a:ext cx="7617787" cy="95134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/>
              <a:t>Final (fully matched) non-PPM Optics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185884" y="951345"/>
            <a:ext cx="89510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New matching developed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/>
              <a:t>Starting from paper by </a:t>
            </a:r>
            <a:r>
              <a:rPr lang="en-GB" sz="1400" dirty="0"/>
              <a:t>M. </a:t>
            </a:r>
            <a:r>
              <a:rPr lang="en-GB" sz="1400" dirty="0" err="1"/>
              <a:t>Benedikt</a:t>
            </a:r>
            <a:r>
              <a:rPr lang="en-GB" sz="1400" dirty="0"/>
              <a:t> </a:t>
            </a:r>
            <a:r>
              <a:rPr lang="en-GB" sz="1400" i="1" dirty="0"/>
              <a:t>et al.</a:t>
            </a:r>
            <a:r>
              <a:rPr lang="en-GB" sz="1400" dirty="0"/>
              <a:t> </a:t>
            </a:r>
            <a:r>
              <a:rPr lang="en-GB" sz="1400" dirty="0" smtClean="0"/>
              <a:t>(different PSB tunes </a:t>
            </a:r>
            <a:r>
              <a:rPr lang="en-GB" sz="1400" dirty="0"/>
              <a:t>in </a:t>
            </a:r>
            <a:r>
              <a:rPr lang="en-GB" sz="1400" dirty="0" smtClean="0"/>
              <a:t>2001)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B050"/>
                </a:solidFill>
              </a:rPr>
              <a:t>No BT quads swap needed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B050"/>
                </a:solidFill>
              </a:rPr>
              <a:t>Parallel operations to PSB dump and/or ISOLDE  allowed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dirty="0" smtClean="0">
                <a:solidFill>
                  <a:srgbClr val="0070C0"/>
                </a:solidFill>
              </a:rPr>
              <a:t>2 BTP quads to be swapped </a:t>
            </a:r>
            <a:r>
              <a:rPr lang="en-GB" sz="1400" dirty="0" smtClean="0">
                <a:solidFill>
                  <a:srgbClr val="0070C0"/>
                </a:solidFill>
                <a:sym typeface="Wingdings" panose="05000000000000000000" pitchFamily="2" charset="2"/>
              </a:rPr>
              <a:t> </a:t>
            </a:r>
            <a:r>
              <a:rPr lang="en-GB" sz="1400" dirty="0" smtClean="0">
                <a:solidFill>
                  <a:srgbClr val="FFC000"/>
                </a:solidFill>
                <a:sym typeface="Wingdings" panose="05000000000000000000" pitchFamily="2" charset="2"/>
              </a:rPr>
              <a:t>in local mode for practical reasons</a:t>
            </a:r>
            <a:endParaRPr lang="en-GB" sz="1400" dirty="0" smtClean="0">
              <a:solidFill>
                <a:srgbClr val="FFC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66354" y="200601"/>
            <a:ext cx="1772041" cy="1944000"/>
          </a:xfrm>
          <a:prstGeom prst="rect">
            <a:avLst/>
          </a:prstGeom>
          <a:ln w="25400">
            <a:solidFill>
              <a:srgbClr val="FF0000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1891" y="2144601"/>
            <a:ext cx="6941718" cy="3904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963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52424" y="1008010"/>
            <a:ext cx="8791575" cy="4667421"/>
          </a:xfrm>
        </p:spPr>
        <p:txBody>
          <a:bodyPr>
            <a:normAutofit/>
          </a:bodyPr>
          <a:lstStyle/>
          <a:p>
            <a:pPr lvl="1"/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1800" dirty="0" smtClean="0"/>
          </a:p>
          <a:p>
            <a:pPr marL="448056" lvl="1" indent="0">
              <a:buNone/>
            </a:pPr>
            <a:endParaRPr lang="en-GB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1400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28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1457" y="547961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623" y="1346564"/>
            <a:ext cx="7983530" cy="468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27136" y="4256751"/>
            <a:ext cx="1109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0070C0"/>
                </a:solidFill>
              </a:rPr>
              <a:t>Horizontal</a:t>
            </a:r>
            <a:endParaRPr lang="en-GB" sz="1000" b="1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527136" y="4966091"/>
            <a:ext cx="1109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FF0000"/>
                </a:solidFill>
              </a:rPr>
              <a:t>Vertical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1526213" y="-1"/>
            <a:ext cx="7617787" cy="95134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/>
              <a:t>Final (fully matched) non-PPM Optics</a:t>
            </a:r>
            <a:endParaRPr lang="en-GB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185884" y="951345"/>
            <a:ext cx="895104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B050"/>
                </a:solidFill>
              </a:rPr>
              <a:t>Reduced aperture</a:t>
            </a:r>
            <a:endParaRPr lang="en-GB" sz="1600" dirty="0" smtClean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1580" y="4866398"/>
            <a:ext cx="664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6">
                    <a:lumMod val="50000"/>
                  </a:schemeClr>
                </a:solidFill>
              </a:rPr>
              <a:t>BT-BTP</a:t>
            </a:r>
            <a:endParaRPr lang="en-GB" sz="1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835246" y="4866398"/>
            <a:ext cx="664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6">
                    <a:lumMod val="50000"/>
                  </a:schemeClr>
                </a:solidFill>
              </a:rPr>
              <a:t>PS</a:t>
            </a:r>
            <a:endParaRPr lang="en-GB" sz="1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61580" y="2461865"/>
            <a:ext cx="664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6">
                    <a:lumMod val="50000"/>
                  </a:schemeClr>
                </a:solidFill>
              </a:rPr>
              <a:t>BT-BTP</a:t>
            </a:r>
            <a:endParaRPr lang="en-GB" sz="1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835246" y="2461865"/>
            <a:ext cx="664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6">
                    <a:lumMod val="50000"/>
                  </a:schemeClr>
                </a:solidFill>
              </a:rPr>
              <a:t>PS</a:t>
            </a:r>
            <a:endParaRPr lang="en-GB" sz="1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118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68706" y="1008010"/>
            <a:ext cx="8791575" cy="4667421"/>
          </a:xfrm>
        </p:spPr>
        <p:txBody>
          <a:bodyPr>
            <a:normAutofit/>
          </a:bodyPr>
          <a:lstStyle/>
          <a:p>
            <a:pPr lvl="1"/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1800" dirty="0" smtClean="0"/>
          </a:p>
          <a:p>
            <a:pPr marL="448056" lvl="1" indent="0">
              <a:buNone/>
            </a:pPr>
            <a:endParaRPr lang="en-GB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1400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28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1457" y="547961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b="3862"/>
          <a:stretch/>
        </p:blipFill>
        <p:spPr>
          <a:xfrm>
            <a:off x="173822" y="1163012"/>
            <a:ext cx="8843295" cy="498378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27136" y="4378749"/>
            <a:ext cx="1109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0070C0"/>
                </a:solidFill>
              </a:rPr>
              <a:t>Horizontal</a:t>
            </a:r>
            <a:endParaRPr lang="en-GB" sz="1000" b="1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27136" y="5088089"/>
            <a:ext cx="1109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rgbClr val="FF0000"/>
                </a:solidFill>
              </a:rPr>
              <a:t>Vertical</a:t>
            </a:r>
            <a:endParaRPr lang="en-GB" sz="1000" b="1" dirty="0">
              <a:solidFill>
                <a:srgbClr val="FF0000"/>
              </a:solidFill>
            </a:endParaRPr>
          </a:p>
        </p:txBody>
      </p:sp>
      <p:sp>
        <p:nvSpPr>
          <p:cNvPr id="11" name="Title 2"/>
          <p:cNvSpPr txBox="1">
            <a:spLocks/>
          </p:cNvSpPr>
          <p:nvPr/>
        </p:nvSpPr>
        <p:spPr>
          <a:xfrm>
            <a:off x="1526213" y="-1"/>
            <a:ext cx="7617787" cy="95134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 smtClean="0"/>
              <a:t>Final (fully matched) non-PPM Optics</a:t>
            </a:r>
            <a:endParaRPr lang="en-GB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980113" y="5012973"/>
            <a:ext cx="664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6">
                    <a:lumMod val="50000"/>
                  </a:schemeClr>
                </a:solidFill>
              </a:rPr>
              <a:t>BT-BTP</a:t>
            </a:r>
            <a:endParaRPr lang="en-GB" sz="1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180513" y="5410875"/>
            <a:ext cx="664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6">
                    <a:lumMod val="50000"/>
                  </a:schemeClr>
                </a:solidFill>
              </a:rPr>
              <a:t>PS</a:t>
            </a:r>
            <a:endParaRPr lang="en-GB" sz="1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61580" y="2706151"/>
            <a:ext cx="664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6">
                    <a:lumMod val="50000"/>
                  </a:schemeClr>
                </a:solidFill>
              </a:rPr>
              <a:t>BT-BTP</a:t>
            </a:r>
            <a:endParaRPr lang="en-GB" sz="1000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75415" y="2714618"/>
            <a:ext cx="6646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b="1" dirty="0" smtClean="0">
                <a:solidFill>
                  <a:schemeClr val="accent6">
                    <a:lumMod val="50000"/>
                  </a:schemeClr>
                </a:solidFill>
              </a:rPr>
              <a:t>PS</a:t>
            </a:r>
            <a:endParaRPr lang="en-GB" sz="1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0865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52424" y="1008010"/>
            <a:ext cx="8791575" cy="4667421"/>
          </a:xfrm>
        </p:spPr>
        <p:txBody>
          <a:bodyPr>
            <a:normAutofit/>
          </a:bodyPr>
          <a:lstStyle/>
          <a:p>
            <a:pPr lvl="1"/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1800" dirty="0" smtClean="0"/>
          </a:p>
          <a:p>
            <a:pPr marL="448056" lvl="1" indent="0">
              <a:buNone/>
            </a:pPr>
            <a:endParaRPr lang="en-GB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1400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28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1457" y="547961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sp>
        <p:nvSpPr>
          <p:cNvPr id="8" name="Title 2"/>
          <p:cNvSpPr txBox="1">
            <a:spLocks/>
          </p:cNvSpPr>
          <p:nvPr/>
        </p:nvSpPr>
        <p:spPr>
          <a:xfrm>
            <a:off x="1526213" y="-1"/>
            <a:ext cx="7617787" cy="95134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Final (fully matched) non-PPM </a:t>
            </a:r>
            <a:r>
              <a:rPr lang="en-GB" sz="2000" dirty="0" smtClean="0"/>
              <a:t>Optics - d</a:t>
            </a:r>
            <a:r>
              <a:rPr lang="en-GB" sz="2000" dirty="0" smtClean="0"/>
              <a:t>ispersion measurements </a:t>
            </a:r>
            <a:endParaRPr lang="en-GB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t="6553"/>
          <a:stretch/>
        </p:blipFill>
        <p:spPr>
          <a:xfrm>
            <a:off x="76203" y="1632263"/>
            <a:ext cx="9011212" cy="437335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85884" y="951345"/>
            <a:ext cx="89510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B050"/>
                </a:solidFill>
              </a:rPr>
              <a:t>Measured dispersion follows well the model (PSB and BT-BTP) and is fairly on close solution of PS (06-06-2018)</a:t>
            </a:r>
            <a:endParaRPr lang="en-GB" sz="1400" dirty="0" smtClean="0">
              <a:solidFill>
                <a:srgbClr val="00B05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140598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52424" y="1008010"/>
            <a:ext cx="8791575" cy="4667421"/>
          </a:xfrm>
        </p:spPr>
        <p:txBody>
          <a:bodyPr>
            <a:normAutofit/>
          </a:bodyPr>
          <a:lstStyle/>
          <a:p>
            <a:pPr lvl="1"/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1800" dirty="0" smtClean="0"/>
          </a:p>
          <a:p>
            <a:pPr marL="448056" lvl="1" indent="0">
              <a:buNone/>
            </a:pPr>
            <a:endParaRPr lang="en-GB" sz="1400" dirty="0"/>
          </a:p>
          <a:p>
            <a:pPr lvl="1">
              <a:buFont typeface="Wingdings" panose="05000000000000000000" pitchFamily="2" charset="2"/>
              <a:buChar char="Ø"/>
            </a:pPr>
            <a:endParaRPr lang="en-GB" sz="1400" dirty="0" smtClean="0">
              <a:solidFill>
                <a:schemeClr val="tx2"/>
              </a:solidFill>
            </a:endParaRPr>
          </a:p>
          <a:p>
            <a:pPr>
              <a:buFont typeface="Wingdings" panose="05000000000000000000" pitchFamily="2" charset="2"/>
              <a:buChar char="Ø"/>
            </a:pPr>
            <a:endParaRPr lang="en-GB" sz="1800" dirty="0"/>
          </a:p>
          <a:p>
            <a:pPr>
              <a:buFont typeface="Wingdings" panose="05000000000000000000" pitchFamily="2" charset="2"/>
              <a:buChar char="Ø"/>
            </a:pPr>
            <a:endParaRPr lang="en-GB" sz="2800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81457" y="5479618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185884" y="951345"/>
            <a:ext cx="895104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B050"/>
                </a:solidFill>
              </a:rPr>
              <a:t>Measured dispersion follows well the model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00B05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De</a:t>
            </a:r>
            <a:r>
              <a:rPr lang="en-GB" sz="14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/</a:t>
            </a:r>
            <a:r>
              <a:rPr lang="en-GB" sz="1400" b="1" dirty="0" smtClean="0">
                <a:solidFill>
                  <a:srgbClr val="00B050"/>
                </a:solidFill>
                <a:latin typeface="Symbol" panose="05050102010706020507" pitchFamily="18" charset="2"/>
                <a:sym typeface="Wingdings" panose="05000000000000000000" pitchFamily="2" charset="2"/>
              </a:rPr>
              <a:t>e</a:t>
            </a:r>
            <a:r>
              <a:rPr lang="en-GB" sz="1400" b="1" baseline="-25000" dirty="0" smtClean="0">
                <a:solidFill>
                  <a:srgbClr val="00B050"/>
                </a:solidFill>
                <a:sym typeface="Wingdings" panose="05000000000000000000" pitchFamily="2" charset="2"/>
              </a:rPr>
              <a:t>0</a:t>
            </a:r>
            <a:r>
              <a:rPr lang="en-GB" sz="1400" b="1" dirty="0" smtClean="0">
                <a:solidFill>
                  <a:srgbClr val="00B050"/>
                </a:solidFill>
                <a:sym typeface="Wingdings" panose="05000000000000000000" pitchFamily="2" charset="2"/>
              </a:rPr>
              <a:t> ~ 1 % </a:t>
            </a:r>
            <a:endParaRPr lang="en-GB" sz="1400" b="1" dirty="0" smtClean="0">
              <a:solidFill>
                <a:srgbClr val="00B05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B050"/>
                </a:solidFill>
              </a:rPr>
              <a:t>RF OFF and RF ON give similar </a:t>
            </a:r>
            <a:r>
              <a:rPr lang="en-GB" sz="1400" dirty="0">
                <a:solidFill>
                  <a:srgbClr val="00B050"/>
                </a:solidFill>
              </a:rPr>
              <a:t>results</a:t>
            </a:r>
            <a:endParaRPr lang="en-GB" sz="1400" dirty="0">
              <a:solidFill>
                <a:srgbClr val="00B05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/>
          <a:srcRect l="12751" t="4553" r="19632"/>
          <a:stretch/>
        </p:blipFill>
        <p:spPr>
          <a:xfrm>
            <a:off x="55244" y="2219739"/>
            <a:ext cx="3931920" cy="350473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0884" y="2352107"/>
            <a:ext cx="4665882" cy="3240000"/>
          </a:xfrm>
          <a:prstGeom prst="rect">
            <a:avLst/>
          </a:prstGeom>
        </p:spPr>
      </p:pic>
      <p:sp>
        <p:nvSpPr>
          <p:cNvPr id="10" name="Right Arrow 9"/>
          <p:cNvSpPr/>
          <p:nvPr/>
        </p:nvSpPr>
        <p:spPr>
          <a:xfrm>
            <a:off x="3909060" y="3788581"/>
            <a:ext cx="403860" cy="1143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itle 2"/>
          <p:cNvSpPr txBox="1">
            <a:spLocks/>
          </p:cNvSpPr>
          <p:nvPr/>
        </p:nvSpPr>
        <p:spPr>
          <a:xfrm>
            <a:off x="1526213" y="-1"/>
            <a:ext cx="7617787" cy="95134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000" dirty="0"/>
              <a:t>Final (fully matched) non-PPM </a:t>
            </a:r>
            <a:r>
              <a:rPr lang="en-GB" sz="2000" dirty="0" smtClean="0"/>
              <a:t>Optics - d</a:t>
            </a:r>
            <a:r>
              <a:rPr lang="en-GB" sz="2000" dirty="0" smtClean="0"/>
              <a:t>ispersion measurements 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65273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1_LIU_PowerPoin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34322</TotalTime>
  <Words>551</Words>
  <Application>Microsoft Office PowerPoint</Application>
  <PresentationFormat>On-screen Show (4:3)</PresentationFormat>
  <Paragraphs>165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Lucida Grande</vt:lpstr>
      <vt:lpstr>Symbol</vt:lpstr>
      <vt:lpstr>Wingdings</vt:lpstr>
      <vt:lpstr>CERNCorporate4-3</vt:lpstr>
      <vt:lpstr>LIU_PowerPoint_Template</vt:lpstr>
      <vt:lpstr>1_LIU_PowerPoint_Template</vt:lpstr>
      <vt:lpstr>PowerPoint Presentation</vt:lpstr>
      <vt:lpstr>First results of PSB-to-PS transfer dedicated MDs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Lucie Mainoli</dc:creator>
  <cp:lastModifiedBy>Vincenzo Forte</cp:lastModifiedBy>
  <cp:revision>1263</cp:revision>
  <dcterms:created xsi:type="dcterms:W3CDTF">2016-06-15T06:29:04Z</dcterms:created>
  <dcterms:modified xsi:type="dcterms:W3CDTF">2018-06-07T11:56:27Z</dcterms:modified>
</cp:coreProperties>
</file>