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8"/>
  </p:notesMasterIdLst>
  <p:handoutMasterIdLst>
    <p:handoutMasterId r:id="rId9"/>
  </p:handoutMasterIdLst>
  <p:sldIdLst>
    <p:sldId id="260" r:id="rId2"/>
    <p:sldId id="274" r:id="rId3"/>
    <p:sldId id="275" r:id="rId4"/>
    <p:sldId id="276" r:id="rId5"/>
    <p:sldId id="278" r:id="rId6"/>
    <p:sldId id="277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51" autoAdjust="0"/>
    <p:restoredTop sz="87231"/>
  </p:normalViewPr>
  <p:slideViewPr>
    <p:cSldViewPr snapToGrid="0" snapToObjects="1">
      <p:cViewPr>
        <p:scale>
          <a:sx n="120" d="100"/>
          <a:sy n="120" d="100"/>
        </p:scale>
        <p:origin x="1160" y="144"/>
      </p:cViewPr>
      <p:guideLst>
        <p:guide orient="horz" pos="157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6/7/18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771685"/>
            <a:ext cx="8701471" cy="1344706"/>
          </a:xfrm>
        </p:spPr>
        <p:txBody>
          <a:bodyPr>
            <a:normAutofit/>
          </a:bodyPr>
          <a:lstStyle/>
          <a:p>
            <a:r>
              <a:rPr lang="en-US" sz="3200" dirty="0"/>
              <a:t>Beam based measurement of the KFA45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post-pulse </a:t>
            </a:r>
            <a:r>
              <a:rPr lang="en-US" sz="3200" dirty="0"/>
              <a:t>ripple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E. Senes</a:t>
            </a:r>
            <a:r>
              <a:rPr lang="en-US" dirty="0"/>
              <a:t>, M</a:t>
            </a:r>
            <a:r>
              <a:rPr lang="en-US" dirty="0" smtClean="0"/>
              <a:t>. Fraser, A. </a:t>
            </a:r>
            <a:r>
              <a:rPr lang="en-US" dirty="0" err="1" smtClean="0"/>
              <a:t>Huschauer</a:t>
            </a:r>
            <a:r>
              <a:rPr lang="en-US" dirty="0" smtClean="0"/>
              <a:t>, F. </a:t>
            </a:r>
            <a:r>
              <a:rPr lang="en-US" dirty="0" err="1" smtClean="0"/>
              <a:t>Tecker</a:t>
            </a:r>
            <a:r>
              <a:rPr lang="en-US" dirty="0" smtClean="0"/>
              <a:t>, V. Forte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02666" y="5317557"/>
            <a:ext cx="8701471" cy="1374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Acknowledgment: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an </a:t>
            </a:r>
            <a:r>
              <a:rPr lang="en-US" dirty="0" err="1" smtClean="0"/>
              <a:t>Schipper</a:t>
            </a:r>
            <a:r>
              <a:rPr lang="en-US" dirty="0" smtClean="0"/>
              <a:t>, CPS operation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89100" y="1021141"/>
            <a:ext cx="8144540" cy="4745691"/>
          </a:xfrm>
        </p:spPr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A </a:t>
            </a:r>
            <a:r>
              <a:rPr lang="en-US" b="1" dirty="0" err="1" smtClean="0"/>
              <a:t>postpulse</a:t>
            </a:r>
            <a:r>
              <a:rPr lang="en-US" dirty="0" smtClean="0"/>
              <a:t> is present after the main pulse of </a:t>
            </a:r>
            <a:r>
              <a:rPr lang="en-US" b="1" dirty="0" smtClean="0"/>
              <a:t>KFA45</a:t>
            </a:r>
            <a:r>
              <a:rPr lang="en-US" dirty="0" smtClean="0"/>
              <a:t> (see </a:t>
            </a:r>
            <a:r>
              <a:rPr lang="en-US" dirty="0"/>
              <a:t>LIU-PS Beam Dynamics WG meeting #</a:t>
            </a:r>
            <a:r>
              <a:rPr lang="en-US" dirty="0" smtClean="0"/>
              <a:t>13)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It has been used already for </a:t>
            </a:r>
            <a:r>
              <a:rPr lang="en-US" b="1" dirty="0" smtClean="0"/>
              <a:t>optics measurements</a:t>
            </a:r>
            <a:r>
              <a:rPr lang="en-US" dirty="0" smtClean="0"/>
              <a:t>, not strong enough for steering measurements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Understanding the effect on the beam is important to give inputs for the design of KFA45 upgrade (e.g. does the post-pulse scale with voltage, what is the minimum voltage needed for optics measurements)</a:t>
            </a:r>
          </a:p>
          <a:p>
            <a:pPr marL="342900" indent="-342900">
              <a:buFont typeface="Arial" charset="0"/>
              <a:buChar char="•"/>
            </a:pPr>
            <a:endParaRPr lang="en-US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2408700" y="3642043"/>
            <a:ext cx="4550196" cy="3096370"/>
            <a:chOff x="4593804" y="1964727"/>
            <a:chExt cx="4550196" cy="309637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3804" y="1964727"/>
              <a:ext cx="4550196" cy="309637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042702" y="2131052"/>
              <a:ext cx="2913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CERN-ACC-NOTE-2018-0031 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cxnSp>
        <p:nvCxnSpPr>
          <p:cNvPr id="8" name="Straight Arrow Connector 7"/>
          <p:cNvCxnSpPr/>
          <p:nvPr/>
        </p:nvCxnSpPr>
        <p:spPr>
          <a:xfrm flipH="1">
            <a:off x="6240931" y="4211276"/>
            <a:ext cx="792394" cy="1243229"/>
          </a:xfrm>
          <a:prstGeom prst="straightConnector1">
            <a:avLst/>
          </a:prstGeom>
          <a:ln w="793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1488140"/>
          </a:xfrm>
        </p:spPr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KFA45 was fired at the second injection of the beam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1us-long pulse, KFA trigger fine delay moved gradually away recording orbit and losses (both start and end triggers moved, to preserve pulse length)</a:t>
            </a:r>
          </a:p>
          <a:p>
            <a:pPr marL="342900" indent="-342900">
              <a:buFont typeface="Arial" charset="0"/>
              <a:buChar char="•"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21"/>
          <a:stretch/>
        </p:blipFill>
        <p:spPr>
          <a:xfrm>
            <a:off x="526100" y="2693246"/>
            <a:ext cx="3722543" cy="36296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80344" y="2743199"/>
            <a:ext cx="4028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Pulse trigger step: 25 ns, 5 shots </a:t>
            </a:r>
            <a:r>
              <a:rPr lang="en-US" smtClean="0"/>
              <a:t>per step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80344" y="3358276"/>
            <a:ext cx="265482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Test beam: </a:t>
            </a:r>
          </a:p>
          <a:p>
            <a:r>
              <a:rPr lang="en-US" dirty="0" err="1" smtClean="0"/>
              <a:t>LHC_INDIV_VdM</a:t>
            </a:r>
            <a:r>
              <a:rPr lang="en-US" dirty="0" smtClean="0"/>
              <a:t> modified</a:t>
            </a:r>
          </a:p>
          <a:p>
            <a:pPr lvl="0" defTabSz="914400">
              <a:defRPr/>
            </a:pPr>
            <a:r>
              <a:rPr lang="en-US" dirty="0" smtClean="0"/>
              <a:t>I </a:t>
            </a:r>
            <a:r>
              <a:rPr lang="en-US" dirty="0"/>
              <a:t>= 13x10</a:t>
            </a:r>
            <a:r>
              <a:rPr lang="en-US" baseline="30000" dirty="0"/>
              <a:t>10</a:t>
            </a:r>
            <a:r>
              <a:rPr lang="en-US" dirty="0"/>
              <a:t> ppb</a:t>
            </a:r>
          </a:p>
          <a:p>
            <a:r>
              <a:rPr lang="el-GR" dirty="0" err="1"/>
              <a:t>ε</a:t>
            </a:r>
            <a:r>
              <a:rPr lang="el-GR" baseline="-25000" dirty="0" err="1"/>
              <a:t>x</a:t>
            </a:r>
            <a:r>
              <a:rPr lang="en-US" baseline="-25000" dirty="0"/>
              <a:t>_norm</a:t>
            </a:r>
            <a:r>
              <a:rPr lang="en-US" dirty="0"/>
              <a:t> = </a:t>
            </a:r>
            <a:r>
              <a:rPr lang="sk-SK" dirty="0"/>
              <a:t>2.509 +/- 0.119</a:t>
            </a:r>
            <a:endParaRPr lang="en-US" dirty="0"/>
          </a:p>
          <a:p>
            <a:r>
              <a:rPr lang="el-GR" dirty="0" err="1"/>
              <a:t>ε</a:t>
            </a:r>
            <a:r>
              <a:rPr lang="el-GR" baseline="-25000" dirty="0" err="1"/>
              <a:t>y</a:t>
            </a:r>
            <a:r>
              <a:rPr lang="en-US" baseline="-25000" dirty="0"/>
              <a:t>_norm</a:t>
            </a:r>
            <a:r>
              <a:rPr lang="en-US" dirty="0"/>
              <a:t> = </a:t>
            </a:r>
            <a:r>
              <a:rPr lang="sk-SK" dirty="0"/>
              <a:t>2.013 +/- 0.034</a:t>
            </a:r>
            <a:endParaRPr lang="en-US" dirty="0"/>
          </a:p>
          <a:p>
            <a:r>
              <a:rPr lang="en-US" dirty="0" err="1"/>
              <a:t>dp</a:t>
            </a:r>
            <a:r>
              <a:rPr lang="en-US" dirty="0"/>
              <a:t>/</a:t>
            </a:r>
            <a:r>
              <a:rPr lang="en-US" dirty="0" err="1"/>
              <a:t>p_rms</a:t>
            </a:r>
            <a:r>
              <a:rPr lang="en-US" dirty="0"/>
              <a:t> = 5e-4</a:t>
            </a:r>
          </a:p>
          <a:p>
            <a:r>
              <a:rPr lang="en-US" dirty="0" err="1"/>
              <a:t>ƛ_max</a:t>
            </a:r>
            <a:r>
              <a:rPr lang="en-US" dirty="0"/>
              <a:t>=0.39 A</a:t>
            </a:r>
          </a:p>
          <a:p>
            <a:r>
              <a:rPr lang="en-US" dirty="0"/>
              <a:t>B = I/0.5*(</a:t>
            </a:r>
            <a:r>
              <a:rPr lang="el-GR" dirty="0" err="1"/>
              <a:t>ε</a:t>
            </a:r>
            <a:r>
              <a:rPr lang="el-GR" baseline="-25000" dirty="0" err="1"/>
              <a:t>x</a:t>
            </a:r>
            <a:r>
              <a:rPr lang="en-US" baseline="-25000" dirty="0"/>
              <a:t> </a:t>
            </a:r>
            <a:r>
              <a:rPr lang="en-US" dirty="0"/>
              <a:t>+ </a:t>
            </a:r>
            <a:r>
              <a:rPr lang="el-GR" dirty="0"/>
              <a:t>ε</a:t>
            </a:r>
            <a:r>
              <a:rPr lang="en-US" baseline="-25000" dirty="0"/>
              <a:t>y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62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4678044" y="2507005"/>
            <a:ext cx="3891797" cy="389179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65"/>
          <a:stretch/>
        </p:blipFill>
        <p:spPr>
          <a:xfrm>
            <a:off x="592435" y="2507005"/>
            <a:ext cx="3880884" cy="39173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892718"/>
          </a:xfrm>
        </p:spPr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Maximum and minimum kick settings compared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RMS orbit of the first 80 turns after second injection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222744" y="2817633"/>
            <a:ext cx="5371828" cy="646331"/>
            <a:chOff x="1222744" y="2658140"/>
            <a:chExt cx="5371828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1222744" y="2658140"/>
              <a:ext cx="11624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 modules</a:t>
              </a:r>
            </a:p>
            <a:p>
              <a:r>
                <a:rPr lang="en-US" dirty="0" smtClean="0"/>
                <a:t>295 kV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21842" y="2658140"/>
              <a:ext cx="1072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  <a:r>
                <a:rPr lang="en-US" dirty="0" smtClean="0"/>
                <a:t> module</a:t>
              </a:r>
            </a:p>
            <a:p>
              <a:r>
                <a:rPr lang="en-US" dirty="0" smtClean="0"/>
                <a:t>45 kV</a:t>
              </a:r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350335" y="2307709"/>
            <a:ext cx="2490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MAX VOLTAGE SETTINGS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613400" y="2307709"/>
            <a:ext cx="244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 VOLTAGE SETTINGS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56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4678044" y="2507005"/>
            <a:ext cx="3891797" cy="389179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65"/>
          <a:stretch/>
        </p:blipFill>
        <p:spPr>
          <a:xfrm>
            <a:off x="592435" y="2507005"/>
            <a:ext cx="3880884" cy="39173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892718"/>
          </a:xfrm>
        </p:spPr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Maximum and minimum kick settings compared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RMS orbit of the first 80 turns after second injection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222744" y="2817633"/>
            <a:ext cx="5371828" cy="646331"/>
            <a:chOff x="1222744" y="2658140"/>
            <a:chExt cx="5371828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1222744" y="2658140"/>
              <a:ext cx="11624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 modules</a:t>
              </a:r>
            </a:p>
            <a:p>
              <a:r>
                <a:rPr lang="en-US" dirty="0" smtClean="0"/>
                <a:t>295 kV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21842" y="2658140"/>
              <a:ext cx="1072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</a:t>
              </a:r>
              <a:r>
                <a:rPr lang="en-US" dirty="0" smtClean="0"/>
                <a:t> module</a:t>
              </a:r>
            </a:p>
            <a:p>
              <a:r>
                <a:rPr lang="en-US" dirty="0" smtClean="0"/>
                <a:t>45 kV</a:t>
              </a:r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350335" y="2307709"/>
            <a:ext cx="2490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MAX VOLTAGE SETTINGS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613400" y="2307709"/>
            <a:ext cx="2443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 VOLTAGE SETTINGS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90929" y="5701310"/>
            <a:ext cx="2151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NON PERFECT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SYNCRONISATION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BETWEEN MODULES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451166" y="4837814"/>
            <a:ext cx="1389338" cy="109741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58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545408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OASIS is not the right tool to measure the </a:t>
            </a:r>
            <a:r>
              <a:rPr lang="en-US" dirty="0" err="1" smtClean="0"/>
              <a:t>postpulse</a:t>
            </a:r>
            <a:r>
              <a:rPr lang="en-US" dirty="0" smtClean="0"/>
              <a:t> amplitude, the current probe on the surface is.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Beam-based measurements show that 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Pulsing a </a:t>
            </a:r>
            <a:r>
              <a:rPr lang="en-US" b="1" dirty="0" smtClean="0"/>
              <a:t>single module</a:t>
            </a:r>
            <a:r>
              <a:rPr lang="en-US" dirty="0" smtClean="0"/>
              <a:t>:</a:t>
            </a:r>
          </a:p>
          <a:p>
            <a:pPr marL="1037700" lvl="2" indent="-342900">
              <a:buFont typeface="Arial" charset="0"/>
              <a:buChar char="•"/>
            </a:pPr>
            <a:r>
              <a:rPr lang="en-US" dirty="0" smtClean="0"/>
              <a:t>The proper kick is too strong and induces losses, even though not kicking out completely the beam</a:t>
            </a:r>
          </a:p>
          <a:p>
            <a:pPr marL="1037700" lvl="2" indent="-342900">
              <a:buFont typeface="Arial" charset="0"/>
              <a:buChar char="•"/>
            </a:pPr>
            <a:r>
              <a:rPr lang="en-US" dirty="0" smtClean="0"/>
              <a:t>The </a:t>
            </a:r>
            <a:r>
              <a:rPr lang="en-US" b="1" dirty="0" err="1" smtClean="0"/>
              <a:t>postpulse</a:t>
            </a:r>
            <a:r>
              <a:rPr lang="en-US" dirty="0" smtClean="0"/>
              <a:t> induces </a:t>
            </a:r>
            <a:r>
              <a:rPr lang="en-US" b="1" dirty="0" smtClean="0"/>
              <a:t>small oscillations </a:t>
            </a:r>
            <a:r>
              <a:rPr lang="en-US" dirty="0" smtClean="0"/>
              <a:t>and </a:t>
            </a:r>
            <a:r>
              <a:rPr lang="en-US" b="1" dirty="0" smtClean="0"/>
              <a:t>hard to measure</a:t>
            </a:r>
          </a:p>
          <a:p>
            <a:pPr marL="814500" lvl="1" indent="-342900">
              <a:buFont typeface="Arial" charset="0"/>
              <a:buChar char="•"/>
            </a:pPr>
            <a:r>
              <a:rPr lang="en-US" dirty="0" smtClean="0"/>
              <a:t>Pulsing </a:t>
            </a:r>
            <a:r>
              <a:rPr lang="en-US" b="1" dirty="0" smtClean="0"/>
              <a:t>all the modules</a:t>
            </a:r>
            <a:r>
              <a:rPr lang="en-US" dirty="0" smtClean="0"/>
              <a:t>:</a:t>
            </a:r>
          </a:p>
          <a:p>
            <a:pPr marL="1037700" lvl="2" indent="-342900">
              <a:buFont typeface="Arial" charset="0"/>
              <a:buChar char="•"/>
            </a:pPr>
            <a:r>
              <a:rPr lang="en-US" dirty="0" smtClean="0"/>
              <a:t>The pulse is obviously kicking out the beam</a:t>
            </a:r>
          </a:p>
          <a:p>
            <a:pPr marL="1037700" lvl="2" indent="-342900">
              <a:buFont typeface="Arial" charset="0"/>
              <a:buChar char="•"/>
            </a:pPr>
            <a:r>
              <a:rPr lang="en-US" dirty="0" smtClean="0"/>
              <a:t>The </a:t>
            </a:r>
            <a:r>
              <a:rPr lang="en-US" b="1" dirty="0" err="1" smtClean="0"/>
              <a:t>postpulse</a:t>
            </a:r>
            <a:r>
              <a:rPr lang="en-US" dirty="0" smtClean="0"/>
              <a:t> induces </a:t>
            </a:r>
            <a:r>
              <a:rPr lang="en-US" b="1" dirty="0" smtClean="0"/>
              <a:t>RMS orbit oscillations</a:t>
            </a:r>
            <a:r>
              <a:rPr lang="en-US" dirty="0" smtClean="0"/>
              <a:t> up to 6 mm</a:t>
            </a:r>
          </a:p>
          <a:p>
            <a:pPr marL="1037700" lvl="2" indent="-342900">
              <a:buFont typeface="Arial" charset="0"/>
              <a:buChar char="•"/>
            </a:pPr>
            <a:r>
              <a:rPr lang="en-US" dirty="0" smtClean="0"/>
              <a:t>The module </a:t>
            </a:r>
            <a:r>
              <a:rPr lang="en-US" b="1" dirty="0" smtClean="0"/>
              <a:t>post-pulse </a:t>
            </a:r>
            <a:r>
              <a:rPr lang="en-US" b="1" dirty="0" err="1" smtClean="0"/>
              <a:t>synchronisation</a:t>
            </a:r>
            <a:r>
              <a:rPr lang="en-US" b="1" dirty="0" smtClean="0"/>
              <a:t> </a:t>
            </a:r>
            <a:r>
              <a:rPr lang="en-US" dirty="0" smtClean="0"/>
              <a:t>is not perfect	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Further measurements to be performed to deduce the orbit variation per kV of </a:t>
            </a:r>
            <a:r>
              <a:rPr lang="en-US" smtClean="0"/>
              <a:t>pulse voltage</a:t>
            </a:r>
            <a:endParaRPr lang="en-US" dirty="0" smtClean="0"/>
          </a:p>
          <a:p>
            <a:pPr marL="342900" indent="-342900">
              <a:buFont typeface="Arial" charset="0"/>
              <a:buChar char="•"/>
            </a:pPr>
            <a:r>
              <a:rPr lang="en-US" b="1" dirty="0" smtClean="0"/>
              <a:t>For future designs: </a:t>
            </a:r>
            <a:r>
              <a:rPr lang="en-US" dirty="0" smtClean="0"/>
              <a:t>being able to pulse a single module at low voltage is fundamental. Currently 14x2 kV is technically possible, but not done yet because of </a:t>
            </a:r>
            <a:r>
              <a:rPr lang="en-US" dirty="0"/>
              <a:t>the need to reprogram the G64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904858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1642</TotalTime>
  <Words>342</Words>
  <Application>Microsoft Macintosh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Lucida Grande</vt:lpstr>
      <vt:lpstr>Wingdings</vt:lpstr>
      <vt:lpstr>Arial</vt:lpstr>
      <vt:lpstr>LIU_PowerPoint_Template</vt:lpstr>
      <vt:lpstr>Beam based measurement of the KFA45  post-pulse ripple</vt:lpstr>
      <vt:lpstr>Motivation</vt:lpstr>
      <vt:lpstr>Method</vt:lpstr>
      <vt:lpstr>Results</vt:lpstr>
      <vt:lpstr>Results</vt:lpstr>
      <vt:lpstr>Conclusions</vt:lpstr>
    </vt:vector>
  </TitlesOfParts>
  <Company>CERN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Eugenio Senes</cp:lastModifiedBy>
  <cp:revision>84</cp:revision>
  <dcterms:created xsi:type="dcterms:W3CDTF">2011-05-16T09:28:26Z</dcterms:created>
  <dcterms:modified xsi:type="dcterms:W3CDTF">2018-06-07T11:52:14Z</dcterms:modified>
</cp:coreProperties>
</file>