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584" r:id="rId2"/>
    <p:sldId id="585" r:id="rId3"/>
    <p:sldId id="586" r:id="rId4"/>
    <p:sldId id="610" r:id="rId5"/>
    <p:sldId id="612" r:id="rId6"/>
    <p:sldId id="606" r:id="rId7"/>
    <p:sldId id="609" r:id="rId8"/>
    <p:sldId id="611" r:id="rId9"/>
    <p:sldId id="607" r:id="rId10"/>
    <p:sldId id="613" r:id="rId11"/>
    <p:sldId id="614" r:id="rId12"/>
    <p:sldId id="615" r:id="rId13"/>
    <p:sldId id="605" r:id="rId1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443" userDrawn="1">
          <p15:clr>
            <a:srgbClr val="A4A3A4"/>
          </p15:clr>
        </p15:guide>
        <p15:guide id="3" pos="3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55A0"/>
    <a:srgbClr val="0000FF"/>
    <a:srgbClr val="000000"/>
    <a:srgbClr val="FB02BB"/>
    <a:srgbClr val="179E68"/>
    <a:srgbClr val="FF8181"/>
    <a:srgbClr val="C1B3D1"/>
    <a:srgbClr val="0033CC"/>
    <a:srgbClr val="56E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9" autoAdjust="0"/>
    <p:restoredTop sz="95172" autoAdjust="0"/>
  </p:normalViewPr>
  <p:slideViewPr>
    <p:cSldViewPr snapToGrid="0" snapToObjects="1">
      <p:cViewPr varScale="1">
        <p:scale>
          <a:sx n="93" d="100"/>
          <a:sy n="93" d="100"/>
        </p:scale>
        <p:origin x="84" y="282"/>
      </p:cViewPr>
      <p:guideLst>
        <p:guide orient="horz" pos="2160"/>
        <p:guide pos="5443"/>
        <p:guide pos="317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27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6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4688" y="808038"/>
            <a:ext cx="5387975" cy="4041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4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56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47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Changes during YETS2017/18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96498"/>
            <a:ext cx="8433329" cy="5391337"/>
          </a:xfrm>
        </p:spPr>
        <p:txBody>
          <a:bodyPr>
            <a:normAutofit lnSpcReduction="10000"/>
          </a:bodyPr>
          <a:lstStyle/>
          <a:p>
            <a:pPr marL="365125" lvl="1" indent="0">
              <a:buNone/>
            </a:pPr>
            <a:r>
              <a:rPr lang="en-GB" sz="24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RF upgrades</a:t>
            </a:r>
          </a:p>
          <a:p>
            <a:pPr marL="717550" lvl="1" indent="-352425"/>
            <a:r>
              <a:rPr lang="en-GB" sz="1800" b="1" dirty="0" smtClean="0">
                <a:sym typeface="Symbol" panose="05050102010706020507" pitchFamily="18" charset="2"/>
              </a:rPr>
              <a:t>New </a:t>
            </a:r>
            <a:r>
              <a:rPr lang="en-GB" sz="1800" b="1" dirty="0">
                <a:sym typeface="Symbol" panose="05050102010706020507" pitchFamily="18" charset="2"/>
              </a:rPr>
              <a:t>anode power converters 40 MHz and 80 MHz </a:t>
            </a:r>
            <a:r>
              <a:rPr lang="en-GB" sz="1800" b="1" dirty="0" smtClean="0">
                <a:sym typeface="Symbol" panose="05050102010706020507" pitchFamily="18" charset="2"/>
              </a:rPr>
              <a:t>cavities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No significant impedance change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Expected reduction (~20%) with new amplifier in direct feedback loop of cavity C80-88 not </a:t>
            </a:r>
            <a:r>
              <a:rPr lang="en-GB" sz="1800" b="1" dirty="0" smtClean="0">
                <a:sym typeface="Symbol" panose="05050102010706020507" pitchFamily="18" charset="2"/>
              </a:rPr>
              <a:t>visible with beam</a:t>
            </a:r>
            <a:endParaRPr lang="en-GB" sz="1800" b="1" dirty="0">
              <a:sym typeface="Symbol" panose="05050102010706020507" pitchFamily="18" charset="2"/>
            </a:endParaRPr>
          </a:p>
          <a:p>
            <a:pPr marL="717550" lvl="1" indent="-352425"/>
            <a:r>
              <a:rPr lang="en-GB" sz="1800" b="1" dirty="0">
                <a:sym typeface="Symbol" panose="05050102010706020507" pitchFamily="18" charset="2"/>
              </a:rPr>
              <a:t>New power supplies for </a:t>
            </a:r>
            <a:r>
              <a:rPr lang="en-GB" sz="1800" b="1" dirty="0" err="1">
                <a:sym typeface="Symbol" panose="05050102010706020507" pitchFamily="18" charset="2"/>
              </a:rPr>
              <a:t>Finemet</a:t>
            </a:r>
            <a:r>
              <a:rPr lang="en-GB" sz="1800" b="1" dirty="0">
                <a:sym typeface="Symbol" panose="05050102010706020507" pitchFamily="18" charset="2"/>
              </a:rPr>
              <a:t> cavity </a:t>
            </a:r>
            <a:r>
              <a:rPr lang="en-GB" sz="1800" b="1" dirty="0" smtClean="0">
                <a:sym typeface="Symbol" panose="05050102010706020507" pitchFamily="18" charset="2"/>
              </a:rPr>
              <a:t>amplifiers</a:t>
            </a:r>
          </a:p>
          <a:p>
            <a:pPr marL="1030750" lvl="2" indent="-352425"/>
            <a:r>
              <a:rPr lang="en-GB" sz="1800" b="1" dirty="0">
                <a:sym typeface="Symbol" panose="05050102010706020507" pitchFamily="18" charset="2"/>
              </a:rPr>
              <a:t>C</a:t>
            </a:r>
            <a:r>
              <a:rPr lang="en-GB" sz="1800" b="1" dirty="0" smtClean="0">
                <a:sym typeface="Symbol" panose="05050102010706020507" pitchFamily="18" charset="2"/>
              </a:rPr>
              <a:t>oupled-bunch feedback not tripping anymore</a:t>
            </a:r>
          </a:p>
          <a:p>
            <a:pPr marL="1030750" lvl="2" indent="-352425"/>
            <a:r>
              <a:rPr lang="en-GB" sz="18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Saturation of drive power with previous supplies?</a:t>
            </a:r>
          </a:p>
          <a:p>
            <a:pPr marL="1030750" lvl="2" indent="-352425"/>
            <a:r>
              <a:rPr lang="en-GB" sz="18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Re-check feedback with six gaps after ITS1</a:t>
            </a: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717550" lvl="1" indent="-352425"/>
            <a:r>
              <a:rPr lang="en-GB" sz="1800" b="1" dirty="0" smtClean="0">
                <a:sym typeface="Symbol" panose="05050102010706020507" pitchFamily="18" charset="2"/>
              </a:rPr>
              <a:t>New </a:t>
            </a:r>
            <a:r>
              <a:rPr lang="en-GB" sz="1800" b="1" dirty="0">
                <a:sym typeface="Symbol" panose="05050102010706020507" pitchFamily="18" charset="2"/>
              </a:rPr>
              <a:t>pre-driver amplifiers for 10 MHz </a:t>
            </a:r>
            <a:r>
              <a:rPr lang="en-GB" sz="1800" b="1" dirty="0" smtClean="0">
                <a:sym typeface="Symbol" panose="05050102010706020507" pitchFamily="18" charset="2"/>
              </a:rPr>
              <a:t>cavities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No effect on direct wide-band feedback</a:t>
            </a:r>
          </a:p>
          <a:p>
            <a:pPr marL="1030750" lvl="2" indent="-352425"/>
            <a:r>
              <a:rPr lang="en-GB" sz="18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Improved 1-turn delay feedback operation?</a:t>
            </a: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717550" lvl="1" indent="-352425"/>
            <a:r>
              <a:rPr lang="en-GB" sz="1800" b="1" dirty="0">
                <a:sym typeface="Symbol" panose="05050102010706020507" pitchFamily="18" charset="2"/>
              </a:rPr>
              <a:t>200 MHz amplifier upgrade</a:t>
            </a:r>
          </a:p>
          <a:p>
            <a:pPr marL="1030750" lvl="2" indent="-352425"/>
            <a:r>
              <a:rPr lang="en-GB" sz="1800" b="1" dirty="0">
                <a:sym typeface="Symbol" panose="05050102010706020507" pitchFamily="18" charset="2"/>
              </a:rPr>
              <a:t>Same coupling of cavities with amplifiers (final stage unchanged)</a:t>
            </a:r>
          </a:p>
          <a:p>
            <a:pPr marL="717550" lvl="1" indent="-352425"/>
            <a:r>
              <a:rPr lang="en-GB" sz="1800" b="1" dirty="0" smtClean="0">
                <a:sym typeface="Symbol" panose="05050102010706020507" pitchFamily="18" charset="2"/>
              </a:rPr>
              <a:t>RF bypass measurement campaign</a:t>
            </a:r>
            <a:endParaRPr lang="en-GB" sz="1800" b="1" dirty="0">
              <a:sym typeface="Symbol" panose="05050102010706020507" pitchFamily="18" charset="2"/>
            </a:endParaRP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Small number of non-conformities, as every year</a:t>
            </a:r>
            <a:endParaRPr lang="en-GB" sz="1800" b="1" dirty="0">
              <a:sym typeface="Symbol" panose="05050102010706020507" pitchFamily="18" charset="2"/>
            </a:endParaRPr>
          </a:p>
          <a:p>
            <a:pPr marL="365125" lvl="1" indent="0">
              <a:buNone/>
            </a:pPr>
            <a:endParaRPr lang="en-GB" sz="1800" b="1" dirty="0">
              <a:sym typeface="Symbol" panose="05050102010706020507" pitchFamily="18" charset="2"/>
            </a:endParaRPr>
          </a:p>
          <a:p>
            <a:pPr marL="717550" lvl="1" indent="-450850"/>
            <a:r>
              <a:rPr lang="en-GB" sz="2100" b="1" dirty="0" smtClean="0">
                <a:sym typeface="Symbol" panose="05050102010706020507" pitchFamily="18" charset="2"/>
              </a:rPr>
              <a:t>No change of feedback setting-up </a:t>
            </a:r>
            <a:r>
              <a:rPr lang="en-GB" sz="2100" b="1" dirty="0" smtClean="0">
                <a:sym typeface="Symbol" panose="05050102010706020507" pitchFamily="18" charset="2"/>
              </a:rPr>
              <a:t>technique</a:t>
            </a:r>
            <a:r>
              <a:rPr lang="en-GB" sz="2100" b="1" dirty="0" smtClean="0">
                <a:sym typeface="Symbol" panose="05050102010706020507" pitchFamily="18" charset="2"/>
              </a:rPr>
              <a:t> </a:t>
            </a:r>
            <a:r>
              <a:rPr lang="en-GB" sz="2100" b="1" dirty="0" smtClean="0">
                <a:sym typeface="Symbol" panose="05050102010706020507" pitchFamily="18" charset="2"/>
              </a:rPr>
              <a:t>in 2018</a:t>
            </a:r>
            <a:endParaRPr lang="en-GB" sz="21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560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Changes during YETS2017/18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96498"/>
            <a:ext cx="8433329" cy="5391337"/>
          </a:xfrm>
        </p:spPr>
        <p:txBody>
          <a:bodyPr>
            <a:normAutofit/>
          </a:bodyPr>
          <a:lstStyle/>
          <a:p>
            <a:pPr marL="365125" lvl="1" indent="0">
              <a:buNone/>
            </a:pPr>
            <a:r>
              <a:rPr lang="en-GB" sz="24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Vacuum interventions</a:t>
            </a:r>
          </a:p>
          <a:p>
            <a:pPr marL="717550" lvl="1" indent="-352425"/>
            <a:r>
              <a:rPr lang="en-GB" sz="1800" b="1" dirty="0" smtClean="0">
                <a:sym typeface="Symbol" panose="05050102010706020507" pitchFamily="18" charset="2"/>
              </a:rPr>
              <a:t>Septa SMH16, </a:t>
            </a:r>
            <a:r>
              <a:rPr lang="en-GB" sz="1800" b="1" dirty="0" smtClean="0">
                <a:sym typeface="Symbol" panose="05050102010706020507" pitchFamily="18" charset="2"/>
              </a:rPr>
              <a:t>SEH23 </a:t>
            </a:r>
            <a:r>
              <a:rPr lang="en-GB" sz="1800" b="1" dirty="0" smtClean="0">
                <a:sym typeface="Symbol" panose="05050102010706020507" pitchFamily="18" charset="2"/>
              </a:rPr>
              <a:t>and SMH42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No additional </a:t>
            </a:r>
            <a:r>
              <a:rPr lang="en-GB" sz="1800" b="1" dirty="0" smtClean="0">
                <a:sym typeface="Symbol" panose="05050102010706020507" pitchFamily="18" charset="2"/>
              </a:rPr>
              <a:t>RF shielding </a:t>
            </a:r>
            <a:r>
              <a:rPr lang="en-GB" sz="1800" b="1" dirty="0" smtClean="0">
                <a:sym typeface="Symbol" panose="05050102010706020507" pitchFamily="18" charset="2"/>
              </a:rPr>
              <a:t>in swapped devices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Regular preventive maintenance</a:t>
            </a:r>
            <a:endParaRPr lang="en-GB" sz="1800" b="1" dirty="0">
              <a:sym typeface="Symbol" panose="05050102010706020507" pitchFamily="18" charset="2"/>
            </a:endParaRPr>
          </a:p>
          <a:p>
            <a:pPr marL="717550" lvl="1" indent="-352425"/>
            <a:r>
              <a:rPr lang="en-GB" sz="1800" b="1" dirty="0" smtClean="0">
                <a:sym typeface="Symbol" panose="05050102010706020507" pitchFamily="18" charset="2"/>
              </a:rPr>
              <a:t>Wire scanner in SS54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Prototype wire scanner of new design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Minor contribution to longitudinal impedance expected</a:t>
            </a:r>
          </a:p>
          <a:p>
            <a:pPr marL="717550" lvl="1" indent="-352425"/>
            <a:r>
              <a:rPr lang="en-GB" sz="1800" b="1" dirty="0" smtClean="0">
                <a:sym typeface="Symbol" panose="05050102010706020507" pitchFamily="18" charset="2"/>
              </a:rPr>
              <a:t>Wire scanner SS85</a:t>
            </a: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One-to-one exchange by identical unit </a:t>
            </a:r>
          </a:p>
          <a:p>
            <a:pPr marL="717550" lvl="1" indent="-352425"/>
            <a:r>
              <a:rPr lang="en-GB" sz="1800" b="1" dirty="0">
                <a:sym typeface="Symbol" panose="05050102010706020507" pitchFamily="18" charset="2"/>
              </a:rPr>
              <a:t>New BTV screen in magnet unit </a:t>
            </a:r>
            <a:r>
              <a:rPr lang="en-GB" sz="1800" b="1" dirty="0" smtClean="0">
                <a:sym typeface="Symbol" panose="05050102010706020507" pitchFamily="18" charset="2"/>
              </a:rPr>
              <a:t>41</a:t>
            </a:r>
            <a:endParaRPr lang="en-GB" sz="1800" b="1" dirty="0">
              <a:sym typeface="Symbol" panose="05050102010706020507" pitchFamily="18" charset="2"/>
            </a:endParaRPr>
          </a:p>
          <a:p>
            <a:pPr marL="1030750" lvl="2" indent="-352425"/>
            <a:r>
              <a:rPr lang="en-GB" sz="1800" b="1" dirty="0" smtClean="0">
                <a:sym typeface="Symbol" panose="05050102010706020507" pitchFamily="18" charset="2"/>
              </a:rPr>
              <a:t>Minor contribution to longitudinal impedance expected</a:t>
            </a:r>
          </a:p>
          <a:p>
            <a:pPr marL="365125" lvl="1" indent="0">
              <a:buNone/>
            </a:pPr>
            <a:endParaRPr lang="en-GB" sz="1800" b="1" dirty="0" smtClean="0">
              <a:sym typeface="Symbol" panose="05050102010706020507" pitchFamily="18" charset="2"/>
            </a:endParaRPr>
          </a:p>
          <a:p>
            <a:pPr marL="365125" lvl="1" indent="0">
              <a:buNone/>
            </a:pPr>
            <a:endParaRPr lang="en-GB" sz="1800" b="1" dirty="0">
              <a:sym typeface="Symbol" panose="05050102010706020507" pitchFamily="18" charset="2"/>
            </a:endParaRPr>
          </a:p>
          <a:p>
            <a:pPr marL="717550" lvl="1" indent="-450850">
              <a:buFont typeface="Symbol" panose="05050102010706020507" pitchFamily="18" charset="2"/>
              <a:buChar char="®"/>
            </a:pPr>
            <a:r>
              <a:rPr lang="en-GB" sz="2100" b="1" dirty="0" smtClean="0">
                <a:sym typeface="Symbol" panose="05050102010706020507" pitchFamily="18" charset="2"/>
              </a:rPr>
              <a:t>Insignificant effect on longitudinal </a:t>
            </a:r>
            <a:r>
              <a:rPr lang="en-GB" sz="2100" b="1" dirty="0" smtClean="0">
                <a:sym typeface="Symbol" panose="05050102010706020507" pitchFamily="18" charset="2"/>
              </a:rPr>
              <a:t>impedance </a:t>
            </a:r>
            <a:r>
              <a:rPr lang="en-GB" sz="2100" b="1" dirty="0" smtClean="0">
                <a:sym typeface="Symbol" panose="05050102010706020507" pitchFamily="18" charset="2"/>
              </a:rPr>
              <a:t>expected</a:t>
            </a:r>
            <a:endParaRPr lang="en-GB" sz="21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3004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96498"/>
            <a:ext cx="8433329" cy="5391337"/>
          </a:xfrm>
        </p:spPr>
        <p:txBody>
          <a:bodyPr>
            <a:normAutofit/>
          </a:bodyPr>
          <a:lstStyle/>
          <a:p>
            <a:pPr marL="708025" lvl="1" indent="-342900"/>
            <a:r>
              <a:rPr lang="en-GB" sz="2100" b="1" dirty="0" smtClean="0">
                <a:sym typeface="Symbol" panose="05050102010706020507" pitchFamily="18" charset="2"/>
              </a:rPr>
              <a:t>Bunches at PS extraction shorter than in 2017</a:t>
            </a:r>
          </a:p>
          <a:p>
            <a:pPr marL="1021225" lvl="2" indent="-342900"/>
            <a:r>
              <a:rPr lang="en-GB" sz="1800" b="1" dirty="0" smtClean="0">
                <a:sym typeface="Symbol" panose="05050102010706020507" pitchFamily="18" charset="2"/>
              </a:rPr>
              <a:t>Bunch rotation settings to be adjusted</a:t>
            </a:r>
          </a:p>
          <a:p>
            <a:pPr marL="1021225" lvl="2" indent="-342900"/>
            <a:r>
              <a:rPr lang="en-GB" sz="1800" b="1" dirty="0" smtClean="0">
                <a:sym typeface="Symbol" panose="05050102010706020507" pitchFamily="18" charset="2"/>
              </a:rPr>
              <a:t>Longitudinal </a:t>
            </a:r>
            <a:r>
              <a:rPr lang="en-GB" sz="1800" b="1" dirty="0" smtClean="0">
                <a:sym typeface="Symbol" panose="05050102010706020507" pitchFamily="18" charset="2"/>
              </a:rPr>
              <a:t>emittances actually </a:t>
            </a:r>
            <a:r>
              <a:rPr lang="en-GB" sz="1800" b="1" dirty="0" smtClean="0">
                <a:sym typeface="Symbol" panose="05050102010706020507" pitchFamily="18" charset="2"/>
              </a:rPr>
              <a:t>larger</a:t>
            </a:r>
          </a:p>
          <a:p>
            <a:pPr marL="1021225" lvl="2" indent="-342900"/>
            <a:r>
              <a:rPr lang="en-GB" sz="1800" b="1" dirty="0">
                <a:sym typeface="Symbol" panose="05050102010706020507" pitchFamily="18" charset="2"/>
              </a:rPr>
              <a:t>Longitudinal beam quality looks better that it really is</a:t>
            </a:r>
          </a:p>
          <a:p>
            <a:pPr marL="708025" lvl="1" indent="-342900"/>
            <a:r>
              <a:rPr lang="en-GB" sz="2100" b="1" dirty="0" smtClean="0">
                <a:sym typeface="Symbol" panose="05050102010706020507" pitchFamily="18" charset="2"/>
              </a:rPr>
              <a:t>May </a:t>
            </a:r>
            <a:r>
              <a:rPr lang="en-GB" sz="2100" b="1" dirty="0" smtClean="0">
                <a:sym typeface="Symbol" panose="05050102010706020507" pitchFamily="18" charset="2"/>
              </a:rPr>
              <a:t>partially explain seemingly better stability</a:t>
            </a:r>
          </a:p>
          <a:p>
            <a:pPr marL="708025" lvl="1" indent="-342900"/>
            <a:r>
              <a:rPr lang="en-GB" sz="2100" b="1" dirty="0" smtClean="0">
                <a:sym typeface="Symbol" panose="05050102010706020507" pitchFamily="18" charset="2"/>
              </a:rPr>
              <a:t>Significant improvement for BCMS to be understood</a:t>
            </a:r>
          </a:p>
          <a:p>
            <a:pPr marL="708025" lvl="1" indent="-342900"/>
            <a:endParaRPr lang="en-GB" sz="2100" b="1" dirty="0">
              <a:sym typeface="Symbol" panose="05050102010706020507" pitchFamily="18" charset="2"/>
            </a:endParaRPr>
          </a:p>
          <a:p>
            <a:pPr marL="365125" lvl="1" indent="0">
              <a:buNone/>
            </a:pPr>
            <a:r>
              <a:rPr lang="en-GB" sz="21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Future </a:t>
            </a:r>
            <a:r>
              <a:rPr lang="en-GB" sz="2100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beam studies</a:t>
            </a:r>
            <a:endParaRPr lang="en-GB" sz="2100" b="1" dirty="0" smtClean="0">
              <a:solidFill>
                <a:srgbClr val="0055A0"/>
              </a:solidFill>
              <a:sym typeface="Symbol" panose="05050102010706020507" pitchFamily="18" charset="2"/>
            </a:endParaRPr>
          </a:p>
          <a:p>
            <a:pPr marL="708025" lvl="1" indent="-342900"/>
            <a:r>
              <a:rPr lang="en-GB" sz="2100" b="1" dirty="0" smtClean="0">
                <a:sym typeface="Symbol" panose="05050102010706020507" pitchFamily="18" charset="2"/>
              </a:rPr>
              <a:t>Re-measure at 2.1 ∙ 10</a:t>
            </a:r>
            <a:r>
              <a:rPr lang="en-GB" sz="2100" b="1" baseline="30000" dirty="0" smtClean="0">
                <a:sym typeface="Symbol" panose="05050102010706020507" pitchFamily="18" charset="2"/>
              </a:rPr>
              <a:t>11</a:t>
            </a:r>
            <a:r>
              <a:rPr lang="en-GB" sz="2100" b="1" dirty="0" smtClean="0">
                <a:sym typeface="Symbol" panose="05050102010706020507" pitchFamily="18" charset="2"/>
              </a:rPr>
              <a:t> ppb</a:t>
            </a:r>
            <a:r>
              <a:rPr lang="en-GB" sz="2100" dirty="0" smtClean="0">
                <a:sym typeface="Symbol" panose="05050102010706020507" pitchFamily="18" charset="2"/>
              </a:rPr>
              <a:t> with parameters as close as possible to the ones for 2017 measurements</a:t>
            </a:r>
          </a:p>
          <a:p>
            <a:pPr marL="708025" lvl="1" indent="-342900"/>
            <a:r>
              <a:rPr lang="en-GB" sz="2100" dirty="0" smtClean="0">
                <a:sym typeface="Symbol" panose="05050102010706020507" pitchFamily="18" charset="2"/>
              </a:rPr>
              <a:t>Set-up </a:t>
            </a:r>
            <a:r>
              <a:rPr lang="en-GB" sz="2100" b="1" dirty="0" smtClean="0">
                <a:sym typeface="Symbol" panose="05050102010706020507" pitchFamily="18" charset="2"/>
              </a:rPr>
              <a:t>BCMS beam at 2.1 and 2.6 </a:t>
            </a:r>
            <a:r>
              <a:rPr lang="en-GB" sz="2100" b="1" dirty="0">
                <a:sym typeface="Symbol" panose="05050102010706020507" pitchFamily="18" charset="2"/>
              </a:rPr>
              <a:t>∙ 10</a:t>
            </a:r>
            <a:r>
              <a:rPr lang="en-GB" sz="2100" b="1" baseline="30000" dirty="0">
                <a:sym typeface="Symbol" panose="05050102010706020507" pitchFamily="18" charset="2"/>
              </a:rPr>
              <a:t>11</a:t>
            </a:r>
            <a:r>
              <a:rPr lang="en-GB" sz="2100" b="1" dirty="0">
                <a:sym typeface="Symbol" panose="05050102010706020507" pitchFamily="18" charset="2"/>
              </a:rPr>
              <a:t> ppb </a:t>
            </a:r>
            <a:r>
              <a:rPr lang="en-GB" sz="2100" dirty="0" smtClean="0">
                <a:sym typeface="Symbol" panose="05050102010706020507" pitchFamily="18" charset="2"/>
              </a:rPr>
              <a:t>with smallest possible longitudinal </a:t>
            </a:r>
            <a:r>
              <a:rPr lang="en-GB" sz="2100" dirty="0" smtClean="0">
                <a:sym typeface="Symbol" panose="05050102010706020507" pitchFamily="18" charset="2"/>
              </a:rPr>
              <a:t>emittance</a:t>
            </a:r>
          </a:p>
          <a:p>
            <a:pPr marL="1021225" lvl="2" indent="-342900"/>
            <a:r>
              <a:rPr lang="en-GB" sz="1900" b="1" dirty="0" smtClean="0">
                <a:sym typeface="Symbol" panose="05050102010706020507" pitchFamily="18" charset="2"/>
              </a:rPr>
              <a:t>Experience in SPS at</a:t>
            </a:r>
            <a:r>
              <a:rPr lang="en-GB" sz="1900" b="1" dirty="0" smtClean="0">
                <a:sym typeface="Symbol" panose="05050102010706020507" pitchFamily="18" charset="2"/>
              </a:rPr>
              <a:t> </a:t>
            </a:r>
            <a:r>
              <a:rPr lang="en-GB" sz="1900" b="1" dirty="0">
                <a:sym typeface="Symbol" panose="05050102010706020507" pitchFamily="18" charset="2"/>
              </a:rPr>
              <a:t>~</a:t>
            </a:r>
            <a:r>
              <a:rPr lang="en-GB" sz="1900" b="1" dirty="0" smtClean="0">
                <a:sym typeface="Symbol" panose="05050102010706020507" pitchFamily="18" charset="2"/>
              </a:rPr>
              <a:t>2.1 ∙ 10</a:t>
            </a:r>
            <a:r>
              <a:rPr lang="en-GB" sz="1900" b="1" baseline="30000" dirty="0" smtClean="0">
                <a:sym typeface="Symbol" panose="05050102010706020507" pitchFamily="18" charset="2"/>
              </a:rPr>
              <a:t>11</a:t>
            </a:r>
            <a:r>
              <a:rPr lang="en-GB" sz="1900" b="1" dirty="0" smtClean="0">
                <a:sym typeface="Symbol" panose="05050102010706020507" pitchFamily="18" charset="2"/>
              </a:rPr>
              <a:t> ppb with 2018 BCMS</a:t>
            </a:r>
            <a:endParaRPr lang="en-GB" sz="1900" b="1" dirty="0" smtClean="0">
              <a:sym typeface="Symbol" panose="05050102010706020507" pitchFamily="18" charset="2"/>
            </a:endParaRPr>
          </a:p>
          <a:p>
            <a:pPr marL="708025" lvl="1" indent="-342900"/>
            <a:r>
              <a:rPr lang="en-GB" sz="2100" dirty="0" smtClean="0">
                <a:sym typeface="Symbol" panose="05050102010706020507" pitchFamily="18" charset="2"/>
              </a:rPr>
              <a:t>Complete </a:t>
            </a:r>
            <a:r>
              <a:rPr lang="en-GB" sz="2100" b="1" dirty="0" smtClean="0">
                <a:sym typeface="Symbol" panose="05050102010706020507" pitchFamily="18" charset="2"/>
              </a:rPr>
              <a:t>cavity impedance studies </a:t>
            </a:r>
            <a:r>
              <a:rPr lang="en-GB" sz="2100" dirty="0" smtClean="0">
                <a:sym typeface="Symbol" panose="05050102010706020507" pitchFamily="18" charset="2"/>
              </a:rPr>
              <a:t>(40 MHz and 80 MHz</a:t>
            </a:r>
            <a:r>
              <a:rPr lang="en-GB" sz="2100" dirty="0" smtClean="0">
                <a:sym typeface="Symbol" panose="05050102010706020507" pitchFamily="18" charset="2"/>
              </a:rPr>
              <a:t>)</a:t>
            </a:r>
          </a:p>
          <a:p>
            <a:pPr marL="708025" lvl="1" indent="-342900"/>
            <a:r>
              <a:rPr lang="en-GB" sz="2100" dirty="0">
                <a:sym typeface="Symbol" panose="05050102010706020507" pitchFamily="18" charset="2"/>
              </a:rPr>
              <a:t>Check influence of </a:t>
            </a:r>
            <a:r>
              <a:rPr lang="en-GB" sz="2100" b="1" dirty="0">
                <a:sym typeface="Symbol" panose="05050102010706020507" pitchFamily="18" charset="2"/>
              </a:rPr>
              <a:t>longitudinal</a:t>
            </a:r>
            <a:r>
              <a:rPr lang="en-GB" sz="2100" dirty="0">
                <a:sym typeface="Symbol" panose="05050102010706020507" pitchFamily="18" charset="2"/>
              </a:rPr>
              <a:t> blow-up on </a:t>
            </a:r>
            <a:r>
              <a:rPr lang="en-GB" sz="2100" b="1" dirty="0">
                <a:sym typeface="Symbol" panose="05050102010706020507" pitchFamily="18" charset="2"/>
              </a:rPr>
              <a:t>distribution</a:t>
            </a:r>
          </a:p>
          <a:p>
            <a:pPr marL="708025" lvl="1" indent="-342900"/>
            <a:endParaRPr lang="en-GB" sz="2100" dirty="0" smtClean="0">
              <a:sym typeface="Symbol" panose="05050102010706020507" pitchFamily="18" charset="2"/>
            </a:endParaRPr>
          </a:p>
          <a:p>
            <a:pPr marL="708025" lvl="1" indent="-342900"/>
            <a:endParaRPr lang="en-GB" sz="2100" b="1" dirty="0" smtClean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7493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010400" y="263770"/>
            <a:ext cx="2133600" cy="24059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441" y="4704746"/>
            <a:ext cx="7971118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>
              <a:defRPr/>
            </a:pPr>
            <a:r>
              <a:rPr lang="fr-CH" sz="2585" b="1" dirty="0">
                <a:solidFill>
                  <a:srgbClr val="0055A0"/>
                </a:solidFill>
                <a:latin typeface="Calibri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93571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Update on intensity reach</a:t>
            </a:r>
            <a:b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with LHC-type beams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894672"/>
          </a:xfrm>
        </p:spPr>
        <p:txBody>
          <a:bodyPr>
            <a:normAutofit lnSpcReduction="10000"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Performance </a:t>
            </a:r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</a:p>
          <a:p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Dynamics Working Group</a:t>
            </a:r>
            <a:endParaRPr lang="en-US" sz="1939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June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H. Damerau,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Lasheen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4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03238" y="1196499"/>
            <a:ext cx="8137525" cy="5355771"/>
          </a:xfrm>
        </p:spPr>
        <p:txBody>
          <a:bodyPr>
            <a:normAutofit/>
          </a:bodyPr>
          <a:lstStyle/>
          <a:p>
            <a:pPr marL="273050" indent="-279400">
              <a:buFont typeface="Arial" panose="020B0604020202020204" pitchFamily="34" charset="0"/>
              <a:buChar char="•"/>
            </a:pPr>
            <a:r>
              <a:rPr lang="en-GB" sz="2600" dirty="0"/>
              <a:t> </a:t>
            </a:r>
            <a:r>
              <a:rPr lang="en-GB" sz="2600" dirty="0" smtClean="0"/>
              <a:t>Observations at high intensity</a:t>
            </a:r>
            <a:endParaRPr lang="en-GB" sz="2400" dirty="0"/>
          </a:p>
          <a:p>
            <a:pPr marL="633413" lvl="1" indent="-268288">
              <a:buFont typeface="Arial" panose="020B0604020202020204" pitchFamily="34" charset="0"/>
              <a:buChar char="•"/>
            </a:pPr>
            <a:r>
              <a:rPr lang="en-GB" sz="2400" dirty="0"/>
              <a:t>S</a:t>
            </a:r>
            <a:r>
              <a:rPr lang="en-GB" sz="2400" dirty="0" smtClean="0"/>
              <a:t>tandard 72-bunch beam</a:t>
            </a:r>
          </a:p>
          <a:p>
            <a:pPr marL="633413" lvl="1" indent="-268288">
              <a:buFont typeface="Arial" panose="020B0604020202020204" pitchFamily="34" charset="0"/>
              <a:buChar char="•"/>
            </a:pPr>
            <a:r>
              <a:rPr lang="en-GB" sz="2400" dirty="0" smtClean="0"/>
              <a:t>BCMS beam 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sz="2600" dirty="0" smtClean="0"/>
              <a:t>Beam-based cavity impedances</a:t>
            </a:r>
          </a:p>
          <a:p>
            <a:pPr marL="273050" indent="-279400">
              <a:buFont typeface="Arial" panose="020B0604020202020204" pitchFamily="34" charset="0"/>
              <a:buChar char="•"/>
            </a:pPr>
            <a:r>
              <a:rPr lang="en-GB" sz="2600" dirty="0" smtClean="0"/>
              <a:t>Changes during YETS2017/18</a:t>
            </a:r>
            <a:endParaRPr lang="en-GB" sz="2400" dirty="0"/>
          </a:p>
          <a:p>
            <a:pPr marL="633413" lvl="1" indent="-268288">
              <a:buFont typeface="Arial" panose="020B0604020202020204" pitchFamily="34" charset="0"/>
              <a:buChar char="•"/>
            </a:pPr>
            <a:r>
              <a:rPr lang="en-GB" sz="2400" dirty="0" smtClean="0"/>
              <a:t>RF</a:t>
            </a:r>
            <a:endParaRPr lang="en-GB" sz="2400" dirty="0"/>
          </a:p>
          <a:p>
            <a:pPr marL="633413" lvl="1" indent="-268288">
              <a:buFont typeface="Arial" panose="020B0604020202020204" pitchFamily="34" charset="0"/>
              <a:buChar char="•"/>
            </a:pPr>
            <a:r>
              <a:rPr lang="en-GB" sz="2400" dirty="0" smtClean="0"/>
              <a:t>Vacuum interventions</a:t>
            </a:r>
          </a:p>
          <a:p>
            <a:pPr marL="273050" indent="-279400">
              <a:buFont typeface="Arial" panose="020B0604020202020204" pitchFamily="34" charset="0"/>
              <a:buChar char="•"/>
            </a:pPr>
            <a:r>
              <a:rPr lang="en-GB" sz="2600" dirty="0" smtClean="0"/>
              <a:t>Summary and outlook</a:t>
            </a:r>
            <a:endParaRPr lang="en-GB" sz="2400" dirty="0"/>
          </a:p>
          <a:p>
            <a:pPr marL="431813" indent="-268288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633413" lvl="1" indent="-268288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33198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5116"/>
            <a:ext cx="8763034" cy="5752884"/>
          </a:xfrm>
        </p:spPr>
        <p:txBody>
          <a:bodyPr>
            <a:normAutofit/>
          </a:bodyPr>
          <a:lstStyle/>
          <a:p>
            <a:pPr marL="369888" indent="-376238"/>
            <a:r>
              <a:rPr lang="en-GB" sz="2100" dirty="0"/>
              <a:t>Beam seems </a:t>
            </a:r>
            <a:r>
              <a:rPr lang="en-GB" sz="2100" dirty="0" smtClean="0"/>
              <a:t>longitudinally in better shape than </a:t>
            </a:r>
            <a:r>
              <a:rPr lang="en-GB" sz="2100" dirty="0"/>
              <a:t>in </a:t>
            </a:r>
            <a:r>
              <a:rPr lang="en-GB" sz="2100" dirty="0" smtClean="0"/>
              <a:t>2016/2017</a:t>
            </a:r>
          </a:p>
          <a:p>
            <a:pPr marL="711200" lvl="1" indent="-347663"/>
            <a:r>
              <a:rPr lang="en-GB" sz="1800" dirty="0">
                <a:sym typeface="Symbol" panose="05050102010706020507" pitchFamily="18" charset="2"/>
              </a:rPr>
              <a:t>Standard beam stable </a:t>
            </a:r>
            <a:r>
              <a:rPr lang="en-GB" sz="1800" dirty="0" smtClean="0">
                <a:sym typeface="Symbol" panose="05050102010706020507" pitchFamily="18" charset="2"/>
              </a:rPr>
              <a:t>beyond 2</a:t>
            </a:r>
            <a:r>
              <a:rPr lang="en-GB" sz="1800" dirty="0">
                <a:sym typeface="Symbol" panose="05050102010706020507" pitchFamily="18" charset="2"/>
              </a:rPr>
              <a:t>∙10</a:t>
            </a:r>
            <a:r>
              <a:rPr lang="en-GB" sz="1800" baseline="30000" dirty="0">
                <a:sym typeface="Symbol" panose="05050102010706020507" pitchFamily="18" charset="2"/>
              </a:rPr>
              <a:t>11</a:t>
            </a:r>
            <a:r>
              <a:rPr lang="en-GB" sz="1800" dirty="0">
                <a:sym typeface="Symbol" panose="05050102010706020507" pitchFamily="18" charset="2"/>
              </a:rPr>
              <a:t> ppb, </a:t>
            </a:r>
            <a:r>
              <a:rPr lang="en-GB" sz="1800" dirty="0" smtClean="0">
                <a:sym typeface="Symbol" panose="05050102010706020507" pitchFamily="18" charset="2"/>
              </a:rPr>
              <a:t>more </a:t>
            </a:r>
            <a:r>
              <a:rPr lang="en-GB" sz="1800" dirty="0">
                <a:sym typeface="Symbol" panose="05050102010706020507" pitchFamily="18" charset="2"/>
              </a:rPr>
              <a:t>for </a:t>
            </a:r>
            <a:r>
              <a:rPr lang="en-GB" sz="1800" dirty="0" smtClean="0">
                <a:sym typeface="Symbol" panose="05050102010706020507" pitchFamily="18" charset="2"/>
              </a:rPr>
              <a:t>BCMS</a:t>
            </a:r>
          </a:p>
          <a:p>
            <a:pPr marL="711200" lvl="1" indent="-347663"/>
            <a:r>
              <a:rPr lang="en-GB" sz="1800" dirty="0" smtClean="0">
                <a:sym typeface="Symbol" panose="05050102010706020507" pitchFamily="18" charset="2"/>
              </a:rPr>
              <a:t>Change </a:t>
            </a:r>
            <a:r>
              <a:rPr lang="en-GB" sz="1800" dirty="0">
                <a:sym typeface="Symbol" panose="05050102010706020507" pitchFamily="18" charset="2"/>
              </a:rPr>
              <a:t>with respect to </a:t>
            </a:r>
            <a:r>
              <a:rPr lang="en-GB" sz="1800" dirty="0" smtClean="0">
                <a:sym typeface="Symbol" panose="05050102010706020507" pitchFamily="18" charset="2"/>
              </a:rPr>
              <a:t>2016 and 2017 </a:t>
            </a:r>
            <a:r>
              <a:rPr lang="en-GB" sz="1800" dirty="0" smtClean="0">
                <a:sym typeface="Symbol" panose="05050102010706020507" pitchFamily="18" charset="2"/>
              </a:rPr>
              <a:t>not </a:t>
            </a:r>
            <a:r>
              <a:rPr lang="en-GB" sz="1800" dirty="0">
                <a:sym typeface="Symbol" panose="05050102010706020507" pitchFamily="18" charset="2"/>
              </a:rPr>
              <a:t>fully </a:t>
            </a:r>
            <a:r>
              <a:rPr lang="en-GB" sz="1800" dirty="0" smtClean="0">
                <a:sym typeface="Symbol" panose="05050102010706020507" pitchFamily="18" charset="2"/>
              </a:rPr>
              <a:t>understood</a:t>
            </a: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363538" indent="-363538">
              <a:buFont typeface="Symbol" panose="05050102010706020507" pitchFamily="18" charset="2"/>
              <a:buChar char="®"/>
            </a:pPr>
            <a:r>
              <a:rPr lang="en-GB" sz="2100" dirty="0" smtClean="0">
                <a:sym typeface="Symbol" panose="05050102010706020507" pitchFamily="18" charset="2"/>
              </a:rPr>
              <a:t>Clearly shorter bunches at extraction compared to 2017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95" y="2001197"/>
            <a:ext cx="4140000" cy="41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58" y="2001197"/>
            <a:ext cx="4140000" cy="41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LHC25ns (standard), 72 bunches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0127" y="2693863"/>
            <a:ext cx="2924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2.1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(2017)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85599" y="2693863"/>
            <a:ext cx="2924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2.4 ∙ 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(2018)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300" y="2254544"/>
            <a:ext cx="346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profile/length last turn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0415" y="2254544"/>
            <a:ext cx="3460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profile/length last turn</a:t>
            </a:r>
            <a:endParaRPr lang="en-GB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9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5116"/>
            <a:ext cx="8763034" cy="5752884"/>
          </a:xfrm>
        </p:spPr>
        <p:txBody>
          <a:bodyPr>
            <a:norm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</a:rPr>
              <a:t>Bunch length along the batch, 4</a:t>
            </a:r>
            <a:r>
              <a:rPr lang="en-GB" sz="2100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GB" sz="2100" dirty="0" smtClean="0">
                <a:solidFill>
                  <a:schemeClr val="tx1"/>
                </a:solidFill>
              </a:rPr>
              <a:t> Gaussian fit</a:t>
            </a:r>
          </a:p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Compare two and </a:t>
            </a:r>
            <a:r>
              <a:rPr lang="en-GB" sz="2100" dirty="0" smtClean="0">
                <a:solidFill>
                  <a:srgbClr val="FF0000"/>
                </a:solidFill>
                <a:sym typeface="Symbol" panose="05050102010706020507" pitchFamily="18" charset="2"/>
              </a:rPr>
              <a:t>three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 80 MHz cavities with gaps open</a:t>
            </a:r>
          </a:p>
          <a:p>
            <a:pPr marL="369888" indent="-376238">
              <a:spcBef>
                <a:spcPts val="400"/>
              </a:spcBef>
            </a:pP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</a:pPr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Font typeface="Symbol" panose="05050102010706020507" pitchFamily="18" charset="2"/>
              <a:buChar char="®"/>
            </a:pP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Bunch length dominated by </a:t>
            </a:r>
            <a:r>
              <a:rPr lang="en-GB" sz="2100" dirty="0" smtClean="0">
                <a:solidFill>
                  <a:srgbClr val="C0504D"/>
                </a:solidFill>
                <a:sym typeface="Symbol" panose="05050102010706020507" pitchFamily="18" charset="2"/>
              </a:rPr>
              <a:t>rotation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 or </a:t>
            </a:r>
            <a:r>
              <a:rPr lang="en-GB" sz="2100" dirty="0" smtClean="0">
                <a:solidFill>
                  <a:srgbClr val="C0504D"/>
                </a:solidFill>
                <a:sym typeface="Symbol" panose="05050102010706020507" pitchFamily="18" charset="2"/>
              </a:rPr>
              <a:t>longitudinal emittance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?</a:t>
            </a:r>
          </a:p>
          <a:p>
            <a:pPr marL="369888" indent="-376238">
              <a:spcBef>
                <a:spcPts val="400"/>
              </a:spcBef>
            </a:pPr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179387" lvl="1" indent="0">
              <a:buNone/>
            </a:pPr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61950" indent="-368300"/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LHC25ns (72 bunches), final bunch length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88" y="2515624"/>
            <a:ext cx="3600000" cy="266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000" y="2515624"/>
            <a:ext cx="3600000" cy="2664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79717" y="2098947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length at ejection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2.1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(2017)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5093" y="2098947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length at ejection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2.4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(2018)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3269" y="4280981"/>
            <a:ext cx="161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400" dirty="0" smtClean="0">
                <a:solidFill>
                  <a:srgbClr val="FF0000"/>
                </a:solidFill>
              </a:rPr>
              <a:t>C80-08/88/89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 </a:t>
            </a:r>
            <a:r>
              <a:rPr lang="en-GB" sz="1400" dirty="0" smtClean="0"/>
              <a:t>C80-08/88</a:t>
            </a:r>
            <a:endParaRPr lang="en-GB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981086" y="4280981"/>
            <a:ext cx="161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400" dirty="0" smtClean="0">
                <a:solidFill>
                  <a:srgbClr val="FF0000"/>
                </a:solidFill>
              </a:rPr>
              <a:t>C80-08/88/89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 </a:t>
            </a:r>
            <a:r>
              <a:rPr lang="en-GB" sz="1400" dirty="0" smtClean="0"/>
              <a:t>C80-08/88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83625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5116"/>
            <a:ext cx="8763034" cy="5752884"/>
          </a:xfrm>
        </p:spPr>
        <p:txBody>
          <a:bodyPr>
            <a:normAutofit lnSpcReduction="10000"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</a:rPr>
              <a:t>Multi-bunch tomography at arrival on </a:t>
            </a:r>
            <a:r>
              <a:rPr lang="en-GB" sz="2100" dirty="0" smtClean="0">
                <a:solidFill>
                  <a:schemeClr val="tx1"/>
                </a:solidFill>
              </a:rPr>
              <a:t>flat-top (</a:t>
            </a:r>
            <a:r>
              <a:rPr lang="en-GB" sz="2100" smtClean="0">
                <a:solidFill>
                  <a:schemeClr val="tx1"/>
                </a:solidFill>
              </a:rPr>
              <a:t>before 4-split)</a:t>
            </a:r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endParaRPr lang="en-GB" sz="2100" dirty="0" smtClean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42900" indent="-342900">
              <a:spcBef>
                <a:spcPts val="400"/>
              </a:spcBef>
              <a:buClrTx/>
            </a:pPr>
            <a:endParaRPr lang="en-GB" sz="2100" dirty="0" smtClean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42900" indent="-342900">
              <a:spcBef>
                <a:spcPts val="400"/>
              </a:spcBef>
              <a:buClrTx/>
            </a:pPr>
            <a:r>
              <a:rPr lang="en-GB" sz="2100" dirty="0" smtClean="0">
                <a:solidFill>
                  <a:srgbClr val="C0504D"/>
                </a:solidFill>
                <a:sym typeface="Symbol" panose="05050102010706020507" pitchFamily="18" charset="2"/>
              </a:rPr>
              <a:t>Longitudinal emittance at flat-top ~10% larger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 compared to 2017</a:t>
            </a:r>
          </a:p>
          <a:p>
            <a:pPr marL="711200" lvl="1" indent="-347663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GB" sz="1900" dirty="0" smtClean="0">
                <a:sym typeface="Symbol" panose="05050102010706020507" pitchFamily="18" charset="2"/>
              </a:rPr>
              <a:t>Shorter </a:t>
            </a:r>
            <a:r>
              <a:rPr lang="en-GB" sz="1900" dirty="0">
                <a:sym typeface="Symbol" panose="05050102010706020507" pitchFamily="18" charset="2"/>
              </a:rPr>
              <a:t>bunches with larger emittance </a:t>
            </a:r>
            <a:r>
              <a:rPr lang="en-GB" sz="1900" dirty="0" smtClean="0">
                <a:solidFill>
                  <a:srgbClr val="C0504D"/>
                </a:solidFill>
                <a:sym typeface="Symbol" panose="05050102010706020507" pitchFamily="18" charset="2"/>
              </a:rPr>
              <a:t> rotation parameters</a:t>
            </a:r>
            <a:endParaRPr lang="en-GB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42900" indent="-342900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Intensity </a:t>
            </a:r>
            <a:r>
              <a:rPr lang="en-GB" sz="2100" dirty="0">
                <a:solidFill>
                  <a:schemeClr val="tx1"/>
                </a:solidFill>
                <a:sym typeface="Symbol" panose="05050102010706020507" pitchFamily="18" charset="2"/>
              </a:rPr>
              <a:t>during 2018 measurements ~15% above 2017 values</a:t>
            </a:r>
          </a:p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 smtClean="0">
                <a:sym typeface="Symbol" panose="05050102010706020507" pitchFamily="18" charset="2"/>
              </a:rPr>
              <a:t>Effect of 3</a:t>
            </a:r>
            <a:r>
              <a:rPr lang="en-GB" sz="2100" baseline="30000" dirty="0" smtClean="0">
                <a:sym typeface="Symbol" panose="05050102010706020507" pitchFamily="18" charset="2"/>
              </a:rPr>
              <a:t>rd</a:t>
            </a:r>
            <a:r>
              <a:rPr lang="en-GB" sz="2100" dirty="0" smtClean="0">
                <a:sym typeface="Symbol" panose="05050102010706020507" pitchFamily="18" charset="2"/>
              </a:rPr>
              <a:t> 80 MHz cavity gap seems less strong</a:t>
            </a:r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61950" indent="-368300"/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LHC25ns (72 bunches), emittance at flat-top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777" y="2239899"/>
            <a:ext cx="3600000" cy="260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88" y="2241370"/>
            <a:ext cx="3600000" cy="2601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79717" y="1547401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Emittance, </a:t>
            </a:r>
            <a:r>
              <a:rPr lang="en-GB" b="1" dirty="0" smtClean="0">
                <a:solidFill>
                  <a:srgbClr val="0055A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0055A0"/>
                </a:solidFill>
              </a:rPr>
              <a:t>l</a:t>
            </a:r>
            <a:r>
              <a:rPr lang="en-GB" b="1" dirty="0" smtClean="0">
                <a:solidFill>
                  <a:srgbClr val="0055A0"/>
                </a:solidFill>
              </a:rPr>
              <a:t> at flat-top arrival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2.1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(2017)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5093" y="1547401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Emittance, </a:t>
            </a:r>
            <a:r>
              <a:rPr lang="en-GB" b="1" dirty="0" smtClean="0">
                <a:solidFill>
                  <a:srgbClr val="0055A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0055A0"/>
                </a:solidFill>
              </a:rPr>
              <a:t>l</a:t>
            </a:r>
            <a:r>
              <a:rPr lang="en-GB" b="1" dirty="0" smtClean="0">
                <a:solidFill>
                  <a:srgbClr val="0055A0"/>
                </a:solidFill>
              </a:rPr>
              <a:t> at flat-top arrival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2.4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(2018)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0705" y="3988593"/>
            <a:ext cx="161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400" dirty="0" smtClean="0">
                <a:solidFill>
                  <a:srgbClr val="FF0000"/>
                </a:solidFill>
              </a:rPr>
              <a:t>C80-08/88/89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 </a:t>
            </a:r>
            <a:r>
              <a:rPr lang="en-GB" sz="1400" dirty="0" smtClean="0"/>
              <a:t>C80-08/88</a:t>
            </a:r>
            <a:endParaRPr lang="en-GB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101684" y="2468056"/>
            <a:ext cx="161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400" dirty="0" smtClean="0">
                <a:solidFill>
                  <a:srgbClr val="FF0000"/>
                </a:solidFill>
              </a:rPr>
              <a:t>C80-08/88/89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 </a:t>
            </a:r>
            <a:r>
              <a:rPr lang="en-GB" sz="1400" dirty="0" smtClean="0"/>
              <a:t>C80-08/88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42113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5116"/>
            <a:ext cx="8763034" cy="5752884"/>
          </a:xfrm>
        </p:spPr>
        <p:txBody>
          <a:bodyPr>
            <a:norm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</a:rPr>
              <a:t>Intensity increased up to ~3 ∙ 10</a:t>
            </a:r>
            <a:r>
              <a:rPr lang="en-GB" sz="2100" baseline="30000" dirty="0" smtClean="0">
                <a:solidFill>
                  <a:schemeClr val="tx1"/>
                </a:solidFill>
              </a:rPr>
              <a:t>11</a:t>
            </a:r>
            <a:r>
              <a:rPr lang="en-GB" sz="2100" dirty="0" smtClean="0">
                <a:solidFill>
                  <a:schemeClr val="tx1"/>
                </a:solidFill>
              </a:rPr>
              <a:t> ppb (1.5 </a:t>
            </a:r>
            <a:r>
              <a:rPr lang="en-GB" sz="2100" dirty="0">
                <a:solidFill>
                  <a:schemeClr val="tx1"/>
                </a:solidFill>
              </a:rPr>
              <a:t>∙ </a:t>
            </a:r>
            <a:r>
              <a:rPr lang="en-GB" sz="2100" dirty="0" smtClean="0">
                <a:solidFill>
                  <a:schemeClr val="tx1"/>
                </a:solidFill>
              </a:rPr>
              <a:t>10</a:t>
            </a:r>
            <a:r>
              <a:rPr lang="en-GB" sz="2100" baseline="30000" dirty="0" smtClean="0">
                <a:solidFill>
                  <a:schemeClr val="tx1"/>
                </a:solidFill>
              </a:rPr>
              <a:t>13</a:t>
            </a:r>
            <a:r>
              <a:rPr lang="en-GB" sz="2100" dirty="0" smtClean="0">
                <a:solidFill>
                  <a:schemeClr val="tx1"/>
                </a:solidFill>
              </a:rPr>
              <a:t> </a:t>
            </a:r>
            <a:r>
              <a:rPr lang="en-GB" sz="2100" dirty="0" err="1" smtClean="0">
                <a:solidFill>
                  <a:schemeClr val="tx1"/>
                </a:solidFill>
              </a:rPr>
              <a:t>ppp</a:t>
            </a:r>
            <a:r>
              <a:rPr lang="en-GB" sz="2100" dirty="0" smtClean="0">
                <a:solidFill>
                  <a:schemeClr val="tx1"/>
                </a:solidFill>
              </a:rPr>
              <a:t> in total)</a:t>
            </a:r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endParaRPr lang="en-GB" sz="2100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endParaRPr lang="en-GB" sz="210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342900" indent="-342900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Little data from 2017 high-intensity BCMS beam for comparison</a:t>
            </a:r>
          </a:p>
          <a:p>
            <a:pPr marL="342900" indent="-342900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Again, potential issue with 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~10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% too large emittance</a:t>
            </a:r>
          </a:p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 smtClean="0">
                <a:sym typeface="Symbol" panose="05050102010706020507" pitchFamily="18" charset="2"/>
              </a:rPr>
              <a:t>Redo measurements at </a:t>
            </a:r>
            <a:r>
              <a:rPr lang="en-GB" sz="2100" i="1" dirty="0" err="1" smtClean="0">
                <a:sym typeface="Symbol" panose="05050102010706020507" pitchFamily="18" charset="2"/>
              </a:rPr>
              <a:t>N</a:t>
            </a:r>
            <a:r>
              <a:rPr lang="en-GB" sz="2100" baseline="-25000" dirty="0" err="1" smtClean="0">
                <a:sym typeface="Symbol" panose="05050102010706020507" pitchFamily="18" charset="2"/>
              </a:rPr>
              <a:t>b</a:t>
            </a:r>
            <a:r>
              <a:rPr lang="en-GB" sz="2100" dirty="0" smtClean="0">
                <a:sym typeface="Symbol" panose="05050102010706020507" pitchFamily="18" charset="2"/>
              </a:rPr>
              <a:t> = 2.6 10</a:t>
            </a:r>
            <a:r>
              <a:rPr lang="en-GB" sz="2100" baseline="30000" dirty="0" smtClean="0">
                <a:sym typeface="Symbol" panose="05050102010706020507" pitchFamily="18" charset="2"/>
              </a:rPr>
              <a:t>11</a:t>
            </a:r>
            <a:r>
              <a:rPr lang="en-GB" sz="2100" dirty="0" smtClean="0">
                <a:sym typeface="Symbol" panose="05050102010706020507" pitchFamily="18" charset="2"/>
              </a:rPr>
              <a:t> ppb and nominal </a:t>
            </a:r>
            <a:r>
              <a:rPr lang="en-GB" sz="2100" dirty="0" smtClean="0"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100" baseline="-25000" dirty="0" smtClean="0">
                <a:sym typeface="Symbol" panose="05050102010706020507" pitchFamily="18" charset="2"/>
              </a:rPr>
              <a:t>l</a:t>
            </a:r>
            <a:endParaRPr lang="en-GB" sz="1800" baseline="-250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61950" indent="-368300"/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LHC25ns (</a:t>
            </a:r>
            <a:r>
              <a:rPr lang="en-US" dirty="0" smtClean="0"/>
              <a:t>BCMS, 48 bunches), emittance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00" y="2266103"/>
            <a:ext cx="3600000" cy="2601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874929" y="2199054"/>
            <a:ext cx="3600000" cy="2664000"/>
            <a:chOff x="4947499" y="2895738"/>
            <a:chExt cx="3600000" cy="2664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7499" y="2895738"/>
              <a:ext cx="3600000" cy="2664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2530"/>
            <a:stretch/>
          </p:blipFill>
          <p:spPr>
            <a:xfrm>
              <a:off x="4947499" y="2962787"/>
              <a:ext cx="3600000" cy="194296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179717" y="1585119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Emittance, </a:t>
            </a:r>
            <a:r>
              <a:rPr lang="en-GB" b="1" dirty="0" smtClean="0">
                <a:solidFill>
                  <a:srgbClr val="0055A0"/>
                </a:solidFill>
                <a:latin typeface="Symbol" panose="05050102010706020507" pitchFamily="18" charset="2"/>
              </a:rPr>
              <a:t>e</a:t>
            </a:r>
            <a:r>
              <a:rPr lang="en-GB" b="1" baseline="-25000" dirty="0" smtClean="0">
                <a:solidFill>
                  <a:srgbClr val="0055A0"/>
                </a:solidFill>
              </a:rPr>
              <a:t>l</a:t>
            </a:r>
            <a:r>
              <a:rPr lang="en-GB" b="1" dirty="0" smtClean="0">
                <a:solidFill>
                  <a:srgbClr val="0055A0"/>
                </a:solidFill>
              </a:rPr>
              <a:t> at flat-top arrival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3 ∙ 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(2018)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7158" y="1585118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length at ejection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3 ∙ 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(2018)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8232" y="4002340"/>
            <a:ext cx="161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400" dirty="0" smtClean="0">
                <a:solidFill>
                  <a:srgbClr val="FF0000"/>
                </a:solidFill>
              </a:rPr>
              <a:t>C80-08/88/89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 </a:t>
            </a:r>
            <a:r>
              <a:rPr lang="en-GB" sz="1400" dirty="0" smtClean="0"/>
              <a:t>C80-08/88</a:t>
            </a:r>
            <a:endParaRPr lang="en-GB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285037" y="2489560"/>
            <a:ext cx="1612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400" dirty="0" smtClean="0">
                <a:solidFill>
                  <a:srgbClr val="FF0000"/>
                </a:solidFill>
              </a:rPr>
              <a:t>C80-08/88/89</a:t>
            </a:r>
            <a:endParaRPr lang="en-GB" sz="1400" dirty="0" smtClean="0">
              <a:solidFill>
                <a:srgbClr val="FF0000"/>
              </a:solidFill>
            </a:endParaRPr>
          </a:p>
          <a:p>
            <a:r>
              <a:rPr lang="en-GB" sz="1400" dirty="0">
                <a:sym typeface="Symbol" panose="05050102010706020507" pitchFamily="18" charset="2"/>
              </a:rPr>
              <a:t> </a:t>
            </a:r>
            <a:r>
              <a:rPr lang="en-GB" sz="1400" dirty="0" smtClean="0"/>
              <a:t>C80-08/88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81150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105116"/>
            <a:ext cx="8763034" cy="5752884"/>
          </a:xfrm>
        </p:spPr>
        <p:txBody>
          <a:bodyPr>
            <a:norm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</a:rPr>
              <a:t>Bunch length along the batch, 4</a:t>
            </a:r>
            <a:r>
              <a:rPr lang="en-GB" sz="2100" dirty="0" smtClean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GB" sz="2100" dirty="0" smtClean="0">
                <a:solidFill>
                  <a:schemeClr val="tx1"/>
                </a:solidFill>
              </a:rPr>
              <a:t> Gaussian fit</a:t>
            </a:r>
          </a:p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Examples for 2017 operational and 2018 high-intensity beams</a:t>
            </a:r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369888" indent="-376238"/>
            <a:endParaRPr lang="en-GB" sz="2100" dirty="0" smtClean="0">
              <a:sym typeface="Symbol" panose="05050102010706020507" pitchFamily="18" charset="2"/>
            </a:endParaRPr>
          </a:p>
          <a:p>
            <a:pPr marL="369888" indent="-376238"/>
            <a:endParaRPr lang="en-GB" sz="2100" dirty="0">
              <a:sym typeface="Symbol" panose="05050102010706020507" pitchFamily="18" charset="2"/>
            </a:endParaRPr>
          </a:p>
          <a:p>
            <a:pPr marL="179387" lvl="1" indent="0">
              <a:buNone/>
            </a:pPr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61950" indent="-368300"/>
            <a:endParaRPr lang="en-GB" sz="21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00" y="2073600"/>
            <a:ext cx="4140000" cy="41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/>
              <a:t>LHC25ns (BCMS), 48 </a:t>
            </a:r>
            <a:r>
              <a:rPr lang="en-US" dirty="0" smtClean="0"/>
              <a:t>bunches, bunch length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000" y="2072708"/>
            <a:ext cx="4140000" cy="41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7515" y="2072708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length at ejection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~1.5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(2017)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47499" y="2072708"/>
            <a:ext cx="316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Bunch length at ejection</a:t>
            </a:r>
          </a:p>
          <a:p>
            <a:pPr algn="ctr"/>
            <a:r>
              <a:rPr lang="en-GB" b="1" i="1" dirty="0" err="1" smtClean="0"/>
              <a:t>N</a:t>
            </a:r>
            <a:r>
              <a:rPr lang="en-GB" b="1" baseline="-25000" dirty="0" err="1" smtClean="0"/>
              <a:t>b</a:t>
            </a:r>
            <a:r>
              <a:rPr lang="en-GB" b="1" dirty="0" smtClean="0"/>
              <a:t> = 3 </a:t>
            </a:r>
            <a:r>
              <a:rPr lang="en-GB" b="1" dirty="0"/>
              <a:t>∙ </a:t>
            </a:r>
            <a:r>
              <a:rPr lang="en-GB" b="1" dirty="0" smtClean="0"/>
              <a:t>10</a:t>
            </a:r>
            <a:r>
              <a:rPr lang="en-GB" b="1" baseline="30000" dirty="0" smtClean="0"/>
              <a:t>11</a:t>
            </a:r>
            <a:r>
              <a:rPr lang="en-GB" b="1" dirty="0" smtClean="0"/>
              <a:t> ppb </a:t>
            </a:r>
            <a:r>
              <a:rPr lang="en-GB" b="1" dirty="0" smtClean="0">
                <a:solidFill>
                  <a:srgbClr val="C0504D"/>
                </a:solidFill>
              </a:rPr>
              <a:t>(2018)</a:t>
            </a:r>
            <a:endParaRPr lang="en-GB" b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5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76774" y="1105116"/>
            <a:ext cx="4198425" cy="5752884"/>
          </a:xfrm>
        </p:spPr>
        <p:txBody>
          <a:bodyPr>
            <a:normAutofit/>
          </a:bodyPr>
          <a:lstStyle/>
          <a:p>
            <a:pPr marL="369888" indent="-376238">
              <a:spcBef>
                <a:spcPts val="400"/>
              </a:spcBef>
              <a:buClrTx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Same procedure as in 2017</a:t>
            </a:r>
          </a:p>
          <a:p>
            <a:pPr marL="369888" indent="-376238">
              <a:spcBef>
                <a:spcPts val="400"/>
              </a:spcBef>
              <a:buClrTx/>
            </a:pPr>
            <a:r>
              <a:rPr lang="en-GB" sz="2100" dirty="0">
                <a:solidFill>
                  <a:schemeClr val="tx1"/>
                </a:solidFill>
                <a:sym typeface="Symbol" panose="05050102010706020507" pitchFamily="18" charset="2"/>
              </a:rPr>
              <a:t>Preliminary results from beam-based </a:t>
            </a: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impedance       </a:t>
            </a:r>
            <a:r>
              <a:rPr lang="en-GB" sz="2100" dirty="0" smtClean="0">
                <a:sym typeface="Symbol" panose="05050102010706020507" pitchFamily="18" charset="2"/>
              </a:rPr>
              <a:t>for 80 MHz cavities</a:t>
            </a:r>
          </a:p>
          <a:p>
            <a:pPr marL="342900" indent="-342900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 smtClean="0">
                <a:sym typeface="Symbol" panose="05050102010706020507" pitchFamily="18" charset="2"/>
              </a:rPr>
              <a:t>No significant change in impedance</a:t>
            </a:r>
            <a:endParaRPr lang="en-GB" sz="2100" dirty="0">
              <a:sym typeface="Symbol" panose="05050102010706020507" pitchFamily="18" charset="2"/>
            </a:endParaRPr>
          </a:p>
          <a:p>
            <a:pPr marL="369888" indent="-376238">
              <a:spcBef>
                <a:spcPts val="400"/>
              </a:spcBef>
              <a:buClrTx/>
            </a:pPr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>
              <a:sym typeface="Symbol" panose="05050102010706020507" pitchFamily="18" charset="2"/>
            </a:endParaRPr>
          </a:p>
          <a:p>
            <a:pPr marL="536575" lvl="1" indent="-357188"/>
            <a:endParaRPr lang="en-GB" sz="1800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sz="1800" b="1" dirty="0">
              <a:solidFill>
                <a:srgbClr val="C0504D"/>
              </a:solidFill>
              <a:sym typeface="Symbol" panose="05050102010706020507" pitchFamily="18" charset="2"/>
            </a:endParaRPr>
          </a:p>
          <a:p>
            <a:pPr marL="361950" indent="-368300"/>
            <a:endParaRPr lang="en-GB" sz="2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Impedance of 80 MHz cavities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499" y="1175163"/>
            <a:ext cx="3240000" cy="2430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499" y="3843321"/>
            <a:ext cx="3240000" cy="243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96" y="3843321"/>
            <a:ext cx="3240000" cy="2430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130499" y="3975704"/>
            <a:ext cx="904875" cy="309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156692" y="1297171"/>
            <a:ext cx="904875" cy="309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195083" y="3965329"/>
            <a:ext cx="904875" cy="309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45379" y="3933500"/>
            <a:ext cx="125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600" dirty="0" smtClean="0">
                <a:solidFill>
                  <a:srgbClr val="FF0000"/>
                </a:solidFill>
              </a:rPr>
              <a:t>2018 data</a:t>
            </a:r>
          </a:p>
          <a:p>
            <a:pPr algn="r"/>
            <a:r>
              <a:rPr lang="en-GB" sz="1600" dirty="0">
                <a:solidFill>
                  <a:srgbClr val="0000FF"/>
                </a:solidFill>
                <a:sym typeface="Symbol" panose="05050102010706020507" pitchFamily="18" charset="2"/>
              </a:rPr>
              <a:t> </a:t>
            </a:r>
            <a:r>
              <a:rPr lang="en-GB" sz="1600" dirty="0" smtClean="0">
                <a:solidFill>
                  <a:srgbClr val="0000FF"/>
                </a:solidFill>
              </a:rPr>
              <a:t>2017 data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45379" y="1235967"/>
            <a:ext cx="125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600" dirty="0" smtClean="0">
                <a:solidFill>
                  <a:srgbClr val="FF0000"/>
                </a:solidFill>
              </a:rPr>
              <a:t>2018 data</a:t>
            </a:r>
          </a:p>
          <a:p>
            <a:pPr algn="r"/>
            <a:r>
              <a:rPr lang="en-GB" sz="1600" dirty="0">
                <a:solidFill>
                  <a:srgbClr val="0000FF"/>
                </a:solidFill>
                <a:sym typeface="Symbol" panose="05050102010706020507" pitchFamily="18" charset="2"/>
              </a:rPr>
              <a:t> </a:t>
            </a:r>
            <a:r>
              <a:rPr lang="en-GB" sz="1600" dirty="0" smtClean="0">
                <a:solidFill>
                  <a:srgbClr val="0000FF"/>
                </a:solidFill>
              </a:rPr>
              <a:t>2017 data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85986" y="3904124"/>
            <a:ext cx="125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rgbClr val="FF0000"/>
                </a:solidFill>
                <a:sym typeface="Symbol" panose="05050102010706020507" pitchFamily="18" charset="2"/>
              </a:rPr>
              <a:t> </a:t>
            </a:r>
            <a:r>
              <a:rPr lang="en-GB" sz="1600" dirty="0" smtClean="0">
                <a:solidFill>
                  <a:srgbClr val="FF0000"/>
                </a:solidFill>
              </a:rPr>
              <a:t>2018 data</a:t>
            </a:r>
          </a:p>
          <a:p>
            <a:pPr algn="r"/>
            <a:r>
              <a:rPr lang="en-GB" sz="1600" dirty="0">
                <a:solidFill>
                  <a:srgbClr val="0000FF"/>
                </a:solidFill>
                <a:sym typeface="Symbol" panose="05050102010706020507" pitchFamily="18" charset="2"/>
              </a:rPr>
              <a:t> </a:t>
            </a:r>
            <a:r>
              <a:rPr lang="en-GB" sz="1600" dirty="0" smtClean="0">
                <a:solidFill>
                  <a:srgbClr val="0000FF"/>
                </a:solidFill>
              </a:rPr>
              <a:t>2017 data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75385" y="942155"/>
            <a:ext cx="282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Cavity C80-08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75385" y="3564168"/>
            <a:ext cx="282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Cavity C80-88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98704" y="3564168"/>
            <a:ext cx="3327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Cavity C80-89 (tuned for Pb</a:t>
            </a:r>
            <a:r>
              <a:rPr lang="en-GB" b="1" baseline="30000" dirty="0" smtClean="0">
                <a:solidFill>
                  <a:srgbClr val="0055A0"/>
                </a:solidFill>
              </a:rPr>
              <a:t>54+</a:t>
            </a:r>
            <a:r>
              <a:rPr lang="en-GB" b="1" dirty="0" smtClean="0">
                <a:solidFill>
                  <a:srgbClr val="0055A0"/>
                </a:solidFill>
              </a:rPr>
              <a:t>)</a:t>
            </a:r>
          </a:p>
        </p:txBody>
      </p:sp>
      <p:sp>
        <p:nvSpPr>
          <p:cNvPr id="30" name="Text Placeholder 4"/>
          <p:cNvSpPr txBox="1">
            <a:spLocks/>
          </p:cNvSpPr>
          <p:nvPr/>
        </p:nvSpPr>
        <p:spPr>
          <a:xfrm>
            <a:off x="576774" y="6325548"/>
            <a:ext cx="7737232" cy="532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9888" indent="-376238">
              <a:spcBef>
                <a:spcPts val="400"/>
              </a:spcBef>
              <a:buClrTx/>
              <a:buFont typeface="Symbol" panose="05050102010706020507" pitchFamily="18" charset="2"/>
              <a:buChar char="®"/>
            </a:pPr>
            <a:r>
              <a:rPr lang="en-GB" sz="2100" dirty="0" smtClean="0">
                <a:solidFill>
                  <a:schemeClr val="tx1"/>
                </a:solidFill>
                <a:sym typeface="Symbol" panose="05050102010706020507" pitchFamily="18" charset="2"/>
              </a:rPr>
              <a:t>To be completed with measurements of 40 MHz cavities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59023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56881</TotalTime>
  <Words>787</Words>
  <Application>Microsoft Office PowerPoint</Application>
  <PresentationFormat>On-screen Show (4:3)</PresentationFormat>
  <Paragraphs>225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Lucida Grande</vt:lpstr>
      <vt:lpstr>Symbol</vt:lpstr>
      <vt:lpstr>Times New Roman</vt:lpstr>
      <vt:lpstr>Wingdings</vt:lpstr>
      <vt:lpstr>LIU_PowerPoint_Template</vt:lpstr>
      <vt:lpstr>PowerPoint Presentation</vt:lpstr>
      <vt:lpstr>Update on intensity reach with LHC-type beams</vt:lpstr>
      <vt:lpstr>Overview</vt:lpstr>
      <vt:lpstr>LHC25ns (standard), 72 bunches</vt:lpstr>
      <vt:lpstr>LHC25ns (72 bunches), final bunch length</vt:lpstr>
      <vt:lpstr>LHC25ns (72 bunches), emittance at flat-top</vt:lpstr>
      <vt:lpstr>LHC25ns (BCMS, 48 bunches), emittance</vt:lpstr>
      <vt:lpstr>LHC25ns (BCMS), 48 bunches, bunch length</vt:lpstr>
      <vt:lpstr>Impedance of 80 MHz cavities</vt:lpstr>
      <vt:lpstr>Changes during YETS2017/18</vt:lpstr>
      <vt:lpstr>Changes during YETS2017/18</vt:lpstr>
      <vt:lpstr>Summary and 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2558</cp:revision>
  <cp:lastPrinted>2018-06-06T13:50:54Z</cp:lastPrinted>
  <dcterms:created xsi:type="dcterms:W3CDTF">2013-04-17T22:56:34Z</dcterms:created>
  <dcterms:modified xsi:type="dcterms:W3CDTF">2018-06-07T06:24:46Z</dcterms:modified>
  <cp:category/>
</cp:coreProperties>
</file>