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2"/>
  </p:notesMasterIdLst>
  <p:handoutMasterIdLst>
    <p:handoutMasterId r:id="rId43"/>
  </p:handoutMasterIdLst>
  <p:sldIdLst>
    <p:sldId id="256" r:id="rId2"/>
    <p:sldId id="316" r:id="rId3"/>
    <p:sldId id="290" r:id="rId4"/>
    <p:sldId id="309" r:id="rId5"/>
    <p:sldId id="318" r:id="rId6"/>
    <p:sldId id="274" r:id="rId7"/>
    <p:sldId id="275" r:id="rId8"/>
    <p:sldId id="357" r:id="rId9"/>
    <p:sldId id="354" r:id="rId10"/>
    <p:sldId id="355" r:id="rId11"/>
    <p:sldId id="356" r:id="rId12"/>
    <p:sldId id="320" r:id="rId13"/>
    <p:sldId id="324" r:id="rId14"/>
    <p:sldId id="336" r:id="rId15"/>
    <p:sldId id="337" r:id="rId16"/>
    <p:sldId id="338" r:id="rId17"/>
    <p:sldId id="339" r:id="rId18"/>
    <p:sldId id="335" r:id="rId19"/>
    <p:sldId id="344" r:id="rId20"/>
    <p:sldId id="345" r:id="rId21"/>
    <p:sldId id="306" r:id="rId22"/>
    <p:sldId id="257" r:id="rId23"/>
    <p:sldId id="259" r:id="rId24"/>
    <p:sldId id="327" r:id="rId25"/>
    <p:sldId id="330" r:id="rId26"/>
    <p:sldId id="332" r:id="rId27"/>
    <p:sldId id="321" r:id="rId28"/>
    <p:sldId id="317" r:id="rId29"/>
    <p:sldId id="322" r:id="rId30"/>
    <p:sldId id="305" r:id="rId31"/>
    <p:sldId id="358" r:id="rId32"/>
    <p:sldId id="349" r:id="rId33"/>
    <p:sldId id="350" r:id="rId34"/>
    <p:sldId id="351" r:id="rId35"/>
    <p:sldId id="352" r:id="rId36"/>
    <p:sldId id="308" r:id="rId37"/>
    <p:sldId id="325" r:id="rId38"/>
    <p:sldId id="310" r:id="rId39"/>
    <p:sldId id="294" r:id="rId40"/>
    <p:sldId id="302"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20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04"/>
    <p:restoredTop sz="94719"/>
  </p:normalViewPr>
  <p:slideViewPr>
    <p:cSldViewPr snapToGrid="0" snapToObjects="1">
      <p:cViewPr varScale="1">
        <p:scale>
          <a:sx n="91" d="100"/>
          <a:sy n="91" d="100"/>
        </p:scale>
        <p:origin x="1392"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D66016E-6004-7145-8E95-A6BC2BAD76A6}" type="datetimeFigureOut">
              <a:rPr lang="en-US" smtClean="0"/>
              <a:t>6/11/18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859B075-5ECA-994D-9CF4-E0E952A3AD5D}" type="slidenum">
              <a:rPr lang="en-GB" smtClean="0"/>
              <a:t>‹#›</a:t>
            </a:fld>
            <a:endParaRPr lang="en-GB"/>
          </a:p>
        </p:txBody>
      </p:sp>
    </p:spTree>
    <p:extLst>
      <p:ext uri="{BB962C8B-B14F-4D97-AF65-F5344CB8AC3E}">
        <p14:creationId xmlns:p14="http://schemas.microsoft.com/office/powerpoint/2010/main" val="62883113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9C0EF4-77DD-2B46-B54C-F7163B9115F5}" type="datetimeFigureOut">
              <a:rPr lang="en-US" smtClean="0"/>
              <a:t>6/11/18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21BB37-7AA6-A640-9CEA-40428FDE6D2A}" type="slidenum">
              <a:rPr lang="en-GB" smtClean="0"/>
              <a:t>‹#›</a:t>
            </a:fld>
            <a:endParaRPr lang="en-GB"/>
          </a:p>
        </p:txBody>
      </p:sp>
    </p:spTree>
    <p:extLst>
      <p:ext uri="{BB962C8B-B14F-4D97-AF65-F5344CB8AC3E}">
        <p14:creationId xmlns:p14="http://schemas.microsoft.com/office/powerpoint/2010/main" val="1782015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22</a:t>
            </a:fld>
            <a:endParaRPr lang="en-GB"/>
          </a:p>
        </p:txBody>
      </p:sp>
    </p:spTree>
    <p:extLst>
      <p:ext uri="{BB962C8B-B14F-4D97-AF65-F5344CB8AC3E}">
        <p14:creationId xmlns:p14="http://schemas.microsoft.com/office/powerpoint/2010/main" val="1637322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27</a:t>
            </a:fld>
            <a:endParaRPr lang="en-GB"/>
          </a:p>
        </p:txBody>
      </p:sp>
    </p:spTree>
    <p:extLst>
      <p:ext uri="{BB962C8B-B14F-4D97-AF65-F5344CB8AC3E}">
        <p14:creationId xmlns:p14="http://schemas.microsoft.com/office/powerpoint/2010/main" val="1717299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SafDeat</a:t>
            </a:r>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31</a:t>
            </a:fld>
            <a:endParaRPr lang="en-GB"/>
          </a:p>
        </p:txBody>
      </p:sp>
    </p:spTree>
    <p:extLst>
      <p:ext uri="{BB962C8B-B14F-4D97-AF65-F5344CB8AC3E}">
        <p14:creationId xmlns:p14="http://schemas.microsoft.com/office/powerpoint/2010/main" val="20354546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SafDeat</a:t>
            </a:r>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32</a:t>
            </a:fld>
            <a:endParaRPr lang="en-GB"/>
          </a:p>
        </p:txBody>
      </p:sp>
    </p:spTree>
    <p:extLst>
      <p:ext uri="{BB962C8B-B14F-4D97-AF65-F5344CB8AC3E}">
        <p14:creationId xmlns:p14="http://schemas.microsoft.com/office/powerpoint/2010/main" val="3168455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SafDeat</a:t>
            </a:r>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33</a:t>
            </a:fld>
            <a:endParaRPr lang="en-GB"/>
          </a:p>
        </p:txBody>
      </p:sp>
    </p:spTree>
    <p:extLst>
      <p:ext uri="{BB962C8B-B14F-4D97-AF65-F5344CB8AC3E}">
        <p14:creationId xmlns:p14="http://schemas.microsoft.com/office/powerpoint/2010/main" val="3237523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SafDeat</a:t>
            </a:r>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34</a:t>
            </a:fld>
            <a:endParaRPr lang="en-GB"/>
          </a:p>
        </p:txBody>
      </p:sp>
    </p:spTree>
    <p:extLst>
      <p:ext uri="{BB962C8B-B14F-4D97-AF65-F5344CB8AC3E}">
        <p14:creationId xmlns:p14="http://schemas.microsoft.com/office/powerpoint/2010/main" val="38460067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SafDeat</a:t>
            </a:r>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35</a:t>
            </a:fld>
            <a:endParaRPr lang="en-GB"/>
          </a:p>
        </p:txBody>
      </p:sp>
    </p:spTree>
    <p:extLst>
      <p:ext uri="{BB962C8B-B14F-4D97-AF65-F5344CB8AC3E}">
        <p14:creationId xmlns:p14="http://schemas.microsoft.com/office/powerpoint/2010/main" val="896223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dirty="0"/>
              <a:t>EHN1 projects(</a:t>
            </a:r>
          </a:p>
        </p:txBody>
      </p:sp>
      <p:sp>
        <p:nvSpPr>
          <p:cNvPr id="4" name="Slide Number Placeholder 3"/>
          <p:cNvSpPr>
            <a:spLocks noGrp="1"/>
          </p:cNvSpPr>
          <p:nvPr>
            <p:ph type="sldNum" sz="quarter" idx="10"/>
          </p:nvPr>
        </p:nvSpPr>
        <p:spPr/>
        <p:txBody>
          <a:bodyPr/>
          <a:lstStyle/>
          <a:p>
            <a:fld id="{1621BB37-7AA6-A640-9CEA-40428FDE6D2A}" type="slidenum">
              <a:rPr lang="en-GB" smtClean="0"/>
              <a:t>39</a:t>
            </a:fld>
            <a:endParaRPr lang="en-GB"/>
          </a:p>
        </p:txBody>
      </p:sp>
    </p:spTree>
    <p:extLst>
      <p:ext uri="{BB962C8B-B14F-4D97-AF65-F5344CB8AC3E}">
        <p14:creationId xmlns:p14="http://schemas.microsoft.com/office/powerpoint/2010/main" val="3816254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SafDeat</a:t>
            </a:r>
            <a:endParaRPr lang="en-GB" dirty="0"/>
          </a:p>
        </p:txBody>
      </p:sp>
      <p:sp>
        <p:nvSpPr>
          <p:cNvPr id="4" name="Slide Number Placeholder 3"/>
          <p:cNvSpPr>
            <a:spLocks noGrp="1"/>
          </p:cNvSpPr>
          <p:nvPr>
            <p:ph type="sldNum" sz="quarter" idx="10"/>
          </p:nvPr>
        </p:nvSpPr>
        <p:spPr/>
        <p:txBody>
          <a:bodyPr/>
          <a:lstStyle/>
          <a:p>
            <a:fld id="{1621BB37-7AA6-A640-9CEA-40428FDE6D2A}" type="slidenum">
              <a:rPr lang="en-GB" smtClean="0"/>
              <a:t>40</a:t>
            </a:fld>
            <a:endParaRPr lang="en-GB"/>
          </a:p>
        </p:txBody>
      </p:sp>
    </p:spTree>
    <p:extLst>
      <p:ext uri="{BB962C8B-B14F-4D97-AF65-F5344CB8AC3E}">
        <p14:creationId xmlns:p14="http://schemas.microsoft.com/office/powerpoint/2010/main" val="12838636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000" y="5471818"/>
            <a:ext cx="3075535" cy="1152182"/>
          </a:xfrm>
          <a:prstGeom prst="rect">
            <a:avLst/>
          </a:prstGeom>
        </p:spPr>
      </p:pic>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en-US"/>
              <a:t>Click to edit Master text styles</a:t>
            </a:r>
          </a:p>
        </p:txBody>
      </p:sp>
      <p:pic>
        <p:nvPicPr>
          <p:cNvPr id="5" name="Picture 4" descr="2015-01-13_CERN_ENdept 36% h32mm 300dpi.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093400" y="2796780"/>
            <a:ext cx="3075535"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p:cNvSpPr>
            <a:spLocks noGrp="1"/>
          </p:cNvSpPr>
          <p:nvPr>
            <p:ph type="dt" sz="half" idx="10"/>
          </p:nvPr>
        </p:nvSpPr>
        <p:spPr/>
        <p:txBody>
          <a:bodyPr/>
          <a:lstStyle/>
          <a:p>
            <a:r>
              <a:rPr lang="en-US"/>
              <a:t>L.Gatignon, 13-06-2018</a:t>
            </a:r>
            <a:endParaRPr lang="fr-FR"/>
          </a:p>
        </p:txBody>
      </p:sp>
      <p:sp>
        <p:nvSpPr>
          <p:cNvPr id="5" name="Footer Placeholder 4"/>
          <p:cNvSpPr>
            <a:spLocks noGrp="1"/>
          </p:cNvSpPr>
          <p:nvPr>
            <p:ph type="ftr" sz="quarter" idx="11"/>
          </p:nvPr>
        </p:nvSpPr>
        <p:spPr/>
        <p:txBody>
          <a:bodyPr/>
          <a:lstStyle/>
          <a:p>
            <a:r>
              <a:rPr lang="fr-FR"/>
              <a:t>Conventional Beams</a:t>
            </a:r>
          </a:p>
        </p:txBody>
      </p:sp>
      <p:sp>
        <p:nvSpPr>
          <p:cNvPr id="6" name="Slide Number Placeholder 5"/>
          <p:cNvSpPr>
            <a:spLocks noGrp="1"/>
          </p:cNvSpPr>
          <p:nvPr>
            <p:ph type="sldNum" sz="quarter" idx="12"/>
          </p:nvPr>
        </p:nvSpPr>
        <p:spPr/>
        <p:txBody>
          <a:bodyPr/>
          <a:lstStyle/>
          <a:p>
            <a:fld id="{CCAB911B-382E-4021-84AE-2500C43FA39C}" type="slidenum">
              <a:rPr lang="fr-FR" smtClean="0"/>
              <a:t>‹#›</a:t>
            </a:fld>
            <a:endParaRPr lang="fr-FR"/>
          </a:p>
        </p:txBody>
      </p:sp>
    </p:spTree>
    <p:extLst>
      <p:ext uri="{BB962C8B-B14F-4D97-AF65-F5344CB8AC3E}">
        <p14:creationId xmlns:p14="http://schemas.microsoft.com/office/powerpoint/2010/main" val="893877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96000" y="6335170"/>
            <a:ext cx="1152182" cy="432830"/>
          </a:xfrm>
          <a:prstGeom prst="rect">
            <a:avLst/>
          </a:prstGeom>
        </p:spPr>
      </p:pic>
      <p:sp>
        <p:nvSpPr>
          <p:cNvPr id="2" name="Date Placeholder 1"/>
          <p:cNvSpPr>
            <a:spLocks noGrp="1"/>
          </p:cNvSpPr>
          <p:nvPr>
            <p:ph type="dt" sz="half" idx="2"/>
          </p:nvPr>
        </p:nvSpPr>
        <p:spPr>
          <a:xfrm>
            <a:off x="1769241" y="6356350"/>
            <a:ext cx="3311179"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a:t>L.Gatignon, 13-06-2018</a:t>
            </a:r>
            <a:endParaRPr lang="en-US" dirty="0"/>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US"/>
              <a:t>Conventional Beams</a:t>
            </a:r>
            <a:endParaRPr lang="en-US" dirty="0"/>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1093240"/>
            <a:ext cx="8226854" cy="5192523"/>
          </a:xfrm>
          <a:prstGeom prst="rect">
            <a:avLst/>
          </a:prstGeom>
        </p:spPr>
        <p:txBody>
          <a:bodyPr vert="horz">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a:t>Slide Title</a:t>
            </a:r>
          </a:p>
        </p:txBody>
      </p:sp>
      <p:cxnSp>
        <p:nvCxnSpPr>
          <p:cNvPr id="8" name="Straight Connector 7"/>
          <p:cNvCxnSpPr/>
          <p:nvPr/>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 id="2147483687" r:id="rId8"/>
  </p:sldLayoutIdLst>
  <p:hf hdr="0"/>
  <p:txStyles>
    <p:titleStyle>
      <a:lvl1pPr algn="l" rtl="0" eaLnBrk="1" latinLnBrk="0" hangingPunct="1">
        <a:spcBef>
          <a:spcPct val="0"/>
        </a:spcBef>
        <a:buNone/>
        <a:defRPr kumimoji="0" sz="3600" b="0" i="0" kern="1200">
          <a:solidFill>
            <a:srgbClr val="0C377B"/>
          </a:solidFill>
          <a:latin typeface="+mj-lt"/>
          <a:ea typeface="+mj-ea"/>
          <a:cs typeface="Ubuntu Light"/>
        </a:defRPr>
      </a:lvl1pPr>
    </p:titleStyle>
    <p:bodyStyle>
      <a:lvl1pPr marL="225425" indent="-225425" algn="l" rtl="0" eaLnBrk="1" latinLnBrk="0" hangingPunct="1">
        <a:lnSpc>
          <a:spcPts val="2600"/>
        </a:lnSpc>
        <a:spcBef>
          <a:spcPts val="900"/>
        </a:spcBef>
        <a:buClr>
          <a:schemeClr val="accent1"/>
        </a:buClr>
        <a:buSzPct val="100000"/>
        <a:buFont typeface="Arial"/>
        <a:buChar char="•"/>
        <a:defRPr kumimoji="0" sz="2000" b="0" i="0" kern="1200">
          <a:solidFill>
            <a:srgbClr val="0C377B"/>
          </a:solidFill>
          <a:latin typeface="+mn-lt"/>
          <a:ea typeface="+mn-ea"/>
          <a:cs typeface="Ubuntu Light"/>
        </a:defRPr>
      </a:lvl1pPr>
      <a:lvl2pPr marL="460375" indent="-228600" algn="l" rtl="0" eaLnBrk="1" latinLnBrk="0" hangingPunct="1">
        <a:lnSpc>
          <a:spcPts val="2600"/>
        </a:lnSpc>
        <a:spcBef>
          <a:spcPts val="900"/>
        </a:spcBef>
        <a:buClr>
          <a:schemeClr val="bg2"/>
        </a:buClr>
        <a:buSzPct val="100000"/>
        <a:buFont typeface="Arial"/>
        <a:buChar char="•"/>
        <a:defRPr kumimoji="0" sz="2000" b="0" i="0" kern="1200">
          <a:solidFill>
            <a:srgbClr val="0C377B"/>
          </a:solidFill>
          <a:latin typeface="+mn-lt"/>
          <a:ea typeface="+mn-ea"/>
          <a:cs typeface="Ubuntu Light"/>
        </a:defRPr>
      </a:lvl2pPr>
      <a:lvl3pPr marL="685800" indent="-225425" algn="l" rtl="0" eaLnBrk="1" latinLnBrk="0" hangingPunct="1">
        <a:lnSpc>
          <a:spcPts val="2600"/>
        </a:lnSpc>
        <a:spcBef>
          <a:spcPts val="900"/>
        </a:spcBef>
        <a:buClr>
          <a:schemeClr val="accent2"/>
        </a:buClr>
        <a:buSzPct val="100000"/>
        <a:buFont typeface="Arial"/>
        <a:buChar char="•"/>
        <a:defRPr kumimoji="0" sz="2000" b="0" i="0" kern="1200">
          <a:solidFill>
            <a:srgbClr val="0C377B"/>
          </a:solidFill>
          <a:latin typeface="+mn-lt"/>
          <a:ea typeface="+mn-ea"/>
          <a:cs typeface="Ubuntu Light"/>
        </a:defRPr>
      </a:lvl3pPr>
      <a:lvl4pPr marL="909638" indent="-223838" algn="l" rtl="0" eaLnBrk="1" latinLnBrk="0" hangingPunct="1">
        <a:lnSpc>
          <a:spcPts val="2600"/>
        </a:lnSpc>
        <a:spcBef>
          <a:spcPts val="900"/>
        </a:spcBef>
        <a:buClr>
          <a:schemeClr val="accent3"/>
        </a:buClr>
        <a:buSzPct val="100000"/>
        <a:buFont typeface="Arial"/>
        <a:buChar char="•"/>
        <a:defRPr kumimoji="0" sz="2000" b="0" i="0" kern="1200">
          <a:solidFill>
            <a:srgbClr val="0C377B"/>
          </a:solidFill>
          <a:latin typeface="+mn-lt"/>
          <a:ea typeface="+mn-ea"/>
          <a:cs typeface="Ubuntu Light"/>
        </a:defRPr>
      </a:lvl4pPr>
      <a:lvl5pPr marL="1146175" indent="-236538" algn="l" rtl="0" eaLnBrk="1" latinLnBrk="0" hangingPunct="1">
        <a:lnSpc>
          <a:spcPts val="2600"/>
        </a:lnSpc>
        <a:spcBef>
          <a:spcPts val="900"/>
        </a:spcBef>
        <a:buClr>
          <a:schemeClr val="accent4"/>
        </a:buClr>
        <a:buSzPct val="100000"/>
        <a:buFont typeface="Arial"/>
        <a:buChar char="•"/>
        <a:defRPr kumimoji="0" sz="2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100.png"/><Relationship Id="rId5" Type="http://schemas.openxmlformats.org/officeDocument/2006/relationships/image" Target="../media/image90.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170.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160.png"/><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image" Target="../media/image30.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1.tif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2.tiff"/><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3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51.png"/><Relationship Id="rId4" Type="http://schemas.openxmlformats.org/officeDocument/2006/relationships/image" Target="../media/image50.png"/></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35.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36.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61.jp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799" y="2121290"/>
            <a:ext cx="8455025" cy="1826363"/>
          </a:xfrm>
        </p:spPr>
        <p:txBody>
          <a:bodyPr/>
          <a:lstStyle/>
          <a:p>
            <a:r>
              <a:rPr lang="en-US" sz="3200" dirty="0"/>
              <a:t>Conventional Beams</a:t>
            </a:r>
            <a:br>
              <a:rPr lang="en-US" sz="3200" dirty="0"/>
            </a:br>
            <a:r>
              <a:rPr lang="en-US" sz="2400" dirty="0"/>
              <a:t>PBC General Meeting, CERN</a:t>
            </a:r>
          </a:p>
        </p:txBody>
      </p:sp>
      <p:sp>
        <p:nvSpPr>
          <p:cNvPr id="3" name="Text Placeholder 2"/>
          <p:cNvSpPr>
            <a:spLocks noGrp="1"/>
          </p:cNvSpPr>
          <p:nvPr>
            <p:ph type="body" idx="1"/>
          </p:nvPr>
        </p:nvSpPr>
        <p:spPr/>
        <p:txBody>
          <a:bodyPr>
            <a:normAutofit fontScale="92500" lnSpcReduction="20000"/>
          </a:bodyPr>
          <a:lstStyle/>
          <a:p>
            <a:pPr>
              <a:lnSpc>
                <a:spcPct val="160000"/>
              </a:lnSpc>
            </a:pPr>
            <a:r>
              <a:rPr lang="en-US" dirty="0" err="1"/>
              <a:t>L.Gatignon</a:t>
            </a:r>
            <a:r>
              <a:rPr lang="en-US" dirty="0"/>
              <a:t> on behalf of the CBWG</a:t>
            </a:r>
          </a:p>
          <a:p>
            <a:pPr>
              <a:lnSpc>
                <a:spcPct val="160000"/>
              </a:lnSpc>
            </a:pPr>
            <a:r>
              <a:rPr lang="en-US" dirty="0"/>
              <a:t>13 June 2018</a:t>
            </a:r>
          </a:p>
        </p:txBody>
      </p:sp>
      <p:pic>
        <p:nvPicPr>
          <p:cNvPr id="1026" name="Picture 2" descr="PBC logo">
            <a:extLst>
              <a:ext uri="{FF2B5EF4-FFF2-40B4-BE49-F238E27FC236}">
                <a16:creationId xmlns:a16="http://schemas.microsoft.com/office/drawing/2014/main" id="{2BB60391-A660-484C-BB7B-628871B342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4062" y="5484920"/>
            <a:ext cx="1184777" cy="10584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ome">
            <a:extLst>
              <a:ext uri="{FF2B5EF4-FFF2-40B4-BE49-F238E27FC236}">
                <a16:creationId xmlns:a16="http://schemas.microsoft.com/office/drawing/2014/main" id="{D3947132-6004-F848-B0CA-90E2F2A9B0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5908" y="5459060"/>
            <a:ext cx="1084261" cy="1084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82858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5083F-AE51-C041-93AD-20D80AA3D715}"/>
              </a:ext>
            </a:extLst>
          </p:cNvPr>
          <p:cNvSpPr>
            <a:spLocks noGrp="1"/>
          </p:cNvSpPr>
          <p:nvPr>
            <p:ph type="title"/>
          </p:nvPr>
        </p:nvSpPr>
        <p:spPr/>
        <p:txBody>
          <a:bodyPr/>
          <a:lstStyle/>
          <a:p>
            <a:r>
              <a:rPr lang="en-GB" dirty="0"/>
              <a:t>EHN2: Upstream options</a:t>
            </a:r>
          </a:p>
        </p:txBody>
      </p:sp>
      <p:sp>
        <p:nvSpPr>
          <p:cNvPr id="3" name="Date Placeholder 2">
            <a:extLst>
              <a:ext uri="{FF2B5EF4-FFF2-40B4-BE49-F238E27FC236}">
                <a16:creationId xmlns:a16="http://schemas.microsoft.com/office/drawing/2014/main" id="{DDB38917-23BF-FC44-A221-ABEA1525FAC4}"/>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B5B507A5-D3A2-3949-8DAB-4AFBC0A7064F}"/>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7562E968-FCDE-694C-B31A-3C7F83327605}"/>
              </a:ext>
            </a:extLst>
          </p:cNvPr>
          <p:cNvSpPr>
            <a:spLocks noGrp="1"/>
          </p:cNvSpPr>
          <p:nvPr>
            <p:ph type="sldNum" sz="quarter" idx="12"/>
          </p:nvPr>
        </p:nvSpPr>
        <p:spPr/>
        <p:txBody>
          <a:bodyPr/>
          <a:lstStyle/>
          <a:p>
            <a:fld id="{8D6C380F-326D-3C40-9EE7-7FBAB0953422}" type="slidenum">
              <a:rPr lang="en-US" smtClean="0"/>
              <a:pPr/>
              <a:t>10</a:t>
            </a:fld>
            <a:endParaRPr lang="en-US"/>
          </a:p>
        </p:txBody>
      </p:sp>
      <p:pic>
        <p:nvPicPr>
          <p:cNvPr id="20" name="pbcm2mueup1v1.png" descr="pbcm2mueup1v1.png"/>
          <p:cNvPicPr>
            <a:picLocks/>
          </p:cNvPicPr>
          <p:nvPr/>
        </p:nvPicPr>
        <p:blipFill rotWithShape="1">
          <a:blip r:embed="rId2">
            <a:extLst/>
          </a:blip>
          <a:srcRect l="73240" t="8101" b="53466"/>
          <a:stretch/>
        </p:blipFill>
        <p:spPr>
          <a:xfrm>
            <a:off x="3535431" y="1187308"/>
            <a:ext cx="2238877" cy="1988954"/>
          </a:xfrm>
          <a:prstGeom prst="rect">
            <a:avLst/>
          </a:prstGeom>
          <a:ln w="12700">
            <a:solidFill>
              <a:srgbClr val="0C377B"/>
            </a:solidFill>
            <a:miter lim="400000"/>
          </a:ln>
        </p:spPr>
      </p:pic>
      <p:sp>
        <p:nvSpPr>
          <p:cNvPr id="25" name="Rectangle 10"/>
          <p:cNvSpPr/>
          <p:nvPr/>
        </p:nvSpPr>
        <p:spPr>
          <a:xfrm>
            <a:off x="4006132" y="1588903"/>
            <a:ext cx="489252" cy="591491"/>
          </a:xfrm>
          <a:prstGeom prst="rect">
            <a:avLst/>
          </a:prstGeom>
          <a:solidFill>
            <a:srgbClr val="95F735">
              <a:alpha val="10196"/>
            </a:srgbClr>
          </a:solidFill>
          <a:ln w="28575">
            <a:solidFill>
              <a:srgbClr val="67B61A"/>
            </a:solidFill>
          </a:ln>
        </p:spPr>
        <p:txBody>
          <a:bodyPr lIns="45718" tIns="45718" rIns="45718" bIns="45718" anchor="ctr"/>
          <a:lstStyle/>
          <a:p>
            <a:pPr algn="ctr">
              <a:defRPr>
                <a:solidFill>
                  <a:srgbClr val="FFFFFF"/>
                </a:solidFill>
                <a:latin typeface="Corbel"/>
                <a:ea typeface="Corbel"/>
                <a:cs typeface="Corbel"/>
                <a:sym typeface="Corbel"/>
              </a:defRPr>
            </a:pPr>
            <a:endParaRPr sz="2000">
              <a:latin typeface="Arial"/>
              <a:cs typeface="Arial"/>
            </a:endParaRPr>
          </a:p>
        </p:txBody>
      </p:sp>
      <p:pic>
        <p:nvPicPr>
          <p:cNvPr id="30" name="XY_muedown.pdf" descr="XY_muedown.pdf"/>
          <p:cNvPicPr>
            <a:picLocks noChangeAspect="1"/>
          </p:cNvPicPr>
          <p:nvPr/>
        </p:nvPicPr>
        <p:blipFill>
          <a:blip r:embed="rId3">
            <a:extLst/>
          </a:blip>
          <a:srcRect t="7821" r="7998" b="883"/>
          <a:stretch>
            <a:fillRect/>
          </a:stretch>
        </p:blipFill>
        <p:spPr>
          <a:xfrm>
            <a:off x="5789983" y="1148913"/>
            <a:ext cx="3036543" cy="2046009"/>
          </a:xfrm>
          <a:prstGeom prst="rect">
            <a:avLst/>
          </a:prstGeom>
          <a:ln w="12700">
            <a:miter lim="400000"/>
          </a:ln>
        </p:spPr>
      </p:pic>
      <p:sp>
        <p:nvSpPr>
          <p:cNvPr id="31" name="Straight Arrow Connector 15"/>
          <p:cNvSpPr/>
          <p:nvPr/>
        </p:nvSpPr>
        <p:spPr>
          <a:xfrm flipH="1" flipV="1">
            <a:off x="4495384" y="1834549"/>
            <a:ext cx="1929284" cy="680015"/>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pic>
        <p:nvPicPr>
          <p:cNvPr id="32" name="XY_mueup.pdf" descr="XY_mueup.pdf"/>
          <p:cNvPicPr>
            <a:picLocks noChangeAspect="1"/>
          </p:cNvPicPr>
          <p:nvPr/>
        </p:nvPicPr>
        <p:blipFill>
          <a:blip r:embed="rId4">
            <a:extLst/>
          </a:blip>
          <a:srcRect t="7792" r="7552" b="743"/>
          <a:stretch>
            <a:fillRect/>
          </a:stretch>
        </p:blipFill>
        <p:spPr>
          <a:xfrm>
            <a:off x="254386" y="1187308"/>
            <a:ext cx="3029709" cy="2035333"/>
          </a:xfrm>
          <a:prstGeom prst="rect">
            <a:avLst/>
          </a:prstGeom>
          <a:ln w="12700">
            <a:miter lim="400000"/>
          </a:ln>
        </p:spPr>
      </p:pic>
      <p:sp>
        <p:nvSpPr>
          <p:cNvPr id="33" name="Straight Arrow Connector 15"/>
          <p:cNvSpPr/>
          <p:nvPr/>
        </p:nvSpPr>
        <p:spPr>
          <a:xfrm flipV="1">
            <a:off x="2555460" y="1840386"/>
            <a:ext cx="1450672" cy="674178"/>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34" name="σx ~ 20 mm…"/>
          <p:cNvSpPr txBox="1"/>
          <p:nvPr/>
        </p:nvSpPr>
        <p:spPr>
          <a:xfrm>
            <a:off x="1038498" y="3212843"/>
            <a:ext cx="1684091" cy="707882"/>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2200">
                <a:latin typeface="Corbel"/>
                <a:ea typeface="Corbel"/>
                <a:cs typeface="Corbel"/>
                <a:sym typeface="Corbel"/>
              </a:defRPr>
            </a:pPr>
            <a:r>
              <a:rPr sz="2000" dirty="0">
                <a:latin typeface="Arial"/>
                <a:cs typeface="Arial"/>
              </a:rPr>
              <a:t>σ</a:t>
            </a:r>
            <a:r>
              <a:rPr sz="2000" baseline="-25000" dirty="0">
                <a:latin typeface="Arial"/>
                <a:cs typeface="Arial"/>
              </a:rPr>
              <a:t>x</a:t>
            </a:r>
            <a:r>
              <a:rPr sz="2000" dirty="0">
                <a:latin typeface="Arial"/>
                <a:cs typeface="Arial"/>
              </a:rPr>
              <a:t> </a:t>
            </a:r>
            <a:r>
              <a:rPr lang="en-US" sz="2000" dirty="0">
                <a:latin typeface="Arial"/>
                <a:cs typeface="Arial"/>
              </a:rPr>
              <a:t>=</a:t>
            </a:r>
            <a:r>
              <a:rPr sz="2000" dirty="0">
                <a:latin typeface="Arial"/>
                <a:cs typeface="Arial"/>
              </a:rPr>
              <a:t> 20 mm </a:t>
            </a:r>
          </a:p>
          <a:p>
            <a:pPr>
              <a:defRPr sz="2200">
                <a:latin typeface="Corbel"/>
                <a:ea typeface="Corbel"/>
                <a:cs typeface="Corbel"/>
                <a:sym typeface="Corbel"/>
              </a:defRPr>
            </a:pPr>
            <a:r>
              <a:rPr sz="2000" dirty="0">
                <a:latin typeface="Arial"/>
                <a:cs typeface="Arial"/>
              </a:rPr>
              <a:t>σ</a:t>
            </a:r>
            <a:r>
              <a:rPr sz="2000" baseline="-25000" dirty="0">
                <a:latin typeface="Arial"/>
                <a:cs typeface="Arial"/>
              </a:rPr>
              <a:t>y</a:t>
            </a:r>
            <a:r>
              <a:rPr sz="2000" dirty="0">
                <a:latin typeface="Arial"/>
                <a:cs typeface="Arial"/>
              </a:rPr>
              <a:t> </a:t>
            </a:r>
            <a:r>
              <a:rPr lang="en-US" sz="2000" dirty="0">
                <a:latin typeface="Arial"/>
                <a:cs typeface="Arial"/>
              </a:rPr>
              <a:t>=</a:t>
            </a:r>
            <a:r>
              <a:rPr sz="2000" dirty="0">
                <a:latin typeface="Arial"/>
                <a:cs typeface="Arial"/>
              </a:rPr>
              <a:t> 26 mm</a:t>
            </a:r>
          </a:p>
        </p:txBody>
      </p:sp>
      <p:sp>
        <p:nvSpPr>
          <p:cNvPr id="35" name="σx ~ 20 mm…"/>
          <p:cNvSpPr txBox="1"/>
          <p:nvPr/>
        </p:nvSpPr>
        <p:spPr>
          <a:xfrm>
            <a:off x="6653197" y="3228733"/>
            <a:ext cx="2030857" cy="707882"/>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200">
                <a:latin typeface="Corbel"/>
                <a:ea typeface="Corbel"/>
                <a:cs typeface="Corbel"/>
                <a:sym typeface="Corbel"/>
              </a:defRPr>
            </a:pPr>
            <a:r>
              <a:rPr sz="2000" dirty="0">
                <a:latin typeface="Arial"/>
                <a:cs typeface="Arial"/>
              </a:rPr>
              <a:t>σ</a:t>
            </a:r>
            <a:r>
              <a:rPr sz="2000" baseline="-25000" dirty="0">
                <a:latin typeface="Arial"/>
                <a:cs typeface="Arial"/>
              </a:rPr>
              <a:t>x</a:t>
            </a:r>
            <a:r>
              <a:rPr sz="2000" dirty="0">
                <a:latin typeface="Arial"/>
                <a:cs typeface="Arial"/>
              </a:rPr>
              <a:t> </a:t>
            </a:r>
            <a:r>
              <a:rPr lang="en-US" sz="2000" dirty="0">
                <a:latin typeface="Arial"/>
                <a:cs typeface="Arial"/>
              </a:rPr>
              <a:t>=</a:t>
            </a:r>
            <a:r>
              <a:rPr sz="2000" dirty="0">
                <a:latin typeface="Arial"/>
                <a:cs typeface="Arial"/>
              </a:rPr>
              <a:t> 2</a:t>
            </a:r>
            <a:r>
              <a:rPr lang="en-US" sz="2000" dirty="0">
                <a:latin typeface="Arial"/>
                <a:cs typeface="Arial"/>
              </a:rPr>
              <a:t>2</a:t>
            </a:r>
            <a:r>
              <a:rPr sz="2000" dirty="0">
                <a:latin typeface="Arial"/>
                <a:cs typeface="Arial"/>
              </a:rPr>
              <a:t> mm </a:t>
            </a:r>
          </a:p>
          <a:p>
            <a:pPr>
              <a:defRPr sz="2200">
                <a:latin typeface="Corbel"/>
                <a:ea typeface="Corbel"/>
                <a:cs typeface="Corbel"/>
                <a:sym typeface="Corbel"/>
              </a:defRPr>
            </a:pPr>
            <a:r>
              <a:rPr sz="2000" dirty="0">
                <a:latin typeface="Arial"/>
                <a:cs typeface="Arial"/>
              </a:rPr>
              <a:t>σ</a:t>
            </a:r>
            <a:r>
              <a:rPr sz="2000" baseline="-25000" dirty="0">
                <a:latin typeface="Arial"/>
                <a:cs typeface="Arial"/>
              </a:rPr>
              <a:t>y</a:t>
            </a:r>
            <a:r>
              <a:rPr sz="2000" dirty="0">
                <a:latin typeface="Arial"/>
                <a:cs typeface="Arial"/>
              </a:rPr>
              <a:t> </a:t>
            </a:r>
            <a:r>
              <a:rPr lang="en-US" sz="2000" dirty="0">
                <a:latin typeface="Arial"/>
                <a:cs typeface="Arial"/>
              </a:rPr>
              <a:t>=</a:t>
            </a:r>
            <a:r>
              <a:rPr sz="2000" dirty="0">
                <a:latin typeface="Arial"/>
                <a:cs typeface="Arial"/>
              </a:rPr>
              <a:t> </a:t>
            </a:r>
            <a:r>
              <a:rPr lang="en-US" sz="2000" dirty="0">
                <a:latin typeface="Arial"/>
                <a:cs typeface="Arial"/>
              </a:rPr>
              <a:t>30</a:t>
            </a:r>
            <a:r>
              <a:rPr sz="2000" dirty="0">
                <a:latin typeface="Arial"/>
                <a:cs typeface="Arial"/>
              </a:rPr>
              <a:t> mm</a:t>
            </a:r>
          </a:p>
        </p:txBody>
      </p:sp>
      <p:sp>
        <p:nvSpPr>
          <p:cNvPr id="36" name="σx ~ 20 mm…"/>
          <p:cNvSpPr txBox="1"/>
          <p:nvPr/>
        </p:nvSpPr>
        <p:spPr>
          <a:xfrm>
            <a:off x="3804693" y="3228733"/>
            <a:ext cx="1985290" cy="1015659"/>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200">
                <a:latin typeface="Corbel"/>
                <a:ea typeface="Corbel"/>
                <a:cs typeface="Corbel"/>
                <a:sym typeface="Corbel"/>
              </a:defRPr>
            </a:pPr>
            <a:r>
              <a:rPr sz="2000" dirty="0">
                <a:latin typeface="Arial"/>
                <a:cs typeface="Arial"/>
              </a:rPr>
              <a:t>σ</a:t>
            </a:r>
            <a:r>
              <a:rPr sz="2000" baseline="-25000" dirty="0">
                <a:latin typeface="Arial"/>
                <a:cs typeface="Arial"/>
              </a:rPr>
              <a:t>x</a:t>
            </a:r>
            <a:r>
              <a:rPr lang="en-US" sz="2000" baseline="-25000" dirty="0">
                <a:latin typeface="Arial"/>
                <a:cs typeface="Arial"/>
              </a:rPr>
              <a:t>'</a:t>
            </a:r>
            <a:r>
              <a:rPr sz="2000" dirty="0">
                <a:latin typeface="Arial"/>
                <a:cs typeface="Arial"/>
              </a:rPr>
              <a:t> </a:t>
            </a:r>
            <a:r>
              <a:rPr lang="en-US" sz="2000" dirty="0">
                <a:latin typeface="Arial"/>
                <a:cs typeface="Arial"/>
              </a:rPr>
              <a:t>=</a:t>
            </a:r>
            <a:r>
              <a:rPr sz="2000" dirty="0">
                <a:latin typeface="Arial"/>
                <a:cs typeface="Arial"/>
              </a:rPr>
              <a:t> 0</a:t>
            </a:r>
            <a:r>
              <a:rPr lang="en-US" sz="2000" dirty="0">
                <a:latin typeface="Arial"/>
                <a:cs typeface="Arial"/>
              </a:rPr>
              <a:t>.22</a:t>
            </a:r>
            <a:r>
              <a:rPr sz="2000" dirty="0">
                <a:latin typeface="Arial"/>
                <a:cs typeface="Arial"/>
              </a:rPr>
              <a:t> m</a:t>
            </a:r>
            <a:r>
              <a:rPr lang="en-US" sz="2000" dirty="0">
                <a:latin typeface="Arial"/>
                <a:cs typeface="Arial"/>
              </a:rPr>
              <a:t>rad</a:t>
            </a:r>
            <a:r>
              <a:rPr sz="2000" dirty="0">
                <a:latin typeface="Arial"/>
                <a:cs typeface="Arial"/>
              </a:rPr>
              <a:t> </a:t>
            </a:r>
          </a:p>
          <a:p>
            <a:pPr>
              <a:defRPr sz="2200">
                <a:latin typeface="Corbel"/>
                <a:ea typeface="Corbel"/>
                <a:cs typeface="Corbel"/>
                <a:sym typeface="Corbel"/>
              </a:defRPr>
            </a:pPr>
            <a:r>
              <a:rPr sz="2000" dirty="0">
                <a:latin typeface="Arial"/>
                <a:cs typeface="Arial"/>
              </a:rPr>
              <a:t>σ</a:t>
            </a:r>
            <a:r>
              <a:rPr sz="2000" baseline="-25000" dirty="0">
                <a:latin typeface="Arial"/>
                <a:cs typeface="Arial"/>
              </a:rPr>
              <a:t>y</a:t>
            </a:r>
            <a:r>
              <a:rPr lang="en-US" sz="2000" baseline="-25000" dirty="0">
                <a:latin typeface="Arial"/>
                <a:cs typeface="Arial"/>
              </a:rPr>
              <a:t>'</a:t>
            </a:r>
            <a:r>
              <a:rPr sz="2000" dirty="0">
                <a:latin typeface="Arial"/>
                <a:cs typeface="Arial"/>
              </a:rPr>
              <a:t> </a:t>
            </a:r>
            <a:r>
              <a:rPr lang="en-US" sz="2000" dirty="0">
                <a:latin typeface="Arial"/>
                <a:cs typeface="Arial"/>
              </a:rPr>
              <a:t>=</a:t>
            </a:r>
            <a:r>
              <a:rPr sz="2000" dirty="0">
                <a:latin typeface="Arial"/>
                <a:cs typeface="Arial"/>
              </a:rPr>
              <a:t> </a:t>
            </a:r>
            <a:r>
              <a:rPr lang="en-US" sz="2000" dirty="0">
                <a:latin typeface="Arial"/>
                <a:cs typeface="Arial"/>
              </a:rPr>
              <a:t>0.18</a:t>
            </a:r>
            <a:r>
              <a:rPr sz="2000" dirty="0">
                <a:latin typeface="Arial"/>
                <a:cs typeface="Arial"/>
              </a:rPr>
              <a:t> m</a:t>
            </a:r>
            <a:r>
              <a:rPr lang="en-US" sz="2000" dirty="0">
                <a:latin typeface="Arial"/>
                <a:cs typeface="Arial"/>
              </a:rPr>
              <a:t>rad</a:t>
            </a:r>
          </a:p>
          <a:p>
            <a:pPr>
              <a:defRPr sz="2200">
                <a:latin typeface="Corbel"/>
                <a:ea typeface="Corbel"/>
                <a:cs typeface="Corbel"/>
                <a:sym typeface="Corbel"/>
              </a:defRPr>
            </a:pPr>
            <a:r>
              <a:rPr lang="en-US" sz="2000" dirty="0" err="1">
                <a:latin typeface="Arial"/>
                <a:cs typeface="Arial"/>
              </a:rPr>
              <a:t>σ</a:t>
            </a:r>
            <a:r>
              <a:rPr lang="en-US" sz="2000" baseline="-25000" dirty="0" err="1">
                <a:latin typeface="Arial"/>
                <a:cs typeface="Arial"/>
              </a:rPr>
              <a:t>p</a:t>
            </a:r>
            <a:r>
              <a:rPr lang="en-US" sz="2000" dirty="0">
                <a:latin typeface="Arial"/>
                <a:cs typeface="Arial"/>
              </a:rPr>
              <a:t> = 5 GeV/c </a:t>
            </a:r>
            <a:endParaRPr sz="2000" dirty="0">
              <a:latin typeface="Arial"/>
              <a:cs typeface="Arial"/>
            </a:endParaRPr>
          </a:p>
        </p:txBody>
      </p:sp>
      <p:pic>
        <p:nvPicPr>
          <p:cNvPr id="37" name="ehn2_setup.png" descr="ehn2_setup.png"/>
          <p:cNvPicPr>
            <a:picLocks noChangeAspect="1"/>
          </p:cNvPicPr>
          <p:nvPr/>
        </p:nvPicPr>
        <p:blipFill rotWithShape="1">
          <a:blip r:embed="rId5">
            <a:extLst/>
          </a:blip>
          <a:srcRect t="6230" b="1"/>
          <a:stretch/>
        </p:blipFill>
        <p:spPr>
          <a:xfrm>
            <a:off x="0" y="4434426"/>
            <a:ext cx="9144000" cy="1172078"/>
          </a:xfrm>
          <a:prstGeom prst="rect">
            <a:avLst/>
          </a:prstGeom>
          <a:ln w="12700">
            <a:miter lim="400000"/>
          </a:ln>
        </p:spPr>
      </p:pic>
      <p:sp>
        <p:nvSpPr>
          <p:cNvPr id="38" name="Rectangle 10"/>
          <p:cNvSpPr/>
          <p:nvPr/>
        </p:nvSpPr>
        <p:spPr>
          <a:xfrm>
            <a:off x="754690" y="5044553"/>
            <a:ext cx="3238379" cy="380366"/>
          </a:xfrm>
          <a:prstGeom prst="rect">
            <a:avLst/>
          </a:prstGeom>
          <a:solidFill>
            <a:srgbClr val="95F735">
              <a:alpha val="10196"/>
            </a:srgbClr>
          </a:solidFill>
          <a:ln w="28575">
            <a:solidFill>
              <a:srgbClr val="67B61A"/>
            </a:solidFill>
          </a:ln>
        </p:spPr>
        <p:txBody>
          <a:bodyPr lIns="45718" tIns="45718" rIns="45718" bIns="45718" anchor="ctr"/>
          <a:lstStyle/>
          <a:p>
            <a:pPr algn="ctr">
              <a:defRPr>
                <a:solidFill>
                  <a:srgbClr val="FFFFFF"/>
                </a:solidFill>
                <a:latin typeface="Corbel"/>
                <a:ea typeface="Corbel"/>
                <a:cs typeface="Corbel"/>
                <a:sym typeface="Corbel"/>
              </a:defRPr>
            </a:pPr>
            <a:endParaRPr sz="2000">
              <a:latin typeface="Arial"/>
              <a:cs typeface="Arial"/>
            </a:endParaRPr>
          </a:p>
        </p:txBody>
      </p:sp>
      <p:sp>
        <p:nvSpPr>
          <p:cNvPr id="39" name="TextBox 12"/>
          <p:cNvSpPr txBox="1"/>
          <p:nvPr/>
        </p:nvSpPr>
        <p:spPr>
          <a:xfrm>
            <a:off x="1038498" y="5570481"/>
            <a:ext cx="986684" cy="400105"/>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2200">
                <a:latin typeface="Corbel"/>
                <a:ea typeface="Corbel"/>
                <a:cs typeface="Corbel"/>
                <a:sym typeface="Corbel"/>
              </a:defRPr>
            </a:lvl1pPr>
          </a:lstStyle>
          <a:p>
            <a:r>
              <a:rPr sz="2000" dirty="0">
                <a:latin typeface="Arial"/>
                <a:cs typeface="Arial"/>
              </a:rPr>
              <a:t>30 m</a:t>
            </a:r>
          </a:p>
        </p:txBody>
      </p:sp>
      <p:sp>
        <p:nvSpPr>
          <p:cNvPr id="40" name="Straight Arrow Connector 14"/>
          <p:cNvSpPr/>
          <p:nvPr/>
        </p:nvSpPr>
        <p:spPr>
          <a:xfrm flipH="1">
            <a:off x="785387" y="5734804"/>
            <a:ext cx="237433" cy="2"/>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41" name="Straight Arrow Connector 15"/>
          <p:cNvSpPr/>
          <p:nvPr/>
        </p:nvSpPr>
        <p:spPr>
          <a:xfrm>
            <a:off x="1723452" y="5734805"/>
            <a:ext cx="2241742" cy="1"/>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42" name="TextBox 41"/>
          <p:cNvSpPr txBox="1"/>
          <p:nvPr/>
        </p:nvSpPr>
        <p:spPr>
          <a:xfrm>
            <a:off x="4135096" y="5570481"/>
            <a:ext cx="3821827" cy="400105"/>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defRPr sz="1600" b="1">
                <a:latin typeface="Corbel"/>
                <a:ea typeface="Corbel"/>
                <a:cs typeface="Corbel"/>
                <a:sym typeface="Corbel"/>
              </a:defRPr>
            </a:lvl1pPr>
          </a:lstStyle>
          <a:p>
            <a:r>
              <a:rPr lang="en-US" sz="2000" b="0" dirty="0">
                <a:latin typeface="Arial"/>
                <a:cs typeface="Arial"/>
              </a:rPr>
              <a:t>Q34        </a:t>
            </a:r>
            <a:r>
              <a:rPr sz="2000" b="0" dirty="0">
                <a:latin typeface="Arial"/>
                <a:cs typeface="Arial"/>
              </a:rPr>
              <a:t>Q35</a:t>
            </a:r>
            <a:r>
              <a:rPr lang="en-US" sz="2000" b="0" dirty="0">
                <a:latin typeface="Arial"/>
                <a:cs typeface="Arial"/>
              </a:rPr>
              <a:t>                    Q36</a:t>
            </a:r>
            <a:endParaRPr sz="2000" b="0" dirty="0">
              <a:latin typeface="Arial"/>
              <a:cs typeface="Arial"/>
            </a:endParaRPr>
          </a:p>
        </p:txBody>
      </p:sp>
      <p:sp>
        <p:nvSpPr>
          <p:cNvPr id="43" name="Straight Arrow Connector 15"/>
          <p:cNvSpPr/>
          <p:nvPr/>
        </p:nvSpPr>
        <p:spPr>
          <a:xfrm flipH="1" flipV="1">
            <a:off x="4166452" y="5283351"/>
            <a:ext cx="260862" cy="334170"/>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44" name="Straight Arrow Connector 15"/>
          <p:cNvSpPr/>
          <p:nvPr/>
        </p:nvSpPr>
        <p:spPr>
          <a:xfrm flipH="1" flipV="1">
            <a:off x="5048009" y="5284125"/>
            <a:ext cx="209651" cy="333395"/>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45" name="Straight Arrow Connector 15"/>
          <p:cNvSpPr/>
          <p:nvPr/>
        </p:nvSpPr>
        <p:spPr>
          <a:xfrm flipV="1">
            <a:off x="5499411" y="5281031"/>
            <a:ext cx="130475" cy="336490"/>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46" name="Straight Arrow Connector 15"/>
          <p:cNvSpPr/>
          <p:nvPr/>
        </p:nvSpPr>
        <p:spPr>
          <a:xfrm flipH="1" flipV="1">
            <a:off x="6922351" y="5280795"/>
            <a:ext cx="214191" cy="336726"/>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47" name="Straight Arrow Connector 15"/>
          <p:cNvSpPr/>
          <p:nvPr/>
        </p:nvSpPr>
        <p:spPr>
          <a:xfrm flipV="1">
            <a:off x="7495243" y="5280836"/>
            <a:ext cx="0" cy="336685"/>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Tree>
    <p:extLst>
      <p:ext uri="{BB962C8B-B14F-4D97-AF65-F5344CB8AC3E}">
        <p14:creationId xmlns:p14="http://schemas.microsoft.com/office/powerpoint/2010/main" val="26492521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5083F-AE51-C041-93AD-20D80AA3D715}"/>
              </a:ext>
            </a:extLst>
          </p:cNvPr>
          <p:cNvSpPr>
            <a:spLocks noGrp="1"/>
          </p:cNvSpPr>
          <p:nvPr>
            <p:ph type="title"/>
          </p:nvPr>
        </p:nvSpPr>
        <p:spPr/>
        <p:txBody>
          <a:bodyPr/>
          <a:lstStyle/>
          <a:p>
            <a:r>
              <a:rPr lang="en-GB" dirty="0"/>
              <a:t>EHN2: Downstream options</a:t>
            </a:r>
          </a:p>
        </p:txBody>
      </p:sp>
      <p:sp>
        <p:nvSpPr>
          <p:cNvPr id="3" name="Date Placeholder 2">
            <a:extLst>
              <a:ext uri="{FF2B5EF4-FFF2-40B4-BE49-F238E27FC236}">
                <a16:creationId xmlns:a16="http://schemas.microsoft.com/office/drawing/2014/main" id="{DDB38917-23BF-FC44-A221-ABEA1525FAC4}"/>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B5B507A5-D3A2-3949-8DAB-4AFBC0A7064F}"/>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7562E968-FCDE-694C-B31A-3C7F83327605}"/>
              </a:ext>
            </a:extLst>
          </p:cNvPr>
          <p:cNvSpPr>
            <a:spLocks noGrp="1"/>
          </p:cNvSpPr>
          <p:nvPr>
            <p:ph type="sldNum" sz="quarter" idx="12"/>
          </p:nvPr>
        </p:nvSpPr>
        <p:spPr/>
        <p:txBody>
          <a:bodyPr/>
          <a:lstStyle/>
          <a:p>
            <a:fld id="{8D6C380F-326D-3C40-9EE7-7FBAB0953422}" type="slidenum">
              <a:rPr lang="en-US" smtClean="0"/>
              <a:pPr/>
              <a:t>11</a:t>
            </a:fld>
            <a:endParaRPr lang="en-US"/>
          </a:p>
        </p:txBody>
      </p:sp>
      <p:sp>
        <p:nvSpPr>
          <p:cNvPr id="6" name="Content Placeholder 5">
            <a:extLst>
              <a:ext uri="{FF2B5EF4-FFF2-40B4-BE49-F238E27FC236}">
                <a16:creationId xmlns:a16="http://schemas.microsoft.com/office/drawing/2014/main" id="{15545F42-CE6C-0140-9A0B-DA55EC994195}"/>
              </a:ext>
            </a:extLst>
          </p:cNvPr>
          <p:cNvSpPr>
            <a:spLocks noGrp="1"/>
          </p:cNvSpPr>
          <p:nvPr>
            <p:ph sz="quarter" idx="13"/>
          </p:nvPr>
        </p:nvSpPr>
        <p:spPr>
          <a:xfrm>
            <a:off x="457200" y="1088544"/>
            <a:ext cx="8515350" cy="5016068"/>
          </a:xfrm>
        </p:spPr>
        <p:txBody>
          <a:bodyPr>
            <a:noAutofit/>
          </a:bodyPr>
          <a:lstStyle/>
          <a:p>
            <a:pPr>
              <a:lnSpc>
                <a:spcPct val="90000"/>
              </a:lnSpc>
            </a:pPr>
            <a:r>
              <a:rPr lang="en-GB" dirty="0"/>
              <a:t>NA64µ Phase 2 set-up would </a:t>
            </a:r>
            <a:r>
              <a:rPr lang="en-GB" b="1" dirty="0"/>
              <a:t>require spectrometer at COMPASS target location</a:t>
            </a:r>
            <a:r>
              <a:rPr lang="en-GB" dirty="0"/>
              <a:t>, re-use of existing “chicane” possible with additional dipole, otherwise no show-stoppers identified.</a:t>
            </a:r>
          </a:p>
          <a:p>
            <a:pPr>
              <a:lnSpc>
                <a:spcPct val="90000"/>
              </a:lnSpc>
            </a:pPr>
            <a:r>
              <a:rPr lang="en-GB" dirty="0"/>
              <a:t>Studies for full-scale downstream </a:t>
            </a:r>
            <a:r>
              <a:rPr lang="en-GB" dirty="0" err="1"/>
              <a:t>MuonE</a:t>
            </a:r>
            <a:r>
              <a:rPr lang="en-GB" dirty="0"/>
              <a:t> location might impose expensive building extension or partial removal of COMPASS detectors</a:t>
            </a:r>
          </a:p>
          <a:p>
            <a:pPr>
              <a:lnSpc>
                <a:spcPct val="90000"/>
              </a:lnSpc>
            </a:pPr>
            <a:r>
              <a:rPr lang="en-GB" dirty="0"/>
              <a:t>Removal of beam dump necessary, will most probably </a:t>
            </a:r>
            <a:r>
              <a:rPr lang="en-GB" b="1" dirty="0"/>
              <a:t>restrict to µ beams only in EHN2</a:t>
            </a:r>
            <a:r>
              <a:rPr lang="en-GB" dirty="0"/>
              <a:t> due to safety reasons (no e</a:t>
            </a:r>
            <a:r>
              <a:rPr lang="en-GB" baseline="30000" dirty="0"/>
              <a:t>- </a:t>
            </a:r>
            <a:r>
              <a:rPr lang="en-GB" dirty="0"/>
              <a:t>/ hadron option)</a:t>
            </a:r>
          </a:p>
          <a:p>
            <a:pPr>
              <a:lnSpc>
                <a:spcPct val="90000"/>
              </a:lnSpc>
            </a:pPr>
            <a:r>
              <a:rPr lang="en-GB" b="1" dirty="0"/>
              <a:t>Caveat:</a:t>
            </a:r>
            <a:r>
              <a:rPr lang="en-GB" dirty="0"/>
              <a:t> Dispersion for one experiment and			          only possible if no focus upstream due to				 beam divergence requirements</a:t>
            </a:r>
          </a:p>
        </p:txBody>
      </p:sp>
      <p:pic>
        <p:nvPicPr>
          <p:cNvPr id="24" name="Picture 7" descr="Picture 7"/>
          <p:cNvPicPr>
            <a:picLocks noChangeAspect="1"/>
          </p:cNvPicPr>
          <p:nvPr/>
        </p:nvPicPr>
        <p:blipFill rotWithShape="1">
          <a:blip r:embed="rId2">
            <a:extLst/>
          </a:blip>
          <a:srcRect t="14566" b="43161"/>
          <a:stretch/>
        </p:blipFill>
        <p:spPr>
          <a:xfrm>
            <a:off x="1054101" y="4544760"/>
            <a:ext cx="6494780" cy="1438103"/>
          </a:xfrm>
          <a:prstGeom prst="rect">
            <a:avLst/>
          </a:prstGeom>
          <a:ln w="12700">
            <a:miter lim="400000"/>
          </a:ln>
        </p:spPr>
      </p:pic>
      <p:sp>
        <p:nvSpPr>
          <p:cNvPr id="30" name="Rectangle 11"/>
          <p:cNvSpPr/>
          <p:nvPr/>
        </p:nvSpPr>
        <p:spPr>
          <a:xfrm>
            <a:off x="3225801" y="5050354"/>
            <a:ext cx="5359400" cy="523569"/>
          </a:xfrm>
          <a:prstGeom prst="rect">
            <a:avLst/>
          </a:prstGeom>
          <a:solidFill>
            <a:srgbClr val="95F735">
              <a:alpha val="10196"/>
            </a:srgbClr>
          </a:solidFill>
          <a:ln w="28575">
            <a:solidFill>
              <a:srgbClr val="67B61A"/>
            </a:solidFill>
          </a:ln>
        </p:spPr>
        <p:txBody>
          <a:bodyPr lIns="45719" rIns="45719" anchor="ctr"/>
          <a:lstStyle/>
          <a:p>
            <a:pPr algn="ctr">
              <a:defRPr>
                <a:solidFill>
                  <a:srgbClr val="FFFFFF"/>
                </a:solidFill>
                <a:latin typeface="Corbel"/>
                <a:ea typeface="Corbel"/>
                <a:cs typeface="Corbel"/>
                <a:sym typeface="Corbel"/>
              </a:defRPr>
            </a:pPr>
            <a:endParaRPr/>
          </a:p>
        </p:txBody>
      </p:sp>
      <p:sp>
        <p:nvSpPr>
          <p:cNvPr id="31" name="TextBox 12"/>
          <p:cNvSpPr txBox="1"/>
          <p:nvPr/>
        </p:nvSpPr>
        <p:spPr>
          <a:xfrm>
            <a:off x="5502491" y="5542562"/>
            <a:ext cx="2665571" cy="707886"/>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sz="2200">
                <a:latin typeface="Corbel"/>
                <a:ea typeface="Corbel"/>
                <a:cs typeface="Corbel"/>
                <a:sym typeface="Corbel"/>
              </a:defRPr>
            </a:lvl1pPr>
          </a:lstStyle>
          <a:p>
            <a:r>
              <a:rPr lang="en-US" sz="2000" dirty="0">
                <a:latin typeface="Arial"/>
                <a:cs typeface="Arial"/>
              </a:rPr>
              <a:t>2021: 7.5 m </a:t>
            </a:r>
          </a:p>
          <a:p>
            <a:r>
              <a:rPr lang="en-US" sz="2000" dirty="0">
                <a:latin typeface="Arial"/>
                <a:cs typeface="Arial"/>
              </a:rPr>
              <a:t>2022+: </a:t>
            </a:r>
            <a:r>
              <a:rPr sz="2000" dirty="0">
                <a:latin typeface="Arial"/>
                <a:cs typeface="Arial"/>
              </a:rPr>
              <a:t>14.9 m + X</a:t>
            </a:r>
          </a:p>
        </p:txBody>
      </p:sp>
      <p:sp>
        <p:nvSpPr>
          <p:cNvPr id="32" name="Straight Arrow Connector 13"/>
          <p:cNvSpPr/>
          <p:nvPr/>
        </p:nvSpPr>
        <p:spPr>
          <a:xfrm flipH="1" flipV="1">
            <a:off x="3209236" y="5736156"/>
            <a:ext cx="2137466" cy="15290"/>
          </a:xfrm>
          <a:prstGeom prst="line">
            <a:avLst/>
          </a:prstGeom>
          <a:ln w="19050">
            <a:solidFill>
              <a:schemeClr val="accent1"/>
            </a:solidFill>
            <a:tailEnd type="triangle"/>
          </a:ln>
        </p:spPr>
        <p:txBody>
          <a:bodyPr lIns="45719" rIns="45719"/>
          <a:lstStyle/>
          <a:p>
            <a:pPr>
              <a:defRPr>
                <a:latin typeface="Corbel"/>
                <a:ea typeface="Corbel"/>
                <a:cs typeface="Corbel"/>
                <a:sym typeface="Corbel"/>
              </a:defRPr>
            </a:pPr>
            <a:endParaRPr/>
          </a:p>
        </p:txBody>
      </p:sp>
      <p:sp>
        <p:nvSpPr>
          <p:cNvPr id="33" name="Straight Arrow Connector 14"/>
          <p:cNvSpPr/>
          <p:nvPr/>
        </p:nvSpPr>
        <p:spPr>
          <a:xfrm>
            <a:off x="7011015" y="5751445"/>
            <a:ext cx="1574186" cy="1"/>
          </a:xfrm>
          <a:prstGeom prst="line">
            <a:avLst/>
          </a:prstGeom>
          <a:ln w="19050">
            <a:solidFill>
              <a:schemeClr val="accent1"/>
            </a:solidFill>
            <a:tailEnd type="triangle"/>
          </a:ln>
        </p:spPr>
        <p:txBody>
          <a:bodyPr lIns="45719" rIns="45719"/>
          <a:lstStyle/>
          <a:p>
            <a:pPr>
              <a:defRPr>
                <a:latin typeface="Corbel"/>
                <a:ea typeface="Corbel"/>
                <a:cs typeface="Corbel"/>
                <a:sym typeface="Corbel"/>
              </a:defRPr>
            </a:pPr>
            <a:endParaRPr sz="2000">
              <a:latin typeface="Arial"/>
              <a:cs typeface="Arial"/>
            </a:endParaRPr>
          </a:p>
        </p:txBody>
      </p:sp>
      <p:pic>
        <p:nvPicPr>
          <p:cNvPr id="35" name="XY_mue1v1.pdf" descr="XY_mue1v1.pdf"/>
          <p:cNvPicPr>
            <a:picLocks noChangeAspect="1"/>
          </p:cNvPicPr>
          <p:nvPr/>
        </p:nvPicPr>
        <p:blipFill>
          <a:blip r:embed="rId3">
            <a:extLst/>
          </a:blip>
          <a:srcRect l="2" t="7902" r="8218"/>
          <a:stretch>
            <a:fillRect/>
          </a:stretch>
        </p:blipFill>
        <p:spPr>
          <a:xfrm>
            <a:off x="5651668" y="3355502"/>
            <a:ext cx="3159181" cy="1635910"/>
          </a:xfrm>
          <a:prstGeom prst="rect">
            <a:avLst/>
          </a:prstGeom>
          <a:ln w="12700">
            <a:miter lim="400000"/>
          </a:ln>
        </p:spPr>
      </p:pic>
    </p:spTree>
    <p:extLst>
      <p:ext uri="{BB962C8B-B14F-4D97-AF65-F5344CB8AC3E}">
        <p14:creationId xmlns:p14="http://schemas.microsoft.com/office/powerpoint/2010/main" val="17860291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329CB-1D70-6440-88FB-5AD1C31F84AA}"/>
              </a:ext>
            </a:extLst>
          </p:cNvPr>
          <p:cNvSpPr>
            <a:spLocks noGrp="1"/>
          </p:cNvSpPr>
          <p:nvPr>
            <p:ph type="title"/>
          </p:nvPr>
        </p:nvSpPr>
        <p:spPr/>
        <p:txBody>
          <a:bodyPr/>
          <a:lstStyle/>
          <a:p>
            <a:r>
              <a:rPr lang="en-GB" dirty="0"/>
              <a:t>ECN3: NA62, KLEVER, DIRAC, NA60</a:t>
            </a:r>
          </a:p>
        </p:txBody>
      </p:sp>
      <p:sp>
        <p:nvSpPr>
          <p:cNvPr id="3" name="Date Placeholder 2">
            <a:extLst>
              <a:ext uri="{FF2B5EF4-FFF2-40B4-BE49-F238E27FC236}">
                <a16:creationId xmlns:a16="http://schemas.microsoft.com/office/drawing/2014/main" id="{FC6FB079-7901-A245-8C9A-6BAB92455E8D}"/>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AF9736A6-4254-FA4A-9EF2-A5FB5512B2B7}"/>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E735C0FB-E8E4-2540-A416-B3B7AD0CCCC0}"/>
              </a:ext>
            </a:extLst>
          </p:cNvPr>
          <p:cNvSpPr>
            <a:spLocks noGrp="1"/>
          </p:cNvSpPr>
          <p:nvPr>
            <p:ph type="sldNum" sz="quarter" idx="12"/>
          </p:nvPr>
        </p:nvSpPr>
        <p:spPr/>
        <p:txBody>
          <a:bodyPr/>
          <a:lstStyle/>
          <a:p>
            <a:fld id="{8D6C380F-326D-3C40-9EE7-7FBAB0953422}" type="slidenum">
              <a:rPr lang="en-US" smtClean="0"/>
              <a:pPr/>
              <a:t>12</a:t>
            </a:fld>
            <a:endParaRPr lang="en-US"/>
          </a:p>
        </p:txBody>
      </p:sp>
      <p:sp>
        <p:nvSpPr>
          <p:cNvPr id="6" name="Content Placeholder 5">
            <a:extLst>
              <a:ext uri="{FF2B5EF4-FFF2-40B4-BE49-F238E27FC236}">
                <a16:creationId xmlns:a16="http://schemas.microsoft.com/office/drawing/2014/main" id="{4DB8220C-9602-F340-AC63-005B46533A2F}"/>
              </a:ext>
            </a:extLst>
          </p:cNvPr>
          <p:cNvSpPr>
            <a:spLocks noGrp="1"/>
          </p:cNvSpPr>
          <p:nvPr>
            <p:ph sz="quarter" idx="13"/>
          </p:nvPr>
        </p:nvSpPr>
        <p:spPr>
          <a:xfrm>
            <a:off x="457200" y="1116230"/>
            <a:ext cx="8515350" cy="5211543"/>
          </a:xfrm>
        </p:spPr>
        <p:txBody>
          <a:bodyPr>
            <a:normAutofit/>
          </a:bodyPr>
          <a:lstStyle/>
          <a:p>
            <a:r>
              <a:rPr lang="en-GB" dirty="0"/>
              <a:t>The impact and mitigation measures for </a:t>
            </a:r>
            <a:r>
              <a:rPr lang="en-GB" b="1" dirty="0"/>
              <a:t>higher fluxes </a:t>
            </a:r>
            <a:r>
              <a:rPr lang="en-GB" dirty="0"/>
              <a:t>to the T10 location are under study with the help of RP and equipment groups </a:t>
            </a:r>
          </a:p>
          <a:p>
            <a:r>
              <a:rPr lang="en-GB" b="1" dirty="0"/>
              <a:t>NA62</a:t>
            </a:r>
            <a:r>
              <a:rPr lang="en-GB" dirty="0"/>
              <a:t> is expected to continue its K</a:t>
            </a:r>
            <a:r>
              <a:rPr lang="en-GB" baseline="30000" dirty="0"/>
              <a:t>+</a:t>
            </a:r>
            <a:r>
              <a:rPr lang="en-GB" dirty="0"/>
              <a:t> →  </a:t>
            </a:r>
            <a:r>
              <a:rPr lang="en-GB" dirty="0" err="1">
                <a:latin typeface="Symbol" pitchFamily="2" charset="2"/>
              </a:rPr>
              <a:t>p</a:t>
            </a:r>
            <a:r>
              <a:rPr lang="en-GB" baseline="30000" dirty="0" err="1">
                <a:latin typeface="Symbol" pitchFamily="2" charset="2"/>
              </a:rPr>
              <a:t>+</a:t>
            </a:r>
            <a:r>
              <a:rPr lang="en-GB" dirty="0" err="1">
                <a:latin typeface="Symbol" pitchFamily="2" charset="2"/>
              </a:rPr>
              <a:t>nn</a:t>
            </a:r>
            <a:r>
              <a:rPr lang="en-GB" dirty="0">
                <a:latin typeface="Symbol" pitchFamily="2" charset="2"/>
              </a:rPr>
              <a:t> </a:t>
            </a:r>
            <a:r>
              <a:rPr lang="en-GB" dirty="0"/>
              <a:t>program for several years,</a:t>
            </a:r>
            <a:br>
              <a:rPr lang="en-GB" dirty="0"/>
            </a:br>
            <a:r>
              <a:rPr lang="en-GB" dirty="0"/>
              <a:t>in alternation with occasional short (~8-24 hours) dedicated runs in </a:t>
            </a:r>
            <a:r>
              <a:rPr lang="en-GB" b="1" dirty="0"/>
              <a:t>dump mode </a:t>
            </a:r>
            <a:r>
              <a:rPr lang="en-GB" dirty="0"/>
              <a:t>for HNL and axion searches. A one-year run for dedicated and optimised beam dump running is under discussion. Optimisation of both configurations is under detailed study.</a:t>
            </a:r>
          </a:p>
          <a:p>
            <a:r>
              <a:rPr lang="en-GB" dirty="0"/>
              <a:t>For </a:t>
            </a:r>
            <a:r>
              <a:rPr lang="en-GB" b="1" dirty="0"/>
              <a:t>KLEVER</a:t>
            </a:r>
            <a:r>
              <a:rPr lang="en-GB" dirty="0"/>
              <a:t> a potentially dangerous background from </a:t>
            </a:r>
            <a:r>
              <a:rPr lang="en-GB" dirty="0">
                <a:latin typeface="Symbol" pitchFamily="2" charset="2"/>
              </a:rPr>
              <a:t>L</a:t>
            </a:r>
            <a:r>
              <a:rPr lang="en-GB" dirty="0"/>
              <a:t> →  </a:t>
            </a:r>
            <a:r>
              <a:rPr lang="en-GB" dirty="0" err="1">
                <a:latin typeface="Symbol" pitchFamily="2" charset="2"/>
              </a:rPr>
              <a:t>p</a:t>
            </a:r>
            <a:r>
              <a:rPr lang="en-GB" baseline="30000" dirty="0" err="1">
                <a:latin typeface="Symbol" pitchFamily="2" charset="2"/>
              </a:rPr>
              <a:t>o</a:t>
            </a:r>
            <a:r>
              <a:rPr lang="en-GB" dirty="0" err="1"/>
              <a:t>n</a:t>
            </a:r>
            <a:r>
              <a:rPr lang="en-GB" dirty="0"/>
              <a:t> has been identified and a solution for its mitigation proposed. Now the neutral beam line itself is being simulated and optimised in terms of collimation and gamma rejection.</a:t>
            </a:r>
          </a:p>
          <a:p>
            <a:r>
              <a:rPr lang="en-GB" dirty="0"/>
              <a:t>A possible implementation for </a:t>
            </a:r>
            <a:r>
              <a:rPr lang="en-GB" b="1" dirty="0"/>
              <a:t>DIRAC</a:t>
            </a:r>
            <a:r>
              <a:rPr lang="en-GB" b="1" baseline="30000" dirty="0"/>
              <a:t>++</a:t>
            </a:r>
            <a:r>
              <a:rPr lang="en-GB" b="1" dirty="0"/>
              <a:t> and NA60</a:t>
            </a:r>
            <a:r>
              <a:rPr lang="en-GB" b="1" baseline="30000" dirty="0"/>
              <a:t>++</a:t>
            </a:r>
            <a:r>
              <a:rPr lang="en-GB" b="1" dirty="0"/>
              <a:t> </a:t>
            </a:r>
            <a:r>
              <a:rPr lang="en-GB" dirty="0"/>
              <a:t>in place of (or after) NA62 (or KLEVER) is proposed.</a:t>
            </a:r>
          </a:p>
        </p:txBody>
      </p:sp>
    </p:spTree>
    <p:extLst>
      <p:ext uri="{BB962C8B-B14F-4D97-AF65-F5344CB8AC3E}">
        <p14:creationId xmlns:p14="http://schemas.microsoft.com/office/powerpoint/2010/main" val="8906245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Main issues for ECN3</a:t>
            </a:r>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13</a:t>
            </a:fld>
            <a:endParaRPr lang="en-US"/>
          </a:p>
        </p:txBody>
      </p:sp>
      <p:sp>
        <p:nvSpPr>
          <p:cNvPr id="6" name="Content Placeholder 5"/>
          <p:cNvSpPr>
            <a:spLocks noGrp="1"/>
          </p:cNvSpPr>
          <p:nvPr>
            <p:ph sz="quarter" idx="13"/>
          </p:nvPr>
        </p:nvSpPr>
        <p:spPr>
          <a:xfrm>
            <a:off x="228864" y="1088772"/>
            <a:ext cx="8915136" cy="5267578"/>
          </a:xfrm>
        </p:spPr>
        <p:txBody>
          <a:bodyPr>
            <a:normAutofit/>
          </a:bodyPr>
          <a:lstStyle/>
          <a:p>
            <a:pPr marL="355600" indent="-342900"/>
            <a:r>
              <a:rPr lang="en-GB" dirty="0"/>
              <a:t>The presence of a second beam in ECN3 is incompatible with NA62 or KLEVER, as both experiments are </a:t>
            </a:r>
            <a:r>
              <a:rPr lang="en-GB" b="1" dirty="0"/>
              <a:t>wide</a:t>
            </a:r>
            <a:r>
              <a:rPr lang="en-GB" dirty="0"/>
              <a:t> and </a:t>
            </a:r>
            <a:r>
              <a:rPr lang="en-GB" b="1" dirty="0"/>
              <a:t>cover the full lengt</a:t>
            </a:r>
            <a:r>
              <a:rPr lang="en-GB" dirty="0"/>
              <a:t>h of TCC8 plus ECN3.</a:t>
            </a:r>
          </a:p>
          <a:p>
            <a:pPr marL="355600" indent="-342900"/>
            <a:r>
              <a:rPr lang="en-GB" dirty="0"/>
              <a:t>In case neither NA62 nor KLEVER is installed, a </a:t>
            </a:r>
            <a:r>
              <a:rPr lang="en-GB" b="1" dirty="0"/>
              <a:t>cohabitation of H10 (old beam for NA60) and K12 </a:t>
            </a:r>
            <a:r>
              <a:rPr lang="en-GB" dirty="0"/>
              <a:t>becomes possible again, e.g. NA60</a:t>
            </a:r>
            <a:r>
              <a:rPr lang="en-GB" baseline="30000" dirty="0"/>
              <a:t>++</a:t>
            </a:r>
            <a:r>
              <a:rPr lang="en-GB" dirty="0"/>
              <a:t> in place of the old NA60 experiment with the old beam and DIRAC</a:t>
            </a:r>
            <a:r>
              <a:rPr lang="en-GB" baseline="30000" dirty="0"/>
              <a:t>++</a:t>
            </a:r>
            <a:r>
              <a:rPr lang="en-GB" dirty="0"/>
              <a:t> in a new charged beam similar to the old H10 beam (but new design).</a:t>
            </a:r>
          </a:p>
          <a:p>
            <a:pPr marL="355600" indent="-342900"/>
            <a:r>
              <a:rPr lang="en-GB" dirty="0"/>
              <a:t>The proposal would be to put the K12 experiment somewhat upstream of the one in H10 (to gain lateral space) and to bend the new K12 beam away from the </a:t>
            </a:r>
            <a:r>
              <a:rPr lang="en-GB" dirty="0" err="1"/>
              <a:t>Salève</a:t>
            </a:r>
            <a:r>
              <a:rPr lang="en-GB" dirty="0"/>
              <a:t> wall to exploit the available space more symmetrically.</a:t>
            </a:r>
          </a:p>
          <a:p>
            <a:pPr marL="355600" indent="-342900"/>
            <a:r>
              <a:rPr lang="en-GB" dirty="0"/>
              <a:t>Especially the DIRAC</a:t>
            </a:r>
            <a:r>
              <a:rPr lang="en-GB" baseline="30000" dirty="0"/>
              <a:t>++</a:t>
            </a:r>
            <a:r>
              <a:rPr lang="en-GB" dirty="0"/>
              <a:t> intensity limit has not been studied yet, As the DIRAC target is very thin, it is possible to make a proper re-entrant dump</a:t>
            </a:r>
            <a:br>
              <a:rPr lang="en-GB" dirty="0"/>
            </a:br>
            <a:r>
              <a:rPr lang="en-GB" dirty="0"/>
              <a:t>as was done in the East Area (still used for CHARM).</a:t>
            </a:r>
          </a:p>
        </p:txBody>
      </p:sp>
    </p:spTree>
    <p:extLst>
      <p:ext uri="{BB962C8B-B14F-4D97-AF65-F5344CB8AC3E}">
        <p14:creationId xmlns:p14="http://schemas.microsoft.com/office/powerpoint/2010/main" val="2551618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t="3017" b="8714"/>
          <a:stretch/>
        </p:blipFill>
        <p:spPr>
          <a:xfrm>
            <a:off x="800916" y="1516380"/>
            <a:ext cx="8348583" cy="4695190"/>
          </a:xfrm>
          <a:prstGeom prst="rect">
            <a:avLst/>
          </a:prstGeom>
        </p:spPr>
      </p:pic>
      <p:sp>
        <p:nvSpPr>
          <p:cNvPr id="2" name="Title 1">
            <a:extLst>
              <a:ext uri="{FF2B5EF4-FFF2-40B4-BE49-F238E27FC236}">
                <a16:creationId xmlns:a16="http://schemas.microsoft.com/office/drawing/2014/main" id="{E14F6009-6605-B14F-ACEE-4E7CF39987C3}"/>
              </a:ext>
            </a:extLst>
          </p:cNvPr>
          <p:cNvSpPr>
            <a:spLocks noGrp="1"/>
          </p:cNvSpPr>
          <p:nvPr>
            <p:ph type="title"/>
          </p:nvPr>
        </p:nvSpPr>
        <p:spPr/>
        <p:txBody>
          <a:bodyPr/>
          <a:lstStyle/>
          <a:p>
            <a:r>
              <a:rPr lang="en-GB" dirty="0"/>
              <a:t>NA62 beam dump studies</a:t>
            </a:r>
          </a:p>
        </p:txBody>
      </p:sp>
      <p:sp>
        <p:nvSpPr>
          <p:cNvPr id="3" name="Date Placeholder 2">
            <a:extLst>
              <a:ext uri="{FF2B5EF4-FFF2-40B4-BE49-F238E27FC236}">
                <a16:creationId xmlns:a16="http://schemas.microsoft.com/office/drawing/2014/main" id="{C6B89AD8-DBAF-634D-B0F2-AD9A24BCE42D}"/>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47F59BEA-53D8-4944-ADA3-6F3751BE40B0}"/>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4132C5BB-FE10-CC46-A291-60D02B917D08}"/>
              </a:ext>
            </a:extLst>
          </p:cNvPr>
          <p:cNvSpPr>
            <a:spLocks noGrp="1"/>
          </p:cNvSpPr>
          <p:nvPr>
            <p:ph type="sldNum" sz="quarter" idx="12"/>
          </p:nvPr>
        </p:nvSpPr>
        <p:spPr/>
        <p:txBody>
          <a:bodyPr/>
          <a:lstStyle/>
          <a:p>
            <a:fld id="{8D6C380F-326D-3C40-9EE7-7FBAB0953422}" type="slidenum">
              <a:rPr lang="en-US" smtClean="0"/>
              <a:pPr/>
              <a:t>14</a:t>
            </a:fld>
            <a:endParaRPr lang="en-US"/>
          </a:p>
        </p:txBody>
      </p:sp>
      <p:sp>
        <p:nvSpPr>
          <p:cNvPr id="6" name="Content Placeholder 5">
            <a:extLst>
              <a:ext uri="{FF2B5EF4-FFF2-40B4-BE49-F238E27FC236}">
                <a16:creationId xmlns:a16="http://schemas.microsoft.com/office/drawing/2014/main" id="{97CE84F1-B4A2-4946-8638-9192E9FC17D0}"/>
              </a:ext>
            </a:extLst>
          </p:cNvPr>
          <p:cNvSpPr>
            <a:spLocks noGrp="1"/>
          </p:cNvSpPr>
          <p:nvPr>
            <p:ph sz="quarter" idx="13"/>
          </p:nvPr>
        </p:nvSpPr>
        <p:spPr/>
        <p:txBody>
          <a:bodyPr/>
          <a:lstStyle/>
          <a:p>
            <a:r>
              <a:rPr lang="en-GB" dirty="0"/>
              <a:t>G4Beamline model drastically extended to also include basic geometries of the NA62 experiment</a:t>
            </a:r>
          </a:p>
        </p:txBody>
      </p:sp>
      <p:pic>
        <p:nvPicPr>
          <p:cNvPr id="11" name="Picture 10"/>
          <p:cNvPicPr>
            <a:picLocks noChangeAspect="1"/>
          </p:cNvPicPr>
          <p:nvPr/>
        </p:nvPicPr>
        <p:blipFill>
          <a:blip r:embed="rId3"/>
          <a:stretch>
            <a:fillRect/>
          </a:stretch>
        </p:blipFill>
        <p:spPr>
          <a:xfrm>
            <a:off x="160020" y="2077375"/>
            <a:ext cx="3666434" cy="1692201"/>
          </a:xfrm>
          <a:prstGeom prst="rect">
            <a:avLst/>
          </a:prstGeom>
          <a:ln>
            <a:solidFill>
              <a:schemeClr val="accent1"/>
            </a:solidFill>
          </a:ln>
        </p:spPr>
      </p:pic>
    </p:spTree>
    <p:extLst>
      <p:ext uri="{BB962C8B-B14F-4D97-AF65-F5344CB8AC3E}">
        <p14:creationId xmlns:p14="http://schemas.microsoft.com/office/powerpoint/2010/main" val="10889284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4F6009-6605-B14F-ACEE-4E7CF39987C3}"/>
              </a:ext>
            </a:extLst>
          </p:cNvPr>
          <p:cNvSpPr>
            <a:spLocks noGrp="1"/>
          </p:cNvSpPr>
          <p:nvPr>
            <p:ph type="title"/>
          </p:nvPr>
        </p:nvSpPr>
        <p:spPr/>
        <p:txBody>
          <a:bodyPr/>
          <a:lstStyle/>
          <a:p>
            <a:r>
              <a:rPr lang="en-GB" dirty="0"/>
              <a:t>NA62 beam dump studies</a:t>
            </a:r>
          </a:p>
        </p:txBody>
      </p:sp>
      <p:sp>
        <p:nvSpPr>
          <p:cNvPr id="3" name="Date Placeholder 2">
            <a:extLst>
              <a:ext uri="{FF2B5EF4-FFF2-40B4-BE49-F238E27FC236}">
                <a16:creationId xmlns:a16="http://schemas.microsoft.com/office/drawing/2014/main" id="{C6B89AD8-DBAF-634D-B0F2-AD9A24BCE42D}"/>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47F59BEA-53D8-4944-ADA3-6F3751BE40B0}"/>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4132C5BB-FE10-CC46-A291-60D02B917D08}"/>
              </a:ext>
            </a:extLst>
          </p:cNvPr>
          <p:cNvSpPr>
            <a:spLocks noGrp="1"/>
          </p:cNvSpPr>
          <p:nvPr>
            <p:ph type="sldNum" sz="quarter" idx="12"/>
          </p:nvPr>
        </p:nvSpPr>
        <p:spPr/>
        <p:txBody>
          <a:bodyPr/>
          <a:lstStyle/>
          <a:p>
            <a:fld id="{8D6C380F-326D-3C40-9EE7-7FBAB0953422}" type="slidenum">
              <a:rPr lang="en-US" smtClean="0"/>
              <a:pPr/>
              <a:t>15</a:t>
            </a:fld>
            <a:endParaRPr lang="en-US"/>
          </a:p>
        </p:txBody>
      </p:sp>
      <p:sp>
        <p:nvSpPr>
          <p:cNvPr id="6" name="Content Placeholder 5">
            <a:extLst>
              <a:ext uri="{FF2B5EF4-FFF2-40B4-BE49-F238E27FC236}">
                <a16:creationId xmlns:a16="http://schemas.microsoft.com/office/drawing/2014/main" id="{97CE84F1-B4A2-4946-8638-9192E9FC17D0}"/>
              </a:ext>
            </a:extLst>
          </p:cNvPr>
          <p:cNvSpPr>
            <a:spLocks noGrp="1"/>
          </p:cNvSpPr>
          <p:nvPr>
            <p:ph sz="quarter" idx="13"/>
          </p:nvPr>
        </p:nvSpPr>
        <p:spPr/>
        <p:txBody>
          <a:bodyPr/>
          <a:lstStyle/>
          <a:p>
            <a:r>
              <a:rPr lang="en-GB" dirty="0"/>
              <a:t>The level of detail in the G4Beamline simulation has been drastically improved</a:t>
            </a:r>
          </a:p>
          <a:p>
            <a:r>
              <a:rPr lang="en-GB" dirty="0"/>
              <a:t>Benchmarking studies of the simulated events with recorded data by NA62 in beam dump mode have been continued</a:t>
            </a:r>
          </a:p>
          <a:p>
            <a:pPr lvl="1"/>
            <a:r>
              <a:rPr lang="en-GB" dirty="0"/>
              <a:t>Analytical approach for muons produced in NA62 TAX derived from simulations (low statistics for large momenta):</a:t>
            </a:r>
          </a:p>
        </p:txBody>
      </p:sp>
      <p:pic>
        <p:nvPicPr>
          <p:cNvPr id="8" name="Picture 7"/>
          <p:cNvPicPr>
            <a:picLocks noChangeAspect="1"/>
          </p:cNvPicPr>
          <p:nvPr/>
        </p:nvPicPr>
        <p:blipFill>
          <a:blip r:embed="rId2"/>
          <a:stretch>
            <a:fillRect/>
          </a:stretch>
        </p:blipFill>
        <p:spPr>
          <a:xfrm>
            <a:off x="113314" y="3519048"/>
            <a:ext cx="2700831" cy="1828553"/>
          </a:xfrm>
          <a:prstGeom prst="rect">
            <a:avLst/>
          </a:prstGeom>
        </p:spPr>
      </p:pic>
      <p:pic>
        <p:nvPicPr>
          <p:cNvPr id="9" name="Picture 8"/>
          <p:cNvPicPr>
            <a:picLocks noChangeAspect="1"/>
          </p:cNvPicPr>
          <p:nvPr/>
        </p:nvPicPr>
        <p:blipFill>
          <a:blip r:embed="rId3"/>
          <a:stretch>
            <a:fillRect/>
          </a:stretch>
        </p:blipFill>
        <p:spPr>
          <a:xfrm>
            <a:off x="2222420" y="4178300"/>
            <a:ext cx="3087734" cy="2090046"/>
          </a:xfrm>
          <a:prstGeom prst="rect">
            <a:avLst/>
          </a:prstGeom>
        </p:spPr>
      </p:pic>
      <p:sp>
        <p:nvSpPr>
          <p:cNvPr id="10" name="TextBox 9"/>
          <p:cNvSpPr txBox="1"/>
          <p:nvPr/>
        </p:nvSpPr>
        <p:spPr>
          <a:xfrm>
            <a:off x="368125" y="3641076"/>
            <a:ext cx="824265" cy="253916"/>
          </a:xfrm>
          <a:prstGeom prst="rect">
            <a:avLst/>
          </a:prstGeom>
          <a:noFill/>
        </p:spPr>
        <p:txBody>
          <a:bodyPr wrap="none" rtlCol="0">
            <a:spAutoFit/>
          </a:bodyPr>
          <a:lstStyle/>
          <a:p>
            <a:r>
              <a:rPr lang="en-US" sz="1050" dirty="0"/>
              <a:t>~20 GeV/c</a:t>
            </a:r>
          </a:p>
        </p:txBody>
      </p:sp>
      <p:sp>
        <p:nvSpPr>
          <p:cNvPr id="11" name="TextBox 10"/>
          <p:cNvSpPr txBox="1"/>
          <p:nvPr/>
        </p:nvSpPr>
        <p:spPr>
          <a:xfrm>
            <a:off x="2672496" y="4347988"/>
            <a:ext cx="824265" cy="253916"/>
          </a:xfrm>
          <a:prstGeom prst="rect">
            <a:avLst/>
          </a:prstGeom>
          <a:noFill/>
        </p:spPr>
        <p:txBody>
          <a:bodyPr wrap="none" rtlCol="0">
            <a:spAutoFit/>
          </a:bodyPr>
          <a:lstStyle/>
          <a:p>
            <a:r>
              <a:rPr lang="en-US" sz="1050" dirty="0"/>
              <a:t>~75 GeV/c</a:t>
            </a:r>
          </a:p>
        </p:txBody>
      </p:sp>
      <p:pic>
        <p:nvPicPr>
          <p:cNvPr id="12" name="Picture 11"/>
          <p:cNvPicPr>
            <a:picLocks noChangeAspect="1"/>
          </p:cNvPicPr>
          <p:nvPr/>
        </p:nvPicPr>
        <p:blipFill>
          <a:blip r:embed="rId4"/>
          <a:stretch>
            <a:fillRect/>
          </a:stretch>
        </p:blipFill>
        <p:spPr>
          <a:xfrm>
            <a:off x="5640670" y="4463803"/>
            <a:ext cx="2200100" cy="1616725"/>
          </a:xfrm>
          <a:prstGeom prst="rect">
            <a:avLst/>
          </a:prstGeom>
        </p:spPr>
      </p:pic>
      <mc:AlternateContent xmlns:mc="http://schemas.openxmlformats.org/markup-compatibility/2006" xmlns:a14="http://schemas.microsoft.com/office/drawing/2010/main">
        <mc:Choice Requires="a14">
          <p:sp>
            <p:nvSpPr>
              <p:cNvPr id="13" name="TextBox 12"/>
              <p:cNvSpPr txBox="1"/>
              <p:nvPr/>
            </p:nvSpPr>
            <p:spPr>
              <a:xfrm>
                <a:off x="7191169" y="6007650"/>
                <a:ext cx="742447" cy="246221"/>
              </a:xfrm>
              <a:prstGeom prst="rect">
                <a:avLst/>
              </a:prstGeom>
              <a:noFill/>
            </p:spPr>
            <p:txBody>
              <a:bodyPr wrap="none" rtlCol="0">
                <a:spAutoFit/>
              </a:bodyPr>
              <a:lstStyle/>
              <a:p>
                <a14:m>
                  <m:oMath xmlns:m="http://schemas.openxmlformats.org/officeDocument/2006/math">
                    <m:r>
                      <a:rPr lang="en-US" sz="1000" b="0" i="1" smtClean="0">
                        <a:solidFill>
                          <a:srgbClr val="080808"/>
                        </a:solidFill>
                        <a:latin typeface="Cambria Math" panose="02040503050406030204" pitchFamily="18" charset="0"/>
                      </a:rPr>
                      <m:t>𝑝</m:t>
                    </m:r>
                  </m:oMath>
                </a14:m>
                <a:r>
                  <a:rPr lang="en-US" sz="1000" dirty="0">
                    <a:solidFill>
                      <a:srgbClr val="080808"/>
                    </a:solidFill>
                  </a:rPr>
                  <a:t> (MeV/c)</a:t>
                </a:r>
              </a:p>
            </p:txBody>
          </p:sp>
        </mc:Choice>
        <mc:Fallback xmlns="">
          <p:sp>
            <p:nvSpPr>
              <p:cNvPr id="13" name="TextBox 12"/>
              <p:cNvSpPr txBox="1">
                <a:spLocks noRot="1" noChangeAspect="1" noMove="1" noResize="1" noEditPoints="1" noAdjustHandles="1" noChangeArrowheads="1" noChangeShapeType="1" noTextEdit="1"/>
              </p:cNvSpPr>
              <p:nvPr/>
            </p:nvSpPr>
            <p:spPr>
              <a:xfrm>
                <a:off x="7191169" y="6007650"/>
                <a:ext cx="742447" cy="246221"/>
              </a:xfrm>
              <a:prstGeom prst="rect">
                <a:avLst/>
              </a:prstGeom>
              <a:blipFill>
                <a:blip r:embed="rId5"/>
                <a:stretch>
                  <a:fillRect t="-2500" b="-1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rot="16200000">
                <a:off x="5245009" y="4591149"/>
                <a:ext cx="651781" cy="246221"/>
              </a:xfrm>
              <a:prstGeom prst="rect">
                <a:avLst/>
              </a:prstGeom>
              <a:noFill/>
            </p:spPr>
            <p:txBody>
              <a:bodyPr wrap="none" rtlCol="0">
                <a:spAutoFit/>
              </a:bodyPr>
              <a:lstStyle/>
              <a:p>
                <a14:m>
                  <m:oMath xmlns:m="http://schemas.openxmlformats.org/officeDocument/2006/math">
                    <m:sSub>
                      <m:sSubPr>
                        <m:ctrlPr>
                          <a:rPr lang="en-US" sz="1000" b="0" i="1" smtClean="0">
                            <a:solidFill>
                              <a:srgbClr val="080808"/>
                            </a:solidFill>
                            <a:latin typeface="Cambria Math" panose="02040503050406030204" pitchFamily="18" charset="0"/>
                          </a:rPr>
                        </m:ctrlPr>
                      </m:sSubPr>
                      <m:e>
                        <m:r>
                          <a:rPr lang="en-US" sz="1000" b="0" i="1" smtClean="0">
                            <a:solidFill>
                              <a:srgbClr val="080808"/>
                            </a:solidFill>
                            <a:latin typeface="Cambria Math" panose="02040503050406030204" pitchFamily="18" charset="0"/>
                          </a:rPr>
                          <m:t>𝜎</m:t>
                        </m:r>
                      </m:e>
                      <m:sub>
                        <m:r>
                          <a:rPr lang="en-US" sz="1000" b="0" i="1" smtClean="0">
                            <a:solidFill>
                              <a:srgbClr val="080808"/>
                            </a:solidFill>
                            <a:latin typeface="Cambria Math" panose="02040503050406030204" pitchFamily="18" charset="0"/>
                          </a:rPr>
                          <m:t>𝑥</m:t>
                        </m:r>
                      </m:sub>
                    </m:sSub>
                  </m:oMath>
                </a14:m>
                <a:r>
                  <a:rPr lang="en-US" sz="1000" dirty="0">
                    <a:solidFill>
                      <a:srgbClr val="080808"/>
                    </a:solidFill>
                  </a:rPr>
                  <a:t> (mm)</a:t>
                </a:r>
              </a:p>
            </p:txBody>
          </p:sp>
        </mc:Choice>
        <mc:Fallback xmlns="">
          <p:sp>
            <p:nvSpPr>
              <p:cNvPr id="14" name="TextBox 13"/>
              <p:cNvSpPr txBox="1">
                <a:spLocks noRot="1" noChangeAspect="1" noMove="1" noResize="1" noEditPoints="1" noAdjustHandles="1" noChangeArrowheads="1" noChangeShapeType="1" noTextEdit="1"/>
              </p:cNvSpPr>
              <p:nvPr/>
            </p:nvSpPr>
            <p:spPr>
              <a:xfrm rot="16200000">
                <a:off x="5245009" y="4591149"/>
                <a:ext cx="651781" cy="246221"/>
              </a:xfrm>
              <a:prstGeom prst="rect">
                <a:avLst/>
              </a:prstGeom>
              <a:blipFill>
                <a:blip r:embed="rId6"/>
                <a:stretch>
                  <a:fillRect l="-2500" r="-10000"/>
                </a:stretch>
              </a:blipFill>
            </p:spPr>
            <p:txBody>
              <a:bodyPr/>
              <a:lstStyle/>
              <a:p>
                <a:r>
                  <a:rPr lang="en-US">
                    <a:noFill/>
                  </a:rPr>
                  <a:t> </a:t>
                </a:r>
              </a:p>
            </p:txBody>
          </p:sp>
        </mc:Fallback>
      </mc:AlternateContent>
      <p:pic>
        <p:nvPicPr>
          <p:cNvPr id="15" name="Picture 14"/>
          <p:cNvPicPr>
            <a:picLocks noChangeAspect="1"/>
          </p:cNvPicPr>
          <p:nvPr/>
        </p:nvPicPr>
        <p:blipFill>
          <a:blip r:embed="rId7"/>
          <a:stretch>
            <a:fillRect/>
          </a:stretch>
        </p:blipFill>
        <p:spPr>
          <a:xfrm>
            <a:off x="6740720" y="3153921"/>
            <a:ext cx="2270760" cy="1977832"/>
          </a:xfrm>
          <a:prstGeom prst="rect">
            <a:avLst/>
          </a:prstGeom>
        </p:spPr>
      </p:pic>
      <p:sp>
        <p:nvSpPr>
          <p:cNvPr id="7" name="TextBox 6">
            <a:extLst>
              <a:ext uri="{FF2B5EF4-FFF2-40B4-BE49-F238E27FC236}">
                <a16:creationId xmlns:a16="http://schemas.microsoft.com/office/drawing/2014/main" id="{85BAA1F2-EC4B-934C-91D7-5405163D30FD}"/>
              </a:ext>
            </a:extLst>
          </p:cNvPr>
          <p:cNvSpPr txBox="1"/>
          <p:nvPr/>
        </p:nvSpPr>
        <p:spPr>
          <a:xfrm>
            <a:off x="7454644" y="20795"/>
            <a:ext cx="1556836" cy="369332"/>
          </a:xfrm>
          <a:prstGeom prst="rect">
            <a:avLst/>
          </a:prstGeom>
          <a:noFill/>
        </p:spPr>
        <p:txBody>
          <a:bodyPr wrap="none" rtlCol="0">
            <a:spAutoFit/>
          </a:bodyPr>
          <a:lstStyle/>
          <a:p>
            <a:r>
              <a:rPr lang="en-GB" b="1" i="1" dirty="0" err="1">
                <a:solidFill>
                  <a:schemeClr val="accent3">
                    <a:lumMod val="75000"/>
                  </a:schemeClr>
                </a:solidFill>
              </a:rPr>
              <a:t>M.Rosenthal</a:t>
            </a:r>
            <a:endParaRPr lang="en-GB" b="1" i="1" dirty="0">
              <a:solidFill>
                <a:schemeClr val="accent3">
                  <a:lumMod val="75000"/>
                </a:schemeClr>
              </a:solidFill>
            </a:endParaRPr>
          </a:p>
        </p:txBody>
      </p:sp>
    </p:spTree>
    <p:extLst>
      <p:ext uri="{BB962C8B-B14F-4D97-AF65-F5344CB8AC3E}">
        <p14:creationId xmlns:p14="http://schemas.microsoft.com/office/powerpoint/2010/main" val="4065017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3204016" y="3511393"/>
            <a:ext cx="2596468" cy="2447074"/>
          </a:xfrm>
          <a:prstGeom prst="rect">
            <a:avLst/>
          </a:prstGeom>
        </p:spPr>
      </p:pic>
      <p:sp>
        <p:nvSpPr>
          <p:cNvPr id="2" name="Title 1"/>
          <p:cNvSpPr>
            <a:spLocks noGrp="1"/>
          </p:cNvSpPr>
          <p:nvPr>
            <p:ph type="title"/>
          </p:nvPr>
        </p:nvSpPr>
        <p:spPr>
          <a:xfrm>
            <a:off x="414952" y="33303"/>
            <a:ext cx="8226854" cy="715840"/>
          </a:xfrm>
        </p:spPr>
        <p:txBody>
          <a:bodyPr>
            <a:normAutofit/>
          </a:bodyPr>
          <a:lstStyle/>
          <a:p>
            <a:r>
              <a:rPr lang="en-US" dirty="0"/>
              <a:t>Latest Benchmarking results</a:t>
            </a:r>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16</a:t>
            </a:fld>
            <a:endParaRPr lang="en-US"/>
          </a:p>
        </p:txBody>
      </p:sp>
      <p:pic>
        <p:nvPicPr>
          <p:cNvPr id="7" name="Picture 6"/>
          <p:cNvPicPr>
            <a:picLocks noChangeAspect="1"/>
          </p:cNvPicPr>
          <p:nvPr/>
        </p:nvPicPr>
        <p:blipFill>
          <a:blip r:embed="rId3"/>
          <a:stretch>
            <a:fillRect/>
          </a:stretch>
        </p:blipFill>
        <p:spPr>
          <a:xfrm>
            <a:off x="3204017" y="1120444"/>
            <a:ext cx="2612434" cy="2406189"/>
          </a:xfrm>
          <a:prstGeom prst="rect">
            <a:avLst/>
          </a:prstGeom>
        </p:spPr>
      </p:pic>
      <p:sp>
        <p:nvSpPr>
          <p:cNvPr id="9" name="TextBox 8"/>
          <p:cNvSpPr txBox="1"/>
          <p:nvPr/>
        </p:nvSpPr>
        <p:spPr>
          <a:xfrm>
            <a:off x="4502250" y="3526633"/>
            <a:ext cx="700833" cy="307777"/>
          </a:xfrm>
          <a:prstGeom prst="rect">
            <a:avLst/>
          </a:prstGeom>
          <a:noFill/>
        </p:spPr>
        <p:txBody>
          <a:bodyPr wrap="none" rtlCol="0">
            <a:spAutoFit/>
          </a:bodyPr>
          <a:lstStyle/>
          <a:p>
            <a:r>
              <a:rPr lang="en-US" sz="1400" b="1" dirty="0">
                <a:solidFill>
                  <a:schemeClr val="tx2"/>
                </a:solidFill>
              </a:rPr>
              <a:t>Model</a:t>
            </a:r>
          </a:p>
        </p:txBody>
      </p:sp>
      <p:sp>
        <p:nvSpPr>
          <p:cNvPr id="10" name="TextBox 9"/>
          <p:cNvSpPr txBox="1"/>
          <p:nvPr/>
        </p:nvSpPr>
        <p:spPr>
          <a:xfrm>
            <a:off x="3562170" y="1132970"/>
            <a:ext cx="1338828" cy="307777"/>
          </a:xfrm>
          <a:prstGeom prst="rect">
            <a:avLst/>
          </a:prstGeom>
          <a:noFill/>
        </p:spPr>
        <p:txBody>
          <a:bodyPr wrap="none" rtlCol="0">
            <a:spAutoFit/>
          </a:bodyPr>
          <a:lstStyle/>
          <a:p>
            <a:r>
              <a:rPr lang="en-US" sz="1400" b="1" dirty="0">
                <a:solidFill>
                  <a:schemeClr val="tx2"/>
                </a:solidFill>
              </a:rPr>
              <a:t>Data by NA62</a:t>
            </a:r>
          </a:p>
        </p:txBody>
      </p:sp>
      <p:pic>
        <p:nvPicPr>
          <p:cNvPr id="12" name="Picture 11"/>
          <p:cNvPicPr>
            <a:picLocks noChangeAspect="1"/>
          </p:cNvPicPr>
          <p:nvPr/>
        </p:nvPicPr>
        <p:blipFill>
          <a:blip r:embed="rId4"/>
          <a:stretch>
            <a:fillRect/>
          </a:stretch>
        </p:blipFill>
        <p:spPr>
          <a:xfrm>
            <a:off x="6025653" y="1151068"/>
            <a:ext cx="2573766" cy="2375566"/>
          </a:xfrm>
          <a:prstGeom prst="rect">
            <a:avLst/>
          </a:prstGeom>
        </p:spPr>
      </p:pic>
      <p:pic>
        <p:nvPicPr>
          <p:cNvPr id="15" name="Picture 14"/>
          <p:cNvPicPr>
            <a:picLocks noChangeAspect="1"/>
          </p:cNvPicPr>
          <p:nvPr/>
        </p:nvPicPr>
        <p:blipFill>
          <a:blip r:embed="rId5"/>
          <a:stretch>
            <a:fillRect/>
          </a:stretch>
        </p:blipFill>
        <p:spPr>
          <a:xfrm>
            <a:off x="6041620" y="3526634"/>
            <a:ext cx="2645180" cy="2480604"/>
          </a:xfrm>
          <a:prstGeom prst="rect">
            <a:avLst/>
          </a:prstGeom>
        </p:spPr>
      </p:pic>
      <mc:AlternateContent xmlns:mc="http://schemas.openxmlformats.org/markup-compatibility/2006" xmlns:a14="http://schemas.microsoft.com/office/drawing/2010/main">
        <mc:Choice Requires="a14">
          <p:sp>
            <p:nvSpPr>
              <p:cNvPr id="16" name="Rectangle 15"/>
              <p:cNvSpPr/>
              <p:nvPr/>
            </p:nvSpPr>
            <p:spPr>
              <a:xfrm rot="16200000">
                <a:off x="7952195" y="4529416"/>
                <a:ext cx="1656223" cy="276999"/>
              </a:xfrm>
              <a:prstGeom prst="rect">
                <a:avLst/>
              </a:prstGeom>
            </p:spPr>
            <p:txBody>
              <a:bodyPr wrap="none">
                <a:spAutoFit/>
              </a:bodyPr>
              <a:lstStyle/>
              <a:p>
                <a:r>
                  <a:rPr lang="en-US" sz="1200" dirty="0">
                    <a:solidFill>
                      <a:srgbClr val="080808"/>
                    </a:solidFill>
                    <a:latin typeface="Arial" panose="020B0604020202020204" pitchFamily="34" charset="0"/>
                    <a:cs typeface="Arial" panose="020B0604020202020204" pitchFamily="34" charset="0"/>
                  </a:rPr>
                  <a:t>Count / bin / </a:t>
                </a:r>
                <a14:m>
                  <m:oMath xmlns:m="http://schemas.openxmlformats.org/officeDocument/2006/math">
                    <m:sSup>
                      <m:sSupPr>
                        <m:ctrlPr>
                          <a:rPr lang="en-US" sz="1200" b="0" i="1" smtClean="0">
                            <a:solidFill>
                              <a:srgbClr val="080808"/>
                            </a:solidFill>
                            <a:latin typeface="Cambria Math" panose="02040503050406030204" pitchFamily="18" charset="0"/>
                            <a:cs typeface="Arial" panose="020B0604020202020204" pitchFamily="34" charset="0"/>
                          </a:rPr>
                        </m:ctrlPr>
                      </m:sSupPr>
                      <m:e>
                        <m:r>
                          <a:rPr lang="en-US" sz="1200" b="0" i="1" smtClean="0">
                            <a:solidFill>
                              <a:srgbClr val="080808"/>
                            </a:solidFill>
                            <a:latin typeface="Cambria Math" panose="02040503050406030204" pitchFamily="18" charset="0"/>
                            <a:cs typeface="Arial" panose="020B0604020202020204" pitchFamily="34" charset="0"/>
                          </a:rPr>
                          <m:t>10</m:t>
                        </m:r>
                      </m:e>
                      <m:sup>
                        <m:r>
                          <a:rPr lang="en-US" sz="1200" b="0" i="1" smtClean="0">
                            <a:solidFill>
                              <a:srgbClr val="080808"/>
                            </a:solidFill>
                            <a:latin typeface="Cambria Math" panose="02040503050406030204" pitchFamily="18" charset="0"/>
                            <a:cs typeface="Arial" panose="020B0604020202020204" pitchFamily="34" charset="0"/>
                          </a:rPr>
                          <m:t>9</m:t>
                        </m:r>
                      </m:sup>
                    </m:sSup>
                  </m:oMath>
                </a14:m>
                <a:r>
                  <a:rPr lang="en-US" sz="1200" dirty="0">
                    <a:solidFill>
                      <a:srgbClr val="080808"/>
                    </a:solidFill>
                    <a:latin typeface="Arial" panose="020B0604020202020204" pitchFamily="34" charset="0"/>
                    <a:cs typeface="Arial" panose="020B0604020202020204" pitchFamily="34" charset="0"/>
                  </a:rPr>
                  <a:t> POT</a:t>
                </a:r>
              </a:p>
            </p:txBody>
          </p:sp>
        </mc:Choice>
        <mc:Fallback xmlns="">
          <p:sp>
            <p:nvSpPr>
              <p:cNvPr id="16" name="Rectangle 15"/>
              <p:cNvSpPr>
                <a:spLocks noRot="1" noChangeAspect="1" noMove="1" noResize="1" noEditPoints="1" noAdjustHandles="1" noChangeArrowheads="1" noChangeShapeType="1" noTextEdit="1"/>
              </p:cNvSpPr>
              <p:nvPr/>
            </p:nvSpPr>
            <p:spPr>
              <a:xfrm rot="16200000">
                <a:off x="7952195" y="4529416"/>
                <a:ext cx="1656223" cy="276999"/>
              </a:xfrm>
              <a:prstGeom prst="rect">
                <a:avLst/>
              </a:prstGeom>
              <a:blipFill>
                <a:blip r:embed="rId6"/>
                <a:stretch>
                  <a:fillRect l="-4444" r="-15556"/>
                </a:stretch>
              </a:blipFill>
            </p:spPr>
            <p:txBody>
              <a:bodyPr/>
              <a:lstStyle/>
              <a:p>
                <a:r>
                  <a:rPr lang="en-US">
                    <a:noFill/>
                  </a:rPr>
                  <a:t> </a:t>
                </a:r>
              </a:p>
            </p:txBody>
          </p:sp>
        </mc:Fallback>
      </mc:AlternateContent>
      <p:sp>
        <p:nvSpPr>
          <p:cNvPr id="17" name="Rectangle 16"/>
          <p:cNvSpPr/>
          <p:nvPr/>
        </p:nvSpPr>
        <p:spPr>
          <a:xfrm rot="16200000">
            <a:off x="8559733" y="1979778"/>
            <a:ext cx="441146" cy="276999"/>
          </a:xfrm>
          <a:prstGeom prst="rect">
            <a:avLst/>
          </a:prstGeom>
        </p:spPr>
        <p:txBody>
          <a:bodyPr wrap="none">
            <a:spAutoFit/>
          </a:bodyPr>
          <a:lstStyle/>
          <a:p>
            <a:r>
              <a:rPr lang="en-US" sz="1200" dirty="0" err="1">
                <a:solidFill>
                  <a:srgbClr val="080808"/>
                </a:solidFill>
                <a:latin typeface="Arial" panose="020B0604020202020204" pitchFamily="34" charset="0"/>
                <a:cs typeface="Arial" panose="020B0604020202020204" pitchFamily="34" charset="0"/>
              </a:rPr>
              <a:t>a.u</a:t>
            </a:r>
            <a:r>
              <a:rPr lang="en-US" sz="1200" dirty="0">
                <a:solidFill>
                  <a:srgbClr val="080808"/>
                </a:solidFill>
                <a:latin typeface="Arial" panose="020B0604020202020204" pitchFamily="34" charset="0"/>
                <a:cs typeface="Arial" panose="020B0604020202020204" pitchFamily="34" charset="0"/>
              </a:rPr>
              <a:t>.</a:t>
            </a:r>
          </a:p>
        </p:txBody>
      </p:sp>
      <p:sp>
        <p:nvSpPr>
          <p:cNvPr id="18" name="TextBox 17"/>
          <p:cNvSpPr txBox="1"/>
          <p:nvPr/>
        </p:nvSpPr>
        <p:spPr>
          <a:xfrm>
            <a:off x="3569911" y="818921"/>
            <a:ext cx="1864678" cy="369332"/>
          </a:xfrm>
          <a:prstGeom prst="rect">
            <a:avLst/>
          </a:prstGeom>
          <a:noFill/>
        </p:spPr>
        <p:txBody>
          <a:bodyPr wrap="none" rtlCol="0">
            <a:spAutoFit/>
          </a:bodyPr>
          <a:lstStyle/>
          <a:p>
            <a:r>
              <a:rPr lang="en-US" b="1" u="sng" dirty="0">
                <a:solidFill>
                  <a:schemeClr val="tx2"/>
                </a:solidFill>
              </a:rPr>
              <a:t>Positive Tracks</a:t>
            </a:r>
          </a:p>
        </p:txBody>
      </p:sp>
      <p:sp>
        <p:nvSpPr>
          <p:cNvPr id="19" name="TextBox 18"/>
          <p:cNvSpPr txBox="1"/>
          <p:nvPr/>
        </p:nvSpPr>
        <p:spPr>
          <a:xfrm>
            <a:off x="6386151" y="811301"/>
            <a:ext cx="1941622" cy="369332"/>
          </a:xfrm>
          <a:prstGeom prst="rect">
            <a:avLst/>
          </a:prstGeom>
          <a:noFill/>
        </p:spPr>
        <p:txBody>
          <a:bodyPr wrap="none" rtlCol="0">
            <a:spAutoFit/>
          </a:bodyPr>
          <a:lstStyle/>
          <a:p>
            <a:r>
              <a:rPr lang="en-US" b="1" u="sng" dirty="0">
                <a:solidFill>
                  <a:schemeClr val="tx2"/>
                </a:solidFill>
              </a:rPr>
              <a:t>Negative Tracks</a:t>
            </a:r>
          </a:p>
        </p:txBody>
      </p:sp>
      <mc:AlternateContent xmlns:mc="http://schemas.openxmlformats.org/markup-compatibility/2006" xmlns:a14="http://schemas.microsoft.com/office/drawing/2010/main">
        <mc:Choice Requires="a14">
          <p:sp>
            <p:nvSpPr>
              <p:cNvPr id="14" name="Content Placeholder 5">
                <a:extLst>
                  <a:ext uri="{FF2B5EF4-FFF2-40B4-BE49-F238E27FC236}">
                    <a16:creationId xmlns:a16="http://schemas.microsoft.com/office/drawing/2014/main" id="{97CE84F1-B4A2-4946-8638-9192E9FC17D0}"/>
                  </a:ext>
                </a:extLst>
              </p:cNvPr>
              <p:cNvSpPr>
                <a:spLocks noGrp="1"/>
              </p:cNvSpPr>
              <p:nvPr>
                <p:ph sz="quarter" idx="13"/>
              </p:nvPr>
            </p:nvSpPr>
            <p:spPr>
              <a:xfrm>
                <a:off x="457200" y="1260000"/>
                <a:ext cx="8226425" cy="5598000"/>
              </a:xfrm>
            </p:spPr>
            <p:txBody>
              <a:bodyPr/>
              <a:lstStyle/>
              <a:p>
                <a:r>
                  <a:rPr lang="en-GB" dirty="0"/>
                  <a:t>Characteristic </a:t>
                </a:r>
                <a:br>
                  <a:rPr lang="en-GB" dirty="0"/>
                </a:br>
                <a:r>
                  <a:rPr lang="en-GB" dirty="0"/>
                  <a:t>distribution of tracks </a:t>
                </a:r>
                <a:br>
                  <a:rPr lang="en-GB" dirty="0"/>
                </a:br>
                <a:r>
                  <a:rPr lang="en-GB" dirty="0"/>
                  <a:t>from muons before </a:t>
                </a:r>
                <a:br>
                  <a:rPr lang="en-GB" dirty="0"/>
                </a:br>
                <a:r>
                  <a:rPr lang="en-GB" dirty="0"/>
                  <a:t>and in TAX are</a:t>
                </a:r>
                <a:br>
                  <a:rPr lang="en-GB" dirty="0"/>
                </a:br>
                <a:r>
                  <a:rPr lang="en-GB" dirty="0"/>
                  <a:t>reproduced</a:t>
                </a:r>
              </a:p>
              <a:p>
                <a:r>
                  <a:rPr lang="en-GB" dirty="0"/>
                  <a:t>Higher momentum</a:t>
                </a:r>
                <a:br>
                  <a:rPr lang="en-GB" dirty="0"/>
                </a:br>
                <a:r>
                  <a:rPr lang="en-GB" dirty="0"/>
                  <a:t>rate estimated due to</a:t>
                </a:r>
                <a:br>
                  <a:rPr lang="en-GB" dirty="0"/>
                </a:br>
                <a:r>
                  <a:rPr lang="en-GB" dirty="0"/>
                  <a:t>analytical description</a:t>
                </a:r>
              </a:p>
              <a:p>
                <a:r>
                  <a:rPr lang="en-GB" dirty="0"/>
                  <a:t>Absolute scaling of</a:t>
                </a:r>
                <a:br>
                  <a:rPr lang="en-GB" dirty="0"/>
                </a:br>
                <a:r>
                  <a:rPr lang="en-GB" dirty="0"/>
                  <a:t>data and MC differs</a:t>
                </a:r>
                <a:br>
                  <a:rPr lang="en-GB" dirty="0"/>
                </a:br>
                <a:r>
                  <a:rPr lang="en-GB" dirty="0"/>
                  <a:t>by factor 5</a:t>
                </a:r>
                <a:br>
                  <a:rPr lang="en-GB" dirty="0"/>
                </a:br>
                <a14:m>
                  <m:oMath xmlns:m="http://schemas.openxmlformats.org/officeDocument/2006/math">
                    <m:r>
                      <a:rPr lang="en-US" b="0" i="1" smtClean="0">
                        <a:latin typeface="Cambria Math" panose="02040503050406030204" pitchFamily="18" charset="0"/>
                      </a:rPr>
                      <m:t>→</m:t>
                    </m:r>
                  </m:oMath>
                </a14:m>
                <a:r>
                  <a:rPr lang="en-GB" dirty="0"/>
                  <a:t> under investigation</a:t>
                </a:r>
                <a:br>
                  <a:rPr lang="en-GB" dirty="0"/>
                </a:br>
                <a:r>
                  <a:rPr lang="en-GB" dirty="0"/>
                  <a:t>    (comp. expensive)</a:t>
                </a:r>
              </a:p>
              <a:p>
                <a:endParaRPr lang="en-GB" b="1" dirty="0"/>
              </a:p>
            </p:txBody>
          </p:sp>
        </mc:Choice>
        <mc:Fallback xmlns="">
          <p:sp>
            <p:nvSpPr>
              <p:cNvPr id="14" name="Content Placeholder 5">
                <a:extLst>
                  <a:ext uri="{FF2B5EF4-FFF2-40B4-BE49-F238E27FC236}">
                    <a16:creationId xmlns:a16="http://schemas.microsoft.com/office/drawing/2014/main" id="{97CE84F1-B4A2-4946-8638-9192E9FC17D0}"/>
                  </a:ext>
                </a:extLst>
              </p:cNvPr>
              <p:cNvSpPr>
                <a:spLocks noGrp="1" noRot="1" noChangeAspect="1" noMove="1" noResize="1" noEditPoints="1" noAdjustHandles="1" noChangeArrowheads="1" noChangeShapeType="1" noTextEdit="1"/>
              </p:cNvSpPr>
              <p:nvPr>
                <p:ph sz="quarter" idx="13"/>
              </p:nvPr>
            </p:nvSpPr>
            <p:spPr>
              <a:xfrm>
                <a:off x="457200" y="1260000"/>
                <a:ext cx="8226425" cy="5598000"/>
              </a:xfrm>
              <a:blipFill>
                <a:blip r:embed="rId7"/>
                <a:stretch>
                  <a:fillRect l="-617" t="-226"/>
                </a:stretch>
              </a:blipFill>
            </p:spPr>
            <p:txBody>
              <a:bodyPr/>
              <a:lstStyle/>
              <a:p>
                <a:r>
                  <a:rPr lang="en-GB">
                    <a:noFill/>
                  </a:rPr>
                  <a:t> </a:t>
                </a:r>
              </a:p>
            </p:txBody>
          </p:sp>
        </mc:Fallback>
      </mc:AlternateContent>
    </p:spTree>
    <p:extLst>
      <p:ext uri="{BB962C8B-B14F-4D97-AF65-F5344CB8AC3E}">
        <p14:creationId xmlns:p14="http://schemas.microsoft.com/office/powerpoint/2010/main" val="22565410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5818924" y="2105696"/>
            <a:ext cx="2750455" cy="2119664"/>
          </a:xfrm>
          <a:prstGeom prst="rect">
            <a:avLst/>
          </a:prstGeom>
        </p:spPr>
      </p:pic>
      <p:sp>
        <p:nvSpPr>
          <p:cNvPr id="2" name="Title 1"/>
          <p:cNvSpPr>
            <a:spLocks noGrp="1"/>
          </p:cNvSpPr>
          <p:nvPr>
            <p:ph type="title"/>
          </p:nvPr>
        </p:nvSpPr>
        <p:spPr/>
        <p:txBody>
          <a:bodyPr/>
          <a:lstStyle/>
          <a:p>
            <a:r>
              <a:rPr lang="en-US" dirty="0"/>
              <a:t>Optimization studies started</a:t>
            </a:r>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17</a:t>
            </a:fld>
            <a:endParaRPr lang="en-US"/>
          </a:p>
        </p:txBody>
      </p:sp>
      <p:sp>
        <p:nvSpPr>
          <p:cNvPr id="6" name="Content Placeholder 5"/>
          <p:cNvSpPr>
            <a:spLocks noGrp="1"/>
          </p:cNvSpPr>
          <p:nvPr>
            <p:ph sz="quarter" idx="13"/>
          </p:nvPr>
        </p:nvSpPr>
        <p:spPr/>
        <p:txBody>
          <a:bodyPr/>
          <a:lstStyle/>
          <a:p>
            <a:r>
              <a:rPr lang="en-US" dirty="0"/>
              <a:t>Example: Scanning of first </a:t>
            </a:r>
            <a:r>
              <a:rPr lang="en-US" dirty="0" err="1"/>
              <a:t>achromat</a:t>
            </a:r>
            <a:r>
              <a:rPr lang="en-US" dirty="0"/>
              <a:t> magnets after TAX</a:t>
            </a:r>
          </a:p>
        </p:txBody>
      </p:sp>
      <p:pic>
        <p:nvPicPr>
          <p:cNvPr id="13" name="Picture 12"/>
          <p:cNvPicPr>
            <a:picLocks noChangeAspect="1"/>
          </p:cNvPicPr>
          <p:nvPr/>
        </p:nvPicPr>
        <p:blipFill>
          <a:blip r:embed="rId3"/>
          <a:stretch>
            <a:fillRect/>
          </a:stretch>
        </p:blipFill>
        <p:spPr>
          <a:xfrm>
            <a:off x="160364" y="2625558"/>
            <a:ext cx="4645907" cy="3282690"/>
          </a:xfrm>
          <a:prstGeom prst="rect">
            <a:avLst/>
          </a:prstGeom>
        </p:spPr>
      </p:pic>
      <p:sp>
        <p:nvSpPr>
          <p:cNvPr id="14" name="Rectangle 13"/>
          <p:cNvSpPr/>
          <p:nvPr/>
        </p:nvSpPr>
        <p:spPr>
          <a:xfrm>
            <a:off x="3551081" y="5728364"/>
            <a:ext cx="996846" cy="2848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2"/>
                </a:solidFill>
              </a:rPr>
              <a:t>B1B (T)</a:t>
            </a:r>
          </a:p>
        </p:txBody>
      </p:sp>
      <p:sp>
        <p:nvSpPr>
          <p:cNvPr id="15" name="Rectangle 14"/>
          <p:cNvSpPr/>
          <p:nvPr/>
        </p:nvSpPr>
        <p:spPr>
          <a:xfrm rot="16200000">
            <a:off x="-195651" y="2742488"/>
            <a:ext cx="996846" cy="2848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tx2"/>
                </a:solidFill>
              </a:rPr>
              <a:t>B1C (T)</a:t>
            </a:r>
          </a:p>
        </p:txBody>
      </p:sp>
      <p:sp>
        <p:nvSpPr>
          <p:cNvPr id="16" name="TextBox 15"/>
          <p:cNvSpPr txBox="1"/>
          <p:nvPr/>
        </p:nvSpPr>
        <p:spPr>
          <a:xfrm>
            <a:off x="457200" y="1950828"/>
            <a:ext cx="3976281" cy="369332"/>
          </a:xfrm>
          <a:prstGeom prst="rect">
            <a:avLst/>
          </a:prstGeom>
          <a:noFill/>
        </p:spPr>
        <p:txBody>
          <a:bodyPr wrap="none" rtlCol="0">
            <a:spAutoFit/>
          </a:bodyPr>
          <a:lstStyle/>
          <a:p>
            <a:r>
              <a:rPr lang="en-US" b="1" u="sng" dirty="0">
                <a:solidFill>
                  <a:schemeClr val="tx2"/>
                </a:solidFill>
              </a:rPr>
              <a:t>Total scored rate in MUV3 detector</a:t>
            </a:r>
          </a:p>
        </p:txBody>
      </p:sp>
      <p:sp>
        <p:nvSpPr>
          <p:cNvPr id="17" name="TextBox 16"/>
          <p:cNvSpPr txBox="1"/>
          <p:nvPr/>
        </p:nvSpPr>
        <p:spPr>
          <a:xfrm>
            <a:off x="2090423" y="2305077"/>
            <a:ext cx="1479187" cy="369332"/>
          </a:xfrm>
          <a:prstGeom prst="rect">
            <a:avLst/>
          </a:prstGeom>
          <a:solidFill>
            <a:schemeClr val="bg1"/>
          </a:solidFill>
        </p:spPr>
        <p:txBody>
          <a:bodyPr wrap="none" rtlCol="0">
            <a:spAutoFit/>
          </a:bodyPr>
          <a:lstStyle/>
          <a:p>
            <a:r>
              <a:rPr lang="en-US" b="1" dirty="0">
                <a:solidFill>
                  <a:schemeClr val="tx2"/>
                </a:solidFill>
              </a:rPr>
              <a:t>0 – 350 GeV/c</a:t>
            </a:r>
          </a:p>
        </p:txBody>
      </p:sp>
      <p:sp>
        <p:nvSpPr>
          <p:cNvPr id="18" name="Multiply 17"/>
          <p:cNvSpPr/>
          <p:nvPr/>
        </p:nvSpPr>
        <p:spPr>
          <a:xfrm>
            <a:off x="1066545" y="2954426"/>
            <a:ext cx="224853" cy="277318"/>
          </a:xfrm>
          <a:prstGeom prst="mathMultiply">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Multiply 18"/>
          <p:cNvSpPr/>
          <p:nvPr/>
        </p:nvSpPr>
        <p:spPr>
          <a:xfrm>
            <a:off x="981853" y="5870017"/>
            <a:ext cx="224853" cy="277318"/>
          </a:xfrm>
          <a:prstGeom prst="mathMultiply">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1206706" y="5810056"/>
            <a:ext cx="962123" cy="369332"/>
          </a:xfrm>
          <a:prstGeom prst="rect">
            <a:avLst/>
          </a:prstGeom>
          <a:noFill/>
        </p:spPr>
        <p:txBody>
          <a:bodyPr wrap="none" rtlCol="0">
            <a:spAutoFit/>
          </a:bodyPr>
          <a:lstStyle/>
          <a:p>
            <a:r>
              <a:rPr lang="en-US" dirty="0"/>
              <a:t>nominal</a:t>
            </a:r>
          </a:p>
        </p:txBody>
      </p:sp>
      <p:pic>
        <p:nvPicPr>
          <p:cNvPr id="21" name="Picture 20"/>
          <p:cNvPicPr>
            <a:picLocks noChangeAspect="1"/>
          </p:cNvPicPr>
          <p:nvPr/>
        </p:nvPicPr>
        <p:blipFill>
          <a:blip r:embed="rId4"/>
          <a:stretch>
            <a:fillRect/>
          </a:stretch>
        </p:blipFill>
        <p:spPr>
          <a:xfrm>
            <a:off x="5818924" y="4128718"/>
            <a:ext cx="2825438" cy="2130574"/>
          </a:xfrm>
          <a:prstGeom prst="rect">
            <a:avLst/>
          </a:prstGeom>
        </p:spPr>
      </p:pic>
      <p:sp>
        <p:nvSpPr>
          <p:cNvPr id="23" name="TextBox 22"/>
          <p:cNvSpPr txBox="1"/>
          <p:nvPr/>
        </p:nvSpPr>
        <p:spPr>
          <a:xfrm>
            <a:off x="7724749" y="2140361"/>
            <a:ext cx="707822" cy="276999"/>
          </a:xfrm>
          <a:prstGeom prst="rect">
            <a:avLst/>
          </a:prstGeom>
          <a:noFill/>
        </p:spPr>
        <p:txBody>
          <a:bodyPr wrap="none" rtlCol="0">
            <a:spAutoFit/>
          </a:bodyPr>
          <a:lstStyle/>
          <a:p>
            <a:r>
              <a:rPr lang="en-US" sz="1200" b="1" dirty="0"/>
              <a:t>-2 T, 2T</a:t>
            </a:r>
          </a:p>
        </p:txBody>
      </p:sp>
      <p:sp>
        <p:nvSpPr>
          <p:cNvPr id="24" name="TextBox 23"/>
          <p:cNvSpPr txBox="1"/>
          <p:nvPr/>
        </p:nvSpPr>
        <p:spPr>
          <a:xfrm>
            <a:off x="7724749" y="4202500"/>
            <a:ext cx="759119" cy="276999"/>
          </a:xfrm>
          <a:prstGeom prst="rect">
            <a:avLst/>
          </a:prstGeom>
          <a:noFill/>
        </p:spPr>
        <p:txBody>
          <a:bodyPr wrap="none" rtlCol="0">
            <a:spAutoFit/>
          </a:bodyPr>
          <a:lstStyle/>
          <a:p>
            <a:r>
              <a:rPr lang="en-US" sz="1200" b="1" dirty="0"/>
              <a:t>-2 T, -2T</a:t>
            </a:r>
          </a:p>
        </p:txBody>
      </p:sp>
      <p:sp>
        <p:nvSpPr>
          <p:cNvPr id="25" name="TextBox 24"/>
          <p:cNvSpPr txBox="1"/>
          <p:nvPr/>
        </p:nvSpPr>
        <p:spPr>
          <a:xfrm>
            <a:off x="6422238" y="3354669"/>
            <a:ext cx="1217000" cy="415498"/>
          </a:xfrm>
          <a:prstGeom prst="rect">
            <a:avLst/>
          </a:prstGeom>
          <a:solidFill>
            <a:schemeClr val="bg1"/>
          </a:solidFill>
        </p:spPr>
        <p:txBody>
          <a:bodyPr wrap="none" rtlCol="0">
            <a:spAutoFit/>
          </a:bodyPr>
          <a:lstStyle/>
          <a:p>
            <a:r>
              <a:rPr lang="en-US" sz="1050" b="1" dirty="0">
                <a:solidFill>
                  <a:srgbClr val="00B050"/>
                </a:solidFill>
              </a:rPr>
              <a:t>Positive Muons</a:t>
            </a:r>
            <a:br>
              <a:rPr lang="en-US" sz="1050" b="1" dirty="0">
                <a:solidFill>
                  <a:schemeClr val="tx2"/>
                </a:solidFill>
              </a:rPr>
            </a:br>
            <a:r>
              <a:rPr lang="en-US" sz="1050" b="1" dirty="0">
                <a:solidFill>
                  <a:srgbClr val="FF0000"/>
                </a:solidFill>
              </a:rPr>
              <a:t>Negative Muons</a:t>
            </a:r>
            <a:endParaRPr lang="en-US" sz="1400" b="1" dirty="0">
              <a:solidFill>
                <a:srgbClr val="FF0000"/>
              </a:solidFill>
            </a:endParaRPr>
          </a:p>
        </p:txBody>
      </p:sp>
      <p:sp>
        <p:nvSpPr>
          <p:cNvPr id="26" name="TextBox 25"/>
          <p:cNvSpPr txBox="1"/>
          <p:nvPr/>
        </p:nvSpPr>
        <p:spPr>
          <a:xfrm>
            <a:off x="6225598" y="5769748"/>
            <a:ext cx="1237839" cy="246221"/>
          </a:xfrm>
          <a:prstGeom prst="rect">
            <a:avLst/>
          </a:prstGeom>
          <a:noFill/>
        </p:spPr>
        <p:txBody>
          <a:bodyPr wrap="none" rtlCol="0">
            <a:spAutoFit/>
          </a:bodyPr>
          <a:lstStyle/>
          <a:p>
            <a:r>
              <a:rPr lang="en-US" sz="1000" i="1" dirty="0">
                <a:solidFill>
                  <a:srgbClr val="080808"/>
                </a:solidFill>
              </a:rPr>
              <a:t>Preliminary results</a:t>
            </a:r>
          </a:p>
        </p:txBody>
      </p:sp>
      <p:sp>
        <p:nvSpPr>
          <p:cNvPr id="27" name="TextBox 26"/>
          <p:cNvSpPr txBox="1"/>
          <p:nvPr/>
        </p:nvSpPr>
        <p:spPr>
          <a:xfrm>
            <a:off x="6699849" y="1858495"/>
            <a:ext cx="1257075" cy="276999"/>
          </a:xfrm>
          <a:prstGeom prst="rect">
            <a:avLst/>
          </a:prstGeom>
          <a:noFill/>
        </p:spPr>
        <p:txBody>
          <a:bodyPr wrap="none" rtlCol="0">
            <a:spAutoFit/>
          </a:bodyPr>
          <a:lstStyle/>
          <a:p>
            <a:r>
              <a:rPr lang="en-US" sz="1200" b="1" u="sng" dirty="0">
                <a:solidFill>
                  <a:schemeClr val="tx2"/>
                </a:solidFill>
              </a:rPr>
              <a:t>Extreme cases</a:t>
            </a:r>
          </a:p>
        </p:txBody>
      </p:sp>
    </p:spTree>
    <p:extLst>
      <p:ext uri="{BB962C8B-B14F-4D97-AF65-F5344CB8AC3E}">
        <p14:creationId xmlns:p14="http://schemas.microsoft.com/office/powerpoint/2010/main" val="51771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5750D-B352-C044-920D-E42ADC299EE2}"/>
              </a:ext>
            </a:extLst>
          </p:cNvPr>
          <p:cNvSpPr>
            <a:spLocks noGrp="1"/>
          </p:cNvSpPr>
          <p:nvPr>
            <p:ph type="title"/>
          </p:nvPr>
        </p:nvSpPr>
        <p:spPr/>
        <p:txBody>
          <a:bodyPr/>
          <a:lstStyle/>
          <a:p>
            <a:r>
              <a:rPr lang="en-GB" dirty="0" err="1"/>
              <a:t>Fluka</a:t>
            </a:r>
            <a:r>
              <a:rPr lang="en-GB" dirty="0"/>
              <a:t> simulations on-going</a:t>
            </a:r>
          </a:p>
        </p:txBody>
      </p:sp>
      <p:sp>
        <p:nvSpPr>
          <p:cNvPr id="3" name="Date Placeholder 2">
            <a:extLst>
              <a:ext uri="{FF2B5EF4-FFF2-40B4-BE49-F238E27FC236}">
                <a16:creationId xmlns:a16="http://schemas.microsoft.com/office/drawing/2014/main" id="{5235451E-EAE7-4A43-ACCE-0A6131C68DA3}"/>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D393E5BD-EA25-8B42-8733-ABCE99F0172C}"/>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EEB9F6F9-5801-ED4D-BE76-4687ABEDFF77}"/>
              </a:ext>
            </a:extLst>
          </p:cNvPr>
          <p:cNvSpPr>
            <a:spLocks noGrp="1"/>
          </p:cNvSpPr>
          <p:nvPr>
            <p:ph type="sldNum" sz="quarter" idx="12"/>
          </p:nvPr>
        </p:nvSpPr>
        <p:spPr/>
        <p:txBody>
          <a:bodyPr/>
          <a:lstStyle/>
          <a:p>
            <a:fld id="{8D6C380F-326D-3C40-9EE7-7FBAB0953422}" type="slidenum">
              <a:rPr lang="en-US" smtClean="0"/>
              <a:pPr/>
              <a:t>18</a:t>
            </a:fld>
            <a:endParaRPr lang="en-US"/>
          </a:p>
        </p:txBody>
      </p:sp>
      <p:pic>
        <p:nvPicPr>
          <p:cNvPr id="7" name="Picture 6">
            <a:extLst>
              <a:ext uri="{FF2B5EF4-FFF2-40B4-BE49-F238E27FC236}">
                <a16:creationId xmlns:a16="http://schemas.microsoft.com/office/drawing/2014/main" id="{5EF02FD2-B3F3-5847-BBB7-8C06F02E392F}"/>
              </a:ext>
            </a:extLst>
          </p:cNvPr>
          <p:cNvPicPr>
            <a:picLocks noChangeAspect="1"/>
          </p:cNvPicPr>
          <p:nvPr/>
        </p:nvPicPr>
        <p:blipFill>
          <a:blip r:embed="rId2"/>
          <a:stretch>
            <a:fillRect/>
          </a:stretch>
        </p:blipFill>
        <p:spPr>
          <a:xfrm>
            <a:off x="185738" y="1104328"/>
            <a:ext cx="4094162" cy="2374507"/>
          </a:xfrm>
          <a:prstGeom prst="rect">
            <a:avLst/>
          </a:prstGeom>
        </p:spPr>
      </p:pic>
      <p:sp>
        <p:nvSpPr>
          <p:cNvPr id="9" name="TextBox 8">
            <a:extLst>
              <a:ext uri="{FF2B5EF4-FFF2-40B4-BE49-F238E27FC236}">
                <a16:creationId xmlns:a16="http://schemas.microsoft.com/office/drawing/2014/main" id="{3DA06539-E2C1-F140-9C7C-0926C49D8E15}"/>
              </a:ext>
            </a:extLst>
          </p:cNvPr>
          <p:cNvSpPr txBox="1"/>
          <p:nvPr/>
        </p:nvSpPr>
        <p:spPr>
          <a:xfrm>
            <a:off x="1208680" y="3656935"/>
            <a:ext cx="2747370" cy="461665"/>
          </a:xfrm>
          <a:prstGeom prst="rect">
            <a:avLst/>
          </a:prstGeom>
          <a:noFill/>
        </p:spPr>
        <p:txBody>
          <a:bodyPr wrap="square" rtlCol="0">
            <a:spAutoFit/>
          </a:bodyPr>
          <a:lstStyle/>
          <a:p>
            <a:r>
              <a:rPr lang="en-GB" sz="2400" b="1" dirty="0"/>
              <a:t>Targeting studies</a:t>
            </a:r>
          </a:p>
        </p:txBody>
      </p:sp>
      <p:grpSp>
        <p:nvGrpSpPr>
          <p:cNvPr id="13" name="Group 12">
            <a:extLst>
              <a:ext uri="{FF2B5EF4-FFF2-40B4-BE49-F238E27FC236}">
                <a16:creationId xmlns:a16="http://schemas.microsoft.com/office/drawing/2014/main" id="{118A58EF-4C0E-4044-8065-3C8B8729B29D}"/>
              </a:ext>
            </a:extLst>
          </p:cNvPr>
          <p:cNvGrpSpPr/>
          <p:nvPr/>
        </p:nvGrpSpPr>
        <p:grpSpPr>
          <a:xfrm>
            <a:off x="5012524" y="1127691"/>
            <a:ext cx="4131476" cy="2967076"/>
            <a:chOff x="5012524" y="1850019"/>
            <a:chExt cx="4131476" cy="2967076"/>
          </a:xfrm>
        </p:grpSpPr>
        <p:pic>
          <p:nvPicPr>
            <p:cNvPr id="8" name="Picture 7">
              <a:extLst>
                <a:ext uri="{FF2B5EF4-FFF2-40B4-BE49-F238E27FC236}">
                  <a16:creationId xmlns:a16="http://schemas.microsoft.com/office/drawing/2014/main" id="{1D187775-8986-D049-A872-4334385783D8}"/>
                </a:ext>
              </a:extLst>
            </p:cNvPr>
            <p:cNvPicPr>
              <a:picLocks noChangeAspect="1"/>
            </p:cNvPicPr>
            <p:nvPr/>
          </p:nvPicPr>
          <p:blipFill>
            <a:blip r:embed="rId3"/>
            <a:stretch>
              <a:fillRect/>
            </a:stretch>
          </p:blipFill>
          <p:spPr>
            <a:xfrm>
              <a:off x="5080420" y="1850019"/>
              <a:ext cx="4063580" cy="2362055"/>
            </a:xfrm>
            <a:prstGeom prst="rect">
              <a:avLst/>
            </a:prstGeom>
          </p:spPr>
        </p:pic>
        <p:sp>
          <p:nvSpPr>
            <p:cNvPr id="10" name="TextBox 9">
              <a:extLst>
                <a:ext uri="{FF2B5EF4-FFF2-40B4-BE49-F238E27FC236}">
                  <a16:creationId xmlns:a16="http://schemas.microsoft.com/office/drawing/2014/main" id="{526981DE-4DED-C641-8AF0-CC74C27EA6D1}"/>
                </a:ext>
              </a:extLst>
            </p:cNvPr>
            <p:cNvSpPr txBox="1"/>
            <p:nvPr/>
          </p:nvSpPr>
          <p:spPr>
            <a:xfrm>
              <a:off x="5012524" y="4355430"/>
              <a:ext cx="3309338" cy="461665"/>
            </a:xfrm>
            <a:prstGeom prst="rect">
              <a:avLst/>
            </a:prstGeom>
            <a:noFill/>
          </p:spPr>
          <p:txBody>
            <a:bodyPr wrap="square" rtlCol="0">
              <a:spAutoFit/>
            </a:bodyPr>
            <a:lstStyle/>
            <a:p>
              <a:r>
                <a:rPr lang="en-GB" sz="2400" b="1" dirty="0"/>
                <a:t>Neutral beam studies</a:t>
              </a:r>
            </a:p>
          </p:txBody>
        </p:sp>
      </p:grpSp>
      <p:sp>
        <p:nvSpPr>
          <p:cNvPr id="6" name="TextBox 5">
            <a:extLst>
              <a:ext uri="{FF2B5EF4-FFF2-40B4-BE49-F238E27FC236}">
                <a16:creationId xmlns:a16="http://schemas.microsoft.com/office/drawing/2014/main" id="{106FE0CF-C4FF-9140-A36A-601A2559F4EE}"/>
              </a:ext>
            </a:extLst>
          </p:cNvPr>
          <p:cNvSpPr txBox="1"/>
          <p:nvPr/>
        </p:nvSpPr>
        <p:spPr>
          <a:xfrm>
            <a:off x="342900" y="4153911"/>
            <a:ext cx="4273927" cy="2067874"/>
          </a:xfrm>
          <a:prstGeom prst="rect">
            <a:avLst/>
          </a:prstGeom>
          <a:noFill/>
        </p:spPr>
        <p:txBody>
          <a:bodyPr wrap="none" rtlCol="0">
            <a:spAutoFit/>
          </a:bodyPr>
          <a:lstStyle/>
          <a:p>
            <a:pPr>
              <a:lnSpc>
                <a:spcPts val="2600"/>
              </a:lnSpc>
            </a:pPr>
            <a:r>
              <a:rPr lang="en-GB" sz="2000" b="1" dirty="0"/>
              <a:t>8 </a:t>
            </a:r>
            <a:r>
              <a:rPr lang="en-GB" sz="2000" b="1" dirty="0" err="1"/>
              <a:t>mrad</a:t>
            </a:r>
            <a:r>
              <a:rPr lang="en-GB" sz="2000" b="1" dirty="0"/>
              <a:t> production angle</a:t>
            </a:r>
          </a:p>
          <a:p>
            <a:pPr>
              <a:lnSpc>
                <a:spcPts val="2600"/>
              </a:lnSpc>
            </a:pPr>
            <a:r>
              <a:rPr lang="en-GB" sz="2000" dirty="0"/>
              <a:t>Lower K</a:t>
            </a:r>
            <a:r>
              <a:rPr lang="en-GB" sz="2000" baseline="-25000" dirty="0"/>
              <a:t>L</a:t>
            </a:r>
            <a:r>
              <a:rPr lang="en-GB" sz="2000" dirty="0"/>
              <a:t> flux and </a:t>
            </a:r>
            <a:r>
              <a:rPr lang="en-GB" sz="2000" dirty="0">
                <a:latin typeface="Symbol" pitchFamily="2" charset="2"/>
              </a:rPr>
              <a:t>L</a:t>
            </a:r>
            <a:r>
              <a:rPr lang="en-GB" sz="2000" dirty="0"/>
              <a:t>/K</a:t>
            </a:r>
            <a:r>
              <a:rPr lang="en-GB" sz="2000" baseline="-25000" dirty="0"/>
              <a:t>L</a:t>
            </a:r>
            <a:r>
              <a:rPr lang="en-GB" sz="2000" dirty="0"/>
              <a:t> ratio</a:t>
            </a:r>
            <a:br>
              <a:rPr lang="en-GB" sz="2000" dirty="0"/>
            </a:br>
            <a:r>
              <a:rPr lang="en-GB" sz="2000" dirty="0"/>
              <a:t>Compensate with larger acceptance</a:t>
            </a:r>
            <a:br>
              <a:rPr lang="en-GB" sz="2000" dirty="0"/>
            </a:br>
            <a:r>
              <a:rPr lang="en-GB" sz="2000" dirty="0"/>
              <a:t>Lower K</a:t>
            </a:r>
            <a:r>
              <a:rPr lang="en-GB" sz="2000" baseline="-25000" dirty="0"/>
              <a:t>L</a:t>
            </a:r>
            <a:r>
              <a:rPr lang="en-GB" sz="2000" dirty="0"/>
              <a:t> and </a:t>
            </a:r>
            <a:r>
              <a:rPr lang="en-GB" sz="2000" dirty="0">
                <a:latin typeface="Symbol" pitchFamily="2" charset="2"/>
              </a:rPr>
              <a:t>L</a:t>
            </a:r>
            <a:r>
              <a:rPr lang="en-GB" sz="2000" dirty="0"/>
              <a:t> momenta</a:t>
            </a:r>
            <a:br>
              <a:rPr lang="en-GB" sz="2000" dirty="0"/>
            </a:br>
            <a:r>
              <a:rPr lang="en-GB" sz="2000" dirty="0"/>
              <a:t>More K</a:t>
            </a:r>
            <a:r>
              <a:rPr lang="en-GB" sz="2000" baseline="-25000" dirty="0"/>
              <a:t>L</a:t>
            </a:r>
            <a:r>
              <a:rPr lang="en-GB" sz="2000" dirty="0"/>
              <a:t> decay in FV, more </a:t>
            </a:r>
            <a:r>
              <a:rPr lang="en-GB" sz="2000" dirty="0">
                <a:latin typeface="Symbol" pitchFamily="2" charset="2"/>
              </a:rPr>
              <a:t>L</a:t>
            </a:r>
            <a:r>
              <a:rPr lang="en-GB" sz="2000" dirty="0"/>
              <a:t> before</a:t>
            </a:r>
          </a:p>
          <a:p>
            <a:pPr>
              <a:lnSpc>
                <a:spcPts val="2600"/>
              </a:lnSpc>
            </a:pPr>
            <a:endParaRPr lang="en-GB" sz="2000" dirty="0"/>
          </a:p>
        </p:txBody>
      </p:sp>
      <p:sp>
        <p:nvSpPr>
          <p:cNvPr id="12" name="TextBox 11">
            <a:extLst>
              <a:ext uri="{FF2B5EF4-FFF2-40B4-BE49-F238E27FC236}">
                <a16:creationId xmlns:a16="http://schemas.microsoft.com/office/drawing/2014/main" id="{DD84ACD9-3DB3-904B-8070-4B985B4CF100}"/>
              </a:ext>
            </a:extLst>
          </p:cNvPr>
          <p:cNvSpPr txBox="1"/>
          <p:nvPr/>
        </p:nvSpPr>
        <p:spPr>
          <a:xfrm>
            <a:off x="5054600" y="4166611"/>
            <a:ext cx="3474028" cy="2401298"/>
          </a:xfrm>
          <a:prstGeom prst="rect">
            <a:avLst/>
          </a:prstGeom>
          <a:noFill/>
        </p:spPr>
        <p:txBody>
          <a:bodyPr wrap="none" rtlCol="0">
            <a:spAutoFit/>
          </a:bodyPr>
          <a:lstStyle/>
          <a:p>
            <a:pPr>
              <a:lnSpc>
                <a:spcPts val="2600"/>
              </a:lnSpc>
            </a:pPr>
            <a:r>
              <a:rPr lang="en-GB" sz="2000" b="1" dirty="0"/>
              <a:t>Study K</a:t>
            </a:r>
            <a:r>
              <a:rPr lang="en-GB" sz="2000" b="1" baseline="-25000" dirty="0"/>
              <a:t>L</a:t>
            </a:r>
            <a:r>
              <a:rPr lang="en-GB" sz="2000" b="1" dirty="0"/>
              <a:t>, </a:t>
            </a:r>
            <a:r>
              <a:rPr lang="en-GB" sz="2000" b="1" dirty="0">
                <a:latin typeface="Symbol" pitchFamily="2" charset="2"/>
              </a:rPr>
              <a:t>L</a:t>
            </a:r>
            <a:r>
              <a:rPr lang="en-GB" sz="2000" b="1" dirty="0"/>
              <a:t>, n, </a:t>
            </a:r>
            <a:r>
              <a:rPr lang="en-GB" sz="2000" b="1" dirty="0">
                <a:latin typeface="Symbol" pitchFamily="2" charset="2"/>
              </a:rPr>
              <a:t>g</a:t>
            </a:r>
            <a:r>
              <a:rPr lang="en-GB" sz="2000" b="1" dirty="0"/>
              <a:t> fluxes</a:t>
            </a:r>
          </a:p>
          <a:p>
            <a:pPr>
              <a:lnSpc>
                <a:spcPts val="2600"/>
              </a:lnSpc>
            </a:pPr>
            <a:r>
              <a:rPr lang="en-GB" sz="2000" dirty="0"/>
              <a:t>Optimise collimation</a:t>
            </a:r>
          </a:p>
          <a:p>
            <a:pPr>
              <a:lnSpc>
                <a:spcPts val="2600"/>
              </a:lnSpc>
            </a:pPr>
            <a:r>
              <a:rPr lang="en-GB" sz="2000" dirty="0"/>
              <a:t>Reduce </a:t>
            </a:r>
            <a:r>
              <a:rPr lang="en-GB" sz="2000" dirty="0">
                <a:latin typeface="Symbol" pitchFamily="2" charset="2"/>
              </a:rPr>
              <a:t>g</a:t>
            </a:r>
            <a:r>
              <a:rPr lang="en-GB" sz="2000" dirty="0"/>
              <a:t> rate by converter</a:t>
            </a:r>
            <a:br>
              <a:rPr lang="en-GB" sz="2000" dirty="0"/>
            </a:br>
            <a:r>
              <a:rPr lang="en-GB" sz="2000" dirty="0"/>
              <a:t>Optimise converter thickness</a:t>
            </a:r>
            <a:br>
              <a:rPr lang="en-GB" sz="2000" dirty="0"/>
            </a:br>
            <a:r>
              <a:rPr lang="en-GB" sz="2000" dirty="0"/>
              <a:t>Later: Crystal converter</a:t>
            </a:r>
            <a:br>
              <a:rPr lang="en-GB" sz="2000" dirty="0"/>
            </a:br>
            <a:r>
              <a:rPr lang="en-GB" sz="2000" dirty="0"/>
              <a:t>          High-Z target material</a:t>
            </a:r>
          </a:p>
          <a:p>
            <a:pPr>
              <a:lnSpc>
                <a:spcPts val="2600"/>
              </a:lnSpc>
            </a:pPr>
            <a:endParaRPr lang="en-GB" sz="2000" dirty="0"/>
          </a:p>
        </p:txBody>
      </p:sp>
      <p:sp>
        <p:nvSpPr>
          <p:cNvPr id="11" name="TextBox 10">
            <a:extLst>
              <a:ext uri="{FF2B5EF4-FFF2-40B4-BE49-F238E27FC236}">
                <a16:creationId xmlns:a16="http://schemas.microsoft.com/office/drawing/2014/main" id="{FE005CCD-4449-0541-8B00-621D47FF2CEB}"/>
              </a:ext>
            </a:extLst>
          </p:cNvPr>
          <p:cNvSpPr txBox="1"/>
          <p:nvPr/>
        </p:nvSpPr>
        <p:spPr>
          <a:xfrm>
            <a:off x="7737228" y="36543"/>
            <a:ext cx="1343060" cy="369332"/>
          </a:xfrm>
          <a:prstGeom prst="rect">
            <a:avLst/>
          </a:prstGeom>
          <a:noFill/>
        </p:spPr>
        <p:txBody>
          <a:bodyPr wrap="none" rtlCol="0">
            <a:spAutoFit/>
          </a:bodyPr>
          <a:lstStyle/>
          <a:p>
            <a:r>
              <a:rPr lang="en-GB" b="1" i="1" dirty="0" err="1">
                <a:solidFill>
                  <a:schemeClr val="accent3">
                    <a:lumMod val="75000"/>
                  </a:schemeClr>
                </a:solidFill>
              </a:rPr>
              <a:t>M.Van</a:t>
            </a:r>
            <a:r>
              <a:rPr lang="en-GB" b="1" i="1" dirty="0">
                <a:solidFill>
                  <a:schemeClr val="accent3">
                    <a:lumMod val="75000"/>
                  </a:schemeClr>
                </a:solidFill>
              </a:rPr>
              <a:t> Dijk</a:t>
            </a:r>
          </a:p>
        </p:txBody>
      </p:sp>
    </p:spTree>
    <p:extLst>
      <p:ext uri="{BB962C8B-B14F-4D97-AF65-F5344CB8AC3E}">
        <p14:creationId xmlns:p14="http://schemas.microsoft.com/office/powerpoint/2010/main" val="244645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KLEVER – ongoing studies</a:t>
            </a:r>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19</a:t>
            </a:fld>
            <a:endParaRPr lang="en-US"/>
          </a:p>
        </p:txBody>
      </p:sp>
      <p:sp>
        <p:nvSpPr>
          <p:cNvPr id="6" name="Content Placeholder 5"/>
          <p:cNvSpPr>
            <a:spLocks noGrp="1"/>
          </p:cNvSpPr>
          <p:nvPr>
            <p:ph sz="quarter" idx="13"/>
          </p:nvPr>
        </p:nvSpPr>
        <p:spPr>
          <a:xfrm>
            <a:off x="457200" y="1260000"/>
            <a:ext cx="5305825" cy="5016068"/>
          </a:xfrm>
        </p:spPr>
        <p:txBody>
          <a:bodyPr>
            <a:normAutofit/>
          </a:bodyPr>
          <a:lstStyle/>
          <a:p>
            <a:r>
              <a:rPr lang="en-GB" b="1" dirty="0"/>
              <a:t>Target studies </a:t>
            </a:r>
            <a:r>
              <a:rPr lang="en-GB" dirty="0"/>
              <a:t>complete</a:t>
            </a:r>
          </a:p>
          <a:p>
            <a:pPr lvl="1"/>
            <a:r>
              <a:rPr lang="en-GB" dirty="0"/>
              <a:t>ATS note draft has been completed and is currently under review</a:t>
            </a:r>
          </a:p>
          <a:p>
            <a:pPr lvl="1"/>
            <a:r>
              <a:rPr lang="en-GB" dirty="0"/>
              <a:t>The envisioned production angle has been changed from 2.4 to 8 mrad </a:t>
            </a:r>
          </a:p>
          <a:p>
            <a:r>
              <a:rPr lang="en-GB" dirty="0"/>
              <a:t>Impact on </a:t>
            </a:r>
            <a:r>
              <a:rPr lang="en-GB" b="1" dirty="0"/>
              <a:t>signal to background</a:t>
            </a:r>
          </a:p>
          <a:p>
            <a:pPr lvl="1"/>
            <a:r>
              <a:rPr lang="en-GB" dirty="0"/>
              <a:t>The expected background from </a:t>
            </a:r>
            <a:r>
              <a:rPr lang="el-GR" dirty="0"/>
              <a:t>Λ</a:t>
            </a:r>
            <a:r>
              <a:rPr lang="en-GB" baseline="30000" dirty="0"/>
              <a:t>0</a:t>
            </a:r>
            <a:r>
              <a:rPr lang="en-GB" dirty="0"/>
              <a:t> decays is now highly suppressed</a:t>
            </a:r>
          </a:p>
          <a:p>
            <a:pPr lvl="1"/>
            <a:r>
              <a:rPr lang="en-GB" dirty="0"/>
              <a:t>Impact on K</a:t>
            </a:r>
            <a:r>
              <a:rPr lang="en-GB" baseline="-25000" dirty="0"/>
              <a:t>L</a:t>
            </a:r>
            <a:r>
              <a:rPr lang="en-GB" dirty="0"/>
              <a:t> production compensated by opening acceptance from 0.3 to 0.4 mrad</a:t>
            </a:r>
          </a:p>
          <a:p>
            <a:pPr lvl="1"/>
            <a:r>
              <a:rPr lang="en-GB" dirty="0"/>
              <a:t>Number of K</a:t>
            </a:r>
            <a:r>
              <a:rPr lang="en-GB" baseline="-25000" dirty="0"/>
              <a:t>L</a:t>
            </a:r>
            <a:r>
              <a:rPr lang="en-GB" dirty="0"/>
              <a:t> decays impacted but compensated by lifetime</a:t>
            </a:r>
          </a:p>
        </p:txBody>
      </p:sp>
      <p:pic>
        <p:nvPicPr>
          <p:cNvPr id="7" name="Picture 6"/>
          <p:cNvPicPr>
            <a:picLocks noChangeAspect="1"/>
          </p:cNvPicPr>
          <p:nvPr/>
        </p:nvPicPr>
        <p:blipFill>
          <a:blip r:embed="rId2"/>
          <a:stretch>
            <a:fillRect/>
          </a:stretch>
        </p:blipFill>
        <p:spPr>
          <a:xfrm>
            <a:off x="6123280" y="460767"/>
            <a:ext cx="2968343" cy="2880000"/>
          </a:xfrm>
          <a:prstGeom prst="rect">
            <a:avLst/>
          </a:prstGeom>
        </p:spPr>
      </p:pic>
      <p:pic>
        <p:nvPicPr>
          <p:cNvPr id="8" name="Picture 7"/>
          <p:cNvPicPr>
            <a:picLocks noChangeAspect="1"/>
          </p:cNvPicPr>
          <p:nvPr/>
        </p:nvPicPr>
        <p:blipFill>
          <a:blip r:embed="rId3"/>
          <a:stretch>
            <a:fillRect/>
          </a:stretch>
        </p:blipFill>
        <p:spPr>
          <a:xfrm>
            <a:off x="6123279" y="3340767"/>
            <a:ext cx="2968343" cy="2880000"/>
          </a:xfrm>
          <a:prstGeom prst="rect">
            <a:avLst/>
          </a:prstGeom>
        </p:spPr>
      </p:pic>
    </p:spTree>
    <p:extLst>
      <p:ext uri="{BB962C8B-B14F-4D97-AF65-F5344CB8AC3E}">
        <p14:creationId xmlns:p14="http://schemas.microsoft.com/office/powerpoint/2010/main" val="1812721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F2B032-A149-9A49-9617-916E631931AC}"/>
              </a:ext>
            </a:extLst>
          </p:cNvPr>
          <p:cNvSpPr>
            <a:spLocks noGrp="1"/>
          </p:cNvSpPr>
          <p:nvPr>
            <p:ph type="title"/>
          </p:nvPr>
        </p:nvSpPr>
        <p:spPr/>
        <p:txBody>
          <a:bodyPr/>
          <a:lstStyle/>
          <a:p>
            <a:r>
              <a:rPr lang="en-GB" dirty="0"/>
              <a:t>Outline</a:t>
            </a:r>
          </a:p>
        </p:txBody>
      </p:sp>
      <p:sp>
        <p:nvSpPr>
          <p:cNvPr id="3" name="Date Placeholder 2">
            <a:extLst>
              <a:ext uri="{FF2B5EF4-FFF2-40B4-BE49-F238E27FC236}">
                <a16:creationId xmlns:a16="http://schemas.microsoft.com/office/drawing/2014/main" id="{757E3859-4415-0947-9119-F0A037ECF044}"/>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B52C6446-7660-B745-893B-784D8F528730}"/>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7F37260A-D97F-1946-9A78-FD686EAB4DD8}"/>
              </a:ext>
            </a:extLst>
          </p:cNvPr>
          <p:cNvSpPr>
            <a:spLocks noGrp="1"/>
          </p:cNvSpPr>
          <p:nvPr>
            <p:ph type="sldNum" sz="quarter" idx="12"/>
          </p:nvPr>
        </p:nvSpPr>
        <p:spPr/>
        <p:txBody>
          <a:bodyPr/>
          <a:lstStyle/>
          <a:p>
            <a:fld id="{8D6C380F-326D-3C40-9EE7-7FBAB0953422}" type="slidenum">
              <a:rPr lang="en-US" smtClean="0"/>
              <a:pPr/>
              <a:t>2</a:t>
            </a:fld>
            <a:endParaRPr lang="en-US"/>
          </a:p>
        </p:txBody>
      </p:sp>
      <p:sp>
        <p:nvSpPr>
          <p:cNvPr id="6" name="Content Placeholder 5">
            <a:extLst>
              <a:ext uri="{FF2B5EF4-FFF2-40B4-BE49-F238E27FC236}">
                <a16:creationId xmlns:a16="http://schemas.microsoft.com/office/drawing/2014/main" id="{10FEE8D4-8F2E-F54E-B604-8CB931374E95}"/>
              </a:ext>
            </a:extLst>
          </p:cNvPr>
          <p:cNvSpPr>
            <a:spLocks noGrp="1"/>
          </p:cNvSpPr>
          <p:nvPr>
            <p:ph sz="quarter" idx="13"/>
          </p:nvPr>
        </p:nvSpPr>
        <p:spPr/>
        <p:txBody>
          <a:bodyPr/>
          <a:lstStyle/>
          <a:p>
            <a:r>
              <a:rPr lang="en-GB" dirty="0"/>
              <a:t>Introduction</a:t>
            </a:r>
          </a:p>
          <a:p>
            <a:r>
              <a:rPr lang="en-GB" dirty="0"/>
              <a:t>EHN1 projects</a:t>
            </a:r>
          </a:p>
          <a:p>
            <a:r>
              <a:rPr lang="en-GB" dirty="0"/>
              <a:t>EHN2 projects</a:t>
            </a:r>
          </a:p>
          <a:p>
            <a:r>
              <a:rPr lang="en-GB" dirty="0"/>
              <a:t>ECN3 projects</a:t>
            </a:r>
          </a:p>
          <a:p>
            <a:r>
              <a:rPr lang="en-GB" dirty="0"/>
              <a:t>Others</a:t>
            </a:r>
          </a:p>
          <a:p>
            <a:r>
              <a:rPr lang="en-GB" dirty="0"/>
              <a:t>Outlook</a:t>
            </a:r>
          </a:p>
        </p:txBody>
      </p:sp>
    </p:spTree>
    <p:extLst>
      <p:ext uri="{BB962C8B-B14F-4D97-AF65-F5344CB8AC3E}">
        <p14:creationId xmlns:p14="http://schemas.microsoft.com/office/powerpoint/2010/main" val="25821632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KLEVER – ongoing studies</a:t>
            </a:r>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20</a:t>
            </a:fld>
            <a:endParaRPr lang="en-US"/>
          </a:p>
        </p:txBody>
      </p:sp>
      <p:sp>
        <p:nvSpPr>
          <p:cNvPr id="6" name="Content Placeholder 5"/>
          <p:cNvSpPr>
            <a:spLocks noGrp="1"/>
          </p:cNvSpPr>
          <p:nvPr>
            <p:ph sz="quarter" idx="13"/>
          </p:nvPr>
        </p:nvSpPr>
        <p:spPr>
          <a:xfrm>
            <a:off x="457199" y="1260000"/>
            <a:ext cx="5992382" cy="3657782"/>
          </a:xfrm>
        </p:spPr>
        <p:txBody>
          <a:bodyPr>
            <a:normAutofit/>
          </a:bodyPr>
          <a:lstStyle/>
          <a:p>
            <a:r>
              <a:rPr lang="en-GB" dirty="0"/>
              <a:t>The change in production angle is currently under study in the context of the </a:t>
            </a:r>
            <a:r>
              <a:rPr lang="en-GB" b="1" dirty="0"/>
              <a:t>full beamline</a:t>
            </a:r>
          </a:p>
          <a:p>
            <a:pPr lvl="1"/>
            <a:r>
              <a:rPr lang="en-GB" dirty="0"/>
              <a:t>Design by N. Doble featuring </a:t>
            </a:r>
            <a:r>
              <a:rPr lang="en-GB" b="1" dirty="0"/>
              <a:t>four collimators </a:t>
            </a:r>
            <a:r>
              <a:rPr lang="en-GB" dirty="0"/>
              <a:t>and </a:t>
            </a:r>
            <a:r>
              <a:rPr lang="en-GB" b="1" dirty="0"/>
              <a:t>photon absorber </a:t>
            </a:r>
            <a:r>
              <a:rPr lang="en-GB" dirty="0"/>
              <a:t>in TAX</a:t>
            </a:r>
          </a:p>
          <a:p>
            <a:pPr lvl="1"/>
            <a:r>
              <a:rPr lang="en-GB" dirty="0"/>
              <a:t>The photon absorber thickness has been assessed, aiming to get &lt;40MHz of photons </a:t>
            </a:r>
            <a:br>
              <a:rPr lang="en-GB" dirty="0"/>
            </a:br>
            <a:r>
              <a:rPr lang="en-GB" dirty="0"/>
              <a:t>&gt;5 GeV in the small angle calorimeter</a:t>
            </a:r>
          </a:p>
          <a:p>
            <a:pPr lvl="1"/>
            <a:r>
              <a:rPr lang="en-GB" dirty="0"/>
              <a:t>Different </a:t>
            </a:r>
            <a:r>
              <a:rPr lang="en-GB" b="1" dirty="0"/>
              <a:t>target materials </a:t>
            </a:r>
            <a:r>
              <a:rPr lang="en-GB" dirty="0"/>
              <a:t>allow for thinner photon absorber and transmit higher K</a:t>
            </a:r>
            <a:r>
              <a:rPr lang="en-GB" baseline="-25000" dirty="0"/>
              <a:t>L</a:t>
            </a:r>
            <a:r>
              <a:rPr lang="en-GB" dirty="0"/>
              <a:t> flux</a:t>
            </a:r>
          </a:p>
          <a:p>
            <a:endParaRPr lang="en-GB" dirty="0"/>
          </a:p>
        </p:txBody>
      </p:sp>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5280" y="4631250"/>
            <a:ext cx="2758568" cy="1601691"/>
          </a:xfrm>
          <a:prstGeom prst="rect">
            <a:avLst/>
          </a:prstGeom>
        </p:spPr>
      </p:pic>
      <p:sp>
        <p:nvSpPr>
          <p:cNvPr id="8" name="TextBox 7"/>
          <p:cNvSpPr txBox="1"/>
          <p:nvPr/>
        </p:nvSpPr>
        <p:spPr>
          <a:xfrm>
            <a:off x="370797" y="5866870"/>
            <a:ext cx="2100341" cy="307777"/>
          </a:xfrm>
          <a:prstGeom prst="rect">
            <a:avLst/>
          </a:prstGeom>
          <a:solidFill>
            <a:schemeClr val="bg1"/>
          </a:solidFill>
          <a:ln>
            <a:solidFill>
              <a:schemeClr val="accent1"/>
            </a:solidFill>
          </a:ln>
        </p:spPr>
        <p:txBody>
          <a:bodyPr wrap="square" rtlCol="0">
            <a:spAutoFit/>
          </a:bodyPr>
          <a:lstStyle/>
          <a:p>
            <a:r>
              <a:rPr lang="en-GB" sz="1400" dirty="0"/>
              <a:t>Target region in FLUKA</a:t>
            </a:r>
          </a:p>
        </p:txBody>
      </p:sp>
      <p:pic>
        <p:nvPicPr>
          <p:cNvPr id="9" name="Picture 8"/>
          <p:cNvPicPr>
            <a:picLocks noChangeAspect="1"/>
          </p:cNvPicPr>
          <p:nvPr/>
        </p:nvPicPr>
        <p:blipFill>
          <a:blip r:embed="rId3"/>
          <a:stretch>
            <a:fillRect/>
          </a:stretch>
        </p:blipFill>
        <p:spPr>
          <a:xfrm>
            <a:off x="6418845" y="3515902"/>
            <a:ext cx="2782821" cy="2700000"/>
          </a:xfrm>
          <a:prstGeom prst="rect">
            <a:avLst/>
          </a:prstGeom>
        </p:spPr>
      </p:pic>
      <p:pic>
        <p:nvPicPr>
          <p:cNvPr id="10" name="Picture 9"/>
          <p:cNvPicPr>
            <a:picLocks noChangeAspect="1"/>
          </p:cNvPicPr>
          <p:nvPr/>
        </p:nvPicPr>
        <p:blipFill>
          <a:blip r:embed="rId4"/>
          <a:stretch>
            <a:fillRect/>
          </a:stretch>
        </p:blipFill>
        <p:spPr>
          <a:xfrm>
            <a:off x="6418845" y="818705"/>
            <a:ext cx="2782823" cy="2700000"/>
          </a:xfrm>
          <a:prstGeom prst="rect">
            <a:avLst/>
          </a:prstGeom>
        </p:spPr>
      </p:pic>
      <p:pic>
        <p:nvPicPr>
          <p:cNvPr id="11" name="Content Placeholder 6"/>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bwMode="auto">
          <a:xfrm>
            <a:off x="3333441" y="4711297"/>
            <a:ext cx="2616547" cy="15216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TextBox 11"/>
          <p:cNvSpPr txBox="1"/>
          <p:nvPr/>
        </p:nvSpPr>
        <p:spPr>
          <a:xfrm>
            <a:off x="3537935" y="5892594"/>
            <a:ext cx="1735819" cy="307777"/>
          </a:xfrm>
          <a:prstGeom prst="rect">
            <a:avLst/>
          </a:prstGeom>
          <a:solidFill>
            <a:schemeClr val="bg1"/>
          </a:solidFill>
          <a:ln>
            <a:solidFill>
              <a:schemeClr val="accent1"/>
            </a:solidFill>
          </a:ln>
        </p:spPr>
        <p:txBody>
          <a:bodyPr wrap="square" rtlCol="0">
            <a:spAutoFit/>
          </a:bodyPr>
          <a:lstStyle/>
          <a:p>
            <a:pPr algn="ctr"/>
            <a:r>
              <a:rPr lang="en-GB" sz="1400" dirty="0"/>
              <a:t>Beamline in FLUKA</a:t>
            </a:r>
          </a:p>
        </p:txBody>
      </p:sp>
    </p:spTree>
    <p:extLst>
      <p:ext uri="{BB962C8B-B14F-4D97-AF65-F5344CB8AC3E}">
        <p14:creationId xmlns:p14="http://schemas.microsoft.com/office/powerpoint/2010/main" val="12776095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52F63-B8BF-724E-8683-2CAC45590686}"/>
              </a:ext>
            </a:extLst>
          </p:cNvPr>
          <p:cNvSpPr>
            <a:spLocks noGrp="1"/>
          </p:cNvSpPr>
          <p:nvPr>
            <p:ph type="title"/>
          </p:nvPr>
        </p:nvSpPr>
        <p:spPr>
          <a:xfrm>
            <a:off x="459946" y="188787"/>
            <a:ext cx="8226854" cy="715840"/>
          </a:xfrm>
        </p:spPr>
        <p:txBody>
          <a:bodyPr/>
          <a:lstStyle/>
          <a:p>
            <a:r>
              <a:rPr lang="en-GB" dirty="0"/>
              <a:t>NA60</a:t>
            </a:r>
            <a:r>
              <a:rPr lang="en-GB" baseline="30000" dirty="0"/>
              <a:t>++</a:t>
            </a:r>
            <a:r>
              <a:rPr lang="en-GB" dirty="0"/>
              <a:t> and DIRAC</a:t>
            </a:r>
            <a:r>
              <a:rPr lang="en-GB" baseline="30000" dirty="0"/>
              <a:t>++</a:t>
            </a:r>
            <a:r>
              <a:rPr lang="en-GB" dirty="0"/>
              <a:t> in ECN3</a:t>
            </a:r>
          </a:p>
        </p:txBody>
      </p:sp>
      <p:sp>
        <p:nvSpPr>
          <p:cNvPr id="3" name="Date Placeholder 2">
            <a:extLst>
              <a:ext uri="{FF2B5EF4-FFF2-40B4-BE49-F238E27FC236}">
                <a16:creationId xmlns:a16="http://schemas.microsoft.com/office/drawing/2014/main" id="{4F2D2E29-A4F9-3445-BC01-70D7AC1C7991}"/>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9001C3E6-30F5-0A43-A038-5FF5ABAB4664}"/>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3F8DE0B4-F9C3-BB48-AB20-27217DD73036}"/>
              </a:ext>
            </a:extLst>
          </p:cNvPr>
          <p:cNvSpPr>
            <a:spLocks noGrp="1"/>
          </p:cNvSpPr>
          <p:nvPr>
            <p:ph type="sldNum" sz="quarter" idx="12"/>
          </p:nvPr>
        </p:nvSpPr>
        <p:spPr/>
        <p:txBody>
          <a:bodyPr/>
          <a:lstStyle/>
          <a:p>
            <a:fld id="{8D6C380F-326D-3C40-9EE7-7FBAB0953422}" type="slidenum">
              <a:rPr lang="en-US" smtClean="0"/>
              <a:pPr/>
              <a:t>21</a:t>
            </a:fld>
            <a:endParaRPr lang="en-US"/>
          </a:p>
        </p:txBody>
      </p:sp>
      <p:grpSp>
        <p:nvGrpSpPr>
          <p:cNvPr id="8" name="Group 7">
            <a:extLst>
              <a:ext uri="{FF2B5EF4-FFF2-40B4-BE49-F238E27FC236}">
                <a16:creationId xmlns:a16="http://schemas.microsoft.com/office/drawing/2014/main" id="{7BD455D3-51EA-C341-90A9-C99CB249421C}"/>
              </a:ext>
            </a:extLst>
          </p:cNvPr>
          <p:cNvGrpSpPr/>
          <p:nvPr/>
        </p:nvGrpSpPr>
        <p:grpSpPr>
          <a:xfrm>
            <a:off x="166392" y="2446557"/>
            <a:ext cx="8849032" cy="3362941"/>
            <a:chOff x="-162232" y="1317838"/>
            <a:chExt cx="8849032" cy="3362941"/>
          </a:xfrm>
        </p:grpSpPr>
        <p:grpSp>
          <p:nvGrpSpPr>
            <p:cNvPr id="21" name="Group 20">
              <a:extLst>
                <a:ext uri="{FF2B5EF4-FFF2-40B4-BE49-F238E27FC236}">
                  <a16:creationId xmlns:a16="http://schemas.microsoft.com/office/drawing/2014/main" id="{B86296EE-8D92-9E4D-A0FD-0BB6CD7B0884}"/>
                </a:ext>
              </a:extLst>
            </p:cNvPr>
            <p:cNvGrpSpPr/>
            <p:nvPr/>
          </p:nvGrpSpPr>
          <p:grpSpPr>
            <a:xfrm>
              <a:off x="-162232" y="1317838"/>
              <a:ext cx="8849032" cy="2900201"/>
              <a:chOff x="-162232" y="1317838"/>
              <a:chExt cx="8849032" cy="2900201"/>
            </a:xfrm>
          </p:grpSpPr>
          <p:sp>
            <p:nvSpPr>
              <p:cNvPr id="6" name="Rectangle 5">
                <a:extLst>
                  <a:ext uri="{FF2B5EF4-FFF2-40B4-BE49-F238E27FC236}">
                    <a16:creationId xmlns:a16="http://schemas.microsoft.com/office/drawing/2014/main" id="{492FCC78-4F6D-6D44-AE66-51C6975B4214}"/>
                  </a:ext>
                </a:extLst>
              </p:cNvPr>
              <p:cNvSpPr/>
              <p:nvPr/>
            </p:nvSpPr>
            <p:spPr>
              <a:xfrm>
                <a:off x="5080420" y="2374490"/>
                <a:ext cx="3606380" cy="1843549"/>
              </a:xfrm>
              <a:prstGeom prst="rect">
                <a:avLst/>
              </a:prstGeom>
              <a:noFill/>
              <a:ln w="25400">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C8BE16EA-F673-6A4D-AFAB-994E7C297117}"/>
                  </a:ext>
                </a:extLst>
              </p:cNvPr>
              <p:cNvSpPr/>
              <p:nvPr/>
            </p:nvSpPr>
            <p:spPr>
              <a:xfrm>
                <a:off x="1474040" y="2999155"/>
                <a:ext cx="3606380" cy="1056652"/>
              </a:xfrm>
              <a:prstGeom prst="rect">
                <a:avLst/>
              </a:prstGeom>
              <a:noFill/>
              <a:ln w="25400">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F7893E7B-1AC5-EC45-8331-16B90699BF0C}"/>
                  </a:ext>
                </a:extLst>
              </p:cNvPr>
              <p:cNvSpPr/>
              <p:nvPr/>
            </p:nvSpPr>
            <p:spPr>
              <a:xfrm>
                <a:off x="5427406" y="1317838"/>
                <a:ext cx="560439" cy="1056652"/>
              </a:xfrm>
              <a:prstGeom prst="rect">
                <a:avLst/>
              </a:prstGeom>
              <a:noFill/>
              <a:ln w="25400">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DB980311-19D5-B742-9F33-83D668830621}"/>
                  </a:ext>
                </a:extLst>
              </p:cNvPr>
              <p:cNvSpPr/>
              <p:nvPr/>
            </p:nvSpPr>
            <p:spPr>
              <a:xfrm>
                <a:off x="-162232" y="3347884"/>
                <a:ext cx="1636272" cy="516194"/>
              </a:xfrm>
              <a:prstGeom prst="rect">
                <a:avLst/>
              </a:prstGeom>
              <a:noFill/>
              <a:ln w="25400">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2" name="Straight Connector 11">
                <a:extLst>
                  <a:ext uri="{FF2B5EF4-FFF2-40B4-BE49-F238E27FC236}">
                    <a16:creationId xmlns:a16="http://schemas.microsoft.com/office/drawing/2014/main" id="{B4C1E980-C6F9-B448-B67F-B55BA45DA6BE}"/>
                  </a:ext>
                </a:extLst>
              </p:cNvPr>
              <p:cNvCxnSpPr/>
              <p:nvPr/>
            </p:nvCxnSpPr>
            <p:spPr>
              <a:xfrm>
                <a:off x="1474040" y="3347884"/>
                <a:ext cx="0" cy="516194"/>
              </a:xfrm>
              <a:prstGeom prst="line">
                <a:avLst/>
              </a:prstGeom>
              <a:ln w="11747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5096A3F-40FB-A747-A21B-E07BA69F2A88}"/>
                  </a:ext>
                </a:extLst>
              </p:cNvPr>
              <p:cNvCxnSpPr>
                <a:cxnSpLocks/>
              </p:cNvCxnSpPr>
              <p:nvPr/>
            </p:nvCxnSpPr>
            <p:spPr>
              <a:xfrm>
                <a:off x="5077558" y="2999155"/>
                <a:ext cx="0" cy="1032071"/>
              </a:xfrm>
              <a:prstGeom prst="line">
                <a:avLst/>
              </a:prstGeom>
              <a:ln w="1016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EB15F677-F4F1-774A-BC69-48524EE5573F}"/>
                  </a:ext>
                </a:extLst>
              </p:cNvPr>
              <p:cNvCxnSpPr>
                <a:cxnSpLocks/>
              </p:cNvCxnSpPr>
              <p:nvPr/>
            </p:nvCxnSpPr>
            <p:spPr>
              <a:xfrm flipH="1">
                <a:off x="5442154" y="2374490"/>
                <a:ext cx="516195" cy="0"/>
              </a:xfrm>
              <a:prstGeom prst="line">
                <a:avLst/>
              </a:prstGeom>
              <a:ln w="117475">
                <a:solidFill>
                  <a:schemeClr val="bg1"/>
                </a:solidFill>
              </a:ln>
              <a:effectLst/>
            </p:spPr>
            <p:style>
              <a:lnRef idx="2">
                <a:schemeClr val="accent1"/>
              </a:lnRef>
              <a:fillRef idx="0">
                <a:schemeClr val="accent1"/>
              </a:fillRef>
              <a:effectRef idx="1">
                <a:schemeClr val="accent1"/>
              </a:effectRef>
              <a:fontRef idx="minor">
                <a:schemeClr val="tx1"/>
              </a:fontRef>
            </p:style>
          </p:cxnSp>
        </p:grpSp>
        <p:cxnSp>
          <p:nvCxnSpPr>
            <p:cNvPr id="23" name="Straight Connector 22">
              <a:extLst>
                <a:ext uri="{FF2B5EF4-FFF2-40B4-BE49-F238E27FC236}">
                  <a16:creationId xmlns:a16="http://schemas.microsoft.com/office/drawing/2014/main" id="{91D53E82-6554-3C48-B976-B150A78BD8F2}"/>
                </a:ext>
              </a:extLst>
            </p:cNvPr>
            <p:cNvCxnSpPr/>
            <p:nvPr/>
          </p:nvCxnSpPr>
          <p:spPr>
            <a:xfrm>
              <a:off x="0" y="3746089"/>
              <a:ext cx="1769241" cy="0"/>
            </a:xfrm>
            <a:prstGeom prst="line">
              <a:avLst/>
            </a:prstGeom>
            <a:ln w="28575">
              <a:solidFill>
                <a:schemeClr val="accent3">
                  <a:lumMod val="75000"/>
                </a:schemeClr>
              </a:solidFill>
            </a:ln>
          </p:spPr>
          <p:style>
            <a:lnRef idx="2">
              <a:schemeClr val="accent1"/>
            </a:lnRef>
            <a:fillRef idx="0">
              <a:schemeClr val="accent1"/>
            </a:fillRef>
            <a:effectRef idx="1">
              <a:schemeClr val="accent1"/>
            </a:effectRef>
            <a:fontRef idx="minor">
              <a:schemeClr val="tx1"/>
            </a:fontRef>
          </p:style>
        </p:cxnSp>
        <p:sp>
          <p:nvSpPr>
            <p:cNvPr id="24" name="Rectangle 23">
              <a:extLst>
                <a:ext uri="{FF2B5EF4-FFF2-40B4-BE49-F238E27FC236}">
                  <a16:creationId xmlns:a16="http://schemas.microsoft.com/office/drawing/2014/main" id="{B202DB99-2A92-D243-987E-321C5BD77DFC}"/>
                </a:ext>
              </a:extLst>
            </p:cNvPr>
            <p:cNvSpPr/>
            <p:nvPr/>
          </p:nvSpPr>
          <p:spPr>
            <a:xfrm>
              <a:off x="1769241" y="3598606"/>
              <a:ext cx="310282" cy="265472"/>
            </a:xfrm>
            <a:prstGeom prst="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6" name="Straight Connector 25">
              <a:extLst>
                <a:ext uri="{FF2B5EF4-FFF2-40B4-BE49-F238E27FC236}">
                  <a16:creationId xmlns:a16="http://schemas.microsoft.com/office/drawing/2014/main" id="{3DFAD37A-46C8-9C46-9FF4-CA2AE527F0B8}"/>
                </a:ext>
              </a:extLst>
            </p:cNvPr>
            <p:cNvCxnSpPr>
              <a:cxnSpLocks/>
            </p:cNvCxnSpPr>
            <p:nvPr/>
          </p:nvCxnSpPr>
          <p:spPr>
            <a:xfrm>
              <a:off x="2079523" y="3746089"/>
              <a:ext cx="132735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332D317D-A63F-B546-96FE-AEF350BF5495}"/>
                </a:ext>
              </a:extLst>
            </p:cNvPr>
            <p:cNvCxnSpPr>
              <a:cxnSpLocks/>
            </p:cNvCxnSpPr>
            <p:nvPr/>
          </p:nvCxnSpPr>
          <p:spPr>
            <a:xfrm rot="-120000" flipV="1">
              <a:off x="3406877" y="3746089"/>
              <a:ext cx="2020529"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DFF721BB-5886-9447-8AC2-467D646650B0}"/>
                </a:ext>
              </a:extLst>
            </p:cNvPr>
            <p:cNvCxnSpPr>
              <a:cxnSpLocks/>
            </p:cNvCxnSpPr>
            <p:nvPr/>
          </p:nvCxnSpPr>
          <p:spPr>
            <a:xfrm flipV="1">
              <a:off x="5442154" y="3598606"/>
              <a:ext cx="1651820" cy="103238"/>
            </a:xfrm>
            <a:prstGeom prst="line">
              <a:avLst/>
            </a:prstGeom>
          </p:spPr>
          <p:style>
            <a:lnRef idx="2">
              <a:schemeClr val="accent1"/>
            </a:lnRef>
            <a:fillRef idx="0">
              <a:schemeClr val="accent1"/>
            </a:fillRef>
            <a:effectRef idx="1">
              <a:schemeClr val="accent1"/>
            </a:effectRef>
            <a:fontRef idx="minor">
              <a:schemeClr val="tx1"/>
            </a:fontRef>
          </p:style>
        </p:cxnSp>
        <p:sp>
          <p:nvSpPr>
            <p:cNvPr id="34" name="Triangle 33">
              <a:extLst>
                <a:ext uri="{FF2B5EF4-FFF2-40B4-BE49-F238E27FC236}">
                  <a16:creationId xmlns:a16="http://schemas.microsoft.com/office/drawing/2014/main" id="{19936F7A-83C3-C644-852C-8D77BD0141A0}"/>
                </a:ext>
              </a:extLst>
            </p:cNvPr>
            <p:cNvSpPr/>
            <p:nvPr/>
          </p:nvSpPr>
          <p:spPr>
            <a:xfrm rot="10800000">
              <a:off x="3406877" y="3539614"/>
              <a:ext cx="77855" cy="432620"/>
            </a:xfrm>
            <a:prstGeom prst="triangle">
              <a:avLst/>
            </a:prstGeom>
            <a:solidFill>
              <a:schemeClr val="accent3">
                <a:lumMod val="7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Triangle 34">
              <a:extLst>
                <a:ext uri="{FF2B5EF4-FFF2-40B4-BE49-F238E27FC236}">
                  <a16:creationId xmlns:a16="http://schemas.microsoft.com/office/drawing/2014/main" id="{35E0FCF2-D551-B347-8989-8B930A29AF14}"/>
                </a:ext>
              </a:extLst>
            </p:cNvPr>
            <p:cNvSpPr/>
            <p:nvPr/>
          </p:nvSpPr>
          <p:spPr>
            <a:xfrm rot="10800000">
              <a:off x="5166846" y="3485538"/>
              <a:ext cx="77855" cy="432620"/>
            </a:xfrm>
            <a:prstGeom prst="triangle">
              <a:avLst/>
            </a:prstGeom>
            <a:solidFill>
              <a:schemeClr val="accent3">
                <a:lumMod val="7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98091DAE-AAFB-E243-AE66-717089AC907F}"/>
                </a:ext>
              </a:extLst>
            </p:cNvPr>
            <p:cNvSpPr/>
            <p:nvPr/>
          </p:nvSpPr>
          <p:spPr>
            <a:xfrm rot="21343253">
              <a:off x="6447389" y="3329282"/>
              <a:ext cx="1015525" cy="54568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DIRAC</a:t>
              </a:r>
            </a:p>
          </p:txBody>
        </p:sp>
        <p:cxnSp>
          <p:nvCxnSpPr>
            <p:cNvPr id="38" name="Straight Connector 37">
              <a:extLst>
                <a:ext uri="{FF2B5EF4-FFF2-40B4-BE49-F238E27FC236}">
                  <a16:creationId xmlns:a16="http://schemas.microsoft.com/office/drawing/2014/main" id="{A753D53B-2B1A-DF46-AD3E-D44498C69DBF}"/>
                </a:ext>
              </a:extLst>
            </p:cNvPr>
            <p:cNvCxnSpPr>
              <a:cxnSpLocks/>
            </p:cNvCxnSpPr>
            <p:nvPr/>
          </p:nvCxnSpPr>
          <p:spPr>
            <a:xfrm rot="60000" flipV="1">
              <a:off x="0" y="3392128"/>
              <a:ext cx="3872615" cy="191730"/>
            </a:xfrm>
            <a:prstGeom prst="line">
              <a:avLst/>
            </a:prstGeom>
            <a:ln w="25400">
              <a:solidFill>
                <a:srgbClr val="FF0000"/>
              </a:solidFill>
            </a:ln>
          </p:spPr>
          <p:style>
            <a:lnRef idx="2">
              <a:schemeClr val="accent1"/>
            </a:lnRef>
            <a:fillRef idx="0">
              <a:schemeClr val="accent1"/>
            </a:fillRef>
            <a:effectRef idx="1">
              <a:schemeClr val="accent1"/>
            </a:effectRef>
            <a:fontRef idx="minor">
              <a:schemeClr val="tx1"/>
            </a:fontRef>
          </p:style>
        </p:cxnSp>
        <p:sp>
          <p:nvSpPr>
            <p:cNvPr id="40" name="Triangle 39">
              <a:extLst>
                <a:ext uri="{FF2B5EF4-FFF2-40B4-BE49-F238E27FC236}">
                  <a16:creationId xmlns:a16="http://schemas.microsoft.com/office/drawing/2014/main" id="{B29C6E6B-07A9-284D-868D-BEFDFE999E88}"/>
                </a:ext>
              </a:extLst>
            </p:cNvPr>
            <p:cNvSpPr/>
            <p:nvPr/>
          </p:nvSpPr>
          <p:spPr>
            <a:xfrm rot="10800000">
              <a:off x="3795245" y="3190582"/>
              <a:ext cx="77855" cy="432620"/>
            </a:xfrm>
            <a:prstGeom prst="triangle">
              <a:avLst/>
            </a:prstGeom>
            <a:solidFill>
              <a:schemeClr val="accent3">
                <a:lumMod val="7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1" name="Straight Connector 40">
              <a:extLst>
                <a:ext uri="{FF2B5EF4-FFF2-40B4-BE49-F238E27FC236}">
                  <a16:creationId xmlns:a16="http://schemas.microsoft.com/office/drawing/2014/main" id="{5788F8E4-DA69-404A-ABA9-9912267916F3}"/>
                </a:ext>
              </a:extLst>
            </p:cNvPr>
            <p:cNvCxnSpPr>
              <a:cxnSpLocks/>
            </p:cNvCxnSpPr>
            <p:nvPr/>
          </p:nvCxnSpPr>
          <p:spPr>
            <a:xfrm flipV="1">
              <a:off x="3834172" y="3229897"/>
              <a:ext cx="2124177" cy="191701"/>
            </a:xfrm>
            <a:prstGeom prst="line">
              <a:avLst/>
            </a:prstGeom>
            <a:ln w="25400">
              <a:solidFill>
                <a:srgbClr val="FF0000"/>
              </a:solidFill>
            </a:ln>
          </p:spPr>
          <p:style>
            <a:lnRef idx="2">
              <a:schemeClr val="accent1"/>
            </a:lnRef>
            <a:fillRef idx="0">
              <a:schemeClr val="accent1"/>
            </a:fillRef>
            <a:effectRef idx="1">
              <a:schemeClr val="accent1"/>
            </a:effectRef>
            <a:fontRef idx="minor">
              <a:schemeClr val="tx1"/>
            </a:fontRef>
          </p:style>
        </p:cxnSp>
        <p:sp>
          <p:nvSpPr>
            <p:cNvPr id="43" name="Triangle 42">
              <a:extLst>
                <a:ext uri="{FF2B5EF4-FFF2-40B4-BE49-F238E27FC236}">
                  <a16:creationId xmlns:a16="http://schemas.microsoft.com/office/drawing/2014/main" id="{958C71C9-37A2-3545-BD0A-ACF7ED013243}"/>
                </a:ext>
              </a:extLst>
            </p:cNvPr>
            <p:cNvSpPr/>
            <p:nvPr/>
          </p:nvSpPr>
          <p:spPr>
            <a:xfrm rot="10800000">
              <a:off x="5864936" y="2974264"/>
              <a:ext cx="77855" cy="432620"/>
            </a:xfrm>
            <a:prstGeom prst="triangle">
              <a:avLst/>
            </a:prstGeom>
            <a:solidFill>
              <a:schemeClr val="accent3">
                <a:lumMod val="7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4" name="Straight Connector 43">
              <a:extLst>
                <a:ext uri="{FF2B5EF4-FFF2-40B4-BE49-F238E27FC236}">
                  <a16:creationId xmlns:a16="http://schemas.microsoft.com/office/drawing/2014/main" id="{29C7C302-915E-EB4E-9289-C7E9538225D1}"/>
                </a:ext>
              </a:extLst>
            </p:cNvPr>
            <p:cNvCxnSpPr>
              <a:cxnSpLocks/>
            </p:cNvCxnSpPr>
            <p:nvPr/>
          </p:nvCxnSpPr>
          <p:spPr>
            <a:xfrm flipV="1">
              <a:off x="5835009" y="2940664"/>
              <a:ext cx="1641609" cy="279330"/>
            </a:xfrm>
            <a:prstGeom prst="line">
              <a:avLst/>
            </a:prstGeom>
            <a:ln w="25400">
              <a:solidFill>
                <a:srgbClr val="FF0000"/>
              </a:solidFill>
            </a:ln>
          </p:spPr>
          <p:style>
            <a:lnRef idx="2">
              <a:schemeClr val="accent1"/>
            </a:lnRef>
            <a:fillRef idx="0">
              <a:schemeClr val="accent1"/>
            </a:fillRef>
            <a:effectRef idx="1">
              <a:schemeClr val="accent1"/>
            </a:effectRef>
            <a:fontRef idx="minor">
              <a:schemeClr val="tx1"/>
            </a:fontRef>
          </p:style>
        </p:cxnSp>
        <p:sp>
          <p:nvSpPr>
            <p:cNvPr id="46" name="Rectangle 45">
              <a:extLst>
                <a:ext uri="{FF2B5EF4-FFF2-40B4-BE49-F238E27FC236}">
                  <a16:creationId xmlns:a16="http://schemas.microsoft.com/office/drawing/2014/main" id="{2F8305DA-4BD2-0443-B9DC-AD207FA7D9B1}"/>
                </a:ext>
              </a:extLst>
            </p:cNvPr>
            <p:cNvSpPr/>
            <p:nvPr/>
          </p:nvSpPr>
          <p:spPr>
            <a:xfrm rot="20962548">
              <a:off x="7484057" y="2545736"/>
              <a:ext cx="1089396" cy="545689"/>
            </a:xfrm>
            <a:prstGeom prst="rect">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t>NA60</a:t>
              </a:r>
              <a:r>
                <a:rPr lang="en-GB" baseline="30000" dirty="0"/>
                <a:t>++</a:t>
              </a:r>
            </a:p>
          </p:txBody>
        </p:sp>
        <p:sp>
          <p:nvSpPr>
            <p:cNvPr id="48" name="TextBox 47">
              <a:extLst>
                <a:ext uri="{FF2B5EF4-FFF2-40B4-BE49-F238E27FC236}">
                  <a16:creationId xmlns:a16="http://schemas.microsoft.com/office/drawing/2014/main" id="{36516614-9973-D540-A049-2E7F896577D0}"/>
                </a:ext>
              </a:extLst>
            </p:cNvPr>
            <p:cNvSpPr txBox="1"/>
            <p:nvPr/>
          </p:nvSpPr>
          <p:spPr>
            <a:xfrm>
              <a:off x="2757948" y="4218039"/>
              <a:ext cx="787395" cy="369332"/>
            </a:xfrm>
            <a:prstGeom prst="rect">
              <a:avLst/>
            </a:prstGeom>
            <a:noFill/>
          </p:spPr>
          <p:txBody>
            <a:bodyPr wrap="none" rtlCol="0">
              <a:spAutoFit/>
            </a:bodyPr>
            <a:lstStyle/>
            <a:p>
              <a:r>
                <a:rPr lang="en-GB" b="1" dirty="0"/>
                <a:t>TCC8</a:t>
              </a:r>
            </a:p>
          </p:txBody>
        </p:sp>
        <p:sp>
          <p:nvSpPr>
            <p:cNvPr id="50" name="TextBox 49">
              <a:extLst>
                <a:ext uri="{FF2B5EF4-FFF2-40B4-BE49-F238E27FC236}">
                  <a16:creationId xmlns:a16="http://schemas.microsoft.com/office/drawing/2014/main" id="{EAED5057-6AA2-B445-B67E-8CF904915997}"/>
                </a:ext>
              </a:extLst>
            </p:cNvPr>
            <p:cNvSpPr txBox="1"/>
            <p:nvPr/>
          </p:nvSpPr>
          <p:spPr>
            <a:xfrm>
              <a:off x="6612185" y="4311447"/>
              <a:ext cx="800219" cy="369332"/>
            </a:xfrm>
            <a:prstGeom prst="rect">
              <a:avLst/>
            </a:prstGeom>
            <a:noFill/>
          </p:spPr>
          <p:txBody>
            <a:bodyPr wrap="none" rtlCol="0">
              <a:spAutoFit/>
            </a:bodyPr>
            <a:lstStyle/>
            <a:p>
              <a:r>
                <a:rPr lang="en-GB" b="1" dirty="0"/>
                <a:t>ECN3</a:t>
              </a:r>
            </a:p>
          </p:txBody>
        </p:sp>
        <p:sp>
          <p:nvSpPr>
            <p:cNvPr id="51" name="TextBox 50">
              <a:extLst>
                <a:ext uri="{FF2B5EF4-FFF2-40B4-BE49-F238E27FC236}">
                  <a16:creationId xmlns:a16="http://schemas.microsoft.com/office/drawing/2014/main" id="{E25B322D-2106-9144-9084-BF5B305CEC7B}"/>
                </a:ext>
              </a:extLst>
            </p:cNvPr>
            <p:cNvSpPr txBox="1"/>
            <p:nvPr/>
          </p:nvSpPr>
          <p:spPr>
            <a:xfrm>
              <a:off x="283930" y="3879449"/>
              <a:ext cx="723275" cy="369332"/>
            </a:xfrm>
            <a:prstGeom prst="rect">
              <a:avLst/>
            </a:prstGeom>
            <a:noFill/>
          </p:spPr>
          <p:txBody>
            <a:bodyPr wrap="none" rtlCol="0">
              <a:spAutoFit/>
            </a:bodyPr>
            <a:lstStyle/>
            <a:p>
              <a:r>
                <a:rPr lang="en-GB" b="1" dirty="0"/>
                <a:t>TT85</a:t>
              </a:r>
            </a:p>
          </p:txBody>
        </p:sp>
      </p:grpSp>
      <p:sp>
        <p:nvSpPr>
          <p:cNvPr id="14" name="TextBox 13">
            <a:extLst>
              <a:ext uri="{FF2B5EF4-FFF2-40B4-BE49-F238E27FC236}">
                <a16:creationId xmlns:a16="http://schemas.microsoft.com/office/drawing/2014/main" id="{3C37BB84-D5A3-2247-AF6D-4C2B1D056436}"/>
              </a:ext>
            </a:extLst>
          </p:cNvPr>
          <p:cNvSpPr txBox="1"/>
          <p:nvPr/>
        </p:nvSpPr>
        <p:spPr>
          <a:xfrm>
            <a:off x="327245" y="1057275"/>
            <a:ext cx="7909538" cy="1477969"/>
          </a:xfrm>
          <a:prstGeom prst="rect">
            <a:avLst/>
          </a:prstGeom>
          <a:noFill/>
        </p:spPr>
        <p:txBody>
          <a:bodyPr wrap="none" rtlCol="0">
            <a:spAutoFit/>
          </a:bodyPr>
          <a:lstStyle/>
          <a:p>
            <a:pPr marL="342900" indent="-342900">
              <a:lnSpc>
                <a:spcPts val="2600"/>
              </a:lnSpc>
              <a:spcBef>
                <a:spcPts val="600"/>
              </a:spcBef>
              <a:buFont typeface="Arial" panose="020B0604020202020204" pitchFamily="34" charset="0"/>
              <a:buChar char="•"/>
            </a:pPr>
            <a:r>
              <a:rPr lang="en-GB" sz="2000" dirty="0"/>
              <a:t>We only see possibilities </a:t>
            </a:r>
            <a:r>
              <a:rPr lang="en-GB" sz="2000" b="1" dirty="0"/>
              <a:t>in place of </a:t>
            </a:r>
            <a:r>
              <a:rPr lang="en-GB" sz="2000" dirty="0"/>
              <a:t>NA62 (resp. KLEVER)</a:t>
            </a:r>
          </a:p>
          <a:p>
            <a:pPr marL="342900" indent="-342900">
              <a:lnSpc>
                <a:spcPts val="2600"/>
              </a:lnSpc>
              <a:spcBef>
                <a:spcPts val="600"/>
              </a:spcBef>
              <a:buFont typeface="Arial" panose="020B0604020202020204" pitchFamily="34" charset="0"/>
              <a:buChar char="•"/>
            </a:pPr>
            <a:r>
              <a:rPr lang="en-GB" sz="2000" dirty="0"/>
              <a:t>For NA60</a:t>
            </a:r>
            <a:r>
              <a:rPr lang="en-GB" sz="2000" baseline="30000" dirty="0"/>
              <a:t>++ </a:t>
            </a:r>
            <a:r>
              <a:rPr lang="en-GB" sz="2000" dirty="0"/>
              <a:t>the old H10 beam for NA60 could be revived,</a:t>
            </a:r>
            <a:br>
              <a:rPr lang="en-GB" sz="2000" dirty="0"/>
            </a:br>
            <a:r>
              <a:rPr lang="en-GB" sz="2000" dirty="0"/>
              <a:t>for DIRAC</a:t>
            </a:r>
            <a:r>
              <a:rPr lang="en-GB" sz="2000" baseline="30000" dirty="0"/>
              <a:t>++</a:t>
            </a:r>
            <a:r>
              <a:rPr lang="en-GB" sz="2000" dirty="0"/>
              <a:t> a H10-like beam has been designed in place of the </a:t>
            </a:r>
            <a:br>
              <a:rPr lang="en-GB" sz="2000" dirty="0"/>
            </a:br>
            <a:r>
              <a:rPr lang="en-GB" sz="2000" dirty="0"/>
              <a:t>K12 beam line.</a:t>
            </a:r>
          </a:p>
        </p:txBody>
      </p:sp>
    </p:spTree>
    <p:extLst>
      <p:ext uri="{BB962C8B-B14F-4D97-AF65-F5344CB8AC3E}">
        <p14:creationId xmlns:p14="http://schemas.microsoft.com/office/powerpoint/2010/main" val="6512365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Incompatibilities with NA62</a:t>
            </a:r>
          </a:p>
        </p:txBody>
      </p:sp>
      <p:grpSp>
        <p:nvGrpSpPr>
          <p:cNvPr id="4" name="Group 3">
            <a:extLst>
              <a:ext uri="{FF2B5EF4-FFF2-40B4-BE49-F238E27FC236}">
                <a16:creationId xmlns:a16="http://schemas.microsoft.com/office/drawing/2014/main" id="{796B60DB-B11E-144A-88B6-772403E2DA67}"/>
              </a:ext>
            </a:extLst>
          </p:cNvPr>
          <p:cNvGrpSpPr/>
          <p:nvPr/>
        </p:nvGrpSpPr>
        <p:grpSpPr>
          <a:xfrm>
            <a:off x="0" y="3857310"/>
            <a:ext cx="9162326" cy="2157728"/>
            <a:chOff x="0" y="2528572"/>
            <a:chExt cx="9162326" cy="2157728"/>
          </a:xfrm>
        </p:grpSpPr>
        <p:pic>
          <p:nvPicPr>
            <p:cNvPr id="7" name="Picture 6"/>
            <p:cNvPicPr>
              <a:picLocks noChangeAspect="1"/>
            </p:cNvPicPr>
            <p:nvPr/>
          </p:nvPicPr>
          <p:blipFill>
            <a:blip r:embed="rId3"/>
            <a:stretch>
              <a:fillRect/>
            </a:stretch>
          </p:blipFill>
          <p:spPr>
            <a:xfrm>
              <a:off x="0" y="3000375"/>
              <a:ext cx="9162326" cy="1147900"/>
            </a:xfrm>
            <a:prstGeom prst="rect">
              <a:avLst/>
            </a:prstGeom>
          </p:spPr>
        </p:pic>
        <p:sp>
          <p:nvSpPr>
            <p:cNvPr id="5" name="Line Callout 1 4"/>
            <p:cNvSpPr/>
            <p:nvPr/>
          </p:nvSpPr>
          <p:spPr>
            <a:xfrm>
              <a:off x="1100137" y="2528572"/>
              <a:ext cx="857251" cy="370601"/>
            </a:xfrm>
            <a:prstGeom prst="borderCallout1">
              <a:avLst>
                <a:gd name="adj1" fmla="val 98437"/>
                <a:gd name="adj2" fmla="val 2193"/>
                <a:gd name="adj3" fmla="val 285035"/>
                <a:gd name="adj4" fmla="val -31450"/>
              </a:avLst>
            </a:prstGeom>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H10</a:t>
              </a:r>
              <a:endParaRPr lang="fr-FR" dirty="0"/>
            </a:p>
          </p:txBody>
        </p:sp>
        <p:sp>
          <p:nvSpPr>
            <p:cNvPr id="6" name="Line Callout 1 5"/>
            <p:cNvSpPr/>
            <p:nvPr/>
          </p:nvSpPr>
          <p:spPr>
            <a:xfrm>
              <a:off x="1100137" y="4249478"/>
              <a:ext cx="857251" cy="436822"/>
            </a:xfrm>
            <a:prstGeom prst="borderCallout1">
              <a:avLst>
                <a:gd name="adj1" fmla="val 3125"/>
                <a:gd name="adj2" fmla="val -438"/>
                <a:gd name="adj3" fmla="val -212722"/>
                <a:gd name="adj4" fmla="val -36984"/>
              </a:avLst>
            </a:prstGeom>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K12</a:t>
              </a:r>
              <a:endParaRPr lang="fr-FR" dirty="0"/>
            </a:p>
          </p:txBody>
        </p:sp>
      </p:grpSp>
      <p:sp>
        <p:nvSpPr>
          <p:cNvPr id="8" name="Date Placeholder 7"/>
          <p:cNvSpPr>
            <a:spLocks noGrp="1"/>
          </p:cNvSpPr>
          <p:nvPr>
            <p:ph type="dt" sz="half" idx="10"/>
          </p:nvPr>
        </p:nvSpPr>
        <p:spPr/>
        <p:txBody>
          <a:bodyPr/>
          <a:lstStyle/>
          <a:p>
            <a:r>
              <a:rPr lang="en-US"/>
              <a:t>L.Gatignon, 13-06-2018</a:t>
            </a:r>
            <a:endParaRPr lang="fr-FR"/>
          </a:p>
        </p:txBody>
      </p:sp>
      <p:sp>
        <p:nvSpPr>
          <p:cNvPr id="9" name="Footer Placeholder 8"/>
          <p:cNvSpPr>
            <a:spLocks noGrp="1"/>
          </p:cNvSpPr>
          <p:nvPr>
            <p:ph type="ftr" sz="quarter" idx="11"/>
          </p:nvPr>
        </p:nvSpPr>
        <p:spPr/>
        <p:txBody>
          <a:bodyPr/>
          <a:lstStyle/>
          <a:p>
            <a:r>
              <a:rPr lang="fr-FR"/>
              <a:t>Conventional Beams</a:t>
            </a:r>
          </a:p>
        </p:txBody>
      </p:sp>
      <p:sp>
        <p:nvSpPr>
          <p:cNvPr id="10" name="Slide Number Placeholder 9"/>
          <p:cNvSpPr>
            <a:spLocks noGrp="1"/>
          </p:cNvSpPr>
          <p:nvPr>
            <p:ph type="sldNum" sz="quarter" idx="12"/>
          </p:nvPr>
        </p:nvSpPr>
        <p:spPr/>
        <p:txBody>
          <a:bodyPr/>
          <a:lstStyle/>
          <a:p>
            <a:fld id="{CCAB911B-382E-4021-84AE-2500C43FA39C}" type="slidenum">
              <a:rPr lang="fr-FR" smtClean="0"/>
              <a:t>22</a:t>
            </a:fld>
            <a:endParaRPr lang="fr-FR"/>
          </a:p>
        </p:txBody>
      </p:sp>
      <p:sp>
        <p:nvSpPr>
          <p:cNvPr id="11" name="TextBox 10">
            <a:extLst>
              <a:ext uri="{FF2B5EF4-FFF2-40B4-BE49-F238E27FC236}">
                <a16:creationId xmlns:a16="http://schemas.microsoft.com/office/drawing/2014/main" id="{CF9A310A-AC1E-ED4F-B149-BAAA27D36F62}"/>
              </a:ext>
            </a:extLst>
          </p:cNvPr>
          <p:cNvSpPr txBox="1"/>
          <p:nvPr/>
        </p:nvSpPr>
        <p:spPr>
          <a:xfrm>
            <a:off x="288962" y="1063404"/>
            <a:ext cx="8568371" cy="2401298"/>
          </a:xfrm>
          <a:prstGeom prst="rect">
            <a:avLst/>
          </a:prstGeom>
          <a:noFill/>
        </p:spPr>
        <p:txBody>
          <a:bodyPr wrap="none" rtlCol="0">
            <a:spAutoFit/>
          </a:bodyPr>
          <a:lstStyle/>
          <a:p>
            <a:pPr marL="285750" indent="-285750">
              <a:lnSpc>
                <a:spcPts val="2600"/>
              </a:lnSpc>
              <a:buFont typeface="Arial" panose="020B0604020202020204" pitchFamily="34" charset="0"/>
              <a:buChar char="•"/>
            </a:pPr>
            <a:r>
              <a:rPr lang="en-GB" sz="2000" dirty="0"/>
              <a:t>Presence of necessary front-end shielding</a:t>
            </a:r>
          </a:p>
          <a:p>
            <a:pPr marL="285750" indent="-285750">
              <a:lnSpc>
                <a:spcPts val="2600"/>
              </a:lnSpc>
              <a:buFont typeface="Arial" panose="020B0604020202020204" pitchFamily="34" charset="0"/>
              <a:buChar char="•"/>
            </a:pPr>
            <a:r>
              <a:rPr lang="en-GB" sz="2000" dirty="0"/>
              <a:t>Lateral space for the experiment (&lt; 6 m)</a:t>
            </a:r>
          </a:p>
          <a:p>
            <a:pPr marL="285750" indent="-285750">
              <a:lnSpc>
                <a:spcPts val="2600"/>
              </a:lnSpc>
              <a:buFont typeface="Arial" panose="020B0604020202020204" pitchFamily="34" charset="0"/>
              <a:buChar char="•"/>
            </a:pPr>
            <a:r>
              <a:rPr lang="en-GB" sz="2000" dirty="0"/>
              <a:t>Space required for interventions on LAVs, RICH, etc</a:t>
            </a:r>
          </a:p>
          <a:p>
            <a:pPr marL="285750" indent="-285750">
              <a:lnSpc>
                <a:spcPts val="2600"/>
              </a:lnSpc>
              <a:buFont typeface="Arial" panose="020B0604020202020204" pitchFamily="34" charset="0"/>
              <a:buChar char="•"/>
            </a:pPr>
            <a:r>
              <a:rPr lang="en-GB" sz="2000" dirty="0"/>
              <a:t>Higher intensities into ECN3 turn ECN3 into a controlled area with long </a:t>
            </a:r>
            <a:br>
              <a:rPr lang="en-GB" sz="2000" dirty="0"/>
            </a:br>
            <a:r>
              <a:rPr lang="en-GB" sz="2000" dirty="0"/>
              <a:t>cooldowns and probable needs for ventilation upgrade (RP driven)</a:t>
            </a:r>
          </a:p>
          <a:p>
            <a:pPr marL="285750" indent="-285750">
              <a:lnSpc>
                <a:spcPts val="2600"/>
              </a:lnSpc>
              <a:buFont typeface="Arial" panose="020B0604020202020204" pitchFamily="34" charset="0"/>
              <a:buChar char="•"/>
            </a:pPr>
            <a:r>
              <a:rPr lang="en-GB" sz="2000" dirty="0"/>
              <a:t>Proton sharing (mainly in case of DIRAC running)</a:t>
            </a:r>
          </a:p>
          <a:p>
            <a:pPr marL="285750" indent="-285750">
              <a:lnSpc>
                <a:spcPts val="2600"/>
              </a:lnSpc>
              <a:buFont typeface="Arial" panose="020B0604020202020204" pitchFamily="34" charset="0"/>
              <a:buChar char="•"/>
            </a:pPr>
            <a:r>
              <a:rPr lang="en-GB" sz="2000" dirty="0"/>
              <a:t>etcetera</a:t>
            </a:r>
          </a:p>
        </p:txBody>
      </p:sp>
    </p:spTree>
    <p:extLst>
      <p:ext uri="{BB962C8B-B14F-4D97-AF65-F5344CB8AC3E}">
        <p14:creationId xmlns:p14="http://schemas.microsoft.com/office/powerpoint/2010/main" val="3118414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L.Gatignon, 13-06-2018</a:t>
            </a:r>
            <a:endParaRPr lang="fr-FR"/>
          </a:p>
        </p:txBody>
      </p:sp>
      <p:sp>
        <p:nvSpPr>
          <p:cNvPr id="6" name="Footer Placeholder 5"/>
          <p:cNvSpPr>
            <a:spLocks noGrp="1"/>
          </p:cNvSpPr>
          <p:nvPr>
            <p:ph type="ftr" sz="quarter" idx="11"/>
          </p:nvPr>
        </p:nvSpPr>
        <p:spPr/>
        <p:txBody>
          <a:bodyPr/>
          <a:lstStyle/>
          <a:p>
            <a:r>
              <a:rPr lang="fr-FR"/>
              <a:t>Conventional Beams</a:t>
            </a:r>
          </a:p>
        </p:txBody>
      </p:sp>
      <p:sp>
        <p:nvSpPr>
          <p:cNvPr id="7" name="Slide Number Placeholder 6"/>
          <p:cNvSpPr>
            <a:spLocks noGrp="1"/>
          </p:cNvSpPr>
          <p:nvPr>
            <p:ph type="sldNum" sz="quarter" idx="12"/>
          </p:nvPr>
        </p:nvSpPr>
        <p:spPr/>
        <p:txBody>
          <a:bodyPr/>
          <a:lstStyle/>
          <a:p>
            <a:fld id="{CCAB911B-382E-4021-84AE-2500C43FA39C}" type="slidenum">
              <a:rPr lang="fr-FR" smtClean="0"/>
              <a:t>23</a:t>
            </a:fld>
            <a:endParaRPr lang="fr-FR"/>
          </a:p>
        </p:txBody>
      </p:sp>
      <p:pic>
        <p:nvPicPr>
          <p:cNvPr id="4" name="Picture 3"/>
          <p:cNvPicPr>
            <a:picLocks noChangeAspect="1"/>
          </p:cNvPicPr>
          <p:nvPr/>
        </p:nvPicPr>
        <p:blipFill rotWithShape="1">
          <a:blip r:embed="rId2"/>
          <a:srcRect b="13973"/>
          <a:stretch/>
        </p:blipFill>
        <p:spPr>
          <a:xfrm>
            <a:off x="0" y="246015"/>
            <a:ext cx="9142808" cy="2502584"/>
          </a:xfrm>
          <a:prstGeom prst="rect">
            <a:avLst/>
          </a:prstGeom>
        </p:spPr>
      </p:pic>
      <p:pic>
        <p:nvPicPr>
          <p:cNvPr id="8" name="Picture 7">
            <a:extLst>
              <a:ext uri="{FF2B5EF4-FFF2-40B4-BE49-F238E27FC236}">
                <a16:creationId xmlns:a16="http://schemas.microsoft.com/office/drawing/2014/main" id="{0773A575-3982-A541-8483-FF4EEC21FDDC}"/>
              </a:ext>
            </a:extLst>
          </p:cNvPr>
          <p:cNvPicPr>
            <a:picLocks noChangeAspect="1"/>
          </p:cNvPicPr>
          <p:nvPr/>
        </p:nvPicPr>
        <p:blipFill rotWithShape="1">
          <a:blip r:embed="rId3"/>
          <a:srcRect l="326" t="-12005" r="-326" b="30120"/>
          <a:stretch/>
        </p:blipFill>
        <p:spPr>
          <a:xfrm>
            <a:off x="0" y="2519990"/>
            <a:ext cx="9144000" cy="3552198"/>
          </a:xfrm>
          <a:prstGeom prst="rect">
            <a:avLst/>
          </a:prstGeom>
        </p:spPr>
      </p:pic>
    </p:spTree>
    <p:extLst>
      <p:ext uri="{BB962C8B-B14F-4D97-AF65-F5344CB8AC3E}">
        <p14:creationId xmlns:p14="http://schemas.microsoft.com/office/powerpoint/2010/main" val="2973445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3E1577-0034-A345-9C9E-8DFF29E9D747}"/>
              </a:ext>
            </a:extLst>
          </p:cNvPr>
          <p:cNvSpPr>
            <a:spLocks noGrp="1"/>
          </p:cNvSpPr>
          <p:nvPr>
            <p:ph type="title"/>
          </p:nvPr>
        </p:nvSpPr>
        <p:spPr>
          <a:xfrm>
            <a:off x="457200" y="62037"/>
            <a:ext cx="8226854" cy="715840"/>
          </a:xfrm>
        </p:spPr>
        <p:txBody>
          <a:bodyPr/>
          <a:lstStyle/>
          <a:p>
            <a:r>
              <a:rPr lang="en-GB" dirty="0"/>
              <a:t>Intensity at T10</a:t>
            </a:r>
          </a:p>
        </p:txBody>
      </p:sp>
      <p:sp>
        <p:nvSpPr>
          <p:cNvPr id="3" name="Date Placeholder 2">
            <a:extLst>
              <a:ext uri="{FF2B5EF4-FFF2-40B4-BE49-F238E27FC236}">
                <a16:creationId xmlns:a16="http://schemas.microsoft.com/office/drawing/2014/main" id="{FD35BA05-C263-1F4B-ABA3-F0D1EA7706A1}"/>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BE363277-C044-3F4A-83BB-97B5E89A67BC}"/>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04122C95-409B-534B-8006-EDE4586FDAC8}"/>
              </a:ext>
            </a:extLst>
          </p:cNvPr>
          <p:cNvSpPr>
            <a:spLocks noGrp="1"/>
          </p:cNvSpPr>
          <p:nvPr>
            <p:ph type="sldNum" sz="quarter" idx="12"/>
          </p:nvPr>
        </p:nvSpPr>
        <p:spPr/>
        <p:txBody>
          <a:bodyPr/>
          <a:lstStyle/>
          <a:p>
            <a:fld id="{8D6C380F-326D-3C40-9EE7-7FBAB0953422}" type="slidenum">
              <a:rPr lang="en-US" smtClean="0"/>
              <a:pPr/>
              <a:t>24</a:t>
            </a:fld>
            <a:endParaRPr lang="en-US"/>
          </a:p>
        </p:txBody>
      </p:sp>
      <p:sp>
        <p:nvSpPr>
          <p:cNvPr id="6" name="Content Placeholder 5">
            <a:extLst>
              <a:ext uri="{FF2B5EF4-FFF2-40B4-BE49-F238E27FC236}">
                <a16:creationId xmlns:a16="http://schemas.microsoft.com/office/drawing/2014/main" id="{F11BD4C8-9641-FE47-A7F4-3AC8338BD7B0}"/>
              </a:ext>
            </a:extLst>
          </p:cNvPr>
          <p:cNvSpPr>
            <a:spLocks noGrp="1"/>
          </p:cNvSpPr>
          <p:nvPr>
            <p:ph sz="quarter" idx="13"/>
          </p:nvPr>
        </p:nvSpPr>
        <p:spPr>
          <a:xfrm>
            <a:off x="457200" y="835028"/>
            <a:ext cx="8521908" cy="5508618"/>
          </a:xfrm>
        </p:spPr>
        <p:txBody>
          <a:bodyPr>
            <a:normAutofit fontScale="92500"/>
          </a:bodyPr>
          <a:lstStyle/>
          <a:p>
            <a:r>
              <a:rPr lang="en-GB" dirty="0"/>
              <a:t>Estimates for </a:t>
            </a:r>
            <a:r>
              <a:rPr lang="en-GB" b="1" dirty="0"/>
              <a:t>air activation </a:t>
            </a:r>
            <a:r>
              <a:rPr lang="en-GB" dirty="0"/>
              <a:t>and leakage into the environment were overestimated </a:t>
            </a:r>
            <a:r>
              <a:rPr lang="en-GB" dirty="0" err="1"/>
              <a:t>w.r.t</a:t>
            </a:r>
            <a:r>
              <a:rPr lang="en-GB" dirty="0"/>
              <a:t>. measurements by a large factor. A probable reason for the discrepancy could be smaller air flow and mixing than assumed. Recent </a:t>
            </a:r>
            <a:r>
              <a:rPr lang="en-GB" b="1" dirty="0"/>
              <a:t>air flow measurements </a:t>
            </a:r>
            <a:r>
              <a:rPr lang="en-GB" dirty="0"/>
              <a:t>indicate essentially zero flow. This is now being reassessed by RP and CV. Therefore ventilation and associated costs may be much less of an issue than expected (tbc).</a:t>
            </a:r>
          </a:p>
          <a:p>
            <a:r>
              <a:rPr lang="en-GB" dirty="0"/>
              <a:t>However, the </a:t>
            </a:r>
            <a:r>
              <a:rPr lang="en-GB" b="1" dirty="0"/>
              <a:t>prompt dose above ECN3 </a:t>
            </a:r>
            <a:r>
              <a:rPr lang="en-GB" dirty="0"/>
              <a:t>is already close to the limit, hence putting constraints on the maximum flux at T10 in the present configuration. Not much space is available for improving the front-end shielding and the usefulness would need to be evaluated.</a:t>
            </a:r>
          </a:p>
          <a:p>
            <a:r>
              <a:rPr lang="en-GB" b="1" dirty="0"/>
              <a:t>Equipment protections studies </a:t>
            </a:r>
            <a:r>
              <a:rPr lang="en-GB" dirty="0"/>
              <a:t>are being kicked off.</a:t>
            </a:r>
          </a:p>
          <a:p>
            <a:r>
              <a:rPr lang="en-GB" dirty="0"/>
              <a:t>For KLEVER the 8 </a:t>
            </a:r>
            <a:r>
              <a:rPr lang="en-GB" dirty="0" err="1"/>
              <a:t>mrad</a:t>
            </a:r>
            <a:r>
              <a:rPr lang="en-GB" dirty="0"/>
              <a:t> production angle will probably help significantly against prompt dose. This is one of the topics yet to be studied and hopefully confirmed.</a:t>
            </a:r>
          </a:p>
          <a:p>
            <a:r>
              <a:rPr lang="en-GB" b="1" dirty="0"/>
              <a:t>Proton delivery </a:t>
            </a:r>
            <a:r>
              <a:rPr lang="en-GB" dirty="0">
                <a:solidFill>
                  <a:srgbClr val="FF0000"/>
                </a:solidFill>
              </a:rPr>
              <a:t>may</a:t>
            </a:r>
            <a:r>
              <a:rPr lang="en-GB" dirty="0"/>
              <a:t> be possible (tbc), but only for a not too long flat top.</a:t>
            </a:r>
          </a:p>
        </p:txBody>
      </p:sp>
    </p:spTree>
    <p:extLst>
      <p:ext uri="{BB962C8B-B14F-4D97-AF65-F5344CB8AC3E}">
        <p14:creationId xmlns:p14="http://schemas.microsoft.com/office/powerpoint/2010/main" val="8947476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174"/>
            <a:ext cx="8226854" cy="715840"/>
          </a:xfrm>
        </p:spPr>
        <p:txBody>
          <a:bodyPr>
            <a:normAutofit/>
          </a:bodyPr>
          <a:lstStyle/>
          <a:p>
            <a:r>
              <a:rPr lang="en-GB" dirty="0"/>
              <a:t>Air flow measurement locations</a:t>
            </a:r>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25</a:t>
            </a:fld>
            <a:endParaRPr lang="en-US"/>
          </a:p>
        </p:txBody>
      </p:sp>
      <p:grpSp>
        <p:nvGrpSpPr>
          <p:cNvPr id="14" name="Group 13">
            <a:extLst>
              <a:ext uri="{FF2B5EF4-FFF2-40B4-BE49-F238E27FC236}">
                <a16:creationId xmlns:a16="http://schemas.microsoft.com/office/drawing/2014/main" id="{4A8E5D2A-8505-EA4E-8718-D612D52CE832}"/>
              </a:ext>
            </a:extLst>
          </p:cNvPr>
          <p:cNvGrpSpPr/>
          <p:nvPr/>
        </p:nvGrpSpPr>
        <p:grpSpPr>
          <a:xfrm>
            <a:off x="149341" y="4057650"/>
            <a:ext cx="8842571" cy="2214559"/>
            <a:chOff x="149341" y="3386142"/>
            <a:chExt cx="8842571" cy="2214559"/>
          </a:xfrm>
        </p:grpSpPr>
        <p:pic>
          <p:nvPicPr>
            <p:cNvPr id="9" name="Picture 8">
              <a:extLst>
                <a:ext uri="{FF2B5EF4-FFF2-40B4-BE49-F238E27FC236}">
                  <a16:creationId xmlns:a16="http://schemas.microsoft.com/office/drawing/2014/main" id="{3CD075E0-FF08-244D-9F27-D97B3857D9A8}"/>
                </a:ext>
              </a:extLst>
            </p:cNvPr>
            <p:cNvPicPr>
              <a:picLocks noChangeAspect="1"/>
            </p:cNvPicPr>
            <p:nvPr/>
          </p:nvPicPr>
          <p:blipFill>
            <a:blip r:embed="rId2"/>
            <a:stretch>
              <a:fillRect/>
            </a:stretch>
          </p:blipFill>
          <p:spPr>
            <a:xfrm>
              <a:off x="149341" y="3529013"/>
              <a:ext cx="8842571" cy="2071688"/>
            </a:xfrm>
            <a:prstGeom prst="rect">
              <a:avLst/>
            </a:prstGeom>
          </p:spPr>
        </p:pic>
        <p:sp>
          <p:nvSpPr>
            <p:cNvPr id="10" name="Oval 9">
              <a:extLst>
                <a:ext uri="{FF2B5EF4-FFF2-40B4-BE49-F238E27FC236}">
                  <a16:creationId xmlns:a16="http://schemas.microsoft.com/office/drawing/2014/main" id="{341810C6-BE5F-664A-AEFC-DF06426D3024}"/>
                </a:ext>
              </a:extLst>
            </p:cNvPr>
            <p:cNvSpPr/>
            <p:nvPr/>
          </p:nvSpPr>
          <p:spPr>
            <a:xfrm>
              <a:off x="7943846" y="4114800"/>
              <a:ext cx="483025" cy="200025"/>
            </a:xfrm>
            <a:prstGeom prst="ellipse">
              <a:avLst/>
            </a:prstGeom>
            <a:solidFill>
              <a:srgbClr val="FFFF00"/>
            </a:solid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5956A4E4-9FFF-534F-907C-CCE20E19E4E4}"/>
                </a:ext>
              </a:extLst>
            </p:cNvPr>
            <p:cNvSpPr/>
            <p:nvPr/>
          </p:nvSpPr>
          <p:spPr>
            <a:xfrm rot="16200000">
              <a:off x="4951829" y="3614742"/>
              <a:ext cx="483025" cy="200025"/>
            </a:xfrm>
            <a:prstGeom prst="ellipse">
              <a:avLst/>
            </a:prstGeom>
            <a:solidFill>
              <a:srgbClr val="FFFF00"/>
            </a:solid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1EB6050D-AEEF-FC47-875F-B447F7228591}"/>
                </a:ext>
              </a:extLst>
            </p:cNvPr>
            <p:cNvSpPr/>
            <p:nvPr/>
          </p:nvSpPr>
          <p:spPr>
            <a:xfrm>
              <a:off x="3152760" y="4195760"/>
              <a:ext cx="483025" cy="200025"/>
            </a:xfrm>
            <a:prstGeom prst="ellipse">
              <a:avLst/>
            </a:prstGeom>
            <a:solidFill>
              <a:srgbClr val="FFFF00"/>
            </a:solid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147E0B0C-6F41-E749-8E2B-1A9B9369E81A}"/>
                </a:ext>
              </a:extLst>
            </p:cNvPr>
            <p:cNvSpPr txBox="1"/>
            <p:nvPr/>
          </p:nvSpPr>
          <p:spPr>
            <a:xfrm>
              <a:off x="5343519" y="3386142"/>
              <a:ext cx="1580433" cy="369332"/>
            </a:xfrm>
            <a:prstGeom prst="rect">
              <a:avLst/>
            </a:prstGeom>
            <a:noFill/>
          </p:spPr>
          <p:txBody>
            <a:bodyPr wrap="none" rtlCol="0">
              <a:spAutoFit/>
            </a:bodyPr>
            <a:lstStyle/>
            <a:p>
              <a:r>
                <a:rPr lang="en-GB" b="1" dirty="0">
                  <a:solidFill>
                    <a:srgbClr val="FF0000"/>
                  </a:solidFill>
                </a:rPr>
                <a:t>With logging</a:t>
              </a:r>
            </a:p>
          </p:txBody>
        </p:sp>
      </p:grpSp>
      <p:sp>
        <p:nvSpPr>
          <p:cNvPr id="15" name="TextBox 14">
            <a:extLst>
              <a:ext uri="{FF2B5EF4-FFF2-40B4-BE49-F238E27FC236}">
                <a16:creationId xmlns:a16="http://schemas.microsoft.com/office/drawing/2014/main" id="{E284F3FA-72DE-344C-8962-5FF9CAAE29A5}"/>
              </a:ext>
            </a:extLst>
          </p:cNvPr>
          <p:cNvSpPr txBox="1"/>
          <p:nvPr/>
        </p:nvSpPr>
        <p:spPr>
          <a:xfrm>
            <a:off x="384377" y="953713"/>
            <a:ext cx="8515857" cy="1811393"/>
          </a:xfrm>
          <a:prstGeom prst="rect">
            <a:avLst/>
          </a:prstGeom>
          <a:noFill/>
        </p:spPr>
        <p:txBody>
          <a:bodyPr wrap="none" rtlCol="0">
            <a:spAutoFit/>
          </a:bodyPr>
          <a:lstStyle/>
          <a:p>
            <a:pPr marL="342900" indent="-342900">
              <a:lnSpc>
                <a:spcPts val="2600"/>
              </a:lnSpc>
              <a:spcBef>
                <a:spcPts val="600"/>
              </a:spcBef>
              <a:buFont typeface="Arial" panose="020B0604020202020204" pitchFamily="34" charset="0"/>
              <a:buChar char="•"/>
            </a:pPr>
            <a:r>
              <a:rPr lang="en-GB" sz="2000" dirty="0"/>
              <a:t>EN/CV measured air flow in (at least) 3 locations in TDC85 and TCC8,</a:t>
            </a:r>
            <a:br>
              <a:rPr lang="en-GB" sz="2000" dirty="0"/>
            </a:br>
            <a:r>
              <a:rPr lang="en-GB" sz="2000" dirty="0"/>
              <a:t>as indicated schematically in the layout below. Normally no air flow is </a:t>
            </a:r>
            <a:br>
              <a:rPr lang="en-GB" sz="2000" dirty="0"/>
            </a:br>
            <a:r>
              <a:rPr lang="en-GB" sz="2000" dirty="0"/>
              <a:t>expected, but a measurement / upper limit is always very useful.</a:t>
            </a:r>
          </a:p>
          <a:p>
            <a:pPr marL="342900" indent="-342900">
              <a:lnSpc>
                <a:spcPts val="2600"/>
              </a:lnSpc>
              <a:spcBef>
                <a:spcPts val="600"/>
              </a:spcBef>
              <a:buFont typeface="Arial" panose="020B0604020202020204" pitchFamily="34" charset="0"/>
              <a:buChar char="•"/>
            </a:pPr>
            <a:r>
              <a:rPr lang="en-GB" sz="2000" dirty="0"/>
              <a:t>In the gallery next to the T10 cooling station logging would be useful,</a:t>
            </a:r>
            <a:br>
              <a:rPr lang="en-GB" sz="2000" dirty="0"/>
            </a:br>
            <a:r>
              <a:rPr lang="en-GB" sz="2000" dirty="0"/>
              <a:t>to detect stability of air flow vs atmospheric pressure variations</a:t>
            </a:r>
          </a:p>
        </p:txBody>
      </p:sp>
    </p:spTree>
    <p:extLst>
      <p:ext uri="{BB962C8B-B14F-4D97-AF65-F5344CB8AC3E}">
        <p14:creationId xmlns:p14="http://schemas.microsoft.com/office/powerpoint/2010/main" val="25516184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7A3B5A-572F-7541-A14F-D3E1F846E307}"/>
              </a:ext>
            </a:extLst>
          </p:cNvPr>
          <p:cNvSpPr>
            <a:spLocks noGrp="1"/>
          </p:cNvSpPr>
          <p:nvPr>
            <p:ph type="dt" sz="half" idx="10"/>
          </p:nvPr>
        </p:nvSpPr>
        <p:spPr/>
        <p:txBody>
          <a:bodyPr/>
          <a:lstStyle/>
          <a:p>
            <a:r>
              <a:rPr lang="en-US"/>
              <a:t>L.Gatignon, 13-06-2018</a:t>
            </a:r>
            <a:endParaRPr lang="en-US" dirty="0"/>
          </a:p>
        </p:txBody>
      </p:sp>
      <p:sp>
        <p:nvSpPr>
          <p:cNvPr id="3" name="Footer Placeholder 2">
            <a:extLst>
              <a:ext uri="{FF2B5EF4-FFF2-40B4-BE49-F238E27FC236}">
                <a16:creationId xmlns:a16="http://schemas.microsoft.com/office/drawing/2014/main" id="{5AF21367-77BE-5F46-A2F9-5E364B6BF724}"/>
              </a:ext>
            </a:extLst>
          </p:cNvPr>
          <p:cNvSpPr>
            <a:spLocks noGrp="1"/>
          </p:cNvSpPr>
          <p:nvPr>
            <p:ph type="ftr" sz="quarter" idx="11"/>
          </p:nvPr>
        </p:nvSpPr>
        <p:spPr/>
        <p:txBody>
          <a:bodyPr/>
          <a:lstStyle/>
          <a:p>
            <a:r>
              <a:rPr lang="en-US"/>
              <a:t>Conventional Beams</a:t>
            </a:r>
            <a:endParaRPr lang="en-US" dirty="0"/>
          </a:p>
        </p:txBody>
      </p:sp>
      <p:sp>
        <p:nvSpPr>
          <p:cNvPr id="4" name="Slide Number Placeholder 3">
            <a:extLst>
              <a:ext uri="{FF2B5EF4-FFF2-40B4-BE49-F238E27FC236}">
                <a16:creationId xmlns:a16="http://schemas.microsoft.com/office/drawing/2014/main" id="{C1B657AD-FF36-DF43-900B-6F61D30B9500}"/>
              </a:ext>
            </a:extLst>
          </p:cNvPr>
          <p:cNvSpPr>
            <a:spLocks noGrp="1"/>
          </p:cNvSpPr>
          <p:nvPr>
            <p:ph type="sldNum" sz="quarter" idx="12"/>
          </p:nvPr>
        </p:nvSpPr>
        <p:spPr/>
        <p:txBody>
          <a:bodyPr/>
          <a:lstStyle/>
          <a:p>
            <a:fld id="{8D6C380F-326D-3C40-9EE7-7FBAB0953422}" type="slidenum">
              <a:rPr lang="en-US" smtClean="0"/>
              <a:pPr/>
              <a:t>26</a:t>
            </a:fld>
            <a:endParaRPr lang="en-US"/>
          </a:p>
        </p:txBody>
      </p:sp>
      <p:pic>
        <p:nvPicPr>
          <p:cNvPr id="5" name="Picture 4">
            <a:extLst>
              <a:ext uri="{FF2B5EF4-FFF2-40B4-BE49-F238E27FC236}">
                <a16:creationId xmlns:a16="http://schemas.microsoft.com/office/drawing/2014/main" id="{3E7C6ABC-FA4E-174A-BB9D-AB54307A3536}"/>
              </a:ext>
            </a:extLst>
          </p:cNvPr>
          <p:cNvPicPr>
            <a:picLocks noChangeAspect="1"/>
          </p:cNvPicPr>
          <p:nvPr/>
        </p:nvPicPr>
        <p:blipFill>
          <a:blip r:embed="rId2"/>
          <a:stretch>
            <a:fillRect/>
          </a:stretch>
        </p:blipFill>
        <p:spPr>
          <a:xfrm>
            <a:off x="89940" y="88685"/>
            <a:ext cx="8979108" cy="6144739"/>
          </a:xfrm>
          <a:prstGeom prst="rect">
            <a:avLst/>
          </a:prstGeom>
        </p:spPr>
      </p:pic>
    </p:spTree>
    <p:extLst>
      <p:ext uri="{BB962C8B-B14F-4D97-AF65-F5344CB8AC3E}">
        <p14:creationId xmlns:p14="http://schemas.microsoft.com/office/powerpoint/2010/main" val="38693276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7D44E-9D01-E94D-A142-C8422F7A3D86}"/>
              </a:ext>
            </a:extLst>
          </p:cNvPr>
          <p:cNvSpPr>
            <a:spLocks noGrp="1"/>
          </p:cNvSpPr>
          <p:nvPr>
            <p:ph type="title"/>
          </p:nvPr>
        </p:nvSpPr>
        <p:spPr>
          <a:xfrm>
            <a:off x="459946" y="104905"/>
            <a:ext cx="8226854" cy="715840"/>
          </a:xfrm>
        </p:spPr>
        <p:txBody>
          <a:bodyPr/>
          <a:lstStyle/>
          <a:p>
            <a:r>
              <a:rPr lang="en-GB" dirty="0"/>
              <a:t>REDTOP</a:t>
            </a:r>
          </a:p>
        </p:txBody>
      </p:sp>
      <p:sp>
        <p:nvSpPr>
          <p:cNvPr id="3" name="Date Placeholder 2">
            <a:extLst>
              <a:ext uri="{FF2B5EF4-FFF2-40B4-BE49-F238E27FC236}">
                <a16:creationId xmlns:a16="http://schemas.microsoft.com/office/drawing/2014/main" id="{9F587329-0B66-A445-B5D8-786A91F222D5}"/>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F6AF1450-0DCB-074A-84A1-87B3136ACC17}"/>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4787C819-4B1D-F448-9BF2-0DE71C6B1212}"/>
              </a:ext>
            </a:extLst>
          </p:cNvPr>
          <p:cNvSpPr>
            <a:spLocks noGrp="1"/>
          </p:cNvSpPr>
          <p:nvPr>
            <p:ph type="sldNum" sz="quarter" idx="12"/>
          </p:nvPr>
        </p:nvSpPr>
        <p:spPr/>
        <p:txBody>
          <a:bodyPr/>
          <a:lstStyle/>
          <a:p>
            <a:fld id="{8D6C380F-326D-3C40-9EE7-7FBAB0953422}" type="slidenum">
              <a:rPr lang="en-US" smtClean="0"/>
              <a:pPr/>
              <a:t>27</a:t>
            </a:fld>
            <a:endParaRPr lang="en-US"/>
          </a:p>
        </p:txBody>
      </p:sp>
      <p:sp>
        <p:nvSpPr>
          <p:cNvPr id="6" name="Content Placeholder 5">
            <a:extLst>
              <a:ext uri="{FF2B5EF4-FFF2-40B4-BE49-F238E27FC236}">
                <a16:creationId xmlns:a16="http://schemas.microsoft.com/office/drawing/2014/main" id="{34CD56E5-4365-B445-8500-A69676AAEC8F}"/>
              </a:ext>
            </a:extLst>
          </p:cNvPr>
          <p:cNvSpPr>
            <a:spLocks noGrp="1"/>
          </p:cNvSpPr>
          <p:nvPr>
            <p:ph sz="quarter" idx="13"/>
          </p:nvPr>
        </p:nvSpPr>
        <p:spPr>
          <a:xfrm>
            <a:off x="171450" y="777887"/>
            <a:ext cx="8943975" cy="5707055"/>
          </a:xfrm>
        </p:spPr>
        <p:txBody>
          <a:bodyPr>
            <a:normAutofit/>
          </a:bodyPr>
          <a:lstStyle/>
          <a:p>
            <a:r>
              <a:rPr lang="en-GB" dirty="0"/>
              <a:t>REDTOP is an experiment for very rare eta decays, originally proposed for FERMILAB. Discussions with several machine experts have taken place concerning implementation at CERN. They request 10</a:t>
            </a:r>
            <a:r>
              <a:rPr lang="en-GB" baseline="30000" dirty="0"/>
              <a:t>18</a:t>
            </a:r>
            <a:r>
              <a:rPr lang="en-GB" dirty="0"/>
              <a:t> pot per year and hence a duty cycle of 80% or more..</a:t>
            </a:r>
          </a:p>
          <a:p>
            <a:r>
              <a:rPr lang="en-GB" dirty="0"/>
              <a:t>In </a:t>
            </a:r>
            <a:r>
              <a:rPr lang="en-GB" b="1" dirty="0"/>
              <a:t>LEIR</a:t>
            </a:r>
            <a:r>
              <a:rPr lang="en-GB" dirty="0"/>
              <a:t> the beam energy is too low and many machine aspects would need serious studies and investment. In particular LEIR is not a shielded machine</a:t>
            </a:r>
          </a:p>
          <a:p>
            <a:r>
              <a:rPr lang="en-GB" dirty="0"/>
              <a:t>The upgraded </a:t>
            </a:r>
            <a:r>
              <a:rPr lang="en-GB" b="1" dirty="0"/>
              <a:t>PSB</a:t>
            </a:r>
            <a:r>
              <a:rPr lang="en-GB" dirty="0"/>
              <a:t> energy after LS2 would match perfectly, but here the implementation would also be difficult and penalising for the other users.</a:t>
            </a:r>
          </a:p>
          <a:p>
            <a:r>
              <a:rPr lang="en-GB" dirty="0"/>
              <a:t>At the </a:t>
            </a:r>
            <a:r>
              <a:rPr lang="en-GB" b="1" dirty="0"/>
              <a:t>PS</a:t>
            </a:r>
            <a:r>
              <a:rPr lang="en-GB" dirty="0"/>
              <a:t> slow extraction into a heavily shielded facility (like the IRRAD+CHARM bunker in the East Hall) has been looked at. No showstopper has been identified. Again many studies would be required and the impact on the rest of the PS physics program would be very significant. Reduced flux requirements could ease the situation.</a:t>
            </a:r>
          </a:p>
          <a:p>
            <a:r>
              <a:rPr lang="en-GB" dirty="0"/>
              <a:t>For the moment this study is put on hold and any further study should be in a more machine oriented working group.</a:t>
            </a:r>
          </a:p>
        </p:txBody>
      </p:sp>
    </p:spTree>
    <p:extLst>
      <p:ext uri="{BB962C8B-B14F-4D97-AF65-F5344CB8AC3E}">
        <p14:creationId xmlns:p14="http://schemas.microsoft.com/office/powerpoint/2010/main" val="11331844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4496B-C17A-404B-9C90-7A09E1EE5591}"/>
              </a:ext>
            </a:extLst>
          </p:cNvPr>
          <p:cNvSpPr>
            <a:spLocks noGrp="1"/>
          </p:cNvSpPr>
          <p:nvPr>
            <p:ph type="title"/>
          </p:nvPr>
        </p:nvSpPr>
        <p:spPr/>
        <p:txBody>
          <a:bodyPr/>
          <a:lstStyle/>
          <a:p>
            <a:r>
              <a:rPr lang="en-GB" dirty="0"/>
              <a:t>Outlook</a:t>
            </a:r>
          </a:p>
        </p:txBody>
      </p:sp>
      <p:sp>
        <p:nvSpPr>
          <p:cNvPr id="3" name="Date Placeholder 2">
            <a:extLst>
              <a:ext uri="{FF2B5EF4-FFF2-40B4-BE49-F238E27FC236}">
                <a16:creationId xmlns:a16="http://schemas.microsoft.com/office/drawing/2014/main" id="{AF0A1089-0DBF-7C4F-82A6-24727D16500D}"/>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E831FEEB-7212-7040-9F02-907338BB815B}"/>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828F8D03-CBC3-8D42-A204-FA79456422BA}"/>
              </a:ext>
            </a:extLst>
          </p:cNvPr>
          <p:cNvSpPr>
            <a:spLocks noGrp="1"/>
          </p:cNvSpPr>
          <p:nvPr>
            <p:ph type="sldNum" sz="quarter" idx="12"/>
          </p:nvPr>
        </p:nvSpPr>
        <p:spPr/>
        <p:txBody>
          <a:bodyPr/>
          <a:lstStyle/>
          <a:p>
            <a:fld id="{8D6C380F-326D-3C40-9EE7-7FBAB0953422}" type="slidenum">
              <a:rPr lang="en-US" smtClean="0"/>
              <a:pPr/>
              <a:t>28</a:t>
            </a:fld>
            <a:endParaRPr lang="en-US"/>
          </a:p>
        </p:txBody>
      </p:sp>
      <p:sp>
        <p:nvSpPr>
          <p:cNvPr id="6" name="Content Placeholder 5">
            <a:extLst>
              <a:ext uri="{FF2B5EF4-FFF2-40B4-BE49-F238E27FC236}">
                <a16:creationId xmlns:a16="http://schemas.microsoft.com/office/drawing/2014/main" id="{9E96AB1E-05EB-3E49-A436-FBAE5FC2E4F9}"/>
              </a:ext>
            </a:extLst>
          </p:cNvPr>
          <p:cNvSpPr>
            <a:spLocks noGrp="1"/>
          </p:cNvSpPr>
          <p:nvPr>
            <p:ph sz="quarter" idx="13"/>
          </p:nvPr>
        </p:nvSpPr>
        <p:spPr>
          <a:xfrm>
            <a:off x="457200" y="1017115"/>
            <a:ext cx="8226425" cy="5297963"/>
          </a:xfrm>
        </p:spPr>
        <p:txBody>
          <a:bodyPr>
            <a:normAutofit/>
          </a:bodyPr>
          <a:lstStyle/>
          <a:p>
            <a:r>
              <a:rPr lang="en-GB" dirty="0"/>
              <a:t>A lot of effort has gone into the development of the tools needed for these studies and their benchmarking. These tools will remain vital for future studies for the future fixed target program.</a:t>
            </a:r>
          </a:p>
          <a:p>
            <a:r>
              <a:rPr lang="en-GB" b="1" dirty="0"/>
              <a:t>Conceptual designs exist</a:t>
            </a:r>
            <a:r>
              <a:rPr lang="en-GB" dirty="0"/>
              <a:t> in most cases and some are more worked out in detail than others,</a:t>
            </a:r>
          </a:p>
          <a:p>
            <a:r>
              <a:rPr lang="en-GB" dirty="0"/>
              <a:t>Work is now continuing in view of the final report for PBC, due later this year.</a:t>
            </a:r>
          </a:p>
          <a:p>
            <a:r>
              <a:rPr lang="en-GB" dirty="0"/>
              <a:t>It is also clear that the required amount of work cannot all be completed by the deadline and that some of the studies require </a:t>
            </a:r>
            <a:r>
              <a:rPr lang="en-GB" b="1" dirty="0"/>
              <a:t>several years of continued effort</a:t>
            </a:r>
            <a:r>
              <a:rPr lang="en-GB" dirty="0"/>
              <a:t>.</a:t>
            </a:r>
          </a:p>
          <a:p>
            <a:r>
              <a:rPr lang="en-GB" dirty="0"/>
              <a:t>A detailed structure of the proposed document has been prepared and the writing of the chapters has started.</a:t>
            </a:r>
          </a:p>
          <a:p>
            <a:r>
              <a:rPr lang="en-GB" dirty="0"/>
              <a:t>In addition several notes have been published as ATS notes or will be published soon. E.g. the targeting studies for KLEVER.</a:t>
            </a:r>
          </a:p>
        </p:txBody>
      </p:sp>
    </p:spTree>
    <p:extLst>
      <p:ext uri="{BB962C8B-B14F-4D97-AF65-F5344CB8AC3E}">
        <p14:creationId xmlns:p14="http://schemas.microsoft.com/office/powerpoint/2010/main" val="24367103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2D5D3D7-6E4D-B046-9FBB-567B044851ED}"/>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B896B4D7-9512-1046-A6F6-C945DEA55132}"/>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848CE6A7-3BE6-8841-8AD2-98E7694C823D}"/>
              </a:ext>
            </a:extLst>
          </p:cNvPr>
          <p:cNvSpPr>
            <a:spLocks noGrp="1"/>
          </p:cNvSpPr>
          <p:nvPr>
            <p:ph type="sldNum" sz="quarter" idx="12"/>
          </p:nvPr>
        </p:nvSpPr>
        <p:spPr/>
        <p:txBody>
          <a:bodyPr/>
          <a:lstStyle/>
          <a:p>
            <a:fld id="{8D6C380F-326D-3C40-9EE7-7FBAB0953422}" type="slidenum">
              <a:rPr lang="en-US" smtClean="0"/>
              <a:pPr/>
              <a:t>29</a:t>
            </a:fld>
            <a:endParaRPr lang="en-US"/>
          </a:p>
        </p:txBody>
      </p:sp>
      <p:sp>
        <p:nvSpPr>
          <p:cNvPr id="6" name="Content Placeholder 5">
            <a:extLst>
              <a:ext uri="{FF2B5EF4-FFF2-40B4-BE49-F238E27FC236}">
                <a16:creationId xmlns:a16="http://schemas.microsoft.com/office/drawing/2014/main" id="{2D272CB6-DFC3-7C41-B4D4-DF9D4DCCB47D}"/>
              </a:ext>
            </a:extLst>
          </p:cNvPr>
          <p:cNvSpPr>
            <a:spLocks noGrp="1"/>
          </p:cNvSpPr>
          <p:nvPr>
            <p:ph sz="quarter" idx="13"/>
          </p:nvPr>
        </p:nvSpPr>
        <p:spPr>
          <a:xfrm>
            <a:off x="457200" y="1260000"/>
            <a:ext cx="8572500" cy="5016068"/>
          </a:xfrm>
        </p:spPr>
        <p:txBody>
          <a:bodyPr>
            <a:normAutofit/>
          </a:bodyPr>
          <a:lstStyle/>
          <a:p>
            <a:pPr>
              <a:lnSpc>
                <a:spcPts val="3200"/>
              </a:lnSpc>
              <a:spcBef>
                <a:spcPts val="1500"/>
              </a:spcBef>
            </a:pPr>
            <a:r>
              <a:rPr lang="en-GB" sz="2400" dirty="0"/>
              <a:t>The Conventional Beams Working Group  members are:</a:t>
            </a:r>
          </a:p>
          <a:p>
            <a:pPr marL="266700" indent="0">
              <a:lnSpc>
                <a:spcPts val="3200"/>
              </a:lnSpc>
              <a:spcBef>
                <a:spcPts val="1500"/>
              </a:spcBef>
              <a:buNone/>
            </a:pPr>
            <a:r>
              <a:rPr lang="en-GB" sz="2400" dirty="0" err="1"/>
              <a:t>Dipanwita</a:t>
            </a:r>
            <a:r>
              <a:rPr lang="en-GB" sz="2400" dirty="0"/>
              <a:t> Banerjee, Johannes Bernhard, Markus Brugger, </a:t>
            </a:r>
            <a:br>
              <a:rPr lang="en-GB" sz="2400" dirty="0"/>
            </a:br>
            <a:r>
              <a:rPr lang="en-GB" sz="2400" dirty="0"/>
              <a:t>Nikos </a:t>
            </a:r>
            <a:r>
              <a:rPr lang="en-GB" sz="2400" dirty="0" err="1"/>
              <a:t>Charitonidis</a:t>
            </a:r>
            <a:r>
              <a:rPr lang="en-GB" sz="2400" dirty="0"/>
              <a:t>, Maarten van Dijk, Lau </a:t>
            </a:r>
            <a:r>
              <a:rPr lang="en-GB" sz="2400" dirty="0" err="1"/>
              <a:t>Gatignon</a:t>
            </a:r>
            <a:r>
              <a:rPr lang="en-GB" sz="2400" dirty="0"/>
              <a:t>, </a:t>
            </a:r>
            <a:br>
              <a:rPr lang="en-GB" sz="2400" dirty="0"/>
            </a:br>
            <a:r>
              <a:rPr lang="en-GB" sz="2400" dirty="0"/>
              <a:t>Alexander </a:t>
            </a:r>
            <a:r>
              <a:rPr lang="en-GB" sz="2400" dirty="0" err="1"/>
              <a:t>Gerbershagen</a:t>
            </a:r>
            <a:r>
              <a:rPr lang="en-GB" sz="2400" dirty="0"/>
              <a:t>, Eva </a:t>
            </a:r>
            <a:r>
              <a:rPr lang="en-GB" sz="2400" dirty="0" err="1"/>
              <a:t>Montbarbon</a:t>
            </a:r>
            <a:r>
              <a:rPr lang="en-GB" sz="2400" dirty="0"/>
              <a:t>, Bastien Rae, </a:t>
            </a:r>
            <a:br>
              <a:rPr lang="en-GB" sz="2400" dirty="0"/>
            </a:br>
            <a:r>
              <a:rPr lang="en-GB" sz="2400" dirty="0"/>
              <a:t>Marcel Rosenthal, </a:t>
            </a:r>
          </a:p>
          <a:p>
            <a:pPr>
              <a:lnSpc>
                <a:spcPts val="3200"/>
              </a:lnSpc>
              <a:spcBef>
                <a:spcPts val="1500"/>
              </a:spcBef>
            </a:pPr>
            <a:r>
              <a:rPr lang="en-GB" sz="2400" dirty="0"/>
              <a:t>Thanks to Reyes </a:t>
            </a:r>
            <a:r>
              <a:rPr lang="en-GB" sz="2400" dirty="0" err="1"/>
              <a:t>Alemany</a:t>
            </a:r>
            <a:r>
              <a:rPr lang="en-GB" sz="2400" dirty="0"/>
              <a:t>, Brennan Goddard, Bettina </a:t>
            </a:r>
            <a:r>
              <a:rPr lang="en-GB" sz="2400" dirty="0" err="1"/>
              <a:t>Mikulec</a:t>
            </a:r>
            <a:r>
              <a:rPr lang="en-GB" sz="2400" dirty="0"/>
              <a:t>, Denis </a:t>
            </a:r>
            <a:r>
              <a:rPr lang="en-GB" sz="2400" dirty="0" err="1"/>
              <a:t>Cotte</a:t>
            </a:r>
            <a:r>
              <a:rPr lang="en-GB" sz="2400" dirty="0"/>
              <a:t> and Klaus Hanke for their valuable input concerning REDTOP.</a:t>
            </a:r>
          </a:p>
        </p:txBody>
      </p:sp>
    </p:spTree>
    <p:extLst>
      <p:ext uri="{BB962C8B-B14F-4D97-AF65-F5344CB8AC3E}">
        <p14:creationId xmlns:p14="http://schemas.microsoft.com/office/powerpoint/2010/main" val="12881825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Introduction</a:t>
            </a:r>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3</a:t>
            </a:fld>
            <a:endParaRPr lang="en-US"/>
          </a:p>
        </p:txBody>
      </p:sp>
      <p:sp>
        <p:nvSpPr>
          <p:cNvPr id="6" name="Content Placeholder 5"/>
          <p:cNvSpPr>
            <a:spLocks noGrp="1"/>
          </p:cNvSpPr>
          <p:nvPr>
            <p:ph sz="quarter" idx="13"/>
          </p:nvPr>
        </p:nvSpPr>
        <p:spPr>
          <a:xfrm>
            <a:off x="228864" y="917319"/>
            <a:ext cx="8915136" cy="5016068"/>
          </a:xfrm>
        </p:spPr>
        <p:txBody>
          <a:bodyPr>
            <a:normAutofit/>
          </a:bodyPr>
          <a:lstStyle/>
          <a:p>
            <a:r>
              <a:rPr lang="en-US" dirty="0"/>
              <a:t>During the kickoff workshop a large number of fixed target proposals were presented. It is thought important to perform pre-proposal studies in order to allow the working groups to make progress with their evaluation. </a:t>
            </a:r>
          </a:p>
          <a:p>
            <a:r>
              <a:rPr lang="en-US" dirty="0"/>
              <a:t>Given the </a:t>
            </a:r>
            <a:r>
              <a:rPr lang="en-US" b="1" dirty="0"/>
              <a:t>relatively long list of studies</a:t>
            </a:r>
            <a:r>
              <a:rPr lang="en-US" dirty="0"/>
              <a:t>, we will focus first on those leading to a possible short and medium time-scale implementation and with limited resources, as well as on those </a:t>
            </a:r>
            <a:br>
              <a:rPr lang="en-US" dirty="0"/>
            </a:br>
            <a:r>
              <a:rPr lang="en-US" dirty="0"/>
              <a:t>which seem to be the most </a:t>
            </a:r>
            <a:br>
              <a:rPr lang="en-US" dirty="0"/>
            </a:br>
            <a:r>
              <a:rPr lang="en-US" dirty="0"/>
              <a:t>advanced and competitive </a:t>
            </a:r>
            <a:br>
              <a:rPr lang="en-US" dirty="0"/>
            </a:br>
            <a:r>
              <a:rPr lang="en-US" dirty="0"/>
              <a:t>(based on the available input </a:t>
            </a:r>
            <a:br>
              <a:rPr lang="en-US" dirty="0"/>
            </a:br>
            <a:r>
              <a:rPr lang="en-US" dirty="0"/>
              <a:t>after the initial kickoff event </a:t>
            </a:r>
            <a:br>
              <a:rPr lang="en-US" dirty="0"/>
            </a:br>
            <a:r>
              <a:rPr lang="en-US" dirty="0"/>
              <a:t>and on a first feasibility </a:t>
            </a:r>
            <a:br>
              <a:rPr lang="en-US" dirty="0"/>
            </a:br>
            <a:r>
              <a:rPr lang="en-US" dirty="0"/>
              <a:t>analysis regarding the </a:t>
            </a:r>
            <a:br>
              <a:rPr lang="en-US" dirty="0"/>
            </a:br>
            <a:r>
              <a:rPr lang="en-US" dirty="0"/>
              <a:t>FT implementation). </a:t>
            </a:r>
          </a:p>
        </p:txBody>
      </p:sp>
      <p:pic>
        <p:nvPicPr>
          <p:cNvPr id="1026" name="Picture 2" descr="pbc org">
            <a:extLst>
              <a:ext uri="{FF2B5EF4-FFF2-40B4-BE49-F238E27FC236}">
                <a16:creationId xmlns:a16="http://schemas.microsoft.com/office/drawing/2014/main" id="{650E450D-7D85-A745-B830-0551825D21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524" y="2857500"/>
            <a:ext cx="4932478" cy="3373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16184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0243331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EHN2: Beam for NA64µ Phase 2</a:t>
            </a:r>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31</a:t>
            </a:fld>
            <a:endParaRPr lang="en-US"/>
          </a:p>
        </p:txBody>
      </p:sp>
      <p:pic>
        <p:nvPicPr>
          <p:cNvPr id="8" name="pbcm2mueup1v1.png" descr="pbcm2mueup1v1.png"/>
          <p:cNvPicPr>
            <a:picLocks/>
          </p:cNvPicPr>
          <p:nvPr/>
        </p:nvPicPr>
        <p:blipFill>
          <a:blip r:embed="rId3">
            <a:extLst/>
          </a:blip>
          <a:srcRect l="73240" b="53466"/>
          <a:stretch>
            <a:fillRect/>
          </a:stretch>
        </p:blipFill>
        <p:spPr>
          <a:xfrm>
            <a:off x="6059212" y="3757355"/>
            <a:ext cx="2238877" cy="2408126"/>
          </a:xfrm>
          <a:prstGeom prst="rect">
            <a:avLst/>
          </a:prstGeom>
          <a:ln w="12700">
            <a:miter lim="400000"/>
          </a:ln>
        </p:spPr>
      </p:pic>
      <p:sp>
        <p:nvSpPr>
          <p:cNvPr id="9" name="Line"/>
          <p:cNvSpPr/>
          <p:nvPr/>
        </p:nvSpPr>
        <p:spPr>
          <a:xfrm flipV="1">
            <a:off x="7976713" y="5053490"/>
            <a:ext cx="1" cy="873290"/>
          </a:xfrm>
          <a:prstGeom prst="line">
            <a:avLst/>
          </a:prstGeom>
          <a:ln w="25400">
            <a:solidFill>
              <a:schemeClr val="accent1"/>
            </a:solidFill>
            <a:tailEnd type="triangle"/>
          </a:ln>
        </p:spPr>
        <p:txBody>
          <a:bodyPr lIns="45718" tIns="45718" rIns="45718" bIns="45718"/>
          <a:lstStyle/>
          <a:p>
            <a:endParaRPr/>
          </a:p>
        </p:txBody>
      </p:sp>
      <p:sp>
        <p:nvSpPr>
          <p:cNvPr id="10" name="σx ~ 21 mm…"/>
          <p:cNvSpPr txBox="1"/>
          <p:nvPr/>
        </p:nvSpPr>
        <p:spPr>
          <a:xfrm>
            <a:off x="4380367" y="3949818"/>
            <a:ext cx="1684090" cy="707882"/>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defRPr sz="2200">
                <a:latin typeface="Corbel"/>
                <a:ea typeface="Corbel"/>
                <a:cs typeface="Corbel"/>
                <a:sym typeface="Corbel"/>
              </a:defRPr>
            </a:pPr>
            <a:r>
              <a:rPr sz="2000" dirty="0">
                <a:latin typeface="Arial"/>
                <a:cs typeface="Arial"/>
              </a:rPr>
              <a:t>σ</a:t>
            </a:r>
            <a:r>
              <a:rPr sz="2000" baseline="-25000" dirty="0">
                <a:latin typeface="Arial"/>
                <a:cs typeface="Arial"/>
              </a:rPr>
              <a:t>x</a:t>
            </a:r>
            <a:r>
              <a:rPr sz="2000" dirty="0">
                <a:latin typeface="Arial"/>
                <a:cs typeface="Arial"/>
              </a:rPr>
              <a:t> ~ 21 mm </a:t>
            </a:r>
          </a:p>
          <a:p>
            <a:pPr>
              <a:defRPr sz="2200">
                <a:latin typeface="Corbel"/>
                <a:ea typeface="Corbel"/>
                <a:cs typeface="Corbel"/>
                <a:sym typeface="Corbel"/>
              </a:defRPr>
            </a:pPr>
            <a:r>
              <a:rPr sz="2000" dirty="0">
                <a:latin typeface="Arial"/>
                <a:cs typeface="Arial"/>
              </a:rPr>
              <a:t>σ</a:t>
            </a:r>
            <a:r>
              <a:rPr sz="2000" baseline="-25000" dirty="0">
                <a:latin typeface="Arial"/>
                <a:cs typeface="Arial"/>
              </a:rPr>
              <a:t>y</a:t>
            </a:r>
            <a:r>
              <a:rPr sz="2000" dirty="0">
                <a:latin typeface="Arial"/>
                <a:cs typeface="Arial"/>
              </a:rPr>
              <a:t> ~ 18 mm</a:t>
            </a:r>
          </a:p>
        </p:txBody>
      </p:sp>
      <p:pic>
        <p:nvPicPr>
          <p:cNvPr id="11" name="X_sm2.pdf" descr="X_sm2.pdf"/>
          <p:cNvPicPr>
            <a:picLocks noChangeAspect="1"/>
          </p:cNvPicPr>
          <p:nvPr/>
        </p:nvPicPr>
        <p:blipFill>
          <a:blip r:embed="rId4">
            <a:extLst/>
          </a:blip>
          <a:srcRect t="8304" r="7753" b="883"/>
          <a:stretch>
            <a:fillRect/>
          </a:stretch>
        </p:blipFill>
        <p:spPr>
          <a:xfrm>
            <a:off x="567449" y="1245672"/>
            <a:ext cx="3581401" cy="2394003"/>
          </a:xfrm>
          <a:prstGeom prst="rect">
            <a:avLst/>
          </a:prstGeom>
          <a:ln w="12700">
            <a:miter lim="400000"/>
          </a:ln>
        </p:spPr>
      </p:pic>
      <p:pic>
        <p:nvPicPr>
          <p:cNvPr id="12" name="XY_sm2.pdf" descr="XY_sm2.pdf"/>
          <p:cNvPicPr>
            <a:picLocks noChangeAspect="1"/>
          </p:cNvPicPr>
          <p:nvPr/>
        </p:nvPicPr>
        <p:blipFill>
          <a:blip r:embed="rId5">
            <a:extLst/>
          </a:blip>
          <a:srcRect t="8301" r="7782" b="1548"/>
          <a:stretch>
            <a:fillRect/>
          </a:stretch>
        </p:blipFill>
        <p:spPr>
          <a:xfrm>
            <a:off x="567449" y="3719956"/>
            <a:ext cx="3581401" cy="2377291"/>
          </a:xfrm>
          <a:prstGeom prst="rect">
            <a:avLst/>
          </a:prstGeom>
          <a:ln w="12700">
            <a:miter lim="400000"/>
          </a:ln>
        </p:spPr>
      </p:pic>
      <p:pic>
        <p:nvPicPr>
          <p:cNvPr id="13" name="Y_sm2.pdf" descr="Y_sm2.pdf"/>
          <p:cNvPicPr>
            <a:picLocks noChangeAspect="1"/>
          </p:cNvPicPr>
          <p:nvPr/>
        </p:nvPicPr>
        <p:blipFill>
          <a:blip r:embed="rId6">
            <a:extLst/>
          </a:blip>
          <a:srcRect t="9082" r="8431" b="583"/>
          <a:stretch>
            <a:fillRect/>
          </a:stretch>
        </p:blipFill>
        <p:spPr>
          <a:xfrm>
            <a:off x="4705350" y="1243093"/>
            <a:ext cx="3581400" cy="2399035"/>
          </a:xfrm>
          <a:prstGeom prst="rect">
            <a:avLst/>
          </a:prstGeom>
          <a:ln w="12700">
            <a:miter lim="400000"/>
          </a:ln>
        </p:spPr>
      </p:pic>
    </p:spTree>
    <p:extLst>
      <p:ext uri="{BB962C8B-B14F-4D97-AF65-F5344CB8AC3E}">
        <p14:creationId xmlns:p14="http://schemas.microsoft.com/office/powerpoint/2010/main" val="29909062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EHN2: Beam for NA64µ Phase 2</a:t>
            </a:r>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32</a:t>
            </a:fld>
            <a:endParaRPr lang="en-US"/>
          </a:p>
        </p:txBody>
      </p:sp>
      <p:pic>
        <p:nvPicPr>
          <p:cNvPr id="8" name="pbcm2mueup1v1.png" descr="pbcm2mueup1v1.png"/>
          <p:cNvPicPr>
            <a:picLocks/>
          </p:cNvPicPr>
          <p:nvPr/>
        </p:nvPicPr>
        <p:blipFill>
          <a:blip r:embed="rId3">
            <a:extLst/>
          </a:blip>
          <a:srcRect l="73240" b="53466"/>
          <a:stretch>
            <a:fillRect/>
          </a:stretch>
        </p:blipFill>
        <p:spPr>
          <a:xfrm>
            <a:off x="6059212" y="3757355"/>
            <a:ext cx="2238877" cy="2408126"/>
          </a:xfrm>
          <a:prstGeom prst="rect">
            <a:avLst/>
          </a:prstGeom>
          <a:ln w="12700">
            <a:miter lim="400000"/>
          </a:ln>
        </p:spPr>
      </p:pic>
      <p:sp>
        <p:nvSpPr>
          <p:cNvPr id="9" name="Line"/>
          <p:cNvSpPr/>
          <p:nvPr/>
        </p:nvSpPr>
        <p:spPr>
          <a:xfrm flipV="1">
            <a:off x="7976713" y="5053490"/>
            <a:ext cx="1" cy="873290"/>
          </a:xfrm>
          <a:prstGeom prst="line">
            <a:avLst/>
          </a:prstGeom>
          <a:ln w="25400">
            <a:solidFill>
              <a:schemeClr val="accent1"/>
            </a:solidFill>
            <a:tailEnd type="triangle"/>
          </a:ln>
        </p:spPr>
        <p:txBody>
          <a:bodyPr lIns="45718" tIns="45718" rIns="45718" bIns="45718"/>
          <a:lstStyle/>
          <a:p>
            <a:endParaRPr/>
          </a:p>
        </p:txBody>
      </p:sp>
      <p:sp>
        <p:nvSpPr>
          <p:cNvPr id="14" name="σx’ ~ 0.5 mrad…"/>
          <p:cNvSpPr txBox="1"/>
          <p:nvPr/>
        </p:nvSpPr>
        <p:spPr>
          <a:xfrm>
            <a:off x="4113283" y="3897322"/>
            <a:ext cx="1945929" cy="1323435"/>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defRPr sz="2200">
                <a:latin typeface="Corbel"/>
                <a:ea typeface="Corbel"/>
                <a:cs typeface="Corbel"/>
                <a:sym typeface="Corbel"/>
              </a:defRPr>
            </a:pPr>
            <a:r>
              <a:rPr sz="2000" dirty="0">
                <a:latin typeface="Arial"/>
                <a:cs typeface="Arial"/>
              </a:rPr>
              <a:t>σ</a:t>
            </a:r>
            <a:r>
              <a:rPr sz="2000" baseline="-25000" dirty="0">
                <a:latin typeface="Arial"/>
                <a:cs typeface="Arial"/>
              </a:rPr>
              <a:t>x’</a:t>
            </a:r>
            <a:r>
              <a:rPr sz="2000" dirty="0">
                <a:latin typeface="Arial"/>
                <a:cs typeface="Arial"/>
              </a:rPr>
              <a:t> ~ 0.5 mrad </a:t>
            </a:r>
          </a:p>
          <a:p>
            <a:pPr>
              <a:defRPr sz="2200">
                <a:latin typeface="Corbel"/>
                <a:ea typeface="Corbel"/>
                <a:cs typeface="Corbel"/>
                <a:sym typeface="Corbel"/>
              </a:defRPr>
            </a:pPr>
            <a:r>
              <a:rPr sz="2000" dirty="0">
                <a:latin typeface="Arial"/>
                <a:cs typeface="Arial"/>
              </a:rPr>
              <a:t>σ</a:t>
            </a:r>
            <a:r>
              <a:rPr sz="2000" baseline="-25000" dirty="0">
                <a:latin typeface="Arial"/>
                <a:cs typeface="Arial"/>
              </a:rPr>
              <a:t>y’</a:t>
            </a:r>
            <a:r>
              <a:rPr sz="2000" dirty="0">
                <a:latin typeface="Arial"/>
                <a:cs typeface="Arial"/>
              </a:rPr>
              <a:t> ~ 0.6 mrad</a:t>
            </a:r>
          </a:p>
          <a:p>
            <a:pPr>
              <a:defRPr sz="2200">
                <a:latin typeface="Corbel"/>
                <a:ea typeface="Corbel"/>
                <a:cs typeface="Corbel"/>
                <a:sym typeface="Corbel"/>
              </a:defRPr>
            </a:pPr>
            <a:r>
              <a:rPr lang="en-US" sz="2000" dirty="0">
                <a:latin typeface="Arial"/>
                <a:cs typeface="Arial"/>
              </a:rPr>
              <a:t>p</a:t>
            </a:r>
            <a:r>
              <a:rPr sz="2000" dirty="0">
                <a:latin typeface="Arial"/>
                <a:cs typeface="Arial"/>
              </a:rPr>
              <a:t> ~ 158 GeV/c</a:t>
            </a:r>
          </a:p>
          <a:p>
            <a:pPr>
              <a:defRPr sz="2200">
                <a:latin typeface="Corbel"/>
                <a:ea typeface="Corbel"/>
                <a:cs typeface="Corbel"/>
                <a:sym typeface="Corbel"/>
              </a:defRPr>
            </a:pPr>
            <a:r>
              <a:rPr lang="en-US" sz="2000" dirty="0" err="1">
                <a:latin typeface="Arial"/>
                <a:cs typeface="Arial"/>
              </a:rPr>
              <a:t>d</a:t>
            </a:r>
            <a:r>
              <a:rPr sz="2000" dirty="0" err="1">
                <a:latin typeface="Arial"/>
                <a:cs typeface="Arial"/>
              </a:rPr>
              <a:t>p</a:t>
            </a:r>
            <a:r>
              <a:rPr sz="2000" baseline="-25000" dirty="0">
                <a:latin typeface="Arial"/>
                <a:cs typeface="Arial"/>
              </a:rPr>
              <a:t> </a:t>
            </a:r>
            <a:r>
              <a:rPr sz="2000" dirty="0">
                <a:latin typeface="Arial"/>
                <a:cs typeface="Arial"/>
              </a:rPr>
              <a:t>~ 5 GeV/c </a:t>
            </a:r>
          </a:p>
        </p:txBody>
      </p:sp>
      <p:pic>
        <p:nvPicPr>
          <p:cNvPr id="15" name="P_sm2.pdf" descr="P_sm2.pdf"/>
          <p:cNvPicPr>
            <a:picLocks noChangeAspect="1"/>
          </p:cNvPicPr>
          <p:nvPr/>
        </p:nvPicPr>
        <p:blipFill>
          <a:blip r:embed="rId4">
            <a:extLst/>
          </a:blip>
          <a:srcRect t="8385" r="7993" b="686"/>
          <a:stretch>
            <a:fillRect/>
          </a:stretch>
        </p:blipFill>
        <p:spPr>
          <a:xfrm>
            <a:off x="438150" y="3879401"/>
            <a:ext cx="3581401" cy="2403298"/>
          </a:xfrm>
          <a:prstGeom prst="rect">
            <a:avLst/>
          </a:prstGeom>
          <a:ln w="12700">
            <a:miter lim="400000"/>
          </a:ln>
        </p:spPr>
      </p:pic>
      <p:pic>
        <p:nvPicPr>
          <p:cNvPr id="16" name="Xp_sm2.pdf" descr="Xp_sm2.pdf"/>
          <p:cNvPicPr>
            <a:picLocks noChangeAspect="1"/>
          </p:cNvPicPr>
          <p:nvPr/>
        </p:nvPicPr>
        <p:blipFill>
          <a:blip r:embed="rId5">
            <a:extLst/>
          </a:blip>
          <a:srcRect t="8678" r="8978" b="489"/>
          <a:stretch>
            <a:fillRect/>
          </a:stretch>
        </p:blipFill>
        <p:spPr>
          <a:xfrm>
            <a:off x="438150" y="1305695"/>
            <a:ext cx="3581401" cy="2426763"/>
          </a:xfrm>
          <a:prstGeom prst="rect">
            <a:avLst/>
          </a:prstGeom>
          <a:ln w="12700">
            <a:miter lim="400000"/>
          </a:ln>
        </p:spPr>
      </p:pic>
      <p:pic>
        <p:nvPicPr>
          <p:cNvPr id="17" name="Yp_sm2.pdf" descr="Yp_sm2.pdf"/>
          <p:cNvPicPr>
            <a:picLocks noChangeAspect="1"/>
          </p:cNvPicPr>
          <p:nvPr/>
        </p:nvPicPr>
        <p:blipFill>
          <a:blip r:embed="rId6">
            <a:extLst/>
          </a:blip>
          <a:srcRect t="8804" r="8739" b="1370"/>
          <a:stretch>
            <a:fillRect/>
          </a:stretch>
        </p:blipFill>
        <p:spPr>
          <a:xfrm>
            <a:off x="4692650" y="1322364"/>
            <a:ext cx="3581401" cy="2393540"/>
          </a:xfrm>
          <a:prstGeom prst="rect">
            <a:avLst/>
          </a:prstGeom>
          <a:ln w="12700">
            <a:miter lim="400000"/>
          </a:ln>
        </p:spPr>
      </p:pic>
    </p:spTree>
    <p:extLst>
      <p:ext uri="{BB962C8B-B14F-4D97-AF65-F5344CB8AC3E}">
        <p14:creationId xmlns:p14="http://schemas.microsoft.com/office/powerpoint/2010/main" val="4089512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EHN2: Beam for COMPASS </a:t>
            </a:r>
            <a:r>
              <a:rPr lang="en-GB" dirty="0" err="1"/>
              <a:t>R</a:t>
            </a:r>
            <a:r>
              <a:rPr lang="en-GB" baseline="-25000" dirty="0" err="1"/>
              <a:t>proton</a:t>
            </a:r>
            <a:endParaRPr lang="en-GB" baseline="-25000" dirty="0"/>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33</a:t>
            </a:fld>
            <a:endParaRPr lang="en-US"/>
          </a:p>
        </p:txBody>
      </p:sp>
      <p:sp>
        <p:nvSpPr>
          <p:cNvPr id="12" name="σx ~ 11 mm…"/>
          <p:cNvSpPr txBox="1"/>
          <p:nvPr/>
        </p:nvSpPr>
        <p:spPr>
          <a:xfrm>
            <a:off x="4380367" y="3949818"/>
            <a:ext cx="1684090" cy="707882"/>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defRPr sz="2200">
                <a:latin typeface="Corbel"/>
                <a:ea typeface="Corbel"/>
                <a:cs typeface="Corbel"/>
                <a:sym typeface="Corbel"/>
              </a:defRPr>
            </a:pPr>
            <a:r>
              <a:rPr sz="2000" dirty="0">
                <a:latin typeface="Arial"/>
                <a:cs typeface="Arial"/>
              </a:rPr>
              <a:t>σ</a:t>
            </a:r>
            <a:r>
              <a:rPr sz="2000" baseline="-25000" dirty="0">
                <a:latin typeface="Arial"/>
                <a:cs typeface="Arial"/>
              </a:rPr>
              <a:t>x</a:t>
            </a:r>
            <a:r>
              <a:rPr sz="2000" dirty="0">
                <a:latin typeface="Arial"/>
                <a:cs typeface="Arial"/>
              </a:rPr>
              <a:t> ~ 11 mm </a:t>
            </a:r>
          </a:p>
          <a:p>
            <a:pPr>
              <a:defRPr sz="2200">
                <a:latin typeface="Corbel"/>
                <a:ea typeface="Corbel"/>
                <a:cs typeface="Corbel"/>
                <a:sym typeface="Corbel"/>
              </a:defRPr>
            </a:pPr>
            <a:r>
              <a:rPr sz="2000" dirty="0">
                <a:latin typeface="Arial"/>
                <a:cs typeface="Arial"/>
              </a:rPr>
              <a:t>σ</a:t>
            </a:r>
            <a:r>
              <a:rPr sz="2000" baseline="-25000" dirty="0">
                <a:latin typeface="Arial"/>
                <a:cs typeface="Arial"/>
              </a:rPr>
              <a:t>y</a:t>
            </a:r>
            <a:r>
              <a:rPr sz="2000" dirty="0">
                <a:latin typeface="Arial"/>
                <a:cs typeface="Arial"/>
              </a:rPr>
              <a:t> ~ 11 mm</a:t>
            </a:r>
          </a:p>
        </p:txBody>
      </p:sp>
      <p:pic>
        <p:nvPicPr>
          <p:cNvPr id="13" name="X_tar.pdf" descr="X_tar.pdf"/>
          <p:cNvPicPr>
            <a:picLocks noChangeAspect="1"/>
          </p:cNvPicPr>
          <p:nvPr/>
        </p:nvPicPr>
        <p:blipFill>
          <a:blip r:embed="rId3">
            <a:extLst/>
          </a:blip>
          <a:srcRect t="8675" r="7829" b="1114"/>
          <a:stretch>
            <a:fillRect/>
          </a:stretch>
        </p:blipFill>
        <p:spPr>
          <a:xfrm>
            <a:off x="501650" y="1316691"/>
            <a:ext cx="3581401" cy="2380097"/>
          </a:xfrm>
          <a:prstGeom prst="rect">
            <a:avLst/>
          </a:prstGeom>
          <a:ln w="12700">
            <a:miter lim="400000"/>
          </a:ln>
        </p:spPr>
      </p:pic>
      <p:pic>
        <p:nvPicPr>
          <p:cNvPr id="18" name="XY_tar.pdf" descr="XY_tar.pdf"/>
          <p:cNvPicPr>
            <a:picLocks noChangeAspect="1"/>
          </p:cNvPicPr>
          <p:nvPr/>
        </p:nvPicPr>
        <p:blipFill>
          <a:blip r:embed="rId4">
            <a:extLst/>
          </a:blip>
          <a:srcRect t="8452" r="7783" b="1215"/>
          <a:stretch>
            <a:fillRect/>
          </a:stretch>
        </p:blipFill>
        <p:spPr>
          <a:xfrm>
            <a:off x="501650" y="3738190"/>
            <a:ext cx="3581401" cy="2382116"/>
          </a:xfrm>
          <a:prstGeom prst="rect">
            <a:avLst/>
          </a:prstGeom>
          <a:ln w="12700">
            <a:miter lim="400000"/>
          </a:ln>
        </p:spPr>
      </p:pic>
      <p:pic>
        <p:nvPicPr>
          <p:cNvPr id="19" name="Y_tar.pdf" descr="Y_tar.pdf"/>
          <p:cNvPicPr>
            <a:picLocks noChangeAspect="1"/>
          </p:cNvPicPr>
          <p:nvPr/>
        </p:nvPicPr>
        <p:blipFill>
          <a:blip r:embed="rId5">
            <a:extLst/>
          </a:blip>
          <a:srcRect t="9026" r="7054" b="1372"/>
          <a:stretch>
            <a:fillRect/>
          </a:stretch>
        </p:blipFill>
        <p:spPr>
          <a:xfrm>
            <a:off x="4591050" y="1334551"/>
            <a:ext cx="3581400" cy="2344295"/>
          </a:xfrm>
          <a:prstGeom prst="rect">
            <a:avLst/>
          </a:prstGeom>
          <a:ln w="12700">
            <a:miter lim="400000"/>
          </a:ln>
        </p:spPr>
      </p:pic>
      <p:pic>
        <p:nvPicPr>
          <p:cNvPr id="20" name="pbcm2mueup2v1.png" descr="pbcm2mueup2v1.png"/>
          <p:cNvPicPr>
            <a:picLocks/>
          </p:cNvPicPr>
          <p:nvPr/>
        </p:nvPicPr>
        <p:blipFill>
          <a:blip r:embed="rId6">
            <a:extLst/>
          </a:blip>
          <a:srcRect l="74144" b="53225"/>
          <a:stretch>
            <a:fillRect/>
          </a:stretch>
        </p:blipFill>
        <p:spPr>
          <a:xfrm>
            <a:off x="6077481" y="3719934"/>
            <a:ext cx="2101731" cy="2418706"/>
          </a:xfrm>
          <a:prstGeom prst="rect">
            <a:avLst/>
          </a:prstGeom>
          <a:ln w="12700">
            <a:miter lim="400000"/>
          </a:ln>
        </p:spPr>
      </p:pic>
      <p:sp>
        <p:nvSpPr>
          <p:cNvPr id="21" name="Line"/>
          <p:cNvSpPr/>
          <p:nvPr/>
        </p:nvSpPr>
        <p:spPr>
          <a:xfrm flipV="1">
            <a:off x="7519513" y="4954692"/>
            <a:ext cx="1" cy="873291"/>
          </a:xfrm>
          <a:prstGeom prst="line">
            <a:avLst/>
          </a:prstGeom>
          <a:ln w="25400">
            <a:solidFill>
              <a:schemeClr val="accent1"/>
            </a:solidFill>
            <a:tailEnd type="triangle"/>
          </a:ln>
        </p:spPr>
        <p:txBody>
          <a:bodyPr lIns="45718" tIns="45718" rIns="45718" bIns="45718"/>
          <a:lstStyle/>
          <a:p>
            <a:endParaRPr/>
          </a:p>
        </p:txBody>
      </p:sp>
    </p:spTree>
    <p:extLst>
      <p:ext uri="{BB962C8B-B14F-4D97-AF65-F5344CB8AC3E}">
        <p14:creationId xmlns:p14="http://schemas.microsoft.com/office/powerpoint/2010/main" val="6610443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EHN2: Beam for COMPASS </a:t>
            </a:r>
            <a:r>
              <a:rPr lang="en-GB" dirty="0" err="1"/>
              <a:t>R</a:t>
            </a:r>
            <a:r>
              <a:rPr lang="en-GB" baseline="-25000" dirty="0" err="1"/>
              <a:t>proton</a:t>
            </a:r>
            <a:endParaRPr lang="en-GB" baseline="-25000" dirty="0"/>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34</a:t>
            </a:fld>
            <a:endParaRPr lang="en-US"/>
          </a:p>
        </p:txBody>
      </p:sp>
      <p:pic>
        <p:nvPicPr>
          <p:cNvPr id="20" name="pbcm2mueup2v1.png" descr="pbcm2mueup2v1.png"/>
          <p:cNvPicPr>
            <a:picLocks/>
          </p:cNvPicPr>
          <p:nvPr/>
        </p:nvPicPr>
        <p:blipFill>
          <a:blip r:embed="rId3">
            <a:extLst/>
          </a:blip>
          <a:srcRect l="74144" b="53225"/>
          <a:stretch>
            <a:fillRect/>
          </a:stretch>
        </p:blipFill>
        <p:spPr>
          <a:xfrm>
            <a:off x="6077481" y="3719934"/>
            <a:ext cx="2101731" cy="2418706"/>
          </a:xfrm>
          <a:prstGeom prst="rect">
            <a:avLst/>
          </a:prstGeom>
          <a:ln w="12700">
            <a:miter lim="400000"/>
          </a:ln>
        </p:spPr>
      </p:pic>
      <p:sp>
        <p:nvSpPr>
          <p:cNvPr id="21" name="Line"/>
          <p:cNvSpPr/>
          <p:nvPr/>
        </p:nvSpPr>
        <p:spPr>
          <a:xfrm flipV="1">
            <a:off x="7519513" y="4954692"/>
            <a:ext cx="1" cy="873291"/>
          </a:xfrm>
          <a:prstGeom prst="line">
            <a:avLst/>
          </a:prstGeom>
          <a:ln w="25400">
            <a:solidFill>
              <a:schemeClr val="accent1"/>
            </a:solidFill>
            <a:tailEnd type="triangle"/>
          </a:ln>
        </p:spPr>
        <p:txBody>
          <a:bodyPr lIns="45718" tIns="45718" rIns="45718" bIns="45718"/>
          <a:lstStyle/>
          <a:p>
            <a:endParaRPr/>
          </a:p>
        </p:txBody>
      </p:sp>
      <p:sp>
        <p:nvSpPr>
          <p:cNvPr id="14" name="σx’ ~ 1 mrad…"/>
          <p:cNvSpPr txBox="1"/>
          <p:nvPr/>
        </p:nvSpPr>
        <p:spPr>
          <a:xfrm>
            <a:off x="4405883" y="4000618"/>
            <a:ext cx="1945929" cy="1323435"/>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defRPr sz="2200">
                <a:latin typeface="Corbel"/>
                <a:ea typeface="Corbel"/>
                <a:cs typeface="Corbel"/>
                <a:sym typeface="Corbel"/>
              </a:defRPr>
            </a:pPr>
            <a:r>
              <a:rPr sz="2000" dirty="0">
                <a:latin typeface="Arial"/>
                <a:cs typeface="Arial"/>
              </a:rPr>
              <a:t>σ</a:t>
            </a:r>
            <a:r>
              <a:rPr sz="2000" baseline="-25000" dirty="0">
                <a:latin typeface="Arial"/>
                <a:cs typeface="Arial"/>
              </a:rPr>
              <a:t>x’</a:t>
            </a:r>
            <a:r>
              <a:rPr sz="2000" dirty="0">
                <a:latin typeface="Arial"/>
                <a:cs typeface="Arial"/>
              </a:rPr>
              <a:t> ~ 1 mrad </a:t>
            </a:r>
          </a:p>
          <a:p>
            <a:pPr>
              <a:defRPr sz="2200">
                <a:latin typeface="Corbel"/>
                <a:ea typeface="Corbel"/>
                <a:cs typeface="Corbel"/>
                <a:sym typeface="Corbel"/>
              </a:defRPr>
            </a:pPr>
            <a:r>
              <a:rPr sz="2000" dirty="0">
                <a:latin typeface="Arial"/>
                <a:cs typeface="Arial"/>
              </a:rPr>
              <a:t>σ</a:t>
            </a:r>
            <a:r>
              <a:rPr sz="2000" baseline="-25000" dirty="0">
                <a:latin typeface="Arial"/>
                <a:cs typeface="Arial"/>
              </a:rPr>
              <a:t>y’</a:t>
            </a:r>
            <a:r>
              <a:rPr sz="2000" dirty="0">
                <a:latin typeface="Arial"/>
                <a:cs typeface="Arial"/>
              </a:rPr>
              <a:t> ~ 1 mrad</a:t>
            </a:r>
          </a:p>
          <a:p>
            <a:pPr>
              <a:defRPr sz="2200">
                <a:latin typeface="Corbel"/>
                <a:ea typeface="Corbel"/>
                <a:cs typeface="Corbel"/>
                <a:sym typeface="Corbel"/>
              </a:defRPr>
            </a:pPr>
            <a:r>
              <a:rPr lang="en-US" sz="2000" dirty="0">
                <a:latin typeface="Arial"/>
                <a:cs typeface="Arial"/>
              </a:rPr>
              <a:t>p</a:t>
            </a:r>
            <a:r>
              <a:rPr sz="2000" dirty="0">
                <a:latin typeface="Arial"/>
                <a:cs typeface="Arial"/>
              </a:rPr>
              <a:t> ~ 158 GeV/c</a:t>
            </a:r>
          </a:p>
          <a:p>
            <a:pPr>
              <a:defRPr sz="2200">
                <a:latin typeface="Corbel"/>
                <a:ea typeface="Corbel"/>
                <a:cs typeface="Corbel"/>
                <a:sym typeface="Corbel"/>
              </a:defRPr>
            </a:pPr>
            <a:r>
              <a:rPr lang="en-US" sz="2000" dirty="0" err="1">
                <a:latin typeface="Arial"/>
                <a:cs typeface="Arial"/>
              </a:rPr>
              <a:t>d</a:t>
            </a:r>
            <a:r>
              <a:rPr sz="2000" dirty="0" err="1">
                <a:latin typeface="Arial"/>
                <a:cs typeface="Arial"/>
              </a:rPr>
              <a:t>p</a:t>
            </a:r>
            <a:r>
              <a:rPr sz="2000" dirty="0">
                <a:latin typeface="Arial"/>
                <a:cs typeface="Arial"/>
              </a:rPr>
              <a:t> ~ 5 GeV/c </a:t>
            </a:r>
          </a:p>
        </p:txBody>
      </p:sp>
      <p:pic>
        <p:nvPicPr>
          <p:cNvPr id="15" name="P_tar.pdf" descr="P_tar.pdf"/>
          <p:cNvPicPr>
            <a:picLocks noChangeAspect="1"/>
          </p:cNvPicPr>
          <p:nvPr/>
        </p:nvPicPr>
        <p:blipFill>
          <a:blip r:embed="rId4">
            <a:extLst/>
          </a:blip>
          <a:srcRect t="8725" r="8134" b="1656"/>
          <a:stretch>
            <a:fillRect/>
          </a:stretch>
        </p:blipFill>
        <p:spPr>
          <a:xfrm>
            <a:off x="539750" y="3865166"/>
            <a:ext cx="3581401" cy="2372318"/>
          </a:xfrm>
          <a:prstGeom prst="rect">
            <a:avLst/>
          </a:prstGeom>
          <a:ln w="12700">
            <a:miter lim="400000"/>
          </a:ln>
        </p:spPr>
      </p:pic>
      <p:pic>
        <p:nvPicPr>
          <p:cNvPr id="16" name="Xp_tar.pdf" descr="Xp_tar.pdf"/>
          <p:cNvPicPr>
            <a:picLocks noChangeAspect="1"/>
          </p:cNvPicPr>
          <p:nvPr/>
        </p:nvPicPr>
        <p:blipFill>
          <a:blip r:embed="rId5">
            <a:extLst/>
          </a:blip>
          <a:srcRect t="8906" r="8836" b="1098"/>
          <a:stretch>
            <a:fillRect/>
          </a:stretch>
        </p:blipFill>
        <p:spPr>
          <a:xfrm>
            <a:off x="539750" y="1331773"/>
            <a:ext cx="3581401" cy="2400655"/>
          </a:xfrm>
          <a:prstGeom prst="rect">
            <a:avLst/>
          </a:prstGeom>
          <a:ln w="12700">
            <a:miter lim="400000"/>
          </a:ln>
        </p:spPr>
      </p:pic>
      <p:pic>
        <p:nvPicPr>
          <p:cNvPr id="17" name="Yp_tar.pdf" descr="Yp_tar.pdf"/>
          <p:cNvPicPr>
            <a:picLocks noChangeAspect="1"/>
          </p:cNvPicPr>
          <p:nvPr/>
        </p:nvPicPr>
        <p:blipFill>
          <a:blip r:embed="rId6">
            <a:extLst/>
          </a:blip>
          <a:srcRect t="8983" r="8759" b="1155"/>
          <a:stretch>
            <a:fillRect/>
          </a:stretch>
        </p:blipFill>
        <p:spPr>
          <a:xfrm>
            <a:off x="4565650" y="1334551"/>
            <a:ext cx="3581400" cy="2395055"/>
          </a:xfrm>
          <a:prstGeom prst="rect">
            <a:avLst/>
          </a:prstGeom>
          <a:ln w="12700">
            <a:miter lim="400000"/>
          </a:ln>
        </p:spPr>
      </p:pic>
    </p:spTree>
    <p:extLst>
      <p:ext uri="{BB962C8B-B14F-4D97-AF65-F5344CB8AC3E}">
        <p14:creationId xmlns:p14="http://schemas.microsoft.com/office/powerpoint/2010/main" val="10355438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EHN2: Option for intermediate focus</a:t>
            </a:r>
            <a:endParaRPr lang="en-GB" baseline="-25000" dirty="0"/>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35</a:t>
            </a:fld>
            <a:endParaRPr lang="en-US"/>
          </a:p>
        </p:txBody>
      </p:sp>
      <p:pic>
        <p:nvPicPr>
          <p:cNvPr id="12" name="Screen Shot 2018-06-07 at 4.37.24 PM.png" descr="Screen Shot 2018-06-07 at 4.37.24 PM.png"/>
          <p:cNvPicPr>
            <a:picLocks/>
          </p:cNvPicPr>
          <p:nvPr/>
        </p:nvPicPr>
        <p:blipFill rotWithShape="1">
          <a:blip r:embed="rId3">
            <a:extLst/>
          </a:blip>
          <a:srcRect l="62616" t="11344" r="27406" b="5751"/>
          <a:stretch/>
        </p:blipFill>
        <p:spPr>
          <a:xfrm>
            <a:off x="7053812" y="1088544"/>
            <a:ext cx="1206115" cy="3482480"/>
          </a:xfrm>
          <a:prstGeom prst="rect">
            <a:avLst/>
          </a:prstGeom>
          <a:ln w="12700">
            <a:miter lim="400000"/>
          </a:ln>
        </p:spPr>
      </p:pic>
      <p:sp>
        <p:nvSpPr>
          <p:cNvPr id="13" name="Content Placeholder 5">
            <a:extLst>
              <a:ext uri="{FF2B5EF4-FFF2-40B4-BE49-F238E27FC236}">
                <a16:creationId xmlns:a16="http://schemas.microsoft.com/office/drawing/2014/main" id="{15545F42-CE6C-0140-9A0B-DA55EC994195}"/>
              </a:ext>
            </a:extLst>
          </p:cNvPr>
          <p:cNvSpPr>
            <a:spLocks noGrp="1"/>
          </p:cNvSpPr>
          <p:nvPr>
            <p:ph sz="quarter" idx="13"/>
          </p:nvPr>
        </p:nvSpPr>
        <p:spPr>
          <a:xfrm>
            <a:off x="457200" y="1088544"/>
            <a:ext cx="6499578" cy="5016068"/>
          </a:xfrm>
        </p:spPr>
        <p:txBody>
          <a:bodyPr>
            <a:noAutofit/>
          </a:bodyPr>
          <a:lstStyle/>
          <a:p>
            <a:r>
              <a:rPr lang="en-GB" dirty="0"/>
              <a:t>In case of another test / pilot run in the downstream area of EHN2, an option for an intermediate focus downstream of the polarised target of COMPASS was studied, however still having dispersion downstream.</a:t>
            </a:r>
          </a:p>
          <a:p>
            <a:endParaRPr lang="en-GB" dirty="0"/>
          </a:p>
        </p:txBody>
      </p:sp>
      <p:pic>
        <p:nvPicPr>
          <p:cNvPr id="18" name="XY_tar2v1.pdf" descr="XY_tar2v1.pdf"/>
          <p:cNvPicPr>
            <a:picLocks noChangeAspect="1"/>
          </p:cNvPicPr>
          <p:nvPr/>
        </p:nvPicPr>
        <p:blipFill>
          <a:blip r:embed="rId4">
            <a:extLst/>
          </a:blip>
          <a:srcRect t="7325" r="8081" b="946"/>
          <a:stretch>
            <a:fillRect/>
          </a:stretch>
        </p:blipFill>
        <p:spPr>
          <a:xfrm>
            <a:off x="531714" y="2764450"/>
            <a:ext cx="2755901" cy="1649137"/>
          </a:xfrm>
          <a:prstGeom prst="rect">
            <a:avLst/>
          </a:prstGeom>
          <a:ln w="12700">
            <a:miter lim="400000"/>
          </a:ln>
        </p:spPr>
      </p:pic>
      <p:sp>
        <p:nvSpPr>
          <p:cNvPr id="19" name="σx ~ 13 mm…"/>
          <p:cNvSpPr txBox="1"/>
          <p:nvPr/>
        </p:nvSpPr>
        <p:spPr>
          <a:xfrm>
            <a:off x="1010859" y="3581519"/>
            <a:ext cx="1684091" cy="707882"/>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defRPr sz="1600">
                <a:latin typeface="Corbel"/>
                <a:ea typeface="Corbel"/>
                <a:cs typeface="Corbel"/>
                <a:sym typeface="Corbel"/>
              </a:defRPr>
            </a:pPr>
            <a:r>
              <a:rPr sz="2000" dirty="0">
                <a:latin typeface="Arial"/>
                <a:cs typeface="Arial"/>
              </a:rPr>
              <a:t>σ</a:t>
            </a:r>
            <a:r>
              <a:rPr sz="2000" baseline="-32124" dirty="0">
                <a:latin typeface="Arial"/>
                <a:cs typeface="Arial"/>
              </a:rPr>
              <a:t>x</a:t>
            </a:r>
            <a:r>
              <a:rPr sz="2000" dirty="0">
                <a:latin typeface="Arial"/>
                <a:cs typeface="Arial"/>
              </a:rPr>
              <a:t> ~ 13 mm </a:t>
            </a:r>
          </a:p>
          <a:p>
            <a:pPr>
              <a:defRPr sz="1600">
                <a:latin typeface="Corbel"/>
                <a:ea typeface="Corbel"/>
                <a:cs typeface="Corbel"/>
                <a:sym typeface="Corbel"/>
              </a:defRPr>
            </a:pPr>
            <a:r>
              <a:rPr sz="2000" dirty="0">
                <a:latin typeface="Arial"/>
                <a:cs typeface="Arial"/>
              </a:rPr>
              <a:t>σ</a:t>
            </a:r>
            <a:r>
              <a:rPr sz="2000" baseline="-32124" dirty="0">
                <a:latin typeface="Arial"/>
                <a:cs typeface="Arial"/>
              </a:rPr>
              <a:t>y</a:t>
            </a:r>
            <a:r>
              <a:rPr sz="2000" dirty="0">
                <a:latin typeface="Arial"/>
                <a:cs typeface="Arial"/>
              </a:rPr>
              <a:t> ~ 11 mm</a:t>
            </a:r>
          </a:p>
        </p:txBody>
      </p:sp>
      <p:pic>
        <p:nvPicPr>
          <p:cNvPr id="22" name="XY_mue2v1.pdf" descr="XY_mue2v1.pdf"/>
          <p:cNvPicPr>
            <a:picLocks noChangeAspect="1"/>
          </p:cNvPicPr>
          <p:nvPr/>
        </p:nvPicPr>
        <p:blipFill>
          <a:blip r:embed="rId5">
            <a:extLst/>
          </a:blip>
          <a:srcRect t="7647" r="8130" b="1030"/>
          <a:stretch>
            <a:fillRect/>
          </a:stretch>
        </p:blipFill>
        <p:spPr>
          <a:xfrm>
            <a:off x="3414616" y="2764450"/>
            <a:ext cx="2755901" cy="1642720"/>
          </a:xfrm>
          <a:prstGeom prst="rect">
            <a:avLst/>
          </a:prstGeom>
          <a:ln w="12700">
            <a:miter lim="400000"/>
          </a:ln>
        </p:spPr>
      </p:pic>
      <p:sp>
        <p:nvSpPr>
          <p:cNvPr id="25" name="µonE Divergence -…"/>
          <p:cNvSpPr txBox="1"/>
          <p:nvPr/>
        </p:nvSpPr>
        <p:spPr>
          <a:xfrm>
            <a:off x="6170517" y="5171534"/>
            <a:ext cx="2560887" cy="707882"/>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defRPr sz="2000">
                <a:latin typeface="Corbel"/>
                <a:ea typeface="Corbel"/>
                <a:cs typeface="Corbel"/>
                <a:sym typeface="Corbel"/>
              </a:defRPr>
            </a:pPr>
            <a:r>
              <a:rPr sz="2000" dirty="0">
                <a:latin typeface="Arial"/>
                <a:cs typeface="Arial"/>
              </a:rPr>
              <a:t>σ</a:t>
            </a:r>
            <a:r>
              <a:rPr sz="2000" baseline="-32124" dirty="0">
                <a:latin typeface="Arial"/>
                <a:cs typeface="Arial"/>
              </a:rPr>
              <a:t>x’</a:t>
            </a:r>
            <a:r>
              <a:rPr sz="2000" dirty="0">
                <a:latin typeface="Arial"/>
                <a:cs typeface="Arial"/>
              </a:rPr>
              <a:t> ~ 0.5 mrad</a:t>
            </a:r>
            <a:r>
              <a:rPr sz="2000" baseline="-26124" dirty="0">
                <a:latin typeface="Arial"/>
                <a:cs typeface="Arial"/>
              </a:rPr>
              <a:t> </a:t>
            </a:r>
          </a:p>
          <a:p>
            <a:pPr>
              <a:defRPr sz="1600">
                <a:latin typeface="Corbel"/>
                <a:ea typeface="Corbel"/>
                <a:cs typeface="Corbel"/>
                <a:sym typeface="Corbel"/>
              </a:defRPr>
            </a:pPr>
            <a:r>
              <a:rPr sz="2000" dirty="0">
                <a:latin typeface="Arial"/>
                <a:cs typeface="Arial"/>
              </a:rPr>
              <a:t>σ</a:t>
            </a:r>
            <a:r>
              <a:rPr sz="2000" baseline="-32124" dirty="0">
                <a:latin typeface="Arial"/>
                <a:cs typeface="Arial"/>
              </a:rPr>
              <a:t>y ‘</a:t>
            </a:r>
            <a:r>
              <a:rPr sz="2000" dirty="0">
                <a:latin typeface="Arial"/>
                <a:cs typeface="Arial"/>
              </a:rPr>
              <a:t>~ 0.4 mrad</a:t>
            </a:r>
          </a:p>
        </p:txBody>
      </p:sp>
      <p:pic>
        <p:nvPicPr>
          <p:cNvPr id="26" name="Xp_mue2v1.pdf" descr="Xp_mue2v1.pdf"/>
          <p:cNvPicPr>
            <a:picLocks noChangeAspect="1"/>
          </p:cNvPicPr>
          <p:nvPr/>
        </p:nvPicPr>
        <p:blipFill>
          <a:blip r:embed="rId6">
            <a:extLst/>
          </a:blip>
          <a:srcRect t="8352" r="9045"/>
          <a:stretch>
            <a:fillRect/>
          </a:stretch>
        </p:blipFill>
        <p:spPr>
          <a:xfrm>
            <a:off x="531715" y="4431813"/>
            <a:ext cx="2755900" cy="1665151"/>
          </a:xfrm>
          <a:prstGeom prst="rect">
            <a:avLst/>
          </a:prstGeom>
          <a:ln w="12700">
            <a:miter lim="400000"/>
          </a:ln>
        </p:spPr>
      </p:pic>
      <p:pic>
        <p:nvPicPr>
          <p:cNvPr id="27" name="Yp_mue2v1.pdf" descr="Yp_mue2v1.pdf"/>
          <p:cNvPicPr>
            <a:picLocks noChangeAspect="1"/>
          </p:cNvPicPr>
          <p:nvPr/>
        </p:nvPicPr>
        <p:blipFill>
          <a:blip r:embed="rId7">
            <a:extLst/>
          </a:blip>
          <a:srcRect t="8262" r="8670" b="1077"/>
          <a:stretch>
            <a:fillRect/>
          </a:stretch>
        </p:blipFill>
        <p:spPr>
          <a:xfrm>
            <a:off x="3414616" y="4431813"/>
            <a:ext cx="2755901" cy="1640452"/>
          </a:xfrm>
          <a:prstGeom prst="rect">
            <a:avLst/>
          </a:prstGeom>
          <a:ln w="12700">
            <a:miter lim="400000"/>
          </a:ln>
        </p:spPr>
      </p:pic>
      <p:sp>
        <p:nvSpPr>
          <p:cNvPr id="29" name="Line"/>
          <p:cNvSpPr/>
          <p:nvPr/>
        </p:nvSpPr>
        <p:spPr>
          <a:xfrm flipH="1">
            <a:off x="2694950" y="3763273"/>
            <a:ext cx="4553897" cy="399531"/>
          </a:xfrm>
          <a:prstGeom prst="line">
            <a:avLst/>
          </a:prstGeom>
          <a:ln w="25400">
            <a:solidFill>
              <a:schemeClr val="accent1"/>
            </a:solidFill>
            <a:tailEnd type="triangle"/>
          </a:ln>
        </p:spPr>
        <p:txBody>
          <a:bodyPr lIns="45718" tIns="45718" rIns="45718" bIns="45718"/>
          <a:lstStyle/>
          <a:p>
            <a:endParaRPr/>
          </a:p>
        </p:txBody>
      </p:sp>
      <p:sp>
        <p:nvSpPr>
          <p:cNvPr id="30" name="Line"/>
          <p:cNvSpPr/>
          <p:nvPr/>
        </p:nvSpPr>
        <p:spPr>
          <a:xfrm flipH="1" flipV="1">
            <a:off x="5507981" y="3388873"/>
            <a:ext cx="2578195" cy="217451"/>
          </a:xfrm>
          <a:prstGeom prst="line">
            <a:avLst/>
          </a:prstGeom>
          <a:ln w="25400">
            <a:solidFill>
              <a:schemeClr val="accent1"/>
            </a:solidFill>
            <a:tailEnd type="triangle"/>
          </a:ln>
        </p:spPr>
        <p:txBody>
          <a:bodyPr lIns="45718" tIns="45718" rIns="45718" bIns="45718"/>
          <a:lstStyle/>
          <a:p>
            <a:endParaRPr/>
          </a:p>
        </p:txBody>
      </p:sp>
      <p:sp>
        <p:nvSpPr>
          <p:cNvPr id="31" name="Line"/>
          <p:cNvSpPr/>
          <p:nvPr/>
        </p:nvSpPr>
        <p:spPr>
          <a:xfrm flipH="1">
            <a:off x="8079042" y="3555233"/>
            <a:ext cx="0" cy="136700"/>
          </a:xfrm>
          <a:prstGeom prst="line">
            <a:avLst/>
          </a:prstGeom>
          <a:ln w="25400">
            <a:solidFill>
              <a:srgbClr val="0C377B"/>
            </a:solidFill>
            <a:headEnd type="none"/>
            <a:tailEnd type="none"/>
          </a:ln>
        </p:spPr>
        <p:txBody>
          <a:bodyPr lIns="45718" tIns="45718" rIns="45718" bIns="45718"/>
          <a:lstStyle/>
          <a:p>
            <a:endParaRPr/>
          </a:p>
        </p:txBody>
      </p:sp>
      <p:sp>
        <p:nvSpPr>
          <p:cNvPr id="32" name="Line"/>
          <p:cNvSpPr/>
          <p:nvPr/>
        </p:nvSpPr>
        <p:spPr>
          <a:xfrm flipH="1">
            <a:off x="7248847" y="3677665"/>
            <a:ext cx="0" cy="136700"/>
          </a:xfrm>
          <a:prstGeom prst="line">
            <a:avLst/>
          </a:prstGeom>
          <a:ln w="25400">
            <a:solidFill>
              <a:srgbClr val="0C377B"/>
            </a:solidFill>
            <a:headEnd type="none"/>
            <a:tailEnd type="none"/>
          </a:ln>
        </p:spPr>
        <p:txBody>
          <a:bodyPr lIns="45718" tIns="45718" rIns="45718" bIns="45718"/>
          <a:lstStyle/>
          <a:p>
            <a:endParaRPr/>
          </a:p>
        </p:txBody>
      </p:sp>
    </p:spTree>
    <p:extLst>
      <p:ext uri="{BB962C8B-B14F-4D97-AF65-F5344CB8AC3E}">
        <p14:creationId xmlns:p14="http://schemas.microsoft.com/office/powerpoint/2010/main" val="34121596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F373B20B-055D-4D47-A6AA-CB7819B335B5}"/>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4883472B-2942-D346-B9BB-AA98ABE009F7}"/>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A16B4A10-E24E-714B-905A-D29B7107A8FE}"/>
              </a:ext>
            </a:extLst>
          </p:cNvPr>
          <p:cNvSpPr>
            <a:spLocks noGrp="1"/>
          </p:cNvSpPr>
          <p:nvPr>
            <p:ph type="sldNum" sz="quarter" idx="12"/>
          </p:nvPr>
        </p:nvSpPr>
        <p:spPr/>
        <p:txBody>
          <a:bodyPr/>
          <a:lstStyle/>
          <a:p>
            <a:fld id="{8D6C380F-326D-3C40-9EE7-7FBAB0953422}" type="slidenum">
              <a:rPr lang="en-US" smtClean="0"/>
              <a:pPr/>
              <a:t>36</a:t>
            </a:fld>
            <a:endParaRPr lang="en-US"/>
          </a:p>
        </p:txBody>
      </p:sp>
      <p:pic>
        <p:nvPicPr>
          <p:cNvPr id="6" name="Picture 5">
            <a:extLst>
              <a:ext uri="{FF2B5EF4-FFF2-40B4-BE49-F238E27FC236}">
                <a16:creationId xmlns:a16="http://schemas.microsoft.com/office/drawing/2014/main" id="{06012F9B-9361-8843-BC70-B5F87C32AF4F}"/>
              </a:ext>
            </a:extLst>
          </p:cNvPr>
          <p:cNvPicPr>
            <a:picLocks noChangeAspect="1"/>
          </p:cNvPicPr>
          <p:nvPr/>
        </p:nvPicPr>
        <p:blipFill rotWithShape="1">
          <a:blip r:embed="rId2">
            <a:extLst>
              <a:ext uri="{28A0092B-C50C-407E-A947-70E740481C1C}">
                <a14:useLocalDpi xmlns:a14="http://schemas.microsoft.com/office/drawing/2010/main" val="0"/>
              </a:ext>
            </a:extLst>
          </a:blip>
          <a:srcRect l="2226" r="5000" b="2945"/>
          <a:stretch/>
        </p:blipFill>
        <p:spPr>
          <a:xfrm rot="5400000">
            <a:off x="1807414" y="-1162839"/>
            <a:ext cx="5546363" cy="9161192"/>
          </a:xfrm>
          <a:prstGeom prst="rect">
            <a:avLst/>
          </a:prstGeom>
        </p:spPr>
      </p:pic>
      <p:sp>
        <p:nvSpPr>
          <p:cNvPr id="11" name="Title 9">
            <a:extLst>
              <a:ext uri="{FF2B5EF4-FFF2-40B4-BE49-F238E27FC236}">
                <a16:creationId xmlns:a16="http://schemas.microsoft.com/office/drawing/2014/main" id="{30720AE0-2CF0-3F43-A01F-25FFB6CA5D8B}"/>
              </a:ext>
            </a:extLst>
          </p:cNvPr>
          <p:cNvSpPr txBox="1">
            <a:spLocks/>
          </p:cNvSpPr>
          <p:nvPr/>
        </p:nvSpPr>
        <p:spPr>
          <a:xfrm>
            <a:off x="457200" y="27021"/>
            <a:ext cx="8226854" cy="715840"/>
          </a:xfrm>
          <a:prstGeom prst="rect">
            <a:avLst/>
          </a:prstGeom>
        </p:spPr>
        <p:txBody>
          <a:bodyPr vert="horz" lIns="45720" rIns="45720" anchor="ctr">
            <a:normAutofit fontScale="90000"/>
          </a:bodyPr>
          <a:lstStyle>
            <a:lvl1pPr algn="l" rtl="0" eaLnBrk="1" latinLnBrk="0" hangingPunct="1">
              <a:spcBef>
                <a:spcPct val="0"/>
              </a:spcBef>
              <a:buNone/>
              <a:defRPr kumimoji="0" sz="3600" b="0" i="0" kern="1200">
                <a:solidFill>
                  <a:srgbClr val="0C377B"/>
                </a:solidFill>
                <a:latin typeface="+mj-lt"/>
                <a:ea typeface="+mj-ea"/>
                <a:cs typeface="Ubuntu Light"/>
              </a:defRPr>
            </a:lvl1pPr>
          </a:lstStyle>
          <a:p>
            <a:r>
              <a:rPr lang="en-GB"/>
              <a:t>The H10 optics (cut out from full P41 line)</a:t>
            </a:r>
            <a:endParaRPr lang="en-GB" dirty="0"/>
          </a:p>
        </p:txBody>
      </p:sp>
    </p:spTree>
    <p:extLst>
      <p:ext uri="{BB962C8B-B14F-4D97-AF65-F5344CB8AC3E}">
        <p14:creationId xmlns:p14="http://schemas.microsoft.com/office/powerpoint/2010/main" val="491589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7D077E9-E4D7-0A4F-8CF3-D822AD18A488}"/>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38E43403-A89D-984C-B6C4-D2FC4547FD57}"/>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C639507A-23C8-4D45-A0FC-6D181B50B228}"/>
              </a:ext>
            </a:extLst>
          </p:cNvPr>
          <p:cNvSpPr>
            <a:spLocks noGrp="1"/>
          </p:cNvSpPr>
          <p:nvPr>
            <p:ph type="sldNum" sz="quarter" idx="12"/>
          </p:nvPr>
        </p:nvSpPr>
        <p:spPr/>
        <p:txBody>
          <a:bodyPr/>
          <a:lstStyle/>
          <a:p>
            <a:fld id="{8D6C380F-326D-3C40-9EE7-7FBAB0953422}" type="slidenum">
              <a:rPr lang="en-US" smtClean="0"/>
              <a:pPr/>
              <a:t>37</a:t>
            </a:fld>
            <a:endParaRPr lang="en-US"/>
          </a:p>
        </p:txBody>
      </p:sp>
      <p:pic>
        <p:nvPicPr>
          <p:cNvPr id="7" name="Picture 6">
            <a:extLst>
              <a:ext uri="{FF2B5EF4-FFF2-40B4-BE49-F238E27FC236}">
                <a16:creationId xmlns:a16="http://schemas.microsoft.com/office/drawing/2014/main" id="{D423B04C-7841-D840-A4BD-697C8F4D02ED}"/>
              </a:ext>
            </a:extLst>
          </p:cNvPr>
          <p:cNvPicPr>
            <a:picLocks noChangeAspect="1"/>
          </p:cNvPicPr>
          <p:nvPr/>
        </p:nvPicPr>
        <p:blipFill rotWithShape="1">
          <a:blip r:embed="rId2">
            <a:extLst>
              <a:ext uri="{28A0092B-C50C-407E-A947-70E740481C1C}">
                <a14:useLocalDpi xmlns:a14="http://schemas.microsoft.com/office/drawing/2010/main" val="0"/>
              </a:ext>
            </a:extLst>
          </a:blip>
          <a:srcRect l="4321" t="6717" r="5979" b="3511"/>
          <a:stretch/>
        </p:blipFill>
        <p:spPr>
          <a:xfrm rot="5400000">
            <a:off x="1585160" y="-695235"/>
            <a:ext cx="5802668" cy="8055842"/>
          </a:xfrm>
          <a:prstGeom prst="rect">
            <a:avLst/>
          </a:prstGeom>
        </p:spPr>
      </p:pic>
      <p:sp>
        <p:nvSpPr>
          <p:cNvPr id="9" name="Title 1">
            <a:extLst>
              <a:ext uri="{FF2B5EF4-FFF2-40B4-BE49-F238E27FC236}">
                <a16:creationId xmlns:a16="http://schemas.microsoft.com/office/drawing/2014/main" id="{EEDB164E-C78C-DD42-A629-CDC138BB6C2E}"/>
              </a:ext>
            </a:extLst>
          </p:cNvPr>
          <p:cNvSpPr txBox="1">
            <a:spLocks/>
          </p:cNvSpPr>
          <p:nvPr/>
        </p:nvSpPr>
        <p:spPr>
          <a:xfrm>
            <a:off x="458573" y="0"/>
            <a:ext cx="8226854" cy="715840"/>
          </a:xfrm>
          <a:prstGeom prst="rect">
            <a:avLst/>
          </a:prstGeom>
        </p:spPr>
        <p:txBody>
          <a:bodyPr vert="horz" lIns="45720" rIns="45720" anchor="ctr">
            <a:normAutofit/>
          </a:bodyPr>
          <a:lstStyle>
            <a:lvl1pPr algn="l" rtl="0" eaLnBrk="1" latinLnBrk="0" hangingPunct="1">
              <a:spcBef>
                <a:spcPct val="0"/>
              </a:spcBef>
              <a:buNone/>
              <a:defRPr kumimoji="0" sz="3600" b="0" i="0" kern="1200">
                <a:solidFill>
                  <a:srgbClr val="0C377B"/>
                </a:solidFill>
                <a:latin typeface="+mj-lt"/>
                <a:ea typeface="+mj-ea"/>
                <a:cs typeface="Ubuntu Light"/>
              </a:defRPr>
            </a:lvl1pPr>
          </a:lstStyle>
          <a:p>
            <a:r>
              <a:rPr lang="en-GB" dirty="0"/>
              <a:t>The K12 proton beam optics</a:t>
            </a:r>
          </a:p>
        </p:txBody>
      </p:sp>
    </p:spTree>
    <p:extLst>
      <p:ext uri="{BB962C8B-B14F-4D97-AF65-F5344CB8AC3E}">
        <p14:creationId xmlns:p14="http://schemas.microsoft.com/office/powerpoint/2010/main" val="61008622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F56EB-D857-FB41-B24A-DC103A67E320}"/>
              </a:ext>
            </a:extLst>
          </p:cNvPr>
          <p:cNvSpPr>
            <a:spLocks noGrp="1"/>
          </p:cNvSpPr>
          <p:nvPr>
            <p:ph type="title"/>
          </p:nvPr>
        </p:nvSpPr>
        <p:spPr/>
        <p:txBody>
          <a:bodyPr/>
          <a:lstStyle/>
          <a:p>
            <a:r>
              <a:rPr lang="en-GB" dirty="0"/>
              <a:t>Spot size at DIRAC</a:t>
            </a:r>
            <a:r>
              <a:rPr lang="en-GB" baseline="30000" dirty="0"/>
              <a:t>++</a:t>
            </a:r>
            <a:r>
              <a:rPr lang="en-GB" dirty="0"/>
              <a:t> target (Turtle)</a:t>
            </a:r>
          </a:p>
        </p:txBody>
      </p:sp>
      <p:sp>
        <p:nvSpPr>
          <p:cNvPr id="3" name="Date Placeholder 2">
            <a:extLst>
              <a:ext uri="{FF2B5EF4-FFF2-40B4-BE49-F238E27FC236}">
                <a16:creationId xmlns:a16="http://schemas.microsoft.com/office/drawing/2014/main" id="{671AB537-51D1-0E49-96C2-4125976EB2D8}"/>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6B24789A-8CC8-014D-B1AC-AD094098815F}"/>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C7F4B7B3-6E3B-7841-BF61-083496088E57}"/>
              </a:ext>
            </a:extLst>
          </p:cNvPr>
          <p:cNvSpPr>
            <a:spLocks noGrp="1"/>
          </p:cNvSpPr>
          <p:nvPr>
            <p:ph type="sldNum" sz="quarter" idx="12"/>
          </p:nvPr>
        </p:nvSpPr>
        <p:spPr/>
        <p:txBody>
          <a:bodyPr/>
          <a:lstStyle/>
          <a:p>
            <a:fld id="{8D6C380F-326D-3C40-9EE7-7FBAB0953422}" type="slidenum">
              <a:rPr lang="en-US" smtClean="0"/>
              <a:pPr/>
              <a:t>38</a:t>
            </a:fld>
            <a:endParaRPr lang="en-US"/>
          </a:p>
        </p:txBody>
      </p:sp>
      <p:pic>
        <p:nvPicPr>
          <p:cNvPr id="8" name="Picture 7">
            <a:extLst>
              <a:ext uri="{FF2B5EF4-FFF2-40B4-BE49-F238E27FC236}">
                <a16:creationId xmlns:a16="http://schemas.microsoft.com/office/drawing/2014/main" id="{BD4A43AE-DE93-1E45-B42A-4BEEC3B5335C}"/>
              </a:ext>
            </a:extLst>
          </p:cNvPr>
          <p:cNvPicPr>
            <a:picLocks noChangeAspect="1"/>
          </p:cNvPicPr>
          <p:nvPr/>
        </p:nvPicPr>
        <p:blipFill>
          <a:blip r:embed="rId2"/>
          <a:stretch>
            <a:fillRect/>
          </a:stretch>
        </p:blipFill>
        <p:spPr>
          <a:xfrm>
            <a:off x="534690" y="1476664"/>
            <a:ext cx="4165145" cy="3903891"/>
          </a:xfrm>
          <a:prstGeom prst="rect">
            <a:avLst/>
          </a:prstGeom>
        </p:spPr>
      </p:pic>
      <p:pic>
        <p:nvPicPr>
          <p:cNvPr id="9" name="Picture 8">
            <a:extLst>
              <a:ext uri="{FF2B5EF4-FFF2-40B4-BE49-F238E27FC236}">
                <a16:creationId xmlns:a16="http://schemas.microsoft.com/office/drawing/2014/main" id="{0F16C537-FBEA-5C45-A6CF-1238ACE277AD}"/>
              </a:ext>
            </a:extLst>
          </p:cNvPr>
          <p:cNvPicPr>
            <a:picLocks noChangeAspect="1"/>
          </p:cNvPicPr>
          <p:nvPr/>
        </p:nvPicPr>
        <p:blipFill>
          <a:blip r:embed="rId3"/>
          <a:stretch>
            <a:fillRect/>
          </a:stretch>
        </p:blipFill>
        <p:spPr>
          <a:xfrm>
            <a:off x="4856384" y="1491567"/>
            <a:ext cx="4186995" cy="3888988"/>
          </a:xfrm>
          <a:prstGeom prst="rect">
            <a:avLst/>
          </a:prstGeom>
        </p:spPr>
      </p:pic>
      <p:sp>
        <p:nvSpPr>
          <p:cNvPr id="10" name="TextBox 9">
            <a:extLst>
              <a:ext uri="{FF2B5EF4-FFF2-40B4-BE49-F238E27FC236}">
                <a16:creationId xmlns:a16="http://schemas.microsoft.com/office/drawing/2014/main" id="{6C9A1D38-97CA-8640-BA37-461E9C4D338B}"/>
              </a:ext>
            </a:extLst>
          </p:cNvPr>
          <p:cNvSpPr txBox="1"/>
          <p:nvPr/>
        </p:nvSpPr>
        <p:spPr>
          <a:xfrm>
            <a:off x="2138769" y="5346918"/>
            <a:ext cx="1228221" cy="461665"/>
          </a:xfrm>
          <a:prstGeom prst="rect">
            <a:avLst/>
          </a:prstGeom>
          <a:noFill/>
        </p:spPr>
        <p:txBody>
          <a:bodyPr wrap="none" rtlCol="0">
            <a:spAutoFit/>
          </a:bodyPr>
          <a:lstStyle/>
          <a:p>
            <a:r>
              <a:rPr lang="en-GB" sz="2400" b="1" dirty="0"/>
              <a:t>X (mm)</a:t>
            </a:r>
          </a:p>
        </p:txBody>
      </p:sp>
      <p:sp>
        <p:nvSpPr>
          <p:cNvPr id="11" name="TextBox 10">
            <a:extLst>
              <a:ext uri="{FF2B5EF4-FFF2-40B4-BE49-F238E27FC236}">
                <a16:creationId xmlns:a16="http://schemas.microsoft.com/office/drawing/2014/main" id="{EC560B06-1E39-A540-B7B7-36634D93615C}"/>
              </a:ext>
            </a:extLst>
          </p:cNvPr>
          <p:cNvSpPr txBox="1"/>
          <p:nvPr/>
        </p:nvSpPr>
        <p:spPr>
          <a:xfrm>
            <a:off x="6475707" y="5328837"/>
            <a:ext cx="1222642" cy="461665"/>
          </a:xfrm>
          <a:prstGeom prst="rect">
            <a:avLst/>
          </a:prstGeom>
          <a:noFill/>
        </p:spPr>
        <p:txBody>
          <a:bodyPr wrap="none" rtlCol="0">
            <a:spAutoFit/>
          </a:bodyPr>
          <a:lstStyle/>
          <a:p>
            <a:r>
              <a:rPr lang="en-GB" sz="2400" b="1" dirty="0"/>
              <a:t>Y (mm)</a:t>
            </a:r>
          </a:p>
        </p:txBody>
      </p:sp>
      <p:sp>
        <p:nvSpPr>
          <p:cNvPr id="12" name="TextBox 11">
            <a:extLst>
              <a:ext uri="{FF2B5EF4-FFF2-40B4-BE49-F238E27FC236}">
                <a16:creationId xmlns:a16="http://schemas.microsoft.com/office/drawing/2014/main" id="{82798664-E215-E847-AC17-7F24543694C2}"/>
              </a:ext>
            </a:extLst>
          </p:cNvPr>
          <p:cNvSpPr txBox="1"/>
          <p:nvPr/>
        </p:nvSpPr>
        <p:spPr>
          <a:xfrm rot="16200000">
            <a:off x="-342360" y="3197776"/>
            <a:ext cx="1228221" cy="461665"/>
          </a:xfrm>
          <a:prstGeom prst="rect">
            <a:avLst/>
          </a:prstGeom>
          <a:noFill/>
        </p:spPr>
        <p:txBody>
          <a:bodyPr wrap="none" rtlCol="0">
            <a:spAutoFit/>
          </a:bodyPr>
          <a:lstStyle/>
          <a:p>
            <a:r>
              <a:rPr lang="en-GB" sz="2400" b="1" dirty="0"/>
              <a:t>Entries</a:t>
            </a:r>
          </a:p>
        </p:txBody>
      </p:sp>
    </p:spTree>
    <p:extLst>
      <p:ext uri="{BB962C8B-B14F-4D97-AF65-F5344CB8AC3E}">
        <p14:creationId xmlns:p14="http://schemas.microsoft.com/office/powerpoint/2010/main" val="2410811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3B00B-CA6F-1E4F-9D24-135D9BA7F261}"/>
              </a:ext>
            </a:extLst>
          </p:cNvPr>
          <p:cNvSpPr>
            <a:spLocks noGrp="1"/>
          </p:cNvSpPr>
          <p:nvPr>
            <p:ph type="title"/>
          </p:nvPr>
        </p:nvSpPr>
        <p:spPr>
          <a:xfrm>
            <a:off x="614362" y="233493"/>
            <a:ext cx="8069691" cy="715840"/>
          </a:xfrm>
        </p:spPr>
        <p:txBody>
          <a:bodyPr/>
          <a:lstStyle/>
          <a:p>
            <a:r>
              <a:rPr lang="en-GB" dirty="0"/>
              <a:t>Global structure of </a:t>
            </a:r>
            <a:r>
              <a:rPr lang="en-GB"/>
              <a:t>final document</a:t>
            </a:r>
            <a:endParaRPr lang="en-GB" dirty="0"/>
          </a:p>
        </p:txBody>
      </p:sp>
      <p:sp>
        <p:nvSpPr>
          <p:cNvPr id="3" name="Date Placeholder 2">
            <a:extLst>
              <a:ext uri="{FF2B5EF4-FFF2-40B4-BE49-F238E27FC236}">
                <a16:creationId xmlns:a16="http://schemas.microsoft.com/office/drawing/2014/main" id="{D0CF0566-6EBB-534D-941E-242A9414B1D0}"/>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2DF37281-67C9-6F42-A626-3606CA01C7F5}"/>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805D51C9-4A39-2A46-ACEC-4D858CA0A829}"/>
              </a:ext>
            </a:extLst>
          </p:cNvPr>
          <p:cNvSpPr>
            <a:spLocks noGrp="1"/>
          </p:cNvSpPr>
          <p:nvPr>
            <p:ph type="sldNum" sz="quarter" idx="12"/>
          </p:nvPr>
        </p:nvSpPr>
        <p:spPr/>
        <p:txBody>
          <a:bodyPr/>
          <a:lstStyle/>
          <a:p>
            <a:fld id="{8D6C380F-326D-3C40-9EE7-7FBAB0953422}" type="slidenum">
              <a:rPr lang="en-US" smtClean="0"/>
              <a:pPr/>
              <a:t>39</a:t>
            </a:fld>
            <a:endParaRPr lang="en-US"/>
          </a:p>
        </p:txBody>
      </p:sp>
      <p:sp>
        <p:nvSpPr>
          <p:cNvPr id="6" name="Content Placeholder 5">
            <a:extLst>
              <a:ext uri="{FF2B5EF4-FFF2-40B4-BE49-F238E27FC236}">
                <a16:creationId xmlns:a16="http://schemas.microsoft.com/office/drawing/2014/main" id="{E4CEB1CB-31AF-D248-9625-73D4826F2A44}"/>
              </a:ext>
            </a:extLst>
          </p:cNvPr>
          <p:cNvSpPr>
            <a:spLocks noGrp="1"/>
          </p:cNvSpPr>
          <p:nvPr>
            <p:ph sz="quarter" idx="13"/>
          </p:nvPr>
        </p:nvSpPr>
        <p:spPr>
          <a:xfrm>
            <a:off x="457200" y="1260000"/>
            <a:ext cx="8226425" cy="4154963"/>
          </a:xfrm>
        </p:spPr>
        <p:txBody>
          <a:bodyPr/>
          <a:lstStyle/>
          <a:p>
            <a:pPr marL="0" indent="0">
              <a:buNone/>
            </a:pPr>
            <a:r>
              <a:rPr lang="en-GB" dirty="0"/>
              <a:t>Executive summary</a:t>
            </a:r>
          </a:p>
          <a:p>
            <a:pPr marL="457200" indent="-457200">
              <a:buFont typeface="+mj-lt"/>
              <a:buAutoNum type="arabicPeriod"/>
            </a:pPr>
            <a:r>
              <a:rPr lang="en-GB" dirty="0"/>
              <a:t>Introduction (including list of proposals)</a:t>
            </a:r>
          </a:p>
          <a:p>
            <a:pPr marL="457200" indent="-457200">
              <a:buFont typeface="+mj-lt"/>
              <a:buAutoNum type="arabicPeriod"/>
            </a:pPr>
            <a:r>
              <a:rPr lang="en-GB" dirty="0"/>
              <a:t>Organisation in subgroups (according to experimental halls)</a:t>
            </a:r>
          </a:p>
          <a:p>
            <a:pPr marL="457200" indent="-457200">
              <a:buFont typeface="+mj-lt"/>
              <a:buAutoNum type="arabicPeriod"/>
            </a:pPr>
            <a:r>
              <a:rPr lang="en-GB" dirty="0"/>
              <a:t>EHN1 related projects</a:t>
            </a:r>
          </a:p>
          <a:p>
            <a:pPr marL="457200" indent="-457200">
              <a:buFont typeface="+mj-lt"/>
              <a:buAutoNum type="arabicPeriod"/>
            </a:pPr>
            <a:r>
              <a:rPr lang="en-GB" dirty="0"/>
              <a:t>EHN2 related projects</a:t>
            </a:r>
          </a:p>
          <a:p>
            <a:pPr marL="457200" indent="-457200">
              <a:buFont typeface="+mj-lt"/>
              <a:buAutoNum type="arabicPeriod"/>
            </a:pPr>
            <a:r>
              <a:rPr lang="en-GB" dirty="0"/>
              <a:t>ECN3 related projects</a:t>
            </a:r>
          </a:p>
          <a:p>
            <a:pPr marL="457200" indent="-457200">
              <a:buFont typeface="+mj-lt"/>
              <a:buAutoNum type="arabicPeriod"/>
            </a:pPr>
            <a:r>
              <a:rPr lang="en-GB" dirty="0"/>
              <a:t>Interfaces to other PBC working groups</a:t>
            </a:r>
          </a:p>
          <a:p>
            <a:pPr marL="457200" indent="-457200">
              <a:buFont typeface="+mj-lt"/>
              <a:buAutoNum type="arabicPeriod"/>
            </a:pPr>
            <a:r>
              <a:rPr lang="en-GB" dirty="0"/>
              <a:t>Future studies and outlook</a:t>
            </a:r>
          </a:p>
          <a:p>
            <a:pPr marL="457200" indent="-457200">
              <a:buFont typeface="+mj-lt"/>
              <a:buAutoNum type="arabicPeriod"/>
            </a:pPr>
            <a:r>
              <a:rPr lang="en-GB" dirty="0"/>
              <a:t>Summary and conclusions</a:t>
            </a:r>
          </a:p>
        </p:txBody>
      </p:sp>
      <p:sp>
        <p:nvSpPr>
          <p:cNvPr id="7" name="TextBox 6">
            <a:extLst>
              <a:ext uri="{FF2B5EF4-FFF2-40B4-BE49-F238E27FC236}">
                <a16:creationId xmlns:a16="http://schemas.microsoft.com/office/drawing/2014/main" id="{681AC35B-66A0-DB40-B65E-94E549B0A373}"/>
              </a:ext>
            </a:extLst>
          </p:cNvPr>
          <p:cNvSpPr txBox="1"/>
          <p:nvPr/>
        </p:nvSpPr>
        <p:spPr>
          <a:xfrm>
            <a:off x="900112" y="5356298"/>
            <a:ext cx="2587247" cy="369332"/>
          </a:xfrm>
          <a:prstGeom prst="rect">
            <a:avLst/>
          </a:prstGeom>
          <a:noFill/>
        </p:spPr>
        <p:txBody>
          <a:bodyPr wrap="none" rtlCol="0">
            <a:spAutoFit/>
          </a:bodyPr>
          <a:lstStyle/>
          <a:p>
            <a:r>
              <a:rPr lang="en-GB" b="1" dirty="0">
                <a:solidFill>
                  <a:srgbClr val="FF0000"/>
                </a:solidFill>
              </a:rPr>
              <a:t>REDTOP</a:t>
            </a:r>
            <a:r>
              <a:rPr lang="en-GB" dirty="0"/>
              <a:t> to be decided</a:t>
            </a:r>
          </a:p>
        </p:txBody>
      </p:sp>
    </p:spTree>
    <p:extLst>
      <p:ext uri="{BB962C8B-B14F-4D97-AF65-F5344CB8AC3E}">
        <p14:creationId xmlns:p14="http://schemas.microsoft.com/office/powerpoint/2010/main" val="1452463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461"/>
            <a:ext cx="8226854" cy="715840"/>
          </a:xfrm>
        </p:spPr>
        <p:txBody>
          <a:bodyPr/>
          <a:lstStyle/>
          <a:p>
            <a:r>
              <a:rPr lang="en-US" dirty="0"/>
              <a:t>List of experiments to be covered</a:t>
            </a:r>
          </a:p>
        </p:txBody>
      </p:sp>
      <p:sp>
        <p:nvSpPr>
          <p:cNvPr id="3" name="Date Placeholder 2"/>
          <p:cNvSpPr>
            <a:spLocks noGrp="1"/>
          </p:cNvSpPr>
          <p:nvPr>
            <p:ph type="dt" sz="half" idx="10"/>
          </p:nvPr>
        </p:nvSpPr>
        <p:spPr/>
        <p:txBody>
          <a:bodyPr/>
          <a:lstStyle/>
          <a:p>
            <a:r>
              <a:rPr lang="en-US"/>
              <a:t>L.Gatignon, 13-06-2018</a:t>
            </a:r>
            <a:endParaRPr lang="en-US" dirty="0"/>
          </a:p>
        </p:txBody>
      </p:sp>
      <p:sp>
        <p:nvSpPr>
          <p:cNvPr id="4" name="Footer Placeholder 3"/>
          <p:cNvSpPr>
            <a:spLocks noGrp="1"/>
          </p:cNvSpPr>
          <p:nvPr>
            <p:ph type="ftr" sz="quarter" idx="11"/>
          </p:nvPr>
        </p:nvSpPr>
        <p:spPr/>
        <p:txBody>
          <a:bodyPr/>
          <a:lstStyle/>
          <a:p>
            <a:r>
              <a:rPr lang="en-US"/>
              <a:t>Conventional Beams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4</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399511943"/>
              </p:ext>
            </p:extLst>
          </p:nvPr>
        </p:nvGraphicFramePr>
        <p:xfrm>
          <a:off x="241514" y="1112852"/>
          <a:ext cx="8673886" cy="5257800"/>
        </p:xfrm>
        <a:graphic>
          <a:graphicData uri="http://schemas.openxmlformats.org/drawingml/2006/table">
            <a:tbl>
              <a:tblPr firstRow="1" bandRow="1">
                <a:tableStyleId>{5C22544A-7EE6-4342-B048-85BDC9FD1C3A}</a:tableStyleId>
              </a:tblPr>
              <a:tblGrid>
                <a:gridCol w="2584918">
                  <a:extLst>
                    <a:ext uri="{9D8B030D-6E8A-4147-A177-3AD203B41FA5}">
                      <a16:colId xmlns:a16="http://schemas.microsoft.com/office/drawing/2014/main" val="20000"/>
                    </a:ext>
                  </a:extLst>
                </a:gridCol>
                <a:gridCol w="6088968">
                  <a:extLst>
                    <a:ext uri="{9D8B030D-6E8A-4147-A177-3AD203B41FA5}">
                      <a16:colId xmlns:a16="http://schemas.microsoft.com/office/drawing/2014/main" val="20002"/>
                    </a:ext>
                  </a:extLst>
                </a:gridCol>
              </a:tblGrid>
              <a:tr h="370840">
                <a:tc>
                  <a:txBody>
                    <a:bodyPr/>
                    <a:lstStyle/>
                    <a:p>
                      <a:r>
                        <a:rPr lang="en-US" dirty="0"/>
                        <a:t>What?</a:t>
                      </a:r>
                    </a:p>
                  </a:txBody>
                  <a:tcPr/>
                </a:tc>
                <a:tc>
                  <a:txBody>
                    <a:bodyPr/>
                    <a:lstStyle/>
                    <a:p>
                      <a:r>
                        <a:rPr lang="en-US" dirty="0"/>
                        <a:t>Activities, Status</a:t>
                      </a:r>
                    </a:p>
                  </a:txBody>
                  <a:tcPr/>
                </a:tc>
                <a:extLst>
                  <a:ext uri="{0D108BD9-81ED-4DB2-BD59-A6C34878D82A}">
                    <a16:rowId xmlns:a16="http://schemas.microsoft.com/office/drawing/2014/main" val="10000"/>
                  </a:ext>
                </a:extLst>
              </a:tr>
              <a:tr h="370840">
                <a:tc>
                  <a:txBody>
                    <a:bodyPr/>
                    <a:lstStyle/>
                    <a:p>
                      <a:r>
                        <a:rPr lang="en-US" dirty="0"/>
                        <a:t>K12 beam dump</a:t>
                      </a:r>
                    </a:p>
                  </a:txBody>
                  <a:tcPr/>
                </a:tc>
                <a:tc>
                  <a:txBody>
                    <a:bodyPr/>
                    <a:lstStyle/>
                    <a:p>
                      <a:r>
                        <a:rPr lang="en-US" dirty="0"/>
                        <a:t>Benchmarking ‘ok’, optimizing layout for dedicated runs</a:t>
                      </a:r>
                    </a:p>
                  </a:txBody>
                  <a:tcPr/>
                </a:tc>
                <a:extLst>
                  <a:ext uri="{0D108BD9-81ED-4DB2-BD59-A6C34878D82A}">
                    <a16:rowId xmlns:a16="http://schemas.microsoft.com/office/drawing/2014/main" val="10001"/>
                  </a:ext>
                </a:extLst>
              </a:tr>
              <a:tr h="370840">
                <a:tc>
                  <a:txBody>
                    <a:bodyPr/>
                    <a:lstStyle/>
                    <a:p>
                      <a:r>
                        <a:rPr lang="en-US" dirty="0"/>
                        <a:t>KLEVER</a:t>
                      </a:r>
                    </a:p>
                  </a:txBody>
                  <a:tcPr/>
                </a:tc>
                <a:tc>
                  <a:txBody>
                    <a:bodyPr/>
                    <a:lstStyle/>
                    <a:p>
                      <a:r>
                        <a:rPr lang="en-US" dirty="0"/>
                        <a:t>Targeting studies completed, optimizing neutral beam</a:t>
                      </a:r>
                    </a:p>
                  </a:txBody>
                  <a:tcPr/>
                </a:tc>
                <a:extLst>
                  <a:ext uri="{0D108BD9-81ED-4DB2-BD59-A6C34878D82A}">
                    <a16:rowId xmlns:a16="http://schemas.microsoft.com/office/drawing/2014/main" val="10002"/>
                  </a:ext>
                </a:extLst>
              </a:tr>
              <a:tr h="370840">
                <a:tc>
                  <a:txBody>
                    <a:bodyPr/>
                    <a:lstStyle/>
                    <a:p>
                      <a:r>
                        <a:rPr lang="en-US" dirty="0"/>
                        <a:t>T10 flux increase</a:t>
                      </a:r>
                    </a:p>
                  </a:txBody>
                  <a:tcPr/>
                </a:tc>
                <a:tc>
                  <a:txBody>
                    <a:bodyPr/>
                    <a:lstStyle/>
                    <a:p>
                      <a:r>
                        <a:rPr lang="en-US" dirty="0"/>
                        <a:t>Ongoing discussions with RP, EN-STI, EN-CV </a:t>
                      </a:r>
                    </a:p>
                  </a:txBody>
                  <a:tcPr/>
                </a:tc>
                <a:extLst>
                  <a:ext uri="{0D108BD9-81ED-4DB2-BD59-A6C34878D82A}">
                    <a16:rowId xmlns:a16="http://schemas.microsoft.com/office/drawing/2014/main" val="10003"/>
                  </a:ext>
                </a:extLst>
              </a:tr>
              <a:tr h="370840">
                <a:tc>
                  <a:txBody>
                    <a:bodyPr/>
                    <a:lstStyle/>
                    <a:p>
                      <a:r>
                        <a:rPr lang="en-US" dirty="0"/>
                        <a:t>NA60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First ideas worked out</a:t>
                      </a:r>
                    </a:p>
                  </a:txBody>
                  <a:tcPr/>
                </a:tc>
                <a:extLst>
                  <a:ext uri="{0D108BD9-81ED-4DB2-BD59-A6C34878D82A}">
                    <a16:rowId xmlns:a16="http://schemas.microsoft.com/office/drawing/2014/main" val="2695955682"/>
                  </a:ext>
                </a:extLst>
              </a:tr>
              <a:tr h="370840">
                <a:tc>
                  <a:txBody>
                    <a:bodyPr/>
                    <a:lstStyle/>
                    <a:p>
                      <a:r>
                        <a:rPr lang="en-US" dirty="0"/>
                        <a:t>DIRAC</a:t>
                      </a:r>
                    </a:p>
                  </a:txBody>
                  <a:tcPr/>
                </a:tc>
                <a:tc>
                  <a:txBody>
                    <a:bodyPr/>
                    <a:lstStyle/>
                    <a:p>
                      <a:r>
                        <a:rPr lang="en-US" dirty="0"/>
                        <a:t>First ideas worked out</a:t>
                      </a:r>
                    </a:p>
                  </a:txBody>
                  <a:tcPr/>
                </a:tc>
                <a:extLst>
                  <a:ext uri="{0D108BD9-81ED-4DB2-BD59-A6C34878D82A}">
                    <a16:rowId xmlns:a16="http://schemas.microsoft.com/office/drawing/2014/main" val="10004"/>
                  </a:ext>
                </a:extLst>
              </a:tr>
              <a:tr h="370840">
                <a:tc>
                  <a:txBody>
                    <a:bodyPr/>
                    <a:lstStyle/>
                    <a:p>
                      <a:r>
                        <a:rPr lang="en-US" dirty="0" err="1"/>
                        <a:t>MuonE</a:t>
                      </a:r>
                      <a:endParaRPr lang="en-US" dirty="0"/>
                    </a:p>
                  </a:txBody>
                  <a:tcPr/>
                </a:tc>
                <a:tc>
                  <a:txBody>
                    <a:bodyPr/>
                    <a:lstStyle/>
                    <a:p>
                      <a:r>
                        <a:rPr lang="en-US" dirty="0"/>
                        <a:t>Several tests in H8 and M2 under way. Working on options for final locations.</a:t>
                      </a:r>
                    </a:p>
                  </a:txBody>
                  <a:tcPr/>
                </a:tc>
                <a:extLst>
                  <a:ext uri="{0D108BD9-81ED-4DB2-BD59-A6C34878D82A}">
                    <a16:rowId xmlns:a16="http://schemas.microsoft.com/office/drawing/2014/main" val="10005"/>
                  </a:ext>
                </a:extLst>
              </a:tr>
              <a:tr h="370840">
                <a:tc>
                  <a:txBody>
                    <a:bodyPr/>
                    <a:lstStyle/>
                    <a:p>
                      <a:r>
                        <a:rPr lang="en-US" dirty="0"/>
                        <a:t>NA64-mu</a:t>
                      </a:r>
                    </a:p>
                  </a:txBody>
                  <a:tcPr/>
                </a:tc>
                <a:tc>
                  <a:txBody>
                    <a:bodyPr/>
                    <a:lstStyle/>
                    <a:p>
                      <a:r>
                        <a:rPr lang="en-US" dirty="0"/>
                        <a:t>Improved understanding of requirements.</a:t>
                      </a:r>
                      <a:br>
                        <a:rPr lang="en-US" dirty="0"/>
                      </a:br>
                      <a:r>
                        <a:rPr lang="en-US" dirty="0"/>
                        <a:t>Tests underway.</a:t>
                      </a:r>
                      <a:r>
                        <a:rPr lang="en-US" baseline="0" dirty="0"/>
                        <a:t> Two options for full experiment</a:t>
                      </a:r>
                      <a:endParaRPr lang="en-US" dirty="0"/>
                    </a:p>
                  </a:txBody>
                  <a:tcPr/>
                </a:tc>
                <a:extLst>
                  <a:ext uri="{0D108BD9-81ED-4DB2-BD59-A6C34878D82A}">
                    <a16:rowId xmlns:a16="http://schemas.microsoft.com/office/drawing/2014/main" val="10006"/>
                  </a:ext>
                </a:extLst>
              </a:tr>
              <a:tr h="370840">
                <a:tc>
                  <a:txBody>
                    <a:bodyPr/>
                    <a:lstStyle/>
                    <a:p>
                      <a:r>
                        <a:rPr lang="en-US" dirty="0"/>
                        <a:t>COMPASS</a:t>
                      </a:r>
                    </a:p>
                  </a:txBody>
                  <a:tcPr/>
                </a:tc>
                <a:tc>
                  <a:txBody>
                    <a:bodyPr/>
                    <a:lstStyle/>
                    <a:p>
                      <a:r>
                        <a:rPr lang="en-US" dirty="0"/>
                        <a:t>SPSC recommendation for 2021. </a:t>
                      </a:r>
                    </a:p>
                  </a:txBody>
                  <a:tcPr/>
                </a:tc>
                <a:extLst>
                  <a:ext uri="{0D108BD9-81ED-4DB2-BD59-A6C34878D82A}">
                    <a16:rowId xmlns:a16="http://schemas.microsoft.com/office/drawing/2014/main" val="10007"/>
                  </a:ext>
                </a:extLst>
              </a:tr>
              <a:tr h="370840">
                <a:tc>
                  <a:txBody>
                    <a:bodyPr/>
                    <a:lstStyle/>
                    <a:p>
                      <a:r>
                        <a:rPr lang="en-US" dirty="0"/>
                        <a:t>RF separated beam</a:t>
                      </a:r>
                    </a:p>
                  </a:txBody>
                  <a:tcPr/>
                </a:tc>
                <a:tc>
                  <a:txBody>
                    <a:bodyPr/>
                    <a:lstStyle/>
                    <a:p>
                      <a:r>
                        <a:rPr lang="en-US" dirty="0"/>
                        <a:t>Studies just launched. First discussion with RF.</a:t>
                      </a:r>
                    </a:p>
                  </a:txBody>
                  <a:tcPr/>
                </a:tc>
                <a:extLst>
                  <a:ext uri="{0D108BD9-81ED-4DB2-BD59-A6C34878D82A}">
                    <a16:rowId xmlns:a16="http://schemas.microsoft.com/office/drawing/2014/main" val="10008"/>
                  </a:ext>
                </a:extLst>
              </a:tr>
              <a:tr h="370840">
                <a:tc>
                  <a:txBody>
                    <a:bodyPr/>
                    <a:lstStyle/>
                    <a:p>
                      <a:r>
                        <a:rPr lang="en-US" dirty="0"/>
                        <a:t>NA61</a:t>
                      </a:r>
                    </a:p>
                  </a:txBody>
                  <a:tcPr/>
                </a:tc>
                <a:tc>
                  <a:txBody>
                    <a:bodyPr/>
                    <a:lstStyle/>
                    <a:p>
                      <a:r>
                        <a:rPr lang="en-US" dirty="0"/>
                        <a:t>High intensity tests, machine protection issues progressing. First design of VLE beam.</a:t>
                      </a:r>
                    </a:p>
                  </a:txBody>
                  <a:tcPr/>
                </a:tc>
                <a:extLst>
                  <a:ext uri="{0D108BD9-81ED-4DB2-BD59-A6C34878D82A}">
                    <a16:rowId xmlns:a16="http://schemas.microsoft.com/office/drawing/2014/main" val="10009"/>
                  </a:ext>
                </a:extLst>
              </a:tr>
              <a:tr h="370840">
                <a:tc>
                  <a:txBody>
                    <a:bodyPr/>
                    <a:lstStyle/>
                    <a:p>
                      <a:r>
                        <a:rPr lang="en-US" b="0" i="1" dirty="0">
                          <a:solidFill>
                            <a:schemeClr val="tx1"/>
                          </a:solidFill>
                        </a:rPr>
                        <a:t>REDTOP </a:t>
                      </a:r>
                      <a:endParaRPr lang="en-US" i="1" dirty="0"/>
                    </a:p>
                  </a:txBody>
                  <a:tcPr/>
                </a:tc>
                <a:tc>
                  <a:txBody>
                    <a:bodyPr/>
                    <a:lstStyle/>
                    <a:p>
                      <a:r>
                        <a:rPr lang="en-US" i="1" dirty="0"/>
                        <a:t>First evaluation of possibilities made. Now on hold</a:t>
                      </a:r>
                    </a:p>
                  </a:txBody>
                  <a:tcPr/>
                </a:tc>
                <a:extLst>
                  <a:ext uri="{0D108BD9-81ED-4DB2-BD59-A6C34878D82A}">
                    <a16:rowId xmlns:a16="http://schemas.microsoft.com/office/drawing/2014/main" val="665360832"/>
                  </a:ext>
                </a:extLst>
              </a:tr>
            </a:tbl>
          </a:graphicData>
        </a:graphic>
      </p:graphicFrame>
    </p:spTree>
    <p:extLst>
      <p:ext uri="{BB962C8B-B14F-4D97-AF65-F5344CB8AC3E}">
        <p14:creationId xmlns:p14="http://schemas.microsoft.com/office/powerpoint/2010/main" val="13031928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862F-45DA-E943-BFC1-89629595BE3C}"/>
              </a:ext>
            </a:extLst>
          </p:cNvPr>
          <p:cNvSpPr>
            <a:spLocks noGrp="1"/>
          </p:cNvSpPr>
          <p:nvPr>
            <p:ph type="title"/>
          </p:nvPr>
        </p:nvSpPr>
        <p:spPr/>
        <p:txBody>
          <a:bodyPr/>
          <a:lstStyle/>
          <a:p>
            <a:r>
              <a:rPr lang="en-GB" dirty="0"/>
              <a:t>Possible future studies and R&amp;D</a:t>
            </a:r>
          </a:p>
        </p:txBody>
      </p:sp>
      <p:sp>
        <p:nvSpPr>
          <p:cNvPr id="3" name="Date Placeholder 2">
            <a:extLst>
              <a:ext uri="{FF2B5EF4-FFF2-40B4-BE49-F238E27FC236}">
                <a16:creationId xmlns:a16="http://schemas.microsoft.com/office/drawing/2014/main" id="{F52E57CC-6A06-934A-AEE7-8D78EF7B0B7A}"/>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901EBD9B-A4C0-D64F-B2CD-F6E2138C6346}"/>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EC606BF9-F59B-2042-B8AF-B39227695786}"/>
              </a:ext>
            </a:extLst>
          </p:cNvPr>
          <p:cNvSpPr>
            <a:spLocks noGrp="1"/>
          </p:cNvSpPr>
          <p:nvPr>
            <p:ph type="sldNum" sz="quarter" idx="12"/>
          </p:nvPr>
        </p:nvSpPr>
        <p:spPr/>
        <p:txBody>
          <a:bodyPr/>
          <a:lstStyle/>
          <a:p>
            <a:fld id="{8D6C380F-326D-3C40-9EE7-7FBAB0953422}" type="slidenum">
              <a:rPr lang="en-US" smtClean="0"/>
              <a:pPr/>
              <a:t>40</a:t>
            </a:fld>
            <a:endParaRPr lang="en-US"/>
          </a:p>
        </p:txBody>
      </p:sp>
      <p:graphicFrame>
        <p:nvGraphicFramePr>
          <p:cNvPr id="7" name="Table 6">
            <a:extLst>
              <a:ext uri="{FF2B5EF4-FFF2-40B4-BE49-F238E27FC236}">
                <a16:creationId xmlns:a16="http://schemas.microsoft.com/office/drawing/2014/main" id="{F00F786E-F807-B147-BAEF-4CADB419B088}"/>
              </a:ext>
            </a:extLst>
          </p:cNvPr>
          <p:cNvGraphicFramePr>
            <a:graphicFrameLocks noGrp="1"/>
          </p:cNvGraphicFramePr>
          <p:nvPr>
            <p:extLst>
              <p:ext uri="{D42A27DB-BD31-4B8C-83A1-F6EECF244321}">
                <p14:modId xmlns:p14="http://schemas.microsoft.com/office/powerpoint/2010/main" val="3714782473"/>
              </p:ext>
            </p:extLst>
          </p:nvPr>
        </p:nvGraphicFramePr>
        <p:xfrm>
          <a:off x="848733" y="2169481"/>
          <a:ext cx="7443788" cy="2595880"/>
        </p:xfrm>
        <a:graphic>
          <a:graphicData uri="http://schemas.openxmlformats.org/drawingml/2006/table">
            <a:tbl>
              <a:tblPr firstRow="1" bandRow="1">
                <a:tableStyleId>{5C22544A-7EE6-4342-B048-85BDC9FD1C3A}</a:tableStyleId>
              </a:tblPr>
              <a:tblGrid>
                <a:gridCol w="7443788">
                  <a:extLst>
                    <a:ext uri="{9D8B030D-6E8A-4147-A177-3AD203B41FA5}">
                      <a16:colId xmlns:a16="http://schemas.microsoft.com/office/drawing/2014/main" val="2963218905"/>
                    </a:ext>
                  </a:extLst>
                </a:gridCol>
              </a:tblGrid>
              <a:tr h="370840">
                <a:tc>
                  <a:txBody>
                    <a:bodyPr/>
                    <a:lstStyle/>
                    <a:p>
                      <a:r>
                        <a:rPr lang="en-GB" dirty="0"/>
                        <a:t>Section</a:t>
                      </a:r>
                    </a:p>
                  </a:txBody>
                  <a:tcPr/>
                </a:tc>
                <a:extLst>
                  <a:ext uri="{0D108BD9-81ED-4DB2-BD59-A6C34878D82A}">
                    <a16:rowId xmlns:a16="http://schemas.microsoft.com/office/drawing/2014/main" val="3108074901"/>
                  </a:ext>
                </a:extLst>
              </a:tr>
              <a:tr h="370840">
                <a:tc>
                  <a:txBody>
                    <a:bodyPr/>
                    <a:lstStyle/>
                    <a:p>
                      <a:r>
                        <a:rPr lang="en-GB" dirty="0"/>
                        <a:t>RF separated beam design</a:t>
                      </a:r>
                    </a:p>
                  </a:txBody>
                  <a:tcPr/>
                </a:tc>
                <a:extLst>
                  <a:ext uri="{0D108BD9-81ED-4DB2-BD59-A6C34878D82A}">
                    <a16:rowId xmlns:a16="http://schemas.microsoft.com/office/drawing/2014/main" val="3872710449"/>
                  </a:ext>
                </a:extLst>
              </a:tr>
              <a:tr h="370840">
                <a:tc>
                  <a:txBody>
                    <a:bodyPr/>
                    <a:lstStyle/>
                    <a:p>
                      <a:r>
                        <a:rPr lang="en-GB" dirty="0"/>
                        <a:t>KLEVER implementation</a:t>
                      </a:r>
                    </a:p>
                  </a:txBody>
                  <a:tcPr/>
                </a:tc>
                <a:extLst>
                  <a:ext uri="{0D108BD9-81ED-4DB2-BD59-A6C34878D82A}">
                    <a16:rowId xmlns:a16="http://schemas.microsoft.com/office/drawing/2014/main" val="1506562753"/>
                  </a:ext>
                </a:extLst>
              </a:tr>
              <a:tr h="370840">
                <a:tc>
                  <a:txBody>
                    <a:bodyPr/>
                    <a:lstStyle/>
                    <a:p>
                      <a:r>
                        <a:rPr lang="en-GB" dirty="0"/>
                        <a:t>Intensity increase in ECN3</a:t>
                      </a:r>
                    </a:p>
                  </a:txBody>
                  <a:tcPr/>
                </a:tc>
                <a:extLst>
                  <a:ext uri="{0D108BD9-81ED-4DB2-BD59-A6C34878D82A}">
                    <a16:rowId xmlns:a16="http://schemas.microsoft.com/office/drawing/2014/main" val="682240298"/>
                  </a:ext>
                </a:extLst>
              </a:tr>
              <a:tr h="370840">
                <a:tc>
                  <a:txBody>
                    <a:bodyPr/>
                    <a:lstStyle/>
                    <a:p>
                      <a:r>
                        <a:rPr lang="en-GB" dirty="0"/>
                        <a:t>Detailed design of ‘H10 beam’ (if not excluded already)</a:t>
                      </a:r>
                    </a:p>
                  </a:txBody>
                  <a:tcPr/>
                </a:tc>
                <a:extLst>
                  <a:ext uri="{0D108BD9-81ED-4DB2-BD59-A6C34878D82A}">
                    <a16:rowId xmlns:a16="http://schemas.microsoft.com/office/drawing/2014/main" val="4121039776"/>
                  </a:ext>
                </a:extLst>
              </a:tr>
              <a:tr h="370840">
                <a:tc>
                  <a:txBody>
                    <a:bodyPr/>
                    <a:lstStyle/>
                    <a:p>
                      <a:r>
                        <a:rPr lang="en-GB" dirty="0"/>
                        <a:t>Safety aspects in more detail</a:t>
                      </a:r>
                    </a:p>
                  </a:txBody>
                  <a:tcPr/>
                </a:tc>
                <a:extLst>
                  <a:ext uri="{0D108BD9-81ED-4DB2-BD59-A6C34878D82A}">
                    <a16:rowId xmlns:a16="http://schemas.microsoft.com/office/drawing/2014/main" val="2117438079"/>
                  </a:ext>
                </a:extLst>
              </a:tr>
              <a:tr h="370840">
                <a:tc>
                  <a:txBody>
                    <a:bodyPr/>
                    <a:lstStyle/>
                    <a:p>
                      <a:r>
                        <a:rPr lang="en-GB" dirty="0"/>
                        <a:t>More detailed costing in general</a:t>
                      </a:r>
                    </a:p>
                  </a:txBody>
                  <a:tcPr/>
                </a:tc>
                <a:extLst>
                  <a:ext uri="{0D108BD9-81ED-4DB2-BD59-A6C34878D82A}">
                    <a16:rowId xmlns:a16="http://schemas.microsoft.com/office/drawing/2014/main" val="3473388448"/>
                  </a:ext>
                </a:extLst>
              </a:tr>
            </a:tbl>
          </a:graphicData>
        </a:graphic>
      </p:graphicFrame>
      <p:sp>
        <p:nvSpPr>
          <p:cNvPr id="6" name="TextBox 5">
            <a:extLst>
              <a:ext uri="{FF2B5EF4-FFF2-40B4-BE49-F238E27FC236}">
                <a16:creationId xmlns:a16="http://schemas.microsoft.com/office/drawing/2014/main" id="{FCCDCD2F-9258-BB4D-9989-9E116086F009}"/>
              </a:ext>
            </a:extLst>
          </p:cNvPr>
          <p:cNvSpPr txBox="1"/>
          <p:nvPr/>
        </p:nvSpPr>
        <p:spPr>
          <a:xfrm>
            <a:off x="265815" y="1268314"/>
            <a:ext cx="7391767" cy="369332"/>
          </a:xfrm>
          <a:prstGeom prst="rect">
            <a:avLst/>
          </a:prstGeom>
          <a:noFill/>
        </p:spPr>
        <p:txBody>
          <a:bodyPr wrap="none" rtlCol="0">
            <a:spAutoFit/>
          </a:bodyPr>
          <a:lstStyle/>
          <a:p>
            <a:r>
              <a:rPr lang="en-GB" dirty="0"/>
              <a:t>Obviously depending on how far we get. E.g. future needs or plans for:</a:t>
            </a:r>
          </a:p>
        </p:txBody>
      </p:sp>
    </p:spTree>
    <p:extLst>
      <p:ext uri="{BB962C8B-B14F-4D97-AF65-F5344CB8AC3E}">
        <p14:creationId xmlns:p14="http://schemas.microsoft.com/office/powerpoint/2010/main" val="2990906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C0595-2107-EF45-8E0B-C018CC8A7AF1}"/>
              </a:ext>
            </a:extLst>
          </p:cNvPr>
          <p:cNvSpPr>
            <a:spLocks noGrp="1"/>
          </p:cNvSpPr>
          <p:nvPr>
            <p:ph type="title"/>
          </p:nvPr>
        </p:nvSpPr>
        <p:spPr/>
        <p:txBody>
          <a:bodyPr/>
          <a:lstStyle/>
          <a:p>
            <a:r>
              <a:rPr lang="en-GB" dirty="0"/>
              <a:t>EHN1: NA61, NA64-e</a:t>
            </a:r>
          </a:p>
        </p:txBody>
      </p:sp>
      <p:sp>
        <p:nvSpPr>
          <p:cNvPr id="3" name="Date Placeholder 2">
            <a:extLst>
              <a:ext uri="{FF2B5EF4-FFF2-40B4-BE49-F238E27FC236}">
                <a16:creationId xmlns:a16="http://schemas.microsoft.com/office/drawing/2014/main" id="{A5318247-7245-CD43-B155-00A6E3566690}"/>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153F12A5-66BC-FF4A-97B0-AE39D1E37F71}"/>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7DD1954A-6B8D-844E-A298-18E3F2E19798}"/>
              </a:ext>
            </a:extLst>
          </p:cNvPr>
          <p:cNvSpPr>
            <a:spLocks noGrp="1"/>
          </p:cNvSpPr>
          <p:nvPr>
            <p:ph type="sldNum" sz="quarter" idx="12"/>
          </p:nvPr>
        </p:nvSpPr>
        <p:spPr/>
        <p:txBody>
          <a:bodyPr/>
          <a:lstStyle/>
          <a:p>
            <a:fld id="{8D6C380F-326D-3C40-9EE7-7FBAB0953422}" type="slidenum">
              <a:rPr lang="en-US" smtClean="0"/>
              <a:pPr/>
              <a:t>5</a:t>
            </a:fld>
            <a:endParaRPr lang="en-US"/>
          </a:p>
        </p:txBody>
      </p:sp>
      <p:sp>
        <p:nvSpPr>
          <p:cNvPr id="6" name="Content Placeholder 5">
            <a:extLst>
              <a:ext uri="{FF2B5EF4-FFF2-40B4-BE49-F238E27FC236}">
                <a16:creationId xmlns:a16="http://schemas.microsoft.com/office/drawing/2014/main" id="{520F3402-4E9B-E34F-A086-71FFD78FD078}"/>
              </a:ext>
            </a:extLst>
          </p:cNvPr>
          <p:cNvSpPr>
            <a:spLocks noGrp="1"/>
          </p:cNvSpPr>
          <p:nvPr>
            <p:ph sz="quarter" idx="13"/>
          </p:nvPr>
        </p:nvSpPr>
        <p:spPr>
          <a:xfrm>
            <a:off x="457200" y="1260000"/>
            <a:ext cx="8419514" cy="5016068"/>
          </a:xfrm>
        </p:spPr>
        <p:txBody>
          <a:bodyPr/>
          <a:lstStyle/>
          <a:p>
            <a:r>
              <a:rPr lang="en-GB" dirty="0"/>
              <a:t>Both are continuations of ongoing experiments</a:t>
            </a:r>
          </a:p>
          <a:p>
            <a:r>
              <a:rPr lang="en-GB" dirty="0"/>
              <a:t>Both aim at highest possible </a:t>
            </a:r>
            <a:r>
              <a:rPr lang="en-GB" b="1" dirty="0"/>
              <a:t>intensities</a:t>
            </a:r>
            <a:r>
              <a:rPr lang="en-GB" dirty="0"/>
              <a:t> and optimum beam </a:t>
            </a:r>
            <a:r>
              <a:rPr lang="en-GB" b="1" dirty="0"/>
              <a:t>quality</a:t>
            </a:r>
          </a:p>
          <a:p>
            <a:r>
              <a:rPr lang="en-GB" dirty="0"/>
              <a:t>For NA64-e, the present limit seems to be </a:t>
            </a:r>
            <a:r>
              <a:rPr lang="en-GB" b="1" dirty="0"/>
              <a:t>pile-up</a:t>
            </a:r>
            <a:r>
              <a:rPr lang="en-GB" dirty="0"/>
              <a:t> as well as time</a:t>
            </a:r>
            <a:br>
              <a:rPr lang="en-GB" dirty="0"/>
            </a:br>
            <a:r>
              <a:rPr lang="en-GB" dirty="0"/>
              <a:t>needed for setting up the experiment each time.</a:t>
            </a:r>
          </a:p>
          <a:p>
            <a:r>
              <a:rPr lang="en-GB" dirty="0"/>
              <a:t>For NA61 </a:t>
            </a:r>
            <a:r>
              <a:rPr lang="en-GB" b="1" dirty="0"/>
              <a:t>shielding</a:t>
            </a:r>
            <a:r>
              <a:rPr lang="en-GB" dirty="0"/>
              <a:t> measurements and studies are under way, </a:t>
            </a:r>
            <a:br>
              <a:rPr lang="en-GB" dirty="0"/>
            </a:br>
            <a:r>
              <a:rPr lang="en-GB" dirty="0"/>
              <a:t>ideas exist for improvement. </a:t>
            </a:r>
            <a:br>
              <a:rPr lang="en-GB" dirty="0"/>
            </a:br>
            <a:r>
              <a:rPr lang="en-GB" dirty="0"/>
              <a:t>Discussions on </a:t>
            </a:r>
            <a:r>
              <a:rPr lang="en-GB" b="1" dirty="0"/>
              <a:t>interlocks</a:t>
            </a:r>
            <a:r>
              <a:rPr lang="en-GB" dirty="0"/>
              <a:t> against beam movements are under study.</a:t>
            </a:r>
          </a:p>
          <a:p>
            <a:r>
              <a:rPr lang="en-GB" dirty="0"/>
              <a:t>NA61 asks for the study of a </a:t>
            </a:r>
            <a:r>
              <a:rPr lang="en-GB" b="1" dirty="0"/>
              <a:t>low-energy hadron beam </a:t>
            </a:r>
            <a:r>
              <a:rPr lang="en-GB" dirty="0"/>
              <a:t>(≦ 9 GeV/c).</a:t>
            </a:r>
            <a:br>
              <a:rPr lang="en-GB" dirty="0"/>
            </a:br>
            <a:r>
              <a:rPr lang="en-GB" dirty="0"/>
              <a:t>A first conceptual design exists, profiting from ~50 m available in the shielded zone upstream of the NA61 target. Easy transition between ‘normal’ and VLE beam modes (just a vacuum pipe).</a:t>
            </a:r>
          </a:p>
        </p:txBody>
      </p:sp>
    </p:spTree>
    <p:extLst>
      <p:ext uri="{BB962C8B-B14F-4D97-AF65-F5344CB8AC3E}">
        <p14:creationId xmlns:p14="http://schemas.microsoft.com/office/powerpoint/2010/main" val="2705355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l-GR" sz="2700" dirty="0" err="1"/>
              <a:t>Large</a:t>
            </a:r>
            <a:r>
              <a:rPr lang="el-GR" sz="2700" dirty="0"/>
              <a:t> </a:t>
            </a:r>
            <a:r>
              <a:rPr lang="el-GR" sz="2700" dirty="0" err="1"/>
              <a:t>Acceptance</a:t>
            </a:r>
            <a:r>
              <a:rPr lang="el-GR" sz="2700" dirty="0"/>
              <a:t> </a:t>
            </a:r>
            <a:r>
              <a:rPr lang="el-GR" sz="2700" dirty="0" err="1"/>
              <a:t>Low</a:t>
            </a:r>
            <a:r>
              <a:rPr lang="el-GR" sz="2700" dirty="0"/>
              <a:t>-Energy </a:t>
            </a:r>
            <a:r>
              <a:rPr lang="el-GR" sz="2700" dirty="0" err="1"/>
              <a:t>beam</a:t>
            </a:r>
            <a:r>
              <a:rPr lang="el-GR" sz="2700" dirty="0"/>
              <a:t> in H2/NA61</a:t>
            </a:r>
          </a:p>
        </p:txBody>
      </p:sp>
      <p:sp>
        <p:nvSpPr>
          <p:cNvPr id="4" name="Date Placeholder 3"/>
          <p:cNvSpPr>
            <a:spLocks noGrp="1"/>
          </p:cNvSpPr>
          <p:nvPr>
            <p:ph type="dt" sz="half" idx="10"/>
          </p:nvPr>
        </p:nvSpPr>
        <p:spPr/>
        <p:txBody>
          <a:bodyPr/>
          <a:lstStyle/>
          <a:p>
            <a:r>
              <a:rPr lang="en-US"/>
              <a:t>L.Gatignon, 13-06-2018</a:t>
            </a:r>
            <a:endParaRPr lang="en-GB"/>
          </a:p>
        </p:txBody>
      </p:sp>
      <p:sp>
        <p:nvSpPr>
          <p:cNvPr id="5" name="Footer Placeholder 4"/>
          <p:cNvSpPr>
            <a:spLocks noGrp="1"/>
          </p:cNvSpPr>
          <p:nvPr>
            <p:ph type="ftr" sz="quarter" idx="11"/>
          </p:nvPr>
        </p:nvSpPr>
        <p:spPr/>
        <p:txBody>
          <a:bodyPr/>
          <a:lstStyle/>
          <a:p>
            <a:r>
              <a:rPr lang="en-GB"/>
              <a:t>Conventional Beams</a:t>
            </a:r>
          </a:p>
        </p:txBody>
      </p:sp>
      <p:sp>
        <p:nvSpPr>
          <p:cNvPr id="6" name="Slide Number Placeholder 5"/>
          <p:cNvSpPr>
            <a:spLocks noGrp="1"/>
          </p:cNvSpPr>
          <p:nvPr>
            <p:ph type="sldNum" sz="quarter" idx="12"/>
          </p:nvPr>
        </p:nvSpPr>
        <p:spPr/>
        <p:txBody>
          <a:bodyPr/>
          <a:lstStyle/>
          <a:p>
            <a:fld id="{BB45853E-AC02-4579-856F-F359B115A30E}" type="slidenum">
              <a:rPr lang="en-GB" smtClean="0"/>
              <a:t>6</a:t>
            </a:fld>
            <a:endParaRPr lang="en-GB"/>
          </a:p>
        </p:txBody>
      </p:sp>
      <p:pic>
        <p:nvPicPr>
          <p:cNvPr id="7" name="Picture 6"/>
          <p:cNvPicPr>
            <a:picLocks noChangeAspect="1"/>
          </p:cNvPicPr>
          <p:nvPr/>
        </p:nvPicPr>
        <p:blipFill>
          <a:blip r:embed="rId2"/>
          <a:stretch>
            <a:fillRect/>
          </a:stretch>
        </p:blipFill>
        <p:spPr>
          <a:xfrm>
            <a:off x="157195" y="1775682"/>
            <a:ext cx="4549793" cy="3781450"/>
          </a:xfrm>
          <a:prstGeom prst="rect">
            <a:avLst/>
          </a:prstGeom>
        </p:spPr>
      </p:pic>
      <p:sp>
        <p:nvSpPr>
          <p:cNvPr id="8" name="TextBox 7"/>
          <p:cNvSpPr txBox="1"/>
          <p:nvPr/>
        </p:nvSpPr>
        <p:spPr>
          <a:xfrm>
            <a:off x="3850150" y="1777377"/>
            <a:ext cx="4202225" cy="669414"/>
          </a:xfrm>
          <a:prstGeom prst="rect">
            <a:avLst/>
          </a:prstGeom>
          <a:noFill/>
        </p:spPr>
        <p:txBody>
          <a:bodyPr wrap="square" rtlCol="0">
            <a:spAutoFit/>
          </a:bodyPr>
          <a:lstStyle/>
          <a:p>
            <a:pPr marL="257175" indent="-257175">
              <a:lnSpc>
                <a:spcPts val="1950"/>
              </a:lnSpc>
              <a:spcBef>
                <a:spcPts val="450"/>
              </a:spcBef>
              <a:buFont typeface="Arial" panose="020B0604020202020204" pitchFamily="34" charset="0"/>
              <a:buChar char="•"/>
            </a:pPr>
            <a:r>
              <a:rPr lang="en-US" sz="2000" dirty="0"/>
              <a:t>175 mm*</a:t>
            </a:r>
            <a:r>
              <a:rPr lang="en-US" sz="2000" dirty="0" err="1"/>
              <a:t>mrad</a:t>
            </a:r>
            <a:r>
              <a:rPr lang="en-US" sz="2000" dirty="0"/>
              <a:t> % in the horizontal </a:t>
            </a:r>
          </a:p>
          <a:p>
            <a:pPr marL="257175" indent="-257175">
              <a:lnSpc>
                <a:spcPts val="1950"/>
              </a:lnSpc>
              <a:spcBef>
                <a:spcPts val="450"/>
              </a:spcBef>
              <a:buFont typeface="Arial" panose="020B0604020202020204" pitchFamily="34" charset="0"/>
              <a:buChar char="•"/>
            </a:pPr>
            <a:r>
              <a:rPr lang="en-US" sz="2000" dirty="0"/>
              <a:t>750 mm*</a:t>
            </a:r>
            <a:r>
              <a:rPr lang="en-US" sz="2000" dirty="0" err="1"/>
              <a:t>mrad</a:t>
            </a:r>
            <a:r>
              <a:rPr lang="en-US" sz="2000" dirty="0"/>
              <a:t> % in the vertical </a:t>
            </a:r>
            <a:endParaRPr lang="el-GR" sz="2000" dirty="0"/>
          </a:p>
        </p:txBody>
      </p:sp>
      <p:sp>
        <p:nvSpPr>
          <p:cNvPr id="9" name="TextBox 8"/>
          <p:cNvSpPr txBox="1"/>
          <p:nvPr/>
        </p:nvSpPr>
        <p:spPr>
          <a:xfrm>
            <a:off x="3850150" y="3021223"/>
            <a:ext cx="5293850" cy="3119444"/>
          </a:xfrm>
          <a:prstGeom prst="rect">
            <a:avLst/>
          </a:prstGeom>
          <a:noFill/>
        </p:spPr>
        <p:txBody>
          <a:bodyPr wrap="square" rtlCol="0">
            <a:spAutoFit/>
          </a:bodyPr>
          <a:lstStyle/>
          <a:p>
            <a:pPr marL="257175" indent="-257175">
              <a:lnSpc>
                <a:spcPts val="2600"/>
              </a:lnSpc>
              <a:spcBef>
                <a:spcPts val="600"/>
              </a:spcBef>
              <a:buFont typeface="Arial" panose="020B0604020202020204" pitchFamily="34" charset="0"/>
              <a:buChar char="•"/>
            </a:pPr>
            <a:r>
              <a:rPr lang="en-US" sz="2000" dirty="0"/>
              <a:t>Only 4 power supplies needed for the whole line </a:t>
            </a:r>
          </a:p>
          <a:p>
            <a:pPr marL="257175" indent="-257175">
              <a:lnSpc>
                <a:spcPts val="2600"/>
              </a:lnSpc>
              <a:spcBef>
                <a:spcPts val="600"/>
              </a:spcBef>
              <a:buFont typeface="Arial" panose="020B0604020202020204" pitchFamily="34" charset="0"/>
              <a:buChar char="•"/>
            </a:pPr>
            <a:r>
              <a:rPr lang="en-US" sz="2000" dirty="0">
                <a:sym typeface="Wingdings" panose="05000000000000000000" pitchFamily="2" charset="2"/>
              </a:rPr>
              <a:t>QPLs available – </a:t>
            </a:r>
            <a:r>
              <a:rPr lang="en-US" sz="2000" dirty="0">
                <a:solidFill>
                  <a:srgbClr val="FF0000"/>
                </a:solidFill>
                <a:sym typeface="Wingdings" panose="05000000000000000000" pitchFamily="2" charset="2"/>
              </a:rPr>
              <a:t>MBPLs missing</a:t>
            </a:r>
          </a:p>
          <a:p>
            <a:pPr marL="257175" indent="-257175">
              <a:lnSpc>
                <a:spcPts val="2600"/>
              </a:lnSpc>
              <a:spcBef>
                <a:spcPts val="600"/>
              </a:spcBef>
              <a:buFont typeface="Arial" panose="020B0604020202020204" pitchFamily="34" charset="0"/>
              <a:buChar char="•"/>
            </a:pPr>
            <a:r>
              <a:rPr lang="en-US" sz="2000" dirty="0">
                <a:sym typeface="Wingdings" panose="05000000000000000000" pitchFamily="2" charset="2"/>
              </a:rPr>
              <a:t>120 </a:t>
            </a:r>
            <a:r>
              <a:rPr lang="en-US" sz="2000" dirty="0" err="1">
                <a:sym typeface="Wingdings" panose="05000000000000000000" pitchFamily="2" charset="2"/>
              </a:rPr>
              <a:t>mrad</a:t>
            </a:r>
            <a:r>
              <a:rPr lang="en-US" sz="2000" dirty="0">
                <a:sym typeface="Wingdings" panose="05000000000000000000" pitchFamily="2" charset="2"/>
              </a:rPr>
              <a:t> / MBPL angle </a:t>
            </a:r>
          </a:p>
          <a:p>
            <a:pPr marL="257175" indent="-257175">
              <a:lnSpc>
                <a:spcPts val="2600"/>
              </a:lnSpc>
              <a:spcBef>
                <a:spcPts val="600"/>
              </a:spcBef>
              <a:buFont typeface="Arial" panose="020B0604020202020204" pitchFamily="34" charset="0"/>
              <a:buChar char="•"/>
            </a:pPr>
            <a:r>
              <a:rPr lang="en-US" sz="2000" dirty="0">
                <a:sym typeface="Wingdings" panose="05000000000000000000" pitchFamily="2" charset="2"/>
              </a:rPr>
              <a:t>40 m total length </a:t>
            </a:r>
          </a:p>
          <a:p>
            <a:pPr marL="257175" indent="-257175">
              <a:lnSpc>
                <a:spcPts val="2600"/>
              </a:lnSpc>
              <a:spcBef>
                <a:spcPts val="600"/>
              </a:spcBef>
              <a:buFont typeface="Arial" panose="020B0604020202020204" pitchFamily="34" charset="0"/>
              <a:buChar char="•"/>
            </a:pPr>
            <a:r>
              <a:rPr lang="en-US" sz="2000" dirty="0">
                <a:sym typeface="Wingdings" panose="05000000000000000000" pitchFamily="2" charset="2"/>
              </a:rPr>
              <a:t>Space available in PPE132/142</a:t>
            </a:r>
            <a:endParaRPr lang="el-GR" sz="2000" dirty="0">
              <a:sym typeface="Wingdings" panose="05000000000000000000" pitchFamily="2" charset="2"/>
            </a:endParaRPr>
          </a:p>
          <a:p>
            <a:pPr marL="257175" indent="-257175">
              <a:lnSpc>
                <a:spcPts val="2600"/>
              </a:lnSpc>
              <a:spcBef>
                <a:spcPts val="600"/>
              </a:spcBef>
              <a:buFont typeface="Arial" panose="020B0604020202020204" pitchFamily="34" charset="0"/>
              <a:buChar char="•"/>
            </a:pPr>
            <a:r>
              <a:rPr lang="el-GR" sz="2000" dirty="0" err="1">
                <a:sym typeface="Wingdings" panose="05000000000000000000" pitchFamily="2" charset="2"/>
              </a:rPr>
              <a:t>Zone</a:t>
            </a:r>
            <a:r>
              <a:rPr lang="el-GR" sz="2000" dirty="0">
                <a:sym typeface="Wingdings" panose="05000000000000000000" pitchFamily="2" charset="2"/>
              </a:rPr>
              <a:t> </a:t>
            </a:r>
            <a:r>
              <a:rPr lang="el-GR" sz="2000" dirty="0" err="1">
                <a:sym typeface="Wingdings" panose="05000000000000000000" pitchFamily="2" charset="2"/>
              </a:rPr>
              <a:t>very</a:t>
            </a:r>
            <a:r>
              <a:rPr lang="el-GR" sz="2000" dirty="0">
                <a:sym typeface="Wingdings" panose="05000000000000000000" pitchFamily="2" charset="2"/>
              </a:rPr>
              <a:t> </a:t>
            </a:r>
            <a:r>
              <a:rPr lang="el-GR" sz="2000" dirty="0" err="1">
                <a:sym typeface="Wingdings" panose="05000000000000000000" pitchFamily="2" charset="2"/>
              </a:rPr>
              <a:t>shielded</a:t>
            </a:r>
            <a:r>
              <a:rPr lang="el-GR" sz="2000" dirty="0">
                <a:sym typeface="Wingdings" panose="05000000000000000000" pitchFamily="2" charset="2"/>
              </a:rPr>
              <a:t> </a:t>
            </a:r>
            <a:r>
              <a:rPr lang="el-GR" sz="2000" dirty="0" err="1">
                <a:sym typeface="Wingdings" panose="05000000000000000000" pitchFamily="2" charset="2"/>
              </a:rPr>
              <a:t>anyway</a:t>
            </a:r>
            <a:r>
              <a:rPr lang="el-GR" sz="2000" dirty="0">
                <a:sym typeface="Wingdings" panose="05000000000000000000" pitchFamily="2" charset="2"/>
              </a:rPr>
              <a:t> </a:t>
            </a:r>
            <a:br>
              <a:rPr lang="fr-CH" sz="2000" dirty="0">
                <a:sym typeface="Wingdings" panose="05000000000000000000" pitchFamily="2" charset="2"/>
              </a:rPr>
            </a:br>
            <a:r>
              <a:rPr lang="fr-CH" sz="2000" dirty="0">
                <a:sym typeface="Wingdings" panose="05000000000000000000" pitchFamily="2" charset="2"/>
              </a:rPr>
              <a:t>H</a:t>
            </a:r>
            <a:r>
              <a:rPr lang="el-GR" sz="2000" dirty="0" err="1">
                <a:sym typeface="Wingdings" panose="05000000000000000000" pitchFamily="2" charset="2"/>
              </a:rPr>
              <a:t>igh</a:t>
            </a:r>
            <a:r>
              <a:rPr lang="el-GR" sz="2000" dirty="0">
                <a:sym typeface="Wingdings" panose="05000000000000000000" pitchFamily="2" charset="2"/>
              </a:rPr>
              <a:t> </a:t>
            </a:r>
            <a:r>
              <a:rPr lang="el-GR" sz="2000" dirty="0" err="1">
                <a:sym typeface="Wingdings" panose="05000000000000000000" pitchFamily="2" charset="2"/>
              </a:rPr>
              <a:t>intensities</a:t>
            </a:r>
            <a:r>
              <a:rPr lang="el-GR" sz="2000" dirty="0">
                <a:sym typeface="Wingdings" panose="05000000000000000000" pitchFamily="2" charset="2"/>
              </a:rPr>
              <a:t> </a:t>
            </a:r>
            <a:r>
              <a:rPr lang="el-GR" sz="2000" dirty="0" err="1">
                <a:sym typeface="Wingdings" panose="05000000000000000000" pitchFamily="2" charset="2"/>
              </a:rPr>
              <a:t>possible</a:t>
            </a:r>
            <a:r>
              <a:rPr lang="el-GR" sz="2000" dirty="0">
                <a:sym typeface="Wingdings" panose="05000000000000000000" pitchFamily="2" charset="2"/>
              </a:rPr>
              <a:t> </a:t>
            </a:r>
            <a:endParaRPr lang="en-US" sz="2000" dirty="0">
              <a:sym typeface="Wingdings" panose="05000000000000000000" pitchFamily="2" charset="2"/>
            </a:endParaRPr>
          </a:p>
        </p:txBody>
      </p:sp>
      <p:sp>
        <p:nvSpPr>
          <p:cNvPr id="3" name="TextBox 2">
            <a:extLst>
              <a:ext uri="{FF2B5EF4-FFF2-40B4-BE49-F238E27FC236}">
                <a16:creationId xmlns:a16="http://schemas.microsoft.com/office/drawing/2014/main" id="{AE5DA736-57A9-B544-8B0A-B8BAE7C95F9F}"/>
              </a:ext>
            </a:extLst>
          </p:cNvPr>
          <p:cNvSpPr txBox="1"/>
          <p:nvPr/>
        </p:nvSpPr>
        <p:spPr>
          <a:xfrm>
            <a:off x="3424830" y="824070"/>
            <a:ext cx="1931939" cy="461665"/>
          </a:xfrm>
          <a:prstGeom prst="rect">
            <a:avLst/>
          </a:prstGeom>
          <a:noFill/>
        </p:spPr>
        <p:txBody>
          <a:bodyPr wrap="none" rtlCol="0">
            <a:spAutoFit/>
          </a:bodyPr>
          <a:lstStyle/>
          <a:p>
            <a:r>
              <a:rPr lang="en-GB" sz="2400" dirty="0"/>
              <a:t>(Preliminary)</a:t>
            </a:r>
          </a:p>
        </p:txBody>
      </p:sp>
      <p:sp>
        <p:nvSpPr>
          <p:cNvPr id="10" name="TextBox 9">
            <a:extLst>
              <a:ext uri="{FF2B5EF4-FFF2-40B4-BE49-F238E27FC236}">
                <a16:creationId xmlns:a16="http://schemas.microsoft.com/office/drawing/2014/main" id="{DDA9E03F-77C2-A144-89FE-76B9354034A1}"/>
              </a:ext>
            </a:extLst>
          </p:cNvPr>
          <p:cNvSpPr txBox="1"/>
          <p:nvPr/>
        </p:nvSpPr>
        <p:spPr>
          <a:xfrm>
            <a:off x="323557" y="5950634"/>
            <a:ext cx="1762021" cy="369332"/>
          </a:xfrm>
          <a:prstGeom prst="rect">
            <a:avLst/>
          </a:prstGeom>
          <a:noFill/>
        </p:spPr>
        <p:txBody>
          <a:bodyPr wrap="none" rtlCol="0">
            <a:spAutoFit/>
          </a:bodyPr>
          <a:lstStyle/>
          <a:p>
            <a:r>
              <a:rPr lang="en-GB" b="1" i="1" dirty="0" err="1">
                <a:solidFill>
                  <a:schemeClr val="accent3">
                    <a:lumMod val="75000"/>
                  </a:schemeClr>
                </a:solidFill>
              </a:rPr>
              <a:t>N.Charitonidis</a:t>
            </a:r>
            <a:endParaRPr lang="en-GB" b="1" i="1" dirty="0">
              <a:solidFill>
                <a:schemeClr val="accent3">
                  <a:lumMod val="75000"/>
                </a:schemeClr>
              </a:solidFill>
            </a:endParaRPr>
          </a:p>
        </p:txBody>
      </p:sp>
    </p:spTree>
    <p:extLst>
      <p:ext uri="{BB962C8B-B14F-4D97-AF65-F5344CB8AC3E}">
        <p14:creationId xmlns:p14="http://schemas.microsoft.com/office/powerpoint/2010/main" val="3652348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l-GR" dirty="0"/>
              <a:t>H2-VLE for NA61 </a:t>
            </a:r>
            <a:r>
              <a:rPr lang="el-GR" dirty="0" err="1"/>
              <a:t>preliminary</a:t>
            </a:r>
            <a:r>
              <a:rPr lang="el-GR" dirty="0"/>
              <a:t> </a:t>
            </a:r>
            <a:r>
              <a:rPr lang="el-GR" dirty="0" err="1"/>
              <a:t>simulations</a:t>
            </a:r>
            <a:endParaRPr lang="el-GR" dirty="0"/>
          </a:p>
        </p:txBody>
      </p:sp>
      <p:sp>
        <p:nvSpPr>
          <p:cNvPr id="4" name="Date Placeholder 3"/>
          <p:cNvSpPr>
            <a:spLocks noGrp="1"/>
          </p:cNvSpPr>
          <p:nvPr>
            <p:ph type="dt" sz="half" idx="10"/>
          </p:nvPr>
        </p:nvSpPr>
        <p:spPr/>
        <p:txBody>
          <a:bodyPr/>
          <a:lstStyle/>
          <a:p>
            <a:r>
              <a:rPr lang="en-US"/>
              <a:t>L.Gatignon, 13-06-2018</a:t>
            </a:r>
            <a:endParaRPr lang="en-GB"/>
          </a:p>
        </p:txBody>
      </p:sp>
      <p:sp>
        <p:nvSpPr>
          <p:cNvPr id="5" name="Footer Placeholder 4"/>
          <p:cNvSpPr>
            <a:spLocks noGrp="1"/>
          </p:cNvSpPr>
          <p:nvPr>
            <p:ph type="ftr" sz="quarter" idx="11"/>
          </p:nvPr>
        </p:nvSpPr>
        <p:spPr/>
        <p:txBody>
          <a:bodyPr/>
          <a:lstStyle/>
          <a:p>
            <a:r>
              <a:rPr lang="en-GB"/>
              <a:t>Conventional Beams</a:t>
            </a:r>
            <a:endParaRPr lang="en-GB" dirty="0"/>
          </a:p>
        </p:txBody>
      </p:sp>
      <p:sp>
        <p:nvSpPr>
          <p:cNvPr id="6" name="Slide Number Placeholder 5"/>
          <p:cNvSpPr>
            <a:spLocks noGrp="1"/>
          </p:cNvSpPr>
          <p:nvPr>
            <p:ph type="sldNum" sz="quarter" idx="12"/>
          </p:nvPr>
        </p:nvSpPr>
        <p:spPr/>
        <p:txBody>
          <a:bodyPr/>
          <a:lstStyle/>
          <a:p>
            <a:fld id="{BB45853E-AC02-4579-856F-F359B115A30E}" type="slidenum">
              <a:rPr lang="en-GB" smtClean="0"/>
              <a:t>7</a:t>
            </a:fld>
            <a:endParaRPr lang="en-GB" dirty="0"/>
          </a:p>
        </p:txBody>
      </p:sp>
      <p:pic>
        <p:nvPicPr>
          <p:cNvPr id="9" name="Content Placeholder 6"/>
          <p:cNvPicPr>
            <a:picLocks noChangeAspect="1"/>
          </p:cNvPicPr>
          <p:nvPr/>
        </p:nvPicPr>
        <p:blipFill>
          <a:blip r:embed="rId2"/>
          <a:stretch>
            <a:fillRect/>
          </a:stretch>
        </p:blipFill>
        <p:spPr>
          <a:xfrm>
            <a:off x="62308" y="1371388"/>
            <a:ext cx="2756991" cy="3724275"/>
          </a:xfrm>
          <a:prstGeom prst="rect">
            <a:avLst/>
          </a:prstGeom>
        </p:spPr>
      </p:pic>
      <p:sp>
        <p:nvSpPr>
          <p:cNvPr id="10" name="Rectangle 9"/>
          <p:cNvSpPr/>
          <p:nvPr/>
        </p:nvSpPr>
        <p:spPr>
          <a:xfrm rot="357426">
            <a:off x="673680" y="1383245"/>
            <a:ext cx="1185284" cy="297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QNL022444</a:t>
            </a:r>
            <a:endParaRPr lang="el-GR" sz="1350" dirty="0"/>
          </a:p>
        </p:txBody>
      </p:sp>
      <p:sp>
        <p:nvSpPr>
          <p:cNvPr id="11" name="Rectangle 10"/>
          <p:cNvSpPr/>
          <p:nvPr/>
        </p:nvSpPr>
        <p:spPr>
          <a:xfrm rot="357426">
            <a:off x="308086" y="4551944"/>
            <a:ext cx="1185284" cy="29787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MBNH022309</a:t>
            </a:r>
            <a:endParaRPr lang="el-GR" sz="1350" dirty="0"/>
          </a:p>
        </p:txBody>
      </p:sp>
      <p:cxnSp>
        <p:nvCxnSpPr>
          <p:cNvPr id="12" name="Straight Arrow Connector 11"/>
          <p:cNvCxnSpPr/>
          <p:nvPr/>
        </p:nvCxnSpPr>
        <p:spPr>
          <a:xfrm flipV="1">
            <a:off x="1313984" y="2356204"/>
            <a:ext cx="191644" cy="1925783"/>
          </a:xfrm>
          <a:prstGeom prst="straightConnector1">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rot="16539592">
            <a:off x="643338" y="3083484"/>
            <a:ext cx="1156086" cy="300082"/>
          </a:xfrm>
          <a:prstGeom prst="rect">
            <a:avLst/>
          </a:prstGeom>
          <a:noFill/>
        </p:spPr>
        <p:txBody>
          <a:bodyPr wrap="none" rtlCol="0">
            <a:spAutoFit/>
          </a:bodyPr>
          <a:lstStyle/>
          <a:p>
            <a:r>
              <a:rPr lang="en-US" sz="1350" dirty="0">
                <a:solidFill>
                  <a:schemeClr val="bg1"/>
                </a:solidFill>
              </a:rPr>
              <a:t>New branch </a:t>
            </a:r>
            <a:endParaRPr lang="el-GR" sz="1350" dirty="0">
              <a:solidFill>
                <a:schemeClr val="bg1"/>
              </a:solidFill>
            </a:endParaRPr>
          </a:p>
        </p:txBody>
      </p:sp>
      <p:pic>
        <p:nvPicPr>
          <p:cNvPr id="15" name="Picture 14"/>
          <p:cNvPicPr>
            <a:picLocks noChangeAspect="1"/>
          </p:cNvPicPr>
          <p:nvPr/>
        </p:nvPicPr>
        <p:blipFill>
          <a:blip r:embed="rId3"/>
          <a:stretch>
            <a:fillRect/>
          </a:stretch>
        </p:blipFill>
        <p:spPr>
          <a:xfrm>
            <a:off x="2867872" y="1371388"/>
            <a:ext cx="1606814" cy="2553158"/>
          </a:xfrm>
          <a:prstGeom prst="rect">
            <a:avLst/>
          </a:prstGeom>
        </p:spPr>
      </p:pic>
      <p:pic>
        <p:nvPicPr>
          <p:cNvPr id="18" name="Picture 17"/>
          <p:cNvPicPr>
            <a:picLocks noChangeAspect="1"/>
          </p:cNvPicPr>
          <p:nvPr/>
        </p:nvPicPr>
        <p:blipFill>
          <a:blip r:embed="rId4"/>
          <a:stretch>
            <a:fillRect/>
          </a:stretch>
        </p:blipFill>
        <p:spPr>
          <a:xfrm>
            <a:off x="4668716" y="1642695"/>
            <a:ext cx="4369777" cy="2966114"/>
          </a:xfrm>
          <a:prstGeom prst="rect">
            <a:avLst/>
          </a:prstGeom>
        </p:spPr>
      </p:pic>
      <p:sp>
        <p:nvSpPr>
          <p:cNvPr id="19" name="TextBox 18"/>
          <p:cNvSpPr txBox="1"/>
          <p:nvPr/>
        </p:nvSpPr>
        <p:spPr>
          <a:xfrm>
            <a:off x="3530991" y="4703248"/>
            <a:ext cx="5613009" cy="738664"/>
          </a:xfrm>
          <a:prstGeom prst="rect">
            <a:avLst/>
          </a:prstGeom>
          <a:noFill/>
        </p:spPr>
        <p:txBody>
          <a:bodyPr wrap="square" rtlCol="0">
            <a:spAutoFit/>
          </a:bodyPr>
          <a:lstStyle/>
          <a:p>
            <a:r>
              <a:rPr lang="el-GR" sz="2000" dirty="0" err="1">
                <a:effectLst>
                  <a:outerShdw blurRad="38100" dist="38100" dir="2700000" algn="tl">
                    <a:srgbClr val="000000">
                      <a:alpha val="43137"/>
                    </a:srgbClr>
                  </a:outerShdw>
                </a:effectLst>
              </a:rPr>
              <a:t>Spot-size</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target</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background</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etc</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need</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to</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be</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optimized</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but</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results</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look</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very</a:t>
            </a:r>
            <a:r>
              <a:rPr lang="el-GR" sz="2000" dirty="0">
                <a:effectLst>
                  <a:outerShdw blurRad="38100" dist="38100" dir="2700000" algn="tl">
                    <a:srgbClr val="000000">
                      <a:alpha val="43137"/>
                    </a:srgbClr>
                  </a:outerShdw>
                </a:effectLst>
              </a:rPr>
              <a:t> </a:t>
            </a:r>
            <a:r>
              <a:rPr lang="el-GR" sz="2000" dirty="0" err="1">
                <a:effectLst>
                  <a:outerShdw blurRad="38100" dist="38100" dir="2700000" algn="tl">
                    <a:srgbClr val="000000">
                      <a:alpha val="43137"/>
                    </a:srgbClr>
                  </a:outerShdw>
                </a:effectLst>
              </a:rPr>
              <a:t>promising</a:t>
            </a:r>
            <a:r>
              <a:rPr lang="el-GR" sz="2000" dirty="0">
                <a:effectLst>
                  <a:outerShdw blurRad="38100" dist="38100" dir="2700000" algn="tl">
                    <a:srgbClr val="000000">
                      <a:alpha val="43137"/>
                    </a:srgbClr>
                  </a:outerShdw>
                </a:effectLst>
              </a:rPr>
              <a:t> </a:t>
            </a:r>
            <a:r>
              <a:rPr lang="el-GR" sz="2100" dirty="0">
                <a:effectLst>
                  <a:outerShdw blurRad="38100" dist="38100" dir="2700000" algn="tl">
                    <a:srgbClr val="000000">
                      <a:alpha val="43137"/>
                    </a:srgbClr>
                  </a:outerShdw>
                </a:effectLst>
              </a:rPr>
              <a:t>!</a:t>
            </a:r>
          </a:p>
        </p:txBody>
      </p:sp>
      <p:sp>
        <p:nvSpPr>
          <p:cNvPr id="20" name="TextBox 19"/>
          <p:cNvSpPr txBox="1"/>
          <p:nvPr/>
        </p:nvSpPr>
        <p:spPr>
          <a:xfrm>
            <a:off x="5184112" y="2234194"/>
            <a:ext cx="1489250" cy="1131079"/>
          </a:xfrm>
          <a:prstGeom prst="rect">
            <a:avLst/>
          </a:prstGeom>
          <a:noFill/>
        </p:spPr>
        <p:txBody>
          <a:bodyPr wrap="square" rtlCol="0">
            <a:spAutoFit/>
          </a:bodyPr>
          <a:lstStyle/>
          <a:p>
            <a:r>
              <a:rPr lang="fr-CA" sz="1350" b="1" dirty="0">
                <a:solidFill>
                  <a:srgbClr val="C00000"/>
                </a:solidFill>
              </a:rPr>
              <a:t>Pions</a:t>
            </a:r>
            <a:r>
              <a:rPr lang="el-GR" sz="1350" b="1" dirty="0">
                <a:solidFill>
                  <a:srgbClr val="C00000"/>
                </a:solidFill>
              </a:rPr>
              <a:t> @ the </a:t>
            </a:r>
            <a:r>
              <a:rPr lang="el-GR" sz="1350" b="1" dirty="0" err="1">
                <a:solidFill>
                  <a:srgbClr val="C00000"/>
                </a:solidFill>
              </a:rPr>
              <a:t>end</a:t>
            </a:r>
            <a:r>
              <a:rPr lang="el-GR" sz="1350" b="1" dirty="0">
                <a:solidFill>
                  <a:srgbClr val="C00000"/>
                </a:solidFill>
              </a:rPr>
              <a:t> of the VLE </a:t>
            </a:r>
            <a:r>
              <a:rPr lang="el-GR" sz="1350" b="1" dirty="0" err="1">
                <a:solidFill>
                  <a:srgbClr val="C00000"/>
                </a:solidFill>
              </a:rPr>
              <a:t>beam</a:t>
            </a:r>
            <a:r>
              <a:rPr lang="el-GR" sz="1350" b="1" dirty="0">
                <a:solidFill>
                  <a:srgbClr val="C00000"/>
                </a:solidFill>
              </a:rPr>
              <a:t> </a:t>
            </a:r>
            <a:r>
              <a:rPr lang="el-GR" sz="1350" b="1" dirty="0" err="1">
                <a:solidFill>
                  <a:srgbClr val="C00000"/>
                </a:solidFill>
              </a:rPr>
              <a:t>line</a:t>
            </a:r>
            <a:r>
              <a:rPr lang="el-GR" sz="1350" b="1" dirty="0">
                <a:solidFill>
                  <a:srgbClr val="C00000"/>
                </a:solidFill>
              </a:rPr>
              <a:t> @ 9 </a:t>
            </a:r>
            <a:r>
              <a:rPr lang="el-GR" sz="1350" b="1" dirty="0" err="1">
                <a:solidFill>
                  <a:srgbClr val="C00000"/>
                </a:solidFill>
              </a:rPr>
              <a:t>GeV</a:t>
            </a:r>
            <a:r>
              <a:rPr lang="el-GR" sz="1350" b="1" dirty="0">
                <a:solidFill>
                  <a:srgbClr val="C00000"/>
                </a:solidFill>
              </a:rPr>
              <a:t>/c</a:t>
            </a:r>
          </a:p>
          <a:p>
            <a:r>
              <a:rPr lang="el-GR" sz="1350" b="1" dirty="0">
                <a:solidFill>
                  <a:srgbClr val="C00000"/>
                </a:solidFill>
              </a:rPr>
              <a:t>-10</a:t>
            </a:r>
            <a:r>
              <a:rPr lang="el-GR" sz="1350" b="1" baseline="30000" dirty="0">
                <a:solidFill>
                  <a:srgbClr val="C00000"/>
                </a:solidFill>
              </a:rPr>
              <a:t>7</a:t>
            </a:r>
            <a:r>
              <a:rPr lang="el-GR" sz="1350" b="1" dirty="0">
                <a:solidFill>
                  <a:srgbClr val="C00000"/>
                </a:solidFill>
              </a:rPr>
              <a:t> p.o.t</a:t>
            </a:r>
          </a:p>
        </p:txBody>
      </p:sp>
    </p:spTree>
    <p:extLst>
      <p:ext uri="{BB962C8B-B14F-4D97-AF65-F5344CB8AC3E}">
        <p14:creationId xmlns:p14="http://schemas.microsoft.com/office/powerpoint/2010/main" val="16417366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5083F-AE51-C041-93AD-20D80AA3D715}"/>
              </a:ext>
            </a:extLst>
          </p:cNvPr>
          <p:cNvSpPr>
            <a:spLocks noGrp="1"/>
          </p:cNvSpPr>
          <p:nvPr>
            <p:ph type="title"/>
          </p:nvPr>
        </p:nvSpPr>
        <p:spPr/>
        <p:txBody>
          <a:bodyPr/>
          <a:lstStyle/>
          <a:p>
            <a:r>
              <a:rPr lang="en-GB" dirty="0"/>
              <a:t>EHN2: COMPASS, NA64-</a:t>
            </a:r>
            <a:r>
              <a:rPr lang="en-GB" dirty="0">
                <a:latin typeface="Symbol" pitchFamily="2" charset="2"/>
              </a:rPr>
              <a:t>m</a:t>
            </a:r>
            <a:r>
              <a:rPr lang="en-GB" dirty="0"/>
              <a:t>, </a:t>
            </a:r>
            <a:r>
              <a:rPr lang="en-GB" dirty="0" err="1"/>
              <a:t>MuonE</a:t>
            </a:r>
            <a:endParaRPr lang="en-GB" dirty="0"/>
          </a:p>
        </p:txBody>
      </p:sp>
      <p:sp>
        <p:nvSpPr>
          <p:cNvPr id="3" name="Date Placeholder 2">
            <a:extLst>
              <a:ext uri="{FF2B5EF4-FFF2-40B4-BE49-F238E27FC236}">
                <a16:creationId xmlns:a16="http://schemas.microsoft.com/office/drawing/2014/main" id="{DDB38917-23BF-FC44-A221-ABEA1525FAC4}"/>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B5B507A5-D3A2-3949-8DAB-4AFBC0A7064F}"/>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7562E968-FCDE-694C-B31A-3C7F83327605}"/>
              </a:ext>
            </a:extLst>
          </p:cNvPr>
          <p:cNvSpPr>
            <a:spLocks noGrp="1"/>
          </p:cNvSpPr>
          <p:nvPr>
            <p:ph type="sldNum" sz="quarter" idx="12"/>
          </p:nvPr>
        </p:nvSpPr>
        <p:spPr/>
        <p:txBody>
          <a:bodyPr/>
          <a:lstStyle/>
          <a:p>
            <a:fld id="{8D6C380F-326D-3C40-9EE7-7FBAB0953422}" type="slidenum">
              <a:rPr lang="en-US" smtClean="0"/>
              <a:pPr/>
              <a:t>8</a:t>
            </a:fld>
            <a:endParaRPr lang="en-US"/>
          </a:p>
        </p:txBody>
      </p:sp>
      <p:sp>
        <p:nvSpPr>
          <p:cNvPr id="6" name="Content Placeholder 5">
            <a:extLst>
              <a:ext uri="{FF2B5EF4-FFF2-40B4-BE49-F238E27FC236}">
                <a16:creationId xmlns:a16="http://schemas.microsoft.com/office/drawing/2014/main" id="{15545F42-CE6C-0140-9A0B-DA55EC994195}"/>
              </a:ext>
            </a:extLst>
          </p:cNvPr>
          <p:cNvSpPr>
            <a:spLocks noGrp="1"/>
          </p:cNvSpPr>
          <p:nvPr>
            <p:ph sz="quarter" idx="13"/>
          </p:nvPr>
        </p:nvSpPr>
        <p:spPr>
          <a:xfrm>
            <a:off x="457200" y="1088544"/>
            <a:ext cx="8686800" cy="5016068"/>
          </a:xfrm>
        </p:spPr>
        <p:txBody>
          <a:bodyPr>
            <a:noAutofit/>
          </a:bodyPr>
          <a:lstStyle/>
          <a:p>
            <a:r>
              <a:rPr lang="en-GB" b="1" dirty="0"/>
              <a:t>Test locations </a:t>
            </a:r>
            <a:r>
              <a:rPr lang="en-GB" dirty="0"/>
              <a:t>have been defined and implemented for pre-LS2 tests, with first results available from and for the experiments.</a:t>
            </a:r>
          </a:p>
          <a:p>
            <a:r>
              <a:rPr lang="en-GB" dirty="0"/>
              <a:t>Studies are ongoing for </a:t>
            </a:r>
            <a:r>
              <a:rPr lang="en-GB" b="1" dirty="0"/>
              <a:t>final implementations </a:t>
            </a:r>
            <a:r>
              <a:rPr lang="en-GB" dirty="0"/>
              <a:t>of the three experiments.</a:t>
            </a:r>
            <a:br>
              <a:rPr lang="en-GB" dirty="0"/>
            </a:br>
            <a:r>
              <a:rPr lang="en-GB" dirty="0"/>
              <a:t>The feasibility for standalone running of each of them should not be problematic, but </a:t>
            </a:r>
            <a:r>
              <a:rPr lang="en-GB" b="1" dirty="0"/>
              <a:t>compatibility with the presence of the COMPASS </a:t>
            </a:r>
            <a:r>
              <a:rPr lang="en-GB" dirty="0"/>
              <a:t>detector requires detailed studies, which are under way.</a:t>
            </a:r>
            <a:br>
              <a:rPr lang="en-GB" dirty="0"/>
            </a:br>
            <a:r>
              <a:rPr lang="en-GB" b="1" dirty="0"/>
              <a:t>Simultaneous operation </a:t>
            </a:r>
            <a:r>
              <a:rPr lang="en-GB" dirty="0"/>
              <a:t>of two or more of the experiments would be ideal, but more difficult. Studies continuing. </a:t>
            </a:r>
          </a:p>
          <a:p>
            <a:r>
              <a:rPr lang="en-GB" dirty="0"/>
              <a:t>For NA64 and </a:t>
            </a:r>
            <a:r>
              <a:rPr lang="en-GB" dirty="0" err="1"/>
              <a:t>MuonE</a:t>
            </a:r>
            <a:r>
              <a:rPr lang="en-GB" dirty="0"/>
              <a:t> </a:t>
            </a:r>
            <a:r>
              <a:rPr lang="en-GB" b="1" dirty="0"/>
              <a:t>two options </a:t>
            </a:r>
            <a:r>
              <a:rPr lang="en-GB" dirty="0"/>
              <a:t>are being evaluated:</a:t>
            </a:r>
          </a:p>
          <a:p>
            <a:pPr lvl="1">
              <a:spcBef>
                <a:spcPts val="300"/>
              </a:spcBef>
            </a:pPr>
            <a:r>
              <a:rPr lang="en-GB" dirty="0"/>
              <a:t>Upstream: NA64µ Phase 1 / </a:t>
            </a:r>
            <a:r>
              <a:rPr lang="en-GB" dirty="0" err="1"/>
              <a:t>MuonE</a:t>
            </a:r>
            <a:r>
              <a:rPr lang="en-GB" dirty="0"/>
              <a:t> 30-35 m set-up</a:t>
            </a:r>
          </a:p>
          <a:p>
            <a:pPr lvl="1">
              <a:spcBef>
                <a:spcPts val="300"/>
              </a:spcBef>
            </a:pPr>
            <a:r>
              <a:rPr lang="en-GB" dirty="0"/>
              <a:t>Downstream: Compact NA64µ Phase 2 inside the SM2 magnet (synergy with COMPASS) and </a:t>
            </a:r>
            <a:r>
              <a:rPr lang="en-GB" dirty="0" err="1"/>
              <a:t>MuonE</a:t>
            </a:r>
            <a:r>
              <a:rPr lang="en-GB" dirty="0"/>
              <a:t> 15 m behind Compass or 35 m with EHN2 extension (given that the beam is not focussed upstream)</a:t>
            </a:r>
          </a:p>
          <a:p>
            <a:pPr>
              <a:spcBef>
                <a:spcPts val="300"/>
              </a:spcBef>
            </a:pPr>
            <a:r>
              <a:rPr lang="en-GB" dirty="0"/>
              <a:t>Studies for a </a:t>
            </a:r>
            <a:r>
              <a:rPr lang="en-GB" b="1" dirty="0"/>
              <a:t>RF separated anti-proton or K</a:t>
            </a:r>
            <a:r>
              <a:rPr lang="en-GB" b="1" baseline="30000" dirty="0"/>
              <a:t>±</a:t>
            </a:r>
            <a:r>
              <a:rPr lang="en-GB" b="1" dirty="0"/>
              <a:t> beam</a:t>
            </a:r>
            <a:r>
              <a:rPr lang="en-GB" dirty="0"/>
              <a:t> have started</a:t>
            </a:r>
          </a:p>
        </p:txBody>
      </p:sp>
    </p:spTree>
    <p:extLst>
      <p:ext uri="{BB962C8B-B14F-4D97-AF65-F5344CB8AC3E}">
        <p14:creationId xmlns:p14="http://schemas.microsoft.com/office/powerpoint/2010/main" val="29915502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5083F-AE51-C041-93AD-20D80AA3D715}"/>
              </a:ext>
            </a:extLst>
          </p:cNvPr>
          <p:cNvSpPr>
            <a:spLocks noGrp="1"/>
          </p:cNvSpPr>
          <p:nvPr>
            <p:ph type="title"/>
          </p:nvPr>
        </p:nvSpPr>
        <p:spPr/>
        <p:txBody>
          <a:bodyPr/>
          <a:lstStyle/>
          <a:p>
            <a:r>
              <a:rPr lang="en-GB" dirty="0"/>
              <a:t>EHN2: Upstream options</a:t>
            </a:r>
          </a:p>
        </p:txBody>
      </p:sp>
      <p:sp>
        <p:nvSpPr>
          <p:cNvPr id="3" name="Date Placeholder 2">
            <a:extLst>
              <a:ext uri="{FF2B5EF4-FFF2-40B4-BE49-F238E27FC236}">
                <a16:creationId xmlns:a16="http://schemas.microsoft.com/office/drawing/2014/main" id="{DDB38917-23BF-FC44-A221-ABEA1525FAC4}"/>
              </a:ext>
            </a:extLst>
          </p:cNvPr>
          <p:cNvSpPr>
            <a:spLocks noGrp="1"/>
          </p:cNvSpPr>
          <p:nvPr>
            <p:ph type="dt" sz="half" idx="10"/>
          </p:nvPr>
        </p:nvSpPr>
        <p:spPr/>
        <p:txBody>
          <a:bodyPr/>
          <a:lstStyle/>
          <a:p>
            <a:r>
              <a:rPr lang="en-US"/>
              <a:t>L.Gatignon, 13-06-2018</a:t>
            </a:r>
            <a:endParaRPr lang="en-US" dirty="0"/>
          </a:p>
        </p:txBody>
      </p:sp>
      <p:sp>
        <p:nvSpPr>
          <p:cNvPr id="4" name="Footer Placeholder 3">
            <a:extLst>
              <a:ext uri="{FF2B5EF4-FFF2-40B4-BE49-F238E27FC236}">
                <a16:creationId xmlns:a16="http://schemas.microsoft.com/office/drawing/2014/main" id="{B5B507A5-D3A2-3949-8DAB-4AFBC0A7064F}"/>
              </a:ext>
            </a:extLst>
          </p:cNvPr>
          <p:cNvSpPr>
            <a:spLocks noGrp="1"/>
          </p:cNvSpPr>
          <p:nvPr>
            <p:ph type="ftr" sz="quarter" idx="11"/>
          </p:nvPr>
        </p:nvSpPr>
        <p:spPr/>
        <p:txBody>
          <a:bodyPr/>
          <a:lstStyle/>
          <a:p>
            <a:r>
              <a:rPr lang="en-US"/>
              <a:t>Conventional Beams</a:t>
            </a:r>
            <a:endParaRPr lang="en-US" dirty="0"/>
          </a:p>
        </p:txBody>
      </p:sp>
      <p:sp>
        <p:nvSpPr>
          <p:cNvPr id="5" name="Slide Number Placeholder 4">
            <a:extLst>
              <a:ext uri="{FF2B5EF4-FFF2-40B4-BE49-F238E27FC236}">
                <a16:creationId xmlns:a16="http://schemas.microsoft.com/office/drawing/2014/main" id="{7562E968-FCDE-694C-B31A-3C7F83327605}"/>
              </a:ext>
            </a:extLst>
          </p:cNvPr>
          <p:cNvSpPr>
            <a:spLocks noGrp="1"/>
          </p:cNvSpPr>
          <p:nvPr>
            <p:ph type="sldNum" sz="quarter" idx="12"/>
          </p:nvPr>
        </p:nvSpPr>
        <p:spPr/>
        <p:txBody>
          <a:bodyPr/>
          <a:lstStyle/>
          <a:p>
            <a:fld id="{8D6C380F-326D-3C40-9EE7-7FBAB0953422}" type="slidenum">
              <a:rPr lang="en-US" smtClean="0"/>
              <a:pPr/>
              <a:t>9</a:t>
            </a:fld>
            <a:endParaRPr lang="en-US"/>
          </a:p>
        </p:txBody>
      </p:sp>
      <p:sp>
        <p:nvSpPr>
          <p:cNvPr id="6" name="Content Placeholder 5">
            <a:extLst>
              <a:ext uri="{FF2B5EF4-FFF2-40B4-BE49-F238E27FC236}">
                <a16:creationId xmlns:a16="http://schemas.microsoft.com/office/drawing/2014/main" id="{15545F42-CE6C-0140-9A0B-DA55EC994195}"/>
              </a:ext>
            </a:extLst>
          </p:cNvPr>
          <p:cNvSpPr>
            <a:spLocks noGrp="1"/>
          </p:cNvSpPr>
          <p:nvPr>
            <p:ph sz="quarter" idx="13"/>
          </p:nvPr>
        </p:nvSpPr>
        <p:spPr>
          <a:xfrm>
            <a:off x="457200" y="1088544"/>
            <a:ext cx="8515350" cy="5016068"/>
          </a:xfrm>
        </p:spPr>
        <p:txBody>
          <a:bodyPr>
            <a:noAutofit/>
          </a:bodyPr>
          <a:lstStyle/>
          <a:p>
            <a:pPr>
              <a:lnSpc>
                <a:spcPct val="100000"/>
              </a:lnSpc>
            </a:pPr>
            <a:r>
              <a:rPr lang="en-GB" dirty="0"/>
              <a:t>Studies for </a:t>
            </a:r>
            <a:r>
              <a:rPr lang="en-GB" b="1" dirty="0" err="1"/>
              <a:t>MuonE</a:t>
            </a:r>
            <a:r>
              <a:rPr lang="en-GB" b="1" dirty="0"/>
              <a:t> / NA64µ Phase 1 in combination with COMPASS proton radius </a:t>
            </a:r>
            <a:r>
              <a:rPr lang="en-GB" dirty="0"/>
              <a:t>or </a:t>
            </a:r>
            <a:r>
              <a:rPr lang="en-GB" b="1" dirty="0" err="1"/>
              <a:t>MuonE</a:t>
            </a:r>
            <a:r>
              <a:rPr lang="en-GB" b="1" dirty="0"/>
              <a:t> with NA64µ Phase 2 running inside SM2</a:t>
            </a:r>
            <a:r>
              <a:rPr lang="en-GB" dirty="0"/>
              <a:t>.</a:t>
            </a:r>
          </a:p>
          <a:p>
            <a:pPr>
              <a:lnSpc>
                <a:spcPct val="100000"/>
              </a:lnSpc>
            </a:pPr>
            <a:r>
              <a:rPr lang="en-GB" dirty="0"/>
              <a:t>Removed beam line elements mainly necessary for M2 hadron beams, now </a:t>
            </a:r>
            <a:r>
              <a:rPr lang="en-GB" b="1" dirty="0"/>
              <a:t>30-35 m space available for parallel muon beam </a:t>
            </a:r>
            <a:r>
              <a:rPr lang="en-GB" dirty="0"/>
              <a:t>and focussed beams downstream.</a:t>
            </a:r>
          </a:p>
          <a:p>
            <a:pPr>
              <a:lnSpc>
                <a:spcPct val="100000"/>
              </a:lnSpc>
            </a:pPr>
            <a:r>
              <a:rPr lang="en-GB" b="1" dirty="0"/>
              <a:t>Caveat: </a:t>
            </a:r>
            <a:r>
              <a:rPr lang="en-GB" dirty="0"/>
              <a:t>Material of experimental 				         set-ups increases slightly beam 				         spot and momentum spread					 downstream.</a:t>
            </a:r>
          </a:p>
        </p:txBody>
      </p:sp>
      <p:pic>
        <p:nvPicPr>
          <p:cNvPr id="7" name="ehn2_setup.png" descr="ehn2_setup.png"/>
          <p:cNvPicPr>
            <a:picLocks noChangeAspect="1"/>
          </p:cNvPicPr>
          <p:nvPr/>
        </p:nvPicPr>
        <p:blipFill rotWithShape="1">
          <a:blip r:embed="rId2">
            <a:extLst/>
          </a:blip>
          <a:srcRect t="6230" b="1"/>
          <a:stretch/>
        </p:blipFill>
        <p:spPr>
          <a:xfrm>
            <a:off x="0" y="4434426"/>
            <a:ext cx="9144000" cy="1172078"/>
          </a:xfrm>
          <a:prstGeom prst="rect">
            <a:avLst/>
          </a:prstGeom>
          <a:ln w="12700">
            <a:miter lim="400000"/>
          </a:ln>
        </p:spPr>
      </p:pic>
      <p:sp>
        <p:nvSpPr>
          <p:cNvPr id="8" name="Rectangle 10"/>
          <p:cNvSpPr/>
          <p:nvPr/>
        </p:nvSpPr>
        <p:spPr>
          <a:xfrm>
            <a:off x="754690" y="5044553"/>
            <a:ext cx="3238379" cy="380366"/>
          </a:xfrm>
          <a:prstGeom prst="rect">
            <a:avLst/>
          </a:prstGeom>
          <a:solidFill>
            <a:srgbClr val="95F735">
              <a:alpha val="10196"/>
            </a:srgbClr>
          </a:solidFill>
          <a:ln w="28575">
            <a:solidFill>
              <a:srgbClr val="67B61A"/>
            </a:solidFill>
          </a:ln>
        </p:spPr>
        <p:txBody>
          <a:bodyPr lIns="45718" tIns="45718" rIns="45718" bIns="45718" anchor="ctr"/>
          <a:lstStyle/>
          <a:p>
            <a:pPr algn="ctr">
              <a:defRPr>
                <a:solidFill>
                  <a:srgbClr val="FFFFFF"/>
                </a:solidFill>
                <a:latin typeface="Corbel"/>
                <a:ea typeface="Corbel"/>
                <a:cs typeface="Corbel"/>
                <a:sym typeface="Corbel"/>
              </a:defRPr>
            </a:pPr>
            <a:endParaRPr sz="2000">
              <a:latin typeface="Arial"/>
              <a:cs typeface="Arial"/>
            </a:endParaRPr>
          </a:p>
        </p:txBody>
      </p:sp>
      <p:sp>
        <p:nvSpPr>
          <p:cNvPr id="9" name="TextBox 12"/>
          <p:cNvSpPr txBox="1"/>
          <p:nvPr/>
        </p:nvSpPr>
        <p:spPr>
          <a:xfrm>
            <a:off x="1038498" y="5570481"/>
            <a:ext cx="986684" cy="400105"/>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lvl1pPr>
              <a:defRPr sz="2200">
                <a:latin typeface="Corbel"/>
                <a:ea typeface="Corbel"/>
                <a:cs typeface="Corbel"/>
                <a:sym typeface="Corbel"/>
              </a:defRPr>
            </a:lvl1pPr>
          </a:lstStyle>
          <a:p>
            <a:r>
              <a:rPr sz="2000" dirty="0">
                <a:latin typeface="Arial"/>
                <a:cs typeface="Arial"/>
              </a:rPr>
              <a:t>30 m</a:t>
            </a:r>
          </a:p>
        </p:txBody>
      </p:sp>
      <p:sp>
        <p:nvSpPr>
          <p:cNvPr id="10" name="Straight Arrow Connector 14"/>
          <p:cNvSpPr/>
          <p:nvPr/>
        </p:nvSpPr>
        <p:spPr>
          <a:xfrm flipH="1">
            <a:off x="785387" y="5734804"/>
            <a:ext cx="237433" cy="2"/>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11" name="Straight Arrow Connector 15"/>
          <p:cNvSpPr/>
          <p:nvPr/>
        </p:nvSpPr>
        <p:spPr>
          <a:xfrm>
            <a:off x="1723452" y="5734805"/>
            <a:ext cx="2241742" cy="1"/>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13" name="TextBox 12"/>
          <p:cNvSpPr txBox="1"/>
          <p:nvPr/>
        </p:nvSpPr>
        <p:spPr>
          <a:xfrm>
            <a:off x="4135096" y="5570481"/>
            <a:ext cx="3821827" cy="400105"/>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lvl1pPr>
              <a:defRPr sz="1600" b="1">
                <a:latin typeface="Corbel"/>
                <a:ea typeface="Corbel"/>
                <a:cs typeface="Corbel"/>
                <a:sym typeface="Corbel"/>
              </a:defRPr>
            </a:lvl1pPr>
          </a:lstStyle>
          <a:p>
            <a:r>
              <a:rPr lang="en-US" sz="2000" b="0" dirty="0">
                <a:latin typeface="Arial"/>
                <a:cs typeface="Arial"/>
              </a:rPr>
              <a:t>Q34        </a:t>
            </a:r>
            <a:r>
              <a:rPr sz="2000" b="0" dirty="0">
                <a:latin typeface="Arial"/>
                <a:cs typeface="Arial"/>
              </a:rPr>
              <a:t>Q35</a:t>
            </a:r>
            <a:r>
              <a:rPr lang="en-US" sz="2000" b="0" dirty="0">
                <a:latin typeface="Arial"/>
                <a:cs typeface="Arial"/>
              </a:rPr>
              <a:t>                    Q36</a:t>
            </a:r>
            <a:endParaRPr sz="2000" b="0" dirty="0">
              <a:latin typeface="Arial"/>
              <a:cs typeface="Arial"/>
            </a:endParaRPr>
          </a:p>
        </p:txBody>
      </p:sp>
      <p:sp>
        <p:nvSpPr>
          <p:cNvPr id="15" name="Straight Arrow Connector 15"/>
          <p:cNvSpPr/>
          <p:nvPr/>
        </p:nvSpPr>
        <p:spPr>
          <a:xfrm flipH="1" flipV="1">
            <a:off x="4166452" y="5283351"/>
            <a:ext cx="260862" cy="334170"/>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16" name="Straight Arrow Connector 15"/>
          <p:cNvSpPr/>
          <p:nvPr/>
        </p:nvSpPr>
        <p:spPr>
          <a:xfrm flipH="1" flipV="1">
            <a:off x="5048009" y="5284125"/>
            <a:ext cx="209651" cy="333395"/>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17" name="Straight Arrow Connector 15"/>
          <p:cNvSpPr/>
          <p:nvPr/>
        </p:nvSpPr>
        <p:spPr>
          <a:xfrm flipV="1">
            <a:off x="5499411" y="5281031"/>
            <a:ext cx="130475" cy="336490"/>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18" name="Straight Arrow Connector 15"/>
          <p:cNvSpPr/>
          <p:nvPr/>
        </p:nvSpPr>
        <p:spPr>
          <a:xfrm flipH="1" flipV="1">
            <a:off x="6922351" y="5280795"/>
            <a:ext cx="214191" cy="336726"/>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sp>
        <p:nvSpPr>
          <p:cNvPr id="19" name="Straight Arrow Connector 15"/>
          <p:cNvSpPr/>
          <p:nvPr/>
        </p:nvSpPr>
        <p:spPr>
          <a:xfrm flipV="1">
            <a:off x="7495243" y="5280836"/>
            <a:ext cx="0" cy="336685"/>
          </a:xfrm>
          <a:prstGeom prst="line">
            <a:avLst/>
          </a:prstGeom>
          <a:ln w="19050">
            <a:solidFill>
              <a:schemeClr val="accent1"/>
            </a:solidFill>
            <a:tailEnd type="triangle"/>
          </a:ln>
        </p:spPr>
        <p:txBody>
          <a:bodyPr lIns="45718" tIns="45718" rIns="45718" bIns="45718"/>
          <a:lstStyle/>
          <a:p>
            <a:endParaRPr sz="2000">
              <a:latin typeface="Arial"/>
              <a:cs typeface="Arial"/>
            </a:endParaRPr>
          </a:p>
        </p:txBody>
      </p:sp>
      <p:pic>
        <p:nvPicPr>
          <p:cNvPr id="20" name="pbcm2mueup1v1.png" descr="pbcm2mueup1v1.png"/>
          <p:cNvPicPr>
            <a:picLocks/>
          </p:cNvPicPr>
          <p:nvPr/>
        </p:nvPicPr>
        <p:blipFill rotWithShape="1">
          <a:blip r:embed="rId3">
            <a:extLst/>
          </a:blip>
          <a:srcRect l="73240" t="8101" b="53466"/>
          <a:stretch/>
        </p:blipFill>
        <p:spPr>
          <a:xfrm>
            <a:off x="6616498" y="2617868"/>
            <a:ext cx="2238877" cy="1988954"/>
          </a:xfrm>
          <a:prstGeom prst="rect">
            <a:avLst/>
          </a:prstGeom>
          <a:ln w="28575" cmpd="sng">
            <a:solidFill>
              <a:srgbClr val="0C377B"/>
            </a:solidFill>
            <a:miter lim="400000"/>
          </a:ln>
        </p:spPr>
      </p:pic>
      <p:sp>
        <p:nvSpPr>
          <p:cNvPr id="25" name="Rectangle 10"/>
          <p:cNvSpPr/>
          <p:nvPr/>
        </p:nvSpPr>
        <p:spPr>
          <a:xfrm>
            <a:off x="7087199" y="3019463"/>
            <a:ext cx="489252" cy="591491"/>
          </a:xfrm>
          <a:prstGeom prst="rect">
            <a:avLst/>
          </a:prstGeom>
          <a:solidFill>
            <a:srgbClr val="95F735">
              <a:alpha val="10196"/>
            </a:srgbClr>
          </a:solidFill>
          <a:ln w="28575">
            <a:solidFill>
              <a:srgbClr val="67B61A"/>
            </a:solidFill>
          </a:ln>
        </p:spPr>
        <p:txBody>
          <a:bodyPr lIns="45718" tIns="45718" rIns="45718" bIns="45718" anchor="ctr"/>
          <a:lstStyle/>
          <a:p>
            <a:pPr algn="ctr">
              <a:defRPr>
                <a:solidFill>
                  <a:srgbClr val="FFFFFF"/>
                </a:solidFill>
                <a:latin typeface="Corbel"/>
                <a:ea typeface="Corbel"/>
                <a:cs typeface="Corbel"/>
                <a:sym typeface="Corbel"/>
              </a:defRPr>
            </a:pPr>
            <a:endParaRPr sz="2000">
              <a:latin typeface="Arial"/>
              <a:cs typeface="Arial"/>
            </a:endParaRPr>
          </a:p>
        </p:txBody>
      </p:sp>
      <p:pic>
        <p:nvPicPr>
          <p:cNvPr id="26" name="pbcm2mueup2v1.png" descr="pbcm2mueup2v1.png"/>
          <p:cNvPicPr>
            <a:picLocks/>
          </p:cNvPicPr>
          <p:nvPr/>
        </p:nvPicPr>
        <p:blipFill rotWithShape="1">
          <a:blip r:embed="rId4">
            <a:extLst/>
          </a:blip>
          <a:srcRect l="74144" t="7996" r="2144" b="53225"/>
          <a:stretch/>
        </p:blipFill>
        <p:spPr>
          <a:xfrm>
            <a:off x="4526304" y="2617868"/>
            <a:ext cx="1927440" cy="2005236"/>
          </a:xfrm>
          <a:prstGeom prst="rect">
            <a:avLst/>
          </a:prstGeom>
          <a:ln w="28575" cmpd="sng">
            <a:solidFill>
              <a:schemeClr val="tx1"/>
            </a:solidFill>
            <a:miter lim="400000"/>
          </a:ln>
        </p:spPr>
      </p:pic>
      <p:sp>
        <p:nvSpPr>
          <p:cNvPr id="27" name="Rectangle 10"/>
          <p:cNvSpPr/>
          <p:nvPr/>
        </p:nvSpPr>
        <p:spPr>
          <a:xfrm>
            <a:off x="4892858" y="3035745"/>
            <a:ext cx="489252" cy="591491"/>
          </a:xfrm>
          <a:prstGeom prst="rect">
            <a:avLst/>
          </a:prstGeom>
          <a:solidFill>
            <a:srgbClr val="95F735">
              <a:alpha val="10196"/>
            </a:srgbClr>
          </a:solidFill>
          <a:ln w="28575">
            <a:solidFill>
              <a:srgbClr val="67B61A"/>
            </a:solidFill>
          </a:ln>
        </p:spPr>
        <p:txBody>
          <a:bodyPr lIns="45718" tIns="45718" rIns="45718" bIns="45718" anchor="ctr"/>
          <a:lstStyle/>
          <a:p>
            <a:pPr algn="ctr">
              <a:defRPr>
                <a:solidFill>
                  <a:srgbClr val="FFFFFF"/>
                </a:solidFill>
                <a:latin typeface="Corbel"/>
                <a:ea typeface="Corbel"/>
                <a:cs typeface="Corbel"/>
                <a:sym typeface="Corbel"/>
              </a:defRPr>
            </a:pPr>
            <a:endParaRPr sz="2000">
              <a:latin typeface="Arial"/>
              <a:cs typeface="Arial"/>
            </a:endParaRPr>
          </a:p>
        </p:txBody>
      </p:sp>
      <p:sp>
        <p:nvSpPr>
          <p:cNvPr id="28" name="TextBox 27"/>
          <p:cNvSpPr txBox="1"/>
          <p:nvPr/>
        </p:nvSpPr>
        <p:spPr>
          <a:xfrm>
            <a:off x="4983705" y="3571995"/>
            <a:ext cx="1363165" cy="400110"/>
          </a:xfrm>
          <a:prstGeom prst="rect">
            <a:avLst/>
          </a:prstGeom>
          <a:noFill/>
        </p:spPr>
        <p:txBody>
          <a:bodyPr wrap="square" rtlCol="0">
            <a:spAutoFit/>
          </a:bodyPr>
          <a:lstStyle/>
          <a:p>
            <a:r>
              <a:rPr lang="en-US" sz="2000" dirty="0"/>
              <a:t>µp optics</a:t>
            </a:r>
          </a:p>
        </p:txBody>
      </p:sp>
      <p:sp>
        <p:nvSpPr>
          <p:cNvPr id="29" name="TextBox 28"/>
          <p:cNvSpPr txBox="1"/>
          <p:nvPr/>
        </p:nvSpPr>
        <p:spPr>
          <a:xfrm>
            <a:off x="7131120" y="3571995"/>
            <a:ext cx="1896713" cy="400110"/>
          </a:xfrm>
          <a:prstGeom prst="rect">
            <a:avLst/>
          </a:prstGeom>
          <a:noFill/>
        </p:spPr>
        <p:txBody>
          <a:bodyPr wrap="square" rtlCol="0">
            <a:spAutoFit/>
          </a:bodyPr>
          <a:lstStyle/>
          <a:p>
            <a:r>
              <a:rPr lang="en-US" sz="2000" dirty="0"/>
              <a:t>NA64µ optics</a:t>
            </a:r>
          </a:p>
        </p:txBody>
      </p:sp>
    </p:spTree>
    <p:extLst>
      <p:ext uri="{BB962C8B-B14F-4D97-AF65-F5344CB8AC3E}">
        <p14:creationId xmlns:p14="http://schemas.microsoft.com/office/powerpoint/2010/main" val="383276394"/>
      </p:ext>
    </p:extLst>
  </p:cSld>
  <p:clrMapOvr>
    <a:masterClrMapping/>
  </p:clrMapOvr>
</p:sld>
</file>

<file path=ppt/theme/theme1.xml><?xml version="1.0" encoding="utf-8"?>
<a:theme xmlns:a="http://schemas.openxmlformats.org/drawingml/2006/main" name="CERN_ENdept_Presentation_ArialFont">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CERN_ENdept_Presentation_ArialFont.potx</Template>
  <TotalTime>1944</TotalTime>
  <Words>2383</Words>
  <Application>Microsoft Macintosh PowerPoint</Application>
  <PresentationFormat>On-screen Show (4:3)</PresentationFormat>
  <Paragraphs>383</Paragraphs>
  <Slides>40</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40</vt:i4>
      </vt:variant>
    </vt:vector>
  </HeadingPairs>
  <TitlesOfParts>
    <vt:vector size="49" baseType="lpstr">
      <vt:lpstr>Arial</vt:lpstr>
      <vt:lpstr>Calibri</vt:lpstr>
      <vt:lpstr>Cambria Math</vt:lpstr>
      <vt:lpstr>Corbel</vt:lpstr>
      <vt:lpstr>Symbol</vt:lpstr>
      <vt:lpstr>Ubuntu</vt:lpstr>
      <vt:lpstr>Ubuntu Light</vt:lpstr>
      <vt:lpstr>Wingdings</vt:lpstr>
      <vt:lpstr>CERN_ENdept_Presentation_ArialFont</vt:lpstr>
      <vt:lpstr>Conventional Beams PBC General Meeting, CERN</vt:lpstr>
      <vt:lpstr>Outline</vt:lpstr>
      <vt:lpstr>Introduction</vt:lpstr>
      <vt:lpstr>List of experiments to be covered</vt:lpstr>
      <vt:lpstr>EHN1: NA61, NA64-e</vt:lpstr>
      <vt:lpstr>Large Acceptance Low-Energy beam in H2/NA61</vt:lpstr>
      <vt:lpstr>H2-VLE for NA61 preliminary simulations</vt:lpstr>
      <vt:lpstr>EHN2: COMPASS, NA64-m, MuonE</vt:lpstr>
      <vt:lpstr>EHN2: Upstream options</vt:lpstr>
      <vt:lpstr>EHN2: Upstream options</vt:lpstr>
      <vt:lpstr>EHN2: Downstream options</vt:lpstr>
      <vt:lpstr>ECN3: NA62, KLEVER, DIRAC, NA60</vt:lpstr>
      <vt:lpstr>Main issues for ECN3</vt:lpstr>
      <vt:lpstr>NA62 beam dump studies</vt:lpstr>
      <vt:lpstr>NA62 beam dump studies</vt:lpstr>
      <vt:lpstr>Latest Benchmarking results</vt:lpstr>
      <vt:lpstr>Optimization studies started</vt:lpstr>
      <vt:lpstr>Fluka simulations on-going</vt:lpstr>
      <vt:lpstr>KLEVER – ongoing studies</vt:lpstr>
      <vt:lpstr>KLEVER – ongoing studies</vt:lpstr>
      <vt:lpstr>NA60++ and DIRAC++ in ECN3</vt:lpstr>
      <vt:lpstr>Incompatibilities with NA62</vt:lpstr>
      <vt:lpstr>PowerPoint Presentation</vt:lpstr>
      <vt:lpstr>Intensity at T10</vt:lpstr>
      <vt:lpstr>Air flow measurement locations</vt:lpstr>
      <vt:lpstr>PowerPoint Presentation</vt:lpstr>
      <vt:lpstr>REDTOP</vt:lpstr>
      <vt:lpstr>Outlook</vt:lpstr>
      <vt:lpstr>PowerPoint Presentation</vt:lpstr>
      <vt:lpstr>PowerPoint Presentation</vt:lpstr>
      <vt:lpstr>EHN2: Beam for NA64µ Phase 2</vt:lpstr>
      <vt:lpstr>EHN2: Beam for NA64µ Phase 2</vt:lpstr>
      <vt:lpstr>EHN2: Beam for COMPASS Rproton</vt:lpstr>
      <vt:lpstr>EHN2: Beam for COMPASS Rproton</vt:lpstr>
      <vt:lpstr>EHN2: Option for intermediate focus</vt:lpstr>
      <vt:lpstr>PowerPoint Presentation</vt:lpstr>
      <vt:lpstr>PowerPoint Presentation</vt:lpstr>
      <vt:lpstr>Spot size at DIRAC++ target (Turtle)</vt:lpstr>
      <vt:lpstr>Global structure of final document</vt:lpstr>
      <vt:lpstr>Possible future studies and R&amp;D</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 Bonnal</dc:creator>
  <cp:lastModifiedBy>Microsoft Office User</cp:lastModifiedBy>
  <cp:revision>143</cp:revision>
  <cp:lastPrinted>2018-06-11T06:11:21Z</cp:lastPrinted>
  <dcterms:created xsi:type="dcterms:W3CDTF">2014-04-09T15:49:20Z</dcterms:created>
  <dcterms:modified xsi:type="dcterms:W3CDTF">2018-06-11T11:17:08Z</dcterms:modified>
</cp:coreProperties>
</file>