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256" r:id="rId2"/>
    <p:sldId id="317" r:id="rId3"/>
    <p:sldId id="309" r:id="rId4"/>
    <p:sldId id="290" r:id="rId5"/>
    <p:sldId id="306" r:id="rId6"/>
    <p:sldId id="307" r:id="rId7"/>
    <p:sldId id="308" r:id="rId8"/>
    <p:sldId id="341" r:id="rId9"/>
    <p:sldId id="342" r:id="rId10"/>
    <p:sldId id="343" r:id="rId11"/>
    <p:sldId id="305" r:id="rId12"/>
    <p:sldId id="291" r:id="rId13"/>
    <p:sldId id="292" r:id="rId14"/>
    <p:sldId id="293" r:id="rId15"/>
    <p:sldId id="294" r:id="rId16"/>
    <p:sldId id="295" r:id="rId17"/>
    <p:sldId id="296" r:id="rId18"/>
    <p:sldId id="297" r:id="rId19"/>
    <p:sldId id="298" r:id="rId20"/>
    <p:sldId id="299" r:id="rId21"/>
    <p:sldId id="30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7"/>
    <p:restoredTop sz="94719"/>
  </p:normalViewPr>
  <p:slideViewPr>
    <p:cSldViewPr snapToGrid="0" snapToObjects="1">
      <p:cViewPr varScale="1">
        <p:scale>
          <a:sx n="91" d="100"/>
          <a:sy n="91" d="100"/>
        </p:scale>
        <p:origin x="160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6/6/18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6/6/18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8</a:t>
            </a:fld>
            <a:endParaRPr lang="en-GB"/>
          </a:p>
        </p:txBody>
      </p:sp>
    </p:spTree>
    <p:extLst>
      <p:ext uri="{BB962C8B-B14F-4D97-AF65-F5344CB8AC3E}">
        <p14:creationId xmlns:p14="http://schemas.microsoft.com/office/powerpoint/2010/main" val="15243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20</a:t>
            </a:fld>
            <a:endParaRPr lang="en-GB"/>
          </a:p>
        </p:txBody>
      </p:sp>
    </p:spTree>
    <p:extLst>
      <p:ext uri="{BB962C8B-B14F-4D97-AF65-F5344CB8AC3E}">
        <p14:creationId xmlns:p14="http://schemas.microsoft.com/office/powerpoint/2010/main" val="3318118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21</a:t>
            </a:fld>
            <a:endParaRPr lang="en-GB"/>
          </a:p>
        </p:txBody>
      </p:sp>
    </p:spTree>
    <p:extLst>
      <p:ext uri="{BB962C8B-B14F-4D97-AF65-F5344CB8AC3E}">
        <p14:creationId xmlns:p14="http://schemas.microsoft.com/office/powerpoint/2010/main" val="1374132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EHN1 projects(</a:t>
            </a:r>
          </a:p>
        </p:txBody>
      </p:sp>
      <p:sp>
        <p:nvSpPr>
          <p:cNvPr id="4" name="Slide Number Placeholder 3"/>
          <p:cNvSpPr>
            <a:spLocks noGrp="1"/>
          </p:cNvSpPr>
          <p:nvPr>
            <p:ph type="sldNum" sz="quarter" idx="10"/>
          </p:nvPr>
        </p:nvSpPr>
        <p:spPr/>
        <p:txBody>
          <a:bodyPr/>
          <a:lstStyle/>
          <a:p>
            <a:fld id="{1621BB37-7AA6-A640-9CEA-40428FDE6D2A}" type="slidenum">
              <a:rPr lang="en-GB" smtClean="0"/>
              <a:t>12</a:t>
            </a:fld>
            <a:endParaRPr lang="en-GB"/>
          </a:p>
        </p:txBody>
      </p:sp>
    </p:spTree>
    <p:extLst>
      <p:ext uri="{BB962C8B-B14F-4D97-AF65-F5344CB8AC3E}">
        <p14:creationId xmlns:p14="http://schemas.microsoft.com/office/powerpoint/2010/main" val="3291406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13</a:t>
            </a:fld>
            <a:endParaRPr lang="en-GB"/>
          </a:p>
        </p:txBody>
      </p:sp>
    </p:spTree>
    <p:extLst>
      <p:ext uri="{BB962C8B-B14F-4D97-AF65-F5344CB8AC3E}">
        <p14:creationId xmlns:p14="http://schemas.microsoft.com/office/powerpoint/2010/main" val="177075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14</a:t>
            </a:fld>
            <a:endParaRPr lang="en-GB"/>
          </a:p>
        </p:txBody>
      </p:sp>
    </p:spTree>
    <p:extLst>
      <p:ext uri="{BB962C8B-B14F-4D97-AF65-F5344CB8AC3E}">
        <p14:creationId xmlns:p14="http://schemas.microsoft.com/office/powerpoint/2010/main" val="2361999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15</a:t>
            </a:fld>
            <a:endParaRPr lang="en-GB"/>
          </a:p>
        </p:txBody>
      </p:sp>
    </p:spTree>
    <p:extLst>
      <p:ext uri="{BB962C8B-B14F-4D97-AF65-F5344CB8AC3E}">
        <p14:creationId xmlns:p14="http://schemas.microsoft.com/office/powerpoint/2010/main" val="14261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(5 </a:t>
            </a:r>
            <a:r>
              <a:rPr lang="en-GB" dirty="0" err="1"/>
              <a:t>apges</a:t>
            </a:r>
            <a:r>
              <a:rPr lang="en-GB" dirty="0"/>
              <a:t>)</a:t>
            </a:r>
          </a:p>
        </p:txBody>
      </p:sp>
      <p:sp>
        <p:nvSpPr>
          <p:cNvPr id="4" name="Slide Number Placeholder 3"/>
          <p:cNvSpPr>
            <a:spLocks noGrp="1"/>
          </p:cNvSpPr>
          <p:nvPr>
            <p:ph type="sldNum" sz="quarter" idx="10"/>
          </p:nvPr>
        </p:nvSpPr>
        <p:spPr/>
        <p:txBody>
          <a:bodyPr/>
          <a:lstStyle/>
          <a:p>
            <a:fld id="{1621BB37-7AA6-A640-9CEA-40428FDE6D2A}" type="slidenum">
              <a:rPr lang="en-GB" smtClean="0"/>
              <a:t>16</a:t>
            </a:fld>
            <a:endParaRPr lang="en-GB"/>
          </a:p>
        </p:txBody>
      </p:sp>
    </p:spTree>
    <p:extLst>
      <p:ext uri="{BB962C8B-B14F-4D97-AF65-F5344CB8AC3E}">
        <p14:creationId xmlns:p14="http://schemas.microsoft.com/office/powerpoint/2010/main" val="1249988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17</a:t>
            </a:fld>
            <a:endParaRPr lang="en-GB"/>
          </a:p>
        </p:txBody>
      </p:sp>
    </p:spTree>
    <p:extLst>
      <p:ext uri="{BB962C8B-B14F-4D97-AF65-F5344CB8AC3E}">
        <p14:creationId xmlns:p14="http://schemas.microsoft.com/office/powerpoint/2010/main" val="2203470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Small impact on </a:t>
            </a:r>
          </a:p>
        </p:txBody>
      </p:sp>
      <p:sp>
        <p:nvSpPr>
          <p:cNvPr id="4" name="Slide Number Placeholder 3"/>
          <p:cNvSpPr>
            <a:spLocks noGrp="1"/>
          </p:cNvSpPr>
          <p:nvPr>
            <p:ph type="sldNum" sz="quarter" idx="10"/>
          </p:nvPr>
        </p:nvSpPr>
        <p:spPr/>
        <p:txBody>
          <a:bodyPr/>
          <a:lstStyle/>
          <a:p>
            <a:fld id="{1621BB37-7AA6-A640-9CEA-40428FDE6D2A}" type="slidenum">
              <a:rPr lang="en-GB" smtClean="0"/>
              <a:t>18</a:t>
            </a:fld>
            <a:endParaRPr lang="en-GB"/>
          </a:p>
        </p:txBody>
      </p:sp>
    </p:spTree>
    <p:extLst>
      <p:ext uri="{BB962C8B-B14F-4D97-AF65-F5344CB8AC3E}">
        <p14:creationId xmlns:p14="http://schemas.microsoft.com/office/powerpoint/2010/main" val="204180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19</a:t>
            </a:fld>
            <a:endParaRPr lang="en-GB"/>
          </a:p>
        </p:txBody>
      </p:sp>
    </p:spTree>
    <p:extLst>
      <p:ext uri="{BB962C8B-B14F-4D97-AF65-F5344CB8AC3E}">
        <p14:creationId xmlns:p14="http://schemas.microsoft.com/office/powerpoint/2010/main" val="2112352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11-06-2018</a:t>
            </a:r>
            <a:endParaRPr lang="en-US" dirty="0"/>
          </a:p>
        </p:txBody>
      </p:sp>
      <p:sp>
        <p:nvSpPr>
          <p:cNvPr id="4" name="Footer Placeholder 3"/>
          <p:cNvSpPr>
            <a:spLocks noGrp="1"/>
          </p:cNvSpPr>
          <p:nvPr>
            <p:ph type="ftr" sz="quarter" idx="11"/>
          </p:nvPr>
        </p:nvSpPr>
        <p:spPr/>
        <p:txBody>
          <a:bodyPr/>
          <a:lstStyle/>
          <a:p>
            <a:r>
              <a:rPr lang="en-US"/>
              <a:t>Introduction and General news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11-06-2018</a:t>
            </a:r>
            <a:endParaRPr lang="en-US" dirty="0"/>
          </a:p>
        </p:txBody>
      </p:sp>
      <p:sp>
        <p:nvSpPr>
          <p:cNvPr id="4" name="Footer Placeholder 3"/>
          <p:cNvSpPr>
            <a:spLocks noGrp="1"/>
          </p:cNvSpPr>
          <p:nvPr>
            <p:ph type="ftr" sz="quarter" idx="11"/>
          </p:nvPr>
        </p:nvSpPr>
        <p:spPr/>
        <p:txBody>
          <a:bodyPr/>
          <a:lstStyle/>
          <a:p>
            <a:r>
              <a:rPr lang="en-US"/>
              <a:t>Introduction and General news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11-06-2018</a:t>
            </a:r>
            <a:endParaRPr lang="en-US" dirty="0"/>
          </a:p>
        </p:txBody>
      </p:sp>
      <p:sp>
        <p:nvSpPr>
          <p:cNvPr id="4" name="Footer Placeholder 3"/>
          <p:cNvSpPr>
            <a:spLocks noGrp="1"/>
          </p:cNvSpPr>
          <p:nvPr>
            <p:ph type="ftr" sz="quarter" idx="11"/>
          </p:nvPr>
        </p:nvSpPr>
        <p:spPr/>
        <p:txBody>
          <a:bodyPr/>
          <a:lstStyle/>
          <a:p>
            <a:r>
              <a:rPr lang="en-US"/>
              <a:t>Introduction and General news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11-06-2018</a:t>
            </a:r>
            <a:endParaRPr lang="en-US" dirty="0"/>
          </a:p>
        </p:txBody>
      </p:sp>
      <p:sp>
        <p:nvSpPr>
          <p:cNvPr id="4" name="Footer Placeholder 3"/>
          <p:cNvSpPr>
            <a:spLocks noGrp="1"/>
          </p:cNvSpPr>
          <p:nvPr>
            <p:ph type="ftr" sz="quarter" idx="11"/>
          </p:nvPr>
        </p:nvSpPr>
        <p:spPr/>
        <p:txBody>
          <a:bodyPr/>
          <a:lstStyle/>
          <a:p>
            <a:r>
              <a:rPr lang="en-US"/>
              <a:t>Introduction and General news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11-06-2018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Introduction and General news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455025" cy="1826363"/>
          </a:xfrm>
        </p:spPr>
        <p:txBody>
          <a:bodyPr/>
          <a:lstStyle/>
          <a:p>
            <a:r>
              <a:rPr lang="en-US" sz="3200" dirty="0"/>
              <a:t>General News and Introduction</a:t>
            </a:r>
            <a:br>
              <a:rPr lang="en-US" sz="3200" dirty="0"/>
            </a:br>
            <a:r>
              <a:rPr lang="en-US" sz="2400" dirty="0"/>
              <a:t>Conventional Beams WG Meeting</a:t>
            </a:r>
          </a:p>
        </p:txBody>
      </p:sp>
      <p:sp>
        <p:nvSpPr>
          <p:cNvPr id="3" name="Text Placeholder 2"/>
          <p:cNvSpPr>
            <a:spLocks noGrp="1"/>
          </p:cNvSpPr>
          <p:nvPr>
            <p:ph type="body" idx="1"/>
          </p:nvPr>
        </p:nvSpPr>
        <p:spPr/>
        <p:txBody>
          <a:bodyPr>
            <a:normAutofit fontScale="92500" lnSpcReduction="20000"/>
          </a:bodyPr>
          <a:lstStyle/>
          <a:p>
            <a:pPr>
              <a:lnSpc>
                <a:spcPct val="160000"/>
              </a:lnSpc>
            </a:pPr>
            <a:r>
              <a:rPr lang="en-US" dirty="0" err="1"/>
              <a:t>L.Gatignon</a:t>
            </a:r>
            <a:r>
              <a:rPr lang="en-US" dirty="0"/>
              <a:t> </a:t>
            </a:r>
          </a:p>
          <a:p>
            <a:pPr>
              <a:lnSpc>
                <a:spcPct val="160000"/>
              </a:lnSpc>
            </a:pPr>
            <a:r>
              <a:rPr lang="en-US" dirty="0"/>
              <a:t>11 June 2018</a:t>
            </a:r>
          </a:p>
        </p:txBody>
      </p:sp>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859C7-D6BF-3640-923C-56E34C4D6886}"/>
              </a:ext>
            </a:extLst>
          </p:cNvPr>
          <p:cNvSpPr>
            <a:spLocks noGrp="1"/>
          </p:cNvSpPr>
          <p:nvPr>
            <p:ph type="title"/>
          </p:nvPr>
        </p:nvSpPr>
        <p:spPr/>
        <p:txBody>
          <a:bodyPr/>
          <a:lstStyle/>
          <a:p>
            <a:r>
              <a:rPr lang="en-GB" dirty="0"/>
              <a:t>PBC General Meetings</a:t>
            </a:r>
          </a:p>
        </p:txBody>
      </p:sp>
      <p:sp>
        <p:nvSpPr>
          <p:cNvPr id="3" name="Date Placeholder 2">
            <a:extLst>
              <a:ext uri="{FF2B5EF4-FFF2-40B4-BE49-F238E27FC236}">
                <a16:creationId xmlns:a16="http://schemas.microsoft.com/office/drawing/2014/main" id="{C22E9F9A-3D02-6B4A-9240-610A2855EC6E}"/>
              </a:ext>
            </a:extLst>
          </p:cNvPr>
          <p:cNvSpPr>
            <a:spLocks noGrp="1"/>
          </p:cNvSpPr>
          <p:nvPr>
            <p:ph type="dt" sz="half" idx="10"/>
          </p:nvPr>
        </p:nvSpPr>
        <p:spPr/>
        <p:txBody>
          <a:bodyPr/>
          <a:lstStyle/>
          <a:p>
            <a:r>
              <a:rPr lang="en-US"/>
              <a:t>L.Gatignon, 11-06-2018</a:t>
            </a:r>
            <a:endParaRPr lang="en-US" dirty="0"/>
          </a:p>
        </p:txBody>
      </p:sp>
      <p:sp>
        <p:nvSpPr>
          <p:cNvPr id="4" name="Footer Placeholder 3">
            <a:extLst>
              <a:ext uri="{FF2B5EF4-FFF2-40B4-BE49-F238E27FC236}">
                <a16:creationId xmlns:a16="http://schemas.microsoft.com/office/drawing/2014/main" id="{82B96BB6-3BE0-9443-8836-84C50F358168}"/>
              </a:ext>
            </a:extLst>
          </p:cNvPr>
          <p:cNvSpPr>
            <a:spLocks noGrp="1"/>
          </p:cNvSpPr>
          <p:nvPr>
            <p:ph type="ftr" sz="quarter" idx="11"/>
          </p:nvPr>
        </p:nvSpPr>
        <p:spPr/>
        <p:txBody>
          <a:bodyPr/>
          <a:lstStyle/>
          <a:p>
            <a:r>
              <a:rPr lang="en-US"/>
              <a:t>Introduction and General news</a:t>
            </a:r>
            <a:endParaRPr lang="en-US" dirty="0"/>
          </a:p>
        </p:txBody>
      </p:sp>
      <p:sp>
        <p:nvSpPr>
          <p:cNvPr id="5" name="Slide Number Placeholder 4">
            <a:extLst>
              <a:ext uri="{FF2B5EF4-FFF2-40B4-BE49-F238E27FC236}">
                <a16:creationId xmlns:a16="http://schemas.microsoft.com/office/drawing/2014/main" id="{267983B6-9950-BC44-A60B-E69F7E7B7D16}"/>
              </a:ext>
            </a:extLst>
          </p:cNvPr>
          <p:cNvSpPr>
            <a:spLocks noGrp="1"/>
          </p:cNvSpPr>
          <p:nvPr>
            <p:ph type="sldNum" sz="quarter" idx="12"/>
          </p:nvPr>
        </p:nvSpPr>
        <p:spPr/>
        <p:txBody>
          <a:bodyPr/>
          <a:lstStyle/>
          <a:p>
            <a:fld id="{8D6C380F-326D-3C40-9EE7-7FBAB0953422}" type="slidenum">
              <a:rPr lang="en-US" smtClean="0"/>
              <a:pPr/>
              <a:t>10</a:t>
            </a:fld>
            <a:endParaRPr lang="en-US"/>
          </a:p>
        </p:txBody>
      </p:sp>
      <p:sp>
        <p:nvSpPr>
          <p:cNvPr id="6" name="Content Placeholder 5">
            <a:extLst>
              <a:ext uri="{FF2B5EF4-FFF2-40B4-BE49-F238E27FC236}">
                <a16:creationId xmlns:a16="http://schemas.microsoft.com/office/drawing/2014/main" id="{9DA09B2B-8A8D-1D43-8F5B-C5753A9EA5A7}"/>
              </a:ext>
            </a:extLst>
          </p:cNvPr>
          <p:cNvSpPr>
            <a:spLocks noGrp="1"/>
          </p:cNvSpPr>
          <p:nvPr>
            <p:ph sz="quarter" idx="13"/>
          </p:nvPr>
        </p:nvSpPr>
        <p:spPr/>
        <p:txBody>
          <a:bodyPr/>
          <a:lstStyle/>
          <a:p>
            <a:r>
              <a:rPr lang="en-GB" dirty="0"/>
              <a:t>The PBC General Workshop will take place on Wednesday and Thursday this week. The final PBC general workshop will be held in the beginning of 2019.</a:t>
            </a:r>
          </a:p>
        </p:txBody>
      </p:sp>
    </p:spTree>
    <p:extLst>
      <p:ext uri="{BB962C8B-B14F-4D97-AF65-F5344CB8AC3E}">
        <p14:creationId xmlns:p14="http://schemas.microsoft.com/office/powerpoint/2010/main" val="1406425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sz="3600" dirty="0"/>
              <a:t>Questions?</a:t>
            </a:r>
          </a:p>
        </p:txBody>
      </p:sp>
    </p:spTree>
    <p:extLst>
      <p:ext uri="{BB962C8B-B14F-4D97-AF65-F5344CB8AC3E}">
        <p14:creationId xmlns:p14="http://schemas.microsoft.com/office/powerpoint/2010/main" val="3024333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3B00B-CA6F-1E4F-9D24-135D9BA7F261}"/>
              </a:ext>
            </a:extLst>
          </p:cNvPr>
          <p:cNvSpPr>
            <a:spLocks noGrp="1"/>
          </p:cNvSpPr>
          <p:nvPr>
            <p:ph type="title"/>
          </p:nvPr>
        </p:nvSpPr>
        <p:spPr/>
        <p:txBody>
          <a:bodyPr/>
          <a:lstStyle/>
          <a:p>
            <a:r>
              <a:rPr lang="en-GB" dirty="0"/>
              <a:t>Global document structure</a:t>
            </a:r>
          </a:p>
        </p:txBody>
      </p:sp>
      <p:sp>
        <p:nvSpPr>
          <p:cNvPr id="3" name="Date Placeholder 2">
            <a:extLst>
              <a:ext uri="{FF2B5EF4-FFF2-40B4-BE49-F238E27FC236}">
                <a16:creationId xmlns:a16="http://schemas.microsoft.com/office/drawing/2014/main" id="{D0CF0566-6EBB-534D-941E-242A9414B1D0}"/>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2DF37281-67C9-6F42-A626-3606CA01C7F5}"/>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805D51C9-4A39-2A46-ACEC-4D858CA0A829}"/>
              </a:ext>
            </a:extLst>
          </p:cNvPr>
          <p:cNvSpPr>
            <a:spLocks noGrp="1"/>
          </p:cNvSpPr>
          <p:nvPr>
            <p:ph type="sldNum" sz="quarter" idx="12"/>
          </p:nvPr>
        </p:nvSpPr>
        <p:spPr/>
        <p:txBody>
          <a:bodyPr/>
          <a:lstStyle/>
          <a:p>
            <a:fld id="{8D6C380F-326D-3C40-9EE7-7FBAB0953422}" type="slidenum">
              <a:rPr lang="en-US" smtClean="0"/>
              <a:pPr/>
              <a:t>12</a:t>
            </a:fld>
            <a:endParaRPr lang="en-US"/>
          </a:p>
        </p:txBody>
      </p:sp>
      <p:sp>
        <p:nvSpPr>
          <p:cNvPr id="6" name="Content Placeholder 5">
            <a:extLst>
              <a:ext uri="{FF2B5EF4-FFF2-40B4-BE49-F238E27FC236}">
                <a16:creationId xmlns:a16="http://schemas.microsoft.com/office/drawing/2014/main" id="{E4CEB1CB-31AF-D248-9625-73D4826F2A44}"/>
              </a:ext>
            </a:extLst>
          </p:cNvPr>
          <p:cNvSpPr>
            <a:spLocks noGrp="1"/>
          </p:cNvSpPr>
          <p:nvPr>
            <p:ph sz="quarter" idx="13"/>
          </p:nvPr>
        </p:nvSpPr>
        <p:spPr/>
        <p:txBody>
          <a:bodyPr/>
          <a:lstStyle/>
          <a:p>
            <a:pPr marL="0" indent="0">
              <a:buNone/>
            </a:pPr>
            <a:r>
              <a:rPr lang="en-GB" dirty="0"/>
              <a:t>Executive summary</a:t>
            </a:r>
          </a:p>
          <a:p>
            <a:pPr marL="457200" indent="-457200">
              <a:buFont typeface="+mj-lt"/>
              <a:buAutoNum type="arabicPeriod"/>
            </a:pPr>
            <a:r>
              <a:rPr lang="en-GB" dirty="0"/>
              <a:t>Introduction (including list of proposals)</a:t>
            </a:r>
          </a:p>
          <a:p>
            <a:pPr marL="457200" indent="-457200">
              <a:buFont typeface="+mj-lt"/>
              <a:buAutoNum type="arabicPeriod"/>
            </a:pPr>
            <a:r>
              <a:rPr lang="en-GB" dirty="0"/>
              <a:t>Organisation in subgroups (according to experimental halls)</a:t>
            </a:r>
          </a:p>
          <a:p>
            <a:pPr marL="457200" indent="-457200">
              <a:buFont typeface="+mj-lt"/>
              <a:buAutoNum type="arabicPeriod"/>
            </a:pPr>
            <a:r>
              <a:rPr lang="en-GB" dirty="0"/>
              <a:t>EHN1 related projects</a:t>
            </a:r>
          </a:p>
          <a:p>
            <a:pPr marL="457200" indent="-457200">
              <a:buFont typeface="+mj-lt"/>
              <a:buAutoNum type="arabicPeriod"/>
            </a:pPr>
            <a:r>
              <a:rPr lang="en-GB" dirty="0"/>
              <a:t>EHN2 related projects</a:t>
            </a:r>
          </a:p>
          <a:p>
            <a:pPr marL="457200" indent="-457200">
              <a:buFont typeface="+mj-lt"/>
              <a:buAutoNum type="arabicPeriod"/>
            </a:pPr>
            <a:r>
              <a:rPr lang="en-GB" dirty="0"/>
              <a:t>ECN3 related projects</a:t>
            </a:r>
          </a:p>
          <a:p>
            <a:pPr marL="457200" indent="-457200">
              <a:buFont typeface="+mj-lt"/>
              <a:buAutoNum type="arabicPeriod"/>
            </a:pPr>
            <a:r>
              <a:rPr lang="en-GB" dirty="0"/>
              <a:t>Interfaces to other PBC working groups</a:t>
            </a:r>
          </a:p>
          <a:p>
            <a:pPr marL="457200" indent="-457200">
              <a:buFont typeface="+mj-lt"/>
              <a:buAutoNum type="arabicPeriod"/>
            </a:pPr>
            <a:r>
              <a:rPr lang="en-GB" dirty="0"/>
              <a:t>Future studies and outlook</a:t>
            </a:r>
          </a:p>
          <a:p>
            <a:pPr marL="457200" indent="-457200">
              <a:buFont typeface="+mj-lt"/>
              <a:buAutoNum type="arabicPeriod"/>
            </a:pPr>
            <a:r>
              <a:rPr lang="en-GB" dirty="0"/>
              <a:t>Summary and conclusions</a:t>
            </a:r>
          </a:p>
        </p:txBody>
      </p:sp>
    </p:spTree>
    <p:extLst>
      <p:ext uri="{BB962C8B-B14F-4D97-AF65-F5344CB8AC3E}">
        <p14:creationId xmlns:p14="http://schemas.microsoft.com/office/powerpoint/2010/main" val="1815301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1. Introduction</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13</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441117131"/>
              </p:ext>
            </p:extLst>
          </p:nvPr>
        </p:nvGraphicFramePr>
        <p:xfrm>
          <a:off x="385762" y="1397000"/>
          <a:ext cx="8298292" cy="212344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dirty="0"/>
                        <a:t>Short description of on-going beams, infrastructure and experiments </a:t>
                      </a:r>
                    </a:p>
                  </a:txBody>
                  <a:tcPr/>
                </a:tc>
                <a:tc>
                  <a:txBody>
                    <a:bodyPr/>
                    <a:lstStyle/>
                    <a:p>
                      <a:r>
                        <a:rPr lang="en-GB" dirty="0"/>
                        <a:t>LG</a:t>
                      </a:r>
                    </a:p>
                  </a:txBody>
                  <a:tcPr/>
                </a:tc>
                <a:extLst>
                  <a:ext uri="{0D108BD9-81ED-4DB2-BD59-A6C34878D82A}">
                    <a16:rowId xmlns:a16="http://schemas.microsoft.com/office/drawing/2014/main" val="38727104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List of new proposals</a:t>
                      </a:r>
                    </a:p>
                  </a:txBody>
                  <a:tcPr/>
                </a:tc>
                <a:tc>
                  <a:txBody>
                    <a:bodyPr/>
                    <a:lstStyle/>
                    <a:p>
                      <a:r>
                        <a:rPr lang="en-GB" dirty="0"/>
                        <a:t>LG</a:t>
                      </a:r>
                    </a:p>
                  </a:txBody>
                  <a:tcPr/>
                </a:tc>
                <a:extLst>
                  <a:ext uri="{0D108BD9-81ED-4DB2-BD59-A6C34878D82A}">
                    <a16:rowId xmlns:a16="http://schemas.microsoft.com/office/drawing/2014/main" val="1506562753"/>
                  </a:ext>
                </a:extLst>
              </a:tr>
              <a:tr h="370840">
                <a:tc>
                  <a:txBody>
                    <a:bodyPr/>
                    <a:lstStyle/>
                    <a:p>
                      <a:r>
                        <a:rPr lang="en-GB" dirty="0"/>
                        <a:t>Separation into studies, with justification and deliverables</a:t>
                      </a:r>
                    </a:p>
                  </a:txBody>
                  <a:tcPr/>
                </a:tc>
                <a:tc>
                  <a:txBody>
                    <a:bodyPr/>
                    <a:lstStyle/>
                    <a:p>
                      <a:r>
                        <a:rPr lang="en-GB" dirty="0"/>
                        <a:t>LG</a:t>
                      </a:r>
                    </a:p>
                  </a:txBody>
                  <a:tcPr/>
                </a:tc>
                <a:extLst>
                  <a:ext uri="{0D108BD9-81ED-4DB2-BD59-A6C34878D82A}">
                    <a16:rowId xmlns:a16="http://schemas.microsoft.com/office/drawing/2014/main" val="682240298"/>
                  </a:ext>
                </a:extLst>
              </a:tr>
              <a:tr h="370840">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121039776"/>
                  </a:ext>
                </a:extLst>
              </a:tr>
            </a:tbl>
          </a:graphicData>
        </a:graphic>
      </p:graphicFrame>
      <p:sp>
        <p:nvSpPr>
          <p:cNvPr id="10" name="TextBox 9">
            <a:extLst>
              <a:ext uri="{FF2B5EF4-FFF2-40B4-BE49-F238E27FC236}">
                <a16:creationId xmlns:a16="http://schemas.microsoft.com/office/drawing/2014/main" id="{409F4617-0D24-404E-8C1D-00F2F6781327}"/>
              </a:ext>
            </a:extLst>
          </p:cNvPr>
          <p:cNvSpPr txBox="1"/>
          <p:nvPr/>
        </p:nvSpPr>
        <p:spPr>
          <a:xfrm>
            <a:off x="385762" y="4015065"/>
            <a:ext cx="8032968" cy="923330"/>
          </a:xfrm>
          <a:prstGeom prst="rect">
            <a:avLst/>
          </a:prstGeom>
          <a:noFill/>
        </p:spPr>
        <p:txBody>
          <a:bodyPr wrap="none" rtlCol="0">
            <a:spAutoFit/>
          </a:bodyPr>
          <a:lstStyle/>
          <a:p>
            <a:r>
              <a:rPr lang="en-GB" dirty="0"/>
              <a:t>I imagine about 5 pages for the description of what we have now</a:t>
            </a:r>
          </a:p>
          <a:p>
            <a:r>
              <a:rPr lang="en-GB" dirty="0"/>
              <a:t>1 page for the list of experiments</a:t>
            </a:r>
          </a:p>
          <a:p>
            <a:r>
              <a:rPr lang="en-GB" dirty="0"/>
              <a:t>2 pages for the separation into separate studies and globally the deliverables</a:t>
            </a:r>
          </a:p>
        </p:txBody>
      </p:sp>
      <p:sp>
        <p:nvSpPr>
          <p:cNvPr id="11" name="TextBox 10">
            <a:extLst>
              <a:ext uri="{FF2B5EF4-FFF2-40B4-BE49-F238E27FC236}">
                <a16:creationId xmlns:a16="http://schemas.microsoft.com/office/drawing/2014/main" id="{FC9AC357-424E-1746-BCF3-4B5C4C34580F}"/>
              </a:ext>
            </a:extLst>
          </p:cNvPr>
          <p:cNvSpPr txBox="1"/>
          <p:nvPr/>
        </p:nvSpPr>
        <p:spPr>
          <a:xfrm>
            <a:off x="385762" y="5248354"/>
            <a:ext cx="2334806" cy="369332"/>
          </a:xfrm>
          <a:prstGeom prst="rect">
            <a:avLst/>
          </a:prstGeom>
          <a:noFill/>
        </p:spPr>
        <p:txBody>
          <a:bodyPr wrap="none" rtlCol="0">
            <a:spAutoFit/>
          </a:bodyPr>
          <a:lstStyle/>
          <a:p>
            <a:r>
              <a:rPr lang="en-GB" b="1" dirty="0"/>
              <a:t>Total about 8 pages</a:t>
            </a:r>
          </a:p>
        </p:txBody>
      </p:sp>
    </p:spTree>
    <p:extLst>
      <p:ext uri="{BB962C8B-B14F-4D97-AF65-F5344CB8AC3E}">
        <p14:creationId xmlns:p14="http://schemas.microsoft.com/office/powerpoint/2010/main" val="79532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2. Organisation in subgroups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14</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4086129657"/>
              </p:ext>
            </p:extLst>
          </p:nvPr>
        </p:nvGraphicFramePr>
        <p:xfrm>
          <a:off x="385762" y="1397000"/>
          <a:ext cx="8298292" cy="185420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dirty="0"/>
                        <a:t>Rationale (why are some coupled)</a:t>
                      </a:r>
                    </a:p>
                  </a:txBody>
                  <a:tcPr/>
                </a:tc>
                <a:tc>
                  <a:txBody>
                    <a:bodyPr/>
                    <a:lstStyle/>
                    <a:p>
                      <a:r>
                        <a:rPr lang="en-GB" dirty="0"/>
                        <a:t>LG</a:t>
                      </a:r>
                    </a:p>
                  </a:txBody>
                  <a:tcPr/>
                </a:tc>
                <a:extLst>
                  <a:ext uri="{0D108BD9-81ED-4DB2-BD59-A6C34878D82A}">
                    <a16:rowId xmlns:a16="http://schemas.microsoft.com/office/drawing/2014/main" val="3872710449"/>
                  </a:ext>
                </a:extLst>
              </a:tr>
              <a:tr h="370840">
                <a:tc>
                  <a:txBody>
                    <a:bodyPr/>
                    <a:lstStyle/>
                    <a:p>
                      <a:r>
                        <a:rPr lang="en-GB" dirty="0"/>
                        <a:t>Attribution of projects to a particular hall</a:t>
                      </a:r>
                    </a:p>
                  </a:txBody>
                  <a:tcPr/>
                </a:tc>
                <a:tc>
                  <a:txBody>
                    <a:bodyPr/>
                    <a:lstStyle/>
                    <a:p>
                      <a:r>
                        <a:rPr lang="en-GB" dirty="0"/>
                        <a:t>LG</a:t>
                      </a:r>
                    </a:p>
                  </a:txBody>
                  <a:tcPr/>
                </a:tc>
                <a:extLst>
                  <a:ext uri="{0D108BD9-81ED-4DB2-BD59-A6C34878D82A}">
                    <a16:rowId xmlns:a16="http://schemas.microsoft.com/office/drawing/2014/main" val="1506562753"/>
                  </a:ext>
                </a:extLst>
              </a:tr>
              <a:tr h="370840">
                <a:tc>
                  <a:txBody>
                    <a:bodyPr/>
                    <a:lstStyle/>
                    <a:p>
                      <a:r>
                        <a:rPr lang="en-GB"/>
                        <a:t>Summary table</a:t>
                      </a:r>
                      <a:endParaRPr lang="en-GB" dirty="0"/>
                    </a:p>
                  </a:txBody>
                  <a:tcPr/>
                </a:tc>
                <a:tc>
                  <a:txBody>
                    <a:bodyPr/>
                    <a:lstStyle/>
                    <a:p>
                      <a:r>
                        <a:rPr lang="en-GB" dirty="0"/>
                        <a:t>LG</a:t>
                      </a:r>
                    </a:p>
                  </a:txBody>
                  <a:tcPr/>
                </a:tc>
                <a:extLst>
                  <a:ext uri="{0D108BD9-81ED-4DB2-BD59-A6C34878D82A}">
                    <a16:rowId xmlns:a16="http://schemas.microsoft.com/office/drawing/2014/main" val="682240298"/>
                  </a:ext>
                </a:extLst>
              </a:tr>
              <a:tr h="370840">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121039776"/>
                  </a:ext>
                </a:extLst>
              </a:tr>
            </a:tbl>
          </a:graphicData>
        </a:graphic>
      </p:graphicFrame>
      <p:sp>
        <p:nvSpPr>
          <p:cNvPr id="6" name="TextBox 5">
            <a:extLst>
              <a:ext uri="{FF2B5EF4-FFF2-40B4-BE49-F238E27FC236}">
                <a16:creationId xmlns:a16="http://schemas.microsoft.com/office/drawing/2014/main" id="{892E0474-0686-8542-B853-05FBE7DF24B0}"/>
              </a:ext>
            </a:extLst>
          </p:cNvPr>
          <p:cNvSpPr txBox="1"/>
          <p:nvPr/>
        </p:nvSpPr>
        <p:spPr>
          <a:xfrm>
            <a:off x="714375" y="3871913"/>
            <a:ext cx="6506909" cy="923330"/>
          </a:xfrm>
          <a:prstGeom prst="rect">
            <a:avLst/>
          </a:prstGeom>
          <a:noFill/>
        </p:spPr>
        <p:txBody>
          <a:bodyPr wrap="none" rtlCol="0">
            <a:spAutoFit/>
          </a:bodyPr>
          <a:lstStyle/>
          <a:p>
            <a:r>
              <a:rPr lang="en-GB" dirty="0"/>
              <a:t>Rationale 1-2 pages (description of particularities of each hall)</a:t>
            </a:r>
          </a:p>
          <a:p>
            <a:r>
              <a:rPr lang="en-GB" dirty="0"/>
              <a:t>Attribution to subgroups  about 2 pages</a:t>
            </a:r>
          </a:p>
          <a:p>
            <a:r>
              <a:rPr lang="en-GB" dirty="0"/>
              <a:t>Summary table 1 page</a:t>
            </a:r>
          </a:p>
        </p:txBody>
      </p:sp>
      <p:sp>
        <p:nvSpPr>
          <p:cNvPr id="8" name="TextBox 7">
            <a:extLst>
              <a:ext uri="{FF2B5EF4-FFF2-40B4-BE49-F238E27FC236}">
                <a16:creationId xmlns:a16="http://schemas.microsoft.com/office/drawing/2014/main" id="{F586BC27-7032-9742-B8D3-E4C6F0C02D2A}"/>
              </a:ext>
            </a:extLst>
          </p:cNvPr>
          <p:cNvSpPr txBox="1"/>
          <p:nvPr/>
        </p:nvSpPr>
        <p:spPr>
          <a:xfrm>
            <a:off x="714375" y="5021798"/>
            <a:ext cx="1776961" cy="369332"/>
          </a:xfrm>
          <a:prstGeom prst="rect">
            <a:avLst/>
          </a:prstGeom>
          <a:noFill/>
        </p:spPr>
        <p:txBody>
          <a:bodyPr wrap="none" rtlCol="0">
            <a:spAutoFit/>
          </a:bodyPr>
          <a:lstStyle/>
          <a:p>
            <a:r>
              <a:rPr lang="en-GB" b="1" dirty="0"/>
              <a:t>Total </a:t>
            </a:r>
            <a:r>
              <a:rPr lang="fr-CH" b="1" dirty="0"/>
              <a:t>~</a:t>
            </a:r>
            <a:r>
              <a:rPr lang="en-GB" b="1" dirty="0"/>
              <a:t>4 pages</a:t>
            </a:r>
          </a:p>
        </p:txBody>
      </p:sp>
    </p:spTree>
    <p:extLst>
      <p:ext uri="{BB962C8B-B14F-4D97-AF65-F5344CB8AC3E}">
        <p14:creationId xmlns:p14="http://schemas.microsoft.com/office/powerpoint/2010/main" val="297560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3. EHN1 related projects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15</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469916784"/>
              </p:ext>
            </p:extLst>
          </p:nvPr>
        </p:nvGraphicFramePr>
        <p:xfrm>
          <a:off x="385762" y="1397000"/>
          <a:ext cx="8298292" cy="407924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b="1" dirty="0"/>
                        <a:t>NA61 studies (</a:t>
                      </a:r>
                      <a:r>
                        <a:rPr lang="fr-CH" b="1" dirty="0"/>
                        <a:t>~6 pages)</a:t>
                      </a:r>
                      <a:endParaRPr lang="en-GB" b="1" dirty="0"/>
                    </a:p>
                  </a:txBody>
                  <a:tcPr/>
                </a:tc>
                <a:tc>
                  <a:txBody>
                    <a:bodyPr/>
                    <a:lstStyle/>
                    <a:p>
                      <a:r>
                        <a:rPr lang="en-GB" dirty="0"/>
                        <a:t>NC</a:t>
                      </a:r>
                    </a:p>
                  </a:txBody>
                  <a:tcPr/>
                </a:tc>
                <a:extLst>
                  <a:ext uri="{0D108BD9-81ED-4DB2-BD59-A6C34878D82A}">
                    <a16:rowId xmlns:a16="http://schemas.microsoft.com/office/drawing/2014/main" val="3872710449"/>
                  </a:ext>
                </a:extLst>
              </a:tr>
              <a:tr h="370840">
                <a:tc>
                  <a:txBody>
                    <a:bodyPr/>
                    <a:lstStyle/>
                    <a:p>
                      <a:r>
                        <a:rPr lang="en-GB" dirty="0"/>
                        <a:t>Higher intensities, shielding</a:t>
                      </a:r>
                    </a:p>
                  </a:txBody>
                  <a:tcPr/>
                </a:tc>
                <a:tc>
                  <a:txBody>
                    <a:bodyPr/>
                    <a:lstStyle/>
                    <a:p>
                      <a:endParaRPr lang="en-GB" dirty="0"/>
                    </a:p>
                  </a:txBody>
                  <a:tcPr/>
                </a:tc>
                <a:extLst>
                  <a:ext uri="{0D108BD9-81ED-4DB2-BD59-A6C34878D82A}">
                    <a16:rowId xmlns:a16="http://schemas.microsoft.com/office/drawing/2014/main" val="1506562753"/>
                  </a:ext>
                </a:extLst>
              </a:tr>
              <a:tr h="370840">
                <a:tc>
                  <a:txBody>
                    <a:bodyPr/>
                    <a:lstStyle/>
                    <a:p>
                      <a:r>
                        <a:rPr lang="en-GB" dirty="0"/>
                        <a:t>Machine protection for beam position</a:t>
                      </a:r>
                    </a:p>
                  </a:txBody>
                  <a:tcPr/>
                </a:tc>
                <a:tc>
                  <a:txBody>
                    <a:bodyPr/>
                    <a:lstStyle/>
                    <a:p>
                      <a:endParaRPr lang="en-GB" dirty="0"/>
                    </a:p>
                  </a:txBody>
                  <a:tcPr/>
                </a:tc>
                <a:extLst>
                  <a:ext uri="{0D108BD9-81ED-4DB2-BD59-A6C34878D82A}">
                    <a16:rowId xmlns:a16="http://schemas.microsoft.com/office/drawing/2014/main" val="682240298"/>
                  </a:ext>
                </a:extLst>
              </a:tr>
              <a:tr h="370840">
                <a:tc>
                  <a:txBody>
                    <a:bodyPr/>
                    <a:lstStyle/>
                    <a:p>
                      <a:r>
                        <a:rPr lang="en-GB" dirty="0"/>
                        <a:t>Beam stability issues</a:t>
                      </a:r>
                    </a:p>
                  </a:txBody>
                  <a:tcPr/>
                </a:tc>
                <a:tc>
                  <a:txBody>
                    <a:bodyPr/>
                    <a:lstStyle/>
                    <a:p>
                      <a:endParaRPr lang="en-GB" dirty="0"/>
                    </a:p>
                  </a:txBody>
                  <a:tcPr/>
                </a:tc>
                <a:extLst>
                  <a:ext uri="{0D108BD9-81ED-4DB2-BD59-A6C34878D82A}">
                    <a16:rowId xmlns:a16="http://schemas.microsoft.com/office/drawing/2014/main" val="4121039776"/>
                  </a:ext>
                </a:extLst>
              </a:tr>
              <a:tr h="370840">
                <a:tc>
                  <a:txBody>
                    <a:bodyPr/>
                    <a:lstStyle/>
                    <a:p>
                      <a:r>
                        <a:rPr lang="en-GB" b="1" dirty="0"/>
                        <a:t>NA64-e studies (</a:t>
                      </a:r>
                      <a:r>
                        <a:rPr lang="fr-CH" b="1" dirty="0"/>
                        <a:t>~3 pages)</a:t>
                      </a:r>
                      <a:endParaRPr lang="en-GB" b="1" dirty="0"/>
                    </a:p>
                  </a:txBody>
                  <a:tcPr/>
                </a:tc>
                <a:tc>
                  <a:txBody>
                    <a:bodyPr/>
                    <a:lstStyle/>
                    <a:p>
                      <a:r>
                        <a:rPr lang="en-GB" dirty="0"/>
                        <a:t>NC</a:t>
                      </a:r>
                    </a:p>
                  </a:txBody>
                  <a:tcPr/>
                </a:tc>
                <a:extLst>
                  <a:ext uri="{0D108BD9-81ED-4DB2-BD59-A6C34878D82A}">
                    <a16:rowId xmlns:a16="http://schemas.microsoft.com/office/drawing/2014/main" val="3473388448"/>
                  </a:ext>
                </a:extLst>
              </a:tr>
              <a:tr h="370840">
                <a:tc>
                  <a:txBody>
                    <a:bodyPr/>
                    <a:lstStyle/>
                    <a:p>
                      <a:r>
                        <a:rPr lang="en-GB" dirty="0"/>
                        <a:t>Intensity aspects and collimation</a:t>
                      </a:r>
                    </a:p>
                  </a:txBody>
                  <a:tcPr/>
                </a:tc>
                <a:tc>
                  <a:txBody>
                    <a:bodyPr/>
                    <a:lstStyle/>
                    <a:p>
                      <a:endParaRPr lang="en-GB" dirty="0"/>
                    </a:p>
                  </a:txBody>
                  <a:tcPr/>
                </a:tc>
                <a:extLst>
                  <a:ext uri="{0D108BD9-81ED-4DB2-BD59-A6C34878D82A}">
                    <a16:rowId xmlns:a16="http://schemas.microsoft.com/office/drawing/2014/main" val="1387486512"/>
                  </a:ext>
                </a:extLst>
              </a:tr>
              <a:tr h="370840">
                <a:tc>
                  <a:txBody>
                    <a:bodyPr/>
                    <a:lstStyle/>
                    <a:p>
                      <a:r>
                        <a:rPr lang="en-GB" dirty="0"/>
                        <a:t>Permanent installation advantages and description of PPE144</a:t>
                      </a:r>
                    </a:p>
                  </a:txBody>
                  <a:tcPr/>
                </a:tc>
                <a:tc>
                  <a:txBody>
                    <a:bodyPr/>
                    <a:lstStyle/>
                    <a:p>
                      <a:endParaRPr lang="en-GB" dirty="0"/>
                    </a:p>
                  </a:txBody>
                  <a:tcPr/>
                </a:tc>
                <a:extLst>
                  <a:ext uri="{0D108BD9-81ED-4DB2-BD59-A6C34878D82A}">
                    <a16:rowId xmlns:a16="http://schemas.microsoft.com/office/drawing/2014/main" val="536673729"/>
                  </a:ext>
                </a:extLst>
              </a:tr>
              <a:tr h="370840">
                <a:tc>
                  <a:txBody>
                    <a:bodyPr/>
                    <a:lstStyle/>
                    <a:p>
                      <a:r>
                        <a:rPr lang="en-GB" b="1" dirty="0"/>
                        <a:t>NA64-h studies (</a:t>
                      </a:r>
                      <a:r>
                        <a:rPr lang="fr-CH" b="1" dirty="0"/>
                        <a:t>~1 page)</a:t>
                      </a:r>
                      <a:endParaRPr lang="en-GB" b="1" dirty="0"/>
                    </a:p>
                  </a:txBody>
                  <a:tcPr/>
                </a:tc>
                <a:tc>
                  <a:txBody>
                    <a:bodyPr/>
                    <a:lstStyle/>
                    <a:p>
                      <a:r>
                        <a:rPr lang="en-GB" dirty="0"/>
                        <a:t>NC</a:t>
                      </a:r>
                    </a:p>
                  </a:txBody>
                  <a:tcPr/>
                </a:tc>
                <a:extLst>
                  <a:ext uri="{0D108BD9-81ED-4DB2-BD59-A6C34878D82A}">
                    <a16:rowId xmlns:a16="http://schemas.microsoft.com/office/drawing/2014/main" val="783288111"/>
                  </a:ext>
                </a:extLst>
              </a:tr>
              <a:tr h="370840">
                <a:tc>
                  <a:txBody>
                    <a:bodyPr/>
                    <a:lstStyle/>
                    <a:p>
                      <a:r>
                        <a:rPr lang="en-GB" dirty="0"/>
                        <a:t>Remarks on hadron beams (intensity, PID, </a:t>
                      </a:r>
                      <a:r>
                        <a:rPr lang="en-GB" dirty="0" err="1"/>
                        <a:t>etc</a:t>
                      </a:r>
                      <a:r>
                        <a:rPr lang="en-GB" dirty="0"/>
                        <a:t>)</a:t>
                      </a:r>
                    </a:p>
                  </a:txBody>
                  <a:tcPr/>
                </a:tc>
                <a:tc>
                  <a:txBody>
                    <a:bodyPr/>
                    <a:lstStyle/>
                    <a:p>
                      <a:endParaRPr lang="en-GB" dirty="0"/>
                    </a:p>
                  </a:txBody>
                  <a:tcPr/>
                </a:tc>
                <a:extLst>
                  <a:ext uri="{0D108BD9-81ED-4DB2-BD59-A6C34878D82A}">
                    <a16:rowId xmlns:a16="http://schemas.microsoft.com/office/drawing/2014/main" val="1004022255"/>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4032692239"/>
                  </a:ext>
                </a:extLst>
              </a:tr>
            </a:tbl>
          </a:graphicData>
        </a:graphic>
      </p:graphicFrame>
      <p:sp>
        <p:nvSpPr>
          <p:cNvPr id="6" name="TextBox 5">
            <a:extLst>
              <a:ext uri="{FF2B5EF4-FFF2-40B4-BE49-F238E27FC236}">
                <a16:creationId xmlns:a16="http://schemas.microsoft.com/office/drawing/2014/main" id="{47DA3202-026B-384A-8CE6-67EBD3C0C63C}"/>
              </a:ext>
            </a:extLst>
          </p:cNvPr>
          <p:cNvSpPr txBox="1"/>
          <p:nvPr/>
        </p:nvSpPr>
        <p:spPr>
          <a:xfrm>
            <a:off x="723014" y="5752214"/>
            <a:ext cx="1905202" cy="369332"/>
          </a:xfrm>
          <a:prstGeom prst="rect">
            <a:avLst/>
          </a:prstGeom>
          <a:noFill/>
        </p:spPr>
        <p:txBody>
          <a:bodyPr wrap="none" rtlCol="0">
            <a:spAutoFit/>
          </a:bodyPr>
          <a:lstStyle/>
          <a:p>
            <a:r>
              <a:rPr lang="en-GB" b="1" dirty="0"/>
              <a:t>To</a:t>
            </a:r>
            <a:r>
              <a:rPr lang="fr-CH" b="1" dirty="0" err="1"/>
              <a:t>tal</a:t>
            </a:r>
            <a:r>
              <a:rPr lang="fr-CH" b="1" dirty="0"/>
              <a:t> ~10 pages</a:t>
            </a:r>
            <a:endParaRPr lang="en-GB" b="1" dirty="0"/>
          </a:p>
        </p:txBody>
      </p:sp>
    </p:spTree>
    <p:extLst>
      <p:ext uri="{BB962C8B-B14F-4D97-AF65-F5344CB8AC3E}">
        <p14:creationId xmlns:p14="http://schemas.microsoft.com/office/powerpoint/2010/main" val="3423749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a:xfrm>
            <a:off x="421481" y="0"/>
            <a:ext cx="8226854" cy="715840"/>
          </a:xfrm>
        </p:spPr>
        <p:txBody>
          <a:bodyPr/>
          <a:lstStyle/>
          <a:p>
            <a:r>
              <a:rPr lang="en-GB" dirty="0"/>
              <a:t>4. EHN2 related projects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16</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2126807906"/>
              </p:ext>
            </p:extLst>
          </p:nvPr>
        </p:nvGraphicFramePr>
        <p:xfrm>
          <a:off x="385762" y="715840"/>
          <a:ext cx="8298292" cy="519176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b="1" dirty="0"/>
                        <a:t>COMPASS proposal</a:t>
                      </a:r>
                    </a:p>
                  </a:txBody>
                  <a:tcPr/>
                </a:tc>
                <a:tc>
                  <a:txBody>
                    <a:bodyPr/>
                    <a:lstStyle/>
                    <a:p>
                      <a:r>
                        <a:rPr lang="en-GB" dirty="0"/>
                        <a:t>JB</a:t>
                      </a:r>
                    </a:p>
                  </a:txBody>
                  <a:tcPr/>
                </a:tc>
                <a:extLst>
                  <a:ext uri="{0D108BD9-81ED-4DB2-BD59-A6C34878D82A}">
                    <a16:rowId xmlns:a16="http://schemas.microsoft.com/office/drawing/2014/main" val="3872710449"/>
                  </a:ext>
                </a:extLst>
              </a:tr>
              <a:tr h="370840">
                <a:tc>
                  <a:txBody>
                    <a:bodyPr/>
                    <a:lstStyle/>
                    <a:p>
                      <a:r>
                        <a:rPr lang="en-GB" dirty="0"/>
                        <a:t>Deuterons proposal (1 page)</a:t>
                      </a:r>
                    </a:p>
                  </a:txBody>
                  <a:tcPr/>
                </a:tc>
                <a:tc>
                  <a:txBody>
                    <a:bodyPr/>
                    <a:lstStyle/>
                    <a:p>
                      <a:endParaRPr lang="en-GB" dirty="0"/>
                    </a:p>
                  </a:txBody>
                  <a:tcPr/>
                </a:tc>
                <a:extLst>
                  <a:ext uri="{0D108BD9-81ED-4DB2-BD59-A6C34878D82A}">
                    <a16:rowId xmlns:a16="http://schemas.microsoft.com/office/drawing/2014/main" val="975516560"/>
                  </a:ext>
                </a:extLst>
              </a:tr>
              <a:tr h="370840">
                <a:tc>
                  <a:txBody>
                    <a:bodyPr/>
                    <a:lstStyle/>
                    <a:p>
                      <a:r>
                        <a:rPr lang="en-GB" dirty="0" err="1"/>
                        <a:t>R</a:t>
                      </a:r>
                      <a:r>
                        <a:rPr lang="en-GB" baseline="-25000" dirty="0" err="1"/>
                        <a:t>p</a:t>
                      </a:r>
                      <a:r>
                        <a:rPr lang="en-GB" dirty="0"/>
                        <a:t> proposal (1 page)</a:t>
                      </a:r>
                    </a:p>
                  </a:txBody>
                  <a:tcPr/>
                </a:tc>
                <a:tc>
                  <a:txBody>
                    <a:bodyPr/>
                    <a:lstStyle/>
                    <a:p>
                      <a:endParaRPr lang="en-GB" dirty="0"/>
                    </a:p>
                  </a:txBody>
                  <a:tcPr/>
                </a:tc>
                <a:extLst>
                  <a:ext uri="{0D108BD9-81ED-4DB2-BD59-A6C34878D82A}">
                    <a16:rowId xmlns:a16="http://schemas.microsoft.com/office/drawing/2014/main" val="129058022"/>
                  </a:ext>
                </a:extLst>
              </a:tr>
              <a:tr h="370840">
                <a:tc>
                  <a:txBody>
                    <a:bodyPr/>
                    <a:lstStyle/>
                    <a:p>
                      <a:r>
                        <a:rPr lang="en-GB" dirty="0"/>
                        <a:t>Low-E beam, vacuum improvements (3 pages)</a:t>
                      </a:r>
                    </a:p>
                  </a:txBody>
                  <a:tcPr/>
                </a:tc>
                <a:tc>
                  <a:txBody>
                    <a:bodyPr/>
                    <a:lstStyle/>
                    <a:p>
                      <a:endParaRPr lang="en-GB" dirty="0"/>
                    </a:p>
                  </a:txBody>
                  <a:tcPr/>
                </a:tc>
                <a:extLst>
                  <a:ext uri="{0D108BD9-81ED-4DB2-BD59-A6C34878D82A}">
                    <a16:rowId xmlns:a16="http://schemas.microsoft.com/office/drawing/2014/main" val="447459033"/>
                  </a:ext>
                </a:extLst>
              </a:tr>
              <a:tr h="370840">
                <a:tc>
                  <a:txBody>
                    <a:bodyPr/>
                    <a:lstStyle/>
                    <a:p>
                      <a:r>
                        <a:rPr lang="en-GB" dirty="0"/>
                        <a:t>RF separated beam (to be defined)</a:t>
                      </a:r>
                    </a:p>
                  </a:txBody>
                  <a:tcPr/>
                </a:tc>
                <a:tc>
                  <a:txBody>
                    <a:bodyPr/>
                    <a:lstStyle/>
                    <a:p>
                      <a:r>
                        <a:rPr lang="en-GB" dirty="0"/>
                        <a:t>JB, EM</a:t>
                      </a:r>
                    </a:p>
                  </a:txBody>
                  <a:tcPr/>
                </a:tc>
                <a:extLst>
                  <a:ext uri="{0D108BD9-81ED-4DB2-BD59-A6C34878D82A}">
                    <a16:rowId xmlns:a16="http://schemas.microsoft.com/office/drawing/2014/main" val="3532427988"/>
                  </a:ext>
                </a:extLst>
              </a:tr>
              <a:tr h="370840">
                <a:tc>
                  <a:txBody>
                    <a:bodyPr/>
                    <a:lstStyle/>
                    <a:p>
                      <a:r>
                        <a:rPr lang="en-GB" b="1" dirty="0"/>
                        <a:t>NA64-mu</a:t>
                      </a:r>
                    </a:p>
                  </a:txBody>
                  <a:tcPr/>
                </a:tc>
                <a:tc>
                  <a:txBody>
                    <a:bodyPr/>
                    <a:lstStyle/>
                    <a:p>
                      <a:r>
                        <a:rPr lang="en-GB" dirty="0"/>
                        <a:t>JB, DB</a:t>
                      </a:r>
                    </a:p>
                  </a:txBody>
                  <a:tcPr/>
                </a:tc>
                <a:extLst>
                  <a:ext uri="{0D108BD9-81ED-4DB2-BD59-A6C34878D82A}">
                    <a16:rowId xmlns:a16="http://schemas.microsoft.com/office/drawing/2014/main" val="373108087"/>
                  </a:ext>
                </a:extLst>
              </a:tr>
              <a:tr h="370840">
                <a:tc>
                  <a:txBody>
                    <a:bodyPr/>
                    <a:lstStyle/>
                    <a:p>
                      <a:r>
                        <a:rPr lang="en-GB" dirty="0"/>
                        <a:t>Implementation inside SM2 (4 pages)</a:t>
                      </a:r>
                    </a:p>
                  </a:txBody>
                  <a:tcPr/>
                </a:tc>
                <a:tc>
                  <a:txBody>
                    <a:bodyPr/>
                    <a:lstStyle/>
                    <a:p>
                      <a:endParaRPr lang="en-GB" dirty="0"/>
                    </a:p>
                  </a:txBody>
                  <a:tcPr/>
                </a:tc>
                <a:extLst>
                  <a:ext uri="{0D108BD9-81ED-4DB2-BD59-A6C34878D82A}">
                    <a16:rowId xmlns:a16="http://schemas.microsoft.com/office/drawing/2014/main" val="1506562753"/>
                  </a:ext>
                </a:extLst>
              </a:tr>
              <a:tr h="370840">
                <a:tc>
                  <a:txBody>
                    <a:bodyPr/>
                    <a:lstStyle/>
                    <a:p>
                      <a:r>
                        <a:rPr lang="en-GB" b="1" dirty="0" err="1"/>
                        <a:t>MuonE</a:t>
                      </a:r>
                      <a:endParaRPr lang="en-GB" b="1" dirty="0"/>
                    </a:p>
                  </a:txBody>
                  <a:tcPr/>
                </a:tc>
                <a:tc>
                  <a:txBody>
                    <a:bodyPr/>
                    <a:lstStyle/>
                    <a:p>
                      <a:r>
                        <a:rPr lang="en-GB" dirty="0"/>
                        <a:t>JB</a:t>
                      </a:r>
                    </a:p>
                  </a:txBody>
                  <a:tcPr/>
                </a:tc>
                <a:extLst>
                  <a:ext uri="{0D108BD9-81ED-4DB2-BD59-A6C34878D82A}">
                    <a16:rowId xmlns:a16="http://schemas.microsoft.com/office/drawing/2014/main" val="4121039776"/>
                  </a:ext>
                </a:extLst>
              </a:tr>
              <a:tr h="370840">
                <a:tc>
                  <a:txBody>
                    <a:bodyPr/>
                    <a:lstStyle/>
                    <a:p>
                      <a:r>
                        <a:rPr lang="en-GB" dirty="0"/>
                        <a:t>Test location and plans (4 p)</a:t>
                      </a:r>
                    </a:p>
                  </a:txBody>
                  <a:tcPr/>
                </a:tc>
                <a:tc>
                  <a:txBody>
                    <a:bodyPr/>
                    <a:lstStyle/>
                    <a:p>
                      <a:endParaRPr lang="en-GB" dirty="0"/>
                    </a:p>
                  </a:txBody>
                  <a:tcPr/>
                </a:tc>
                <a:extLst>
                  <a:ext uri="{0D108BD9-81ED-4DB2-BD59-A6C34878D82A}">
                    <a16:rowId xmlns:a16="http://schemas.microsoft.com/office/drawing/2014/main" val="3473388448"/>
                  </a:ext>
                </a:extLst>
              </a:tr>
              <a:tr h="370840">
                <a:tc>
                  <a:txBody>
                    <a:bodyPr/>
                    <a:lstStyle/>
                    <a:p>
                      <a:r>
                        <a:rPr lang="en-GB" dirty="0"/>
                        <a:t>Permanent location options (or in place of COMPASS, 5 pages)</a:t>
                      </a:r>
                    </a:p>
                  </a:txBody>
                  <a:tcPr/>
                </a:tc>
                <a:tc>
                  <a:txBody>
                    <a:bodyPr/>
                    <a:lstStyle/>
                    <a:p>
                      <a:endParaRPr lang="en-GB" dirty="0"/>
                    </a:p>
                  </a:txBody>
                  <a:tcPr/>
                </a:tc>
                <a:extLst>
                  <a:ext uri="{0D108BD9-81ED-4DB2-BD59-A6C34878D82A}">
                    <a16:rowId xmlns:a16="http://schemas.microsoft.com/office/drawing/2014/main" val="13874865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Muon beam characteristics and implications (5 pages)</a:t>
                      </a:r>
                    </a:p>
                  </a:txBody>
                  <a:tcPr/>
                </a:tc>
                <a:tc>
                  <a:txBody>
                    <a:bodyPr/>
                    <a:lstStyle/>
                    <a:p>
                      <a:endParaRPr lang="en-GB" dirty="0"/>
                    </a:p>
                  </a:txBody>
                  <a:tcPr/>
                </a:tc>
                <a:extLst>
                  <a:ext uri="{0D108BD9-81ED-4DB2-BD59-A6C34878D82A}">
                    <a16:rowId xmlns:a16="http://schemas.microsoft.com/office/drawing/2014/main" val="241151055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Electron beam (refer to vacuum improvements above, 3 pages)</a:t>
                      </a:r>
                    </a:p>
                  </a:txBody>
                  <a:tcPr/>
                </a:tc>
                <a:tc>
                  <a:txBody>
                    <a:bodyPr/>
                    <a:lstStyle/>
                    <a:p>
                      <a:endParaRPr lang="en-GB" dirty="0"/>
                    </a:p>
                  </a:txBody>
                  <a:tcPr/>
                </a:tc>
                <a:extLst>
                  <a:ext uri="{0D108BD9-81ED-4DB2-BD59-A6C34878D82A}">
                    <a16:rowId xmlns:a16="http://schemas.microsoft.com/office/drawing/2014/main" val="40326922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Cost indications </a:t>
                      </a:r>
                      <a:r>
                        <a:rPr lang="en-GB" dirty="0"/>
                        <a:t>(summary of each section)</a:t>
                      </a:r>
                    </a:p>
                  </a:txBody>
                  <a:tcPr/>
                </a:tc>
                <a:tc>
                  <a:txBody>
                    <a:bodyPr/>
                    <a:lstStyle/>
                    <a:p>
                      <a:endParaRPr lang="en-GB" dirty="0"/>
                    </a:p>
                  </a:txBody>
                  <a:tcPr/>
                </a:tc>
                <a:extLst>
                  <a:ext uri="{0D108BD9-81ED-4DB2-BD59-A6C34878D82A}">
                    <a16:rowId xmlns:a16="http://schemas.microsoft.com/office/drawing/2014/main" val="1978504159"/>
                  </a:ext>
                </a:extLst>
              </a:tr>
            </a:tbl>
          </a:graphicData>
        </a:graphic>
      </p:graphicFrame>
      <p:sp>
        <p:nvSpPr>
          <p:cNvPr id="6" name="TextBox 5">
            <a:extLst>
              <a:ext uri="{FF2B5EF4-FFF2-40B4-BE49-F238E27FC236}">
                <a16:creationId xmlns:a16="http://schemas.microsoft.com/office/drawing/2014/main" id="{53149DF7-FBAC-5F4A-829D-D5CA11C28D4C}"/>
              </a:ext>
            </a:extLst>
          </p:cNvPr>
          <p:cNvSpPr txBox="1"/>
          <p:nvPr/>
        </p:nvSpPr>
        <p:spPr>
          <a:xfrm>
            <a:off x="568598" y="5937564"/>
            <a:ext cx="3097836" cy="369332"/>
          </a:xfrm>
          <a:prstGeom prst="rect">
            <a:avLst/>
          </a:prstGeom>
          <a:noFill/>
        </p:spPr>
        <p:txBody>
          <a:bodyPr wrap="none" rtlCol="0">
            <a:spAutoFit/>
          </a:bodyPr>
          <a:lstStyle/>
          <a:p>
            <a:r>
              <a:rPr lang="en-GB" b="1" dirty="0"/>
              <a:t>Total about 30 pages </a:t>
            </a:r>
            <a:r>
              <a:rPr lang="en-GB" dirty="0"/>
              <a:t>+ RF </a:t>
            </a:r>
          </a:p>
        </p:txBody>
      </p:sp>
    </p:spTree>
    <p:extLst>
      <p:ext uri="{BB962C8B-B14F-4D97-AF65-F5344CB8AC3E}">
        <p14:creationId xmlns:p14="http://schemas.microsoft.com/office/powerpoint/2010/main" val="196897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5. ECN3 related projects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17</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1634401761"/>
              </p:ext>
            </p:extLst>
          </p:nvPr>
        </p:nvGraphicFramePr>
        <p:xfrm>
          <a:off x="385762" y="1024861"/>
          <a:ext cx="8298292" cy="445008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b="1" dirty="0"/>
                        <a:t>NA62-Beamdump (“SHADOWS”?)</a:t>
                      </a:r>
                    </a:p>
                  </a:txBody>
                  <a:tcPr/>
                </a:tc>
                <a:tc>
                  <a:txBody>
                    <a:bodyPr/>
                    <a:lstStyle/>
                    <a:p>
                      <a:r>
                        <a:rPr lang="en-GB" dirty="0"/>
                        <a:t>MR, LG</a:t>
                      </a:r>
                    </a:p>
                  </a:txBody>
                  <a:tcPr/>
                </a:tc>
                <a:extLst>
                  <a:ext uri="{0D108BD9-81ED-4DB2-BD59-A6C34878D82A}">
                    <a16:rowId xmlns:a16="http://schemas.microsoft.com/office/drawing/2014/main" val="3872710449"/>
                  </a:ext>
                </a:extLst>
              </a:tr>
              <a:tr h="370840">
                <a:tc>
                  <a:txBody>
                    <a:bodyPr/>
                    <a:lstStyle/>
                    <a:p>
                      <a:r>
                        <a:rPr lang="en-GB" dirty="0"/>
                        <a:t>Benchmarking and optimisation with present layout (8 p)</a:t>
                      </a:r>
                    </a:p>
                  </a:txBody>
                  <a:tcPr/>
                </a:tc>
                <a:tc>
                  <a:txBody>
                    <a:bodyPr/>
                    <a:lstStyle/>
                    <a:p>
                      <a:endParaRPr lang="en-GB"/>
                    </a:p>
                  </a:txBody>
                  <a:tcPr/>
                </a:tc>
                <a:extLst>
                  <a:ext uri="{0D108BD9-81ED-4DB2-BD59-A6C34878D82A}">
                    <a16:rowId xmlns:a16="http://schemas.microsoft.com/office/drawing/2014/main" val="1506562753"/>
                  </a:ext>
                </a:extLst>
              </a:tr>
              <a:tr h="370840">
                <a:tc>
                  <a:txBody>
                    <a:bodyPr/>
                    <a:lstStyle/>
                    <a:p>
                      <a:r>
                        <a:rPr lang="en-GB" dirty="0"/>
                        <a:t>Proposal for 1-year run (8 pages) including approximate cost</a:t>
                      </a:r>
                    </a:p>
                  </a:txBody>
                  <a:tcPr/>
                </a:tc>
                <a:tc>
                  <a:txBody>
                    <a:bodyPr/>
                    <a:lstStyle/>
                    <a:p>
                      <a:endParaRPr lang="en-GB" dirty="0"/>
                    </a:p>
                  </a:txBody>
                  <a:tcPr/>
                </a:tc>
                <a:extLst>
                  <a:ext uri="{0D108BD9-81ED-4DB2-BD59-A6C34878D82A}">
                    <a16:rowId xmlns:a16="http://schemas.microsoft.com/office/drawing/2014/main" val="682240298"/>
                  </a:ext>
                </a:extLst>
              </a:tr>
              <a:tr h="370840">
                <a:tc>
                  <a:txBody>
                    <a:bodyPr/>
                    <a:lstStyle/>
                    <a:p>
                      <a:r>
                        <a:rPr lang="en-GB" b="1" dirty="0"/>
                        <a:t>KLEVER</a:t>
                      </a:r>
                    </a:p>
                  </a:txBody>
                  <a:tcPr/>
                </a:tc>
                <a:tc>
                  <a:txBody>
                    <a:bodyPr/>
                    <a:lstStyle/>
                    <a:p>
                      <a:r>
                        <a:rPr lang="en-GB" dirty="0" err="1"/>
                        <a:t>MvD</a:t>
                      </a:r>
                      <a:r>
                        <a:rPr lang="en-GB" dirty="0"/>
                        <a:t>, LG</a:t>
                      </a:r>
                    </a:p>
                  </a:txBody>
                  <a:tcPr/>
                </a:tc>
                <a:extLst>
                  <a:ext uri="{0D108BD9-81ED-4DB2-BD59-A6C34878D82A}">
                    <a16:rowId xmlns:a16="http://schemas.microsoft.com/office/drawing/2014/main" val="4121039776"/>
                  </a:ext>
                </a:extLst>
              </a:tr>
              <a:tr h="370840">
                <a:tc>
                  <a:txBody>
                    <a:bodyPr/>
                    <a:lstStyle/>
                    <a:p>
                      <a:r>
                        <a:rPr lang="en-GB" dirty="0"/>
                        <a:t>Benchmarking of simulations and conclusion on targeting (8 pages)</a:t>
                      </a:r>
                    </a:p>
                  </a:txBody>
                  <a:tcPr/>
                </a:tc>
                <a:tc>
                  <a:txBody>
                    <a:bodyPr/>
                    <a:lstStyle/>
                    <a:p>
                      <a:endParaRPr lang="en-GB" dirty="0"/>
                    </a:p>
                  </a:txBody>
                  <a:tcPr/>
                </a:tc>
                <a:extLst>
                  <a:ext uri="{0D108BD9-81ED-4DB2-BD59-A6C34878D82A}">
                    <a16:rowId xmlns:a16="http://schemas.microsoft.com/office/drawing/2014/main" val="3473388448"/>
                  </a:ext>
                </a:extLst>
              </a:tr>
              <a:tr h="370840">
                <a:tc>
                  <a:txBody>
                    <a:bodyPr/>
                    <a:lstStyle/>
                    <a:p>
                      <a:r>
                        <a:rPr lang="en-GB" dirty="0"/>
                        <a:t>P42 modifications (1 page)</a:t>
                      </a:r>
                    </a:p>
                  </a:txBody>
                  <a:tcPr/>
                </a:tc>
                <a:tc>
                  <a:txBody>
                    <a:bodyPr/>
                    <a:lstStyle/>
                    <a:p>
                      <a:endParaRPr lang="en-GB" dirty="0"/>
                    </a:p>
                  </a:txBody>
                  <a:tcPr/>
                </a:tc>
                <a:extLst>
                  <a:ext uri="{0D108BD9-81ED-4DB2-BD59-A6C34878D82A}">
                    <a16:rowId xmlns:a16="http://schemas.microsoft.com/office/drawing/2014/main" val="1387486512"/>
                  </a:ext>
                </a:extLst>
              </a:tr>
              <a:tr h="370840">
                <a:tc>
                  <a:txBody>
                    <a:bodyPr/>
                    <a:lstStyle/>
                    <a:p>
                      <a:r>
                        <a:rPr lang="en-GB" dirty="0"/>
                        <a:t>K12 beam line design (10 pages)</a:t>
                      </a:r>
                    </a:p>
                  </a:txBody>
                  <a:tcPr/>
                </a:tc>
                <a:tc>
                  <a:txBody>
                    <a:bodyPr/>
                    <a:lstStyle/>
                    <a:p>
                      <a:endParaRPr lang="en-GB" dirty="0"/>
                    </a:p>
                  </a:txBody>
                  <a:tcPr/>
                </a:tc>
                <a:extLst>
                  <a:ext uri="{0D108BD9-81ED-4DB2-BD59-A6C34878D82A}">
                    <a16:rowId xmlns:a16="http://schemas.microsoft.com/office/drawing/2014/main" val="4032692239"/>
                  </a:ext>
                </a:extLst>
              </a:tr>
              <a:tr h="370840">
                <a:tc>
                  <a:txBody>
                    <a:bodyPr/>
                    <a:lstStyle/>
                    <a:p>
                      <a:r>
                        <a:rPr lang="en-GB" b="1" dirty="0"/>
                        <a:t>Intensity limitations and mitigation measures</a:t>
                      </a:r>
                    </a:p>
                  </a:txBody>
                  <a:tcPr/>
                </a:tc>
                <a:tc>
                  <a:txBody>
                    <a:bodyPr/>
                    <a:lstStyle/>
                    <a:p>
                      <a:r>
                        <a:rPr lang="en-GB" dirty="0"/>
                        <a:t>AG, LG</a:t>
                      </a:r>
                    </a:p>
                  </a:txBody>
                  <a:tcPr/>
                </a:tc>
                <a:extLst>
                  <a:ext uri="{0D108BD9-81ED-4DB2-BD59-A6C34878D82A}">
                    <a16:rowId xmlns:a16="http://schemas.microsoft.com/office/drawing/2014/main" val="2964044657"/>
                  </a:ext>
                </a:extLst>
              </a:tr>
              <a:tr h="370840">
                <a:tc>
                  <a:txBody>
                    <a:bodyPr/>
                    <a:lstStyle/>
                    <a:p>
                      <a:r>
                        <a:rPr lang="en-GB" dirty="0"/>
                        <a:t>RP aspects, impact on ventilation, costs (8 pages)</a:t>
                      </a:r>
                    </a:p>
                  </a:txBody>
                  <a:tcPr/>
                </a:tc>
                <a:tc>
                  <a:txBody>
                    <a:bodyPr/>
                    <a:lstStyle/>
                    <a:p>
                      <a:endParaRPr lang="en-GB" dirty="0"/>
                    </a:p>
                  </a:txBody>
                  <a:tcPr/>
                </a:tc>
                <a:extLst>
                  <a:ext uri="{0D108BD9-81ED-4DB2-BD59-A6C34878D82A}">
                    <a16:rowId xmlns:a16="http://schemas.microsoft.com/office/drawing/2014/main" val="33696281"/>
                  </a:ext>
                </a:extLst>
              </a:tr>
              <a:tr h="370840">
                <a:tc>
                  <a:txBody>
                    <a:bodyPr/>
                    <a:lstStyle/>
                    <a:p>
                      <a:r>
                        <a:rPr lang="en-GB" dirty="0"/>
                        <a:t>Equipment resistance and mitigation, costs (8 pages)</a:t>
                      </a:r>
                    </a:p>
                  </a:txBody>
                  <a:tcPr/>
                </a:tc>
                <a:tc>
                  <a:txBody>
                    <a:bodyPr/>
                    <a:lstStyle/>
                    <a:p>
                      <a:endParaRPr lang="en-GB" dirty="0"/>
                    </a:p>
                  </a:txBody>
                  <a:tcPr/>
                </a:tc>
                <a:extLst>
                  <a:ext uri="{0D108BD9-81ED-4DB2-BD59-A6C34878D82A}">
                    <a16:rowId xmlns:a16="http://schemas.microsoft.com/office/drawing/2014/main" val="4117952021"/>
                  </a:ext>
                </a:extLst>
              </a:tr>
              <a:tr h="370840">
                <a:tc>
                  <a:txBody>
                    <a:bodyPr/>
                    <a:lstStyle/>
                    <a:p>
                      <a:r>
                        <a:rPr lang="en-GB" b="1" dirty="0"/>
                        <a:t>Possibilities or not for NA60++ and DIRAC++</a:t>
                      </a:r>
                    </a:p>
                  </a:txBody>
                  <a:tcPr/>
                </a:tc>
                <a:tc>
                  <a:txBody>
                    <a:bodyPr/>
                    <a:lstStyle/>
                    <a:p>
                      <a:r>
                        <a:rPr lang="en-GB" dirty="0"/>
                        <a:t>AG, LG</a:t>
                      </a:r>
                    </a:p>
                  </a:txBody>
                  <a:tcPr/>
                </a:tc>
                <a:extLst>
                  <a:ext uri="{0D108BD9-81ED-4DB2-BD59-A6C34878D82A}">
                    <a16:rowId xmlns:a16="http://schemas.microsoft.com/office/drawing/2014/main" val="1739669508"/>
                  </a:ext>
                </a:extLst>
              </a:tr>
            </a:tbl>
          </a:graphicData>
        </a:graphic>
      </p:graphicFrame>
      <p:sp>
        <p:nvSpPr>
          <p:cNvPr id="6" name="TextBox 5">
            <a:extLst>
              <a:ext uri="{FF2B5EF4-FFF2-40B4-BE49-F238E27FC236}">
                <a16:creationId xmlns:a16="http://schemas.microsoft.com/office/drawing/2014/main" id="{0C026903-C6C2-6C4D-858C-ADA7DB6218F3}"/>
              </a:ext>
            </a:extLst>
          </p:cNvPr>
          <p:cNvSpPr txBox="1"/>
          <p:nvPr/>
        </p:nvSpPr>
        <p:spPr>
          <a:xfrm>
            <a:off x="669851" y="5784112"/>
            <a:ext cx="1982146" cy="369332"/>
          </a:xfrm>
          <a:prstGeom prst="rect">
            <a:avLst/>
          </a:prstGeom>
          <a:noFill/>
        </p:spPr>
        <p:txBody>
          <a:bodyPr wrap="none" rtlCol="0">
            <a:spAutoFit/>
          </a:bodyPr>
          <a:lstStyle/>
          <a:p>
            <a:r>
              <a:rPr lang="en-GB" b="1" dirty="0"/>
              <a:t>Total: </a:t>
            </a:r>
            <a:r>
              <a:rPr lang="fr-CH" b="1" dirty="0"/>
              <a:t>~51 pages</a:t>
            </a:r>
            <a:endParaRPr lang="en-GB" b="1" dirty="0"/>
          </a:p>
        </p:txBody>
      </p:sp>
    </p:spTree>
    <p:extLst>
      <p:ext uri="{BB962C8B-B14F-4D97-AF65-F5344CB8AC3E}">
        <p14:creationId xmlns:p14="http://schemas.microsoft.com/office/powerpoint/2010/main" val="410630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6. Interfaces to other working groups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18</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810859788"/>
              </p:ext>
            </p:extLst>
          </p:nvPr>
        </p:nvGraphicFramePr>
        <p:xfrm>
          <a:off x="385762" y="1397000"/>
          <a:ext cx="8298292" cy="296672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b="1" dirty="0"/>
                        <a:t>Machine performance study group (1 page)</a:t>
                      </a:r>
                    </a:p>
                  </a:txBody>
                  <a:tcPr/>
                </a:tc>
                <a:tc>
                  <a:txBody>
                    <a:bodyPr/>
                    <a:lstStyle/>
                    <a:p>
                      <a:r>
                        <a:rPr lang="en-GB" dirty="0"/>
                        <a:t>LG</a:t>
                      </a:r>
                    </a:p>
                  </a:txBody>
                  <a:tcPr/>
                </a:tc>
                <a:extLst>
                  <a:ext uri="{0D108BD9-81ED-4DB2-BD59-A6C34878D82A}">
                    <a16:rowId xmlns:a16="http://schemas.microsoft.com/office/drawing/2014/main" val="3872710449"/>
                  </a:ext>
                </a:extLst>
              </a:tr>
              <a:tr h="370840">
                <a:tc>
                  <a:txBody>
                    <a:bodyPr/>
                    <a:lstStyle/>
                    <a:p>
                      <a:r>
                        <a:rPr lang="en-GB" dirty="0"/>
                        <a:t>For overall proton flux</a:t>
                      </a:r>
                    </a:p>
                  </a:txBody>
                  <a:tcPr/>
                </a:tc>
                <a:tc>
                  <a:txBody>
                    <a:bodyPr/>
                    <a:lstStyle/>
                    <a:p>
                      <a:endParaRPr lang="en-GB"/>
                    </a:p>
                  </a:txBody>
                  <a:tcPr/>
                </a:tc>
                <a:extLst>
                  <a:ext uri="{0D108BD9-81ED-4DB2-BD59-A6C34878D82A}">
                    <a16:rowId xmlns:a16="http://schemas.microsoft.com/office/drawing/2014/main" val="1506562753"/>
                  </a:ext>
                </a:extLst>
              </a:tr>
              <a:tr h="370840">
                <a:tc>
                  <a:txBody>
                    <a:bodyPr/>
                    <a:lstStyle/>
                    <a:p>
                      <a:r>
                        <a:rPr lang="en-GB" b="1" dirty="0"/>
                        <a:t>BDF WG (3 pages)</a:t>
                      </a:r>
                    </a:p>
                  </a:txBody>
                  <a:tcPr/>
                </a:tc>
                <a:tc>
                  <a:txBody>
                    <a:bodyPr/>
                    <a:lstStyle/>
                    <a:p>
                      <a:r>
                        <a:rPr lang="en-GB" dirty="0"/>
                        <a:t>LG</a:t>
                      </a:r>
                    </a:p>
                  </a:txBody>
                  <a:tcPr/>
                </a:tc>
                <a:extLst>
                  <a:ext uri="{0D108BD9-81ED-4DB2-BD59-A6C34878D82A}">
                    <a16:rowId xmlns:a16="http://schemas.microsoft.com/office/drawing/2014/main" val="682240298"/>
                  </a:ext>
                </a:extLst>
              </a:tr>
              <a:tr h="370840">
                <a:tc>
                  <a:txBody>
                    <a:bodyPr/>
                    <a:lstStyle/>
                    <a:p>
                      <a:r>
                        <a:rPr lang="en-GB" dirty="0"/>
                        <a:t>For super-cycle composition and duty cycle</a:t>
                      </a:r>
                    </a:p>
                  </a:txBody>
                  <a:tcPr/>
                </a:tc>
                <a:tc>
                  <a:txBody>
                    <a:bodyPr/>
                    <a:lstStyle/>
                    <a:p>
                      <a:endParaRPr lang="en-GB" dirty="0"/>
                    </a:p>
                  </a:txBody>
                  <a:tcPr/>
                </a:tc>
                <a:extLst>
                  <a:ext uri="{0D108BD9-81ED-4DB2-BD59-A6C34878D82A}">
                    <a16:rowId xmlns:a16="http://schemas.microsoft.com/office/drawing/2014/main" val="4121039776"/>
                  </a:ext>
                </a:extLst>
              </a:tr>
              <a:tr h="370840">
                <a:tc>
                  <a:txBody>
                    <a:bodyPr/>
                    <a:lstStyle/>
                    <a:p>
                      <a:r>
                        <a:rPr lang="en-GB" b="1" dirty="0"/>
                        <a:t>AWAKE WG</a:t>
                      </a:r>
                    </a:p>
                  </a:txBody>
                  <a:tcPr/>
                </a:tc>
                <a:tc>
                  <a:txBody>
                    <a:bodyPr/>
                    <a:lstStyle/>
                    <a:p>
                      <a:r>
                        <a:rPr lang="en-GB" dirty="0"/>
                        <a:t>LG</a:t>
                      </a:r>
                    </a:p>
                  </a:txBody>
                  <a:tcPr/>
                </a:tc>
                <a:extLst>
                  <a:ext uri="{0D108BD9-81ED-4DB2-BD59-A6C34878D82A}">
                    <a16:rowId xmlns:a16="http://schemas.microsoft.com/office/drawing/2014/main" val="3473388448"/>
                  </a:ext>
                </a:extLst>
              </a:tr>
              <a:tr h="370840">
                <a:tc>
                  <a:txBody>
                    <a:bodyPr/>
                    <a:lstStyle/>
                    <a:p>
                      <a:r>
                        <a:rPr lang="en-GB" dirty="0"/>
                        <a:t>Small impact on </a:t>
                      </a:r>
                      <a:r>
                        <a:rPr lang="en-GB" dirty="0" err="1"/>
                        <a:t>supercycle</a:t>
                      </a:r>
                      <a:r>
                        <a:rPr lang="en-GB" dirty="0"/>
                        <a:t> and duty-cycle</a:t>
                      </a:r>
                    </a:p>
                  </a:txBody>
                  <a:tcPr/>
                </a:tc>
                <a:tc>
                  <a:txBody>
                    <a:bodyPr/>
                    <a:lstStyle/>
                    <a:p>
                      <a:endParaRPr lang="en-GB"/>
                    </a:p>
                  </a:txBody>
                  <a:tcPr/>
                </a:tc>
                <a:extLst>
                  <a:ext uri="{0D108BD9-81ED-4DB2-BD59-A6C34878D82A}">
                    <a16:rowId xmlns:a16="http://schemas.microsoft.com/office/drawing/2014/main" val="1387486512"/>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4032692239"/>
                  </a:ext>
                </a:extLst>
              </a:tr>
            </a:tbl>
          </a:graphicData>
        </a:graphic>
      </p:graphicFrame>
      <p:sp>
        <p:nvSpPr>
          <p:cNvPr id="6" name="TextBox 5">
            <a:extLst>
              <a:ext uri="{FF2B5EF4-FFF2-40B4-BE49-F238E27FC236}">
                <a16:creationId xmlns:a16="http://schemas.microsoft.com/office/drawing/2014/main" id="{0B76A45F-3DED-AB49-899C-3C6873624AB5}"/>
              </a:ext>
            </a:extLst>
          </p:cNvPr>
          <p:cNvSpPr txBox="1"/>
          <p:nvPr/>
        </p:nvSpPr>
        <p:spPr>
          <a:xfrm>
            <a:off x="601838" y="4720856"/>
            <a:ext cx="2334806" cy="369332"/>
          </a:xfrm>
          <a:prstGeom prst="rect">
            <a:avLst/>
          </a:prstGeom>
          <a:noFill/>
        </p:spPr>
        <p:txBody>
          <a:bodyPr wrap="none" rtlCol="0">
            <a:spAutoFit/>
          </a:bodyPr>
          <a:lstStyle/>
          <a:p>
            <a:r>
              <a:rPr lang="en-GB" b="1" dirty="0"/>
              <a:t>Total about 5 pages</a:t>
            </a:r>
          </a:p>
        </p:txBody>
      </p:sp>
    </p:spTree>
    <p:extLst>
      <p:ext uri="{BB962C8B-B14F-4D97-AF65-F5344CB8AC3E}">
        <p14:creationId xmlns:p14="http://schemas.microsoft.com/office/powerpoint/2010/main" val="79153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7. Future studies and outlook</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19</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2154372599"/>
              </p:ext>
            </p:extLst>
          </p:nvPr>
        </p:nvGraphicFramePr>
        <p:xfrm>
          <a:off x="385762" y="1971158"/>
          <a:ext cx="8298292" cy="296672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dirty="0"/>
                        <a:t>RF separated beam design</a:t>
                      </a:r>
                    </a:p>
                  </a:txBody>
                  <a:tcPr/>
                </a:tc>
                <a:tc>
                  <a:txBody>
                    <a:bodyPr/>
                    <a:lstStyle/>
                    <a:p>
                      <a:r>
                        <a:rPr lang="en-GB" dirty="0"/>
                        <a:t>JB</a:t>
                      </a:r>
                    </a:p>
                  </a:txBody>
                  <a:tcPr/>
                </a:tc>
                <a:extLst>
                  <a:ext uri="{0D108BD9-81ED-4DB2-BD59-A6C34878D82A}">
                    <a16:rowId xmlns:a16="http://schemas.microsoft.com/office/drawing/2014/main" val="3872710449"/>
                  </a:ext>
                </a:extLst>
              </a:tr>
              <a:tr h="370840">
                <a:tc>
                  <a:txBody>
                    <a:bodyPr/>
                    <a:lstStyle/>
                    <a:p>
                      <a:r>
                        <a:rPr lang="en-GB" dirty="0"/>
                        <a:t>KLEVER implementation</a:t>
                      </a:r>
                    </a:p>
                  </a:txBody>
                  <a:tcPr/>
                </a:tc>
                <a:tc>
                  <a:txBody>
                    <a:bodyPr/>
                    <a:lstStyle/>
                    <a:p>
                      <a:r>
                        <a:rPr lang="en-GB" dirty="0"/>
                        <a:t>LG</a:t>
                      </a:r>
                    </a:p>
                  </a:txBody>
                  <a:tcPr/>
                </a:tc>
                <a:extLst>
                  <a:ext uri="{0D108BD9-81ED-4DB2-BD59-A6C34878D82A}">
                    <a16:rowId xmlns:a16="http://schemas.microsoft.com/office/drawing/2014/main" val="1506562753"/>
                  </a:ext>
                </a:extLst>
              </a:tr>
              <a:tr h="370840">
                <a:tc>
                  <a:txBody>
                    <a:bodyPr/>
                    <a:lstStyle/>
                    <a:p>
                      <a:r>
                        <a:rPr lang="en-GB" dirty="0"/>
                        <a:t>Intensity increase in ECN3</a:t>
                      </a:r>
                    </a:p>
                  </a:txBody>
                  <a:tcPr/>
                </a:tc>
                <a:tc>
                  <a:txBody>
                    <a:bodyPr/>
                    <a:lstStyle/>
                    <a:p>
                      <a:r>
                        <a:rPr lang="en-GB" dirty="0"/>
                        <a:t>AG</a:t>
                      </a:r>
                    </a:p>
                  </a:txBody>
                  <a:tcPr/>
                </a:tc>
                <a:extLst>
                  <a:ext uri="{0D108BD9-81ED-4DB2-BD59-A6C34878D82A}">
                    <a16:rowId xmlns:a16="http://schemas.microsoft.com/office/drawing/2014/main" val="682240298"/>
                  </a:ext>
                </a:extLst>
              </a:tr>
              <a:tr h="370840">
                <a:tc>
                  <a:txBody>
                    <a:bodyPr/>
                    <a:lstStyle/>
                    <a:p>
                      <a:r>
                        <a:rPr lang="en-GB" dirty="0"/>
                        <a:t>Detailed design of ‘H10 beam’ (if not excluded already)</a:t>
                      </a:r>
                    </a:p>
                  </a:txBody>
                  <a:tcPr/>
                </a:tc>
                <a:tc>
                  <a:txBody>
                    <a:bodyPr/>
                    <a:lstStyle/>
                    <a:p>
                      <a:r>
                        <a:rPr lang="en-GB" dirty="0"/>
                        <a:t>LG</a:t>
                      </a:r>
                    </a:p>
                  </a:txBody>
                  <a:tcPr/>
                </a:tc>
                <a:extLst>
                  <a:ext uri="{0D108BD9-81ED-4DB2-BD59-A6C34878D82A}">
                    <a16:rowId xmlns:a16="http://schemas.microsoft.com/office/drawing/2014/main" val="4121039776"/>
                  </a:ext>
                </a:extLst>
              </a:tr>
              <a:tr h="370840">
                <a:tc>
                  <a:txBody>
                    <a:bodyPr/>
                    <a:lstStyle/>
                    <a:p>
                      <a:r>
                        <a:rPr lang="en-GB" dirty="0"/>
                        <a:t>Safety aspects in more detail</a:t>
                      </a:r>
                    </a:p>
                  </a:txBody>
                  <a:tcPr/>
                </a:tc>
                <a:tc>
                  <a:txBody>
                    <a:bodyPr/>
                    <a:lstStyle/>
                    <a:p>
                      <a:r>
                        <a:rPr lang="en-GB" dirty="0"/>
                        <a:t>all</a:t>
                      </a:r>
                    </a:p>
                  </a:txBody>
                  <a:tcPr/>
                </a:tc>
                <a:extLst>
                  <a:ext uri="{0D108BD9-81ED-4DB2-BD59-A6C34878D82A}">
                    <a16:rowId xmlns:a16="http://schemas.microsoft.com/office/drawing/2014/main" val="2117438079"/>
                  </a:ext>
                </a:extLst>
              </a:tr>
              <a:tr h="370840">
                <a:tc>
                  <a:txBody>
                    <a:bodyPr/>
                    <a:lstStyle/>
                    <a:p>
                      <a:r>
                        <a:rPr lang="en-GB" dirty="0"/>
                        <a:t>More detailed costing in general</a:t>
                      </a:r>
                    </a:p>
                  </a:txBody>
                  <a:tcPr/>
                </a:tc>
                <a:tc>
                  <a:txBody>
                    <a:bodyPr/>
                    <a:lstStyle/>
                    <a:p>
                      <a:r>
                        <a:rPr lang="en-GB" dirty="0"/>
                        <a:t>all</a:t>
                      </a:r>
                    </a:p>
                  </a:txBody>
                  <a:tcPr/>
                </a:tc>
                <a:extLst>
                  <a:ext uri="{0D108BD9-81ED-4DB2-BD59-A6C34878D82A}">
                    <a16:rowId xmlns:a16="http://schemas.microsoft.com/office/drawing/2014/main" val="3473388448"/>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1387486512"/>
                  </a:ext>
                </a:extLst>
              </a:tr>
            </a:tbl>
          </a:graphicData>
        </a:graphic>
      </p:graphicFrame>
      <p:sp>
        <p:nvSpPr>
          <p:cNvPr id="6" name="TextBox 5">
            <a:extLst>
              <a:ext uri="{FF2B5EF4-FFF2-40B4-BE49-F238E27FC236}">
                <a16:creationId xmlns:a16="http://schemas.microsoft.com/office/drawing/2014/main" id="{FCCDCD2F-9258-BB4D-9989-9E116086F009}"/>
              </a:ext>
            </a:extLst>
          </p:cNvPr>
          <p:cNvSpPr txBox="1"/>
          <p:nvPr/>
        </p:nvSpPr>
        <p:spPr>
          <a:xfrm>
            <a:off x="265815" y="1268314"/>
            <a:ext cx="8263801" cy="369332"/>
          </a:xfrm>
          <a:prstGeom prst="rect">
            <a:avLst/>
          </a:prstGeom>
          <a:noFill/>
        </p:spPr>
        <p:txBody>
          <a:bodyPr wrap="none" rtlCol="0">
            <a:spAutoFit/>
          </a:bodyPr>
          <a:lstStyle/>
          <a:p>
            <a:r>
              <a:rPr lang="en-GB" dirty="0"/>
              <a:t>Obviously depending on how far we get. E.g. describe future needs or plans for:</a:t>
            </a:r>
          </a:p>
        </p:txBody>
      </p:sp>
      <p:sp>
        <p:nvSpPr>
          <p:cNvPr id="8" name="TextBox 7">
            <a:extLst>
              <a:ext uri="{FF2B5EF4-FFF2-40B4-BE49-F238E27FC236}">
                <a16:creationId xmlns:a16="http://schemas.microsoft.com/office/drawing/2014/main" id="{638A47CF-43D3-154C-BC1D-9F9F9DA0D0B3}"/>
              </a:ext>
            </a:extLst>
          </p:cNvPr>
          <p:cNvSpPr txBox="1"/>
          <p:nvPr/>
        </p:nvSpPr>
        <p:spPr>
          <a:xfrm>
            <a:off x="701749" y="5092995"/>
            <a:ext cx="4326826" cy="369332"/>
          </a:xfrm>
          <a:prstGeom prst="rect">
            <a:avLst/>
          </a:prstGeom>
          <a:noFill/>
        </p:spPr>
        <p:txBody>
          <a:bodyPr wrap="none" rtlCol="0">
            <a:spAutoFit/>
          </a:bodyPr>
          <a:lstStyle/>
          <a:p>
            <a:r>
              <a:rPr lang="en-GB" b="1" dirty="0"/>
              <a:t>Not more than about 5 pages in total?</a:t>
            </a:r>
          </a:p>
        </p:txBody>
      </p:sp>
    </p:spTree>
    <p:extLst>
      <p:ext uri="{BB962C8B-B14F-4D97-AF65-F5344CB8AC3E}">
        <p14:creationId xmlns:p14="http://schemas.microsoft.com/office/powerpoint/2010/main" val="356052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p:cNvSpPr>
            <a:spLocks noGrp="1"/>
          </p:cNvSpPr>
          <p:nvPr>
            <p:ph sz="quarter" idx="13"/>
          </p:nvPr>
        </p:nvSpPr>
        <p:spPr>
          <a:xfrm>
            <a:off x="228864" y="917319"/>
            <a:ext cx="8915136" cy="5016068"/>
          </a:xfrm>
        </p:spPr>
        <p:txBody>
          <a:bodyPr>
            <a:normAutofit/>
          </a:bodyPr>
          <a:lstStyle/>
          <a:p>
            <a:r>
              <a:rPr lang="en-US" dirty="0"/>
              <a:t>During the PBC kickoff workshop a large number of fixed target proposals were presented. It is thought important to perform pre-proposal studies in order to allow the working groups to make progress with their evaluation. </a:t>
            </a:r>
          </a:p>
          <a:p>
            <a:r>
              <a:rPr lang="en-US" dirty="0"/>
              <a:t>Given the relatively long list of studies, we will focus first on those leading to a possible short and medium time-scale implementation and with limited resources, as well as on those </a:t>
            </a:r>
            <a:br>
              <a:rPr lang="en-US" dirty="0"/>
            </a:br>
            <a:r>
              <a:rPr lang="en-US" dirty="0"/>
              <a:t>which seem to be the most </a:t>
            </a:r>
            <a:br>
              <a:rPr lang="en-US" dirty="0"/>
            </a:br>
            <a:r>
              <a:rPr lang="en-US" dirty="0"/>
              <a:t>advanced and competitive </a:t>
            </a:r>
            <a:br>
              <a:rPr lang="en-US" dirty="0"/>
            </a:br>
            <a:r>
              <a:rPr lang="en-US" dirty="0"/>
              <a:t>(based on the available input </a:t>
            </a:r>
            <a:br>
              <a:rPr lang="en-US" dirty="0"/>
            </a:br>
            <a:r>
              <a:rPr lang="en-US" dirty="0"/>
              <a:t>after the initial kickoff event </a:t>
            </a:r>
            <a:br>
              <a:rPr lang="en-US" dirty="0"/>
            </a:br>
            <a:r>
              <a:rPr lang="en-US" dirty="0"/>
              <a:t>and on a first feasibility </a:t>
            </a:r>
            <a:br>
              <a:rPr lang="en-US" dirty="0"/>
            </a:br>
            <a:r>
              <a:rPr lang="en-US" dirty="0"/>
              <a:t>analysis regarding the </a:t>
            </a:r>
            <a:br>
              <a:rPr lang="en-US" dirty="0"/>
            </a:br>
            <a:r>
              <a:rPr lang="en-US" dirty="0"/>
              <a:t>FT implementation). </a:t>
            </a:r>
          </a:p>
        </p:txBody>
      </p:sp>
      <p:pic>
        <p:nvPicPr>
          <p:cNvPr id="1026" name="Picture 2" descr="pbc org">
            <a:extLst>
              <a:ext uri="{FF2B5EF4-FFF2-40B4-BE49-F238E27FC236}">
                <a16:creationId xmlns:a16="http://schemas.microsoft.com/office/drawing/2014/main" id="{650E450D-7D85-A745-B830-0551825D21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524" y="2857500"/>
            <a:ext cx="4932478" cy="337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3076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8. Summary and conclusions</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20</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1096865580"/>
              </p:ext>
            </p:extLst>
          </p:nvPr>
        </p:nvGraphicFramePr>
        <p:xfrm>
          <a:off x="385762" y="1397000"/>
          <a:ext cx="8298292" cy="2225040"/>
        </p:xfrm>
        <a:graphic>
          <a:graphicData uri="http://schemas.openxmlformats.org/drawingml/2006/table">
            <a:tbl>
              <a:tblPr firstRow="1" bandRow="1">
                <a:tableStyleId>{5C22544A-7EE6-4342-B048-85BDC9FD1C3A}</a:tableStyleId>
              </a:tblPr>
              <a:tblGrid>
                <a:gridCol w="7029451">
                  <a:extLst>
                    <a:ext uri="{9D8B030D-6E8A-4147-A177-3AD203B41FA5}">
                      <a16:colId xmlns:a16="http://schemas.microsoft.com/office/drawing/2014/main" val="2963218905"/>
                    </a:ext>
                  </a:extLst>
                </a:gridCol>
                <a:gridCol w="1268841">
                  <a:extLst>
                    <a:ext uri="{9D8B030D-6E8A-4147-A177-3AD203B41FA5}">
                      <a16:colId xmlns:a16="http://schemas.microsoft.com/office/drawing/2014/main" val="3449620650"/>
                    </a:ext>
                  </a:extLst>
                </a:gridCol>
              </a:tblGrid>
              <a:tr h="370840">
                <a:tc>
                  <a:txBody>
                    <a:bodyPr/>
                    <a:lstStyle/>
                    <a:p>
                      <a:r>
                        <a:rPr lang="en-GB" dirty="0"/>
                        <a:t>Section</a:t>
                      </a:r>
                    </a:p>
                  </a:txBody>
                  <a:tcPr/>
                </a:tc>
                <a:tc>
                  <a:txBody>
                    <a:bodyPr/>
                    <a:lstStyle/>
                    <a:p>
                      <a:r>
                        <a:rPr lang="en-GB" dirty="0"/>
                        <a:t>Editor</a:t>
                      </a:r>
                    </a:p>
                  </a:txBody>
                  <a:tcPr/>
                </a:tc>
                <a:extLst>
                  <a:ext uri="{0D108BD9-81ED-4DB2-BD59-A6C34878D82A}">
                    <a16:rowId xmlns:a16="http://schemas.microsoft.com/office/drawing/2014/main" val="3108074901"/>
                  </a:ext>
                </a:extLst>
              </a:tr>
              <a:tr h="370840">
                <a:tc>
                  <a:txBody>
                    <a:bodyPr/>
                    <a:lstStyle/>
                    <a:p>
                      <a:r>
                        <a:rPr lang="en-GB" dirty="0"/>
                        <a:t>Summary of the above</a:t>
                      </a:r>
                    </a:p>
                  </a:txBody>
                  <a:tcPr/>
                </a:tc>
                <a:tc>
                  <a:txBody>
                    <a:bodyPr/>
                    <a:lstStyle/>
                    <a:p>
                      <a:endParaRPr lang="en-GB"/>
                    </a:p>
                  </a:txBody>
                  <a:tcPr/>
                </a:tc>
                <a:extLst>
                  <a:ext uri="{0D108BD9-81ED-4DB2-BD59-A6C34878D82A}">
                    <a16:rowId xmlns:a16="http://schemas.microsoft.com/office/drawing/2014/main" val="3872710449"/>
                  </a:ext>
                </a:extLst>
              </a:tr>
              <a:tr h="370840">
                <a:tc>
                  <a:txBody>
                    <a:bodyPr/>
                    <a:lstStyle/>
                    <a:p>
                      <a:r>
                        <a:rPr lang="en-GB" dirty="0"/>
                        <a:t>What is possible and what is impossible</a:t>
                      </a:r>
                    </a:p>
                  </a:txBody>
                  <a:tcPr/>
                </a:tc>
                <a:tc>
                  <a:txBody>
                    <a:bodyPr/>
                    <a:lstStyle/>
                    <a:p>
                      <a:endParaRPr lang="en-GB"/>
                    </a:p>
                  </a:txBody>
                  <a:tcPr/>
                </a:tc>
                <a:extLst>
                  <a:ext uri="{0D108BD9-81ED-4DB2-BD59-A6C34878D82A}">
                    <a16:rowId xmlns:a16="http://schemas.microsoft.com/office/drawing/2014/main" val="1506562753"/>
                  </a:ext>
                </a:extLst>
              </a:tr>
              <a:tr h="370840">
                <a:tc>
                  <a:txBody>
                    <a:bodyPr/>
                    <a:lstStyle/>
                    <a:p>
                      <a:r>
                        <a:rPr lang="en-GB" dirty="0"/>
                        <a:t>Overview of costs</a:t>
                      </a:r>
                    </a:p>
                  </a:txBody>
                  <a:tcPr/>
                </a:tc>
                <a:tc>
                  <a:txBody>
                    <a:bodyPr/>
                    <a:lstStyle/>
                    <a:p>
                      <a:endParaRPr lang="en-GB" dirty="0"/>
                    </a:p>
                  </a:txBody>
                  <a:tcPr/>
                </a:tc>
                <a:extLst>
                  <a:ext uri="{0D108BD9-81ED-4DB2-BD59-A6C34878D82A}">
                    <a16:rowId xmlns:a16="http://schemas.microsoft.com/office/drawing/2014/main" val="682240298"/>
                  </a:ext>
                </a:extLst>
              </a:tr>
              <a:tr h="370840">
                <a:tc>
                  <a:txBody>
                    <a:bodyPr/>
                    <a:lstStyle/>
                    <a:p>
                      <a:r>
                        <a:rPr lang="en-GB" dirty="0"/>
                        <a:t>Put it context with respect to physics WG recommendations</a:t>
                      </a:r>
                    </a:p>
                  </a:txBody>
                  <a:tcPr/>
                </a:tc>
                <a:tc>
                  <a:txBody>
                    <a:bodyPr/>
                    <a:lstStyle/>
                    <a:p>
                      <a:endParaRPr lang="en-GB" dirty="0"/>
                    </a:p>
                  </a:txBody>
                  <a:tcPr/>
                </a:tc>
                <a:extLst>
                  <a:ext uri="{0D108BD9-81ED-4DB2-BD59-A6C34878D82A}">
                    <a16:rowId xmlns:a16="http://schemas.microsoft.com/office/drawing/2014/main" val="4121039776"/>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3473388448"/>
                  </a:ext>
                </a:extLst>
              </a:tr>
            </a:tbl>
          </a:graphicData>
        </a:graphic>
      </p:graphicFrame>
      <p:sp>
        <p:nvSpPr>
          <p:cNvPr id="6" name="TextBox 5">
            <a:extLst>
              <a:ext uri="{FF2B5EF4-FFF2-40B4-BE49-F238E27FC236}">
                <a16:creationId xmlns:a16="http://schemas.microsoft.com/office/drawing/2014/main" id="{1B6EE182-D9C5-1946-94C4-57F08F6DBCCF}"/>
              </a:ext>
            </a:extLst>
          </p:cNvPr>
          <p:cNvSpPr txBox="1"/>
          <p:nvPr/>
        </p:nvSpPr>
        <p:spPr>
          <a:xfrm>
            <a:off x="627321" y="4401879"/>
            <a:ext cx="2475871" cy="369332"/>
          </a:xfrm>
          <a:prstGeom prst="rect">
            <a:avLst/>
          </a:prstGeom>
          <a:noFill/>
        </p:spPr>
        <p:txBody>
          <a:bodyPr wrap="none" rtlCol="0">
            <a:spAutoFit/>
          </a:bodyPr>
          <a:lstStyle/>
          <a:p>
            <a:r>
              <a:rPr lang="en-GB" b="1" dirty="0"/>
              <a:t>Total about 3 pages?</a:t>
            </a:r>
          </a:p>
        </p:txBody>
      </p:sp>
    </p:spTree>
    <p:extLst>
      <p:ext uri="{BB962C8B-B14F-4D97-AF65-F5344CB8AC3E}">
        <p14:creationId xmlns:p14="http://schemas.microsoft.com/office/powerpoint/2010/main" val="268000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Final remarks </a:t>
            </a:r>
            <a:r>
              <a:rPr lang="en-GB"/>
              <a:t>on report</a:t>
            </a:r>
            <a:endParaRPr lang="en-GB"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29-01-2018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PBC-CB Report Outline Proposal</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21</a:t>
            </a:fld>
            <a:endParaRPr lang="en-US"/>
          </a:p>
        </p:txBody>
      </p:sp>
      <p:sp>
        <p:nvSpPr>
          <p:cNvPr id="6" name="TextBox 5">
            <a:extLst>
              <a:ext uri="{FF2B5EF4-FFF2-40B4-BE49-F238E27FC236}">
                <a16:creationId xmlns:a16="http://schemas.microsoft.com/office/drawing/2014/main" id="{8673F7FD-8ED6-B14F-8064-21EDD8AC1795}"/>
              </a:ext>
            </a:extLst>
          </p:cNvPr>
          <p:cNvSpPr txBox="1"/>
          <p:nvPr/>
        </p:nvSpPr>
        <p:spPr>
          <a:xfrm>
            <a:off x="372140" y="1158949"/>
            <a:ext cx="8410353" cy="1844031"/>
          </a:xfrm>
          <a:prstGeom prst="rect">
            <a:avLst/>
          </a:prstGeom>
          <a:noFill/>
        </p:spPr>
        <p:txBody>
          <a:bodyPr wrap="square" rtlCol="0">
            <a:spAutoFit/>
          </a:bodyPr>
          <a:lstStyle/>
          <a:p>
            <a:pPr marL="285750" indent="-285750">
              <a:lnSpc>
                <a:spcPts val="2600"/>
              </a:lnSpc>
              <a:spcBef>
                <a:spcPts val="900"/>
              </a:spcBef>
              <a:buFont typeface="Arial" panose="020B0604020202020204" pitchFamily="34" charset="0"/>
              <a:buChar char="•"/>
            </a:pPr>
            <a:r>
              <a:rPr lang="en-GB" dirty="0"/>
              <a:t>This would add up to a total of about 110-120 pages</a:t>
            </a:r>
          </a:p>
          <a:p>
            <a:pPr marL="285750" indent="-285750">
              <a:lnSpc>
                <a:spcPts val="2600"/>
              </a:lnSpc>
              <a:spcBef>
                <a:spcPts val="900"/>
              </a:spcBef>
              <a:buFont typeface="Arial" panose="020B0604020202020204" pitchFamily="34" charset="0"/>
              <a:buChar char="•"/>
            </a:pPr>
            <a:r>
              <a:rPr lang="en-GB" dirty="0"/>
              <a:t>Individual sections shall refer to ATS notes (?) wherever appropriate;</a:t>
            </a:r>
            <a:br>
              <a:rPr lang="en-GB" dirty="0"/>
            </a:br>
            <a:r>
              <a:rPr lang="en-GB" dirty="0"/>
              <a:t>e.g. KLEVER targeting studies or detailed K12 </a:t>
            </a:r>
            <a:r>
              <a:rPr lang="en-GB" dirty="0" err="1"/>
              <a:t>beamdump</a:t>
            </a:r>
            <a:r>
              <a:rPr lang="en-GB" dirty="0"/>
              <a:t> simulations, </a:t>
            </a:r>
            <a:br>
              <a:rPr lang="en-GB" dirty="0"/>
            </a:br>
            <a:r>
              <a:rPr lang="en-GB" dirty="0"/>
              <a:t>HALO studies in M2, software development for PBC studies,</a:t>
            </a:r>
            <a:br>
              <a:rPr lang="en-GB" dirty="0"/>
            </a:br>
            <a:r>
              <a:rPr lang="en-GB" dirty="0"/>
              <a:t>at a later stage details about RF separated beam?, etc</a:t>
            </a:r>
          </a:p>
        </p:txBody>
      </p:sp>
    </p:spTree>
    <p:extLst>
      <p:ext uri="{BB962C8B-B14F-4D97-AF65-F5344CB8AC3E}">
        <p14:creationId xmlns:p14="http://schemas.microsoft.com/office/powerpoint/2010/main" val="3790724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1"/>
            <a:ext cx="8226854" cy="715840"/>
          </a:xfrm>
        </p:spPr>
        <p:txBody>
          <a:bodyPr/>
          <a:lstStyle/>
          <a:p>
            <a:r>
              <a:rPr lang="en-US" dirty="0"/>
              <a:t>List of experiments to be covered</a:t>
            </a:r>
          </a:p>
        </p:txBody>
      </p:sp>
      <p:sp>
        <p:nvSpPr>
          <p:cNvPr id="3" name="Date Placeholder 2"/>
          <p:cNvSpPr>
            <a:spLocks noGrp="1"/>
          </p:cNvSpPr>
          <p:nvPr>
            <p:ph type="dt" sz="half" idx="10"/>
          </p:nvPr>
        </p:nvSpPr>
        <p:spPr/>
        <p:txBody>
          <a:bodyPr/>
          <a:lstStyle/>
          <a:p>
            <a:r>
              <a:rPr lang="en-US"/>
              <a:t>L.Gatignon, 31-05-2018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24331521"/>
              </p:ext>
            </p:extLst>
          </p:nvPr>
        </p:nvGraphicFramePr>
        <p:xfrm>
          <a:off x="241514" y="1112852"/>
          <a:ext cx="8673886" cy="5257800"/>
        </p:xfrm>
        <a:graphic>
          <a:graphicData uri="http://schemas.openxmlformats.org/drawingml/2006/table">
            <a:tbl>
              <a:tblPr firstRow="1" bandRow="1">
                <a:tableStyleId>{5C22544A-7EE6-4342-B048-85BDC9FD1C3A}</a:tableStyleId>
              </a:tblPr>
              <a:tblGrid>
                <a:gridCol w="2584918">
                  <a:extLst>
                    <a:ext uri="{9D8B030D-6E8A-4147-A177-3AD203B41FA5}">
                      <a16:colId xmlns:a16="http://schemas.microsoft.com/office/drawing/2014/main" val="20000"/>
                    </a:ext>
                  </a:extLst>
                </a:gridCol>
                <a:gridCol w="6088968">
                  <a:extLst>
                    <a:ext uri="{9D8B030D-6E8A-4147-A177-3AD203B41FA5}">
                      <a16:colId xmlns:a16="http://schemas.microsoft.com/office/drawing/2014/main" val="20002"/>
                    </a:ext>
                  </a:extLst>
                </a:gridCol>
              </a:tblGrid>
              <a:tr h="370840">
                <a:tc>
                  <a:txBody>
                    <a:bodyPr/>
                    <a:lstStyle/>
                    <a:p>
                      <a:r>
                        <a:rPr lang="en-US" dirty="0"/>
                        <a:t>What?</a:t>
                      </a:r>
                    </a:p>
                  </a:txBody>
                  <a:tcPr/>
                </a:tc>
                <a:tc>
                  <a:txBody>
                    <a:bodyPr/>
                    <a:lstStyle/>
                    <a:p>
                      <a:r>
                        <a:rPr lang="en-US" dirty="0"/>
                        <a:t>Activities, Status</a:t>
                      </a:r>
                    </a:p>
                  </a:txBody>
                  <a:tcPr/>
                </a:tc>
                <a:extLst>
                  <a:ext uri="{0D108BD9-81ED-4DB2-BD59-A6C34878D82A}">
                    <a16:rowId xmlns:a16="http://schemas.microsoft.com/office/drawing/2014/main" val="10000"/>
                  </a:ext>
                </a:extLst>
              </a:tr>
              <a:tr h="370840">
                <a:tc>
                  <a:txBody>
                    <a:bodyPr/>
                    <a:lstStyle/>
                    <a:p>
                      <a:r>
                        <a:rPr lang="en-US" dirty="0"/>
                        <a:t>K12 beam dump</a:t>
                      </a:r>
                    </a:p>
                  </a:txBody>
                  <a:tcPr/>
                </a:tc>
                <a:tc>
                  <a:txBody>
                    <a:bodyPr/>
                    <a:lstStyle/>
                    <a:p>
                      <a:r>
                        <a:rPr lang="en-US" dirty="0"/>
                        <a:t>Benchmarking ‘ok’, optimizing layout for dedicated run</a:t>
                      </a:r>
                    </a:p>
                  </a:txBody>
                  <a:tcPr/>
                </a:tc>
                <a:extLst>
                  <a:ext uri="{0D108BD9-81ED-4DB2-BD59-A6C34878D82A}">
                    <a16:rowId xmlns:a16="http://schemas.microsoft.com/office/drawing/2014/main" val="10001"/>
                  </a:ext>
                </a:extLst>
              </a:tr>
              <a:tr h="370840">
                <a:tc>
                  <a:txBody>
                    <a:bodyPr/>
                    <a:lstStyle/>
                    <a:p>
                      <a:r>
                        <a:rPr lang="en-US" dirty="0"/>
                        <a:t>KLEVER</a:t>
                      </a:r>
                    </a:p>
                  </a:txBody>
                  <a:tcPr/>
                </a:tc>
                <a:tc>
                  <a:txBody>
                    <a:bodyPr/>
                    <a:lstStyle/>
                    <a:p>
                      <a:r>
                        <a:rPr lang="en-US" dirty="0"/>
                        <a:t>Targeting studies completed, optimizing neutral beam</a:t>
                      </a:r>
                    </a:p>
                  </a:txBody>
                  <a:tcPr/>
                </a:tc>
                <a:extLst>
                  <a:ext uri="{0D108BD9-81ED-4DB2-BD59-A6C34878D82A}">
                    <a16:rowId xmlns:a16="http://schemas.microsoft.com/office/drawing/2014/main" val="10002"/>
                  </a:ext>
                </a:extLst>
              </a:tr>
              <a:tr h="370840">
                <a:tc>
                  <a:txBody>
                    <a:bodyPr/>
                    <a:lstStyle/>
                    <a:p>
                      <a:r>
                        <a:rPr lang="en-US" dirty="0"/>
                        <a:t>T10 flux increase</a:t>
                      </a:r>
                    </a:p>
                  </a:txBody>
                  <a:tcPr/>
                </a:tc>
                <a:tc>
                  <a:txBody>
                    <a:bodyPr/>
                    <a:lstStyle/>
                    <a:p>
                      <a:r>
                        <a:rPr lang="en-US" dirty="0"/>
                        <a:t>Ongoing discussions with RP</a:t>
                      </a:r>
                      <a:r>
                        <a:rPr lang="en-US"/>
                        <a:t>, EN-STI, EN-CV</a:t>
                      </a:r>
                      <a:endParaRPr lang="en-US" dirty="0"/>
                    </a:p>
                  </a:txBody>
                  <a:tcPr/>
                </a:tc>
                <a:extLst>
                  <a:ext uri="{0D108BD9-81ED-4DB2-BD59-A6C34878D82A}">
                    <a16:rowId xmlns:a16="http://schemas.microsoft.com/office/drawing/2014/main" val="10003"/>
                  </a:ext>
                </a:extLst>
              </a:tr>
              <a:tr h="370840">
                <a:tc>
                  <a:txBody>
                    <a:bodyPr/>
                    <a:lstStyle/>
                    <a:p>
                      <a:r>
                        <a:rPr lang="en-US" dirty="0"/>
                        <a:t>NA60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ideas worked out</a:t>
                      </a:r>
                    </a:p>
                  </a:txBody>
                  <a:tcPr/>
                </a:tc>
                <a:extLst>
                  <a:ext uri="{0D108BD9-81ED-4DB2-BD59-A6C34878D82A}">
                    <a16:rowId xmlns:a16="http://schemas.microsoft.com/office/drawing/2014/main" val="2695955682"/>
                  </a:ext>
                </a:extLst>
              </a:tr>
              <a:tr h="370840">
                <a:tc>
                  <a:txBody>
                    <a:bodyPr/>
                    <a:lstStyle/>
                    <a:p>
                      <a:r>
                        <a:rPr lang="en-US" dirty="0"/>
                        <a:t>DIRAC</a:t>
                      </a:r>
                    </a:p>
                  </a:txBody>
                  <a:tcPr/>
                </a:tc>
                <a:tc>
                  <a:txBody>
                    <a:bodyPr/>
                    <a:lstStyle/>
                    <a:p>
                      <a:r>
                        <a:rPr lang="en-US" dirty="0"/>
                        <a:t>First ideas worked out</a:t>
                      </a:r>
                    </a:p>
                  </a:txBody>
                  <a:tcPr/>
                </a:tc>
                <a:extLst>
                  <a:ext uri="{0D108BD9-81ED-4DB2-BD59-A6C34878D82A}">
                    <a16:rowId xmlns:a16="http://schemas.microsoft.com/office/drawing/2014/main" val="10004"/>
                  </a:ext>
                </a:extLst>
              </a:tr>
              <a:tr h="370840">
                <a:tc>
                  <a:txBody>
                    <a:bodyPr/>
                    <a:lstStyle/>
                    <a:p>
                      <a:r>
                        <a:rPr lang="en-US" dirty="0" err="1"/>
                        <a:t>MuonE</a:t>
                      </a:r>
                      <a:endParaRPr lang="en-US" dirty="0"/>
                    </a:p>
                  </a:txBody>
                  <a:tcPr/>
                </a:tc>
                <a:tc>
                  <a:txBody>
                    <a:bodyPr/>
                    <a:lstStyle/>
                    <a:p>
                      <a:r>
                        <a:rPr lang="en-US" dirty="0"/>
                        <a:t>Several tests in H8 and M2 under way. Working on options for final locations.</a:t>
                      </a:r>
                    </a:p>
                  </a:txBody>
                  <a:tcPr/>
                </a:tc>
                <a:extLst>
                  <a:ext uri="{0D108BD9-81ED-4DB2-BD59-A6C34878D82A}">
                    <a16:rowId xmlns:a16="http://schemas.microsoft.com/office/drawing/2014/main" val="10005"/>
                  </a:ext>
                </a:extLst>
              </a:tr>
              <a:tr h="370840">
                <a:tc>
                  <a:txBody>
                    <a:bodyPr/>
                    <a:lstStyle/>
                    <a:p>
                      <a:r>
                        <a:rPr lang="en-US" dirty="0"/>
                        <a:t>NA64-mu</a:t>
                      </a:r>
                    </a:p>
                  </a:txBody>
                  <a:tcPr/>
                </a:tc>
                <a:tc>
                  <a:txBody>
                    <a:bodyPr/>
                    <a:lstStyle/>
                    <a:p>
                      <a:r>
                        <a:rPr lang="en-US" dirty="0"/>
                        <a:t>Improved understanding of requirements.</a:t>
                      </a:r>
                      <a:br>
                        <a:rPr lang="en-US" dirty="0"/>
                      </a:br>
                      <a:r>
                        <a:rPr lang="en-US" dirty="0"/>
                        <a:t>Tests underway.</a:t>
                      </a:r>
                      <a:r>
                        <a:rPr lang="en-US" baseline="0" dirty="0"/>
                        <a:t> Two options for full experiment</a:t>
                      </a:r>
                      <a:endParaRPr lang="en-US" dirty="0"/>
                    </a:p>
                  </a:txBody>
                  <a:tcPr/>
                </a:tc>
                <a:extLst>
                  <a:ext uri="{0D108BD9-81ED-4DB2-BD59-A6C34878D82A}">
                    <a16:rowId xmlns:a16="http://schemas.microsoft.com/office/drawing/2014/main" val="10006"/>
                  </a:ext>
                </a:extLst>
              </a:tr>
              <a:tr h="370840">
                <a:tc>
                  <a:txBody>
                    <a:bodyPr/>
                    <a:lstStyle/>
                    <a:p>
                      <a:r>
                        <a:rPr lang="en-US" dirty="0"/>
                        <a:t>COMPASS</a:t>
                      </a:r>
                    </a:p>
                  </a:txBody>
                  <a:tcPr/>
                </a:tc>
                <a:tc>
                  <a:txBody>
                    <a:bodyPr/>
                    <a:lstStyle/>
                    <a:p>
                      <a:r>
                        <a:rPr lang="en-US" dirty="0"/>
                        <a:t>SPSC recommendation for 2021.</a:t>
                      </a:r>
                    </a:p>
                  </a:txBody>
                  <a:tcPr/>
                </a:tc>
                <a:extLst>
                  <a:ext uri="{0D108BD9-81ED-4DB2-BD59-A6C34878D82A}">
                    <a16:rowId xmlns:a16="http://schemas.microsoft.com/office/drawing/2014/main" val="10007"/>
                  </a:ext>
                </a:extLst>
              </a:tr>
              <a:tr h="370840">
                <a:tc>
                  <a:txBody>
                    <a:bodyPr/>
                    <a:lstStyle/>
                    <a:p>
                      <a:r>
                        <a:rPr lang="en-US" dirty="0"/>
                        <a:t>RF separated beam</a:t>
                      </a:r>
                    </a:p>
                  </a:txBody>
                  <a:tcPr/>
                </a:tc>
                <a:tc>
                  <a:txBody>
                    <a:bodyPr/>
                    <a:lstStyle/>
                    <a:p>
                      <a:r>
                        <a:rPr lang="en-US" dirty="0"/>
                        <a:t>Studies just launched. First discussion with RF.</a:t>
                      </a:r>
                    </a:p>
                  </a:txBody>
                  <a:tcPr/>
                </a:tc>
                <a:extLst>
                  <a:ext uri="{0D108BD9-81ED-4DB2-BD59-A6C34878D82A}">
                    <a16:rowId xmlns:a16="http://schemas.microsoft.com/office/drawing/2014/main" val="10008"/>
                  </a:ext>
                </a:extLst>
              </a:tr>
              <a:tr h="370840">
                <a:tc>
                  <a:txBody>
                    <a:bodyPr/>
                    <a:lstStyle/>
                    <a:p>
                      <a:r>
                        <a:rPr lang="en-US" dirty="0"/>
                        <a:t>NA61</a:t>
                      </a:r>
                    </a:p>
                  </a:txBody>
                  <a:tcPr/>
                </a:tc>
                <a:tc>
                  <a:txBody>
                    <a:bodyPr/>
                    <a:lstStyle/>
                    <a:p>
                      <a:r>
                        <a:rPr lang="en-US" dirty="0"/>
                        <a:t>High intensity tests, machine protection issues progressing. VLE beam design under way.</a:t>
                      </a:r>
                    </a:p>
                  </a:txBody>
                  <a:tcPr/>
                </a:tc>
                <a:extLst>
                  <a:ext uri="{0D108BD9-81ED-4DB2-BD59-A6C34878D82A}">
                    <a16:rowId xmlns:a16="http://schemas.microsoft.com/office/drawing/2014/main" val="10009"/>
                  </a:ext>
                </a:extLst>
              </a:tr>
              <a:tr h="370840">
                <a:tc>
                  <a:txBody>
                    <a:bodyPr/>
                    <a:lstStyle/>
                    <a:p>
                      <a:r>
                        <a:rPr lang="en-US" b="0" i="1" dirty="0">
                          <a:solidFill>
                            <a:schemeClr val="tx1"/>
                          </a:solidFill>
                        </a:rPr>
                        <a:t>REDTOP </a:t>
                      </a:r>
                      <a:endParaRPr lang="en-US" i="1" dirty="0"/>
                    </a:p>
                  </a:txBody>
                  <a:tcPr/>
                </a:tc>
                <a:tc>
                  <a:txBody>
                    <a:bodyPr/>
                    <a:lstStyle/>
                    <a:p>
                      <a:r>
                        <a:rPr lang="en-US" i="1" dirty="0"/>
                        <a:t>First evaluation of possibilities made. Now on hold</a:t>
                      </a:r>
                    </a:p>
                  </a:txBody>
                  <a:tcPr/>
                </a:tc>
                <a:extLst>
                  <a:ext uri="{0D108BD9-81ED-4DB2-BD59-A6C34878D82A}">
                    <a16:rowId xmlns:a16="http://schemas.microsoft.com/office/drawing/2014/main" val="665360832"/>
                  </a:ext>
                </a:extLst>
              </a:tr>
            </a:tbl>
          </a:graphicData>
        </a:graphic>
      </p:graphicFrame>
    </p:spTree>
    <p:extLst>
      <p:ext uri="{BB962C8B-B14F-4D97-AF65-F5344CB8AC3E}">
        <p14:creationId xmlns:p14="http://schemas.microsoft.com/office/powerpoint/2010/main" val="1303192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General News</a:t>
            </a:r>
          </a:p>
        </p:txBody>
      </p:sp>
      <p:sp>
        <p:nvSpPr>
          <p:cNvPr id="3" name="Date Placeholder 2"/>
          <p:cNvSpPr>
            <a:spLocks noGrp="1"/>
          </p:cNvSpPr>
          <p:nvPr>
            <p:ph type="dt" sz="half" idx="10"/>
          </p:nvPr>
        </p:nvSpPr>
        <p:spPr/>
        <p:txBody>
          <a:bodyPr/>
          <a:lstStyle/>
          <a:p>
            <a:r>
              <a:rPr lang="en-US"/>
              <a:t>L.Gatignon, 11-06-2018</a:t>
            </a:r>
            <a:endParaRPr lang="en-US" dirty="0"/>
          </a:p>
        </p:txBody>
      </p:sp>
      <p:sp>
        <p:nvSpPr>
          <p:cNvPr id="4" name="Footer Placeholder 3"/>
          <p:cNvSpPr>
            <a:spLocks noGrp="1"/>
          </p:cNvSpPr>
          <p:nvPr>
            <p:ph type="ftr" sz="quarter" idx="11"/>
          </p:nvPr>
        </p:nvSpPr>
        <p:spPr/>
        <p:txBody>
          <a:bodyPr/>
          <a:lstStyle/>
          <a:p>
            <a:r>
              <a:rPr lang="en-US"/>
              <a:t>Introduction and General news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a:t>
            </a:fld>
            <a:endParaRPr lang="en-US"/>
          </a:p>
        </p:txBody>
      </p:sp>
      <p:sp>
        <p:nvSpPr>
          <p:cNvPr id="6" name="Content Placeholder 5"/>
          <p:cNvSpPr>
            <a:spLocks noGrp="1"/>
          </p:cNvSpPr>
          <p:nvPr>
            <p:ph sz="quarter" idx="13"/>
          </p:nvPr>
        </p:nvSpPr>
        <p:spPr>
          <a:xfrm>
            <a:off x="228864" y="1088772"/>
            <a:ext cx="8915136" cy="5016068"/>
          </a:xfrm>
        </p:spPr>
        <p:txBody>
          <a:bodyPr>
            <a:normAutofit/>
          </a:bodyPr>
          <a:lstStyle/>
          <a:p>
            <a:pPr marL="355600" indent="-342900">
              <a:spcBef>
                <a:spcPts val="600"/>
              </a:spcBef>
            </a:pPr>
            <a:r>
              <a:rPr lang="en-GB" dirty="0"/>
              <a:t>Since the previous CBWG Meeting on November, two new members joined the team in EN-EA: </a:t>
            </a:r>
            <a:r>
              <a:rPr lang="en-GB" dirty="0" err="1"/>
              <a:t>Dipanwita</a:t>
            </a:r>
            <a:r>
              <a:rPr lang="en-GB" dirty="0"/>
              <a:t> Banerjee in December last year and Eva </a:t>
            </a:r>
            <a:r>
              <a:rPr lang="en-GB" dirty="0" err="1"/>
              <a:t>Montbarbon</a:t>
            </a:r>
            <a:r>
              <a:rPr lang="en-GB" dirty="0"/>
              <a:t> in March this year.</a:t>
            </a:r>
          </a:p>
          <a:p>
            <a:pPr marL="355600" indent="-342900">
              <a:spcBef>
                <a:spcPts val="600"/>
              </a:spcBef>
            </a:pPr>
            <a:r>
              <a:rPr lang="en-GB" dirty="0"/>
              <a:t>The studies and discussions with the experiments and project are performed within 3 subgroups for EHN1, EHN2 and ECN3. The EHN2 group has had many meetings with all proposals for EHN2. The projects for EHN1 and ECN3 are more weakly coupled and many interactions have taken place with the individual project representations.</a:t>
            </a:r>
          </a:p>
          <a:p>
            <a:pPr marL="355600" indent="-342900">
              <a:spcBef>
                <a:spcPts val="600"/>
              </a:spcBef>
            </a:pPr>
            <a:r>
              <a:rPr lang="en-GB" dirty="0"/>
              <a:t>In parallel we have had weekly meetings among the EN-EA members, sometimes with technical or outside experts.</a:t>
            </a:r>
          </a:p>
        </p:txBody>
      </p:sp>
    </p:spTree>
    <p:extLst>
      <p:ext uri="{BB962C8B-B14F-4D97-AF65-F5344CB8AC3E}">
        <p14:creationId xmlns:p14="http://schemas.microsoft.com/office/powerpoint/2010/main" val="2551618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2DFEF-244D-D047-8C46-6ECB72CB3D69}"/>
              </a:ext>
            </a:extLst>
          </p:cNvPr>
          <p:cNvSpPr>
            <a:spLocks noGrp="1"/>
          </p:cNvSpPr>
          <p:nvPr>
            <p:ph type="title"/>
          </p:nvPr>
        </p:nvSpPr>
        <p:spPr/>
        <p:txBody>
          <a:bodyPr/>
          <a:lstStyle/>
          <a:p>
            <a:r>
              <a:rPr lang="en-GB" dirty="0"/>
              <a:t>PBC and CBWG Deliverables</a:t>
            </a:r>
          </a:p>
        </p:txBody>
      </p:sp>
      <p:sp>
        <p:nvSpPr>
          <p:cNvPr id="3" name="Date Placeholder 2">
            <a:extLst>
              <a:ext uri="{FF2B5EF4-FFF2-40B4-BE49-F238E27FC236}">
                <a16:creationId xmlns:a16="http://schemas.microsoft.com/office/drawing/2014/main" id="{DAADCDE9-5C55-A34C-9F65-FBAF62791B97}"/>
              </a:ext>
            </a:extLst>
          </p:cNvPr>
          <p:cNvSpPr>
            <a:spLocks noGrp="1"/>
          </p:cNvSpPr>
          <p:nvPr>
            <p:ph type="dt" sz="half" idx="10"/>
          </p:nvPr>
        </p:nvSpPr>
        <p:spPr/>
        <p:txBody>
          <a:bodyPr/>
          <a:lstStyle/>
          <a:p>
            <a:r>
              <a:rPr lang="en-US"/>
              <a:t>L.Gatignon, 11-06-2018</a:t>
            </a:r>
            <a:endParaRPr lang="en-US" dirty="0"/>
          </a:p>
        </p:txBody>
      </p:sp>
      <p:sp>
        <p:nvSpPr>
          <p:cNvPr id="4" name="Footer Placeholder 3">
            <a:extLst>
              <a:ext uri="{FF2B5EF4-FFF2-40B4-BE49-F238E27FC236}">
                <a16:creationId xmlns:a16="http://schemas.microsoft.com/office/drawing/2014/main" id="{29E87411-89DD-CC47-A1B5-393BCCE510A7}"/>
              </a:ext>
            </a:extLst>
          </p:cNvPr>
          <p:cNvSpPr>
            <a:spLocks noGrp="1"/>
          </p:cNvSpPr>
          <p:nvPr>
            <p:ph type="ftr" sz="quarter" idx="11"/>
          </p:nvPr>
        </p:nvSpPr>
        <p:spPr/>
        <p:txBody>
          <a:bodyPr/>
          <a:lstStyle/>
          <a:p>
            <a:r>
              <a:rPr lang="en-US"/>
              <a:t>Introduction and General news</a:t>
            </a:r>
            <a:endParaRPr lang="en-US" dirty="0"/>
          </a:p>
        </p:txBody>
      </p:sp>
      <p:sp>
        <p:nvSpPr>
          <p:cNvPr id="5" name="Slide Number Placeholder 4">
            <a:extLst>
              <a:ext uri="{FF2B5EF4-FFF2-40B4-BE49-F238E27FC236}">
                <a16:creationId xmlns:a16="http://schemas.microsoft.com/office/drawing/2014/main" id="{5016A5A6-DFB8-DA49-85AC-DDE4A602E9E5}"/>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a:extLst>
              <a:ext uri="{FF2B5EF4-FFF2-40B4-BE49-F238E27FC236}">
                <a16:creationId xmlns:a16="http://schemas.microsoft.com/office/drawing/2014/main" id="{76324894-DFA9-354B-B52C-79849BCFB75F}"/>
              </a:ext>
            </a:extLst>
          </p:cNvPr>
          <p:cNvSpPr>
            <a:spLocks noGrp="1"/>
          </p:cNvSpPr>
          <p:nvPr>
            <p:ph sz="quarter" idx="13"/>
          </p:nvPr>
        </p:nvSpPr>
        <p:spPr>
          <a:xfrm>
            <a:off x="457200" y="1020848"/>
            <a:ext cx="8686800" cy="5016068"/>
          </a:xfrm>
        </p:spPr>
        <p:txBody>
          <a:bodyPr/>
          <a:lstStyle/>
          <a:p>
            <a:r>
              <a:rPr lang="en-GB" dirty="0"/>
              <a:t>The proposed experiments report to the BSM and QCD physics groups.</a:t>
            </a:r>
          </a:p>
          <a:p>
            <a:r>
              <a:rPr lang="en-GB" dirty="0"/>
              <a:t>The general Accelerator and Facilities WG prepares additional input to PBC concerning feasibility, technical aspects, proton availability, costs, etcetera. The Conventional Beams WG is part of PBC-AF and will submit a final report and separate documents (reports, notes, etc) in reference to PBC via the PBC-AF working group. </a:t>
            </a:r>
          </a:p>
          <a:p>
            <a:r>
              <a:rPr lang="en-GB" dirty="0"/>
              <a:t>The PBC-CBWG report shall include an executive summary of no more than 10 pages, that will also be made available separately</a:t>
            </a:r>
          </a:p>
          <a:p>
            <a:r>
              <a:rPr lang="en-GB" dirty="0"/>
              <a:t>The PBC will submit an overall document to ESPP with references to the executive summaries and full reports of the CBWG and other working groups inside PBC-AF.</a:t>
            </a:r>
          </a:p>
          <a:p>
            <a:r>
              <a:rPr lang="en-GB" dirty="0"/>
              <a:t>The projects are expected to submit their own short documents to ESPP.</a:t>
            </a:r>
          </a:p>
          <a:p>
            <a:r>
              <a:rPr lang="en-GB" dirty="0"/>
              <a:t>The ultimate deadline is 18 December 2018.</a:t>
            </a:r>
          </a:p>
        </p:txBody>
      </p:sp>
    </p:spTree>
    <p:extLst>
      <p:ext uri="{BB962C8B-B14F-4D97-AF65-F5344CB8AC3E}">
        <p14:creationId xmlns:p14="http://schemas.microsoft.com/office/powerpoint/2010/main" val="987043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BCF79-8763-684E-9A72-50A77408071F}"/>
              </a:ext>
            </a:extLst>
          </p:cNvPr>
          <p:cNvSpPr>
            <a:spLocks noGrp="1"/>
          </p:cNvSpPr>
          <p:nvPr>
            <p:ph type="title"/>
          </p:nvPr>
        </p:nvSpPr>
        <p:spPr/>
        <p:txBody>
          <a:bodyPr/>
          <a:lstStyle/>
          <a:p>
            <a:r>
              <a:rPr lang="en-GB" dirty="0"/>
              <a:t>Important remark</a:t>
            </a:r>
          </a:p>
        </p:txBody>
      </p:sp>
      <p:sp>
        <p:nvSpPr>
          <p:cNvPr id="3" name="Date Placeholder 2">
            <a:extLst>
              <a:ext uri="{FF2B5EF4-FFF2-40B4-BE49-F238E27FC236}">
                <a16:creationId xmlns:a16="http://schemas.microsoft.com/office/drawing/2014/main" id="{620C790A-5F81-DF45-B6F1-A9D691AFCC59}"/>
              </a:ext>
            </a:extLst>
          </p:cNvPr>
          <p:cNvSpPr>
            <a:spLocks noGrp="1"/>
          </p:cNvSpPr>
          <p:nvPr>
            <p:ph type="dt" sz="half" idx="10"/>
          </p:nvPr>
        </p:nvSpPr>
        <p:spPr/>
        <p:txBody>
          <a:bodyPr/>
          <a:lstStyle/>
          <a:p>
            <a:r>
              <a:rPr lang="en-US"/>
              <a:t>L.Gatignon, 11-06-2018</a:t>
            </a:r>
            <a:endParaRPr lang="en-US" dirty="0"/>
          </a:p>
        </p:txBody>
      </p:sp>
      <p:sp>
        <p:nvSpPr>
          <p:cNvPr id="4" name="Footer Placeholder 3">
            <a:extLst>
              <a:ext uri="{FF2B5EF4-FFF2-40B4-BE49-F238E27FC236}">
                <a16:creationId xmlns:a16="http://schemas.microsoft.com/office/drawing/2014/main" id="{6A2AC9B7-3BB1-F341-A4FB-05485D44E0DB}"/>
              </a:ext>
            </a:extLst>
          </p:cNvPr>
          <p:cNvSpPr>
            <a:spLocks noGrp="1"/>
          </p:cNvSpPr>
          <p:nvPr>
            <p:ph type="ftr" sz="quarter" idx="11"/>
          </p:nvPr>
        </p:nvSpPr>
        <p:spPr/>
        <p:txBody>
          <a:bodyPr/>
          <a:lstStyle/>
          <a:p>
            <a:r>
              <a:rPr lang="en-US"/>
              <a:t>Introduction and General news</a:t>
            </a:r>
            <a:endParaRPr lang="en-US" dirty="0"/>
          </a:p>
        </p:txBody>
      </p:sp>
      <p:sp>
        <p:nvSpPr>
          <p:cNvPr id="5" name="Slide Number Placeholder 4">
            <a:extLst>
              <a:ext uri="{FF2B5EF4-FFF2-40B4-BE49-F238E27FC236}">
                <a16:creationId xmlns:a16="http://schemas.microsoft.com/office/drawing/2014/main" id="{F58D0423-9050-7242-8E17-5C9CD791E566}"/>
              </a:ext>
            </a:extLst>
          </p:cNvPr>
          <p:cNvSpPr>
            <a:spLocks noGrp="1"/>
          </p:cNvSpPr>
          <p:nvPr>
            <p:ph type="sldNum" sz="quarter" idx="12"/>
          </p:nvPr>
        </p:nvSpPr>
        <p:spPr/>
        <p:txBody>
          <a:bodyPr/>
          <a:lstStyle/>
          <a:p>
            <a:fld id="{8D6C380F-326D-3C40-9EE7-7FBAB0953422}" type="slidenum">
              <a:rPr lang="en-US" smtClean="0"/>
              <a:pPr/>
              <a:t>6</a:t>
            </a:fld>
            <a:endParaRPr lang="en-US"/>
          </a:p>
        </p:txBody>
      </p:sp>
      <p:sp>
        <p:nvSpPr>
          <p:cNvPr id="6" name="Content Placeholder 5">
            <a:extLst>
              <a:ext uri="{FF2B5EF4-FFF2-40B4-BE49-F238E27FC236}">
                <a16:creationId xmlns:a16="http://schemas.microsoft.com/office/drawing/2014/main" id="{FC2573BD-376F-B045-B9D1-78F615F5C49B}"/>
              </a:ext>
            </a:extLst>
          </p:cNvPr>
          <p:cNvSpPr>
            <a:spLocks noGrp="1"/>
          </p:cNvSpPr>
          <p:nvPr>
            <p:ph sz="quarter" idx="13"/>
          </p:nvPr>
        </p:nvSpPr>
        <p:spPr/>
        <p:txBody>
          <a:bodyPr/>
          <a:lstStyle/>
          <a:p>
            <a:r>
              <a:rPr lang="en-GB" dirty="0"/>
              <a:t>PBC collects proposals and complements these with additional information concerning global interest, competition, feasibility, cost, etc and prepares an overall picture. This is driven by the physics working groups.</a:t>
            </a:r>
          </a:p>
          <a:p>
            <a:r>
              <a:rPr lang="en-GB" dirty="0"/>
              <a:t>PBC-CBWG will provide technical information concerning feasibility,  possible solutions (or lack thereof), cost, safety aspects (e.g. RP), etcetera.</a:t>
            </a:r>
          </a:p>
          <a:p>
            <a:r>
              <a:rPr lang="en-GB" dirty="0"/>
              <a:t>PBC-CBWG will remain independent and will not make choices between or support particular projects.</a:t>
            </a:r>
          </a:p>
        </p:txBody>
      </p:sp>
    </p:spTree>
    <p:extLst>
      <p:ext uri="{BB962C8B-B14F-4D97-AF65-F5344CB8AC3E}">
        <p14:creationId xmlns:p14="http://schemas.microsoft.com/office/powerpoint/2010/main" val="3316546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97C46-6F94-1C48-A4EC-664CD18E67B5}"/>
              </a:ext>
            </a:extLst>
          </p:cNvPr>
          <p:cNvSpPr>
            <a:spLocks noGrp="1"/>
          </p:cNvSpPr>
          <p:nvPr>
            <p:ph type="title"/>
          </p:nvPr>
        </p:nvSpPr>
        <p:spPr/>
        <p:txBody>
          <a:bodyPr/>
          <a:lstStyle/>
          <a:p>
            <a:r>
              <a:rPr lang="en-GB" dirty="0"/>
              <a:t>REDTOP</a:t>
            </a:r>
          </a:p>
        </p:txBody>
      </p:sp>
      <p:sp>
        <p:nvSpPr>
          <p:cNvPr id="3" name="Date Placeholder 2">
            <a:extLst>
              <a:ext uri="{FF2B5EF4-FFF2-40B4-BE49-F238E27FC236}">
                <a16:creationId xmlns:a16="http://schemas.microsoft.com/office/drawing/2014/main" id="{BD98B715-F7B4-5F49-A684-98057B8E9FF1}"/>
              </a:ext>
            </a:extLst>
          </p:cNvPr>
          <p:cNvSpPr>
            <a:spLocks noGrp="1"/>
          </p:cNvSpPr>
          <p:nvPr>
            <p:ph type="dt" sz="half" idx="10"/>
          </p:nvPr>
        </p:nvSpPr>
        <p:spPr/>
        <p:txBody>
          <a:bodyPr/>
          <a:lstStyle/>
          <a:p>
            <a:r>
              <a:rPr lang="en-US"/>
              <a:t>L.Gatignon, 11-06-2018</a:t>
            </a:r>
            <a:endParaRPr lang="en-US" dirty="0"/>
          </a:p>
        </p:txBody>
      </p:sp>
      <p:sp>
        <p:nvSpPr>
          <p:cNvPr id="4" name="Footer Placeholder 3">
            <a:extLst>
              <a:ext uri="{FF2B5EF4-FFF2-40B4-BE49-F238E27FC236}">
                <a16:creationId xmlns:a16="http://schemas.microsoft.com/office/drawing/2014/main" id="{4F593ADB-D276-904D-9E82-E9FAF2CB2E4D}"/>
              </a:ext>
            </a:extLst>
          </p:cNvPr>
          <p:cNvSpPr>
            <a:spLocks noGrp="1"/>
          </p:cNvSpPr>
          <p:nvPr>
            <p:ph type="ftr" sz="quarter" idx="11"/>
          </p:nvPr>
        </p:nvSpPr>
        <p:spPr/>
        <p:txBody>
          <a:bodyPr/>
          <a:lstStyle/>
          <a:p>
            <a:r>
              <a:rPr lang="en-US"/>
              <a:t>Introduction and General news</a:t>
            </a:r>
            <a:endParaRPr lang="en-US" dirty="0"/>
          </a:p>
        </p:txBody>
      </p:sp>
      <p:sp>
        <p:nvSpPr>
          <p:cNvPr id="5" name="Slide Number Placeholder 4">
            <a:extLst>
              <a:ext uri="{FF2B5EF4-FFF2-40B4-BE49-F238E27FC236}">
                <a16:creationId xmlns:a16="http://schemas.microsoft.com/office/drawing/2014/main" id="{516A23C1-CE46-A34D-B421-9FEA858D93E9}"/>
              </a:ext>
            </a:extLst>
          </p:cNvPr>
          <p:cNvSpPr>
            <a:spLocks noGrp="1"/>
          </p:cNvSpPr>
          <p:nvPr>
            <p:ph type="sldNum" sz="quarter" idx="12"/>
          </p:nvPr>
        </p:nvSpPr>
        <p:spPr/>
        <p:txBody>
          <a:bodyPr/>
          <a:lstStyle/>
          <a:p>
            <a:fld id="{8D6C380F-326D-3C40-9EE7-7FBAB0953422}" type="slidenum">
              <a:rPr lang="en-US" smtClean="0"/>
              <a:pPr/>
              <a:t>7</a:t>
            </a:fld>
            <a:endParaRPr lang="en-US"/>
          </a:p>
        </p:txBody>
      </p:sp>
      <p:sp>
        <p:nvSpPr>
          <p:cNvPr id="6" name="Content Placeholder 5">
            <a:extLst>
              <a:ext uri="{FF2B5EF4-FFF2-40B4-BE49-F238E27FC236}">
                <a16:creationId xmlns:a16="http://schemas.microsoft.com/office/drawing/2014/main" id="{496E3226-A41A-5649-A92A-FB0F21F445BB}"/>
              </a:ext>
            </a:extLst>
          </p:cNvPr>
          <p:cNvSpPr>
            <a:spLocks noGrp="1"/>
          </p:cNvSpPr>
          <p:nvPr>
            <p:ph sz="quarter" idx="13"/>
          </p:nvPr>
        </p:nvSpPr>
        <p:spPr/>
        <p:txBody>
          <a:bodyPr/>
          <a:lstStyle/>
          <a:p>
            <a:r>
              <a:rPr lang="en-GB" dirty="0"/>
              <a:t>CBWG got a request from the PBC chair to study the feasibility of REDTOP at CERN. REDTOP is a search for very rare eta decays, originally proposed for </a:t>
            </a:r>
            <a:r>
              <a:rPr lang="en-GB" dirty="0" err="1"/>
              <a:t>Fermilab</a:t>
            </a:r>
            <a:r>
              <a:rPr lang="en-GB" dirty="0"/>
              <a:t>.</a:t>
            </a:r>
          </a:p>
          <a:p>
            <a:r>
              <a:rPr lang="en-GB" dirty="0"/>
              <a:t>REDTOP requires a 2 GeV kinetic energy beam with duty cycle of 80% or more. This is not trivial to reconcile with the rest of the program, but with reduced requirements further studies might be useful in some more machine oriented working groups.</a:t>
            </a:r>
          </a:p>
          <a:p>
            <a:r>
              <a:rPr lang="en-GB" dirty="0"/>
              <a:t>We organised meetings with several machine experts and gave first conclusions to the PBC chair and the PBC-AF group.</a:t>
            </a:r>
          </a:p>
          <a:p>
            <a:r>
              <a:rPr lang="en-GB" dirty="0"/>
              <a:t>The conclusion was to not go further at this stage and make our conclusions available to REDTOP and PBC.</a:t>
            </a:r>
          </a:p>
        </p:txBody>
      </p:sp>
    </p:spTree>
    <p:extLst>
      <p:ext uri="{BB962C8B-B14F-4D97-AF65-F5344CB8AC3E}">
        <p14:creationId xmlns:p14="http://schemas.microsoft.com/office/powerpoint/2010/main" val="3420315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D44E-9D01-E94D-A142-C8422F7A3D86}"/>
              </a:ext>
            </a:extLst>
          </p:cNvPr>
          <p:cNvSpPr>
            <a:spLocks noGrp="1"/>
          </p:cNvSpPr>
          <p:nvPr>
            <p:ph type="title"/>
          </p:nvPr>
        </p:nvSpPr>
        <p:spPr>
          <a:xfrm>
            <a:off x="459946" y="104905"/>
            <a:ext cx="8226854" cy="715840"/>
          </a:xfrm>
        </p:spPr>
        <p:txBody>
          <a:bodyPr/>
          <a:lstStyle/>
          <a:p>
            <a:r>
              <a:rPr lang="en-GB" dirty="0"/>
              <a:t>REDTOP conclusions (in short)</a:t>
            </a:r>
          </a:p>
        </p:txBody>
      </p:sp>
      <p:sp>
        <p:nvSpPr>
          <p:cNvPr id="3" name="Date Placeholder 2">
            <a:extLst>
              <a:ext uri="{FF2B5EF4-FFF2-40B4-BE49-F238E27FC236}">
                <a16:creationId xmlns:a16="http://schemas.microsoft.com/office/drawing/2014/main" id="{9F587329-0B66-A445-B5D8-786A91F222D5}"/>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F6AF1450-0DCB-074A-84A1-87B3136ACC1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787C819-4B1D-F448-9BF2-0DE71C6B1212}"/>
              </a:ext>
            </a:extLst>
          </p:cNvPr>
          <p:cNvSpPr>
            <a:spLocks noGrp="1"/>
          </p:cNvSpPr>
          <p:nvPr>
            <p:ph type="sldNum" sz="quarter" idx="12"/>
          </p:nvPr>
        </p:nvSpPr>
        <p:spPr/>
        <p:txBody>
          <a:bodyPr/>
          <a:lstStyle/>
          <a:p>
            <a:fld id="{8D6C380F-326D-3C40-9EE7-7FBAB0953422}" type="slidenum">
              <a:rPr lang="en-US" smtClean="0"/>
              <a:pPr/>
              <a:t>8</a:t>
            </a:fld>
            <a:endParaRPr lang="en-US"/>
          </a:p>
        </p:txBody>
      </p:sp>
      <p:sp>
        <p:nvSpPr>
          <p:cNvPr id="6" name="Content Placeholder 5">
            <a:extLst>
              <a:ext uri="{FF2B5EF4-FFF2-40B4-BE49-F238E27FC236}">
                <a16:creationId xmlns:a16="http://schemas.microsoft.com/office/drawing/2014/main" id="{34CD56E5-4365-B445-8500-A69676AAEC8F}"/>
              </a:ext>
            </a:extLst>
          </p:cNvPr>
          <p:cNvSpPr>
            <a:spLocks noGrp="1"/>
          </p:cNvSpPr>
          <p:nvPr>
            <p:ph sz="quarter" idx="13"/>
          </p:nvPr>
        </p:nvSpPr>
        <p:spPr>
          <a:xfrm>
            <a:off x="171450" y="777887"/>
            <a:ext cx="8943975" cy="5707055"/>
          </a:xfrm>
        </p:spPr>
        <p:txBody>
          <a:bodyPr>
            <a:normAutofit/>
          </a:bodyPr>
          <a:lstStyle/>
          <a:p>
            <a:r>
              <a:rPr lang="en-GB" dirty="0"/>
              <a:t>REDTOP is an experiment for very rare eta decays, originally proposed for FERMILAB. Discussions with several machine experts have taken place concerning implementation at CERN. They request 10</a:t>
            </a:r>
            <a:r>
              <a:rPr lang="en-GB" baseline="30000" dirty="0"/>
              <a:t>18</a:t>
            </a:r>
            <a:r>
              <a:rPr lang="en-GB" dirty="0"/>
              <a:t> pot per year and hence a duty cycle of 80% or more..</a:t>
            </a:r>
          </a:p>
          <a:p>
            <a:r>
              <a:rPr lang="en-GB" dirty="0"/>
              <a:t>In </a:t>
            </a:r>
            <a:r>
              <a:rPr lang="en-GB" b="1" dirty="0"/>
              <a:t>LEIR</a:t>
            </a:r>
            <a:r>
              <a:rPr lang="en-GB" dirty="0"/>
              <a:t> the beam energy is too low and many machine aspects would need serious studies and investment. In particular LEIR is not a shielded machine</a:t>
            </a:r>
          </a:p>
          <a:p>
            <a:r>
              <a:rPr lang="en-GB" dirty="0"/>
              <a:t>The upgraded </a:t>
            </a:r>
            <a:r>
              <a:rPr lang="en-GB" b="1" dirty="0"/>
              <a:t>PSB</a:t>
            </a:r>
            <a:r>
              <a:rPr lang="en-GB" dirty="0"/>
              <a:t> energy after LS2 would match perfectly, but here the implementation would also be difficult and penalising for the other users.</a:t>
            </a:r>
          </a:p>
          <a:p>
            <a:r>
              <a:rPr lang="en-GB" dirty="0"/>
              <a:t>At the </a:t>
            </a:r>
            <a:r>
              <a:rPr lang="en-GB" b="1" dirty="0"/>
              <a:t>PS</a:t>
            </a:r>
            <a:r>
              <a:rPr lang="en-GB" dirty="0"/>
              <a:t> slow extraction into a heavily shielded facility (like the IRRAD+CHARM bunker in the East Hall) has been looked at. No showstopper has been identified. Again many studies would be required and the impact on the rest of the PS physics program would be very significant. Reduced flux requirements could ease the situation.</a:t>
            </a:r>
          </a:p>
          <a:p>
            <a:r>
              <a:rPr lang="en-GB" dirty="0"/>
              <a:t>For the moment this study is put on hold and any further study should be in a more machine oriented working group.</a:t>
            </a:r>
          </a:p>
        </p:txBody>
      </p:sp>
    </p:spTree>
    <p:extLst>
      <p:ext uri="{BB962C8B-B14F-4D97-AF65-F5344CB8AC3E}">
        <p14:creationId xmlns:p14="http://schemas.microsoft.com/office/powerpoint/2010/main" val="3974205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18E06-4A8B-BC41-A992-2927535DD2A5}"/>
              </a:ext>
            </a:extLst>
          </p:cNvPr>
          <p:cNvSpPr>
            <a:spLocks noGrp="1"/>
          </p:cNvSpPr>
          <p:nvPr>
            <p:ph type="title"/>
          </p:nvPr>
        </p:nvSpPr>
        <p:spPr/>
        <p:txBody>
          <a:bodyPr/>
          <a:lstStyle/>
          <a:p>
            <a:r>
              <a:rPr lang="en-GB" dirty="0"/>
              <a:t>On the longer term</a:t>
            </a:r>
          </a:p>
        </p:txBody>
      </p:sp>
      <p:sp>
        <p:nvSpPr>
          <p:cNvPr id="3" name="Date Placeholder 2">
            <a:extLst>
              <a:ext uri="{FF2B5EF4-FFF2-40B4-BE49-F238E27FC236}">
                <a16:creationId xmlns:a16="http://schemas.microsoft.com/office/drawing/2014/main" id="{E537337A-B3AE-3548-ACE2-71AE482FE0D2}"/>
              </a:ext>
            </a:extLst>
          </p:cNvPr>
          <p:cNvSpPr>
            <a:spLocks noGrp="1"/>
          </p:cNvSpPr>
          <p:nvPr>
            <p:ph type="dt" sz="half" idx="10"/>
          </p:nvPr>
        </p:nvSpPr>
        <p:spPr/>
        <p:txBody>
          <a:bodyPr/>
          <a:lstStyle/>
          <a:p>
            <a:r>
              <a:rPr lang="en-US"/>
              <a:t>L.Gatignon, 11-06-2018</a:t>
            </a:r>
            <a:endParaRPr lang="en-US" dirty="0"/>
          </a:p>
        </p:txBody>
      </p:sp>
      <p:sp>
        <p:nvSpPr>
          <p:cNvPr id="4" name="Footer Placeholder 3">
            <a:extLst>
              <a:ext uri="{FF2B5EF4-FFF2-40B4-BE49-F238E27FC236}">
                <a16:creationId xmlns:a16="http://schemas.microsoft.com/office/drawing/2014/main" id="{344DC82D-0411-9844-97D0-6CE51E05DFE2}"/>
              </a:ext>
            </a:extLst>
          </p:cNvPr>
          <p:cNvSpPr>
            <a:spLocks noGrp="1"/>
          </p:cNvSpPr>
          <p:nvPr>
            <p:ph type="ftr" sz="quarter" idx="11"/>
          </p:nvPr>
        </p:nvSpPr>
        <p:spPr/>
        <p:txBody>
          <a:bodyPr/>
          <a:lstStyle/>
          <a:p>
            <a:r>
              <a:rPr lang="en-US"/>
              <a:t>Introduction and General news</a:t>
            </a:r>
            <a:endParaRPr lang="en-US" dirty="0"/>
          </a:p>
        </p:txBody>
      </p:sp>
      <p:sp>
        <p:nvSpPr>
          <p:cNvPr id="5" name="Slide Number Placeholder 4">
            <a:extLst>
              <a:ext uri="{FF2B5EF4-FFF2-40B4-BE49-F238E27FC236}">
                <a16:creationId xmlns:a16="http://schemas.microsoft.com/office/drawing/2014/main" id="{CBDA7C0E-EDDC-944A-AD1C-D11EC4DCF92D}"/>
              </a:ext>
            </a:extLst>
          </p:cNvPr>
          <p:cNvSpPr>
            <a:spLocks noGrp="1"/>
          </p:cNvSpPr>
          <p:nvPr>
            <p:ph type="sldNum" sz="quarter" idx="12"/>
          </p:nvPr>
        </p:nvSpPr>
        <p:spPr/>
        <p:txBody>
          <a:bodyPr/>
          <a:lstStyle/>
          <a:p>
            <a:fld id="{8D6C380F-326D-3C40-9EE7-7FBAB0953422}" type="slidenum">
              <a:rPr lang="en-US" smtClean="0"/>
              <a:pPr/>
              <a:t>9</a:t>
            </a:fld>
            <a:endParaRPr lang="en-US"/>
          </a:p>
        </p:txBody>
      </p:sp>
      <p:sp>
        <p:nvSpPr>
          <p:cNvPr id="6" name="Content Placeholder 5">
            <a:extLst>
              <a:ext uri="{FF2B5EF4-FFF2-40B4-BE49-F238E27FC236}">
                <a16:creationId xmlns:a16="http://schemas.microsoft.com/office/drawing/2014/main" id="{3B7775C0-9918-834F-AB2F-248765F6C11D}"/>
              </a:ext>
            </a:extLst>
          </p:cNvPr>
          <p:cNvSpPr>
            <a:spLocks noGrp="1"/>
          </p:cNvSpPr>
          <p:nvPr>
            <p:ph sz="quarter" idx="13"/>
          </p:nvPr>
        </p:nvSpPr>
        <p:spPr/>
        <p:txBody>
          <a:bodyPr/>
          <a:lstStyle/>
          <a:p>
            <a:r>
              <a:rPr lang="en-GB" dirty="0"/>
              <a:t>The amount of work is such that no final conclusions can be reached by the end of this year.</a:t>
            </a:r>
          </a:p>
          <a:p>
            <a:r>
              <a:rPr lang="en-GB" dirty="0"/>
              <a:t>In the CERN Medium Term Plan a (modest) budget line is foreseen to continue the efforts for many years, however a budget increase for this activity is for the moment only foreseen after 2026.</a:t>
            </a:r>
          </a:p>
          <a:p>
            <a:r>
              <a:rPr lang="en-GB" dirty="0"/>
              <a:t>It is clear that we must also converge on plans for studies and activities beyond ESPP.</a:t>
            </a:r>
          </a:p>
          <a:p>
            <a:r>
              <a:rPr lang="en-GB" dirty="0"/>
              <a:t>Once the projects become mature, they must be submitted to the SPSC and will be evaluated there along the normal procedures. Requests for running time in 2022 and beyond will be evaluated only when the ESPP recommendations become available.</a:t>
            </a:r>
          </a:p>
        </p:txBody>
      </p:sp>
    </p:spTree>
    <p:extLst>
      <p:ext uri="{BB962C8B-B14F-4D97-AF65-F5344CB8AC3E}">
        <p14:creationId xmlns:p14="http://schemas.microsoft.com/office/powerpoint/2010/main" val="3858381366"/>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1862</TotalTime>
  <Words>1838</Words>
  <Application>Microsoft Macintosh PowerPoint</Application>
  <PresentationFormat>On-screen Show (4:3)</PresentationFormat>
  <Paragraphs>271</Paragraphs>
  <Slides>21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Ubuntu</vt:lpstr>
      <vt:lpstr>Ubuntu Light</vt:lpstr>
      <vt:lpstr>CERN_ENdept_Presentation_ArialFont</vt:lpstr>
      <vt:lpstr>General News and Introduction Conventional Beams WG Meeting</vt:lpstr>
      <vt:lpstr>Introduction</vt:lpstr>
      <vt:lpstr>List of experiments to be covered</vt:lpstr>
      <vt:lpstr>General News</vt:lpstr>
      <vt:lpstr>PBC and CBWG Deliverables</vt:lpstr>
      <vt:lpstr>Important remark</vt:lpstr>
      <vt:lpstr>REDTOP</vt:lpstr>
      <vt:lpstr>REDTOP conclusions (in short)</vt:lpstr>
      <vt:lpstr>On the longer term</vt:lpstr>
      <vt:lpstr>PBC General Meetings</vt:lpstr>
      <vt:lpstr>PowerPoint Presentation</vt:lpstr>
      <vt:lpstr>Global document structure</vt:lpstr>
      <vt:lpstr>1. Introduction</vt:lpstr>
      <vt:lpstr>2. Organisation in subgroups</vt:lpstr>
      <vt:lpstr>3. EHN1 related projects</vt:lpstr>
      <vt:lpstr>4. EHN2 related projects</vt:lpstr>
      <vt:lpstr>5. ECN3 related projects</vt:lpstr>
      <vt:lpstr>6. Interfaces to other working groups</vt:lpstr>
      <vt:lpstr>7. Future studies and outlook</vt:lpstr>
      <vt:lpstr>8. Summary and conclusions</vt:lpstr>
      <vt:lpstr>Final remarks on report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114</cp:revision>
  <cp:lastPrinted>2018-06-02T10:58:37Z</cp:lastPrinted>
  <dcterms:created xsi:type="dcterms:W3CDTF">2014-04-09T15:49:20Z</dcterms:created>
  <dcterms:modified xsi:type="dcterms:W3CDTF">2018-06-06T05:59:37Z</dcterms:modified>
</cp:coreProperties>
</file>