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78" r:id="rId3"/>
    <p:sldId id="258" r:id="rId4"/>
    <p:sldId id="262" r:id="rId5"/>
    <p:sldId id="261" r:id="rId6"/>
    <p:sldId id="263" r:id="rId7"/>
    <p:sldId id="264" r:id="rId8"/>
    <p:sldId id="267" r:id="rId9"/>
    <p:sldId id="276" r:id="rId10"/>
    <p:sldId id="272" r:id="rId11"/>
    <p:sldId id="274" r:id="rId12"/>
    <p:sldId id="265" r:id="rId13"/>
    <p:sldId id="275" r:id="rId14"/>
    <p:sldId id="277" r:id="rId15"/>
    <p:sldId id="27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57"/>
    <p:restoredTop sz="83025"/>
  </p:normalViewPr>
  <p:slideViewPr>
    <p:cSldViewPr snapToGrid="0" snapToObjects="1">
      <p:cViewPr>
        <p:scale>
          <a:sx n="68" d="100"/>
          <a:sy n="68" d="100"/>
        </p:scale>
        <p:origin x="72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618EF-02F9-D746-B349-0EC49F8338F1}" type="datetimeFigureOut">
              <a:rPr lang="en-US" smtClean="0"/>
              <a:t>6/13/18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F76A62-A8E0-AB49-BDB7-797EC220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51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76A62-A8E0-AB49-BDB7-797EC2204B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921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76A62-A8E0-AB49-BDB7-797EC2204B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18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76A62-A8E0-AB49-BDB7-797EC2204B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065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what we could do.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76A62-A8E0-AB49-BDB7-797EC2204B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69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SMK hard to buy, AMPs hard to plugin, rest we have not tested.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76A62-A8E0-AB49-BDB7-797EC2204B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95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76A62-A8E0-AB49-BDB7-797EC2204B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08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76A62-A8E0-AB49-BDB7-797EC2204B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86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baseline="0" dirty="0"/>
              <a:t>Represents initial setup allowing for test of multiple data channels on RD53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Uses first article FFC test cable</a:t>
            </a:r>
          </a:p>
          <a:p>
            <a:pPr marL="1143000" lvl="2" indent="-228600">
              <a:buFont typeface="+mj-lt"/>
              <a:buAutoNum type="arabicPeriod"/>
            </a:pPr>
            <a:r>
              <a:rPr lang="en-US" baseline="0" dirty="0"/>
              <a:t>First article test cable intent is to 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find manufacturer that can make cables up to 1.5m length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Test for drive and signal integrity issues with RD53 high-speed I/O drivers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Test cable design(s) for impedance etc. using VNA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Only one pair of GTX high speed I/O available on FPGA board using SMA connectors</a:t>
            </a:r>
          </a:p>
          <a:p>
            <a:pPr marL="1143000" lvl="2" indent="-228600">
              <a:buFont typeface="+mj-lt"/>
              <a:buAutoNum type="arabicPeriod"/>
            </a:pPr>
            <a:r>
              <a:rPr lang="en-US" baseline="0" dirty="0"/>
              <a:t>Not shown, but necessary for development is driving SMA directly to “Bonn adapter board” for GTX signals to get baseline characteristics</a:t>
            </a:r>
          </a:p>
          <a:p>
            <a:pPr marL="1143000" lvl="2" indent="-228600">
              <a:buFont typeface="+mj-lt"/>
              <a:buAutoNum type="arabicPeriod"/>
            </a:pPr>
            <a:r>
              <a:rPr lang="en-US" baseline="0" dirty="0"/>
              <a:t>Slow control path (160Mbps) on SMA cables, not critical to test of FFC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baseline="0" dirty="0"/>
              <a:t>Circular board can also be used for testing cable with VNA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Circular board contains sample differential traces to also test design equations for FR4 rigid board designs to be implemented</a:t>
            </a:r>
          </a:p>
          <a:p>
            <a:pPr marL="685800" lvl="1" indent="-228600">
              <a:buFont typeface="+mj-lt"/>
              <a:buAutoNum type="arabicPeriod"/>
            </a:pP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EA909-16B2-4E14-8092-12BA2E2FA2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14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baseline="0" dirty="0"/>
              <a:t>Represents final test setup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/>
              <a:t>Uses first or second article FFC test cable</a:t>
            </a:r>
          </a:p>
          <a:p>
            <a:pPr marL="1143000" lvl="2" indent="-228600">
              <a:buFont typeface="+mj-lt"/>
              <a:buAutoNum type="arabicPeriod"/>
            </a:pPr>
            <a:r>
              <a:rPr lang="en-US" baseline="0" dirty="0"/>
              <a:t>First article test cable intent is to 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find manufacturer that can make cables up to 1.5m length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Test for drive and signal integrity issues with RD53 high-speed I/O drivers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Test cable design(s) for impedance etc. using VNA</a:t>
            </a:r>
          </a:p>
          <a:p>
            <a:pPr marL="1143000" lvl="2" indent="-228600">
              <a:buFont typeface="+mj-lt"/>
              <a:buAutoNum type="arabicPeriod"/>
            </a:pPr>
            <a:r>
              <a:rPr lang="en-US" baseline="0" dirty="0"/>
              <a:t>Second article test cable will be designed based on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Information learned from test setup 1 &amp; 2 previous slides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Any updates to RD53 driver I/O abilities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Final maximum and minimum lengths as determined by mechanical design</a:t>
            </a:r>
          </a:p>
          <a:p>
            <a:pPr marL="1600200" lvl="3" indent="-228600">
              <a:buFont typeface="+mj-lt"/>
              <a:buAutoNum type="arabicPeriod"/>
            </a:pPr>
            <a:r>
              <a:rPr lang="en-US" baseline="0" dirty="0"/>
              <a:t>Slow speed control path (160Mbps) moved onto FFC cable for integrated testing</a:t>
            </a:r>
          </a:p>
          <a:p>
            <a:pPr marL="1143000" lvl="2" indent="-228600">
              <a:buFont typeface="+mj-lt"/>
              <a:buAutoNum type="arabicPeriod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EA909-16B2-4E14-8092-12BA2E2FA2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76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76A62-A8E0-AB49-BDB7-797EC2204B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843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C32AB-1918-0B49-B8B8-D628C6B21E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915B6C-3A13-C44C-94AD-40C70D73E1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E9191-B8B9-3F4F-A0B0-6985327A4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7970-DD3F-7146-9CE6-B7CD99D64832}" type="datetime1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41C11-2AAA-684E-9244-F2E198C70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E1A57-AA0A-8140-BE54-6460FCB09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64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F35AF-3390-6240-AD17-44C21BBD4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51B29-4F47-0641-BE17-9940418D7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6F165-1EE3-8F42-B2F7-965BDE780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684B-AE4C-0444-920D-F03C5F15ACFC}" type="datetime1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F2C7C-1C3D-464B-81CC-3D8E2AAED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AFC43-C41E-E344-A3F6-71C5050D7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6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A79087-0452-7B42-8EBB-C09CCE2FE9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3BA7E4-4D33-FE43-B25B-75282FFBB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FF278-A63C-F143-8DD0-ADD67E83A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18316-A033-2443-9C49-4FE4821B418A}" type="datetime1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DC4A9-DA61-E349-9BCC-AA83A4D4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E33B6-8D5F-2849-AFEF-72DB37319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0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FF5EE-C39C-094C-8CE8-EA5B3B500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F19B6-D77B-0C4C-9270-96136E105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E6BF2-7E7C-C442-B416-BE6A21BA4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55FB-746D-7D46-8637-1786AB7D75D7}" type="datetime1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C96DA-51EC-A847-8C6C-840DC62F4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C03AC-26ED-CA42-B28A-0CC246927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2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E2F43-514A-5B49-A50A-FA551E8C1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91BE5-0805-8549-BAF9-72D9CACCF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614C6-5F04-AE43-B302-C1AAEE211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8D50B-CC80-004B-8862-5418FE1E6373}" type="datetime1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4AEE7-D344-7D4A-85F5-F78ED913E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48DD5-1D67-594E-9048-67DE4BAF0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94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8946-86FB-7440-8CF3-F7E94D7D6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A7E1E-7D21-E644-8DED-844F04D60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E3213E-966B-0A44-A12E-75334D0A9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443604-3830-ED4E-A817-D98ED655D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B4B2A-1D13-774B-8FB4-C5D0D971FA60}" type="datetime1">
              <a:rPr lang="en-US" smtClean="0"/>
              <a:t>6/13/18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30595-8D61-F943-BB6E-721CFEEDA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6F89C0-A001-DD4C-BE82-E213A5410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8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E337-7D6A-D245-AAF1-495788E22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D73E65-A70A-CB48-A5B1-12549F26F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7BCE63-C8A4-D244-B231-5AF61F679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16F977-D447-EA40-98F9-D0C6FF8EC6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45D862-56C6-BD44-A672-C9A483D5FD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546C39-8F0B-9543-B137-D0F17338C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07DC5-ACD8-6845-A7E8-9CD2DF3BA4D7}" type="datetime1">
              <a:rPr lang="en-US" smtClean="0"/>
              <a:t>6/13/18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65CDC7-9000-F541-9F33-1DFEC88C7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2FC47D-38A1-6847-AB76-2BB85C1B7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3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E2C96-BF1A-FE4D-A6A9-9BE7A831B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F9E0B6-EB9E-DE4A-8B1F-D1591BA16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5C63-928B-CF4E-B26F-69A3C9FA2954}" type="datetime1">
              <a:rPr lang="en-US" smtClean="0"/>
              <a:t>6/13/18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01D2F2-5A28-494F-AFC2-9A6EE9745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399462-4557-624F-A752-FDB8598E8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4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369B1C-2835-094C-B9A8-529466C66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B7D4C-6FDB-CF43-BF4E-3D9D1D6D7FED}" type="datetime1">
              <a:rPr lang="en-US" smtClean="0"/>
              <a:t>6/13/18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98D7A4-7EE1-4C4A-BEF6-BA95CC6D6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7C650-3E62-9245-8E81-3A891B56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6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945C7-EC8F-8949-9EFB-1EF4C0784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291E5-361E-A349-926A-82D4F0454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B51C00-0F81-4E49-8ECC-BC8CFF4CC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F620E-211D-1642-A817-3ED79DAAB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8E49-9F75-824E-929E-8F32BB5C0D19}" type="datetime1">
              <a:rPr lang="en-US" smtClean="0"/>
              <a:t>6/13/18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C955F0-5DA2-D64C-8128-4FA9D4318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396DA9-4C84-1648-BC78-0A3929CFD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95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529F3-2DB2-604D-825B-9DFC78C10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FFF365-2365-E344-A041-1336B3AAB9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10A2A4-AAB9-9047-A6EE-6047DB85E7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0CD23-8B7E-1E4B-932B-E455AEDB9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BCA4-B5BF-564A-BBB3-88AB557F0E62}" type="datetime1">
              <a:rPr lang="en-US" smtClean="0"/>
              <a:t>6/13/18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2D1FEF-DE7D-1040-AE66-2535E1BC1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12970D-EC10-864D-AEB6-9FAC954F9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3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0129BE-059C-AC4F-A9E8-CA730CABE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8C521C-8746-0E49-92E5-FF189B7E9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0275A-8EB7-6D40-ABDD-BE1EEEDEE9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98BCE-341F-114E-AEE3-2428F84EE4AB}" type="datetime1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7F668-696A-EA48-9B2D-ED063AD8F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2DD02-13F9-7F49-8514-5AD1C5D9FC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D96A1-8F15-E54E-9E35-97FD7FA5C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7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hyperlink" Target="https://edms.cern.ch/ui/#!master/navigator/document?P:1159689193:1989330645:subDoc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8.tiff"/><Relationship Id="rId7" Type="http://schemas.openxmlformats.org/officeDocument/2006/relationships/image" Target="../media/image1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tiff"/><Relationship Id="rId10" Type="http://schemas.openxmlformats.org/officeDocument/2006/relationships/hyperlink" Target="https://www.smk.co.jp/products/detail/FPC_Connectors/?hid=18220&amp;version=en" TargetMode="External"/><Relationship Id="rId4" Type="http://schemas.openxmlformats.org/officeDocument/2006/relationships/image" Target="../media/image10.JPG"/><Relationship Id="rId9" Type="http://schemas.openxmlformats.org/officeDocument/2006/relationships/image" Target="https://www.smk.co.jp/p_image/EF5D_20120801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16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irose.com/product/en/products/DF40/DF40HC(3.5)-40DS-0.4V(51)/" TargetMode="External"/><Relationship Id="rId3" Type="http://schemas.openxmlformats.org/officeDocument/2006/relationships/hyperlink" Target="https://www.digikey.com/product-detail/en/te-connectivity-amp-connectors/2-1734742-0/A100237CT-ND/2180580" TargetMode="External"/><Relationship Id="rId7" Type="http://schemas.openxmlformats.org/officeDocument/2006/relationships/hyperlink" Target="http://www.futureelectronics.com/en/Technologies/Product.aspx?ProductID=FH4020S05SVHIROSEELECTRIC7044293&amp;gclid=Cj0KCQiA2Y_UBRCGARIsALglqQ33PtIuv8djXC_LdqvhQJKaXuNJNlPsC_WCrBe1iFvZJuvAJn4kxJIaAh-zEALw_wcB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igikey.com/product-detail/en/hirose-electric-co-ltd/FH12-20S-0.5SVA-54/H125141CT-ND/5723393" TargetMode="External"/><Relationship Id="rId11" Type="http://schemas.openxmlformats.org/officeDocument/2006/relationships/image" Target="../media/image21.png"/><Relationship Id="rId5" Type="http://schemas.openxmlformats.org/officeDocument/2006/relationships/image" Target="../media/image18.tiff"/><Relationship Id="rId10" Type="http://schemas.openxmlformats.org/officeDocument/2006/relationships/image" Target="../media/image20.png"/><Relationship Id="rId4" Type="http://schemas.openxmlformats.org/officeDocument/2006/relationships/image" Target="../media/image17.tiff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B5605-EEA0-054E-95BF-2312C8F035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050" y="1122363"/>
            <a:ext cx="10572750" cy="2387600"/>
          </a:xfrm>
        </p:spPr>
        <p:txBody>
          <a:bodyPr/>
          <a:lstStyle/>
          <a:p>
            <a:r>
              <a:rPr lang="en-US" dirty="0" err="1"/>
              <a:t>Elinks</a:t>
            </a:r>
            <a:r>
              <a:rPr lang="en-US" dirty="0"/>
              <a:t> for the IT phase-2 Upgrade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5C8DC-25D0-7641-8A2E-72131DC48C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8589818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Alice Bean, Robert Young, </a:t>
            </a:r>
            <a:r>
              <a:rPr lang="en-US" u="sng" dirty="0"/>
              <a:t>Sadia Khalil</a:t>
            </a:r>
            <a:r>
              <a:rPr lang="en-US" dirty="0"/>
              <a:t>, James Ballard, Sam Glaser, Tanner Lankford, </a:t>
            </a:r>
            <a:r>
              <a:rPr lang="en-US" dirty="0" err="1"/>
              <a:t>Devdatta</a:t>
            </a:r>
            <a:r>
              <a:rPr lang="en-US" dirty="0"/>
              <a:t> Majumder</a:t>
            </a:r>
          </a:p>
          <a:p>
            <a:r>
              <a:rPr lang="en-US" dirty="0"/>
              <a:t>EPIX/FPIX Workshop at Zurich</a:t>
            </a:r>
          </a:p>
          <a:p>
            <a:r>
              <a:rPr lang="en-US" dirty="0"/>
              <a:t>June 13</a:t>
            </a:r>
            <a:r>
              <a:rPr lang="en-US" baseline="30000" dirty="0"/>
              <a:t>th</a:t>
            </a:r>
            <a:r>
              <a:rPr lang="en-US" dirty="0"/>
              <a:t>, 2018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07D3AF-1FC6-5041-8CF5-B7189628F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050" y="55563"/>
            <a:ext cx="2501900" cy="2133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2F7B4E-BA76-E049-B191-14DBF82CE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09538"/>
            <a:ext cx="1841500" cy="184150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0CD2E69-90EB-CE42-A86E-7E83AE8CA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9BDC-BEE4-6448-B21C-BEFA0F3B8802}" type="datetime1">
              <a:rPr lang="en-US" smtClean="0"/>
              <a:t>6/13/18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154522A-1654-C246-BCAF-800EB1405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138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6C8DC-E455-364E-9227-08DEF740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675"/>
            <a:ext cx="11942618" cy="1325563"/>
          </a:xfrm>
        </p:spPr>
        <p:txBody>
          <a:bodyPr/>
          <a:lstStyle/>
          <a:p>
            <a:r>
              <a:rPr lang="en-US" dirty="0"/>
              <a:t>Current Test setup with round board for RD53A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03A6BF-BF8B-634D-BE6F-492CECD7AC82}"/>
              </a:ext>
            </a:extLst>
          </p:cNvPr>
          <p:cNvSpPr/>
          <p:nvPr/>
        </p:nvSpPr>
        <p:spPr>
          <a:xfrm>
            <a:off x="1257088" y="2815599"/>
            <a:ext cx="1900238" cy="14622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FF4B072-CAEA-9B40-8E0A-7C272B49BB5D}"/>
              </a:ext>
            </a:extLst>
          </p:cNvPr>
          <p:cNvSpPr/>
          <p:nvPr/>
        </p:nvSpPr>
        <p:spPr>
          <a:xfrm>
            <a:off x="5243512" y="2497683"/>
            <a:ext cx="2028825" cy="19859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8D4F3AE-1DC4-6A42-A351-2014687EF0BE}"/>
              </a:ext>
            </a:extLst>
          </p:cNvPr>
          <p:cNvSpPr/>
          <p:nvPr/>
        </p:nvSpPr>
        <p:spPr>
          <a:xfrm>
            <a:off x="6128312" y="3294494"/>
            <a:ext cx="138545" cy="4849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842A07-DEDE-D64D-A5EB-D4670BC31BC0}"/>
              </a:ext>
            </a:extLst>
          </p:cNvPr>
          <p:cNvSpPr/>
          <p:nvPr/>
        </p:nvSpPr>
        <p:spPr>
          <a:xfrm>
            <a:off x="6142399" y="3805697"/>
            <a:ext cx="138545" cy="4849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B5D546A-BA4C-4741-8640-D9D74DA87FFA}"/>
              </a:ext>
            </a:extLst>
          </p:cNvPr>
          <p:cNvGrpSpPr/>
          <p:nvPr/>
        </p:nvGrpSpPr>
        <p:grpSpPr>
          <a:xfrm>
            <a:off x="5266876" y="2539678"/>
            <a:ext cx="1965625" cy="1898072"/>
            <a:chOff x="5266876" y="2185119"/>
            <a:chExt cx="1965625" cy="1898072"/>
          </a:xfrm>
          <a:solidFill>
            <a:schemeClr val="accent4">
              <a:lumMod val="75000"/>
            </a:schemeClr>
          </a:solidFill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6C3328E-3041-3B4F-8C68-C2F1696725A0}"/>
                </a:ext>
              </a:extLst>
            </p:cNvPr>
            <p:cNvSpPr/>
            <p:nvPr/>
          </p:nvSpPr>
          <p:spPr>
            <a:xfrm>
              <a:off x="5611520" y="2386016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86E049F-1FF3-554E-B2AC-261DFDEEAFB6}"/>
                </a:ext>
              </a:extLst>
            </p:cNvPr>
            <p:cNvSpPr/>
            <p:nvPr/>
          </p:nvSpPr>
          <p:spPr>
            <a:xfrm>
              <a:off x="6359668" y="2192048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44B9887-6327-E845-B61D-285A078438DF}"/>
                </a:ext>
              </a:extLst>
            </p:cNvPr>
            <p:cNvSpPr/>
            <p:nvPr/>
          </p:nvSpPr>
          <p:spPr>
            <a:xfrm>
              <a:off x="6338887" y="4013918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65BBF0C-8F43-5D4B-A894-CFB2A2D3B11C}"/>
                </a:ext>
              </a:extLst>
            </p:cNvPr>
            <p:cNvSpPr/>
            <p:nvPr/>
          </p:nvSpPr>
          <p:spPr>
            <a:xfrm>
              <a:off x="6137996" y="4020845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A384AC3-C519-4643-84AE-DECC5C77F80C}"/>
                </a:ext>
              </a:extLst>
            </p:cNvPr>
            <p:cNvSpPr/>
            <p:nvPr/>
          </p:nvSpPr>
          <p:spPr>
            <a:xfrm>
              <a:off x="6124140" y="2185119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89ED2B7-5921-9F43-83A5-FE74E808FFAE}"/>
                </a:ext>
              </a:extLst>
            </p:cNvPr>
            <p:cNvSpPr/>
            <p:nvPr/>
          </p:nvSpPr>
          <p:spPr>
            <a:xfrm>
              <a:off x="7163230" y="2947125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ABF7BFC-5B88-1F4D-806B-5CCEB1BFD3FF}"/>
                </a:ext>
              </a:extLst>
            </p:cNvPr>
            <p:cNvSpPr/>
            <p:nvPr/>
          </p:nvSpPr>
          <p:spPr>
            <a:xfrm>
              <a:off x="7177082" y="3120306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0AEEE1D-3CB8-0348-A80F-D3EC6A1FA429}"/>
                </a:ext>
              </a:extLst>
            </p:cNvPr>
            <p:cNvSpPr/>
            <p:nvPr/>
          </p:nvSpPr>
          <p:spPr>
            <a:xfrm>
              <a:off x="5266876" y="3106452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6962B28-3564-6742-BCDF-0B4F0683A359}"/>
                </a:ext>
              </a:extLst>
            </p:cNvPr>
            <p:cNvSpPr/>
            <p:nvPr/>
          </p:nvSpPr>
          <p:spPr>
            <a:xfrm>
              <a:off x="5288813" y="2940197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 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1DDFB2B-31C1-0A4F-8D8A-CF3A2EB49E14}"/>
                </a:ext>
              </a:extLst>
            </p:cNvPr>
            <p:cNvSpPr/>
            <p:nvPr/>
          </p:nvSpPr>
          <p:spPr>
            <a:xfrm>
              <a:off x="5306726" y="3314276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B5AEFAB-86E0-7D44-A511-484051830323}"/>
                </a:ext>
              </a:extLst>
            </p:cNvPr>
            <p:cNvSpPr/>
            <p:nvPr/>
          </p:nvSpPr>
          <p:spPr>
            <a:xfrm>
              <a:off x="5930178" y="3972354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170C04-56F6-0843-AC39-F99FF365CF18}"/>
                </a:ext>
              </a:extLst>
            </p:cNvPr>
            <p:cNvSpPr/>
            <p:nvPr/>
          </p:nvSpPr>
          <p:spPr>
            <a:xfrm>
              <a:off x="5756996" y="3896155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1D12B00-AD3D-D249-88C0-1D4A0A79D014}"/>
                </a:ext>
              </a:extLst>
            </p:cNvPr>
            <p:cNvSpPr/>
            <p:nvPr/>
          </p:nvSpPr>
          <p:spPr>
            <a:xfrm>
              <a:off x="5611525" y="3799173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DB330F7-5FF6-8D46-BDDF-481AAB2DECA4}"/>
                </a:ext>
              </a:extLst>
            </p:cNvPr>
            <p:cNvSpPr/>
            <p:nvPr/>
          </p:nvSpPr>
          <p:spPr>
            <a:xfrm>
              <a:off x="5479907" y="3653703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F07A1E1-F79D-C641-BE6E-AD19ED52121C}"/>
                </a:ext>
              </a:extLst>
            </p:cNvPr>
            <p:cNvSpPr/>
            <p:nvPr/>
          </p:nvSpPr>
          <p:spPr>
            <a:xfrm>
              <a:off x="5362143" y="3494376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5E3AA3C-9B5C-D841-83E6-64E040839CBB}"/>
                </a:ext>
              </a:extLst>
            </p:cNvPr>
            <p:cNvSpPr/>
            <p:nvPr/>
          </p:nvSpPr>
          <p:spPr>
            <a:xfrm>
              <a:off x="6491287" y="3979281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0A289DA-E283-2949-BB72-EAD99F97FB6D}"/>
                </a:ext>
              </a:extLst>
            </p:cNvPr>
            <p:cNvSpPr/>
            <p:nvPr/>
          </p:nvSpPr>
          <p:spPr>
            <a:xfrm>
              <a:off x="6643687" y="3923862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5F02D70-6151-F149-B619-37CA4A7BFD0F}"/>
                </a:ext>
              </a:extLst>
            </p:cNvPr>
            <p:cNvSpPr/>
            <p:nvPr/>
          </p:nvSpPr>
          <p:spPr>
            <a:xfrm>
              <a:off x="6803014" y="3826883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0F822CF-CC23-BB47-8615-2751C86272BC}"/>
                </a:ext>
              </a:extLst>
            </p:cNvPr>
            <p:cNvSpPr/>
            <p:nvPr/>
          </p:nvSpPr>
          <p:spPr>
            <a:xfrm>
              <a:off x="6941558" y="3702192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5550742-458E-294F-AD55-BD558B1A74FB}"/>
                </a:ext>
              </a:extLst>
            </p:cNvPr>
            <p:cNvSpPr/>
            <p:nvPr/>
          </p:nvSpPr>
          <p:spPr>
            <a:xfrm>
              <a:off x="7066250" y="3535938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CD0A4A9-CB39-4242-9E75-56272921DED7}"/>
                </a:ext>
              </a:extLst>
            </p:cNvPr>
            <p:cNvSpPr/>
            <p:nvPr/>
          </p:nvSpPr>
          <p:spPr>
            <a:xfrm>
              <a:off x="7156305" y="3328120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FA9B6E5-737B-F849-A1C4-8CEF40065CBE}"/>
                </a:ext>
              </a:extLst>
            </p:cNvPr>
            <p:cNvSpPr/>
            <p:nvPr/>
          </p:nvSpPr>
          <p:spPr>
            <a:xfrm>
              <a:off x="7107810" y="2780871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E73C7D4-96BE-1B4B-B231-93911E1B5A00}"/>
                </a:ext>
              </a:extLst>
            </p:cNvPr>
            <p:cNvSpPr/>
            <p:nvPr/>
          </p:nvSpPr>
          <p:spPr>
            <a:xfrm>
              <a:off x="7045464" y="2614613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5B2DE62-023C-114C-BA6D-AFCF5A7087A8}"/>
                </a:ext>
              </a:extLst>
            </p:cNvPr>
            <p:cNvSpPr/>
            <p:nvPr/>
          </p:nvSpPr>
          <p:spPr>
            <a:xfrm>
              <a:off x="6934630" y="2469143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51DEBBD-EBC7-8E46-873C-A2CB0D4FDC5D}"/>
                </a:ext>
              </a:extLst>
            </p:cNvPr>
            <p:cNvSpPr/>
            <p:nvPr/>
          </p:nvSpPr>
          <p:spPr>
            <a:xfrm>
              <a:off x="6782228" y="2316744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DD554D3B-7BC8-864A-894D-92E6B12D3A08}"/>
                </a:ext>
              </a:extLst>
            </p:cNvPr>
            <p:cNvSpPr/>
            <p:nvPr/>
          </p:nvSpPr>
          <p:spPr>
            <a:xfrm>
              <a:off x="6574410" y="2247471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BD9D030-E7FC-4A4B-8C46-998548E60C42}"/>
                </a:ext>
              </a:extLst>
            </p:cNvPr>
            <p:cNvSpPr/>
            <p:nvPr/>
          </p:nvSpPr>
          <p:spPr>
            <a:xfrm>
              <a:off x="5930175" y="2226685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8871FCA-A10F-A741-824C-8728141D835A}"/>
                </a:ext>
              </a:extLst>
            </p:cNvPr>
            <p:cNvSpPr/>
            <p:nvPr/>
          </p:nvSpPr>
          <p:spPr>
            <a:xfrm>
              <a:off x="5763919" y="2295961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D363E4F-CB20-5542-ABEC-D6F319541629}"/>
                </a:ext>
              </a:extLst>
            </p:cNvPr>
            <p:cNvSpPr/>
            <p:nvPr/>
          </p:nvSpPr>
          <p:spPr>
            <a:xfrm>
              <a:off x="5486829" y="2510708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7A21518-4C95-5041-953A-7330FA31FDFA}"/>
                </a:ext>
              </a:extLst>
            </p:cNvPr>
            <p:cNvSpPr/>
            <p:nvPr/>
          </p:nvSpPr>
          <p:spPr>
            <a:xfrm>
              <a:off x="5382919" y="2649254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D4BA491-E497-ED4B-BE89-09EB83FD43BA}"/>
                </a:ext>
              </a:extLst>
            </p:cNvPr>
            <p:cNvSpPr/>
            <p:nvPr/>
          </p:nvSpPr>
          <p:spPr>
            <a:xfrm>
              <a:off x="5320573" y="2794727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3FE57FA-0512-0246-8E71-1F64ED551387}"/>
                </a:ext>
              </a:extLst>
            </p:cNvPr>
            <p:cNvSpPr/>
            <p:nvPr/>
          </p:nvSpPr>
          <p:spPr>
            <a:xfrm>
              <a:off x="6622900" y="3383540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83ECED6-D3B9-C64F-9436-4522D125464C}"/>
                </a:ext>
              </a:extLst>
            </p:cNvPr>
            <p:cNvSpPr/>
            <p:nvPr/>
          </p:nvSpPr>
          <p:spPr>
            <a:xfrm>
              <a:off x="6532845" y="3494378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339FE270-11C0-DE47-AF35-4680C0F1E40A}"/>
                </a:ext>
              </a:extLst>
            </p:cNvPr>
            <p:cNvSpPr/>
            <p:nvPr/>
          </p:nvSpPr>
          <p:spPr>
            <a:xfrm>
              <a:off x="5853971" y="2773940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2854FE9-F78E-064C-810A-C59358021D43}"/>
                </a:ext>
              </a:extLst>
            </p:cNvPr>
            <p:cNvSpPr/>
            <p:nvPr/>
          </p:nvSpPr>
          <p:spPr>
            <a:xfrm>
              <a:off x="5763918" y="2884780"/>
              <a:ext cx="55419" cy="62346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F6610A0B-E545-BA46-81FC-7E9114CF2135}"/>
              </a:ext>
            </a:extLst>
          </p:cNvPr>
          <p:cNvSpPr/>
          <p:nvPr/>
        </p:nvSpPr>
        <p:spPr>
          <a:xfrm>
            <a:off x="5985594" y="3546733"/>
            <a:ext cx="138545" cy="4849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117266F-ED65-C64A-B9FE-18BA4FCD2390}"/>
              </a:ext>
            </a:extLst>
          </p:cNvPr>
          <p:cNvSpPr/>
          <p:nvPr/>
        </p:nvSpPr>
        <p:spPr>
          <a:xfrm>
            <a:off x="6327877" y="3485457"/>
            <a:ext cx="76227" cy="4849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EF31715-B445-4244-AC3A-293226AC4DBA}"/>
              </a:ext>
            </a:extLst>
          </p:cNvPr>
          <p:cNvSpPr/>
          <p:nvPr/>
        </p:nvSpPr>
        <p:spPr>
          <a:xfrm>
            <a:off x="6331907" y="3614415"/>
            <a:ext cx="72197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0C3283E-B061-F144-9C96-DF60D4CFCCA8}"/>
              </a:ext>
            </a:extLst>
          </p:cNvPr>
          <p:cNvSpPr txBox="1"/>
          <p:nvPr/>
        </p:nvSpPr>
        <p:spPr>
          <a:xfrm>
            <a:off x="6340106" y="3395339"/>
            <a:ext cx="535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AMP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1858485-6447-1B45-842B-7D76908E0B8C}"/>
              </a:ext>
            </a:extLst>
          </p:cNvPr>
          <p:cNvSpPr txBox="1"/>
          <p:nvPr/>
        </p:nvSpPr>
        <p:spPr>
          <a:xfrm>
            <a:off x="5961102" y="3049777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SMK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FB66E60-2414-0A4F-9FDF-7502023592F2}"/>
              </a:ext>
            </a:extLst>
          </p:cNvPr>
          <p:cNvSpPr txBox="1"/>
          <p:nvPr/>
        </p:nvSpPr>
        <p:spPr>
          <a:xfrm>
            <a:off x="6744608" y="3621962"/>
            <a:ext cx="52450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SMA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971F941-EDFC-184F-91EF-8523F9EC1B98}"/>
              </a:ext>
            </a:extLst>
          </p:cNvPr>
          <p:cNvSpPr txBox="1"/>
          <p:nvPr/>
        </p:nvSpPr>
        <p:spPr>
          <a:xfrm>
            <a:off x="1257088" y="2843909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FPGA</a:t>
            </a:r>
          </a:p>
        </p:txBody>
      </p:sp>
      <p:sp>
        <p:nvSpPr>
          <p:cNvPr id="64" name="Date Placeholder 63">
            <a:extLst>
              <a:ext uri="{FF2B5EF4-FFF2-40B4-BE49-F238E27FC236}">
                <a16:creationId xmlns:a16="http://schemas.microsoft.com/office/drawing/2014/main" id="{357B61E3-A794-F545-B7B5-DE2884977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4B0E-9BDF-2A4C-B99E-7A3DE3821C2A}" type="datetime1">
              <a:rPr lang="en-US" smtClean="0"/>
              <a:t>6/13/18</a:t>
            </a:fld>
            <a:endParaRPr lang="en-US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357EE1F8-99A8-7743-9630-4BA05804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9</a:t>
            </a:fld>
            <a:endParaRPr lang="en-US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B8134A3-D7A8-4448-8CEC-40D3C297D037}"/>
              </a:ext>
            </a:extLst>
          </p:cNvPr>
          <p:cNvSpPr/>
          <p:nvPr/>
        </p:nvSpPr>
        <p:spPr>
          <a:xfrm>
            <a:off x="8944682" y="2654068"/>
            <a:ext cx="932202" cy="199824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5143387-8837-6A4C-A611-FF9FB125625F}"/>
              </a:ext>
            </a:extLst>
          </p:cNvPr>
          <p:cNvSpPr/>
          <p:nvPr/>
        </p:nvSpPr>
        <p:spPr>
          <a:xfrm>
            <a:off x="9906211" y="2650520"/>
            <a:ext cx="2036407" cy="1736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FE815BE-6114-D94A-9E0C-57E5F711C009}"/>
              </a:ext>
            </a:extLst>
          </p:cNvPr>
          <p:cNvSpPr txBox="1"/>
          <p:nvPr/>
        </p:nvSpPr>
        <p:spPr>
          <a:xfrm>
            <a:off x="10537947" y="3149286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RD53 SSC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43574F5-3B9A-4A45-AFF1-3199493A8960}"/>
              </a:ext>
            </a:extLst>
          </p:cNvPr>
          <p:cNvSpPr txBox="1"/>
          <p:nvPr/>
        </p:nvSpPr>
        <p:spPr>
          <a:xfrm rot="5400000">
            <a:off x="8783374" y="3342160"/>
            <a:ext cx="164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Bonn adapter board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1D7E867-C80D-7347-B31F-D6055A528191}"/>
              </a:ext>
            </a:extLst>
          </p:cNvPr>
          <p:cNvSpPr/>
          <p:nvPr/>
        </p:nvSpPr>
        <p:spPr>
          <a:xfrm>
            <a:off x="5629087" y="2214368"/>
            <a:ext cx="13975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,sans-serif"/>
              </a:rPr>
              <a:t>SMA to FFC</a:t>
            </a:r>
            <a:endParaRPr lang="en-US" sz="1400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DDE0540-E77D-7545-B27F-136ADD1A45E5}"/>
              </a:ext>
            </a:extLst>
          </p:cNvPr>
          <p:cNvSpPr/>
          <p:nvPr/>
        </p:nvSpPr>
        <p:spPr>
          <a:xfrm>
            <a:off x="9813720" y="3150744"/>
            <a:ext cx="92947" cy="782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nut 2"/>
          <p:cNvSpPr/>
          <p:nvPr/>
        </p:nvSpPr>
        <p:spPr>
          <a:xfrm>
            <a:off x="2943225" y="2937427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Donut 79"/>
          <p:cNvSpPr/>
          <p:nvPr/>
        </p:nvSpPr>
        <p:spPr>
          <a:xfrm>
            <a:off x="2943225" y="3123375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Donut 82"/>
          <p:cNvSpPr/>
          <p:nvPr/>
        </p:nvSpPr>
        <p:spPr>
          <a:xfrm>
            <a:off x="2931914" y="3882793"/>
            <a:ext cx="157163" cy="152600"/>
          </a:xfrm>
          <a:prstGeom prst="don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Donut 85"/>
          <p:cNvSpPr/>
          <p:nvPr/>
        </p:nvSpPr>
        <p:spPr>
          <a:xfrm>
            <a:off x="2936734" y="4071265"/>
            <a:ext cx="157163" cy="152600"/>
          </a:xfrm>
          <a:prstGeom prst="don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1452" y="3816202"/>
            <a:ext cx="843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“slow” I/O for control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761171" y="2966216"/>
            <a:ext cx="1299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GTX for 1.28Gbps</a:t>
            </a:r>
            <a:br>
              <a:rPr lang="en-US" sz="1200" dirty="0"/>
            </a:br>
            <a:r>
              <a:rPr lang="en-US" sz="1200" dirty="0"/>
              <a:t>(only 1 pair SMA on FPGA board)</a:t>
            </a:r>
          </a:p>
        </p:txBody>
      </p:sp>
      <p:cxnSp>
        <p:nvCxnSpPr>
          <p:cNvPr id="9" name="Straight Connector 8"/>
          <p:cNvCxnSpPr>
            <a:endCxn id="48" idx="6"/>
          </p:cNvCxnSpPr>
          <p:nvPr/>
        </p:nvCxnSpPr>
        <p:spPr>
          <a:xfrm>
            <a:off x="3010495" y="2989787"/>
            <a:ext cx="2427843" cy="451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3021806" y="3187813"/>
            <a:ext cx="2311702" cy="238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356419" y="2951527"/>
            <a:ext cx="1352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SMA cables, 1 pair</a:t>
            </a:r>
          </a:p>
        </p:txBody>
      </p:sp>
      <p:cxnSp>
        <p:nvCxnSpPr>
          <p:cNvPr id="101" name="Straight Connector 100"/>
          <p:cNvCxnSpPr/>
          <p:nvPr/>
        </p:nvCxnSpPr>
        <p:spPr>
          <a:xfrm flipV="1">
            <a:off x="7192440" y="2839010"/>
            <a:ext cx="1874016" cy="50354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Donut 101"/>
          <p:cNvSpPr/>
          <p:nvPr/>
        </p:nvSpPr>
        <p:spPr>
          <a:xfrm>
            <a:off x="8980400" y="2762710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" name="Donut 102"/>
          <p:cNvSpPr/>
          <p:nvPr/>
        </p:nvSpPr>
        <p:spPr>
          <a:xfrm>
            <a:off x="8980400" y="2947652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7198947" y="3005502"/>
            <a:ext cx="1874016" cy="50354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 rot="20621747">
            <a:off x="7415063" y="3028102"/>
            <a:ext cx="1453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SMA cables, 1 pair</a:t>
            </a:r>
          </a:p>
        </p:txBody>
      </p:sp>
      <p:sp>
        <p:nvSpPr>
          <p:cNvPr id="107" name="Donut 106"/>
          <p:cNvSpPr/>
          <p:nvPr/>
        </p:nvSpPr>
        <p:spPr>
          <a:xfrm>
            <a:off x="9037474" y="4466748"/>
            <a:ext cx="157163" cy="152600"/>
          </a:xfrm>
          <a:prstGeom prst="don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8" name="Donut 107"/>
          <p:cNvSpPr/>
          <p:nvPr/>
        </p:nvSpPr>
        <p:spPr>
          <a:xfrm>
            <a:off x="9244725" y="4461969"/>
            <a:ext cx="157163" cy="152600"/>
          </a:xfrm>
          <a:prstGeom prst="don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9" name="Donut 108"/>
          <p:cNvSpPr/>
          <p:nvPr/>
        </p:nvSpPr>
        <p:spPr>
          <a:xfrm>
            <a:off x="8980400" y="3141894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0" name="Donut 109"/>
          <p:cNvSpPr/>
          <p:nvPr/>
        </p:nvSpPr>
        <p:spPr>
          <a:xfrm>
            <a:off x="8980400" y="3328878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Donut 110"/>
          <p:cNvSpPr/>
          <p:nvPr/>
        </p:nvSpPr>
        <p:spPr>
          <a:xfrm>
            <a:off x="8980399" y="3518923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2" name="Donut 111"/>
          <p:cNvSpPr/>
          <p:nvPr/>
        </p:nvSpPr>
        <p:spPr>
          <a:xfrm>
            <a:off x="8983504" y="3709604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3" name="Donut 112"/>
          <p:cNvSpPr/>
          <p:nvPr/>
        </p:nvSpPr>
        <p:spPr>
          <a:xfrm>
            <a:off x="8980399" y="3903876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Donut 113"/>
          <p:cNvSpPr/>
          <p:nvPr/>
        </p:nvSpPr>
        <p:spPr>
          <a:xfrm>
            <a:off x="8980399" y="4086633"/>
            <a:ext cx="157163" cy="152600"/>
          </a:xfrm>
          <a:prstGeom prst="don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5539728" y="3554506"/>
            <a:ext cx="1162077" cy="1814530"/>
          </a:xfrm>
          <a:custGeom>
            <a:avLst/>
            <a:gdLst>
              <a:gd name="connsiteX0" fmla="*/ 481039 w 1162077"/>
              <a:gd name="connsiteY0" fmla="*/ 4780 h 1814530"/>
              <a:gd name="connsiteX1" fmla="*/ 457227 w 1162077"/>
              <a:gd name="connsiteY1" fmla="*/ 76218 h 1814530"/>
              <a:gd name="connsiteX2" fmla="*/ 442939 w 1162077"/>
              <a:gd name="connsiteY2" fmla="*/ 109555 h 1814530"/>
              <a:gd name="connsiteX3" fmla="*/ 428652 w 1162077"/>
              <a:gd name="connsiteY3" fmla="*/ 157180 h 1814530"/>
              <a:gd name="connsiteX4" fmla="*/ 423889 w 1162077"/>
              <a:gd name="connsiteY4" fmla="*/ 176230 h 1814530"/>
              <a:gd name="connsiteX5" fmla="*/ 414364 w 1162077"/>
              <a:gd name="connsiteY5" fmla="*/ 204805 h 1814530"/>
              <a:gd name="connsiteX6" fmla="*/ 409602 w 1162077"/>
              <a:gd name="connsiteY6" fmla="*/ 219093 h 1814530"/>
              <a:gd name="connsiteX7" fmla="*/ 400077 w 1162077"/>
              <a:gd name="connsiteY7" fmla="*/ 242905 h 1814530"/>
              <a:gd name="connsiteX8" fmla="*/ 385789 w 1162077"/>
              <a:gd name="connsiteY8" fmla="*/ 281005 h 1814530"/>
              <a:gd name="connsiteX9" fmla="*/ 371502 w 1162077"/>
              <a:gd name="connsiteY9" fmla="*/ 328630 h 1814530"/>
              <a:gd name="connsiteX10" fmla="*/ 342927 w 1162077"/>
              <a:gd name="connsiteY10" fmla="*/ 381018 h 1814530"/>
              <a:gd name="connsiteX11" fmla="*/ 333402 w 1162077"/>
              <a:gd name="connsiteY11" fmla="*/ 400068 h 1814530"/>
              <a:gd name="connsiteX12" fmla="*/ 323877 w 1162077"/>
              <a:gd name="connsiteY12" fmla="*/ 414355 h 1814530"/>
              <a:gd name="connsiteX13" fmla="*/ 304827 w 1162077"/>
              <a:gd name="connsiteY13" fmla="*/ 452455 h 1814530"/>
              <a:gd name="connsiteX14" fmla="*/ 295302 w 1162077"/>
              <a:gd name="connsiteY14" fmla="*/ 466743 h 1814530"/>
              <a:gd name="connsiteX15" fmla="*/ 290539 w 1162077"/>
              <a:gd name="connsiteY15" fmla="*/ 481030 h 1814530"/>
              <a:gd name="connsiteX16" fmla="*/ 271489 w 1162077"/>
              <a:gd name="connsiteY16" fmla="*/ 519130 h 1814530"/>
              <a:gd name="connsiteX17" fmla="*/ 266727 w 1162077"/>
              <a:gd name="connsiteY17" fmla="*/ 533418 h 1814530"/>
              <a:gd name="connsiteX18" fmla="*/ 257202 w 1162077"/>
              <a:gd name="connsiteY18" fmla="*/ 547705 h 1814530"/>
              <a:gd name="connsiteX19" fmla="*/ 247677 w 1162077"/>
              <a:gd name="connsiteY19" fmla="*/ 581043 h 1814530"/>
              <a:gd name="connsiteX20" fmla="*/ 238152 w 1162077"/>
              <a:gd name="connsiteY20" fmla="*/ 600093 h 1814530"/>
              <a:gd name="connsiteX21" fmla="*/ 233389 w 1162077"/>
              <a:gd name="connsiteY21" fmla="*/ 623905 h 1814530"/>
              <a:gd name="connsiteX22" fmla="*/ 209577 w 1162077"/>
              <a:gd name="connsiteY22" fmla="*/ 657243 h 1814530"/>
              <a:gd name="connsiteX23" fmla="*/ 185764 w 1162077"/>
              <a:gd name="connsiteY23" fmla="*/ 714393 h 1814530"/>
              <a:gd name="connsiteX24" fmla="*/ 176239 w 1162077"/>
              <a:gd name="connsiteY24" fmla="*/ 733443 h 1814530"/>
              <a:gd name="connsiteX25" fmla="*/ 166714 w 1162077"/>
              <a:gd name="connsiteY25" fmla="*/ 752493 h 1814530"/>
              <a:gd name="connsiteX26" fmla="*/ 157189 w 1162077"/>
              <a:gd name="connsiteY26" fmla="*/ 785830 h 1814530"/>
              <a:gd name="connsiteX27" fmla="*/ 147664 w 1162077"/>
              <a:gd name="connsiteY27" fmla="*/ 800118 h 1814530"/>
              <a:gd name="connsiteX28" fmla="*/ 128614 w 1162077"/>
              <a:gd name="connsiteY28" fmla="*/ 828693 h 1814530"/>
              <a:gd name="connsiteX29" fmla="*/ 119089 w 1162077"/>
              <a:gd name="connsiteY29" fmla="*/ 857268 h 1814530"/>
              <a:gd name="connsiteX30" fmla="*/ 95277 w 1162077"/>
              <a:gd name="connsiteY30" fmla="*/ 885843 h 1814530"/>
              <a:gd name="connsiteX31" fmla="*/ 85752 w 1162077"/>
              <a:gd name="connsiteY31" fmla="*/ 923943 h 1814530"/>
              <a:gd name="connsiteX32" fmla="*/ 76227 w 1162077"/>
              <a:gd name="connsiteY32" fmla="*/ 942993 h 1814530"/>
              <a:gd name="connsiteX33" fmla="*/ 71464 w 1162077"/>
              <a:gd name="connsiteY33" fmla="*/ 962043 h 1814530"/>
              <a:gd name="connsiteX34" fmla="*/ 57177 w 1162077"/>
              <a:gd name="connsiteY34" fmla="*/ 1004905 h 1814530"/>
              <a:gd name="connsiteX35" fmla="*/ 52414 w 1162077"/>
              <a:gd name="connsiteY35" fmla="*/ 1019193 h 1814530"/>
              <a:gd name="connsiteX36" fmla="*/ 42889 w 1162077"/>
              <a:gd name="connsiteY36" fmla="*/ 1038243 h 1814530"/>
              <a:gd name="connsiteX37" fmla="*/ 33364 w 1162077"/>
              <a:gd name="connsiteY37" fmla="*/ 1081105 h 1814530"/>
              <a:gd name="connsiteX38" fmla="*/ 23839 w 1162077"/>
              <a:gd name="connsiteY38" fmla="*/ 1104918 h 1814530"/>
              <a:gd name="connsiteX39" fmla="*/ 14314 w 1162077"/>
              <a:gd name="connsiteY39" fmla="*/ 1157305 h 1814530"/>
              <a:gd name="connsiteX40" fmla="*/ 9552 w 1162077"/>
              <a:gd name="connsiteY40" fmla="*/ 1185880 h 1814530"/>
              <a:gd name="connsiteX41" fmla="*/ 4789 w 1162077"/>
              <a:gd name="connsiteY41" fmla="*/ 1266843 h 1814530"/>
              <a:gd name="connsiteX42" fmla="*/ 19077 w 1162077"/>
              <a:gd name="connsiteY42" fmla="*/ 1404955 h 1814530"/>
              <a:gd name="connsiteX43" fmla="*/ 28602 w 1162077"/>
              <a:gd name="connsiteY43" fmla="*/ 1433530 h 1814530"/>
              <a:gd name="connsiteX44" fmla="*/ 42889 w 1162077"/>
              <a:gd name="connsiteY44" fmla="*/ 1485918 h 1814530"/>
              <a:gd name="connsiteX45" fmla="*/ 61939 w 1162077"/>
              <a:gd name="connsiteY45" fmla="*/ 1528780 h 1814530"/>
              <a:gd name="connsiteX46" fmla="*/ 71464 w 1162077"/>
              <a:gd name="connsiteY46" fmla="*/ 1552593 h 1814530"/>
              <a:gd name="connsiteX47" fmla="*/ 114327 w 1162077"/>
              <a:gd name="connsiteY47" fmla="*/ 1600218 h 1814530"/>
              <a:gd name="connsiteX48" fmla="*/ 128614 w 1162077"/>
              <a:gd name="connsiteY48" fmla="*/ 1624030 h 1814530"/>
              <a:gd name="connsiteX49" fmla="*/ 147664 w 1162077"/>
              <a:gd name="connsiteY49" fmla="*/ 1643080 h 1814530"/>
              <a:gd name="connsiteX50" fmla="*/ 171477 w 1162077"/>
              <a:gd name="connsiteY50" fmla="*/ 1666893 h 1814530"/>
              <a:gd name="connsiteX51" fmla="*/ 176239 w 1162077"/>
              <a:gd name="connsiteY51" fmla="*/ 1681180 h 1814530"/>
              <a:gd name="connsiteX52" fmla="*/ 190527 w 1162077"/>
              <a:gd name="connsiteY52" fmla="*/ 1695468 h 1814530"/>
              <a:gd name="connsiteX53" fmla="*/ 233389 w 1162077"/>
              <a:gd name="connsiteY53" fmla="*/ 1728805 h 1814530"/>
              <a:gd name="connsiteX54" fmla="*/ 247677 w 1162077"/>
              <a:gd name="connsiteY54" fmla="*/ 1738330 h 1814530"/>
              <a:gd name="connsiteX55" fmla="*/ 276252 w 1162077"/>
              <a:gd name="connsiteY55" fmla="*/ 1747855 h 1814530"/>
              <a:gd name="connsiteX56" fmla="*/ 300064 w 1162077"/>
              <a:gd name="connsiteY56" fmla="*/ 1762143 h 1814530"/>
              <a:gd name="connsiteX57" fmla="*/ 314352 w 1162077"/>
              <a:gd name="connsiteY57" fmla="*/ 1766905 h 1814530"/>
              <a:gd name="connsiteX58" fmla="*/ 333402 w 1162077"/>
              <a:gd name="connsiteY58" fmla="*/ 1776430 h 1814530"/>
              <a:gd name="connsiteX59" fmla="*/ 347689 w 1162077"/>
              <a:gd name="connsiteY59" fmla="*/ 1781193 h 1814530"/>
              <a:gd name="connsiteX60" fmla="*/ 371502 w 1162077"/>
              <a:gd name="connsiteY60" fmla="*/ 1790718 h 1814530"/>
              <a:gd name="connsiteX61" fmla="*/ 423889 w 1162077"/>
              <a:gd name="connsiteY61" fmla="*/ 1805005 h 1814530"/>
              <a:gd name="connsiteX62" fmla="*/ 528664 w 1162077"/>
              <a:gd name="connsiteY62" fmla="*/ 1814530 h 1814530"/>
              <a:gd name="connsiteX63" fmla="*/ 628677 w 1162077"/>
              <a:gd name="connsiteY63" fmla="*/ 1805005 h 1814530"/>
              <a:gd name="connsiteX64" fmla="*/ 671539 w 1162077"/>
              <a:gd name="connsiteY64" fmla="*/ 1790718 h 1814530"/>
              <a:gd name="connsiteX65" fmla="*/ 690589 w 1162077"/>
              <a:gd name="connsiteY65" fmla="*/ 1776430 h 1814530"/>
              <a:gd name="connsiteX66" fmla="*/ 719164 w 1162077"/>
              <a:gd name="connsiteY66" fmla="*/ 1766905 h 1814530"/>
              <a:gd name="connsiteX67" fmla="*/ 742977 w 1162077"/>
              <a:gd name="connsiteY67" fmla="*/ 1757380 h 1814530"/>
              <a:gd name="connsiteX68" fmla="*/ 771552 w 1162077"/>
              <a:gd name="connsiteY68" fmla="*/ 1738330 h 1814530"/>
              <a:gd name="connsiteX69" fmla="*/ 790602 w 1162077"/>
              <a:gd name="connsiteY69" fmla="*/ 1724043 h 1814530"/>
              <a:gd name="connsiteX70" fmla="*/ 819177 w 1162077"/>
              <a:gd name="connsiteY70" fmla="*/ 1704993 h 1814530"/>
              <a:gd name="connsiteX71" fmla="*/ 833464 w 1162077"/>
              <a:gd name="connsiteY71" fmla="*/ 1690705 h 1814530"/>
              <a:gd name="connsiteX72" fmla="*/ 857277 w 1162077"/>
              <a:gd name="connsiteY72" fmla="*/ 1676418 h 1814530"/>
              <a:gd name="connsiteX73" fmla="*/ 895377 w 1162077"/>
              <a:gd name="connsiteY73" fmla="*/ 1628793 h 1814530"/>
              <a:gd name="connsiteX74" fmla="*/ 971577 w 1162077"/>
              <a:gd name="connsiteY74" fmla="*/ 1547830 h 1814530"/>
              <a:gd name="connsiteX75" fmla="*/ 1028727 w 1162077"/>
              <a:gd name="connsiteY75" fmla="*/ 1433530 h 1814530"/>
              <a:gd name="connsiteX76" fmla="*/ 1038252 w 1162077"/>
              <a:gd name="connsiteY76" fmla="*/ 1414480 h 1814530"/>
              <a:gd name="connsiteX77" fmla="*/ 1066827 w 1162077"/>
              <a:gd name="connsiteY77" fmla="*/ 1352568 h 1814530"/>
              <a:gd name="connsiteX78" fmla="*/ 1071589 w 1162077"/>
              <a:gd name="connsiteY78" fmla="*/ 1323993 h 1814530"/>
              <a:gd name="connsiteX79" fmla="*/ 1100164 w 1162077"/>
              <a:gd name="connsiteY79" fmla="*/ 1228743 h 1814530"/>
              <a:gd name="connsiteX80" fmla="*/ 1109689 w 1162077"/>
              <a:gd name="connsiteY80" fmla="*/ 1166830 h 1814530"/>
              <a:gd name="connsiteX81" fmla="*/ 1119214 w 1162077"/>
              <a:gd name="connsiteY81" fmla="*/ 1133493 h 1814530"/>
              <a:gd name="connsiteX82" fmla="*/ 1133502 w 1162077"/>
              <a:gd name="connsiteY82" fmla="*/ 1081105 h 1814530"/>
              <a:gd name="connsiteX83" fmla="*/ 1138264 w 1162077"/>
              <a:gd name="connsiteY83" fmla="*/ 1033480 h 1814530"/>
              <a:gd name="connsiteX84" fmla="*/ 1147789 w 1162077"/>
              <a:gd name="connsiteY84" fmla="*/ 1004905 h 1814530"/>
              <a:gd name="connsiteX85" fmla="*/ 1152552 w 1162077"/>
              <a:gd name="connsiteY85" fmla="*/ 976330 h 1814530"/>
              <a:gd name="connsiteX86" fmla="*/ 1157314 w 1162077"/>
              <a:gd name="connsiteY86" fmla="*/ 809643 h 1814530"/>
              <a:gd name="connsiteX87" fmla="*/ 1162077 w 1162077"/>
              <a:gd name="connsiteY87" fmla="*/ 766780 h 1814530"/>
              <a:gd name="connsiteX88" fmla="*/ 1157314 w 1162077"/>
              <a:gd name="connsiteY88" fmla="*/ 471505 h 1814530"/>
              <a:gd name="connsiteX89" fmla="*/ 1143027 w 1162077"/>
              <a:gd name="connsiteY89" fmla="*/ 414355 h 1814530"/>
              <a:gd name="connsiteX90" fmla="*/ 1133502 w 1162077"/>
              <a:gd name="connsiteY90" fmla="*/ 381018 h 1814530"/>
              <a:gd name="connsiteX91" fmla="*/ 1123977 w 1162077"/>
              <a:gd name="connsiteY91" fmla="*/ 357205 h 1814530"/>
              <a:gd name="connsiteX92" fmla="*/ 1119214 w 1162077"/>
              <a:gd name="connsiteY92" fmla="*/ 342918 h 1814530"/>
              <a:gd name="connsiteX93" fmla="*/ 1104927 w 1162077"/>
              <a:gd name="connsiteY93" fmla="*/ 319105 h 1814530"/>
              <a:gd name="connsiteX94" fmla="*/ 1100164 w 1162077"/>
              <a:gd name="connsiteY94" fmla="*/ 304818 h 1814530"/>
              <a:gd name="connsiteX95" fmla="*/ 1090639 w 1162077"/>
              <a:gd name="connsiteY95" fmla="*/ 281005 h 1814530"/>
              <a:gd name="connsiteX96" fmla="*/ 1085877 w 1162077"/>
              <a:gd name="connsiteY96" fmla="*/ 266718 h 1814530"/>
              <a:gd name="connsiteX97" fmla="*/ 1071589 w 1162077"/>
              <a:gd name="connsiteY97" fmla="*/ 247668 h 1814530"/>
              <a:gd name="connsiteX98" fmla="*/ 1062064 w 1162077"/>
              <a:gd name="connsiteY98" fmla="*/ 223855 h 1814530"/>
              <a:gd name="connsiteX99" fmla="*/ 1047777 w 1162077"/>
              <a:gd name="connsiteY99" fmla="*/ 204805 h 1814530"/>
              <a:gd name="connsiteX100" fmla="*/ 1023964 w 1162077"/>
              <a:gd name="connsiteY100" fmla="*/ 152418 h 1814530"/>
              <a:gd name="connsiteX101" fmla="*/ 1019202 w 1162077"/>
              <a:gd name="connsiteY101" fmla="*/ 138130 h 1814530"/>
              <a:gd name="connsiteX102" fmla="*/ 1000152 w 1162077"/>
              <a:gd name="connsiteY102" fmla="*/ 109555 h 1814530"/>
              <a:gd name="connsiteX103" fmla="*/ 976339 w 1162077"/>
              <a:gd name="connsiteY103" fmla="*/ 80980 h 1814530"/>
              <a:gd name="connsiteX104" fmla="*/ 962052 w 1162077"/>
              <a:gd name="connsiteY104" fmla="*/ 71455 h 1814530"/>
              <a:gd name="connsiteX105" fmla="*/ 947764 w 1162077"/>
              <a:gd name="connsiteY105" fmla="*/ 57168 h 1814530"/>
              <a:gd name="connsiteX106" fmla="*/ 914427 w 1162077"/>
              <a:gd name="connsiteY106" fmla="*/ 42880 h 1814530"/>
              <a:gd name="connsiteX107" fmla="*/ 885852 w 1162077"/>
              <a:gd name="connsiteY107" fmla="*/ 28593 h 1814530"/>
              <a:gd name="connsiteX108" fmla="*/ 871564 w 1162077"/>
              <a:gd name="connsiteY108" fmla="*/ 19068 h 1814530"/>
              <a:gd name="connsiteX109" fmla="*/ 842989 w 1162077"/>
              <a:gd name="connsiteY109" fmla="*/ 9543 h 1814530"/>
              <a:gd name="connsiteX110" fmla="*/ 823939 w 1162077"/>
              <a:gd name="connsiteY110" fmla="*/ 18 h 181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162077" h="1814530">
                <a:moveTo>
                  <a:pt x="481039" y="4780"/>
                </a:moveTo>
                <a:cubicBezTo>
                  <a:pt x="470317" y="58396"/>
                  <a:pt x="484790" y="-6459"/>
                  <a:pt x="457227" y="76218"/>
                </a:cubicBezTo>
                <a:cubicBezTo>
                  <a:pt x="450219" y="97240"/>
                  <a:pt x="454709" y="86015"/>
                  <a:pt x="442939" y="109555"/>
                </a:cubicBezTo>
                <a:cubicBezTo>
                  <a:pt x="433245" y="167722"/>
                  <a:pt x="445263" y="112885"/>
                  <a:pt x="428652" y="157180"/>
                </a:cubicBezTo>
                <a:cubicBezTo>
                  <a:pt x="426354" y="163309"/>
                  <a:pt x="425770" y="169961"/>
                  <a:pt x="423889" y="176230"/>
                </a:cubicBezTo>
                <a:cubicBezTo>
                  <a:pt x="421004" y="185847"/>
                  <a:pt x="417539" y="195280"/>
                  <a:pt x="414364" y="204805"/>
                </a:cubicBezTo>
                <a:cubicBezTo>
                  <a:pt x="412777" y="209568"/>
                  <a:pt x="411466" y="214432"/>
                  <a:pt x="409602" y="219093"/>
                </a:cubicBezTo>
                <a:cubicBezTo>
                  <a:pt x="406427" y="227030"/>
                  <a:pt x="402780" y="234795"/>
                  <a:pt x="400077" y="242905"/>
                </a:cubicBezTo>
                <a:cubicBezTo>
                  <a:pt x="387108" y="281811"/>
                  <a:pt x="405274" y="242035"/>
                  <a:pt x="385789" y="281005"/>
                </a:cubicBezTo>
                <a:cubicBezTo>
                  <a:pt x="383127" y="291656"/>
                  <a:pt x="376141" y="321671"/>
                  <a:pt x="371502" y="328630"/>
                </a:cubicBezTo>
                <a:cubicBezTo>
                  <a:pt x="354101" y="354732"/>
                  <a:pt x="364537" y="337798"/>
                  <a:pt x="342927" y="381018"/>
                </a:cubicBezTo>
                <a:cubicBezTo>
                  <a:pt x="339752" y="387368"/>
                  <a:pt x="337340" y="394161"/>
                  <a:pt x="333402" y="400068"/>
                </a:cubicBezTo>
                <a:cubicBezTo>
                  <a:pt x="330227" y="404830"/>
                  <a:pt x="326618" y="409330"/>
                  <a:pt x="323877" y="414355"/>
                </a:cubicBezTo>
                <a:cubicBezTo>
                  <a:pt x="317078" y="426820"/>
                  <a:pt x="312703" y="440641"/>
                  <a:pt x="304827" y="452455"/>
                </a:cubicBezTo>
                <a:cubicBezTo>
                  <a:pt x="301652" y="457218"/>
                  <a:pt x="297862" y="461623"/>
                  <a:pt x="295302" y="466743"/>
                </a:cubicBezTo>
                <a:cubicBezTo>
                  <a:pt x="293057" y="471233"/>
                  <a:pt x="292616" y="476460"/>
                  <a:pt x="290539" y="481030"/>
                </a:cubicBezTo>
                <a:cubicBezTo>
                  <a:pt x="284663" y="493956"/>
                  <a:pt x="275979" y="505659"/>
                  <a:pt x="271489" y="519130"/>
                </a:cubicBezTo>
                <a:cubicBezTo>
                  <a:pt x="269902" y="523893"/>
                  <a:pt x="268972" y="528928"/>
                  <a:pt x="266727" y="533418"/>
                </a:cubicBezTo>
                <a:cubicBezTo>
                  <a:pt x="264167" y="538537"/>
                  <a:pt x="259762" y="542586"/>
                  <a:pt x="257202" y="547705"/>
                </a:cubicBezTo>
                <a:cubicBezTo>
                  <a:pt x="251442" y="559225"/>
                  <a:pt x="252258" y="568828"/>
                  <a:pt x="247677" y="581043"/>
                </a:cubicBezTo>
                <a:cubicBezTo>
                  <a:pt x="245184" y="587691"/>
                  <a:pt x="241327" y="593743"/>
                  <a:pt x="238152" y="600093"/>
                </a:cubicBezTo>
                <a:cubicBezTo>
                  <a:pt x="236564" y="608030"/>
                  <a:pt x="236231" y="616326"/>
                  <a:pt x="233389" y="623905"/>
                </a:cubicBezTo>
                <a:cubicBezTo>
                  <a:pt x="231648" y="628548"/>
                  <a:pt x="210399" y="656147"/>
                  <a:pt x="209577" y="657243"/>
                </a:cubicBezTo>
                <a:cubicBezTo>
                  <a:pt x="201370" y="690068"/>
                  <a:pt x="207741" y="670439"/>
                  <a:pt x="185764" y="714393"/>
                </a:cubicBezTo>
                <a:lnTo>
                  <a:pt x="176239" y="733443"/>
                </a:lnTo>
                <a:lnTo>
                  <a:pt x="166714" y="752493"/>
                </a:lnTo>
                <a:cubicBezTo>
                  <a:pt x="165187" y="758603"/>
                  <a:pt x="160608" y="778993"/>
                  <a:pt x="157189" y="785830"/>
                </a:cubicBezTo>
                <a:cubicBezTo>
                  <a:pt x="154629" y="790950"/>
                  <a:pt x="150839" y="795355"/>
                  <a:pt x="147664" y="800118"/>
                </a:cubicBezTo>
                <a:cubicBezTo>
                  <a:pt x="131911" y="847380"/>
                  <a:pt x="158341" y="775185"/>
                  <a:pt x="128614" y="828693"/>
                </a:cubicBezTo>
                <a:cubicBezTo>
                  <a:pt x="123738" y="837470"/>
                  <a:pt x="126189" y="850168"/>
                  <a:pt x="119089" y="857268"/>
                </a:cubicBezTo>
                <a:cubicBezTo>
                  <a:pt x="100755" y="875602"/>
                  <a:pt x="108538" y="865951"/>
                  <a:pt x="95277" y="885843"/>
                </a:cubicBezTo>
                <a:cubicBezTo>
                  <a:pt x="92102" y="898543"/>
                  <a:pt x="91606" y="912234"/>
                  <a:pt x="85752" y="923943"/>
                </a:cubicBezTo>
                <a:cubicBezTo>
                  <a:pt x="82577" y="930293"/>
                  <a:pt x="78720" y="936346"/>
                  <a:pt x="76227" y="942993"/>
                </a:cubicBezTo>
                <a:cubicBezTo>
                  <a:pt x="73929" y="949122"/>
                  <a:pt x="73389" y="955787"/>
                  <a:pt x="71464" y="962043"/>
                </a:cubicBezTo>
                <a:cubicBezTo>
                  <a:pt x="67035" y="976437"/>
                  <a:pt x="61939" y="990618"/>
                  <a:pt x="57177" y="1004905"/>
                </a:cubicBezTo>
                <a:cubicBezTo>
                  <a:pt x="55589" y="1009668"/>
                  <a:pt x="54659" y="1014703"/>
                  <a:pt x="52414" y="1019193"/>
                </a:cubicBezTo>
                <a:lnTo>
                  <a:pt x="42889" y="1038243"/>
                </a:lnTo>
                <a:cubicBezTo>
                  <a:pt x="41000" y="1047688"/>
                  <a:pt x="36729" y="1071010"/>
                  <a:pt x="33364" y="1081105"/>
                </a:cubicBezTo>
                <a:cubicBezTo>
                  <a:pt x="30660" y="1089215"/>
                  <a:pt x="27014" y="1096980"/>
                  <a:pt x="23839" y="1104918"/>
                </a:cubicBezTo>
                <a:cubicBezTo>
                  <a:pt x="9807" y="1189121"/>
                  <a:pt x="27627" y="1084086"/>
                  <a:pt x="14314" y="1157305"/>
                </a:cubicBezTo>
                <a:cubicBezTo>
                  <a:pt x="12587" y="1166806"/>
                  <a:pt x="11139" y="1176355"/>
                  <a:pt x="9552" y="1185880"/>
                </a:cubicBezTo>
                <a:cubicBezTo>
                  <a:pt x="7964" y="1212868"/>
                  <a:pt x="4789" y="1239809"/>
                  <a:pt x="4789" y="1266843"/>
                </a:cubicBezTo>
                <a:cubicBezTo>
                  <a:pt x="4789" y="1388913"/>
                  <a:pt x="-12670" y="1357336"/>
                  <a:pt x="19077" y="1404955"/>
                </a:cubicBezTo>
                <a:cubicBezTo>
                  <a:pt x="22252" y="1414480"/>
                  <a:pt x="25717" y="1423913"/>
                  <a:pt x="28602" y="1433530"/>
                </a:cubicBezTo>
                <a:cubicBezTo>
                  <a:pt x="41681" y="1477129"/>
                  <a:pt x="21829" y="1422738"/>
                  <a:pt x="42889" y="1485918"/>
                </a:cubicBezTo>
                <a:cubicBezTo>
                  <a:pt x="52300" y="1514152"/>
                  <a:pt x="50875" y="1503886"/>
                  <a:pt x="61939" y="1528780"/>
                </a:cubicBezTo>
                <a:cubicBezTo>
                  <a:pt x="65411" y="1536592"/>
                  <a:pt x="67066" y="1545262"/>
                  <a:pt x="71464" y="1552593"/>
                </a:cubicBezTo>
                <a:cubicBezTo>
                  <a:pt x="88305" y="1580662"/>
                  <a:pt x="93510" y="1574197"/>
                  <a:pt x="114327" y="1600218"/>
                </a:cubicBezTo>
                <a:cubicBezTo>
                  <a:pt x="120109" y="1607446"/>
                  <a:pt x="122931" y="1616723"/>
                  <a:pt x="128614" y="1624030"/>
                </a:cubicBezTo>
                <a:cubicBezTo>
                  <a:pt x="134127" y="1631119"/>
                  <a:pt x="141820" y="1636262"/>
                  <a:pt x="147664" y="1643080"/>
                </a:cubicBezTo>
                <a:cubicBezTo>
                  <a:pt x="168831" y="1667775"/>
                  <a:pt x="143959" y="1648549"/>
                  <a:pt x="171477" y="1666893"/>
                </a:cubicBezTo>
                <a:cubicBezTo>
                  <a:pt x="173064" y="1671655"/>
                  <a:pt x="173454" y="1677003"/>
                  <a:pt x="176239" y="1681180"/>
                </a:cubicBezTo>
                <a:cubicBezTo>
                  <a:pt x="179975" y="1686784"/>
                  <a:pt x="185353" y="1691156"/>
                  <a:pt x="190527" y="1695468"/>
                </a:cubicBezTo>
                <a:cubicBezTo>
                  <a:pt x="204432" y="1707055"/>
                  <a:pt x="218329" y="1718765"/>
                  <a:pt x="233389" y="1728805"/>
                </a:cubicBezTo>
                <a:cubicBezTo>
                  <a:pt x="238152" y="1731980"/>
                  <a:pt x="242446" y="1736005"/>
                  <a:pt x="247677" y="1738330"/>
                </a:cubicBezTo>
                <a:cubicBezTo>
                  <a:pt x="256852" y="1742408"/>
                  <a:pt x="267112" y="1743700"/>
                  <a:pt x="276252" y="1747855"/>
                </a:cubicBezTo>
                <a:cubicBezTo>
                  <a:pt x="284679" y="1751685"/>
                  <a:pt x="291785" y="1758003"/>
                  <a:pt x="300064" y="1762143"/>
                </a:cubicBezTo>
                <a:cubicBezTo>
                  <a:pt x="304554" y="1764388"/>
                  <a:pt x="309738" y="1764928"/>
                  <a:pt x="314352" y="1766905"/>
                </a:cubicBezTo>
                <a:cubicBezTo>
                  <a:pt x="320878" y="1769702"/>
                  <a:pt x="326877" y="1773633"/>
                  <a:pt x="333402" y="1776430"/>
                </a:cubicBezTo>
                <a:cubicBezTo>
                  <a:pt x="338016" y="1778408"/>
                  <a:pt x="342989" y="1779430"/>
                  <a:pt x="347689" y="1781193"/>
                </a:cubicBezTo>
                <a:cubicBezTo>
                  <a:pt x="355694" y="1784195"/>
                  <a:pt x="363497" y="1787716"/>
                  <a:pt x="371502" y="1790718"/>
                </a:cubicBezTo>
                <a:cubicBezTo>
                  <a:pt x="386779" y="1796447"/>
                  <a:pt x="410724" y="1802537"/>
                  <a:pt x="423889" y="1805005"/>
                </a:cubicBezTo>
                <a:cubicBezTo>
                  <a:pt x="451685" y="1810217"/>
                  <a:pt x="505651" y="1812886"/>
                  <a:pt x="528664" y="1814530"/>
                </a:cubicBezTo>
                <a:cubicBezTo>
                  <a:pt x="562002" y="1811355"/>
                  <a:pt x="595427" y="1808995"/>
                  <a:pt x="628677" y="1805005"/>
                </a:cubicBezTo>
                <a:cubicBezTo>
                  <a:pt x="639688" y="1803684"/>
                  <a:pt x="662981" y="1795472"/>
                  <a:pt x="671539" y="1790718"/>
                </a:cubicBezTo>
                <a:cubicBezTo>
                  <a:pt x="678478" y="1786863"/>
                  <a:pt x="683489" y="1779980"/>
                  <a:pt x="690589" y="1776430"/>
                </a:cubicBezTo>
                <a:cubicBezTo>
                  <a:pt x="699569" y="1771940"/>
                  <a:pt x="709728" y="1770336"/>
                  <a:pt x="719164" y="1766905"/>
                </a:cubicBezTo>
                <a:cubicBezTo>
                  <a:pt x="727198" y="1763983"/>
                  <a:pt x="735039" y="1760555"/>
                  <a:pt x="742977" y="1757380"/>
                </a:cubicBezTo>
                <a:cubicBezTo>
                  <a:pt x="776222" y="1724135"/>
                  <a:pt x="739389" y="1756709"/>
                  <a:pt x="771552" y="1738330"/>
                </a:cubicBezTo>
                <a:cubicBezTo>
                  <a:pt x="778444" y="1734392"/>
                  <a:pt x="784099" y="1728595"/>
                  <a:pt x="790602" y="1724043"/>
                </a:cubicBezTo>
                <a:cubicBezTo>
                  <a:pt x="799980" y="1717478"/>
                  <a:pt x="811083" y="1713088"/>
                  <a:pt x="819177" y="1704993"/>
                </a:cubicBezTo>
                <a:cubicBezTo>
                  <a:pt x="823939" y="1700230"/>
                  <a:pt x="828076" y="1694746"/>
                  <a:pt x="833464" y="1690705"/>
                </a:cubicBezTo>
                <a:cubicBezTo>
                  <a:pt x="840869" y="1685151"/>
                  <a:pt x="849339" y="1681180"/>
                  <a:pt x="857277" y="1676418"/>
                </a:cubicBezTo>
                <a:cubicBezTo>
                  <a:pt x="869977" y="1660543"/>
                  <a:pt x="881669" y="1643806"/>
                  <a:pt x="895377" y="1628793"/>
                </a:cubicBezTo>
                <a:cubicBezTo>
                  <a:pt x="913858" y="1608552"/>
                  <a:pt x="953115" y="1577368"/>
                  <a:pt x="971577" y="1547830"/>
                </a:cubicBezTo>
                <a:cubicBezTo>
                  <a:pt x="1037322" y="1442638"/>
                  <a:pt x="975836" y="1539312"/>
                  <a:pt x="1028727" y="1433530"/>
                </a:cubicBezTo>
                <a:cubicBezTo>
                  <a:pt x="1031902" y="1427180"/>
                  <a:pt x="1035703" y="1421106"/>
                  <a:pt x="1038252" y="1414480"/>
                </a:cubicBezTo>
                <a:cubicBezTo>
                  <a:pt x="1060354" y="1357015"/>
                  <a:pt x="1040707" y="1387394"/>
                  <a:pt x="1066827" y="1352568"/>
                </a:cubicBezTo>
                <a:cubicBezTo>
                  <a:pt x="1068414" y="1343043"/>
                  <a:pt x="1069005" y="1333297"/>
                  <a:pt x="1071589" y="1323993"/>
                </a:cubicBezTo>
                <a:cubicBezTo>
                  <a:pt x="1088947" y="1261502"/>
                  <a:pt x="1089570" y="1281710"/>
                  <a:pt x="1100164" y="1228743"/>
                </a:cubicBezTo>
                <a:cubicBezTo>
                  <a:pt x="1105466" y="1202235"/>
                  <a:pt x="1103793" y="1192380"/>
                  <a:pt x="1109689" y="1166830"/>
                </a:cubicBezTo>
                <a:cubicBezTo>
                  <a:pt x="1112288" y="1155569"/>
                  <a:pt x="1116615" y="1144754"/>
                  <a:pt x="1119214" y="1133493"/>
                </a:cubicBezTo>
                <a:cubicBezTo>
                  <a:pt x="1130990" y="1082467"/>
                  <a:pt x="1115427" y="1126294"/>
                  <a:pt x="1133502" y="1081105"/>
                </a:cubicBezTo>
                <a:cubicBezTo>
                  <a:pt x="1135089" y="1065230"/>
                  <a:pt x="1135324" y="1049161"/>
                  <a:pt x="1138264" y="1033480"/>
                </a:cubicBezTo>
                <a:cubicBezTo>
                  <a:pt x="1140114" y="1023612"/>
                  <a:pt x="1145354" y="1014645"/>
                  <a:pt x="1147789" y="1004905"/>
                </a:cubicBezTo>
                <a:cubicBezTo>
                  <a:pt x="1150131" y="995537"/>
                  <a:pt x="1150964" y="985855"/>
                  <a:pt x="1152552" y="976330"/>
                </a:cubicBezTo>
                <a:cubicBezTo>
                  <a:pt x="1154139" y="920768"/>
                  <a:pt x="1154790" y="865171"/>
                  <a:pt x="1157314" y="809643"/>
                </a:cubicBezTo>
                <a:cubicBezTo>
                  <a:pt x="1157967" y="795282"/>
                  <a:pt x="1162077" y="781156"/>
                  <a:pt x="1162077" y="766780"/>
                </a:cubicBezTo>
                <a:cubicBezTo>
                  <a:pt x="1162077" y="668342"/>
                  <a:pt x="1160166" y="569901"/>
                  <a:pt x="1157314" y="471505"/>
                </a:cubicBezTo>
                <a:cubicBezTo>
                  <a:pt x="1156407" y="440214"/>
                  <a:pt x="1152864" y="440586"/>
                  <a:pt x="1143027" y="414355"/>
                </a:cubicBezTo>
                <a:cubicBezTo>
                  <a:pt x="1129264" y="377654"/>
                  <a:pt x="1148518" y="426067"/>
                  <a:pt x="1133502" y="381018"/>
                </a:cubicBezTo>
                <a:cubicBezTo>
                  <a:pt x="1130799" y="372908"/>
                  <a:pt x="1126979" y="365210"/>
                  <a:pt x="1123977" y="357205"/>
                </a:cubicBezTo>
                <a:cubicBezTo>
                  <a:pt x="1122214" y="352505"/>
                  <a:pt x="1121459" y="347408"/>
                  <a:pt x="1119214" y="342918"/>
                </a:cubicBezTo>
                <a:cubicBezTo>
                  <a:pt x="1115074" y="334639"/>
                  <a:pt x="1109067" y="327384"/>
                  <a:pt x="1104927" y="319105"/>
                </a:cubicBezTo>
                <a:cubicBezTo>
                  <a:pt x="1102682" y="314615"/>
                  <a:pt x="1101927" y="309518"/>
                  <a:pt x="1100164" y="304818"/>
                </a:cubicBezTo>
                <a:cubicBezTo>
                  <a:pt x="1097162" y="296813"/>
                  <a:pt x="1093641" y="289010"/>
                  <a:pt x="1090639" y="281005"/>
                </a:cubicBezTo>
                <a:cubicBezTo>
                  <a:pt x="1088876" y="276305"/>
                  <a:pt x="1088368" y="271076"/>
                  <a:pt x="1085877" y="266718"/>
                </a:cubicBezTo>
                <a:cubicBezTo>
                  <a:pt x="1081939" y="259826"/>
                  <a:pt x="1075444" y="254607"/>
                  <a:pt x="1071589" y="247668"/>
                </a:cubicBezTo>
                <a:cubicBezTo>
                  <a:pt x="1067437" y="240195"/>
                  <a:pt x="1066216" y="231328"/>
                  <a:pt x="1062064" y="223855"/>
                </a:cubicBezTo>
                <a:cubicBezTo>
                  <a:pt x="1058209" y="216916"/>
                  <a:pt x="1051984" y="211536"/>
                  <a:pt x="1047777" y="204805"/>
                </a:cubicBezTo>
                <a:cubicBezTo>
                  <a:pt x="1041341" y="194506"/>
                  <a:pt x="1026582" y="158963"/>
                  <a:pt x="1023964" y="152418"/>
                </a:cubicBezTo>
                <a:cubicBezTo>
                  <a:pt x="1022100" y="147757"/>
                  <a:pt x="1021640" y="142518"/>
                  <a:pt x="1019202" y="138130"/>
                </a:cubicBezTo>
                <a:cubicBezTo>
                  <a:pt x="1013643" y="128123"/>
                  <a:pt x="1006502" y="119080"/>
                  <a:pt x="1000152" y="109555"/>
                </a:cubicBezTo>
                <a:cubicBezTo>
                  <a:pt x="990787" y="95507"/>
                  <a:pt x="990090" y="92439"/>
                  <a:pt x="976339" y="80980"/>
                </a:cubicBezTo>
                <a:cubicBezTo>
                  <a:pt x="971942" y="77316"/>
                  <a:pt x="966449" y="75119"/>
                  <a:pt x="962052" y="71455"/>
                </a:cubicBezTo>
                <a:cubicBezTo>
                  <a:pt x="956878" y="67143"/>
                  <a:pt x="953245" y="61083"/>
                  <a:pt x="947764" y="57168"/>
                </a:cubicBezTo>
                <a:cubicBezTo>
                  <a:pt x="924642" y="40653"/>
                  <a:pt x="935154" y="53244"/>
                  <a:pt x="914427" y="42880"/>
                </a:cubicBezTo>
                <a:cubicBezTo>
                  <a:pt x="877506" y="24419"/>
                  <a:pt x="921755" y="40560"/>
                  <a:pt x="885852" y="28593"/>
                </a:cubicBezTo>
                <a:cubicBezTo>
                  <a:pt x="881089" y="25418"/>
                  <a:pt x="876795" y="21393"/>
                  <a:pt x="871564" y="19068"/>
                </a:cubicBezTo>
                <a:cubicBezTo>
                  <a:pt x="862389" y="14990"/>
                  <a:pt x="842989" y="9543"/>
                  <a:pt x="842989" y="9543"/>
                </a:cubicBezTo>
                <a:cubicBezTo>
                  <a:pt x="827381" y="-863"/>
                  <a:pt x="834426" y="18"/>
                  <a:pt x="823939" y="18"/>
                </a:cubicBezTo>
              </a:path>
            </a:pathLst>
          </a:custGeom>
          <a:ln w="76200">
            <a:solidFill>
              <a:schemeClr val="accent4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5577354" y="4609549"/>
            <a:ext cx="1086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FFC under test</a:t>
            </a:r>
          </a:p>
        </p:txBody>
      </p:sp>
      <p:sp>
        <p:nvSpPr>
          <p:cNvPr id="129" name="Freeform 128"/>
          <p:cNvSpPr/>
          <p:nvPr/>
        </p:nvSpPr>
        <p:spPr>
          <a:xfrm>
            <a:off x="2994660" y="4168140"/>
            <a:ext cx="6332220" cy="2113325"/>
          </a:xfrm>
          <a:custGeom>
            <a:avLst/>
            <a:gdLst>
              <a:gd name="connsiteX0" fmla="*/ 0 w 6332220"/>
              <a:gd name="connsiteY0" fmla="*/ 0 h 2113325"/>
              <a:gd name="connsiteX1" fmla="*/ 2468880 w 6332220"/>
              <a:gd name="connsiteY1" fmla="*/ 2034540 h 2113325"/>
              <a:gd name="connsiteX2" fmla="*/ 5654040 w 6332220"/>
              <a:gd name="connsiteY2" fmla="*/ 1569720 h 2113325"/>
              <a:gd name="connsiteX3" fmla="*/ 6332220 w 6332220"/>
              <a:gd name="connsiteY3" fmla="*/ 381000 h 211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2220" h="2113325">
                <a:moveTo>
                  <a:pt x="0" y="0"/>
                </a:moveTo>
                <a:cubicBezTo>
                  <a:pt x="763270" y="886460"/>
                  <a:pt x="1526540" y="1772920"/>
                  <a:pt x="2468880" y="2034540"/>
                </a:cubicBezTo>
                <a:cubicBezTo>
                  <a:pt x="3411220" y="2296160"/>
                  <a:pt x="5010150" y="1845310"/>
                  <a:pt x="5654040" y="1569720"/>
                </a:cubicBezTo>
                <a:cubicBezTo>
                  <a:pt x="6297930" y="1294130"/>
                  <a:pt x="6315075" y="837565"/>
                  <a:pt x="6332220" y="38100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reeform 130"/>
          <p:cNvSpPr/>
          <p:nvPr/>
        </p:nvSpPr>
        <p:spPr>
          <a:xfrm>
            <a:off x="3009900" y="3954780"/>
            <a:ext cx="6103620" cy="2086980"/>
          </a:xfrm>
          <a:custGeom>
            <a:avLst/>
            <a:gdLst>
              <a:gd name="connsiteX0" fmla="*/ 0 w 6103620"/>
              <a:gd name="connsiteY0" fmla="*/ 0 h 2086980"/>
              <a:gd name="connsiteX1" fmla="*/ 1805940 w 6103620"/>
              <a:gd name="connsiteY1" fmla="*/ 1714500 h 2086980"/>
              <a:gd name="connsiteX2" fmla="*/ 4221480 w 6103620"/>
              <a:gd name="connsiteY2" fmla="*/ 2004060 h 2086980"/>
              <a:gd name="connsiteX3" fmla="*/ 6103620 w 6103620"/>
              <a:gd name="connsiteY3" fmla="*/ 594360 h 2086980"/>
              <a:gd name="connsiteX4" fmla="*/ 6103620 w 6103620"/>
              <a:gd name="connsiteY4" fmla="*/ 594360 h 2086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3620" h="2086980">
                <a:moveTo>
                  <a:pt x="0" y="0"/>
                </a:moveTo>
                <a:cubicBezTo>
                  <a:pt x="551180" y="690245"/>
                  <a:pt x="1102360" y="1380490"/>
                  <a:pt x="1805940" y="1714500"/>
                </a:cubicBezTo>
                <a:cubicBezTo>
                  <a:pt x="2509520" y="2048510"/>
                  <a:pt x="3505200" y="2190750"/>
                  <a:pt x="4221480" y="2004060"/>
                </a:cubicBezTo>
                <a:cubicBezTo>
                  <a:pt x="4937760" y="1817370"/>
                  <a:pt x="6103620" y="594360"/>
                  <a:pt x="6103620" y="594360"/>
                </a:cubicBezTo>
                <a:lnTo>
                  <a:pt x="6103620" y="594360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4687231" y="1478197"/>
            <a:ext cx="274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1.28Gbps data path for test</a:t>
            </a:r>
          </a:p>
        </p:txBody>
      </p:sp>
      <p:cxnSp>
        <p:nvCxnSpPr>
          <p:cNvPr id="136" name="Straight Arrow Connector 135"/>
          <p:cNvCxnSpPr>
            <a:endCxn id="69" idx="3"/>
          </p:cNvCxnSpPr>
          <p:nvPr/>
        </p:nvCxnSpPr>
        <p:spPr>
          <a:xfrm flipH="1">
            <a:off x="4708969" y="1787967"/>
            <a:ext cx="266891" cy="1302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endCxn id="106" idx="3"/>
          </p:cNvCxnSpPr>
          <p:nvPr/>
        </p:nvCxnSpPr>
        <p:spPr>
          <a:xfrm>
            <a:off x="6957799" y="1742512"/>
            <a:ext cx="1881712" cy="122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5151949" y="1773661"/>
            <a:ext cx="770698" cy="2922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8553692" y="5779449"/>
            <a:ext cx="1528441" cy="475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Slow 160Mbps control data path</a:t>
            </a:r>
          </a:p>
        </p:txBody>
      </p:sp>
      <p:cxnSp>
        <p:nvCxnSpPr>
          <p:cNvPr id="143" name="Straight Arrow Connector 142"/>
          <p:cNvCxnSpPr/>
          <p:nvPr/>
        </p:nvCxnSpPr>
        <p:spPr>
          <a:xfrm flipH="1" flipV="1">
            <a:off x="8054340" y="5777891"/>
            <a:ext cx="545824" cy="375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4067401" y="4327742"/>
            <a:ext cx="1602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(1.5m FFC prototype contains 2 differential pair per leg)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61418" y="5085393"/>
            <a:ext cx="3095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Round PCB is intended to allow testing of FFC on a Vector Network Analyzer (VNA) or any other device using SMA connection(s).  It can be used to adapt one or both ends to the RD53 SSC and FPGA test boards.</a:t>
            </a:r>
          </a:p>
        </p:txBody>
      </p:sp>
    </p:spTree>
    <p:extLst>
      <p:ext uri="{BB962C8B-B14F-4D97-AF65-F5344CB8AC3E}">
        <p14:creationId xmlns:p14="http://schemas.microsoft.com/office/powerpoint/2010/main" val="2288131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6C8DC-E455-364E-9227-08DEF740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25"/>
            <a:ext cx="11942618" cy="1325563"/>
          </a:xfrm>
        </p:spPr>
        <p:txBody>
          <a:bodyPr/>
          <a:lstStyle/>
          <a:p>
            <a:pPr algn="ctr"/>
            <a:r>
              <a:rPr lang="en-US" dirty="0"/>
              <a:t>Proposed test setup eliminating round board for RD53A</a:t>
            </a:r>
          </a:p>
        </p:txBody>
      </p:sp>
      <p:sp>
        <p:nvSpPr>
          <p:cNvPr id="64" name="Date Placeholder 63">
            <a:extLst>
              <a:ext uri="{FF2B5EF4-FFF2-40B4-BE49-F238E27FC236}">
                <a16:creationId xmlns:a16="http://schemas.microsoft.com/office/drawing/2014/main" id="{357B61E3-A794-F545-B7B5-DE2884977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4B0E-9BDF-2A4C-B99E-7A3DE3821C2A}" type="datetime1">
              <a:rPr lang="en-US" smtClean="0"/>
              <a:t>6/13/18</a:t>
            </a:fld>
            <a:endParaRPr lang="en-US"/>
          </a:p>
        </p:txBody>
      </p:sp>
      <p:sp>
        <p:nvSpPr>
          <p:cNvPr id="65" name="Slide Number Placeholder 64">
            <a:extLst>
              <a:ext uri="{FF2B5EF4-FFF2-40B4-BE49-F238E27FC236}">
                <a16:creationId xmlns:a16="http://schemas.microsoft.com/office/drawing/2014/main" id="{357EE1F8-99A8-7743-9630-4BA05804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10</a:t>
            </a:fld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903A6BF-BF8B-634D-BE6F-492CECD7AC82}"/>
              </a:ext>
            </a:extLst>
          </p:cNvPr>
          <p:cNvSpPr/>
          <p:nvPr/>
        </p:nvSpPr>
        <p:spPr>
          <a:xfrm>
            <a:off x="220591" y="2762710"/>
            <a:ext cx="1900238" cy="14622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971F941-EDFC-184F-91EF-8523F9EC1B98}"/>
              </a:ext>
            </a:extLst>
          </p:cNvPr>
          <p:cNvSpPr txBox="1"/>
          <p:nvPr/>
        </p:nvSpPr>
        <p:spPr>
          <a:xfrm>
            <a:off x="220591" y="2791020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FPGA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95143387-8837-6A4C-A611-FF9FB125625F}"/>
              </a:ext>
            </a:extLst>
          </p:cNvPr>
          <p:cNvSpPr/>
          <p:nvPr/>
        </p:nvSpPr>
        <p:spPr>
          <a:xfrm>
            <a:off x="9906211" y="2650520"/>
            <a:ext cx="2036407" cy="1736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FE815BE-6114-D94A-9E0C-57E5F711C009}"/>
              </a:ext>
            </a:extLst>
          </p:cNvPr>
          <p:cNvSpPr txBox="1"/>
          <p:nvPr/>
        </p:nvSpPr>
        <p:spPr>
          <a:xfrm>
            <a:off x="10537947" y="3149286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RD53 SSC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3DDE0540-E77D-7545-B27F-136ADD1A45E5}"/>
              </a:ext>
            </a:extLst>
          </p:cNvPr>
          <p:cNvSpPr/>
          <p:nvPr/>
        </p:nvSpPr>
        <p:spPr>
          <a:xfrm>
            <a:off x="9813720" y="3150744"/>
            <a:ext cx="92947" cy="782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111864" y="1754342"/>
            <a:ext cx="2722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Create PCB that connects to FMC on FPGA board to pick up multiple GTX I/O pairs &amp; slower I/O for control path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C903A6BF-BF8B-634D-BE6F-492CECD7AC82}"/>
              </a:ext>
            </a:extLst>
          </p:cNvPr>
          <p:cNvSpPr/>
          <p:nvPr/>
        </p:nvSpPr>
        <p:spPr>
          <a:xfrm>
            <a:off x="1733568" y="2771748"/>
            <a:ext cx="984144" cy="6326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971F941-EDFC-184F-91EF-8523F9EC1B98}"/>
              </a:ext>
            </a:extLst>
          </p:cNvPr>
          <p:cNvSpPr txBox="1"/>
          <p:nvPr/>
        </p:nvSpPr>
        <p:spPr>
          <a:xfrm rot="5400000">
            <a:off x="1718514" y="2977885"/>
            <a:ext cx="4219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FMC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C903A6BF-BF8B-634D-BE6F-492CECD7AC82}"/>
              </a:ext>
            </a:extLst>
          </p:cNvPr>
          <p:cNvSpPr/>
          <p:nvPr/>
        </p:nvSpPr>
        <p:spPr>
          <a:xfrm>
            <a:off x="2419368" y="2780953"/>
            <a:ext cx="298344" cy="43067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2002917" y="2377925"/>
            <a:ext cx="283083" cy="645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903A6BF-BF8B-634D-BE6F-492CECD7AC82}"/>
              </a:ext>
            </a:extLst>
          </p:cNvPr>
          <p:cNvSpPr/>
          <p:nvPr/>
        </p:nvSpPr>
        <p:spPr>
          <a:xfrm>
            <a:off x="7626456" y="3225820"/>
            <a:ext cx="984144" cy="6326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C903A6BF-BF8B-634D-BE6F-492CECD7AC82}"/>
              </a:ext>
            </a:extLst>
          </p:cNvPr>
          <p:cNvSpPr/>
          <p:nvPr/>
        </p:nvSpPr>
        <p:spPr>
          <a:xfrm>
            <a:off x="7624879" y="3241723"/>
            <a:ext cx="298344" cy="43067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567940" y="3009900"/>
            <a:ext cx="5227320" cy="533400"/>
          </a:xfrm>
          <a:custGeom>
            <a:avLst/>
            <a:gdLst>
              <a:gd name="connsiteX0" fmla="*/ 0 w 5227320"/>
              <a:gd name="connsiteY0" fmla="*/ 0 h 533400"/>
              <a:gd name="connsiteX1" fmla="*/ 106680 w 5227320"/>
              <a:gd name="connsiteY1" fmla="*/ 15240 h 533400"/>
              <a:gd name="connsiteX2" fmla="*/ 137160 w 5227320"/>
              <a:gd name="connsiteY2" fmla="*/ 22860 h 533400"/>
              <a:gd name="connsiteX3" fmla="*/ 213360 w 5227320"/>
              <a:gd name="connsiteY3" fmla="*/ 30480 h 533400"/>
              <a:gd name="connsiteX4" fmla="*/ 259080 w 5227320"/>
              <a:gd name="connsiteY4" fmla="*/ 38100 h 533400"/>
              <a:gd name="connsiteX5" fmla="*/ 434340 w 5227320"/>
              <a:gd name="connsiteY5" fmla="*/ 53340 h 533400"/>
              <a:gd name="connsiteX6" fmla="*/ 480060 w 5227320"/>
              <a:gd name="connsiteY6" fmla="*/ 60960 h 533400"/>
              <a:gd name="connsiteX7" fmla="*/ 533400 w 5227320"/>
              <a:gd name="connsiteY7" fmla="*/ 76200 h 533400"/>
              <a:gd name="connsiteX8" fmla="*/ 678180 w 5227320"/>
              <a:gd name="connsiteY8" fmla="*/ 91440 h 533400"/>
              <a:gd name="connsiteX9" fmla="*/ 739140 w 5227320"/>
              <a:gd name="connsiteY9" fmla="*/ 99060 h 533400"/>
              <a:gd name="connsiteX10" fmla="*/ 777240 w 5227320"/>
              <a:gd name="connsiteY10" fmla="*/ 106680 h 533400"/>
              <a:gd name="connsiteX11" fmla="*/ 906780 w 5227320"/>
              <a:gd name="connsiteY11" fmla="*/ 121920 h 533400"/>
              <a:gd name="connsiteX12" fmla="*/ 1021080 w 5227320"/>
              <a:gd name="connsiteY12" fmla="*/ 129540 h 533400"/>
              <a:gd name="connsiteX13" fmla="*/ 1135380 w 5227320"/>
              <a:gd name="connsiteY13" fmla="*/ 144780 h 533400"/>
              <a:gd name="connsiteX14" fmla="*/ 1196340 w 5227320"/>
              <a:gd name="connsiteY14" fmla="*/ 152400 h 533400"/>
              <a:gd name="connsiteX15" fmla="*/ 1242060 w 5227320"/>
              <a:gd name="connsiteY15" fmla="*/ 167640 h 533400"/>
              <a:gd name="connsiteX16" fmla="*/ 1318260 w 5227320"/>
              <a:gd name="connsiteY16" fmla="*/ 175260 h 533400"/>
              <a:gd name="connsiteX17" fmla="*/ 1379220 w 5227320"/>
              <a:gd name="connsiteY17" fmla="*/ 182880 h 533400"/>
              <a:gd name="connsiteX18" fmla="*/ 1447800 w 5227320"/>
              <a:gd name="connsiteY18" fmla="*/ 198120 h 533400"/>
              <a:gd name="connsiteX19" fmla="*/ 1546860 w 5227320"/>
              <a:gd name="connsiteY19" fmla="*/ 205740 h 533400"/>
              <a:gd name="connsiteX20" fmla="*/ 1737360 w 5227320"/>
              <a:gd name="connsiteY20" fmla="*/ 228600 h 533400"/>
              <a:gd name="connsiteX21" fmla="*/ 1965960 w 5227320"/>
              <a:gd name="connsiteY21" fmla="*/ 243840 h 533400"/>
              <a:gd name="connsiteX22" fmla="*/ 2171700 w 5227320"/>
              <a:gd name="connsiteY22" fmla="*/ 266700 h 533400"/>
              <a:gd name="connsiteX23" fmla="*/ 2415540 w 5227320"/>
              <a:gd name="connsiteY23" fmla="*/ 289560 h 533400"/>
              <a:gd name="connsiteX24" fmla="*/ 2499360 w 5227320"/>
              <a:gd name="connsiteY24" fmla="*/ 304800 h 533400"/>
              <a:gd name="connsiteX25" fmla="*/ 2590800 w 5227320"/>
              <a:gd name="connsiteY25" fmla="*/ 312420 h 533400"/>
              <a:gd name="connsiteX26" fmla="*/ 2636520 w 5227320"/>
              <a:gd name="connsiteY26" fmla="*/ 320040 h 533400"/>
              <a:gd name="connsiteX27" fmla="*/ 2743200 w 5227320"/>
              <a:gd name="connsiteY27" fmla="*/ 335280 h 533400"/>
              <a:gd name="connsiteX28" fmla="*/ 2781300 w 5227320"/>
              <a:gd name="connsiteY28" fmla="*/ 342900 h 533400"/>
              <a:gd name="connsiteX29" fmla="*/ 3147060 w 5227320"/>
              <a:gd name="connsiteY29" fmla="*/ 358140 h 533400"/>
              <a:gd name="connsiteX30" fmla="*/ 3276600 w 5227320"/>
              <a:gd name="connsiteY30" fmla="*/ 365760 h 533400"/>
              <a:gd name="connsiteX31" fmla="*/ 3429000 w 5227320"/>
              <a:gd name="connsiteY31" fmla="*/ 373380 h 533400"/>
              <a:gd name="connsiteX32" fmla="*/ 3467100 w 5227320"/>
              <a:gd name="connsiteY32" fmla="*/ 381000 h 533400"/>
              <a:gd name="connsiteX33" fmla="*/ 3535680 w 5227320"/>
              <a:gd name="connsiteY33" fmla="*/ 396240 h 533400"/>
              <a:gd name="connsiteX34" fmla="*/ 3581400 w 5227320"/>
              <a:gd name="connsiteY34" fmla="*/ 403860 h 533400"/>
              <a:gd name="connsiteX35" fmla="*/ 3611880 w 5227320"/>
              <a:gd name="connsiteY35" fmla="*/ 411480 h 533400"/>
              <a:gd name="connsiteX36" fmla="*/ 3802380 w 5227320"/>
              <a:gd name="connsiteY36" fmla="*/ 426720 h 533400"/>
              <a:gd name="connsiteX37" fmla="*/ 3825240 w 5227320"/>
              <a:gd name="connsiteY37" fmla="*/ 434340 h 533400"/>
              <a:gd name="connsiteX38" fmla="*/ 3916680 w 5227320"/>
              <a:gd name="connsiteY38" fmla="*/ 449580 h 533400"/>
              <a:gd name="connsiteX39" fmla="*/ 3970020 w 5227320"/>
              <a:gd name="connsiteY39" fmla="*/ 457200 h 533400"/>
              <a:gd name="connsiteX40" fmla="*/ 4122420 w 5227320"/>
              <a:gd name="connsiteY40" fmla="*/ 487680 h 533400"/>
              <a:gd name="connsiteX41" fmla="*/ 4213860 w 5227320"/>
              <a:gd name="connsiteY41" fmla="*/ 495300 h 533400"/>
              <a:gd name="connsiteX42" fmla="*/ 4290060 w 5227320"/>
              <a:gd name="connsiteY42" fmla="*/ 510540 h 533400"/>
              <a:gd name="connsiteX43" fmla="*/ 4312920 w 5227320"/>
              <a:gd name="connsiteY43" fmla="*/ 518160 h 533400"/>
              <a:gd name="connsiteX44" fmla="*/ 4648200 w 5227320"/>
              <a:gd name="connsiteY44" fmla="*/ 533400 h 533400"/>
              <a:gd name="connsiteX45" fmla="*/ 4968240 w 5227320"/>
              <a:gd name="connsiteY45" fmla="*/ 525780 h 533400"/>
              <a:gd name="connsiteX46" fmla="*/ 4998720 w 5227320"/>
              <a:gd name="connsiteY46" fmla="*/ 518160 h 533400"/>
              <a:gd name="connsiteX47" fmla="*/ 5074920 w 5227320"/>
              <a:gd name="connsiteY47" fmla="*/ 510540 h 533400"/>
              <a:gd name="connsiteX48" fmla="*/ 5143500 w 5227320"/>
              <a:gd name="connsiteY48" fmla="*/ 495300 h 533400"/>
              <a:gd name="connsiteX49" fmla="*/ 5166360 w 5227320"/>
              <a:gd name="connsiteY49" fmla="*/ 487680 h 533400"/>
              <a:gd name="connsiteX50" fmla="*/ 5189220 w 5227320"/>
              <a:gd name="connsiteY50" fmla="*/ 472440 h 533400"/>
              <a:gd name="connsiteX51" fmla="*/ 5227320 w 5227320"/>
              <a:gd name="connsiteY51" fmla="*/ 47244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227320" h="533400">
                <a:moveTo>
                  <a:pt x="0" y="0"/>
                </a:moveTo>
                <a:cubicBezTo>
                  <a:pt x="37459" y="4682"/>
                  <a:pt x="70058" y="7916"/>
                  <a:pt x="106680" y="15240"/>
                </a:cubicBezTo>
                <a:cubicBezTo>
                  <a:pt x="116949" y="17294"/>
                  <a:pt x="126793" y="21379"/>
                  <a:pt x="137160" y="22860"/>
                </a:cubicBezTo>
                <a:cubicBezTo>
                  <a:pt x="162430" y="26470"/>
                  <a:pt x="188030" y="27314"/>
                  <a:pt x="213360" y="30480"/>
                </a:cubicBezTo>
                <a:cubicBezTo>
                  <a:pt x="228691" y="32396"/>
                  <a:pt x="243706" y="36563"/>
                  <a:pt x="259080" y="38100"/>
                </a:cubicBezTo>
                <a:cubicBezTo>
                  <a:pt x="392329" y="51425"/>
                  <a:pt x="327988" y="39160"/>
                  <a:pt x="434340" y="53340"/>
                </a:cubicBezTo>
                <a:cubicBezTo>
                  <a:pt x="449655" y="55382"/>
                  <a:pt x="465005" y="57486"/>
                  <a:pt x="480060" y="60960"/>
                </a:cubicBezTo>
                <a:cubicBezTo>
                  <a:pt x="498078" y="65118"/>
                  <a:pt x="515124" y="73388"/>
                  <a:pt x="533400" y="76200"/>
                </a:cubicBezTo>
                <a:cubicBezTo>
                  <a:pt x="581362" y="83579"/>
                  <a:pt x="629950" y="86081"/>
                  <a:pt x="678180" y="91440"/>
                </a:cubicBezTo>
                <a:cubicBezTo>
                  <a:pt x="698533" y="93701"/>
                  <a:pt x="718900" y="95946"/>
                  <a:pt x="739140" y="99060"/>
                </a:cubicBezTo>
                <a:cubicBezTo>
                  <a:pt x="751941" y="101029"/>
                  <a:pt x="764407" y="104930"/>
                  <a:pt x="777240" y="106680"/>
                </a:cubicBezTo>
                <a:cubicBezTo>
                  <a:pt x="820319" y="112554"/>
                  <a:pt x="863492" y="117862"/>
                  <a:pt x="906780" y="121920"/>
                </a:cubicBezTo>
                <a:cubicBezTo>
                  <a:pt x="944798" y="125484"/>
                  <a:pt x="983027" y="126369"/>
                  <a:pt x="1021080" y="129540"/>
                </a:cubicBezTo>
                <a:cubicBezTo>
                  <a:pt x="1106581" y="136665"/>
                  <a:pt x="1065921" y="134857"/>
                  <a:pt x="1135380" y="144780"/>
                </a:cubicBezTo>
                <a:cubicBezTo>
                  <a:pt x="1155652" y="147676"/>
                  <a:pt x="1176020" y="149860"/>
                  <a:pt x="1196340" y="152400"/>
                </a:cubicBezTo>
                <a:cubicBezTo>
                  <a:pt x="1211580" y="157480"/>
                  <a:pt x="1226271" y="164680"/>
                  <a:pt x="1242060" y="167640"/>
                </a:cubicBezTo>
                <a:cubicBezTo>
                  <a:pt x="1267149" y="172344"/>
                  <a:pt x="1292889" y="172441"/>
                  <a:pt x="1318260" y="175260"/>
                </a:cubicBezTo>
                <a:cubicBezTo>
                  <a:pt x="1338613" y="177521"/>
                  <a:pt x="1359053" y="179321"/>
                  <a:pt x="1379220" y="182880"/>
                </a:cubicBezTo>
                <a:cubicBezTo>
                  <a:pt x="1402281" y="186950"/>
                  <a:pt x="1424597" y="194956"/>
                  <a:pt x="1447800" y="198120"/>
                </a:cubicBezTo>
                <a:cubicBezTo>
                  <a:pt x="1480614" y="202595"/>
                  <a:pt x="1513924" y="202273"/>
                  <a:pt x="1546860" y="205740"/>
                </a:cubicBezTo>
                <a:cubicBezTo>
                  <a:pt x="1610464" y="212435"/>
                  <a:pt x="1673593" y="223695"/>
                  <a:pt x="1737360" y="228600"/>
                </a:cubicBezTo>
                <a:cubicBezTo>
                  <a:pt x="1879547" y="239537"/>
                  <a:pt x="1803360" y="234275"/>
                  <a:pt x="1965960" y="243840"/>
                </a:cubicBezTo>
                <a:cubicBezTo>
                  <a:pt x="2059890" y="281412"/>
                  <a:pt x="1974475" y="252091"/>
                  <a:pt x="2171700" y="266700"/>
                </a:cubicBezTo>
                <a:cubicBezTo>
                  <a:pt x="2253113" y="272731"/>
                  <a:pt x="2334450" y="280131"/>
                  <a:pt x="2415540" y="289560"/>
                </a:cubicBezTo>
                <a:cubicBezTo>
                  <a:pt x="2443748" y="292840"/>
                  <a:pt x="2471200" y="301127"/>
                  <a:pt x="2499360" y="304800"/>
                </a:cubicBezTo>
                <a:cubicBezTo>
                  <a:pt x="2529689" y="308756"/>
                  <a:pt x="2560401" y="309042"/>
                  <a:pt x="2590800" y="312420"/>
                </a:cubicBezTo>
                <a:cubicBezTo>
                  <a:pt x="2606156" y="314126"/>
                  <a:pt x="2621241" y="317748"/>
                  <a:pt x="2636520" y="320040"/>
                </a:cubicBezTo>
                <a:cubicBezTo>
                  <a:pt x="2672044" y="325369"/>
                  <a:pt x="2707977" y="328235"/>
                  <a:pt x="2743200" y="335280"/>
                </a:cubicBezTo>
                <a:cubicBezTo>
                  <a:pt x="2755900" y="337820"/>
                  <a:pt x="2768407" y="341672"/>
                  <a:pt x="2781300" y="342900"/>
                </a:cubicBezTo>
                <a:cubicBezTo>
                  <a:pt x="2887260" y="352991"/>
                  <a:pt x="3056479" y="354443"/>
                  <a:pt x="3147060" y="358140"/>
                </a:cubicBezTo>
                <a:cubicBezTo>
                  <a:pt x="3190279" y="359904"/>
                  <a:pt x="3233408" y="363425"/>
                  <a:pt x="3276600" y="365760"/>
                </a:cubicBezTo>
                <a:lnTo>
                  <a:pt x="3429000" y="373380"/>
                </a:lnTo>
                <a:lnTo>
                  <a:pt x="3467100" y="381000"/>
                </a:lnTo>
                <a:cubicBezTo>
                  <a:pt x="3489998" y="385907"/>
                  <a:pt x="3512717" y="391647"/>
                  <a:pt x="3535680" y="396240"/>
                </a:cubicBezTo>
                <a:cubicBezTo>
                  <a:pt x="3550830" y="399270"/>
                  <a:pt x="3566250" y="400830"/>
                  <a:pt x="3581400" y="403860"/>
                </a:cubicBezTo>
                <a:cubicBezTo>
                  <a:pt x="3591669" y="405914"/>
                  <a:pt x="3601513" y="409999"/>
                  <a:pt x="3611880" y="411480"/>
                </a:cubicBezTo>
                <a:cubicBezTo>
                  <a:pt x="3661840" y="418617"/>
                  <a:pt x="3758697" y="423808"/>
                  <a:pt x="3802380" y="426720"/>
                </a:cubicBezTo>
                <a:cubicBezTo>
                  <a:pt x="3810000" y="429260"/>
                  <a:pt x="3817364" y="432765"/>
                  <a:pt x="3825240" y="434340"/>
                </a:cubicBezTo>
                <a:cubicBezTo>
                  <a:pt x="3855540" y="440400"/>
                  <a:pt x="3886090" y="445210"/>
                  <a:pt x="3916680" y="449580"/>
                </a:cubicBezTo>
                <a:cubicBezTo>
                  <a:pt x="3934460" y="452120"/>
                  <a:pt x="3952367" y="453890"/>
                  <a:pt x="3970020" y="457200"/>
                </a:cubicBezTo>
                <a:cubicBezTo>
                  <a:pt x="4045573" y="471366"/>
                  <a:pt x="4040722" y="477024"/>
                  <a:pt x="4122420" y="487680"/>
                </a:cubicBezTo>
                <a:cubicBezTo>
                  <a:pt x="4152749" y="491636"/>
                  <a:pt x="4183380" y="492760"/>
                  <a:pt x="4213860" y="495300"/>
                </a:cubicBezTo>
                <a:cubicBezTo>
                  <a:pt x="4239260" y="500380"/>
                  <a:pt x="4265486" y="502349"/>
                  <a:pt x="4290060" y="510540"/>
                </a:cubicBezTo>
                <a:cubicBezTo>
                  <a:pt x="4297680" y="513080"/>
                  <a:pt x="4304950" y="517164"/>
                  <a:pt x="4312920" y="518160"/>
                </a:cubicBezTo>
                <a:cubicBezTo>
                  <a:pt x="4398457" y="528852"/>
                  <a:pt x="4597902" y="531777"/>
                  <a:pt x="4648200" y="533400"/>
                </a:cubicBezTo>
                <a:lnTo>
                  <a:pt x="4968240" y="525780"/>
                </a:lnTo>
                <a:cubicBezTo>
                  <a:pt x="4978703" y="525325"/>
                  <a:pt x="4988353" y="519641"/>
                  <a:pt x="4998720" y="518160"/>
                </a:cubicBezTo>
                <a:cubicBezTo>
                  <a:pt x="5023990" y="514550"/>
                  <a:pt x="5049617" y="513914"/>
                  <a:pt x="5074920" y="510540"/>
                </a:cubicBezTo>
                <a:cubicBezTo>
                  <a:pt x="5089651" y="508576"/>
                  <a:pt x="5127655" y="499827"/>
                  <a:pt x="5143500" y="495300"/>
                </a:cubicBezTo>
                <a:cubicBezTo>
                  <a:pt x="5151223" y="493093"/>
                  <a:pt x="5159176" y="491272"/>
                  <a:pt x="5166360" y="487680"/>
                </a:cubicBezTo>
                <a:cubicBezTo>
                  <a:pt x="5174551" y="483584"/>
                  <a:pt x="5180335" y="474661"/>
                  <a:pt x="5189220" y="472440"/>
                </a:cubicBezTo>
                <a:cubicBezTo>
                  <a:pt x="5201541" y="469360"/>
                  <a:pt x="5214620" y="472440"/>
                  <a:pt x="5227320" y="472440"/>
                </a:cubicBezTo>
              </a:path>
            </a:pathLst>
          </a:custGeom>
          <a:noFill/>
          <a:ln w="1143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4736172" y="2949562"/>
            <a:ext cx="2089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  <a:r>
              <a:rPr lang="en-US" sz="1200" baseline="30000" dirty="0"/>
              <a:t>st</a:t>
            </a:r>
            <a:r>
              <a:rPr lang="en-US" sz="1200" dirty="0"/>
              <a:t> or 2</a:t>
            </a:r>
            <a:r>
              <a:rPr lang="en-US" sz="1200" baseline="30000" dirty="0"/>
              <a:t>nd</a:t>
            </a:r>
            <a:r>
              <a:rPr lang="en-US" sz="1200" dirty="0"/>
              <a:t> article FFC test cable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751724" y="2235582"/>
            <a:ext cx="2722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Create a PCB that connects to FFC cable and terminates in Display Port for use with RD53A test board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8176260" y="2694751"/>
            <a:ext cx="434340" cy="454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ectangle 141">
            <a:extLst>
              <a:ext uri="{FF2B5EF4-FFF2-40B4-BE49-F238E27FC236}">
                <a16:creationId xmlns:a16="http://schemas.microsoft.com/office/drawing/2014/main" id="{C903A6BF-BF8B-634D-BE6F-492CECD7AC82}"/>
              </a:ext>
            </a:extLst>
          </p:cNvPr>
          <p:cNvSpPr/>
          <p:nvPr/>
        </p:nvSpPr>
        <p:spPr>
          <a:xfrm>
            <a:off x="8310147" y="3341082"/>
            <a:ext cx="298344" cy="43067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8511540" y="3429000"/>
            <a:ext cx="1325880" cy="129540"/>
          </a:xfrm>
          <a:custGeom>
            <a:avLst/>
            <a:gdLst>
              <a:gd name="connsiteX0" fmla="*/ 0 w 1325880"/>
              <a:gd name="connsiteY0" fmla="*/ 129540 h 129540"/>
              <a:gd name="connsiteX1" fmla="*/ 167640 w 1325880"/>
              <a:gd name="connsiteY1" fmla="*/ 106680 h 129540"/>
              <a:gd name="connsiteX2" fmla="*/ 251460 w 1325880"/>
              <a:gd name="connsiteY2" fmla="*/ 83820 h 129540"/>
              <a:gd name="connsiteX3" fmla="*/ 312420 w 1325880"/>
              <a:gd name="connsiteY3" fmla="*/ 68580 h 129540"/>
              <a:gd name="connsiteX4" fmla="*/ 335280 w 1325880"/>
              <a:gd name="connsiteY4" fmla="*/ 60960 h 129540"/>
              <a:gd name="connsiteX5" fmla="*/ 373380 w 1325880"/>
              <a:gd name="connsiteY5" fmla="*/ 53340 h 129540"/>
              <a:gd name="connsiteX6" fmla="*/ 449580 w 1325880"/>
              <a:gd name="connsiteY6" fmla="*/ 30480 h 129540"/>
              <a:gd name="connsiteX7" fmla="*/ 487680 w 1325880"/>
              <a:gd name="connsiteY7" fmla="*/ 15240 h 129540"/>
              <a:gd name="connsiteX8" fmla="*/ 571500 w 1325880"/>
              <a:gd name="connsiteY8" fmla="*/ 7620 h 129540"/>
              <a:gd name="connsiteX9" fmla="*/ 617220 w 1325880"/>
              <a:gd name="connsiteY9" fmla="*/ 0 h 129540"/>
              <a:gd name="connsiteX10" fmla="*/ 861060 w 1325880"/>
              <a:gd name="connsiteY10" fmla="*/ 30480 h 129540"/>
              <a:gd name="connsiteX11" fmla="*/ 914400 w 1325880"/>
              <a:gd name="connsiteY11" fmla="*/ 38100 h 129540"/>
              <a:gd name="connsiteX12" fmla="*/ 937260 w 1325880"/>
              <a:gd name="connsiteY12" fmla="*/ 45720 h 129540"/>
              <a:gd name="connsiteX13" fmla="*/ 1028700 w 1325880"/>
              <a:gd name="connsiteY13" fmla="*/ 60960 h 129540"/>
              <a:gd name="connsiteX14" fmla="*/ 1325880 w 1325880"/>
              <a:gd name="connsiteY14" fmla="*/ 4572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5880" h="129540">
                <a:moveTo>
                  <a:pt x="0" y="129540"/>
                </a:moveTo>
                <a:cubicBezTo>
                  <a:pt x="50380" y="125342"/>
                  <a:pt x="118084" y="123199"/>
                  <a:pt x="167640" y="106680"/>
                </a:cubicBezTo>
                <a:cubicBezTo>
                  <a:pt x="210371" y="92436"/>
                  <a:pt x="182708" y="101008"/>
                  <a:pt x="251460" y="83820"/>
                </a:cubicBezTo>
                <a:cubicBezTo>
                  <a:pt x="271780" y="78740"/>
                  <a:pt x="292549" y="75204"/>
                  <a:pt x="312420" y="68580"/>
                </a:cubicBezTo>
                <a:cubicBezTo>
                  <a:pt x="320040" y="66040"/>
                  <a:pt x="327488" y="62908"/>
                  <a:pt x="335280" y="60960"/>
                </a:cubicBezTo>
                <a:cubicBezTo>
                  <a:pt x="347845" y="57819"/>
                  <a:pt x="360680" y="55880"/>
                  <a:pt x="373380" y="53340"/>
                </a:cubicBezTo>
                <a:cubicBezTo>
                  <a:pt x="419367" y="22682"/>
                  <a:pt x="371127" y="50093"/>
                  <a:pt x="449580" y="30480"/>
                </a:cubicBezTo>
                <a:cubicBezTo>
                  <a:pt x="462850" y="27163"/>
                  <a:pt x="474236" y="17761"/>
                  <a:pt x="487680" y="15240"/>
                </a:cubicBezTo>
                <a:cubicBezTo>
                  <a:pt x="515255" y="10070"/>
                  <a:pt x="543637" y="10898"/>
                  <a:pt x="571500" y="7620"/>
                </a:cubicBezTo>
                <a:cubicBezTo>
                  <a:pt x="586844" y="5815"/>
                  <a:pt x="601980" y="2540"/>
                  <a:pt x="617220" y="0"/>
                </a:cubicBezTo>
                <a:cubicBezTo>
                  <a:pt x="762958" y="12145"/>
                  <a:pt x="673194" y="2648"/>
                  <a:pt x="861060" y="30480"/>
                </a:cubicBezTo>
                <a:lnTo>
                  <a:pt x="914400" y="38100"/>
                </a:lnTo>
                <a:cubicBezTo>
                  <a:pt x="922020" y="40640"/>
                  <a:pt x="929468" y="43772"/>
                  <a:pt x="937260" y="45720"/>
                </a:cubicBezTo>
                <a:cubicBezTo>
                  <a:pt x="966973" y="53148"/>
                  <a:pt x="998593" y="56659"/>
                  <a:pt x="1028700" y="60960"/>
                </a:cubicBezTo>
                <a:cubicBezTo>
                  <a:pt x="1321851" y="53246"/>
                  <a:pt x="1249986" y="121614"/>
                  <a:pt x="1325880" y="4572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7643484" y="4387090"/>
            <a:ext cx="2089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Display Port cable (present in all 3 setups, but not shown on previous slides for clarity.)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9174480" y="3591158"/>
            <a:ext cx="397032" cy="814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2EEFCFF-8098-774B-9327-D013F4722E85}"/>
              </a:ext>
            </a:extLst>
          </p:cNvPr>
          <p:cNvSpPr txBox="1"/>
          <p:nvPr/>
        </p:nvSpPr>
        <p:spPr>
          <a:xfrm>
            <a:off x="1209335" y="3413657"/>
            <a:ext cx="843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“slow” I/O for control</a:t>
            </a:r>
          </a:p>
        </p:txBody>
      </p:sp>
    </p:spTree>
    <p:extLst>
      <p:ext uri="{BB962C8B-B14F-4D97-AF65-F5344CB8AC3E}">
        <p14:creationId xmlns:p14="http://schemas.microsoft.com/office/powerpoint/2010/main" val="587841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3111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July </a:t>
            </a:r>
            <a:r>
              <a:rPr lang="en-US" dirty="0" err="1">
                <a:solidFill>
                  <a:srgbClr val="C00000"/>
                </a:solidFill>
              </a:rPr>
              <a:t>Egamma</a:t>
            </a:r>
            <a:r>
              <a:rPr lang="en-US" dirty="0">
                <a:solidFill>
                  <a:srgbClr val="C00000"/>
                </a:solidFill>
              </a:rPr>
              <a:t> Radiation Campaign </a:t>
            </a:r>
            <a:r>
              <a:rPr lang="en-US" dirty="0"/>
              <a:t> 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2FB67-CDEF-4846-8A6C-CB3EFC9219C9}" type="datetime1">
              <a:rPr lang="en-US" smtClean="0"/>
              <a:t>6/14/18</a:t>
            </a:fld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071AD74-41AA-A44E-9A3E-1AB2DF594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883" y="899959"/>
            <a:ext cx="11180874" cy="1628087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US" dirty="0"/>
              <a:t>We are in contact with Malte and has filled the document </a:t>
            </a:r>
            <a:r>
              <a:rPr lang="en-US" dirty="0">
                <a:hlinkClick r:id="rId2"/>
              </a:rPr>
              <a:t>EDMS 1807333 </a:t>
            </a:r>
            <a:r>
              <a:rPr lang="en-US" dirty="0"/>
              <a:t>from our side </a:t>
            </a:r>
          </a:p>
          <a:p>
            <a:r>
              <a:rPr lang="en-US" dirty="0"/>
              <a:t>Dosage provided in this campaign will be 500Mrad (5MGy), where we require a cumulative dosage of 1.5Grad (15MGy)</a:t>
            </a:r>
          </a:p>
          <a:p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508048AF-39B2-6441-A214-3D1F115D9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3619DFE7-8695-7042-B817-DFC911973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66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665331D9-2331-1F4F-A96A-B39DAC06A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65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41256AD8-103C-984D-8195-5449BBDF7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6350" y="2374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7BE3AB-608A-4A44-B738-54C18363714F}"/>
              </a:ext>
            </a:extLst>
          </p:cNvPr>
          <p:cNvSpPr txBox="1"/>
          <p:nvPr/>
        </p:nvSpPr>
        <p:spPr>
          <a:xfrm>
            <a:off x="553123" y="3086846"/>
            <a:ext cx="3857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List of samples and quantities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7872B05-1BFA-9E4D-8F56-1B9418D19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578294"/>
              </p:ext>
            </p:extLst>
          </p:nvPr>
        </p:nvGraphicFramePr>
        <p:xfrm>
          <a:off x="649942" y="3576320"/>
          <a:ext cx="5804646" cy="2856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63379">
                  <a:extLst>
                    <a:ext uri="{9D8B030D-6E8A-4147-A177-3AD203B41FA5}">
                      <a16:colId xmlns:a16="http://schemas.microsoft.com/office/drawing/2014/main" val="3065785543"/>
                    </a:ext>
                  </a:extLst>
                </a:gridCol>
                <a:gridCol w="1241267">
                  <a:extLst>
                    <a:ext uri="{9D8B030D-6E8A-4147-A177-3AD203B41FA5}">
                      <a16:colId xmlns:a16="http://schemas.microsoft.com/office/drawing/2014/main" val="288198291"/>
                    </a:ext>
                  </a:extLst>
                </a:gridCol>
              </a:tblGrid>
              <a:tr h="4081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solidFill>
                            <a:schemeClr val="accent2"/>
                          </a:solidFill>
                          <a:effectLst/>
                        </a:rPr>
                        <a:t>Materials</a:t>
                      </a:r>
                      <a:endParaRPr lang="en-US" sz="1800" i="1" dirty="0">
                        <a:solidFill>
                          <a:schemeClr val="accent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solidFill>
                            <a:schemeClr val="accent2"/>
                          </a:solidFill>
                          <a:effectLst/>
                        </a:rPr>
                        <a:t>Quantity</a:t>
                      </a:r>
                      <a:endParaRPr lang="en-US" sz="1800" i="1" dirty="0">
                        <a:solidFill>
                          <a:schemeClr val="accent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5076877"/>
                  </a:ext>
                </a:extLst>
              </a:tr>
              <a:tr h="4081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>
                          <a:effectLst/>
                        </a:rPr>
                        <a:t>Coupon board that houses 4 connectors</a:t>
                      </a:r>
                      <a:endParaRPr lang="en-US" sz="1800" i="1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>
                          <a:effectLst/>
                        </a:rPr>
                        <a:t>2</a:t>
                      </a:r>
                      <a:endParaRPr lang="en-US" sz="1800" i="1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4106157"/>
                  </a:ext>
                </a:extLst>
              </a:tr>
              <a:tr h="4081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>
                          <a:effectLst/>
                        </a:rPr>
                        <a:t>Hirose connectors of three families (in a bag)</a:t>
                      </a:r>
                      <a:endParaRPr lang="en-US" sz="1800" i="1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>
                          <a:effectLst/>
                        </a:rPr>
                        <a:t>3+3+3=9</a:t>
                      </a:r>
                      <a:endParaRPr lang="en-US" sz="1800" i="1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6699983"/>
                  </a:ext>
                </a:extLst>
              </a:tr>
              <a:tr h="4081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</a:rPr>
                        <a:t>Micro twisted pair cable of 1m length</a:t>
                      </a: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>
                          <a:effectLst/>
                        </a:rPr>
                        <a:t>2</a:t>
                      </a:r>
                      <a:endParaRPr lang="en-US" sz="1800" i="1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8795350"/>
                  </a:ext>
                </a:extLst>
              </a:tr>
              <a:tr h="4081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>
                          <a:effectLst/>
                        </a:rPr>
                        <a:t>Micro twisted pair cable of 2m length</a:t>
                      </a:r>
                      <a:endParaRPr lang="en-US" sz="1800" i="1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>
                          <a:effectLst/>
                        </a:rPr>
                        <a:t>2</a:t>
                      </a:r>
                      <a:endParaRPr lang="en-US" sz="1800" i="1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3429320"/>
                  </a:ext>
                </a:extLst>
              </a:tr>
              <a:tr h="4081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</a:rPr>
                        <a:t>FFC of 1.0m (long end) and 10cm(short end)</a:t>
                      </a: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2274444"/>
                  </a:ext>
                </a:extLst>
              </a:tr>
              <a:tr h="40812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>
                          <a:effectLst/>
                        </a:rPr>
                        <a:t>FFC of 1.5m (long end) and 10cm(short end)</a:t>
                      </a: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9020614"/>
                  </a:ext>
                </a:extLst>
              </a:tr>
            </a:tbl>
          </a:graphicData>
        </a:graphic>
      </p:graphicFrame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97047A5-0E57-D646-A6EE-C0AE2E436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11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3A17C4-C70E-0C4C-9B85-778CE4771893}"/>
              </a:ext>
            </a:extLst>
          </p:cNvPr>
          <p:cNvSpPr txBox="1"/>
          <p:nvPr/>
        </p:nvSpPr>
        <p:spPr>
          <a:xfrm>
            <a:off x="7683429" y="2373403"/>
            <a:ext cx="3857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Logistic of irradiation (Working with CERN Rad Camp contact)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24BB0BC-CC9A-C74D-8E30-B53A6EEBA62B}"/>
              </a:ext>
            </a:extLst>
          </p:cNvPr>
          <p:cNvPicPr/>
          <p:nvPr/>
        </p:nvPicPr>
        <p:blipFill rotWithShape="1">
          <a:blip r:embed="rId3"/>
          <a:srcRect l="11136" t="14015" r="6093" b="16245"/>
          <a:stretch/>
        </p:blipFill>
        <p:spPr bwMode="auto">
          <a:xfrm rot="10800000">
            <a:off x="7899436" y="3521581"/>
            <a:ext cx="3136900" cy="19818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22AFFCB-3F31-2A4C-A01C-83887E963327}"/>
              </a:ext>
            </a:extLst>
          </p:cNvPr>
          <p:cNvSpPr txBox="1"/>
          <p:nvPr/>
        </p:nvSpPr>
        <p:spPr>
          <a:xfrm>
            <a:off x="7755144" y="5679996"/>
            <a:ext cx="3568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Wrapped around 3’’ long and 1.5’’ diameter block</a:t>
            </a:r>
          </a:p>
        </p:txBody>
      </p:sp>
    </p:spTree>
    <p:extLst>
      <p:ext uri="{BB962C8B-B14F-4D97-AF65-F5344CB8AC3E}">
        <p14:creationId xmlns:p14="http://schemas.microsoft.com/office/powerpoint/2010/main" val="653233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283AD-1C7E-0947-9D8B-C03E9EEBA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EA5EC-EDAE-7E47-A762-C5C78D2C9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0FC47-8173-9240-8F54-39E700625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55FB-746D-7D46-8637-1786AB7D75D7}" type="datetime1">
              <a:rPr lang="en-US" smtClean="0"/>
              <a:t>6/13/18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20C2AA-9779-FF46-A156-E643F59A8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799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92685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E-links: Flavor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8C689-5743-F84C-A564-66D882468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082" y="806540"/>
            <a:ext cx="7169218" cy="1345983"/>
          </a:xfrm>
        </p:spPr>
        <p:txBody>
          <a:bodyPr>
            <a:normAutofit/>
          </a:bodyPr>
          <a:lstStyle/>
          <a:p>
            <a:r>
              <a:rPr lang="en-US" dirty="0" err="1"/>
              <a:t>Elinks</a:t>
            </a:r>
            <a:r>
              <a:rPr lang="en-US" dirty="0"/>
              <a:t> flavors are driven by the TEPX/TFPX power routing</a:t>
            </a:r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5E0C-AD13-F541-A003-1E6B68DAEC91}" type="datetime1">
              <a:rPr lang="en-US" smtClean="0"/>
              <a:t>6/14/18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AE96B-19B6-0D49-9D21-A89AE3F3B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92DC5E-860C-784C-AB63-6CB538CCB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789" y="1388250"/>
            <a:ext cx="3040690" cy="49339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9D8386-74F0-D84E-B04D-EB1B24250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9728" y="742153"/>
            <a:ext cx="3974072" cy="561045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1DC504B-4D81-5B43-9384-1E47D0842644}"/>
              </a:ext>
            </a:extLst>
          </p:cNvPr>
          <p:cNvSpPr/>
          <p:nvPr/>
        </p:nvSpPr>
        <p:spPr>
          <a:xfrm>
            <a:off x="727041" y="3314031"/>
            <a:ext cx="2190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port card needs to max 6 uplinks and max 4 downlinks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1A9483-3EA4-3348-BA37-A6F8DF98F7C6}"/>
              </a:ext>
            </a:extLst>
          </p:cNvPr>
          <p:cNvSpPr/>
          <p:nvPr/>
        </p:nvSpPr>
        <p:spPr>
          <a:xfrm>
            <a:off x="9067800" y="47911"/>
            <a:ext cx="2190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TFPX</a:t>
            </a:r>
          </a:p>
        </p:txBody>
      </p:sp>
    </p:spTree>
    <p:extLst>
      <p:ext uri="{BB962C8B-B14F-4D97-AF65-F5344CB8AC3E}">
        <p14:creationId xmlns:p14="http://schemas.microsoft.com/office/powerpoint/2010/main" val="199838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92685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E-links: Flavor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8C689-5743-F84C-A564-66D882468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082" y="806540"/>
            <a:ext cx="7169218" cy="1345983"/>
          </a:xfrm>
        </p:spPr>
        <p:txBody>
          <a:bodyPr>
            <a:normAutofit/>
          </a:bodyPr>
          <a:lstStyle/>
          <a:p>
            <a:r>
              <a:rPr lang="en-US" dirty="0" err="1"/>
              <a:t>Elinks</a:t>
            </a:r>
            <a:r>
              <a:rPr lang="en-US" dirty="0"/>
              <a:t> flavors are driven by the TEPX/TFPX power routing</a:t>
            </a:r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5E0C-AD13-F541-A003-1E6B68DAEC91}" type="datetime1">
              <a:rPr lang="en-US" smtClean="0"/>
              <a:t>6/14/18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AE96B-19B6-0D49-9D21-A89AE3F3B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14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DC504B-4D81-5B43-9384-1E47D0842644}"/>
              </a:ext>
            </a:extLst>
          </p:cNvPr>
          <p:cNvSpPr/>
          <p:nvPr/>
        </p:nvSpPr>
        <p:spPr>
          <a:xfrm>
            <a:off x="1046135" y="3331106"/>
            <a:ext cx="2190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port card needs to max 7 uplinks and max 5 downlinks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1A9483-3EA4-3348-BA37-A6F8DF98F7C6}"/>
              </a:ext>
            </a:extLst>
          </p:cNvPr>
          <p:cNvSpPr/>
          <p:nvPr/>
        </p:nvSpPr>
        <p:spPr>
          <a:xfrm>
            <a:off x="9067800" y="47911"/>
            <a:ext cx="2190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TFPX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4830B0-268A-0F4D-A336-FA41ECA74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6298" y="742154"/>
            <a:ext cx="4179258" cy="57464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F23BA1-D9ED-5447-B4C5-601EF6295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8959" y="1574673"/>
            <a:ext cx="299373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65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92685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E-links: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8C689-5743-F84C-A564-66D882468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082" y="806540"/>
            <a:ext cx="11743150" cy="134598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Each </a:t>
            </a:r>
            <a:r>
              <a:rPr lang="en-US" dirty="0" err="1"/>
              <a:t>LpGBT</a:t>
            </a:r>
            <a:r>
              <a:rPr lang="en-US" dirty="0"/>
              <a:t> can support 7 upstream and 7 downstream signals.</a:t>
            </a:r>
          </a:p>
          <a:p>
            <a:r>
              <a:rPr lang="en-US" dirty="0"/>
              <a:t>Each module has 1 control downstream link at 160 Mb/s that receives the data via a 2.5 Gb/s downstream optical link</a:t>
            </a:r>
          </a:p>
          <a:p>
            <a:r>
              <a:rPr lang="en-US" dirty="0"/>
              <a:t>Upstream readout links at 1.28 Gb/s</a:t>
            </a:r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5E0C-AD13-F541-A003-1E6B68DAEC91}" type="datetime1">
              <a:rPr lang="en-US" smtClean="0"/>
              <a:t>6/14/18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AE96B-19B6-0D49-9D21-A89AE3F3B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A9D96A1-8F15-E54E-9E35-97FD7FA5C340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9AE02A-6797-D54E-B9DF-6AE9BFC16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66378"/>
            <a:ext cx="3467100" cy="4254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C76E39-3C9B-9543-B2AA-53FCFACA9308}"/>
              </a:ext>
            </a:extLst>
          </p:cNvPr>
          <p:cNvPicPr/>
          <p:nvPr/>
        </p:nvPicPr>
        <p:blipFill rotWithShape="1">
          <a:blip r:embed="rId4"/>
          <a:srcRect t="7145" r="6549"/>
          <a:stretch/>
        </p:blipFill>
        <p:spPr bwMode="auto">
          <a:xfrm>
            <a:off x="5064234" y="3263930"/>
            <a:ext cx="5404069" cy="25921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539BF73-C2D4-854F-AA56-66318249AEB4}"/>
              </a:ext>
            </a:extLst>
          </p:cNvPr>
          <p:cNvSpPr/>
          <p:nvPr/>
        </p:nvSpPr>
        <p:spPr>
          <a:xfrm>
            <a:off x="4786465" y="2525266"/>
            <a:ext cx="6006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TBPX Port Cards can fit between disks in some locations</a:t>
            </a:r>
            <a:endParaRPr lang="en-US" dirty="0">
              <a:effectLst/>
              <a:latin typeface="Helvetica" pitchFamily="2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DD9ED70-5088-7941-B8D6-EA5302169F8A}"/>
              </a:ext>
            </a:extLst>
          </p:cNvPr>
          <p:cNvCxnSpPr>
            <a:cxnSpLocks/>
          </p:cNvCxnSpPr>
          <p:nvPr/>
        </p:nvCxnSpPr>
        <p:spPr>
          <a:xfrm flipH="1">
            <a:off x="6637283" y="2894598"/>
            <a:ext cx="299546" cy="37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2947E20-17DD-4748-BA34-B941217110C2}"/>
              </a:ext>
            </a:extLst>
          </p:cNvPr>
          <p:cNvSpPr/>
          <p:nvPr/>
        </p:nvSpPr>
        <p:spPr>
          <a:xfrm>
            <a:off x="4966139" y="6038850"/>
            <a:ext cx="5502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Helvetica" pitchFamily="2" charset="0"/>
              </a:rPr>
              <a:t>TFPX &amp; TEPX needs short </a:t>
            </a:r>
            <a:r>
              <a:rPr lang="en-US" dirty="0" err="1">
                <a:latin typeface="Helvetica" pitchFamily="2" charset="0"/>
              </a:rPr>
              <a:t>eLinks</a:t>
            </a:r>
            <a:endParaRPr lang="en-US" dirty="0">
              <a:latin typeface="Helvetica" pitchFamily="2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0CDC409-DEB0-144C-8E75-89D2B6B12171}"/>
              </a:ext>
            </a:extLst>
          </p:cNvPr>
          <p:cNvCxnSpPr>
            <a:cxnSpLocks/>
          </p:cNvCxnSpPr>
          <p:nvPr/>
        </p:nvCxnSpPr>
        <p:spPr>
          <a:xfrm>
            <a:off x="6937215" y="2902638"/>
            <a:ext cx="85554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173F11-CF0D-F844-81F8-112C852D3B7E}"/>
              </a:ext>
            </a:extLst>
          </p:cNvPr>
          <p:cNvCxnSpPr>
            <a:cxnSpLocks/>
          </p:cNvCxnSpPr>
          <p:nvPr/>
        </p:nvCxnSpPr>
        <p:spPr>
          <a:xfrm>
            <a:off x="6947339" y="2880541"/>
            <a:ext cx="269487" cy="400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4" descr="Star">
            <a:extLst>
              <a:ext uri="{FF2B5EF4-FFF2-40B4-BE49-F238E27FC236}">
                <a16:creationId xmlns:a16="http://schemas.microsoft.com/office/drawing/2014/main" id="{7952C258-209A-E64D-83E6-CDF3CE8B5F16}"/>
              </a:ext>
            </a:extLst>
          </p:cNvPr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00237" y="4127437"/>
            <a:ext cx="254000" cy="254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3937DF5-5E23-9C44-AB9D-6E6BFE1C100F}"/>
              </a:ext>
            </a:extLst>
          </p:cNvPr>
          <p:cNvSpPr/>
          <p:nvPr/>
        </p:nvSpPr>
        <p:spPr>
          <a:xfrm>
            <a:off x="11062851" y="4512395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Helvetica" pitchFamily="2" charset="0"/>
              </a:rPr>
              <a:t>IP</a:t>
            </a:r>
            <a:endParaRPr lang="en-US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345DF0E-AB1C-B940-B60B-AD51B1F44540}"/>
              </a:ext>
            </a:extLst>
          </p:cNvPr>
          <p:cNvCxnSpPr>
            <a:cxnSpLocks/>
          </p:cNvCxnSpPr>
          <p:nvPr/>
        </p:nvCxnSpPr>
        <p:spPr>
          <a:xfrm>
            <a:off x="6961101" y="2884895"/>
            <a:ext cx="481165" cy="405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CFE51F5-B943-1843-8639-CB283A4F4B03}"/>
              </a:ext>
            </a:extLst>
          </p:cNvPr>
          <p:cNvCxnSpPr>
            <a:cxnSpLocks/>
          </p:cNvCxnSpPr>
          <p:nvPr/>
        </p:nvCxnSpPr>
        <p:spPr>
          <a:xfrm flipH="1">
            <a:off x="6188405" y="2892893"/>
            <a:ext cx="757155" cy="388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580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92685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E-links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8C689-5743-F84C-A564-66D882468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082" y="806540"/>
            <a:ext cx="7630125" cy="219989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C00000"/>
                </a:solidFill>
              </a:rPr>
              <a:t>Cables under test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FFC-bifurcated with 10cm/1.5m leg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Ordered 20 from </a:t>
            </a:r>
            <a:r>
              <a:rPr lang="en-US" dirty="0" err="1"/>
              <a:t>ColtTech</a:t>
            </a:r>
            <a:r>
              <a:rPr lang="en-US" dirty="0"/>
              <a:t> in Kansas City. Will be delivered on June 18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FFC-bifurcated with 10cm/1.m leg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Received 20 from a Chinese company on June 13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Manufactured 1m and 2m long micro-twisted pair cables</a:t>
            </a:r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45E0C-AD13-F541-A003-1E6B68DAEC91}" type="datetime1">
              <a:rPr lang="en-US" smtClean="0"/>
              <a:t>6/14/18</a:t>
            </a:fld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A6EB39F-29DB-664F-8103-8EE181EC6F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791201" y="848104"/>
            <a:ext cx="6351494" cy="4826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553D666-478D-C144-AD8E-C027235BC50D}"/>
              </a:ext>
            </a:extLst>
          </p:cNvPr>
          <p:cNvSpPr txBox="1"/>
          <p:nvPr/>
        </p:nvSpPr>
        <p:spPr>
          <a:xfrm>
            <a:off x="5935126" y="1167466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10cm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67830D5-382A-6946-931F-A9E5668F6820}"/>
              </a:ext>
            </a:extLst>
          </p:cNvPr>
          <p:cNvSpPr txBox="1"/>
          <p:nvPr/>
        </p:nvSpPr>
        <p:spPr>
          <a:xfrm>
            <a:off x="9206336" y="656003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1/1.5 m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2256E93-E9E6-3F40-8365-0F97A2283B8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854036" y="3006437"/>
            <a:ext cx="3208426" cy="1480946"/>
          </a:xfrm>
          <a:prstGeom prst="rect">
            <a:avLst/>
          </a:prstGeom>
        </p:spPr>
      </p:pic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62074C5B-6CA1-D345-B611-B421BCC67926}"/>
              </a:ext>
            </a:extLst>
          </p:cNvPr>
          <p:cNvSpPr txBox="1">
            <a:spLocks/>
          </p:cNvSpPr>
          <p:nvPr/>
        </p:nvSpPr>
        <p:spPr>
          <a:xfrm>
            <a:off x="184082" y="4366275"/>
            <a:ext cx="11743150" cy="247995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C00000"/>
                </a:solidFill>
              </a:rPr>
              <a:t>Activities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BERT to test bit errors up to 1.28 Gbps at KU (FPGA board: VC707) and setting it up at CERN (FPGA board: KC705)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S-parameter tests and eye diagrams using Vector Network Analyzer (CERN) or FPGA board (KU)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Setting up a test stand to connect with RD53A board using small PCB cable adapter from Display Port to SMK or AMP connectors (Details in coming slides)</a:t>
            </a:r>
          </a:p>
          <a:p>
            <a:pPr lvl="1"/>
            <a:r>
              <a:rPr lang="en-US" dirty="0"/>
              <a:t>Prepare for Radiation campaigns (first in July): Delivered the TP cables, and will be sending more as they will become available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AE96B-19B6-0D49-9D21-A89AE3F3B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668834-66C6-D541-AEC3-61991C27ABA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5791"/>
          <a:stretch/>
        </p:blipFill>
        <p:spPr>
          <a:xfrm>
            <a:off x="7990998" y="1619783"/>
            <a:ext cx="3208071" cy="274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55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31117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Reminder: Twisted Pair Cable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8C689-5743-F84C-A564-66D882468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137" y="972562"/>
            <a:ext cx="6988518" cy="3724129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i="1" dirty="0"/>
              <a:t>The material used is Cu with double QML Kapton insulation with 4 twist/inch and thickness of 36 AWG that were used for ATLAS </a:t>
            </a:r>
            <a:r>
              <a:rPr lang="en-GB" i="1" dirty="0" err="1"/>
              <a:t>nSQP</a:t>
            </a:r>
            <a:r>
              <a:rPr lang="en-GB" i="1" dirty="0"/>
              <a:t> cables</a:t>
            </a:r>
          </a:p>
          <a:p>
            <a:pPr>
              <a:lnSpc>
                <a:spcPct val="120000"/>
              </a:lnSpc>
            </a:pPr>
            <a:r>
              <a:rPr lang="en-GB" i="1" dirty="0"/>
              <a:t>The FFC tabs are connected to 4 differential pairs per cable. The front side has signal differential pairs and one heavy trace to simulate the high-voltage bias. The bottom face split up into three heavy traces to be used as grounds or to power the electronics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GB" i="1" dirty="0">
                <a:solidFill>
                  <a:srgbClr val="C00000"/>
                </a:solidFill>
              </a:rPr>
              <a:t>Cables uses SMK connectors used in phase-1 </a:t>
            </a:r>
            <a:r>
              <a:rPr lang="en-GB" i="1" dirty="0" err="1">
                <a:solidFill>
                  <a:srgbClr val="C00000"/>
                </a:solidFill>
              </a:rPr>
              <a:t>TFPix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A115B-1F5E-4644-94FF-24B69E823DB4}" type="datetime1">
              <a:rPr lang="en-US" smtClean="0"/>
              <a:t>6/14/18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B02872-4406-184D-AE94-88618FAEA8A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957512" y="519115"/>
            <a:ext cx="3721100" cy="1854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8C2A4D-E2FE-0A4B-AF14-37AAE64CECBE}"/>
              </a:ext>
            </a:extLst>
          </p:cNvPr>
          <p:cNvPicPr/>
          <p:nvPr/>
        </p:nvPicPr>
        <p:blipFill rotWithShape="1">
          <a:blip r:embed="rId4"/>
          <a:srcRect l="37062" t="6160" r="31635" b="11952"/>
          <a:stretch/>
        </p:blipFill>
        <p:spPr>
          <a:xfrm rot="5400000">
            <a:off x="7898231" y="1960020"/>
            <a:ext cx="1267978" cy="22953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14">
            <a:extLst>
              <a:ext uri="{FF2B5EF4-FFF2-40B4-BE49-F238E27FC236}">
                <a16:creationId xmlns:a16="http://schemas.microsoft.com/office/drawing/2014/main" id="{FCFDE525-A773-024E-AE51-A14CB8D0C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391" y="2516602"/>
            <a:ext cx="2541536" cy="13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894C65-E65F-8040-A4EF-C55DF3DC5428}"/>
              </a:ext>
            </a:extLst>
          </p:cNvPr>
          <p:cNvPicPr/>
          <p:nvPr/>
        </p:nvPicPr>
        <p:blipFill rotWithShape="1">
          <a:blip r:embed="rId6"/>
          <a:srcRect l="5370" t="33779" r="21725" b="19226"/>
          <a:stretch/>
        </p:blipFill>
        <p:spPr>
          <a:xfrm rot="10800000">
            <a:off x="7363181" y="4156759"/>
            <a:ext cx="2295304" cy="10798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Picture 15">
            <a:extLst>
              <a:ext uri="{FF2B5EF4-FFF2-40B4-BE49-F238E27FC236}">
                <a16:creationId xmlns:a16="http://schemas.microsoft.com/office/drawing/2014/main" id="{2E6A9081-5B93-EA45-B3A6-8D2EBCEB0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679872" y="4107094"/>
            <a:ext cx="2411183" cy="134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C22AA-BD66-E744-8F1C-67ED41BC5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3</a:t>
            </a:fld>
            <a:endParaRPr lang="en-US" dirty="0"/>
          </a:p>
        </p:txBody>
      </p:sp>
      <p:pic>
        <p:nvPicPr>
          <p:cNvPr id="15" name="Picture 17" descr="https://www.smk.co.jp/p_image/EF5D_20120801.jpg">
            <a:extLst>
              <a:ext uri="{FF2B5EF4-FFF2-40B4-BE49-F238E27FC236}">
                <a16:creationId xmlns:a16="http://schemas.microsoft.com/office/drawing/2014/main" id="{1EB721BB-3BFD-D94A-9432-C2525B062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9" t="19672" r="3539" b="18494"/>
          <a:stretch>
            <a:fillRect/>
          </a:stretch>
        </p:blipFill>
        <p:spPr bwMode="auto">
          <a:xfrm>
            <a:off x="1496661" y="4760920"/>
            <a:ext cx="1954566" cy="128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2598D9-EEE0-2043-A4E5-AC1E7DF9874A}"/>
              </a:ext>
            </a:extLst>
          </p:cNvPr>
          <p:cNvSpPr/>
          <p:nvPr/>
        </p:nvSpPr>
        <p:spPr>
          <a:xfrm>
            <a:off x="484727" y="6112865"/>
            <a:ext cx="4696873" cy="919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120000"/>
              </a:lnSpc>
            </a:pPr>
            <a:r>
              <a:rPr lang="en-US" sz="1400" dirty="0">
                <a:hlinkClick r:id="rId10"/>
              </a:rPr>
              <a:t>EF-5D Series 0.5mm Pitch used for Phase-1 FPX flex cables, 20 contacts per size, 100 Mrad tested</a:t>
            </a:r>
            <a:endParaRPr lang="en-US" sz="1400" dirty="0"/>
          </a:p>
          <a:p>
            <a:pPr lvl="2">
              <a:lnSpc>
                <a:spcPct val="120000"/>
              </a:lnSpc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28789A-41EE-4B41-8481-67F9B8EFCF1C}"/>
              </a:ext>
            </a:extLst>
          </p:cNvPr>
          <p:cNvSpPr/>
          <p:nvPr/>
        </p:nvSpPr>
        <p:spPr>
          <a:xfrm>
            <a:off x="3581400" y="5347162"/>
            <a:ext cx="6300743" cy="734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</a:pPr>
            <a:r>
              <a:rPr lang="en-US" dirty="0"/>
              <a:t>Initially, we have a shortage of these connects but now have recently recovered some from CERN (Thanks to Will Johns!)</a:t>
            </a:r>
          </a:p>
        </p:txBody>
      </p:sp>
    </p:spTree>
    <p:extLst>
      <p:ext uri="{BB962C8B-B14F-4D97-AF65-F5344CB8AC3E}">
        <p14:creationId xmlns:p14="http://schemas.microsoft.com/office/powerpoint/2010/main" val="3203218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31117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Flat Flex Cable Prototype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9198-89F1-8D40-9285-78AAA3F7367E}" type="datetime1">
              <a:rPr lang="en-US" smtClean="0"/>
              <a:t>6/14/18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207308-B27D-C84F-9413-00EC7EE9B651}"/>
              </a:ext>
            </a:extLst>
          </p:cNvPr>
          <p:cNvGrpSpPr/>
          <p:nvPr/>
        </p:nvGrpSpPr>
        <p:grpSpPr>
          <a:xfrm>
            <a:off x="519546" y="3406707"/>
            <a:ext cx="7840136" cy="3314768"/>
            <a:chOff x="7245247" y="422922"/>
            <a:chExt cx="4884419" cy="2494522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A6EB39F-29DB-664F-8103-8EE181EC6FDF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445271" y="595991"/>
              <a:ext cx="4684395" cy="48260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696881B-53BC-FE46-8E85-4E4A0425BF50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296046" y="1212242"/>
              <a:ext cx="4833620" cy="95123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02B10A2-E4B3-2D46-97FB-1CE969107259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 rot="10800000" flipV="1">
              <a:off x="7245247" y="1943144"/>
              <a:ext cx="4744085" cy="709295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DDBA47F-D66B-BE49-91C3-F2DCB92DA006}"/>
                </a:ext>
              </a:extLst>
            </p:cNvPr>
            <p:cNvSpPr txBox="1"/>
            <p:nvPr/>
          </p:nvSpPr>
          <p:spPr>
            <a:xfrm>
              <a:off x="9304759" y="2609667"/>
              <a:ext cx="526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Back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553D666-478D-C144-AD8E-C027235BC50D}"/>
                </a:ext>
              </a:extLst>
            </p:cNvPr>
            <p:cNvSpPr txBox="1"/>
            <p:nvPr/>
          </p:nvSpPr>
          <p:spPr>
            <a:xfrm>
              <a:off x="7445271" y="880121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10cm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67830D5-382A-6946-931F-A9E5668F6820}"/>
                </a:ext>
              </a:extLst>
            </p:cNvPr>
            <p:cNvSpPr txBox="1"/>
            <p:nvPr/>
          </p:nvSpPr>
          <p:spPr>
            <a:xfrm>
              <a:off x="9206336" y="422922"/>
              <a:ext cx="7553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1/1.5 m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8A22947-D1F8-F642-A48C-380296A50D5A}"/>
                </a:ext>
              </a:extLst>
            </p:cNvPr>
            <p:cNvSpPr txBox="1"/>
            <p:nvPr/>
          </p:nvSpPr>
          <p:spPr>
            <a:xfrm>
              <a:off x="9296776" y="1818767"/>
              <a:ext cx="574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Front</a:t>
              </a:r>
            </a:p>
          </p:txBody>
        </p: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071AD74-41AA-A44E-9A3E-1AB2DF594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105" y="854240"/>
            <a:ext cx="11542652" cy="2381935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C00000"/>
                </a:solidFill>
              </a:rPr>
              <a:t>Material and connectors</a:t>
            </a:r>
          </a:p>
          <a:p>
            <a:pPr lvl="1">
              <a:lnSpc>
                <a:spcPct val="120000"/>
              </a:lnSpc>
            </a:pPr>
            <a:r>
              <a:rPr lang="en-GB" i="1" dirty="0"/>
              <a:t>The cables are made up of two 0.13 mm thick polyamide layers, with additional 0.2 mm stiffener added to meet the connector requirement. </a:t>
            </a:r>
          </a:p>
          <a:p>
            <a:pPr lvl="1">
              <a:lnSpc>
                <a:spcPct val="120000"/>
              </a:lnSpc>
            </a:pPr>
            <a:r>
              <a:rPr lang="en-GB" i="1" dirty="0"/>
              <a:t>The ends have gold fingers, with left side being connected to the </a:t>
            </a:r>
            <a:r>
              <a:rPr lang="en-GB" i="1" dirty="0">
                <a:solidFill>
                  <a:srgbClr val="FF0000"/>
                </a:solidFill>
              </a:rPr>
              <a:t>20 pin AMP </a:t>
            </a:r>
            <a:r>
              <a:rPr lang="en-GB" i="1" dirty="0"/>
              <a:t>connector and the two right hand sides being connected to </a:t>
            </a:r>
            <a:r>
              <a:rPr lang="en-GB" i="1" dirty="0">
                <a:solidFill>
                  <a:srgbClr val="FF0000"/>
                </a:solidFill>
              </a:rPr>
              <a:t>two 8 pin AMP</a:t>
            </a:r>
            <a:r>
              <a:rPr lang="en-GB" i="1" dirty="0"/>
              <a:t> connectors (See next slide). </a:t>
            </a:r>
          </a:p>
          <a:p>
            <a:pPr lvl="1">
              <a:lnSpc>
                <a:spcPct val="120000"/>
              </a:lnSpc>
            </a:pPr>
            <a:r>
              <a:rPr lang="en-GB" i="1" dirty="0"/>
              <a:t>The weight of Cu traces is 1oz assuming thickness is 35 </a:t>
            </a:r>
            <a:r>
              <a:rPr lang="en-GB" i="1" dirty="0">
                <a:sym typeface="Symbol" pitchFamily="2" charset="2"/>
              </a:rPr>
              <a:t></a:t>
            </a:r>
            <a:r>
              <a:rPr lang="en-GB" i="1" dirty="0"/>
              <a:t>m. </a:t>
            </a: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295BBAC-10FF-F643-8AA5-E6104F954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4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C2488C1-702F-6746-9C42-FF9092C3E3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" r="-11597" b="-6246"/>
          <a:stretch/>
        </p:blipFill>
        <p:spPr>
          <a:xfrm>
            <a:off x="8720360" y="2952778"/>
            <a:ext cx="3242331" cy="411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283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31117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Alternate FFC Connectors (In stock)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2375-3EEC-2A4A-99CA-EEA65F166A1D}" type="datetime1">
              <a:rPr lang="en-US" smtClean="0"/>
              <a:t>6/14/18</a:t>
            </a:fld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071AD74-41AA-A44E-9A3E-1AB2DF594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105" y="899960"/>
            <a:ext cx="11542652" cy="1446999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C00000"/>
                </a:solidFill>
              </a:rPr>
              <a:t>AMP</a:t>
            </a:r>
            <a:r>
              <a:rPr lang="en-GB" i="1" dirty="0"/>
              <a:t> </a:t>
            </a:r>
            <a:r>
              <a:rPr lang="fr-FR" u="sng" dirty="0">
                <a:hlinkClick r:id="rId3"/>
              </a:rPr>
              <a:t>2-1734742-0</a:t>
            </a:r>
            <a:r>
              <a:rPr lang="fr-FR" dirty="0"/>
              <a:t>  (20 and 8 pins) and </a:t>
            </a:r>
            <a:r>
              <a:rPr lang="fr-FR" dirty="0" err="1"/>
              <a:t>is</a:t>
            </a:r>
            <a:r>
              <a:rPr lang="fr-FR" dirty="0"/>
              <a:t> default for </a:t>
            </a:r>
            <a:r>
              <a:rPr lang="fr-FR" dirty="0" err="1"/>
              <a:t>bifurcated</a:t>
            </a:r>
            <a:r>
              <a:rPr lang="fr-FR" dirty="0"/>
              <a:t> FFC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C00000"/>
                </a:solidFill>
              </a:rPr>
              <a:t>Has sliding bale: no locking mechanism and the connection is hard to make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Right now we have the 0.5mm spacing but the HDIs are looking at 0.3mm spacing 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ED3D27-F50B-8149-A908-4951D5C11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8524" y="2213303"/>
            <a:ext cx="2004527" cy="20045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74F8A3-8875-9F49-808E-46E80A620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342200"/>
            <a:ext cx="2008652" cy="2008652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97BB498-3920-A445-85A0-83D467BB5BCE}"/>
              </a:ext>
            </a:extLst>
          </p:cNvPr>
          <p:cNvSpPr txBox="1">
            <a:spLocks/>
          </p:cNvSpPr>
          <p:nvPr/>
        </p:nvSpPr>
        <p:spPr>
          <a:xfrm>
            <a:off x="176105" y="4301729"/>
            <a:ext cx="10750975" cy="60896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dirty="0">
                <a:solidFill>
                  <a:srgbClr val="C00000"/>
                </a:solidFill>
              </a:rPr>
              <a:t>Hirose:</a:t>
            </a:r>
            <a:r>
              <a:rPr lang="en-GB" i="1" dirty="0"/>
              <a:t> </a:t>
            </a:r>
            <a:r>
              <a:rPr lang="en-US" i="1" u="sng" dirty="0">
                <a:hlinkClick r:id="rId6"/>
              </a:rPr>
              <a:t>FH12-20S-0.5SVA(54)</a:t>
            </a:r>
            <a:r>
              <a:rPr lang="en-GB" i="1" dirty="0"/>
              <a:t>, </a:t>
            </a:r>
            <a:r>
              <a:rPr lang="en-US" i="1" u="sng" dirty="0">
                <a:hlinkClick r:id="rId7"/>
              </a:rPr>
              <a:t>FH40-20S-0.5SV</a:t>
            </a:r>
            <a:r>
              <a:rPr lang="en-GB" i="1" dirty="0"/>
              <a:t>, </a:t>
            </a:r>
            <a:r>
              <a:rPr lang="en-US" i="1" u="sng" dirty="0">
                <a:hlinkClick r:id="rId8"/>
              </a:rPr>
              <a:t>DF40HC(3.5)-40DS-0.4V(51)</a:t>
            </a:r>
            <a:r>
              <a:rPr lang="en-US" i="1" u="sng" dirty="0"/>
              <a:t>      </a:t>
            </a:r>
            <a:endParaRPr lang="en-US" dirty="0"/>
          </a:p>
        </p:txBody>
      </p:sp>
      <p:pic>
        <p:nvPicPr>
          <p:cNvPr id="2051" name="Picture 3">
            <a:hlinkClick r:id="rId6"/>
            <a:extLst>
              <a:ext uri="{FF2B5EF4-FFF2-40B4-BE49-F238E27FC236}">
                <a16:creationId xmlns:a16="http://schemas.microsoft.com/office/drawing/2014/main" id="{FD38C9D7-7C49-E149-A265-C2059AB2D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54" b="18854"/>
          <a:stretch>
            <a:fillRect/>
          </a:stretch>
        </p:blipFill>
        <p:spPr bwMode="auto">
          <a:xfrm>
            <a:off x="2019001" y="5255171"/>
            <a:ext cx="136207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hlinkClick r:id="rId7"/>
            <a:extLst>
              <a:ext uri="{FF2B5EF4-FFF2-40B4-BE49-F238E27FC236}">
                <a16:creationId xmlns:a16="http://schemas.microsoft.com/office/drawing/2014/main" id="{5124E72E-4CC2-FB4F-8515-39EC87396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9" t="23125" r="19331" b="23125"/>
          <a:stretch>
            <a:fillRect/>
          </a:stretch>
        </p:blipFill>
        <p:spPr bwMode="auto">
          <a:xfrm>
            <a:off x="5106372" y="5255171"/>
            <a:ext cx="1319530" cy="91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asted-image.png">
            <a:hlinkClick r:id="rId8"/>
            <a:extLst>
              <a:ext uri="{FF2B5EF4-FFF2-40B4-BE49-F238E27FC236}">
                <a16:creationId xmlns:a16="http://schemas.microsoft.com/office/drawing/2014/main" id="{E77EE1B6-D4BC-714B-BA00-A57302FE7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t="27641" r="10216" b="27641"/>
          <a:stretch>
            <a:fillRect/>
          </a:stretch>
        </p:blipFill>
        <p:spPr bwMode="auto">
          <a:xfrm>
            <a:off x="7699712" y="5255171"/>
            <a:ext cx="2063750" cy="87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4">
            <a:extLst>
              <a:ext uri="{FF2B5EF4-FFF2-40B4-BE49-F238E27FC236}">
                <a16:creationId xmlns:a16="http://schemas.microsoft.com/office/drawing/2014/main" id="{508048AF-39B2-6441-A214-3D1F115D9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3619DFE7-8695-7042-B817-DFC911973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66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665331D9-2331-1F4F-A96A-B39DAC06A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65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41256AD8-103C-984D-8195-5449BBDF7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6350" y="2374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5A4259-DF74-FF4F-B403-61698BF447DF}"/>
              </a:ext>
            </a:extLst>
          </p:cNvPr>
          <p:cNvSpPr txBox="1"/>
          <p:nvPr/>
        </p:nvSpPr>
        <p:spPr>
          <a:xfrm>
            <a:off x="4461191" y="6333053"/>
            <a:ext cx="3339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Default for now for the port cards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8ABC2C7-49E2-F549-9452-A8AB41CC10C2}"/>
              </a:ext>
            </a:extLst>
          </p:cNvPr>
          <p:cNvCxnSpPr/>
          <p:nvPr/>
        </p:nvCxnSpPr>
        <p:spPr>
          <a:xfrm>
            <a:off x="5683625" y="6130701"/>
            <a:ext cx="0" cy="225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C057CAD0-AC49-3D4D-A78A-C9C95DD3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98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31117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Cable test Round Board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735D-E8AC-314B-AE31-73162F17D8A7}" type="datetime1">
              <a:rPr lang="en-US" smtClean="0"/>
              <a:t>6/14/18</a:t>
            </a:fld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071AD74-41AA-A44E-9A3E-1AB2DF594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106" y="1031117"/>
            <a:ext cx="6041394" cy="1800983"/>
          </a:xfrm>
          <a:ln>
            <a:noFill/>
          </a:ln>
        </p:spPr>
        <p:txBody>
          <a:bodyPr>
            <a:normAutofit fontScale="85000" lnSpcReduction="10000"/>
          </a:bodyPr>
          <a:lstStyle/>
          <a:p>
            <a:r>
              <a:rPr lang="en-US" dirty="0"/>
              <a:t>It’s an 8 inch round board, that can connect either SMK or AMP connector for each differential pair to two SMA connectors</a:t>
            </a:r>
          </a:p>
          <a:p>
            <a:r>
              <a:rPr lang="en-US" dirty="0"/>
              <a:t>Used with Vector Network Analyzer and test stand to connect with RD53A board </a:t>
            </a:r>
          </a:p>
          <a:p>
            <a:pPr marL="0" indent="0">
              <a:buNone/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508048AF-39B2-6441-A214-3D1F115D9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3619DFE7-8695-7042-B817-DFC911973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66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665331D9-2331-1F4F-A96A-B39DAC06A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65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41256AD8-103C-984D-8195-5449BBDF7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6350" y="2374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C34998-67BC-994A-84D0-DE1A73DB84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50" t="7500" r="15500" b="15000"/>
          <a:stretch/>
        </p:blipFill>
        <p:spPr>
          <a:xfrm>
            <a:off x="1388954" y="2792856"/>
            <a:ext cx="4102262" cy="356349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E32B3F-D33D-2C4D-848E-8BA84624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236360-DFFE-164E-8110-820AB9B85C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91" b="30332"/>
          <a:stretch/>
        </p:blipFill>
        <p:spPr>
          <a:xfrm>
            <a:off x="6313378" y="457200"/>
            <a:ext cx="5782743" cy="56598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38057A-D9B5-4642-9F24-5C64F8CBBE45}"/>
              </a:ext>
            </a:extLst>
          </p:cNvPr>
          <p:cNvSpPr txBox="1"/>
          <p:nvPr/>
        </p:nvSpPr>
        <p:spPr>
          <a:xfrm>
            <a:off x="6429933" y="814248"/>
            <a:ext cx="1562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VNA at CERN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78FA60-9E71-244A-9004-4387BA3E17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0354" y="1500597"/>
            <a:ext cx="3145932" cy="251674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AB6A634-E2CF-2843-A5A8-A547D85A2202}"/>
              </a:ext>
            </a:extLst>
          </p:cNvPr>
          <p:cNvSpPr txBox="1"/>
          <p:nvPr/>
        </p:nvSpPr>
        <p:spPr>
          <a:xfrm>
            <a:off x="6668554" y="3342760"/>
            <a:ext cx="1982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 </a:t>
            </a:r>
            <a:r>
              <a:rPr lang="en-US" dirty="0" err="1"/>
              <a:t>FPix</a:t>
            </a:r>
            <a:r>
              <a:rPr lang="en-US" dirty="0"/>
              <a:t> Phase-1 FFC</a:t>
            </a:r>
          </a:p>
        </p:txBody>
      </p:sp>
    </p:spTree>
    <p:extLst>
      <p:ext uri="{BB962C8B-B14F-4D97-AF65-F5344CB8AC3E}">
        <p14:creationId xmlns:p14="http://schemas.microsoft.com/office/powerpoint/2010/main" val="3583308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31117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BERT at KU &amp;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8C689-5743-F84C-A564-66D882468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2983" y="1501885"/>
            <a:ext cx="8913831" cy="582530"/>
          </a:xfrm>
        </p:spPr>
        <p:txBody>
          <a:bodyPr>
            <a:normAutofit/>
          </a:bodyPr>
          <a:lstStyle/>
          <a:p>
            <a:r>
              <a:rPr lang="en-US" dirty="0"/>
              <a:t>Tests run at 400, 640 and 1280 </a:t>
            </a:r>
            <a:r>
              <a:rPr lang="en-US" dirty="0" err="1"/>
              <a:t>Mbps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B68B4D70-E309-6249-A913-EB2D6F85B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E2F5-B63B-3440-8DA7-FFEA8C30BC70}" type="datetime1">
              <a:rPr lang="en-US" smtClean="0"/>
              <a:t>6/14/18</a:t>
            </a:fld>
            <a:endParaRPr lang="en-US" dirty="0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ABEE5581-38E7-F549-B3D2-AEFC99AD7C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024612"/>
              </p:ext>
            </p:extLst>
          </p:nvPr>
        </p:nvGraphicFramePr>
        <p:xfrm>
          <a:off x="117306" y="2223755"/>
          <a:ext cx="7616993" cy="25081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9129">
                  <a:extLst>
                    <a:ext uri="{9D8B030D-6E8A-4147-A177-3AD203B41FA5}">
                      <a16:colId xmlns:a16="http://schemas.microsoft.com/office/drawing/2014/main" val="3065785543"/>
                    </a:ext>
                  </a:extLst>
                </a:gridCol>
                <a:gridCol w="2009551">
                  <a:extLst>
                    <a:ext uri="{9D8B030D-6E8A-4147-A177-3AD203B41FA5}">
                      <a16:colId xmlns:a16="http://schemas.microsoft.com/office/drawing/2014/main" val="1093657985"/>
                    </a:ext>
                  </a:extLst>
                </a:gridCol>
                <a:gridCol w="1895635">
                  <a:extLst>
                    <a:ext uri="{9D8B030D-6E8A-4147-A177-3AD203B41FA5}">
                      <a16:colId xmlns:a16="http://schemas.microsoft.com/office/drawing/2014/main" val="336032152"/>
                    </a:ext>
                  </a:extLst>
                </a:gridCol>
                <a:gridCol w="1852678">
                  <a:extLst>
                    <a:ext uri="{9D8B030D-6E8A-4147-A177-3AD203B41FA5}">
                      <a16:colId xmlns:a16="http://schemas.microsoft.com/office/drawing/2014/main" val="288198291"/>
                    </a:ext>
                  </a:extLst>
                </a:gridCol>
              </a:tblGrid>
              <a:tr h="47061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solidFill>
                            <a:schemeClr val="accent2"/>
                          </a:solidFill>
                          <a:effectLst/>
                        </a:rPr>
                        <a:t>Cables</a:t>
                      </a:r>
                      <a:endParaRPr lang="en-US" sz="1800" i="1" dirty="0">
                        <a:solidFill>
                          <a:schemeClr val="accent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400 </a:t>
                      </a:r>
                      <a:r>
                        <a:rPr lang="en-US" sz="1800" i="1" dirty="0" err="1"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Mbps</a:t>
                      </a:r>
                      <a:endParaRPr lang="en-US" sz="1800" i="1" dirty="0">
                        <a:solidFill>
                          <a:schemeClr val="accent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>
                          <a:solidFill>
                            <a:schemeClr val="accent2"/>
                          </a:solidFill>
                          <a:effectLst/>
                        </a:rPr>
                        <a:t>640 </a:t>
                      </a:r>
                      <a:r>
                        <a:rPr lang="en-GB" sz="1800" i="1" dirty="0" err="1">
                          <a:solidFill>
                            <a:schemeClr val="accent2"/>
                          </a:solidFill>
                          <a:effectLst/>
                        </a:rPr>
                        <a:t>Mbps</a:t>
                      </a:r>
                      <a:endParaRPr lang="en-US" sz="1800" i="1" dirty="0">
                        <a:solidFill>
                          <a:schemeClr val="accent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solidFill>
                            <a:schemeClr val="accent2"/>
                          </a:solidFill>
                          <a:effectLst/>
                        </a:rPr>
                        <a:t>1.28 Gbps</a:t>
                      </a:r>
                      <a:endParaRPr lang="en-US" sz="1800" i="1" dirty="0">
                        <a:solidFill>
                          <a:schemeClr val="accent2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5076877"/>
                  </a:ext>
                </a:extLst>
              </a:tr>
              <a:tr h="8037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</a:rPr>
                        <a:t>0.762m Al FFC (phase1)</a:t>
                      </a: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err/10</a:t>
                      </a:r>
                      <a:r>
                        <a:rPr lang="en-US" sz="1800" i="1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err/10</a:t>
                      </a:r>
                      <a:r>
                        <a:rPr lang="en-US" sz="1800" i="1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bits (CERN)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4106157"/>
                  </a:ext>
                </a:extLst>
              </a:tr>
              <a:tr h="4672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</a:rPr>
                        <a:t>0.51m long TP</a:t>
                      </a: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err /10</a:t>
                      </a:r>
                      <a:r>
                        <a:rPr lang="en-US" sz="1800" i="1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err/10</a:t>
                      </a:r>
                      <a:r>
                        <a:rPr lang="en-US" sz="1800" i="1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4031237"/>
                  </a:ext>
                </a:extLst>
              </a:tr>
              <a:tr h="38328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</a:rPr>
                        <a:t>2m long TP</a:t>
                      </a: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err /10</a:t>
                      </a:r>
                      <a:r>
                        <a:rPr lang="en-US" sz="1800" i="1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7477661"/>
                  </a:ext>
                </a:extLst>
              </a:tr>
              <a:tr h="38328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i="1" dirty="0">
                          <a:effectLst/>
                        </a:rPr>
                        <a:t>Test TP cable</a:t>
                      </a: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800" i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err /10</a:t>
                      </a:r>
                      <a:r>
                        <a:rPr lang="en-US" sz="1800" i="1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err/10</a:t>
                      </a:r>
                      <a:r>
                        <a:rPr lang="en-US" sz="1800" i="1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i="1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bits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227444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B9FA296C-14D0-5C4B-9EFB-4AD813FBF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665" y="313417"/>
            <a:ext cx="3644900" cy="2730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FC9B34-F883-0D45-8B49-D110305CF899}"/>
              </a:ext>
            </a:extLst>
          </p:cNvPr>
          <p:cNvSpPr txBox="1"/>
          <p:nvPr/>
        </p:nvSpPr>
        <p:spPr>
          <a:xfrm>
            <a:off x="8949122" y="2155062"/>
            <a:ext cx="154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Adapter board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5F2452D-6493-9B46-92D6-C4C64D40FE1A}"/>
              </a:ext>
            </a:extLst>
          </p:cNvPr>
          <p:cNvCxnSpPr>
            <a:cxnSpLocks/>
          </p:cNvCxnSpPr>
          <p:nvPr/>
        </p:nvCxnSpPr>
        <p:spPr>
          <a:xfrm flipV="1">
            <a:off x="10390909" y="2008126"/>
            <a:ext cx="160595" cy="23461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AC73445-F10A-F542-A46F-9FA12B2EF338}"/>
              </a:ext>
            </a:extLst>
          </p:cNvPr>
          <p:cNvSpPr txBox="1"/>
          <p:nvPr/>
        </p:nvSpPr>
        <p:spPr>
          <a:xfrm>
            <a:off x="8766634" y="394804"/>
            <a:ext cx="1394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VC707 board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59984EA-0FA2-654C-AC37-1778D98CE616}"/>
              </a:ext>
            </a:extLst>
          </p:cNvPr>
          <p:cNvCxnSpPr>
            <a:cxnSpLocks/>
          </p:cNvCxnSpPr>
          <p:nvPr/>
        </p:nvCxnSpPr>
        <p:spPr>
          <a:xfrm>
            <a:off x="10161183" y="609180"/>
            <a:ext cx="521380" cy="23634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6F8E759-08C0-AA48-9A9B-49B3973D5B15}"/>
              </a:ext>
            </a:extLst>
          </p:cNvPr>
          <p:cNvSpPr txBox="1"/>
          <p:nvPr/>
        </p:nvSpPr>
        <p:spPr>
          <a:xfrm>
            <a:off x="8766634" y="1547417"/>
            <a:ext cx="1338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0.8 m Al FFC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93E135-CF81-3944-96AA-BFA53739315A}"/>
              </a:ext>
            </a:extLst>
          </p:cNvPr>
          <p:cNvSpPr txBox="1"/>
          <p:nvPr/>
        </p:nvSpPr>
        <p:spPr>
          <a:xfrm>
            <a:off x="8025462" y="4823812"/>
            <a:ext cx="82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test TP</a:t>
            </a:r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619D9617-E584-154F-A753-3FD609BC5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AF3A70B-A01A-4042-BFA8-3CA2803699B5}"/>
              </a:ext>
            </a:extLst>
          </p:cNvPr>
          <p:cNvGrpSpPr/>
          <p:nvPr/>
        </p:nvGrpSpPr>
        <p:grpSpPr>
          <a:xfrm>
            <a:off x="8436665" y="3265627"/>
            <a:ext cx="3077023" cy="3176300"/>
            <a:chOff x="9004542" y="3846435"/>
            <a:chExt cx="2509146" cy="259549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5CA8BEB-B090-E14D-87EC-99D2F5182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04542" y="3846435"/>
              <a:ext cx="2509146" cy="2595492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3F4EE9B-519C-0D4A-A5C4-EA823EB3469D}"/>
                </a:ext>
              </a:extLst>
            </p:cNvPr>
            <p:cNvSpPr txBox="1"/>
            <p:nvPr/>
          </p:nvSpPr>
          <p:spPr>
            <a:xfrm>
              <a:off x="9085663" y="5247589"/>
              <a:ext cx="944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0.5m TP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8149A6F-21D3-3143-B5CD-92B4776CE6D2}"/>
                </a:ext>
              </a:extLst>
            </p:cNvPr>
            <p:cNvSpPr txBox="1"/>
            <p:nvPr/>
          </p:nvSpPr>
          <p:spPr>
            <a:xfrm>
              <a:off x="9861482" y="5958901"/>
              <a:ext cx="822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test TP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4010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0D7D7F4-EAA9-6149-BA37-6F889F592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561" y="3628357"/>
            <a:ext cx="3914119" cy="31312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10D272-2C0D-2746-88B7-9DE3DD3D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3111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Eye Diagram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C73445-F10A-F542-A46F-9FA12B2EF338}"/>
              </a:ext>
            </a:extLst>
          </p:cNvPr>
          <p:cNvSpPr txBox="1"/>
          <p:nvPr/>
        </p:nvSpPr>
        <p:spPr>
          <a:xfrm>
            <a:off x="8766634" y="897724"/>
            <a:ext cx="1394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VC707 board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678839F-1781-DA46-8112-46CB71080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2BB1-5110-DF43-9466-0BC3B3BA64B1}" type="datetime1">
              <a:rPr lang="en-US" smtClean="0"/>
              <a:t>6/14/18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E5C7811-8A82-384C-AB8A-DA52B73C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D96A1-8F15-E54E-9E35-97FD7FA5C340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D66061-3A29-ED4E-BC38-2EDAFAA836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387675" y="1284616"/>
            <a:ext cx="6152465" cy="46143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7AE40F-4E60-3E4F-9147-13E95EA8B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756" y="1267056"/>
            <a:ext cx="6544173" cy="23916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B207EB-BB05-0C4C-AF5A-A5C2CD6B1AE7}"/>
              </a:ext>
            </a:extLst>
          </p:cNvPr>
          <p:cNvSpPr txBox="1"/>
          <p:nvPr/>
        </p:nvSpPr>
        <p:spPr>
          <a:xfrm>
            <a:off x="238639" y="769031"/>
            <a:ext cx="6113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Chinese FFC (10 cm)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0DA92D3-46DE-5847-986B-AA2D43478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1352" y="4252086"/>
            <a:ext cx="4529730" cy="90097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Test setup for the Chinese manufactured FFC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CF32EE-1185-4C4D-8124-4ACC8EE6D9ED}"/>
              </a:ext>
            </a:extLst>
          </p:cNvPr>
          <p:cNvSpPr txBox="1"/>
          <p:nvPr/>
        </p:nvSpPr>
        <p:spPr>
          <a:xfrm rot="18608478">
            <a:off x="3408443" y="1085089"/>
            <a:ext cx="4311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Preliminary first look, </a:t>
            </a:r>
          </a:p>
          <a:p>
            <a:r>
              <a:rPr lang="en-US" sz="3600" b="1" dirty="0"/>
              <a:t>needs work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BB0296-D696-1141-94ED-1BDAD8DDB5E5}"/>
              </a:ext>
            </a:extLst>
          </p:cNvPr>
          <p:cNvSpPr txBox="1"/>
          <p:nvPr/>
        </p:nvSpPr>
        <p:spPr>
          <a:xfrm>
            <a:off x="238639" y="3912968"/>
            <a:ext cx="3342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Al FFC (Phase-1) through VNA</a:t>
            </a:r>
          </a:p>
        </p:txBody>
      </p:sp>
    </p:spTree>
    <p:extLst>
      <p:ext uri="{BB962C8B-B14F-4D97-AF65-F5344CB8AC3E}">
        <p14:creationId xmlns:p14="http://schemas.microsoft.com/office/powerpoint/2010/main" val="2498842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2202</TotalTime>
  <Words>1371</Words>
  <Application>Microsoft Macintosh PowerPoint</Application>
  <PresentationFormat>Widescreen</PresentationFormat>
  <Paragraphs>202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Calibri,sans-serif</vt:lpstr>
      <vt:lpstr>Helvetica</vt:lpstr>
      <vt:lpstr>Symbol</vt:lpstr>
      <vt:lpstr>Times New Roman</vt:lpstr>
      <vt:lpstr>Verdana</vt:lpstr>
      <vt:lpstr>Office Theme</vt:lpstr>
      <vt:lpstr>Elinks for the IT phase-2 Upgrade</vt:lpstr>
      <vt:lpstr>E-links: Introduction</vt:lpstr>
      <vt:lpstr>E-links Status</vt:lpstr>
      <vt:lpstr>Reminder: Twisted Pair Cable</vt:lpstr>
      <vt:lpstr>Flat Flex Cable Prototype</vt:lpstr>
      <vt:lpstr>Alternate FFC Connectors (In stock)</vt:lpstr>
      <vt:lpstr>Cable test Round Board</vt:lpstr>
      <vt:lpstr>BERT at KU &amp; CERN</vt:lpstr>
      <vt:lpstr>Eye Diagram</vt:lpstr>
      <vt:lpstr>Current Test setup with round board for RD53A</vt:lpstr>
      <vt:lpstr>Proposed test setup eliminating round board for RD53A</vt:lpstr>
      <vt:lpstr>July Egamma Radiation Campaign  </vt:lpstr>
      <vt:lpstr>Backup</vt:lpstr>
      <vt:lpstr>E-links: Flavor</vt:lpstr>
      <vt:lpstr>E-links: Flavor</vt:lpstr>
    </vt:vector>
  </TitlesOfParts>
  <Manager/>
  <Company/>
  <LinksUpToDate>false</LinksUpToDate>
  <SharedDoc>false</SharedDoc>
  <HyperlinkBase/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eLinks: Status and Plans</dc:title>
  <dc:subject/>
  <dc:creator>Microsoft Office User</dc:creator>
  <cp:keywords/>
  <dc:description/>
  <cp:lastModifiedBy>Microsoft Office User</cp:lastModifiedBy>
  <cp:revision>129</cp:revision>
  <dcterms:created xsi:type="dcterms:W3CDTF">2018-06-05T20:58:41Z</dcterms:created>
  <dcterms:modified xsi:type="dcterms:W3CDTF">2018-06-14T14:49:17Z</dcterms:modified>
  <cp:category/>
</cp:coreProperties>
</file>