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unknown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9" r:id="rId2"/>
    <p:sldId id="271" r:id="rId3"/>
    <p:sldId id="280" r:id="rId4"/>
    <p:sldId id="281" r:id="rId5"/>
    <p:sldId id="27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3" r:id="rId14"/>
    <p:sldId id="274" r:id="rId15"/>
    <p:sldId id="275" r:id="rId16"/>
    <p:sldId id="256" r:id="rId17"/>
    <p:sldId id="278" r:id="rId18"/>
    <p:sldId id="277" r:id="rId19"/>
    <p:sldId id="276" r:id="rId20"/>
    <p:sldId id="257" r:id="rId21"/>
    <p:sldId id="258" r:id="rId22"/>
    <p:sldId id="259" r:id="rId23"/>
    <p:sldId id="260" r:id="rId24"/>
    <p:sldId id="261" r:id="rId25"/>
    <p:sldId id="262" r:id="rId26"/>
    <p:sldId id="263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75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091D1-625C-5447-9905-D51ACC292851}" type="datetimeFigureOut">
              <a:rPr lang="en-US" smtClean="0"/>
              <a:t>14.06.18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0A2AA-7610-0843-B2CD-6A984C937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32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509F9-0D97-B947-B09E-133CAF4CE0DB}" type="datetimeFigureOut">
              <a:rPr lang="en-US" smtClean="0"/>
              <a:t>14.06.18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D3F96-AC52-BD43-89A7-E28B57D15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822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6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4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6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8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7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9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0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5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7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B6D2-9BC2-5E49-A391-086BFFD2F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2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g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2380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7177" y="879682"/>
            <a:ext cx="82265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/>
              <a:buChar char="o"/>
            </a:pP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Where do we stand with our present understanding of the services for the Inner Tracker </a:t>
            </a: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?</a:t>
            </a:r>
          </a:p>
          <a:p>
            <a:pPr marL="457200" indent="-457200">
              <a:buFont typeface="Courier New"/>
              <a:buChar char="o"/>
            </a:pP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  <a:p>
            <a:pPr marL="457200" indent="-457200">
              <a:buFont typeface="Courier New"/>
              <a:buChar char="o"/>
            </a:pP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Some other consideration on beam and alignment to be kept in mind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4372" y="4546447"/>
            <a:ext cx="736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Obviously nothing is final, all just at the conceptual level, mainly to try to understand if it all fits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5133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70" y="5965"/>
            <a:ext cx="613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Services at Bulk-Head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Power cable connections in Scheme 2</a:t>
            </a:r>
            <a:endParaRPr lang="en-GB" dirty="0"/>
          </a:p>
        </p:txBody>
      </p:sp>
      <p:sp>
        <p:nvSpPr>
          <p:cNvPr id="42" name="Rectangle 41"/>
          <p:cNvSpPr/>
          <p:nvPr/>
        </p:nvSpPr>
        <p:spPr>
          <a:xfrm>
            <a:off x="7417672" y="5694779"/>
            <a:ext cx="1101676" cy="28838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/>
          <p:cNvGrpSpPr/>
          <p:nvPr/>
        </p:nvGrpSpPr>
        <p:grpSpPr>
          <a:xfrm>
            <a:off x="5565524" y="5118164"/>
            <a:ext cx="1852148" cy="865002"/>
            <a:chOff x="3898900" y="3232373"/>
            <a:chExt cx="1852148" cy="865002"/>
          </a:xfrm>
        </p:grpSpPr>
        <p:sp>
          <p:nvSpPr>
            <p:cNvPr id="44" name="Rectangle 43"/>
            <p:cNvSpPr/>
            <p:nvPr/>
          </p:nvSpPr>
          <p:spPr>
            <a:xfrm>
              <a:off x="4233908" y="3685326"/>
              <a:ext cx="1161519" cy="744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44461" y="3759751"/>
              <a:ext cx="1706587" cy="3376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71071" y="3569996"/>
              <a:ext cx="1287194" cy="11286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898900" y="3232373"/>
              <a:ext cx="1685974" cy="3376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3666337" y="5118164"/>
            <a:ext cx="1899187" cy="23706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1914525" y="4961178"/>
            <a:ext cx="1751812" cy="5510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28650" y="4999629"/>
            <a:ext cx="1285875" cy="11853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28650" y="5337251"/>
            <a:ext cx="1285875" cy="11853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372924" y="4131266"/>
            <a:ext cx="2228026" cy="1945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6273367" y="4180598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PP0</a:t>
            </a:r>
            <a:endParaRPr lang="en-GB" sz="1100" dirty="0"/>
          </a:p>
        </p:txBody>
      </p:sp>
      <p:sp>
        <p:nvSpPr>
          <p:cNvPr id="54" name="TextBox 53"/>
          <p:cNvSpPr txBox="1"/>
          <p:nvPr/>
        </p:nvSpPr>
        <p:spPr>
          <a:xfrm>
            <a:off x="5997505" y="5165926"/>
            <a:ext cx="8611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DSUB Size 5</a:t>
            </a:r>
            <a:endParaRPr lang="en-GB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7986736" y="5437843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PP1 -&gt;</a:t>
            </a:r>
            <a:endParaRPr lang="en-GB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628650" y="4589408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&lt;- IT</a:t>
            </a:r>
            <a:endParaRPr lang="en-GB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625312" y="1822941"/>
            <a:ext cx="78900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Scheme 2 the cable would be split into two after the PP0 connection, splitting could be done with or without a PCB.</a:t>
            </a:r>
          </a:p>
          <a:p>
            <a:endParaRPr lang="en-US" sz="1600" dirty="0"/>
          </a:p>
          <a:p>
            <a:r>
              <a:rPr lang="en-US" sz="1600" dirty="0" smtClean="0"/>
              <a:t>The purpose of the PCB is to provide a sturdy platform to solder onto and to split the cable into two with the possibility to have more desirable wires (diameters) after the PCB.</a:t>
            </a:r>
          </a:p>
          <a:p>
            <a:endParaRPr lang="en-US" sz="1600" dirty="0"/>
          </a:p>
          <a:p>
            <a:r>
              <a:rPr lang="en-US" sz="1600" dirty="0" smtClean="0"/>
              <a:t>Without PCB you would simply separate the wires from the cable to their individual bundles. </a:t>
            </a:r>
            <a:r>
              <a:rPr lang="en-US" sz="1600" dirty="0"/>
              <a:t>I</a:t>
            </a:r>
            <a:r>
              <a:rPr lang="en-US" sz="1600" dirty="0" smtClean="0"/>
              <a:t>f different wires are desired, PCB could be replaced with simply soldering the desired wires into the wires of the cable.</a:t>
            </a:r>
            <a:endParaRPr lang="en-GB" sz="1600" dirty="0"/>
          </a:p>
        </p:txBody>
      </p:sp>
      <p:sp>
        <p:nvSpPr>
          <p:cNvPr id="58" name="Rectangle 57"/>
          <p:cNvSpPr/>
          <p:nvPr/>
        </p:nvSpPr>
        <p:spPr>
          <a:xfrm>
            <a:off x="622721" y="6077050"/>
            <a:ext cx="7886701" cy="34492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4058937" y="6113686"/>
            <a:ext cx="822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BULKHEAD</a:t>
            </a:r>
            <a:endParaRPr lang="en-GB" sz="1100" b="1" dirty="0"/>
          </a:p>
        </p:txBody>
      </p:sp>
      <p:sp>
        <p:nvSpPr>
          <p:cNvPr id="60" name="Rectangle 59"/>
          <p:cNvSpPr/>
          <p:nvPr/>
        </p:nvSpPr>
        <p:spPr>
          <a:xfrm>
            <a:off x="622720" y="5517371"/>
            <a:ext cx="3831806" cy="3449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052123" y="4999629"/>
            <a:ext cx="268674" cy="51008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1600705" y="5552744"/>
            <a:ext cx="1875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IT Service Cylinder </a:t>
            </a:r>
            <a:r>
              <a:rPr lang="en-US" sz="1100" b="1" dirty="0" err="1" smtClean="0"/>
              <a:t>endflange</a:t>
            </a:r>
            <a:endParaRPr lang="en-GB" sz="11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798936" y="4370821"/>
            <a:ext cx="8097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Cable tension reliever</a:t>
            </a:r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621172" y="4856554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~0.5m</a:t>
            </a:r>
            <a:endParaRPr lang="en-GB" sz="1100" dirty="0"/>
          </a:p>
        </p:txBody>
      </p:sp>
      <p:sp>
        <p:nvSpPr>
          <p:cNvPr id="65" name="Rectangle 64"/>
          <p:cNvSpPr/>
          <p:nvPr/>
        </p:nvSpPr>
        <p:spPr>
          <a:xfrm>
            <a:off x="6010117" y="4625099"/>
            <a:ext cx="864587" cy="27744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6116509" y="456376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MTP-MTP</a:t>
            </a:r>
          </a:p>
          <a:p>
            <a:pPr algn="ctr"/>
            <a:r>
              <a:rPr lang="en-US" sz="1000" dirty="0" smtClean="0"/>
              <a:t>adapter</a:t>
            </a:r>
            <a:endParaRPr lang="en-GB" sz="1000" dirty="0"/>
          </a:p>
        </p:txBody>
      </p:sp>
      <p:sp>
        <p:nvSpPr>
          <p:cNvPr id="67" name="Rectangle 66"/>
          <p:cNvSpPr/>
          <p:nvPr/>
        </p:nvSpPr>
        <p:spPr>
          <a:xfrm>
            <a:off x="5869407" y="4940050"/>
            <a:ext cx="1146005" cy="140611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2556709" y="5087066"/>
            <a:ext cx="413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PCB</a:t>
            </a:r>
            <a:endParaRPr lang="en-GB" sz="1100" b="1" dirty="0"/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7928702" y="3965735"/>
            <a:ext cx="0" cy="1490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7928702" y="4074118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Z-axis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661423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70" y="5965"/>
            <a:ext cx="613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Services at Bulk-Head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65085" y="1201774"/>
            <a:ext cx="3242779" cy="1789409"/>
            <a:chOff x="462054" y="769725"/>
            <a:chExt cx="3242779" cy="1789409"/>
          </a:xfrm>
        </p:grpSpPr>
        <p:grpSp>
          <p:nvGrpSpPr>
            <p:cNvPr id="35" name="Group 34"/>
            <p:cNvGrpSpPr/>
            <p:nvPr/>
          </p:nvGrpSpPr>
          <p:grpSpPr>
            <a:xfrm>
              <a:off x="483833" y="769725"/>
              <a:ext cx="3196100" cy="307777"/>
              <a:chOff x="483833" y="769725"/>
              <a:chExt cx="3196100" cy="307777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483833" y="924441"/>
                <a:ext cx="697693" cy="0"/>
              </a:xfrm>
              <a:prstGeom prst="line">
                <a:avLst/>
              </a:prstGeom>
              <a:ln w="1270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Box 79"/>
              <p:cNvSpPr txBox="1"/>
              <p:nvPr/>
            </p:nvSpPr>
            <p:spPr>
              <a:xfrm>
                <a:off x="1271453" y="769725"/>
                <a:ext cx="24084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Vacuum Jacketed Transfer Line</a:t>
                </a:r>
                <a:endParaRPr lang="en-GB" sz="1400" dirty="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62054" y="1121072"/>
              <a:ext cx="3242779" cy="307777"/>
              <a:chOff x="483833" y="769725"/>
              <a:chExt cx="3242779" cy="307777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483833" y="924441"/>
                <a:ext cx="697693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1271453" y="769725"/>
                <a:ext cx="24551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Outlet Pipe, OD12mm ID10mm</a:t>
                </a:r>
                <a:endParaRPr lang="en-GB" sz="1400" dirty="0"/>
              </a:p>
            </p:txBody>
          </p:sp>
        </p:grpSp>
        <p:cxnSp>
          <p:nvCxnSpPr>
            <p:cNvPr id="37" name="Straight Connector 36"/>
            <p:cNvCxnSpPr/>
            <p:nvPr/>
          </p:nvCxnSpPr>
          <p:spPr>
            <a:xfrm flipH="1">
              <a:off x="483833" y="923613"/>
              <a:ext cx="697693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>
              <a:off x="483833" y="1505243"/>
              <a:ext cx="2925385" cy="307777"/>
              <a:chOff x="483833" y="769725"/>
              <a:chExt cx="2925385" cy="307777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483833" y="924441"/>
                <a:ext cx="697693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/>
              <p:cNvSpPr txBox="1"/>
              <p:nvPr/>
            </p:nvSpPr>
            <p:spPr>
              <a:xfrm>
                <a:off x="1271453" y="769725"/>
                <a:ext cx="21377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Inlet Pipe, OD8mm ID6mm</a:t>
                </a:r>
                <a:endParaRPr lang="en-GB" sz="1400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65085" y="1867186"/>
              <a:ext cx="3196293" cy="307777"/>
              <a:chOff x="483833" y="769725"/>
              <a:chExt cx="3196293" cy="307777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483833" y="924441"/>
                <a:ext cx="697693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1271453" y="769725"/>
                <a:ext cx="24086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Outlet Pipe, OD2.2mm ID2mm</a:t>
                </a:r>
                <a:endParaRPr lang="en-GB" sz="1400" dirty="0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486864" y="2251357"/>
              <a:ext cx="3061640" cy="307777"/>
              <a:chOff x="483833" y="769725"/>
              <a:chExt cx="3061640" cy="307777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483833" y="924441"/>
                <a:ext cx="697693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271453" y="769725"/>
                <a:ext cx="22740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Inlet Pipe, OD2.2mm ID2mm</a:t>
                </a:r>
                <a:endParaRPr lang="en-GB" sz="1400" dirty="0"/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4830696" y="394770"/>
            <a:ext cx="1739898" cy="2714396"/>
            <a:chOff x="4180676" y="119601"/>
            <a:chExt cx="1739898" cy="3191127"/>
          </a:xfrm>
        </p:grpSpPr>
        <p:sp>
          <p:nvSpPr>
            <p:cNvPr id="82" name="Rectangle 81"/>
            <p:cNvSpPr/>
            <p:nvPr/>
          </p:nvSpPr>
          <p:spPr>
            <a:xfrm>
              <a:off x="4180676" y="119601"/>
              <a:ext cx="294058" cy="66072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182117" y="944597"/>
              <a:ext cx="294058" cy="66072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257035" y="1716538"/>
              <a:ext cx="141339" cy="34174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260148" y="2195478"/>
              <a:ext cx="141339" cy="34174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287245" y="2631298"/>
              <a:ext cx="95341" cy="301037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292252" y="3049914"/>
              <a:ext cx="90334" cy="21385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572000" y="265299"/>
              <a:ext cx="13372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Outlet manifold</a:t>
              </a:r>
              <a:endParaRPr lang="en-GB" sz="14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572000" y="1121072"/>
              <a:ext cx="12026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Inlet manifold</a:t>
              </a:r>
              <a:endParaRPr lang="en-GB" sz="14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572000" y="1733520"/>
              <a:ext cx="13485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½-inch VCR con.</a:t>
              </a:r>
              <a:endParaRPr lang="en-GB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572000" y="2210540"/>
              <a:ext cx="13421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¼-inch VCR con.</a:t>
              </a:r>
              <a:endParaRPr lang="en-GB" sz="14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572000" y="2624558"/>
              <a:ext cx="13485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⅛-</a:t>
              </a:r>
              <a:r>
                <a:rPr lang="en-US" sz="1400" dirty="0" smtClean="0"/>
                <a:t>inch VCR con.</a:t>
              </a:r>
              <a:endParaRPr lang="en-GB" sz="14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572000" y="3002951"/>
              <a:ext cx="1213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Mini-VCR con.</a:t>
              </a:r>
              <a:endParaRPr lang="en-GB" sz="1400" dirty="0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1738221" y="6590082"/>
            <a:ext cx="1856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Connection needed for testing?</a:t>
            </a:r>
            <a:endParaRPr lang="en-GB" sz="1000" b="1" dirty="0">
              <a:solidFill>
                <a:srgbClr val="FF0000"/>
              </a:solidFill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832681" y="1542321"/>
            <a:ext cx="7724579" cy="4931406"/>
            <a:chOff x="832681" y="1274961"/>
            <a:chExt cx="7724579" cy="4931406"/>
          </a:xfrm>
        </p:grpSpPr>
        <p:grpSp>
          <p:nvGrpSpPr>
            <p:cNvPr id="96" name="Group 95"/>
            <p:cNvGrpSpPr/>
            <p:nvPr/>
          </p:nvGrpSpPr>
          <p:grpSpPr>
            <a:xfrm>
              <a:off x="832681" y="1274961"/>
              <a:ext cx="7724579" cy="4931406"/>
              <a:chOff x="832681" y="1274961"/>
              <a:chExt cx="7724579" cy="4931406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 flipH="1">
                <a:off x="7241856" y="4060566"/>
                <a:ext cx="495025" cy="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" name="Group 108"/>
              <p:cNvGrpSpPr/>
              <p:nvPr/>
            </p:nvGrpSpPr>
            <p:grpSpPr>
              <a:xfrm>
                <a:off x="6906944" y="3419035"/>
                <a:ext cx="1650316" cy="2778370"/>
                <a:chOff x="6865034" y="2862775"/>
                <a:chExt cx="1650316" cy="2778370"/>
              </a:xfrm>
            </p:grpSpPr>
            <p:sp>
              <p:nvSpPr>
                <p:cNvPr id="139" name="Rectangle 138"/>
                <p:cNvSpPr/>
                <p:nvPr/>
              </p:nvSpPr>
              <p:spPr>
                <a:xfrm>
                  <a:off x="6865034" y="2862775"/>
                  <a:ext cx="1650316" cy="27783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7489656" y="5379535"/>
                  <a:ext cx="40107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PP1</a:t>
                  </a:r>
                  <a:endParaRPr lang="en-GB" sz="1100" dirty="0"/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2882706" y="3419035"/>
                <a:ext cx="1650316" cy="2778370"/>
                <a:chOff x="6865034" y="2862775"/>
                <a:chExt cx="1650316" cy="2778370"/>
              </a:xfrm>
            </p:grpSpPr>
            <p:sp>
              <p:nvSpPr>
                <p:cNvPr id="137" name="Rectangle 136"/>
                <p:cNvSpPr/>
                <p:nvPr/>
              </p:nvSpPr>
              <p:spPr>
                <a:xfrm>
                  <a:off x="6865034" y="2862775"/>
                  <a:ext cx="1650316" cy="27783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7288479" y="5202150"/>
                  <a:ext cx="803425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smtClean="0"/>
                    <a:t>PP0</a:t>
                  </a:r>
                </a:p>
                <a:p>
                  <a:pPr algn="ctr"/>
                  <a:r>
                    <a:rPr lang="en-US" sz="1100" dirty="0" smtClean="0"/>
                    <a:t>(Bulkhead)</a:t>
                  </a:r>
                  <a:endParaRPr lang="en-GB" sz="1100" dirty="0"/>
                </a:p>
              </p:txBody>
            </p:sp>
          </p:grpSp>
          <p:cxnSp>
            <p:nvCxnSpPr>
              <p:cNvPr id="111" name="Straight Connector 110"/>
              <p:cNvCxnSpPr/>
              <p:nvPr/>
            </p:nvCxnSpPr>
            <p:spPr>
              <a:xfrm>
                <a:off x="7736881" y="1274961"/>
                <a:ext cx="1913" cy="2849999"/>
              </a:xfrm>
              <a:prstGeom prst="line">
                <a:avLst/>
              </a:prstGeom>
              <a:ln w="1270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7738794" y="1274961"/>
                <a:ext cx="0" cy="3839438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>
                <a:endCxn id="115" idx="3"/>
              </p:cNvCxnSpPr>
              <p:nvPr/>
            </p:nvCxnSpPr>
            <p:spPr>
              <a:xfrm flipH="1">
                <a:off x="4202458" y="4060567"/>
                <a:ext cx="258097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H="1">
                <a:off x="4202459" y="5106137"/>
                <a:ext cx="258096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ectangle 114"/>
              <p:cNvSpPr/>
              <p:nvPr/>
            </p:nvSpPr>
            <p:spPr>
              <a:xfrm>
                <a:off x="3908400" y="3730203"/>
                <a:ext cx="294058" cy="660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3908400" y="4775773"/>
                <a:ext cx="294058" cy="660728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7" name="Group 116"/>
              <p:cNvGrpSpPr/>
              <p:nvPr/>
            </p:nvGrpSpPr>
            <p:grpSpPr>
              <a:xfrm>
                <a:off x="832681" y="3427997"/>
                <a:ext cx="893176" cy="2778370"/>
                <a:chOff x="6865036" y="2862775"/>
                <a:chExt cx="1694421" cy="2778370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6865036" y="2862775"/>
                  <a:ext cx="1694421" cy="27783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7416195" y="5366947"/>
                  <a:ext cx="547993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IT</a:t>
                  </a:r>
                  <a:endParaRPr lang="en-GB" sz="1100" dirty="0"/>
                </a:p>
              </p:txBody>
            </p:sp>
          </p:grpSp>
          <p:cxnSp>
            <p:nvCxnSpPr>
              <p:cNvPr id="118" name="Straight Connector 117"/>
              <p:cNvCxnSpPr/>
              <p:nvPr/>
            </p:nvCxnSpPr>
            <p:spPr>
              <a:xfrm flipH="1">
                <a:off x="1488756" y="4060567"/>
                <a:ext cx="1482212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H="1">
                <a:off x="3061302" y="4060567"/>
                <a:ext cx="551221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>
                <a:off x="3707864" y="4060567"/>
                <a:ext cx="200536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Rectangle 120"/>
              <p:cNvSpPr/>
              <p:nvPr/>
            </p:nvSpPr>
            <p:spPr>
              <a:xfrm>
                <a:off x="3612523" y="3910048"/>
                <a:ext cx="95341" cy="301037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2970968" y="3955763"/>
                <a:ext cx="90334" cy="213852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flipH="1">
                <a:off x="1488756" y="5112278"/>
                <a:ext cx="1482212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3061302" y="5112278"/>
                <a:ext cx="551221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>
                <a:off x="3707864" y="5112278"/>
                <a:ext cx="200536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Rectangle 125"/>
              <p:cNvSpPr/>
              <p:nvPr/>
            </p:nvSpPr>
            <p:spPr>
              <a:xfrm>
                <a:off x="2970968" y="5007474"/>
                <a:ext cx="90334" cy="213852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3613665" y="4963881"/>
                <a:ext cx="95341" cy="301037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4460554" y="3889695"/>
                <a:ext cx="141339" cy="34174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4455523" y="4936570"/>
                <a:ext cx="141339" cy="34174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 flipH="1">
                <a:off x="4596863" y="4060566"/>
                <a:ext cx="2503654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H="1">
                <a:off x="4596863" y="5114399"/>
                <a:ext cx="2503654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Rectangle 131"/>
              <p:cNvSpPr/>
              <p:nvPr/>
            </p:nvSpPr>
            <p:spPr>
              <a:xfrm>
                <a:off x="7100517" y="4943528"/>
                <a:ext cx="141339" cy="34174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7105263" y="3892099"/>
                <a:ext cx="141339" cy="34174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4" name="Straight Connector 133"/>
              <p:cNvCxnSpPr>
                <a:endCxn id="132" idx="3"/>
              </p:cNvCxnSpPr>
              <p:nvPr/>
            </p:nvCxnSpPr>
            <p:spPr>
              <a:xfrm flipH="1">
                <a:off x="7241856" y="5114399"/>
                <a:ext cx="495025" cy="0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7" name="TextBox 96"/>
            <p:cNvSpPr txBox="1"/>
            <p:nvPr/>
          </p:nvSpPr>
          <p:spPr>
            <a:xfrm>
              <a:off x="5371383" y="3768988"/>
              <a:ext cx="6238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~4m-5m</a:t>
              </a:r>
              <a:endParaRPr lang="en-GB" sz="10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925790" y="3745760"/>
              <a:ext cx="7216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~0.5m-3m</a:t>
              </a:r>
              <a:endParaRPr lang="en-GB" sz="10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878288" y="3692477"/>
              <a:ext cx="8194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~0.3m-0.5m</a:t>
              </a:r>
              <a:endParaRPr lang="en-GB" sz="1000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3105027" y="4769992"/>
              <a:ext cx="339914" cy="33862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3152872" y="4767511"/>
              <a:ext cx="339914" cy="33862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3197993" y="4767511"/>
              <a:ext cx="339914" cy="33862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>
              <a:off x="3239945" y="4769994"/>
              <a:ext cx="339914" cy="33862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991001" y="4512825"/>
              <a:ext cx="7168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Capillaries</a:t>
              </a:r>
              <a:endParaRPr lang="en-GB" sz="10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180035" y="3556963"/>
              <a:ext cx="10615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Service Channels</a:t>
              </a:r>
              <a:endParaRPr lang="en-GB" sz="1000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066800" y="3730204"/>
              <a:ext cx="421956" cy="170629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93369" y="4338674"/>
              <a:ext cx="548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Barrel/</a:t>
              </a:r>
            </a:p>
            <a:p>
              <a:pPr algn="ctr"/>
              <a:r>
                <a:rPr lang="en-US" sz="1000" dirty="0" smtClean="0"/>
                <a:t>Dee</a:t>
              </a:r>
              <a:endParaRPr lang="en-GB" sz="1000" dirty="0"/>
            </a:p>
          </p:txBody>
        </p:sp>
      </p:grpSp>
      <p:cxnSp>
        <p:nvCxnSpPr>
          <p:cNvPr id="141" name="Straight Arrow Connector 140"/>
          <p:cNvCxnSpPr>
            <a:stCxn id="94" idx="0"/>
          </p:cNvCxnSpPr>
          <p:nvPr/>
        </p:nvCxnSpPr>
        <p:spPr>
          <a:xfrm flipH="1" flipV="1">
            <a:off x="1598318" y="5488686"/>
            <a:ext cx="1068202" cy="1101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94" idx="0"/>
          </p:cNvCxnSpPr>
          <p:nvPr/>
        </p:nvCxnSpPr>
        <p:spPr>
          <a:xfrm flipH="1" flipV="1">
            <a:off x="1603303" y="4392320"/>
            <a:ext cx="1063217" cy="21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398439" y="3076021"/>
            <a:ext cx="2987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Pipe dimensions still to be confirmed.</a:t>
            </a:r>
          </a:p>
        </p:txBody>
      </p:sp>
    </p:spTree>
    <p:extLst>
      <p:ext uri="{BB962C8B-B14F-4D97-AF65-F5344CB8AC3E}">
        <p14:creationId xmlns:p14="http://schemas.microsoft.com/office/powerpoint/2010/main" val="1763879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70" y="5965"/>
            <a:ext cx="613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Services at Bulk-Head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44" name="Title 1"/>
          <p:cNvSpPr txBox="1">
            <a:spLocks/>
          </p:cNvSpPr>
          <p:nvPr/>
        </p:nvSpPr>
        <p:spPr>
          <a:xfrm>
            <a:off x="555381" y="731805"/>
            <a:ext cx="7886700" cy="549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 smtClean="0"/>
              <a:t>Manifolding</a:t>
            </a:r>
            <a:r>
              <a:rPr lang="en-US" sz="2800" dirty="0" smtClean="0"/>
              <a:t> and transfer loops of one IT quarter</a:t>
            </a:r>
            <a:endParaRPr lang="en-GB" sz="2800" dirty="0"/>
          </a:p>
        </p:txBody>
      </p:sp>
      <p:pic>
        <p:nvPicPr>
          <p:cNvPr id="145" name="Picture 1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530" y="1478788"/>
            <a:ext cx="4099120" cy="5169111"/>
          </a:xfrm>
          <a:prstGeom prst="rect">
            <a:avLst/>
          </a:prstGeom>
        </p:spPr>
      </p:pic>
      <p:graphicFrame>
        <p:nvGraphicFramePr>
          <p:cNvPr id="146" name="Table 1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539831"/>
              </p:ext>
            </p:extLst>
          </p:nvPr>
        </p:nvGraphicFramePr>
        <p:xfrm>
          <a:off x="7486650" y="3491843"/>
          <a:ext cx="1524000" cy="1143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297859689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7085566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¼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09279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19210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65654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175389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38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96665086"/>
                  </a:ext>
                </a:extLst>
              </a:tr>
            </a:tbl>
          </a:graphicData>
        </a:graphic>
      </p:graphicFrame>
      <p:graphicFrame>
        <p:nvGraphicFramePr>
          <p:cNvPr id="147" name="Table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827490"/>
              </p:ext>
            </p:extLst>
          </p:nvPr>
        </p:nvGraphicFramePr>
        <p:xfrm>
          <a:off x="555381" y="2533018"/>
          <a:ext cx="2133600" cy="381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410736304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16290470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186954589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56214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8259960"/>
                  </a:ext>
                </a:extLst>
              </a:tr>
            </a:tbl>
          </a:graphicData>
        </a:graphic>
      </p:graphicFrame>
      <p:graphicFrame>
        <p:nvGraphicFramePr>
          <p:cNvPr id="148" name="Table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2162"/>
              </p:ext>
            </p:extLst>
          </p:nvPr>
        </p:nvGraphicFramePr>
        <p:xfrm>
          <a:off x="555381" y="3380302"/>
          <a:ext cx="2133600" cy="381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20627928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17105852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165747527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82031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9188130"/>
                  </a:ext>
                </a:extLst>
              </a:tr>
            </a:tbl>
          </a:graphicData>
        </a:graphic>
      </p:graphicFrame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81573"/>
              </p:ext>
            </p:extLst>
          </p:nvPr>
        </p:nvGraphicFramePr>
        <p:xfrm>
          <a:off x="555381" y="4204812"/>
          <a:ext cx="2133600" cy="381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20627928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17105852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165747527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82031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9188130"/>
                  </a:ext>
                </a:extLst>
              </a:tr>
            </a:tbl>
          </a:graphicData>
        </a:graphic>
      </p:graphicFrame>
      <p:graphicFrame>
        <p:nvGraphicFramePr>
          <p:cNvPr id="150" name="Table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135772"/>
              </p:ext>
            </p:extLst>
          </p:nvPr>
        </p:nvGraphicFramePr>
        <p:xfrm>
          <a:off x="555381" y="5130371"/>
          <a:ext cx="2133600" cy="381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410736304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16290470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186954589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56214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8259960"/>
                  </a:ext>
                </a:extLst>
              </a:tr>
            </a:tbl>
          </a:graphicData>
        </a:graphic>
      </p:graphicFrame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045771"/>
              </p:ext>
            </p:extLst>
          </p:nvPr>
        </p:nvGraphicFramePr>
        <p:xfrm>
          <a:off x="555381" y="1628611"/>
          <a:ext cx="2133600" cy="381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34630666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361281393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8513590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96616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93186587"/>
                  </a:ext>
                </a:extLst>
              </a:tr>
            </a:tbl>
          </a:graphicData>
        </a:graphic>
      </p:graphicFrame>
      <p:graphicFrame>
        <p:nvGraphicFramePr>
          <p:cNvPr id="152" name="Table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723706"/>
              </p:ext>
            </p:extLst>
          </p:nvPr>
        </p:nvGraphicFramePr>
        <p:xfrm>
          <a:off x="555381" y="6055930"/>
          <a:ext cx="2133600" cy="3810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118705242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34436864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169457667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Outlets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873306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312072"/>
                  </a:ext>
                </a:extLst>
              </a:tr>
            </a:tbl>
          </a:graphicData>
        </a:graphic>
      </p:graphicFrame>
      <p:cxnSp>
        <p:nvCxnSpPr>
          <p:cNvPr id="153" name="Straight Arrow Connector 152"/>
          <p:cNvCxnSpPr>
            <a:stCxn id="147" idx="3"/>
          </p:cNvCxnSpPr>
          <p:nvPr/>
        </p:nvCxnSpPr>
        <p:spPr>
          <a:xfrm flipV="1">
            <a:off x="2688981" y="2402616"/>
            <a:ext cx="2320069" cy="3209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150" idx="3"/>
          </p:cNvCxnSpPr>
          <p:nvPr/>
        </p:nvCxnSpPr>
        <p:spPr>
          <a:xfrm>
            <a:off x="2688981" y="5320871"/>
            <a:ext cx="2320069" cy="41896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48" idx="3"/>
          </p:cNvCxnSpPr>
          <p:nvPr/>
        </p:nvCxnSpPr>
        <p:spPr>
          <a:xfrm>
            <a:off x="2688981" y="3570802"/>
            <a:ext cx="3578176" cy="125575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49" idx="3"/>
          </p:cNvCxnSpPr>
          <p:nvPr/>
        </p:nvCxnSpPr>
        <p:spPr>
          <a:xfrm flipV="1">
            <a:off x="2688981" y="4354892"/>
            <a:ext cx="3578176" cy="4042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5756470" y="6260183"/>
            <a:ext cx="2776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Not finished model,</a:t>
            </a:r>
          </a:p>
          <a:p>
            <a:r>
              <a:rPr lang="en-US" sz="1200" b="1" dirty="0" smtClean="0"/>
              <a:t>TBPX Transfer loop pipes (</a:t>
            </a:r>
            <a:r>
              <a:rPr lang="en-US" sz="1200" b="1" dirty="0" smtClean="0">
                <a:solidFill>
                  <a:srgbClr val="00B050"/>
                </a:solidFill>
              </a:rPr>
              <a:t>green</a:t>
            </a:r>
            <a:r>
              <a:rPr lang="en-US" sz="1200" b="1" dirty="0" smtClean="0"/>
              <a:t>) missing</a:t>
            </a:r>
            <a:endParaRPr lang="en-GB" sz="1200" b="1" dirty="0"/>
          </a:p>
        </p:txBody>
      </p:sp>
      <p:sp>
        <p:nvSpPr>
          <p:cNvPr id="158" name="TextBox 157"/>
          <p:cNvSpPr txBox="1"/>
          <p:nvPr/>
        </p:nvSpPr>
        <p:spPr>
          <a:xfrm>
            <a:off x="5756470" y="1357446"/>
            <a:ext cx="3129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Added one transfer loop for TBPX to be able to have inlets and outlets at top </a:t>
            </a:r>
            <a:r>
              <a:rPr lang="en-US" sz="1200" b="1" dirty="0" smtClean="0"/>
              <a:t>and </a:t>
            </a:r>
            <a:r>
              <a:rPr lang="en-US" sz="1200" dirty="0" smtClean="0"/>
              <a:t>bottom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11938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70" y="5965"/>
            <a:ext cx="613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Services at Bulk-Head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414" y="759315"/>
            <a:ext cx="7247556" cy="54417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2185" y="1650918"/>
            <a:ext cx="91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+mj-lt"/>
              </a:rPr>
              <a:t>TEPX1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2147" y="1835584"/>
            <a:ext cx="9159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+mj-lt"/>
              </a:rPr>
              <a:t>TEPX2</a:t>
            </a:r>
            <a:endParaRPr lang="en-US" dirty="0">
              <a:solidFill>
                <a:srgbClr val="008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8602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IT Mechanics review: Integration aspects, indico: 701333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6996-44B2-450B-A2C3-639FE74792BC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7937" y="107491"/>
            <a:ext cx="7280031" cy="790343"/>
          </a:xfrm>
        </p:spPr>
        <p:txBody>
          <a:bodyPr>
            <a:normAutofit/>
          </a:bodyPr>
          <a:lstStyle/>
          <a:p>
            <a:r>
              <a:rPr lang="en-US" sz="2800" dirty="0"/>
              <a:t>TEPX1 Installation</a:t>
            </a:r>
            <a:endParaRPr lang="en-GB" sz="2800" dirty="0"/>
          </a:p>
        </p:txBody>
      </p:sp>
      <p:pic>
        <p:nvPicPr>
          <p:cNvPr id="8" name="TEPX 1 Install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1693" y="897834"/>
            <a:ext cx="8440615" cy="52482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05726" y="436167"/>
            <a:ext cx="2121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Wheels positioned at</a:t>
            </a:r>
            <a:br>
              <a:rPr lang="en-US" dirty="0"/>
            </a:br>
            <a:r>
              <a:rPr lang="en-US" dirty="0"/>
              <a:t>the middle of the</a:t>
            </a:r>
            <a:br>
              <a:rPr lang="en-US" dirty="0"/>
            </a:br>
            <a:r>
              <a:rPr lang="en-US" dirty="0"/>
              <a:t>TEPX Double Dees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755610" y="1788324"/>
            <a:ext cx="2774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Wheels follow the same rail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9" idx="2"/>
          </p:cNvCxnSpPr>
          <p:nvPr/>
        </p:nvCxnSpPr>
        <p:spPr>
          <a:xfrm>
            <a:off x="7266273" y="1359497"/>
            <a:ext cx="461473" cy="1691274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400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IT Mechanics review: Integration aspects, indico: 701333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6996-44B2-450B-A2C3-639FE74792BC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07491"/>
            <a:ext cx="7280031" cy="790343"/>
          </a:xfrm>
        </p:spPr>
        <p:txBody>
          <a:bodyPr>
            <a:normAutofit/>
          </a:bodyPr>
          <a:lstStyle/>
          <a:p>
            <a:r>
              <a:rPr lang="en-US" sz="2800" dirty="0"/>
              <a:t>TEPX2 Installation</a:t>
            </a:r>
            <a:endParaRPr lang="en-GB" sz="2800" dirty="0"/>
          </a:p>
        </p:txBody>
      </p:sp>
      <p:pic>
        <p:nvPicPr>
          <p:cNvPr id="9" name="TEPX 2 Install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1693" y="897834"/>
            <a:ext cx="8440615" cy="5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12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988" y="244517"/>
            <a:ext cx="5354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Cooling concept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16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87513" y="1051355"/>
            <a:ext cx="86337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Similar to Phase1 Pixel detector</a:t>
            </a:r>
          </a:p>
          <a:p>
            <a:pPr marL="285750" indent="-285750">
              <a:buFont typeface="Courier New"/>
              <a:buChar char="o"/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Cooling plant in USC, manifold distribution in UXC</a:t>
            </a:r>
          </a:p>
          <a:p>
            <a:pPr marL="285750" indent="-285750">
              <a:buFont typeface="Courier New"/>
              <a:buChar char="o"/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Cooling plant </a:t>
            </a:r>
            <a:r>
              <a:rPr lang="en-US" sz="2400" dirty="0" err="1" smtClean="0">
                <a:solidFill>
                  <a:schemeClr val="tx2"/>
                </a:solidFill>
                <a:latin typeface="+mj-lt"/>
              </a:rPr>
              <a:t>vs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 Detector grouping still not settled</a:t>
            </a:r>
          </a:p>
          <a:p>
            <a:pPr marL="285750" indent="-285750">
              <a:buFont typeface="Courier New"/>
              <a:buChar char="o"/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Cooling plant systems will have automatic back-up plant upon failure of a single plant </a:t>
            </a:r>
          </a:p>
          <a:p>
            <a:pPr marL="285750" indent="-285750">
              <a:buFont typeface="Courier New"/>
              <a:buChar char="o"/>
            </a:pPr>
            <a:r>
              <a:rPr lang="en-US" sz="2400" dirty="0">
                <a:solidFill>
                  <a:schemeClr val="tx2"/>
                </a:solidFill>
                <a:latin typeface="+mj-lt"/>
              </a:rPr>
              <a:t>Vacuum jacketed inlet-in-outlet transfer line 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from Cooling plants to manifolds and from manifolds up 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to PP1</a:t>
            </a:r>
          </a:p>
          <a:p>
            <a:pPr marL="285750" indent="-285750">
              <a:buFont typeface="Courier New"/>
              <a:buChar char="o"/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Single pipes and regular insulation from PP1 to PP0</a:t>
            </a:r>
          </a:p>
        </p:txBody>
      </p:sp>
    </p:spTree>
    <p:extLst>
      <p:ext uri="{BB962C8B-B14F-4D97-AF65-F5344CB8AC3E}">
        <p14:creationId xmlns:p14="http://schemas.microsoft.com/office/powerpoint/2010/main" val="1042777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988" y="134069"/>
            <a:ext cx="5354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Cooling concept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17</a:t>
            </a:fld>
            <a:endParaRPr lang="en-US"/>
          </a:p>
        </p:txBody>
      </p:sp>
      <p:pic>
        <p:nvPicPr>
          <p:cNvPr id="12" name="Picture 11" descr="Cooling_Proposal_gener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" y="648871"/>
            <a:ext cx="9082493" cy="54118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5654752"/>
            <a:ext cx="944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T.Pakulski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74442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988" y="244517"/>
            <a:ext cx="5354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Cooling concept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18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87513" y="761434"/>
            <a:ext cx="8633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Working also on the alternative of having the manifolds in X0 in order to minimize the length of the lines to PP1.</a:t>
            </a:r>
          </a:p>
        </p:txBody>
      </p:sp>
      <p:pic>
        <p:nvPicPr>
          <p:cNvPr id="11" name="Picture 10" descr="Cooling_proposal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4214"/>
            <a:ext cx="9144000" cy="364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39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988" y="244517"/>
            <a:ext cx="5873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and alignment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 15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19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7737"/>
            <a:ext cx="5860621" cy="4393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3372" y="2919401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coordinate system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86740" y="3208038"/>
            <a:ext cx="3292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BPIX Center (2018): X = +860 ; Y = -1019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590800" y="2299369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2017 - Optics bump Y = -1.5mm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3801980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2018 - Optics bump Y = -1.8mm</a:t>
            </a:r>
            <a:endParaRPr lang="en-US" sz="10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209"/>
              </p:ext>
            </p:extLst>
          </p:nvPr>
        </p:nvGraphicFramePr>
        <p:xfrm>
          <a:off x="125580" y="4876567"/>
          <a:ext cx="4529400" cy="604520"/>
        </p:xfrm>
        <a:graphic>
          <a:graphicData uri="http://schemas.openxmlformats.org/drawingml/2006/table">
            <a:tbl>
              <a:tblPr/>
              <a:tblGrid>
                <a:gridCol w="1698525"/>
                <a:gridCol w="566175"/>
                <a:gridCol w="566175"/>
                <a:gridCol w="566175"/>
                <a:gridCol w="566175"/>
                <a:gridCol w="566175"/>
              </a:tblGrid>
              <a:tr h="197952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2685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Distance between beam and BPIX center (mm)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46516" y="5581993"/>
            <a:ext cx="1287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BPIX shimmed up by 3mm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944210" y="5466997"/>
            <a:ext cx="0" cy="331739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529269" y="5481088"/>
            <a:ext cx="0" cy="56257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30338" y="5973834"/>
            <a:ext cx="211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New BPIX shimmed up by 3mm, beam lowered by 1.5mm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0558" y="5440099"/>
            <a:ext cx="1831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Beam lowered by further 0.3mm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083718" y="5467617"/>
            <a:ext cx="0" cy="331739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ratep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752" y="767737"/>
            <a:ext cx="2704584" cy="263214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587752" y="3398329"/>
            <a:ext cx="3341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Beam moved up by ~1.3mm in 8 years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With beam non centered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Increase in radiation damage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Unbalanced hit rate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12981" y="5446872"/>
            <a:ext cx="3216483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It has been a struggle to keep the beam centered over the years</a:t>
            </a:r>
            <a:endParaRPr lang="en-US" sz="1600" dirty="0">
              <a:solidFill>
                <a:srgbClr val="1F497D"/>
              </a:solidFill>
              <a:latin typeface="+mj-lt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842094" y="5287597"/>
            <a:ext cx="870887" cy="159275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56947" y="583071"/>
            <a:ext cx="1372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Dose </a:t>
            </a:r>
            <a:r>
              <a:rPr lang="en-US" sz="1400" dirty="0" err="1" smtClean="0">
                <a:latin typeface="+mj-lt"/>
              </a:rPr>
              <a:t>vs</a:t>
            </a:r>
            <a:r>
              <a:rPr lang="en-US" sz="1400" dirty="0" smtClean="0">
                <a:latin typeface="+mj-lt"/>
              </a:rPr>
              <a:t> radius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2153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3252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</a:t>
            </a: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Pixel: YB0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 descr="YB0comple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29" y="1469320"/>
            <a:ext cx="7398492" cy="49527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7513" y="761434"/>
            <a:ext cx="8633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YB0 will be stripped naked of services on the inside and outside of the solenoid</a:t>
            </a:r>
          </a:p>
        </p:txBody>
      </p:sp>
    </p:spTree>
    <p:extLst>
      <p:ext uri="{BB962C8B-B14F-4D97-AF65-F5344CB8AC3E}">
        <p14:creationId xmlns:p14="http://schemas.microsoft.com/office/powerpoint/2010/main" val="730308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30421"/>
            <a:ext cx="6316178" cy="41239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9988" y="244517"/>
            <a:ext cx="5873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and alignment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20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222601" y="861049"/>
            <a:ext cx="298076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Magnetic elements around IP5 are surveyed every year</a:t>
            </a:r>
          </a:p>
          <a:p>
            <a:pPr marL="285750" indent="-285750">
              <a:buFont typeface="Courier New"/>
              <a:buChar char="o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They are found on the rise every year</a:t>
            </a:r>
          </a:p>
          <a:p>
            <a:pPr marL="285750" indent="-285750">
              <a:buFont typeface="Courier New"/>
              <a:buChar char="o"/>
            </a:pPr>
            <a:endParaRPr lang="en-US" sz="2000" dirty="0" smtClean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Over the years a clear </a:t>
            </a:r>
            <a:br>
              <a:rPr lang="en-US" sz="2000" dirty="0" smtClean="0">
                <a:solidFill>
                  <a:schemeClr val="tx2"/>
                </a:solidFill>
                <a:latin typeface="+mj-lt"/>
              </a:rPr>
            </a:b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“bump” developed around IP5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83789" y="1938420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+mj-lt"/>
              </a:rPr>
              <a:t>2014</a:t>
            </a:r>
            <a:endParaRPr lang="en-US" sz="1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83789" y="2367819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2018</a:t>
            </a:r>
            <a:endParaRPr lang="en-US" sz="1200" dirty="0">
              <a:latin typeface="+mj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122953" y="3107818"/>
            <a:ext cx="0" cy="875971"/>
          </a:xfrm>
          <a:prstGeom prst="straightConnector1">
            <a:avLst/>
          </a:prstGeom>
          <a:ln w="6350" cmpd="sng"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082849" y="3424808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1 mm</a:t>
            </a:r>
            <a:endParaRPr lang="en-US" sz="1400" dirty="0"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302000" y="1746250"/>
            <a:ext cx="0" cy="3534276"/>
          </a:xfrm>
          <a:prstGeom prst="line">
            <a:avLst/>
          </a:prstGeom>
          <a:ln w="635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7854" y="3676012"/>
            <a:ext cx="454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IP5</a:t>
            </a:r>
            <a:endParaRPr lang="en-US" sz="1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2181169" y="2763229"/>
            <a:ext cx="1863658" cy="1199018"/>
          </a:xfrm>
          <a:custGeom>
            <a:avLst/>
            <a:gdLst>
              <a:gd name="connsiteX0" fmla="*/ 0 w 1863658"/>
              <a:gd name="connsiteY0" fmla="*/ 301645 h 1199018"/>
              <a:gd name="connsiteX1" fmla="*/ 207073 w 1863658"/>
              <a:gd name="connsiteY1" fmla="*/ 135976 h 1199018"/>
              <a:gd name="connsiteX2" fmla="*/ 552195 w 1863658"/>
              <a:gd name="connsiteY2" fmla="*/ 11724 h 1199018"/>
              <a:gd name="connsiteX3" fmla="*/ 1007756 w 1863658"/>
              <a:gd name="connsiteY3" fmla="*/ 25530 h 1199018"/>
              <a:gd name="connsiteX4" fmla="*/ 1366682 w 1863658"/>
              <a:gd name="connsiteY4" fmla="*/ 191199 h 1199018"/>
              <a:gd name="connsiteX5" fmla="*/ 1670389 w 1863658"/>
              <a:gd name="connsiteY5" fmla="*/ 508731 h 1199018"/>
              <a:gd name="connsiteX6" fmla="*/ 1822243 w 1863658"/>
              <a:gd name="connsiteY6" fmla="*/ 909097 h 1199018"/>
              <a:gd name="connsiteX7" fmla="*/ 1863658 w 1863658"/>
              <a:gd name="connsiteY7" fmla="*/ 1199018 h 1199018"/>
              <a:gd name="connsiteX8" fmla="*/ 1863658 w 1863658"/>
              <a:gd name="connsiteY8" fmla="*/ 1199018 h 119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3658" h="1199018">
                <a:moveTo>
                  <a:pt x="0" y="301645"/>
                </a:moveTo>
                <a:cubicBezTo>
                  <a:pt x="57520" y="242970"/>
                  <a:pt x="115041" y="184296"/>
                  <a:pt x="207073" y="135976"/>
                </a:cubicBezTo>
                <a:cubicBezTo>
                  <a:pt x="299106" y="87656"/>
                  <a:pt x="418748" y="30132"/>
                  <a:pt x="552195" y="11724"/>
                </a:cubicBezTo>
                <a:cubicBezTo>
                  <a:pt x="685642" y="-6684"/>
                  <a:pt x="872008" y="-4383"/>
                  <a:pt x="1007756" y="25530"/>
                </a:cubicBezTo>
                <a:cubicBezTo>
                  <a:pt x="1143504" y="55442"/>
                  <a:pt x="1256243" y="110666"/>
                  <a:pt x="1366682" y="191199"/>
                </a:cubicBezTo>
                <a:cubicBezTo>
                  <a:pt x="1477121" y="271732"/>
                  <a:pt x="1594462" y="389081"/>
                  <a:pt x="1670389" y="508731"/>
                </a:cubicBezTo>
                <a:cubicBezTo>
                  <a:pt x="1746316" y="628381"/>
                  <a:pt x="1790032" y="794049"/>
                  <a:pt x="1822243" y="909097"/>
                </a:cubicBezTo>
                <a:cubicBezTo>
                  <a:pt x="1854454" y="1024145"/>
                  <a:pt x="1863658" y="1199018"/>
                  <a:pt x="1863658" y="1199018"/>
                </a:cubicBezTo>
                <a:lnTo>
                  <a:pt x="1863658" y="1199018"/>
                </a:lnTo>
              </a:path>
            </a:pathLst>
          </a:custGeom>
          <a:ln w="12700" cmpd="sng"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52195" y="2015638"/>
            <a:ext cx="5535752" cy="2169593"/>
          </a:xfrm>
          <a:custGeom>
            <a:avLst/>
            <a:gdLst>
              <a:gd name="connsiteX0" fmla="*/ 0 w 5535752"/>
              <a:gd name="connsiteY0" fmla="*/ 0 h 2169593"/>
              <a:gd name="connsiteX1" fmla="*/ 262292 w 5535752"/>
              <a:gd name="connsiteY1" fmla="*/ 55223 h 2169593"/>
              <a:gd name="connsiteX2" fmla="*/ 690243 w 5535752"/>
              <a:gd name="connsiteY2" fmla="*/ 193280 h 2169593"/>
              <a:gd name="connsiteX3" fmla="*/ 1118194 w 5535752"/>
              <a:gd name="connsiteY3" fmla="*/ 427978 h 2169593"/>
              <a:gd name="connsiteX4" fmla="*/ 1380487 w 5535752"/>
              <a:gd name="connsiteY4" fmla="*/ 717898 h 2169593"/>
              <a:gd name="connsiteX5" fmla="*/ 1697999 w 5535752"/>
              <a:gd name="connsiteY5" fmla="*/ 1145876 h 2169593"/>
              <a:gd name="connsiteX6" fmla="*/ 2291608 w 5535752"/>
              <a:gd name="connsiteY6" fmla="*/ 1642882 h 2169593"/>
              <a:gd name="connsiteX7" fmla="*/ 2733364 w 5535752"/>
              <a:gd name="connsiteY7" fmla="*/ 1946609 h 2169593"/>
              <a:gd name="connsiteX8" fmla="*/ 3119900 w 5535752"/>
              <a:gd name="connsiteY8" fmla="*/ 2126083 h 2169593"/>
              <a:gd name="connsiteX9" fmla="*/ 3616875 w 5535752"/>
              <a:gd name="connsiteY9" fmla="*/ 2167500 h 2169593"/>
              <a:gd name="connsiteX10" fmla="*/ 4376143 w 5535752"/>
              <a:gd name="connsiteY10" fmla="*/ 2153695 h 2169593"/>
              <a:gd name="connsiteX11" fmla="*/ 4928338 w 5535752"/>
              <a:gd name="connsiteY11" fmla="*/ 2070860 h 2169593"/>
              <a:gd name="connsiteX12" fmla="*/ 5535752 w 5535752"/>
              <a:gd name="connsiteY12" fmla="*/ 1960414 h 2169593"/>
              <a:gd name="connsiteX13" fmla="*/ 5535752 w 5535752"/>
              <a:gd name="connsiteY13" fmla="*/ 1960414 h 2169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35752" h="2169593">
                <a:moveTo>
                  <a:pt x="0" y="0"/>
                </a:moveTo>
                <a:cubicBezTo>
                  <a:pt x="73626" y="11505"/>
                  <a:pt x="147252" y="23010"/>
                  <a:pt x="262292" y="55223"/>
                </a:cubicBezTo>
                <a:cubicBezTo>
                  <a:pt x="377333" y="87436"/>
                  <a:pt x="547593" y="131154"/>
                  <a:pt x="690243" y="193280"/>
                </a:cubicBezTo>
                <a:cubicBezTo>
                  <a:pt x="832893" y="255406"/>
                  <a:pt x="1003153" y="340542"/>
                  <a:pt x="1118194" y="427978"/>
                </a:cubicBezTo>
                <a:cubicBezTo>
                  <a:pt x="1233235" y="515414"/>
                  <a:pt x="1283853" y="598248"/>
                  <a:pt x="1380487" y="717898"/>
                </a:cubicBezTo>
                <a:cubicBezTo>
                  <a:pt x="1477121" y="837548"/>
                  <a:pt x="1546146" y="991712"/>
                  <a:pt x="1697999" y="1145876"/>
                </a:cubicBezTo>
                <a:cubicBezTo>
                  <a:pt x="1849852" y="1300040"/>
                  <a:pt x="2119047" y="1509427"/>
                  <a:pt x="2291608" y="1642882"/>
                </a:cubicBezTo>
                <a:cubicBezTo>
                  <a:pt x="2464169" y="1776338"/>
                  <a:pt x="2595315" y="1866076"/>
                  <a:pt x="2733364" y="1946609"/>
                </a:cubicBezTo>
                <a:cubicBezTo>
                  <a:pt x="2871413" y="2027142"/>
                  <a:pt x="2972648" y="2089268"/>
                  <a:pt x="3119900" y="2126083"/>
                </a:cubicBezTo>
                <a:cubicBezTo>
                  <a:pt x="3267152" y="2162898"/>
                  <a:pt x="3616875" y="2167500"/>
                  <a:pt x="3616875" y="2167500"/>
                </a:cubicBezTo>
                <a:cubicBezTo>
                  <a:pt x="3826249" y="2172102"/>
                  <a:pt x="4157566" y="2169802"/>
                  <a:pt x="4376143" y="2153695"/>
                </a:cubicBezTo>
                <a:cubicBezTo>
                  <a:pt x="4594720" y="2137588"/>
                  <a:pt x="4735070" y="2103074"/>
                  <a:pt x="4928338" y="2070860"/>
                </a:cubicBezTo>
                <a:cubicBezTo>
                  <a:pt x="5121606" y="2038647"/>
                  <a:pt x="5535752" y="1960414"/>
                  <a:pt x="5535752" y="1960414"/>
                </a:cubicBezTo>
                <a:lnTo>
                  <a:pt x="5535752" y="1960414"/>
                </a:lnTo>
              </a:path>
            </a:pathLst>
          </a:custGeom>
          <a:ln w="12700" cmpd="sng">
            <a:solidFill>
              <a:schemeClr val="accent2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406" y="4426982"/>
            <a:ext cx="3453319" cy="22547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20924" y="6163145"/>
            <a:ext cx="1881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+mj-lt"/>
              </a:rPr>
              <a:t>Data from 2007-2008</a:t>
            </a:r>
            <a:endParaRPr lang="en-US" sz="14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1383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988" y="244517"/>
            <a:ext cx="5873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and alignment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21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918" y="4791835"/>
            <a:ext cx="3556248" cy="133663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587752" y="5978396"/>
            <a:ext cx="3556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+mj-lt"/>
              </a:rPr>
              <a:t>YB0 centered and stable with respect to deep reference probes both in UXC55 and LHC tunnel  </a:t>
            </a:r>
            <a:endParaRPr lang="en-US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98106" y="4899722"/>
            <a:ext cx="67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54" y="767737"/>
            <a:ext cx="6325088" cy="402406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162445" y="762353"/>
            <a:ext cx="29815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Ground around IP5 is indeed moving up</a:t>
            </a:r>
          </a:p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Will realign during LS2 (from LQ10 to RQ10) with the goal of lowering IP5 by 3mm</a:t>
            </a:r>
          </a:p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Trend will continue into the HL-LHC era</a:t>
            </a:r>
          </a:p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Motorized adjustment will be introduced with HL-LHC from LQ5 to RQ5, but will it be enough?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233161" y="2581669"/>
            <a:ext cx="0" cy="1911915"/>
          </a:xfrm>
          <a:prstGeom prst="line">
            <a:avLst/>
          </a:prstGeom>
          <a:ln w="635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239988" y="4253827"/>
            <a:ext cx="6049854" cy="5261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7239" y="4791803"/>
            <a:ext cx="477207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We are considering shimming up YB0 during LS3 (but difficult and risky)</a:t>
            </a:r>
          </a:p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Change of strategy (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w.r.t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. 2007) and align the Tracker in order to have the center of the ITST in YB0 centered (or higher) than the nominal beam line.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4263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4296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pipe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22</a:t>
            </a:fld>
            <a:endParaRPr lang="en-US"/>
          </a:p>
        </p:txBody>
      </p:sp>
      <p:pic>
        <p:nvPicPr>
          <p:cNvPr id="2" name="Picture 1" descr="New_beampipe_3D_envelop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42" y="552034"/>
            <a:ext cx="8208211" cy="580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07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5833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pipe/Supports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594" y="697908"/>
            <a:ext cx="85025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New </a:t>
            </a:r>
            <a:r>
              <a:rPr lang="en-US" sz="2000" dirty="0" err="1" smtClean="0">
                <a:solidFill>
                  <a:schemeClr val="tx2"/>
                </a:solidFill>
                <a:latin typeface="+mj-lt"/>
              </a:rPr>
              <a:t>beampipe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 design is finished and construction should start soon.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Installation during LS2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No change in beam pipe supports (1.6m, 3.1m, 3.5m) between LS2 and LS3. We will just add an adapter flange at 3.1m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Start looking at some ideas for LS3:</a:t>
            </a:r>
          </a:p>
        </p:txBody>
      </p:sp>
      <p:pic>
        <p:nvPicPr>
          <p:cNvPr id="9" name="Picture 8" descr="1.6m_support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4316"/>
            <a:ext cx="4738041" cy="26736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41474" y="4986421"/>
            <a:ext cx="350252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Sketch of the 1.6m support with rigid arm (horizontal support wire no longer possible as detectors extend beyond 1.6m)</a:t>
            </a:r>
            <a:endParaRPr lang="en-US" sz="1600" dirty="0">
              <a:solidFill>
                <a:srgbClr val="1F497D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7514" y="3887169"/>
            <a:ext cx="1777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Metal ribbon push/pull from </a:t>
            </a:r>
            <a:r>
              <a:rPr lang="en-US" dirty="0" err="1" smtClean="0"/>
              <a:t>BulkHead</a:t>
            </a:r>
            <a:endParaRPr lang="en-US" dirty="0"/>
          </a:p>
        </p:txBody>
      </p:sp>
      <p:pic>
        <p:nvPicPr>
          <p:cNvPr id="16" name="Picture 15" descr="1.6m_support_2_zoo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79" y="2329124"/>
            <a:ext cx="6256421" cy="2481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2" name="Straight Arrow Connector 11"/>
          <p:cNvCxnSpPr/>
          <p:nvPr/>
        </p:nvCxnSpPr>
        <p:spPr>
          <a:xfrm flipH="1">
            <a:off x="668428" y="4810499"/>
            <a:ext cx="307467" cy="125314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4714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5833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pipe/Supports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594" y="697908"/>
            <a:ext cx="8502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Fishing rods now supported from Bulk-Head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New ideas (</a:t>
            </a:r>
            <a:r>
              <a:rPr lang="en-US" sz="2000" dirty="0" err="1" smtClean="0">
                <a:solidFill>
                  <a:schemeClr val="tx2"/>
                </a:solidFill>
                <a:latin typeface="+mj-lt"/>
              </a:rPr>
              <a:t>R.Loos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) for supporting the beam pipe at 3.1m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Goal would be to make it more compact and easy to adjust at 3.1m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747" y="2286000"/>
            <a:ext cx="4198722" cy="35366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14" y="2125579"/>
            <a:ext cx="4602587" cy="38972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84737" y="2125579"/>
            <a:ext cx="190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3.1m support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399467" y="2494911"/>
            <a:ext cx="1153692" cy="873931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859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082" y="233946"/>
            <a:ext cx="2920718" cy="36629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7514" y="72805"/>
            <a:ext cx="5833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pipe/Supports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25</a:t>
            </a:fld>
            <a:endParaRPr lang="en-US"/>
          </a:p>
        </p:txBody>
      </p:sp>
      <p:pic>
        <p:nvPicPr>
          <p:cNvPr id="10" name="Picture 9" descr="Untitled 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97907"/>
            <a:ext cx="1561432" cy="54075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83983" y="844701"/>
            <a:ext cx="140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3.1m support</a:t>
            </a:r>
          </a:p>
          <a:p>
            <a:pPr algn="ctr"/>
            <a:r>
              <a:rPr lang="en-US" dirty="0" smtClean="0"/>
              <a:t>R. Loos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9350" y="3896893"/>
            <a:ext cx="3965891" cy="23461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8632" y="697907"/>
            <a:ext cx="2357943" cy="5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456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5833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Beam pipe/Supports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26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7604"/>
            <a:ext cx="4627403" cy="36781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903" y="859254"/>
            <a:ext cx="4830097" cy="34149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0594" y="5118841"/>
            <a:ext cx="8502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We need to consider the presence of an RP shield as the flange (although now in Al) is still the dominating source od radiation near the beam pipe.</a:t>
            </a:r>
          </a:p>
        </p:txBody>
      </p:sp>
    </p:spTree>
    <p:extLst>
      <p:ext uri="{BB962C8B-B14F-4D97-AF65-F5344CB8AC3E}">
        <p14:creationId xmlns:p14="http://schemas.microsoft.com/office/powerpoint/2010/main" val="2129825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3252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</a:t>
            </a: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Pixel: YB0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 descr="yb0complete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51" y="1358208"/>
            <a:ext cx="6177478" cy="499814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7513" y="596025"/>
            <a:ext cx="8220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dirty="0">
                <a:solidFill>
                  <a:schemeClr val="tx2"/>
                </a:solidFill>
                <a:latin typeface="+mj-lt"/>
              </a:rPr>
              <a:t>Services on the inside will be very similar to what we have today, but not quite (wider PP1, </a:t>
            </a:r>
            <a:r>
              <a:rPr lang="en-US" dirty="0" err="1">
                <a:solidFill>
                  <a:schemeClr val="tx2"/>
                </a:solidFill>
                <a:latin typeface="+mj-lt"/>
              </a:rPr>
              <a:t>toller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 EB/HB channels)</a:t>
            </a:r>
          </a:p>
        </p:txBody>
      </p:sp>
    </p:spTree>
    <p:extLst>
      <p:ext uri="{BB962C8B-B14F-4D97-AF65-F5344CB8AC3E}">
        <p14:creationId xmlns:p14="http://schemas.microsoft.com/office/powerpoint/2010/main" val="3525961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3252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</a:t>
            </a: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Pixel: YB0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87513" y="596025"/>
            <a:ext cx="82202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Need to evaluate the cross-section available for getting out of YB0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9" name="Picture 8" descr="CO2_PP1-6A - 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5" y="999315"/>
            <a:ext cx="8035553" cy="535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4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514" y="72805"/>
            <a:ext cx="6763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</a:t>
            </a: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PP1 (Same for IT and OT)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 15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Nicola Bacchetta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B6D2-9BC2-5E49-A391-086BFFD2F3AD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5374"/>
            <a:ext cx="4125412" cy="29509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7513" y="761434"/>
            <a:ext cx="86337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Same general concept as for the present Tracker/Pixel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16 full PP1 per end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Each PP1 is divided into 3 parts: 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A: either 48 cables or 6 cooling connections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B: up to 18X5 = 90 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(24X) MFB (going to 15 Trunk Opt. Cables)</a:t>
            </a:r>
            <a:endParaRPr lang="en-US" sz="2000" dirty="0" smtClean="0">
              <a:solidFill>
                <a:schemeClr val="tx2"/>
              </a:solidFill>
              <a:latin typeface="+mj-lt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C: 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either 48 cables or 6 cooling 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connections</a:t>
            </a: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4 full PP1 dedicated to IT on the horizontal plane (i.e. +2, +9, +11, +18)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23609" y="5773453"/>
            <a:ext cx="2596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 stacks of 8 connectors each would fit </a:t>
            </a:r>
            <a:r>
              <a:rPr lang="en-US" sz="1400" u="sng" dirty="0" smtClean="0"/>
              <a:t>IF D-SUB size 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423" y="3953030"/>
            <a:ext cx="15161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Concentric inlet/outlet and vacuum jacketed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7200" y="4691694"/>
            <a:ext cx="357287" cy="89963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3386925"/>
            <a:ext cx="2418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Single pipes, regular insulation</a:t>
            </a:r>
            <a:endParaRPr lang="en-US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796818" y="3694702"/>
            <a:ext cx="1078908" cy="377991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139244" y="5463953"/>
            <a:ext cx="986168" cy="30950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52106" y="4807588"/>
            <a:ext cx="2596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 cassettes of 18 connectors each for the optical fibers</a:t>
            </a:r>
            <a:endParaRPr lang="en-US" sz="1400" u="sng" dirty="0" smtClean="0"/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 flipV="1">
            <a:off x="2567819" y="4942454"/>
            <a:ext cx="1284287" cy="126744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791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70" y="5965"/>
            <a:ext cx="369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Cables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704"/>
            <a:ext cx="9144000" cy="51435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0" y="608156"/>
            <a:ext cx="2847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Provided by: Stella Orfanelli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86456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142568"/>
              </p:ext>
            </p:extLst>
          </p:nvPr>
        </p:nvGraphicFramePr>
        <p:xfrm>
          <a:off x="7634269" y="3745289"/>
          <a:ext cx="1412876" cy="2891790"/>
        </p:xfrm>
        <a:graphic>
          <a:graphicData uri="http://schemas.openxmlformats.org/drawingml/2006/table">
            <a:tbl>
              <a:tblPr/>
              <a:tblGrid>
                <a:gridCol w="430005">
                  <a:extLst>
                    <a:ext uri="{9D8B030D-6E8A-4147-A177-3AD203B41FA5}">
                      <a16:colId xmlns:a16="http://schemas.microsoft.com/office/drawing/2014/main" xmlns="" val="914178761"/>
                    </a:ext>
                  </a:extLst>
                </a:gridCol>
                <a:gridCol w="655247">
                  <a:extLst>
                    <a:ext uri="{9D8B030D-6E8A-4147-A177-3AD203B41FA5}">
                      <a16:colId xmlns:a16="http://schemas.microsoft.com/office/drawing/2014/main" xmlns="" val="714510175"/>
                    </a:ext>
                  </a:extLst>
                </a:gridCol>
                <a:gridCol w="327624">
                  <a:extLst>
                    <a:ext uri="{9D8B030D-6E8A-4147-A177-3AD203B41FA5}">
                      <a16:colId xmlns:a16="http://schemas.microsoft.com/office/drawing/2014/main" xmlns="" val="1816523541"/>
                    </a:ext>
                  </a:extLst>
                </a:gridCol>
              </a:tblGrid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PP1+18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6269734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41133669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4039671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3183621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2638855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4311416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73802127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0078110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PP1+18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MFB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6655782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9889885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9557782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3558975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7367208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576219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9463542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PP1+18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1042395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3122105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66292536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0019060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35538586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61868353"/>
                  </a:ext>
                </a:extLst>
              </a:tr>
              <a:tr h="8395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873369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0570" y="5965"/>
            <a:ext cx="7618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Services at Bulk-Head (+Z-end)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196" y="1278948"/>
            <a:ext cx="5357608" cy="4984751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123811"/>
              </p:ext>
            </p:extLst>
          </p:nvPr>
        </p:nvGraphicFramePr>
        <p:xfrm>
          <a:off x="7634269" y="488374"/>
          <a:ext cx="1412876" cy="2891790"/>
        </p:xfrm>
        <a:graphic>
          <a:graphicData uri="http://schemas.openxmlformats.org/drawingml/2006/table">
            <a:tbl>
              <a:tblPr/>
              <a:tblGrid>
                <a:gridCol w="430006">
                  <a:extLst>
                    <a:ext uri="{9D8B030D-6E8A-4147-A177-3AD203B41FA5}">
                      <a16:colId xmlns:a16="http://schemas.microsoft.com/office/drawing/2014/main" xmlns="" val="3590134910"/>
                    </a:ext>
                  </a:extLst>
                </a:gridCol>
                <a:gridCol w="655247">
                  <a:extLst>
                    <a:ext uri="{9D8B030D-6E8A-4147-A177-3AD203B41FA5}">
                      <a16:colId xmlns:a16="http://schemas.microsoft.com/office/drawing/2014/main" xmlns="" val="525428726"/>
                    </a:ext>
                  </a:extLst>
                </a:gridCol>
                <a:gridCol w="327623">
                  <a:extLst>
                    <a:ext uri="{9D8B030D-6E8A-4147-A177-3AD203B41FA5}">
                      <a16:colId xmlns:a16="http://schemas.microsoft.com/office/drawing/2014/main" xmlns="" val="152607152"/>
                    </a:ext>
                  </a:extLst>
                </a:gridCol>
              </a:tblGrid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PP1+2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37353041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36085000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0472172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05905138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4011861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89276929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4861394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3617946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PP1+2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MFB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7654723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0212875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39206122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7488085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16640259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658100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3903850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PP1+2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075111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7171740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7787417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57834039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54171609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4174437"/>
                  </a:ext>
                </a:extLst>
              </a:tr>
              <a:tr h="1095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175853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55210"/>
              </p:ext>
            </p:extLst>
          </p:nvPr>
        </p:nvGraphicFramePr>
        <p:xfrm>
          <a:off x="96855" y="488374"/>
          <a:ext cx="1417619" cy="2891790"/>
        </p:xfrm>
        <a:graphic>
          <a:graphicData uri="http://schemas.openxmlformats.org/drawingml/2006/table">
            <a:tbl>
              <a:tblPr/>
              <a:tblGrid>
                <a:gridCol w="431449">
                  <a:extLst>
                    <a:ext uri="{9D8B030D-6E8A-4147-A177-3AD203B41FA5}">
                      <a16:colId xmlns:a16="http://schemas.microsoft.com/office/drawing/2014/main" xmlns="" val="1799546596"/>
                    </a:ext>
                  </a:extLst>
                </a:gridCol>
                <a:gridCol w="657447">
                  <a:extLst>
                    <a:ext uri="{9D8B030D-6E8A-4147-A177-3AD203B41FA5}">
                      <a16:colId xmlns:a16="http://schemas.microsoft.com/office/drawing/2014/main" xmlns="" val="2485157206"/>
                    </a:ext>
                  </a:extLst>
                </a:gridCol>
                <a:gridCol w="328723">
                  <a:extLst>
                    <a:ext uri="{9D8B030D-6E8A-4147-A177-3AD203B41FA5}">
                      <a16:colId xmlns:a16="http://schemas.microsoft.com/office/drawing/2014/main" xmlns="" val="639490138"/>
                    </a:ext>
                  </a:extLst>
                </a:gridCol>
              </a:tblGrid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PP1+9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63262090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5427933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9821439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4038285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5574892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28186869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9328970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6147999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PP1+9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MFB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0442712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7770336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4371798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39310516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6624912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9744463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71693819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PP1+9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7510308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7951779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37497601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2253701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4338739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3460651"/>
                  </a:ext>
                </a:extLst>
              </a:tr>
              <a:tr h="7753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7934746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044877"/>
              </p:ext>
            </p:extLst>
          </p:nvPr>
        </p:nvGraphicFramePr>
        <p:xfrm>
          <a:off x="96855" y="3745289"/>
          <a:ext cx="1417618" cy="2891790"/>
        </p:xfrm>
        <a:graphic>
          <a:graphicData uri="http://schemas.openxmlformats.org/drawingml/2006/table">
            <a:tbl>
              <a:tblPr/>
              <a:tblGrid>
                <a:gridCol w="431449">
                  <a:extLst>
                    <a:ext uri="{9D8B030D-6E8A-4147-A177-3AD203B41FA5}">
                      <a16:colId xmlns:a16="http://schemas.microsoft.com/office/drawing/2014/main" xmlns="" val="4190070889"/>
                    </a:ext>
                  </a:extLst>
                </a:gridCol>
                <a:gridCol w="657446">
                  <a:extLst>
                    <a:ext uri="{9D8B030D-6E8A-4147-A177-3AD203B41FA5}">
                      <a16:colId xmlns:a16="http://schemas.microsoft.com/office/drawing/2014/main" xmlns="" val="946642052"/>
                    </a:ext>
                  </a:extLst>
                </a:gridCol>
                <a:gridCol w="328723">
                  <a:extLst>
                    <a:ext uri="{9D8B030D-6E8A-4147-A177-3AD203B41FA5}">
                      <a16:colId xmlns:a16="http://schemas.microsoft.com/office/drawing/2014/main" xmlns="" val="295465701"/>
                    </a:ext>
                  </a:extLst>
                </a:gridCol>
              </a:tblGrid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PP1+11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35033643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3755697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3497020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9256141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648948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7874443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01523047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5874484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PP1+11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MFB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72734424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4747447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6014681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42434116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0277171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52324253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3253249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PP1+11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7210578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1878151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TFPX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55752377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1279037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TEPX2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99473980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LpGBT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7990962"/>
                  </a:ext>
                </a:extLst>
              </a:tr>
              <a:tr h="6194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07210922"/>
                  </a:ext>
                </a:extLst>
              </a:tr>
            </a:tbl>
          </a:graphicData>
        </a:graphic>
      </p:graphicFrame>
      <p:sp>
        <p:nvSpPr>
          <p:cNvPr id="16" name="Right Brace 15"/>
          <p:cNvSpPr/>
          <p:nvPr/>
        </p:nvSpPr>
        <p:spPr>
          <a:xfrm>
            <a:off x="1548616" y="3745289"/>
            <a:ext cx="338640" cy="2891790"/>
          </a:xfrm>
          <a:prstGeom prst="rightBrace">
            <a:avLst>
              <a:gd name="adj1" fmla="val 8333"/>
              <a:gd name="adj2" fmla="val 27931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/>
          <p:cNvSpPr/>
          <p:nvPr/>
        </p:nvSpPr>
        <p:spPr>
          <a:xfrm>
            <a:off x="1520413" y="488374"/>
            <a:ext cx="372783" cy="2891790"/>
          </a:xfrm>
          <a:prstGeom prst="rightBrace">
            <a:avLst>
              <a:gd name="adj1" fmla="val 8333"/>
              <a:gd name="adj2" fmla="val 81291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/>
          <p:cNvSpPr/>
          <p:nvPr/>
        </p:nvSpPr>
        <p:spPr>
          <a:xfrm>
            <a:off x="7162800" y="488374"/>
            <a:ext cx="471469" cy="2891790"/>
          </a:xfrm>
          <a:prstGeom prst="leftBrace">
            <a:avLst>
              <a:gd name="adj1" fmla="val 8333"/>
              <a:gd name="adj2" fmla="val 8293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/>
          <p:cNvSpPr/>
          <p:nvPr/>
        </p:nvSpPr>
        <p:spPr>
          <a:xfrm>
            <a:off x="7162800" y="3745289"/>
            <a:ext cx="471469" cy="2891790"/>
          </a:xfrm>
          <a:prstGeom prst="leftBrace">
            <a:avLst>
              <a:gd name="adj1" fmla="val 8333"/>
              <a:gd name="adj2" fmla="val 27273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9460046">
            <a:off x="2084535" y="905510"/>
            <a:ext cx="1637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Preliminary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902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70" y="5965"/>
            <a:ext cx="6351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Services at Bulk-Head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5305"/>
            <a:ext cx="9144000" cy="53407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9578" y="6151382"/>
            <a:ext cx="3544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 3D model (A. </a:t>
            </a:r>
            <a:r>
              <a:rPr lang="en-US" dirty="0" err="1" smtClean="0"/>
              <a:t>Filenius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32063" y="1375382"/>
            <a:ext cx="76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cables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8473" y="4233707"/>
            <a:ext cx="76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cables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51766" y="3377596"/>
            <a:ext cx="928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TBPX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TFPX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TEPX2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16869" y="1744714"/>
            <a:ext cx="992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Cooling: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TBPX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TFPX</a:t>
            </a:r>
          </a:p>
          <a:p>
            <a:r>
              <a:rPr lang="en-US" dirty="0" smtClean="0">
                <a:solidFill>
                  <a:srgbClr val="FFD109"/>
                </a:solidFill>
              </a:rPr>
              <a:t>TEPX1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13215" y="933599"/>
            <a:ext cx="71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42/48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02752" y="4772131"/>
            <a:ext cx="71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42/48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0570" y="3633542"/>
            <a:ext cx="928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TBPX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TFPX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TEPX2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4280" y="2344878"/>
            <a:ext cx="928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Cooling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TBPX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TFPX</a:t>
            </a:r>
          </a:p>
          <a:p>
            <a:r>
              <a:rPr lang="en-US" dirty="0" smtClean="0">
                <a:solidFill>
                  <a:srgbClr val="FFD109"/>
                </a:solidFill>
              </a:rPr>
              <a:t>TEPX1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28560" y="5490567"/>
            <a:ext cx="71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42/48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0570" y="1118265"/>
            <a:ext cx="71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42/48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65573" y="4603039"/>
            <a:ext cx="4322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Cables for TBPX, TFPX, TEPX1, TEPX2 are all separated in Phi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63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70" y="5965"/>
            <a:ext cx="613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Phase 2 Pixel: Services at Bulk-Head</a:t>
            </a: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3651" y="52918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Power cable connections in scheme 1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99653" y="4746931"/>
            <a:ext cx="7894696" cy="1428553"/>
            <a:chOff x="624652" y="3232373"/>
            <a:chExt cx="7894696" cy="1428553"/>
          </a:xfrm>
        </p:grpSpPr>
        <p:sp>
          <p:nvSpPr>
            <p:cNvPr id="8" name="Rectangle 7"/>
            <p:cNvSpPr/>
            <p:nvPr/>
          </p:nvSpPr>
          <p:spPr>
            <a:xfrm>
              <a:off x="7417672" y="4344280"/>
              <a:ext cx="1101676" cy="28838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755046" y="3879203"/>
              <a:ext cx="833902" cy="18991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43697" y="4442754"/>
              <a:ext cx="3623212" cy="18991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 rot="1479070">
              <a:off x="6485331" y="4123625"/>
              <a:ext cx="1213525" cy="18991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4652" y="3246693"/>
              <a:ext cx="3270250" cy="18991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898900" y="3232373"/>
              <a:ext cx="1852148" cy="865002"/>
              <a:chOff x="3898900" y="3232373"/>
              <a:chExt cx="1852148" cy="865002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233908" y="3685326"/>
                <a:ext cx="1161519" cy="744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44461" y="3759751"/>
                <a:ext cx="1706587" cy="3376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171071" y="3569996"/>
                <a:ext cx="1287194" cy="11286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898900" y="3232373"/>
                <a:ext cx="1685974" cy="3376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987550" y="3795924"/>
              <a:ext cx="1852148" cy="865002"/>
              <a:chOff x="3898900" y="3232373"/>
              <a:chExt cx="1852148" cy="86500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233908" y="3685326"/>
                <a:ext cx="1161519" cy="7442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44461" y="3759751"/>
                <a:ext cx="1706587" cy="3376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171071" y="3569996"/>
                <a:ext cx="1287194" cy="11286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898900" y="3232373"/>
                <a:ext cx="1685974" cy="3376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24652" y="3810244"/>
              <a:ext cx="1358900" cy="18991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368214" y="4787017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DSUB con.</a:t>
            </a:r>
            <a:endParaRPr lang="en-GB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2406349" y="5350323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DSUB con.</a:t>
            </a:r>
            <a:endParaRPr lang="en-GB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7853199" y="5583829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PP1 -&gt;</a:t>
            </a:r>
            <a:endParaRPr lang="en-GB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3688932" y="3840349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PP0</a:t>
            </a:r>
            <a:endParaRPr lang="en-GB" sz="1100" dirty="0"/>
          </a:p>
        </p:txBody>
      </p:sp>
      <p:sp>
        <p:nvSpPr>
          <p:cNvPr id="28" name="Rectangle 27"/>
          <p:cNvSpPr/>
          <p:nvPr/>
        </p:nvSpPr>
        <p:spPr>
          <a:xfrm>
            <a:off x="1874139" y="3788853"/>
            <a:ext cx="4079631" cy="24422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644321" y="4405165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&lt;- IT</a:t>
            </a:r>
            <a:endParaRPr lang="en-GB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676187" y="1940643"/>
            <a:ext cx="7741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Scheme 1 the cable coming from the PP1 would be split into two </a:t>
            </a:r>
            <a:r>
              <a:rPr lang="en-US" b="1" dirty="0" smtClean="0"/>
              <a:t>before</a:t>
            </a:r>
            <a:r>
              <a:rPr lang="en-US" dirty="0" smtClean="0"/>
              <a:t> the PP0 connection.</a:t>
            </a:r>
          </a:p>
          <a:p>
            <a:endParaRPr lang="en-US" dirty="0"/>
          </a:p>
          <a:p>
            <a:r>
              <a:rPr lang="en-US" dirty="0" smtClean="0"/>
              <a:t>After the split two DSUB –type connectors would be soldered and molded onto the ends, and would be stacked as shown below to ensure minimum height consumption.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597722" y="6241109"/>
            <a:ext cx="7886701" cy="34492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4033938" y="6277745"/>
            <a:ext cx="822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BULKHEAD</a:t>
            </a:r>
            <a:endParaRPr lang="en-GB" sz="1100" b="1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7461651" y="3948268"/>
            <a:ext cx="0" cy="1490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461651" y="4056651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Z-axis</a:t>
            </a:r>
            <a:endParaRPr lang="en-GB" sz="1100" b="1" dirty="0"/>
          </a:p>
        </p:txBody>
      </p:sp>
      <p:sp>
        <p:nvSpPr>
          <p:cNvPr id="35" name="Rectangle 34"/>
          <p:cNvSpPr/>
          <p:nvPr/>
        </p:nvSpPr>
        <p:spPr>
          <a:xfrm>
            <a:off x="4090004" y="4537224"/>
            <a:ext cx="1399328" cy="12540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2122587" y="5147969"/>
            <a:ext cx="1770265" cy="12540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791741" y="5649426"/>
            <a:ext cx="2063359" cy="12540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791741" y="5281359"/>
            <a:ext cx="101111" cy="36565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368214" y="4243357"/>
            <a:ext cx="864587" cy="27744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4474606" y="418202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MTP-MTP</a:t>
            </a:r>
          </a:p>
          <a:p>
            <a:pPr algn="ctr"/>
            <a:r>
              <a:rPr lang="en-US" sz="1000" dirty="0" smtClean="0"/>
              <a:t>adapter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7174443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Presentation1.potx</Template>
  <TotalTime>7422</TotalTime>
  <Words>1730</Words>
  <Application>Microsoft Macintosh PowerPoint</Application>
  <PresentationFormat>On-screen Show (4:3)</PresentationFormat>
  <Paragraphs>514</Paragraphs>
  <Slides>26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Presentation1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TEPX1 Installation</vt:lpstr>
      <vt:lpstr>TEPX2 Installation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INFN-Padova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Bacchetta</dc:creator>
  <cp:lastModifiedBy>Nicola Bacchetta</cp:lastModifiedBy>
  <cp:revision>79</cp:revision>
  <dcterms:created xsi:type="dcterms:W3CDTF">2015-11-18T14:38:45Z</dcterms:created>
  <dcterms:modified xsi:type="dcterms:W3CDTF">2018-06-15T07:04:24Z</dcterms:modified>
</cp:coreProperties>
</file>