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83" r:id="rId4"/>
    <p:sldId id="284" r:id="rId5"/>
    <p:sldId id="285" r:id="rId6"/>
    <p:sldId id="277" r:id="rId7"/>
    <p:sldId id="279" r:id="rId8"/>
    <p:sldId id="299" r:id="rId9"/>
    <p:sldId id="300" r:id="rId10"/>
    <p:sldId id="301" r:id="rId11"/>
    <p:sldId id="278" r:id="rId1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7E9F0"/>
    <a:srgbClr val="CBD1D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32" autoAdjust="0"/>
  </p:normalViewPr>
  <p:slideViewPr>
    <p:cSldViewPr snapToGrid="0" snapToObjects="1">
      <p:cViewPr varScale="1">
        <p:scale>
          <a:sx n="127" d="100"/>
          <a:sy n="127" d="100"/>
        </p:scale>
        <p:origin x="37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D07F5-BDF1-4885-A6B4-F731A6496C53}" type="datetimeFigureOut">
              <a:rPr lang="en-GB" smtClean="0"/>
              <a:t>04/06/2018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C41B7-C3FE-4BDB-A224-7F234E24B0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19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tif"/><Relationship Id="rId4" Type="http://schemas.openxmlformats.org/officeDocument/2006/relationships/image" Target="../media/image15.t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"/><Relationship Id="rId3" Type="http://schemas.openxmlformats.org/officeDocument/2006/relationships/image" Target="../media/image19.tif"/><Relationship Id="rId7" Type="http://schemas.openxmlformats.org/officeDocument/2006/relationships/image" Target="../media/image23.tif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tif"/><Relationship Id="rId5" Type="http://schemas.openxmlformats.org/officeDocument/2006/relationships/image" Target="../media/image21.tif"/><Relationship Id="rId4" Type="http://schemas.openxmlformats.org/officeDocument/2006/relationships/image" Target="../media/image20.tif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ALICE chambers from </a:t>
            </a:r>
            <a:r>
              <a:rPr lang="en-US" dirty="0" err="1" smtClean="0"/>
              <a:t>Materion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About </a:t>
            </a:r>
            <a:r>
              <a:rPr lang="en-GB" dirty="0"/>
              <a:t>10m of EN AW-2219 aluminium tubes and two bimetallic CF100 flanges (316L to EN AW-5083</a:t>
            </a:r>
            <a:r>
              <a:rPr lang="en-GB" dirty="0" smtClean="0"/>
              <a:t>)</a:t>
            </a:r>
            <a:r>
              <a:rPr lang="en-US" dirty="0" smtClean="0"/>
              <a:t> are being shipped to CERN </a:t>
            </a:r>
            <a:r>
              <a:rPr lang="en-GB" dirty="0" smtClean="0"/>
              <a:t>for </a:t>
            </a:r>
            <a:r>
              <a:rPr lang="en-GB" dirty="0"/>
              <a:t>production of ALICE LS2 central </a:t>
            </a:r>
            <a:r>
              <a:rPr lang="en-GB" dirty="0" smtClean="0"/>
              <a:t>chambers. </a:t>
            </a:r>
          </a:p>
          <a:p>
            <a:endParaRPr lang="en-GB" dirty="0" smtClean="0"/>
          </a:p>
          <a:p>
            <a:r>
              <a:rPr lang="en-US" dirty="0" smtClean="0"/>
              <a:t>The material will be cleaned and etched with the </a:t>
            </a:r>
            <a:r>
              <a:rPr lang="en-GB" dirty="0"/>
              <a:t>procedures for experimental chambers (EDMS </a:t>
            </a:r>
            <a:r>
              <a:rPr lang="en-GB" dirty="0" smtClean="0"/>
              <a:t>1674505) by beginning of the next week.</a:t>
            </a:r>
          </a:p>
          <a:p>
            <a:endParaRPr lang="en-GB" dirty="0" smtClean="0"/>
          </a:p>
          <a:p>
            <a:r>
              <a:rPr lang="en-US" dirty="0" smtClean="0"/>
              <a:t>Presence of witness samples for XPS analysis during the treatments.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5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Spare double bellows assembly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925" y="1876383"/>
            <a:ext cx="1726762" cy="12953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91992" y="1508351"/>
            <a:ext cx="2154803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Bellows forming process</a:t>
            </a:r>
            <a:endParaRPr lang="en-GB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328" y="1885211"/>
            <a:ext cx="1726762" cy="12953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725" y="3395072"/>
            <a:ext cx="1675365" cy="223518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70285" y="3671529"/>
            <a:ext cx="2230183" cy="16726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652596"/>
            <a:ext cx="49176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Production of bellows – completed</a:t>
            </a:r>
          </a:p>
          <a:p>
            <a:pPr algn="ctr"/>
            <a:r>
              <a:rPr lang="en-GB" sz="2400" dirty="0" smtClean="0"/>
              <a:t>Welding – completed</a:t>
            </a:r>
          </a:p>
          <a:p>
            <a:pPr algn="ctr"/>
            <a:r>
              <a:rPr lang="en-GB" sz="2400" dirty="0" smtClean="0"/>
              <a:t>Leak detection – completed</a:t>
            </a:r>
          </a:p>
          <a:p>
            <a:pPr algn="ctr"/>
            <a:r>
              <a:rPr lang="en-GB" sz="2400" dirty="0" smtClean="0"/>
              <a:t>Final machining – next week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b="1" dirty="0" smtClean="0"/>
              <a:t>2 conform spare assemblies</a:t>
            </a:r>
          </a:p>
          <a:p>
            <a:endParaRPr lang="en-GB" sz="2800" dirty="0"/>
          </a:p>
          <a:p>
            <a:pPr algn="ctr"/>
            <a:r>
              <a:rPr lang="en-GB" sz="2800" b="1" dirty="0" smtClean="0"/>
              <a:t>Available quantity for production at </a:t>
            </a:r>
            <a:r>
              <a:rPr lang="en-GB" sz="2800" b="1" dirty="0" err="1" smtClean="0"/>
              <a:t>Materion</a:t>
            </a:r>
            <a:r>
              <a:rPr lang="en-GB" sz="2800" b="1" dirty="0" smtClean="0"/>
              <a:t> </a:t>
            </a:r>
          </a:p>
          <a:p>
            <a:pPr algn="ctr"/>
            <a:endParaRPr lang="en-GB" sz="1600" b="1" dirty="0" smtClean="0"/>
          </a:p>
          <a:p>
            <a:pPr algn="ctr"/>
            <a:r>
              <a:rPr lang="en-GB" sz="2800" b="1" dirty="0" smtClean="0"/>
              <a:t>3 + 2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60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70248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100" dirty="0" smtClean="0"/>
              <a:t>3</a:t>
            </a:r>
            <a:r>
              <a:rPr lang="en-GB" sz="3100" baseline="30000" dirty="0" smtClean="0"/>
              <a:t>rd</a:t>
            </a:r>
            <a:r>
              <a:rPr lang="en-GB" sz="3100" dirty="0" smtClean="0"/>
              <a:t> ALICE &amp; VSC LS2 preparation meeting</a:t>
            </a:r>
            <a:br>
              <a:rPr lang="en-GB" sz="3100" dirty="0" smtClean="0"/>
            </a:br>
            <a:r>
              <a:rPr lang="en-GB" sz="4000" dirty="0" smtClean="0"/>
              <a:t>Update on production and preparation works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INDICO 730198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720744"/>
            <a:ext cx="7349207" cy="623988"/>
          </a:xfrm>
        </p:spPr>
        <p:txBody>
          <a:bodyPr>
            <a:normAutofit/>
          </a:bodyPr>
          <a:lstStyle/>
          <a:p>
            <a:r>
              <a:rPr lang="en-GB" dirty="0" smtClean="0"/>
              <a:t>Josef Sestak, Giuseppe Bregliozzi, Chiara di Paolo, Jerome Gilles Chaure</a:t>
            </a:r>
          </a:p>
          <a:p>
            <a:r>
              <a:rPr lang="en-GB" dirty="0"/>
              <a:t>o</a:t>
            </a:r>
            <a:r>
              <a:rPr lang="en-GB" dirty="0" smtClean="0"/>
              <a:t>n behalf of TE – VSC – BVO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production of VC2C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GB" b="1" dirty="0" smtClean="0"/>
              <a:t>Qualification phase ongoing</a:t>
            </a:r>
          </a:p>
          <a:p>
            <a:r>
              <a:rPr lang="en-GB" dirty="0" smtClean="0"/>
              <a:t>Coating qualification samples</a:t>
            </a:r>
          </a:p>
          <a:p>
            <a:pPr lvl="1"/>
            <a:r>
              <a:rPr lang="en-GB" dirty="0" smtClean="0"/>
              <a:t>Vacuum acceptance – Completed</a:t>
            </a:r>
          </a:p>
          <a:p>
            <a:pPr lvl="1"/>
            <a:r>
              <a:rPr lang="en-GB" dirty="0" smtClean="0"/>
              <a:t>NEG coating – Completed</a:t>
            </a:r>
          </a:p>
          <a:p>
            <a:pPr lvl="1"/>
            <a:r>
              <a:rPr lang="en-GB" dirty="0" smtClean="0"/>
              <a:t>NEG activation – Ongoing</a:t>
            </a:r>
          </a:p>
          <a:p>
            <a:pPr marL="36576" indent="0">
              <a:buNone/>
            </a:pPr>
            <a:endParaRPr lang="en-GB" dirty="0"/>
          </a:p>
          <a:p>
            <a:pPr marL="36576" indent="0" algn="ctr">
              <a:buNone/>
            </a:pPr>
            <a:r>
              <a:rPr lang="en-GB" dirty="0" smtClean="0"/>
              <a:t>We hope to give approval on final production by today or beginning of the next week.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6/4/2018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99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production of VC2C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6/4/2018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2341961"/>
            <a:ext cx="4041065" cy="30307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45557"/>
            <a:ext cx="5102935" cy="3827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08341" y="1629882"/>
            <a:ext cx="343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NEG coating process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9063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 on production of VC2C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BFD808-6B56-4447-9401-2398D08EE3C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6/4/2018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Document reference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98" y="1130125"/>
            <a:ext cx="4675836" cy="35068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38" y="2358995"/>
            <a:ext cx="4482662" cy="22780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53811" y="4898732"/>
            <a:ext cx="403363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Activation for 24 hours at 200 °C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Cool-down by Friday 1st of June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63034" y="1350966"/>
            <a:ext cx="343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Vacuum acceptance and NEG activation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181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X-ray photoelectron spectroscopy (XPS) </a:t>
            </a:r>
            <a:r>
              <a:rPr lang="en-US" sz="2800" dirty="0" smtClean="0"/>
              <a:t>on the NEG coated samples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EDMS 1978615 </a:t>
            </a:r>
            <a:r>
              <a:rPr lang="en-US" dirty="0" smtClean="0"/>
              <a:t>v.1 </a:t>
            </a:r>
            <a:r>
              <a:rPr lang="en-US" sz="1400" i="1" dirty="0"/>
              <a:t>by Holger NEUPERT</a:t>
            </a:r>
            <a:endParaRPr lang="en-GB" sz="1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8497" y="2678476"/>
            <a:ext cx="3408556" cy="25564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69834" y="4693660"/>
            <a:ext cx="4885207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 According to EDMS 630214 </a:t>
            </a:r>
            <a:r>
              <a:rPr lang="en-GB" dirty="0"/>
              <a:t>(</a:t>
            </a:r>
            <a:r>
              <a:rPr lang="en-GB" dirty="0" smtClean="0"/>
              <a:t>standard control procedure for the assessment of the quality of </a:t>
            </a:r>
            <a:r>
              <a:rPr lang="en-GB" dirty="0" err="1" smtClean="0"/>
              <a:t>TiZrV</a:t>
            </a:r>
            <a:r>
              <a:rPr lang="en-GB" dirty="0" smtClean="0"/>
              <a:t> NEG coatings by XPS) the ALICE NEG coated samples are activated correctly.</a:t>
            </a:r>
            <a:endParaRPr lang="en-GB" dirty="0"/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1982706"/>
            <a:ext cx="2614357" cy="266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8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Peel-off tests on the minimized flanges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29" y="2808165"/>
            <a:ext cx="2839196" cy="21293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115" y="1302930"/>
            <a:ext cx="498410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u="sng" dirty="0" smtClean="0"/>
          </a:p>
          <a:p>
            <a:endParaRPr lang="en-US" sz="1200" b="1" u="sng" dirty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CLEANING: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Degreasing </a:t>
            </a:r>
            <a:r>
              <a:rPr lang="en-GB" sz="1400" dirty="0"/>
              <a:t>with NGL17/40 (US 5’+5’) during </a:t>
            </a:r>
            <a:r>
              <a:rPr lang="en-GB" sz="1400" dirty="0" smtClean="0"/>
              <a:t>1h of the two flanges.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Etching with </a:t>
            </a:r>
            <a:r>
              <a:rPr lang="en-GB" sz="1400" dirty="0"/>
              <a:t>a mix of phosphoric acid and nitric acid during </a:t>
            </a:r>
            <a:r>
              <a:rPr lang="en-GB" sz="1400" dirty="0" smtClean="0"/>
              <a:t>15min of one flange plus the welding.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ACTIVATION: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10 thermal cycles in vacuum performed (to simulate the life cycle of the chamber)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 visual sign of peel-off has been detected on the cone treated by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 very small mark detected on the end of </a:t>
            </a:r>
            <a:r>
              <a:rPr lang="en-US" sz="1400" dirty="0"/>
              <a:t>the </a:t>
            </a:r>
            <a:r>
              <a:rPr lang="en-US" sz="1400" dirty="0" smtClean="0"/>
              <a:t>degreased cone, checked with SEM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543115" y="1173935"/>
            <a:ext cx="80433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Validation of the NEG coating of the test </a:t>
            </a:r>
            <a:r>
              <a:rPr lang="en-US" sz="2400" dirty="0" smtClean="0"/>
              <a:t>minimized </a:t>
            </a:r>
            <a:r>
              <a:rPr lang="en-US" sz="2400" dirty="0" err="1" smtClean="0"/>
              <a:t>aluminium</a:t>
            </a:r>
            <a:r>
              <a:rPr lang="en-US" sz="2400" dirty="0" smtClean="0"/>
              <a:t> flanges (EN AW-2219).</a:t>
            </a:r>
            <a:endParaRPr lang="en-US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7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47" y="1305931"/>
            <a:ext cx="4525619" cy="17568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611" y="3493027"/>
            <a:ext cx="2777798" cy="20833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42" y="2856475"/>
            <a:ext cx="2160000" cy="162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42" y="4534701"/>
            <a:ext cx="2159999" cy="162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380238" y="2217766"/>
            <a:ext cx="2320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lvl="0"/>
            <a:r>
              <a:rPr lang="en-US" sz="2800" u="sng" dirty="0">
                <a:solidFill>
                  <a:srgbClr val="0055A0"/>
                </a:solidFill>
              </a:rPr>
              <a:t>Etched cone </a:t>
            </a:r>
            <a:endParaRPr lang="en-GB" sz="2800" u="sng" dirty="0">
              <a:solidFill>
                <a:srgbClr val="0055A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291354" y="2856475"/>
            <a:ext cx="248978" cy="2095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243263" y="4534701"/>
            <a:ext cx="248978" cy="1942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4507" y="3278739"/>
            <a:ext cx="3371111" cy="2395471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1540332" y="3031709"/>
            <a:ext cx="1791272" cy="9494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137412" y="4298700"/>
            <a:ext cx="304556" cy="47200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4176510" y="4770702"/>
            <a:ext cx="109640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Spectrum  32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6367" y="3913417"/>
            <a:ext cx="15937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900" dirty="0" smtClean="0"/>
              <a:t>SECONDARY ELECTRON (MORPHOLOGY) 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452794" y="5576375"/>
            <a:ext cx="19260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900" dirty="0" smtClean="0"/>
              <a:t>BACKSCATTERED ELECTRONS (COMPOSITION qualitative)</a:t>
            </a:r>
            <a:endParaRPr lang="en-GB" sz="900" dirty="0"/>
          </a:p>
        </p:txBody>
      </p:sp>
      <p:sp>
        <p:nvSpPr>
          <p:cNvPr id="41" name="Rectangle 40"/>
          <p:cNvSpPr/>
          <p:nvPr/>
        </p:nvSpPr>
        <p:spPr>
          <a:xfrm>
            <a:off x="7113849" y="3666475"/>
            <a:ext cx="1804063" cy="507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GB" sz="900" dirty="0" smtClean="0"/>
              <a:t>ENERGY-DISPERSIVE X-RAY SPECTROSCOPY (COMPOSITION quantitative)</a:t>
            </a:r>
            <a:endParaRPr lang="en-GB" sz="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SEM &amp; EDS inspections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022" y="2108876"/>
            <a:ext cx="2087999" cy="156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 &amp; EDS inspections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9265" y="1461477"/>
            <a:ext cx="8226854" cy="44385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800" u="sng" dirty="0" smtClean="0"/>
              <a:t>Degreased cone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692" y="1955580"/>
            <a:ext cx="2377204" cy="17829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4" y="2110337"/>
            <a:ext cx="2086052" cy="15645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098" y="3949378"/>
            <a:ext cx="2197960" cy="16484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1" y="4047591"/>
            <a:ext cx="2082391" cy="15617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411" y="3960913"/>
            <a:ext cx="2189776" cy="16423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778" y="4039093"/>
            <a:ext cx="2093722" cy="1570291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730099" y="3200204"/>
            <a:ext cx="248978" cy="2095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>
            <a:stCxn id="14" idx="7"/>
          </p:cNvCxnSpPr>
          <p:nvPr/>
        </p:nvCxnSpPr>
        <p:spPr>
          <a:xfrm flipV="1">
            <a:off x="2942615" y="2783424"/>
            <a:ext cx="1588257" cy="447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999571" y="2594023"/>
            <a:ext cx="1056293" cy="326614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24895" y="1982228"/>
            <a:ext cx="2401257" cy="1706304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683232" y="4630632"/>
            <a:ext cx="207314" cy="1878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865678" y="4640629"/>
            <a:ext cx="207314" cy="1878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833715" y="4483628"/>
            <a:ext cx="256984" cy="2553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8216837" y="4471070"/>
            <a:ext cx="336742" cy="3185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5304127" y="2317024"/>
            <a:ext cx="109640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Spectrum  12</a:t>
            </a:r>
            <a:endParaRPr lang="en-GB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7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branding4-3.potx" id="{33323F5C-3F76-4F95-9C1C-8F69E597156E}" vid="{0EA6CC54-3692-4CB8-AD09-3643A28A7D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2460</TotalTime>
  <Words>435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CERNCorporate4-3</vt:lpstr>
      <vt:lpstr>PowerPoint Presentation</vt:lpstr>
      <vt:lpstr>3rd ALICE &amp; VSC LS2 preparation meeting Update on production and preparation works</vt:lpstr>
      <vt:lpstr>Update on production of VC2C</vt:lpstr>
      <vt:lpstr>Update on production of VC2C</vt:lpstr>
      <vt:lpstr>Update on production of VC2C</vt:lpstr>
      <vt:lpstr>X-ray photoelectron spectroscopy (XPS) on the NEG coated samples</vt:lpstr>
      <vt:lpstr>Peel-off tests on the minimized flanges</vt:lpstr>
      <vt:lpstr>SEM &amp; EDS inspections</vt:lpstr>
      <vt:lpstr>SEM &amp; EDS inspections</vt:lpstr>
      <vt:lpstr>ALICE chambers from Materion</vt:lpstr>
      <vt:lpstr>Spare double bellows assembly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Josef Sestak</cp:lastModifiedBy>
  <cp:revision>164</cp:revision>
  <cp:lastPrinted>2017-01-19T09:55:28Z</cp:lastPrinted>
  <dcterms:created xsi:type="dcterms:W3CDTF">2012-11-30T11:04:26Z</dcterms:created>
  <dcterms:modified xsi:type="dcterms:W3CDTF">2018-06-04T09:52:13Z</dcterms:modified>
</cp:coreProperties>
</file>