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1"/>
  </p:notesMasterIdLst>
  <p:sldIdLst>
    <p:sldId id="256" r:id="rId2"/>
    <p:sldId id="258" r:id="rId3"/>
    <p:sldId id="288" r:id="rId4"/>
    <p:sldId id="287" r:id="rId5"/>
    <p:sldId id="302" r:id="rId6"/>
    <p:sldId id="291" r:id="rId7"/>
    <p:sldId id="290" r:id="rId8"/>
    <p:sldId id="292" r:id="rId9"/>
    <p:sldId id="293" r:id="rId10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7E9F0"/>
    <a:srgbClr val="CBD1DF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032" autoAdjust="0"/>
  </p:normalViewPr>
  <p:slideViewPr>
    <p:cSldViewPr snapToGrid="0" snapToObjects="1">
      <p:cViewPr varScale="1">
        <p:scale>
          <a:sx n="127" d="100"/>
          <a:sy n="127" d="100"/>
        </p:scale>
        <p:origin x="378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8D07F5-BDF1-4885-A6B4-F731A6496C53}" type="datetimeFigureOut">
              <a:rPr lang="en-GB" smtClean="0"/>
              <a:t>04/06/2018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1233488"/>
            <a:ext cx="444182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51388"/>
            <a:ext cx="5438775" cy="38877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FC41B7-C3FE-4BDB-A224-7F234E24B0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71938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FC41B7-C3FE-4BDB-A224-7F234E24B0D7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98890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6/4/2018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Cliquez et modifiez le titre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6/4/2018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Faire glisser l'image vers l'espace réservé ou cliquer sur l'icône pour l'ajouter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6/4/2018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6/4/2018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6/4/2018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6/4/2018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6/4/2018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6/4/2018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Image 9" descr="bande-02.eps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448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70248"/>
            <a:ext cx="8226854" cy="940443"/>
          </a:xfrm>
        </p:spPr>
        <p:txBody>
          <a:bodyPr>
            <a:normAutofit fontScale="90000"/>
          </a:bodyPr>
          <a:lstStyle/>
          <a:p>
            <a:r>
              <a:rPr lang="en-GB" sz="3100" dirty="0" smtClean="0"/>
              <a:t>3</a:t>
            </a:r>
            <a:r>
              <a:rPr lang="en-GB" sz="3100" baseline="30000" dirty="0" smtClean="0"/>
              <a:t>rd</a:t>
            </a:r>
            <a:r>
              <a:rPr lang="en-GB" sz="3100" dirty="0" smtClean="0"/>
              <a:t> ALICE &amp; VSC LS2 preparation meeting</a:t>
            </a:r>
            <a:br>
              <a:rPr lang="en-GB" sz="3100" dirty="0" smtClean="0"/>
            </a:br>
            <a:r>
              <a:rPr lang="en-GB" sz="4000" dirty="0" smtClean="0"/>
              <a:t>Update on production and preparation works</a:t>
            </a:r>
            <a:endParaRPr lang="en-GB" sz="4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6/4/2018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INDICO 730198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7199" y="3720744"/>
            <a:ext cx="7349207" cy="623988"/>
          </a:xfrm>
        </p:spPr>
        <p:txBody>
          <a:bodyPr>
            <a:normAutofit/>
          </a:bodyPr>
          <a:lstStyle/>
          <a:p>
            <a:r>
              <a:rPr lang="en-GB" dirty="0" smtClean="0"/>
              <a:t>Josef Sestak, Giuseppe Bregliozzi, Chiara di Paolo, Jerome Gilles Chaure</a:t>
            </a:r>
          </a:p>
          <a:p>
            <a:r>
              <a:rPr lang="en-GB" dirty="0"/>
              <a:t>o</a:t>
            </a:r>
            <a:r>
              <a:rPr lang="en-GB" dirty="0" smtClean="0"/>
              <a:t>n behalf of TE – VSC – BVO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9565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Annular ion pump in RB24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6/4/2018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Content Placeholder 2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912" y="1173935"/>
            <a:ext cx="6661481" cy="4996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4075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Annular ion pump in RB24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6/4/2018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75" y="1173935"/>
            <a:ext cx="8226425" cy="2132322"/>
          </a:xfrm>
          <a:prstGeom prst="rect">
            <a:avLst/>
          </a:prstGeom>
        </p:spPr>
      </p:pic>
      <p:sp>
        <p:nvSpPr>
          <p:cNvPr id="8" name="Down Arrow 7"/>
          <p:cNvSpPr/>
          <p:nvPr/>
        </p:nvSpPr>
        <p:spPr>
          <a:xfrm>
            <a:off x="7010400" y="1455420"/>
            <a:ext cx="335280" cy="472440"/>
          </a:xfrm>
          <a:prstGeom prst="down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Down Arrow 8"/>
          <p:cNvSpPr/>
          <p:nvPr/>
        </p:nvSpPr>
        <p:spPr>
          <a:xfrm>
            <a:off x="5273040" y="1455420"/>
            <a:ext cx="335280" cy="472440"/>
          </a:xfrm>
          <a:prstGeom prst="downArrow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457200" y="3287386"/>
            <a:ext cx="8226854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Two ion pumps are installed in A1L2.X (RB24)</a:t>
            </a:r>
          </a:p>
          <a:p>
            <a:pPr marL="285750" indent="-285750">
              <a:buFontTx/>
              <a:buChar char="-"/>
            </a:pPr>
            <a:r>
              <a:rPr lang="en-GB" sz="2000" dirty="0" smtClean="0"/>
              <a:t>Annular ion pump VPIXB (RED ARROW)</a:t>
            </a:r>
          </a:p>
          <a:p>
            <a:pPr marL="742950" lvl="1" indent="-285750">
              <a:buFontTx/>
              <a:buChar char="-"/>
            </a:pPr>
            <a:r>
              <a:rPr lang="en-GB" sz="2000" dirty="0" smtClean="0"/>
              <a:t>Pumping speed for CH4 ≈ 5 </a:t>
            </a:r>
            <a:r>
              <a:rPr lang="en-GB" sz="2000" dirty="0"/>
              <a:t>l.s-1 (at </a:t>
            </a:r>
            <a:r>
              <a:rPr lang="en-GB" sz="2000" dirty="0" smtClean="0"/>
              <a:t>1e-9 </a:t>
            </a:r>
            <a:r>
              <a:rPr lang="en-GB" sz="2000" dirty="0"/>
              <a:t>mbar</a:t>
            </a:r>
            <a:r>
              <a:rPr lang="en-GB" sz="2000" dirty="0" smtClean="0"/>
              <a:t>)</a:t>
            </a:r>
          </a:p>
          <a:p>
            <a:pPr marL="285750" indent="-285750">
              <a:buFontTx/>
              <a:buChar char="-"/>
            </a:pPr>
            <a:endParaRPr lang="en-GB" sz="2000" dirty="0"/>
          </a:p>
          <a:p>
            <a:pPr marL="285750" indent="-285750">
              <a:buFontTx/>
              <a:buChar char="-"/>
            </a:pPr>
            <a:r>
              <a:rPr lang="en-GB" sz="2000" dirty="0" smtClean="0"/>
              <a:t>Standard LHC VPIA ion pump (GREEN ARROW)</a:t>
            </a:r>
          </a:p>
          <a:p>
            <a:pPr marL="742950" lvl="1" indent="-285750">
              <a:buFontTx/>
              <a:buChar char="-"/>
            </a:pPr>
            <a:r>
              <a:rPr lang="en-GB" sz="2000" dirty="0" smtClean="0"/>
              <a:t>Pumping speed for CH4 ≈ 30 l.s-1 (at 1e-10 mbar)</a:t>
            </a:r>
          </a:p>
          <a:p>
            <a:endParaRPr lang="en-GB" sz="2000" dirty="0"/>
          </a:p>
          <a:p>
            <a:r>
              <a:rPr lang="en-GB" sz="2000" dirty="0" smtClean="0"/>
              <a:t>These pumps were developed for ATLAS where the space constraints does not allow to install standard ion pump (first are +/- 18m from IP).</a:t>
            </a:r>
          </a:p>
          <a:p>
            <a:pPr marL="285750" indent="-285750">
              <a:buFontTx/>
              <a:buChar char="-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3462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Pumping speed measurements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789" y="1325563"/>
            <a:ext cx="7245247" cy="466725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6/4/2018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9869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534400" cy="94044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Vacuum simulation of A1L2 &amp; IP2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6/4/2018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4633" y="1325563"/>
            <a:ext cx="7131558" cy="46672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237316" y="4752975"/>
            <a:ext cx="3841040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10000"/>
                  </a:schemeClr>
                </a:solidFill>
              </a:rPr>
              <a:t>Pressure after LS2 is higher due to reduced aperture in IP2 - validated</a:t>
            </a:r>
            <a:endParaRPr lang="en-GB" dirty="0">
              <a:solidFill>
                <a:schemeClr val="accent1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2288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534400" cy="94044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Vacuum simulation of A1L2 &amp; IP2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6/4/2018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5" name="Content Placeholder 1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97488" y="1325563"/>
            <a:ext cx="7145849" cy="466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6774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534400" cy="94044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Vacuum simulation of A1L2 &amp; IP2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6/4/2018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4633" y="1325563"/>
            <a:ext cx="7131558" cy="46672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097031" y="1714500"/>
            <a:ext cx="2981325" cy="92333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accent1">
                    <a:lumMod val="10000"/>
                  </a:schemeClr>
                </a:solidFill>
              </a:rPr>
              <a:t>Absence of the annular ion pump has negligible effect on the critical current</a:t>
            </a:r>
            <a:endParaRPr lang="en-GB" dirty="0">
              <a:solidFill>
                <a:schemeClr val="accent1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7753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Annular ion pump in RB24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 anchor="t">
            <a:normAutofit fontScale="70000" lnSpcReduction="20000"/>
          </a:bodyPr>
          <a:lstStyle/>
          <a:p>
            <a:r>
              <a:rPr lang="en-GB" dirty="0" smtClean="0"/>
              <a:t>Purpose of annular ion pump close to IP is to pump CH4 (non-gatherable gas) </a:t>
            </a:r>
            <a:r>
              <a:rPr lang="en-GB" sz="2800" b="1" dirty="0" smtClean="0"/>
              <a:t>if the space constraints does not allows to install standard ion pump</a:t>
            </a:r>
            <a:r>
              <a:rPr lang="en-GB" dirty="0" smtClean="0"/>
              <a:t>.</a:t>
            </a:r>
          </a:p>
          <a:p>
            <a:endParaRPr lang="en-GB" dirty="0" smtClean="0"/>
          </a:p>
          <a:p>
            <a:r>
              <a:rPr lang="en-GB" dirty="0" smtClean="0"/>
              <a:t>Annular ion pumps has very limited pumping speed and for the pressure &lt; 1e-10 mbar is negligible.</a:t>
            </a:r>
          </a:p>
          <a:p>
            <a:endParaRPr lang="en-GB" dirty="0" smtClean="0"/>
          </a:p>
          <a:p>
            <a:r>
              <a:rPr lang="en-GB" dirty="0" smtClean="0"/>
              <a:t>In ATLAS it stays in place as a preventive measure device in case of sudden CH4 pressure rise (as there are no other pumps close to IP.</a:t>
            </a:r>
          </a:p>
          <a:p>
            <a:endParaRPr lang="en-GB" dirty="0" smtClean="0"/>
          </a:p>
          <a:p>
            <a:r>
              <a:rPr lang="en-GB" dirty="0" smtClean="0"/>
              <a:t>In ALICE we have standard 30l.s-1 ion pump 9m from IP2.</a:t>
            </a:r>
          </a:p>
          <a:p>
            <a:endParaRPr lang="en-GB" dirty="0" smtClean="0"/>
          </a:p>
          <a:p>
            <a:r>
              <a:rPr lang="en-GB" dirty="0" smtClean="0"/>
              <a:t>ALICE requests to minimize the background due to vacuum equipment in RB24.</a:t>
            </a:r>
            <a:endParaRPr lang="en-GB" dirty="0"/>
          </a:p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BFD808-6B56-4447-9401-2398D08EE3C0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6/4/2018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Document reference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09365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ERNCobranding4-3.potx" id="{33323F5C-3F76-4F95-9C1C-8F69E597156E}" vid="{0EA6CC54-3692-4CB8-AD09-3643A28A7DA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2460</TotalTime>
  <Words>301</Words>
  <Application>Microsoft Office PowerPoint</Application>
  <PresentationFormat>On-screen Show (4:3)</PresentationFormat>
  <Paragraphs>54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CERNCorporate4-3</vt:lpstr>
      <vt:lpstr>PowerPoint Presentation</vt:lpstr>
      <vt:lpstr>3rd ALICE &amp; VSC LS2 preparation meeting Update on production and preparation works</vt:lpstr>
      <vt:lpstr>Annular ion pump in RB24</vt:lpstr>
      <vt:lpstr>Annular ion pump in RB24</vt:lpstr>
      <vt:lpstr>Pumping speed measurements</vt:lpstr>
      <vt:lpstr>Vacuum simulation of A1L2 &amp; IP2</vt:lpstr>
      <vt:lpstr>Vacuum simulation of A1L2 &amp; IP2</vt:lpstr>
      <vt:lpstr>Vacuum simulation of A1L2 &amp; IP2</vt:lpstr>
      <vt:lpstr>Annular ion pump in RB24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Josef Sestak</cp:lastModifiedBy>
  <cp:revision>165</cp:revision>
  <cp:lastPrinted>2017-01-19T09:55:28Z</cp:lastPrinted>
  <dcterms:created xsi:type="dcterms:W3CDTF">2012-11-30T11:04:26Z</dcterms:created>
  <dcterms:modified xsi:type="dcterms:W3CDTF">2018-06-04T09:52:35Z</dcterms:modified>
</cp:coreProperties>
</file>