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94" r:id="rId4"/>
    <p:sldId id="295" r:id="rId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7E9F0"/>
    <a:srgbClr val="CBD1D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32" autoAdjust="0"/>
  </p:normalViewPr>
  <p:slideViewPr>
    <p:cSldViewPr snapToGrid="0" snapToObjects="1">
      <p:cViewPr varScale="1">
        <p:scale>
          <a:sx n="127" d="100"/>
          <a:sy n="127" d="100"/>
        </p:scale>
        <p:origin x="37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D07F5-BDF1-4885-A6B4-F731A6496C53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C41B7-C3FE-4BDB-A224-7F234E24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19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024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3</a:t>
            </a:r>
            <a:r>
              <a:rPr lang="en-GB" sz="3100" baseline="30000" dirty="0" smtClean="0"/>
              <a:t>rd</a:t>
            </a:r>
            <a:r>
              <a:rPr lang="en-GB" sz="3100" dirty="0" smtClean="0"/>
              <a:t> ALICE &amp; VSC LS2 preparation meeting</a:t>
            </a:r>
            <a:br>
              <a:rPr lang="en-GB" sz="3100" dirty="0" smtClean="0"/>
            </a:br>
            <a:r>
              <a:rPr lang="en-GB" sz="4000" dirty="0" smtClean="0"/>
              <a:t>Update on production and preparation works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INDICO 730198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720744"/>
            <a:ext cx="7349207" cy="623988"/>
          </a:xfrm>
        </p:spPr>
        <p:txBody>
          <a:bodyPr>
            <a:normAutofit/>
          </a:bodyPr>
          <a:lstStyle/>
          <a:p>
            <a:r>
              <a:rPr lang="en-GB" dirty="0" smtClean="0"/>
              <a:t>Josef Sestak, Giuseppe Bregliozzi, Chiara di Paolo, Jerome Gilles Chaure</a:t>
            </a:r>
          </a:p>
          <a:p>
            <a:r>
              <a:rPr lang="en-GB" dirty="0"/>
              <a:t>o</a:t>
            </a:r>
            <a:r>
              <a:rPr lang="en-GB" dirty="0" smtClean="0"/>
              <a:t>n behalf of TE – VSC – BVO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56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32485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Baked or Unbaked IP beryllium part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24850" cy="4667421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 smtClean="0"/>
              <a:t>Model Scenario</a:t>
            </a:r>
          </a:p>
          <a:p>
            <a:pPr lvl="1"/>
            <a:r>
              <a:rPr lang="en-GB" dirty="0" smtClean="0"/>
              <a:t>There was an issue due to which the vacuum sector of IP2.X must be opened and re-activated.</a:t>
            </a:r>
          </a:p>
          <a:p>
            <a:pPr lvl="1"/>
            <a:r>
              <a:rPr lang="en-GB" dirty="0" smtClean="0"/>
              <a:t>The machine is in standard access regime (YETS – EYETS).</a:t>
            </a:r>
          </a:p>
          <a:p>
            <a:pPr lvl="1"/>
            <a:r>
              <a:rPr lang="en-GB" dirty="0" smtClean="0"/>
              <a:t>Central chamber stays in place as well as TPC.</a:t>
            </a:r>
          </a:p>
          <a:p>
            <a:pPr lvl="1"/>
            <a:r>
              <a:rPr lang="en-GB" dirty="0" smtClean="0"/>
              <a:t>ITS is extracted (if necessary).</a:t>
            </a:r>
          </a:p>
          <a:p>
            <a:pPr lvl="1"/>
            <a:r>
              <a:rPr lang="en-GB" dirty="0" smtClean="0"/>
              <a:t>RB26 chambers are equipped by permanent bake-out system</a:t>
            </a:r>
          </a:p>
          <a:p>
            <a:pPr lvl="1"/>
            <a:r>
              <a:rPr lang="en-GB" dirty="0" smtClean="0"/>
              <a:t>Aluminium part of VC2C is equipped by permanent bake-out system.</a:t>
            </a:r>
          </a:p>
          <a:p>
            <a:pPr lvl="1"/>
            <a:r>
              <a:rPr lang="en-GB" dirty="0" smtClean="0"/>
              <a:t>Beryllium part of VC2C stays without any bake-out (saturated NEG coating).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91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32485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Baked or Unbaked IP beryllium part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4633" y="1325563"/>
            <a:ext cx="7131558" cy="46672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57826" y="4546495"/>
            <a:ext cx="3571874" cy="18158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1">
                    <a:lumMod val="10000"/>
                  </a:schemeClr>
                </a:solidFill>
              </a:rPr>
              <a:t>Conservative estimation</a:t>
            </a:r>
          </a:p>
          <a:p>
            <a:endParaRPr lang="en-GB" sz="16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accent1">
                    <a:lumMod val="10000"/>
                  </a:schemeClr>
                </a:solidFill>
              </a:rPr>
              <a:t>Outgassing rate for IP part assumed as baked stainless steel.</a:t>
            </a:r>
          </a:p>
          <a:p>
            <a:endParaRPr lang="en-GB" sz="16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accent1">
                    <a:lumMod val="10000"/>
                  </a:schemeClr>
                </a:solidFill>
              </a:rPr>
              <a:t>Saturated NEG has lower outgassing + lower SEY.</a:t>
            </a:r>
            <a:endParaRPr lang="en-GB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6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Cobranding4-3.potx" id="{33323F5C-3F76-4F95-9C1C-8F69E597156E}" vid="{0EA6CC54-3692-4CB8-AD09-3643A28A7D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2460</TotalTime>
  <Words>155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CERNCorporate4-3</vt:lpstr>
      <vt:lpstr>PowerPoint Presentation</vt:lpstr>
      <vt:lpstr>3rd ALICE &amp; VSC LS2 preparation meeting Update on production and preparation works</vt:lpstr>
      <vt:lpstr>Baked or Unbaked IP beryllium part</vt:lpstr>
      <vt:lpstr>Baked or Unbaked IP beryllium part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Josef Sestak</cp:lastModifiedBy>
  <cp:revision>166</cp:revision>
  <cp:lastPrinted>2017-01-19T09:55:28Z</cp:lastPrinted>
  <dcterms:created xsi:type="dcterms:W3CDTF">2012-11-30T11:04:26Z</dcterms:created>
  <dcterms:modified xsi:type="dcterms:W3CDTF">2018-06-04T09:52:53Z</dcterms:modified>
</cp:coreProperties>
</file>