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455" r:id="rId4"/>
    <p:sldId id="442" r:id="rId5"/>
    <p:sldId id="467" r:id="rId6"/>
    <p:sldId id="468" r:id="rId7"/>
    <p:sldId id="469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hannes Gutleber" initials="JG [7]" lastIdx="1" clrIdx="6">
    <p:extLst/>
  </p:cmAuthor>
  <p:cmAuthor id="1" name="Johannes Gutleber" initials="JG" lastIdx="1" clrIdx="0">
    <p:extLst/>
  </p:cmAuthor>
  <p:cmAuthor id="2" name="Johannes Gutleber" initials="JG [2]" lastIdx="1" clrIdx="1">
    <p:extLst/>
  </p:cmAuthor>
  <p:cmAuthor id="3" name="Johannes Gutleber" initials="JG [3]" lastIdx="1" clrIdx="2">
    <p:extLst/>
  </p:cmAuthor>
  <p:cmAuthor id="4" name="Johannes Gutleber" initials="JG [4]" lastIdx="1" clrIdx="3">
    <p:extLst/>
  </p:cmAuthor>
  <p:cmAuthor id="5" name="Johannes Gutleber" initials="JG [5]" lastIdx="1" clrIdx="4">
    <p:extLst/>
  </p:cmAuthor>
  <p:cmAuthor id="6" name="Johannes Gutleber" initials="JG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0D7FA"/>
    <a:srgbClr val="9FEBE4"/>
    <a:srgbClr val="604A7B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218" y="108"/>
      </p:cViewPr>
      <p:guideLst>
        <p:guide orient="horz" pos="913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478" y="1746371"/>
            <a:ext cx="550926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 smtClean="0"/>
              <a:t>AFT Development and Fault Reviews: Status and Outlook</a:t>
            </a:r>
            <a:endParaRPr lang="en-GB" sz="4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94359" y="3624649"/>
            <a:ext cx="7813819" cy="1121437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 smtClean="0"/>
              <a:t>A. Apollonio</a:t>
            </a:r>
            <a:r>
              <a:rPr lang="en-GB" sz="1800" dirty="0" smtClean="0"/>
              <a:t> – 11-06-2018</a:t>
            </a:r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46015" y="45961"/>
            <a:ext cx="5248693" cy="940443"/>
          </a:xfrm>
        </p:spPr>
        <p:txBody>
          <a:bodyPr/>
          <a:lstStyle/>
          <a:p>
            <a:r>
              <a:rPr lang="en-GB" dirty="0" smtClean="0"/>
              <a:t>AFT – workflow today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794036" y="1891297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LHC OP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</a:rPr>
              <a:t>eLogbook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00002" y="2211610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AFT</a:t>
            </a:r>
            <a:endParaRPr lang="en-GB" dirty="0">
              <a:solidFill>
                <a:srgbClr val="000066"/>
              </a:solidFill>
            </a:endParaRPr>
          </a:p>
        </p:txBody>
      </p:sp>
      <p:cxnSp>
        <p:nvCxnSpPr>
          <p:cNvPr id="10" name="Straight Arrow Connector 9"/>
          <p:cNvCxnSpPr>
            <a:stCxn id="11" idx="2"/>
            <a:endCxn id="8" idx="1"/>
          </p:cNvCxnSpPr>
          <p:nvPr/>
        </p:nvCxnSpPr>
        <p:spPr>
          <a:xfrm>
            <a:off x="1217850" y="1677447"/>
            <a:ext cx="576186" cy="7089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37" y="1031116"/>
            <a:ext cx="2422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OP crews register faults (all machines)</a:t>
            </a:r>
            <a:endParaRPr lang="en-GB" dirty="0"/>
          </a:p>
        </p:txBody>
      </p:sp>
      <p:cxnSp>
        <p:nvCxnSpPr>
          <p:cNvPr id="13" name="Straight Arrow Connector 12"/>
          <p:cNvCxnSpPr>
            <a:endCxn id="9" idx="1"/>
          </p:cNvCxnSpPr>
          <p:nvPr/>
        </p:nvCxnSpPr>
        <p:spPr>
          <a:xfrm>
            <a:off x="3378212" y="2577774"/>
            <a:ext cx="1621790" cy="128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68186" y="3846166"/>
            <a:ext cx="23212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LHC: AWG core reviews faults</a:t>
            </a:r>
          </a:p>
          <a:p>
            <a:pPr algn="ctr"/>
            <a:r>
              <a:rPr lang="en-GB" dirty="0" smtClean="0"/>
              <a:t>Injectors: AWG + machine supervisors review faults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6" idx="2"/>
            <a:endCxn id="9" idx="0"/>
          </p:cNvCxnSpPr>
          <p:nvPr/>
        </p:nvCxnSpPr>
        <p:spPr>
          <a:xfrm flipH="1">
            <a:off x="5792090" y="1843712"/>
            <a:ext cx="1296472" cy="3678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2299" y="1197381"/>
            <a:ext cx="213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System experts review faults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592724" y="2705239"/>
            <a:ext cx="96175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34430" y="2278390"/>
            <a:ext cx="1640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Statistics</a:t>
            </a:r>
          </a:p>
          <a:p>
            <a:pPr algn="ctr"/>
            <a:r>
              <a:rPr lang="en-GB" dirty="0" smtClean="0"/>
              <a:t>&amp; </a:t>
            </a:r>
          </a:p>
          <a:p>
            <a:pPr algn="ctr"/>
            <a:r>
              <a:rPr lang="en-GB" dirty="0" smtClean="0"/>
              <a:t>Reports</a:t>
            </a:r>
          </a:p>
          <a:p>
            <a:pPr algn="ctr"/>
            <a:r>
              <a:rPr lang="en-GB" dirty="0" smtClean="0"/>
              <a:t>(LMC + IEFC)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330992" y="3249285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SPS OP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</a:rPr>
              <a:t>eLogbook</a:t>
            </a:r>
            <a:endParaRPr lang="en-GB" dirty="0">
              <a:solidFill>
                <a:srgbClr val="000066"/>
              </a:solidFill>
            </a:endParaRPr>
          </a:p>
        </p:txBody>
      </p:sp>
      <p:cxnSp>
        <p:nvCxnSpPr>
          <p:cNvPr id="23" name="Straight Arrow Connector 22"/>
          <p:cNvCxnSpPr>
            <a:stCxn id="20" idx="3"/>
          </p:cNvCxnSpPr>
          <p:nvPr/>
        </p:nvCxnSpPr>
        <p:spPr>
          <a:xfrm flipV="1">
            <a:off x="2915168" y="2936319"/>
            <a:ext cx="2076288" cy="808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192404" y="4977050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PS OP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</a:rPr>
              <a:t>eLogbook</a:t>
            </a:r>
            <a:endParaRPr lang="en-GB" dirty="0">
              <a:solidFill>
                <a:srgbClr val="000066"/>
              </a:solidFill>
            </a:endParaRPr>
          </a:p>
        </p:txBody>
      </p:sp>
      <p:cxnSp>
        <p:nvCxnSpPr>
          <p:cNvPr id="29" name="Straight Arrow Connector 28"/>
          <p:cNvCxnSpPr>
            <a:stCxn id="27" idx="0"/>
          </p:cNvCxnSpPr>
          <p:nvPr/>
        </p:nvCxnSpPr>
        <p:spPr>
          <a:xfrm flipV="1">
            <a:off x="1984492" y="3202226"/>
            <a:ext cx="3006964" cy="1774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177416" y="5222777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PSB OP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</a:rPr>
              <a:t>eLogbook</a:t>
            </a:r>
            <a:endParaRPr lang="en-GB" dirty="0">
              <a:solidFill>
                <a:srgbClr val="000066"/>
              </a:solidFill>
            </a:endParaRPr>
          </a:p>
        </p:txBody>
      </p:sp>
      <p:cxnSp>
        <p:nvCxnSpPr>
          <p:cNvPr id="33" name="Straight Arrow Connector 32"/>
          <p:cNvCxnSpPr>
            <a:stCxn id="31" idx="0"/>
          </p:cNvCxnSpPr>
          <p:nvPr/>
        </p:nvCxnSpPr>
        <p:spPr>
          <a:xfrm flipV="1">
            <a:off x="3969504" y="3228642"/>
            <a:ext cx="1354869" cy="1994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6203403" y="3201720"/>
            <a:ext cx="870198" cy="600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157636" y="5445802"/>
            <a:ext cx="1584176" cy="990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Linac OP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</a:rPr>
              <a:t>eLogbook</a:t>
            </a:r>
            <a:endParaRPr lang="en-GB" dirty="0">
              <a:solidFill>
                <a:srgbClr val="000066"/>
              </a:solidFill>
            </a:endParaRPr>
          </a:p>
        </p:txBody>
      </p:sp>
      <p:cxnSp>
        <p:nvCxnSpPr>
          <p:cNvPr id="42" name="Straight Arrow Connector 41"/>
          <p:cNvCxnSpPr>
            <a:stCxn id="40" idx="0"/>
          </p:cNvCxnSpPr>
          <p:nvPr/>
        </p:nvCxnSpPr>
        <p:spPr>
          <a:xfrm flipV="1">
            <a:off x="5949724" y="3202226"/>
            <a:ext cx="0" cy="224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-2441" y="2688581"/>
            <a:ext cx="1313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BIG SISTER</a:t>
            </a:r>
            <a:endParaRPr lang="en-GB" dirty="0"/>
          </a:p>
        </p:txBody>
      </p:sp>
      <p:cxnSp>
        <p:nvCxnSpPr>
          <p:cNvPr id="43" name="Straight Arrow Connector 42"/>
          <p:cNvCxnSpPr>
            <a:endCxn id="20" idx="1"/>
          </p:cNvCxnSpPr>
          <p:nvPr/>
        </p:nvCxnSpPr>
        <p:spPr>
          <a:xfrm>
            <a:off x="772545" y="3340329"/>
            <a:ext cx="558447" cy="4040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474644" y="984002"/>
            <a:ext cx="329680" cy="2156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16015" y="637832"/>
            <a:ext cx="197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TI logbook</a:t>
            </a:r>
            <a:endParaRPr lang="en-GB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7197200" y="448039"/>
            <a:ext cx="615817" cy="732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004290" y="129220"/>
            <a:ext cx="197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CRYO logbook</a:t>
            </a:r>
            <a:endParaRPr lang="en-GB" dirty="0"/>
          </a:p>
        </p:txBody>
      </p:sp>
      <p:cxnSp>
        <p:nvCxnSpPr>
          <p:cNvPr id="53" name="Straight Arrow Connector 52"/>
          <p:cNvCxnSpPr>
            <a:stCxn id="54" idx="2"/>
          </p:cNvCxnSpPr>
          <p:nvPr/>
        </p:nvCxnSpPr>
        <p:spPr>
          <a:xfrm>
            <a:off x="6650584" y="881604"/>
            <a:ext cx="158306" cy="2925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661683" y="512272"/>
            <a:ext cx="197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ABT logbook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8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LHC Fault Review Process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199" y="1325607"/>
            <a:ext cx="7889631" cy="4168608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Meeting of AWG-core on a weekly/bi-weekly basis for data correction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System experts are notified when faults occur and can confirm/propose changes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The dataset is frozen before each TS  statistics + report produced and presented in the LMC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A final report is compiled at the end of the year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PROS: direct handle on fault recording and correction, ensuring consistency throughout the year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CONS: time consuming (3-4 h x 2-3 people), </a:t>
            </a:r>
            <a:r>
              <a:rPr lang="en-GB" dirty="0">
                <a:sym typeface="Wingdings" panose="05000000000000000000" pitchFamily="2" charset="2"/>
              </a:rPr>
              <a:t>difficult to synchronize with OP </a:t>
            </a:r>
            <a:r>
              <a:rPr lang="en-GB" dirty="0" smtClean="0">
                <a:sym typeface="Wingdings" panose="05000000000000000000" pitchFamily="2" charset="2"/>
              </a:rPr>
              <a:t>colleagues, </a:t>
            </a:r>
            <a:r>
              <a:rPr lang="en-GB" dirty="0">
                <a:sym typeface="Wingdings" panose="05000000000000000000" pitchFamily="2" charset="2"/>
              </a:rPr>
              <a:t>no involvement of LHC coordinators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74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Injectors Fault Review Process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7"/>
            <a:ext cx="7728176" cy="416860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Tuesday Meetings for data correction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(At least) one </a:t>
            </a:r>
            <a:r>
              <a:rPr lang="en-GB" dirty="0" smtClean="0">
                <a:sym typeface="Wingdings" panose="05000000000000000000" pitchFamily="2" charset="2"/>
              </a:rPr>
              <a:t>supervisor </a:t>
            </a:r>
            <a:r>
              <a:rPr lang="en-GB" dirty="0">
                <a:sym typeface="Wingdings" panose="05000000000000000000" pitchFamily="2" charset="2"/>
              </a:rPr>
              <a:t>per machine 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(At least) one AWG core member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(At least) one </a:t>
            </a:r>
            <a:r>
              <a:rPr lang="en-GB" dirty="0" smtClean="0">
                <a:sym typeface="Wingdings" panose="05000000000000000000" pitchFamily="2" charset="2"/>
              </a:rPr>
              <a:t>TIOC </a:t>
            </a:r>
            <a:r>
              <a:rPr lang="en-GB" dirty="0">
                <a:sym typeface="Wingdings" panose="05000000000000000000" pitchFamily="2" charset="2"/>
              </a:rPr>
              <a:t>member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AFT expert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Expert comments reviewed together with the supervisors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From 2018, the dataset is frozen before each TS  statistics produced and presented in the LMC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A final report is compiled at the end of the </a:t>
            </a:r>
            <a:r>
              <a:rPr lang="en-GB" dirty="0" smtClean="0">
                <a:sym typeface="Wingdings" panose="05000000000000000000" pitchFamily="2" charset="2"/>
              </a:rPr>
              <a:t>year (approved by IEFC in 2018)</a:t>
            </a: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PROS: very efficient, nowadays ~15-30 min meeting, few items per week to follow-up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CONS: no direct handle on fault details, several people involved (more difficult to have a consistent approach)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7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Run 3: how to do the fault review? Implications on AFT development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558794" y="1599142"/>
            <a:ext cx="7913077" cy="416860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Keep dependency OP logbook-AFT? (weak point at the moment)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Update logbook to improve interface with AFT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Remove dependency, use directly AFT to register faults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Workflow: homogenize fault review for all machines?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Envisage data import from external sources of information?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TI logbook (L. </a:t>
            </a:r>
            <a:r>
              <a:rPr lang="en-GB" smtClean="0">
                <a:sym typeface="Wingdings" panose="05000000000000000000" pitchFamily="2" charset="2"/>
              </a:rPr>
              <a:t>Serio, J</a:t>
            </a:r>
            <a:r>
              <a:rPr lang="en-GB" dirty="0" smtClean="0">
                <a:sym typeface="Wingdings" panose="05000000000000000000" pitchFamily="2" charset="2"/>
              </a:rPr>
              <a:t>. Nielsen)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err="1" smtClean="0">
                <a:sym typeface="Wingdings" panose="05000000000000000000" pitchFamily="2" charset="2"/>
              </a:rPr>
              <a:t>Cryo</a:t>
            </a:r>
            <a:r>
              <a:rPr lang="en-GB" dirty="0" smtClean="0">
                <a:sym typeface="Wingdings" panose="05000000000000000000" pitchFamily="2" charset="2"/>
              </a:rPr>
              <a:t> logbook/expert tool (L. Delprat)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…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7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11/06/2018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Proposal for Run 3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558794" y="1599142"/>
            <a:ext cx="7913077" cy="416860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Fault recording: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Faults will be registered via AFT directly, only a link will be given from the logbook to operators to relate faults to a logbook entry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AFT should provide an API to interface with expert tools (TI, CRYO,…)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Start discussions between logbook developers and AFT developers asap</a:t>
            </a: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Fault review: 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homogenize </a:t>
            </a:r>
            <a:r>
              <a:rPr lang="en-GB" dirty="0" smtClean="0">
                <a:sym typeface="Wingdings" panose="05000000000000000000" pitchFamily="2" charset="2"/>
              </a:rPr>
              <a:t>fault review for all </a:t>
            </a:r>
            <a:r>
              <a:rPr lang="en-GB" dirty="0" smtClean="0">
                <a:sym typeface="Wingdings" panose="05000000000000000000" pitchFamily="2" charset="2"/>
              </a:rPr>
              <a:t>machines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(as done in the injectors + 1 contact person per machine?)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9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24947</TotalTime>
  <Words>462</Words>
  <Application>Microsoft Office PowerPoint</Application>
  <PresentationFormat>On-screen Show (4:3)</PresentationFormat>
  <Paragraphs>88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CERN_Cobranding_AMMW2015_4_3</vt:lpstr>
      <vt:lpstr>PowerPoint Presentation</vt:lpstr>
      <vt:lpstr>AFT Development and Fault Reviews: Status and Outlook</vt:lpstr>
      <vt:lpstr>AFT – workflow today</vt:lpstr>
      <vt:lpstr>LHC Fault Review Process</vt:lpstr>
      <vt:lpstr>Injectors Fault Review Process</vt:lpstr>
      <vt:lpstr>Run 3: how to do the fault review? Implications on AFT development</vt:lpstr>
      <vt:lpstr>Proposal for Run 3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861</cp:revision>
  <dcterms:created xsi:type="dcterms:W3CDTF">2015-10-05T14:29:31Z</dcterms:created>
  <dcterms:modified xsi:type="dcterms:W3CDTF">2018-06-11T13:23:59Z</dcterms:modified>
</cp:coreProperties>
</file>