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720" r:id="rId2"/>
    <p:sldMasterId id="2147483722" r:id="rId3"/>
  </p:sldMasterIdLst>
  <p:notesMasterIdLst>
    <p:notesMasterId r:id="rId35"/>
  </p:notesMasterIdLst>
  <p:sldIdLst>
    <p:sldId id="257" r:id="rId4"/>
    <p:sldId id="311" r:id="rId5"/>
    <p:sldId id="313" r:id="rId6"/>
    <p:sldId id="314" r:id="rId7"/>
    <p:sldId id="316" r:id="rId8"/>
    <p:sldId id="315" r:id="rId9"/>
    <p:sldId id="317" r:id="rId10"/>
    <p:sldId id="325" r:id="rId11"/>
    <p:sldId id="328" r:id="rId12"/>
    <p:sldId id="329" r:id="rId13"/>
    <p:sldId id="330" r:id="rId14"/>
    <p:sldId id="343" r:id="rId15"/>
    <p:sldId id="322" r:id="rId16"/>
    <p:sldId id="324" r:id="rId17"/>
    <p:sldId id="323" r:id="rId18"/>
    <p:sldId id="321" r:id="rId19"/>
    <p:sldId id="318" r:id="rId20"/>
    <p:sldId id="339" r:id="rId21"/>
    <p:sldId id="319" r:id="rId22"/>
    <p:sldId id="320" r:id="rId23"/>
    <p:sldId id="337" r:id="rId24"/>
    <p:sldId id="333" r:id="rId25"/>
    <p:sldId id="334" r:id="rId26"/>
    <p:sldId id="335" r:id="rId27"/>
    <p:sldId id="336" r:id="rId28"/>
    <p:sldId id="341" r:id="rId29"/>
    <p:sldId id="338" r:id="rId30"/>
    <p:sldId id="342" r:id="rId31"/>
    <p:sldId id="344" r:id="rId32"/>
    <p:sldId id="331" r:id="rId33"/>
    <p:sldId id="332" r:id="rId3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66FF"/>
    <a:srgbClr val="0033CC"/>
    <a:srgbClr val="0000CC"/>
    <a:srgbClr val="33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ohnson.SCIPP\Desktop\ParisCollaborationMtg\DM_Limit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scatterChart>
        <c:scatterStyle val="lineMarker"/>
        <c:ser>
          <c:idx val="0"/>
          <c:order val="0"/>
          <c:tx>
            <c:strRef>
              <c:f>Sheet1!$G$1</c:f>
              <c:strCache>
                <c:ptCount val="1"/>
                <c:pt idx="0">
                  <c:v>NFW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14"/>
          </c:marker>
          <c:xVal>
            <c:numRef>
              <c:f>Sheet1!$A$2:$A$19</c:f>
              <c:numCache>
                <c:formatCode>General</c:formatCode>
                <c:ptCount val="1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90</c:v>
                </c:pt>
                <c:pt idx="7">
                  <c:v>100</c:v>
                </c:pt>
                <c:pt idx="8">
                  <c:v>110</c:v>
                </c:pt>
                <c:pt idx="9">
                  <c:v>120</c:v>
                </c:pt>
                <c:pt idx="10">
                  <c:v>130</c:v>
                </c:pt>
                <c:pt idx="11">
                  <c:v>140</c:v>
                </c:pt>
                <c:pt idx="12">
                  <c:v>150</c:v>
                </c:pt>
                <c:pt idx="13">
                  <c:v>160</c:v>
                </c:pt>
                <c:pt idx="14">
                  <c:v>170</c:v>
                </c:pt>
                <c:pt idx="15">
                  <c:v>180</c:v>
                </c:pt>
                <c:pt idx="16">
                  <c:v>190</c:v>
                </c:pt>
                <c:pt idx="17">
                  <c:v>200</c:v>
                </c:pt>
              </c:numCache>
            </c:numRef>
          </c:xVal>
          <c:yVal>
            <c:numRef>
              <c:f>Sheet1!$G$2:$G$19</c:f>
              <c:numCache>
                <c:formatCode>General</c:formatCode>
                <c:ptCount val="18"/>
                <c:pt idx="0">
                  <c:v>3.0000000000001036E-28</c:v>
                </c:pt>
                <c:pt idx="1">
                  <c:v>7.0000000000002403E-28</c:v>
                </c:pt>
                <c:pt idx="2">
                  <c:v>6.0000000000002063E-28</c:v>
                </c:pt>
                <c:pt idx="3">
                  <c:v>1.100000000000038E-27</c:v>
                </c:pt>
                <c:pt idx="4">
                  <c:v>6.0000000000002063E-28</c:v>
                </c:pt>
                <c:pt idx="5">
                  <c:v>5.0000000000001769E-28</c:v>
                </c:pt>
                <c:pt idx="6">
                  <c:v>2.0000000000000668E-27</c:v>
                </c:pt>
                <c:pt idx="7">
                  <c:v>1.4000000000000439E-27</c:v>
                </c:pt>
                <c:pt idx="8">
                  <c:v>1.0000000000000334E-27</c:v>
                </c:pt>
                <c:pt idx="9">
                  <c:v>1.6000000000000547E-27</c:v>
                </c:pt>
                <c:pt idx="10">
                  <c:v>3.0000000000001002E-27</c:v>
                </c:pt>
                <c:pt idx="11">
                  <c:v>3.5000000000001142E-27</c:v>
                </c:pt>
                <c:pt idx="12">
                  <c:v>3.5000000000001142E-27</c:v>
                </c:pt>
                <c:pt idx="13">
                  <c:v>2.7000000000000935E-27</c:v>
                </c:pt>
                <c:pt idx="14">
                  <c:v>1.700000000000059E-27</c:v>
                </c:pt>
                <c:pt idx="15">
                  <c:v>2.7000000000000935E-27</c:v>
                </c:pt>
                <c:pt idx="16">
                  <c:v>3.20000000000011E-27</c:v>
                </c:pt>
                <c:pt idx="17">
                  <c:v>3.3000000000001062E-27</c:v>
                </c:pt>
              </c:numCache>
            </c:numRef>
          </c:yVal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Einasto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14"/>
          </c:marker>
          <c:xVal>
            <c:numRef>
              <c:f>Sheet1!$A$2:$A$19</c:f>
              <c:numCache>
                <c:formatCode>General</c:formatCode>
                <c:ptCount val="1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90</c:v>
                </c:pt>
                <c:pt idx="7">
                  <c:v>100</c:v>
                </c:pt>
                <c:pt idx="8">
                  <c:v>110</c:v>
                </c:pt>
                <c:pt idx="9">
                  <c:v>120</c:v>
                </c:pt>
                <c:pt idx="10">
                  <c:v>130</c:v>
                </c:pt>
                <c:pt idx="11">
                  <c:v>140</c:v>
                </c:pt>
                <c:pt idx="12">
                  <c:v>150</c:v>
                </c:pt>
                <c:pt idx="13">
                  <c:v>160</c:v>
                </c:pt>
                <c:pt idx="14">
                  <c:v>170</c:v>
                </c:pt>
                <c:pt idx="15">
                  <c:v>180</c:v>
                </c:pt>
                <c:pt idx="16">
                  <c:v>190</c:v>
                </c:pt>
                <c:pt idx="17">
                  <c:v>200</c:v>
                </c:pt>
              </c:numCache>
            </c:numRef>
          </c:xVal>
          <c:yVal>
            <c:numRef>
              <c:f>Sheet1!$H$2:$H$19</c:f>
              <c:numCache>
                <c:formatCode>General</c:formatCode>
                <c:ptCount val="18"/>
                <c:pt idx="0">
                  <c:v>2.0000000000000697E-28</c:v>
                </c:pt>
                <c:pt idx="1">
                  <c:v>5.0000000000001769E-28</c:v>
                </c:pt>
                <c:pt idx="2">
                  <c:v>4.0000000000001411E-28</c:v>
                </c:pt>
                <c:pt idx="3">
                  <c:v>8.0000000000002715E-28</c:v>
                </c:pt>
                <c:pt idx="4">
                  <c:v>4.0000000000001411E-28</c:v>
                </c:pt>
                <c:pt idx="5">
                  <c:v>4.0000000000001411E-28</c:v>
                </c:pt>
                <c:pt idx="6">
                  <c:v>1.5000000000000492E-27</c:v>
                </c:pt>
                <c:pt idx="7">
                  <c:v>1.0000000000000334E-27</c:v>
                </c:pt>
                <c:pt idx="8">
                  <c:v>7.0000000000002403E-28</c:v>
                </c:pt>
                <c:pt idx="9">
                  <c:v>1.100000000000038E-27</c:v>
                </c:pt>
                <c:pt idx="10">
                  <c:v>2.100000000000073E-27</c:v>
                </c:pt>
                <c:pt idx="11">
                  <c:v>2.5000000000000826E-27</c:v>
                </c:pt>
                <c:pt idx="12">
                  <c:v>2.5000000000000826E-27</c:v>
                </c:pt>
                <c:pt idx="13">
                  <c:v>2.0000000000000668E-27</c:v>
                </c:pt>
                <c:pt idx="14">
                  <c:v>1.3000000000000439E-27</c:v>
                </c:pt>
                <c:pt idx="15">
                  <c:v>1.9000000000000617E-27</c:v>
                </c:pt>
                <c:pt idx="16">
                  <c:v>2.3000000000000738E-27</c:v>
                </c:pt>
                <c:pt idx="17">
                  <c:v>2.4000000000000782E-27</c:v>
                </c:pt>
              </c:numCache>
            </c:numRef>
          </c:yVal>
        </c:ser>
        <c:ser>
          <c:idx val="2"/>
          <c:order val="2"/>
          <c:tx>
            <c:strRef>
              <c:f>Sheet1!$I$1</c:f>
              <c:strCache>
                <c:ptCount val="1"/>
                <c:pt idx="0">
                  <c:v>Isothermal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14"/>
          </c:marker>
          <c:xVal>
            <c:numRef>
              <c:f>Sheet1!$A$2:$A$19</c:f>
              <c:numCache>
                <c:formatCode>General</c:formatCode>
                <c:ptCount val="1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90</c:v>
                </c:pt>
                <c:pt idx="7">
                  <c:v>100</c:v>
                </c:pt>
                <c:pt idx="8">
                  <c:v>110</c:v>
                </c:pt>
                <c:pt idx="9">
                  <c:v>120</c:v>
                </c:pt>
                <c:pt idx="10">
                  <c:v>130</c:v>
                </c:pt>
                <c:pt idx="11">
                  <c:v>140</c:v>
                </c:pt>
                <c:pt idx="12">
                  <c:v>150</c:v>
                </c:pt>
                <c:pt idx="13">
                  <c:v>160</c:v>
                </c:pt>
                <c:pt idx="14">
                  <c:v>170</c:v>
                </c:pt>
                <c:pt idx="15">
                  <c:v>180</c:v>
                </c:pt>
                <c:pt idx="16">
                  <c:v>190</c:v>
                </c:pt>
                <c:pt idx="17">
                  <c:v>200</c:v>
                </c:pt>
              </c:numCache>
            </c:numRef>
          </c:xVal>
          <c:yVal>
            <c:numRef>
              <c:f>Sheet1!$I$2:$I$19</c:f>
              <c:numCache>
                <c:formatCode>General</c:formatCode>
                <c:ptCount val="18"/>
                <c:pt idx="0">
                  <c:v>5.0000000000001769E-28</c:v>
                </c:pt>
                <c:pt idx="1">
                  <c:v>1.2000000000000391E-27</c:v>
                </c:pt>
                <c:pt idx="2">
                  <c:v>1.0000000000000334E-27</c:v>
                </c:pt>
                <c:pt idx="3">
                  <c:v>1.8000000000000616E-27</c:v>
                </c:pt>
                <c:pt idx="4">
                  <c:v>1.0000000000000334E-27</c:v>
                </c:pt>
                <c:pt idx="5">
                  <c:v>9.0000000000003046E-28</c:v>
                </c:pt>
                <c:pt idx="6">
                  <c:v>3.5000000000001142E-27</c:v>
                </c:pt>
                <c:pt idx="7">
                  <c:v>2.4000000000000782E-27</c:v>
                </c:pt>
                <c:pt idx="8">
                  <c:v>1.700000000000059E-27</c:v>
                </c:pt>
                <c:pt idx="9">
                  <c:v>2.7000000000000935E-27</c:v>
                </c:pt>
                <c:pt idx="10">
                  <c:v>5.1000000000001635E-27</c:v>
                </c:pt>
                <c:pt idx="11">
                  <c:v>6.000000000000204E-27</c:v>
                </c:pt>
                <c:pt idx="12">
                  <c:v>6.000000000000204E-27</c:v>
                </c:pt>
                <c:pt idx="13">
                  <c:v>4.7000000000001589E-27</c:v>
                </c:pt>
                <c:pt idx="14">
                  <c:v>3.0000000000001002E-27</c:v>
                </c:pt>
                <c:pt idx="15">
                  <c:v>4.6000000000001455E-27</c:v>
                </c:pt>
                <c:pt idx="16">
                  <c:v>5.5000000000001803E-27</c:v>
                </c:pt>
                <c:pt idx="17">
                  <c:v>5.7000000000001962E-27</c:v>
                </c:pt>
              </c:numCache>
            </c:numRef>
          </c:yVal>
        </c:ser>
        <c:axId val="61901440"/>
        <c:axId val="63374080"/>
      </c:scatterChart>
      <c:valAx>
        <c:axId val="61901440"/>
        <c:scaling>
          <c:orientation val="minMax"/>
          <c:max val="22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/>
                  <a:t>Energy</a:t>
                </a:r>
                <a:r>
                  <a:rPr lang="en-US" sz="1600" baseline="0"/>
                  <a:t> (GeV)</a:t>
                </a:r>
                <a:endParaRPr lang="en-US" sz="16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3374080"/>
        <c:crossesAt val="1.0000000000000395E-28"/>
        <c:crossBetween val="midCat"/>
      </c:valAx>
      <c:valAx>
        <c:axId val="63374080"/>
        <c:scaling>
          <c:logBase val="10"/>
          <c:orientation val="minMax"/>
          <c:max val="7.0000000000002603E-26"/>
          <c:min val="1.0000000000000395E-28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800">
                    <a:latin typeface="Times New Roman" pitchFamily="18" charset="0"/>
                    <a:cs typeface="Times New Roman" pitchFamily="18" charset="0"/>
                    <a:sym typeface="Symbol"/>
                  </a:rPr>
                  <a:t>95% C.L. upper limit on </a:t>
                </a:r>
                <a:r>
                  <a:rPr lang="en-US" sz="1800" baseline="-25000">
                    <a:latin typeface="Times New Roman" pitchFamily="18" charset="0"/>
                    <a:cs typeface="Times New Roman" pitchFamily="18" charset="0"/>
                    <a:sym typeface="Symbol"/>
                  </a:rPr>
                  <a:t></a:t>
                </a:r>
                <a:r>
                  <a:rPr lang="en-US" sz="1800" i="1">
                    <a:latin typeface="Times New Roman" pitchFamily="18" charset="0"/>
                    <a:cs typeface="Times New Roman" pitchFamily="18" charset="0"/>
                    <a:sym typeface="Symbol"/>
                  </a:rPr>
                  <a:t>v </a:t>
                </a:r>
                <a:r>
                  <a:rPr lang="en-US" sz="1800" i="0">
                    <a:latin typeface="Times New Roman" pitchFamily="18" charset="0"/>
                    <a:cs typeface="Times New Roman" pitchFamily="18" charset="0"/>
                    <a:sym typeface="Symbol"/>
                  </a:rPr>
                  <a:t>(cm</a:t>
                </a:r>
                <a:r>
                  <a:rPr lang="en-US" sz="1800" i="0" baseline="30000">
                    <a:latin typeface="Times New Roman" pitchFamily="18" charset="0"/>
                    <a:cs typeface="Times New Roman" pitchFamily="18" charset="0"/>
                    <a:sym typeface="Symbol"/>
                  </a:rPr>
                  <a:t>3</a:t>
                </a:r>
                <a:r>
                  <a:rPr lang="en-US" sz="1800" i="0">
                    <a:latin typeface="Times New Roman" pitchFamily="18" charset="0"/>
                    <a:cs typeface="Times New Roman" pitchFamily="18" charset="0"/>
                    <a:sym typeface="Symbol"/>
                  </a:rPr>
                  <a:t>/s)</a:t>
                </a:r>
                <a:endParaRPr lang="en-US" sz="1800" i="1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0.0E+0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1901440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530894F-F532-465B-9931-82D1AF3C52FA}" type="datetimeFigureOut">
              <a:rPr lang="en-US" smtClean="0"/>
              <a:pPr/>
              <a:t>7/23/2010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B41B79E-9CBB-49F2-9F28-186D4453F6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0EF87-D748-4F58-8D8F-23812175DF7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1B79E-9CBB-49F2-9F28-186D4453F6DC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b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buClr>
                <a:schemeClr val="accent2">
                  <a:lumMod val="60000"/>
                  <a:lumOff val="40000"/>
                </a:schemeClr>
              </a:buClr>
              <a:defRPr b="1">
                <a:solidFill>
                  <a:schemeClr val="tx1"/>
                </a:solidFill>
              </a:defRPr>
            </a:lvl1pPr>
            <a:lvl2pPr>
              <a:defRPr b="1">
                <a:solidFill>
                  <a:schemeClr val="tx1"/>
                </a:solidFill>
              </a:defRPr>
            </a:lvl2pPr>
            <a:lvl3pPr>
              <a:defRPr b="1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1"/>
                </a:solidFill>
              </a:defRPr>
            </a:lvl4pPr>
            <a:lvl5pPr>
              <a:defRPr b="1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ICHEP 2010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R.P. Johnson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CD4F2-306F-43B1-9C58-A801358C7D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96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13525"/>
            <a:ext cx="213360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13525"/>
            <a:ext cx="289560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613525"/>
            <a:ext cx="213360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accent1"/>
          </a:solidFill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23900"/>
            <a:ext cx="4038600" cy="57531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23900"/>
            <a:ext cx="4038600" cy="57531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13525"/>
            <a:ext cx="289560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R.P. Johnson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ICHEP 2010</a:t>
            </a:r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D4D2D0">
                    <a:shade val="50000"/>
                  </a:srgbClr>
                </a:solidFill>
              </a:rPr>
              <a:t>R.P. Johnson</a:t>
            </a:r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Times New Roman" pitchFamily="18" charset="0"/>
              </a:rPr>
              <a:t>ICHEP 2010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Times New Roman" pitchFamily="18" charset="0"/>
              </a:rPr>
              <a:t>R.P. Johnson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AC7ABD-6666-4EDA-AEF1-603EE3EB7452}" type="slidenum">
              <a:rPr lang="en-US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1308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Monotype Corsiva" pitchFamily="66" charset="0"/>
              </a:rPr>
              <a:t>Fermi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Monotype Corsiva" pitchFamily="66" charset="0"/>
              </a:rPr>
              <a:t>Gamma Ray Space Telescope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006.2134v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0025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Recent Results from the Fermi Gamma-ray Space Telescope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305300"/>
            <a:ext cx="6705600" cy="21717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Robert P. Johnson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U.C. Santa Cruz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Department of Physics and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Santa Cruz Institute for Particle Physics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on behalf of the Fermi-LAT Collaboration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71600" y="228600"/>
            <a:ext cx="6324600" cy="2514600"/>
            <a:chOff x="1371600" y="228600"/>
            <a:chExt cx="6324600" cy="2514600"/>
          </a:xfrm>
        </p:grpSpPr>
        <p:pic>
          <p:nvPicPr>
            <p:cNvPr id="5" name="Picture 4" descr="FGST-logo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371600" y="228600"/>
              <a:ext cx="6324600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5791200" y="838200"/>
              <a:ext cx="18288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249318" y="274320"/>
            <a:ext cx="667853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4600" dirty="0" smtClean="0">
                <a:solidFill>
                  <a:sysClr val="window" lastClr="FFFFFF"/>
                </a:solidFill>
                <a:latin typeface="Franklin Gothic Book"/>
              </a:rPr>
              <a:t>GRB 090510 </a:t>
            </a:r>
            <a:endParaRPr lang="en-US" sz="4600" dirty="0">
              <a:solidFill>
                <a:sysClr val="window" lastClr="FFFFFF"/>
              </a:solidFill>
              <a:latin typeface="Franklin Gothic Book"/>
            </a:endParaRPr>
          </a:p>
        </p:txBody>
      </p:sp>
      <p:pic>
        <p:nvPicPr>
          <p:cNvPr id="10" name="Picture 5" descr="liv-fig1.pd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810" y="202980"/>
            <a:ext cx="4381500" cy="6447775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979577" y="6203988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kern="0" dirty="0" smtClean="0">
                <a:solidFill>
                  <a:srgbClr val="FFFFFF"/>
                </a:solidFill>
                <a:latin typeface="Times New Roman" pitchFamily="18" charset="0"/>
              </a:rPr>
              <a:t>Nature </a:t>
            </a:r>
            <a:r>
              <a:rPr lang="en-US" b="1" kern="0" dirty="0" smtClean="0">
                <a:solidFill>
                  <a:srgbClr val="FFFFFF"/>
                </a:solidFill>
                <a:latin typeface="Times New Roman" pitchFamily="18" charset="0"/>
              </a:rPr>
              <a:t>462</a:t>
            </a:r>
            <a:r>
              <a:rPr lang="en-US" kern="0" dirty="0" smtClean="0">
                <a:solidFill>
                  <a:srgbClr val="FFFFFF"/>
                </a:solidFill>
                <a:latin typeface="Times New Roman" pitchFamily="18" charset="0"/>
              </a:rPr>
              <a:t>, pp 291, 331. </a:t>
            </a:r>
            <a:endParaRPr lang="en-US" kern="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3466" y="318195"/>
            <a:ext cx="6766454" cy="5444340"/>
            <a:chOff x="263466" y="318195"/>
            <a:chExt cx="6766454" cy="5444340"/>
          </a:xfrm>
        </p:grpSpPr>
        <p:sp>
          <p:nvSpPr>
            <p:cNvPr id="11" name="TextBox 10"/>
            <p:cNvSpPr txBox="1"/>
            <p:nvPr/>
          </p:nvSpPr>
          <p:spPr>
            <a:xfrm>
              <a:off x="263466" y="1238220"/>
              <a:ext cx="4352925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b="1" kern="0" dirty="0" smtClean="0">
                  <a:solidFill>
                    <a:srgbClr val="FFFFFF"/>
                  </a:solidFill>
                  <a:cs typeface="Arial" pitchFamily="34" charset="0"/>
                </a:rPr>
                <a:t>Interesting constraint on Quantum Gravity ideas:</a:t>
              </a:r>
            </a:p>
            <a:p>
              <a:pPr>
                <a:defRPr/>
              </a:pPr>
              <a:endParaRPr lang="en-US" kern="0" dirty="0" smtClean="0">
                <a:solidFill>
                  <a:srgbClr val="FFFFFF"/>
                </a:solidFill>
                <a:cs typeface="Arial" pitchFamily="34" charset="0"/>
              </a:endParaRPr>
            </a:p>
            <a:p>
              <a:pPr>
                <a:defRPr/>
              </a:pPr>
              <a:r>
                <a:rPr lang="en-US" kern="0" dirty="0" smtClean="0">
                  <a:solidFill>
                    <a:srgbClr val="FFFFFF"/>
                  </a:solidFill>
                  <a:cs typeface="Arial" pitchFamily="34" charset="0"/>
                </a:rPr>
                <a:t>Some quantum gravity “theories” predict that high energy photons should travel slightly more slowly than low-energy photons.</a:t>
              </a:r>
            </a:p>
            <a:p>
              <a:pPr>
                <a:defRPr/>
              </a:pPr>
              <a:endParaRPr lang="en-US" kern="0" dirty="0" smtClean="0">
                <a:solidFill>
                  <a:srgbClr val="FFFFFF"/>
                </a:solidFill>
                <a:cs typeface="Arial" pitchFamily="34" charset="0"/>
              </a:endParaRPr>
            </a:p>
            <a:p>
              <a:pPr>
                <a:defRPr/>
              </a:pPr>
              <a:r>
                <a:rPr lang="en-US" kern="0" dirty="0" smtClean="0">
                  <a:solidFill>
                    <a:srgbClr val="FFFFFF"/>
                  </a:solidFill>
                  <a:cs typeface="Arial" pitchFamily="34" charset="0"/>
                </a:rPr>
                <a:t>In this GRB we see a 31 GeV photon less than 1 second after the first X-ray photons, after traveling &gt;7 billion light years.</a:t>
              </a:r>
            </a:p>
            <a:p>
              <a:pPr>
                <a:defRPr/>
              </a:pPr>
              <a:endParaRPr lang="en-US" kern="0" dirty="0" smtClean="0">
                <a:solidFill>
                  <a:srgbClr val="FFFFFF"/>
                </a:solidFill>
                <a:cs typeface="Arial" pitchFamily="34" charset="0"/>
              </a:endParaRPr>
            </a:p>
            <a:p>
              <a:pPr>
                <a:defRPr/>
              </a:pPr>
              <a:r>
                <a:rPr lang="en-US" kern="0" dirty="0" smtClean="0">
                  <a:solidFill>
                    <a:srgbClr val="FFFFFF"/>
                  </a:solidFill>
                  <a:cs typeface="Arial" pitchFamily="34" charset="0"/>
                </a:rPr>
                <a:t>This requires the quantum-gravity mass scale to be at least </a:t>
              </a:r>
              <a:r>
                <a:rPr lang="en-US" b="1" i="1" kern="0" dirty="0" smtClean="0">
                  <a:solidFill>
                    <a:srgbClr val="FFFFFF"/>
                  </a:solidFill>
                  <a:cs typeface="Arial" pitchFamily="34" charset="0"/>
                </a:rPr>
                <a:t>1.2 times the Planck mass.</a:t>
              </a:r>
              <a:endParaRPr lang="en-US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6722680" y="318195"/>
              <a:ext cx="307240" cy="26883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 Placeholder 13"/>
          <p:cNvSpPr txBox="1">
            <a:spLocks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/>
          <a:p>
            <a:pPr>
              <a:defRPr/>
            </a:pPr>
            <a:endParaRPr lang="en-US" sz="1200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6" name="Slide Number Placeholder 22"/>
          <p:cNvSpPr txBox="1">
            <a:spLocks/>
          </p:cNvSpPr>
          <p:nvPr/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/>
          <a:p>
            <a:pPr algn="r">
              <a:defRPr/>
            </a:pPr>
            <a:endParaRPr lang="en-US" sz="1200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8" name="Text Box 3"/>
          <p:cNvSpPr txBox="1">
            <a:spLocks noChangeArrowheads="1"/>
          </p:cNvSpPr>
          <p:nvPr/>
        </p:nvSpPr>
        <p:spPr bwMode="auto">
          <a:xfrm>
            <a:off x="152400" y="966788"/>
            <a:ext cx="8915400" cy="38391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173038" indent="-173038" defTabSz="457200">
              <a:spcBef>
                <a:spcPts val="45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Assume dispersion: 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v=</a:t>
            </a:r>
            <a:r>
              <a:rPr lang="en-GB" sz="2000" i="1" dirty="0" smtClean="0">
                <a:solidFill>
                  <a:srgbClr val="000000"/>
                </a:solidFill>
                <a:latin typeface="Symbol" pitchFamily="18" charset="2"/>
                <a:cs typeface="Tahoma" pitchFamily="34" charset="0"/>
              </a:rPr>
              <a:t>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E/</a:t>
            </a:r>
            <a:r>
              <a:rPr lang="en-GB" sz="2000" i="1" dirty="0" smtClean="0">
                <a:solidFill>
                  <a:srgbClr val="000000"/>
                </a:solidFill>
                <a:latin typeface="Symbol" pitchFamily="18" charset="2"/>
                <a:cs typeface="Tahoma" pitchFamily="34" charset="0"/>
              </a:rPr>
              <a:t>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P ~ c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(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1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  <a:sym typeface="Symbol"/>
              </a:rPr>
              <a:t>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(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E/E</a:t>
            </a:r>
            <a:r>
              <a:rPr lang="en-GB" sz="2000" i="1" baseline="-25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QG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)</a:t>
            </a:r>
            <a:r>
              <a:rPr lang="en-GB" sz="2000" i="1" baseline="33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n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)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‏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with </a:t>
            </a:r>
            <a:r>
              <a:rPr lang="en-GB" sz="2000" i="1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n=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18" charset="0"/>
                <a:cs typeface="Tahoma" pitchFamily="34" charset="0"/>
              </a:rPr>
              <a:t>1</a:t>
            </a: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Cosmological distance:</a:t>
            </a: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000" kern="0" dirty="0" smtClean="0">
              <a:solidFill>
                <a:srgbClr val="000000"/>
              </a:solidFill>
              <a:cs typeface="Tahoma" pitchFamily="34" charset="0"/>
            </a:endParaRP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000" kern="0" dirty="0" smtClean="0">
              <a:solidFill>
                <a:srgbClr val="000000"/>
              </a:solidFill>
              <a:cs typeface="Tahoma" pitchFamily="34" charset="0"/>
            </a:endParaRP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000" kern="0" dirty="0" smtClean="0">
              <a:solidFill>
                <a:srgbClr val="000000"/>
              </a:solidFill>
              <a:cs typeface="Tahoma" pitchFamily="34" charset="0"/>
            </a:endParaRP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In GRB 080916C (</a:t>
            </a:r>
            <a:r>
              <a:rPr lang="en-GB" sz="2000" i="1" kern="0" dirty="0" smtClean="0">
                <a:solidFill>
                  <a:srgbClr val="000000"/>
                </a:solidFill>
                <a:cs typeface="Tahoma" pitchFamily="34" charset="0"/>
              </a:rPr>
              <a:t>z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=4.2) the highest energy photon, 13.2 </a:t>
            </a:r>
            <a:r>
              <a:rPr lang="en-GB" sz="2000" kern="0" dirty="0" err="1" smtClean="0">
                <a:solidFill>
                  <a:srgbClr val="000000"/>
                </a:solidFill>
                <a:cs typeface="Tahoma" pitchFamily="34" charset="0"/>
              </a:rPr>
              <a:t>GeV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, was </a:t>
            </a:r>
            <a:r>
              <a:rPr lang="en-GB" sz="2000" kern="0" dirty="0">
                <a:solidFill>
                  <a:srgbClr val="000000"/>
                </a:solidFill>
                <a:cs typeface="Tahoma" pitchFamily="34" charset="0"/>
              </a:rPr>
              <a:t>detected 16.5 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s </a:t>
            </a:r>
            <a:r>
              <a:rPr lang="en-GB" sz="2000" kern="0" dirty="0">
                <a:solidFill>
                  <a:srgbClr val="000000"/>
                </a:solidFill>
                <a:cs typeface="Tahoma" pitchFamily="34" charset="0"/>
              </a:rPr>
              <a:t>after 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the GBM trigger.</a:t>
            </a: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In GRB 090510 (</a:t>
            </a:r>
            <a:r>
              <a:rPr lang="en-GB" sz="2000" i="1" kern="0" dirty="0" smtClean="0">
                <a:solidFill>
                  <a:srgbClr val="000000"/>
                </a:solidFill>
                <a:cs typeface="Tahoma" pitchFamily="34" charset="0"/>
              </a:rPr>
              <a:t>z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=0.90) the 31 </a:t>
            </a:r>
            <a:r>
              <a:rPr lang="en-GB" sz="2000" kern="0" dirty="0" err="1" smtClean="0">
                <a:solidFill>
                  <a:srgbClr val="000000"/>
                </a:solidFill>
                <a:cs typeface="Tahoma" pitchFamily="34" charset="0"/>
              </a:rPr>
              <a:t>GeV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 photon was detected only 0.83 s after the GBM trigger.</a:t>
            </a:r>
            <a:endParaRPr lang="en-GB" sz="2000" kern="0" dirty="0">
              <a:solidFill>
                <a:srgbClr val="000000"/>
              </a:solidFill>
              <a:cs typeface="Tahoma" pitchFamily="34" charset="0"/>
            </a:endParaRPr>
          </a:p>
          <a:p>
            <a:pPr marL="173038" lvl="1" indent="-173038" defTabSz="457200">
              <a:spcBef>
                <a:spcPts val="400"/>
              </a:spcBef>
              <a:buClr>
                <a:srgbClr val="2403CB"/>
              </a:buClr>
              <a:buSzPct val="100000"/>
              <a:buFont typeface="Arial" pitchFamily="34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The time delay due to quantum gravity cannot be more than this, assuming that the </a:t>
            </a:r>
            <a:r>
              <a:rPr lang="en-GB" sz="2000" kern="0" dirty="0" err="1" smtClean="0">
                <a:solidFill>
                  <a:srgbClr val="000000"/>
                </a:solidFill>
                <a:cs typeface="Tahoma" pitchFamily="34" charset="0"/>
              </a:rPr>
              <a:t>GeV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 photons are not emitted </a:t>
            </a:r>
            <a:r>
              <a:rPr lang="en-GB" sz="2000" i="1" kern="0" dirty="0" smtClean="0">
                <a:solidFill>
                  <a:srgbClr val="000000"/>
                </a:solidFill>
                <a:cs typeface="Tahoma" pitchFamily="34" charset="0"/>
              </a:rPr>
              <a:t>before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 the </a:t>
            </a:r>
            <a:r>
              <a:rPr lang="en-GB" sz="2000" i="1" kern="0" dirty="0" smtClean="0">
                <a:solidFill>
                  <a:srgbClr val="000000"/>
                </a:solidFill>
                <a:cs typeface="Tahoma" pitchFamily="34" charset="0"/>
              </a:rPr>
              <a:t>X</a:t>
            </a:r>
            <a:r>
              <a:rPr lang="en-GB" sz="2000" kern="0" dirty="0" smtClean="0">
                <a:solidFill>
                  <a:srgbClr val="000000"/>
                </a:solidFill>
                <a:cs typeface="Tahoma" pitchFamily="34" charset="0"/>
              </a:rPr>
              <a:t>-ray burst.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5218137"/>
            <a:ext cx="9220201" cy="1136649"/>
            <a:chOff x="-3" y="3115"/>
            <a:chExt cx="5808" cy="716"/>
          </a:xfrm>
        </p:grpSpPr>
        <p:sp>
          <p:nvSpPr>
            <p:cNvPr id="50" name="Text Box 5"/>
            <p:cNvSpPr txBox="1">
              <a:spLocks noChangeArrowheads="1"/>
            </p:cNvSpPr>
            <p:nvPr/>
          </p:nvSpPr>
          <p:spPr bwMode="auto">
            <a:xfrm>
              <a:off x="5181" y="3296"/>
              <a:ext cx="624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11B1"/>
                  </a:solidFill>
                  <a:cs typeface="Tahoma" pitchFamily="34" charset="0"/>
                </a:rPr>
                <a:t>min M</a:t>
              </a:r>
              <a:r>
                <a:rPr lang="en-GB" sz="1400" b="1" kern="0" baseline="-25000">
                  <a:solidFill>
                    <a:srgbClr val="0011B1"/>
                  </a:solidFill>
                  <a:cs typeface="Tahoma" pitchFamily="34" charset="0"/>
                </a:rPr>
                <a:t>QG </a:t>
              </a:r>
            </a:p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11B1"/>
                  </a:solidFill>
                  <a:cs typeface="Tahoma" pitchFamily="34" charset="0"/>
                </a:rPr>
                <a:t>(GeV)‏</a:t>
              </a:r>
            </a:p>
          </p:txBody>
        </p:sp>
        <p:sp>
          <p:nvSpPr>
            <p:cNvPr id="51" name="Line 6"/>
            <p:cNvSpPr>
              <a:spLocks noChangeShapeType="1"/>
            </p:cNvSpPr>
            <p:nvPr/>
          </p:nvSpPr>
          <p:spPr bwMode="auto">
            <a:xfrm flipV="1">
              <a:off x="127" y="3424"/>
              <a:ext cx="5102" cy="42"/>
            </a:xfrm>
            <a:prstGeom prst="line">
              <a:avLst/>
            </a:prstGeom>
            <a:noFill/>
            <a:ln w="3816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415" y="3390"/>
              <a:ext cx="1" cy="183"/>
            </a:xfrm>
            <a:prstGeom prst="line">
              <a:avLst/>
            </a:prstGeom>
            <a:noFill/>
            <a:ln w="3816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Line 8"/>
            <p:cNvSpPr>
              <a:spLocks noChangeShapeType="1"/>
            </p:cNvSpPr>
            <p:nvPr/>
          </p:nvSpPr>
          <p:spPr bwMode="auto">
            <a:xfrm>
              <a:off x="3626" y="3379"/>
              <a:ext cx="1" cy="183"/>
            </a:xfrm>
            <a:prstGeom prst="line">
              <a:avLst/>
            </a:prstGeom>
            <a:noFill/>
            <a:ln w="3816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Line 9"/>
            <p:cNvSpPr>
              <a:spLocks noChangeShapeType="1"/>
            </p:cNvSpPr>
            <p:nvPr/>
          </p:nvSpPr>
          <p:spPr bwMode="auto">
            <a:xfrm>
              <a:off x="1249" y="3390"/>
              <a:ext cx="1" cy="183"/>
            </a:xfrm>
            <a:prstGeom prst="line">
              <a:avLst/>
            </a:prstGeom>
            <a:noFill/>
            <a:ln w="3816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Line 10"/>
            <p:cNvSpPr>
              <a:spLocks noChangeShapeType="1"/>
            </p:cNvSpPr>
            <p:nvPr/>
          </p:nvSpPr>
          <p:spPr bwMode="auto">
            <a:xfrm>
              <a:off x="1163" y="3328"/>
              <a:ext cx="1" cy="183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Line 11"/>
            <p:cNvSpPr>
              <a:spLocks noChangeShapeType="1"/>
            </p:cNvSpPr>
            <p:nvPr/>
          </p:nvSpPr>
          <p:spPr bwMode="auto">
            <a:xfrm>
              <a:off x="2933" y="3359"/>
              <a:ext cx="1" cy="183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Line 12"/>
            <p:cNvSpPr>
              <a:spLocks noChangeShapeType="1"/>
            </p:cNvSpPr>
            <p:nvPr/>
          </p:nvSpPr>
          <p:spPr bwMode="auto">
            <a:xfrm>
              <a:off x="1983" y="3359"/>
              <a:ext cx="1" cy="183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Line 13"/>
            <p:cNvSpPr>
              <a:spLocks noChangeShapeType="1"/>
            </p:cNvSpPr>
            <p:nvPr/>
          </p:nvSpPr>
          <p:spPr bwMode="auto">
            <a:xfrm>
              <a:off x="559" y="3328"/>
              <a:ext cx="1" cy="183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Line 14"/>
            <p:cNvSpPr>
              <a:spLocks noChangeShapeType="1"/>
            </p:cNvSpPr>
            <p:nvPr/>
          </p:nvSpPr>
          <p:spPr bwMode="auto">
            <a:xfrm>
              <a:off x="127" y="3390"/>
              <a:ext cx="1" cy="183"/>
            </a:xfrm>
            <a:prstGeom prst="line">
              <a:avLst/>
            </a:prstGeom>
            <a:noFill/>
            <a:ln w="3816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Text Box 15"/>
            <p:cNvSpPr txBox="1">
              <a:spLocks noChangeArrowheads="1"/>
            </p:cNvSpPr>
            <p:nvPr/>
          </p:nvSpPr>
          <p:spPr bwMode="auto">
            <a:xfrm>
              <a:off x="1149" y="3715"/>
              <a:ext cx="475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0011B1"/>
                  </a:solidFill>
                  <a:cs typeface="Tahoma" pitchFamily="34" charset="0"/>
                </a:rPr>
                <a:t>10</a:t>
              </a:r>
              <a:r>
                <a:rPr lang="en-GB" sz="1600" b="1" kern="0" baseline="30000">
                  <a:solidFill>
                    <a:srgbClr val="0011B1"/>
                  </a:solidFill>
                  <a:cs typeface="Tahoma" pitchFamily="34" charset="0"/>
                </a:rPr>
                <a:t>16</a:t>
              </a:r>
            </a:p>
          </p:txBody>
        </p:sp>
        <p:sp>
          <p:nvSpPr>
            <p:cNvPr id="61" name="Text Box 16"/>
            <p:cNvSpPr txBox="1">
              <a:spLocks noChangeArrowheads="1"/>
            </p:cNvSpPr>
            <p:nvPr/>
          </p:nvSpPr>
          <p:spPr bwMode="auto">
            <a:xfrm>
              <a:off x="2113" y="3684"/>
              <a:ext cx="476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0011B1"/>
                  </a:solidFill>
                  <a:cs typeface="Tahoma" pitchFamily="34" charset="0"/>
                </a:rPr>
                <a:t>10</a:t>
              </a:r>
              <a:r>
                <a:rPr lang="en-GB" sz="1600" b="1" kern="0" baseline="30000">
                  <a:solidFill>
                    <a:srgbClr val="0011B1"/>
                  </a:solidFill>
                  <a:cs typeface="Tahoma" pitchFamily="34" charset="0"/>
                </a:rPr>
                <a:t>17</a:t>
              </a:r>
            </a:p>
          </p:txBody>
        </p:sp>
        <p:sp>
          <p:nvSpPr>
            <p:cNvPr id="62" name="Text Box 17"/>
            <p:cNvSpPr txBox="1">
              <a:spLocks noChangeArrowheads="1"/>
            </p:cNvSpPr>
            <p:nvPr/>
          </p:nvSpPr>
          <p:spPr bwMode="auto">
            <a:xfrm>
              <a:off x="3494" y="3694"/>
              <a:ext cx="475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0011B1"/>
                  </a:solidFill>
                  <a:cs typeface="Tahoma" pitchFamily="34" charset="0"/>
                </a:rPr>
                <a:t>10</a:t>
              </a:r>
              <a:r>
                <a:rPr lang="en-GB" sz="1600" b="1" kern="0" baseline="30000">
                  <a:solidFill>
                    <a:srgbClr val="0011B1"/>
                  </a:solidFill>
                  <a:cs typeface="Tahoma" pitchFamily="34" charset="0"/>
                </a:rPr>
                <a:t>18</a:t>
              </a:r>
            </a:p>
          </p:txBody>
        </p:sp>
        <p:sp>
          <p:nvSpPr>
            <p:cNvPr id="63" name="Text Box 18"/>
            <p:cNvSpPr txBox="1">
              <a:spLocks noChangeArrowheads="1"/>
            </p:cNvSpPr>
            <p:nvPr/>
          </p:nvSpPr>
          <p:spPr bwMode="auto">
            <a:xfrm>
              <a:off x="-3" y="3694"/>
              <a:ext cx="475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0011B1"/>
                  </a:solidFill>
                  <a:cs typeface="Tahoma" pitchFamily="34" charset="0"/>
                </a:rPr>
                <a:t>10</a:t>
              </a:r>
              <a:r>
                <a:rPr lang="en-GB" sz="1600" b="1" kern="0" baseline="30000">
                  <a:solidFill>
                    <a:srgbClr val="0011B1"/>
                  </a:solidFill>
                  <a:cs typeface="Tahoma" pitchFamily="34" charset="0"/>
                </a:rPr>
                <a:t>15</a:t>
              </a:r>
            </a:p>
          </p:txBody>
        </p:sp>
        <p:sp>
          <p:nvSpPr>
            <p:cNvPr id="64" name="Text Box 19"/>
            <p:cNvSpPr txBox="1">
              <a:spLocks noChangeArrowheads="1"/>
            </p:cNvSpPr>
            <p:nvPr/>
          </p:nvSpPr>
          <p:spPr bwMode="auto">
            <a:xfrm>
              <a:off x="285" y="3603"/>
              <a:ext cx="561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0000"/>
                  </a:solidFill>
                  <a:cs typeface="Tahoma" pitchFamily="34" charset="0"/>
                </a:rPr>
                <a:t>1.8x10</a:t>
              </a:r>
              <a:r>
                <a:rPr lang="en-GB" sz="1400" b="1" kern="0" baseline="30000">
                  <a:solidFill>
                    <a:srgbClr val="000000"/>
                  </a:solidFill>
                  <a:cs typeface="Tahoma" pitchFamily="34" charset="0"/>
                </a:rPr>
                <a:t>15  </a:t>
              </a:r>
            </a:p>
          </p:txBody>
        </p:sp>
        <p:sp>
          <p:nvSpPr>
            <p:cNvPr id="65" name="Text Box 20"/>
            <p:cNvSpPr txBox="1">
              <a:spLocks noChangeArrowheads="1"/>
            </p:cNvSpPr>
            <p:nvPr/>
          </p:nvSpPr>
          <p:spPr bwMode="auto">
            <a:xfrm>
              <a:off x="346" y="3115"/>
              <a:ext cx="707" cy="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>
                  <a:solidFill>
                    <a:srgbClr val="000000"/>
                  </a:solidFill>
                  <a:cs typeface="Tahoma" pitchFamily="34" charset="0"/>
                </a:rPr>
                <a:t>Pulsar</a:t>
              </a:r>
            </a:p>
            <a:p>
              <a:pPr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>
                  <a:solidFill>
                    <a:srgbClr val="000000"/>
                  </a:solidFill>
                  <a:cs typeface="Tahoma" pitchFamily="34" charset="0"/>
                </a:rPr>
                <a:t>(Kaaret 99)‏</a:t>
              </a:r>
            </a:p>
          </p:txBody>
        </p:sp>
        <p:sp>
          <p:nvSpPr>
            <p:cNvPr id="66" name="Text Box 21"/>
            <p:cNvSpPr txBox="1">
              <a:spLocks noChangeArrowheads="1"/>
            </p:cNvSpPr>
            <p:nvPr/>
          </p:nvSpPr>
          <p:spPr bwMode="auto">
            <a:xfrm>
              <a:off x="813" y="3603"/>
              <a:ext cx="561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0000"/>
                  </a:solidFill>
                  <a:cs typeface="Tahoma" pitchFamily="34" charset="0"/>
                </a:rPr>
                <a:t>0.9x10</a:t>
              </a:r>
              <a:r>
                <a:rPr lang="en-GB" sz="1400" b="1" kern="0" baseline="30000">
                  <a:solidFill>
                    <a:srgbClr val="000000"/>
                  </a:solidFill>
                  <a:cs typeface="Tahoma" pitchFamily="34" charset="0"/>
                </a:rPr>
                <a:t>16  </a:t>
              </a:r>
            </a:p>
          </p:txBody>
        </p:sp>
        <p:sp>
          <p:nvSpPr>
            <p:cNvPr id="67" name="Text Box 22"/>
            <p:cNvSpPr txBox="1">
              <a:spLocks noChangeArrowheads="1"/>
            </p:cNvSpPr>
            <p:nvPr/>
          </p:nvSpPr>
          <p:spPr bwMode="auto">
            <a:xfrm>
              <a:off x="2358" y="3603"/>
              <a:ext cx="561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0000"/>
                  </a:solidFill>
                  <a:cs typeface="Tahoma" pitchFamily="34" charset="0"/>
                </a:rPr>
                <a:t>1.8x10</a:t>
              </a:r>
              <a:r>
                <a:rPr lang="en-GB" sz="1400" b="1" kern="0" baseline="30000">
                  <a:solidFill>
                    <a:srgbClr val="000000"/>
                  </a:solidFill>
                  <a:cs typeface="Tahoma" pitchFamily="34" charset="0"/>
                </a:rPr>
                <a:t>17  </a:t>
              </a:r>
            </a:p>
          </p:txBody>
        </p:sp>
        <p:sp>
          <p:nvSpPr>
            <p:cNvPr id="68" name="Text Box 23"/>
            <p:cNvSpPr txBox="1">
              <a:spLocks noChangeArrowheads="1"/>
            </p:cNvSpPr>
            <p:nvPr/>
          </p:nvSpPr>
          <p:spPr bwMode="auto">
            <a:xfrm>
              <a:off x="2825" y="3603"/>
              <a:ext cx="561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0000"/>
                  </a:solidFill>
                  <a:cs typeface="Tahoma" pitchFamily="34" charset="0"/>
                </a:rPr>
                <a:t>0.2x10</a:t>
              </a:r>
              <a:r>
                <a:rPr lang="en-GB" sz="1400" b="1" kern="0" baseline="30000">
                  <a:solidFill>
                    <a:srgbClr val="000000"/>
                  </a:solidFill>
                  <a:cs typeface="Tahoma" pitchFamily="34" charset="0"/>
                </a:rPr>
                <a:t>18</a:t>
              </a:r>
            </a:p>
          </p:txBody>
        </p:sp>
        <p:sp>
          <p:nvSpPr>
            <p:cNvPr id="69" name="Text Box 24"/>
            <p:cNvSpPr txBox="1">
              <a:spLocks noChangeArrowheads="1"/>
            </p:cNvSpPr>
            <p:nvPr/>
          </p:nvSpPr>
          <p:spPr bwMode="auto">
            <a:xfrm>
              <a:off x="1768" y="3603"/>
              <a:ext cx="560" cy="1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875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400" b="1" kern="0">
                  <a:solidFill>
                    <a:srgbClr val="000000"/>
                  </a:solidFill>
                  <a:cs typeface="Tahoma" pitchFamily="34" charset="0"/>
                </a:rPr>
                <a:t>4x10</a:t>
              </a:r>
              <a:r>
                <a:rPr lang="en-GB" sz="1400" b="1" kern="0" baseline="30000">
                  <a:solidFill>
                    <a:srgbClr val="000000"/>
                  </a:solidFill>
                  <a:cs typeface="Tahoma" pitchFamily="34" charset="0"/>
                </a:rPr>
                <a:t>16</a:t>
              </a:r>
            </a:p>
          </p:txBody>
        </p:sp>
        <p:sp>
          <p:nvSpPr>
            <p:cNvPr id="70" name="Text Box 25"/>
            <p:cNvSpPr txBox="1">
              <a:spLocks noChangeArrowheads="1"/>
            </p:cNvSpPr>
            <p:nvPr/>
          </p:nvSpPr>
          <p:spPr bwMode="auto">
            <a:xfrm>
              <a:off x="765" y="3115"/>
              <a:ext cx="605" cy="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 dirty="0">
                  <a:solidFill>
                    <a:srgbClr val="000000"/>
                  </a:solidFill>
                  <a:cs typeface="Tahoma" pitchFamily="34" charset="0"/>
                </a:rPr>
                <a:t>GRB</a:t>
              </a:r>
            </a:p>
            <a:p>
              <a:pPr algn="r"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 dirty="0">
                  <a:solidFill>
                    <a:srgbClr val="000000"/>
                  </a:solidFill>
                  <a:cs typeface="Tahoma" pitchFamily="34" charset="0"/>
                </a:rPr>
                <a:t>(Ellis 06)‏</a:t>
              </a:r>
            </a:p>
          </p:txBody>
        </p:sp>
        <p:sp>
          <p:nvSpPr>
            <p:cNvPr id="71" name="Text Box 26"/>
            <p:cNvSpPr txBox="1">
              <a:spLocks noChangeArrowheads="1"/>
            </p:cNvSpPr>
            <p:nvPr/>
          </p:nvSpPr>
          <p:spPr bwMode="auto">
            <a:xfrm>
              <a:off x="2250" y="3115"/>
              <a:ext cx="675" cy="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>
                  <a:solidFill>
                    <a:srgbClr val="000000"/>
                  </a:solidFill>
                  <a:cs typeface="Tahoma" pitchFamily="34" charset="0"/>
                </a:rPr>
                <a:t>GRB</a:t>
              </a:r>
            </a:p>
            <a:p>
              <a:pPr algn="r"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>
                  <a:solidFill>
                    <a:srgbClr val="000000"/>
                  </a:solidFill>
                  <a:cs typeface="Tahoma" pitchFamily="34" charset="0"/>
                </a:rPr>
                <a:t>(Boggs 04)‏</a:t>
              </a:r>
            </a:p>
          </p:txBody>
        </p:sp>
        <p:sp>
          <p:nvSpPr>
            <p:cNvPr id="72" name="Text Box 27"/>
            <p:cNvSpPr txBox="1">
              <a:spLocks noChangeArrowheads="1"/>
            </p:cNvSpPr>
            <p:nvPr/>
          </p:nvSpPr>
          <p:spPr bwMode="auto">
            <a:xfrm>
              <a:off x="1485" y="3115"/>
              <a:ext cx="604" cy="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 dirty="0">
                  <a:solidFill>
                    <a:srgbClr val="000000"/>
                  </a:solidFill>
                  <a:cs typeface="Tahoma" pitchFamily="34" charset="0"/>
                </a:rPr>
                <a:t>AGN</a:t>
              </a:r>
            </a:p>
            <a:p>
              <a:pPr algn="r"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 dirty="0">
                  <a:solidFill>
                    <a:srgbClr val="000000"/>
                  </a:solidFill>
                  <a:cs typeface="Tahoma" pitchFamily="34" charset="0"/>
                </a:rPr>
                <a:t>(Biller 98)‏</a:t>
              </a:r>
            </a:p>
          </p:txBody>
        </p:sp>
        <p:sp>
          <p:nvSpPr>
            <p:cNvPr id="73" name="Text Box 28"/>
            <p:cNvSpPr txBox="1">
              <a:spLocks noChangeArrowheads="1"/>
            </p:cNvSpPr>
            <p:nvPr/>
          </p:nvSpPr>
          <p:spPr bwMode="auto">
            <a:xfrm>
              <a:off x="2849" y="3115"/>
              <a:ext cx="604" cy="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>
                  <a:solidFill>
                    <a:srgbClr val="000000"/>
                  </a:solidFill>
                  <a:cs typeface="Tahoma" pitchFamily="34" charset="0"/>
                </a:rPr>
                <a:t>AGN</a:t>
              </a:r>
            </a:p>
            <a:p>
              <a:pPr defTabSz="457200">
                <a:lnSpc>
                  <a:spcPct val="3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200" b="1" kern="0">
                  <a:solidFill>
                    <a:srgbClr val="000000"/>
                  </a:solidFill>
                  <a:cs typeface="Tahoma" pitchFamily="34" charset="0"/>
                </a:rPr>
                <a:t>(Albert 08)‏</a:t>
              </a:r>
            </a:p>
          </p:txBody>
        </p:sp>
        <p:sp>
          <p:nvSpPr>
            <p:cNvPr id="74" name="Line 29"/>
            <p:cNvSpPr>
              <a:spLocks noChangeShapeType="1"/>
            </p:cNvSpPr>
            <p:nvPr/>
          </p:nvSpPr>
          <p:spPr bwMode="auto">
            <a:xfrm>
              <a:off x="4012" y="3379"/>
              <a:ext cx="1" cy="183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Text Box 30"/>
            <p:cNvSpPr txBox="1">
              <a:spLocks noChangeArrowheads="1"/>
            </p:cNvSpPr>
            <p:nvPr/>
          </p:nvSpPr>
          <p:spPr bwMode="auto">
            <a:xfrm>
              <a:off x="3387" y="3135"/>
              <a:ext cx="978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 dirty="0">
                  <a:solidFill>
                    <a:srgbClr val="E0181E"/>
                  </a:solidFill>
                  <a:cs typeface="Tahoma" pitchFamily="34" charset="0"/>
                </a:rPr>
                <a:t>GRB080916C</a:t>
              </a:r>
            </a:p>
          </p:txBody>
        </p:sp>
        <p:sp>
          <p:nvSpPr>
            <p:cNvPr id="76" name="Line 31"/>
            <p:cNvSpPr>
              <a:spLocks noChangeShapeType="1"/>
            </p:cNvSpPr>
            <p:nvPr/>
          </p:nvSpPr>
          <p:spPr bwMode="auto">
            <a:xfrm>
              <a:off x="4946" y="3328"/>
              <a:ext cx="1" cy="275"/>
            </a:xfrm>
            <a:prstGeom prst="line">
              <a:avLst/>
            </a:prstGeom>
            <a:noFill/>
            <a:ln w="57240">
              <a:solidFill>
                <a:srgbClr val="40B13C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Text Box 32"/>
            <p:cNvSpPr txBox="1">
              <a:spLocks noChangeArrowheads="1"/>
            </p:cNvSpPr>
            <p:nvPr/>
          </p:nvSpPr>
          <p:spPr bwMode="auto">
            <a:xfrm>
              <a:off x="4146" y="3135"/>
              <a:ext cx="1083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r"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449825"/>
                  </a:solidFill>
                  <a:cs typeface="Tahoma" pitchFamily="34" charset="0"/>
                </a:rPr>
                <a:t>Planck mass</a:t>
              </a:r>
            </a:p>
          </p:txBody>
        </p:sp>
        <p:sp>
          <p:nvSpPr>
            <p:cNvPr id="78" name="Line 33"/>
            <p:cNvSpPr>
              <a:spLocks noChangeShapeType="1"/>
            </p:cNvSpPr>
            <p:nvPr/>
          </p:nvSpPr>
          <p:spPr bwMode="auto">
            <a:xfrm>
              <a:off x="2760" y="3359"/>
              <a:ext cx="1" cy="183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Line 34"/>
            <p:cNvSpPr>
              <a:spLocks noChangeShapeType="1"/>
            </p:cNvSpPr>
            <p:nvPr/>
          </p:nvSpPr>
          <p:spPr bwMode="auto">
            <a:xfrm>
              <a:off x="4805" y="3379"/>
              <a:ext cx="1" cy="183"/>
            </a:xfrm>
            <a:prstGeom prst="line">
              <a:avLst/>
            </a:prstGeom>
            <a:noFill/>
            <a:ln w="3816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Text Box 35"/>
            <p:cNvSpPr txBox="1">
              <a:spLocks noChangeArrowheads="1"/>
            </p:cNvSpPr>
            <p:nvPr/>
          </p:nvSpPr>
          <p:spPr bwMode="auto">
            <a:xfrm>
              <a:off x="4616" y="3684"/>
              <a:ext cx="476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0011B1"/>
                  </a:solidFill>
                  <a:cs typeface="Tahoma" pitchFamily="34" charset="0"/>
                </a:rPr>
                <a:t>10</a:t>
              </a:r>
              <a:r>
                <a:rPr lang="en-GB" sz="1600" b="1" kern="0" baseline="30000">
                  <a:solidFill>
                    <a:srgbClr val="0011B1"/>
                  </a:solidFill>
                  <a:cs typeface="Tahoma" pitchFamily="34" charset="0"/>
                </a:rPr>
                <a:t>19</a:t>
              </a:r>
            </a:p>
          </p:txBody>
        </p:sp>
        <p:sp>
          <p:nvSpPr>
            <p:cNvPr id="81" name="Text Box 36"/>
            <p:cNvSpPr txBox="1">
              <a:spLocks noChangeArrowheads="1"/>
            </p:cNvSpPr>
            <p:nvPr/>
          </p:nvSpPr>
          <p:spPr bwMode="auto">
            <a:xfrm>
              <a:off x="3837" y="3654"/>
              <a:ext cx="720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E0181E"/>
                  </a:solidFill>
                  <a:cs typeface="Tahoma" pitchFamily="34" charset="0"/>
                </a:rPr>
                <a:t>1.5x10</a:t>
              </a:r>
              <a:r>
                <a:rPr lang="en-GB" sz="1600" b="1" kern="0" baseline="30000">
                  <a:solidFill>
                    <a:srgbClr val="E0181E"/>
                  </a:solidFill>
                  <a:cs typeface="Tahoma" pitchFamily="34" charset="0"/>
                </a:rPr>
                <a:t>18</a:t>
              </a:r>
            </a:p>
          </p:txBody>
        </p:sp>
        <p:sp>
          <p:nvSpPr>
            <p:cNvPr id="82" name="Text Box 37"/>
            <p:cNvSpPr txBox="1">
              <a:spLocks noChangeArrowheads="1"/>
            </p:cNvSpPr>
            <p:nvPr/>
          </p:nvSpPr>
          <p:spPr bwMode="auto">
            <a:xfrm>
              <a:off x="4893" y="3684"/>
              <a:ext cx="624" cy="11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defTabSz="457200">
                <a:lnSpc>
                  <a:spcPct val="37000"/>
                </a:lnSpc>
                <a:spcBef>
                  <a:spcPts val="10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GB" sz="1600" b="1" kern="0">
                  <a:solidFill>
                    <a:srgbClr val="449825"/>
                  </a:solidFill>
                  <a:cs typeface="Tahoma" pitchFamily="34" charset="0"/>
                </a:rPr>
                <a:t>1.2x10</a:t>
              </a:r>
              <a:r>
                <a:rPr lang="en-GB" sz="1600" b="1" kern="0" baseline="30000">
                  <a:solidFill>
                    <a:srgbClr val="449825"/>
                  </a:solidFill>
                  <a:cs typeface="Tahoma" pitchFamily="34" charset="0"/>
                </a:rPr>
                <a:t>19</a:t>
              </a:r>
            </a:p>
          </p:txBody>
        </p:sp>
      </p:grpSp>
      <p:pic>
        <p:nvPicPr>
          <p:cNvPr id="83" name="Picture 3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6291" y="1712889"/>
            <a:ext cx="6019800" cy="868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4" name="Text Box 39"/>
          <p:cNvSpPr txBox="1">
            <a:spLocks noChangeArrowheads="1"/>
          </p:cNvSpPr>
          <p:nvPr/>
        </p:nvSpPr>
        <p:spPr bwMode="auto">
          <a:xfrm>
            <a:off x="539751" y="6048401"/>
            <a:ext cx="604520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8077248" y="5546754"/>
            <a:ext cx="45719" cy="4381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02579" y="4633929"/>
            <a:ext cx="1314468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cs typeface="Arial" pitchFamily="34" charset="0"/>
              </a:rPr>
              <a:t>GRB090510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FF0000"/>
                </a:solidFill>
                <a:cs typeface="Arial" pitchFamily="34" charset="0"/>
              </a:rPr>
              <a:t>1.5</a:t>
            </a:r>
            <a:r>
              <a:rPr lang="en-US" sz="1600" b="1" dirty="0" smtClean="0">
                <a:solidFill>
                  <a:srgbClr val="FF0000"/>
                </a:solidFill>
                <a:cs typeface="Arial" pitchFamily="34" charset="0"/>
                <a:sym typeface="Symbol"/>
              </a:rPr>
              <a:t>10</a:t>
            </a:r>
            <a:r>
              <a:rPr lang="en-US" sz="1600" b="1" baseline="30000" dirty="0" smtClean="0">
                <a:solidFill>
                  <a:srgbClr val="FF0000"/>
                </a:solidFill>
                <a:cs typeface="Arial" pitchFamily="34" charset="0"/>
                <a:sym typeface="Symbol"/>
              </a:rPr>
              <a:t>19</a:t>
            </a:r>
            <a:endParaRPr lang="en-US" sz="1600" b="1" baseline="3000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9" name="Title 4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Limits on Lorentz Invariance Violation</a:t>
            </a:r>
            <a:endParaRPr lang="en-US" dirty="0"/>
          </a:p>
        </p:txBody>
      </p:sp>
      <p:sp>
        <p:nvSpPr>
          <p:cNvPr id="88" name="Date Placeholder 8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89" name="Slide Number Placeholder 8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0" name="Footer Placeholder 8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55425" y="3467405"/>
            <a:ext cx="8487505" cy="614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/>
          <p:cNvCxnSpPr/>
          <p:nvPr/>
        </p:nvCxnSpPr>
        <p:spPr>
          <a:xfrm>
            <a:off x="2613345" y="4773175"/>
            <a:ext cx="361007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5839365" y="1355130"/>
            <a:ext cx="4224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atalog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4721-7F3F-4950-982F-AE204B20859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96007" y="6350040"/>
            <a:ext cx="2227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arXiv:1002.2280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9013" y="544473"/>
            <a:ext cx="2774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1451 Sources (&gt;4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Symbol"/>
              </a:rPr>
              <a:t> significance)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16090" y="5656293"/>
            <a:ext cx="693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630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3220" y="625435"/>
            <a:ext cx="234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First 11 months of data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2152485" y="3006545"/>
            <a:ext cx="268835" cy="30724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82180" y="1739180"/>
            <a:ext cx="4608600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Yet another new (transient) source class: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Gamma-ray Nova!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V407 </a:t>
            </a:r>
            <a:r>
              <a:rPr lang="en-US" sz="2000" dirty="0" err="1" smtClean="0">
                <a:solidFill>
                  <a:schemeClr val="bg1"/>
                </a:solidFill>
              </a:rPr>
              <a:t>Cygni</a:t>
            </a:r>
            <a:r>
              <a:rPr lang="en-US" sz="2000" dirty="0" smtClean="0">
                <a:solidFill>
                  <a:schemeClr val="bg1"/>
                </a:solidFill>
              </a:rPr>
              <a:t> (ATEL #2487)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March 10, 2010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Publication to appear in Science.</a:t>
            </a:r>
          </a:p>
        </p:txBody>
      </p:sp>
      <p:cxnSp>
        <p:nvCxnSpPr>
          <p:cNvPr id="24" name="Straight Arrow Connector 23"/>
          <p:cNvCxnSpPr>
            <a:stCxn id="18" idx="1"/>
          </p:cNvCxnSpPr>
          <p:nvPr/>
        </p:nvCxnSpPr>
        <p:spPr>
          <a:xfrm rot="10800000" flipV="1">
            <a:off x="2382916" y="2554788"/>
            <a:ext cx="499265" cy="4901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Cosmic-Ray Electrons (7 </a:t>
            </a:r>
            <a:r>
              <a:rPr lang="en-US" dirty="0" err="1" smtClean="0"/>
              <a:t>GeV</a:t>
            </a:r>
            <a:r>
              <a:rPr lang="en-US" dirty="0" smtClean="0"/>
              <a:t> to 1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6285" y="625435"/>
            <a:ext cx="8065050" cy="587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Brace 6"/>
          <p:cNvSpPr/>
          <p:nvPr/>
        </p:nvSpPr>
        <p:spPr>
          <a:xfrm rot="16200000">
            <a:off x="3496662" y="2852924"/>
            <a:ext cx="307240" cy="84491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 flipH="1" flipV="1">
            <a:off x="1653220" y="3198570"/>
            <a:ext cx="483903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Brace 10"/>
          <p:cNvSpPr/>
          <p:nvPr/>
        </p:nvSpPr>
        <p:spPr>
          <a:xfrm rot="16200000">
            <a:off x="5436112" y="2219242"/>
            <a:ext cx="307240" cy="303399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6230" y="3390595"/>
            <a:ext cx="806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Low-E analysis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6480" y="3928265"/>
            <a:ext cx="806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High-E analysis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9545" y="4427530"/>
            <a:ext cx="37252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Two independent Fermi analyses (using very different triggers) match well across the 20 </a:t>
            </a:r>
            <a:r>
              <a:rPr lang="en-US" dirty="0" err="1" smtClean="0">
                <a:solidFill>
                  <a:schemeClr val="tx2"/>
                </a:solidFill>
              </a:rPr>
              <a:t>GeV</a:t>
            </a:r>
            <a:r>
              <a:rPr lang="en-US" dirty="0" smtClean="0">
                <a:solidFill>
                  <a:schemeClr val="tx2"/>
                </a:solidFill>
              </a:rPr>
              <a:t> boundary.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75675" y="3889860"/>
            <a:ext cx="18050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33CC"/>
                </a:solidFill>
              </a:rPr>
              <a:t>Strong, </a:t>
            </a:r>
            <a:r>
              <a:rPr lang="en-US" sz="1400" dirty="0" err="1" smtClean="0">
                <a:solidFill>
                  <a:srgbClr val="0033CC"/>
                </a:solidFill>
              </a:rPr>
              <a:t>Moskalenko</a:t>
            </a:r>
            <a:r>
              <a:rPr lang="en-US" sz="1400" dirty="0" smtClean="0">
                <a:solidFill>
                  <a:srgbClr val="0033CC"/>
                </a:solidFill>
              </a:rPr>
              <a:t>, &amp; Reimer, </a:t>
            </a:r>
            <a:r>
              <a:rPr lang="en-US" sz="1400" dirty="0" err="1" smtClean="0">
                <a:solidFill>
                  <a:srgbClr val="0033CC"/>
                </a:solidFill>
              </a:rPr>
              <a:t>ApJ</a:t>
            </a:r>
            <a:r>
              <a:rPr lang="en-US" sz="1400" dirty="0" smtClean="0">
                <a:solidFill>
                  <a:srgbClr val="0033CC"/>
                </a:solidFill>
              </a:rPr>
              <a:t> </a:t>
            </a:r>
            <a:r>
              <a:rPr lang="en-US" sz="1400" b="1" dirty="0" smtClean="0">
                <a:solidFill>
                  <a:srgbClr val="0033CC"/>
                </a:solidFill>
              </a:rPr>
              <a:t>613</a:t>
            </a:r>
            <a:r>
              <a:rPr lang="en-US" sz="1400" dirty="0" smtClean="0">
                <a:solidFill>
                  <a:srgbClr val="0033CC"/>
                </a:solidFill>
              </a:rPr>
              <a:t>, 962 (2004) GALPROP</a:t>
            </a:r>
            <a:endParaRPr lang="en-US" sz="1400" dirty="0">
              <a:solidFill>
                <a:srgbClr val="0033CC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1845246" y="3313785"/>
            <a:ext cx="883315" cy="422455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5425" y="6194160"/>
            <a:ext cx="257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Submitted to Phys. Rev. 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3845" y="1009485"/>
            <a:ext cx="1881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Cosmic-Ray Electrons (7 </a:t>
            </a:r>
            <a:r>
              <a:rPr lang="en-US" dirty="0" err="1" smtClean="0"/>
              <a:t>GeV</a:t>
            </a:r>
            <a:r>
              <a:rPr lang="en-US" dirty="0" smtClean="0"/>
              <a:t> to 1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2665" y="702245"/>
            <a:ext cx="8275149" cy="592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303165" y="4657960"/>
            <a:ext cx="2189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Additional (pulsar-like) component with </a:t>
            </a:r>
            <a:r>
              <a:rPr lang="en-US" sz="1600" dirty="0" smtClean="0">
                <a:sym typeface="Symbol"/>
              </a:rPr>
              <a:t>=1.5 and exponential cutoff.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4514392" y="4139492"/>
            <a:ext cx="691290" cy="49926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63290" y="3505810"/>
            <a:ext cx="2419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GALPROP, but with injection index </a:t>
            </a:r>
            <a:r>
              <a:rPr lang="en-US" sz="1600" dirty="0" smtClean="0">
                <a:sym typeface="Symbol"/>
              </a:rPr>
              <a:t>=1.6/2.7 below/above 4 </a:t>
            </a:r>
            <a:r>
              <a:rPr lang="en-US" sz="1600" dirty="0" err="1" smtClean="0">
                <a:sym typeface="Symbol"/>
              </a:rPr>
              <a:t>GeV</a:t>
            </a:r>
            <a:r>
              <a:rPr lang="en-US" sz="1600" dirty="0" smtClean="0">
                <a:sym typeface="Symbol"/>
              </a:rPr>
              <a:t>.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6223415" y="3121761"/>
            <a:ext cx="422455" cy="4224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67590" y="2123230"/>
            <a:ext cx="88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e</a:t>
            </a:r>
            <a:r>
              <a:rPr lang="en-US" baseline="30000" dirty="0" smtClean="0">
                <a:solidFill>
                  <a:srgbClr val="0000CC"/>
                </a:solidFill>
                <a:sym typeface="Symbol"/>
              </a:rPr>
              <a:t></a:t>
            </a:r>
            <a:r>
              <a:rPr lang="en-US" dirty="0" smtClean="0">
                <a:solidFill>
                  <a:srgbClr val="0000CC"/>
                </a:solidFill>
                <a:sym typeface="Symbol"/>
              </a:rPr>
              <a:t> only</a:t>
            </a:r>
            <a:endParaRPr lang="en-US" dirty="0">
              <a:solidFill>
                <a:srgbClr val="0000CC"/>
              </a:solidFill>
            </a:endParaRPr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rot="5400000">
            <a:off x="7473822" y="2624738"/>
            <a:ext cx="667603" cy="403251"/>
          </a:xfrm>
          <a:prstGeom prst="straightConnector1">
            <a:avLst/>
          </a:prstGeom>
          <a:ln w="19050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53845" y="1009485"/>
            <a:ext cx="1881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425" y="6194160"/>
            <a:ext cx="257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Submitted to Phys. Rev. D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Cosmic-Ray 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50719"/>
            <a:ext cx="8229600" cy="2189085"/>
          </a:xfrm>
        </p:spPr>
        <p:txBody>
          <a:bodyPr>
            <a:normAutofit lnSpcReduction="10000"/>
          </a:bodyPr>
          <a:lstStyle/>
          <a:p>
            <a:pPr marL="234950" indent="-234950"/>
            <a:r>
              <a:rPr lang="en-US" dirty="0" smtClean="0"/>
              <a:t>To counter claims that our calorimeter is too thin at normal incidence to measure up to 1 </a:t>
            </a:r>
            <a:r>
              <a:rPr lang="en-US" dirty="0" err="1" smtClean="0"/>
              <a:t>TeV</a:t>
            </a:r>
            <a:r>
              <a:rPr lang="en-US" dirty="0" smtClean="0"/>
              <a:t>, we repeated the analysis using only electrons passing through at least 12 X</a:t>
            </a:r>
            <a:r>
              <a:rPr lang="en-US" baseline="-25000" dirty="0" smtClean="0"/>
              <a:t>0</a:t>
            </a:r>
            <a:r>
              <a:rPr lang="en-US" dirty="0" smtClean="0"/>
              <a:t> of material (average of 16 X</a:t>
            </a:r>
            <a:r>
              <a:rPr lang="en-US" baseline="-25000" dirty="0" smtClean="0"/>
              <a:t>0</a:t>
            </a:r>
            <a:r>
              <a:rPr lang="en-US" dirty="0" smtClean="0"/>
              <a:t>).</a:t>
            </a:r>
          </a:p>
          <a:p>
            <a:pPr marL="234950" indent="-234950"/>
            <a:r>
              <a:rPr lang="en-US" dirty="0" smtClean="0"/>
              <a:t>The results are consistent and still rule out any sharp peak around 800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4510" y="663840"/>
            <a:ext cx="4493385" cy="372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70865" y="6270970"/>
            <a:ext cx="257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Submitted to Phys. Rev. D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Cosmic-Ray Electron Anisotropy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57960"/>
            <a:ext cx="8229600" cy="146820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12610" y="702245"/>
            <a:ext cx="5799155" cy="407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7020" y="740650"/>
            <a:ext cx="257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Submitted to Phys. Rev. 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3830" y="1239915"/>
            <a:ext cx="30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indent="-234950">
              <a:buFont typeface="Arial" pitchFamily="34" charset="0"/>
              <a:buChar char="•"/>
            </a:pPr>
            <a:r>
              <a:rPr lang="en-US" sz="2000" dirty="0" smtClean="0"/>
              <a:t>No significant anisotropy is observed in the CR electron flux.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2000" dirty="0" smtClean="0"/>
              <a:t>The results can rule out dominance of a very bright nearby source.</a:t>
            </a:r>
          </a:p>
          <a:p>
            <a:pPr marL="234950" indent="-234950">
              <a:buFont typeface="Arial" pitchFamily="34" charset="0"/>
              <a:buChar char="•"/>
            </a:pPr>
            <a:endParaRPr lang="en-US" sz="2000" dirty="0" smtClean="0"/>
          </a:p>
          <a:p>
            <a:pPr marL="234950" indent="-234950"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106730" y="740650"/>
            <a:ext cx="1881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Significance of deviations from the mean rate.</a:t>
            </a:r>
            <a:endParaRPr lang="en-US" sz="1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3995925" y="3889860"/>
            <a:ext cx="4915840" cy="2731710"/>
            <a:chOff x="3995925" y="3889860"/>
            <a:chExt cx="4915840" cy="2731710"/>
          </a:xfrm>
        </p:grpSpPr>
        <p:grpSp>
          <p:nvGrpSpPr>
            <p:cNvPr id="46" name="Group 45"/>
            <p:cNvGrpSpPr/>
            <p:nvPr/>
          </p:nvGrpSpPr>
          <p:grpSpPr>
            <a:xfrm>
              <a:off x="3995925" y="3889860"/>
              <a:ext cx="4915840" cy="2731710"/>
              <a:chOff x="3995925" y="3889860"/>
              <a:chExt cx="4915840" cy="273171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5925" y="3889860"/>
                <a:ext cx="4877435" cy="2731710"/>
                <a:chOff x="3995925" y="3889860"/>
                <a:chExt cx="4877435" cy="2731710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3995925" y="3889860"/>
                  <a:ext cx="1497795" cy="26883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076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>
                  <a:off x="4840835" y="3889860"/>
                  <a:ext cx="4032525" cy="27317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8" name="TextBox 27"/>
              <p:cNvSpPr txBox="1"/>
              <p:nvPr/>
            </p:nvSpPr>
            <p:spPr>
              <a:xfrm>
                <a:off x="5570530" y="4043480"/>
                <a:ext cx="16130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FF0000"/>
                    </a:solidFill>
                  </a:rPr>
                  <a:t>3</a:t>
                </a:r>
                <a:r>
                  <a:rPr lang="en-US" sz="1400" dirty="0" smtClean="0">
                    <a:solidFill>
                      <a:srgbClr val="FF0000"/>
                    </a:solidFill>
                    <a:sym typeface="Symbol"/>
                  </a:rPr>
                  <a:t> upper limits from data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>
                <a:off x="7106730" y="4273910"/>
                <a:ext cx="153620" cy="16084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340100" y="5618085"/>
                <a:ext cx="12289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FF0000"/>
                    </a:solidFill>
                  </a:rPr>
                  <a:t>MW Halo DM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6261820" y="5848515"/>
                <a:ext cx="153620" cy="11521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7145135" y="5656490"/>
                <a:ext cx="16130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FF0000"/>
                    </a:solidFill>
                  </a:rPr>
                  <a:t>MW DM substructure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rot="10800000">
                <a:off x="7337161" y="5810111"/>
                <a:ext cx="499265" cy="11521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452375" y="3966670"/>
                <a:ext cx="145939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Regis and </a:t>
                </a:r>
                <a:r>
                  <a:rPr lang="en-US" sz="1400" dirty="0" err="1" smtClean="0">
                    <a:solidFill>
                      <a:srgbClr val="FF0000"/>
                    </a:solidFill>
                  </a:rPr>
                  <a:t>Ullio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, arXiv:0907.5093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 rot="5400000">
                <a:off x="7932442" y="4446735"/>
                <a:ext cx="153616" cy="11521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5109670" y="4619555"/>
              <a:ext cx="1881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</a:rPr>
                <a:t>Preliminary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70640" y="3928265"/>
            <a:ext cx="3994120" cy="2637143"/>
            <a:chOff x="270640" y="3928265"/>
            <a:chExt cx="3994120" cy="2637143"/>
          </a:xfrm>
        </p:grpSpPr>
        <p:grpSp>
          <p:nvGrpSpPr>
            <p:cNvPr id="27" name="Group 26"/>
            <p:cNvGrpSpPr/>
            <p:nvPr/>
          </p:nvGrpSpPr>
          <p:grpSpPr>
            <a:xfrm>
              <a:off x="270640" y="3928265"/>
              <a:ext cx="3994120" cy="2637143"/>
              <a:chOff x="270640" y="3928265"/>
              <a:chExt cx="3994120" cy="2637143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270640" y="3928265"/>
                <a:ext cx="3994120" cy="2637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000335" y="4081885"/>
                <a:ext cx="16130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FF0000"/>
                    </a:solidFill>
                  </a:rPr>
                  <a:t>3</a:t>
                </a:r>
                <a:r>
                  <a:rPr lang="en-US" sz="1400" dirty="0" smtClean="0">
                    <a:solidFill>
                      <a:srgbClr val="FF0000"/>
                    </a:solidFill>
                    <a:sym typeface="Symbol"/>
                  </a:rPr>
                  <a:t> upper limits from data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2536535" y="4312315"/>
                <a:ext cx="192025" cy="8403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3496660" y="4043480"/>
                <a:ext cx="5376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FF0000"/>
                    </a:solidFill>
                  </a:rPr>
                  <a:t>Vela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rot="5400000">
                <a:off x="3439053" y="4216302"/>
                <a:ext cx="192025" cy="1536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2805370" y="4811580"/>
                <a:ext cx="9985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err="1" smtClean="0">
                    <a:solidFill>
                      <a:srgbClr val="FF0000"/>
                    </a:solidFill>
                  </a:rPr>
                  <a:t>Monogem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rot="5400000">
                <a:off x="2766966" y="5042010"/>
                <a:ext cx="192025" cy="11521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2459725" y="5733300"/>
                <a:ext cx="8833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>
                    <a:solidFill>
                      <a:srgbClr val="FF0000"/>
                    </a:solidFill>
                  </a:rPr>
                  <a:t>Galprop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 rot="16200000" flipV="1">
                <a:off x="2632548" y="5637288"/>
                <a:ext cx="192025" cy="7681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539475" y="4619555"/>
              <a:ext cx="1881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</a:rPr>
                <a:t>Preliminary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Galactic Diffuse Emission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19555"/>
            <a:ext cx="8229600" cy="1766630"/>
          </a:xfrm>
        </p:spPr>
        <p:txBody>
          <a:bodyPr>
            <a:normAutofit/>
          </a:bodyPr>
          <a:lstStyle/>
          <a:p>
            <a:r>
              <a:rPr lang="en-US" dirty="0" smtClean="0"/>
              <a:t>The first Fermi-LAT publication on the galactic diffuse spectrum is in disagreement with the EGRET spectrum.</a:t>
            </a:r>
          </a:p>
          <a:p>
            <a:r>
              <a:rPr lang="en-US" dirty="0" smtClean="0"/>
              <a:t>In particular, there is no obvious “</a:t>
            </a:r>
            <a:r>
              <a:rPr lang="en-US" dirty="0" err="1" smtClean="0"/>
              <a:t>GeV</a:t>
            </a:r>
            <a:r>
              <a:rPr lang="en-US" dirty="0" smtClean="0"/>
              <a:t> excess” with respect to standard models of the diffuse production from cosmic rays.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3095" y="702245"/>
            <a:ext cx="7836425" cy="384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223415" y="6232565"/>
            <a:ext cx="281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PRL </a:t>
            </a:r>
            <a:r>
              <a:rPr lang="en-US" b="1" dirty="0" smtClean="0"/>
              <a:t>103</a:t>
            </a:r>
            <a:r>
              <a:rPr lang="en-US" dirty="0" smtClean="0"/>
              <a:t>, 251101 (Dec 2009)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Dark Matter Limits (|b|&gt;10</a:t>
            </a:r>
            <a:r>
              <a:rPr lang="en-US" dirty="0" smtClean="0">
                <a:sym typeface="Symbol"/>
              </a:rPr>
              <a:t>)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475" y="3966669"/>
            <a:ext cx="8229600" cy="24963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diffuse flux from the Galactic halo can be used to set limits on dark-matter annihilation.</a:t>
            </a:r>
          </a:p>
          <a:p>
            <a:pPr lvl="1"/>
            <a:r>
              <a:rPr lang="en-US" dirty="0" smtClean="0"/>
              <a:t>Relies on differences in the angular and spectral distributions of the diffuse production from cosmic rays versus dark matter.</a:t>
            </a:r>
          </a:p>
          <a:p>
            <a:pPr lvl="1"/>
            <a:r>
              <a:rPr lang="en-US" dirty="0" smtClean="0"/>
              <a:t>Still very preliminary.  Investigations are still in progress of the dependence of the result on our astrophysical models of the Galaxy (</a:t>
            </a:r>
            <a:r>
              <a:rPr lang="en-US" dirty="0" err="1" smtClean="0"/>
              <a:t>e.g</a:t>
            </a:r>
            <a:r>
              <a:rPr lang="en-US" dirty="0" smtClean="0"/>
              <a:t> the CR source distribution, halo height, diffusion </a:t>
            </a:r>
            <a:r>
              <a:rPr lang="en-US" dirty="0" err="1" smtClean="0"/>
              <a:t>coef</a:t>
            </a:r>
            <a:r>
              <a:rPr lang="en-US" dirty="0" smtClean="0"/>
              <a:t>. etc.).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8435" y="663839"/>
            <a:ext cx="5426004" cy="326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112609" y="3044950"/>
            <a:ext cx="1267365" cy="3072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98755" y="817460"/>
            <a:ext cx="1651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Baskerville Old Face" pitchFamily="18" charset="0"/>
              </a:rPr>
              <a:t>unpublished</a:t>
            </a:r>
            <a:endParaRPr lang="en-US" sz="2000" i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Isotropic (Extragalactic) Diffuse Emission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4389125"/>
            <a:ext cx="8679530" cy="23152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 recently published analysis has extracted the isotropic flux of gamma rays (believed to be primarily extragalactic) by reducing and understanding the residual CR background.</a:t>
            </a:r>
          </a:p>
          <a:p>
            <a:pPr marL="569913" lvl="1" indent="-169863"/>
            <a:r>
              <a:rPr lang="en-US" dirty="0" smtClean="0"/>
              <a:t>Based on Fermi measurements of the </a:t>
            </a:r>
            <a:r>
              <a:rPr lang="en-US" dirty="0" err="1" smtClean="0"/>
              <a:t>blazar</a:t>
            </a:r>
            <a:r>
              <a:rPr lang="en-US" dirty="0" smtClean="0"/>
              <a:t> luminosity function (arxiv:1003.0895), unresolved AGN can account for up to 30% of this diffuse.</a:t>
            </a:r>
          </a:p>
          <a:p>
            <a:pPr marL="569913" lvl="1" indent="-169863"/>
            <a:r>
              <a:rPr lang="en-US" dirty="0" smtClean="0"/>
              <a:t>Star forming galaxies </a:t>
            </a:r>
            <a:r>
              <a:rPr lang="en-US" i="1" dirty="0" smtClean="0"/>
              <a:t>may</a:t>
            </a:r>
            <a:r>
              <a:rPr lang="en-US" dirty="0" smtClean="0"/>
              <a:t> be able to account for most of the rest (Fields et al., arxiv:1003.3647).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856" y="625435"/>
            <a:ext cx="4190946" cy="380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879240" y="3813050"/>
            <a:ext cx="3061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PRL </a:t>
            </a:r>
            <a:r>
              <a:rPr lang="en-US" b="1" dirty="0" smtClean="0"/>
              <a:t>104</a:t>
            </a:r>
            <a:r>
              <a:rPr lang="en-US" dirty="0" smtClean="0"/>
              <a:t>, 101101 (March 2010)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40835" y="1623965"/>
            <a:ext cx="41093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Spectral Index =</a:t>
            </a:r>
            <a:r>
              <a:rPr lang="en-US" dirty="0" smtClean="0"/>
              <a:t>2.41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 0.05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dirty="0" smtClean="0"/>
              <a:t>Intensity (E&gt;100 </a:t>
            </a:r>
            <a:r>
              <a:rPr lang="en-US" dirty="0" err="1" smtClean="0"/>
              <a:t>MeV</a:t>
            </a:r>
            <a:r>
              <a:rPr lang="en-US" dirty="0" smtClean="0"/>
              <a:t>)=</a:t>
            </a:r>
          </a:p>
          <a:p>
            <a:r>
              <a:rPr lang="en-US" dirty="0" smtClean="0"/>
              <a:t>	 (1.03</a:t>
            </a:r>
            <a:r>
              <a:rPr lang="en-US" dirty="0" smtClean="0">
                <a:sym typeface="Symbol"/>
              </a:rPr>
              <a:t>  </a:t>
            </a:r>
            <a:r>
              <a:rPr lang="en-US" dirty="0" smtClean="0"/>
              <a:t>0.17)×10</a:t>
            </a:r>
            <a:r>
              <a:rPr lang="en-US" baseline="30000" dirty="0" smtClean="0">
                <a:sym typeface="Symbol"/>
              </a:rPr>
              <a:t></a:t>
            </a:r>
            <a:r>
              <a:rPr lang="en-US" baseline="30000" dirty="0" smtClean="0"/>
              <a:t>5 </a:t>
            </a:r>
            <a:r>
              <a:rPr lang="en-US" dirty="0" smtClean="0"/>
              <a:t>cm</a:t>
            </a:r>
            <a:r>
              <a:rPr lang="en-US" baseline="30000" dirty="0" smtClean="0">
                <a:sym typeface="Symbol"/>
              </a:rPr>
              <a:t></a:t>
            </a:r>
            <a:r>
              <a:rPr lang="en-US" baseline="30000" dirty="0" smtClean="0"/>
              <a:t>2 </a:t>
            </a:r>
            <a:r>
              <a:rPr lang="en-US" dirty="0" smtClean="0"/>
              <a:t>s</a:t>
            </a:r>
            <a:r>
              <a:rPr lang="en-US" baseline="30000" dirty="0" smtClean="0">
                <a:sym typeface="Symbol"/>
              </a:rPr>
              <a:t></a:t>
            </a:r>
            <a:r>
              <a:rPr lang="en-US" baseline="30000" dirty="0" smtClean="0"/>
              <a:t>1</a:t>
            </a:r>
            <a:r>
              <a:rPr lang="en-US" dirty="0" smtClean="0"/>
              <a:t> sr</a:t>
            </a:r>
            <a:r>
              <a:rPr lang="en-US" baseline="30000" dirty="0" smtClean="0">
                <a:sym typeface="Symbol"/>
              </a:rPr>
              <a:t></a:t>
            </a:r>
            <a:r>
              <a:rPr lang="en-US" baseline="30000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64025" y="855865"/>
            <a:ext cx="2227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|b|&gt;10</a:t>
            </a:r>
            <a:r>
              <a:rPr lang="en-US" sz="2800" dirty="0" smtClean="0">
                <a:sym typeface="Symbol"/>
              </a:rPr>
              <a:t>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28084main_fairopen43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28600"/>
            <a:ext cx="4235450" cy="6324600"/>
          </a:xfrm>
          <a:prstGeom prst="rect">
            <a:avLst/>
          </a:prstGeom>
          <a:noFill/>
          <a:ln w="25400">
            <a:solidFill>
              <a:schemeClr val="tx2">
                <a:lumMod val="90000"/>
              </a:schemeClr>
            </a:solidFill>
            <a:miter lim="800000"/>
            <a:headEnd/>
            <a:tailEnd/>
          </a:ln>
        </p:spPr>
      </p:pic>
      <p:grpSp>
        <p:nvGrpSpPr>
          <p:cNvPr id="11" name="Group 104"/>
          <p:cNvGrpSpPr/>
          <p:nvPr/>
        </p:nvGrpSpPr>
        <p:grpSpPr>
          <a:xfrm>
            <a:off x="232235" y="1393535"/>
            <a:ext cx="6362700" cy="3798332"/>
            <a:chOff x="228600" y="1524000"/>
            <a:chExt cx="6362700" cy="3798332"/>
          </a:xfrm>
        </p:grpSpPr>
        <p:pic>
          <p:nvPicPr>
            <p:cNvPr id="5" name="Picture 4" descr="LAT_cutaway.jp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990600" y="1524000"/>
              <a:ext cx="3384550" cy="3448050"/>
            </a:xfrm>
            <a:prstGeom prst="rect">
              <a:avLst/>
            </a:prstGeom>
            <a:noFill/>
            <a:ln w="25400">
              <a:solidFill>
                <a:schemeClr val="tx2">
                  <a:lumMod val="90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3962400" y="2895600"/>
              <a:ext cx="2628900" cy="381000"/>
            </a:xfrm>
            <a:prstGeom prst="straightConnector1">
              <a:avLst/>
            </a:prstGeom>
            <a:ln w="38100">
              <a:solidFill>
                <a:schemeClr val="accent2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95"/>
            <p:cNvSpPr txBox="1">
              <a:spLocks noChangeArrowheads="1"/>
            </p:cNvSpPr>
            <p:nvPr/>
          </p:nvSpPr>
          <p:spPr bwMode="auto">
            <a:xfrm>
              <a:off x="609600" y="4953000"/>
              <a:ext cx="4038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CCAF0A">
                      <a:lumMod val="20000"/>
                      <a:lumOff val="80000"/>
                    </a:srgbClr>
                  </a:solidFill>
                  <a:latin typeface="Arial" charset="0"/>
                </a:rPr>
                <a:t>Large Area Telescope (LAT)</a:t>
              </a:r>
            </a:p>
          </p:txBody>
        </p:sp>
        <p:grpSp>
          <p:nvGrpSpPr>
            <p:cNvPr id="12" name="Group 120"/>
            <p:cNvGrpSpPr>
              <a:grpSpLocks/>
            </p:cNvGrpSpPr>
            <p:nvPr/>
          </p:nvGrpSpPr>
          <p:grpSpPr bwMode="auto">
            <a:xfrm>
              <a:off x="255135" y="1536927"/>
              <a:ext cx="647700" cy="3352800"/>
              <a:chOff x="304800" y="1752600"/>
              <a:chExt cx="647700" cy="3352800"/>
            </a:xfrm>
          </p:grpSpPr>
          <p:grpSp>
            <p:nvGrpSpPr>
              <p:cNvPr id="13" name="Group 11"/>
              <p:cNvGrpSpPr>
                <a:grpSpLocks/>
              </p:cNvGrpSpPr>
              <p:nvPr/>
            </p:nvGrpSpPr>
            <p:grpSpPr bwMode="auto">
              <a:xfrm>
                <a:off x="373820" y="2189284"/>
                <a:ext cx="494106" cy="291123"/>
                <a:chOff x="1961" y="4064"/>
                <a:chExt cx="210" cy="127"/>
              </a:xfrm>
            </p:grpSpPr>
            <p:grpSp>
              <p:nvGrpSpPr>
                <p:cNvPr id="14" name="Group 12"/>
                <p:cNvGrpSpPr>
                  <a:grpSpLocks/>
                </p:cNvGrpSpPr>
                <p:nvPr/>
              </p:nvGrpSpPr>
              <p:grpSpPr bwMode="auto">
                <a:xfrm rot="-25177">
                  <a:off x="1961" y="4064"/>
                  <a:ext cx="210" cy="127"/>
                  <a:chOff x="2592" y="3696"/>
                  <a:chExt cx="368" cy="240"/>
                </a:xfrm>
              </p:grpSpPr>
              <p:sp>
                <p:nvSpPr>
                  <p:cNvPr id="94" name="Freeform 13"/>
                  <p:cNvSpPr>
                    <a:spLocks/>
                  </p:cNvSpPr>
                  <p:nvPr/>
                </p:nvSpPr>
                <p:spPr bwMode="auto">
                  <a:xfrm>
                    <a:off x="2598" y="3703"/>
                    <a:ext cx="362" cy="233"/>
                  </a:xfrm>
                  <a:custGeom>
                    <a:avLst/>
                    <a:gdLst>
                      <a:gd name="T0" fmla="*/ 0 w 5643"/>
                      <a:gd name="T1" fmla="*/ 0 h 3720"/>
                      <a:gd name="T2" fmla="*/ 0 w 5643"/>
                      <a:gd name="T3" fmla="*/ 0 h 3720"/>
                      <a:gd name="T4" fmla="*/ 0 w 5643"/>
                      <a:gd name="T5" fmla="*/ 0 h 3720"/>
                      <a:gd name="T6" fmla="*/ 0 w 5643"/>
                      <a:gd name="T7" fmla="*/ 0 h 3720"/>
                      <a:gd name="T8" fmla="*/ 0 w 5643"/>
                      <a:gd name="T9" fmla="*/ 0 h 3720"/>
                      <a:gd name="T10" fmla="*/ 0 w 5643"/>
                      <a:gd name="T11" fmla="*/ 0 h 37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643"/>
                      <a:gd name="T19" fmla="*/ 0 h 3720"/>
                      <a:gd name="T20" fmla="*/ 5643 w 5643"/>
                      <a:gd name="T21" fmla="*/ 3720 h 372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643" h="3720">
                        <a:moveTo>
                          <a:pt x="0" y="0"/>
                        </a:moveTo>
                        <a:lnTo>
                          <a:pt x="5643" y="0"/>
                        </a:lnTo>
                        <a:lnTo>
                          <a:pt x="5643" y="3720"/>
                        </a:lnTo>
                        <a:lnTo>
                          <a:pt x="0" y="3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white"/>
                      </a:solidFill>
                      <a:latin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95" name="Freeform 14"/>
                  <p:cNvSpPr>
                    <a:spLocks/>
                  </p:cNvSpPr>
                  <p:nvPr/>
                </p:nvSpPr>
                <p:spPr bwMode="auto">
                  <a:xfrm>
                    <a:off x="2592" y="3696"/>
                    <a:ext cx="362" cy="232"/>
                  </a:xfrm>
                  <a:custGeom>
                    <a:avLst/>
                    <a:gdLst>
                      <a:gd name="T0" fmla="*/ 0 w 5637"/>
                      <a:gd name="T1" fmla="*/ 0 h 3718"/>
                      <a:gd name="T2" fmla="*/ 0 w 5637"/>
                      <a:gd name="T3" fmla="*/ 0 h 3718"/>
                      <a:gd name="T4" fmla="*/ 0 w 5637"/>
                      <a:gd name="T5" fmla="*/ 0 h 3718"/>
                      <a:gd name="T6" fmla="*/ 0 w 5637"/>
                      <a:gd name="T7" fmla="*/ 0 h 3718"/>
                      <a:gd name="T8" fmla="*/ 0 w 5637"/>
                      <a:gd name="T9" fmla="*/ 0 h 3718"/>
                      <a:gd name="T10" fmla="*/ 0 w 5637"/>
                      <a:gd name="T11" fmla="*/ 0 h 371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637"/>
                      <a:gd name="T19" fmla="*/ 0 h 3718"/>
                      <a:gd name="T20" fmla="*/ 5637 w 5637"/>
                      <a:gd name="T21" fmla="*/ 3718 h 371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637" h="3718">
                        <a:moveTo>
                          <a:pt x="0" y="0"/>
                        </a:moveTo>
                        <a:lnTo>
                          <a:pt x="5637" y="0"/>
                        </a:lnTo>
                        <a:lnTo>
                          <a:pt x="5637" y="3718"/>
                        </a:lnTo>
                        <a:lnTo>
                          <a:pt x="0" y="371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white"/>
                      </a:solidFill>
                      <a:latin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96" name="Freeform 15"/>
                  <p:cNvSpPr>
                    <a:spLocks/>
                  </p:cNvSpPr>
                  <p:nvPr/>
                </p:nvSpPr>
                <p:spPr bwMode="auto">
                  <a:xfrm>
                    <a:off x="2592" y="3696"/>
                    <a:ext cx="121" cy="232"/>
                  </a:xfrm>
                  <a:custGeom>
                    <a:avLst/>
                    <a:gdLst>
                      <a:gd name="T0" fmla="*/ 0 w 1886"/>
                      <a:gd name="T1" fmla="*/ 0 h 3718"/>
                      <a:gd name="T2" fmla="*/ 0 w 1886"/>
                      <a:gd name="T3" fmla="*/ 0 h 3718"/>
                      <a:gd name="T4" fmla="*/ 0 w 1886"/>
                      <a:gd name="T5" fmla="*/ 0 h 3718"/>
                      <a:gd name="T6" fmla="*/ 0 w 1886"/>
                      <a:gd name="T7" fmla="*/ 0 h 3718"/>
                      <a:gd name="T8" fmla="*/ 0 w 1886"/>
                      <a:gd name="T9" fmla="*/ 0 h 3718"/>
                      <a:gd name="T10" fmla="*/ 0 w 1886"/>
                      <a:gd name="T11" fmla="*/ 0 h 371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886"/>
                      <a:gd name="T19" fmla="*/ 0 h 3718"/>
                      <a:gd name="T20" fmla="*/ 1886 w 1886"/>
                      <a:gd name="T21" fmla="*/ 3718 h 371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886" h="3718">
                        <a:moveTo>
                          <a:pt x="0" y="0"/>
                        </a:moveTo>
                        <a:lnTo>
                          <a:pt x="1886" y="0"/>
                        </a:lnTo>
                        <a:lnTo>
                          <a:pt x="1886" y="3718"/>
                        </a:lnTo>
                        <a:lnTo>
                          <a:pt x="0" y="371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white"/>
                      </a:solidFill>
                      <a:latin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97" name="Freeform 16"/>
                  <p:cNvSpPr>
                    <a:spLocks/>
                  </p:cNvSpPr>
                  <p:nvPr/>
                </p:nvSpPr>
                <p:spPr bwMode="auto">
                  <a:xfrm>
                    <a:off x="2833" y="3696"/>
                    <a:ext cx="121" cy="232"/>
                  </a:xfrm>
                  <a:custGeom>
                    <a:avLst/>
                    <a:gdLst>
                      <a:gd name="T0" fmla="*/ 0 w 1888"/>
                      <a:gd name="T1" fmla="*/ 0 h 3718"/>
                      <a:gd name="T2" fmla="*/ 0 w 1888"/>
                      <a:gd name="T3" fmla="*/ 0 h 3718"/>
                      <a:gd name="T4" fmla="*/ 0 w 1888"/>
                      <a:gd name="T5" fmla="*/ 0 h 3718"/>
                      <a:gd name="T6" fmla="*/ 0 w 1888"/>
                      <a:gd name="T7" fmla="*/ 0 h 3718"/>
                      <a:gd name="T8" fmla="*/ 0 w 1888"/>
                      <a:gd name="T9" fmla="*/ 0 h 3718"/>
                      <a:gd name="T10" fmla="*/ 0 w 1888"/>
                      <a:gd name="T11" fmla="*/ 0 h 371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888"/>
                      <a:gd name="T19" fmla="*/ 0 h 3718"/>
                      <a:gd name="T20" fmla="*/ 1888 w 1888"/>
                      <a:gd name="T21" fmla="*/ 3718 h 371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888" h="3718">
                        <a:moveTo>
                          <a:pt x="0" y="0"/>
                        </a:moveTo>
                        <a:lnTo>
                          <a:pt x="1888" y="0"/>
                        </a:lnTo>
                        <a:lnTo>
                          <a:pt x="1888" y="3718"/>
                        </a:lnTo>
                        <a:lnTo>
                          <a:pt x="0" y="371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white"/>
                      </a:solidFill>
                      <a:latin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93" name="Line 17"/>
                <p:cNvSpPr>
                  <a:spLocks noChangeShapeType="1"/>
                </p:cNvSpPr>
                <p:nvPr/>
              </p:nvSpPr>
              <p:spPr bwMode="auto">
                <a:xfrm>
                  <a:off x="1962" y="4189"/>
                  <a:ext cx="206" cy="0"/>
                </a:xfrm>
                <a:prstGeom prst="line">
                  <a:avLst/>
                </a:prstGeom>
                <a:noFill/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15" name="Group 18"/>
              <p:cNvGrpSpPr>
                <a:grpSpLocks/>
              </p:cNvGrpSpPr>
              <p:nvPr/>
            </p:nvGrpSpPr>
            <p:grpSpPr bwMode="auto">
              <a:xfrm rot="26142">
                <a:off x="371959" y="2627905"/>
                <a:ext cx="494915" cy="287250"/>
                <a:chOff x="2832" y="1177"/>
                <a:chExt cx="1481" cy="1006"/>
              </a:xfrm>
            </p:grpSpPr>
            <p:sp>
              <p:nvSpPr>
                <p:cNvPr id="88" name="Freeform 19"/>
                <p:cNvSpPr>
                  <a:spLocks/>
                </p:cNvSpPr>
                <p:nvPr/>
              </p:nvSpPr>
              <p:spPr bwMode="auto">
                <a:xfrm>
                  <a:off x="2856" y="1211"/>
                  <a:ext cx="1457" cy="972"/>
                </a:xfrm>
                <a:custGeom>
                  <a:avLst/>
                  <a:gdLst>
                    <a:gd name="T0" fmla="*/ 0 w 4373"/>
                    <a:gd name="T1" fmla="*/ 0 h 2918"/>
                    <a:gd name="T2" fmla="*/ 6 w 4373"/>
                    <a:gd name="T3" fmla="*/ 0 h 2918"/>
                    <a:gd name="T4" fmla="*/ 6 w 4373"/>
                    <a:gd name="T5" fmla="*/ 4 h 2918"/>
                    <a:gd name="T6" fmla="*/ 0 w 4373"/>
                    <a:gd name="T7" fmla="*/ 4 h 2918"/>
                    <a:gd name="T8" fmla="*/ 0 w 4373"/>
                    <a:gd name="T9" fmla="*/ 0 h 2918"/>
                    <a:gd name="T10" fmla="*/ 0 w 4373"/>
                    <a:gd name="T11" fmla="*/ 0 h 291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373"/>
                    <a:gd name="T19" fmla="*/ 0 h 2918"/>
                    <a:gd name="T20" fmla="*/ 4373 w 4373"/>
                    <a:gd name="T21" fmla="*/ 2918 h 291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373" h="2918">
                      <a:moveTo>
                        <a:pt x="0" y="0"/>
                      </a:moveTo>
                      <a:lnTo>
                        <a:pt x="4373" y="0"/>
                      </a:lnTo>
                      <a:lnTo>
                        <a:pt x="4373" y="2918"/>
                      </a:lnTo>
                      <a:lnTo>
                        <a:pt x="0" y="29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9" name="Freeform 20"/>
                <p:cNvSpPr>
                  <a:spLocks/>
                </p:cNvSpPr>
                <p:nvPr/>
              </p:nvSpPr>
              <p:spPr bwMode="auto">
                <a:xfrm>
                  <a:off x="2832" y="1177"/>
                  <a:ext cx="1457" cy="972"/>
                </a:xfrm>
                <a:custGeom>
                  <a:avLst/>
                  <a:gdLst>
                    <a:gd name="T0" fmla="*/ 0 w 4370"/>
                    <a:gd name="T1" fmla="*/ 0 h 2916"/>
                    <a:gd name="T2" fmla="*/ 6 w 4370"/>
                    <a:gd name="T3" fmla="*/ 0 h 2916"/>
                    <a:gd name="T4" fmla="*/ 6 w 4370"/>
                    <a:gd name="T5" fmla="*/ 4 h 2916"/>
                    <a:gd name="T6" fmla="*/ 0 w 4370"/>
                    <a:gd name="T7" fmla="*/ 4 h 2916"/>
                    <a:gd name="T8" fmla="*/ 0 w 4370"/>
                    <a:gd name="T9" fmla="*/ 0 h 2916"/>
                    <a:gd name="T10" fmla="*/ 0 w 4370"/>
                    <a:gd name="T11" fmla="*/ 0 h 29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370"/>
                    <a:gd name="T19" fmla="*/ 0 h 2916"/>
                    <a:gd name="T20" fmla="*/ 4370 w 4370"/>
                    <a:gd name="T21" fmla="*/ 2916 h 29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370" h="2916">
                      <a:moveTo>
                        <a:pt x="0" y="0"/>
                      </a:moveTo>
                      <a:lnTo>
                        <a:pt x="4370" y="0"/>
                      </a:lnTo>
                      <a:lnTo>
                        <a:pt x="4370" y="2916"/>
                      </a:lnTo>
                      <a:lnTo>
                        <a:pt x="0" y="29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90" name="Freeform 21"/>
                <p:cNvSpPr>
                  <a:spLocks/>
                </p:cNvSpPr>
                <p:nvPr/>
              </p:nvSpPr>
              <p:spPr bwMode="auto">
                <a:xfrm>
                  <a:off x="2832" y="1177"/>
                  <a:ext cx="487" cy="972"/>
                </a:xfrm>
                <a:custGeom>
                  <a:avLst/>
                  <a:gdLst>
                    <a:gd name="T0" fmla="*/ 0 w 1461"/>
                    <a:gd name="T1" fmla="*/ 0 h 2916"/>
                    <a:gd name="T2" fmla="*/ 2 w 1461"/>
                    <a:gd name="T3" fmla="*/ 0 h 2916"/>
                    <a:gd name="T4" fmla="*/ 2 w 1461"/>
                    <a:gd name="T5" fmla="*/ 4 h 2916"/>
                    <a:gd name="T6" fmla="*/ 0 w 1461"/>
                    <a:gd name="T7" fmla="*/ 4 h 2916"/>
                    <a:gd name="T8" fmla="*/ 0 w 1461"/>
                    <a:gd name="T9" fmla="*/ 0 h 2916"/>
                    <a:gd name="T10" fmla="*/ 0 w 1461"/>
                    <a:gd name="T11" fmla="*/ 0 h 29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61"/>
                    <a:gd name="T19" fmla="*/ 0 h 2916"/>
                    <a:gd name="T20" fmla="*/ 1461 w 1461"/>
                    <a:gd name="T21" fmla="*/ 2916 h 29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61" h="2916">
                      <a:moveTo>
                        <a:pt x="0" y="0"/>
                      </a:moveTo>
                      <a:lnTo>
                        <a:pt x="1461" y="0"/>
                      </a:lnTo>
                      <a:lnTo>
                        <a:pt x="1461" y="2916"/>
                      </a:lnTo>
                      <a:lnTo>
                        <a:pt x="0" y="29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91" name="Freeform 22"/>
                <p:cNvSpPr>
                  <a:spLocks/>
                </p:cNvSpPr>
                <p:nvPr/>
              </p:nvSpPr>
              <p:spPr bwMode="auto">
                <a:xfrm>
                  <a:off x="3801" y="1177"/>
                  <a:ext cx="488" cy="972"/>
                </a:xfrm>
                <a:custGeom>
                  <a:avLst/>
                  <a:gdLst>
                    <a:gd name="T0" fmla="*/ 0 w 1464"/>
                    <a:gd name="T1" fmla="*/ 0 h 2916"/>
                    <a:gd name="T2" fmla="*/ 2 w 1464"/>
                    <a:gd name="T3" fmla="*/ 0 h 2916"/>
                    <a:gd name="T4" fmla="*/ 2 w 1464"/>
                    <a:gd name="T5" fmla="*/ 4 h 2916"/>
                    <a:gd name="T6" fmla="*/ 0 w 1464"/>
                    <a:gd name="T7" fmla="*/ 4 h 2916"/>
                    <a:gd name="T8" fmla="*/ 0 w 1464"/>
                    <a:gd name="T9" fmla="*/ 0 h 2916"/>
                    <a:gd name="T10" fmla="*/ 0 w 1464"/>
                    <a:gd name="T11" fmla="*/ 0 h 29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64"/>
                    <a:gd name="T19" fmla="*/ 0 h 2916"/>
                    <a:gd name="T20" fmla="*/ 1464 w 1464"/>
                    <a:gd name="T21" fmla="*/ 2916 h 29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64" h="2916">
                      <a:moveTo>
                        <a:pt x="0" y="0"/>
                      </a:moveTo>
                      <a:lnTo>
                        <a:pt x="1464" y="0"/>
                      </a:lnTo>
                      <a:lnTo>
                        <a:pt x="1464" y="2916"/>
                      </a:lnTo>
                      <a:lnTo>
                        <a:pt x="0" y="29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6" name="Group 97"/>
              <p:cNvGrpSpPr>
                <a:grpSpLocks/>
              </p:cNvGrpSpPr>
              <p:nvPr/>
            </p:nvGrpSpPr>
            <p:grpSpPr bwMode="auto">
              <a:xfrm>
                <a:off x="373820" y="3062653"/>
                <a:ext cx="494106" cy="291123"/>
                <a:chOff x="-541362" y="2522122"/>
                <a:chExt cx="309848" cy="189546"/>
              </a:xfrm>
            </p:grpSpPr>
            <p:sp>
              <p:nvSpPr>
                <p:cNvPr id="86" name="Rectangle 24"/>
                <p:cNvSpPr>
                  <a:spLocks noChangeArrowheads="1"/>
                </p:cNvSpPr>
                <p:nvPr/>
              </p:nvSpPr>
              <p:spPr bwMode="auto">
                <a:xfrm>
                  <a:off x="-541362" y="2522122"/>
                  <a:ext cx="309848" cy="189546"/>
                </a:xfrm>
                <a:prstGeom prst="rect">
                  <a:avLst/>
                </a:prstGeom>
                <a:solidFill>
                  <a:schemeClr val="tx1"/>
                </a:solidFill>
                <a:ln w="317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7" name="Oval 25"/>
                <p:cNvSpPr>
                  <a:spLocks noChangeArrowheads="1"/>
                </p:cNvSpPr>
                <p:nvPr/>
              </p:nvSpPr>
              <p:spPr bwMode="auto">
                <a:xfrm>
                  <a:off x="-448894" y="2564243"/>
                  <a:ext cx="123290" cy="111321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 b="1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7" name="Group 98"/>
              <p:cNvGrpSpPr>
                <a:grpSpLocks/>
              </p:cNvGrpSpPr>
              <p:nvPr/>
            </p:nvGrpSpPr>
            <p:grpSpPr bwMode="auto">
              <a:xfrm>
                <a:off x="373820" y="3499338"/>
                <a:ext cx="494106" cy="291123"/>
                <a:chOff x="-189773" y="2523626"/>
                <a:chExt cx="322691" cy="185033"/>
              </a:xfrm>
            </p:grpSpPr>
            <p:sp>
              <p:nvSpPr>
                <p:cNvPr id="82" name="Rectangle 27"/>
                <p:cNvSpPr>
                  <a:spLocks noChangeArrowheads="1"/>
                </p:cNvSpPr>
                <p:nvPr/>
              </p:nvSpPr>
              <p:spPr bwMode="auto">
                <a:xfrm rot="-7619">
                  <a:off x="-189773" y="2523626"/>
                  <a:ext cx="322691" cy="185033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3" name="Rectangle 28"/>
                <p:cNvSpPr>
                  <a:spLocks noChangeArrowheads="1"/>
                </p:cNvSpPr>
                <p:nvPr/>
              </p:nvSpPr>
              <p:spPr bwMode="auto">
                <a:xfrm rot="-7619">
                  <a:off x="-186409" y="2525358"/>
                  <a:ext cx="315962" cy="181570"/>
                </a:xfrm>
                <a:prstGeom prst="rect">
                  <a:avLst/>
                </a:prstGeom>
                <a:solidFill>
                  <a:srgbClr val="00D3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4" name="Rectangle 29"/>
                <p:cNvSpPr>
                  <a:spLocks noChangeArrowheads="1"/>
                </p:cNvSpPr>
                <p:nvPr/>
              </p:nvSpPr>
              <p:spPr bwMode="auto">
                <a:xfrm rot="-7619">
                  <a:off x="-133701" y="2525536"/>
                  <a:ext cx="49343" cy="18157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5" name="Rectangle 30"/>
                <p:cNvSpPr>
                  <a:spLocks noChangeArrowheads="1"/>
                </p:cNvSpPr>
                <p:nvPr/>
              </p:nvSpPr>
              <p:spPr bwMode="auto">
                <a:xfrm rot="-7619">
                  <a:off x="-186408" y="2600806"/>
                  <a:ext cx="315962" cy="3092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8" name="Group 96"/>
              <p:cNvGrpSpPr>
                <a:grpSpLocks/>
              </p:cNvGrpSpPr>
              <p:nvPr/>
            </p:nvGrpSpPr>
            <p:grpSpPr bwMode="auto">
              <a:xfrm>
                <a:off x="373818" y="1752600"/>
                <a:ext cx="494106" cy="291123"/>
                <a:chOff x="175574" y="2536296"/>
                <a:chExt cx="337802" cy="190445"/>
              </a:xfrm>
            </p:grpSpPr>
            <p:sp>
              <p:nvSpPr>
                <p:cNvPr id="22" name="Freeform 32"/>
                <p:cNvSpPr>
                  <a:spLocks/>
                </p:cNvSpPr>
                <p:nvPr/>
              </p:nvSpPr>
              <p:spPr bwMode="auto">
                <a:xfrm rot="29648">
                  <a:off x="183235" y="2543999"/>
                  <a:ext cx="330141" cy="182742"/>
                </a:xfrm>
                <a:custGeom>
                  <a:avLst/>
                  <a:gdLst>
                    <a:gd name="T0" fmla="*/ 0 w 3110"/>
                    <a:gd name="T1" fmla="*/ 0 h 2069"/>
                    <a:gd name="T2" fmla="*/ 2147483647 w 3110"/>
                    <a:gd name="T3" fmla="*/ 0 h 2069"/>
                    <a:gd name="T4" fmla="*/ 2147483647 w 3110"/>
                    <a:gd name="T5" fmla="*/ 2147483647 h 2069"/>
                    <a:gd name="T6" fmla="*/ 2147483647 w 3110"/>
                    <a:gd name="T7" fmla="*/ 2147483647 h 2069"/>
                    <a:gd name="T8" fmla="*/ 0 w 3110"/>
                    <a:gd name="T9" fmla="*/ 0 h 2069"/>
                    <a:gd name="T10" fmla="*/ 0 w 3110"/>
                    <a:gd name="T11" fmla="*/ 0 h 20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110"/>
                    <a:gd name="T19" fmla="*/ 0 h 2069"/>
                    <a:gd name="T20" fmla="*/ 3110 w 3110"/>
                    <a:gd name="T21" fmla="*/ 2069 h 20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110" h="2069">
                      <a:moveTo>
                        <a:pt x="0" y="0"/>
                      </a:moveTo>
                      <a:lnTo>
                        <a:pt x="3110" y="0"/>
                      </a:lnTo>
                      <a:lnTo>
                        <a:pt x="3110" y="2069"/>
                      </a:lnTo>
                      <a:lnTo>
                        <a:pt x="11" y="206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" name="Freeform 33"/>
                <p:cNvSpPr>
                  <a:spLocks/>
                </p:cNvSpPr>
                <p:nvPr/>
              </p:nvSpPr>
              <p:spPr bwMode="auto">
                <a:xfrm rot="29648">
                  <a:off x="176299" y="2537130"/>
                  <a:ext cx="328974" cy="181770"/>
                </a:xfrm>
                <a:custGeom>
                  <a:avLst/>
                  <a:gdLst>
                    <a:gd name="T0" fmla="*/ 0 w 3107"/>
                    <a:gd name="T1" fmla="*/ 0 h 2053"/>
                    <a:gd name="T2" fmla="*/ 2147483647 w 3107"/>
                    <a:gd name="T3" fmla="*/ 0 h 2053"/>
                    <a:gd name="T4" fmla="*/ 2147483647 w 3107"/>
                    <a:gd name="T5" fmla="*/ 2147483647 h 2053"/>
                    <a:gd name="T6" fmla="*/ 0 w 3107"/>
                    <a:gd name="T7" fmla="*/ 2147483647 h 2053"/>
                    <a:gd name="T8" fmla="*/ 0 w 3107"/>
                    <a:gd name="T9" fmla="*/ 0 h 2053"/>
                    <a:gd name="T10" fmla="*/ 0 w 3107"/>
                    <a:gd name="T11" fmla="*/ 0 h 205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107"/>
                    <a:gd name="T19" fmla="*/ 0 h 2053"/>
                    <a:gd name="T20" fmla="*/ 3107 w 3107"/>
                    <a:gd name="T21" fmla="*/ 2053 h 205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107" h="2053">
                      <a:moveTo>
                        <a:pt x="0" y="0"/>
                      </a:moveTo>
                      <a:lnTo>
                        <a:pt x="3107" y="0"/>
                      </a:lnTo>
                      <a:lnTo>
                        <a:pt x="3107" y="2053"/>
                      </a:lnTo>
                      <a:lnTo>
                        <a:pt x="0" y="20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4" name="Freeform 34"/>
                <p:cNvSpPr>
                  <a:spLocks/>
                </p:cNvSpPr>
                <p:nvPr/>
              </p:nvSpPr>
              <p:spPr bwMode="auto">
                <a:xfrm rot="29648">
                  <a:off x="176667" y="2536296"/>
                  <a:ext cx="135323" cy="97203"/>
                </a:xfrm>
                <a:custGeom>
                  <a:avLst/>
                  <a:gdLst>
                    <a:gd name="T0" fmla="*/ 0 w 1274"/>
                    <a:gd name="T1" fmla="*/ 0 h 1100"/>
                    <a:gd name="T2" fmla="*/ 2147483647 w 1274"/>
                    <a:gd name="T3" fmla="*/ 0 h 1100"/>
                    <a:gd name="T4" fmla="*/ 2147483647 w 1274"/>
                    <a:gd name="T5" fmla="*/ 2147483647 h 1100"/>
                    <a:gd name="T6" fmla="*/ 0 w 1274"/>
                    <a:gd name="T7" fmla="*/ 2147483647 h 1100"/>
                    <a:gd name="T8" fmla="*/ 0 w 1274"/>
                    <a:gd name="T9" fmla="*/ 0 h 1100"/>
                    <a:gd name="T10" fmla="*/ 0 w 1274"/>
                    <a:gd name="T11" fmla="*/ 0 h 11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74"/>
                    <a:gd name="T19" fmla="*/ 0 h 1100"/>
                    <a:gd name="T20" fmla="*/ 1274 w 1274"/>
                    <a:gd name="T21" fmla="*/ 1100 h 11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74" h="1100">
                      <a:moveTo>
                        <a:pt x="0" y="0"/>
                      </a:moveTo>
                      <a:lnTo>
                        <a:pt x="1274" y="0"/>
                      </a:lnTo>
                      <a:lnTo>
                        <a:pt x="1274" y="1100"/>
                      </a:lnTo>
                      <a:lnTo>
                        <a:pt x="0" y="11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5" name="Freeform 35"/>
                <p:cNvSpPr>
                  <a:spLocks/>
                </p:cNvSpPr>
                <p:nvPr/>
              </p:nvSpPr>
              <p:spPr bwMode="auto">
                <a:xfrm rot="29648">
                  <a:off x="312344" y="2537717"/>
                  <a:ext cx="193651" cy="13608"/>
                </a:xfrm>
                <a:custGeom>
                  <a:avLst/>
                  <a:gdLst>
                    <a:gd name="T0" fmla="*/ 0 w 1835"/>
                    <a:gd name="T1" fmla="*/ 0 h 158"/>
                    <a:gd name="T2" fmla="*/ 2147483647 w 1835"/>
                    <a:gd name="T3" fmla="*/ 2147483647 h 158"/>
                    <a:gd name="T4" fmla="*/ 2147483647 w 1835"/>
                    <a:gd name="T5" fmla="*/ 2147483647 h 158"/>
                    <a:gd name="T6" fmla="*/ 2147483647 w 1835"/>
                    <a:gd name="T7" fmla="*/ 0 h 158"/>
                    <a:gd name="T8" fmla="*/ 0 w 1835"/>
                    <a:gd name="T9" fmla="*/ 0 h 158"/>
                    <a:gd name="T10" fmla="*/ 0 w 1835"/>
                    <a:gd name="T11" fmla="*/ 0 h 15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35"/>
                    <a:gd name="T19" fmla="*/ 0 h 158"/>
                    <a:gd name="T20" fmla="*/ 1835 w 1835"/>
                    <a:gd name="T21" fmla="*/ 158 h 15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35" h="158">
                      <a:moveTo>
                        <a:pt x="0" y="0"/>
                      </a:moveTo>
                      <a:lnTo>
                        <a:pt x="3" y="158"/>
                      </a:lnTo>
                      <a:lnTo>
                        <a:pt x="1835" y="157"/>
                      </a:lnTo>
                      <a:lnTo>
                        <a:pt x="183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6" name="Freeform 36"/>
                <p:cNvSpPr>
                  <a:spLocks/>
                </p:cNvSpPr>
                <p:nvPr/>
              </p:nvSpPr>
              <p:spPr bwMode="auto">
                <a:xfrm rot="29648">
                  <a:off x="312101" y="2565904"/>
                  <a:ext cx="193651" cy="13608"/>
                </a:xfrm>
                <a:custGeom>
                  <a:avLst/>
                  <a:gdLst>
                    <a:gd name="T0" fmla="*/ 2147483647 w 1835"/>
                    <a:gd name="T1" fmla="*/ 0 h 161"/>
                    <a:gd name="T2" fmla="*/ 0 w 1835"/>
                    <a:gd name="T3" fmla="*/ 2147483647 h 161"/>
                    <a:gd name="T4" fmla="*/ 2147483647 w 1835"/>
                    <a:gd name="T5" fmla="*/ 2147483647 h 161"/>
                    <a:gd name="T6" fmla="*/ 2147483647 w 1835"/>
                    <a:gd name="T7" fmla="*/ 0 h 161"/>
                    <a:gd name="T8" fmla="*/ 2147483647 w 1835"/>
                    <a:gd name="T9" fmla="*/ 0 h 161"/>
                    <a:gd name="T10" fmla="*/ 2147483647 w 1835"/>
                    <a:gd name="T11" fmla="*/ 0 h 16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35"/>
                    <a:gd name="T19" fmla="*/ 0 h 161"/>
                    <a:gd name="T20" fmla="*/ 1835 w 1835"/>
                    <a:gd name="T21" fmla="*/ 161 h 16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35" h="161">
                      <a:moveTo>
                        <a:pt x="3" y="0"/>
                      </a:moveTo>
                      <a:lnTo>
                        <a:pt x="0" y="159"/>
                      </a:lnTo>
                      <a:lnTo>
                        <a:pt x="1835" y="161"/>
                      </a:lnTo>
                      <a:lnTo>
                        <a:pt x="1835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7" name="Freeform 37"/>
                <p:cNvSpPr>
                  <a:spLocks/>
                </p:cNvSpPr>
                <p:nvPr/>
              </p:nvSpPr>
              <p:spPr bwMode="auto">
                <a:xfrm rot="29648">
                  <a:off x="311866" y="2593120"/>
                  <a:ext cx="193651" cy="13608"/>
                </a:xfrm>
                <a:custGeom>
                  <a:avLst/>
                  <a:gdLst>
                    <a:gd name="T0" fmla="*/ 0 w 1835"/>
                    <a:gd name="T1" fmla="*/ 0 h 155"/>
                    <a:gd name="T2" fmla="*/ 0 w 1835"/>
                    <a:gd name="T3" fmla="*/ 2147483647 h 155"/>
                    <a:gd name="T4" fmla="*/ 2147483647 w 1835"/>
                    <a:gd name="T5" fmla="*/ 2147483647 h 155"/>
                    <a:gd name="T6" fmla="*/ 2147483647 w 1835"/>
                    <a:gd name="T7" fmla="*/ 2147483647 h 155"/>
                    <a:gd name="T8" fmla="*/ 0 w 1835"/>
                    <a:gd name="T9" fmla="*/ 0 h 155"/>
                    <a:gd name="T10" fmla="*/ 0 w 1835"/>
                    <a:gd name="T11" fmla="*/ 0 h 15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35"/>
                    <a:gd name="T19" fmla="*/ 0 h 155"/>
                    <a:gd name="T20" fmla="*/ 1835 w 1835"/>
                    <a:gd name="T21" fmla="*/ 155 h 15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35" h="155">
                      <a:moveTo>
                        <a:pt x="0" y="0"/>
                      </a:moveTo>
                      <a:lnTo>
                        <a:pt x="0" y="155"/>
                      </a:lnTo>
                      <a:lnTo>
                        <a:pt x="1835" y="140"/>
                      </a:lnTo>
                      <a:lnTo>
                        <a:pt x="183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8" name="Freeform 38"/>
                <p:cNvSpPr>
                  <a:spLocks/>
                </p:cNvSpPr>
                <p:nvPr/>
              </p:nvSpPr>
              <p:spPr bwMode="auto">
                <a:xfrm rot="29648">
                  <a:off x="311623" y="2621308"/>
                  <a:ext cx="193651" cy="13608"/>
                </a:xfrm>
                <a:custGeom>
                  <a:avLst/>
                  <a:gdLst>
                    <a:gd name="T0" fmla="*/ 0 w 1832"/>
                    <a:gd name="T1" fmla="*/ 0 h 153"/>
                    <a:gd name="T2" fmla="*/ 0 w 1832"/>
                    <a:gd name="T3" fmla="*/ 2147483647 h 153"/>
                    <a:gd name="T4" fmla="*/ 2147483647 w 1832"/>
                    <a:gd name="T5" fmla="*/ 2147483647 h 153"/>
                    <a:gd name="T6" fmla="*/ 2147483647 w 1832"/>
                    <a:gd name="T7" fmla="*/ 0 h 153"/>
                    <a:gd name="T8" fmla="*/ 0 w 1832"/>
                    <a:gd name="T9" fmla="*/ 0 h 153"/>
                    <a:gd name="T10" fmla="*/ 0 w 1832"/>
                    <a:gd name="T11" fmla="*/ 0 h 15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32"/>
                    <a:gd name="T19" fmla="*/ 0 h 153"/>
                    <a:gd name="T20" fmla="*/ 1832 w 1832"/>
                    <a:gd name="T21" fmla="*/ 153 h 15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32" h="153">
                      <a:moveTo>
                        <a:pt x="0" y="0"/>
                      </a:moveTo>
                      <a:lnTo>
                        <a:pt x="0" y="153"/>
                      </a:lnTo>
                      <a:lnTo>
                        <a:pt x="1832" y="142"/>
                      </a:lnTo>
                      <a:lnTo>
                        <a:pt x="183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9" name="Freeform 39"/>
                <p:cNvSpPr>
                  <a:spLocks/>
                </p:cNvSpPr>
                <p:nvPr/>
              </p:nvSpPr>
              <p:spPr bwMode="auto">
                <a:xfrm rot="29648">
                  <a:off x="176064" y="2646968"/>
                  <a:ext cx="328974" cy="16525"/>
                </a:xfrm>
                <a:custGeom>
                  <a:avLst/>
                  <a:gdLst>
                    <a:gd name="T0" fmla="*/ 0 w 3107"/>
                    <a:gd name="T1" fmla="*/ 2147483647 h 184"/>
                    <a:gd name="T2" fmla="*/ 0 w 3107"/>
                    <a:gd name="T3" fmla="*/ 2147483647 h 184"/>
                    <a:gd name="T4" fmla="*/ 2147483647 w 3107"/>
                    <a:gd name="T5" fmla="*/ 2147483647 h 184"/>
                    <a:gd name="T6" fmla="*/ 2147483647 w 3107"/>
                    <a:gd name="T7" fmla="*/ 0 h 184"/>
                    <a:gd name="T8" fmla="*/ 0 w 3107"/>
                    <a:gd name="T9" fmla="*/ 2147483647 h 184"/>
                    <a:gd name="T10" fmla="*/ 0 w 3107"/>
                    <a:gd name="T11" fmla="*/ 2147483647 h 18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107"/>
                    <a:gd name="T19" fmla="*/ 0 h 184"/>
                    <a:gd name="T20" fmla="*/ 3107 w 3107"/>
                    <a:gd name="T21" fmla="*/ 184 h 18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107" h="184">
                      <a:moveTo>
                        <a:pt x="0" y="10"/>
                      </a:moveTo>
                      <a:lnTo>
                        <a:pt x="0" y="172"/>
                      </a:lnTo>
                      <a:lnTo>
                        <a:pt x="3107" y="184"/>
                      </a:lnTo>
                      <a:lnTo>
                        <a:pt x="3107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0" name="Freeform 40"/>
                <p:cNvSpPr>
                  <a:spLocks/>
                </p:cNvSpPr>
                <p:nvPr/>
              </p:nvSpPr>
              <p:spPr bwMode="auto">
                <a:xfrm rot="29648">
                  <a:off x="175829" y="2675156"/>
                  <a:ext cx="328974" cy="14580"/>
                </a:xfrm>
                <a:custGeom>
                  <a:avLst/>
                  <a:gdLst>
                    <a:gd name="T0" fmla="*/ 0 w 3107"/>
                    <a:gd name="T1" fmla="*/ 2147483647 h 168"/>
                    <a:gd name="T2" fmla="*/ 0 w 3107"/>
                    <a:gd name="T3" fmla="*/ 2147483647 h 168"/>
                    <a:gd name="T4" fmla="*/ 2147483647 w 3107"/>
                    <a:gd name="T5" fmla="*/ 2147483647 h 168"/>
                    <a:gd name="T6" fmla="*/ 2147483647 w 3107"/>
                    <a:gd name="T7" fmla="*/ 0 h 168"/>
                    <a:gd name="T8" fmla="*/ 0 w 3107"/>
                    <a:gd name="T9" fmla="*/ 2147483647 h 168"/>
                    <a:gd name="T10" fmla="*/ 0 w 3107"/>
                    <a:gd name="T11" fmla="*/ 2147483647 h 16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107"/>
                    <a:gd name="T19" fmla="*/ 0 h 168"/>
                    <a:gd name="T20" fmla="*/ 3107 w 3107"/>
                    <a:gd name="T21" fmla="*/ 168 h 16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107" h="168">
                      <a:moveTo>
                        <a:pt x="0" y="13"/>
                      </a:moveTo>
                      <a:lnTo>
                        <a:pt x="0" y="168"/>
                      </a:lnTo>
                      <a:lnTo>
                        <a:pt x="3107" y="158"/>
                      </a:lnTo>
                      <a:lnTo>
                        <a:pt x="3107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1" name="Freeform 41"/>
                <p:cNvSpPr>
                  <a:spLocks/>
                </p:cNvSpPr>
                <p:nvPr/>
              </p:nvSpPr>
              <p:spPr bwMode="auto">
                <a:xfrm rot="29648">
                  <a:off x="175574" y="2704316"/>
                  <a:ext cx="328974" cy="15552"/>
                </a:xfrm>
                <a:custGeom>
                  <a:avLst/>
                  <a:gdLst>
                    <a:gd name="T0" fmla="*/ 0 w 3107"/>
                    <a:gd name="T1" fmla="*/ 0 h 171"/>
                    <a:gd name="T2" fmla="*/ 0 w 3107"/>
                    <a:gd name="T3" fmla="*/ 2147483647 h 171"/>
                    <a:gd name="T4" fmla="*/ 2147483647 w 3107"/>
                    <a:gd name="T5" fmla="*/ 2147483647 h 171"/>
                    <a:gd name="T6" fmla="*/ 2147483647 w 3107"/>
                    <a:gd name="T7" fmla="*/ 2147483647 h 171"/>
                    <a:gd name="T8" fmla="*/ 0 w 3107"/>
                    <a:gd name="T9" fmla="*/ 0 h 171"/>
                    <a:gd name="T10" fmla="*/ 0 w 3107"/>
                    <a:gd name="T11" fmla="*/ 0 h 17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107"/>
                    <a:gd name="T19" fmla="*/ 0 h 171"/>
                    <a:gd name="T20" fmla="*/ 3107 w 3107"/>
                    <a:gd name="T21" fmla="*/ 171 h 17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107" h="171">
                      <a:moveTo>
                        <a:pt x="0" y="0"/>
                      </a:moveTo>
                      <a:lnTo>
                        <a:pt x="0" y="170"/>
                      </a:lnTo>
                      <a:lnTo>
                        <a:pt x="3107" y="171"/>
                      </a:lnTo>
                      <a:lnTo>
                        <a:pt x="3107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2" name="Freeform 42"/>
                <p:cNvSpPr>
                  <a:spLocks/>
                </p:cNvSpPr>
                <p:nvPr/>
              </p:nvSpPr>
              <p:spPr bwMode="auto">
                <a:xfrm rot="29648">
                  <a:off x="184021" y="2540670"/>
                  <a:ext cx="8166" cy="5832"/>
                </a:xfrm>
                <a:custGeom>
                  <a:avLst/>
                  <a:gdLst>
                    <a:gd name="T0" fmla="*/ 2147483647 w 81"/>
                    <a:gd name="T1" fmla="*/ 2147483647 h 74"/>
                    <a:gd name="T2" fmla="*/ 2147483647 w 81"/>
                    <a:gd name="T3" fmla="*/ 2147483647 h 74"/>
                    <a:gd name="T4" fmla="*/ 2147483647 w 81"/>
                    <a:gd name="T5" fmla="*/ 2147483647 h 74"/>
                    <a:gd name="T6" fmla="*/ 2147483647 w 81"/>
                    <a:gd name="T7" fmla="*/ 2147483647 h 74"/>
                    <a:gd name="T8" fmla="*/ 2147483647 w 81"/>
                    <a:gd name="T9" fmla="*/ 2147483647 h 74"/>
                    <a:gd name="T10" fmla="*/ 2147483647 w 81"/>
                    <a:gd name="T11" fmla="*/ 2147483647 h 74"/>
                    <a:gd name="T12" fmla="*/ 2147483647 w 81"/>
                    <a:gd name="T13" fmla="*/ 0 h 74"/>
                    <a:gd name="T14" fmla="*/ 2147483647 w 81"/>
                    <a:gd name="T15" fmla="*/ 2147483647 h 74"/>
                    <a:gd name="T16" fmla="*/ 0 w 81"/>
                    <a:gd name="T17" fmla="*/ 2147483647 h 74"/>
                    <a:gd name="T18" fmla="*/ 2147483647 w 81"/>
                    <a:gd name="T19" fmla="*/ 2147483647 h 74"/>
                    <a:gd name="T20" fmla="*/ 2147483647 w 81"/>
                    <a:gd name="T21" fmla="*/ 2147483647 h 74"/>
                    <a:gd name="T22" fmla="*/ 2147483647 w 81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4"/>
                    <a:gd name="T38" fmla="*/ 81 w 81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4">
                      <a:moveTo>
                        <a:pt x="13" y="74"/>
                      </a:moveTo>
                      <a:lnTo>
                        <a:pt x="41" y="56"/>
                      </a:lnTo>
                      <a:lnTo>
                        <a:pt x="71" y="74"/>
                      </a:lnTo>
                      <a:lnTo>
                        <a:pt x="59" y="43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3" name="Freeform 43"/>
                <p:cNvSpPr>
                  <a:spLocks/>
                </p:cNvSpPr>
                <p:nvPr/>
              </p:nvSpPr>
              <p:spPr bwMode="auto">
                <a:xfrm rot="29648">
                  <a:off x="206185" y="2540861"/>
                  <a:ext cx="8166" cy="5832"/>
                </a:xfrm>
                <a:custGeom>
                  <a:avLst/>
                  <a:gdLst>
                    <a:gd name="T0" fmla="*/ 2147483647 w 81"/>
                    <a:gd name="T1" fmla="*/ 2147483647 h 74"/>
                    <a:gd name="T2" fmla="*/ 2147483647 w 81"/>
                    <a:gd name="T3" fmla="*/ 2147483647 h 74"/>
                    <a:gd name="T4" fmla="*/ 2147483647 w 81"/>
                    <a:gd name="T5" fmla="*/ 2147483647 h 74"/>
                    <a:gd name="T6" fmla="*/ 2147483647 w 81"/>
                    <a:gd name="T7" fmla="*/ 2147483647 h 74"/>
                    <a:gd name="T8" fmla="*/ 2147483647 w 81"/>
                    <a:gd name="T9" fmla="*/ 2147483647 h 74"/>
                    <a:gd name="T10" fmla="*/ 2147483647 w 81"/>
                    <a:gd name="T11" fmla="*/ 2147483647 h 74"/>
                    <a:gd name="T12" fmla="*/ 2147483647 w 81"/>
                    <a:gd name="T13" fmla="*/ 0 h 74"/>
                    <a:gd name="T14" fmla="*/ 2147483647 w 81"/>
                    <a:gd name="T15" fmla="*/ 2147483647 h 74"/>
                    <a:gd name="T16" fmla="*/ 0 w 81"/>
                    <a:gd name="T17" fmla="*/ 2147483647 h 74"/>
                    <a:gd name="T18" fmla="*/ 2147483647 w 81"/>
                    <a:gd name="T19" fmla="*/ 2147483647 h 74"/>
                    <a:gd name="T20" fmla="*/ 2147483647 w 81"/>
                    <a:gd name="T21" fmla="*/ 2147483647 h 74"/>
                    <a:gd name="T22" fmla="*/ 2147483647 w 81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4"/>
                    <a:gd name="T38" fmla="*/ 81 w 81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4">
                      <a:moveTo>
                        <a:pt x="11" y="74"/>
                      </a:moveTo>
                      <a:lnTo>
                        <a:pt x="41" y="56"/>
                      </a:lnTo>
                      <a:lnTo>
                        <a:pt x="72" y="74"/>
                      </a:lnTo>
                      <a:lnTo>
                        <a:pt x="60" y="43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4" name="Freeform 44"/>
                <p:cNvSpPr>
                  <a:spLocks/>
                </p:cNvSpPr>
                <p:nvPr/>
              </p:nvSpPr>
              <p:spPr bwMode="auto">
                <a:xfrm rot="29648">
                  <a:off x="228349" y="2541058"/>
                  <a:ext cx="9333" cy="5832"/>
                </a:xfrm>
                <a:custGeom>
                  <a:avLst/>
                  <a:gdLst>
                    <a:gd name="T0" fmla="*/ 2147483647 w 80"/>
                    <a:gd name="T1" fmla="*/ 2147483647 h 74"/>
                    <a:gd name="T2" fmla="*/ 2147483647 w 80"/>
                    <a:gd name="T3" fmla="*/ 2147483647 h 74"/>
                    <a:gd name="T4" fmla="*/ 2147483647 w 80"/>
                    <a:gd name="T5" fmla="*/ 2147483647 h 74"/>
                    <a:gd name="T6" fmla="*/ 2147483647 w 80"/>
                    <a:gd name="T7" fmla="*/ 2147483647 h 74"/>
                    <a:gd name="T8" fmla="*/ 2147483647 w 80"/>
                    <a:gd name="T9" fmla="*/ 2147483647 h 74"/>
                    <a:gd name="T10" fmla="*/ 2147483647 w 80"/>
                    <a:gd name="T11" fmla="*/ 2147483647 h 74"/>
                    <a:gd name="T12" fmla="*/ 2147483647 w 80"/>
                    <a:gd name="T13" fmla="*/ 0 h 74"/>
                    <a:gd name="T14" fmla="*/ 2147483647 w 80"/>
                    <a:gd name="T15" fmla="*/ 2147483647 h 74"/>
                    <a:gd name="T16" fmla="*/ 0 w 80"/>
                    <a:gd name="T17" fmla="*/ 2147483647 h 74"/>
                    <a:gd name="T18" fmla="*/ 2147483647 w 80"/>
                    <a:gd name="T19" fmla="*/ 2147483647 h 74"/>
                    <a:gd name="T20" fmla="*/ 2147483647 w 80"/>
                    <a:gd name="T21" fmla="*/ 2147483647 h 74"/>
                    <a:gd name="T22" fmla="*/ 2147483647 w 80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74"/>
                    <a:gd name="T38" fmla="*/ 80 w 80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74">
                      <a:moveTo>
                        <a:pt x="12" y="74"/>
                      </a:moveTo>
                      <a:lnTo>
                        <a:pt x="41" y="56"/>
                      </a:lnTo>
                      <a:lnTo>
                        <a:pt x="72" y="74"/>
                      </a:lnTo>
                      <a:lnTo>
                        <a:pt x="60" y="43"/>
                      </a:lnTo>
                      <a:lnTo>
                        <a:pt x="80" y="30"/>
                      </a:lnTo>
                      <a:lnTo>
                        <a:pt x="54" y="30"/>
                      </a:lnTo>
                      <a:lnTo>
                        <a:pt x="41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2" y="4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5" name="Freeform 45"/>
                <p:cNvSpPr>
                  <a:spLocks/>
                </p:cNvSpPr>
                <p:nvPr/>
              </p:nvSpPr>
              <p:spPr bwMode="auto">
                <a:xfrm rot="29648">
                  <a:off x="251679" y="2541254"/>
                  <a:ext cx="8166" cy="5832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3" y="74"/>
                      </a:moveTo>
                      <a:lnTo>
                        <a:pt x="43" y="56"/>
                      </a:lnTo>
                      <a:lnTo>
                        <a:pt x="74" y="74"/>
                      </a:lnTo>
                      <a:lnTo>
                        <a:pt x="60" y="43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6" name="Freeform 46"/>
                <p:cNvSpPr>
                  <a:spLocks/>
                </p:cNvSpPr>
                <p:nvPr/>
              </p:nvSpPr>
              <p:spPr bwMode="auto">
                <a:xfrm rot="29648">
                  <a:off x="273843" y="2541450"/>
                  <a:ext cx="9333" cy="5832"/>
                </a:xfrm>
                <a:custGeom>
                  <a:avLst/>
                  <a:gdLst>
                    <a:gd name="T0" fmla="*/ 2147483647 w 82"/>
                    <a:gd name="T1" fmla="*/ 2147483647 h 74"/>
                    <a:gd name="T2" fmla="*/ 2147483647 w 82"/>
                    <a:gd name="T3" fmla="*/ 2147483647 h 74"/>
                    <a:gd name="T4" fmla="*/ 2147483647 w 82"/>
                    <a:gd name="T5" fmla="*/ 2147483647 h 74"/>
                    <a:gd name="T6" fmla="*/ 2147483647 w 82"/>
                    <a:gd name="T7" fmla="*/ 2147483647 h 74"/>
                    <a:gd name="T8" fmla="*/ 2147483647 w 82"/>
                    <a:gd name="T9" fmla="*/ 2147483647 h 74"/>
                    <a:gd name="T10" fmla="*/ 2147483647 w 82"/>
                    <a:gd name="T11" fmla="*/ 2147483647 h 74"/>
                    <a:gd name="T12" fmla="*/ 2147483647 w 82"/>
                    <a:gd name="T13" fmla="*/ 0 h 74"/>
                    <a:gd name="T14" fmla="*/ 2147483647 w 82"/>
                    <a:gd name="T15" fmla="*/ 2147483647 h 74"/>
                    <a:gd name="T16" fmla="*/ 0 w 82"/>
                    <a:gd name="T17" fmla="*/ 2147483647 h 74"/>
                    <a:gd name="T18" fmla="*/ 2147483647 w 82"/>
                    <a:gd name="T19" fmla="*/ 2147483647 h 74"/>
                    <a:gd name="T20" fmla="*/ 2147483647 w 82"/>
                    <a:gd name="T21" fmla="*/ 2147483647 h 74"/>
                    <a:gd name="T22" fmla="*/ 2147483647 w 82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4"/>
                    <a:gd name="T38" fmla="*/ 82 w 82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4">
                      <a:moveTo>
                        <a:pt x="11" y="74"/>
                      </a:moveTo>
                      <a:lnTo>
                        <a:pt x="42" y="56"/>
                      </a:lnTo>
                      <a:lnTo>
                        <a:pt x="73" y="74"/>
                      </a:lnTo>
                      <a:lnTo>
                        <a:pt x="61" y="43"/>
                      </a:lnTo>
                      <a:lnTo>
                        <a:pt x="82" y="30"/>
                      </a:lnTo>
                      <a:lnTo>
                        <a:pt x="55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7" name="Freeform 47"/>
                <p:cNvSpPr>
                  <a:spLocks/>
                </p:cNvSpPr>
                <p:nvPr/>
              </p:nvSpPr>
              <p:spPr bwMode="auto">
                <a:xfrm rot="29648">
                  <a:off x="296008" y="2541641"/>
                  <a:ext cx="9333" cy="5832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3" y="74"/>
                      </a:moveTo>
                      <a:lnTo>
                        <a:pt x="43" y="56"/>
                      </a:lnTo>
                      <a:lnTo>
                        <a:pt x="73" y="74"/>
                      </a:lnTo>
                      <a:lnTo>
                        <a:pt x="61" y="43"/>
                      </a:lnTo>
                      <a:lnTo>
                        <a:pt x="83" y="30"/>
                      </a:lnTo>
                      <a:lnTo>
                        <a:pt x="56" y="30"/>
                      </a:lnTo>
                      <a:lnTo>
                        <a:pt x="42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8" name="Freeform 48"/>
                <p:cNvSpPr>
                  <a:spLocks/>
                </p:cNvSpPr>
                <p:nvPr/>
              </p:nvSpPr>
              <p:spPr bwMode="auto">
                <a:xfrm rot="29648">
                  <a:off x="194431" y="2550486"/>
                  <a:ext cx="9333" cy="6804"/>
                </a:xfrm>
                <a:custGeom>
                  <a:avLst/>
                  <a:gdLst>
                    <a:gd name="T0" fmla="*/ 2147483647 w 82"/>
                    <a:gd name="T1" fmla="*/ 2147483647 h 71"/>
                    <a:gd name="T2" fmla="*/ 2147483647 w 82"/>
                    <a:gd name="T3" fmla="*/ 2147483647 h 71"/>
                    <a:gd name="T4" fmla="*/ 2147483647 w 82"/>
                    <a:gd name="T5" fmla="*/ 2147483647 h 71"/>
                    <a:gd name="T6" fmla="*/ 2147483647 w 82"/>
                    <a:gd name="T7" fmla="*/ 2147483647 h 71"/>
                    <a:gd name="T8" fmla="*/ 2147483647 w 82"/>
                    <a:gd name="T9" fmla="*/ 2147483647 h 71"/>
                    <a:gd name="T10" fmla="*/ 2147483647 w 82"/>
                    <a:gd name="T11" fmla="*/ 2147483647 h 71"/>
                    <a:gd name="T12" fmla="*/ 2147483647 w 82"/>
                    <a:gd name="T13" fmla="*/ 0 h 71"/>
                    <a:gd name="T14" fmla="*/ 2147483647 w 82"/>
                    <a:gd name="T15" fmla="*/ 2147483647 h 71"/>
                    <a:gd name="T16" fmla="*/ 0 w 82"/>
                    <a:gd name="T17" fmla="*/ 2147483647 h 71"/>
                    <a:gd name="T18" fmla="*/ 2147483647 w 82"/>
                    <a:gd name="T19" fmla="*/ 2147483647 h 71"/>
                    <a:gd name="T20" fmla="*/ 2147483647 w 82"/>
                    <a:gd name="T21" fmla="*/ 2147483647 h 71"/>
                    <a:gd name="T22" fmla="*/ 2147483647 w 82"/>
                    <a:gd name="T23" fmla="*/ 2147483647 h 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1"/>
                    <a:gd name="T38" fmla="*/ 82 w 82"/>
                    <a:gd name="T39" fmla="*/ 71 h 7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1">
                      <a:moveTo>
                        <a:pt x="12" y="71"/>
                      </a:moveTo>
                      <a:lnTo>
                        <a:pt x="43" y="53"/>
                      </a:lnTo>
                      <a:lnTo>
                        <a:pt x="73" y="71"/>
                      </a:lnTo>
                      <a:lnTo>
                        <a:pt x="60" y="42"/>
                      </a:lnTo>
                      <a:lnTo>
                        <a:pt x="82" y="29"/>
                      </a:lnTo>
                      <a:lnTo>
                        <a:pt x="56" y="29"/>
                      </a:lnTo>
                      <a:lnTo>
                        <a:pt x="43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4" y="42"/>
                      </a:lnTo>
                      <a:lnTo>
                        <a:pt x="12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39" name="Freeform 49"/>
                <p:cNvSpPr>
                  <a:spLocks/>
                </p:cNvSpPr>
                <p:nvPr/>
              </p:nvSpPr>
              <p:spPr bwMode="auto">
                <a:xfrm rot="29648">
                  <a:off x="217762" y="2550682"/>
                  <a:ext cx="8166" cy="6804"/>
                </a:xfrm>
                <a:custGeom>
                  <a:avLst/>
                  <a:gdLst>
                    <a:gd name="T0" fmla="*/ 2147483647 w 82"/>
                    <a:gd name="T1" fmla="*/ 2147483647 h 71"/>
                    <a:gd name="T2" fmla="*/ 2147483647 w 82"/>
                    <a:gd name="T3" fmla="*/ 2147483647 h 71"/>
                    <a:gd name="T4" fmla="*/ 2147483647 w 82"/>
                    <a:gd name="T5" fmla="*/ 2147483647 h 71"/>
                    <a:gd name="T6" fmla="*/ 2147483647 w 82"/>
                    <a:gd name="T7" fmla="*/ 2147483647 h 71"/>
                    <a:gd name="T8" fmla="*/ 2147483647 w 82"/>
                    <a:gd name="T9" fmla="*/ 2147483647 h 71"/>
                    <a:gd name="T10" fmla="*/ 2147483647 w 82"/>
                    <a:gd name="T11" fmla="*/ 2147483647 h 71"/>
                    <a:gd name="T12" fmla="*/ 2147483647 w 82"/>
                    <a:gd name="T13" fmla="*/ 0 h 71"/>
                    <a:gd name="T14" fmla="*/ 2147483647 w 82"/>
                    <a:gd name="T15" fmla="*/ 2147483647 h 71"/>
                    <a:gd name="T16" fmla="*/ 0 w 82"/>
                    <a:gd name="T17" fmla="*/ 2147483647 h 71"/>
                    <a:gd name="T18" fmla="*/ 2147483647 w 82"/>
                    <a:gd name="T19" fmla="*/ 2147483647 h 71"/>
                    <a:gd name="T20" fmla="*/ 2147483647 w 82"/>
                    <a:gd name="T21" fmla="*/ 2147483647 h 71"/>
                    <a:gd name="T22" fmla="*/ 2147483647 w 82"/>
                    <a:gd name="T23" fmla="*/ 2147483647 h 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1"/>
                    <a:gd name="T38" fmla="*/ 82 w 82"/>
                    <a:gd name="T39" fmla="*/ 71 h 7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1">
                      <a:moveTo>
                        <a:pt x="10" y="71"/>
                      </a:moveTo>
                      <a:lnTo>
                        <a:pt x="40" y="53"/>
                      </a:lnTo>
                      <a:lnTo>
                        <a:pt x="71" y="71"/>
                      </a:lnTo>
                      <a:lnTo>
                        <a:pt x="61" y="42"/>
                      </a:lnTo>
                      <a:lnTo>
                        <a:pt x="82" y="29"/>
                      </a:lnTo>
                      <a:lnTo>
                        <a:pt x="54" y="29"/>
                      </a:lnTo>
                      <a:lnTo>
                        <a:pt x="40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3" y="42"/>
                      </a:lnTo>
                      <a:lnTo>
                        <a:pt x="10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0" name="Freeform 50"/>
                <p:cNvSpPr>
                  <a:spLocks/>
                </p:cNvSpPr>
                <p:nvPr/>
              </p:nvSpPr>
              <p:spPr bwMode="auto">
                <a:xfrm rot="29648">
                  <a:off x="239926" y="2550878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1"/>
                    <a:gd name="T2" fmla="*/ 2147483647 w 83"/>
                    <a:gd name="T3" fmla="*/ 2147483647 h 71"/>
                    <a:gd name="T4" fmla="*/ 2147483647 w 83"/>
                    <a:gd name="T5" fmla="*/ 2147483647 h 71"/>
                    <a:gd name="T6" fmla="*/ 2147483647 w 83"/>
                    <a:gd name="T7" fmla="*/ 2147483647 h 71"/>
                    <a:gd name="T8" fmla="*/ 2147483647 w 83"/>
                    <a:gd name="T9" fmla="*/ 2147483647 h 71"/>
                    <a:gd name="T10" fmla="*/ 2147483647 w 83"/>
                    <a:gd name="T11" fmla="*/ 2147483647 h 71"/>
                    <a:gd name="T12" fmla="*/ 2147483647 w 83"/>
                    <a:gd name="T13" fmla="*/ 0 h 71"/>
                    <a:gd name="T14" fmla="*/ 2147483647 w 83"/>
                    <a:gd name="T15" fmla="*/ 2147483647 h 71"/>
                    <a:gd name="T16" fmla="*/ 0 w 83"/>
                    <a:gd name="T17" fmla="*/ 2147483647 h 71"/>
                    <a:gd name="T18" fmla="*/ 2147483647 w 83"/>
                    <a:gd name="T19" fmla="*/ 2147483647 h 71"/>
                    <a:gd name="T20" fmla="*/ 2147483647 w 83"/>
                    <a:gd name="T21" fmla="*/ 2147483647 h 71"/>
                    <a:gd name="T22" fmla="*/ 2147483647 w 83"/>
                    <a:gd name="T23" fmla="*/ 2147483647 h 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1"/>
                    <a:gd name="T38" fmla="*/ 83 w 83"/>
                    <a:gd name="T39" fmla="*/ 71 h 7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1">
                      <a:moveTo>
                        <a:pt x="12" y="71"/>
                      </a:moveTo>
                      <a:lnTo>
                        <a:pt x="43" y="53"/>
                      </a:lnTo>
                      <a:lnTo>
                        <a:pt x="73" y="71"/>
                      </a:lnTo>
                      <a:lnTo>
                        <a:pt x="61" y="42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5" y="42"/>
                      </a:lnTo>
                      <a:lnTo>
                        <a:pt x="12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1" name="Freeform 51"/>
                <p:cNvSpPr>
                  <a:spLocks/>
                </p:cNvSpPr>
                <p:nvPr/>
              </p:nvSpPr>
              <p:spPr bwMode="auto">
                <a:xfrm rot="29648">
                  <a:off x="262090" y="2551069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1"/>
                    <a:gd name="T2" fmla="*/ 2147483647 w 83"/>
                    <a:gd name="T3" fmla="*/ 2147483647 h 71"/>
                    <a:gd name="T4" fmla="*/ 2147483647 w 83"/>
                    <a:gd name="T5" fmla="*/ 2147483647 h 71"/>
                    <a:gd name="T6" fmla="*/ 2147483647 w 83"/>
                    <a:gd name="T7" fmla="*/ 2147483647 h 71"/>
                    <a:gd name="T8" fmla="*/ 2147483647 w 83"/>
                    <a:gd name="T9" fmla="*/ 2147483647 h 71"/>
                    <a:gd name="T10" fmla="*/ 2147483647 w 83"/>
                    <a:gd name="T11" fmla="*/ 2147483647 h 71"/>
                    <a:gd name="T12" fmla="*/ 2147483647 w 83"/>
                    <a:gd name="T13" fmla="*/ 0 h 71"/>
                    <a:gd name="T14" fmla="*/ 2147483647 w 83"/>
                    <a:gd name="T15" fmla="*/ 2147483647 h 71"/>
                    <a:gd name="T16" fmla="*/ 0 w 83"/>
                    <a:gd name="T17" fmla="*/ 2147483647 h 71"/>
                    <a:gd name="T18" fmla="*/ 2147483647 w 83"/>
                    <a:gd name="T19" fmla="*/ 2147483647 h 71"/>
                    <a:gd name="T20" fmla="*/ 2147483647 w 83"/>
                    <a:gd name="T21" fmla="*/ 2147483647 h 71"/>
                    <a:gd name="T22" fmla="*/ 2147483647 w 83"/>
                    <a:gd name="T23" fmla="*/ 2147483647 h 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1"/>
                    <a:gd name="T38" fmla="*/ 83 w 83"/>
                    <a:gd name="T39" fmla="*/ 71 h 7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1">
                      <a:moveTo>
                        <a:pt x="12" y="71"/>
                      </a:moveTo>
                      <a:lnTo>
                        <a:pt x="42" y="53"/>
                      </a:lnTo>
                      <a:lnTo>
                        <a:pt x="72" y="71"/>
                      </a:lnTo>
                      <a:lnTo>
                        <a:pt x="60" y="42"/>
                      </a:lnTo>
                      <a:lnTo>
                        <a:pt x="83" y="29"/>
                      </a:lnTo>
                      <a:lnTo>
                        <a:pt x="54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2"/>
                      </a:lnTo>
                      <a:lnTo>
                        <a:pt x="12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 rot="29648">
                  <a:off x="285421" y="2551265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1"/>
                    <a:gd name="T2" fmla="*/ 2147483647 w 81"/>
                    <a:gd name="T3" fmla="*/ 2147483647 h 71"/>
                    <a:gd name="T4" fmla="*/ 2147483647 w 81"/>
                    <a:gd name="T5" fmla="*/ 2147483647 h 71"/>
                    <a:gd name="T6" fmla="*/ 2147483647 w 81"/>
                    <a:gd name="T7" fmla="*/ 2147483647 h 71"/>
                    <a:gd name="T8" fmla="*/ 2147483647 w 81"/>
                    <a:gd name="T9" fmla="*/ 2147483647 h 71"/>
                    <a:gd name="T10" fmla="*/ 2147483647 w 81"/>
                    <a:gd name="T11" fmla="*/ 2147483647 h 71"/>
                    <a:gd name="T12" fmla="*/ 2147483647 w 81"/>
                    <a:gd name="T13" fmla="*/ 0 h 71"/>
                    <a:gd name="T14" fmla="*/ 2147483647 w 81"/>
                    <a:gd name="T15" fmla="*/ 2147483647 h 71"/>
                    <a:gd name="T16" fmla="*/ 0 w 81"/>
                    <a:gd name="T17" fmla="*/ 2147483647 h 71"/>
                    <a:gd name="T18" fmla="*/ 2147483647 w 81"/>
                    <a:gd name="T19" fmla="*/ 2147483647 h 71"/>
                    <a:gd name="T20" fmla="*/ 2147483647 w 81"/>
                    <a:gd name="T21" fmla="*/ 2147483647 h 71"/>
                    <a:gd name="T22" fmla="*/ 2147483647 w 81"/>
                    <a:gd name="T23" fmla="*/ 2147483647 h 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1"/>
                    <a:gd name="T38" fmla="*/ 81 w 81"/>
                    <a:gd name="T39" fmla="*/ 71 h 7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1">
                      <a:moveTo>
                        <a:pt x="11" y="71"/>
                      </a:moveTo>
                      <a:lnTo>
                        <a:pt x="42" y="53"/>
                      </a:lnTo>
                      <a:lnTo>
                        <a:pt x="72" y="71"/>
                      </a:lnTo>
                      <a:lnTo>
                        <a:pt x="59" y="42"/>
                      </a:lnTo>
                      <a:lnTo>
                        <a:pt x="81" y="29"/>
                      </a:lnTo>
                      <a:lnTo>
                        <a:pt x="54" y="29"/>
                      </a:lnTo>
                      <a:lnTo>
                        <a:pt x="40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2"/>
                      </a:lnTo>
                      <a:lnTo>
                        <a:pt x="11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 rot="29648">
                  <a:off x="183849" y="2560110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3" y="73"/>
                      </a:moveTo>
                      <a:lnTo>
                        <a:pt x="41" y="55"/>
                      </a:lnTo>
                      <a:lnTo>
                        <a:pt x="71" y="73"/>
                      </a:lnTo>
                      <a:lnTo>
                        <a:pt x="59" y="45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4" name="Freeform 54"/>
                <p:cNvSpPr>
                  <a:spLocks/>
                </p:cNvSpPr>
                <p:nvPr/>
              </p:nvSpPr>
              <p:spPr bwMode="auto">
                <a:xfrm rot="29648">
                  <a:off x="206013" y="2560301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1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5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5" name="Freeform 55"/>
                <p:cNvSpPr>
                  <a:spLocks/>
                </p:cNvSpPr>
                <p:nvPr/>
              </p:nvSpPr>
              <p:spPr bwMode="auto">
                <a:xfrm rot="29648">
                  <a:off x="228177" y="2560497"/>
                  <a:ext cx="9333" cy="6804"/>
                </a:xfrm>
                <a:custGeom>
                  <a:avLst/>
                  <a:gdLst>
                    <a:gd name="T0" fmla="*/ 2147483647 w 80"/>
                    <a:gd name="T1" fmla="*/ 2147483647 h 73"/>
                    <a:gd name="T2" fmla="*/ 2147483647 w 80"/>
                    <a:gd name="T3" fmla="*/ 2147483647 h 73"/>
                    <a:gd name="T4" fmla="*/ 2147483647 w 80"/>
                    <a:gd name="T5" fmla="*/ 2147483647 h 73"/>
                    <a:gd name="T6" fmla="*/ 2147483647 w 80"/>
                    <a:gd name="T7" fmla="*/ 2147483647 h 73"/>
                    <a:gd name="T8" fmla="*/ 2147483647 w 80"/>
                    <a:gd name="T9" fmla="*/ 2147483647 h 73"/>
                    <a:gd name="T10" fmla="*/ 2147483647 w 80"/>
                    <a:gd name="T11" fmla="*/ 2147483647 h 73"/>
                    <a:gd name="T12" fmla="*/ 2147483647 w 80"/>
                    <a:gd name="T13" fmla="*/ 0 h 73"/>
                    <a:gd name="T14" fmla="*/ 2147483647 w 80"/>
                    <a:gd name="T15" fmla="*/ 2147483647 h 73"/>
                    <a:gd name="T16" fmla="*/ 0 w 80"/>
                    <a:gd name="T17" fmla="*/ 2147483647 h 73"/>
                    <a:gd name="T18" fmla="*/ 2147483647 w 80"/>
                    <a:gd name="T19" fmla="*/ 2147483647 h 73"/>
                    <a:gd name="T20" fmla="*/ 2147483647 w 80"/>
                    <a:gd name="T21" fmla="*/ 2147483647 h 73"/>
                    <a:gd name="T22" fmla="*/ 2147483647 w 80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73"/>
                    <a:gd name="T38" fmla="*/ 80 w 80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73">
                      <a:moveTo>
                        <a:pt x="12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5"/>
                      </a:lnTo>
                      <a:lnTo>
                        <a:pt x="80" y="29"/>
                      </a:lnTo>
                      <a:lnTo>
                        <a:pt x="54" y="29"/>
                      </a:lnTo>
                      <a:lnTo>
                        <a:pt x="41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2" y="45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6" name="Freeform 56"/>
                <p:cNvSpPr>
                  <a:spLocks/>
                </p:cNvSpPr>
                <p:nvPr/>
              </p:nvSpPr>
              <p:spPr bwMode="auto">
                <a:xfrm rot="29648">
                  <a:off x="251508" y="2560694"/>
                  <a:ext cx="8166" cy="6804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4" y="73"/>
                      </a:lnTo>
                      <a:lnTo>
                        <a:pt x="60" y="45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5" y="45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7" name="Freeform 57"/>
                <p:cNvSpPr>
                  <a:spLocks/>
                </p:cNvSpPr>
                <p:nvPr/>
              </p:nvSpPr>
              <p:spPr bwMode="auto">
                <a:xfrm rot="29648">
                  <a:off x="273672" y="2560890"/>
                  <a:ext cx="9333" cy="6804"/>
                </a:xfrm>
                <a:custGeom>
                  <a:avLst/>
                  <a:gdLst>
                    <a:gd name="T0" fmla="*/ 2147483647 w 82"/>
                    <a:gd name="T1" fmla="*/ 2147483647 h 73"/>
                    <a:gd name="T2" fmla="*/ 2147483647 w 82"/>
                    <a:gd name="T3" fmla="*/ 2147483647 h 73"/>
                    <a:gd name="T4" fmla="*/ 2147483647 w 82"/>
                    <a:gd name="T5" fmla="*/ 2147483647 h 73"/>
                    <a:gd name="T6" fmla="*/ 2147483647 w 82"/>
                    <a:gd name="T7" fmla="*/ 2147483647 h 73"/>
                    <a:gd name="T8" fmla="*/ 2147483647 w 82"/>
                    <a:gd name="T9" fmla="*/ 2147483647 h 73"/>
                    <a:gd name="T10" fmla="*/ 2147483647 w 82"/>
                    <a:gd name="T11" fmla="*/ 2147483647 h 73"/>
                    <a:gd name="T12" fmla="*/ 2147483647 w 82"/>
                    <a:gd name="T13" fmla="*/ 0 h 73"/>
                    <a:gd name="T14" fmla="*/ 2147483647 w 82"/>
                    <a:gd name="T15" fmla="*/ 2147483647 h 73"/>
                    <a:gd name="T16" fmla="*/ 0 w 82"/>
                    <a:gd name="T17" fmla="*/ 2147483647 h 73"/>
                    <a:gd name="T18" fmla="*/ 2147483647 w 82"/>
                    <a:gd name="T19" fmla="*/ 2147483647 h 73"/>
                    <a:gd name="T20" fmla="*/ 2147483647 w 82"/>
                    <a:gd name="T21" fmla="*/ 2147483647 h 73"/>
                    <a:gd name="T22" fmla="*/ 2147483647 w 82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3"/>
                    <a:gd name="T38" fmla="*/ 82 w 82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3">
                      <a:moveTo>
                        <a:pt x="11" y="73"/>
                      </a:moveTo>
                      <a:lnTo>
                        <a:pt x="42" y="55"/>
                      </a:lnTo>
                      <a:lnTo>
                        <a:pt x="73" y="73"/>
                      </a:lnTo>
                      <a:lnTo>
                        <a:pt x="61" y="45"/>
                      </a:lnTo>
                      <a:lnTo>
                        <a:pt x="82" y="29"/>
                      </a:lnTo>
                      <a:lnTo>
                        <a:pt x="55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5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8" name="Freeform 58"/>
                <p:cNvSpPr>
                  <a:spLocks/>
                </p:cNvSpPr>
                <p:nvPr/>
              </p:nvSpPr>
              <p:spPr bwMode="auto">
                <a:xfrm rot="29648">
                  <a:off x="295836" y="2561081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1" y="45"/>
                      </a:lnTo>
                      <a:lnTo>
                        <a:pt x="83" y="29"/>
                      </a:lnTo>
                      <a:lnTo>
                        <a:pt x="56" y="29"/>
                      </a:lnTo>
                      <a:lnTo>
                        <a:pt x="42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5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49" name="Freeform 59"/>
                <p:cNvSpPr>
                  <a:spLocks/>
                </p:cNvSpPr>
                <p:nvPr/>
              </p:nvSpPr>
              <p:spPr bwMode="auto">
                <a:xfrm rot="29648">
                  <a:off x="194259" y="2570898"/>
                  <a:ext cx="9333" cy="5832"/>
                </a:xfrm>
                <a:custGeom>
                  <a:avLst/>
                  <a:gdLst>
                    <a:gd name="T0" fmla="*/ 2147483647 w 82"/>
                    <a:gd name="T1" fmla="*/ 2147483647 h 74"/>
                    <a:gd name="T2" fmla="*/ 2147483647 w 82"/>
                    <a:gd name="T3" fmla="*/ 2147483647 h 74"/>
                    <a:gd name="T4" fmla="*/ 2147483647 w 82"/>
                    <a:gd name="T5" fmla="*/ 2147483647 h 74"/>
                    <a:gd name="T6" fmla="*/ 2147483647 w 82"/>
                    <a:gd name="T7" fmla="*/ 2147483647 h 74"/>
                    <a:gd name="T8" fmla="*/ 2147483647 w 82"/>
                    <a:gd name="T9" fmla="*/ 2147483647 h 74"/>
                    <a:gd name="T10" fmla="*/ 2147483647 w 82"/>
                    <a:gd name="T11" fmla="*/ 2147483647 h 74"/>
                    <a:gd name="T12" fmla="*/ 2147483647 w 82"/>
                    <a:gd name="T13" fmla="*/ 0 h 74"/>
                    <a:gd name="T14" fmla="*/ 2147483647 w 82"/>
                    <a:gd name="T15" fmla="*/ 2147483647 h 74"/>
                    <a:gd name="T16" fmla="*/ 0 w 82"/>
                    <a:gd name="T17" fmla="*/ 2147483647 h 74"/>
                    <a:gd name="T18" fmla="*/ 2147483647 w 82"/>
                    <a:gd name="T19" fmla="*/ 2147483647 h 74"/>
                    <a:gd name="T20" fmla="*/ 2147483647 w 82"/>
                    <a:gd name="T21" fmla="*/ 2147483647 h 74"/>
                    <a:gd name="T22" fmla="*/ 2147483647 w 82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4"/>
                    <a:gd name="T38" fmla="*/ 82 w 82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4">
                      <a:moveTo>
                        <a:pt x="12" y="74"/>
                      </a:moveTo>
                      <a:lnTo>
                        <a:pt x="43" y="56"/>
                      </a:lnTo>
                      <a:lnTo>
                        <a:pt x="73" y="74"/>
                      </a:lnTo>
                      <a:lnTo>
                        <a:pt x="60" y="44"/>
                      </a:lnTo>
                      <a:lnTo>
                        <a:pt x="82" y="30"/>
                      </a:lnTo>
                      <a:lnTo>
                        <a:pt x="56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4" y="4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0" name="Freeform 60"/>
                <p:cNvSpPr>
                  <a:spLocks/>
                </p:cNvSpPr>
                <p:nvPr/>
              </p:nvSpPr>
              <p:spPr bwMode="auto">
                <a:xfrm rot="29648">
                  <a:off x="217590" y="2571094"/>
                  <a:ext cx="8166" cy="5832"/>
                </a:xfrm>
                <a:custGeom>
                  <a:avLst/>
                  <a:gdLst>
                    <a:gd name="T0" fmla="*/ 2147483647 w 82"/>
                    <a:gd name="T1" fmla="*/ 2147483647 h 74"/>
                    <a:gd name="T2" fmla="*/ 2147483647 w 82"/>
                    <a:gd name="T3" fmla="*/ 2147483647 h 74"/>
                    <a:gd name="T4" fmla="*/ 2147483647 w 82"/>
                    <a:gd name="T5" fmla="*/ 2147483647 h 74"/>
                    <a:gd name="T6" fmla="*/ 2147483647 w 82"/>
                    <a:gd name="T7" fmla="*/ 2147483647 h 74"/>
                    <a:gd name="T8" fmla="*/ 2147483647 w 82"/>
                    <a:gd name="T9" fmla="*/ 2147483647 h 74"/>
                    <a:gd name="T10" fmla="*/ 2147483647 w 82"/>
                    <a:gd name="T11" fmla="*/ 2147483647 h 74"/>
                    <a:gd name="T12" fmla="*/ 2147483647 w 82"/>
                    <a:gd name="T13" fmla="*/ 0 h 74"/>
                    <a:gd name="T14" fmla="*/ 2147483647 w 82"/>
                    <a:gd name="T15" fmla="*/ 2147483647 h 74"/>
                    <a:gd name="T16" fmla="*/ 0 w 82"/>
                    <a:gd name="T17" fmla="*/ 2147483647 h 74"/>
                    <a:gd name="T18" fmla="*/ 2147483647 w 82"/>
                    <a:gd name="T19" fmla="*/ 2147483647 h 74"/>
                    <a:gd name="T20" fmla="*/ 2147483647 w 82"/>
                    <a:gd name="T21" fmla="*/ 2147483647 h 74"/>
                    <a:gd name="T22" fmla="*/ 2147483647 w 82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4"/>
                    <a:gd name="T38" fmla="*/ 82 w 82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4">
                      <a:moveTo>
                        <a:pt x="10" y="74"/>
                      </a:moveTo>
                      <a:lnTo>
                        <a:pt x="40" y="56"/>
                      </a:lnTo>
                      <a:lnTo>
                        <a:pt x="71" y="74"/>
                      </a:lnTo>
                      <a:lnTo>
                        <a:pt x="61" y="44"/>
                      </a:lnTo>
                      <a:lnTo>
                        <a:pt x="82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3" y="44"/>
                      </a:lnTo>
                      <a:lnTo>
                        <a:pt x="10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1" name="Freeform 61"/>
                <p:cNvSpPr>
                  <a:spLocks/>
                </p:cNvSpPr>
                <p:nvPr/>
              </p:nvSpPr>
              <p:spPr bwMode="auto">
                <a:xfrm rot="29648">
                  <a:off x="239754" y="2571290"/>
                  <a:ext cx="9333" cy="5832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2" y="74"/>
                      </a:moveTo>
                      <a:lnTo>
                        <a:pt x="43" y="56"/>
                      </a:lnTo>
                      <a:lnTo>
                        <a:pt x="73" y="74"/>
                      </a:lnTo>
                      <a:lnTo>
                        <a:pt x="61" y="44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2" name="Freeform 62"/>
                <p:cNvSpPr>
                  <a:spLocks/>
                </p:cNvSpPr>
                <p:nvPr/>
              </p:nvSpPr>
              <p:spPr bwMode="auto">
                <a:xfrm rot="29648">
                  <a:off x="261918" y="2571481"/>
                  <a:ext cx="9333" cy="5832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2" y="74"/>
                      </a:moveTo>
                      <a:lnTo>
                        <a:pt x="42" y="56"/>
                      </a:lnTo>
                      <a:lnTo>
                        <a:pt x="72" y="74"/>
                      </a:lnTo>
                      <a:lnTo>
                        <a:pt x="60" y="44"/>
                      </a:lnTo>
                      <a:lnTo>
                        <a:pt x="83" y="30"/>
                      </a:lnTo>
                      <a:lnTo>
                        <a:pt x="54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4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3" name="Freeform 63"/>
                <p:cNvSpPr>
                  <a:spLocks/>
                </p:cNvSpPr>
                <p:nvPr/>
              </p:nvSpPr>
              <p:spPr bwMode="auto">
                <a:xfrm rot="29648">
                  <a:off x="285249" y="2571677"/>
                  <a:ext cx="8166" cy="5832"/>
                </a:xfrm>
                <a:custGeom>
                  <a:avLst/>
                  <a:gdLst>
                    <a:gd name="T0" fmla="*/ 2147483647 w 81"/>
                    <a:gd name="T1" fmla="*/ 2147483647 h 74"/>
                    <a:gd name="T2" fmla="*/ 2147483647 w 81"/>
                    <a:gd name="T3" fmla="*/ 2147483647 h 74"/>
                    <a:gd name="T4" fmla="*/ 2147483647 w 81"/>
                    <a:gd name="T5" fmla="*/ 2147483647 h 74"/>
                    <a:gd name="T6" fmla="*/ 2147483647 w 81"/>
                    <a:gd name="T7" fmla="*/ 2147483647 h 74"/>
                    <a:gd name="T8" fmla="*/ 2147483647 w 81"/>
                    <a:gd name="T9" fmla="*/ 2147483647 h 74"/>
                    <a:gd name="T10" fmla="*/ 2147483647 w 81"/>
                    <a:gd name="T11" fmla="*/ 2147483647 h 74"/>
                    <a:gd name="T12" fmla="*/ 2147483647 w 81"/>
                    <a:gd name="T13" fmla="*/ 0 h 74"/>
                    <a:gd name="T14" fmla="*/ 2147483647 w 81"/>
                    <a:gd name="T15" fmla="*/ 2147483647 h 74"/>
                    <a:gd name="T16" fmla="*/ 0 w 81"/>
                    <a:gd name="T17" fmla="*/ 2147483647 h 74"/>
                    <a:gd name="T18" fmla="*/ 2147483647 w 81"/>
                    <a:gd name="T19" fmla="*/ 2147483647 h 74"/>
                    <a:gd name="T20" fmla="*/ 2147483647 w 81"/>
                    <a:gd name="T21" fmla="*/ 2147483647 h 74"/>
                    <a:gd name="T22" fmla="*/ 2147483647 w 81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4"/>
                    <a:gd name="T38" fmla="*/ 81 w 81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4">
                      <a:moveTo>
                        <a:pt x="11" y="74"/>
                      </a:moveTo>
                      <a:lnTo>
                        <a:pt x="42" y="56"/>
                      </a:lnTo>
                      <a:lnTo>
                        <a:pt x="72" y="74"/>
                      </a:lnTo>
                      <a:lnTo>
                        <a:pt x="59" y="44"/>
                      </a:lnTo>
                      <a:lnTo>
                        <a:pt x="81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4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4" name="Freeform 64"/>
                <p:cNvSpPr>
                  <a:spLocks/>
                </p:cNvSpPr>
                <p:nvPr/>
              </p:nvSpPr>
              <p:spPr bwMode="auto">
                <a:xfrm rot="29648">
                  <a:off x="183673" y="2580522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3" y="73"/>
                      </a:moveTo>
                      <a:lnTo>
                        <a:pt x="41" y="55"/>
                      </a:lnTo>
                      <a:lnTo>
                        <a:pt x="71" y="73"/>
                      </a:lnTo>
                      <a:lnTo>
                        <a:pt x="59" y="43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5" name="Freeform 65"/>
                <p:cNvSpPr>
                  <a:spLocks/>
                </p:cNvSpPr>
                <p:nvPr/>
              </p:nvSpPr>
              <p:spPr bwMode="auto">
                <a:xfrm rot="29648">
                  <a:off x="205837" y="2580713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1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3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6" name="Freeform 66"/>
                <p:cNvSpPr>
                  <a:spLocks/>
                </p:cNvSpPr>
                <p:nvPr/>
              </p:nvSpPr>
              <p:spPr bwMode="auto">
                <a:xfrm rot="29648">
                  <a:off x="228001" y="2580909"/>
                  <a:ext cx="9333" cy="6804"/>
                </a:xfrm>
                <a:custGeom>
                  <a:avLst/>
                  <a:gdLst>
                    <a:gd name="T0" fmla="*/ 2147483647 w 80"/>
                    <a:gd name="T1" fmla="*/ 2147483647 h 73"/>
                    <a:gd name="T2" fmla="*/ 2147483647 w 80"/>
                    <a:gd name="T3" fmla="*/ 2147483647 h 73"/>
                    <a:gd name="T4" fmla="*/ 2147483647 w 80"/>
                    <a:gd name="T5" fmla="*/ 2147483647 h 73"/>
                    <a:gd name="T6" fmla="*/ 2147483647 w 80"/>
                    <a:gd name="T7" fmla="*/ 2147483647 h 73"/>
                    <a:gd name="T8" fmla="*/ 2147483647 w 80"/>
                    <a:gd name="T9" fmla="*/ 2147483647 h 73"/>
                    <a:gd name="T10" fmla="*/ 2147483647 w 80"/>
                    <a:gd name="T11" fmla="*/ 2147483647 h 73"/>
                    <a:gd name="T12" fmla="*/ 2147483647 w 80"/>
                    <a:gd name="T13" fmla="*/ 0 h 73"/>
                    <a:gd name="T14" fmla="*/ 2147483647 w 80"/>
                    <a:gd name="T15" fmla="*/ 2147483647 h 73"/>
                    <a:gd name="T16" fmla="*/ 0 w 80"/>
                    <a:gd name="T17" fmla="*/ 2147483647 h 73"/>
                    <a:gd name="T18" fmla="*/ 2147483647 w 80"/>
                    <a:gd name="T19" fmla="*/ 2147483647 h 73"/>
                    <a:gd name="T20" fmla="*/ 2147483647 w 80"/>
                    <a:gd name="T21" fmla="*/ 2147483647 h 73"/>
                    <a:gd name="T22" fmla="*/ 2147483647 w 80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73"/>
                    <a:gd name="T38" fmla="*/ 80 w 80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73">
                      <a:moveTo>
                        <a:pt x="12" y="73"/>
                      </a:moveTo>
                      <a:lnTo>
                        <a:pt x="41" y="55"/>
                      </a:lnTo>
                      <a:lnTo>
                        <a:pt x="72" y="73"/>
                      </a:lnTo>
                      <a:lnTo>
                        <a:pt x="60" y="43"/>
                      </a:lnTo>
                      <a:lnTo>
                        <a:pt x="80" y="29"/>
                      </a:lnTo>
                      <a:lnTo>
                        <a:pt x="54" y="29"/>
                      </a:lnTo>
                      <a:lnTo>
                        <a:pt x="41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2" y="43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7" name="Freeform 67"/>
                <p:cNvSpPr>
                  <a:spLocks/>
                </p:cNvSpPr>
                <p:nvPr/>
              </p:nvSpPr>
              <p:spPr bwMode="auto">
                <a:xfrm rot="29648">
                  <a:off x="251331" y="2581105"/>
                  <a:ext cx="8166" cy="6804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4" y="73"/>
                      </a:lnTo>
                      <a:lnTo>
                        <a:pt x="60" y="43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5" y="4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8" name="Freeform 68"/>
                <p:cNvSpPr>
                  <a:spLocks/>
                </p:cNvSpPr>
                <p:nvPr/>
              </p:nvSpPr>
              <p:spPr bwMode="auto">
                <a:xfrm rot="29648">
                  <a:off x="273496" y="2581302"/>
                  <a:ext cx="9333" cy="6804"/>
                </a:xfrm>
                <a:custGeom>
                  <a:avLst/>
                  <a:gdLst>
                    <a:gd name="T0" fmla="*/ 2147483647 w 82"/>
                    <a:gd name="T1" fmla="*/ 2147483647 h 73"/>
                    <a:gd name="T2" fmla="*/ 2147483647 w 82"/>
                    <a:gd name="T3" fmla="*/ 2147483647 h 73"/>
                    <a:gd name="T4" fmla="*/ 2147483647 w 82"/>
                    <a:gd name="T5" fmla="*/ 2147483647 h 73"/>
                    <a:gd name="T6" fmla="*/ 2147483647 w 82"/>
                    <a:gd name="T7" fmla="*/ 2147483647 h 73"/>
                    <a:gd name="T8" fmla="*/ 2147483647 w 82"/>
                    <a:gd name="T9" fmla="*/ 2147483647 h 73"/>
                    <a:gd name="T10" fmla="*/ 2147483647 w 82"/>
                    <a:gd name="T11" fmla="*/ 2147483647 h 73"/>
                    <a:gd name="T12" fmla="*/ 2147483647 w 82"/>
                    <a:gd name="T13" fmla="*/ 0 h 73"/>
                    <a:gd name="T14" fmla="*/ 2147483647 w 82"/>
                    <a:gd name="T15" fmla="*/ 2147483647 h 73"/>
                    <a:gd name="T16" fmla="*/ 0 w 82"/>
                    <a:gd name="T17" fmla="*/ 2147483647 h 73"/>
                    <a:gd name="T18" fmla="*/ 2147483647 w 82"/>
                    <a:gd name="T19" fmla="*/ 2147483647 h 73"/>
                    <a:gd name="T20" fmla="*/ 2147483647 w 82"/>
                    <a:gd name="T21" fmla="*/ 2147483647 h 73"/>
                    <a:gd name="T22" fmla="*/ 2147483647 w 82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3"/>
                    <a:gd name="T38" fmla="*/ 82 w 82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3">
                      <a:moveTo>
                        <a:pt x="11" y="73"/>
                      </a:moveTo>
                      <a:lnTo>
                        <a:pt x="42" y="55"/>
                      </a:lnTo>
                      <a:lnTo>
                        <a:pt x="73" y="73"/>
                      </a:lnTo>
                      <a:lnTo>
                        <a:pt x="61" y="43"/>
                      </a:lnTo>
                      <a:lnTo>
                        <a:pt x="82" y="29"/>
                      </a:lnTo>
                      <a:lnTo>
                        <a:pt x="55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3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59" name="Freeform 69"/>
                <p:cNvSpPr>
                  <a:spLocks/>
                </p:cNvSpPr>
                <p:nvPr/>
              </p:nvSpPr>
              <p:spPr bwMode="auto">
                <a:xfrm rot="29648">
                  <a:off x="295660" y="2581493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3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1" y="43"/>
                      </a:lnTo>
                      <a:lnTo>
                        <a:pt x="83" y="29"/>
                      </a:lnTo>
                      <a:lnTo>
                        <a:pt x="56" y="29"/>
                      </a:lnTo>
                      <a:lnTo>
                        <a:pt x="42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3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0" name="Freeform 70"/>
                <p:cNvSpPr>
                  <a:spLocks/>
                </p:cNvSpPr>
                <p:nvPr/>
              </p:nvSpPr>
              <p:spPr bwMode="auto">
                <a:xfrm rot="29648">
                  <a:off x="194083" y="2591309"/>
                  <a:ext cx="9333" cy="5832"/>
                </a:xfrm>
                <a:custGeom>
                  <a:avLst/>
                  <a:gdLst>
                    <a:gd name="T0" fmla="*/ 2147483647 w 82"/>
                    <a:gd name="T1" fmla="*/ 2147483647 h 73"/>
                    <a:gd name="T2" fmla="*/ 2147483647 w 82"/>
                    <a:gd name="T3" fmla="*/ 2147483647 h 73"/>
                    <a:gd name="T4" fmla="*/ 2147483647 w 82"/>
                    <a:gd name="T5" fmla="*/ 2147483647 h 73"/>
                    <a:gd name="T6" fmla="*/ 2147483647 w 82"/>
                    <a:gd name="T7" fmla="*/ 2147483647 h 73"/>
                    <a:gd name="T8" fmla="*/ 2147483647 w 82"/>
                    <a:gd name="T9" fmla="*/ 2147483647 h 73"/>
                    <a:gd name="T10" fmla="*/ 2147483647 w 82"/>
                    <a:gd name="T11" fmla="*/ 2147483647 h 73"/>
                    <a:gd name="T12" fmla="*/ 2147483647 w 82"/>
                    <a:gd name="T13" fmla="*/ 0 h 73"/>
                    <a:gd name="T14" fmla="*/ 2147483647 w 82"/>
                    <a:gd name="T15" fmla="*/ 2147483647 h 73"/>
                    <a:gd name="T16" fmla="*/ 0 w 82"/>
                    <a:gd name="T17" fmla="*/ 2147483647 h 73"/>
                    <a:gd name="T18" fmla="*/ 2147483647 w 82"/>
                    <a:gd name="T19" fmla="*/ 2147483647 h 73"/>
                    <a:gd name="T20" fmla="*/ 2147483647 w 82"/>
                    <a:gd name="T21" fmla="*/ 2147483647 h 73"/>
                    <a:gd name="T22" fmla="*/ 2147483647 w 82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3"/>
                    <a:gd name="T38" fmla="*/ 82 w 82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3">
                      <a:moveTo>
                        <a:pt x="12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0" y="45"/>
                      </a:lnTo>
                      <a:lnTo>
                        <a:pt x="82" y="30"/>
                      </a:lnTo>
                      <a:lnTo>
                        <a:pt x="56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1" name="Freeform 71"/>
                <p:cNvSpPr>
                  <a:spLocks/>
                </p:cNvSpPr>
                <p:nvPr/>
              </p:nvSpPr>
              <p:spPr bwMode="auto">
                <a:xfrm rot="29648">
                  <a:off x="217414" y="2591506"/>
                  <a:ext cx="8166" cy="5832"/>
                </a:xfrm>
                <a:custGeom>
                  <a:avLst/>
                  <a:gdLst>
                    <a:gd name="T0" fmla="*/ 2147483647 w 82"/>
                    <a:gd name="T1" fmla="*/ 2147483647 h 73"/>
                    <a:gd name="T2" fmla="*/ 2147483647 w 82"/>
                    <a:gd name="T3" fmla="*/ 2147483647 h 73"/>
                    <a:gd name="T4" fmla="*/ 2147483647 w 82"/>
                    <a:gd name="T5" fmla="*/ 2147483647 h 73"/>
                    <a:gd name="T6" fmla="*/ 2147483647 w 82"/>
                    <a:gd name="T7" fmla="*/ 2147483647 h 73"/>
                    <a:gd name="T8" fmla="*/ 2147483647 w 82"/>
                    <a:gd name="T9" fmla="*/ 2147483647 h 73"/>
                    <a:gd name="T10" fmla="*/ 2147483647 w 82"/>
                    <a:gd name="T11" fmla="*/ 2147483647 h 73"/>
                    <a:gd name="T12" fmla="*/ 2147483647 w 82"/>
                    <a:gd name="T13" fmla="*/ 0 h 73"/>
                    <a:gd name="T14" fmla="*/ 2147483647 w 82"/>
                    <a:gd name="T15" fmla="*/ 2147483647 h 73"/>
                    <a:gd name="T16" fmla="*/ 0 w 82"/>
                    <a:gd name="T17" fmla="*/ 2147483647 h 73"/>
                    <a:gd name="T18" fmla="*/ 2147483647 w 82"/>
                    <a:gd name="T19" fmla="*/ 2147483647 h 73"/>
                    <a:gd name="T20" fmla="*/ 2147483647 w 82"/>
                    <a:gd name="T21" fmla="*/ 2147483647 h 73"/>
                    <a:gd name="T22" fmla="*/ 2147483647 w 82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3"/>
                    <a:gd name="T38" fmla="*/ 82 w 82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3">
                      <a:moveTo>
                        <a:pt x="10" y="73"/>
                      </a:moveTo>
                      <a:lnTo>
                        <a:pt x="40" y="55"/>
                      </a:lnTo>
                      <a:lnTo>
                        <a:pt x="71" y="73"/>
                      </a:lnTo>
                      <a:lnTo>
                        <a:pt x="61" y="45"/>
                      </a:lnTo>
                      <a:lnTo>
                        <a:pt x="82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0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2" name="Freeform 72"/>
                <p:cNvSpPr>
                  <a:spLocks/>
                </p:cNvSpPr>
                <p:nvPr/>
              </p:nvSpPr>
              <p:spPr bwMode="auto">
                <a:xfrm rot="29648">
                  <a:off x="239578" y="2591702"/>
                  <a:ext cx="9333" cy="5832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2" y="73"/>
                      </a:moveTo>
                      <a:lnTo>
                        <a:pt x="43" y="55"/>
                      </a:lnTo>
                      <a:lnTo>
                        <a:pt x="73" y="73"/>
                      </a:lnTo>
                      <a:lnTo>
                        <a:pt x="61" y="45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3" name="Freeform 73"/>
                <p:cNvSpPr>
                  <a:spLocks/>
                </p:cNvSpPr>
                <p:nvPr/>
              </p:nvSpPr>
              <p:spPr bwMode="auto">
                <a:xfrm rot="29648">
                  <a:off x="261742" y="2591893"/>
                  <a:ext cx="9333" cy="5832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2" y="73"/>
                      </a:moveTo>
                      <a:lnTo>
                        <a:pt x="42" y="55"/>
                      </a:lnTo>
                      <a:lnTo>
                        <a:pt x="72" y="73"/>
                      </a:lnTo>
                      <a:lnTo>
                        <a:pt x="60" y="45"/>
                      </a:lnTo>
                      <a:lnTo>
                        <a:pt x="83" y="30"/>
                      </a:lnTo>
                      <a:lnTo>
                        <a:pt x="54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4" name="Freeform 74"/>
                <p:cNvSpPr>
                  <a:spLocks/>
                </p:cNvSpPr>
                <p:nvPr/>
              </p:nvSpPr>
              <p:spPr bwMode="auto">
                <a:xfrm rot="29648">
                  <a:off x="285073" y="2592089"/>
                  <a:ext cx="8166" cy="5832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1" y="73"/>
                      </a:moveTo>
                      <a:lnTo>
                        <a:pt x="42" y="55"/>
                      </a:lnTo>
                      <a:lnTo>
                        <a:pt x="72" y="73"/>
                      </a:lnTo>
                      <a:lnTo>
                        <a:pt x="59" y="45"/>
                      </a:lnTo>
                      <a:lnTo>
                        <a:pt x="81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5" name="Freeform 75"/>
                <p:cNvSpPr>
                  <a:spLocks/>
                </p:cNvSpPr>
                <p:nvPr/>
              </p:nvSpPr>
              <p:spPr bwMode="auto">
                <a:xfrm rot="29648">
                  <a:off x="183497" y="2600934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4"/>
                    <a:gd name="T2" fmla="*/ 2147483647 w 81"/>
                    <a:gd name="T3" fmla="*/ 2147483647 h 74"/>
                    <a:gd name="T4" fmla="*/ 2147483647 w 81"/>
                    <a:gd name="T5" fmla="*/ 2147483647 h 74"/>
                    <a:gd name="T6" fmla="*/ 2147483647 w 81"/>
                    <a:gd name="T7" fmla="*/ 2147483647 h 74"/>
                    <a:gd name="T8" fmla="*/ 2147483647 w 81"/>
                    <a:gd name="T9" fmla="*/ 2147483647 h 74"/>
                    <a:gd name="T10" fmla="*/ 2147483647 w 81"/>
                    <a:gd name="T11" fmla="*/ 2147483647 h 74"/>
                    <a:gd name="T12" fmla="*/ 2147483647 w 81"/>
                    <a:gd name="T13" fmla="*/ 0 h 74"/>
                    <a:gd name="T14" fmla="*/ 2147483647 w 81"/>
                    <a:gd name="T15" fmla="*/ 2147483647 h 74"/>
                    <a:gd name="T16" fmla="*/ 0 w 81"/>
                    <a:gd name="T17" fmla="*/ 2147483647 h 74"/>
                    <a:gd name="T18" fmla="*/ 2147483647 w 81"/>
                    <a:gd name="T19" fmla="*/ 2147483647 h 74"/>
                    <a:gd name="T20" fmla="*/ 2147483647 w 81"/>
                    <a:gd name="T21" fmla="*/ 2147483647 h 74"/>
                    <a:gd name="T22" fmla="*/ 2147483647 w 81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4"/>
                    <a:gd name="T38" fmla="*/ 81 w 81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4">
                      <a:moveTo>
                        <a:pt x="13" y="74"/>
                      </a:moveTo>
                      <a:lnTo>
                        <a:pt x="41" y="54"/>
                      </a:lnTo>
                      <a:lnTo>
                        <a:pt x="71" y="74"/>
                      </a:lnTo>
                      <a:lnTo>
                        <a:pt x="59" y="45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6" name="Freeform 76"/>
                <p:cNvSpPr>
                  <a:spLocks/>
                </p:cNvSpPr>
                <p:nvPr/>
              </p:nvSpPr>
              <p:spPr bwMode="auto">
                <a:xfrm rot="29648">
                  <a:off x="205661" y="2601125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4"/>
                    <a:gd name="T2" fmla="*/ 2147483647 w 81"/>
                    <a:gd name="T3" fmla="*/ 2147483647 h 74"/>
                    <a:gd name="T4" fmla="*/ 2147483647 w 81"/>
                    <a:gd name="T5" fmla="*/ 2147483647 h 74"/>
                    <a:gd name="T6" fmla="*/ 2147483647 w 81"/>
                    <a:gd name="T7" fmla="*/ 2147483647 h 74"/>
                    <a:gd name="T8" fmla="*/ 2147483647 w 81"/>
                    <a:gd name="T9" fmla="*/ 2147483647 h 74"/>
                    <a:gd name="T10" fmla="*/ 2147483647 w 81"/>
                    <a:gd name="T11" fmla="*/ 2147483647 h 74"/>
                    <a:gd name="T12" fmla="*/ 2147483647 w 81"/>
                    <a:gd name="T13" fmla="*/ 0 h 74"/>
                    <a:gd name="T14" fmla="*/ 2147483647 w 81"/>
                    <a:gd name="T15" fmla="*/ 2147483647 h 74"/>
                    <a:gd name="T16" fmla="*/ 0 w 81"/>
                    <a:gd name="T17" fmla="*/ 2147483647 h 74"/>
                    <a:gd name="T18" fmla="*/ 2147483647 w 81"/>
                    <a:gd name="T19" fmla="*/ 2147483647 h 74"/>
                    <a:gd name="T20" fmla="*/ 2147483647 w 81"/>
                    <a:gd name="T21" fmla="*/ 2147483647 h 74"/>
                    <a:gd name="T22" fmla="*/ 2147483647 w 81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4"/>
                    <a:gd name="T38" fmla="*/ 81 w 81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4">
                      <a:moveTo>
                        <a:pt x="11" y="74"/>
                      </a:moveTo>
                      <a:lnTo>
                        <a:pt x="41" y="54"/>
                      </a:lnTo>
                      <a:lnTo>
                        <a:pt x="72" y="74"/>
                      </a:lnTo>
                      <a:lnTo>
                        <a:pt x="60" y="45"/>
                      </a:lnTo>
                      <a:lnTo>
                        <a:pt x="81" y="30"/>
                      </a:lnTo>
                      <a:lnTo>
                        <a:pt x="55" y="30"/>
                      </a:lnTo>
                      <a:lnTo>
                        <a:pt x="41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7" name="Freeform 77"/>
                <p:cNvSpPr>
                  <a:spLocks/>
                </p:cNvSpPr>
                <p:nvPr/>
              </p:nvSpPr>
              <p:spPr bwMode="auto">
                <a:xfrm rot="29648">
                  <a:off x="227825" y="2601321"/>
                  <a:ext cx="9333" cy="6804"/>
                </a:xfrm>
                <a:custGeom>
                  <a:avLst/>
                  <a:gdLst>
                    <a:gd name="T0" fmla="*/ 2147483647 w 80"/>
                    <a:gd name="T1" fmla="*/ 2147483647 h 74"/>
                    <a:gd name="T2" fmla="*/ 2147483647 w 80"/>
                    <a:gd name="T3" fmla="*/ 2147483647 h 74"/>
                    <a:gd name="T4" fmla="*/ 2147483647 w 80"/>
                    <a:gd name="T5" fmla="*/ 2147483647 h 74"/>
                    <a:gd name="T6" fmla="*/ 2147483647 w 80"/>
                    <a:gd name="T7" fmla="*/ 2147483647 h 74"/>
                    <a:gd name="T8" fmla="*/ 2147483647 w 80"/>
                    <a:gd name="T9" fmla="*/ 2147483647 h 74"/>
                    <a:gd name="T10" fmla="*/ 2147483647 w 80"/>
                    <a:gd name="T11" fmla="*/ 2147483647 h 74"/>
                    <a:gd name="T12" fmla="*/ 2147483647 w 80"/>
                    <a:gd name="T13" fmla="*/ 0 h 74"/>
                    <a:gd name="T14" fmla="*/ 2147483647 w 80"/>
                    <a:gd name="T15" fmla="*/ 2147483647 h 74"/>
                    <a:gd name="T16" fmla="*/ 0 w 80"/>
                    <a:gd name="T17" fmla="*/ 2147483647 h 74"/>
                    <a:gd name="T18" fmla="*/ 2147483647 w 80"/>
                    <a:gd name="T19" fmla="*/ 2147483647 h 74"/>
                    <a:gd name="T20" fmla="*/ 2147483647 w 80"/>
                    <a:gd name="T21" fmla="*/ 2147483647 h 74"/>
                    <a:gd name="T22" fmla="*/ 2147483647 w 80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74"/>
                    <a:gd name="T38" fmla="*/ 80 w 80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74">
                      <a:moveTo>
                        <a:pt x="12" y="74"/>
                      </a:moveTo>
                      <a:lnTo>
                        <a:pt x="41" y="54"/>
                      </a:lnTo>
                      <a:lnTo>
                        <a:pt x="72" y="74"/>
                      </a:lnTo>
                      <a:lnTo>
                        <a:pt x="60" y="45"/>
                      </a:lnTo>
                      <a:lnTo>
                        <a:pt x="80" y="30"/>
                      </a:lnTo>
                      <a:lnTo>
                        <a:pt x="54" y="30"/>
                      </a:lnTo>
                      <a:lnTo>
                        <a:pt x="41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2" y="45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8" name="Freeform 78"/>
                <p:cNvSpPr>
                  <a:spLocks/>
                </p:cNvSpPr>
                <p:nvPr/>
              </p:nvSpPr>
              <p:spPr bwMode="auto">
                <a:xfrm rot="29648">
                  <a:off x="251155" y="2601517"/>
                  <a:ext cx="8166" cy="6804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3" y="74"/>
                      </a:moveTo>
                      <a:lnTo>
                        <a:pt x="43" y="54"/>
                      </a:lnTo>
                      <a:lnTo>
                        <a:pt x="74" y="74"/>
                      </a:lnTo>
                      <a:lnTo>
                        <a:pt x="60" y="45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69" name="Freeform 79"/>
                <p:cNvSpPr>
                  <a:spLocks/>
                </p:cNvSpPr>
                <p:nvPr/>
              </p:nvSpPr>
              <p:spPr bwMode="auto">
                <a:xfrm rot="29648">
                  <a:off x="273320" y="2601714"/>
                  <a:ext cx="9333" cy="6804"/>
                </a:xfrm>
                <a:custGeom>
                  <a:avLst/>
                  <a:gdLst>
                    <a:gd name="T0" fmla="*/ 2147483647 w 82"/>
                    <a:gd name="T1" fmla="*/ 2147483647 h 74"/>
                    <a:gd name="T2" fmla="*/ 2147483647 w 82"/>
                    <a:gd name="T3" fmla="*/ 2147483647 h 74"/>
                    <a:gd name="T4" fmla="*/ 2147483647 w 82"/>
                    <a:gd name="T5" fmla="*/ 2147483647 h 74"/>
                    <a:gd name="T6" fmla="*/ 2147483647 w 82"/>
                    <a:gd name="T7" fmla="*/ 2147483647 h 74"/>
                    <a:gd name="T8" fmla="*/ 2147483647 w 82"/>
                    <a:gd name="T9" fmla="*/ 2147483647 h 74"/>
                    <a:gd name="T10" fmla="*/ 2147483647 w 82"/>
                    <a:gd name="T11" fmla="*/ 2147483647 h 74"/>
                    <a:gd name="T12" fmla="*/ 2147483647 w 82"/>
                    <a:gd name="T13" fmla="*/ 0 h 74"/>
                    <a:gd name="T14" fmla="*/ 2147483647 w 82"/>
                    <a:gd name="T15" fmla="*/ 2147483647 h 74"/>
                    <a:gd name="T16" fmla="*/ 0 w 82"/>
                    <a:gd name="T17" fmla="*/ 2147483647 h 74"/>
                    <a:gd name="T18" fmla="*/ 2147483647 w 82"/>
                    <a:gd name="T19" fmla="*/ 2147483647 h 74"/>
                    <a:gd name="T20" fmla="*/ 2147483647 w 82"/>
                    <a:gd name="T21" fmla="*/ 2147483647 h 74"/>
                    <a:gd name="T22" fmla="*/ 2147483647 w 82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4"/>
                    <a:gd name="T38" fmla="*/ 82 w 82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4">
                      <a:moveTo>
                        <a:pt x="11" y="74"/>
                      </a:moveTo>
                      <a:lnTo>
                        <a:pt x="42" y="54"/>
                      </a:lnTo>
                      <a:lnTo>
                        <a:pt x="73" y="74"/>
                      </a:lnTo>
                      <a:lnTo>
                        <a:pt x="61" y="45"/>
                      </a:lnTo>
                      <a:lnTo>
                        <a:pt x="82" y="30"/>
                      </a:lnTo>
                      <a:lnTo>
                        <a:pt x="55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0" name="Freeform 80"/>
                <p:cNvSpPr>
                  <a:spLocks/>
                </p:cNvSpPr>
                <p:nvPr/>
              </p:nvSpPr>
              <p:spPr bwMode="auto">
                <a:xfrm rot="29648">
                  <a:off x="295484" y="2601905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3" y="74"/>
                      </a:moveTo>
                      <a:lnTo>
                        <a:pt x="43" y="54"/>
                      </a:lnTo>
                      <a:lnTo>
                        <a:pt x="73" y="74"/>
                      </a:lnTo>
                      <a:lnTo>
                        <a:pt x="61" y="45"/>
                      </a:lnTo>
                      <a:lnTo>
                        <a:pt x="83" y="30"/>
                      </a:lnTo>
                      <a:lnTo>
                        <a:pt x="56" y="30"/>
                      </a:lnTo>
                      <a:lnTo>
                        <a:pt x="42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3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1" name="Freeform 81"/>
                <p:cNvSpPr>
                  <a:spLocks/>
                </p:cNvSpPr>
                <p:nvPr/>
              </p:nvSpPr>
              <p:spPr bwMode="auto">
                <a:xfrm rot="29648">
                  <a:off x="193912" y="2610749"/>
                  <a:ext cx="9333" cy="6804"/>
                </a:xfrm>
                <a:custGeom>
                  <a:avLst/>
                  <a:gdLst>
                    <a:gd name="T0" fmla="*/ 2147483647 w 82"/>
                    <a:gd name="T1" fmla="*/ 2147483647 h 74"/>
                    <a:gd name="T2" fmla="*/ 2147483647 w 82"/>
                    <a:gd name="T3" fmla="*/ 2147483647 h 74"/>
                    <a:gd name="T4" fmla="*/ 2147483647 w 82"/>
                    <a:gd name="T5" fmla="*/ 2147483647 h 74"/>
                    <a:gd name="T6" fmla="*/ 2147483647 w 82"/>
                    <a:gd name="T7" fmla="*/ 2147483647 h 74"/>
                    <a:gd name="T8" fmla="*/ 2147483647 w 82"/>
                    <a:gd name="T9" fmla="*/ 2147483647 h 74"/>
                    <a:gd name="T10" fmla="*/ 2147483647 w 82"/>
                    <a:gd name="T11" fmla="*/ 2147483647 h 74"/>
                    <a:gd name="T12" fmla="*/ 2147483647 w 82"/>
                    <a:gd name="T13" fmla="*/ 0 h 74"/>
                    <a:gd name="T14" fmla="*/ 2147483647 w 82"/>
                    <a:gd name="T15" fmla="*/ 2147483647 h 74"/>
                    <a:gd name="T16" fmla="*/ 0 w 82"/>
                    <a:gd name="T17" fmla="*/ 2147483647 h 74"/>
                    <a:gd name="T18" fmla="*/ 2147483647 w 82"/>
                    <a:gd name="T19" fmla="*/ 2147483647 h 74"/>
                    <a:gd name="T20" fmla="*/ 2147483647 w 82"/>
                    <a:gd name="T21" fmla="*/ 2147483647 h 74"/>
                    <a:gd name="T22" fmla="*/ 2147483647 w 82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4"/>
                    <a:gd name="T38" fmla="*/ 82 w 82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4">
                      <a:moveTo>
                        <a:pt x="12" y="74"/>
                      </a:moveTo>
                      <a:lnTo>
                        <a:pt x="43" y="55"/>
                      </a:lnTo>
                      <a:lnTo>
                        <a:pt x="73" y="74"/>
                      </a:lnTo>
                      <a:lnTo>
                        <a:pt x="60" y="45"/>
                      </a:lnTo>
                      <a:lnTo>
                        <a:pt x="82" y="30"/>
                      </a:lnTo>
                      <a:lnTo>
                        <a:pt x="56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2" name="Freeform 82"/>
                <p:cNvSpPr>
                  <a:spLocks/>
                </p:cNvSpPr>
                <p:nvPr/>
              </p:nvSpPr>
              <p:spPr bwMode="auto">
                <a:xfrm rot="29648">
                  <a:off x="217242" y="2610946"/>
                  <a:ext cx="8166" cy="6804"/>
                </a:xfrm>
                <a:custGeom>
                  <a:avLst/>
                  <a:gdLst>
                    <a:gd name="T0" fmla="*/ 2147483647 w 82"/>
                    <a:gd name="T1" fmla="*/ 2147483647 h 74"/>
                    <a:gd name="T2" fmla="*/ 2147483647 w 82"/>
                    <a:gd name="T3" fmla="*/ 2147483647 h 74"/>
                    <a:gd name="T4" fmla="*/ 2147483647 w 82"/>
                    <a:gd name="T5" fmla="*/ 2147483647 h 74"/>
                    <a:gd name="T6" fmla="*/ 2147483647 w 82"/>
                    <a:gd name="T7" fmla="*/ 2147483647 h 74"/>
                    <a:gd name="T8" fmla="*/ 2147483647 w 82"/>
                    <a:gd name="T9" fmla="*/ 2147483647 h 74"/>
                    <a:gd name="T10" fmla="*/ 2147483647 w 82"/>
                    <a:gd name="T11" fmla="*/ 2147483647 h 74"/>
                    <a:gd name="T12" fmla="*/ 2147483647 w 82"/>
                    <a:gd name="T13" fmla="*/ 0 h 74"/>
                    <a:gd name="T14" fmla="*/ 2147483647 w 82"/>
                    <a:gd name="T15" fmla="*/ 2147483647 h 74"/>
                    <a:gd name="T16" fmla="*/ 0 w 82"/>
                    <a:gd name="T17" fmla="*/ 2147483647 h 74"/>
                    <a:gd name="T18" fmla="*/ 2147483647 w 82"/>
                    <a:gd name="T19" fmla="*/ 2147483647 h 74"/>
                    <a:gd name="T20" fmla="*/ 2147483647 w 82"/>
                    <a:gd name="T21" fmla="*/ 2147483647 h 74"/>
                    <a:gd name="T22" fmla="*/ 2147483647 w 82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4"/>
                    <a:gd name="T38" fmla="*/ 82 w 82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4">
                      <a:moveTo>
                        <a:pt x="10" y="74"/>
                      </a:moveTo>
                      <a:lnTo>
                        <a:pt x="40" y="55"/>
                      </a:lnTo>
                      <a:lnTo>
                        <a:pt x="71" y="74"/>
                      </a:lnTo>
                      <a:lnTo>
                        <a:pt x="61" y="45"/>
                      </a:lnTo>
                      <a:lnTo>
                        <a:pt x="82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3" y="45"/>
                      </a:lnTo>
                      <a:lnTo>
                        <a:pt x="10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3" name="Freeform 83"/>
                <p:cNvSpPr>
                  <a:spLocks/>
                </p:cNvSpPr>
                <p:nvPr/>
              </p:nvSpPr>
              <p:spPr bwMode="auto">
                <a:xfrm rot="29648">
                  <a:off x="239406" y="2611142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2" y="74"/>
                      </a:moveTo>
                      <a:lnTo>
                        <a:pt x="43" y="55"/>
                      </a:lnTo>
                      <a:lnTo>
                        <a:pt x="73" y="74"/>
                      </a:lnTo>
                      <a:lnTo>
                        <a:pt x="61" y="45"/>
                      </a:lnTo>
                      <a:lnTo>
                        <a:pt x="83" y="30"/>
                      </a:lnTo>
                      <a:lnTo>
                        <a:pt x="55" y="30"/>
                      </a:lnTo>
                      <a:lnTo>
                        <a:pt x="43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4" name="Freeform 84"/>
                <p:cNvSpPr>
                  <a:spLocks/>
                </p:cNvSpPr>
                <p:nvPr/>
              </p:nvSpPr>
              <p:spPr bwMode="auto">
                <a:xfrm rot="29648">
                  <a:off x="261570" y="2611333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4"/>
                    <a:gd name="T2" fmla="*/ 2147483647 w 83"/>
                    <a:gd name="T3" fmla="*/ 2147483647 h 74"/>
                    <a:gd name="T4" fmla="*/ 2147483647 w 83"/>
                    <a:gd name="T5" fmla="*/ 2147483647 h 74"/>
                    <a:gd name="T6" fmla="*/ 2147483647 w 83"/>
                    <a:gd name="T7" fmla="*/ 2147483647 h 74"/>
                    <a:gd name="T8" fmla="*/ 2147483647 w 83"/>
                    <a:gd name="T9" fmla="*/ 2147483647 h 74"/>
                    <a:gd name="T10" fmla="*/ 2147483647 w 83"/>
                    <a:gd name="T11" fmla="*/ 2147483647 h 74"/>
                    <a:gd name="T12" fmla="*/ 2147483647 w 83"/>
                    <a:gd name="T13" fmla="*/ 0 h 74"/>
                    <a:gd name="T14" fmla="*/ 2147483647 w 83"/>
                    <a:gd name="T15" fmla="*/ 2147483647 h 74"/>
                    <a:gd name="T16" fmla="*/ 0 w 83"/>
                    <a:gd name="T17" fmla="*/ 2147483647 h 74"/>
                    <a:gd name="T18" fmla="*/ 2147483647 w 83"/>
                    <a:gd name="T19" fmla="*/ 2147483647 h 74"/>
                    <a:gd name="T20" fmla="*/ 2147483647 w 83"/>
                    <a:gd name="T21" fmla="*/ 2147483647 h 74"/>
                    <a:gd name="T22" fmla="*/ 2147483647 w 83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4"/>
                    <a:gd name="T38" fmla="*/ 83 w 83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4">
                      <a:moveTo>
                        <a:pt x="12" y="74"/>
                      </a:moveTo>
                      <a:lnTo>
                        <a:pt x="42" y="55"/>
                      </a:lnTo>
                      <a:lnTo>
                        <a:pt x="72" y="74"/>
                      </a:lnTo>
                      <a:lnTo>
                        <a:pt x="60" y="45"/>
                      </a:lnTo>
                      <a:lnTo>
                        <a:pt x="83" y="30"/>
                      </a:lnTo>
                      <a:lnTo>
                        <a:pt x="54" y="30"/>
                      </a:lnTo>
                      <a:lnTo>
                        <a:pt x="42" y="0"/>
                      </a:lnTo>
                      <a:lnTo>
                        <a:pt x="28" y="30"/>
                      </a:lnTo>
                      <a:lnTo>
                        <a:pt x="0" y="30"/>
                      </a:lnTo>
                      <a:lnTo>
                        <a:pt x="24" y="45"/>
                      </a:lnTo>
                      <a:lnTo>
                        <a:pt x="12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5" name="Freeform 85"/>
                <p:cNvSpPr>
                  <a:spLocks/>
                </p:cNvSpPr>
                <p:nvPr/>
              </p:nvSpPr>
              <p:spPr bwMode="auto">
                <a:xfrm rot="29648">
                  <a:off x="284901" y="2611529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4"/>
                    <a:gd name="T2" fmla="*/ 2147483647 w 81"/>
                    <a:gd name="T3" fmla="*/ 2147483647 h 74"/>
                    <a:gd name="T4" fmla="*/ 2147483647 w 81"/>
                    <a:gd name="T5" fmla="*/ 2147483647 h 74"/>
                    <a:gd name="T6" fmla="*/ 2147483647 w 81"/>
                    <a:gd name="T7" fmla="*/ 2147483647 h 74"/>
                    <a:gd name="T8" fmla="*/ 2147483647 w 81"/>
                    <a:gd name="T9" fmla="*/ 2147483647 h 74"/>
                    <a:gd name="T10" fmla="*/ 2147483647 w 81"/>
                    <a:gd name="T11" fmla="*/ 2147483647 h 74"/>
                    <a:gd name="T12" fmla="*/ 2147483647 w 81"/>
                    <a:gd name="T13" fmla="*/ 0 h 74"/>
                    <a:gd name="T14" fmla="*/ 2147483647 w 81"/>
                    <a:gd name="T15" fmla="*/ 2147483647 h 74"/>
                    <a:gd name="T16" fmla="*/ 0 w 81"/>
                    <a:gd name="T17" fmla="*/ 2147483647 h 74"/>
                    <a:gd name="T18" fmla="*/ 2147483647 w 81"/>
                    <a:gd name="T19" fmla="*/ 2147483647 h 74"/>
                    <a:gd name="T20" fmla="*/ 2147483647 w 81"/>
                    <a:gd name="T21" fmla="*/ 2147483647 h 74"/>
                    <a:gd name="T22" fmla="*/ 2147483647 w 81"/>
                    <a:gd name="T23" fmla="*/ 2147483647 h 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4"/>
                    <a:gd name="T38" fmla="*/ 81 w 81"/>
                    <a:gd name="T39" fmla="*/ 74 h 7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4">
                      <a:moveTo>
                        <a:pt x="11" y="74"/>
                      </a:moveTo>
                      <a:lnTo>
                        <a:pt x="42" y="55"/>
                      </a:lnTo>
                      <a:lnTo>
                        <a:pt x="72" y="74"/>
                      </a:lnTo>
                      <a:lnTo>
                        <a:pt x="59" y="45"/>
                      </a:lnTo>
                      <a:lnTo>
                        <a:pt x="81" y="30"/>
                      </a:lnTo>
                      <a:lnTo>
                        <a:pt x="54" y="30"/>
                      </a:lnTo>
                      <a:lnTo>
                        <a:pt x="40" y="0"/>
                      </a:lnTo>
                      <a:lnTo>
                        <a:pt x="29" y="30"/>
                      </a:lnTo>
                      <a:lnTo>
                        <a:pt x="0" y="30"/>
                      </a:lnTo>
                      <a:lnTo>
                        <a:pt x="25" y="45"/>
                      </a:lnTo>
                      <a:lnTo>
                        <a:pt x="11" y="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6" name="Freeform 86"/>
                <p:cNvSpPr>
                  <a:spLocks/>
                </p:cNvSpPr>
                <p:nvPr/>
              </p:nvSpPr>
              <p:spPr bwMode="auto">
                <a:xfrm rot="29648">
                  <a:off x="183321" y="2621346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3" y="73"/>
                      </a:moveTo>
                      <a:lnTo>
                        <a:pt x="41" y="54"/>
                      </a:lnTo>
                      <a:lnTo>
                        <a:pt x="71" y="73"/>
                      </a:lnTo>
                      <a:lnTo>
                        <a:pt x="59" y="42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4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7" name="Freeform 87"/>
                <p:cNvSpPr>
                  <a:spLocks/>
                </p:cNvSpPr>
                <p:nvPr/>
              </p:nvSpPr>
              <p:spPr bwMode="auto">
                <a:xfrm rot="29648">
                  <a:off x="205485" y="2621537"/>
                  <a:ext cx="8166" cy="6804"/>
                </a:xfrm>
                <a:custGeom>
                  <a:avLst/>
                  <a:gdLst>
                    <a:gd name="T0" fmla="*/ 2147483647 w 81"/>
                    <a:gd name="T1" fmla="*/ 2147483647 h 73"/>
                    <a:gd name="T2" fmla="*/ 2147483647 w 81"/>
                    <a:gd name="T3" fmla="*/ 2147483647 h 73"/>
                    <a:gd name="T4" fmla="*/ 2147483647 w 81"/>
                    <a:gd name="T5" fmla="*/ 2147483647 h 73"/>
                    <a:gd name="T6" fmla="*/ 2147483647 w 81"/>
                    <a:gd name="T7" fmla="*/ 2147483647 h 73"/>
                    <a:gd name="T8" fmla="*/ 2147483647 w 81"/>
                    <a:gd name="T9" fmla="*/ 2147483647 h 73"/>
                    <a:gd name="T10" fmla="*/ 2147483647 w 81"/>
                    <a:gd name="T11" fmla="*/ 2147483647 h 73"/>
                    <a:gd name="T12" fmla="*/ 2147483647 w 81"/>
                    <a:gd name="T13" fmla="*/ 0 h 73"/>
                    <a:gd name="T14" fmla="*/ 2147483647 w 81"/>
                    <a:gd name="T15" fmla="*/ 2147483647 h 73"/>
                    <a:gd name="T16" fmla="*/ 0 w 81"/>
                    <a:gd name="T17" fmla="*/ 2147483647 h 73"/>
                    <a:gd name="T18" fmla="*/ 2147483647 w 81"/>
                    <a:gd name="T19" fmla="*/ 2147483647 h 73"/>
                    <a:gd name="T20" fmla="*/ 2147483647 w 81"/>
                    <a:gd name="T21" fmla="*/ 2147483647 h 73"/>
                    <a:gd name="T22" fmla="*/ 2147483647 w 81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1"/>
                    <a:gd name="T37" fmla="*/ 0 h 73"/>
                    <a:gd name="T38" fmla="*/ 81 w 81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1" h="73">
                      <a:moveTo>
                        <a:pt x="11" y="73"/>
                      </a:moveTo>
                      <a:lnTo>
                        <a:pt x="41" y="54"/>
                      </a:lnTo>
                      <a:lnTo>
                        <a:pt x="72" y="73"/>
                      </a:lnTo>
                      <a:lnTo>
                        <a:pt x="60" y="42"/>
                      </a:lnTo>
                      <a:lnTo>
                        <a:pt x="81" y="29"/>
                      </a:lnTo>
                      <a:lnTo>
                        <a:pt x="55" y="29"/>
                      </a:lnTo>
                      <a:lnTo>
                        <a:pt x="41" y="0"/>
                      </a:lnTo>
                      <a:lnTo>
                        <a:pt x="30" y="29"/>
                      </a:lnTo>
                      <a:lnTo>
                        <a:pt x="0" y="29"/>
                      </a:lnTo>
                      <a:lnTo>
                        <a:pt x="23" y="44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8" name="Freeform 88"/>
                <p:cNvSpPr>
                  <a:spLocks/>
                </p:cNvSpPr>
                <p:nvPr/>
              </p:nvSpPr>
              <p:spPr bwMode="auto">
                <a:xfrm rot="29648">
                  <a:off x="227649" y="2621733"/>
                  <a:ext cx="9333" cy="6804"/>
                </a:xfrm>
                <a:custGeom>
                  <a:avLst/>
                  <a:gdLst>
                    <a:gd name="T0" fmla="*/ 2147483647 w 80"/>
                    <a:gd name="T1" fmla="*/ 2147483647 h 73"/>
                    <a:gd name="T2" fmla="*/ 2147483647 w 80"/>
                    <a:gd name="T3" fmla="*/ 2147483647 h 73"/>
                    <a:gd name="T4" fmla="*/ 2147483647 w 80"/>
                    <a:gd name="T5" fmla="*/ 2147483647 h 73"/>
                    <a:gd name="T6" fmla="*/ 2147483647 w 80"/>
                    <a:gd name="T7" fmla="*/ 2147483647 h 73"/>
                    <a:gd name="T8" fmla="*/ 2147483647 w 80"/>
                    <a:gd name="T9" fmla="*/ 2147483647 h 73"/>
                    <a:gd name="T10" fmla="*/ 2147483647 w 80"/>
                    <a:gd name="T11" fmla="*/ 2147483647 h 73"/>
                    <a:gd name="T12" fmla="*/ 2147483647 w 80"/>
                    <a:gd name="T13" fmla="*/ 0 h 73"/>
                    <a:gd name="T14" fmla="*/ 2147483647 w 80"/>
                    <a:gd name="T15" fmla="*/ 2147483647 h 73"/>
                    <a:gd name="T16" fmla="*/ 0 w 80"/>
                    <a:gd name="T17" fmla="*/ 2147483647 h 73"/>
                    <a:gd name="T18" fmla="*/ 2147483647 w 80"/>
                    <a:gd name="T19" fmla="*/ 2147483647 h 73"/>
                    <a:gd name="T20" fmla="*/ 2147483647 w 80"/>
                    <a:gd name="T21" fmla="*/ 2147483647 h 73"/>
                    <a:gd name="T22" fmla="*/ 2147483647 w 80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73"/>
                    <a:gd name="T38" fmla="*/ 80 w 80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73">
                      <a:moveTo>
                        <a:pt x="12" y="73"/>
                      </a:moveTo>
                      <a:lnTo>
                        <a:pt x="41" y="54"/>
                      </a:lnTo>
                      <a:lnTo>
                        <a:pt x="72" y="73"/>
                      </a:lnTo>
                      <a:lnTo>
                        <a:pt x="60" y="42"/>
                      </a:lnTo>
                      <a:lnTo>
                        <a:pt x="80" y="29"/>
                      </a:lnTo>
                      <a:lnTo>
                        <a:pt x="54" y="29"/>
                      </a:lnTo>
                      <a:lnTo>
                        <a:pt x="41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2" y="44"/>
                      </a:lnTo>
                      <a:lnTo>
                        <a:pt x="12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9" name="Freeform 89"/>
                <p:cNvSpPr>
                  <a:spLocks/>
                </p:cNvSpPr>
                <p:nvPr/>
              </p:nvSpPr>
              <p:spPr bwMode="auto">
                <a:xfrm rot="29648">
                  <a:off x="250979" y="2621929"/>
                  <a:ext cx="8166" cy="6804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3" y="73"/>
                      </a:moveTo>
                      <a:lnTo>
                        <a:pt x="43" y="54"/>
                      </a:lnTo>
                      <a:lnTo>
                        <a:pt x="74" y="73"/>
                      </a:lnTo>
                      <a:lnTo>
                        <a:pt x="60" y="42"/>
                      </a:lnTo>
                      <a:lnTo>
                        <a:pt x="83" y="29"/>
                      </a:lnTo>
                      <a:lnTo>
                        <a:pt x="55" y="29"/>
                      </a:lnTo>
                      <a:lnTo>
                        <a:pt x="43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5" y="44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0" name="Freeform 90"/>
                <p:cNvSpPr>
                  <a:spLocks/>
                </p:cNvSpPr>
                <p:nvPr/>
              </p:nvSpPr>
              <p:spPr bwMode="auto">
                <a:xfrm rot="29648">
                  <a:off x="273143" y="2622125"/>
                  <a:ext cx="9333" cy="6804"/>
                </a:xfrm>
                <a:custGeom>
                  <a:avLst/>
                  <a:gdLst>
                    <a:gd name="T0" fmla="*/ 2147483647 w 82"/>
                    <a:gd name="T1" fmla="*/ 2147483647 h 73"/>
                    <a:gd name="T2" fmla="*/ 2147483647 w 82"/>
                    <a:gd name="T3" fmla="*/ 2147483647 h 73"/>
                    <a:gd name="T4" fmla="*/ 2147483647 w 82"/>
                    <a:gd name="T5" fmla="*/ 2147483647 h 73"/>
                    <a:gd name="T6" fmla="*/ 2147483647 w 82"/>
                    <a:gd name="T7" fmla="*/ 2147483647 h 73"/>
                    <a:gd name="T8" fmla="*/ 2147483647 w 82"/>
                    <a:gd name="T9" fmla="*/ 2147483647 h 73"/>
                    <a:gd name="T10" fmla="*/ 2147483647 w 82"/>
                    <a:gd name="T11" fmla="*/ 2147483647 h 73"/>
                    <a:gd name="T12" fmla="*/ 2147483647 w 82"/>
                    <a:gd name="T13" fmla="*/ 0 h 73"/>
                    <a:gd name="T14" fmla="*/ 2147483647 w 82"/>
                    <a:gd name="T15" fmla="*/ 2147483647 h 73"/>
                    <a:gd name="T16" fmla="*/ 0 w 82"/>
                    <a:gd name="T17" fmla="*/ 2147483647 h 73"/>
                    <a:gd name="T18" fmla="*/ 2147483647 w 82"/>
                    <a:gd name="T19" fmla="*/ 2147483647 h 73"/>
                    <a:gd name="T20" fmla="*/ 2147483647 w 82"/>
                    <a:gd name="T21" fmla="*/ 2147483647 h 73"/>
                    <a:gd name="T22" fmla="*/ 2147483647 w 82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2"/>
                    <a:gd name="T37" fmla="*/ 0 h 73"/>
                    <a:gd name="T38" fmla="*/ 82 w 82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2" h="73">
                      <a:moveTo>
                        <a:pt x="11" y="73"/>
                      </a:moveTo>
                      <a:lnTo>
                        <a:pt x="42" y="54"/>
                      </a:lnTo>
                      <a:lnTo>
                        <a:pt x="73" y="73"/>
                      </a:lnTo>
                      <a:lnTo>
                        <a:pt x="61" y="42"/>
                      </a:lnTo>
                      <a:lnTo>
                        <a:pt x="82" y="29"/>
                      </a:lnTo>
                      <a:lnTo>
                        <a:pt x="55" y="29"/>
                      </a:lnTo>
                      <a:lnTo>
                        <a:pt x="42" y="0"/>
                      </a:lnTo>
                      <a:lnTo>
                        <a:pt x="28" y="29"/>
                      </a:lnTo>
                      <a:lnTo>
                        <a:pt x="0" y="29"/>
                      </a:lnTo>
                      <a:lnTo>
                        <a:pt x="24" y="44"/>
                      </a:lnTo>
                      <a:lnTo>
                        <a:pt x="11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81" name="Freeform 91"/>
                <p:cNvSpPr>
                  <a:spLocks/>
                </p:cNvSpPr>
                <p:nvPr/>
              </p:nvSpPr>
              <p:spPr bwMode="auto">
                <a:xfrm rot="29648">
                  <a:off x="295308" y="2622317"/>
                  <a:ext cx="9333" cy="6804"/>
                </a:xfrm>
                <a:custGeom>
                  <a:avLst/>
                  <a:gdLst>
                    <a:gd name="T0" fmla="*/ 2147483647 w 83"/>
                    <a:gd name="T1" fmla="*/ 2147483647 h 73"/>
                    <a:gd name="T2" fmla="*/ 2147483647 w 83"/>
                    <a:gd name="T3" fmla="*/ 2147483647 h 73"/>
                    <a:gd name="T4" fmla="*/ 2147483647 w 83"/>
                    <a:gd name="T5" fmla="*/ 2147483647 h 73"/>
                    <a:gd name="T6" fmla="*/ 2147483647 w 83"/>
                    <a:gd name="T7" fmla="*/ 2147483647 h 73"/>
                    <a:gd name="T8" fmla="*/ 2147483647 w 83"/>
                    <a:gd name="T9" fmla="*/ 2147483647 h 73"/>
                    <a:gd name="T10" fmla="*/ 2147483647 w 83"/>
                    <a:gd name="T11" fmla="*/ 2147483647 h 73"/>
                    <a:gd name="T12" fmla="*/ 2147483647 w 83"/>
                    <a:gd name="T13" fmla="*/ 0 h 73"/>
                    <a:gd name="T14" fmla="*/ 2147483647 w 83"/>
                    <a:gd name="T15" fmla="*/ 2147483647 h 73"/>
                    <a:gd name="T16" fmla="*/ 0 w 83"/>
                    <a:gd name="T17" fmla="*/ 2147483647 h 73"/>
                    <a:gd name="T18" fmla="*/ 2147483647 w 83"/>
                    <a:gd name="T19" fmla="*/ 2147483647 h 73"/>
                    <a:gd name="T20" fmla="*/ 2147483647 w 83"/>
                    <a:gd name="T21" fmla="*/ 2147483647 h 73"/>
                    <a:gd name="T22" fmla="*/ 2147483647 w 83"/>
                    <a:gd name="T23" fmla="*/ 2147483647 h 7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3"/>
                    <a:gd name="T37" fmla="*/ 0 h 73"/>
                    <a:gd name="T38" fmla="*/ 83 w 83"/>
                    <a:gd name="T39" fmla="*/ 73 h 7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3" h="73">
                      <a:moveTo>
                        <a:pt x="13" y="73"/>
                      </a:moveTo>
                      <a:lnTo>
                        <a:pt x="43" y="54"/>
                      </a:lnTo>
                      <a:lnTo>
                        <a:pt x="73" y="73"/>
                      </a:lnTo>
                      <a:lnTo>
                        <a:pt x="61" y="42"/>
                      </a:lnTo>
                      <a:lnTo>
                        <a:pt x="83" y="29"/>
                      </a:lnTo>
                      <a:lnTo>
                        <a:pt x="56" y="29"/>
                      </a:lnTo>
                      <a:lnTo>
                        <a:pt x="42" y="0"/>
                      </a:lnTo>
                      <a:lnTo>
                        <a:pt x="29" y="29"/>
                      </a:lnTo>
                      <a:lnTo>
                        <a:pt x="0" y="29"/>
                      </a:lnTo>
                      <a:lnTo>
                        <a:pt x="25" y="44"/>
                      </a:lnTo>
                      <a:lnTo>
                        <a:pt x="1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white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92" name="Group 119"/>
              <p:cNvGrpSpPr>
                <a:grpSpLocks/>
              </p:cNvGrpSpPr>
              <p:nvPr/>
            </p:nvGrpSpPr>
            <p:grpSpPr bwMode="auto">
              <a:xfrm>
                <a:off x="304799" y="4533900"/>
                <a:ext cx="647699" cy="571500"/>
                <a:chOff x="342900" y="4495800"/>
                <a:chExt cx="571500" cy="571500"/>
              </a:xfrm>
            </p:grpSpPr>
            <p:pic>
              <p:nvPicPr>
                <p:cNvPr id="20" name="Picture 98" descr="DOE_Logo"/>
                <p:cNvPicPr>
                  <a:picLocks noChangeAspect="1" noChangeArrowheads="1"/>
                </p:cNvPicPr>
                <p:nvPr/>
              </p:nvPicPr>
              <p:blipFill>
                <a:blip r:embed="rId5" cstate="screen"/>
                <a:srcRect/>
                <a:stretch>
                  <a:fillRect/>
                </a:stretch>
              </p:blipFill>
              <p:spPr bwMode="auto">
                <a:xfrm>
                  <a:off x="419534" y="4579452"/>
                  <a:ext cx="421473" cy="4116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" name="Donut 20"/>
                <p:cNvSpPr/>
                <p:nvPr/>
              </p:nvSpPr>
              <p:spPr>
                <a:xfrm>
                  <a:off x="342900" y="4495800"/>
                  <a:ext cx="571500" cy="571500"/>
                </a:xfrm>
                <a:prstGeom prst="donut">
                  <a:avLst>
                    <a:gd name="adj" fmla="val 13758"/>
                  </a:avLst>
                </a:prstGeom>
                <a:solidFill>
                  <a:srgbClr val="8092A6"/>
                </a:solidFill>
                <a:ln>
                  <a:solidFill>
                    <a:srgbClr val="7E92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dirty="0">
                    <a:solidFill>
                      <a:srgbClr val="FFFFFF"/>
                    </a:solidFill>
                  </a:endParaRPr>
                </a:p>
              </p:txBody>
            </p:sp>
          </p:grpSp>
          <p:pic>
            <p:nvPicPr>
              <p:cNvPr id="19" name="Picture 104" descr="nasaball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381000" y="4116571"/>
                <a:ext cx="495300" cy="417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8" name="Picture 184" descr="images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293234" y="2814638"/>
              <a:ext cx="581025" cy="411162"/>
            </a:xfrm>
            <a:prstGeom prst="rect">
              <a:avLst/>
            </a:prstGeom>
            <a:noFill/>
          </p:spPr>
        </p:pic>
        <p:pic>
          <p:nvPicPr>
            <p:cNvPr id="101" name="Picture 100" descr="logo_doe.gif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228600" y="4286247"/>
              <a:ext cx="698047" cy="698047"/>
            </a:xfrm>
            <a:prstGeom prst="rect">
              <a:avLst/>
            </a:prstGeom>
          </p:spPr>
        </p:pic>
        <p:sp>
          <p:nvSpPr>
            <p:cNvPr id="102" name="TextBox 101"/>
            <p:cNvSpPr txBox="1"/>
            <p:nvPr/>
          </p:nvSpPr>
          <p:spPr>
            <a:xfrm>
              <a:off x="314326" y="4962525"/>
              <a:ext cx="628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err="1" smtClean="0">
                  <a:solidFill>
                    <a:srgbClr val="CCAF0A">
                      <a:lumMod val="60000"/>
                      <a:lumOff val="40000"/>
                    </a:srgbClr>
                  </a:solidFill>
                  <a:latin typeface="Arial"/>
                </a:rPr>
                <a:t>D.o.E.</a:t>
              </a:r>
              <a:endParaRPr lang="en-US" sz="1200" dirty="0">
                <a:solidFill>
                  <a:srgbClr val="CCAF0A">
                    <a:lumMod val="60000"/>
                    <a:lumOff val="40000"/>
                  </a:srgbClr>
                </a:solidFill>
                <a:latin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70" y="126170"/>
            <a:ext cx="41529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Fermi </a:t>
            </a:r>
            <a:br>
              <a:rPr lang="en-US" dirty="0" smtClean="0"/>
            </a:br>
            <a:r>
              <a:rPr lang="en-US" dirty="0" smtClean="0"/>
              <a:t>Observatory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40" y="5157225"/>
            <a:ext cx="4343400" cy="15621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4×4 modular design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Mass: 3 tons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~million amplifiers; 5 computers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&lt;650 Watts power!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6858000" y="4038600"/>
            <a:ext cx="2133600" cy="2294930"/>
            <a:chOff x="6858000" y="4038600"/>
            <a:chExt cx="2133600" cy="2294930"/>
          </a:xfrm>
        </p:grpSpPr>
        <p:cxnSp>
          <p:nvCxnSpPr>
            <p:cNvPr id="7" name="Straight Arrow Connector 6"/>
            <p:cNvCxnSpPr/>
            <p:nvPr/>
          </p:nvCxnSpPr>
          <p:spPr>
            <a:xfrm rot="10800000">
              <a:off x="6858000" y="4267200"/>
              <a:ext cx="1474788" cy="804863"/>
            </a:xfrm>
            <a:prstGeom prst="straightConnector1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96"/>
            <p:cNvSpPr txBox="1">
              <a:spLocks noChangeArrowheads="1"/>
            </p:cNvSpPr>
            <p:nvPr/>
          </p:nvSpPr>
          <p:spPr bwMode="auto">
            <a:xfrm>
              <a:off x="8205788" y="5108575"/>
              <a:ext cx="72231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CCAF0A">
                      <a:lumMod val="20000"/>
                      <a:lumOff val="80000"/>
                    </a:srgbClr>
                  </a:solidFill>
                  <a:latin typeface="Arial" charset="0"/>
                  <a:cs typeface="Arial" charset="0"/>
                </a:rPr>
                <a:t>GBM</a:t>
              </a:r>
            </a:p>
          </p:txBody>
        </p:sp>
        <p:sp>
          <p:nvSpPr>
            <p:cNvPr id="10" name="Text Box 96"/>
            <p:cNvSpPr txBox="1">
              <a:spLocks noChangeArrowheads="1"/>
            </p:cNvSpPr>
            <p:nvPr/>
          </p:nvSpPr>
          <p:spPr bwMode="auto">
            <a:xfrm>
              <a:off x="7924800" y="5410200"/>
              <a:ext cx="10668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CCAF0A">
                      <a:lumMod val="20000"/>
                      <a:lumOff val="80000"/>
                    </a:srgbClr>
                  </a:solidFill>
                  <a:latin typeface="Arial" charset="0"/>
                  <a:sym typeface="Symbol" pitchFamily="18" charset="2"/>
                </a:rPr>
                <a:t>-ray </a:t>
              </a:r>
              <a:r>
                <a:rPr lang="en-US" sz="1800" dirty="0" smtClean="0">
                  <a:solidFill>
                    <a:srgbClr val="CCAF0A">
                      <a:lumMod val="20000"/>
                      <a:lumOff val="80000"/>
                    </a:srgbClr>
                  </a:solidFill>
                  <a:latin typeface="Arial" charset="0"/>
                </a:rPr>
                <a:t>Burst Monitor</a:t>
              </a:r>
              <a:endParaRPr lang="en-US" sz="1800" dirty="0">
                <a:solidFill>
                  <a:srgbClr val="CCAF0A">
                    <a:lumMod val="20000"/>
                    <a:lumOff val="80000"/>
                  </a:srgbClr>
                </a:solidFill>
                <a:latin typeface="Arial" charset="0"/>
              </a:endParaRPr>
            </a:p>
          </p:txBody>
        </p:sp>
        <p:cxnSp>
          <p:nvCxnSpPr>
            <p:cNvPr id="100" name="Straight Arrow Connector 99"/>
            <p:cNvCxnSpPr/>
            <p:nvPr/>
          </p:nvCxnSpPr>
          <p:spPr>
            <a:xfrm rot="10800000">
              <a:off x="7162800" y="4038600"/>
              <a:ext cx="1143000" cy="1028700"/>
            </a:xfrm>
            <a:prstGeom prst="straightConnector1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tangle 98"/>
          <p:cNvSpPr/>
          <p:nvPr/>
        </p:nvSpPr>
        <p:spPr>
          <a:xfrm>
            <a:off x="2705100" y="4163110"/>
            <a:ext cx="175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a-DK" sz="1200" i="1" dirty="0" smtClean="0">
                <a:solidFill>
                  <a:prstClr val="black"/>
                </a:solidFill>
                <a:latin typeface="Arial"/>
              </a:rPr>
              <a:t>ApJ</a:t>
            </a:r>
            <a:r>
              <a:rPr lang="da-DK" sz="1200" dirty="0" smtClean="0">
                <a:solidFill>
                  <a:prstClr val="black"/>
                </a:solidFill>
                <a:latin typeface="Arial"/>
              </a:rPr>
              <a:t> </a:t>
            </a:r>
            <a:r>
              <a:rPr lang="da-DK" sz="1200" b="1" dirty="0" smtClean="0">
                <a:solidFill>
                  <a:prstClr val="black"/>
                </a:solidFill>
                <a:latin typeface="Arial"/>
              </a:rPr>
              <a:t>697,</a:t>
            </a:r>
            <a:r>
              <a:rPr lang="da-DK" sz="1200" dirty="0" smtClean="0">
                <a:solidFill>
                  <a:prstClr val="black"/>
                </a:solidFill>
                <a:latin typeface="Arial"/>
              </a:rPr>
              <a:t> 1071, 2009  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5" name="Date Placeholder 10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106" name="Slide Number Placeholder 10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7" name="Footer Placeholder 10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155575" y="962025"/>
            <a:ext cx="8775700" cy="5341938"/>
            <a:chOff x="155575" y="962025"/>
            <a:chExt cx="8775700" cy="534193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55575" y="962025"/>
              <a:ext cx="8775700" cy="534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4645026" y="4853007"/>
              <a:ext cx="3797352" cy="6572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70676" y="1238220"/>
              <a:ext cx="2044728" cy="365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64104" y="2844792"/>
              <a:ext cx="3176631" cy="2081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Isotropic SED from 1 </a:t>
            </a:r>
            <a:r>
              <a:rPr lang="en-US" sz="3200" dirty="0" err="1" smtClean="0"/>
              <a:t>keV</a:t>
            </a:r>
            <a:r>
              <a:rPr lang="en-US" sz="3200" dirty="0" smtClean="0"/>
              <a:t> to 100 </a:t>
            </a:r>
            <a:r>
              <a:rPr lang="en-US" sz="3200" dirty="0" err="1" smtClean="0"/>
              <a:t>GeV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4721-7F3F-4950-982F-AE204B20859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1059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1539" y="2516175"/>
            <a:ext cx="3359196" cy="251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541421" y="4999059"/>
            <a:ext cx="2300319" cy="4381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226355" y="1355130"/>
            <a:ext cx="4070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Some inconsistency with previous measurements by EGRET.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Higher energy reach.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93720" y="5080415"/>
            <a:ext cx="3061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PRL </a:t>
            </a:r>
            <a:r>
              <a:rPr lang="en-US" b="1" dirty="0" smtClean="0"/>
              <a:t>104</a:t>
            </a:r>
            <a:r>
              <a:rPr lang="en-US" dirty="0" smtClean="0"/>
              <a:t>, 101101 (March 2010)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Cosmological Dark Matter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3/15/2010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1" y="2195680"/>
            <a:ext cx="8610599" cy="439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00100" y="6858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isotropic extragalactic contribution have be interpreted in terms of limits on cosmological dark matter annihilation: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3048000"/>
            <a:ext cx="2171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Assuming a power-law model for astrophysical background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1100" y="29337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DM could supply all the photons in a given bin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6285" y="1931205"/>
            <a:ext cx="307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DM structure evolution scenarios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35065" y="2123230"/>
            <a:ext cx="384050" cy="23043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800960" y="1892800"/>
            <a:ext cx="307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>
                <a:solidFill>
                  <a:srgbClr val="FF0000"/>
                </a:solidFill>
              </a:rPr>
              <a:t>Models of absorption by EBL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8086058" y="2564888"/>
            <a:ext cx="998530" cy="2688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377035" y="1508750"/>
            <a:ext cx="1933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JCAP04 (2010) 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Dwarf </a:t>
            </a:r>
            <a:r>
              <a:rPr lang="en-US" dirty="0" err="1" smtClean="0"/>
              <a:t>Spheroidal</a:t>
            </a:r>
            <a:r>
              <a:rPr lang="en-US" dirty="0" smtClean="0"/>
              <a:t> Galaxies</a:t>
            </a:r>
            <a:endParaRPr lang="en-US" dirty="0"/>
          </a:p>
        </p:txBody>
      </p:sp>
      <p:pic>
        <p:nvPicPr>
          <p:cNvPr id="8" name="Content Placeholder 7" descr="fg7.h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41402" y="762000"/>
            <a:ext cx="8061195" cy="5364163"/>
          </a:xfrm>
        </p:spPr>
      </p:pic>
      <p:grpSp>
        <p:nvGrpSpPr>
          <p:cNvPr id="3" name="Group 13"/>
          <p:cNvGrpSpPr/>
          <p:nvPr/>
        </p:nvGrpSpPr>
        <p:grpSpPr>
          <a:xfrm>
            <a:off x="152400" y="4267200"/>
            <a:ext cx="3543300" cy="1508105"/>
            <a:chOff x="152400" y="4267200"/>
            <a:chExt cx="3543300" cy="1508105"/>
          </a:xfrm>
        </p:grpSpPr>
        <p:sp>
          <p:nvSpPr>
            <p:cNvPr id="9" name="TextBox 8"/>
            <p:cNvSpPr txBox="1"/>
            <p:nvPr/>
          </p:nvSpPr>
          <p:spPr>
            <a:xfrm>
              <a:off x="304800" y="4267200"/>
              <a:ext cx="3390900" cy="15081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2400" dirty="0" smtClean="0">
                  <a:solidFill>
                    <a:prstClr val="black"/>
                  </a:solidFill>
                </a:rPr>
                <a:t>Large satellite galaxies</a:t>
              </a:r>
            </a:p>
            <a:p>
              <a:pPr>
                <a:spcAft>
                  <a:spcPts val="1200"/>
                </a:spcAft>
              </a:pPr>
              <a:r>
                <a:rPr lang="en-US" sz="2400" dirty="0" smtClean="0">
                  <a:solidFill>
                    <a:prstClr val="black"/>
                  </a:solidFill>
                </a:rPr>
                <a:t>Well-known </a:t>
              </a:r>
              <a:r>
                <a:rPr lang="en-US" sz="2400" dirty="0" err="1" smtClean="0">
                  <a:solidFill>
                    <a:prstClr val="black"/>
                  </a:solidFill>
                </a:rPr>
                <a:t>dSphs</a:t>
              </a:r>
              <a:endParaRPr lang="en-US" sz="2400" dirty="0" smtClean="0">
                <a:solidFill>
                  <a:prstClr val="black"/>
                </a:solidFill>
              </a:endParaRPr>
            </a:p>
            <a:p>
              <a:pPr>
                <a:spcAft>
                  <a:spcPts val="1200"/>
                </a:spcAft>
              </a:pPr>
              <a:r>
                <a:rPr lang="en-US" sz="2400" dirty="0" err="1" smtClean="0">
                  <a:solidFill>
                    <a:prstClr val="black"/>
                  </a:solidFill>
                </a:rPr>
                <a:t>dSphs</a:t>
              </a:r>
              <a:r>
                <a:rPr lang="en-US" sz="2400" dirty="0" smtClean="0">
                  <a:solidFill>
                    <a:prstClr val="black"/>
                  </a:solidFill>
                </a:rPr>
                <a:t> discovered by SDSS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52400" y="5486400"/>
              <a:ext cx="114300" cy="1143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400" y="44196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52400" y="4991100"/>
              <a:ext cx="114300" cy="1143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5905500" y="6172200"/>
            <a:ext cx="30289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400" dirty="0" smtClean="0">
                <a:solidFill>
                  <a:prstClr val="black"/>
                </a:solidFill>
              </a:rPr>
              <a:t>Belokurov, V., et al. 2007, ApJ, 654, 897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Dwarf </a:t>
            </a:r>
            <a:r>
              <a:rPr lang="en-US" dirty="0" err="1" smtClean="0"/>
              <a:t>Spheroidal</a:t>
            </a:r>
            <a:r>
              <a:rPr lang="en-US" dirty="0" smtClean="0"/>
              <a:t> Galaxies, DM Search</a:t>
            </a:r>
            <a:endParaRPr lang="en-US" dirty="0"/>
          </a:p>
        </p:txBody>
      </p:sp>
      <p:pic>
        <p:nvPicPr>
          <p:cNvPr id="7" name="Content Placeholder 7" descr="fg7.h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41402" y="762000"/>
            <a:ext cx="8061195" cy="5364163"/>
          </a:xfrm>
        </p:spPr>
      </p:pic>
      <p:sp>
        <p:nvSpPr>
          <p:cNvPr id="8" name="Rectangle 7"/>
          <p:cNvSpPr/>
          <p:nvPr/>
        </p:nvSpPr>
        <p:spPr>
          <a:xfrm>
            <a:off x="5905500" y="6172200"/>
            <a:ext cx="30289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400" dirty="0" smtClean="0">
                <a:solidFill>
                  <a:prstClr val="black"/>
                </a:solidFill>
              </a:rPr>
              <a:t>Belokurov, V., et al. 2007, ApJ, 654, 897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743200" y="22860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686300" y="57912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54864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47900" y="13716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638300" y="19431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477000" y="19431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86200" y="22860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628900" y="19050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62200" y="12954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00600" y="8763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419600" y="13335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753100" y="15621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95800" y="13335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828800" y="4876800"/>
            <a:ext cx="304800" cy="2667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5800" y="1676400"/>
            <a:ext cx="647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/>
                </a:solidFill>
              </a:rPr>
              <a:t>1 &amp; 2</a:t>
            </a:r>
            <a:endParaRPr lang="en-US" sz="1600" dirty="0">
              <a:solidFill>
                <a:srgbClr val="C0504D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43100" y="4610100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Segue 2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8600" y="2743200"/>
            <a:ext cx="3048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Select 14 </a:t>
            </a:r>
            <a:r>
              <a:rPr lang="en-US" dirty="0" err="1" smtClean="0">
                <a:solidFill>
                  <a:prstClr val="black"/>
                </a:solidFill>
              </a:rPr>
              <a:t>dSphs</a:t>
            </a:r>
            <a:r>
              <a:rPr lang="en-US" dirty="0" smtClean="0">
                <a:solidFill>
                  <a:prstClr val="black"/>
                </a:solidFill>
              </a:rPr>
              <a:t> away from the galactic plane and not too distant.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Require good stellar kinematic data and high mass/light of 10 to over 1000.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Dwarf </a:t>
            </a:r>
            <a:r>
              <a:rPr lang="en-US" dirty="0" err="1" smtClean="0"/>
              <a:t>Spheroidal</a:t>
            </a:r>
            <a:r>
              <a:rPr lang="en-US" dirty="0" smtClean="0"/>
              <a:t> Galaxies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Flux limits for DM annihilation spectra</a:t>
            </a:r>
          </a:p>
          <a:p>
            <a:r>
              <a:rPr lang="en-US" dirty="0" smtClean="0"/>
              <a:t>The limit depends on the WIMP mass and the decay mode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99" y="1981200"/>
            <a:ext cx="391818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019300"/>
            <a:ext cx="406527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553200" y="3505200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For the </a:t>
            </a:r>
            <a:r>
              <a:rPr lang="en-US" dirty="0" err="1" smtClean="0">
                <a:solidFill>
                  <a:prstClr val="black"/>
                </a:solidFill>
              </a:rPr>
              <a:t>Ursa</a:t>
            </a:r>
            <a:r>
              <a:rPr lang="en-US" dirty="0" smtClean="0">
                <a:solidFill>
                  <a:prstClr val="black"/>
                </a:solidFill>
              </a:rPr>
              <a:t> Minor </a:t>
            </a:r>
            <a:r>
              <a:rPr lang="en-US" dirty="0" err="1" smtClean="0">
                <a:solidFill>
                  <a:prstClr val="black"/>
                </a:solidFill>
              </a:rPr>
              <a:t>dSph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85010" y="6040540"/>
            <a:ext cx="212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prstClr val="black"/>
                </a:solidFill>
              </a:rPr>
              <a:t>ApJ</a:t>
            </a:r>
            <a:r>
              <a:rPr lang="en-US" dirty="0" smtClean="0">
                <a:solidFill>
                  <a:prstClr val="black"/>
                </a:solidFill>
              </a:rPr>
              <a:t> 712 (2010) 147.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6612" y="2737710"/>
            <a:ext cx="8125888" cy="384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Dwarf </a:t>
            </a:r>
            <a:r>
              <a:rPr lang="en-US" dirty="0" err="1" smtClean="0"/>
              <a:t>Spheroidal</a:t>
            </a:r>
            <a:r>
              <a:rPr lang="en-US" dirty="0" smtClean="0"/>
              <a:t> Galaxies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2246"/>
            <a:ext cx="8229600" cy="222748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Stellar data from Keck  (Bullock, </a:t>
            </a:r>
            <a:r>
              <a:rPr lang="en-US" sz="1800" dirty="0" err="1" smtClean="0"/>
              <a:t>Kaplinghat</a:t>
            </a:r>
            <a:r>
              <a:rPr lang="en-US" sz="1800" dirty="0" smtClean="0"/>
              <a:t>, Martinez) were used to evaluate the DM content of each of 8 dwarfs, to translate the flux limits into annihilation cross section limits.  </a:t>
            </a:r>
            <a:r>
              <a:rPr lang="en-US" sz="1800" i="1" dirty="0" smtClean="0"/>
              <a:t>No substructure boost assumed.</a:t>
            </a:r>
          </a:p>
          <a:p>
            <a:r>
              <a:rPr lang="en-US" sz="1800" dirty="0" smtClean="0"/>
              <a:t>Red points are models with a cosmological WIMP thermal relic density compatible with WMAP data.</a:t>
            </a:r>
          </a:p>
          <a:p>
            <a:r>
              <a:rPr lang="en-US" sz="1800" dirty="0" smtClean="0"/>
              <a:t>Work is in progress to combine all dwarfs into a single limit, giving about a 40% improvement over the best of these published results.</a:t>
            </a:r>
            <a:endParaRPr lang="en-US" sz="1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07465" y="1931205"/>
            <a:ext cx="212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rgbClr val="FF0000"/>
                </a:solidFill>
              </a:rPr>
              <a:t>ApJ</a:t>
            </a:r>
            <a:r>
              <a:rPr lang="en-US" sz="1600" dirty="0" smtClean="0">
                <a:solidFill>
                  <a:srgbClr val="FF0000"/>
                </a:solidFill>
              </a:rPr>
              <a:t> 712 (2010) 147.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Dwarf </a:t>
            </a:r>
            <a:r>
              <a:rPr lang="en-US" dirty="0" err="1" smtClean="0"/>
              <a:t>Spheroidal</a:t>
            </a:r>
            <a:r>
              <a:rPr lang="en-US" dirty="0" smtClean="0"/>
              <a:t> Galaxies</a:t>
            </a:r>
            <a:endParaRPr lang="en-US" dirty="0"/>
          </a:p>
        </p:txBody>
      </p:sp>
      <p:pic>
        <p:nvPicPr>
          <p:cNvPr id="7" name="Content Placeholder 6" descr="dwarf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22055" y="2154508"/>
            <a:ext cx="4690875" cy="419097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762000"/>
            <a:ext cx="8229600" cy="5364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Lepto-phylic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models, such as those proposed to explain the Pamela positron excess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Fermi electron spectrum, are nearly ruled out by these (and other) FERMI dark-matter limits.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61085" y="6117350"/>
            <a:ext cx="212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prstClr val="black"/>
                </a:solidFill>
              </a:rPr>
              <a:t>ApJ</a:t>
            </a:r>
            <a:r>
              <a:rPr lang="en-US" dirty="0" smtClean="0">
                <a:solidFill>
                  <a:prstClr val="black"/>
                </a:solidFill>
              </a:rPr>
              <a:t> 712 (2010) 147.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65" y="740650"/>
            <a:ext cx="8229600" cy="62709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Fermi is now two years into its (at least) five year mission, with a large, high-quality all-sky data set of gamma rays and electrons.</a:t>
            </a:r>
          </a:p>
          <a:p>
            <a:pPr lvl="1"/>
            <a:r>
              <a:rPr lang="en-US" i="1" dirty="0" smtClean="0"/>
              <a:t>The photon data are available to the public </a:t>
            </a:r>
            <a:r>
              <a:rPr lang="en-US" dirty="0" smtClean="0"/>
              <a:t>as well as to the LAT and GBM collaborations.</a:t>
            </a:r>
          </a:p>
          <a:p>
            <a:r>
              <a:rPr lang="en-US" dirty="0" smtClean="0"/>
              <a:t>The first catalog of nearly 1500 sources includes several new classes of gamma-ray sources.</a:t>
            </a:r>
          </a:p>
          <a:p>
            <a:pPr lvl="1"/>
            <a:r>
              <a:rPr lang="en-US" dirty="0" smtClean="0"/>
              <a:t>Bonanza for particle astrophysics of high-energy sources and studies of cosmic particle acceleration.</a:t>
            </a:r>
          </a:p>
          <a:p>
            <a:r>
              <a:rPr lang="en-US" dirty="0" smtClean="0"/>
              <a:t>High quality, high statistics measurements of the galactic and extragalactic diffuse emission have also been made.</a:t>
            </a:r>
          </a:p>
          <a:p>
            <a:pPr lvl="1"/>
            <a:r>
              <a:rPr lang="en-US" dirty="0" smtClean="0"/>
              <a:t>Crucial for studying cosmic ray acceleration and propagation.</a:t>
            </a:r>
          </a:p>
          <a:p>
            <a:r>
              <a:rPr lang="en-US" dirty="0" smtClean="0"/>
              <a:t>No evidence of dark-matter annihilation has been seen.</a:t>
            </a:r>
          </a:p>
          <a:p>
            <a:pPr lvl="1"/>
            <a:r>
              <a:rPr lang="en-US" dirty="0" smtClean="0"/>
              <a:t>The limits are close to but do not yet cut very much into the most interesting theoretical parameter space.</a:t>
            </a:r>
          </a:p>
          <a:p>
            <a:pPr lvl="1"/>
            <a:r>
              <a:rPr lang="en-US" dirty="0" smtClean="0"/>
              <a:t>But, there is still much work to do here with 5 to 10 times more data as well as analysis refinements and new search avenues.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4923" t="41472" r="29323" b="26776"/>
          <a:stretch>
            <a:fillRect/>
          </a:stretch>
        </p:blipFill>
        <p:spPr bwMode="auto">
          <a:xfrm>
            <a:off x="4111140" y="2813132"/>
            <a:ext cx="4815864" cy="365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Satellites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Via Lactea-2 simulation of the DM galaxy (Nature </a:t>
            </a:r>
            <a:r>
              <a:rPr lang="en-US" sz="2000" b="1" dirty="0" smtClean="0"/>
              <a:t>454</a:t>
            </a:r>
            <a:r>
              <a:rPr lang="en-US" sz="2000" dirty="0" smtClean="0"/>
              <a:t>, 735)</a:t>
            </a:r>
          </a:p>
          <a:p>
            <a:pPr lvl="1"/>
            <a:r>
              <a:rPr lang="en-US" sz="1800" dirty="0" smtClean="0"/>
              <a:t>Including a boost for unresolved substructure</a:t>
            </a:r>
          </a:p>
          <a:p>
            <a:pPr lvl="1"/>
            <a:r>
              <a:rPr lang="en-US" sz="1800" dirty="0" smtClean="0"/>
              <a:t>Sample 10 viewing points 8 </a:t>
            </a:r>
            <a:r>
              <a:rPr lang="en-US" sz="1800" dirty="0" err="1" smtClean="0"/>
              <a:t>kpc</a:t>
            </a:r>
            <a:r>
              <a:rPr lang="en-US" sz="1800" dirty="0" smtClean="0"/>
              <a:t> from the Galactic center</a:t>
            </a:r>
          </a:p>
          <a:p>
            <a:r>
              <a:rPr lang="en-US" sz="2000" dirty="0" smtClean="0"/>
              <a:t>WIMP annihilation to </a:t>
            </a:r>
            <a:r>
              <a:rPr lang="en-US" sz="2000" dirty="0" err="1" smtClean="0"/>
              <a:t>b,b</a:t>
            </a:r>
            <a:r>
              <a:rPr lang="en-US" sz="2000" dirty="0" smtClean="0"/>
              <a:t>-bar using Dark-SUSY (JCAP 0407, 008)</a:t>
            </a:r>
          </a:p>
          <a:p>
            <a:pPr lvl="1"/>
            <a:r>
              <a:rPr lang="en-US" sz="1800" dirty="0" smtClean="0"/>
              <a:t>Nominal expected cross section:  3×10</a:t>
            </a:r>
            <a:r>
              <a:rPr lang="en-US" sz="1800" baseline="30000" dirty="0" smtClean="0">
                <a:sym typeface="Symbol"/>
              </a:rPr>
              <a:t>26</a:t>
            </a:r>
            <a:r>
              <a:rPr lang="en-US" sz="1800" dirty="0" smtClean="0">
                <a:sym typeface="Symbol"/>
              </a:rPr>
              <a:t> cm</a:t>
            </a:r>
            <a:r>
              <a:rPr lang="en-US" sz="1800" baseline="30000" dirty="0" smtClean="0">
                <a:sym typeface="Symbol"/>
              </a:rPr>
              <a:t>3</a:t>
            </a:r>
            <a:r>
              <a:rPr lang="en-US" sz="1800" dirty="0" smtClean="0">
                <a:sym typeface="Symbol"/>
              </a:rPr>
              <a:t>/s</a:t>
            </a:r>
            <a:endParaRPr lang="en-US" sz="1800" dirty="0" smtClean="0"/>
          </a:p>
          <a:p>
            <a:r>
              <a:rPr lang="en-US" sz="2000" dirty="0" smtClean="0"/>
              <a:t>MC simulation of the Fermi-LAT instrument response</a:t>
            </a:r>
          </a:p>
          <a:p>
            <a:r>
              <a:rPr lang="en-US" sz="2000" dirty="0" smtClean="0"/>
              <a:t>10 year observation time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02765" y="6270970"/>
            <a:ext cx="3341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B. Anderson et al., arXiv:1006.1628v1.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23525" y="3736240"/>
            <a:ext cx="330283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66FF"/>
                </a:solidFill>
              </a:rPr>
              <a:t>Number of DM halo objects visible at 3 std. dev. significance.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3525" y="4734770"/>
            <a:ext cx="330283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Number of DM halo objects visible at 5 std. dev. significance.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B61B4-D166-40DE-81B1-EB7A56E39E55}" type="slidenum">
              <a:rPr lang="en-US"/>
              <a:pPr/>
              <a:t>3</a:t>
            </a:fld>
            <a:endParaRPr lang="en-US"/>
          </a:p>
        </p:txBody>
      </p:sp>
      <p:pic>
        <p:nvPicPr>
          <p:cNvPr id="40970" name="Picture 10" descr="fermi_location"/>
          <p:cNvPicPr>
            <a:picLocks noChangeAspect="1" noChangeArrowheads="1"/>
          </p:cNvPicPr>
          <p:nvPr/>
        </p:nvPicPr>
        <p:blipFill>
          <a:blip r:embed="rId2" cstate="screen">
            <a:lum bright="30000" contrast="12000"/>
          </a:blip>
          <a:srcRect/>
          <a:stretch>
            <a:fillRect/>
          </a:stretch>
        </p:blipFill>
        <p:spPr bwMode="auto">
          <a:xfrm>
            <a:off x="304800" y="2057400"/>
            <a:ext cx="8591550" cy="4295775"/>
          </a:xfrm>
          <a:prstGeom prst="rect">
            <a:avLst/>
          </a:prstGeom>
          <a:noFill/>
        </p:spPr>
      </p:pic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4876800" cy="457200"/>
          </a:xfrm>
        </p:spPr>
        <p:txBody>
          <a:bodyPr/>
          <a:lstStyle/>
          <a:p>
            <a:r>
              <a:rPr lang="en-US" sz="3200"/>
              <a:t>All Sky Monitor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914400"/>
            <a:ext cx="4876800" cy="548640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The normal operating mode of Fermi is more-or-less zenith pointed.</a:t>
            </a:r>
          </a:p>
          <a:p>
            <a:endParaRPr lang="en-US" sz="2000" dirty="0"/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Avoids looking at the Earth.</a:t>
            </a:r>
          </a:p>
          <a:p>
            <a:r>
              <a:rPr lang="en-US" sz="2400" dirty="0">
                <a:solidFill>
                  <a:srgbClr val="FFFF00"/>
                </a:solidFill>
              </a:rPr>
              <a:t>Scans the sky each orbit.</a:t>
            </a:r>
          </a:p>
          <a:p>
            <a:r>
              <a:rPr lang="en-US" sz="2400" dirty="0">
                <a:solidFill>
                  <a:srgbClr val="FFFF00"/>
                </a:solidFill>
              </a:rPr>
              <a:t>Rock </a:t>
            </a:r>
            <a:r>
              <a:rPr lang="en-US" sz="2400" dirty="0" smtClean="0">
                <a:solidFill>
                  <a:srgbClr val="FFFF00"/>
                </a:solidFill>
              </a:rPr>
              <a:t>+50</a:t>
            </a:r>
            <a:r>
              <a:rPr lang="en-US" sz="2400" dirty="0" smtClean="0">
                <a:solidFill>
                  <a:srgbClr val="FFFF00"/>
                </a:solidFill>
                <a:sym typeface="Symbol" pitchFamily="18" charset="2"/>
              </a:rPr>
              <a:t> </a:t>
            </a:r>
            <a:r>
              <a:rPr lang="en-US" sz="2400" dirty="0">
                <a:solidFill>
                  <a:srgbClr val="FFFF00"/>
                </a:solidFill>
                <a:sym typeface="Symbol" pitchFamily="18" charset="2"/>
              </a:rPr>
              <a:t>(toward the north orbital pole) one orbit</a:t>
            </a:r>
            <a:r>
              <a:rPr lang="en-US" sz="2400" dirty="0" smtClean="0">
                <a:solidFill>
                  <a:srgbClr val="FFFF00"/>
                </a:solidFill>
                <a:sym typeface="Symbol" pitchFamily="18" charset="2"/>
              </a:rPr>
              <a:t>.  </a:t>
            </a:r>
            <a:endParaRPr lang="en-US" sz="2400" dirty="0">
              <a:solidFill>
                <a:srgbClr val="FFFF00"/>
              </a:solidFill>
              <a:sym typeface="Symbol" pitchFamily="18" charset="2"/>
            </a:endParaRPr>
          </a:p>
          <a:p>
            <a:r>
              <a:rPr lang="en-US" sz="2400" dirty="0">
                <a:solidFill>
                  <a:srgbClr val="FFFF00"/>
                </a:solidFill>
                <a:sym typeface="Symbol" pitchFamily="18" charset="2"/>
              </a:rPr>
              <a:t>Rock </a:t>
            </a:r>
            <a:r>
              <a:rPr lang="en-US" sz="2400" dirty="0" smtClean="0">
                <a:solidFill>
                  <a:srgbClr val="FFFF00"/>
                </a:solidFill>
                <a:sym typeface="Symbol" pitchFamily="18" charset="2"/>
              </a:rPr>
              <a:t>50 </a:t>
            </a:r>
            <a:r>
              <a:rPr lang="en-US" sz="2400" dirty="0">
                <a:solidFill>
                  <a:srgbClr val="FFFF00"/>
                </a:solidFill>
                <a:sym typeface="Symbol" pitchFamily="18" charset="2"/>
              </a:rPr>
              <a:t>(toward the south orbital pole) the next </a:t>
            </a:r>
            <a:r>
              <a:rPr lang="en-US" sz="2400" dirty="0" smtClean="0">
                <a:solidFill>
                  <a:srgbClr val="FFFF00"/>
                </a:solidFill>
                <a:sym typeface="Symbol" pitchFamily="18" charset="2"/>
              </a:rPr>
              <a:t>orbit.</a:t>
            </a:r>
            <a:endParaRPr lang="en-US" sz="2400" dirty="0">
              <a:solidFill>
                <a:srgbClr val="FFFF00"/>
              </a:solidFill>
              <a:sym typeface="Symbol" pitchFamily="18" charset="2"/>
            </a:endParaRPr>
          </a:p>
          <a:p>
            <a:r>
              <a:rPr lang="en-US" sz="2400" dirty="0">
                <a:solidFill>
                  <a:srgbClr val="FFFF00"/>
                </a:solidFill>
                <a:sym typeface="Symbol" pitchFamily="18" charset="2"/>
              </a:rPr>
              <a:t>In a single day quite uniform coverage of the entire sky is obtained</a:t>
            </a:r>
            <a:r>
              <a:rPr lang="en-US" sz="2400" dirty="0" smtClean="0">
                <a:solidFill>
                  <a:srgbClr val="FFFF00"/>
                </a:solidFill>
                <a:sym typeface="Symbol" pitchFamily="18" charset="2"/>
              </a:rPr>
              <a:t>.</a:t>
            </a:r>
            <a:endParaRPr lang="en-US" sz="2400" dirty="0">
              <a:solidFill>
                <a:srgbClr val="FFFF00"/>
              </a:solidFill>
              <a:sym typeface="Symbol" pitchFamily="18" charset="2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791200" y="152400"/>
            <a:ext cx="3124200" cy="6324600"/>
            <a:chOff x="3648" y="96"/>
            <a:chExt cx="1968" cy="3984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648" y="96"/>
              <a:ext cx="1968" cy="3984"/>
              <a:chOff x="3552" y="144"/>
              <a:chExt cx="1968" cy="3984"/>
            </a:xfrm>
          </p:grpSpPr>
          <p:pic>
            <p:nvPicPr>
              <p:cNvPr id="40964" name="Picture 4" descr="Untitled2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552" y="144"/>
                <a:ext cx="1954" cy="3984"/>
              </a:xfrm>
              <a:prstGeom prst="rect">
                <a:avLst/>
              </a:prstGeom>
              <a:noFill/>
            </p:spPr>
          </p:pic>
          <p:sp>
            <p:nvSpPr>
              <p:cNvPr id="40968" name="Rectangle 8"/>
              <p:cNvSpPr>
                <a:spLocks noChangeArrowheads="1"/>
              </p:cNvSpPr>
              <p:nvPr/>
            </p:nvSpPr>
            <p:spPr bwMode="auto">
              <a:xfrm>
                <a:off x="5040" y="144"/>
                <a:ext cx="480" cy="201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972" name="Text Box 12"/>
            <p:cNvSpPr txBox="1">
              <a:spLocks noChangeArrowheads="1"/>
            </p:cNvSpPr>
            <p:nvPr/>
          </p:nvSpPr>
          <p:spPr bwMode="auto">
            <a:xfrm>
              <a:off x="4176" y="528"/>
              <a:ext cx="624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Arial" charset="0"/>
                </a:rPr>
                <a:t>2.4 sr field of view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Gamma-Ray Line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fit, at 40 </a:t>
            </a:r>
            <a:r>
              <a:rPr lang="en-US" dirty="0" err="1" smtClean="0"/>
              <a:t>GeV</a:t>
            </a:r>
            <a:r>
              <a:rPr lang="en-US" dirty="0" smtClean="0"/>
              <a:t> (the fit with the largest line “signal”)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01070" y="1278320"/>
            <a:ext cx="6972300" cy="5067300"/>
            <a:chOff x="501070" y="1278320"/>
            <a:chExt cx="6972300" cy="506730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01070" y="1278320"/>
              <a:ext cx="6972300" cy="506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057400" y="1562100"/>
              <a:ext cx="24003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Fit to a power-law background plus a line at 40 </a:t>
              </a:r>
              <a:r>
                <a:rPr lang="en-US" dirty="0" err="1" smtClean="0">
                  <a:solidFill>
                    <a:prstClr val="black"/>
                  </a:solidFill>
                </a:rPr>
                <a:t>GeV</a:t>
              </a:r>
              <a:r>
                <a:rPr lang="en-US" dirty="0" smtClean="0">
                  <a:solidFill>
                    <a:prstClr val="black"/>
                  </a:solidFill>
                </a:rPr>
                <a:t>. 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81200" y="4572000"/>
              <a:ext cx="2438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The signal fraction and the power-law index float freely in the fit.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13970" y="1508750"/>
            <a:ext cx="16130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11 Months</a:t>
            </a:r>
          </a:p>
          <a:p>
            <a:endParaRPr lang="en-US" b="1" dirty="0" smtClean="0"/>
          </a:p>
          <a:p>
            <a:r>
              <a:rPr lang="en-US" b="1" dirty="0" smtClean="0"/>
              <a:t>Almost all sky:</a:t>
            </a:r>
          </a:p>
          <a:p>
            <a:endParaRPr lang="en-US" dirty="0" smtClean="0"/>
          </a:p>
          <a:p>
            <a:r>
              <a:rPr lang="en-US" dirty="0" smtClean="0"/>
              <a:t>Galactic plane removed, except for Galactic center.</a:t>
            </a:r>
          </a:p>
          <a:p>
            <a:endParaRPr lang="en-US" dirty="0" smtClean="0"/>
          </a:p>
          <a:p>
            <a:r>
              <a:rPr lang="en-US" dirty="0" smtClean="0"/>
              <a:t>Sources removed by 0.2</a:t>
            </a:r>
            <a:r>
              <a:rPr lang="en-US" dirty="0" smtClean="0">
                <a:sym typeface="Symbol"/>
              </a:rPr>
              <a:t> cut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569060" y="6155755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PRL </a:t>
            </a:r>
            <a:r>
              <a:rPr lang="en-US" b="1" dirty="0" smtClean="0">
                <a:solidFill>
                  <a:prstClr val="black"/>
                </a:solidFill>
              </a:rPr>
              <a:t>104</a:t>
            </a:r>
            <a:r>
              <a:rPr lang="en-US" dirty="0" smtClean="0">
                <a:solidFill>
                  <a:prstClr val="black"/>
                </a:solidFill>
              </a:rPr>
              <a:t>, 091302 (2010)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Gamma-Ray Line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Cross Section Upper Limits, for annihilation to </a:t>
            </a:r>
            <a:r>
              <a:rPr lang="en-US" dirty="0" smtClean="0">
                <a:sym typeface="Symbol"/>
              </a:rPr>
              <a:t>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685800" y="1028700"/>
          <a:ext cx="8044218" cy="5577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57400" y="13716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(i.e. annihilation cross section times B.R. to 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)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17645" y="5310845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PRL </a:t>
            </a:r>
            <a:r>
              <a:rPr lang="en-US" b="1" dirty="0" smtClean="0">
                <a:solidFill>
                  <a:prstClr val="black"/>
                </a:solidFill>
              </a:rPr>
              <a:t>104</a:t>
            </a:r>
            <a:r>
              <a:rPr lang="en-US" dirty="0" smtClean="0">
                <a:solidFill>
                  <a:prstClr val="black"/>
                </a:solidFill>
              </a:rPr>
              <a:t>, 091302 (2010)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D4F2-306F-43B1-9C58-A801358C7DE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6571" y="274320"/>
            <a:ext cx="8632372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FFC000"/>
                </a:solidFill>
                <a:latin typeface="Franklin Gothic Book"/>
                <a:ea typeface="+mj-ea"/>
                <a:cs typeface="+mj-cs"/>
              </a:rPr>
              <a:t>1-Year All-Sky Map, E&gt;200 </a:t>
            </a:r>
            <a:r>
              <a:rPr lang="en-US" sz="4000" dirty="0" err="1" smtClean="0">
                <a:solidFill>
                  <a:srgbClr val="FFC000"/>
                </a:solidFill>
                <a:latin typeface="Franklin Gothic Book"/>
                <a:ea typeface="+mj-ea"/>
                <a:cs typeface="+mj-cs"/>
              </a:rPr>
              <a:t>MeV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Franklin Gothic Book"/>
              <a:ea typeface="+mj-ea"/>
              <a:cs typeface="+mj-cs"/>
            </a:endParaRPr>
          </a:p>
        </p:txBody>
      </p:sp>
      <p:pic>
        <p:nvPicPr>
          <p:cNvPr id="11" name="Picture 10" descr="rate_12months_D1_PM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201510"/>
            <a:ext cx="9144000" cy="45593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46605" y="5810110"/>
            <a:ext cx="215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Rate map, exposure corrected, log scale.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12months_SUP10GeV_sm1.png"/>
          <p:cNvPicPr>
            <a:picLocks noChangeAspect="1"/>
          </p:cNvPicPr>
          <p:nvPr/>
        </p:nvPicPr>
        <p:blipFill>
          <a:blip r:embed="rId2" cstate="screen"/>
          <a:srcRect l="960" t="555" r="1126"/>
          <a:stretch>
            <a:fillRect/>
          </a:stretch>
        </p:blipFill>
        <p:spPr>
          <a:xfrm>
            <a:off x="68001" y="1221466"/>
            <a:ext cx="8997384" cy="485747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26571" y="274320"/>
            <a:ext cx="8632372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FFC000"/>
                </a:solidFill>
                <a:latin typeface="Franklin Gothic Book"/>
                <a:ea typeface="+mj-ea"/>
                <a:cs typeface="+mj-cs"/>
              </a:rPr>
              <a:t>1-Year All-Sky Map, E&gt;10 </a:t>
            </a:r>
            <a:r>
              <a:rPr lang="en-US" sz="4000" dirty="0" err="1" smtClean="0">
                <a:solidFill>
                  <a:srgbClr val="FFC000"/>
                </a:solidFill>
                <a:latin typeface="Franklin Gothic Book"/>
                <a:ea typeface="+mj-ea"/>
                <a:cs typeface="+mj-cs"/>
              </a:rPr>
              <a:t>GeV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Franklin Gothic Book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16175" y="6211669"/>
            <a:ext cx="215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Counts map.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atalog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4721-7F3F-4950-982F-AE204B20859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96007" y="6350040"/>
            <a:ext cx="2227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arXiv:1002.2280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9013" y="544473"/>
            <a:ext cx="2774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1451 Sources (&gt;4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Symbol"/>
              </a:rPr>
              <a:t> significance)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16090" y="5656293"/>
            <a:ext cx="693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n-lt"/>
              </a:rPr>
              <a:t>630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3220" y="625435"/>
            <a:ext cx="234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First 11 months of data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5272440"/>
            <a:ext cx="9143999" cy="1559887"/>
            <a:chOff x="0" y="5272440"/>
            <a:chExt cx="9143999" cy="155988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24260" y="5694895"/>
              <a:ext cx="161301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32860" y="5925325"/>
              <a:ext cx="161301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260350" y="6078945"/>
              <a:ext cx="172822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260350" y="6386185"/>
              <a:ext cx="130577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374095" y="5272440"/>
              <a:ext cx="53767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0" y="6462995"/>
              <a:ext cx="9143999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New classes not associated (confidently) with </a:t>
              </a:r>
              <a:r>
                <a:rPr lang="en-US" dirty="0" smtClean="0">
                  <a:solidFill>
                    <a:srgbClr val="FF0000"/>
                  </a:solidFill>
                  <a:sym typeface="Symbol"/>
                </a:rPr>
                <a:t>-ray sources in 3</a:t>
              </a:r>
              <a:r>
                <a:rPr lang="en-US" baseline="30000" dirty="0" smtClean="0">
                  <a:solidFill>
                    <a:srgbClr val="FF0000"/>
                  </a:solidFill>
                  <a:sym typeface="Symbol"/>
                </a:rPr>
                <a:t>rd</a:t>
              </a:r>
              <a:r>
                <a:rPr lang="en-US" dirty="0" smtClean="0">
                  <a:solidFill>
                    <a:srgbClr val="FF0000"/>
                  </a:solidFill>
                  <a:sym typeface="Symbol"/>
                </a:rPr>
                <a:t> EGRET catalog.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AGN Catalog</a:t>
            </a:r>
            <a:endParaRPr lang="en-US" dirty="0"/>
          </a:p>
        </p:txBody>
      </p:sp>
      <p:pic>
        <p:nvPicPr>
          <p:cNvPr id="7" name="Content Placeholder 6" descr="AGN_sky_apj345709f7_l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4260" y="740650"/>
            <a:ext cx="8351150" cy="414773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607465" y="6194160"/>
            <a:ext cx="2418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ApJ</a:t>
            </a:r>
            <a:r>
              <a:rPr lang="en-US" dirty="0" smtClean="0"/>
              <a:t> </a:t>
            </a:r>
            <a:r>
              <a:rPr lang="en-US" b="1" dirty="0" smtClean="0"/>
              <a:t>715</a:t>
            </a:r>
            <a:r>
              <a:rPr lang="en-US" dirty="0" smtClean="0"/>
              <a:t>, 429, May 2010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5425" y="4888390"/>
          <a:ext cx="288037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89"/>
                <a:gridCol w="1440189"/>
              </a:tblGrid>
              <a:tr h="307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/>
                </a:tc>
              </a:tr>
              <a:tr h="307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FSRQ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296</a:t>
                      </a:r>
                      <a:endParaRPr lang="en-US" sz="1600" dirty="0"/>
                    </a:p>
                  </a:txBody>
                  <a:tcPr/>
                </a:tc>
              </a:tr>
              <a:tr h="307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 Lac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/>
                </a:tc>
              </a:tr>
              <a:tr h="3079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Other AGN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</a:t>
                      </a:r>
                      <a:endParaRPr lang="en-US" sz="1600" dirty="0"/>
                    </a:p>
                  </a:txBody>
                  <a:tcPr/>
                </a:tc>
              </a:tr>
              <a:tr h="3079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Undetermined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803900" y="5195630"/>
            <a:ext cx="4147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First 11 months of data.</a:t>
            </a:r>
          </a:p>
          <a:p>
            <a:r>
              <a:rPr lang="en-US" sz="2400" dirty="0" smtClean="0"/>
              <a:t>709 sources identified as AGN.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Gamma-Ray Pulsars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ICHEP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R.P. Johnson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8" descr="Picture 6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7000" y="1189038"/>
            <a:ext cx="8870950" cy="441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530655" y="588692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hlink"/>
                </a:solidFill>
                <a:latin typeface="Arial" charset="0"/>
              </a:rPr>
              <a:t>ApJS</a:t>
            </a:r>
            <a:r>
              <a:rPr lang="en-US" dirty="0" smtClean="0">
                <a:solidFill>
                  <a:schemeClr val="hlink"/>
                </a:solidFill>
                <a:latin typeface="Arial" charset="0"/>
              </a:rPr>
              <a:t>, 187, 460 (2010)</a:t>
            </a:r>
            <a:endParaRPr lang="en-US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06730" y="6194160"/>
            <a:ext cx="1930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arXiv:1006.2134v1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7020" y="5771705"/>
            <a:ext cx="56071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8000"/>
                </a:solidFill>
              </a:rPr>
              <a:t>More than 56 gamma-ray pulsars in the first year</a:t>
            </a:r>
          </a:p>
          <a:p>
            <a:pPr algn="ctr"/>
            <a:r>
              <a:rPr lang="en-US" sz="2000" dirty="0" smtClean="0">
                <a:solidFill>
                  <a:srgbClr val="FF8000"/>
                </a:solidFill>
              </a:rPr>
              <a:t>Plus gamma-selected MSPs</a:t>
            </a:r>
            <a:endParaRPr lang="en-US" sz="2000" dirty="0">
              <a:solidFill>
                <a:srgbClr val="FF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2" cstate="screen"/>
          <a:srcRect l="6677" t="22062" r="5670" b="18763"/>
          <a:stretch>
            <a:fillRect/>
          </a:stretch>
        </p:blipFill>
        <p:spPr bwMode="auto">
          <a:xfrm>
            <a:off x="0" y="587030"/>
            <a:ext cx="6530655" cy="314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7"/>
          <p:cNvGrpSpPr/>
          <p:nvPr/>
        </p:nvGrpSpPr>
        <p:grpSpPr>
          <a:xfrm>
            <a:off x="-1225626" y="-576315"/>
            <a:ext cx="8924929" cy="5343525"/>
            <a:chOff x="-152404" y="190499"/>
            <a:chExt cx="8924929" cy="5343525"/>
          </a:xfrm>
          <a:solidFill>
            <a:schemeClr val="tx2">
              <a:lumMod val="25000"/>
            </a:schemeClr>
          </a:solidFill>
        </p:grpSpPr>
        <p:sp>
          <p:nvSpPr>
            <p:cNvPr id="48" name="Donut 47"/>
            <p:cNvSpPr/>
            <p:nvPr/>
          </p:nvSpPr>
          <p:spPr>
            <a:xfrm>
              <a:off x="-152404" y="190499"/>
              <a:ext cx="8924929" cy="5343525"/>
            </a:xfrm>
            <a:prstGeom prst="donut">
              <a:avLst>
                <a:gd name="adj" fmla="val 249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305675" y="990600"/>
              <a:ext cx="704850" cy="542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515100" y="4352925"/>
              <a:ext cx="1485900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76275" y="1019175"/>
              <a:ext cx="447675" cy="352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85800" y="4381500"/>
              <a:ext cx="1295400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0"/>
            <a:ext cx="7467600" cy="7486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Gamma-Ray Bursts (GRB)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596125" y="836577"/>
            <a:ext cx="2466974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28600" indent="-228600">
              <a:tabLst>
                <a:tab pos="228600" algn="l"/>
              </a:tabLst>
            </a:pPr>
            <a:r>
              <a:rPr lang="en-US" sz="1600" b="1" dirty="0" smtClean="0">
                <a:solidFill>
                  <a:prstClr val="black"/>
                </a:solidFill>
              </a:rPr>
              <a:t>As of April, 2010:</a:t>
            </a:r>
          </a:p>
          <a:p>
            <a:pPr marL="228600" indent="-228600">
              <a:buFont typeface="Wingdings"/>
              <a:buChar char="­"/>
              <a:tabLst>
                <a:tab pos="228600" algn="l"/>
              </a:tabLst>
            </a:pPr>
            <a:r>
              <a:rPr lang="en-US" sz="1600" dirty="0" smtClean="0">
                <a:solidFill>
                  <a:prstClr val="black"/>
                </a:solidFill>
              </a:rPr>
              <a:t>427 GBM GRB.</a:t>
            </a:r>
          </a:p>
          <a:p>
            <a:pPr marL="228600" indent="-228600">
              <a:buFont typeface="Wingdings"/>
              <a:buChar char="­"/>
              <a:tabLst>
                <a:tab pos="228600" algn="l"/>
              </a:tabLst>
            </a:pPr>
            <a:r>
              <a:rPr lang="en-US" sz="1600" dirty="0" smtClean="0">
                <a:solidFill>
                  <a:srgbClr val="0070C0"/>
                </a:solidFill>
              </a:rPr>
              <a:t>56 also observed by the Swift BAT.</a:t>
            </a:r>
          </a:p>
          <a:p>
            <a:pPr marL="228600" indent="-228600">
              <a:buFont typeface="Wingdings" pitchFamily="2" charset="2"/>
              <a:buChar char=""/>
              <a:tabLst>
                <a:tab pos="228600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16 LAT GRB (~½ of GBM bursts are in the LAT field of view).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475560" y="3409367"/>
            <a:ext cx="7782602" cy="3448633"/>
            <a:chOff x="1159766" y="3747362"/>
            <a:chExt cx="7782587" cy="3450227"/>
          </a:xfrm>
        </p:grpSpPr>
        <p:sp>
          <p:nvSpPr>
            <p:cNvPr id="57" name="TextBox 56"/>
            <p:cNvSpPr txBox="1"/>
            <p:nvPr/>
          </p:nvSpPr>
          <p:spPr>
            <a:xfrm>
              <a:off x="1269305" y="4149193"/>
              <a:ext cx="7673048" cy="30483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080825C</a:t>
              </a:r>
            </a:p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080916C   </a:t>
              </a: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	z </a:t>
              </a: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= 4.35 +/-0.15  (GROND/photometric</a:t>
              </a: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)  </a:t>
              </a:r>
              <a:r>
                <a:rPr lang="en-US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13 GeV photon!</a:t>
              </a:r>
              <a:endPara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081024B   </a:t>
              </a: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	short-duration </a:t>
              </a: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burst</a:t>
              </a:r>
            </a:p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081215A</a:t>
              </a:r>
            </a:p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090217</a:t>
              </a:r>
            </a:p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090323     </a:t>
              </a: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	z </a:t>
              </a: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= 3.6  (Gemini/spectroscopic)</a:t>
              </a:r>
            </a:p>
            <a:p>
              <a:pPr>
                <a:defRPr/>
              </a:pP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</a:t>
              </a: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090328	z </a:t>
              </a:r>
              <a:r>
                <a:rPr lang="en-US" sz="1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= 0.736 (Gemini/spectroscopic</a:t>
              </a: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)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090510	z = 0.903 (VLT/spectroscopic); short duration; </a:t>
              </a:r>
              <a:r>
                <a:rPr lang="en-US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31 GeV photon!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090626	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090902B	z = 1.822 (Gemini/spectroscopic) </a:t>
              </a:r>
              <a:r>
                <a:rPr lang="en-US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33 GeV photon!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090926A	z=2.1 (VLT/spectroscopic) </a:t>
              </a:r>
              <a:r>
                <a:rPr lang="en-US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19.6 GeV photon!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GRB 091003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59766" y="3747362"/>
              <a:ext cx="5874289" cy="3695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First 12 LAT-detected bursts (high-energy photons):</a:t>
              </a:r>
              <a:endPara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42875" y="619125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Equatorial coordinates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9475" y="5579680"/>
            <a:ext cx="7719405" cy="2688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2_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7954</TotalTime>
  <Words>1915</Words>
  <Application>Microsoft Office PowerPoint</Application>
  <PresentationFormat>On-screen Show (4:3)</PresentationFormat>
  <Paragraphs>339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Office Theme</vt:lpstr>
      <vt:lpstr>12_Technic</vt:lpstr>
      <vt:lpstr>Default Design</vt:lpstr>
      <vt:lpstr>Recent Results from the Fermi Gamma-ray Space Telescope</vt:lpstr>
      <vt:lpstr>Fermi  Observatory</vt:lpstr>
      <vt:lpstr>All Sky Monitor</vt:lpstr>
      <vt:lpstr>Slide 4</vt:lpstr>
      <vt:lpstr>Slide 5</vt:lpstr>
      <vt:lpstr>Slide 6</vt:lpstr>
      <vt:lpstr>AGN Catalog</vt:lpstr>
      <vt:lpstr>Gamma-Ray Pulsars</vt:lpstr>
      <vt:lpstr>Gamma-Ray Bursts (GRB)</vt:lpstr>
      <vt:lpstr>Slide 10</vt:lpstr>
      <vt:lpstr>Limits on Lorentz Invariance Violation</vt:lpstr>
      <vt:lpstr>Slide 12</vt:lpstr>
      <vt:lpstr>Cosmic-Ray Electrons (7 GeV to 1 TeV)</vt:lpstr>
      <vt:lpstr>Cosmic-Ray Electrons (7 GeV to 1 TeV)</vt:lpstr>
      <vt:lpstr>Cosmic-Ray Electrons</vt:lpstr>
      <vt:lpstr>Cosmic-Ray Electron Anisotropy</vt:lpstr>
      <vt:lpstr>Galactic Diffuse Emission</vt:lpstr>
      <vt:lpstr>Halo Dark Matter Limits (|b|&gt;10)</vt:lpstr>
      <vt:lpstr>Isotropic (Extragalactic) Diffuse Emission</vt:lpstr>
      <vt:lpstr>Isotropic SED from 1 keV to 100 GeV</vt:lpstr>
      <vt:lpstr>Cosmological Dark Matter</vt:lpstr>
      <vt:lpstr>Dwarf Spheroidal Galaxies</vt:lpstr>
      <vt:lpstr>Dwarf Spheroidal Galaxies, DM Search</vt:lpstr>
      <vt:lpstr>Dwarf Spheroidal Galaxies</vt:lpstr>
      <vt:lpstr>Dwarf Spheroidal Galaxies</vt:lpstr>
      <vt:lpstr>Dwarf Spheroidal Galaxies</vt:lpstr>
      <vt:lpstr>Conclusions</vt:lpstr>
      <vt:lpstr>Additional slides</vt:lpstr>
      <vt:lpstr>Dark Satellites</vt:lpstr>
      <vt:lpstr>Gamma-Ray Line Search</vt:lpstr>
      <vt:lpstr>Gamma-Ray Line Search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Robert</cp:lastModifiedBy>
  <cp:revision>713</cp:revision>
  <dcterms:created xsi:type="dcterms:W3CDTF">2006-08-16T00:00:00Z</dcterms:created>
  <dcterms:modified xsi:type="dcterms:W3CDTF">2010-07-23T12:31:53Z</dcterms:modified>
</cp:coreProperties>
</file>