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2.xml" ContentType="application/vnd.openxmlformats-officedocument.presentationml.notesSlide+xml"/>
  <Override PartName="/ppt/slides/slide22.xml" ContentType="application/vnd.openxmlformats-officedocument.presentationml.slide+xml"/>
  <Override PartName="/ppt/slides/slide28.xml" ContentType="application/vnd.openxmlformats-officedocument.presentationml.slide+xml"/>
  <Override PartName="/ppt/notesSlides/notesSlide11.xml" ContentType="application/vnd.openxmlformats-officedocument.presentationml.notesSlide+xml"/>
  <Override PartName="/docProps/app.xml" ContentType="application/vnd.openxmlformats-officedocument.extended-properties+xml"/>
  <Override PartName="/ppt/slides/slide30.xml" ContentType="application/vnd.openxmlformats-officedocument.presentationml.slide+xml"/>
  <Override PartName="/ppt/notesSlides/notesSlide9.xml" ContentType="application/vnd.openxmlformats-officedocument.presentationml.notesSlide+xml"/>
  <Override PartName="/ppt/slideLayouts/slideLayout23.xml" ContentType="application/vnd.openxmlformats-officedocument.presentationml.slideLayout+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slideLayouts/slideLayout21.xml" ContentType="application/vnd.openxmlformats-officedocument.presentationml.slideLayout+xml"/>
  <Override PartName="/ppt/theme/theme3.xml" ContentType="application/vnd.openxmlformats-officedocument.theme+xml"/>
  <Override PartName="/ppt/notesSlides/notesSlide16.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17.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Default Extension="wmf" ContentType="image/x-wmf"/>
  <Override PartName="/ppt/notesSlides/notesSlide15.xml" ContentType="application/vnd.openxmlformats-officedocument.presentationml.notesSlide+xml"/>
  <Override PartName="/ppt/notesSlides/notesSlide4.xml" ContentType="application/vnd.openxmlformats-officedocument.presentationml.notesSlide+xml"/>
  <Override PartName="/ppt/handoutMasters/handoutMaster1.xml" ContentType="application/vnd.openxmlformats-officedocument.presentationml.handoutMaster+xml"/>
  <Override PartName="/ppt/slides/slide13.xml" ContentType="application/vnd.openxmlformats-officedocument.presentationml.slide+xml"/>
  <Override PartName="/ppt/notesSlides/notesSlide23.xml" ContentType="application/vnd.openxmlformats-officedocument.presentationml.notesSlide+xml"/>
  <Override PartName="/ppt/notesSlides/notesSlide17.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s/slide43.xml" ContentType="application/vnd.openxmlformats-officedocument.presentationml.slide+xml"/>
  <Override PartName="/ppt/slideLayouts/slideLayout6.xml" ContentType="application/vnd.openxmlformats-officedocument.presentationml.slideLayout+xml"/>
  <Override PartName="/ppt/slides/slide37.xml" ContentType="application/vnd.openxmlformats-officedocument.presentationml.slide+xml"/>
  <Override PartName="/ppt/slideLayouts/slideLayout14.xml" ContentType="application/vnd.openxmlformats-officedocument.presentationml.slideLayout+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theme/theme5.xml" ContentType="application/vnd.openxmlformats-officedocument.theme+xml"/>
  <Override PartName="/ppt/notesSlides/notesSlide18.xml" ContentType="application/vnd.openxmlformats-officedocument.presentationml.notesSlide+xml"/>
  <Default Extension="png" ContentType="image/png"/>
  <Override PartName="/ppt/slides/slide27.xml" ContentType="application/vnd.openxmlformats-officedocument.presentationml.slide+xml"/>
  <Override PartName="/ppt/slideLayouts/slideLayout26.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slideMasters/slideMaster2.xml" ContentType="application/vnd.openxmlformats-officedocument.presentationml.slideMaster+xml"/>
  <Override PartName="/ppt/notesSlides/notesSlide10.xml" ContentType="application/vnd.openxmlformats-officedocument.presentationml.notesSlide+xml"/>
  <Override PartName="/ppt/notesSlides/notesSlide24.xml" ContentType="application/vnd.openxmlformats-officedocument.presentationml.notesSlide+xml"/>
  <Override PartName="/ppt/slideLayouts/slideLayout19.xml" ContentType="application/vnd.openxmlformats-officedocument.presentationml.slideLayout+xml"/>
  <Override PartName="/ppt/slideLayouts/slideLayout27.xml" ContentType="application/vnd.openxmlformats-officedocument.presentationml.slideLayout+xml"/>
  <Override PartName="/ppt/slides/slide12.xml" ContentType="application/vnd.openxmlformats-officedocument.presentationml.slide+xml"/>
  <Override PartName="/ppt/slides/slide19.xml" ContentType="application/vnd.openxmlformats-officedocument.presentationml.slide+xml"/>
  <Override PartName="/ppt/slides/slide41.xml" ContentType="application/vnd.openxmlformats-officedocument.presentationml.slide+xml"/>
  <Override PartName="/ppt/notesSlides/notesSlide2.xml" ContentType="application/vnd.openxmlformats-officedocument.presentationml.notesSlide+xml"/>
  <Override PartName="/ppt/notesSlides/notesSlide14.xml" ContentType="application/vnd.openxmlformats-officedocument.presentationml.notesSlide+xml"/>
  <Override PartName="/ppt/theme/theme2.xml" ContentType="application/vnd.openxmlformats-officedocument.theme+xml"/>
  <Override PartName="/ppt/theme/theme4.xml" ContentType="application/vnd.openxmlformats-officedocument.theme+xml"/>
  <Override PartName="/ppt/notesSlides/notesSlide27.xml" ContentType="application/vnd.openxmlformats-officedocument.presentationml.notesSlide+xml"/>
  <Override PartName="/ppt/slides/slide2.xml" ContentType="application/vnd.openxmlformats-officedocument.presentationml.slide+xml"/>
  <Override PartName="/ppt/slideMasters/slideMaster3.xml" ContentType="application/vnd.openxmlformats-officedocument.presentationml.slideMaster+xml"/>
  <Override PartName="/ppt/notesSlides/notesSlide25.xml" ContentType="application/vnd.openxmlformats-officedocument.presentationml.notesSlide+xml"/>
  <Override PartName="/ppt/slides/slide35.xml" ContentType="application/vnd.openxmlformats-officedocument.presentationml.slide+xml"/>
  <Override PartName="/ppt/slides/slide42.xml" ContentType="application/vnd.openxmlformats-officedocument.presentationml.slide+xml"/>
  <Override PartName="/ppt/notesSlides/notesSlide21.xml" ContentType="application/vnd.openxmlformats-officedocument.presentationml.notesSlide+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25.xml" ContentType="application/vnd.openxmlformats-officedocument.presentationml.slideLayout+xml"/>
  <Override PartName="/ppt/notesSlides/notesSlide3.xml" ContentType="application/vnd.openxmlformats-officedocument.presentationml.notesSlide+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slides/slide25.xml" ContentType="application/vnd.openxmlformats-officedocument.presentationml.slide+xml"/>
  <Override PartName="/ppt/notesSlides/notesSlide19.xml" ContentType="application/vnd.openxmlformats-officedocument.presentationml.notesSlide+xml"/>
  <Override PartName="/ppt/slides/slide14.xml" ContentType="application/vnd.openxmlformats-officedocument.presentationml.slide+xml"/>
  <Override PartName="/ppt/slides/slide40.xml" ContentType="application/vnd.openxmlformats-officedocument.presentationml.slide+xml"/>
  <Override PartName="/ppt/slideLayouts/slideLayout18.xml" ContentType="application/vnd.openxmlformats-officedocument.presentationml.slideLayout+xml"/>
  <Override PartName="/ppt/slides/slide34.xml" ContentType="application/vnd.openxmlformats-officedocument.presentationml.slide+xml"/>
  <Override PartName="/ppt/slideLayouts/slideLayout28.xml" ContentType="application/vnd.openxmlformats-officedocument.presentationml.slideLayout+xml"/>
  <Override PartName="/ppt/notesSlides/notesSlide12.xml" ContentType="application/vnd.openxmlformats-officedocument.presentationml.notesSlide+xml"/>
  <Override PartName="/ppt/notesSlides/notesSlide26.xml" ContentType="application/vnd.openxmlformats-officedocument.presentationml.notesSlide+xml"/>
  <Override PartName="/ppt/notesSlides/notesSlide5.xml" ContentType="application/vnd.openxmlformats-officedocument.presentationml.notesSlide+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theme/theme1.xml" ContentType="application/vnd.openxmlformats-officedocument.theme+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7.xml" ContentType="application/vnd.openxmlformats-officedocument.presentationml.slideLayout+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ppt/slideLayouts/slideLayout13.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Layouts/slideLayout15.xml" ContentType="application/vnd.openxmlformats-officedocument.presentationml.slideLayout+xml"/>
  <Override PartName="/ppt/slides/slide9.xml" ContentType="application/vnd.openxmlformats-officedocument.presentationml.slide+xml"/>
  <Override PartName="/ppt/slides/slide24.xml" ContentType="application/vnd.openxmlformats-officedocument.presentationml.slide+xml"/>
  <Override PartName="/ppt/slides/slide39.xml" ContentType="application/vnd.openxmlformats-officedocument.presentationml.slide+xml"/>
  <Override PartName="/ppt/slides/slide32.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slides/slide38.xml" ContentType="application/vnd.openxmlformats-officedocument.presentationml.slide+xml"/>
  <Override PartName="/ppt/slideLayouts/slideLayout12.xml" ContentType="application/vnd.openxmlformats-officedocument.presentationml.slideLayout+xml"/>
  <Override PartName="/ppt/notesSlides/notesSlide20.xml" ContentType="application/vnd.openxmlformats-officedocument.presentationml.notesSlide+xml"/>
  <Override PartName="/ppt/slides/slide29.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60" r:id="rId1"/>
    <p:sldMasterId id="2147483648" r:id="rId2"/>
    <p:sldMasterId id="2147483684" r:id="rId3"/>
  </p:sldMasterIdLst>
  <p:notesMasterIdLst>
    <p:notesMasterId r:id="rId47"/>
  </p:notesMasterIdLst>
  <p:handoutMasterIdLst>
    <p:handoutMasterId r:id="rId48"/>
  </p:handoutMasterIdLst>
  <p:sldIdLst>
    <p:sldId id="261" r:id="rId4"/>
    <p:sldId id="264" r:id="rId5"/>
    <p:sldId id="277" r:id="rId6"/>
    <p:sldId id="292" r:id="rId7"/>
    <p:sldId id="262" r:id="rId8"/>
    <p:sldId id="263" r:id="rId9"/>
    <p:sldId id="288" r:id="rId10"/>
    <p:sldId id="291" r:id="rId11"/>
    <p:sldId id="289" r:id="rId12"/>
    <p:sldId id="290" r:id="rId13"/>
    <p:sldId id="285" r:id="rId14"/>
    <p:sldId id="293" r:id="rId15"/>
    <p:sldId id="271" r:id="rId16"/>
    <p:sldId id="298" r:id="rId17"/>
    <p:sldId id="278" r:id="rId18"/>
    <p:sldId id="297" r:id="rId19"/>
    <p:sldId id="265" r:id="rId20"/>
    <p:sldId id="266" r:id="rId21"/>
    <p:sldId id="267" r:id="rId22"/>
    <p:sldId id="268" r:id="rId23"/>
    <p:sldId id="276" r:id="rId24"/>
    <p:sldId id="280" r:id="rId25"/>
    <p:sldId id="279" r:id="rId26"/>
    <p:sldId id="273" r:id="rId27"/>
    <p:sldId id="307" r:id="rId28"/>
    <p:sldId id="274" r:id="rId29"/>
    <p:sldId id="302" r:id="rId30"/>
    <p:sldId id="305" r:id="rId31"/>
    <p:sldId id="306" r:id="rId32"/>
    <p:sldId id="282" r:id="rId33"/>
    <p:sldId id="286" r:id="rId34"/>
    <p:sldId id="283" r:id="rId35"/>
    <p:sldId id="294" r:id="rId36"/>
    <p:sldId id="295" r:id="rId37"/>
    <p:sldId id="281" r:id="rId38"/>
    <p:sldId id="296" r:id="rId39"/>
    <p:sldId id="304" r:id="rId40"/>
    <p:sldId id="272" r:id="rId41"/>
    <p:sldId id="275" r:id="rId42"/>
    <p:sldId id="284" r:id="rId43"/>
    <p:sldId id="301" r:id="rId44"/>
    <p:sldId id="300" r:id="rId45"/>
    <p:sldId id="270" r:id="rId4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96452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0068" autoAdjust="0"/>
  </p:normalViewPr>
  <p:slideViewPr>
    <p:cSldViewPr snapToGrid="0" snapToObjects="1">
      <p:cViewPr>
        <p:scale>
          <a:sx n="100" d="100"/>
          <a:sy n="100" d="100"/>
        </p:scale>
        <p:origin x="-1208" y="-8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9" Type="http://schemas.openxmlformats.org/officeDocument/2006/relationships/slide" Target="slides/slide36.xml"/><Relationship Id="rId7" Type="http://schemas.openxmlformats.org/officeDocument/2006/relationships/slide" Target="slides/slide4.xml"/><Relationship Id="rId43" Type="http://schemas.openxmlformats.org/officeDocument/2006/relationships/slide" Target="slides/slide40.xml"/><Relationship Id="rId25" Type="http://schemas.openxmlformats.org/officeDocument/2006/relationships/slide" Target="slides/slide22.xml"/><Relationship Id="rId10" Type="http://schemas.openxmlformats.org/officeDocument/2006/relationships/slide" Target="slides/slide7.xml"/><Relationship Id="rId50" Type="http://schemas.openxmlformats.org/officeDocument/2006/relationships/presProps" Target="presProps.xml"/><Relationship Id="rId17" Type="http://schemas.openxmlformats.org/officeDocument/2006/relationships/slide" Target="slides/slide14.xml"/><Relationship Id="rId9" Type="http://schemas.openxmlformats.org/officeDocument/2006/relationships/slide" Target="slides/slide6.xml"/><Relationship Id="rId18" Type="http://schemas.openxmlformats.org/officeDocument/2006/relationships/slide" Target="slides/slide15.xml"/><Relationship Id="rId27" Type="http://schemas.openxmlformats.org/officeDocument/2006/relationships/slide" Target="slides/slide24.xml"/><Relationship Id="rId14" Type="http://schemas.openxmlformats.org/officeDocument/2006/relationships/slide" Target="slides/slide11.xml"/><Relationship Id="rId4" Type="http://schemas.openxmlformats.org/officeDocument/2006/relationships/slide" Target="slides/slide1.xml"/><Relationship Id="rId28" Type="http://schemas.openxmlformats.org/officeDocument/2006/relationships/slide" Target="slides/slide25.xml"/><Relationship Id="rId45" Type="http://schemas.openxmlformats.org/officeDocument/2006/relationships/slide" Target="slides/slide42.xml"/><Relationship Id="rId42" Type="http://schemas.openxmlformats.org/officeDocument/2006/relationships/slide" Target="slides/slide39.xml"/><Relationship Id="rId6" Type="http://schemas.openxmlformats.org/officeDocument/2006/relationships/slide" Target="slides/slide3.xml"/><Relationship Id="rId49" Type="http://schemas.openxmlformats.org/officeDocument/2006/relationships/printerSettings" Target="printerSettings/printerSettings1.bin"/><Relationship Id="rId44" Type="http://schemas.openxmlformats.org/officeDocument/2006/relationships/slide" Target="slides/slide41.xml"/><Relationship Id="rId19" Type="http://schemas.openxmlformats.org/officeDocument/2006/relationships/slide" Target="slides/slide16.xml"/><Relationship Id="rId38" Type="http://schemas.openxmlformats.org/officeDocument/2006/relationships/slide" Target="slides/slide35.xml"/><Relationship Id="rId20" Type="http://schemas.openxmlformats.org/officeDocument/2006/relationships/slide" Target="slides/slide17.xml"/><Relationship Id="rId2" Type="http://schemas.openxmlformats.org/officeDocument/2006/relationships/slideMaster" Target="slideMasters/slideMaster2.xml"/><Relationship Id="rId46" Type="http://schemas.openxmlformats.org/officeDocument/2006/relationships/slide" Target="slides/slide43.xml"/><Relationship Id="rId35" Type="http://schemas.openxmlformats.org/officeDocument/2006/relationships/slide" Target="slides/slide32.xml"/><Relationship Id="rId51" Type="http://schemas.openxmlformats.org/officeDocument/2006/relationships/viewProps" Target="viewProps.xml"/><Relationship Id="rId31" Type="http://schemas.openxmlformats.org/officeDocument/2006/relationships/slide" Target="slides/slide28.xml"/><Relationship Id="rId34" Type="http://schemas.openxmlformats.org/officeDocument/2006/relationships/slide" Target="slides/slide31.xml"/><Relationship Id="rId40" Type="http://schemas.openxmlformats.org/officeDocument/2006/relationships/slide" Target="slides/slide37.xml"/><Relationship Id="rId36" Type="http://schemas.openxmlformats.org/officeDocument/2006/relationships/slide" Target="slides/slide33.xml"/><Relationship Id="rId1" Type="http://schemas.openxmlformats.org/officeDocument/2006/relationships/slideMaster" Target="slideMasters/slideMaster1.xml"/><Relationship Id="rId24" Type="http://schemas.openxmlformats.org/officeDocument/2006/relationships/slide" Target="slides/slide21.xml"/><Relationship Id="rId47" Type="http://schemas.openxmlformats.org/officeDocument/2006/relationships/notesMaster" Target="notesMasters/notesMaster1.xml"/><Relationship Id="rId48" Type="http://schemas.openxmlformats.org/officeDocument/2006/relationships/handoutMaster" Target="handoutMasters/handoutMaster1.xml"/><Relationship Id="rId8" Type="http://schemas.openxmlformats.org/officeDocument/2006/relationships/slide" Target="slides/slide5.xml"/><Relationship Id="rId13" Type="http://schemas.openxmlformats.org/officeDocument/2006/relationships/slide" Target="slides/slide10.xml"/><Relationship Id="rId32" Type="http://schemas.openxmlformats.org/officeDocument/2006/relationships/slide" Target="slides/slide29.xml"/><Relationship Id="rId37" Type="http://schemas.openxmlformats.org/officeDocument/2006/relationships/slide" Target="slides/slide34.xml"/><Relationship Id="rId52" Type="http://schemas.openxmlformats.org/officeDocument/2006/relationships/theme" Target="theme/theme1.xml"/><Relationship Id="rId12" Type="http://schemas.openxmlformats.org/officeDocument/2006/relationships/slide" Target="slides/slide9.xml"/><Relationship Id="rId3" Type="http://schemas.openxmlformats.org/officeDocument/2006/relationships/slideMaster" Target="slideMasters/slideMaster3.xml"/><Relationship Id="rId23" Type="http://schemas.openxmlformats.org/officeDocument/2006/relationships/slide" Target="slides/slide20.xml"/><Relationship Id="rId53" Type="http://schemas.openxmlformats.org/officeDocument/2006/relationships/tableStyles" Target="tableStyles.xml"/><Relationship Id="rId26" Type="http://schemas.openxmlformats.org/officeDocument/2006/relationships/slide" Target="slides/slide23.xml"/><Relationship Id="rId30" Type="http://schemas.openxmlformats.org/officeDocument/2006/relationships/slide" Target="slides/slide27.xml"/><Relationship Id="rId11" Type="http://schemas.openxmlformats.org/officeDocument/2006/relationships/slide" Target="slides/slide8.xml"/><Relationship Id="rId29" Type="http://schemas.openxmlformats.org/officeDocument/2006/relationships/slide" Target="slides/slide26.xml"/><Relationship Id="rId16" Type="http://schemas.openxmlformats.org/officeDocument/2006/relationships/slide" Target="slides/slide13.xml"/><Relationship Id="rId33" Type="http://schemas.openxmlformats.org/officeDocument/2006/relationships/slide" Target="slides/slide30.xml"/><Relationship Id="rId41" Type="http://schemas.openxmlformats.org/officeDocument/2006/relationships/slide" Target="slides/slide38.xml"/><Relationship Id="rId5" Type="http://schemas.openxmlformats.org/officeDocument/2006/relationships/slide" Target="slides/slide2.xml"/><Relationship Id="rId15" Type="http://schemas.openxmlformats.org/officeDocument/2006/relationships/slide" Target="slides/slide12.xml"/><Relationship Id="rId22" Type="http://schemas.openxmlformats.org/officeDocument/2006/relationships/slide" Target="slides/slide19.xml"/><Relationship Id="rId21"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25A5269-82AC-8742-BBEE-539B9D13B1ED}" type="datetimeFigureOut">
              <a:rPr lang="en-US" smtClean="0"/>
              <a:pPr/>
              <a:t>7/22/10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59DB6A8-13CE-A845-87C4-FCDDBF728A5F}"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022A7C-7C1B-D945-AB83-2C661254267A}" type="datetimeFigureOut">
              <a:rPr lang="en-US" smtClean="0"/>
              <a:pPr/>
              <a:t>7/22/10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AABE81-6413-8945-9630-8F299ADFD973}"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bwMode="auto">
          <a:noFill/>
          <a:ln>
            <a:miter lim="800000"/>
            <a:headEnd/>
            <a:tailEnd/>
          </a:ln>
        </p:spPr>
        <p:txBody>
          <a:bodyPr/>
          <a:lstStyle/>
          <a:p>
            <a:fld id="{855F65B5-4696-E942-98FB-F736310EC2A9}" type="slidenum">
              <a:rPr lang="en-US">
                <a:latin typeface="Calibri" pitchFamily="-106" charset="0"/>
                <a:ea typeface="Arial" pitchFamily="-106" charset="0"/>
                <a:cs typeface="Arial" pitchFamily="-106" charset="0"/>
              </a:rPr>
              <a:pPr/>
              <a:t>2</a:t>
            </a:fld>
            <a:endParaRPr lang="en-US">
              <a:latin typeface="Calibri" pitchFamily="-106" charset="0"/>
              <a:ea typeface="Arial" pitchFamily="-106" charset="0"/>
              <a:cs typeface="Arial" pitchFamily="-106" charset="0"/>
            </a:endParaRPr>
          </a:p>
        </p:txBody>
      </p:sp>
      <p:sp>
        <p:nvSpPr>
          <p:cNvPr id="2048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0484"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E8336D91-0002-5641-B4A6-A884828A4721}" type="slidenum">
              <a:rPr lang="en-GB"/>
              <a:pPr/>
              <a:t>18</a:t>
            </a:fld>
            <a:endParaRPr lang="en-GB"/>
          </a:p>
        </p:txBody>
      </p:sp>
      <p:sp>
        <p:nvSpPr>
          <p:cNvPr id="16385" name="Text Box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16386" name="Text Box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15428C8-6236-824D-A52F-8E6359F36F01}" type="slidenum">
              <a:rPr lang="en-GB"/>
              <a:pPr/>
              <a:t>19</a:t>
            </a:fld>
            <a:endParaRPr lang="en-GB"/>
          </a:p>
        </p:txBody>
      </p:sp>
      <p:sp>
        <p:nvSpPr>
          <p:cNvPr id="17409" name="Text Box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17410" name="Text Box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72C6C2D6-6AE7-674E-8634-3572744C9E5A}" type="slidenum">
              <a:rPr lang="en-GB"/>
              <a:pPr/>
              <a:t>20</a:t>
            </a:fld>
            <a:endParaRPr lang="en-GB"/>
          </a:p>
        </p:txBody>
      </p:sp>
      <p:sp>
        <p:nvSpPr>
          <p:cNvPr id="18433" name="Text Box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18434" name="Text Box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7E33B96E-3766-4458-AD7D-D31BDBF8B544}" type="slidenum">
              <a:rPr lang="en-US" smtClean="0"/>
              <a:pPr/>
              <a:t>21</a:t>
            </a:fld>
            <a:endParaRPr lang="en-US" smtClean="0"/>
          </a:p>
        </p:txBody>
      </p:sp>
      <p:sp>
        <p:nvSpPr>
          <p:cNvPr id="44035" name="Rectangle 2"/>
          <p:cNvSpPr>
            <a:spLocks noGrp="1" noRot="1" noChangeAspect="1" noChangeArrowheads="1" noTextEdit="1"/>
          </p:cNvSpPr>
          <p:nvPr>
            <p:ph type="sldImg"/>
          </p:nvPr>
        </p:nvSpPr>
        <p:spPr>
          <a:xfrm>
            <a:off x="1152525" y="703263"/>
            <a:ext cx="4595813" cy="3446462"/>
          </a:xfrm>
          <a:ln/>
        </p:spPr>
      </p:sp>
      <p:sp>
        <p:nvSpPr>
          <p:cNvPr id="44036" name="Rectangle 3"/>
          <p:cNvSpPr>
            <a:spLocks noGrp="1" noChangeArrowheads="1"/>
          </p:cNvSpPr>
          <p:nvPr>
            <p:ph type="body" idx="1"/>
          </p:nvPr>
        </p:nvSpPr>
        <p:spPr>
          <a:xfrm>
            <a:off x="929491" y="4361371"/>
            <a:ext cx="5037548" cy="4080039"/>
          </a:xfrm>
          <a:noFill/>
          <a:ln/>
        </p:spPr>
        <p:txBody>
          <a:bodyPr/>
          <a:lstStyle/>
          <a:p>
            <a:pPr eaLnBrk="1" hangingPunct="1"/>
            <a:r>
              <a:rPr lang="en-US" dirty="0" smtClean="0"/>
              <a:t>And now</a:t>
            </a:r>
            <a:r>
              <a:rPr lang="en-US" baseline="0" dirty="0" smtClean="0"/>
              <a:t> </a:t>
            </a:r>
            <a:r>
              <a:rPr lang="en-US" dirty="0" smtClean="0"/>
              <a:t>summary slide. </a:t>
            </a:r>
          </a:p>
          <a:p>
            <a:pPr eaLnBrk="1" hangingPunct="1"/>
            <a:r>
              <a:rPr lang="en-US" dirty="0" smtClean="0"/>
              <a:t>So we can state a first observation of diffraction</a:t>
            </a:r>
            <a:r>
              <a:rPr lang="en-US" baseline="0" dirty="0" smtClean="0"/>
              <a:t> at LHC at 900 </a:t>
            </a:r>
            <a:r>
              <a:rPr lang="en-US" baseline="0" dirty="0" err="1" smtClean="0"/>
              <a:t>GeV</a:t>
            </a:r>
            <a:endParaRPr lang="en-US" baseline="0" dirty="0" smtClean="0"/>
          </a:p>
          <a:p>
            <a:pPr eaLnBrk="1" hangingPunct="1"/>
            <a:r>
              <a:rPr lang="en-US" baseline="0" dirty="0" smtClean="0"/>
              <a:t>And 2.36 </a:t>
            </a:r>
            <a:r>
              <a:rPr lang="en-US" baseline="0" dirty="0" err="1" smtClean="0"/>
              <a:t>TeV</a:t>
            </a:r>
            <a:r>
              <a:rPr lang="en-US" baseline="0" dirty="0" smtClean="0"/>
              <a:t>.  SD events observed in two ways: peak at low Xi and</a:t>
            </a:r>
          </a:p>
          <a:p>
            <a:pPr eaLnBrk="1" hangingPunct="1"/>
            <a:r>
              <a:rPr lang="en-US" baseline="0" dirty="0" smtClean="0"/>
              <a:t>presence of rap.gap.</a:t>
            </a:r>
          </a:p>
          <a:p>
            <a:pPr eaLnBrk="1" hangingPunct="1"/>
            <a:endParaRPr lang="en-US" baseline="0" dirty="0" smtClean="0"/>
          </a:p>
          <a:p>
            <a:pPr eaLnBrk="1" hangingPunct="1"/>
            <a:r>
              <a:rPr lang="en-US" baseline="0" dirty="0" smtClean="0"/>
              <a:t>Exp. Data have been compared with 2 MC generators PYTHIA and PHOJET.</a:t>
            </a:r>
          </a:p>
          <a:p>
            <a:pPr eaLnBrk="1" hangingPunct="1"/>
            <a:r>
              <a:rPr lang="en-US" baseline="0" dirty="0" smtClean="0"/>
              <a:t>PYTHIA gives a better description of non-diffractive part of spectrum.</a:t>
            </a:r>
          </a:p>
          <a:p>
            <a:pPr eaLnBrk="1" hangingPunct="1"/>
            <a:r>
              <a:rPr lang="en-US" baseline="0" dirty="0" err="1" smtClean="0"/>
              <a:t>Phojet</a:t>
            </a:r>
            <a:r>
              <a:rPr lang="en-US" baseline="0" dirty="0" smtClean="0"/>
              <a:t> describes better the diffractive contribution.</a:t>
            </a:r>
          </a:p>
          <a:p>
            <a:pPr eaLnBrk="1" hangingPunct="1"/>
            <a:endParaRPr lang="en-US" dirty="0" smtClean="0"/>
          </a:p>
          <a:p>
            <a:pPr eaLnBrk="1" hangingPunct="1"/>
            <a:r>
              <a:rPr lang="en-US" dirty="0" smtClean="0"/>
              <a:t>Constraint  from diffraction is important to improve MB MC tunes.</a:t>
            </a:r>
          </a:p>
          <a:p>
            <a:pPr eaLnBrk="1" hangingPunct="1"/>
            <a:r>
              <a:rPr lang="en-US" dirty="0" smtClean="0"/>
              <a:t>At the moment our data can not </a:t>
            </a:r>
            <a:r>
              <a:rPr lang="en-US" dirty="0" err="1" smtClean="0"/>
              <a:t>distingish</a:t>
            </a:r>
            <a:r>
              <a:rPr lang="en-US" baseline="0" dirty="0" smtClean="0"/>
              <a:t> between D6T, DW and CW tunes.</a:t>
            </a:r>
            <a:endParaRPr lang="ru-RU"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F40140B-DBBE-1740-9010-07706BB61CCB}" type="slidenum">
              <a:rPr lang="en-US"/>
              <a:pPr/>
              <a:t>22</a:t>
            </a:fld>
            <a:endParaRPr lang="en-US"/>
          </a:p>
        </p:txBody>
      </p:sp>
      <p:sp>
        <p:nvSpPr>
          <p:cNvPr id="1004546" name="Rectangle 2"/>
          <p:cNvSpPr>
            <a:spLocks noGrp="1" noRot="1" noChangeAspect="1" noChangeArrowheads="1"/>
          </p:cNvSpPr>
          <p:nvPr>
            <p:ph type="sldImg"/>
          </p:nvPr>
        </p:nvSpPr>
        <p:spPr bwMode="auto">
          <a:xfrm>
            <a:off x="1150938" y="703263"/>
            <a:ext cx="4592637" cy="3443287"/>
          </a:xfrm>
          <a:prstGeom prst="rect">
            <a:avLst/>
          </a:prstGeom>
          <a:solidFill>
            <a:srgbClr val="FFFFFF"/>
          </a:solidFill>
          <a:ln>
            <a:solidFill>
              <a:srgbClr val="000000"/>
            </a:solidFill>
            <a:miter lim="800000"/>
            <a:headEnd/>
            <a:tailEnd/>
          </a:ln>
        </p:spPr>
      </p:sp>
      <p:sp>
        <p:nvSpPr>
          <p:cNvPr id="1004547" name="Rectangle 3"/>
          <p:cNvSpPr>
            <a:spLocks noGrp="1" noChangeArrowheads="1"/>
          </p:cNvSpPr>
          <p:nvPr>
            <p:ph type="body" idx="1"/>
          </p:nvPr>
        </p:nvSpPr>
        <p:spPr bwMode="auto">
          <a:xfrm>
            <a:off x="929327" y="4357123"/>
            <a:ext cx="5034619" cy="4076292"/>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0111C8D-E887-4065-B817-3E4351A54D0E}" type="slidenum">
              <a:rPr lang="en-US" smtClean="0"/>
              <a:pPr/>
              <a:t>23</a:t>
            </a:fld>
            <a:endParaRPr lang="en-US" smtClean="0"/>
          </a:p>
        </p:txBody>
      </p:sp>
      <p:sp>
        <p:nvSpPr>
          <p:cNvPr id="34819" name="Rectangle 2"/>
          <p:cNvSpPr>
            <a:spLocks noGrp="1" noRot="1" noChangeAspect="1" noChangeArrowheads="1" noTextEdit="1"/>
          </p:cNvSpPr>
          <p:nvPr>
            <p:ph type="sldImg"/>
          </p:nvPr>
        </p:nvSpPr>
        <p:spPr>
          <a:xfrm>
            <a:off x="1152525" y="703263"/>
            <a:ext cx="4595813" cy="3446462"/>
          </a:xfrm>
          <a:ln/>
        </p:spPr>
      </p:sp>
      <p:sp>
        <p:nvSpPr>
          <p:cNvPr id="34820" name="Rectangle 3"/>
          <p:cNvSpPr>
            <a:spLocks noGrp="1" noChangeArrowheads="1"/>
          </p:cNvSpPr>
          <p:nvPr>
            <p:ph type="body" idx="1"/>
          </p:nvPr>
        </p:nvSpPr>
        <p:spPr>
          <a:xfrm>
            <a:off x="929491" y="4361371"/>
            <a:ext cx="5037548" cy="4080039"/>
          </a:xfrm>
          <a:noFill/>
          <a:ln/>
        </p:spPr>
        <p:txBody>
          <a:bodyPr/>
          <a:lstStyle/>
          <a:p>
            <a:pPr eaLnBrk="1" hangingPunct="1"/>
            <a:r>
              <a:rPr lang="en-US" dirty="0" smtClean="0"/>
              <a:t>Diagram of SD is shown again on the slide, </a:t>
            </a:r>
            <a:r>
              <a:rPr lang="en-US" baseline="0" dirty="0" smtClean="0"/>
              <a:t> and in addition on the sketch of CMS detector.</a:t>
            </a:r>
          </a:p>
          <a:p>
            <a:pPr eaLnBrk="1" hangingPunct="1"/>
            <a:r>
              <a:rPr lang="en-US" baseline="0" dirty="0" smtClean="0"/>
              <a:t>At present design of CMS there is no possibility to measure diff. proton, but we can measure</a:t>
            </a:r>
          </a:p>
          <a:p>
            <a:pPr eaLnBrk="1" hangingPunct="1"/>
            <a:r>
              <a:rPr lang="en-US" baseline="0" dirty="0" smtClean="0"/>
              <a:t>particles from diff. cluster X and then reconstruct some proton parameters, Xi.</a:t>
            </a:r>
          </a:p>
          <a:p>
            <a:pPr eaLnBrk="1" hangingPunct="1"/>
            <a:r>
              <a:rPr lang="en-US" baseline="0" dirty="0" smtClean="0"/>
              <a:t>We can identify reaction using LRG: absence or particular absence of energy in the forward CMS</a:t>
            </a:r>
          </a:p>
          <a:p>
            <a:pPr eaLnBrk="1" hangingPunct="1"/>
            <a:r>
              <a:rPr lang="en-US" baseline="0" dirty="0" err="1" smtClean="0"/>
              <a:t>Calo</a:t>
            </a:r>
            <a:r>
              <a:rPr lang="en-US" baseline="0" dirty="0" smtClean="0"/>
              <a:t>. Here we use absence signal in HF for LRG.</a:t>
            </a:r>
          </a:p>
          <a:p>
            <a:pPr eaLnBrk="1" hangingPunct="1"/>
            <a:endParaRPr lang="en-US" baseline="0" dirty="0" smtClean="0"/>
          </a:p>
          <a:p>
            <a:pPr eaLnBrk="1" hangingPunct="1"/>
            <a:r>
              <a:rPr lang="en-US" baseline="0" dirty="0" smtClean="0"/>
              <a:t>I’m going to make brief introduction to the main kinematical </a:t>
            </a:r>
            <a:r>
              <a:rPr lang="en-US" baseline="0" dirty="0" err="1" smtClean="0"/>
              <a:t>variabales</a:t>
            </a:r>
            <a:r>
              <a:rPr lang="en-US" baseline="0" dirty="0" smtClean="0"/>
              <a:t> and dependencies in SD proc.</a:t>
            </a:r>
          </a:p>
          <a:p>
            <a:pPr eaLnBrk="1" hangingPunct="1"/>
            <a:r>
              <a:rPr lang="en-US" baseline="0" dirty="0" smtClean="0"/>
              <a:t>Xi of proton is proportional to the mass square of diff. cluster X. Rapidity gap is equal to the minus logarithm of xi,</a:t>
            </a:r>
          </a:p>
          <a:p>
            <a:pPr eaLnBrk="1" hangingPunct="1"/>
            <a:r>
              <a:rPr lang="en-US" baseline="0" dirty="0" smtClean="0"/>
              <a:t>and also depends on mass of X. It can be shown that Xi is also proportional to the sum over all energies and</a:t>
            </a:r>
          </a:p>
          <a:p>
            <a:pPr eaLnBrk="1" hangingPunct="1"/>
            <a:r>
              <a:rPr lang="en-US" baseline="0" dirty="0" smtClean="0"/>
              <a:t>longitudinal projection of the momentum of all particles in cluster X. Cross-section of SD is inversely proportional to </a:t>
            </a:r>
          </a:p>
          <a:p>
            <a:pPr eaLnBrk="1" hangingPunct="1"/>
            <a:r>
              <a:rPr lang="en-US" baseline="0" dirty="0" smtClean="0"/>
              <a:t>the X mass square and so inversely proportional to the Xi.  </a:t>
            </a:r>
          </a:p>
          <a:p>
            <a:pPr eaLnBrk="1" hangingPunct="1"/>
            <a:r>
              <a:rPr lang="en-US" baseline="0" dirty="0" smtClean="0"/>
              <a:t>Also we can conclude that diffraction should dominate at small Xi / or </a:t>
            </a:r>
            <a:r>
              <a:rPr lang="en-US" baseline="0" dirty="0" err="1" smtClean="0"/>
              <a:t>varianble</a:t>
            </a:r>
            <a:r>
              <a:rPr lang="en-US" baseline="0" dirty="0" smtClean="0"/>
              <a:t> ( E\pm </a:t>
            </a:r>
            <a:r>
              <a:rPr lang="en-US" baseline="0" dirty="0" err="1" smtClean="0"/>
              <a:t>pz</a:t>
            </a:r>
            <a:r>
              <a:rPr lang="en-US" baseline="0" dirty="0" smtClean="0"/>
              <a:t>).</a:t>
            </a:r>
          </a:p>
          <a:p>
            <a:pPr eaLnBrk="1" hangingPunct="1"/>
            <a:endParaRPr lang="en-US" baseline="0" dirty="0" smtClean="0"/>
          </a:p>
          <a:p>
            <a:pPr eaLnBrk="1" hangingPunct="1"/>
            <a:r>
              <a:rPr lang="en-US" baseline="0" dirty="0" smtClean="0"/>
              <a:t>As we will talk about first observation of SD at LHC, it will be </a:t>
            </a:r>
            <a:r>
              <a:rPr lang="en-US" dirty="0" smtClean="0"/>
              <a:t>quite appropriate  to tell about history of</a:t>
            </a:r>
            <a:r>
              <a:rPr lang="en-US" baseline="0" dirty="0" smtClean="0"/>
              <a:t> SD study.</a:t>
            </a:r>
          </a:p>
          <a:p>
            <a:pPr eaLnBrk="1" hangingPunct="1"/>
            <a:r>
              <a:rPr lang="en-US" baseline="0" dirty="0" smtClean="0"/>
              <a:t>But it is too long story which come from the low energy fix target experiments, </a:t>
            </a:r>
          </a:p>
          <a:p>
            <a:pPr eaLnBrk="1" hangingPunct="1"/>
            <a:r>
              <a:rPr lang="en-US" baseline="0" dirty="0" smtClean="0"/>
              <a:t>Continue at ISR , first pp collider at CERN, when it was observed production of diffractive clusters with the masses several times  higher than mass of proton. And where all main kinematical dependencies of SD were proved. Than SPS experiments, where hard diffraction</a:t>
            </a:r>
          </a:p>
          <a:p>
            <a:pPr eaLnBrk="1" hangingPunct="1"/>
            <a:r>
              <a:rPr lang="en-US" baseline="0" dirty="0" smtClean="0"/>
              <a:t>was observed first time. Hera with study of diffractive structure functions and diffractive PDF. </a:t>
            </a:r>
            <a:r>
              <a:rPr lang="en-US" baseline="0" dirty="0" err="1" smtClean="0"/>
              <a:t>Tevatron</a:t>
            </a:r>
            <a:r>
              <a:rPr lang="en-US" baseline="0" dirty="0" smtClean="0"/>
              <a:t> where </a:t>
            </a:r>
            <a:r>
              <a:rPr lang="en-US" dirty="0" smtClean="0"/>
              <a:t>hard scattering </a:t>
            </a:r>
            <a:r>
              <a:rPr lang="en-US" dirty="0" err="1" smtClean="0"/>
              <a:t>factorisation</a:t>
            </a:r>
            <a:r>
              <a:rPr lang="en-US" dirty="0" smtClean="0"/>
              <a:t> violation was observed. And now we start new</a:t>
            </a:r>
          </a:p>
          <a:p>
            <a:pPr eaLnBrk="1" hangingPunct="1"/>
            <a:r>
              <a:rPr lang="en-US" baseline="0" dirty="0" smtClean="0"/>
              <a:t>period of diffraction study at LHC. I decided to show one of the first result from ISR, obtained around 35 y. before: mass dependence of the </a:t>
            </a:r>
            <a:r>
              <a:rPr lang="en-US" baseline="0" dirty="0" err="1" smtClean="0"/>
              <a:t>cs</a:t>
            </a:r>
            <a:r>
              <a:rPr lang="en-US" baseline="0" dirty="0" smtClean="0"/>
              <a:t>, rapidity gap observation  for different masses, and diffractive peak observed at small Xi. Approximately the same distribution we observed now with CMS. </a:t>
            </a:r>
          </a:p>
          <a:p>
            <a:pPr eaLnBrk="1" hangingPunct="1"/>
            <a:endParaRPr lang="en-US" baseline="0" dirty="0" smtClean="0"/>
          </a:p>
          <a:p>
            <a:pPr eaLnBrk="1" hangingPunct="1"/>
            <a:endParaRPr lang="en-US" baseline="0" dirty="0" smtClean="0"/>
          </a:p>
          <a:p>
            <a:pPr eaLnBrk="1" hangingPunct="1"/>
            <a:r>
              <a:rPr lang="en-US" baseline="0" dirty="0" smtClean="0"/>
              <a:t>   </a:t>
            </a:r>
            <a:endParaRPr lang="ru-RU"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23528A5-3CC9-447B-BDE9-E6DD19EAA45B}" type="slidenum">
              <a:rPr lang="en-US" smtClean="0"/>
              <a:pPr/>
              <a:t>24</a:t>
            </a:fld>
            <a:endParaRPr lang="en-US" smtClean="0"/>
          </a:p>
        </p:txBody>
      </p:sp>
      <p:sp>
        <p:nvSpPr>
          <p:cNvPr id="40963" name="Rectangle 2"/>
          <p:cNvSpPr>
            <a:spLocks noGrp="1" noRot="1" noChangeAspect="1" noChangeArrowheads="1" noTextEdit="1"/>
          </p:cNvSpPr>
          <p:nvPr>
            <p:ph type="sldImg"/>
          </p:nvPr>
        </p:nvSpPr>
        <p:spPr>
          <a:xfrm>
            <a:off x="1152525" y="703263"/>
            <a:ext cx="4595813" cy="3446462"/>
          </a:xfrm>
          <a:ln/>
        </p:spPr>
      </p:sp>
      <p:sp>
        <p:nvSpPr>
          <p:cNvPr id="40964" name="Rectangle 3"/>
          <p:cNvSpPr>
            <a:spLocks noGrp="1" noChangeArrowheads="1"/>
          </p:cNvSpPr>
          <p:nvPr>
            <p:ph type="body" idx="1"/>
          </p:nvPr>
        </p:nvSpPr>
        <p:spPr>
          <a:xfrm>
            <a:off x="929491" y="4361371"/>
            <a:ext cx="5037548" cy="4080039"/>
          </a:xfrm>
          <a:noFill/>
          <a:ln/>
        </p:spPr>
        <p:txBody>
          <a:bodyPr/>
          <a:lstStyle/>
          <a:p>
            <a:pPr eaLnBrk="1" hangingPunct="1"/>
            <a:r>
              <a:rPr lang="en-US" dirty="0" smtClean="0"/>
              <a:t>Figures on this slide show distribution ob the</a:t>
            </a:r>
            <a:r>
              <a:rPr lang="en-US" baseline="0" dirty="0" smtClean="0"/>
              <a:t> variable discussed above.</a:t>
            </a:r>
          </a:p>
          <a:p>
            <a:pPr eaLnBrk="1" hangingPunct="1"/>
            <a:r>
              <a:rPr lang="en-US" baseline="0" dirty="0" smtClean="0"/>
              <a:t>Left ones for 900 </a:t>
            </a:r>
            <a:r>
              <a:rPr lang="en-US" baseline="0" dirty="0" err="1" smtClean="0"/>
              <a:t>GeV</a:t>
            </a:r>
            <a:r>
              <a:rPr lang="en-US" baseline="0" dirty="0" smtClean="0"/>
              <a:t> and the right ones for 2360 </a:t>
            </a:r>
            <a:r>
              <a:rPr lang="en-US" baseline="0" dirty="0" err="1" smtClean="0"/>
              <a:t>GeV</a:t>
            </a:r>
            <a:r>
              <a:rPr lang="en-US" baseline="0" dirty="0" smtClean="0"/>
              <a:t>.</a:t>
            </a:r>
          </a:p>
          <a:p>
            <a:pPr eaLnBrk="1" hangingPunct="1"/>
            <a:r>
              <a:rPr lang="en-US" baseline="0" dirty="0" smtClean="0"/>
              <a:t>Yellow band illustrate the effect of 10% energy scale uncertainty in calorimeters.</a:t>
            </a:r>
          </a:p>
          <a:p>
            <a:pPr eaLnBrk="1" hangingPunct="1"/>
            <a:r>
              <a:rPr lang="en-US" dirty="0" smtClean="0"/>
              <a:t>The greater</a:t>
            </a:r>
            <a:r>
              <a:rPr lang="en-US" baseline="0" dirty="0" smtClean="0"/>
              <a:t> part of diffractive events are </a:t>
            </a:r>
            <a:r>
              <a:rPr lang="en-US" baseline="0" dirty="0" err="1" smtClean="0"/>
              <a:t>consentrated</a:t>
            </a:r>
            <a:r>
              <a:rPr lang="en-US" baseline="0" dirty="0" smtClean="0"/>
              <a:t> in the first bin in all histograms.</a:t>
            </a:r>
          </a:p>
          <a:p>
            <a:pPr eaLnBrk="1" hangingPunct="1"/>
            <a:r>
              <a:rPr lang="en-US" baseline="0" dirty="0" smtClean="0"/>
              <a:t>Plots show also MC events for diffractive and non-diffractive events.</a:t>
            </a:r>
          </a:p>
          <a:p>
            <a:pPr eaLnBrk="1" hangingPunct="1"/>
            <a:r>
              <a:rPr lang="en-US" baseline="0" dirty="0" smtClean="0"/>
              <a:t>You can see that data is consistent with MC for diff. events. This is seen clear in the first bin.</a:t>
            </a:r>
          </a:p>
          <a:p>
            <a:pPr eaLnBrk="1" hangingPunct="1"/>
            <a:r>
              <a:rPr lang="en-US" baseline="0" dirty="0" smtClean="0"/>
              <a:t>For </a:t>
            </a:r>
            <a:r>
              <a:rPr lang="en-US" baseline="0" dirty="0" err="1" smtClean="0"/>
              <a:t>E+pz</a:t>
            </a:r>
            <a:r>
              <a:rPr lang="en-US" baseline="0" dirty="0" smtClean="0"/>
              <a:t> this </a:t>
            </a:r>
            <a:r>
              <a:rPr lang="en-US" baseline="0" dirty="0" err="1" smtClean="0"/>
              <a:t>diference</a:t>
            </a:r>
            <a:r>
              <a:rPr lang="en-US" baseline="0" dirty="0" smtClean="0"/>
              <a:t> appear due to SD cross section peaking at small Xi</a:t>
            </a:r>
          </a:p>
          <a:p>
            <a:pPr eaLnBrk="1" hangingPunct="1"/>
            <a:r>
              <a:rPr lang="en-US" baseline="0" dirty="0" smtClean="0"/>
              <a:t>For HF distributions we see absence of  fwd </a:t>
            </a:r>
            <a:r>
              <a:rPr lang="en-US" baseline="0" dirty="0" err="1" smtClean="0"/>
              <a:t>hadron</a:t>
            </a:r>
            <a:r>
              <a:rPr lang="en-US" baseline="0" dirty="0" smtClean="0"/>
              <a:t> activity due to rap.gap.</a:t>
            </a:r>
            <a:endParaRPr lang="ru-RU" dirty="0"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123528A5-3CC9-447B-BDE9-E6DD19EAA45B}" type="slidenum">
              <a:rPr lang="en-US" smtClean="0"/>
              <a:pPr/>
              <a:t>25</a:t>
            </a:fld>
            <a:endParaRPr lang="en-US" smtClean="0"/>
          </a:p>
        </p:txBody>
      </p:sp>
      <p:sp>
        <p:nvSpPr>
          <p:cNvPr id="40963" name="Rectangle 2"/>
          <p:cNvSpPr>
            <a:spLocks noGrp="1" noRot="1" noChangeAspect="1" noChangeArrowheads="1" noTextEdit="1"/>
          </p:cNvSpPr>
          <p:nvPr>
            <p:ph type="sldImg"/>
          </p:nvPr>
        </p:nvSpPr>
        <p:spPr>
          <a:xfrm>
            <a:off x="1152525" y="703263"/>
            <a:ext cx="4595813" cy="3446462"/>
          </a:xfrm>
          <a:ln/>
        </p:spPr>
      </p:sp>
      <p:sp>
        <p:nvSpPr>
          <p:cNvPr id="40964" name="Rectangle 3"/>
          <p:cNvSpPr>
            <a:spLocks noGrp="1" noChangeArrowheads="1"/>
          </p:cNvSpPr>
          <p:nvPr>
            <p:ph type="body" idx="1"/>
          </p:nvPr>
        </p:nvSpPr>
        <p:spPr>
          <a:xfrm>
            <a:off x="929491" y="4361371"/>
            <a:ext cx="5037548" cy="4080039"/>
          </a:xfrm>
          <a:noFill/>
          <a:ln/>
        </p:spPr>
        <p:txBody>
          <a:bodyPr/>
          <a:lstStyle/>
          <a:p>
            <a:pPr eaLnBrk="1" hangingPunct="1"/>
            <a:r>
              <a:rPr lang="en-US" dirty="0" smtClean="0"/>
              <a:t>Figures on this slide show distribution ob the</a:t>
            </a:r>
            <a:r>
              <a:rPr lang="en-US" baseline="0" dirty="0" smtClean="0"/>
              <a:t> variable discussed above.</a:t>
            </a:r>
          </a:p>
          <a:p>
            <a:pPr eaLnBrk="1" hangingPunct="1"/>
            <a:r>
              <a:rPr lang="en-US" baseline="0" dirty="0" smtClean="0"/>
              <a:t>Left ones for 900 </a:t>
            </a:r>
            <a:r>
              <a:rPr lang="en-US" baseline="0" dirty="0" err="1" smtClean="0"/>
              <a:t>GeV</a:t>
            </a:r>
            <a:r>
              <a:rPr lang="en-US" baseline="0" dirty="0" smtClean="0"/>
              <a:t> and the right ones for 2360 </a:t>
            </a:r>
            <a:r>
              <a:rPr lang="en-US" baseline="0" dirty="0" err="1" smtClean="0"/>
              <a:t>GeV</a:t>
            </a:r>
            <a:r>
              <a:rPr lang="en-US" baseline="0" dirty="0" smtClean="0"/>
              <a:t>.</a:t>
            </a:r>
          </a:p>
          <a:p>
            <a:pPr eaLnBrk="1" hangingPunct="1"/>
            <a:r>
              <a:rPr lang="en-US" baseline="0" dirty="0" smtClean="0"/>
              <a:t>Yellow band illustrate the effect of 10% energy scale uncertainty in calorimeters.</a:t>
            </a:r>
          </a:p>
          <a:p>
            <a:pPr eaLnBrk="1" hangingPunct="1"/>
            <a:r>
              <a:rPr lang="en-US" dirty="0" smtClean="0"/>
              <a:t>The greater</a:t>
            </a:r>
            <a:r>
              <a:rPr lang="en-US" baseline="0" dirty="0" smtClean="0"/>
              <a:t> part of diffractive events are </a:t>
            </a:r>
            <a:r>
              <a:rPr lang="en-US" baseline="0" dirty="0" err="1" smtClean="0"/>
              <a:t>consentrated</a:t>
            </a:r>
            <a:r>
              <a:rPr lang="en-US" baseline="0" dirty="0" smtClean="0"/>
              <a:t> in the first bin in all histograms.</a:t>
            </a:r>
          </a:p>
          <a:p>
            <a:pPr eaLnBrk="1" hangingPunct="1"/>
            <a:r>
              <a:rPr lang="en-US" baseline="0" dirty="0" smtClean="0"/>
              <a:t>Plots show also MC events for diffractive and non-diffractive events.</a:t>
            </a:r>
          </a:p>
          <a:p>
            <a:pPr eaLnBrk="1" hangingPunct="1"/>
            <a:r>
              <a:rPr lang="en-US" baseline="0" dirty="0" smtClean="0"/>
              <a:t>You can see that data is consistent with MC for diff. events. This is seen clear in the first bin.</a:t>
            </a:r>
          </a:p>
          <a:p>
            <a:pPr eaLnBrk="1" hangingPunct="1"/>
            <a:r>
              <a:rPr lang="en-US" baseline="0" dirty="0" smtClean="0"/>
              <a:t>For </a:t>
            </a:r>
            <a:r>
              <a:rPr lang="en-US" baseline="0" dirty="0" err="1" smtClean="0"/>
              <a:t>E+pz</a:t>
            </a:r>
            <a:r>
              <a:rPr lang="en-US" baseline="0" dirty="0" smtClean="0"/>
              <a:t> this </a:t>
            </a:r>
            <a:r>
              <a:rPr lang="en-US" baseline="0" dirty="0" err="1" smtClean="0"/>
              <a:t>diference</a:t>
            </a:r>
            <a:r>
              <a:rPr lang="en-US" baseline="0" dirty="0" smtClean="0"/>
              <a:t> appear due to SD cross section peaking at small Xi</a:t>
            </a:r>
          </a:p>
          <a:p>
            <a:pPr eaLnBrk="1" hangingPunct="1"/>
            <a:r>
              <a:rPr lang="en-US" baseline="0" dirty="0" smtClean="0"/>
              <a:t>For HF distributions we see absence of  fwd </a:t>
            </a:r>
            <a:r>
              <a:rPr lang="en-US" baseline="0" dirty="0" err="1" smtClean="0"/>
              <a:t>hadron</a:t>
            </a:r>
            <a:r>
              <a:rPr lang="en-US" baseline="0" dirty="0" smtClean="0"/>
              <a:t> activity due to rap.gap.</a:t>
            </a:r>
            <a:endParaRPr lang="ru-RU" dirty="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p:spPr>
        <p:txBody>
          <a:bodyPr/>
          <a:lstStyle/>
          <a:p>
            <a:fld id="{939DDECF-725E-417F-9111-B836A2A55406}" type="slidenum">
              <a:rPr lang="en-US" smtClean="0"/>
              <a:pPr/>
              <a:t>26</a:t>
            </a:fld>
            <a:endParaRPr lang="en-US" smtClean="0"/>
          </a:p>
        </p:txBody>
      </p:sp>
      <p:sp>
        <p:nvSpPr>
          <p:cNvPr id="41987" name="Rectangle 2"/>
          <p:cNvSpPr>
            <a:spLocks noGrp="1" noRot="1" noChangeAspect="1" noChangeArrowheads="1" noTextEdit="1"/>
          </p:cNvSpPr>
          <p:nvPr>
            <p:ph type="sldImg"/>
          </p:nvPr>
        </p:nvSpPr>
        <p:spPr>
          <a:xfrm>
            <a:off x="1152525" y="703263"/>
            <a:ext cx="4595813" cy="3446462"/>
          </a:xfrm>
          <a:ln/>
        </p:spPr>
      </p:sp>
      <p:sp>
        <p:nvSpPr>
          <p:cNvPr id="41988" name="Rectangle 3"/>
          <p:cNvSpPr>
            <a:spLocks noGrp="1" noChangeArrowheads="1"/>
          </p:cNvSpPr>
          <p:nvPr>
            <p:ph type="body" idx="1"/>
          </p:nvPr>
        </p:nvSpPr>
        <p:spPr>
          <a:xfrm>
            <a:off x="929491" y="4361371"/>
            <a:ext cx="5037548" cy="4080039"/>
          </a:xfrm>
          <a:noFill/>
          <a:ln/>
        </p:spPr>
        <p:txBody>
          <a:bodyPr/>
          <a:lstStyle/>
          <a:p>
            <a:pPr eaLnBrk="1" hangingPunct="1"/>
            <a:r>
              <a:rPr lang="en-US" dirty="0" smtClean="0"/>
              <a:t>We</a:t>
            </a:r>
            <a:r>
              <a:rPr lang="en-US" baseline="0" dirty="0" smtClean="0"/>
              <a:t> can enhance   the fraction of diffraction by </a:t>
            </a:r>
            <a:r>
              <a:rPr lang="en-US" baseline="0" dirty="0" err="1" smtClean="0"/>
              <a:t>requare</a:t>
            </a:r>
            <a:r>
              <a:rPr lang="en-US" baseline="0" dirty="0" smtClean="0"/>
              <a:t> rap.gap.</a:t>
            </a:r>
          </a:p>
          <a:p>
            <a:pPr eaLnBrk="1" hangingPunct="1"/>
            <a:r>
              <a:rPr lang="en-US" baseline="0" dirty="0" smtClean="0"/>
              <a:t>We use HF for it and require </a:t>
            </a:r>
            <a:r>
              <a:rPr lang="en-US" baseline="0" dirty="0" err="1" smtClean="0"/>
              <a:t>Ehf</a:t>
            </a:r>
            <a:r>
              <a:rPr lang="en-US" baseline="0" dirty="0" smtClean="0"/>
              <a:t> to be less than 8 </a:t>
            </a:r>
            <a:r>
              <a:rPr lang="en-US" baseline="0" dirty="0" err="1" smtClean="0"/>
              <a:t>GeV</a:t>
            </a:r>
            <a:r>
              <a:rPr lang="en-US" baseline="0" dirty="0" smtClean="0"/>
              <a:t> in the HF+.</a:t>
            </a:r>
          </a:p>
          <a:p>
            <a:pPr eaLnBrk="1" hangingPunct="1"/>
            <a:r>
              <a:rPr lang="en-US" baseline="0" dirty="0" smtClean="0"/>
              <a:t>It enhances diffractive component as seen on the distributions</a:t>
            </a:r>
          </a:p>
          <a:p>
            <a:pPr eaLnBrk="1" hangingPunct="1"/>
            <a:r>
              <a:rPr lang="en-US" baseline="0" dirty="0" smtClean="0"/>
              <a:t>Of the same variable as on the prev. slide.  In the first bin</a:t>
            </a:r>
          </a:p>
          <a:p>
            <a:pPr eaLnBrk="1" hangingPunct="1"/>
            <a:r>
              <a:rPr lang="en-US" baseline="0" dirty="0" smtClean="0"/>
              <a:t>The difference of diff. and non-diff. events become 1.5 bigger.</a:t>
            </a:r>
          </a:p>
          <a:p>
            <a:pPr eaLnBrk="1" hangingPunct="1"/>
            <a:r>
              <a:rPr lang="en-US" baseline="0" dirty="0" smtClean="0"/>
              <a:t>And this difference is seen at higher values of E-</a:t>
            </a:r>
            <a:r>
              <a:rPr lang="en-US" baseline="0" dirty="0" err="1" smtClean="0"/>
              <a:t>pz</a:t>
            </a:r>
            <a:r>
              <a:rPr lang="en-US" baseline="0" dirty="0" smtClean="0"/>
              <a:t>.</a:t>
            </a:r>
          </a:p>
          <a:p>
            <a:pPr eaLnBrk="1" hangingPunct="1"/>
            <a:r>
              <a:rPr lang="en-US" baseline="0" dirty="0" smtClean="0"/>
              <a:t>We can conclude that …..read slide</a:t>
            </a:r>
          </a:p>
          <a:p>
            <a:pPr eaLnBrk="1" hangingPunct="1"/>
            <a:endParaRPr lang="ru-RU" dirty="0"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7E33B96E-3766-4458-AD7D-D31BDBF8B544}" type="slidenum">
              <a:rPr lang="en-US" smtClean="0"/>
              <a:pPr/>
              <a:t>27</a:t>
            </a:fld>
            <a:endParaRPr lang="en-US" smtClean="0"/>
          </a:p>
        </p:txBody>
      </p:sp>
      <p:sp>
        <p:nvSpPr>
          <p:cNvPr id="44035" name="Rectangle 2"/>
          <p:cNvSpPr>
            <a:spLocks noGrp="1" noRot="1" noChangeAspect="1" noChangeArrowheads="1" noTextEdit="1"/>
          </p:cNvSpPr>
          <p:nvPr>
            <p:ph type="sldImg"/>
          </p:nvPr>
        </p:nvSpPr>
        <p:spPr>
          <a:xfrm>
            <a:off x="1152525" y="703263"/>
            <a:ext cx="4595813" cy="3446462"/>
          </a:xfrm>
          <a:ln/>
        </p:spPr>
      </p:sp>
      <p:sp>
        <p:nvSpPr>
          <p:cNvPr id="44036" name="Rectangle 3"/>
          <p:cNvSpPr>
            <a:spLocks noGrp="1" noChangeArrowheads="1"/>
          </p:cNvSpPr>
          <p:nvPr>
            <p:ph type="body" idx="1"/>
          </p:nvPr>
        </p:nvSpPr>
        <p:spPr>
          <a:xfrm>
            <a:off x="929491" y="4361371"/>
            <a:ext cx="5037548" cy="4080039"/>
          </a:xfrm>
          <a:noFill/>
          <a:ln/>
        </p:spPr>
        <p:txBody>
          <a:bodyPr/>
          <a:lstStyle/>
          <a:p>
            <a:pPr eaLnBrk="1" hangingPunct="1"/>
            <a:r>
              <a:rPr lang="en-US" dirty="0" smtClean="0"/>
              <a:t>And now</a:t>
            </a:r>
            <a:r>
              <a:rPr lang="en-US" baseline="0" dirty="0" smtClean="0"/>
              <a:t> </a:t>
            </a:r>
            <a:r>
              <a:rPr lang="en-US" dirty="0" smtClean="0"/>
              <a:t>summary slide. </a:t>
            </a:r>
          </a:p>
          <a:p>
            <a:pPr eaLnBrk="1" hangingPunct="1"/>
            <a:r>
              <a:rPr lang="en-US" dirty="0" smtClean="0"/>
              <a:t>So we can state a first observation of diffraction</a:t>
            </a:r>
            <a:r>
              <a:rPr lang="en-US" baseline="0" dirty="0" smtClean="0"/>
              <a:t> at LHC at 900 </a:t>
            </a:r>
            <a:r>
              <a:rPr lang="en-US" baseline="0" dirty="0" err="1" smtClean="0"/>
              <a:t>GeV</a:t>
            </a:r>
            <a:endParaRPr lang="en-US" baseline="0" dirty="0" smtClean="0"/>
          </a:p>
          <a:p>
            <a:pPr eaLnBrk="1" hangingPunct="1"/>
            <a:r>
              <a:rPr lang="en-US" baseline="0" dirty="0" smtClean="0"/>
              <a:t>And 2.36 </a:t>
            </a:r>
            <a:r>
              <a:rPr lang="en-US" baseline="0" dirty="0" err="1" smtClean="0"/>
              <a:t>TeV</a:t>
            </a:r>
            <a:r>
              <a:rPr lang="en-US" baseline="0" dirty="0" smtClean="0"/>
              <a:t>.  SD events observed in two ways: peak at low Xi and</a:t>
            </a:r>
          </a:p>
          <a:p>
            <a:pPr eaLnBrk="1" hangingPunct="1"/>
            <a:r>
              <a:rPr lang="en-US" baseline="0" dirty="0" smtClean="0"/>
              <a:t>presence of rap.gap.</a:t>
            </a:r>
          </a:p>
          <a:p>
            <a:pPr eaLnBrk="1" hangingPunct="1"/>
            <a:endParaRPr lang="en-US" baseline="0" dirty="0" smtClean="0"/>
          </a:p>
          <a:p>
            <a:pPr eaLnBrk="1" hangingPunct="1"/>
            <a:r>
              <a:rPr lang="en-US" baseline="0" dirty="0" smtClean="0"/>
              <a:t>Exp. Data have been compared with 2 MC generators PYTHIA and PHOJET.</a:t>
            </a:r>
          </a:p>
          <a:p>
            <a:pPr eaLnBrk="1" hangingPunct="1"/>
            <a:r>
              <a:rPr lang="en-US" baseline="0" dirty="0" smtClean="0"/>
              <a:t>PYTHIA gives a better description of non-diffractive part of spectrum.</a:t>
            </a:r>
          </a:p>
          <a:p>
            <a:pPr eaLnBrk="1" hangingPunct="1"/>
            <a:r>
              <a:rPr lang="en-US" baseline="0" dirty="0" err="1" smtClean="0"/>
              <a:t>Phojet</a:t>
            </a:r>
            <a:r>
              <a:rPr lang="en-US" baseline="0" dirty="0" smtClean="0"/>
              <a:t> describes better the diffractive contribution.</a:t>
            </a:r>
          </a:p>
          <a:p>
            <a:pPr eaLnBrk="1" hangingPunct="1"/>
            <a:endParaRPr lang="en-US" dirty="0" smtClean="0"/>
          </a:p>
          <a:p>
            <a:pPr eaLnBrk="1" hangingPunct="1"/>
            <a:r>
              <a:rPr lang="en-US" dirty="0" smtClean="0"/>
              <a:t>Constraint  from diffraction is important to improve MB MC tunes.</a:t>
            </a:r>
          </a:p>
          <a:p>
            <a:pPr eaLnBrk="1" hangingPunct="1"/>
            <a:r>
              <a:rPr lang="en-US" dirty="0" smtClean="0"/>
              <a:t>At the moment our data can not </a:t>
            </a:r>
            <a:r>
              <a:rPr lang="en-US" dirty="0" err="1" smtClean="0"/>
              <a:t>distingish</a:t>
            </a:r>
            <a:r>
              <a:rPr lang="en-US" baseline="0" dirty="0" smtClean="0"/>
              <a:t> between D6T, DW and CW tunes.</a:t>
            </a:r>
            <a:endParaRPr lang="ru-RU"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0C43AF6C-6422-4FEC-A3F2-6C81D6423F83}" type="slidenum">
              <a:rPr lang="en-US" smtClean="0"/>
              <a:pPr/>
              <a:t>3</a:t>
            </a:fld>
            <a:endParaRPr lang="en-US" smtClean="0"/>
          </a:p>
        </p:txBody>
      </p:sp>
      <p:sp>
        <p:nvSpPr>
          <p:cNvPr id="35843" name="Rectangle 2"/>
          <p:cNvSpPr>
            <a:spLocks noGrp="1" noRot="1" noChangeAspect="1" noChangeArrowheads="1" noTextEdit="1"/>
          </p:cNvSpPr>
          <p:nvPr>
            <p:ph type="sldImg"/>
          </p:nvPr>
        </p:nvSpPr>
        <p:spPr>
          <a:xfrm>
            <a:off x="1152525" y="703263"/>
            <a:ext cx="4595813" cy="3446462"/>
          </a:xfrm>
          <a:ln/>
        </p:spPr>
      </p:sp>
      <p:sp>
        <p:nvSpPr>
          <p:cNvPr id="35844" name="Rectangle 3"/>
          <p:cNvSpPr>
            <a:spLocks noGrp="1" noChangeArrowheads="1"/>
          </p:cNvSpPr>
          <p:nvPr>
            <p:ph type="body" idx="1"/>
          </p:nvPr>
        </p:nvSpPr>
        <p:spPr>
          <a:xfrm>
            <a:off x="929491" y="4361371"/>
            <a:ext cx="5037548" cy="4080039"/>
          </a:xfrm>
          <a:noFill/>
          <a:ln/>
        </p:spPr>
        <p:txBody>
          <a:bodyPr/>
          <a:lstStyle/>
          <a:p>
            <a:r>
              <a:rPr lang="en-US" sz="1200" kern="1200" baseline="0" dirty="0" smtClean="0">
                <a:solidFill>
                  <a:schemeClr val="tx1"/>
                </a:solidFill>
                <a:latin typeface="Times" pitchFamily="18" charset="0"/>
                <a:ea typeface="+mn-ea"/>
                <a:cs typeface="+mn-cs"/>
              </a:rPr>
              <a:t>The central feature of the CMS apparatus is a superconducting solenoid, of 6 m</a:t>
            </a:r>
          </a:p>
          <a:p>
            <a:r>
              <a:rPr lang="en-US" sz="1200" kern="1200" baseline="0" dirty="0" smtClean="0">
                <a:solidFill>
                  <a:schemeClr val="tx1"/>
                </a:solidFill>
                <a:latin typeface="Times" pitchFamily="18" charset="0"/>
                <a:ea typeface="+mn-ea"/>
                <a:cs typeface="+mn-cs"/>
              </a:rPr>
              <a:t>internal diameter. Within the field volume are the silicon pixel and strip tracker, the crystal</a:t>
            </a:r>
          </a:p>
          <a:p>
            <a:r>
              <a:rPr lang="en-US" sz="1200" kern="1200" baseline="0" dirty="0" smtClean="0">
                <a:solidFill>
                  <a:schemeClr val="tx1"/>
                </a:solidFill>
                <a:latin typeface="Times" pitchFamily="18" charset="0"/>
                <a:ea typeface="+mn-ea"/>
                <a:cs typeface="+mn-cs"/>
              </a:rPr>
              <a:t>electromagnetic calorimeter (ECAL) and the brass-</a:t>
            </a:r>
            <a:r>
              <a:rPr lang="en-US" sz="1200" kern="1200" baseline="0" dirty="0" err="1" smtClean="0">
                <a:solidFill>
                  <a:schemeClr val="tx1"/>
                </a:solidFill>
                <a:latin typeface="Times" pitchFamily="18" charset="0"/>
                <a:ea typeface="+mn-ea"/>
                <a:cs typeface="+mn-cs"/>
              </a:rPr>
              <a:t>scintillator</a:t>
            </a:r>
            <a:r>
              <a:rPr lang="en-US" sz="1200" kern="1200" baseline="0" dirty="0" smtClean="0">
                <a:solidFill>
                  <a:schemeClr val="tx1"/>
                </a:solidFill>
                <a:latin typeface="Times" pitchFamily="18" charset="0"/>
                <a:ea typeface="+mn-ea"/>
                <a:cs typeface="+mn-cs"/>
              </a:rPr>
              <a:t> </a:t>
            </a:r>
            <a:r>
              <a:rPr lang="en-US" sz="1200" kern="1200" baseline="0" dirty="0" err="1" smtClean="0">
                <a:solidFill>
                  <a:schemeClr val="tx1"/>
                </a:solidFill>
                <a:latin typeface="Times" pitchFamily="18" charset="0"/>
                <a:ea typeface="+mn-ea"/>
                <a:cs typeface="+mn-cs"/>
              </a:rPr>
              <a:t>hadronic</a:t>
            </a:r>
            <a:r>
              <a:rPr lang="en-US" sz="1200" kern="1200" baseline="0" dirty="0" smtClean="0">
                <a:solidFill>
                  <a:schemeClr val="tx1"/>
                </a:solidFill>
                <a:latin typeface="Times" pitchFamily="18" charset="0"/>
                <a:ea typeface="+mn-ea"/>
                <a:cs typeface="+mn-cs"/>
              </a:rPr>
              <a:t> calorimeter (HCAL).</a:t>
            </a:r>
          </a:p>
          <a:p>
            <a:r>
              <a:rPr lang="en-US" sz="1200" kern="1200" baseline="0" dirty="0" err="1" smtClean="0">
                <a:solidFill>
                  <a:schemeClr val="tx1"/>
                </a:solidFill>
                <a:latin typeface="Times" pitchFamily="18" charset="0"/>
                <a:ea typeface="+mn-ea"/>
                <a:cs typeface="+mn-cs"/>
              </a:rPr>
              <a:t>Muons</a:t>
            </a:r>
            <a:r>
              <a:rPr lang="en-US" sz="1200" kern="1200" baseline="0" dirty="0" smtClean="0">
                <a:solidFill>
                  <a:schemeClr val="tx1"/>
                </a:solidFill>
                <a:latin typeface="Times" pitchFamily="18" charset="0"/>
                <a:ea typeface="+mn-ea"/>
                <a:cs typeface="+mn-cs"/>
              </a:rPr>
              <a:t> are measured in gaseous detectors embedded in the iron return yoke.</a:t>
            </a:r>
          </a:p>
          <a:p>
            <a:r>
              <a:rPr lang="en-US" sz="1200" kern="1200" baseline="0" dirty="0" smtClean="0">
                <a:solidFill>
                  <a:schemeClr val="tx1"/>
                </a:solidFill>
                <a:latin typeface="Times" pitchFamily="18" charset="0"/>
                <a:ea typeface="+mn-ea"/>
                <a:cs typeface="+mn-cs"/>
              </a:rPr>
              <a:t>The forward calorimeters provide almost hermetic coverage.  They include </a:t>
            </a:r>
          </a:p>
          <a:p>
            <a:r>
              <a:rPr lang="en-US" sz="1200" kern="1200" baseline="0" dirty="0" smtClean="0">
                <a:solidFill>
                  <a:schemeClr val="tx1"/>
                </a:solidFill>
                <a:latin typeface="Times" pitchFamily="18" charset="0"/>
                <a:ea typeface="+mn-ea"/>
                <a:cs typeface="+mn-cs"/>
              </a:rPr>
              <a:t>ZDC (&gt;8.5), CASTOR (-6.6&lt;eta&lt;-5.3), and HF (2.9&lt;eta&lt;5.2). HF we use in the study</a:t>
            </a:r>
          </a:p>
          <a:p>
            <a:r>
              <a:rPr lang="en-US" sz="1200" kern="1200" baseline="0" dirty="0" smtClean="0">
                <a:solidFill>
                  <a:schemeClr val="tx1"/>
                </a:solidFill>
                <a:latin typeface="Times" pitchFamily="18" charset="0"/>
                <a:ea typeface="+mn-ea"/>
                <a:cs typeface="+mn-cs"/>
              </a:rPr>
              <a:t>to see rap.gap.</a:t>
            </a:r>
          </a:p>
          <a:p>
            <a:r>
              <a:rPr lang="en-US" sz="1200" kern="1200" baseline="0" dirty="0" smtClean="0">
                <a:solidFill>
                  <a:schemeClr val="tx1"/>
                </a:solidFill>
                <a:latin typeface="Times" pitchFamily="18" charset="0"/>
                <a:ea typeface="+mn-ea"/>
                <a:cs typeface="+mn-cs"/>
              </a:rPr>
              <a:t>HF, consists of steel absorbers and embedded radiation-hard quartz fibers, which provide a fast collection of Cherenkov light.</a:t>
            </a:r>
          </a:p>
          <a:p>
            <a:r>
              <a:rPr lang="en-US" sz="1200" kern="1200" baseline="0" dirty="0" smtClean="0">
                <a:solidFill>
                  <a:schemeClr val="tx1"/>
                </a:solidFill>
                <a:latin typeface="Times" pitchFamily="18" charset="0"/>
                <a:ea typeface="+mn-ea"/>
                <a:cs typeface="+mn-cs"/>
              </a:rPr>
              <a:t>----------------------------------------------------------------------------------------------------</a:t>
            </a:r>
          </a:p>
          <a:p>
            <a:r>
              <a:rPr lang="en-US" sz="1200" kern="1200" baseline="0" dirty="0" smtClean="0">
                <a:solidFill>
                  <a:schemeClr val="tx1"/>
                </a:solidFill>
                <a:latin typeface="Times" pitchFamily="18" charset="0"/>
                <a:ea typeface="+mn-ea"/>
                <a:cs typeface="+mn-cs"/>
              </a:rPr>
              <a:t>CMS uses a right-handed coordinate system, with the origin at the collision point,</a:t>
            </a:r>
          </a:p>
          <a:p>
            <a:r>
              <a:rPr lang="en-US" sz="1200" kern="1200" baseline="0" dirty="0" smtClean="0">
                <a:solidFill>
                  <a:schemeClr val="tx1"/>
                </a:solidFill>
                <a:latin typeface="Times" pitchFamily="18" charset="0"/>
                <a:ea typeface="+mn-ea"/>
                <a:cs typeface="+mn-cs"/>
              </a:rPr>
              <a:t>the x-axis pointing to the centre of the LHC, the y-axis pointing up (perpendicular to the LHC</a:t>
            </a:r>
          </a:p>
          <a:p>
            <a:r>
              <a:rPr lang="en-US" sz="1200" kern="1200" baseline="0" dirty="0" smtClean="0">
                <a:solidFill>
                  <a:schemeClr val="tx1"/>
                </a:solidFill>
                <a:latin typeface="Times" pitchFamily="18" charset="0"/>
                <a:ea typeface="+mn-ea"/>
                <a:cs typeface="+mn-cs"/>
              </a:rPr>
              <a:t>plane), and the z-axis along the anticlockwise-beam direction. The polar angle</a:t>
            </a:r>
            <a:r>
              <a:rPr lang="en-US" sz="1200" i="1" kern="1200" baseline="0" dirty="0" smtClean="0">
                <a:solidFill>
                  <a:schemeClr val="tx1"/>
                </a:solidFill>
                <a:latin typeface="Times" pitchFamily="18" charset="0"/>
                <a:ea typeface="+mn-ea"/>
                <a:cs typeface="+mn-cs"/>
              </a:rPr>
              <a:t> is measured </a:t>
            </a:r>
            <a:r>
              <a:rPr lang="en-US" sz="1200" kern="1200" baseline="0" dirty="0" smtClean="0">
                <a:solidFill>
                  <a:schemeClr val="tx1"/>
                </a:solidFill>
                <a:latin typeface="Times" pitchFamily="18" charset="0"/>
                <a:ea typeface="+mn-ea"/>
                <a:cs typeface="+mn-cs"/>
              </a:rPr>
              <a:t>from the positive z-axis and the </a:t>
            </a:r>
            <a:r>
              <a:rPr lang="en-US" sz="1200" kern="1200" baseline="0" dirty="0" err="1" smtClean="0">
                <a:solidFill>
                  <a:schemeClr val="tx1"/>
                </a:solidFill>
                <a:latin typeface="Times" pitchFamily="18" charset="0"/>
                <a:ea typeface="+mn-ea"/>
                <a:cs typeface="+mn-cs"/>
              </a:rPr>
              <a:t>azimuthal</a:t>
            </a:r>
            <a:r>
              <a:rPr lang="en-US" sz="1200" kern="1200" baseline="0" dirty="0" smtClean="0">
                <a:solidFill>
                  <a:schemeClr val="tx1"/>
                </a:solidFill>
                <a:latin typeface="Times" pitchFamily="18" charset="0"/>
                <a:ea typeface="+mn-ea"/>
                <a:cs typeface="+mn-cs"/>
              </a:rPr>
              <a:t> angle</a:t>
            </a:r>
            <a:r>
              <a:rPr lang="en-US" sz="1200" i="1" kern="1200" baseline="0" dirty="0" smtClean="0">
                <a:solidFill>
                  <a:schemeClr val="tx1"/>
                </a:solidFill>
                <a:latin typeface="Times" pitchFamily="18" charset="0"/>
                <a:ea typeface="+mn-ea"/>
                <a:cs typeface="+mn-cs"/>
              </a:rPr>
              <a:t> is measured in the x-y plane.</a:t>
            </a:r>
            <a:endParaRPr lang="en-US" dirty="0" smtClean="0"/>
          </a:p>
          <a:p>
            <a:pPr eaLnBrk="1" hangingPunct="1"/>
            <a:r>
              <a:rPr lang="en-US" dirty="0" smtClean="0"/>
              <a:t>--------------------------------------</a:t>
            </a:r>
          </a:p>
          <a:p>
            <a:pPr eaLnBrk="1" hangingPunct="1"/>
            <a:r>
              <a:rPr lang="ru-RU" dirty="0" smtClean="0"/>
              <a:t>Two elements of the CMS detector monitoring system, the Beam Scintillator Counters (BSCs) and the Beam Pick-up Timing for the eXperiments (BPTX) devices </a:t>
            </a:r>
            <a:r>
              <a:rPr lang="en-US" dirty="0" smtClean="0"/>
              <a:t>,</a:t>
            </a:r>
            <a:r>
              <a:rPr lang="en-US" baseline="0" dirty="0" smtClean="0"/>
              <a:t> </a:t>
            </a:r>
            <a:r>
              <a:rPr lang="ru-RU" dirty="0" smtClean="0"/>
              <a:t>were used to trigger</a:t>
            </a:r>
          </a:p>
          <a:p>
            <a:pPr eaLnBrk="1" hangingPunct="1"/>
            <a:r>
              <a:rPr lang="ru-RU" dirty="0" smtClean="0"/>
              <a:t>the detector readout. The two BSCs are located at a distance of 10.86 m from the nominal</a:t>
            </a:r>
          </a:p>
          <a:p>
            <a:pPr eaLnBrk="1" hangingPunct="1"/>
            <a:r>
              <a:rPr lang="ru-RU" dirty="0" smtClean="0"/>
              <a:t>interaction point (IP) and are sensitive in the </a:t>
            </a:r>
            <a:r>
              <a:rPr lang="en-US" dirty="0" smtClean="0"/>
              <a:t>eta</a:t>
            </a:r>
            <a:r>
              <a:rPr lang="en-US" baseline="0" dirty="0" smtClean="0"/>
              <a:t> </a:t>
            </a:r>
            <a:r>
              <a:rPr lang="ru-RU" dirty="0" smtClean="0"/>
              <a:t>range from 3.23 to 4.65. Each BSC is a set of</a:t>
            </a:r>
            <a:r>
              <a:rPr lang="en-US" baseline="0" dirty="0" smtClean="0"/>
              <a:t> </a:t>
            </a:r>
            <a:r>
              <a:rPr lang="ru-RU" dirty="0" smtClean="0"/>
              <a:t>16 scintillator tiles. The BSC elements have a time resolution of 3 ns and an average minimum</a:t>
            </a:r>
            <a:r>
              <a:rPr lang="en-US" dirty="0" smtClean="0"/>
              <a:t> </a:t>
            </a:r>
            <a:r>
              <a:rPr lang="ru-RU" dirty="0" smtClean="0"/>
              <a:t>ionizing-particle detection efficiency of 96.3%, and are designed to provide hit and coincidence</a:t>
            </a:r>
            <a:r>
              <a:rPr lang="en-US" baseline="0" dirty="0" smtClean="0"/>
              <a:t> </a:t>
            </a:r>
            <a:r>
              <a:rPr lang="ru-RU" dirty="0" smtClean="0"/>
              <a:t>rates. The two BPTX devices, located around the beam pipe at a distance of 175m</a:t>
            </a:r>
            <a:r>
              <a:rPr lang="en-US" dirty="0" smtClean="0"/>
              <a:t> </a:t>
            </a:r>
            <a:r>
              <a:rPr lang="ru-RU" dirty="0" smtClean="0"/>
              <a:t>from the IP</a:t>
            </a:r>
            <a:r>
              <a:rPr lang="en-US" baseline="0" dirty="0" smtClean="0"/>
              <a:t> </a:t>
            </a:r>
            <a:r>
              <a:rPr lang="ru-RU" dirty="0" smtClean="0"/>
              <a:t>on either side, are designed to provide precise information on the bunch structure and timing</a:t>
            </a:r>
            <a:r>
              <a:rPr lang="en-US" baseline="0" dirty="0" smtClean="0"/>
              <a:t> </a:t>
            </a:r>
            <a:r>
              <a:rPr lang="ru-RU" dirty="0" smtClean="0"/>
              <a:t>of the incoming beam, with better than 0.2 ns time resolution.</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7650" name="Rectangle 6"/>
          <p:cNvSpPr>
            <a:spLocks noGrp="1" noChangeArrowheads="1"/>
          </p:cNvSpPr>
          <p:nvPr>
            <p:ph type="sldNum" sz="quarter" idx="5"/>
          </p:nvPr>
        </p:nvSpPr>
        <p:spPr bwMode="auto">
          <a:noFill/>
          <a:ln>
            <a:miter lim="800000"/>
            <a:headEnd/>
            <a:tailEnd/>
          </a:ln>
        </p:spPr>
        <p:txBody>
          <a:bodyPr/>
          <a:lstStyle/>
          <a:p>
            <a:fld id="{CA2146C8-F966-584D-B720-36A695C15B0D}" type="slidenum">
              <a:rPr lang="en-US">
                <a:latin typeface="Calibri" pitchFamily="-106" charset="0"/>
                <a:ea typeface="Arial" pitchFamily="-106" charset="0"/>
                <a:cs typeface="Arial" pitchFamily="-106" charset="0"/>
              </a:rPr>
              <a:pPr/>
              <a:t>33</a:t>
            </a:fld>
            <a:endParaRPr lang="en-US">
              <a:latin typeface="Calibri" pitchFamily="-106" charset="0"/>
              <a:ea typeface="Arial" pitchFamily="-106" charset="0"/>
              <a:cs typeface="Arial" pitchFamily="-106" charset="0"/>
            </a:endParaRPr>
          </a:p>
        </p:txBody>
      </p:sp>
      <p:sp>
        <p:nvSpPr>
          <p:cNvPr id="27651" name="Text Box 1"/>
          <p:cNvSpPr>
            <a:spLocks noGrp="1" noRot="1" noChangeAspect="1" noChangeArrowheads="1"/>
          </p:cNvSpPr>
          <p:nvPr>
            <p:ph type="sldImg"/>
          </p:nvPr>
        </p:nvSpPr>
        <p:spPr bwMode="auto">
          <a:xfrm>
            <a:off x="1143000" y="693738"/>
            <a:ext cx="4572000" cy="3429000"/>
          </a:xfrm>
          <a:solidFill>
            <a:srgbClr val="FFFFFF"/>
          </a:solidFill>
          <a:ln>
            <a:solidFill>
              <a:srgbClr val="000000"/>
            </a:solidFill>
            <a:miter lim="800000"/>
            <a:headEnd/>
            <a:tailEnd/>
          </a:ln>
        </p:spPr>
      </p:sp>
      <p:sp>
        <p:nvSpPr>
          <p:cNvPr id="27652" name="Text Box 2"/>
          <p:cNvSpPr>
            <a:spLocks noGrp="1" noChangeArrowheads="1"/>
          </p:cNvSpPr>
          <p:nvPr>
            <p:ph type="body" idx="1"/>
          </p:nvPr>
        </p:nvSpPr>
        <p:spPr bwMode="auto">
          <a:xfrm>
            <a:off x="685800" y="4341813"/>
            <a:ext cx="5487988" cy="4032250"/>
          </a:xfrm>
          <a:noFill/>
        </p:spPr>
        <p:txBody>
          <a:bodyPr wrap="none" numCol="1" anchor="ctr" anchorCtr="0" compatLnSpc="1">
            <a:prstTxWarp prst="textNoShape">
              <a:avLst/>
            </a:prstTxWarp>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29698" name="Rectangle 6"/>
          <p:cNvSpPr>
            <a:spLocks noGrp="1" noChangeArrowheads="1"/>
          </p:cNvSpPr>
          <p:nvPr>
            <p:ph type="sldNum" sz="quarter" idx="5"/>
          </p:nvPr>
        </p:nvSpPr>
        <p:spPr bwMode="auto">
          <a:noFill/>
          <a:ln>
            <a:miter lim="800000"/>
            <a:headEnd/>
            <a:tailEnd/>
          </a:ln>
        </p:spPr>
        <p:txBody>
          <a:bodyPr/>
          <a:lstStyle/>
          <a:p>
            <a:fld id="{7F75EF48-D8F7-D540-A368-EDDDA149CFD1}" type="slidenum">
              <a:rPr lang="en-US">
                <a:latin typeface="Calibri" pitchFamily="-106" charset="0"/>
                <a:ea typeface="Arial" pitchFamily="-106" charset="0"/>
                <a:cs typeface="Arial" pitchFamily="-106" charset="0"/>
              </a:rPr>
              <a:pPr/>
              <a:t>34</a:t>
            </a:fld>
            <a:endParaRPr lang="en-US">
              <a:latin typeface="Calibri" pitchFamily="-106" charset="0"/>
              <a:ea typeface="Arial" pitchFamily="-106" charset="0"/>
              <a:cs typeface="Arial" pitchFamily="-106" charset="0"/>
            </a:endParaRPr>
          </a:p>
        </p:txBody>
      </p:sp>
      <p:sp>
        <p:nvSpPr>
          <p:cNvPr id="29699" name="Text Box 1"/>
          <p:cNvSpPr>
            <a:spLocks noGrp="1" noRot="1" noChangeAspect="1" noChangeArrowheads="1"/>
          </p:cNvSpPr>
          <p:nvPr>
            <p:ph type="sldImg"/>
          </p:nvPr>
        </p:nvSpPr>
        <p:spPr bwMode="auto">
          <a:xfrm>
            <a:off x="1143000" y="693738"/>
            <a:ext cx="4572000" cy="3429000"/>
          </a:xfrm>
          <a:solidFill>
            <a:srgbClr val="FFFFFF"/>
          </a:solidFill>
          <a:ln>
            <a:solidFill>
              <a:srgbClr val="000000"/>
            </a:solidFill>
            <a:miter lim="800000"/>
            <a:headEnd/>
            <a:tailEnd/>
          </a:ln>
        </p:spPr>
      </p:sp>
      <p:sp>
        <p:nvSpPr>
          <p:cNvPr id="29700" name="Text Box 2"/>
          <p:cNvSpPr>
            <a:spLocks noGrp="1" noChangeArrowheads="1"/>
          </p:cNvSpPr>
          <p:nvPr>
            <p:ph type="body" idx="1"/>
          </p:nvPr>
        </p:nvSpPr>
        <p:spPr bwMode="auto">
          <a:xfrm>
            <a:off x="685800" y="4341813"/>
            <a:ext cx="5487988" cy="4032250"/>
          </a:xfrm>
          <a:noFill/>
        </p:spPr>
        <p:txBody>
          <a:bodyPr wrap="none" numCol="1" anchor="ctr" anchorCtr="0" compatLnSpc="1">
            <a:prstTxWarp prst="textNoShape">
              <a:avLst/>
            </a:prstTxWarp>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C2803C83-4F9A-420F-9B8B-E5C9E400925E}" type="slidenum">
              <a:rPr lang="en-US" smtClean="0"/>
              <a:pPr/>
              <a:t>36</a:t>
            </a:fld>
            <a:endParaRPr lang="en-US" smtClean="0"/>
          </a:p>
        </p:txBody>
      </p:sp>
      <p:sp>
        <p:nvSpPr>
          <p:cNvPr id="52227" name="Rectangle 2"/>
          <p:cNvSpPr>
            <a:spLocks noGrp="1" noRot="1" noChangeAspect="1" noChangeArrowheads="1" noTextEdit="1"/>
          </p:cNvSpPr>
          <p:nvPr>
            <p:ph type="sldImg"/>
          </p:nvPr>
        </p:nvSpPr>
        <p:spPr>
          <a:xfrm>
            <a:off x="1152525" y="703263"/>
            <a:ext cx="4595813" cy="3446462"/>
          </a:xfrm>
          <a:ln/>
        </p:spPr>
      </p:sp>
      <p:sp>
        <p:nvSpPr>
          <p:cNvPr id="52228" name="Rectangle 3"/>
          <p:cNvSpPr>
            <a:spLocks noGrp="1" noChangeArrowheads="1"/>
          </p:cNvSpPr>
          <p:nvPr>
            <p:ph type="body" idx="1"/>
          </p:nvPr>
        </p:nvSpPr>
        <p:spPr>
          <a:xfrm>
            <a:off x="929491" y="4361371"/>
            <a:ext cx="5037548" cy="4080039"/>
          </a:xfrm>
          <a:noFill/>
          <a:ln/>
        </p:spPr>
        <p:txBody>
          <a:bodyPr/>
          <a:lstStyle/>
          <a:p>
            <a:pPr eaLnBrk="1" hangingPunct="1"/>
            <a:endParaRPr lang="ru-RU" dirty="0"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20111C8D-E887-4065-B817-3E4351A54D0E}" type="slidenum">
              <a:rPr lang="en-US" smtClean="0"/>
              <a:pPr/>
              <a:t>37</a:t>
            </a:fld>
            <a:endParaRPr lang="en-US" smtClean="0"/>
          </a:p>
        </p:txBody>
      </p:sp>
      <p:sp>
        <p:nvSpPr>
          <p:cNvPr id="34819" name="Rectangle 2"/>
          <p:cNvSpPr>
            <a:spLocks noGrp="1" noRot="1" noChangeAspect="1" noChangeArrowheads="1" noTextEdit="1"/>
          </p:cNvSpPr>
          <p:nvPr>
            <p:ph type="sldImg"/>
          </p:nvPr>
        </p:nvSpPr>
        <p:spPr>
          <a:xfrm>
            <a:off x="1152525" y="703263"/>
            <a:ext cx="4595813" cy="3446462"/>
          </a:xfrm>
          <a:ln/>
        </p:spPr>
      </p:sp>
      <p:sp>
        <p:nvSpPr>
          <p:cNvPr id="34820" name="Rectangle 3"/>
          <p:cNvSpPr>
            <a:spLocks noGrp="1" noChangeArrowheads="1"/>
          </p:cNvSpPr>
          <p:nvPr>
            <p:ph type="body" idx="1"/>
          </p:nvPr>
        </p:nvSpPr>
        <p:spPr>
          <a:xfrm>
            <a:off x="929491" y="4361371"/>
            <a:ext cx="5037548" cy="4080039"/>
          </a:xfrm>
          <a:noFill/>
          <a:ln/>
        </p:spPr>
        <p:txBody>
          <a:bodyPr/>
          <a:lstStyle/>
          <a:p>
            <a:pPr eaLnBrk="1" hangingPunct="1"/>
            <a:r>
              <a:rPr lang="en-US" dirty="0" smtClean="0"/>
              <a:t>Diagram of SD is shown again on the slide, </a:t>
            </a:r>
            <a:r>
              <a:rPr lang="en-US" baseline="0" dirty="0" smtClean="0"/>
              <a:t> and in addition on the sketch of CMS detector.</a:t>
            </a:r>
          </a:p>
          <a:p>
            <a:pPr eaLnBrk="1" hangingPunct="1"/>
            <a:r>
              <a:rPr lang="en-US" baseline="0" dirty="0" smtClean="0"/>
              <a:t>At present design of CMS there is no possibility to measure diff. proton, but we can measure</a:t>
            </a:r>
          </a:p>
          <a:p>
            <a:pPr eaLnBrk="1" hangingPunct="1"/>
            <a:r>
              <a:rPr lang="en-US" baseline="0" dirty="0" smtClean="0"/>
              <a:t>particles from diff. cluster X and then reconstruct some proton parameters, Xi.</a:t>
            </a:r>
          </a:p>
          <a:p>
            <a:pPr eaLnBrk="1" hangingPunct="1"/>
            <a:r>
              <a:rPr lang="en-US" baseline="0" dirty="0" smtClean="0"/>
              <a:t>We can identify reaction using LRG: absence or particular absence of energy in the forward CMS</a:t>
            </a:r>
          </a:p>
          <a:p>
            <a:pPr eaLnBrk="1" hangingPunct="1"/>
            <a:r>
              <a:rPr lang="en-US" baseline="0" dirty="0" err="1" smtClean="0"/>
              <a:t>Calo</a:t>
            </a:r>
            <a:r>
              <a:rPr lang="en-US" baseline="0" dirty="0" smtClean="0"/>
              <a:t>. Here we use absence signal in HF for LRG.</a:t>
            </a:r>
          </a:p>
          <a:p>
            <a:pPr eaLnBrk="1" hangingPunct="1"/>
            <a:endParaRPr lang="en-US" baseline="0" dirty="0" smtClean="0"/>
          </a:p>
          <a:p>
            <a:pPr eaLnBrk="1" hangingPunct="1"/>
            <a:r>
              <a:rPr lang="en-US" baseline="0" dirty="0" smtClean="0"/>
              <a:t>I’m going to make brief introduction to the main kinematical </a:t>
            </a:r>
            <a:r>
              <a:rPr lang="en-US" baseline="0" dirty="0" err="1" smtClean="0"/>
              <a:t>variabales</a:t>
            </a:r>
            <a:r>
              <a:rPr lang="en-US" baseline="0" dirty="0" smtClean="0"/>
              <a:t> and dependencies in SD proc.</a:t>
            </a:r>
          </a:p>
          <a:p>
            <a:pPr eaLnBrk="1" hangingPunct="1"/>
            <a:r>
              <a:rPr lang="en-US" baseline="0" dirty="0" smtClean="0"/>
              <a:t>Xi of proton is proportional to the mass square of diff. cluster X. Rapidity gap is equal to the minus logarithm of xi,</a:t>
            </a:r>
          </a:p>
          <a:p>
            <a:pPr eaLnBrk="1" hangingPunct="1"/>
            <a:r>
              <a:rPr lang="en-US" baseline="0" dirty="0" smtClean="0"/>
              <a:t>and also depends on mass of X. It can be shown that Xi is also proportional to the sum over all energies and</a:t>
            </a:r>
          </a:p>
          <a:p>
            <a:pPr eaLnBrk="1" hangingPunct="1"/>
            <a:r>
              <a:rPr lang="en-US" baseline="0" dirty="0" smtClean="0"/>
              <a:t>longitudinal projection of the momentum of all particles in cluster X. Cross-section of SD is inversely proportional to </a:t>
            </a:r>
          </a:p>
          <a:p>
            <a:pPr eaLnBrk="1" hangingPunct="1"/>
            <a:r>
              <a:rPr lang="en-US" baseline="0" dirty="0" smtClean="0"/>
              <a:t>the X mass square and so inversely proportional to the Xi.  </a:t>
            </a:r>
          </a:p>
          <a:p>
            <a:pPr eaLnBrk="1" hangingPunct="1"/>
            <a:r>
              <a:rPr lang="en-US" baseline="0" dirty="0" smtClean="0"/>
              <a:t>Also we can conclude that diffraction should dominate at small Xi / or </a:t>
            </a:r>
            <a:r>
              <a:rPr lang="en-US" baseline="0" dirty="0" err="1" smtClean="0"/>
              <a:t>varianble</a:t>
            </a:r>
            <a:r>
              <a:rPr lang="en-US" baseline="0" dirty="0" smtClean="0"/>
              <a:t> ( E\pm </a:t>
            </a:r>
            <a:r>
              <a:rPr lang="en-US" baseline="0" dirty="0" err="1" smtClean="0"/>
              <a:t>pz</a:t>
            </a:r>
            <a:r>
              <a:rPr lang="en-US" baseline="0" dirty="0" smtClean="0"/>
              <a:t>).</a:t>
            </a:r>
          </a:p>
          <a:p>
            <a:pPr eaLnBrk="1" hangingPunct="1"/>
            <a:endParaRPr lang="en-US" baseline="0" dirty="0" smtClean="0"/>
          </a:p>
          <a:p>
            <a:pPr eaLnBrk="1" hangingPunct="1"/>
            <a:r>
              <a:rPr lang="en-US" baseline="0" dirty="0" smtClean="0"/>
              <a:t>As we will talk about first observation of SD at LHC, it will be </a:t>
            </a:r>
            <a:r>
              <a:rPr lang="en-US" dirty="0" smtClean="0"/>
              <a:t>quite appropriate  to tell about history of</a:t>
            </a:r>
            <a:r>
              <a:rPr lang="en-US" baseline="0" dirty="0" smtClean="0"/>
              <a:t> SD study.</a:t>
            </a:r>
          </a:p>
          <a:p>
            <a:pPr eaLnBrk="1" hangingPunct="1"/>
            <a:r>
              <a:rPr lang="en-US" baseline="0" dirty="0" smtClean="0"/>
              <a:t>But it is too long story which come from the low energy fix target experiments, </a:t>
            </a:r>
          </a:p>
          <a:p>
            <a:pPr eaLnBrk="1" hangingPunct="1"/>
            <a:r>
              <a:rPr lang="en-US" baseline="0" dirty="0" smtClean="0"/>
              <a:t>Continue at ISR , first pp collider at CERN, when it was observed production of diffractive clusters with the masses several times  higher than mass of proton. And where all main kinematical dependencies of SD were proved. Than SPS experiments, where hard diffraction</a:t>
            </a:r>
          </a:p>
          <a:p>
            <a:pPr eaLnBrk="1" hangingPunct="1"/>
            <a:r>
              <a:rPr lang="en-US" baseline="0" dirty="0" smtClean="0"/>
              <a:t>was observed first time. Hera with study of diffractive structure functions and diffractive PDF. </a:t>
            </a:r>
            <a:r>
              <a:rPr lang="en-US" baseline="0" dirty="0" err="1" smtClean="0"/>
              <a:t>Tevatron</a:t>
            </a:r>
            <a:r>
              <a:rPr lang="en-US" baseline="0" dirty="0" smtClean="0"/>
              <a:t> where </a:t>
            </a:r>
            <a:r>
              <a:rPr lang="en-US" dirty="0" smtClean="0"/>
              <a:t>hard scattering </a:t>
            </a:r>
            <a:r>
              <a:rPr lang="en-US" dirty="0" err="1" smtClean="0"/>
              <a:t>factorisation</a:t>
            </a:r>
            <a:r>
              <a:rPr lang="en-US" dirty="0" smtClean="0"/>
              <a:t> violation was observed. And now we start new</a:t>
            </a:r>
          </a:p>
          <a:p>
            <a:pPr eaLnBrk="1" hangingPunct="1"/>
            <a:r>
              <a:rPr lang="en-US" baseline="0" dirty="0" smtClean="0"/>
              <a:t>period of diffraction study at LHC. I decided to show one of the first result from ISR, obtained around 35 y. before: mass dependence of the </a:t>
            </a:r>
            <a:r>
              <a:rPr lang="en-US" baseline="0" dirty="0" err="1" smtClean="0"/>
              <a:t>cs</a:t>
            </a:r>
            <a:r>
              <a:rPr lang="en-US" baseline="0" dirty="0" smtClean="0"/>
              <a:t>, rapidity gap observation  for different masses, and diffractive peak observed at small Xi. Approximately the same distribution we observed now with CMS. </a:t>
            </a:r>
          </a:p>
          <a:p>
            <a:pPr eaLnBrk="1" hangingPunct="1"/>
            <a:endParaRPr lang="en-US" baseline="0" dirty="0" smtClean="0"/>
          </a:p>
          <a:p>
            <a:pPr eaLnBrk="1" hangingPunct="1"/>
            <a:endParaRPr lang="en-US" baseline="0" dirty="0" smtClean="0"/>
          </a:p>
          <a:p>
            <a:pPr eaLnBrk="1" hangingPunct="1"/>
            <a:r>
              <a:rPr lang="en-US" baseline="0" dirty="0" smtClean="0"/>
              <a:t>   </a:t>
            </a:r>
            <a:endParaRPr lang="ru-RU"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p:spPr>
        <p:txBody>
          <a:bodyPr/>
          <a:lstStyle/>
          <a:p>
            <a:fld id="{D3A40538-E944-4960-BB7B-DE08C26C7162}" type="slidenum">
              <a:rPr lang="en-US" smtClean="0"/>
              <a:pPr/>
              <a:t>38</a:t>
            </a:fld>
            <a:endParaRPr lang="en-US" smtClean="0"/>
          </a:p>
        </p:txBody>
      </p:sp>
      <p:sp>
        <p:nvSpPr>
          <p:cNvPr id="39939" name="Rectangle 2"/>
          <p:cNvSpPr>
            <a:spLocks noGrp="1" noRot="1" noChangeAspect="1" noChangeArrowheads="1" noTextEdit="1"/>
          </p:cNvSpPr>
          <p:nvPr>
            <p:ph type="sldImg"/>
          </p:nvPr>
        </p:nvSpPr>
        <p:spPr>
          <a:xfrm>
            <a:off x="1152525" y="703263"/>
            <a:ext cx="4595813" cy="3446462"/>
          </a:xfrm>
          <a:ln/>
        </p:spPr>
      </p:sp>
      <p:sp>
        <p:nvSpPr>
          <p:cNvPr id="39940" name="Rectangle 3"/>
          <p:cNvSpPr>
            <a:spLocks noGrp="1" noChangeArrowheads="1"/>
          </p:cNvSpPr>
          <p:nvPr>
            <p:ph type="body" idx="1"/>
          </p:nvPr>
        </p:nvSpPr>
        <p:spPr>
          <a:xfrm>
            <a:off x="929491" y="4361371"/>
            <a:ext cx="5037548" cy="4080039"/>
          </a:xfrm>
          <a:noFill/>
          <a:ln/>
        </p:spPr>
        <p:txBody>
          <a:bodyPr/>
          <a:lstStyle/>
          <a:p>
            <a:r>
              <a:rPr lang="en-US" sz="1200" kern="1200" baseline="0" dirty="0" smtClean="0">
                <a:solidFill>
                  <a:schemeClr val="tx1"/>
                </a:solidFill>
                <a:latin typeface="Times" pitchFamily="18" charset="0"/>
                <a:ea typeface="+mn-ea"/>
                <a:cs typeface="+mn-cs"/>
              </a:rPr>
              <a:t>1. Energy and longitudinal momentum</a:t>
            </a:r>
          </a:p>
          <a:p>
            <a:r>
              <a:rPr lang="en-US" sz="1200" kern="1200" baseline="0" dirty="0" smtClean="0">
                <a:solidFill>
                  <a:schemeClr val="tx1"/>
                </a:solidFill>
                <a:latin typeface="Times" pitchFamily="18" charset="0"/>
                <a:ea typeface="+mn-ea"/>
                <a:cs typeface="+mn-cs"/>
              </a:rPr>
              <a:t>conservation can be used to show that this variable approximately equals twice the</a:t>
            </a:r>
          </a:p>
          <a:p>
            <a:r>
              <a:rPr lang="en-US" sz="1200" kern="1200" baseline="0" dirty="0" err="1" smtClean="0">
                <a:solidFill>
                  <a:schemeClr val="tx1"/>
                </a:solidFill>
                <a:latin typeface="Times" pitchFamily="18" charset="0"/>
                <a:ea typeface="+mn-ea"/>
                <a:cs typeface="+mn-cs"/>
              </a:rPr>
              <a:t>Pomeron</a:t>
            </a:r>
            <a:r>
              <a:rPr lang="en-US" sz="1200" kern="1200" baseline="0" dirty="0" smtClean="0">
                <a:solidFill>
                  <a:schemeClr val="tx1"/>
                </a:solidFill>
                <a:latin typeface="Times" pitchFamily="18" charset="0"/>
                <a:ea typeface="+mn-ea"/>
                <a:cs typeface="+mn-cs"/>
              </a:rPr>
              <a:t> energy; the plus (minus) sign applies to the case in which the proton emitting</a:t>
            </a:r>
          </a:p>
          <a:p>
            <a:r>
              <a:rPr lang="en-US" sz="1200" kern="1200" baseline="0" dirty="0" smtClean="0">
                <a:solidFill>
                  <a:schemeClr val="tx1"/>
                </a:solidFill>
                <a:latin typeface="Times" pitchFamily="18" charset="0"/>
                <a:ea typeface="+mn-ea"/>
                <a:cs typeface="+mn-cs"/>
              </a:rPr>
              <a:t>the </a:t>
            </a:r>
            <a:r>
              <a:rPr lang="en-US" sz="1200" kern="1200" baseline="0" dirty="0" err="1" smtClean="0">
                <a:solidFill>
                  <a:schemeClr val="tx1"/>
                </a:solidFill>
                <a:latin typeface="Times" pitchFamily="18" charset="0"/>
                <a:ea typeface="+mn-ea"/>
                <a:cs typeface="+mn-cs"/>
              </a:rPr>
              <a:t>Pomeron</a:t>
            </a:r>
            <a:r>
              <a:rPr lang="en-US" sz="1200" kern="1200" baseline="0" dirty="0" smtClean="0">
                <a:solidFill>
                  <a:schemeClr val="tx1"/>
                </a:solidFill>
                <a:latin typeface="Times" pitchFamily="18" charset="0"/>
                <a:ea typeface="+mn-ea"/>
                <a:cs typeface="+mn-cs"/>
              </a:rPr>
              <a:t> moves in the +z (−z) direction. Diffractive events cluster at very</a:t>
            </a:r>
          </a:p>
          <a:p>
            <a:r>
              <a:rPr lang="en-US" sz="1200" kern="1200" baseline="0" dirty="0" smtClean="0">
                <a:solidFill>
                  <a:schemeClr val="tx1"/>
                </a:solidFill>
                <a:latin typeface="Times" pitchFamily="18" charset="0"/>
                <a:ea typeface="+mn-ea"/>
                <a:cs typeface="+mn-cs"/>
              </a:rPr>
              <a:t>small values of E± </a:t>
            </a:r>
            <a:r>
              <a:rPr lang="en-US" sz="1200" kern="1200" baseline="0" dirty="0" err="1" smtClean="0">
                <a:solidFill>
                  <a:schemeClr val="tx1"/>
                </a:solidFill>
                <a:latin typeface="Times" pitchFamily="18" charset="0"/>
                <a:ea typeface="+mn-ea"/>
                <a:cs typeface="+mn-cs"/>
              </a:rPr>
              <a:t>pz</a:t>
            </a:r>
            <a:r>
              <a:rPr lang="en-US" sz="1200" kern="1200" baseline="0" dirty="0" smtClean="0">
                <a:solidFill>
                  <a:schemeClr val="tx1"/>
                </a:solidFill>
                <a:latin typeface="Times" pitchFamily="18" charset="0"/>
                <a:ea typeface="+mn-ea"/>
                <a:cs typeface="+mn-cs"/>
              </a:rPr>
              <a:t>, reflecting the peaking of the cross section at small </a:t>
            </a:r>
            <a:r>
              <a:rPr lang="en-US" sz="1200" i="1" kern="1200" baseline="0" dirty="0" smtClean="0">
                <a:solidFill>
                  <a:schemeClr val="tx1"/>
                </a:solidFill>
                <a:latin typeface="Times" pitchFamily="18" charset="0"/>
                <a:ea typeface="+mn-ea"/>
                <a:cs typeface="+mn-cs"/>
              </a:rPr>
              <a:t>x. Since it is</a:t>
            </a:r>
          </a:p>
          <a:p>
            <a:r>
              <a:rPr lang="en-US" sz="1200" kern="1200" baseline="0" dirty="0" smtClean="0">
                <a:solidFill>
                  <a:schemeClr val="tx1"/>
                </a:solidFill>
                <a:latin typeface="Times" pitchFamily="18" charset="0"/>
                <a:ea typeface="+mn-ea"/>
                <a:cs typeface="+mn-cs"/>
              </a:rPr>
              <a:t>not possible, on an event-by-event basis, to determine which is the proton emitting</a:t>
            </a:r>
          </a:p>
          <a:p>
            <a:r>
              <a:rPr lang="en-US" sz="1200" kern="1200" baseline="0" dirty="0" smtClean="0">
                <a:solidFill>
                  <a:schemeClr val="tx1"/>
                </a:solidFill>
                <a:latin typeface="Times" pitchFamily="18" charset="0"/>
                <a:ea typeface="+mn-ea"/>
                <a:cs typeface="+mn-cs"/>
              </a:rPr>
              <a:t>the </a:t>
            </a:r>
            <a:r>
              <a:rPr lang="en-US" sz="1200" kern="1200" baseline="0" dirty="0" err="1" smtClean="0">
                <a:solidFill>
                  <a:schemeClr val="tx1"/>
                </a:solidFill>
                <a:latin typeface="Times" pitchFamily="18" charset="0"/>
                <a:ea typeface="+mn-ea"/>
                <a:cs typeface="+mn-cs"/>
              </a:rPr>
              <a:t>Pomeron</a:t>
            </a:r>
            <a:r>
              <a:rPr lang="en-US" sz="1200" kern="1200" baseline="0" dirty="0" smtClean="0">
                <a:solidFill>
                  <a:schemeClr val="tx1"/>
                </a:solidFill>
                <a:latin typeface="Times" pitchFamily="18" charset="0"/>
                <a:ea typeface="+mn-ea"/>
                <a:cs typeface="+mn-cs"/>
              </a:rPr>
              <a:t>, the distributions from the data contain an admixture of ”wrong-sign”</a:t>
            </a:r>
          </a:p>
          <a:p>
            <a:r>
              <a:rPr lang="en-US" sz="1200" kern="1200" baseline="0" dirty="0" smtClean="0">
                <a:solidFill>
                  <a:schemeClr val="tx1"/>
                </a:solidFill>
                <a:latin typeface="Times" pitchFamily="18" charset="0"/>
                <a:ea typeface="+mn-ea"/>
                <a:cs typeface="+mn-cs"/>
              </a:rPr>
              <a:t>events for which the proportionality between </a:t>
            </a:r>
            <a:r>
              <a:rPr lang="en-US" sz="1200" i="1" kern="1200" baseline="0" dirty="0" smtClean="0">
                <a:solidFill>
                  <a:schemeClr val="tx1"/>
                </a:solidFill>
                <a:latin typeface="Times" pitchFamily="18" charset="0"/>
                <a:ea typeface="+mn-ea"/>
                <a:cs typeface="+mn-cs"/>
              </a:rPr>
              <a:t>x and E ± </a:t>
            </a:r>
            <a:r>
              <a:rPr lang="en-US" sz="1200" i="1" kern="1200" baseline="0" dirty="0" err="1" smtClean="0">
                <a:solidFill>
                  <a:schemeClr val="tx1"/>
                </a:solidFill>
                <a:latin typeface="Times" pitchFamily="18" charset="0"/>
                <a:ea typeface="+mn-ea"/>
                <a:cs typeface="+mn-cs"/>
              </a:rPr>
              <a:t>pz</a:t>
            </a:r>
            <a:r>
              <a:rPr lang="en-US" sz="1200" i="1" kern="1200" baseline="0" dirty="0" smtClean="0">
                <a:solidFill>
                  <a:schemeClr val="tx1"/>
                </a:solidFill>
                <a:latin typeface="Times" pitchFamily="18" charset="0"/>
                <a:ea typeface="+mn-ea"/>
                <a:cs typeface="+mn-cs"/>
              </a:rPr>
              <a:t> does not hold.</a:t>
            </a:r>
          </a:p>
          <a:p>
            <a:endParaRPr lang="en-US" sz="1200" i="1" kern="1200" baseline="0" dirty="0" smtClean="0">
              <a:solidFill>
                <a:schemeClr val="tx1"/>
              </a:solidFill>
              <a:latin typeface="Times" pitchFamily="18" charset="0"/>
              <a:ea typeface="+mn-ea"/>
              <a:cs typeface="+mn-cs"/>
            </a:endParaRPr>
          </a:p>
          <a:p>
            <a:r>
              <a:rPr lang="en-US" sz="1200" i="1" kern="1200" baseline="0" dirty="0" smtClean="0">
                <a:solidFill>
                  <a:schemeClr val="tx1"/>
                </a:solidFill>
                <a:latin typeface="Times" pitchFamily="18" charset="0"/>
                <a:ea typeface="+mn-ea"/>
                <a:cs typeface="+mn-cs"/>
              </a:rPr>
              <a:t>2. </a:t>
            </a:r>
            <a:r>
              <a:rPr lang="en-US" sz="1200" kern="1200" baseline="0" dirty="0" smtClean="0">
                <a:solidFill>
                  <a:schemeClr val="tx1"/>
                </a:solidFill>
                <a:latin typeface="Times" pitchFamily="18" charset="0"/>
                <a:ea typeface="+mn-ea"/>
                <a:cs typeface="+mn-cs"/>
              </a:rPr>
              <a:t>Here diffractive events appear as a peak in the</a:t>
            </a:r>
          </a:p>
          <a:p>
            <a:r>
              <a:rPr lang="en-US" sz="1200" kern="1200" baseline="0" dirty="0" smtClean="0">
                <a:solidFill>
                  <a:schemeClr val="tx1"/>
                </a:solidFill>
                <a:latin typeface="Times" pitchFamily="18" charset="0"/>
                <a:ea typeface="+mn-ea"/>
                <a:cs typeface="+mn-cs"/>
              </a:rPr>
              <a:t>zero-energy bin of either the HF at forward </a:t>
            </a:r>
            <a:r>
              <a:rPr lang="en-US" sz="1200" kern="1200" baseline="0" dirty="0" err="1" smtClean="0">
                <a:solidFill>
                  <a:schemeClr val="tx1"/>
                </a:solidFill>
                <a:latin typeface="Times" pitchFamily="18" charset="0"/>
                <a:ea typeface="+mn-ea"/>
                <a:cs typeface="+mn-cs"/>
              </a:rPr>
              <a:t>rapidities</a:t>
            </a:r>
            <a:r>
              <a:rPr lang="en-US" sz="1200" kern="1200" baseline="0" dirty="0" smtClean="0">
                <a:solidFill>
                  <a:schemeClr val="tx1"/>
                </a:solidFill>
                <a:latin typeface="Times" pitchFamily="18" charset="0"/>
                <a:ea typeface="+mn-ea"/>
                <a:cs typeface="+mn-cs"/>
              </a:rPr>
              <a:t> (HF+) or the HF at negative</a:t>
            </a:r>
          </a:p>
          <a:p>
            <a:r>
              <a:rPr lang="en-US" sz="1200" kern="1200" baseline="0" dirty="0" err="1" smtClean="0">
                <a:solidFill>
                  <a:schemeClr val="tx1"/>
                </a:solidFill>
                <a:latin typeface="Times" pitchFamily="18" charset="0"/>
                <a:ea typeface="+mn-ea"/>
                <a:cs typeface="+mn-cs"/>
              </a:rPr>
              <a:t>rapidities</a:t>
            </a:r>
            <a:r>
              <a:rPr lang="en-US" sz="1200" kern="1200" baseline="0" dirty="0" smtClean="0">
                <a:solidFill>
                  <a:schemeClr val="tx1"/>
                </a:solidFill>
                <a:latin typeface="Times" pitchFamily="18" charset="0"/>
                <a:ea typeface="+mn-ea"/>
                <a:cs typeface="+mn-cs"/>
              </a:rPr>
              <a:t> (HF−), reflecting the presence of a large rapidity gap extending over HF+</a:t>
            </a:r>
          </a:p>
          <a:p>
            <a:r>
              <a:rPr lang="en-US" sz="1200" kern="1200" baseline="0" dirty="0" smtClean="0">
                <a:solidFill>
                  <a:schemeClr val="tx1"/>
                </a:solidFill>
                <a:latin typeface="Times" pitchFamily="18" charset="0"/>
                <a:ea typeface="+mn-ea"/>
                <a:cs typeface="+mn-cs"/>
              </a:rPr>
              <a:t>or HF−.</a:t>
            </a:r>
          </a:p>
          <a:p>
            <a:endParaRPr lang="en-US" sz="1200" kern="1200" baseline="0" dirty="0" smtClean="0">
              <a:solidFill>
                <a:schemeClr val="tx1"/>
              </a:solidFill>
              <a:latin typeface="Times" pitchFamily="18" charset="0"/>
              <a:ea typeface="+mn-ea"/>
              <a:cs typeface="+mn-cs"/>
            </a:endParaRPr>
          </a:p>
          <a:p>
            <a:r>
              <a:rPr lang="en-US" sz="1200" kern="1200" baseline="0" dirty="0" smtClean="0">
                <a:solidFill>
                  <a:schemeClr val="tx1"/>
                </a:solidFill>
                <a:latin typeface="Times" pitchFamily="18" charset="0"/>
                <a:ea typeface="+mn-ea"/>
                <a:cs typeface="+mn-cs"/>
              </a:rPr>
              <a:t>3. Diffractive events cluster at zero multiplicities, also reflecting the presence of a </a:t>
            </a:r>
          </a:p>
          <a:p>
            <a:r>
              <a:rPr lang="en-US" sz="1200" kern="1200" baseline="0" dirty="0" smtClean="0">
                <a:solidFill>
                  <a:schemeClr val="tx1"/>
                </a:solidFill>
                <a:latin typeface="Times" pitchFamily="18" charset="0"/>
                <a:ea typeface="+mn-ea"/>
                <a:cs typeface="+mn-cs"/>
              </a:rPr>
              <a:t>large rapidity gap over HF.</a:t>
            </a:r>
            <a:endParaRPr lang="ru-RU" dirty="0"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C4F4E442-291C-4128-9CF6-EBBEA1C77404}" type="slidenum">
              <a:rPr lang="en-US" smtClean="0"/>
              <a:pPr/>
              <a:t>39</a:t>
            </a:fld>
            <a:endParaRPr lang="en-US" smtClean="0"/>
          </a:p>
        </p:txBody>
      </p:sp>
      <p:sp>
        <p:nvSpPr>
          <p:cNvPr id="43011" name="Rectangle 2"/>
          <p:cNvSpPr>
            <a:spLocks noGrp="1" noRot="1" noChangeAspect="1" noChangeArrowheads="1" noTextEdit="1"/>
          </p:cNvSpPr>
          <p:nvPr>
            <p:ph type="sldImg"/>
          </p:nvPr>
        </p:nvSpPr>
        <p:spPr>
          <a:xfrm>
            <a:off x="1152525" y="703263"/>
            <a:ext cx="4595813" cy="3446462"/>
          </a:xfrm>
          <a:ln/>
        </p:spPr>
      </p:sp>
      <p:sp>
        <p:nvSpPr>
          <p:cNvPr id="43012" name="Rectangle 3"/>
          <p:cNvSpPr>
            <a:spLocks noGrp="1" noChangeArrowheads="1"/>
          </p:cNvSpPr>
          <p:nvPr>
            <p:ph type="body" idx="1"/>
          </p:nvPr>
        </p:nvSpPr>
        <p:spPr>
          <a:xfrm>
            <a:off x="929491" y="4361371"/>
            <a:ext cx="5037548" cy="4080039"/>
          </a:xfrm>
          <a:noFill/>
          <a:ln/>
        </p:spPr>
        <p:txBody>
          <a:bodyPr/>
          <a:lstStyle/>
          <a:p>
            <a:pPr eaLnBrk="1" hangingPunct="1"/>
            <a:r>
              <a:rPr lang="en-US" dirty="0" smtClean="0"/>
              <a:t>Using our data we test 3 PYTHIA tunes for MPI.</a:t>
            </a:r>
          </a:p>
          <a:p>
            <a:pPr eaLnBrk="1" hangingPunct="1"/>
            <a:r>
              <a:rPr lang="en-US" dirty="0" smtClean="0"/>
              <a:t>So</a:t>
            </a:r>
            <a:r>
              <a:rPr lang="en-US" baseline="0" dirty="0" smtClean="0"/>
              <a:t> called D6T, DW and CW. </a:t>
            </a:r>
          </a:p>
          <a:p>
            <a:pPr eaLnBrk="1" hangingPunct="1"/>
            <a:r>
              <a:rPr lang="en-US" baseline="0" dirty="0" smtClean="0"/>
              <a:t>In </a:t>
            </a:r>
            <a:r>
              <a:rPr lang="en-US" baseline="0" dirty="0" err="1" smtClean="0"/>
              <a:t>Pythia</a:t>
            </a:r>
            <a:r>
              <a:rPr lang="en-US" baseline="0" dirty="0" smtClean="0"/>
              <a:t> </a:t>
            </a:r>
            <a:r>
              <a:rPr lang="en-US" baseline="0" dirty="0" err="1" smtClean="0"/>
              <a:t>perturbative</a:t>
            </a:r>
            <a:r>
              <a:rPr lang="en-US" baseline="0" dirty="0" smtClean="0"/>
              <a:t> 2 to 2 </a:t>
            </a:r>
            <a:r>
              <a:rPr lang="en-US" baseline="0" dirty="0" err="1" smtClean="0"/>
              <a:t>partonic</a:t>
            </a:r>
            <a:r>
              <a:rPr lang="en-US" baseline="0" dirty="0" smtClean="0"/>
              <a:t> </a:t>
            </a:r>
            <a:r>
              <a:rPr lang="en-US" dirty="0" smtClean="0"/>
              <a:t> </a:t>
            </a:r>
            <a:r>
              <a:rPr lang="en-US" dirty="0" err="1" smtClean="0"/>
              <a:t>cs</a:t>
            </a:r>
            <a:r>
              <a:rPr lang="en-US" dirty="0" smtClean="0"/>
              <a:t> is described by</a:t>
            </a:r>
          </a:p>
          <a:p>
            <a:pPr eaLnBrk="1" hangingPunct="1"/>
            <a:r>
              <a:rPr lang="en-US" dirty="0" smtClean="0"/>
              <a:t>Introduction</a:t>
            </a:r>
            <a:r>
              <a:rPr lang="en-US" baseline="0" dirty="0" smtClean="0"/>
              <a:t> of pt0 cut. This cut regularizes amount of MPI.</a:t>
            </a:r>
          </a:p>
          <a:p>
            <a:pPr eaLnBrk="1" hangingPunct="1"/>
            <a:r>
              <a:rPr lang="en-US" baseline="0" dirty="0" smtClean="0"/>
              <a:t>Larger MPI activity </a:t>
            </a:r>
            <a:r>
              <a:rPr lang="en-US" baseline="0" dirty="0" err="1" smtClean="0"/>
              <a:t>correspondes</a:t>
            </a:r>
            <a:r>
              <a:rPr lang="en-US" baseline="0" dirty="0" smtClean="0"/>
              <a:t> for smaller values of pt0.</a:t>
            </a:r>
          </a:p>
          <a:p>
            <a:pPr eaLnBrk="1" hangingPunct="1"/>
            <a:r>
              <a:rPr lang="en-US" baseline="0" dirty="0" err="1" smtClean="0"/>
              <a:t>Pto</a:t>
            </a:r>
            <a:r>
              <a:rPr lang="en-US" baseline="0" dirty="0" smtClean="0"/>
              <a:t> is </a:t>
            </a:r>
            <a:r>
              <a:rPr lang="en-US" baseline="0" dirty="0" err="1" smtClean="0"/>
              <a:t>parametrizied</a:t>
            </a:r>
            <a:r>
              <a:rPr lang="en-US" baseline="0" dirty="0" smtClean="0"/>
              <a:t> by the following equation with 3 parameters.</a:t>
            </a:r>
          </a:p>
          <a:p>
            <a:pPr eaLnBrk="1" hangingPunct="1"/>
            <a:r>
              <a:rPr lang="en-US" baseline="0" dirty="0" smtClean="0"/>
              <a:t>Different tunes correspond to different parameters. </a:t>
            </a:r>
          </a:p>
          <a:p>
            <a:pPr eaLnBrk="1" hangingPunct="1"/>
            <a:r>
              <a:rPr lang="en-US" baseline="0" dirty="0" smtClean="0"/>
              <a:t>We tested all  3 tunes and can conclude that can not distinguish between</a:t>
            </a:r>
          </a:p>
          <a:p>
            <a:pPr eaLnBrk="1" hangingPunct="1"/>
            <a:r>
              <a:rPr lang="en-US" baseline="0" dirty="0" smtClean="0"/>
              <a:t>them. All tunes give similar overall description. </a:t>
            </a:r>
          </a:p>
          <a:p>
            <a:pPr eaLnBrk="1" hangingPunct="1"/>
            <a:r>
              <a:rPr lang="en-US" baseline="0" dirty="0" smtClean="0"/>
              <a:t>==================from PYTHIA </a:t>
            </a:r>
          </a:p>
          <a:p>
            <a:r>
              <a:rPr lang="en-US" sz="1000" kern="1200" baseline="0" dirty="0" smtClean="0">
                <a:solidFill>
                  <a:schemeClr val="tx1"/>
                </a:solidFill>
                <a:latin typeface="Times" pitchFamily="18" charset="0"/>
                <a:ea typeface="+mn-ea"/>
                <a:cs typeface="+mn-cs"/>
              </a:rPr>
              <a:t>Here each of the beam particles contains a multitude of </a:t>
            </a:r>
            <a:r>
              <a:rPr lang="en-US" sz="1000" kern="1200" baseline="0" dirty="0" err="1" smtClean="0">
                <a:solidFill>
                  <a:schemeClr val="tx1"/>
                </a:solidFill>
                <a:latin typeface="Times" pitchFamily="18" charset="0"/>
                <a:ea typeface="+mn-ea"/>
                <a:cs typeface="+mn-cs"/>
              </a:rPr>
              <a:t>partons</a:t>
            </a:r>
            <a:r>
              <a:rPr lang="en-US" sz="1000" kern="1200" baseline="0" dirty="0" smtClean="0">
                <a:solidFill>
                  <a:schemeClr val="tx1"/>
                </a:solidFill>
                <a:latin typeface="Times" pitchFamily="18" charset="0"/>
                <a:ea typeface="+mn-ea"/>
                <a:cs typeface="+mn-cs"/>
              </a:rPr>
              <a:t>, and so the</a:t>
            </a:r>
          </a:p>
          <a:p>
            <a:r>
              <a:rPr lang="en-US" sz="1000" kern="1200" baseline="0" dirty="0" smtClean="0">
                <a:solidFill>
                  <a:schemeClr val="tx1"/>
                </a:solidFill>
                <a:latin typeface="Times" pitchFamily="18" charset="0"/>
                <a:ea typeface="+mn-ea"/>
                <a:cs typeface="+mn-cs"/>
              </a:rPr>
              <a:t>probability for several interactions in one and the same event need not be negligible.</a:t>
            </a:r>
          </a:p>
          <a:p>
            <a:r>
              <a:rPr lang="en-US" sz="1000" kern="1200" baseline="0" dirty="0" smtClean="0">
                <a:solidFill>
                  <a:schemeClr val="tx1"/>
                </a:solidFill>
                <a:latin typeface="Times" pitchFamily="18" charset="0"/>
                <a:ea typeface="+mn-ea"/>
                <a:cs typeface="+mn-cs"/>
              </a:rPr>
              <a:t>In principle these additional interactions could arise because one single </a:t>
            </a:r>
            <a:r>
              <a:rPr lang="en-US" sz="1000" kern="1200" baseline="0" dirty="0" err="1" smtClean="0">
                <a:solidFill>
                  <a:schemeClr val="tx1"/>
                </a:solidFill>
                <a:latin typeface="Times" pitchFamily="18" charset="0"/>
                <a:ea typeface="+mn-ea"/>
                <a:cs typeface="+mn-cs"/>
              </a:rPr>
              <a:t>parton</a:t>
            </a:r>
            <a:r>
              <a:rPr lang="en-US" sz="1000" kern="1200" baseline="0" dirty="0" smtClean="0">
                <a:solidFill>
                  <a:schemeClr val="tx1"/>
                </a:solidFill>
                <a:latin typeface="Times" pitchFamily="18" charset="0"/>
                <a:ea typeface="+mn-ea"/>
                <a:cs typeface="+mn-cs"/>
              </a:rPr>
              <a:t> from one</a:t>
            </a:r>
          </a:p>
          <a:p>
            <a:r>
              <a:rPr lang="en-US" sz="1200" kern="1200" baseline="0" dirty="0" smtClean="0">
                <a:solidFill>
                  <a:schemeClr val="tx1"/>
                </a:solidFill>
                <a:latin typeface="Times" pitchFamily="18" charset="0"/>
                <a:ea typeface="+mn-ea"/>
                <a:cs typeface="+mn-cs"/>
              </a:rPr>
              <a:t>beam scatters against several different </a:t>
            </a:r>
            <a:r>
              <a:rPr lang="en-US" sz="1200" kern="1200" baseline="0" dirty="0" err="1" smtClean="0">
                <a:solidFill>
                  <a:schemeClr val="tx1"/>
                </a:solidFill>
                <a:latin typeface="Times" pitchFamily="18" charset="0"/>
                <a:ea typeface="+mn-ea"/>
                <a:cs typeface="+mn-cs"/>
              </a:rPr>
              <a:t>partons</a:t>
            </a:r>
            <a:r>
              <a:rPr lang="en-US" sz="1200" kern="1200" baseline="0" dirty="0" smtClean="0">
                <a:solidFill>
                  <a:schemeClr val="tx1"/>
                </a:solidFill>
                <a:latin typeface="Times" pitchFamily="18" charset="0"/>
                <a:ea typeface="+mn-ea"/>
                <a:cs typeface="+mn-cs"/>
              </a:rPr>
              <a:t> from the other beam, or because several</a:t>
            </a:r>
          </a:p>
          <a:p>
            <a:r>
              <a:rPr lang="en-US" sz="1200" kern="1200" baseline="0" dirty="0" err="1" smtClean="0">
                <a:solidFill>
                  <a:schemeClr val="tx1"/>
                </a:solidFill>
                <a:latin typeface="Times" pitchFamily="18" charset="0"/>
                <a:ea typeface="+mn-ea"/>
                <a:cs typeface="+mn-cs"/>
              </a:rPr>
              <a:t>partons</a:t>
            </a:r>
            <a:r>
              <a:rPr lang="en-US" sz="1200" kern="1200" baseline="0" dirty="0" smtClean="0">
                <a:solidFill>
                  <a:schemeClr val="tx1"/>
                </a:solidFill>
                <a:latin typeface="Times" pitchFamily="18" charset="0"/>
                <a:ea typeface="+mn-ea"/>
                <a:cs typeface="+mn-cs"/>
              </a:rPr>
              <a:t> from each beam take part in separate 2 </a:t>
            </a:r>
            <a:r>
              <a:rPr lang="en-US" sz="1200" i="1" kern="1200" baseline="0" dirty="0" smtClean="0">
                <a:solidFill>
                  <a:schemeClr val="tx1"/>
                </a:solidFill>
                <a:latin typeface="Times" pitchFamily="18" charset="0"/>
                <a:ea typeface="+mn-ea"/>
                <a:cs typeface="+mn-cs"/>
              </a:rPr>
              <a:t>! 2 scatterings. Both are expected, but</a:t>
            </a:r>
          </a:p>
          <a:p>
            <a:r>
              <a:rPr lang="en-US" sz="1200" kern="1200" baseline="0" dirty="0" err="1" smtClean="0">
                <a:solidFill>
                  <a:schemeClr val="tx1"/>
                </a:solidFill>
                <a:latin typeface="Times" pitchFamily="18" charset="0"/>
                <a:ea typeface="+mn-ea"/>
                <a:cs typeface="+mn-cs"/>
              </a:rPr>
              <a:t>combinatorics</a:t>
            </a:r>
            <a:r>
              <a:rPr lang="en-US" sz="1200" kern="1200" baseline="0" dirty="0" smtClean="0">
                <a:solidFill>
                  <a:schemeClr val="tx1"/>
                </a:solidFill>
                <a:latin typeface="Times" pitchFamily="18" charset="0"/>
                <a:ea typeface="+mn-ea"/>
                <a:cs typeface="+mn-cs"/>
              </a:rPr>
              <a:t> should </a:t>
            </a:r>
            <a:r>
              <a:rPr lang="en-US" sz="1200" kern="1200" baseline="0" dirty="0" err="1" smtClean="0">
                <a:solidFill>
                  <a:schemeClr val="tx1"/>
                </a:solidFill>
                <a:latin typeface="Times" pitchFamily="18" charset="0"/>
                <a:ea typeface="+mn-ea"/>
                <a:cs typeface="+mn-cs"/>
              </a:rPr>
              <a:t>favour</a:t>
            </a:r>
            <a:r>
              <a:rPr lang="en-US" sz="1200" kern="1200" baseline="0" dirty="0" smtClean="0">
                <a:solidFill>
                  <a:schemeClr val="tx1"/>
                </a:solidFill>
                <a:latin typeface="Times" pitchFamily="18" charset="0"/>
                <a:ea typeface="+mn-ea"/>
                <a:cs typeface="+mn-cs"/>
              </a:rPr>
              <a:t> the latter, which is the mechanism considered in </a:t>
            </a:r>
            <a:r>
              <a:rPr lang="en-US" sz="1200" kern="1200" baseline="0" dirty="0" err="1" smtClean="0">
                <a:solidFill>
                  <a:schemeClr val="tx1"/>
                </a:solidFill>
                <a:latin typeface="Times" pitchFamily="18" charset="0"/>
                <a:ea typeface="+mn-ea"/>
                <a:cs typeface="+mn-cs"/>
              </a:rPr>
              <a:t>Pythia</a:t>
            </a:r>
            <a:r>
              <a:rPr lang="en-US" sz="1200" kern="1200" baseline="0" dirty="0" smtClean="0">
                <a:solidFill>
                  <a:schemeClr val="tx1"/>
                </a:solidFill>
                <a:latin typeface="Times" pitchFamily="18" charset="0"/>
                <a:ea typeface="+mn-ea"/>
                <a:cs typeface="+mn-cs"/>
              </a:rPr>
              <a:t>.</a:t>
            </a:r>
          </a:p>
          <a:p>
            <a:r>
              <a:rPr lang="en-US" sz="1200" kern="1200" baseline="0" dirty="0" smtClean="0">
                <a:solidFill>
                  <a:schemeClr val="tx1"/>
                </a:solidFill>
                <a:latin typeface="Times" pitchFamily="18" charset="0"/>
                <a:ea typeface="+mn-ea"/>
                <a:cs typeface="+mn-cs"/>
              </a:rPr>
              <a:t>The dominant 2 </a:t>
            </a:r>
            <a:r>
              <a:rPr lang="en-US" sz="1200" i="1" kern="1200" baseline="0" dirty="0" smtClean="0">
                <a:solidFill>
                  <a:schemeClr val="tx1"/>
                </a:solidFill>
                <a:latin typeface="Times" pitchFamily="18" charset="0"/>
                <a:ea typeface="+mn-ea"/>
                <a:cs typeface="+mn-cs"/>
              </a:rPr>
              <a:t>! 2 QCD cross sections are divergent for p? ! 0, and drop rapidly</a:t>
            </a:r>
          </a:p>
          <a:p>
            <a:r>
              <a:rPr lang="en-US" sz="1200" kern="1200" baseline="0" dirty="0" smtClean="0">
                <a:solidFill>
                  <a:schemeClr val="tx1"/>
                </a:solidFill>
                <a:latin typeface="Times" pitchFamily="18" charset="0"/>
                <a:ea typeface="+mn-ea"/>
                <a:cs typeface="+mn-cs"/>
              </a:rPr>
              <a:t>for larger </a:t>
            </a:r>
            <a:r>
              <a:rPr lang="en-US" sz="1200" i="1" kern="1200" baseline="0" dirty="0" smtClean="0">
                <a:solidFill>
                  <a:schemeClr val="tx1"/>
                </a:solidFill>
                <a:latin typeface="Times" pitchFamily="18" charset="0"/>
                <a:ea typeface="+mn-ea"/>
                <a:cs typeface="+mn-cs"/>
              </a:rPr>
              <a:t>p?. Probably the lowest-order </a:t>
            </a:r>
            <a:r>
              <a:rPr lang="en-US" sz="1200" i="1" kern="1200" baseline="0" dirty="0" err="1" smtClean="0">
                <a:solidFill>
                  <a:schemeClr val="tx1"/>
                </a:solidFill>
                <a:latin typeface="Times" pitchFamily="18" charset="0"/>
                <a:ea typeface="+mn-ea"/>
                <a:cs typeface="+mn-cs"/>
              </a:rPr>
              <a:t>perturbative</a:t>
            </a:r>
            <a:r>
              <a:rPr lang="en-US" sz="1200" i="1" kern="1200" baseline="0" dirty="0" smtClean="0">
                <a:solidFill>
                  <a:schemeClr val="tx1"/>
                </a:solidFill>
                <a:latin typeface="Times" pitchFamily="18" charset="0"/>
                <a:ea typeface="+mn-ea"/>
                <a:cs typeface="+mn-cs"/>
              </a:rPr>
              <a:t> cross sections will be regularized</a:t>
            </a:r>
          </a:p>
          <a:p>
            <a:r>
              <a:rPr lang="en-US" sz="1200" kern="1200" baseline="0" dirty="0" smtClean="0">
                <a:solidFill>
                  <a:schemeClr val="tx1"/>
                </a:solidFill>
                <a:latin typeface="Times" pitchFamily="18" charset="0"/>
                <a:ea typeface="+mn-ea"/>
                <a:cs typeface="+mn-cs"/>
              </a:rPr>
              <a:t>at small </a:t>
            </a:r>
            <a:r>
              <a:rPr lang="en-US" sz="1200" i="1" kern="1200" baseline="0" dirty="0" smtClean="0">
                <a:solidFill>
                  <a:schemeClr val="tx1"/>
                </a:solidFill>
                <a:latin typeface="Times" pitchFamily="18" charset="0"/>
                <a:ea typeface="+mn-ea"/>
                <a:cs typeface="+mn-cs"/>
              </a:rPr>
              <a:t>p? by </a:t>
            </a:r>
            <a:r>
              <a:rPr lang="en-US" sz="1200" i="1" kern="1200" baseline="0" dirty="0" err="1" smtClean="0">
                <a:solidFill>
                  <a:schemeClr val="tx1"/>
                </a:solidFill>
                <a:latin typeface="Times" pitchFamily="18" charset="0"/>
                <a:ea typeface="+mn-ea"/>
                <a:cs typeface="+mn-cs"/>
              </a:rPr>
              <a:t>colour</a:t>
            </a:r>
            <a:r>
              <a:rPr lang="en-US" sz="1200" i="1" kern="1200" baseline="0" dirty="0" smtClean="0">
                <a:solidFill>
                  <a:schemeClr val="tx1"/>
                </a:solidFill>
                <a:latin typeface="Times" pitchFamily="18" charset="0"/>
                <a:ea typeface="+mn-ea"/>
                <a:cs typeface="+mn-cs"/>
              </a:rPr>
              <a:t> coherence effects: an exchanged gluon of small p? has a large</a:t>
            </a:r>
          </a:p>
          <a:p>
            <a:r>
              <a:rPr lang="en-US" sz="1200" kern="1200" baseline="0" dirty="0" smtClean="0">
                <a:solidFill>
                  <a:schemeClr val="tx1"/>
                </a:solidFill>
                <a:latin typeface="Times" pitchFamily="18" charset="0"/>
                <a:ea typeface="+mn-ea"/>
                <a:cs typeface="+mn-cs"/>
              </a:rPr>
              <a:t>transverse wave function and can therefore not resolve the individual </a:t>
            </a:r>
            <a:r>
              <a:rPr lang="en-US" sz="1200" kern="1200" baseline="0" dirty="0" err="1" smtClean="0">
                <a:solidFill>
                  <a:schemeClr val="tx1"/>
                </a:solidFill>
                <a:latin typeface="Times" pitchFamily="18" charset="0"/>
                <a:ea typeface="+mn-ea"/>
                <a:cs typeface="+mn-cs"/>
              </a:rPr>
              <a:t>colour</a:t>
            </a:r>
            <a:r>
              <a:rPr lang="en-US" sz="1200" kern="1200" baseline="0" dirty="0" smtClean="0">
                <a:solidFill>
                  <a:schemeClr val="tx1"/>
                </a:solidFill>
                <a:latin typeface="Times" pitchFamily="18" charset="0"/>
                <a:ea typeface="+mn-ea"/>
                <a:cs typeface="+mn-cs"/>
              </a:rPr>
              <a:t> charges of</a:t>
            </a:r>
          </a:p>
          <a:p>
            <a:r>
              <a:rPr lang="en-US" sz="1200" kern="1200" baseline="0" dirty="0" smtClean="0">
                <a:solidFill>
                  <a:schemeClr val="tx1"/>
                </a:solidFill>
                <a:latin typeface="Times" pitchFamily="18" charset="0"/>
                <a:ea typeface="+mn-ea"/>
                <a:cs typeface="+mn-cs"/>
              </a:rPr>
              <a:t>the two incoming hadrons; it will only couple to an average </a:t>
            </a:r>
            <a:r>
              <a:rPr lang="en-US" sz="1200" kern="1200" baseline="0" dirty="0" err="1" smtClean="0">
                <a:solidFill>
                  <a:schemeClr val="tx1"/>
                </a:solidFill>
                <a:latin typeface="Times" pitchFamily="18" charset="0"/>
                <a:ea typeface="+mn-ea"/>
                <a:cs typeface="+mn-cs"/>
              </a:rPr>
              <a:t>colour</a:t>
            </a:r>
            <a:r>
              <a:rPr lang="en-US" sz="1200" kern="1200" baseline="0" dirty="0" smtClean="0">
                <a:solidFill>
                  <a:schemeClr val="tx1"/>
                </a:solidFill>
                <a:latin typeface="Times" pitchFamily="18" charset="0"/>
                <a:ea typeface="+mn-ea"/>
                <a:cs typeface="+mn-cs"/>
              </a:rPr>
              <a:t> charge that vanishes</a:t>
            </a:r>
          </a:p>
          <a:p>
            <a:r>
              <a:rPr lang="en-US" sz="1200" kern="1200" baseline="0" dirty="0" smtClean="0">
                <a:solidFill>
                  <a:schemeClr val="tx1"/>
                </a:solidFill>
                <a:latin typeface="Times" pitchFamily="18" charset="0"/>
                <a:ea typeface="+mn-ea"/>
                <a:cs typeface="+mn-cs"/>
              </a:rPr>
              <a:t>in the limit </a:t>
            </a:r>
            <a:r>
              <a:rPr lang="en-US" sz="1200" i="1" kern="1200" baseline="0" dirty="0" smtClean="0">
                <a:solidFill>
                  <a:schemeClr val="tx1"/>
                </a:solidFill>
                <a:latin typeface="Times" pitchFamily="18" charset="0"/>
                <a:ea typeface="+mn-ea"/>
                <a:cs typeface="+mn-cs"/>
              </a:rPr>
              <a:t>p? ! 0. In the program, some effective </a:t>
            </a:r>
            <a:r>
              <a:rPr lang="en-US" sz="1200" i="1" kern="1200" baseline="0" dirty="0" err="1" smtClean="0">
                <a:solidFill>
                  <a:schemeClr val="tx1"/>
                </a:solidFill>
                <a:latin typeface="Times" pitchFamily="18" charset="0"/>
                <a:ea typeface="+mn-ea"/>
                <a:cs typeface="+mn-cs"/>
              </a:rPr>
              <a:t>p?min</a:t>
            </a:r>
            <a:r>
              <a:rPr lang="en-US" sz="1200" i="1" kern="1200" baseline="0" dirty="0" smtClean="0">
                <a:solidFill>
                  <a:schemeClr val="tx1"/>
                </a:solidFill>
                <a:latin typeface="Times" pitchFamily="18" charset="0"/>
                <a:ea typeface="+mn-ea"/>
                <a:cs typeface="+mn-cs"/>
              </a:rPr>
              <a:t> scale is therefore introduced,</a:t>
            </a:r>
          </a:p>
          <a:p>
            <a:r>
              <a:rPr lang="en-US" sz="1200" kern="1200" baseline="0" dirty="0" smtClean="0">
                <a:solidFill>
                  <a:schemeClr val="tx1"/>
                </a:solidFill>
                <a:latin typeface="Times" pitchFamily="18" charset="0"/>
                <a:ea typeface="+mn-ea"/>
                <a:cs typeface="+mn-cs"/>
              </a:rPr>
              <a:t>below which the </a:t>
            </a:r>
            <a:r>
              <a:rPr lang="en-US" sz="1200" kern="1200" baseline="0" dirty="0" err="1" smtClean="0">
                <a:solidFill>
                  <a:schemeClr val="tx1"/>
                </a:solidFill>
                <a:latin typeface="Times" pitchFamily="18" charset="0"/>
                <a:ea typeface="+mn-ea"/>
                <a:cs typeface="+mn-cs"/>
              </a:rPr>
              <a:t>perturbative</a:t>
            </a:r>
            <a:r>
              <a:rPr lang="en-US" sz="1200" kern="1200" baseline="0" dirty="0" smtClean="0">
                <a:solidFill>
                  <a:schemeClr val="tx1"/>
                </a:solidFill>
                <a:latin typeface="Times" pitchFamily="18" charset="0"/>
                <a:ea typeface="+mn-ea"/>
                <a:cs typeface="+mn-cs"/>
              </a:rPr>
              <a:t> cross section is either assumed completely vanishing or at</a:t>
            </a:r>
          </a:p>
          <a:p>
            <a:r>
              <a:rPr lang="en-US" sz="1200" kern="1200" baseline="0" dirty="0" smtClean="0">
                <a:solidFill>
                  <a:schemeClr val="tx1"/>
                </a:solidFill>
                <a:latin typeface="Times" pitchFamily="18" charset="0"/>
                <a:ea typeface="+mn-ea"/>
                <a:cs typeface="+mn-cs"/>
              </a:rPr>
              <a:t>least strongly damped. </a:t>
            </a:r>
            <a:r>
              <a:rPr lang="en-US" sz="1200" kern="1200" baseline="0" dirty="0" err="1" smtClean="0">
                <a:solidFill>
                  <a:schemeClr val="tx1"/>
                </a:solidFill>
                <a:latin typeface="Times" pitchFamily="18" charset="0"/>
                <a:ea typeface="+mn-ea"/>
                <a:cs typeface="+mn-cs"/>
              </a:rPr>
              <a:t>Phenomenologically</a:t>
            </a:r>
            <a:r>
              <a:rPr lang="en-US" sz="1200" kern="1200" baseline="0" dirty="0" smtClean="0">
                <a:solidFill>
                  <a:schemeClr val="tx1"/>
                </a:solidFill>
                <a:latin typeface="Times" pitchFamily="18" charset="0"/>
                <a:ea typeface="+mn-ea"/>
                <a:cs typeface="+mn-cs"/>
              </a:rPr>
              <a:t>, </a:t>
            </a:r>
            <a:r>
              <a:rPr lang="en-US" sz="1200" i="1" kern="1200" baseline="0" dirty="0" err="1" smtClean="0">
                <a:solidFill>
                  <a:schemeClr val="tx1"/>
                </a:solidFill>
                <a:latin typeface="Times" pitchFamily="18" charset="0"/>
                <a:ea typeface="+mn-ea"/>
                <a:cs typeface="+mn-cs"/>
              </a:rPr>
              <a:t>p?min</a:t>
            </a:r>
            <a:r>
              <a:rPr lang="en-US" sz="1200" i="1" kern="1200" baseline="0" dirty="0" smtClean="0">
                <a:solidFill>
                  <a:schemeClr val="tx1"/>
                </a:solidFill>
                <a:latin typeface="Times" pitchFamily="18" charset="0"/>
                <a:ea typeface="+mn-ea"/>
                <a:cs typeface="+mn-cs"/>
              </a:rPr>
              <a:t> comes out to be a number of the order</a:t>
            </a:r>
          </a:p>
          <a:p>
            <a:r>
              <a:rPr lang="en-US" sz="1200" kern="1200" baseline="0" dirty="0" smtClean="0">
                <a:solidFill>
                  <a:schemeClr val="tx1"/>
                </a:solidFill>
                <a:latin typeface="Times" pitchFamily="18" charset="0"/>
                <a:ea typeface="+mn-ea"/>
                <a:cs typeface="+mn-cs"/>
              </a:rPr>
              <a:t>of 1.5–2.5 </a:t>
            </a:r>
            <a:r>
              <a:rPr lang="en-US" sz="1200" kern="1200" baseline="0" dirty="0" err="1" smtClean="0">
                <a:solidFill>
                  <a:schemeClr val="tx1"/>
                </a:solidFill>
                <a:latin typeface="Times" pitchFamily="18" charset="0"/>
                <a:ea typeface="+mn-ea"/>
                <a:cs typeface="+mn-cs"/>
              </a:rPr>
              <a:t>GeV</a:t>
            </a:r>
            <a:r>
              <a:rPr lang="en-US" sz="1200" kern="1200" baseline="0" dirty="0" smtClean="0">
                <a:solidFill>
                  <a:schemeClr val="tx1"/>
                </a:solidFill>
                <a:latin typeface="Times" pitchFamily="18" charset="0"/>
                <a:ea typeface="+mn-ea"/>
                <a:cs typeface="+mn-cs"/>
              </a:rPr>
              <a:t>, with some energy dependence.</a:t>
            </a:r>
            <a:endParaRPr lang="ru-RU"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49FD72D6-02C3-4B46-9DBA-0F5198241E86}" type="slidenum">
              <a:rPr lang="en-GB"/>
              <a:pPr/>
              <a:t>42</a:t>
            </a:fld>
            <a:endParaRPr lang="en-GB"/>
          </a:p>
        </p:txBody>
      </p:sp>
      <p:sp>
        <p:nvSpPr>
          <p:cNvPr id="19457" name="Text Box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19458" name="Text Box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069B6F73-2FB8-174C-A807-783AD58CF892}" type="slidenum">
              <a:rPr lang="en-GB"/>
              <a:pPr/>
              <a:t>43</a:t>
            </a:fld>
            <a:endParaRPr lang="en-GB"/>
          </a:p>
        </p:txBody>
      </p:sp>
      <p:sp>
        <p:nvSpPr>
          <p:cNvPr id="20481" name="Text Box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20482" name="Text Box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B20EAE0D-4AC4-E44F-A609-E241F83AC3E6}" type="slidenum">
              <a:rPr lang="en-US"/>
              <a:pPr/>
              <a:t>4</a:t>
            </a:fld>
            <a:endParaRPr lang="en-US"/>
          </a:p>
        </p:txBody>
      </p:sp>
      <p:sp>
        <p:nvSpPr>
          <p:cNvPr id="24577" name="Text Box 1"/>
          <p:cNvSpPr txBox="1">
            <a:spLocks noGrp="1" noRot="1" noChangeAspect="1" noChangeArrowheads="1"/>
          </p:cNvSpPr>
          <p:nvPr>
            <p:ph type="sldImg"/>
          </p:nvPr>
        </p:nvSpPr>
        <p:spPr bwMode="auto">
          <a:xfrm>
            <a:off x="1143000" y="693738"/>
            <a:ext cx="4572000" cy="3429000"/>
          </a:xfrm>
          <a:prstGeom prst="rect">
            <a:avLst/>
          </a:prstGeom>
          <a:solidFill>
            <a:srgbClr val="FFFFFF"/>
          </a:solidFill>
          <a:ln>
            <a:solidFill>
              <a:srgbClr val="000000"/>
            </a:solidFill>
            <a:miter lim="800000"/>
            <a:headEnd/>
            <a:tailEnd/>
          </a:ln>
        </p:spPr>
      </p:sp>
      <p:sp>
        <p:nvSpPr>
          <p:cNvPr id="24578" name="Text Box 2"/>
          <p:cNvSpPr txBox="1">
            <a:spLocks noGrp="1" noChangeArrowheads="1"/>
          </p:cNvSpPr>
          <p:nvPr>
            <p:ph type="body" idx="1"/>
          </p:nvPr>
        </p:nvSpPr>
        <p:spPr bwMode="auto">
          <a:xfrm>
            <a:off x="686360" y="4342535"/>
            <a:ext cx="5486681" cy="4032250"/>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bwMode="auto">
          <a:noFill/>
          <a:ln>
            <a:miter lim="800000"/>
            <a:headEnd/>
            <a:tailEnd/>
          </a:ln>
        </p:spPr>
        <p:txBody>
          <a:bodyPr/>
          <a:lstStyle/>
          <a:p>
            <a:fld id="{4DF2E111-8621-C043-B9EE-B8F1FB7DCA09}" type="slidenum">
              <a:rPr lang="en-US">
                <a:latin typeface="Calibri" pitchFamily="-106" charset="0"/>
                <a:ea typeface="Arial" pitchFamily="-106" charset="0"/>
                <a:cs typeface="Arial" pitchFamily="-106" charset="0"/>
              </a:rPr>
              <a:pPr/>
              <a:t>5</a:t>
            </a:fld>
            <a:endParaRPr lang="en-US">
              <a:latin typeface="Calibri" pitchFamily="-106" charset="0"/>
              <a:ea typeface="Arial" pitchFamily="-106" charset="0"/>
              <a:cs typeface="Arial" pitchFamily="-106" charset="0"/>
            </a:endParaRPr>
          </a:p>
        </p:txBody>
      </p:sp>
      <p:sp>
        <p:nvSpPr>
          <p:cNvPr id="24579" name="Rectangle 2"/>
          <p:cNvSpPr>
            <a:spLocks noGrp="1" noRot="1" noChangeAspect="1" noChangeArrowheads="1" noTextEdit="1"/>
          </p:cNvSpPr>
          <p:nvPr>
            <p:ph type="sldImg"/>
          </p:nvPr>
        </p:nvSpPr>
        <p:spPr bwMode="auto">
          <a:xfrm>
            <a:off x="1150938" y="703263"/>
            <a:ext cx="4592637" cy="3443287"/>
          </a:xfrm>
          <a:solidFill>
            <a:srgbClr val="FFFFFF"/>
          </a:solidFill>
          <a:ln>
            <a:solidFill>
              <a:srgbClr val="000000"/>
            </a:solidFill>
            <a:miter lim="800000"/>
            <a:headEnd/>
            <a:tailEnd/>
          </a:ln>
        </p:spPr>
      </p:sp>
      <p:sp>
        <p:nvSpPr>
          <p:cNvPr id="24580" name="Rectangle 3"/>
          <p:cNvSpPr>
            <a:spLocks noGrp="1" noChangeArrowheads="1"/>
          </p:cNvSpPr>
          <p:nvPr>
            <p:ph type="body" idx="1"/>
          </p:nvPr>
        </p:nvSpPr>
        <p:spPr bwMode="auto">
          <a:xfrm>
            <a:off x="928688" y="4357688"/>
            <a:ext cx="5035550" cy="4075112"/>
          </a:xfrm>
          <a:solidFill>
            <a:srgbClr val="FFFFFF"/>
          </a:solidFill>
          <a:ln>
            <a:solidFill>
              <a:srgbClr val="000000"/>
            </a:solidFill>
            <a:miter lim="800000"/>
            <a:headEnd/>
            <a:tailEnd/>
          </a:ln>
        </p:spPr>
        <p:txBody>
          <a:bodyPr wrap="square" numCol="1" anchor="t" anchorCtr="0" compatLnSpc="1">
            <a:prstTxWarp prst="textNoShape">
              <a:avLst/>
            </a:prstTxWarp>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51202" name="Rectangle 6"/>
          <p:cNvSpPr>
            <a:spLocks noGrp="1" noChangeArrowheads="1"/>
          </p:cNvSpPr>
          <p:nvPr>
            <p:ph type="sldNum" sz="quarter" idx="5"/>
          </p:nvPr>
        </p:nvSpPr>
        <p:spPr bwMode="auto">
          <a:noFill/>
          <a:ln>
            <a:miter lim="800000"/>
            <a:headEnd/>
            <a:tailEnd/>
          </a:ln>
        </p:spPr>
        <p:txBody>
          <a:bodyPr/>
          <a:lstStyle/>
          <a:p>
            <a:fld id="{C8B514D7-9D23-F845-94B4-EF4565FF1537}" type="slidenum">
              <a:rPr lang="en-US">
                <a:latin typeface="Calibri" pitchFamily="-106" charset="0"/>
                <a:ea typeface="Arial" pitchFamily="-106" charset="0"/>
                <a:cs typeface="Arial" pitchFamily="-106" charset="0"/>
              </a:rPr>
              <a:pPr/>
              <a:t>8</a:t>
            </a:fld>
            <a:endParaRPr lang="en-US">
              <a:latin typeface="Calibri" pitchFamily="-106" charset="0"/>
              <a:ea typeface="Arial" pitchFamily="-106" charset="0"/>
              <a:cs typeface="Arial" pitchFamily="-106" charset="0"/>
            </a:endParaRPr>
          </a:p>
        </p:txBody>
      </p:sp>
      <p:sp>
        <p:nvSpPr>
          <p:cNvPr id="51203" name="Text Box 1"/>
          <p:cNvSpPr>
            <a:spLocks noGrp="1" noRot="1" noChangeAspect="1" noChangeArrowheads="1"/>
          </p:cNvSpPr>
          <p:nvPr>
            <p:ph type="sldImg"/>
          </p:nvPr>
        </p:nvSpPr>
        <p:spPr bwMode="auto">
          <a:xfrm>
            <a:off x="-419100" y="0"/>
            <a:ext cx="4105275" cy="3078163"/>
          </a:xfrm>
          <a:solidFill>
            <a:srgbClr val="FFFFFF"/>
          </a:solidFill>
          <a:ln>
            <a:solidFill>
              <a:srgbClr val="000000"/>
            </a:solidFill>
            <a:miter lim="800000"/>
            <a:headEnd/>
            <a:tailEnd/>
          </a:ln>
        </p:spPr>
      </p:sp>
      <p:sp>
        <p:nvSpPr>
          <p:cNvPr id="51204" name="Text Box 2"/>
          <p:cNvSpPr>
            <a:spLocks noGrp="1" noChangeArrowheads="1"/>
          </p:cNvSpPr>
          <p:nvPr>
            <p:ph type="body" idx="1"/>
          </p:nvPr>
        </p:nvSpPr>
        <p:spPr bwMode="auto">
          <a:xfrm>
            <a:off x="685800" y="4343400"/>
            <a:ext cx="5489575" cy="4037013"/>
          </a:xfrm>
          <a:noFill/>
        </p:spPr>
        <p:txBody>
          <a:bodyPr wrap="none" numCol="1" anchor="ctr" anchorCtr="0" compatLnSpc="1">
            <a:prstTxWarp prst="textNoShape">
              <a:avLst/>
            </a:prstTxWarp>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3313" name="Text Box 1"/>
          <p:cNvSpPr txBox="1">
            <a:spLocks noChangeArrowheads="1"/>
          </p:cNvSpPr>
          <p:nvPr/>
        </p:nvSpPr>
        <p:spPr bwMode="auto">
          <a:xfrm>
            <a:off x="1008529" y="623454"/>
            <a:ext cx="4034118" cy="3117273"/>
          </a:xfrm>
          <a:prstGeom prst="rect">
            <a:avLst/>
          </a:prstGeom>
          <a:solidFill>
            <a:srgbClr val="FFFFFF"/>
          </a:solidFill>
          <a:ln w="9360">
            <a:solidFill>
              <a:srgbClr val="000000"/>
            </a:solidFill>
            <a:miter lim="800000"/>
            <a:headEnd/>
            <a:tailEnd/>
          </a:ln>
          <a:effectLst/>
        </p:spPr>
        <p:txBody>
          <a:bodyPr wrap="none" lIns="82058" tIns="41029" rIns="82058" bIns="41029" anchor="ctr">
            <a:prstTxWarp prst="textNoShape">
              <a:avLst/>
            </a:prstTxWarp>
          </a:bodyPr>
          <a:lstStyle/>
          <a:p>
            <a:endParaRPr lang="en-US"/>
          </a:p>
        </p:txBody>
      </p:sp>
      <p:sp>
        <p:nvSpPr>
          <p:cNvPr id="13314" name="Text Box 2"/>
          <p:cNvSpPr txBox="1">
            <a:spLocks noGrp="1" noChangeArrowheads="1"/>
          </p:cNvSpPr>
          <p:nvPr>
            <p:ph type="body"/>
          </p:nvPr>
        </p:nvSpPr>
        <p:spPr bwMode="auto">
          <a:xfrm>
            <a:off x="605118" y="3948546"/>
            <a:ext cx="4821331" cy="3720523"/>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p:spPr>
        <p:txBody>
          <a:bodyPr/>
          <a:lstStyle/>
          <a:p>
            <a:fld id="{0C43AF6C-6422-4FEC-A3F2-6C81D6423F83}" type="slidenum">
              <a:rPr lang="en-US" smtClean="0"/>
              <a:pPr/>
              <a:t>15</a:t>
            </a:fld>
            <a:endParaRPr lang="en-US" smtClean="0"/>
          </a:p>
        </p:txBody>
      </p:sp>
      <p:sp>
        <p:nvSpPr>
          <p:cNvPr id="35843" name="Rectangle 2"/>
          <p:cNvSpPr>
            <a:spLocks noGrp="1" noRot="1" noChangeAspect="1" noChangeArrowheads="1" noTextEdit="1"/>
          </p:cNvSpPr>
          <p:nvPr>
            <p:ph type="sldImg"/>
          </p:nvPr>
        </p:nvSpPr>
        <p:spPr>
          <a:xfrm>
            <a:off x="1152525" y="703263"/>
            <a:ext cx="4595813" cy="3446462"/>
          </a:xfrm>
          <a:ln/>
        </p:spPr>
      </p:sp>
      <p:sp>
        <p:nvSpPr>
          <p:cNvPr id="35844" name="Rectangle 3"/>
          <p:cNvSpPr>
            <a:spLocks noGrp="1" noChangeArrowheads="1"/>
          </p:cNvSpPr>
          <p:nvPr>
            <p:ph type="body" idx="1"/>
          </p:nvPr>
        </p:nvSpPr>
        <p:spPr>
          <a:xfrm>
            <a:off x="929491" y="4361371"/>
            <a:ext cx="5037548" cy="4080039"/>
          </a:xfrm>
          <a:noFill/>
          <a:ln/>
        </p:spPr>
        <p:txBody>
          <a:bodyPr/>
          <a:lstStyle/>
          <a:p>
            <a:r>
              <a:rPr lang="en-US" sz="1200" kern="1200" baseline="0" dirty="0" smtClean="0">
                <a:solidFill>
                  <a:schemeClr val="tx1"/>
                </a:solidFill>
                <a:latin typeface="Times" pitchFamily="18" charset="0"/>
                <a:ea typeface="+mn-ea"/>
                <a:cs typeface="+mn-cs"/>
              </a:rPr>
              <a:t>The central feature of the CMS apparatus is a superconducting solenoid, of 6 m</a:t>
            </a:r>
          </a:p>
          <a:p>
            <a:r>
              <a:rPr lang="en-US" sz="1200" kern="1200" baseline="0" dirty="0" smtClean="0">
                <a:solidFill>
                  <a:schemeClr val="tx1"/>
                </a:solidFill>
                <a:latin typeface="Times" pitchFamily="18" charset="0"/>
                <a:ea typeface="+mn-ea"/>
                <a:cs typeface="+mn-cs"/>
              </a:rPr>
              <a:t>internal diameter. Within the field volume are the silicon pixel and strip tracker, the crystal</a:t>
            </a:r>
          </a:p>
          <a:p>
            <a:r>
              <a:rPr lang="en-US" sz="1200" kern="1200" baseline="0" dirty="0" smtClean="0">
                <a:solidFill>
                  <a:schemeClr val="tx1"/>
                </a:solidFill>
                <a:latin typeface="Times" pitchFamily="18" charset="0"/>
                <a:ea typeface="+mn-ea"/>
                <a:cs typeface="+mn-cs"/>
              </a:rPr>
              <a:t>electromagnetic calorimeter (ECAL) and the brass-</a:t>
            </a:r>
            <a:r>
              <a:rPr lang="en-US" sz="1200" kern="1200" baseline="0" dirty="0" err="1" smtClean="0">
                <a:solidFill>
                  <a:schemeClr val="tx1"/>
                </a:solidFill>
                <a:latin typeface="Times" pitchFamily="18" charset="0"/>
                <a:ea typeface="+mn-ea"/>
                <a:cs typeface="+mn-cs"/>
              </a:rPr>
              <a:t>scintillator</a:t>
            </a:r>
            <a:r>
              <a:rPr lang="en-US" sz="1200" kern="1200" baseline="0" dirty="0" smtClean="0">
                <a:solidFill>
                  <a:schemeClr val="tx1"/>
                </a:solidFill>
                <a:latin typeface="Times" pitchFamily="18" charset="0"/>
                <a:ea typeface="+mn-ea"/>
                <a:cs typeface="+mn-cs"/>
              </a:rPr>
              <a:t> </a:t>
            </a:r>
            <a:r>
              <a:rPr lang="en-US" sz="1200" kern="1200" baseline="0" dirty="0" err="1" smtClean="0">
                <a:solidFill>
                  <a:schemeClr val="tx1"/>
                </a:solidFill>
                <a:latin typeface="Times" pitchFamily="18" charset="0"/>
                <a:ea typeface="+mn-ea"/>
                <a:cs typeface="+mn-cs"/>
              </a:rPr>
              <a:t>hadronic</a:t>
            </a:r>
            <a:r>
              <a:rPr lang="en-US" sz="1200" kern="1200" baseline="0" dirty="0" smtClean="0">
                <a:solidFill>
                  <a:schemeClr val="tx1"/>
                </a:solidFill>
                <a:latin typeface="Times" pitchFamily="18" charset="0"/>
                <a:ea typeface="+mn-ea"/>
                <a:cs typeface="+mn-cs"/>
              </a:rPr>
              <a:t> calorimeter (HCAL).</a:t>
            </a:r>
          </a:p>
          <a:p>
            <a:r>
              <a:rPr lang="en-US" sz="1200" kern="1200" baseline="0" dirty="0" err="1" smtClean="0">
                <a:solidFill>
                  <a:schemeClr val="tx1"/>
                </a:solidFill>
                <a:latin typeface="Times" pitchFamily="18" charset="0"/>
                <a:ea typeface="+mn-ea"/>
                <a:cs typeface="+mn-cs"/>
              </a:rPr>
              <a:t>Muons</a:t>
            </a:r>
            <a:r>
              <a:rPr lang="en-US" sz="1200" kern="1200" baseline="0" dirty="0" smtClean="0">
                <a:solidFill>
                  <a:schemeClr val="tx1"/>
                </a:solidFill>
                <a:latin typeface="Times" pitchFamily="18" charset="0"/>
                <a:ea typeface="+mn-ea"/>
                <a:cs typeface="+mn-cs"/>
              </a:rPr>
              <a:t> are measured in gaseous detectors embedded in the iron return yoke.</a:t>
            </a:r>
          </a:p>
          <a:p>
            <a:r>
              <a:rPr lang="en-US" sz="1200" kern="1200" baseline="0" dirty="0" smtClean="0">
                <a:solidFill>
                  <a:schemeClr val="tx1"/>
                </a:solidFill>
                <a:latin typeface="Times" pitchFamily="18" charset="0"/>
                <a:ea typeface="+mn-ea"/>
                <a:cs typeface="+mn-cs"/>
              </a:rPr>
              <a:t>The forward calorimeters provide almost hermetic coverage.  They include </a:t>
            </a:r>
          </a:p>
          <a:p>
            <a:r>
              <a:rPr lang="en-US" sz="1200" kern="1200" baseline="0" dirty="0" smtClean="0">
                <a:solidFill>
                  <a:schemeClr val="tx1"/>
                </a:solidFill>
                <a:latin typeface="Times" pitchFamily="18" charset="0"/>
                <a:ea typeface="+mn-ea"/>
                <a:cs typeface="+mn-cs"/>
              </a:rPr>
              <a:t>ZDC (&gt;8.5), CASTOR (-6.6&lt;eta&lt;-5.3), and HF (2.9&lt;eta&lt;5.2). HF we use in the study</a:t>
            </a:r>
          </a:p>
          <a:p>
            <a:r>
              <a:rPr lang="en-US" sz="1200" kern="1200" baseline="0" dirty="0" smtClean="0">
                <a:solidFill>
                  <a:schemeClr val="tx1"/>
                </a:solidFill>
                <a:latin typeface="Times" pitchFamily="18" charset="0"/>
                <a:ea typeface="+mn-ea"/>
                <a:cs typeface="+mn-cs"/>
              </a:rPr>
              <a:t>to see rap.gap.</a:t>
            </a:r>
          </a:p>
          <a:p>
            <a:r>
              <a:rPr lang="en-US" sz="1200" kern="1200" baseline="0" dirty="0" smtClean="0">
                <a:solidFill>
                  <a:schemeClr val="tx1"/>
                </a:solidFill>
                <a:latin typeface="Times" pitchFamily="18" charset="0"/>
                <a:ea typeface="+mn-ea"/>
                <a:cs typeface="+mn-cs"/>
              </a:rPr>
              <a:t>HF, consists of steel absorbers and embedded radiation-hard quartz fibers, which provide a fast collection of Cherenkov light.</a:t>
            </a:r>
          </a:p>
          <a:p>
            <a:r>
              <a:rPr lang="en-US" sz="1200" kern="1200" baseline="0" dirty="0" smtClean="0">
                <a:solidFill>
                  <a:schemeClr val="tx1"/>
                </a:solidFill>
                <a:latin typeface="Times" pitchFamily="18" charset="0"/>
                <a:ea typeface="+mn-ea"/>
                <a:cs typeface="+mn-cs"/>
              </a:rPr>
              <a:t>----------------------------------------------------------------------------------------------------</a:t>
            </a:r>
          </a:p>
          <a:p>
            <a:r>
              <a:rPr lang="en-US" sz="1200" kern="1200" baseline="0" dirty="0" smtClean="0">
                <a:solidFill>
                  <a:schemeClr val="tx1"/>
                </a:solidFill>
                <a:latin typeface="Times" pitchFamily="18" charset="0"/>
                <a:ea typeface="+mn-ea"/>
                <a:cs typeface="+mn-cs"/>
              </a:rPr>
              <a:t>CMS uses a right-handed coordinate system, with the origin at the collision point,</a:t>
            </a:r>
          </a:p>
          <a:p>
            <a:r>
              <a:rPr lang="en-US" sz="1200" kern="1200" baseline="0" dirty="0" smtClean="0">
                <a:solidFill>
                  <a:schemeClr val="tx1"/>
                </a:solidFill>
                <a:latin typeface="Times" pitchFamily="18" charset="0"/>
                <a:ea typeface="+mn-ea"/>
                <a:cs typeface="+mn-cs"/>
              </a:rPr>
              <a:t>the x-axis pointing to the centre of the LHC, the y-axis pointing up (perpendicular to the LHC</a:t>
            </a:r>
          </a:p>
          <a:p>
            <a:r>
              <a:rPr lang="en-US" sz="1200" kern="1200" baseline="0" dirty="0" smtClean="0">
                <a:solidFill>
                  <a:schemeClr val="tx1"/>
                </a:solidFill>
                <a:latin typeface="Times" pitchFamily="18" charset="0"/>
                <a:ea typeface="+mn-ea"/>
                <a:cs typeface="+mn-cs"/>
              </a:rPr>
              <a:t>plane), and the z-axis along the anticlockwise-beam direction. The polar angle</a:t>
            </a:r>
            <a:r>
              <a:rPr lang="en-US" sz="1200" i="1" kern="1200" baseline="0" dirty="0" smtClean="0">
                <a:solidFill>
                  <a:schemeClr val="tx1"/>
                </a:solidFill>
                <a:latin typeface="Times" pitchFamily="18" charset="0"/>
                <a:ea typeface="+mn-ea"/>
                <a:cs typeface="+mn-cs"/>
              </a:rPr>
              <a:t> is measured </a:t>
            </a:r>
            <a:r>
              <a:rPr lang="en-US" sz="1200" kern="1200" baseline="0" dirty="0" smtClean="0">
                <a:solidFill>
                  <a:schemeClr val="tx1"/>
                </a:solidFill>
                <a:latin typeface="Times" pitchFamily="18" charset="0"/>
                <a:ea typeface="+mn-ea"/>
                <a:cs typeface="+mn-cs"/>
              </a:rPr>
              <a:t>from the positive z-axis and the </a:t>
            </a:r>
            <a:r>
              <a:rPr lang="en-US" sz="1200" kern="1200" baseline="0" dirty="0" err="1" smtClean="0">
                <a:solidFill>
                  <a:schemeClr val="tx1"/>
                </a:solidFill>
                <a:latin typeface="Times" pitchFamily="18" charset="0"/>
                <a:ea typeface="+mn-ea"/>
                <a:cs typeface="+mn-cs"/>
              </a:rPr>
              <a:t>azimuthal</a:t>
            </a:r>
            <a:r>
              <a:rPr lang="en-US" sz="1200" kern="1200" baseline="0" dirty="0" smtClean="0">
                <a:solidFill>
                  <a:schemeClr val="tx1"/>
                </a:solidFill>
                <a:latin typeface="Times" pitchFamily="18" charset="0"/>
                <a:ea typeface="+mn-ea"/>
                <a:cs typeface="+mn-cs"/>
              </a:rPr>
              <a:t> angle</a:t>
            </a:r>
            <a:r>
              <a:rPr lang="en-US" sz="1200" i="1" kern="1200" baseline="0" dirty="0" smtClean="0">
                <a:solidFill>
                  <a:schemeClr val="tx1"/>
                </a:solidFill>
                <a:latin typeface="Times" pitchFamily="18" charset="0"/>
                <a:ea typeface="+mn-ea"/>
                <a:cs typeface="+mn-cs"/>
              </a:rPr>
              <a:t> is measured in the x-y plane.</a:t>
            </a:r>
            <a:endParaRPr lang="en-US" dirty="0" smtClean="0"/>
          </a:p>
          <a:p>
            <a:pPr eaLnBrk="1" hangingPunct="1"/>
            <a:r>
              <a:rPr lang="en-US" dirty="0" smtClean="0"/>
              <a:t>--------------------------------------</a:t>
            </a:r>
          </a:p>
          <a:p>
            <a:pPr eaLnBrk="1" hangingPunct="1"/>
            <a:r>
              <a:rPr lang="ru-RU" dirty="0" smtClean="0"/>
              <a:t>Two elements of the CMS detector monitoring system, the Beam Scintillator Counters (BSCs) and the Beam Pick-up Timing for the eXperiments (BPTX) devices </a:t>
            </a:r>
            <a:r>
              <a:rPr lang="en-US" dirty="0" smtClean="0"/>
              <a:t>,</a:t>
            </a:r>
            <a:r>
              <a:rPr lang="en-US" baseline="0" dirty="0" smtClean="0"/>
              <a:t> </a:t>
            </a:r>
            <a:r>
              <a:rPr lang="ru-RU" dirty="0" smtClean="0"/>
              <a:t>were used to trigger</a:t>
            </a:r>
          </a:p>
          <a:p>
            <a:pPr eaLnBrk="1" hangingPunct="1"/>
            <a:r>
              <a:rPr lang="ru-RU" dirty="0" smtClean="0"/>
              <a:t>the detector readout. The two BSCs are located at a distance of 10.86 m from the nominal</a:t>
            </a:r>
          </a:p>
          <a:p>
            <a:pPr eaLnBrk="1" hangingPunct="1"/>
            <a:r>
              <a:rPr lang="ru-RU" dirty="0" smtClean="0"/>
              <a:t>interaction point (IP) and are sensitive in the </a:t>
            </a:r>
            <a:r>
              <a:rPr lang="en-US" dirty="0" smtClean="0"/>
              <a:t>eta</a:t>
            </a:r>
            <a:r>
              <a:rPr lang="en-US" baseline="0" dirty="0" smtClean="0"/>
              <a:t> </a:t>
            </a:r>
            <a:r>
              <a:rPr lang="ru-RU" dirty="0" smtClean="0"/>
              <a:t>range from 3.23 to 4.65. Each BSC is a set of</a:t>
            </a:r>
            <a:r>
              <a:rPr lang="en-US" baseline="0" dirty="0" smtClean="0"/>
              <a:t> </a:t>
            </a:r>
            <a:r>
              <a:rPr lang="ru-RU" dirty="0" smtClean="0"/>
              <a:t>16 scintillator tiles. The BSC elements have a time resolution of 3 ns and an average minimum</a:t>
            </a:r>
            <a:r>
              <a:rPr lang="en-US" dirty="0" smtClean="0"/>
              <a:t> </a:t>
            </a:r>
            <a:r>
              <a:rPr lang="ru-RU" dirty="0" smtClean="0"/>
              <a:t>ionizing-particle detection efficiency of 96.3%, and are designed to provide hit and coincidence</a:t>
            </a:r>
            <a:r>
              <a:rPr lang="en-US" baseline="0" dirty="0" smtClean="0"/>
              <a:t> </a:t>
            </a:r>
            <a:r>
              <a:rPr lang="ru-RU" dirty="0" smtClean="0"/>
              <a:t>rates. The two BPTX devices, located around the beam pipe at a distance of 175m</a:t>
            </a:r>
            <a:r>
              <a:rPr lang="en-US" dirty="0" smtClean="0"/>
              <a:t> </a:t>
            </a:r>
            <a:r>
              <a:rPr lang="ru-RU" dirty="0" smtClean="0"/>
              <a:t>from the IP</a:t>
            </a:r>
            <a:r>
              <a:rPr lang="en-US" baseline="0" dirty="0" smtClean="0"/>
              <a:t> </a:t>
            </a:r>
            <a:r>
              <a:rPr lang="ru-RU" dirty="0" smtClean="0"/>
              <a:t>on either side, are designed to provide precise information on the bunch structure and timing</a:t>
            </a:r>
            <a:r>
              <a:rPr lang="en-US" baseline="0" dirty="0" smtClean="0"/>
              <a:t> </a:t>
            </a:r>
            <a:r>
              <a:rPr lang="ru-RU" dirty="0" smtClean="0"/>
              <a:t>of the incoming beam, with better than 0.2 ns time resolution.</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1008529" y="623454"/>
            <a:ext cx="4034118" cy="3117273"/>
          </a:xfrm>
          <a:prstGeom prst="rect">
            <a:avLst/>
          </a:prstGeom>
          <a:solidFill>
            <a:srgbClr val="FFFFFF"/>
          </a:solidFill>
          <a:ln w="9360">
            <a:solidFill>
              <a:srgbClr val="000000"/>
            </a:solidFill>
            <a:miter lim="800000"/>
            <a:headEnd/>
            <a:tailEnd/>
          </a:ln>
          <a:effectLst/>
        </p:spPr>
        <p:txBody>
          <a:bodyPr wrap="none" lIns="82058" tIns="41029" rIns="82058" bIns="41029" anchor="ctr">
            <a:prstTxWarp prst="textNoShape">
              <a:avLst/>
            </a:prstTxWarp>
          </a:bodyPr>
          <a:lstStyle/>
          <a:p>
            <a:endParaRPr lang="en-US"/>
          </a:p>
        </p:txBody>
      </p:sp>
      <p:sp>
        <p:nvSpPr>
          <p:cNvPr id="18434" name="Text Box 2"/>
          <p:cNvSpPr txBox="1">
            <a:spLocks noGrp="1" noChangeArrowheads="1"/>
          </p:cNvSpPr>
          <p:nvPr>
            <p:ph type="body"/>
          </p:nvPr>
        </p:nvSpPr>
        <p:spPr bwMode="auto">
          <a:xfrm>
            <a:off x="605118" y="3948546"/>
            <a:ext cx="4821331" cy="3720523"/>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7" name="Rectangle 6"/>
          <p:cNvSpPr>
            <a:spLocks noGrp="1" noChangeArrowheads="1"/>
          </p:cNvSpPr>
          <p:nvPr>
            <p:ph type="sldNum"/>
          </p:nvPr>
        </p:nvSpPr>
        <p:spPr>
          <a:ln/>
        </p:spPr>
        <p:txBody>
          <a:bodyPr/>
          <a:lstStyle/>
          <a:p>
            <a:fld id="{FC126770-9B88-8641-A254-5CE19B8D500D}" type="slidenum">
              <a:rPr lang="en-GB"/>
              <a:pPr/>
              <a:t>17</a:t>
            </a:fld>
            <a:endParaRPr lang="en-GB"/>
          </a:p>
        </p:txBody>
      </p:sp>
      <p:sp>
        <p:nvSpPr>
          <p:cNvPr id="15361" name="Text Box 1"/>
          <p:cNvSpPr txBox="1">
            <a:spLocks noGrp="1" noRot="1" noChangeAspect="1" noChangeArrowheads="1"/>
          </p:cNvSpPr>
          <p:nvPr>
            <p:ph type="sldImg"/>
          </p:nvPr>
        </p:nvSpPr>
        <p:spPr bwMode="auto">
          <a:xfrm>
            <a:off x="1143000" y="695325"/>
            <a:ext cx="4570413" cy="3427413"/>
          </a:xfrm>
          <a:prstGeom prst="rect">
            <a:avLst/>
          </a:prstGeom>
          <a:solidFill>
            <a:srgbClr val="FFFFFF"/>
          </a:solidFill>
          <a:ln>
            <a:solidFill>
              <a:srgbClr val="000000"/>
            </a:solidFill>
            <a:miter lim="800000"/>
            <a:headEnd/>
            <a:tailEnd/>
          </a:ln>
        </p:spPr>
      </p:sp>
      <p:sp>
        <p:nvSpPr>
          <p:cNvPr id="15362" name="Text Box 2"/>
          <p:cNvSpPr txBox="1">
            <a:spLocks noGrp="1" noChangeArrowheads="1"/>
          </p:cNvSpPr>
          <p:nvPr>
            <p:ph type="body" idx="1"/>
          </p:nvPr>
        </p:nvSpPr>
        <p:spPr bwMode="auto">
          <a:xfrm>
            <a:off x="685512" y="4343231"/>
            <a:ext cx="5486976" cy="4037751"/>
          </a:xfrm>
          <a:prstGeom prst="rect">
            <a:avLst/>
          </a:prstGeom>
          <a:noFill/>
          <a:ln>
            <a:round/>
            <a:headEnd/>
            <a:tailEnd/>
          </a:ln>
        </p:spPr>
        <p:txBody>
          <a:bodyPr wrap="none" anchor="ctr">
            <a:prstTxWarp prst="textNoShape">
              <a:avLst/>
            </a:prstTxWarp>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822475"/>
            <a:ext cx="5486400" cy="39050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3680" y="6489395"/>
            <a:ext cx="2133600" cy="365125"/>
          </a:xfrm>
          <a:prstGeom prst="rect">
            <a:avLst/>
          </a:prstGeom>
        </p:spPr>
        <p:txBody>
          <a:bodyPr/>
          <a:lstStyle/>
          <a:p>
            <a:fld id="{A60B3410-4B81-C64B-ACFD-D4153799626A}" type="datetime1">
              <a:rPr lang="en-US" smtClean="0"/>
              <a:pPr/>
              <a:t>7/22/10</a:t>
            </a:fld>
            <a:endParaRPr lang="en-US"/>
          </a:p>
        </p:txBody>
      </p:sp>
      <p:sp>
        <p:nvSpPr>
          <p:cNvPr id="6" name="Footer Placeholder 5"/>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7" name="Slide Number Placeholder 6"/>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263680" y="6489395"/>
            <a:ext cx="2133600" cy="365125"/>
          </a:xfrm>
          <a:prstGeom prst="rect">
            <a:avLst/>
          </a:prstGeom>
        </p:spPr>
        <p:txBody>
          <a:bodyPr/>
          <a:lstStyle/>
          <a:p>
            <a:fld id="{7037C715-D2EE-B24D-A336-1D9F2D2846BB}" type="datetime1">
              <a:rPr lang="en-US" smtClean="0"/>
              <a:pPr/>
              <a:t>7/22/10</a:t>
            </a:fld>
            <a:endParaRPr lang="en-US"/>
          </a:p>
        </p:txBody>
      </p:sp>
      <p:sp>
        <p:nvSpPr>
          <p:cNvPr id="5" name="Footer Placeholder 4"/>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6" name="Slide Number Placeholder 5"/>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263680" y="6489395"/>
            <a:ext cx="2133600" cy="365125"/>
          </a:xfrm>
          <a:prstGeom prst="rect">
            <a:avLst/>
          </a:prstGeom>
        </p:spPr>
        <p:txBody>
          <a:bodyPr/>
          <a:lstStyle/>
          <a:p>
            <a:fld id="{64825C19-7E82-8040-A3D3-1FDC8062A58D}" type="datetime1">
              <a:rPr lang="en-US" smtClean="0"/>
              <a:pPr/>
              <a:t>7/22/10</a:t>
            </a:fld>
            <a:endParaRPr lang="en-US"/>
          </a:p>
        </p:txBody>
      </p:sp>
      <p:sp>
        <p:nvSpPr>
          <p:cNvPr id="5" name="Footer Placeholder 4"/>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6" name="Slide Number Placeholder 5"/>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263680" y="6489395"/>
            <a:ext cx="2133600" cy="365125"/>
          </a:xfrm>
          <a:prstGeom prst="rect">
            <a:avLst/>
          </a:prstGeom>
        </p:spPr>
        <p:txBody>
          <a:bodyPr/>
          <a:lstStyle/>
          <a:p>
            <a:fld id="{61147E59-D89C-8B4C-B4C6-9EC3E07A4B78}" type="datetime1">
              <a:rPr lang="en-US" smtClean="0"/>
              <a:pPr/>
              <a:t>7/22/10</a:t>
            </a:fld>
            <a:endParaRPr lang="en-US"/>
          </a:p>
        </p:txBody>
      </p:sp>
      <p:sp>
        <p:nvSpPr>
          <p:cNvPr id="5" name="Footer Placeholder 4"/>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6" name="Slide Number Placeholder 5"/>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263680" y="6489395"/>
            <a:ext cx="2133600" cy="365125"/>
          </a:xfrm>
          <a:prstGeom prst="rect">
            <a:avLst/>
          </a:prstGeom>
        </p:spPr>
        <p:txBody>
          <a:bodyPr/>
          <a:lstStyle/>
          <a:p>
            <a:fld id="{8CF36D42-854F-F14E-B591-4A96BF3DB8B5}" type="datetime1">
              <a:rPr lang="en-US" smtClean="0"/>
              <a:pPr/>
              <a:t>7/22/10</a:t>
            </a:fld>
            <a:endParaRPr lang="en-US"/>
          </a:p>
        </p:txBody>
      </p:sp>
      <p:sp>
        <p:nvSpPr>
          <p:cNvPr id="5" name="Footer Placeholder 4"/>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6" name="Slide Number Placeholder 5"/>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263680" y="6489395"/>
            <a:ext cx="2133600" cy="365125"/>
          </a:xfrm>
          <a:prstGeom prst="rect">
            <a:avLst/>
          </a:prstGeom>
        </p:spPr>
        <p:txBody>
          <a:bodyPr/>
          <a:lstStyle/>
          <a:p>
            <a:fld id="{0528EFB4-722B-EF49-AED1-2CF4AA787814}" type="datetime1">
              <a:rPr lang="en-US" smtClean="0"/>
              <a:pPr/>
              <a:t>7/22/10</a:t>
            </a:fld>
            <a:endParaRPr lang="en-US"/>
          </a:p>
        </p:txBody>
      </p:sp>
      <p:sp>
        <p:nvSpPr>
          <p:cNvPr id="6" name="Footer Placeholder 5"/>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7" name="Slide Number Placeholder 6"/>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263680" y="6489395"/>
            <a:ext cx="2133600" cy="365125"/>
          </a:xfrm>
          <a:prstGeom prst="rect">
            <a:avLst/>
          </a:prstGeom>
        </p:spPr>
        <p:txBody>
          <a:bodyPr/>
          <a:lstStyle/>
          <a:p>
            <a:fld id="{628833D5-CDC1-7148-BD50-DED2036A4544}" type="datetime1">
              <a:rPr lang="en-US" smtClean="0"/>
              <a:pPr/>
              <a:t>7/22/10</a:t>
            </a:fld>
            <a:endParaRPr lang="en-US"/>
          </a:p>
        </p:txBody>
      </p:sp>
      <p:sp>
        <p:nvSpPr>
          <p:cNvPr id="8" name="Footer Placeholder 7"/>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9" name="Slide Number Placeholder 8"/>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263680" y="6489395"/>
            <a:ext cx="2133600" cy="365125"/>
          </a:xfrm>
          <a:prstGeom prst="rect">
            <a:avLst/>
          </a:prstGeom>
        </p:spPr>
        <p:txBody>
          <a:bodyPr/>
          <a:lstStyle/>
          <a:p>
            <a:fld id="{49C6D45D-E7AE-AE46-8199-2FEE9A005787}" type="datetime1">
              <a:rPr lang="en-US" smtClean="0"/>
              <a:pPr/>
              <a:t>7/22/10</a:t>
            </a:fld>
            <a:endParaRPr lang="en-US"/>
          </a:p>
        </p:txBody>
      </p:sp>
      <p:sp>
        <p:nvSpPr>
          <p:cNvPr id="4" name="Footer Placeholder 3"/>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5" name="Slide Number Placeholder 4"/>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63680" y="6489395"/>
            <a:ext cx="2133600" cy="365125"/>
          </a:xfrm>
          <a:prstGeom prst="rect">
            <a:avLst/>
          </a:prstGeom>
        </p:spPr>
        <p:txBody>
          <a:bodyPr/>
          <a:lstStyle/>
          <a:p>
            <a:fld id="{1CDFF935-188D-5643-BBAA-0685FFCFC4D1}" type="datetime1">
              <a:rPr lang="en-US" smtClean="0"/>
              <a:pPr/>
              <a:t>7/22/10</a:t>
            </a:fld>
            <a:endParaRPr lang="en-US"/>
          </a:p>
        </p:txBody>
      </p:sp>
      <p:sp>
        <p:nvSpPr>
          <p:cNvPr id="3" name="Footer Placeholder 2"/>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4" name="Slide Number Placeholder 3"/>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3680" y="6489395"/>
            <a:ext cx="2133600" cy="365125"/>
          </a:xfrm>
          <a:prstGeom prst="rect">
            <a:avLst/>
          </a:prstGeom>
        </p:spPr>
        <p:txBody>
          <a:bodyPr/>
          <a:lstStyle/>
          <a:p>
            <a:fld id="{D165D564-0996-6C4F-9416-EE3ECE52B7F8}" type="datetime1">
              <a:rPr lang="en-US" smtClean="0"/>
              <a:pPr/>
              <a:t>7/22/10</a:t>
            </a:fld>
            <a:endParaRPr lang="en-US"/>
          </a:p>
        </p:txBody>
      </p:sp>
      <p:sp>
        <p:nvSpPr>
          <p:cNvPr id="6" name="Footer Placeholder 5"/>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7" name="Slide Number Placeholder 6"/>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cSld name="Blank">
    <p:spTree>
      <p:nvGrpSpPr>
        <p:cNvPr id="1" name=""/>
        <p:cNvGrpSpPr/>
        <p:nvPr/>
      </p:nvGrpSpPr>
      <p:grpSpPr>
        <a:xfrm>
          <a:off x="0" y="0"/>
          <a:ext cx="0" cy="0"/>
          <a:chOff x="0" y="0"/>
          <a:chExt cx="0" cy="0"/>
        </a:xfrm>
      </p:grpSpPr>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822475"/>
            <a:ext cx="5486400" cy="3905099"/>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3680" y="6489395"/>
            <a:ext cx="2133600" cy="365125"/>
          </a:xfrm>
          <a:prstGeom prst="rect">
            <a:avLst/>
          </a:prstGeom>
        </p:spPr>
        <p:txBody>
          <a:bodyPr/>
          <a:lstStyle/>
          <a:p>
            <a:fld id="{A60B3410-4B81-C64B-ACFD-D4153799626A}" type="datetime1">
              <a:rPr lang="en-US" smtClean="0"/>
              <a:pPr/>
              <a:t>7/22/10</a:t>
            </a:fld>
            <a:endParaRPr lang="en-US"/>
          </a:p>
        </p:txBody>
      </p:sp>
      <p:sp>
        <p:nvSpPr>
          <p:cNvPr id="6" name="Footer Placeholder 5"/>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7" name="Slide Number Placeholder 6"/>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263680" y="6489395"/>
            <a:ext cx="2133600" cy="365125"/>
          </a:xfrm>
          <a:prstGeom prst="rect">
            <a:avLst/>
          </a:prstGeom>
        </p:spPr>
        <p:txBody>
          <a:bodyPr/>
          <a:lstStyle/>
          <a:p>
            <a:fld id="{7037C715-D2EE-B24D-A336-1D9F2D2846BB}" type="datetime1">
              <a:rPr lang="en-US" smtClean="0"/>
              <a:pPr/>
              <a:t>7/22/10</a:t>
            </a:fld>
            <a:endParaRPr lang="en-US"/>
          </a:p>
        </p:txBody>
      </p:sp>
      <p:sp>
        <p:nvSpPr>
          <p:cNvPr id="5" name="Footer Placeholder 4"/>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6" name="Slide Number Placeholder 5"/>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263680" y="6489395"/>
            <a:ext cx="2133600" cy="365125"/>
          </a:xfrm>
          <a:prstGeom prst="rect">
            <a:avLst/>
          </a:prstGeom>
        </p:spPr>
        <p:txBody>
          <a:bodyPr/>
          <a:lstStyle/>
          <a:p>
            <a:fld id="{64825C19-7E82-8040-A3D3-1FDC8062A58D}" type="datetime1">
              <a:rPr lang="en-US" smtClean="0"/>
              <a:pPr/>
              <a:t>7/22/10</a:t>
            </a:fld>
            <a:endParaRPr lang="en-US"/>
          </a:p>
        </p:txBody>
      </p:sp>
      <p:sp>
        <p:nvSpPr>
          <p:cNvPr id="5" name="Footer Placeholder 4"/>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6" name="Slide Number Placeholder 5"/>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6720" cy="1143480"/>
          </a:xfrm>
        </p:spPr>
        <p:txBody>
          <a:bodyPr/>
          <a:lstStyle/>
          <a:p>
            <a:r>
              <a:rPr lang="en-US" smtClean="0"/>
              <a:t>Click to edit Master title style</a:t>
            </a:r>
            <a:endParaRPr lang="en-US"/>
          </a:p>
        </p:txBody>
      </p:sp>
      <p:sp>
        <p:nvSpPr>
          <p:cNvPr id="3" name="Date Placeholder 2"/>
          <p:cNvSpPr>
            <a:spLocks noGrp="1"/>
          </p:cNvSpPr>
          <p:nvPr>
            <p:ph type="dt" idx="10"/>
          </p:nvPr>
        </p:nvSpPr>
        <p:spPr>
          <a:xfrm>
            <a:off x="72000" y="6597333"/>
            <a:ext cx="2128320" cy="191540"/>
          </a:xfrm>
          <a:prstGeom prst="rect">
            <a:avLst/>
          </a:prstGeom>
        </p:spPr>
        <p:txBody>
          <a:bodyPr/>
          <a:lstStyle>
            <a:lvl1pPr>
              <a:defRPr/>
            </a:lvl1pPr>
          </a:lstStyle>
          <a:p>
            <a:endParaRPr lang="en-US"/>
          </a:p>
        </p:txBody>
      </p:sp>
      <p:sp>
        <p:nvSpPr>
          <p:cNvPr id="4" name="Footer Placeholder 3"/>
          <p:cNvSpPr>
            <a:spLocks noGrp="1"/>
          </p:cNvSpPr>
          <p:nvPr>
            <p:ph type="ftr" idx="11"/>
          </p:nvPr>
        </p:nvSpPr>
        <p:spPr>
          <a:xfrm>
            <a:off x="3116160" y="6643419"/>
            <a:ext cx="2897280" cy="180018"/>
          </a:xfrm>
          <a:prstGeom prst="rect">
            <a:avLst/>
          </a:prstGeom>
        </p:spPr>
        <p:txBody>
          <a:bodyPr/>
          <a:lstStyle>
            <a:lvl1pPr>
              <a:defRPr/>
            </a:lvl1pPr>
          </a:lstStyle>
          <a:p>
            <a:endParaRPr lang="en-US"/>
          </a:p>
        </p:txBody>
      </p:sp>
      <p:sp>
        <p:nvSpPr>
          <p:cNvPr id="5" name="Slide Number Placeholder 4"/>
          <p:cNvSpPr>
            <a:spLocks noGrp="1"/>
          </p:cNvSpPr>
          <p:nvPr>
            <p:ph type="sldNum" idx="12"/>
          </p:nvPr>
        </p:nvSpPr>
        <p:spPr>
          <a:xfrm>
            <a:off x="6952320" y="6608855"/>
            <a:ext cx="2128320" cy="180018"/>
          </a:xfrm>
          <a:prstGeom prst="rect">
            <a:avLst/>
          </a:prstGeom>
        </p:spPr>
        <p:txBody>
          <a:bodyPr/>
          <a:lstStyle>
            <a:lvl1pPr>
              <a:defRPr smtClean="0"/>
            </a:lvl1pPr>
          </a:lstStyle>
          <a:p>
            <a:fld id="{D50B6B5E-DF15-AF48-BAF8-20FB7B3A13BE}" type="slidenum">
              <a:rPr lang="en-US"/>
              <a:pPr/>
              <a:t>‹#›</a:t>
            </a:fld>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147E59-D89C-8B4C-B4C6-9EC3E07A4B78}" type="datetime1">
              <a:rPr lang="en-US" smtClean="0"/>
              <a:pPr/>
              <a:t>7/22/10</a:t>
            </a:fld>
            <a:endParaRPr lang="en-US"/>
          </a:p>
        </p:txBody>
      </p:sp>
      <p:sp>
        <p:nvSpPr>
          <p:cNvPr id="5" name="Footer Placeholder 4"/>
          <p:cNvSpPr>
            <a:spLocks noGrp="1"/>
          </p:cNvSpPr>
          <p:nvPr>
            <p:ph type="ftr" sz="quarter" idx="11"/>
          </p:nvPr>
        </p:nvSpPr>
        <p:spPr/>
        <p:txBody>
          <a:bodyPr/>
          <a:lstStyle/>
          <a:p>
            <a:r>
              <a:rPr lang="en-US" smtClean="0"/>
              <a:t>P.Bartalini - ICHEP 2010</a:t>
            </a:r>
            <a:endParaRPr lang="en-US"/>
          </a:p>
        </p:txBody>
      </p:sp>
      <p:sp>
        <p:nvSpPr>
          <p:cNvPr id="6" name="Slide Number Placeholder 5"/>
          <p:cNvSpPr>
            <a:spLocks noGrp="1"/>
          </p:cNvSpPr>
          <p:nvPr>
            <p:ph type="sldNum" sz="quarter" idx="12"/>
          </p:nvPr>
        </p:nvSpPr>
        <p:spPr/>
        <p:txBody>
          <a:bodyPr/>
          <a:lstStyle/>
          <a:p>
            <a:fld id="{6AF9A71B-441C-2C48-9BD6-133FAC048821}"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B0667EE8-D377-40CF-ABAF-4515865CD206}"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cSld name="Blank">
    <p:spTree>
      <p:nvGrpSpPr>
        <p:cNvPr id="1" name=""/>
        <p:cNvGrpSpPr/>
        <p:nvPr/>
      </p:nvGrpSpPr>
      <p:grpSpPr>
        <a:xfrm>
          <a:off x="0" y="0"/>
          <a:ext cx="0" cy="0"/>
          <a:chOff x="0" y="0"/>
          <a:chExt cx="0" cy="0"/>
        </a:xfrm>
      </p:grpSpPr>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1147E59-D89C-8B4C-B4C6-9EC3E07A4B78}" type="datetime1">
              <a:rPr lang="en-US">
                <a:solidFill>
                  <a:prstClr val="black">
                    <a:tint val="75000"/>
                  </a:prstClr>
                </a:solidFill>
              </a:rPr>
              <a:pPr/>
              <a:t>7/22/10</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a:solidFill>
                  <a:prstClr val="black">
                    <a:tint val="75000"/>
                  </a:prstClr>
                </a:solidFill>
              </a:rPr>
              <a:t>P.Bartalini - ICHEP 2010</a:t>
            </a:r>
          </a:p>
        </p:txBody>
      </p:sp>
      <p:sp>
        <p:nvSpPr>
          <p:cNvPr id="6" name="Slide Number Placeholder 5"/>
          <p:cNvSpPr>
            <a:spLocks noGrp="1"/>
          </p:cNvSpPr>
          <p:nvPr>
            <p:ph type="sldNum" sz="quarter" idx="12"/>
          </p:nvPr>
        </p:nvSpPr>
        <p:spPr/>
        <p:txBody>
          <a:bodyPr/>
          <a:lstStyle/>
          <a:p>
            <a:fld id="{6AF9A71B-441C-2C48-9BD6-133FAC048821}" type="slidenum">
              <a:rPr lang="en-US">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6481" y="273629"/>
            <a:ext cx="8226720" cy="1143480"/>
          </a:xfrm>
        </p:spPr>
        <p:txBody>
          <a:bodyPr/>
          <a:lstStyle/>
          <a:p>
            <a:r>
              <a:rPr lang="en-US" smtClean="0"/>
              <a:t>Click to edit Master title style</a:t>
            </a:r>
            <a:endParaRPr lang="en-US"/>
          </a:p>
        </p:txBody>
      </p:sp>
      <p:sp>
        <p:nvSpPr>
          <p:cNvPr id="3" name="Date Placeholder 2"/>
          <p:cNvSpPr>
            <a:spLocks noGrp="1"/>
          </p:cNvSpPr>
          <p:nvPr>
            <p:ph type="dt" idx="10"/>
          </p:nvPr>
        </p:nvSpPr>
        <p:spPr>
          <a:xfrm>
            <a:off x="72000" y="6597333"/>
            <a:ext cx="2128320" cy="191540"/>
          </a:xfrm>
        </p:spPr>
        <p:txBody>
          <a:bodyPr/>
          <a:lstStyle>
            <a:lvl1pPr>
              <a:defRPr/>
            </a:lvl1pPr>
          </a:lstStyle>
          <a:p>
            <a:endParaRPr lang="en-US"/>
          </a:p>
        </p:txBody>
      </p:sp>
      <p:sp>
        <p:nvSpPr>
          <p:cNvPr id="4" name="Footer Placeholder 3"/>
          <p:cNvSpPr>
            <a:spLocks noGrp="1"/>
          </p:cNvSpPr>
          <p:nvPr>
            <p:ph type="ftr" idx="11"/>
          </p:nvPr>
        </p:nvSpPr>
        <p:spPr>
          <a:xfrm>
            <a:off x="3116160" y="6643419"/>
            <a:ext cx="2897280" cy="180018"/>
          </a:xfrm>
        </p:spPr>
        <p:txBody>
          <a:bodyPr/>
          <a:lstStyle>
            <a:lvl1pPr>
              <a:defRPr/>
            </a:lvl1pPr>
          </a:lstStyle>
          <a:p>
            <a:endParaRPr lang="en-US"/>
          </a:p>
        </p:txBody>
      </p:sp>
      <p:sp>
        <p:nvSpPr>
          <p:cNvPr id="5" name="Slide Number Placeholder 4"/>
          <p:cNvSpPr>
            <a:spLocks noGrp="1"/>
          </p:cNvSpPr>
          <p:nvPr>
            <p:ph type="sldNum" idx="12"/>
          </p:nvPr>
        </p:nvSpPr>
        <p:spPr>
          <a:xfrm>
            <a:off x="6952320" y="6608855"/>
            <a:ext cx="2128320" cy="180018"/>
          </a:xfrm>
        </p:spPr>
        <p:txBody>
          <a:bodyPr/>
          <a:lstStyle>
            <a:lvl1pPr>
              <a:defRPr smtClean="0"/>
            </a:lvl1pPr>
          </a:lstStyle>
          <a:p>
            <a:fld id="{D50B6B5E-DF15-AF48-BAF8-20FB7B3A13BE}"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263680" y="6489395"/>
            <a:ext cx="2133600" cy="365125"/>
          </a:xfrm>
          <a:prstGeom prst="rect">
            <a:avLst/>
          </a:prstGeom>
        </p:spPr>
        <p:txBody>
          <a:bodyPr/>
          <a:lstStyle/>
          <a:p>
            <a:fld id="{61147E59-D89C-8B4C-B4C6-9EC3E07A4B78}" type="datetime1">
              <a:rPr lang="en-US" smtClean="0"/>
              <a:pPr/>
              <a:t>7/22/10</a:t>
            </a:fld>
            <a:endParaRPr lang="en-US"/>
          </a:p>
        </p:txBody>
      </p:sp>
      <p:sp>
        <p:nvSpPr>
          <p:cNvPr id="5" name="Footer Placeholder 4"/>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6" name="Slide Number Placeholder 5"/>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263680" y="6489395"/>
            <a:ext cx="2133600" cy="365125"/>
          </a:xfrm>
          <a:prstGeom prst="rect">
            <a:avLst/>
          </a:prstGeom>
        </p:spPr>
        <p:txBody>
          <a:bodyPr/>
          <a:lstStyle/>
          <a:p>
            <a:fld id="{8CF36D42-854F-F14E-B591-4A96BF3DB8B5}" type="datetime1">
              <a:rPr lang="en-US" smtClean="0"/>
              <a:pPr/>
              <a:t>7/22/10</a:t>
            </a:fld>
            <a:endParaRPr lang="en-US"/>
          </a:p>
        </p:txBody>
      </p:sp>
      <p:sp>
        <p:nvSpPr>
          <p:cNvPr id="5" name="Footer Placeholder 4"/>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6" name="Slide Number Placeholder 5"/>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263680" y="6489395"/>
            <a:ext cx="2133600" cy="365125"/>
          </a:xfrm>
          <a:prstGeom prst="rect">
            <a:avLst/>
          </a:prstGeom>
        </p:spPr>
        <p:txBody>
          <a:bodyPr/>
          <a:lstStyle/>
          <a:p>
            <a:fld id="{0528EFB4-722B-EF49-AED1-2CF4AA787814}" type="datetime1">
              <a:rPr lang="en-US" smtClean="0"/>
              <a:pPr/>
              <a:t>7/22/10</a:t>
            </a:fld>
            <a:endParaRPr lang="en-US"/>
          </a:p>
        </p:txBody>
      </p:sp>
      <p:sp>
        <p:nvSpPr>
          <p:cNvPr id="6" name="Footer Placeholder 5"/>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7" name="Slide Number Placeholder 6"/>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263680" y="6489395"/>
            <a:ext cx="2133600" cy="365125"/>
          </a:xfrm>
          <a:prstGeom prst="rect">
            <a:avLst/>
          </a:prstGeom>
        </p:spPr>
        <p:txBody>
          <a:bodyPr/>
          <a:lstStyle/>
          <a:p>
            <a:fld id="{628833D5-CDC1-7148-BD50-DED2036A4544}" type="datetime1">
              <a:rPr lang="en-US" smtClean="0"/>
              <a:pPr/>
              <a:t>7/22/10</a:t>
            </a:fld>
            <a:endParaRPr lang="en-US"/>
          </a:p>
        </p:txBody>
      </p:sp>
      <p:sp>
        <p:nvSpPr>
          <p:cNvPr id="8" name="Footer Placeholder 7"/>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9" name="Slide Number Placeholder 8"/>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263680" y="6489395"/>
            <a:ext cx="2133600" cy="365125"/>
          </a:xfrm>
          <a:prstGeom prst="rect">
            <a:avLst/>
          </a:prstGeom>
        </p:spPr>
        <p:txBody>
          <a:bodyPr/>
          <a:lstStyle/>
          <a:p>
            <a:fld id="{49C6D45D-E7AE-AE46-8199-2FEE9A005787}" type="datetime1">
              <a:rPr lang="en-US" smtClean="0"/>
              <a:pPr/>
              <a:t>7/22/10</a:t>
            </a:fld>
            <a:endParaRPr lang="en-US"/>
          </a:p>
        </p:txBody>
      </p:sp>
      <p:sp>
        <p:nvSpPr>
          <p:cNvPr id="4" name="Footer Placeholder 3"/>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5" name="Slide Number Placeholder 4"/>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263680" y="6489395"/>
            <a:ext cx="2133600" cy="365125"/>
          </a:xfrm>
          <a:prstGeom prst="rect">
            <a:avLst/>
          </a:prstGeom>
        </p:spPr>
        <p:txBody>
          <a:bodyPr/>
          <a:lstStyle/>
          <a:p>
            <a:fld id="{1CDFF935-188D-5643-BBAA-0685FFCFC4D1}" type="datetime1">
              <a:rPr lang="en-US" smtClean="0"/>
              <a:pPr/>
              <a:t>7/22/10</a:t>
            </a:fld>
            <a:endParaRPr lang="en-US"/>
          </a:p>
        </p:txBody>
      </p:sp>
      <p:sp>
        <p:nvSpPr>
          <p:cNvPr id="3" name="Footer Placeholder 2"/>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4" name="Slide Number Placeholder 3"/>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3680" y="6489395"/>
            <a:ext cx="2133600" cy="365125"/>
          </a:xfrm>
          <a:prstGeom prst="rect">
            <a:avLst/>
          </a:prstGeom>
        </p:spPr>
        <p:txBody>
          <a:bodyPr/>
          <a:lstStyle/>
          <a:p>
            <a:fld id="{D165D564-0996-6C4F-9416-EE3ECE52B7F8}" type="datetime1">
              <a:rPr lang="en-US" smtClean="0"/>
              <a:pPr/>
              <a:t>7/22/10</a:t>
            </a:fld>
            <a:endParaRPr lang="en-US"/>
          </a:p>
        </p:txBody>
      </p:sp>
      <p:sp>
        <p:nvSpPr>
          <p:cNvPr id="6" name="Footer Placeholder 5"/>
          <p:cNvSpPr>
            <a:spLocks noGrp="1"/>
          </p:cNvSpPr>
          <p:nvPr>
            <p:ph type="ftr" sz="quarter" idx="11"/>
          </p:nvPr>
        </p:nvSpPr>
        <p:spPr>
          <a:xfrm>
            <a:off x="3124200" y="6489395"/>
            <a:ext cx="2895600" cy="365125"/>
          </a:xfrm>
          <a:prstGeom prst="rect">
            <a:avLst/>
          </a:prstGeom>
        </p:spPr>
        <p:txBody>
          <a:bodyPr/>
          <a:lstStyle/>
          <a:p>
            <a:r>
              <a:rPr lang="en-US" smtClean="0"/>
              <a:t>P.Bartalini - ICHEP 2010</a:t>
            </a:r>
            <a:endParaRPr lang="en-US"/>
          </a:p>
        </p:txBody>
      </p:sp>
      <p:sp>
        <p:nvSpPr>
          <p:cNvPr id="7" name="Slide Number Placeholder 6"/>
          <p:cNvSpPr>
            <a:spLocks noGrp="1"/>
          </p:cNvSpPr>
          <p:nvPr>
            <p:ph type="sldNum" sz="quarter" idx="12"/>
          </p:nvPr>
        </p:nvSpPr>
        <p:spPr>
          <a:xfrm>
            <a:off x="6770910" y="6477300"/>
            <a:ext cx="2133600" cy="365125"/>
          </a:xfrm>
          <a:prstGeom prst="rect">
            <a:avLst/>
          </a:prstGeom>
        </p:spPr>
        <p:txBody>
          <a:bodyPr/>
          <a:lstStyle/>
          <a:p>
            <a:fld id="{6AF9A71B-441C-2C48-9BD6-133FAC04882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7" Type="http://schemas.openxmlformats.org/officeDocument/2006/relationships/slideLayout" Target="../slideLayouts/slideLayout7.xml"/><Relationship Id="rId1" Type="http://schemas.openxmlformats.org/officeDocument/2006/relationships/slideLayout" Target="../slideLayouts/slideLayout1.xml"/><Relationship Id="rId24" Type="http://schemas.openxmlformats.org/officeDocument/2006/relationships/theme" Target="../theme/theme1.xml"/><Relationship Id="rId25" Type="http://schemas.openxmlformats.org/officeDocument/2006/relationships/image" Target="../media/image2.png"/><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9" Type="http://schemas.openxmlformats.org/officeDocument/2006/relationships/slideLayout" Target="../slideLayouts/slideLayout9.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7" Type="http://schemas.openxmlformats.org/officeDocument/2006/relationships/image" Target="../media/image3.png"/><Relationship Id="rId14" Type="http://schemas.openxmlformats.org/officeDocument/2006/relationships/slideLayout" Target="../slideLayouts/slideLayout14.xml"/><Relationship Id="rId23" Type="http://schemas.openxmlformats.org/officeDocument/2006/relationships/slideLayout" Target="../slideLayouts/slideLayout23.xml"/><Relationship Id="rId4" Type="http://schemas.openxmlformats.org/officeDocument/2006/relationships/slideLayout" Target="../slideLayouts/slideLayout4.xml"/><Relationship Id="rId26" Type="http://schemas.openxmlformats.org/officeDocument/2006/relationships/hyperlink" Target="http://www.ntu.edu.tw/chinese/PageN.php" TargetMode="External"/><Relationship Id="rId11" Type="http://schemas.openxmlformats.org/officeDocument/2006/relationships/slideLayout" Target="../slideLayouts/slideLayout1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9" Type="http://schemas.openxmlformats.org/officeDocument/2006/relationships/slideLayout" Target="../slideLayouts/slideLayout19.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4" Type="http://schemas.openxmlformats.org/officeDocument/2006/relationships/theme" Target="../theme/theme2.xml"/><Relationship Id="rId5" Type="http://schemas.openxmlformats.org/officeDocument/2006/relationships/image" Target="../media/image2.png"/><Relationship Id="rId7" Type="http://schemas.openxmlformats.org/officeDocument/2006/relationships/image" Target="../media/image3.png"/><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6" Type="http://schemas.openxmlformats.org/officeDocument/2006/relationships/hyperlink" Target="http://www.ntu.edu.tw/chinese/PageN.php" TargetMode="External"/></Relationships>
</file>

<file path=ppt/slideMasters/_rels/slideMaster3.xml.rels><?xml version="1.0" encoding="UTF-8" standalone="yes"?>
<Relationships xmlns="http://schemas.openxmlformats.org/package/2006/relationships"><Relationship Id="rId6" Type="http://schemas.openxmlformats.org/officeDocument/2006/relationships/image" Target="../media/image3.png"/><Relationship Id="rId4" Type="http://schemas.openxmlformats.org/officeDocument/2006/relationships/image" Target="../media/image2.png"/><Relationship Id="rId1" Type="http://schemas.openxmlformats.org/officeDocument/2006/relationships/slideLayout" Target="../slideLayouts/slideLayout27.xml"/><Relationship Id="rId2" Type="http://schemas.openxmlformats.org/officeDocument/2006/relationships/slideLayout" Target="../slideLayouts/slideLayout28.xml"/><Relationship Id="rId3" Type="http://schemas.openxmlformats.org/officeDocument/2006/relationships/theme" Target="../theme/theme3.xml"/><Relationship Id="rId5" Type="http://schemas.openxmlformats.org/officeDocument/2006/relationships/hyperlink" Target="http://www.ntu.edu.tw/chinese/PageN.php" TargetMode="Externa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body" idx="1"/>
          </p:nvPr>
        </p:nvSpPr>
        <p:spPr bwMode="auto">
          <a:xfrm>
            <a:off x="892969" y="3536156"/>
            <a:ext cx="7358063" cy="794742"/>
          </a:xfrm>
          <a:prstGeom prst="rect">
            <a:avLst/>
          </a:prstGeom>
          <a:noFill/>
          <a:ln w="12700">
            <a:noFill/>
            <a:miter lim="800000"/>
            <a:headEnd/>
            <a:tailEnd/>
          </a:ln>
          <a:effectLst/>
        </p:spPr>
        <p:txBody>
          <a:bodyPr vert="horz" wrap="square" lIns="35717" tIns="35717" rIns="35717" bIns="35717" numCol="1" anchor="t" anchorCtr="0" compatLnSpc="1">
            <a:prstTxWarp prst="textNoShape">
              <a:avLst/>
            </a:prstTxWarp>
          </a:bodyPr>
          <a:lstStyle/>
          <a:p>
            <a:pPr lvl="0"/>
            <a:r>
              <a:rPr lang="en-US">
                <a:sym typeface="Lucida Grande" pitchFamily="-106" charset="0"/>
              </a:rPr>
              <a:t>Click to edit Master text styles</a:t>
            </a:r>
          </a:p>
          <a:p>
            <a:pPr lvl="1"/>
            <a:r>
              <a:rPr lang="en-US">
                <a:sym typeface="Lucida Grande" pitchFamily="-106" charset="0"/>
              </a:rPr>
              <a:t>Second level</a:t>
            </a:r>
          </a:p>
          <a:p>
            <a:pPr lvl="2"/>
            <a:r>
              <a:rPr lang="en-US">
                <a:sym typeface="Lucida Grande" pitchFamily="-106" charset="0"/>
              </a:rPr>
              <a:t>Third level</a:t>
            </a:r>
          </a:p>
          <a:p>
            <a:pPr lvl="3"/>
            <a:r>
              <a:rPr lang="en-US">
                <a:sym typeface="Lucida Grande" pitchFamily="-106" charset="0"/>
              </a:rPr>
              <a:t>Fourth level</a:t>
            </a:r>
          </a:p>
          <a:p>
            <a:pPr lvl="4"/>
            <a:r>
              <a:rPr lang="en-US">
                <a:sym typeface="Lucida Grande" pitchFamily="-106" charset="0"/>
              </a:rPr>
              <a:t>Fifth level</a:t>
            </a:r>
          </a:p>
        </p:txBody>
      </p:sp>
      <p:sp>
        <p:nvSpPr>
          <p:cNvPr id="1026" name="Rectangle 2"/>
          <p:cNvSpPr>
            <a:spLocks noGrp="1" noChangeArrowheads="1"/>
          </p:cNvSpPr>
          <p:nvPr>
            <p:ph type="title"/>
          </p:nvPr>
        </p:nvSpPr>
        <p:spPr bwMode="auto">
          <a:xfrm>
            <a:off x="892969" y="1151930"/>
            <a:ext cx="7358063" cy="2321719"/>
          </a:xfrm>
          <a:prstGeom prst="rect">
            <a:avLst/>
          </a:prstGeom>
          <a:noFill/>
          <a:ln w="12700">
            <a:noFill/>
            <a:miter lim="800000"/>
            <a:headEnd/>
            <a:tailEnd/>
          </a:ln>
          <a:effectLst/>
        </p:spPr>
        <p:txBody>
          <a:bodyPr vert="horz" wrap="square" lIns="35717" tIns="35717" rIns="35717" bIns="35717" numCol="1" anchor="b" anchorCtr="0" compatLnSpc="1">
            <a:prstTxWarp prst="textNoShape">
              <a:avLst/>
            </a:prstTxWarp>
          </a:bodyPr>
          <a:lstStyle/>
          <a:p>
            <a:pPr lvl="0"/>
            <a:r>
              <a:rPr lang="en-US">
                <a:sym typeface="Tahoma" pitchFamily="-106" charset="0"/>
              </a:rPr>
              <a:t>Click to edit Master title style</a:t>
            </a:r>
          </a:p>
        </p:txBody>
      </p:sp>
      <p:sp>
        <p:nvSpPr>
          <p:cNvPr id="1027" name="Line 3"/>
          <p:cNvSpPr>
            <a:spLocks noChangeShapeType="1"/>
          </p:cNvSpPr>
          <p:nvPr/>
        </p:nvSpPr>
        <p:spPr bwMode="auto">
          <a:xfrm>
            <a:off x="248916" y="6505628"/>
            <a:ext cx="8667378" cy="1116"/>
          </a:xfrm>
          <a:prstGeom prst="line">
            <a:avLst/>
          </a:prstGeom>
          <a:noFill/>
          <a:ln w="25560" cap="flat">
            <a:solidFill>
              <a:srgbClr val="FF9900"/>
            </a:solidFill>
            <a:prstDash val="solid"/>
            <a:miter lim="800000"/>
            <a:headEnd type="none" w="med" len="med"/>
            <a:tailEnd type="none" w="med" len="med"/>
          </a:ln>
        </p:spPr>
        <p:txBody>
          <a:bodyPr lIns="0" tIns="0" rIns="0" bIns="0">
            <a:prstTxWarp prst="textNoShape">
              <a:avLst/>
            </a:prstTxWarp>
          </a:bodyPr>
          <a:lstStyle/>
          <a:p>
            <a:pPr algn="ctr" defTabSz="914400" fontAlgn="base">
              <a:spcBef>
                <a:spcPct val="0"/>
              </a:spcBef>
              <a:spcAft>
                <a:spcPct val="0"/>
              </a:spcAft>
            </a:pPr>
            <a:endParaRPr lang="en-US" sz="1700">
              <a:solidFill>
                <a:srgbClr val="000000"/>
              </a:solidFill>
              <a:sym typeface="Lucida Grande" pitchFamily="-106" charset="0"/>
            </a:endParaRPr>
          </a:p>
        </p:txBody>
      </p:sp>
      <p:sp>
        <p:nvSpPr>
          <p:cNvPr id="1028" name="Line 4"/>
          <p:cNvSpPr>
            <a:spLocks noChangeShapeType="1"/>
          </p:cNvSpPr>
          <p:nvPr/>
        </p:nvSpPr>
        <p:spPr bwMode="auto">
          <a:xfrm>
            <a:off x="250031" y="692051"/>
            <a:ext cx="8569152" cy="1117"/>
          </a:xfrm>
          <a:prstGeom prst="line">
            <a:avLst/>
          </a:prstGeom>
          <a:noFill/>
          <a:ln w="25560" cap="flat">
            <a:solidFill>
              <a:srgbClr val="FF9900"/>
            </a:solidFill>
            <a:prstDash val="solid"/>
            <a:miter lim="800000"/>
            <a:headEnd type="none" w="med" len="med"/>
            <a:tailEnd type="none" w="med" len="med"/>
          </a:ln>
        </p:spPr>
        <p:txBody>
          <a:bodyPr lIns="0" tIns="0" rIns="0" bIns="0">
            <a:prstTxWarp prst="textNoShape">
              <a:avLst/>
            </a:prstTxWarp>
          </a:bodyPr>
          <a:lstStyle/>
          <a:p>
            <a:pPr algn="ctr" defTabSz="914400" fontAlgn="base">
              <a:spcBef>
                <a:spcPct val="0"/>
              </a:spcBef>
              <a:spcAft>
                <a:spcPct val="0"/>
              </a:spcAft>
            </a:pPr>
            <a:endParaRPr lang="en-US" sz="1700">
              <a:solidFill>
                <a:srgbClr val="000000"/>
              </a:solidFill>
              <a:sym typeface="Lucida Grande" pitchFamily="-106" charset="0"/>
            </a:endParaRPr>
          </a:p>
        </p:txBody>
      </p:sp>
      <p:pic>
        <p:nvPicPr>
          <p:cNvPr id="1029" name="Picture 5"/>
          <p:cNvPicPr>
            <a:picLocks noChangeArrowheads="1"/>
          </p:cNvPicPr>
          <p:nvPr/>
        </p:nvPicPr>
        <p:blipFill>
          <a:blip r:embed="rId25"/>
          <a:srcRect/>
          <a:stretch>
            <a:fillRect/>
          </a:stretch>
        </p:blipFill>
        <p:spPr bwMode="auto">
          <a:xfrm>
            <a:off x="246683" y="159619"/>
            <a:ext cx="438671" cy="438671"/>
          </a:xfrm>
          <a:prstGeom prst="rect">
            <a:avLst/>
          </a:prstGeom>
          <a:noFill/>
          <a:ln w="9525" cap="flat">
            <a:noFill/>
            <a:round/>
            <a:headEnd/>
            <a:tailEnd/>
          </a:ln>
        </p:spPr>
      </p:pic>
      <p:pic>
        <p:nvPicPr>
          <p:cNvPr id="10" name="Picture 14" descr="新首頁">
            <a:hlinkClick r:id="rId26"/>
          </p:cNvPr>
          <p:cNvPicPr>
            <a:picLocks noChangeAspect="1" noChangeArrowheads="1"/>
          </p:cNvPicPr>
          <p:nvPr userDrawn="1"/>
        </p:nvPicPr>
        <p:blipFill>
          <a:blip r:embed="rId27"/>
          <a:srcRect/>
          <a:stretch>
            <a:fillRect/>
          </a:stretch>
        </p:blipFill>
        <p:spPr bwMode="auto">
          <a:xfrm>
            <a:off x="8369906" y="159620"/>
            <a:ext cx="467915" cy="43867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7" r:id="rId23"/>
  </p:sldLayoutIdLst>
  <p:transition/>
  <p:txStyles>
    <p:titleStyle>
      <a:lvl1pPr algn="ctr" rtl="0" fontAlgn="base">
        <a:spcBef>
          <a:spcPct val="0"/>
        </a:spcBef>
        <a:spcAft>
          <a:spcPct val="0"/>
        </a:spcAft>
        <a:defRPr sz="3400" b="1">
          <a:solidFill>
            <a:srgbClr val="003DCC"/>
          </a:solidFill>
          <a:latin typeface="+mj-lt"/>
          <a:ea typeface="+mj-ea"/>
          <a:cs typeface="+mj-cs"/>
          <a:sym typeface="Tahoma" pitchFamily="-106" charset="0"/>
        </a:defRPr>
      </a:lvl1pPr>
      <a:lvl2pPr algn="ctr" rtl="0" fontAlgn="base">
        <a:spcBef>
          <a:spcPct val="0"/>
        </a:spcBef>
        <a:spcAft>
          <a:spcPct val="0"/>
        </a:spcAft>
        <a:defRPr sz="3400" b="1">
          <a:solidFill>
            <a:srgbClr val="003DCC"/>
          </a:solidFill>
          <a:latin typeface="Tahoma" pitchFamily="-106" charset="0"/>
          <a:ea typeface="ヒラギノ角ゴ ProN W6" pitchFamily="-106" charset="-128"/>
          <a:cs typeface="ヒラギノ角ゴ ProN W6" pitchFamily="-106" charset="-128"/>
          <a:sym typeface="Tahoma" pitchFamily="-106" charset="0"/>
        </a:defRPr>
      </a:lvl2pPr>
      <a:lvl3pPr algn="ctr" rtl="0" fontAlgn="base">
        <a:spcBef>
          <a:spcPct val="0"/>
        </a:spcBef>
        <a:spcAft>
          <a:spcPct val="0"/>
        </a:spcAft>
        <a:defRPr sz="3400" b="1">
          <a:solidFill>
            <a:srgbClr val="003DCC"/>
          </a:solidFill>
          <a:latin typeface="Tahoma" pitchFamily="-106" charset="0"/>
          <a:ea typeface="ヒラギノ角ゴ ProN W6" pitchFamily="-106" charset="-128"/>
          <a:cs typeface="ヒラギノ角ゴ ProN W6" pitchFamily="-106" charset="-128"/>
          <a:sym typeface="Tahoma" pitchFamily="-106" charset="0"/>
        </a:defRPr>
      </a:lvl3pPr>
      <a:lvl4pPr algn="ctr" rtl="0" fontAlgn="base">
        <a:spcBef>
          <a:spcPct val="0"/>
        </a:spcBef>
        <a:spcAft>
          <a:spcPct val="0"/>
        </a:spcAft>
        <a:defRPr sz="3400" b="1">
          <a:solidFill>
            <a:srgbClr val="003DCC"/>
          </a:solidFill>
          <a:latin typeface="Tahoma" pitchFamily="-106" charset="0"/>
          <a:ea typeface="ヒラギノ角ゴ ProN W6" pitchFamily="-106" charset="-128"/>
          <a:cs typeface="ヒラギノ角ゴ ProN W6" pitchFamily="-106" charset="-128"/>
          <a:sym typeface="Tahoma" pitchFamily="-106" charset="0"/>
        </a:defRPr>
      </a:lvl4pPr>
      <a:lvl5pPr algn="ctr" rtl="0" fontAlgn="base">
        <a:spcBef>
          <a:spcPct val="0"/>
        </a:spcBef>
        <a:spcAft>
          <a:spcPct val="0"/>
        </a:spcAft>
        <a:defRPr sz="3400" b="1">
          <a:solidFill>
            <a:srgbClr val="003DCC"/>
          </a:solidFill>
          <a:latin typeface="Tahoma" pitchFamily="-106" charset="0"/>
          <a:ea typeface="ヒラギノ角ゴ ProN W6" pitchFamily="-106" charset="-128"/>
          <a:cs typeface="ヒラギノ角ゴ ProN W6" pitchFamily="-106" charset="-128"/>
          <a:sym typeface="Tahoma" pitchFamily="-106" charset="0"/>
        </a:defRPr>
      </a:lvl5pPr>
      <a:lvl6pPr marL="321457" algn="ctr" rtl="0" fontAlgn="base">
        <a:spcBef>
          <a:spcPct val="0"/>
        </a:spcBef>
        <a:spcAft>
          <a:spcPct val="0"/>
        </a:spcAft>
        <a:defRPr sz="3400" b="1">
          <a:solidFill>
            <a:srgbClr val="003DCC"/>
          </a:solidFill>
          <a:latin typeface="Tahoma" pitchFamily="-106" charset="0"/>
          <a:ea typeface="ヒラギノ角ゴ ProN W6" pitchFamily="-106" charset="-128"/>
          <a:cs typeface="ヒラギノ角ゴ ProN W6" pitchFamily="-106" charset="-128"/>
          <a:sym typeface="Tahoma" pitchFamily="-106" charset="0"/>
        </a:defRPr>
      </a:lvl6pPr>
      <a:lvl7pPr marL="642915" algn="ctr" rtl="0" fontAlgn="base">
        <a:spcBef>
          <a:spcPct val="0"/>
        </a:spcBef>
        <a:spcAft>
          <a:spcPct val="0"/>
        </a:spcAft>
        <a:defRPr sz="3400" b="1">
          <a:solidFill>
            <a:srgbClr val="003DCC"/>
          </a:solidFill>
          <a:latin typeface="Tahoma" pitchFamily="-106" charset="0"/>
          <a:ea typeface="ヒラギノ角ゴ ProN W6" pitchFamily="-106" charset="-128"/>
          <a:cs typeface="ヒラギノ角ゴ ProN W6" pitchFamily="-106" charset="-128"/>
          <a:sym typeface="Tahoma" pitchFamily="-106" charset="0"/>
        </a:defRPr>
      </a:lvl7pPr>
      <a:lvl8pPr marL="964372" algn="ctr" rtl="0" fontAlgn="base">
        <a:spcBef>
          <a:spcPct val="0"/>
        </a:spcBef>
        <a:spcAft>
          <a:spcPct val="0"/>
        </a:spcAft>
        <a:defRPr sz="3400" b="1">
          <a:solidFill>
            <a:srgbClr val="003DCC"/>
          </a:solidFill>
          <a:latin typeface="Tahoma" pitchFamily="-106" charset="0"/>
          <a:ea typeface="ヒラギノ角ゴ ProN W6" pitchFamily="-106" charset="-128"/>
          <a:cs typeface="ヒラギノ角ゴ ProN W6" pitchFamily="-106" charset="-128"/>
          <a:sym typeface="Tahoma" pitchFamily="-106" charset="0"/>
        </a:defRPr>
      </a:lvl8pPr>
      <a:lvl9pPr marL="1285829" algn="ctr" rtl="0" fontAlgn="base">
        <a:spcBef>
          <a:spcPct val="0"/>
        </a:spcBef>
        <a:spcAft>
          <a:spcPct val="0"/>
        </a:spcAft>
        <a:defRPr sz="3400" b="1">
          <a:solidFill>
            <a:srgbClr val="003DCC"/>
          </a:solidFill>
          <a:latin typeface="Tahoma" pitchFamily="-106" charset="0"/>
          <a:ea typeface="ヒラギノ角ゴ ProN W6" pitchFamily="-106" charset="-128"/>
          <a:cs typeface="ヒラギノ角ゴ ProN W6" pitchFamily="-106" charset="-128"/>
          <a:sym typeface="Tahoma" pitchFamily="-106" charset="0"/>
        </a:defRPr>
      </a:lvl9pPr>
    </p:titleStyle>
    <p:bodyStyle>
      <a:lvl1pPr algn="ctr" rtl="0" fontAlgn="base">
        <a:spcBef>
          <a:spcPct val="0"/>
        </a:spcBef>
        <a:spcAft>
          <a:spcPct val="0"/>
        </a:spcAft>
        <a:defRPr sz="1700">
          <a:solidFill>
            <a:schemeClr val="tx1"/>
          </a:solidFill>
          <a:latin typeface="+mn-lt"/>
          <a:ea typeface="+mn-ea"/>
          <a:cs typeface="+mn-cs"/>
          <a:sym typeface="Lucida Grande" pitchFamily="-106" charset="0"/>
        </a:defRPr>
      </a:lvl1pPr>
      <a:lvl2pPr algn="ctr" rtl="0" fontAlgn="base">
        <a:spcBef>
          <a:spcPct val="0"/>
        </a:spcBef>
        <a:spcAft>
          <a:spcPct val="0"/>
        </a:spcAft>
        <a:defRPr sz="1700">
          <a:solidFill>
            <a:schemeClr val="tx1"/>
          </a:solidFill>
          <a:latin typeface="+mn-lt"/>
          <a:ea typeface="+mn-ea"/>
          <a:cs typeface="+mn-cs"/>
          <a:sym typeface="Lucida Grande" pitchFamily="-106" charset="0"/>
        </a:defRPr>
      </a:lvl2pPr>
      <a:lvl3pPr algn="ctr" rtl="0" fontAlgn="base">
        <a:spcBef>
          <a:spcPct val="0"/>
        </a:spcBef>
        <a:spcAft>
          <a:spcPct val="0"/>
        </a:spcAft>
        <a:defRPr sz="1700">
          <a:solidFill>
            <a:schemeClr val="tx1"/>
          </a:solidFill>
          <a:latin typeface="+mn-lt"/>
          <a:ea typeface="+mn-ea"/>
          <a:cs typeface="+mn-cs"/>
          <a:sym typeface="Lucida Grande" pitchFamily="-106" charset="0"/>
        </a:defRPr>
      </a:lvl3pPr>
      <a:lvl4pPr algn="ctr" rtl="0" fontAlgn="base">
        <a:spcBef>
          <a:spcPct val="0"/>
        </a:spcBef>
        <a:spcAft>
          <a:spcPct val="0"/>
        </a:spcAft>
        <a:defRPr sz="1700">
          <a:solidFill>
            <a:schemeClr val="tx1"/>
          </a:solidFill>
          <a:latin typeface="+mn-lt"/>
          <a:ea typeface="+mn-ea"/>
          <a:cs typeface="+mn-cs"/>
          <a:sym typeface="Lucida Grande" pitchFamily="-106" charset="0"/>
        </a:defRPr>
      </a:lvl4pPr>
      <a:lvl5pPr algn="ctr" rtl="0" fontAlgn="base">
        <a:spcBef>
          <a:spcPct val="0"/>
        </a:spcBef>
        <a:spcAft>
          <a:spcPct val="0"/>
        </a:spcAft>
        <a:defRPr sz="1700">
          <a:solidFill>
            <a:schemeClr val="tx1"/>
          </a:solidFill>
          <a:latin typeface="+mn-lt"/>
          <a:ea typeface="+mn-ea"/>
          <a:cs typeface="+mn-cs"/>
          <a:sym typeface="Lucida Grande" pitchFamily="-106" charset="0"/>
        </a:defRPr>
      </a:lvl5pPr>
      <a:lvl6pPr marL="321457" algn="ctr" rtl="0" fontAlgn="base">
        <a:spcBef>
          <a:spcPct val="0"/>
        </a:spcBef>
        <a:spcAft>
          <a:spcPct val="0"/>
        </a:spcAft>
        <a:defRPr sz="1700">
          <a:solidFill>
            <a:schemeClr val="tx1"/>
          </a:solidFill>
          <a:latin typeface="+mn-lt"/>
          <a:ea typeface="+mn-ea"/>
          <a:cs typeface="+mn-cs"/>
          <a:sym typeface="Lucida Grande" pitchFamily="-106" charset="0"/>
        </a:defRPr>
      </a:lvl6pPr>
      <a:lvl7pPr marL="642915" algn="ctr" rtl="0" fontAlgn="base">
        <a:spcBef>
          <a:spcPct val="0"/>
        </a:spcBef>
        <a:spcAft>
          <a:spcPct val="0"/>
        </a:spcAft>
        <a:defRPr sz="1700">
          <a:solidFill>
            <a:schemeClr val="tx1"/>
          </a:solidFill>
          <a:latin typeface="+mn-lt"/>
          <a:ea typeface="+mn-ea"/>
          <a:cs typeface="+mn-cs"/>
          <a:sym typeface="Lucida Grande" pitchFamily="-106" charset="0"/>
        </a:defRPr>
      </a:lvl7pPr>
      <a:lvl8pPr marL="964372" algn="ctr" rtl="0" fontAlgn="base">
        <a:spcBef>
          <a:spcPct val="0"/>
        </a:spcBef>
        <a:spcAft>
          <a:spcPct val="0"/>
        </a:spcAft>
        <a:defRPr sz="1700">
          <a:solidFill>
            <a:schemeClr val="tx1"/>
          </a:solidFill>
          <a:latin typeface="+mn-lt"/>
          <a:ea typeface="+mn-ea"/>
          <a:cs typeface="+mn-cs"/>
          <a:sym typeface="Lucida Grande" pitchFamily="-106" charset="0"/>
        </a:defRPr>
      </a:lvl8pPr>
      <a:lvl9pPr marL="1285829" algn="ctr" rtl="0" fontAlgn="base">
        <a:spcBef>
          <a:spcPct val="0"/>
        </a:spcBef>
        <a:spcAft>
          <a:spcPct val="0"/>
        </a:spcAft>
        <a:defRPr sz="1700">
          <a:solidFill>
            <a:schemeClr val="tx1"/>
          </a:solidFill>
          <a:latin typeface="+mn-lt"/>
          <a:ea typeface="+mn-ea"/>
          <a:cs typeface="+mn-cs"/>
          <a:sym typeface="Lucida Grande" pitchFamily="-106" charset="0"/>
        </a:defRPr>
      </a:lvl9pPr>
    </p:bodyStyle>
    <p:otherStyle>
      <a:defPPr>
        <a:defRPr lang="en-US"/>
      </a:defPPr>
      <a:lvl1pPr marL="0" algn="l" defTabSz="321457" rtl="0" eaLnBrk="1" latinLnBrk="0" hangingPunct="1">
        <a:defRPr sz="1300" kern="1200">
          <a:solidFill>
            <a:schemeClr val="tx1"/>
          </a:solidFill>
          <a:latin typeface="+mn-lt"/>
          <a:ea typeface="+mn-ea"/>
          <a:cs typeface="+mn-cs"/>
        </a:defRPr>
      </a:lvl1pPr>
      <a:lvl2pPr marL="321457" algn="l" defTabSz="321457" rtl="0" eaLnBrk="1" latinLnBrk="0" hangingPunct="1">
        <a:defRPr sz="1300" kern="1200">
          <a:solidFill>
            <a:schemeClr val="tx1"/>
          </a:solidFill>
          <a:latin typeface="+mn-lt"/>
          <a:ea typeface="+mn-ea"/>
          <a:cs typeface="+mn-cs"/>
        </a:defRPr>
      </a:lvl2pPr>
      <a:lvl3pPr marL="642915" algn="l" defTabSz="321457" rtl="0" eaLnBrk="1" latinLnBrk="0" hangingPunct="1">
        <a:defRPr sz="1300" kern="1200">
          <a:solidFill>
            <a:schemeClr val="tx1"/>
          </a:solidFill>
          <a:latin typeface="+mn-lt"/>
          <a:ea typeface="+mn-ea"/>
          <a:cs typeface="+mn-cs"/>
        </a:defRPr>
      </a:lvl3pPr>
      <a:lvl4pPr marL="964372" algn="l" defTabSz="321457" rtl="0" eaLnBrk="1" latinLnBrk="0" hangingPunct="1">
        <a:defRPr sz="1300" kern="1200">
          <a:solidFill>
            <a:schemeClr val="tx1"/>
          </a:solidFill>
          <a:latin typeface="+mn-lt"/>
          <a:ea typeface="+mn-ea"/>
          <a:cs typeface="+mn-cs"/>
        </a:defRPr>
      </a:lvl4pPr>
      <a:lvl5pPr marL="1285829" algn="l" defTabSz="321457" rtl="0" eaLnBrk="1" latinLnBrk="0" hangingPunct="1">
        <a:defRPr sz="1300" kern="1200">
          <a:solidFill>
            <a:schemeClr val="tx1"/>
          </a:solidFill>
          <a:latin typeface="+mn-lt"/>
          <a:ea typeface="+mn-ea"/>
          <a:cs typeface="+mn-cs"/>
        </a:defRPr>
      </a:lvl5pPr>
      <a:lvl6pPr marL="1607287" algn="l" defTabSz="321457" rtl="0" eaLnBrk="1" latinLnBrk="0" hangingPunct="1">
        <a:defRPr sz="1300" kern="1200">
          <a:solidFill>
            <a:schemeClr val="tx1"/>
          </a:solidFill>
          <a:latin typeface="+mn-lt"/>
          <a:ea typeface="+mn-ea"/>
          <a:cs typeface="+mn-cs"/>
        </a:defRPr>
      </a:lvl6pPr>
      <a:lvl7pPr marL="1928744" algn="l" defTabSz="321457" rtl="0" eaLnBrk="1" latinLnBrk="0" hangingPunct="1">
        <a:defRPr sz="1300" kern="1200">
          <a:solidFill>
            <a:schemeClr val="tx1"/>
          </a:solidFill>
          <a:latin typeface="+mn-lt"/>
          <a:ea typeface="+mn-ea"/>
          <a:cs typeface="+mn-cs"/>
        </a:defRPr>
      </a:lvl7pPr>
      <a:lvl8pPr marL="2250201" algn="l" defTabSz="321457" rtl="0" eaLnBrk="1" latinLnBrk="0" hangingPunct="1">
        <a:defRPr sz="1300" kern="1200">
          <a:solidFill>
            <a:schemeClr val="tx1"/>
          </a:solidFill>
          <a:latin typeface="+mn-lt"/>
          <a:ea typeface="+mn-ea"/>
          <a:cs typeface="+mn-cs"/>
        </a:defRPr>
      </a:lvl8pPr>
      <a:lvl9pPr marL="2571659" algn="l" defTabSz="321457"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54" y="26790"/>
            <a:ext cx="7662118" cy="571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870858"/>
            <a:ext cx="8229600" cy="525530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63680" y="648939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1F17C0-F7C8-E946-87B7-E3C95D27EE97}" type="datetime1">
              <a:rPr lang="en-US" smtClean="0"/>
              <a:pPr/>
              <a:t>7/22/10</a:t>
            </a:fld>
            <a:endParaRPr lang="en-US"/>
          </a:p>
        </p:txBody>
      </p:sp>
      <p:sp>
        <p:nvSpPr>
          <p:cNvPr id="5" name="Footer Placeholder 4"/>
          <p:cNvSpPr>
            <a:spLocks noGrp="1"/>
          </p:cNvSpPr>
          <p:nvPr>
            <p:ph type="ftr" sz="quarter" idx="3"/>
          </p:nvPr>
        </p:nvSpPr>
        <p:spPr>
          <a:xfrm>
            <a:off x="3124200" y="6489395"/>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P.Bartalini - ICHEP 2010</a:t>
            </a:r>
            <a:endParaRPr lang="en-US"/>
          </a:p>
        </p:txBody>
      </p:sp>
      <p:sp>
        <p:nvSpPr>
          <p:cNvPr id="6" name="Slide Number Placeholder 5"/>
          <p:cNvSpPr>
            <a:spLocks noGrp="1"/>
          </p:cNvSpPr>
          <p:nvPr>
            <p:ph type="sldNum" sz="quarter" idx="4"/>
          </p:nvPr>
        </p:nvSpPr>
        <p:spPr>
          <a:xfrm>
            <a:off x="6770910" y="647730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F9A71B-441C-2C48-9BD6-133FAC048821}" type="slidenum">
              <a:rPr lang="en-US" smtClean="0"/>
              <a:pPr/>
              <a:t>‹#›</a:t>
            </a:fld>
            <a:endParaRPr lang="en-US"/>
          </a:p>
        </p:txBody>
      </p:sp>
      <p:sp>
        <p:nvSpPr>
          <p:cNvPr id="7" name="Line 3"/>
          <p:cNvSpPr>
            <a:spLocks noChangeShapeType="1"/>
          </p:cNvSpPr>
          <p:nvPr userDrawn="1"/>
        </p:nvSpPr>
        <p:spPr bwMode="auto">
          <a:xfrm>
            <a:off x="248916" y="6433058"/>
            <a:ext cx="8667378" cy="1116"/>
          </a:xfrm>
          <a:prstGeom prst="line">
            <a:avLst/>
          </a:prstGeom>
          <a:noFill/>
          <a:ln w="25560" cap="flat">
            <a:solidFill>
              <a:srgbClr val="FF9900"/>
            </a:solidFill>
            <a:prstDash val="solid"/>
            <a:miter lim="800000"/>
            <a:headEnd type="none" w="med" len="med"/>
            <a:tailEnd type="none" w="med" len="med"/>
          </a:ln>
        </p:spPr>
        <p:txBody>
          <a:bodyPr lIns="0" tIns="0" rIns="0" bIns="0">
            <a:prstTxWarp prst="textNoShape">
              <a:avLst/>
            </a:prstTxWarp>
          </a:bodyPr>
          <a:lstStyle/>
          <a:p>
            <a:pPr algn="ctr" defTabSz="914400" fontAlgn="base">
              <a:spcBef>
                <a:spcPct val="0"/>
              </a:spcBef>
              <a:spcAft>
                <a:spcPct val="0"/>
              </a:spcAft>
            </a:pPr>
            <a:endParaRPr lang="en-US" sz="1700">
              <a:solidFill>
                <a:srgbClr val="000000"/>
              </a:solidFill>
              <a:sym typeface="Lucida Grande" pitchFamily="-106" charset="0"/>
            </a:endParaRPr>
          </a:p>
        </p:txBody>
      </p:sp>
      <p:sp>
        <p:nvSpPr>
          <p:cNvPr id="8" name="Line 4"/>
          <p:cNvSpPr>
            <a:spLocks noChangeShapeType="1"/>
          </p:cNvSpPr>
          <p:nvPr userDrawn="1"/>
        </p:nvSpPr>
        <p:spPr bwMode="auto">
          <a:xfrm>
            <a:off x="250031" y="692051"/>
            <a:ext cx="8569152" cy="1117"/>
          </a:xfrm>
          <a:prstGeom prst="line">
            <a:avLst/>
          </a:prstGeom>
          <a:noFill/>
          <a:ln w="25560" cap="flat">
            <a:solidFill>
              <a:srgbClr val="FF9900"/>
            </a:solidFill>
            <a:prstDash val="solid"/>
            <a:miter lim="800000"/>
            <a:headEnd type="none" w="med" len="med"/>
            <a:tailEnd type="none" w="med" len="med"/>
          </a:ln>
        </p:spPr>
        <p:txBody>
          <a:bodyPr lIns="0" tIns="0" rIns="0" bIns="0">
            <a:prstTxWarp prst="textNoShape">
              <a:avLst/>
            </a:prstTxWarp>
          </a:bodyPr>
          <a:lstStyle/>
          <a:p>
            <a:pPr algn="ctr" defTabSz="914400" fontAlgn="base">
              <a:spcBef>
                <a:spcPct val="0"/>
              </a:spcBef>
              <a:spcAft>
                <a:spcPct val="0"/>
              </a:spcAft>
            </a:pPr>
            <a:endParaRPr lang="en-US" sz="1700">
              <a:solidFill>
                <a:srgbClr val="000000"/>
              </a:solidFill>
              <a:sym typeface="Lucida Grande" pitchFamily="-106" charset="0"/>
            </a:endParaRPr>
          </a:p>
        </p:txBody>
      </p:sp>
      <p:pic>
        <p:nvPicPr>
          <p:cNvPr id="9" name="Picture 5"/>
          <p:cNvPicPr>
            <a:picLocks noChangeArrowheads="1"/>
          </p:cNvPicPr>
          <p:nvPr userDrawn="1"/>
        </p:nvPicPr>
        <p:blipFill>
          <a:blip r:embed="rId5"/>
          <a:srcRect/>
          <a:stretch>
            <a:fillRect/>
          </a:stretch>
        </p:blipFill>
        <p:spPr bwMode="auto">
          <a:xfrm>
            <a:off x="246683" y="159619"/>
            <a:ext cx="438671" cy="438671"/>
          </a:xfrm>
          <a:prstGeom prst="rect">
            <a:avLst/>
          </a:prstGeom>
          <a:noFill/>
          <a:ln w="9525" cap="flat">
            <a:noFill/>
            <a:round/>
            <a:headEnd/>
            <a:tailEnd/>
          </a:ln>
        </p:spPr>
      </p:pic>
      <p:pic>
        <p:nvPicPr>
          <p:cNvPr id="10" name="Picture 14" descr="新首頁">
            <a:hlinkClick r:id="rId6"/>
          </p:cNvPr>
          <p:cNvPicPr>
            <a:picLocks noChangeAspect="1" noChangeArrowheads="1"/>
          </p:cNvPicPr>
          <p:nvPr userDrawn="1"/>
        </p:nvPicPr>
        <p:blipFill>
          <a:blip r:embed="rId7"/>
          <a:srcRect/>
          <a:stretch>
            <a:fillRect/>
          </a:stretch>
        </p:blipFill>
        <p:spPr bwMode="auto">
          <a:xfrm>
            <a:off x="8347472" y="160734"/>
            <a:ext cx="457200" cy="428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0" r:id="rId1"/>
    <p:sldLayoutId id="2147483683" r:id="rId2"/>
    <p:sldLayoutId id="2147483688" r:id="rId3"/>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354" y="26790"/>
            <a:ext cx="7662118" cy="5715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870858"/>
            <a:ext cx="8229600" cy="525530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63680" y="6489395"/>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1F17C0-F7C8-E946-87B7-E3C95D27EE97}" type="datetime1">
              <a:rPr lang="en-US">
                <a:solidFill>
                  <a:prstClr val="black">
                    <a:tint val="75000"/>
                  </a:prstClr>
                </a:solidFill>
              </a:rPr>
              <a:pPr/>
              <a:t>7/22/10</a:t>
            </a:fld>
            <a:endParaRPr lang="en-US">
              <a:solidFill>
                <a:prstClr val="black">
                  <a:tint val="75000"/>
                </a:prstClr>
              </a:solidFill>
            </a:endParaRPr>
          </a:p>
        </p:txBody>
      </p:sp>
      <p:sp>
        <p:nvSpPr>
          <p:cNvPr id="5" name="Footer Placeholder 4"/>
          <p:cNvSpPr>
            <a:spLocks noGrp="1"/>
          </p:cNvSpPr>
          <p:nvPr>
            <p:ph type="ftr" sz="quarter" idx="3"/>
          </p:nvPr>
        </p:nvSpPr>
        <p:spPr>
          <a:xfrm>
            <a:off x="3124200" y="6489395"/>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solidFill>
                  <a:prstClr val="black">
                    <a:tint val="75000"/>
                  </a:prstClr>
                </a:solidFill>
              </a:rPr>
              <a:t>P.Bartalini - ICHEP 2010</a:t>
            </a:r>
          </a:p>
        </p:txBody>
      </p:sp>
      <p:sp>
        <p:nvSpPr>
          <p:cNvPr id="6" name="Slide Number Placeholder 5"/>
          <p:cNvSpPr>
            <a:spLocks noGrp="1"/>
          </p:cNvSpPr>
          <p:nvPr>
            <p:ph type="sldNum" sz="quarter" idx="4"/>
          </p:nvPr>
        </p:nvSpPr>
        <p:spPr>
          <a:xfrm>
            <a:off x="6770910" y="647730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F9A71B-441C-2C48-9BD6-133FAC048821}" type="slidenum">
              <a:rPr lang="en-US">
                <a:solidFill>
                  <a:prstClr val="black">
                    <a:tint val="75000"/>
                  </a:prstClr>
                </a:solidFill>
              </a:rPr>
              <a:pPr/>
              <a:t>‹#›</a:t>
            </a:fld>
            <a:endParaRPr lang="en-US">
              <a:solidFill>
                <a:prstClr val="black">
                  <a:tint val="75000"/>
                </a:prstClr>
              </a:solidFill>
            </a:endParaRPr>
          </a:p>
        </p:txBody>
      </p:sp>
      <p:sp>
        <p:nvSpPr>
          <p:cNvPr id="7" name="Line 3"/>
          <p:cNvSpPr>
            <a:spLocks noChangeShapeType="1"/>
          </p:cNvSpPr>
          <p:nvPr userDrawn="1"/>
        </p:nvSpPr>
        <p:spPr bwMode="auto">
          <a:xfrm>
            <a:off x="248916" y="6433058"/>
            <a:ext cx="8667378" cy="1116"/>
          </a:xfrm>
          <a:prstGeom prst="line">
            <a:avLst/>
          </a:prstGeom>
          <a:noFill/>
          <a:ln w="25560" cap="flat">
            <a:solidFill>
              <a:srgbClr val="FF9900"/>
            </a:solidFill>
            <a:prstDash val="solid"/>
            <a:miter lim="800000"/>
            <a:headEnd type="none" w="med" len="med"/>
            <a:tailEnd type="none" w="med" len="med"/>
          </a:ln>
        </p:spPr>
        <p:txBody>
          <a:bodyPr lIns="0" tIns="0" rIns="0" bIns="0">
            <a:prstTxWarp prst="textNoShape">
              <a:avLst/>
            </a:prstTxWarp>
          </a:bodyPr>
          <a:lstStyle/>
          <a:p>
            <a:pPr algn="ctr" defTabSz="914400" fontAlgn="base">
              <a:spcBef>
                <a:spcPct val="0"/>
              </a:spcBef>
              <a:spcAft>
                <a:spcPct val="0"/>
              </a:spcAft>
            </a:pPr>
            <a:endParaRPr lang="en-US" sz="1700">
              <a:solidFill>
                <a:srgbClr val="000000"/>
              </a:solidFill>
              <a:sym typeface="Lucida Grande" pitchFamily="-106" charset="0"/>
            </a:endParaRPr>
          </a:p>
        </p:txBody>
      </p:sp>
      <p:sp>
        <p:nvSpPr>
          <p:cNvPr id="8" name="Line 4"/>
          <p:cNvSpPr>
            <a:spLocks noChangeShapeType="1"/>
          </p:cNvSpPr>
          <p:nvPr userDrawn="1"/>
        </p:nvSpPr>
        <p:spPr bwMode="auto">
          <a:xfrm>
            <a:off x="250031" y="692051"/>
            <a:ext cx="8569152" cy="1117"/>
          </a:xfrm>
          <a:prstGeom prst="line">
            <a:avLst/>
          </a:prstGeom>
          <a:noFill/>
          <a:ln w="25560" cap="flat">
            <a:solidFill>
              <a:srgbClr val="FF9900"/>
            </a:solidFill>
            <a:prstDash val="solid"/>
            <a:miter lim="800000"/>
            <a:headEnd type="none" w="med" len="med"/>
            <a:tailEnd type="none" w="med" len="med"/>
          </a:ln>
        </p:spPr>
        <p:txBody>
          <a:bodyPr lIns="0" tIns="0" rIns="0" bIns="0">
            <a:prstTxWarp prst="textNoShape">
              <a:avLst/>
            </a:prstTxWarp>
          </a:bodyPr>
          <a:lstStyle/>
          <a:p>
            <a:pPr algn="ctr" defTabSz="914400" fontAlgn="base">
              <a:spcBef>
                <a:spcPct val="0"/>
              </a:spcBef>
              <a:spcAft>
                <a:spcPct val="0"/>
              </a:spcAft>
            </a:pPr>
            <a:endParaRPr lang="en-US" sz="1700">
              <a:solidFill>
                <a:srgbClr val="000000"/>
              </a:solidFill>
              <a:sym typeface="Lucida Grande" pitchFamily="-106" charset="0"/>
            </a:endParaRPr>
          </a:p>
        </p:txBody>
      </p:sp>
      <p:pic>
        <p:nvPicPr>
          <p:cNvPr id="9" name="Picture 5"/>
          <p:cNvPicPr>
            <a:picLocks noChangeArrowheads="1"/>
          </p:cNvPicPr>
          <p:nvPr userDrawn="1"/>
        </p:nvPicPr>
        <p:blipFill>
          <a:blip r:embed="rId4"/>
          <a:srcRect/>
          <a:stretch>
            <a:fillRect/>
          </a:stretch>
        </p:blipFill>
        <p:spPr bwMode="auto">
          <a:xfrm>
            <a:off x="246683" y="159619"/>
            <a:ext cx="438671" cy="438671"/>
          </a:xfrm>
          <a:prstGeom prst="rect">
            <a:avLst/>
          </a:prstGeom>
          <a:noFill/>
          <a:ln w="9525" cap="flat">
            <a:noFill/>
            <a:round/>
            <a:headEnd/>
            <a:tailEnd/>
          </a:ln>
        </p:spPr>
      </p:pic>
      <p:pic>
        <p:nvPicPr>
          <p:cNvPr id="10" name="Picture 14" descr="新首頁">
            <a:hlinkClick r:id="rId5"/>
          </p:cNvPr>
          <p:cNvPicPr>
            <a:picLocks noChangeAspect="1" noChangeArrowheads="1"/>
          </p:cNvPicPr>
          <p:nvPr userDrawn="1"/>
        </p:nvPicPr>
        <p:blipFill>
          <a:blip r:embed="rId6"/>
          <a:srcRect/>
          <a:stretch>
            <a:fillRect/>
          </a:stretch>
        </p:blipFill>
        <p:spPr bwMode="auto">
          <a:xfrm>
            <a:off x="8347472" y="160734"/>
            <a:ext cx="457200" cy="428625"/>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5" r:id="rId1"/>
    <p:sldLayoutId id="2147483686" r:id="rId2"/>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 Id="rId5" Type="http://schemas.openxmlformats.org/officeDocument/2006/relationships/image" Target="../media/image25.png"/></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3" Type="http://schemas.openxmlformats.org/officeDocument/2006/relationships/image" Target="../media/image27.png"/><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2" Type="http://schemas.openxmlformats.org/officeDocument/2006/relationships/image" Target="../media/image28.png"/><Relationship Id="rId3" Type="http://schemas.openxmlformats.org/officeDocument/2006/relationships/image" Target="../media/image29.pn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30.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4" Type="http://schemas.openxmlformats.org/officeDocument/2006/relationships/image" Target="../media/image32.png"/><Relationship Id="rId1" Type="http://schemas.openxmlformats.org/officeDocument/2006/relationships/slideLayout" Target="../slideLayouts/slideLayout25.xml"/><Relationship Id="rId2" Type="http://schemas.openxmlformats.org/officeDocument/2006/relationships/notesSlide" Target="../notesSlides/notesSlide7.xml"/><Relationship Id="rId3" Type="http://schemas.openxmlformats.org/officeDocument/2006/relationships/image" Target="../media/image31.wmf"/><Relationship Id="rId5" Type="http://schemas.openxmlformats.org/officeDocument/2006/relationships/image" Target="../media/image33.png"/></Relationships>
</file>

<file path=ppt/slides/_rels/slide16.xml.rels><?xml version="1.0" encoding="UTF-8" standalone="yes"?>
<Relationships xmlns="http://schemas.openxmlformats.org/package/2006/relationships"><Relationship Id="rId4" Type="http://schemas.openxmlformats.org/officeDocument/2006/relationships/image" Target="../media/image35.png"/><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34.png"/></Relationships>
</file>

<file path=ppt/slides/_rels/slide17.xml.rels><?xml version="1.0" encoding="UTF-8" standalone="yes"?>
<Relationships xmlns="http://schemas.openxmlformats.org/package/2006/relationships"><Relationship Id="rId4"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6.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3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3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4" Type="http://schemas.openxmlformats.org/officeDocument/2006/relationships/image" Target="../media/image5.png"/><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4.png"/></Relationships>
</file>

<file path=ppt/slides/_rels/slide20.xml.rels><?xml version="1.0" encoding="UTF-8" standalone="yes"?>
<Relationships xmlns="http://schemas.openxmlformats.org/package/2006/relationships"><Relationship Id="rId4"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0.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4" Type="http://schemas.openxmlformats.org/officeDocument/2006/relationships/image" Target="../media/image31.wmf"/><Relationship Id="rId1" Type="http://schemas.openxmlformats.org/officeDocument/2006/relationships/slideLayout" Target="../slideLayouts/slideLayout25.xml"/><Relationship Id="rId2" Type="http://schemas.openxmlformats.org/officeDocument/2006/relationships/notesSlide" Target="../notesSlides/notesSlide15.xml"/><Relationship Id="rId3" Type="http://schemas.openxmlformats.org/officeDocument/2006/relationships/image" Target="../media/image42.wmf"/></Relationships>
</file>

<file path=ppt/slides/_rels/slide24.xml.rels><?xml version="1.0" encoding="UTF-8" standalone="yes"?>
<Relationships xmlns="http://schemas.openxmlformats.org/package/2006/relationships"><Relationship Id="rId4" Type="http://schemas.openxmlformats.org/officeDocument/2006/relationships/image" Target="../media/image44.png"/><Relationship Id="rId1" Type="http://schemas.openxmlformats.org/officeDocument/2006/relationships/slideLayout" Target="../slideLayouts/slideLayout25.xml"/><Relationship Id="rId2" Type="http://schemas.openxmlformats.org/officeDocument/2006/relationships/notesSlide" Target="../notesSlides/notesSlide16.xml"/><Relationship Id="rId3" Type="http://schemas.openxmlformats.org/officeDocument/2006/relationships/image" Target="../media/image43.png"/></Relationships>
</file>

<file path=ppt/slides/_rels/slide25.xml.rels><?xml version="1.0" encoding="UTF-8" standalone="yes"?>
<Relationships xmlns="http://schemas.openxmlformats.org/package/2006/relationships"><Relationship Id="rId4" Type="http://schemas.openxmlformats.org/officeDocument/2006/relationships/image" Target="../media/image44.png"/><Relationship Id="rId1" Type="http://schemas.openxmlformats.org/officeDocument/2006/relationships/slideLayout" Target="../slideLayouts/slideLayout25.xml"/><Relationship Id="rId2" Type="http://schemas.openxmlformats.org/officeDocument/2006/relationships/notesSlide" Target="../notesSlides/notesSlide17.xml"/><Relationship Id="rId3" Type="http://schemas.openxmlformats.org/officeDocument/2006/relationships/image" Target="../media/image43.png"/></Relationships>
</file>

<file path=ppt/slides/_rels/slide26.xml.rels><?xml version="1.0" encoding="UTF-8" standalone="yes"?>
<Relationships xmlns="http://schemas.openxmlformats.org/package/2006/relationships"><Relationship Id="rId4" Type="http://schemas.openxmlformats.org/officeDocument/2006/relationships/image" Target="../media/image46.png"/><Relationship Id="rId1" Type="http://schemas.openxmlformats.org/officeDocument/2006/relationships/slideLayout" Target="../slideLayouts/slideLayout25.xml"/><Relationship Id="rId2" Type="http://schemas.openxmlformats.org/officeDocument/2006/relationships/notesSlide" Target="../notesSlides/notesSlide18.xml"/><Relationship Id="rId3" Type="http://schemas.openxmlformats.org/officeDocument/2006/relationships/image" Target="../media/image45.png"/><Relationship Id="rId5" Type="http://schemas.openxmlformats.org/officeDocument/2006/relationships/image" Target="../media/image47.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4" Type="http://schemas.openxmlformats.org/officeDocument/2006/relationships/image" Target="../media/image7.wmf"/><Relationship Id="rId5" Type="http://schemas.openxmlformats.org/officeDocument/2006/relationships/image" Target="../media/image8.wmf"/><Relationship Id="rId7"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6.wmf"/><Relationship Id="rId6" Type="http://schemas.openxmlformats.org/officeDocument/2006/relationships/image" Target="../media/image9.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3.xml.rels><?xml version="1.0" encoding="UTF-8" standalone="yes"?>
<Relationships xmlns="http://schemas.openxmlformats.org/package/2006/relationships"><Relationship Id="rId4" Type="http://schemas.openxmlformats.org/officeDocument/2006/relationships/image" Target="../media/image49.png"/><Relationship Id="rId1" Type="http://schemas.openxmlformats.org/officeDocument/2006/relationships/slideLayout" Target="../slideLayouts/slideLayout28.xml"/><Relationship Id="rId2" Type="http://schemas.openxmlformats.org/officeDocument/2006/relationships/notesSlide" Target="../notesSlides/notesSlide20.xml"/><Relationship Id="rId3" Type="http://schemas.openxmlformats.org/officeDocument/2006/relationships/image" Target="../media/image48.png"/></Relationships>
</file>

<file path=ppt/slides/_rels/slide34.xml.rels><?xml version="1.0" encoding="UTF-8" standalone="yes"?>
<Relationships xmlns="http://schemas.openxmlformats.org/package/2006/relationships"><Relationship Id="rId4" Type="http://schemas.openxmlformats.org/officeDocument/2006/relationships/image" Target="../media/image51.png"/><Relationship Id="rId1" Type="http://schemas.openxmlformats.org/officeDocument/2006/relationships/slideLayout" Target="../slideLayouts/slideLayout28.xml"/><Relationship Id="rId2" Type="http://schemas.openxmlformats.org/officeDocument/2006/relationships/notesSlide" Target="../notesSlides/notesSlide21.xml"/><Relationship Id="rId3" Type="http://schemas.openxmlformats.org/officeDocument/2006/relationships/image" Target="../media/image5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2.xml"/><Relationship Id="rId3" Type="http://schemas.openxmlformats.org/officeDocument/2006/relationships/image" Target="../media/image52.png"/><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8" Type="http://schemas.openxmlformats.org/officeDocument/2006/relationships/image" Target="../media/image32.png"/><Relationship Id="rId4" Type="http://schemas.openxmlformats.org/officeDocument/2006/relationships/image" Target="../media/image53.wmf"/><Relationship Id="rId5" Type="http://schemas.openxmlformats.org/officeDocument/2006/relationships/image" Target="../media/image54.wmf"/><Relationship Id="rId7" Type="http://schemas.openxmlformats.org/officeDocument/2006/relationships/image" Target="../media/image56.wmf"/><Relationship Id="rId1" Type="http://schemas.openxmlformats.org/officeDocument/2006/relationships/slideLayout" Target="../slideLayouts/slideLayout25.xml"/><Relationship Id="rId2" Type="http://schemas.openxmlformats.org/officeDocument/2006/relationships/notesSlide" Target="../notesSlides/notesSlide23.xml"/><Relationship Id="rId9" Type="http://schemas.openxmlformats.org/officeDocument/2006/relationships/image" Target="../media/image31.wmf"/><Relationship Id="rId3" Type="http://schemas.openxmlformats.org/officeDocument/2006/relationships/image" Target="../media/image42.wmf"/><Relationship Id="rId6" Type="http://schemas.openxmlformats.org/officeDocument/2006/relationships/image" Target="../media/image55.wmf"/></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3" Type="http://schemas.openxmlformats.org/officeDocument/2006/relationships/image" Target="../media/image57.png"/><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4" Type="http://schemas.openxmlformats.org/officeDocument/2006/relationships/image" Target="../media/image59.png"/><Relationship Id="rId1" Type="http://schemas.openxmlformats.org/officeDocument/2006/relationships/slideLayout" Target="../slideLayouts/slideLayout25.xml"/><Relationship Id="rId2" Type="http://schemas.openxmlformats.org/officeDocument/2006/relationships/notesSlide" Target="../notesSlides/notesSlide25.xml"/><Relationship Id="rId3" Type="http://schemas.openxmlformats.org/officeDocument/2006/relationships/image" Target="../media/image58.png"/><Relationship Id="rId5" Type="http://schemas.openxmlformats.org/officeDocument/2006/relationships/image" Target="../media/image60.png"/></Relationships>
</file>

<file path=ppt/slides/_rels/slide4.xml.rels><?xml version="1.0" encoding="UTF-8" standalone="yes"?>
<Relationships xmlns="http://schemas.openxmlformats.org/package/2006/relationships"><Relationship Id="rId4" Type="http://schemas.openxmlformats.org/officeDocument/2006/relationships/image" Target="../media/image13.png"/><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12.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6.xml"/><Relationship Id="rId3" Type="http://schemas.openxmlformats.org/officeDocument/2006/relationships/image" Target="../media/image61.png"/><Relationship Id="rId1" Type="http://schemas.openxmlformats.org/officeDocument/2006/relationships/slideLayout" Target="../slideLayouts/slideLayout26.xml"/></Relationships>
</file>

<file path=ppt/slides/_rels/slide43.xml.rels><?xml version="1.0" encoding="UTF-8" standalone="yes"?>
<Relationships xmlns="http://schemas.openxmlformats.org/package/2006/relationships"><Relationship Id="rId4" Type="http://schemas.openxmlformats.org/officeDocument/2006/relationships/image" Target="../media/image63.png"/><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62.png"/></Relationships>
</file>

<file path=ppt/slides/_rels/slide5.xml.rels><?xml version="1.0" encoding="UTF-8" standalone="yes"?>
<Relationships xmlns="http://schemas.openxmlformats.org/package/2006/relationships"><Relationship Id="rId4"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3" Type="http://schemas.openxmlformats.org/officeDocument/2006/relationships/image" Target="../media/image1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18.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4" Type="http://schemas.openxmlformats.org/officeDocument/2006/relationships/image" Target="../media/image21.png"/><Relationship Id="rId1" Type="http://schemas.openxmlformats.org/officeDocument/2006/relationships/slideLayout" Target="../slideLayouts/slideLayout2.xml"/><Relationship Id="rId2" Type="http://schemas.openxmlformats.org/officeDocument/2006/relationships/image" Target="../media/image19.png"/><Relationship Id="rId3"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892969" y="1054100"/>
            <a:ext cx="7358063" cy="1359881"/>
          </a:xfrm>
          <a:ln/>
        </p:spPr>
        <p:txBody>
          <a:bodyPr/>
          <a:lstStyle/>
          <a:p>
            <a:r>
              <a:rPr lang="en-US" dirty="0" smtClean="0">
                <a:solidFill>
                  <a:srgbClr val="FF0000"/>
                </a:solidFill>
              </a:rPr>
              <a:t>Underlying Event Studies and Forward Physics at CMS</a:t>
            </a:r>
            <a:r>
              <a:rPr lang="en-US" dirty="0" smtClean="0"/>
              <a:t/>
            </a:r>
            <a:br>
              <a:rPr lang="en-US" dirty="0" smtClean="0"/>
            </a:br>
            <a:r>
              <a:rPr lang="en-US" sz="1400" dirty="0" smtClean="0">
                <a:solidFill>
                  <a:srgbClr val="008000"/>
                </a:solidFill>
              </a:rPr>
              <a:t>ICHEP 2010 – July </a:t>
            </a:r>
            <a:r>
              <a:rPr lang="en-US" sz="1400" dirty="0" smtClean="0">
                <a:solidFill>
                  <a:srgbClr val="008000"/>
                </a:solidFill>
              </a:rPr>
              <a:t>22-</a:t>
            </a:r>
            <a:r>
              <a:rPr lang="en-US" sz="1400" dirty="0" smtClean="0">
                <a:solidFill>
                  <a:srgbClr val="008000"/>
                </a:solidFill>
              </a:rPr>
              <a:t>28, 2010 – </a:t>
            </a:r>
            <a:r>
              <a:rPr lang="en-US" sz="1400" dirty="0" smtClean="0">
                <a:solidFill>
                  <a:srgbClr val="008000"/>
                </a:solidFill>
              </a:rPr>
              <a:t>Paris</a:t>
            </a:r>
            <a:br>
              <a:rPr lang="en-US" sz="1400" dirty="0" smtClean="0">
                <a:solidFill>
                  <a:srgbClr val="008000"/>
                </a:solidFill>
              </a:rPr>
            </a:br>
            <a:r>
              <a:rPr lang="en-US" sz="1400" dirty="0" smtClean="0">
                <a:solidFill>
                  <a:srgbClr val="008000"/>
                </a:solidFill>
              </a:rPr>
              <a:t/>
            </a:r>
            <a:br>
              <a:rPr lang="en-US" sz="1400" dirty="0" smtClean="0">
                <a:solidFill>
                  <a:srgbClr val="008000"/>
                </a:solidFill>
              </a:rPr>
            </a:br>
            <a:r>
              <a:rPr lang="en-US" sz="1200" dirty="0" smtClean="0">
                <a:solidFill>
                  <a:srgbClr val="660066"/>
                </a:solidFill>
              </a:rPr>
              <a:t>(3 – </a:t>
            </a:r>
            <a:r>
              <a:rPr lang="en-US" sz="1200" dirty="0" err="1" smtClean="0">
                <a:solidFill>
                  <a:srgbClr val="660066"/>
                </a:solidFill>
              </a:rPr>
              <a:t>Perturbative</a:t>
            </a:r>
            <a:r>
              <a:rPr lang="en-US" sz="1200" dirty="0" smtClean="0">
                <a:solidFill>
                  <a:srgbClr val="660066"/>
                </a:solidFill>
              </a:rPr>
              <a:t> QCD Jets and Diffractive Physics)</a:t>
            </a:r>
            <a:endParaRPr lang="en-US" sz="1200" dirty="0">
              <a:solidFill>
                <a:srgbClr val="660066"/>
              </a:solidFill>
            </a:endParaRPr>
          </a:p>
        </p:txBody>
      </p:sp>
      <p:sp>
        <p:nvSpPr>
          <p:cNvPr id="11266" name="Rectangle 2"/>
          <p:cNvSpPr>
            <a:spLocks noGrp="1" noChangeArrowheads="1"/>
          </p:cNvSpPr>
          <p:nvPr>
            <p:ph type="body" idx="1"/>
          </p:nvPr>
        </p:nvSpPr>
        <p:spPr>
          <a:xfrm>
            <a:off x="892969" y="2544412"/>
            <a:ext cx="7358063" cy="794742"/>
          </a:xfrm>
          <a:ln/>
        </p:spPr>
        <p:txBody>
          <a:bodyPr/>
          <a:lstStyle/>
          <a:p>
            <a:r>
              <a:rPr lang="en-US" dirty="0" smtClean="0"/>
              <a:t>Paolo Bartalini (</a:t>
            </a:r>
            <a:r>
              <a:rPr lang="en-US" dirty="0" smtClean="0"/>
              <a:t>Nationa</a:t>
            </a:r>
            <a:r>
              <a:rPr lang="en-US" dirty="0" smtClean="0"/>
              <a:t>l </a:t>
            </a:r>
            <a:r>
              <a:rPr lang="en-US" dirty="0" smtClean="0"/>
              <a:t>Taiwan University)</a:t>
            </a:r>
            <a:endParaRPr lang="en-US" dirty="0" smtClean="0"/>
          </a:p>
          <a:p>
            <a:r>
              <a:rPr lang="en-US" dirty="0" smtClean="0"/>
              <a:t>on behalf of the CMS collaboration</a:t>
            </a:r>
            <a:endParaRPr lang="en-US" dirty="0"/>
          </a:p>
        </p:txBody>
      </p:sp>
      <p:sp>
        <p:nvSpPr>
          <p:cNvPr id="4" name="TextBox 3"/>
          <p:cNvSpPr txBox="1"/>
          <p:nvPr/>
        </p:nvSpPr>
        <p:spPr>
          <a:xfrm>
            <a:off x="0" y="3225673"/>
            <a:ext cx="9144000" cy="2862323"/>
          </a:xfrm>
          <a:prstGeom prst="rect">
            <a:avLst/>
          </a:prstGeom>
          <a:noFill/>
        </p:spPr>
        <p:txBody>
          <a:bodyPr wrap="square" rtlCol="0">
            <a:spAutoFit/>
          </a:bodyPr>
          <a:lstStyle/>
          <a:p>
            <a:r>
              <a:rPr lang="en-US" dirty="0" smtClean="0">
                <a:latin typeface="Calibri"/>
                <a:cs typeface="Calibri"/>
              </a:rPr>
              <a:t>PAS QCD-10-001 &amp; CERN-PH-EP/2010-014, submitted to EPJC: </a:t>
            </a:r>
            <a:r>
              <a:rPr lang="en-US" b="1" dirty="0" smtClean="0">
                <a:latin typeface="Calibri"/>
                <a:cs typeface="Calibri"/>
              </a:rPr>
              <a:t>“</a:t>
            </a:r>
            <a:r>
              <a:rPr lang="en-US" b="1" dirty="0">
                <a:solidFill>
                  <a:srgbClr val="000090"/>
                </a:solidFill>
                <a:latin typeface="Calibri"/>
                <a:cs typeface="Calibri"/>
              </a:rPr>
              <a:t>First Measurement of the Underlying Event </a:t>
            </a:r>
            <a:r>
              <a:rPr lang="en-US" b="1" dirty="0" smtClean="0">
                <a:solidFill>
                  <a:srgbClr val="000090"/>
                </a:solidFill>
                <a:latin typeface="Calibri"/>
                <a:cs typeface="Calibri"/>
              </a:rPr>
              <a:t>Activity at </a:t>
            </a:r>
            <a:r>
              <a:rPr lang="en-US" b="1" dirty="0">
                <a:solidFill>
                  <a:srgbClr val="000090"/>
                </a:solidFill>
                <a:latin typeface="Calibri"/>
                <a:cs typeface="Calibri"/>
              </a:rPr>
              <a:t>the LHC with</a:t>
            </a:r>
            <a:r>
              <a:rPr lang="en-US" b="1" dirty="0" smtClean="0">
                <a:solidFill>
                  <a:srgbClr val="000090"/>
                </a:solidFill>
                <a:latin typeface="Calibri"/>
                <a:cs typeface="Calibri"/>
              </a:rPr>
              <a:t> √</a:t>
            </a:r>
            <a:r>
              <a:rPr lang="en-US" b="1" dirty="0" err="1" smtClean="0">
                <a:solidFill>
                  <a:srgbClr val="000090"/>
                </a:solidFill>
                <a:latin typeface="Calibri"/>
                <a:cs typeface="Calibri"/>
              </a:rPr>
              <a:t>s</a:t>
            </a:r>
            <a:r>
              <a:rPr lang="en-US" b="1" dirty="0" smtClean="0">
                <a:solidFill>
                  <a:srgbClr val="000090"/>
                </a:solidFill>
                <a:latin typeface="Calibri"/>
                <a:cs typeface="Calibri"/>
              </a:rPr>
              <a:t> </a:t>
            </a:r>
            <a:r>
              <a:rPr lang="en-US" b="1" dirty="0">
                <a:solidFill>
                  <a:srgbClr val="000090"/>
                </a:solidFill>
                <a:latin typeface="Calibri"/>
                <a:cs typeface="Calibri"/>
              </a:rPr>
              <a:t>= 0.9 </a:t>
            </a:r>
            <a:r>
              <a:rPr lang="en-US" b="1" dirty="0" err="1">
                <a:solidFill>
                  <a:srgbClr val="000090"/>
                </a:solidFill>
                <a:latin typeface="Calibri"/>
                <a:cs typeface="Calibri"/>
              </a:rPr>
              <a:t>TeV</a:t>
            </a:r>
            <a:r>
              <a:rPr lang="en-US" b="1" dirty="0" smtClean="0">
                <a:solidFill>
                  <a:srgbClr val="000090"/>
                </a:solidFill>
                <a:latin typeface="Calibri"/>
                <a:cs typeface="Calibri"/>
              </a:rPr>
              <a:t>”.</a:t>
            </a:r>
            <a:endParaRPr lang="en-US" b="1" dirty="0" smtClean="0">
              <a:latin typeface="Calibri"/>
              <a:cs typeface="Calibri"/>
            </a:endParaRPr>
          </a:p>
          <a:p>
            <a:r>
              <a:rPr lang="en-US" dirty="0" smtClean="0">
                <a:latin typeface="Calibri"/>
                <a:cs typeface="Calibri"/>
              </a:rPr>
              <a:t>PAS QCD-10-010: </a:t>
            </a:r>
            <a:r>
              <a:rPr lang="en-US" b="1" dirty="0" smtClean="0">
                <a:latin typeface="Calibri"/>
                <a:cs typeface="Calibri"/>
              </a:rPr>
              <a:t>“</a:t>
            </a:r>
            <a:r>
              <a:rPr lang="en-US" b="1" dirty="0">
                <a:solidFill>
                  <a:srgbClr val="000090"/>
                </a:solidFill>
                <a:latin typeface="Calibri"/>
                <a:cs typeface="Calibri"/>
              </a:rPr>
              <a:t>Measurement of the Underlying Event </a:t>
            </a:r>
            <a:r>
              <a:rPr lang="en-US" b="1" dirty="0" smtClean="0">
                <a:solidFill>
                  <a:srgbClr val="000090"/>
                </a:solidFill>
                <a:latin typeface="Calibri"/>
                <a:cs typeface="Calibri"/>
              </a:rPr>
              <a:t>Activity at </a:t>
            </a:r>
            <a:r>
              <a:rPr lang="en-US" b="1" dirty="0">
                <a:solidFill>
                  <a:srgbClr val="000090"/>
                </a:solidFill>
                <a:latin typeface="Calibri"/>
                <a:cs typeface="Calibri"/>
              </a:rPr>
              <a:t>the LHC with</a:t>
            </a:r>
            <a:r>
              <a:rPr lang="en-US" b="1" dirty="0" smtClean="0">
                <a:solidFill>
                  <a:srgbClr val="000090"/>
                </a:solidFill>
                <a:latin typeface="Calibri"/>
                <a:cs typeface="Calibri"/>
              </a:rPr>
              <a:t> √</a:t>
            </a:r>
            <a:r>
              <a:rPr lang="en-US" b="1" dirty="0" err="1" smtClean="0">
                <a:solidFill>
                  <a:srgbClr val="000090"/>
                </a:solidFill>
                <a:latin typeface="Calibri"/>
                <a:cs typeface="Calibri"/>
              </a:rPr>
              <a:t>s</a:t>
            </a:r>
            <a:r>
              <a:rPr lang="en-US" b="1" dirty="0" smtClean="0">
                <a:solidFill>
                  <a:srgbClr val="000090"/>
                </a:solidFill>
                <a:latin typeface="Calibri"/>
                <a:cs typeface="Calibri"/>
              </a:rPr>
              <a:t> </a:t>
            </a:r>
            <a:r>
              <a:rPr lang="en-US" b="1" dirty="0">
                <a:solidFill>
                  <a:srgbClr val="000090"/>
                </a:solidFill>
                <a:latin typeface="Calibri"/>
                <a:cs typeface="Calibri"/>
              </a:rPr>
              <a:t>= 7 </a:t>
            </a:r>
            <a:r>
              <a:rPr lang="en-US" b="1" dirty="0" err="1" smtClean="0">
                <a:solidFill>
                  <a:srgbClr val="000090"/>
                </a:solidFill>
                <a:latin typeface="Calibri"/>
                <a:cs typeface="Calibri"/>
              </a:rPr>
              <a:t>TeV</a:t>
            </a:r>
            <a:r>
              <a:rPr lang="en-US" b="1" dirty="0" smtClean="0">
                <a:solidFill>
                  <a:srgbClr val="000090"/>
                </a:solidFill>
                <a:latin typeface="Calibri"/>
                <a:cs typeface="Calibri"/>
              </a:rPr>
              <a:t> and </a:t>
            </a:r>
            <a:r>
              <a:rPr lang="en-US" b="1" dirty="0">
                <a:solidFill>
                  <a:srgbClr val="000090"/>
                </a:solidFill>
                <a:latin typeface="Calibri"/>
                <a:cs typeface="Calibri"/>
              </a:rPr>
              <a:t>Comparison with</a:t>
            </a:r>
            <a:r>
              <a:rPr lang="en-US" b="1" dirty="0" smtClean="0">
                <a:solidFill>
                  <a:srgbClr val="000090"/>
                </a:solidFill>
                <a:latin typeface="Calibri"/>
                <a:cs typeface="Calibri"/>
              </a:rPr>
              <a:t> √</a:t>
            </a:r>
            <a:r>
              <a:rPr lang="en-US" b="1" dirty="0" err="1" smtClean="0">
                <a:solidFill>
                  <a:srgbClr val="000090"/>
                </a:solidFill>
                <a:latin typeface="Calibri"/>
                <a:cs typeface="Calibri"/>
              </a:rPr>
              <a:t>s</a:t>
            </a:r>
            <a:r>
              <a:rPr lang="en-US" b="1" dirty="0" smtClean="0">
                <a:solidFill>
                  <a:srgbClr val="000090"/>
                </a:solidFill>
                <a:latin typeface="Calibri"/>
                <a:cs typeface="Calibri"/>
              </a:rPr>
              <a:t> </a:t>
            </a:r>
            <a:r>
              <a:rPr lang="en-US" b="1" dirty="0">
                <a:solidFill>
                  <a:srgbClr val="000090"/>
                </a:solidFill>
                <a:latin typeface="Calibri"/>
                <a:cs typeface="Calibri"/>
              </a:rPr>
              <a:t>= 0.9 </a:t>
            </a:r>
            <a:r>
              <a:rPr lang="en-US" b="1" dirty="0" err="1">
                <a:solidFill>
                  <a:srgbClr val="000090"/>
                </a:solidFill>
                <a:latin typeface="Calibri"/>
                <a:cs typeface="Calibri"/>
              </a:rPr>
              <a:t>TeV</a:t>
            </a:r>
            <a:r>
              <a:rPr lang="en-US" b="1" dirty="0" smtClean="0">
                <a:solidFill>
                  <a:srgbClr val="000090"/>
                </a:solidFill>
                <a:latin typeface="Calibri"/>
                <a:cs typeface="Calibri"/>
              </a:rPr>
              <a:t>”.</a:t>
            </a:r>
            <a:r>
              <a:rPr lang="en-US" dirty="0" smtClean="0">
                <a:latin typeface="Calibri"/>
                <a:cs typeface="Calibri"/>
              </a:rPr>
              <a:t> </a:t>
            </a:r>
          </a:p>
          <a:p>
            <a:r>
              <a:rPr lang="en-US" dirty="0" smtClean="0">
                <a:latin typeface="Calibri"/>
                <a:cs typeface="Calibri"/>
              </a:rPr>
              <a:t>PAS </a:t>
            </a:r>
            <a:r>
              <a:rPr lang="en-US" dirty="0" smtClean="0">
                <a:latin typeface="Calibri"/>
                <a:cs typeface="Calibri"/>
              </a:rPr>
              <a:t>QCD-10-</a:t>
            </a:r>
            <a:r>
              <a:rPr lang="en-US" dirty="0" smtClean="0">
                <a:latin typeface="Calibri"/>
                <a:cs typeface="Calibri"/>
              </a:rPr>
              <a:t>005: </a:t>
            </a:r>
            <a:r>
              <a:rPr lang="en-US" b="1" dirty="0" smtClean="0">
                <a:latin typeface="Calibri"/>
                <a:cs typeface="Calibri"/>
              </a:rPr>
              <a:t>“</a:t>
            </a:r>
            <a:r>
              <a:rPr lang="en-US" b="1" dirty="0" smtClean="0">
                <a:solidFill>
                  <a:srgbClr val="000090"/>
                </a:solidFill>
                <a:latin typeface="Calibri"/>
                <a:cs typeface="Calibri"/>
              </a:rPr>
              <a:t>Measurement of the Underlying Event Activity with </a:t>
            </a:r>
            <a:r>
              <a:rPr lang="en-US" b="1" dirty="0" smtClean="0">
                <a:solidFill>
                  <a:srgbClr val="000090"/>
                </a:solidFill>
                <a:latin typeface="Calibri"/>
                <a:cs typeface="Calibri"/>
              </a:rPr>
              <a:t>the Jet </a:t>
            </a:r>
            <a:r>
              <a:rPr lang="en-US" b="1" dirty="0" smtClean="0">
                <a:solidFill>
                  <a:srgbClr val="000090"/>
                </a:solidFill>
                <a:latin typeface="Calibri"/>
                <a:cs typeface="Calibri"/>
              </a:rPr>
              <a:t>Area/Median Approach at 0.9 </a:t>
            </a:r>
            <a:r>
              <a:rPr lang="en-US" b="1" dirty="0" err="1" smtClean="0">
                <a:solidFill>
                  <a:srgbClr val="000090"/>
                </a:solidFill>
                <a:latin typeface="Calibri"/>
                <a:cs typeface="Calibri"/>
              </a:rPr>
              <a:t>TeV</a:t>
            </a:r>
            <a:r>
              <a:rPr lang="en-US" b="1" dirty="0" smtClean="0">
                <a:solidFill>
                  <a:srgbClr val="000090"/>
                </a:solidFill>
                <a:latin typeface="Calibri"/>
                <a:cs typeface="Calibri"/>
              </a:rPr>
              <a:t>”.</a:t>
            </a:r>
            <a:endParaRPr lang="en-US" b="1" dirty="0" smtClean="0">
              <a:solidFill>
                <a:srgbClr val="000090"/>
              </a:solidFill>
              <a:latin typeface="Calibri"/>
              <a:cs typeface="Calibri"/>
            </a:endParaRPr>
          </a:p>
          <a:p>
            <a:r>
              <a:rPr lang="en-US" dirty="0" smtClean="0">
                <a:latin typeface="Calibri"/>
                <a:cs typeface="Calibri"/>
              </a:rPr>
              <a:t>PAS </a:t>
            </a:r>
            <a:r>
              <a:rPr lang="en-US" dirty="0" smtClean="0">
                <a:latin typeface="Calibri"/>
                <a:cs typeface="Calibri"/>
              </a:rPr>
              <a:t>FWD-10-002: </a:t>
            </a:r>
            <a:r>
              <a:rPr lang="en-US" b="1" dirty="0" smtClean="0">
                <a:latin typeface="Calibri"/>
                <a:cs typeface="Calibri"/>
              </a:rPr>
              <a:t>“</a:t>
            </a:r>
            <a:r>
              <a:rPr lang="en-US" b="1" dirty="0" smtClean="0">
                <a:solidFill>
                  <a:srgbClr val="000090"/>
                </a:solidFill>
                <a:latin typeface="Calibri"/>
                <a:cs typeface="Calibri"/>
              </a:rPr>
              <a:t>Measurement of the energy flow at large </a:t>
            </a:r>
            <a:r>
              <a:rPr lang="en-US" b="1" dirty="0" err="1" smtClean="0">
                <a:solidFill>
                  <a:srgbClr val="000090"/>
                </a:solidFill>
                <a:latin typeface="Calibri"/>
                <a:cs typeface="Calibri"/>
              </a:rPr>
              <a:t>pseudorapidity</a:t>
            </a:r>
            <a:r>
              <a:rPr lang="en-US" b="1" dirty="0" smtClean="0">
                <a:solidFill>
                  <a:srgbClr val="000090"/>
                </a:solidFill>
                <a:latin typeface="Calibri"/>
                <a:cs typeface="Calibri"/>
              </a:rPr>
              <a:t> at the LHC at √</a:t>
            </a:r>
            <a:r>
              <a:rPr lang="en-US" b="1" dirty="0" err="1" smtClean="0">
                <a:solidFill>
                  <a:srgbClr val="000090"/>
                </a:solidFill>
                <a:latin typeface="Calibri"/>
                <a:cs typeface="Calibri"/>
              </a:rPr>
              <a:t>s</a:t>
            </a:r>
            <a:r>
              <a:rPr lang="en-US" b="1" dirty="0" smtClean="0">
                <a:solidFill>
                  <a:srgbClr val="000090"/>
                </a:solidFill>
                <a:latin typeface="Calibri"/>
                <a:cs typeface="Calibri"/>
              </a:rPr>
              <a:t> = 900, 2360 and 7000 </a:t>
            </a:r>
            <a:r>
              <a:rPr lang="en-US" b="1" dirty="0" err="1" smtClean="0">
                <a:solidFill>
                  <a:srgbClr val="000090"/>
                </a:solidFill>
                <a:latin typeface="Calibri"/>
                <a:cs typeface="Calibri"/>
              </a:rPr>
              <a:t>GeV</a:t>
            </a:r>
            <a:r>
              <a:rPr lang="en-US" b="1" dirty="0" smtClean="0">
                <a:solidFill>
                  <a:srgbClr val="000090"/>
                </a:solidFill>
                <a:latin typeface="Calibri"/>
                <a:cs typeface="Calibri"/>
              </a:rPr>
              <a:t>”.</a:t>
            </a:r>
          </a:p>
          <a:p>
            <a:r>
              <a:rPr lang="en-US" dirty="0" smtClean="0">
                <a:latin typeface="Calibri"/>
                <a:cs typeface="Calibri"/>
              </a:rPr>
              <a:t>PAS </a:t>
            </a:r>
            <a:r>
              <a:rPr lang="en-US" dirty="0" smtClean="0">
                <a:latin typeface="Calibri"/>
                <a:cs typeface="Calibri"/>
              </a:rPr>
              <a:t>FWD-10-001: </a:t>
            </a:r>
            <a:r>
              <a:rPr lang="en-US" b="1" dirty="0" smtClean="0">
                <a:latin typeface="Calibri"/>
                <a:cs typeface="Calibri"/>
              </a:rPr>
              <a:t>“</a:t>
            </a:r>
            <a:r>
              <a:rPr lang="en-US" b="1" dirty="0">
                <a:solidFill>
                  <a:srgbClr val="000090"/>
                </a:solidFill>
                <a:latin typeface="Calibri"/>
                <a:cs typeface="Calibri"/>
              </a:rPr>
              <a:t>Observation of diffraction in proton-proton collisions at </a:t>
            </a:r>
            <a:r>
              <a:rPr lang="en-US" b="1" dirty="0" smtClean="0">
                <a:solidFill>
                  <a:srgbClr val="000090"/>
                </a:solidFill>
                <a:latin typeface="Calibri"/>
                <a:cs typeface="Calibri"/>
              </a:rPr>
              <a:t>900 and </a:t>
            </a:r>
            <a:r>
              <a:rPr lang="en-US" b="1" dirty="0">
                <a:solidFill>
                  <a:srgbClr val="000090"/>
                </a:solidFill>
                <a:latin typeface="Calibri"/>
                <a:cs typeface="Calibri"/>
              </a:rPr>
              <a:t>2360 </a:t>
            </a:r>
            <a:r>
              <a:rPr lang="en-US" b="1" dirty="0" err="1">
                <a:solidFill>
                  <a:srgbClr val="000090"/>
                </a:solidFill>
                <a:latin typeface="Calibri"/>
                <a:cs typeface="Calibri"/>
              </a:rPr>
              <a:t>GeV</a:t>
            </a:r>
            <a:r>
              <a:rPr lang="en-US" b="1" dirty="0">
                <a:solidFill>
                  <a:srgbClr val="000090"/>
                </a:solidFill>
                <a:latin typeface="Calibri"/>
                <a:cs typeface="Calibri"/>
              </a:rPr>
              <a:t> centre-of-mass energies at the LHC</a:t>
            </a:r>
            <a:r>
              <a:rPr lang="en-US" b="1" dirty="0" smtClean="0">
                <a:solidFill>
                  <a:srgbClr val="000090"/>
                </a:solidFill>
                <a:latin typeface="Calibri"/>
                <a:cs typeface="Calibri"/>
              </a:rPr>
              <a:t>”.</a:t>
            </a:r>
            <a:endParaRPr lang="en-US" b="1" dirty="0" smtClean="0">
              <a:latin typeface="Calibri"/>
              <a:cs typeface="Calibri"/>
            </a:endParaRPr>
          </a:p>
        </p:txBody>
      </p:sp>
      <p:sp>
        <p:nvSpPr>
          <p:cNvPr id="5" name="TextBox 4"/>
          <p:cNvSpPr txBox="1"/>
          <p:nvPr/>
        </p:nvSpPr>
        <p:spPr>
          <a:xfrm>
            <a:off x="1115690" y="5719576"/>
            <a:ext cx="8028310" cy="646331"/>
          </a:xfrm>
          <a:prstGeom prst="rect">
            <a:avLst/>
          </a:prstGeom>
          <a:noFill/>
        </p:spPr>
        <p:txBody>
          <a:bodyPr wrap="none" rtlCol="0">
            <a:spAutoFit/>
          </a:bodyPr>
          <a:lstStyle/>
          <a:p>
            <a:pPr algn="r"/>
            <a:r>
              <a:rPr lang="en-US" dirty="0" smtClean="0">
                <a:latin typeface="Calibri"/>
                <a:cs typeface="Calibri"/>
              </a:rPr>
              <a:t>See also the poster contribution by </a:t>
            </a:r>
            <a:r>
              <a:rPr lang="en-US" dirty="0" err="1" smtClean="0">
                <a:latin typeface="Calibri"/>
                <a:cs typeface="Calibri"/>
              </a:rPr>
              <a:t>A.Lucaroni</a:t>
            </a:r>
            <a:endParaRPr lang="en-US" dirty="0" smtClean="0">
              <a:latin typeface="Calibri"/>
              <a:cs typeface="Calibri"/>
            </a:endParaRPr>
          </a:p>
          <a:p>
            <a:pPr algn="r"/>
            <a:r>
              <a:rPr lang="en-US" b="1" dirty="0" smtClean="0">
                <a:solidFill>
                  <a:srgbClr val="FF6600"/>
                </a:solidFill>
              </a:rPr>
              <a:t>“Study </a:t>
            </a:r>
            <a:r>
              <a:rPr lang="en-US" b="1" dirty="0" smtClean="0">
                <a:solidFill>
                  <a:srgbClr val="FF6600"/>
                </a:solidFill>
              </a:rPr>
              <a:t>of the underlying event with the CMS detector at the </a:t>
            </a:r>
            <a:r>
              <a:rPr lang="en-US" b="1" dirty="0" smtClean="0">
                <a:solidFill>
                  <a:srgbClr val="FF6600"/>
                </a:solidFill>
              </a:rPr>
              <a:t>LHC”</a:t>
            </a:r>
            <a:endParaRPr lang="en-US" dirty="0">
              <a:solidFill>
                <a:srgbClr val="FF6600"/>
              </a:solidFill>
              <a:latin typeface="Calibri"/>
              <a:cs typeface="Calibri"/>
            </a:endParaRPr>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12701" y="3540425"/>
            <a:ext cx="9143999" cy="2936759"/>
          </a:xfrm>
          <a:prstGeom prst="rect">
            <a:avLst/>
          </a:prstGeom>
        </p:spPr>
      </p:pic>
      <p:pic>
        <p:nvPicPr>
          <p:cNvPr id="2" name="Picture 1"/>
          <p:cNvPicPr>
            <a:picLocks noChangeAspect="1" noChangeArrowheads="1"/>
          </p:cNvPicPr>
          <p:nvPr/>
        </p:nvPicPr>
        <p:blipFill>
          <a:blip r:embed="rId3"/>
          <a:srcRect/>
          <a:stretch>
            <a:fillRect/>
          </a:stretch>
        </p:blipFill>
        <p:spPr bwMode="auto">
          <a:xfrm>
            <a:off x="203201" y="762000"/>
            <a:ext cx="2925366" cy="2806700"/>
          </a:xfrm>
          <a:prstGeom prst="rect">
            <a:avLst/>
          </a:prstGeom>
          <a:noFill/>
          <a:ln w="12700" cap="flat">
            <a:noFill/>
            <a:miter lim="800000"/>
            <a:headEnd/>
            <a:tailEnd/>
          </a:ln>
        </p:spPr>
      </p:pic>
      <p:pic>
        <p:nvPicPr>
          <p:cNvPr id="3" name="Picture 1"/>
          <p:cNvPicPr>
            <a:picLocks noChangeAspect="1" noChangeArrowheads="1"/>
          </p:cNvPicPr>
          <p:nvPr/>
        </p:nvPicPr>
        <p:blipFill>
          <a:blip r:embed="rId4"/>
          <a:srcRect/>
          <a:stretch>
            <a:fillRect/>
          </a:stretch>
        </p:blipFill>
        <p:spPr bwMode="auto">
          <a:xfrm>
            <a:off x="3146285" y="762000"/>
            <a:ext cx="2923646" cy="2806700"/>
          </a:xfrm>
          <a:prstGeom prst="rect">
            <a:avLst/>
          </a:prstGeom>
          <a:noFill/>
          <a:ln w="12700" cap="flat">
            <a:noFill/>
            <a:miter lim="800000"/>
            <a:headEnd/>
            <a:tailEnd/>
          </a:ln>
        </p:spPr>
      </p:pic>
      <p:pic>
        <p:nvPicPr>
          <p:cNvPr id="4" name="Picture 1"/>
          <p:cNvPicPr>
            <a:picLocks noChangeAspect="1" noChangeArrowheads="1"/>
          </p:cNvPicPr>
          <p:nvPr/>
        </p:nvPicPr>
        <p:blipFill>
          <a:blip r:embed="rId5"/>
          <a:srcRect/>
          <a:stretch>
            <a:fillRect/>
          </a:stretch>
        </p:blipFill>
        <p:spPr bwMode="auto">
          <a:xfrm>
            <a:off x="6133432" y="762000"/>
            <a:ext cx="2923646" cy="2806700"/>
          </a:xfrm>
          <a:prstGeom prst="rect">
            <a:avLst/>
          </a:prstGeom>
          <a:noFill/>
          <a:ln w="12700" cap="flat">
            <a:noFill/>
            <a:miter lim="800000"/>
            <a:headEnd/>
            <a:tailEnd/>
          </a:ln>
        </p:spPr>
      </p:pic>
      <p:sp>
        <p:nvSpPr>
          <p:cNvPr id="5"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7/22/10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6"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7"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8" name="Text Box 8"/>
          <p:cNvSpPr txBox="1">
            <a:spLocks noChangeArrowheads="1"/>
          </p:cNvSpPr>
          <p:nvPr/>
        </p:nvSpPr>
        <p:spPr bwMode="auto">
          <a:xfrm>
            <a:off x="0" y="2868613"/>
            <a:ext cx="9144000" cy="331787"/>
          </a:xfrm>
          <a:prstGeom prst="rect">
            <a:avLst/>
          </a:prstGeom>
          <a:solidFill>
            <a:srgbClr val="FFFF00">
              <a:alpha val="70195"/>
            </a:srgbClr>
          </a:solidFill>
          <a:ln w="9525">
            <a:noFill/>
            <a:round/>
            <a:headEnd/>
            <a:tailEnd/>
          </a:ln>
        </p:spPr>
        <p:txBody>
          <a:bodyPr lIns="81639" tIns="42452" rIns="81639" bIns="42452">
            <a:prstTxWarp prst="textNoShape">
              <a:avLst/>
            </a:prstTxWarp>
            <a:spAutoFit/>
          </a:bodyPr>
          <a:lstStyle/>
          <a:p>
            <a:pPr algn="ctr">
              <a:tabLst>
                <a:tab pos="655638" algn="l"/>
                <a:tab pos="1312863" algn="l"/>
                <a:tab pos="1968500" algn="l"/>
              </a:tabLst>
            </a:pPr>
            <a:r>
              <a:rPr lang="en-US" sz="1600" b="1" dirty="0" smtClean="0">
                <a:solidFill>
                  <a:srgbClr val="FF0000"/>
                </a:solidFill>
                <a:ea typeface="文鼎ＰＬ新宋" charset="0"/>
                <a:cs typeface="文鼎ＰＬ新宋" charset="0"/>
              </a:rPr>
              <a:t>900 </a:t>
            </a:r>
            <a:r>
              <a:rPr lang="en-US" sz="1600" b="1" dirty="0" err="1" smtClean="0">
                <a:solidFill>
                  <a:srgbClr val="FF0000"/>
                </a:solidFill>
                <a:ea typeface="文鼎ＰＬ新宋" charset="0"/>
                <a:cs typeface="文鼎ＰＬ新宋" charset="0"/>
              </a:rPr>
              <a:t>GeV</a:t>
            </a:r>
            <a:r>
              <a:rPr lang="en-US" sz="1600" b="1" dirty="0" smtClean="0">
                <a:solidFill>
                  <a:srgbClr val="FF0000"/>
                </a:solidFill>
                <a:ea typeface="文鼎ＰＬ新宋" charset="0"/>
                <a:cs typeface="文鼎ＰＬ新宋" charset="0"/>
              </a:rPr>
              <a:t>. </a:t>
            </a:r>
            <a:r>
              <a:rPr lang="en-US" sz="1600" b="1" dirty="0" err="1" smtClean="0">
                <a:solidFill>
                  <a:srgbClr val="FF0000"/>
                </a:solidFill>
                <a:ea typeface="文鼎ＰＬ新宋" charset="0"/>
                <a:cs typeface="文鼎ＰＬ新宋" charset="0"/>
              </a:rPr>
              <a:t>pT</a:t>
            </a:r>
            <a:r>
              <a:rPr lang="en-US" sz="1600" b="1" dirty="0" smtClean="0">
                <a:solidFill>
                  <a:srgbClr val="FF0000"/>
                </a:solidFill>
                <a:ea typeface="文鼎ＰＬ新宋" charset="0"/>
                <a:cs typeface="文鼎ＰＬ新宋" charset="0"/>
              </a:rPr>
              <a:t> </a:t>
            </a:r>
            <a:r>
              <a:rPr lang="en-US" sz="1600" b="1" dirty="0">
                <a:solidFill>
                  <a:srgbClr val="FF0000"/>
                </a:solidFill>
                <a:ea typeface="文鼎ＰＬ新宋" charset="0"/>
                <a:cs typeface="文鼎ＰＬ新宋" charset="0"/>
              </a:rPr>
              <a:t>track-jet &gt; 3 </a:t>
            </a:r>
            <a:r>
              <a:rPr lang="en-US" sz="1600" b="1" dirty="0" err="1">
                <a:solidFill>
                  <a:srgbClr val="FF0000"/>
                </a:solidFill>
                <a:ea typeface="文鼎ＰＬ新宋" charset="0"/>
                <a:cs typeface="文鼎ＰＬ新宋" charset="0"/>
              </a:rPr>
              <a:t>GeV</a:t>
            </a:r>
            <a:endParaRPr lang="en-US" sz="1600" b="1" dirty="0">
              <a:solidFill>
                <a:srgbClr val="FF0000"/>
              </a:solidFill>
              <a:ea typeface="文鼎ＰＬ新宋" charset="0"/>
              <a:cs typeface="文鼎ＰＬ新宋" charset="0"/>
            </a:endParaRPr>
          </a:p>
        </p:txBody>
      </p:sp>
      <p:sp>
        <p:nvSpPr>
          <p:cNvPr id="9" name="Rectangle 1"/>
          <p:cNvSpPr txBox="1">
            <a:spLocks noChangeArrowheads="1"/>
          </p:cNvSpPr>
          <p:nvPr/>
        </p:nvSpPr>
        <p:spPr bwMode="auto">
          <a:xfrm>
            <a:off x="0" y="179388"/>
            <a:ext cx="9144000" cy="735012"/>
          </a:xfrm>
          <a:prstGeom prst="rect">
            <a:avLst/>
          </a:prstGeom>
          <a:noFill/>
          <a:ln w="12700">
            <a:noFill/>
            <a:miter lim="800000"/>
            <a:headEnd/>
            <a:tailEnd/>
          </a:ln>
          <a:effectLst/>
        </p:spPr>
        <p:txBody>
          <a:bodyPr vert="horz" wrap="square" lIns="35717" tIns="25602" rIns="35717" bIns="35717" numCol="1" anchor="b" anchorCtr="0" compatLnSpc="1">
            <a:prstTxWarp prst="textNoShape">
              <a:avLst/>
            </a:prstTxWarp>
          </a:bodyPr>
          <a:lstStyle/>
          <a:p>
            <a:pPr algn="ctr" defTabSz="914400" fontAlgn="base">
              <a:spcBef>
                <a:spcPct val="0"/>
              </a:spcBef>
              <a:spcAft>
                <a:spcPct val="0"/>
              </a:spcAft>
              <a:tabLst>
                <a:tab pos="656650" algn="l"/>
                <a:tab pos="1313299" algn="l"/>
                <a:tab pos="1969949" algn="l"/>
                <a:tab pos="2626599" algn="l"/>
                <a:tab pos="3283248" algn="l"/>
                <a:tab pos="3939898" algn="l"/>
                <a:tab pos="4596548" algn="l"/>
                <a:tab pos="5253198" algn="l"/>
                <a:tab pos="5909847" algn="l"/>
                <a:tab pos="6566497" algn="l"/>
              </a:tabLst>
              <a:defRPr/>
            </a:pPr>
            <a:r>
              <a:rPr lang="en-US" sz="2800" dirty="0" err="1"/>
              <a:t>N</a:t>
            </a:r>
            <a:r>
              <a:rPr lang="en-US" sz="2800" baseline="-25000" dirty="0" err="1"/>
              <a:t>ch</a:t>
            </a:r>
            <a:r>
              <a:rPr lang="en-US" sz="2800" dirty="0"/>
              <a:t>, </a:t>
            </a:r>
            <a:r>
              <a:rPr lang="en-US" sz="2800" dirty="0" err="1">
                <a:latin typeface="Symbol" charset="2"/>
                <a:cs typeface="Symbol" charset="2"/>
              </a:rPr>
              <a:t>S</a:t>
            </a:r>
            <a:r>
              <a:rPr lang="en-US" sz="2800" dirty="0" err="1"/>
              <a:t>(pT</a:t>
            </a:r>
            <a:r>
              <a:rPr lang="en-US" sz="2800" dirty="0"/>
              <a:t>) and </a:t>
            </a:r>
            <a:r>
              <a:rPr lang="en-US" sz="2800" dirty="0" err="1" smtClean="0"/>
              <a:t>pT</a:t>
            </a:r>
            <a:r>
              <a:rPr kumimoji="0" lang="en-US" sz="2800" b="0" i="0" u="none" strike="noStrike" kern="0" cap="none" spc="0" normalizeH="0" baseline="0" noProof="0" dirty="0" smtClean="0">
                <a:ln>
                  <a:noFill/>
                </a:ln>
                <a:solidFill>
                  <a:srgbClr val="000000"/>
                </a:solidFill>
                <a:effectLst/>
                <a:uLnTx/>
                <a:uFillTx/>
                <a:latin typeface="+mj-lt"/>
                <a:ea typeface="+mj-ea"/>
                <a:cs typeface="+mj-cs"/>
                <a:sym typeface="Tahoma" pitchFamily="-106" charset="0"/>
              </a:rPr>
              <a:t> in the Transverse Region</a:t>
            </a:r>
            <a:r>
              <a:rPr kumimoji="0" lang="en-US" sz="2800" b="1" i="0" u="none" strike="noStrike" kern="0" cap="none" spc="0" normalizeH="0" baseline="0" noProof="0" dirty="0" smtClean="0">
                <a:ln>
                  <a:noFill/>
                </a:ln>
                <a:solidFill>
                  <a:srgbClr val="003DCC"/>
                </a:solidFill>
                <a:effectLst/>
                <a:uLnTx/>
                <a:uFillTx/>
                <a:latin typeface="+mj-lt"/>
                <a:ea typeface="+mj-ea"/>
                <a:cs typeface="+mj-cs"/>
                <a:sym typeface="Tahoma" pitchFamily="-106" charset="0"/>
              </a:rPr>
              <a:t/>
            </a:r>
            <a:br>
              <a:rPr kumimoji="0" lang="en-US" sz="2800" b="1" i="0" u="none" strike="noStrike" kern="0" cap="none" spc="0" normalizeH="0" baseline="0" noProof="0" dirty="0" smtClean="0">
                <a:ln>
                  <a:noFill/>
                </a:ln>
                <a:solidFill>
                  <a:srgbClr val="003DCC"/>
                </a:solidFill>
                <a:effectLst/>
                <a:uLnTx/>
                <a:uFillTx/>
                <a:latin typeface="+mj-lt"/>
                <a:ea typeface="+mj-ea"/>
                <a:cs typeface="+mj-cs"/>
                <a:sym typeface="Tahoma" pitchFamily="-106" charset="0"/>
              </a:rPr>
            </a:br>
            <a:endParaRPr kumimoji="0" lang="en-US" sz="2800" b="1" i="0" u="none" strike="noStrike" kern="0" cap="none" spc="0" normalizeH="0" baseline="0" noProof="0" dirty="0">
              <a:ln>
                <a:noFill/>
              </a:ln>
              <a:solidFill>
                <a:schemeClr val="bg1">
                  <a:lumMod val="50000"/>
                </a:schemeClr>
              </a:solidFill>
              <a:effectLst/>
              <a:uLnTx/>
              <a:uFillTx/>
              <a:latin typeface="+mj-lt"/>
              <a:ea typeface="+mj-ea"/>
              <a:cs typeface="+mj-cs"/>
              <a:sym typeface="Tahoma" pitchFamily="-106" charset="0"/>
            </a:endParaRPr>
          </a:p>
        </p:txBody>
      </p:sp>
      <p:sp>
        <p:nvSpPr>
          <p:cNvPr id="11" name="Text Box 8"/>
          <p:cNvSpPr txBox="1">
            <a:spLocks noChangeArrowheads="1"/>
          </p:cNvSpPr>
          <p:nvPr/>
        </p:nvSpPr>
        <p:spPr bwMode="auto">
          <a:xfrm>
            <a:off x="22380" y="5679775"/>
            <a:ext cx="9144000" cy="331787"/>
          </a:xfrm>
          <a:prstGeom prst="rect">
            <a:avLst/>
          </a:prstGeom>
          <a:solidFill>
            <a:schemeClr val="accent1">
              <a:alpha val="70195"/>
            </a:schemeClr>
          </a:solidFill>
          <a:ln w="9525">
            <a:noFill/>
            <a:round/>
            <a:headEnd/>
            <a:tailEnd/>
          </a:ln>
        </p:spPr>
        <p:txBody>
          <a:bodyPr lIns="81639" tIns="42452" rIns="81639" bIns="42452">
            <a:prstTxWarp prst="textNoShape">
              <a:avLst/>
            </a:prstTxWarp>
            <a:spAutoFit/>
          </a:bodyPr>
          <a:lstStyle/>
          <a:p>
            <a:pPr algn="ctr">
              <a:tabLst>
                <a:tab pos="655638" algn="l"/>
                <a:tab pos="1312863" algn="l"/>
                <a:tab pos="1968500" algn="l"/>
              </a:tabLst>
            </a:pPr>
            <a:r>
              <a:rPr lang="en-US" sz="1600" b="1" dirty="0">
                <a:ea typeface="文鼎ＰＬ新宋" charset="0"/>
                <a:cs typeface="文鼎ＰＬ新宋" charset="0"/>
              </a:rPr>
              <a:t>7</a:t>
            </a:r>
            <a:r>
              <a:rPr lang="en-US" sz="1600" b="1" dirty="0" smtClean="0">
                <a:ea typeface="文鼎ＰＬ新宋" charset="0"/>
                <a:cs typeface="文鼎ＰＬ新宋" charset="0"/>
              </a:rPr>
              <a:t> </a:t>
            </a:r>
            <a:r>
              <a:rPr lang="en-US" sz="1600" b="1" dirty="0" err="1">
                <a:ea typeface="文鼎ＰＬ新宋" charset="0"/>
                <a:cs typeface="文鼎ＰＬ新宋" charset="0"/>
              </a:rPr>
              <a:t>T</a:t>
            </a:r>
            <a:r>
              <a:rPr lang="en-US" sz="1600" b="1" dirty="0" err="1" smtClean="0">
                <a:ea typeface="文鼎ＰＬ新宋" charset="0"/>
                <a:cs typeface="文鼎ＰＬ新宋" charset="0"/>
              </a:rPr>
              <a:t>eV</a:t>
            </a:r>
            <a:r>
              <a:rPr lang="en-US" sz="1600" b="1" dirty="0" smtClean="0">
                <a:ea typeface="文鼎ＰＬ新宋" charset="0"/>
                <a:cs typeface="文鼎ＰＬ新宋" charset="0"/>
              </a:rPr>
              <a:t>. </a:t>
            </a:r>
            <a:r>
              <a:rPr lang="en-US" sz="1600" b="1" dirty="0" err="1" smtClean="0">
                <a:ea typeface="文鼎ＰＬ新宋" charset="0"/>
                <a:cs typeface="文鼎ＰＬ新宋" charset="0"/>
              </a:rPr>
              <a:t>pT</a:t>
            </a:r>
            <a:r>
              <a:rPr lang="en-US" sz="1600" b="1" dirty="0" smtClean="0">
                <a:ea typeface="文鼎ＰＬ新宋" charset="0"/>
                <a:cs typeface="文鼎ＰＬ新宋" charset="0"/>
              </a:rPr>
              <a:t> </a:t>
            </a:r>
            <a:r>
              <a:rPr lang="en-US" sz="1600" b="1" dirty="0">
                <a:ea typeface="文鼎ＰＬ新宋" charset="0"/>
                <a:cs typeface="文鼎ＰＬ新宋" charset="0"/>
              </a:rPr>
              <a:t>track-jet &gt;</a:t>
            </a:r>
            <a:r>
              <a:rPr lang="en-US" sz="1600" b="1" dirty="0" smtClean="0">
                <a:ea typeface="文鼎ＰＬ新宋" charset="0"/>
                <a:cs typeface="文鼎ＰＬ新宋" charset="0"/>
              </a:rPr>
              <a:t> 20 </a:t>
            </a:r>
            <a:r>
              <a:rPr lang="en-US" sz="1600" b="1" dirty="0" err="1">
                <a:ea typeface="文鼎ＰＬ新宋" charset="0"/>
                <a:cs typeface="文鼎ＰＬ新宋" charset="0"/>
              </a:rPr>
              <a:t>GeV</a:t>
            </a:r>
            <a:endParaRPr lang="en-US" sz="1600" b="1" dirty="0">
              <a:ea typeface="文鼎ＰＬ新宋" charset="0"/>
              <a:cs typeface="文鼎ＰＬ新宋" charset="0"/>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6" name="Picture 2"/>
          <p:cNvPicPr>
            <a:picLocks noChangeAspect="1" noChangeArrowheads="1"/>
          </p:cNvPicPr>
          <p:nvPr/>
        </p:nvPicPr>
        <p:blipFill>
          <a:blip r:embed="rId2"/>
          <a:srcRect r="1770"/>
          <a:stretch>
            <a:fillRect/>
          </a:stretch>
        </p:blipFill>
        <p:spPr bwMode="auto">
          <a:xfrm>
            <a:off x="4247654" y="3074478"/>
            <a:ext cx="4932858" cy="3312034"/>
          </a:xfrm>
          <a:prstGeom prst="rect">
            <a:avLst/>
          </a:prstGeom>
          <a:noFill/>
          <a:ln w="36000">
            <a:noFill/>
            <a:round/>
            <a:headEnd/>
            <a:tailEnd/>
          </a:ln>
          <a:effectLst/>
        </p:spPr>
      </p:pic>
      <p:pic>
        <p:nvPicPr>
          <p:cNvPr id="25602" name="Picture 2"/>
          <p:cNvPicPr>
            <a:picLocks noChangeAspect="1" noChangeArrowheads="1"/>
          </p:cNvPicPr>
          <p:nvPr/>
        </p:nvPicPr>
        <p:blipFill>
          <a:blip r:embed="rId3"/>
          <a:srcRect/>
          <a:stretch>
            <a:fillRect/>
          </a:stretch>
        </p:blipFill>
        <p:spPr bwMode="auto">
          <a:xfrm>
            <a:off x="2771868" y="4342407"/>
            <a:ext cx="2349624" cy="1294805"/>
          </a:xfrm>
          <a:prstGeom prst="rect">
            <a:avLst/>
          </a:prstGeom>
          <a:noFill/>
          <a:ln w="12700" cap="flat">
            <a:noFill/>
            <a:miter lim="800000"/>
            <a:headEnd/>
            <a:tailEnd/>
          </a:ln>
        </p:spPr>
      </p:pic>
      <p:sp>
        <p:nvSpPr>
          <p:cNvPr id="25603" name="Rectangle 3"/>
          <p:cNvSpPr>
            <a:spLocks noGrp="1" noChangeArrowheads="1"/>
          </p:cNvSpPr>
          <p:nvPr>
            <p:ph idx="4294967295"/>
          </p:nvPr>
        </p:nvSpPr>
        <p:spPr>
          <a:xfrm>
            <a:off x="-1" y="871538"/>
            <a:ext cx="9142413" cy="5275262"/>
          </a:xfrm>
        </p:spPr>
        <p:txBody>
          <a:bodyPr>
            <a:normAutofit fontScale="70000" lnSpcReduction="20000"/>
          </a:bodyPr>
          <a:lstStyle/>
          <a:p>
            <a:r>
              <a:rPr lang="en-US" dirty="0" smtClean="0"/>
              <a:t>Based on the paper: “On the </a:t>
            </a:r>
            <a:r>
              <a:rPr lang="en-US" dirty="0" err="1" smtClean="0"/>
              <a:t>characterisation</a:t>
            </a:r>
            <a:r>
              <a:rPr lang="en-US" dirty="0" smtClean="0"/>
              <a:t> of the underlying event”; JHEP04(2010)065; M. </a:t>
            </a:r>
            <a:r>
              <a:rPr lang="en-US" dirty="0" err="1" smtClean="0"/>
              <a:t>Cacciari</a:t>
            </a:r>
            <a:r>
              <a:rPr lang="en-US" dirty="0" smtClean="0"/>
              <a:t>, G. Salam, S. </a:t>
            </a:r>
            <a:r>
              <a:rPr lang="en-US" dirty="0" err="1" smtClean="0"/>
              <a:t>Sapeta</a:t>
            </a:r>
            <a:r>
              <a:rPr lang="en-US" dirty="0" smtClean="0"/>
              <a:t>.</a:t>
            </a:r>
            <a:endParaRPr lang="en-US" dirty="0" smtClean="0"/>
          </a:p>
          <a:p>
            <a:r>
              <a:rPr lang="en-US" dirty="0" smtClean="0">
                <a:solidFill>
                  <a:srgbClr val="FF0000"/>
                </a:solidFill>
              </a:rPr>
              <a:t>CMS: </a:t>
            </a:r>
            <a:r>
              <a:rPr lang="en-US" dirty="0" smtClean="0"/>
              <a:t>Track </a:t>
            </a:r>
            <a:r>
              <a:rPr lang="en-US" dirty="0" smtClean="0"/>
              <a:t>jets using </a:t>
            </a:r>
            <a:r>
              <a:rPr lang="en-US" dirty="0" err="1" smtClean="0"/>
              <a:t>kT</a:t>
            </a:r>
            <a:r>
              <a:rPr lang="en-US" dirty="0" smtClean="0"/>
              <a:t> jet algorithm with R=</a:t>
            </a:r>
            <a:r>
              <a:rPr lang="en-US" dirty="0" smtClean="0"/>
              <a:t>0.6</a:t>
            </a:r>
            <a:r>
              <a:rPr lang="en-US" dirty="0" smtClean="0"/>
              <a:t> (</a:t>
            </a:r>
            <a:r>
              <a:rPr lang="en-US" dirty="0" smtClean="0">
                <a:solidFill>
                  <a:srgbClr val="008000"/>
                </a:solidFill>
              </a:rPr>
              <a:t>infrared safe</a:t>
            </a:r>
            <a:r>
              <a:rPr lang="en-US" dirty="0" smtClean="0"/>
              <a:t>).</a:t>
            </a:r>
            <a:endParaRPr lang="en-US" dirty="0" smtClean="0"/>
          </a:p>
          <a:p>
            <a:pPr lvl="1"/>
            <a:r>
              <a:rPr lang="en-US" dirty="0" smtClean="0"/>
              <a:t>Preliminary results from 900 </a:t>
            </a:r>
            <a:r>
              <a:rPr lang="en-US" dirty="0" err="1" smtClean="0"/>
              <a:t>GeV</a:t>
            </a:r>
            <a:r>
              <a:rPr lang="en-US" dirty="0" smtClean="0"/>
              <a:t> data. Similar </a:t>
            </a:r>
            <a:r>
              <a:rPr lang="en-US" dirty="0" smtClean="0"/>
              <a:t>event, track </a:t>
            </a:r>
            <a:r>
              <a:rPr lang="en-US" dirty="0" smtClean="0"/>
              <a:t>selection and </a:t>
            </a:r>
            <a:r>
              <a:rPr lang="en-US" dirty="0" smtClean="0"/>
              <a:t>systematic uncertainty</a:t>
            </a:r>
            <a:r>
              <a:rPr lang="en-US" dirty="0" smtClean="0"/>
              <a:t> estimation </a:t>
            </a:r>
            <a:r>
              <a:rPr lang="en-US" dirty="0" smtClean="0"/>
              <a:t>as traditional UE </a:t>
            </a:r>
            <a:r>
              <a:rPr lang="en-US" dirty="0" smtClean="0"/>
              <a:t>method (</a:t>
            </a:r>
            <a:r>
              <a:rPr lang="en-US" dirty="0" smtClean="0">
                <a:solidFill>
                  <a:srgbClr val="0000FF"/>
                </a:solidFill>
              </a:rPr>
              <a:t>see next slide</a:t>
            </a:r>
            <a:r>
              <a:rPr lang="en-US" dirty="0" smtClean="0"/>
              <a:t>).</a:t>
            </a:r>
            <a:endParaRPr lang="en-US" dirty="0" smtClean="0"/>
          </a:p>
          <a:p>
            <a:r>
              <a:rPr lang="en-US" dirty="0" smtClean="0"/>
              <a:t>The underlying event activity is given by </a:t>
            </a:r>
            <a:r>
              <a:rPr lang="en-US" dirty="0" err="1" smtClean="0"/>
              <a:t>ρ</a:t>
            </a:r>
            <a:r>
              <a:rPr lang="en-US" dirty="0" smtClean="0"/>
              <a:t>=</a:t>
            </a:r>
            <a:r>
              <a:rPr lang="en-US" dirty="0" err="1" smtClean="0"/>
              <a:t>median{pT</a:t>
            </a:r>
            <a:r>
              <a:rPr lang="en-US" dirty="0" smtClean="0"/>
              <a:t>/A</a:t>
            </a:r>
            <a:r>
              <a:rPr lang="en-US" dirty="0" smtClean="0"/>
              <a:t>}.</a:t>
            </a:r>
          </a:p>
          <a:p>
            <a:pPr lvl="1"/>
            <a:r>
              <a:rPr lang="en-US" dirty="0" smtClean="0"/>
              <a:t>T</a:t>
            </a:r>
            <a:r>
              <a:rPr lang="en-US" dirty="0" smtClean="0"/>
              <a:t>he </a:t>
            </a:r>
            <a:r>
              <a:rPr lang="en-US" dirty="0" smtClean="0"/>
              <a:t>median is less sensitive to outliers, i.e. hard </a:t>
            </a:r>
            <a:r>
              <a:rPr lang="en-US" dirty="0" smtClean="0"/>
              <a:t>jets.</a:t>
            </a:r>
          </a:p>
          <a:p>
            <a:pPr lvl="1"/>
            <a:r>
              <a:rPr lang="en-US" dirty="0" smtClean="0"/>
              <a:t>T</a:t>
            </a:r>
            <a:r>
              <a:rPr lang="en-US" dirty="0" smtClean="0"/>
              <a:t>o estimate the jet area </a:t>
            </a:r>
            <a:r>
              <a:rPr lang="en-US" dirty="0" err="1" smtClean="0">
                <a:latin typeface="Symbol" charset="2"/>
                <a:cs typeface="Symbol" charset="2"/>
              </a:rPr>
              <a:t>h-f</a:t>
            </a:r>
            <a:r>
              <a:rPr lang="en-US" dirty="0" smtClean="0"/>
              <a:t> cells are filled by </a:t>
            </a:r>
            <a:r>
              <a:rPr lang="en-US" b="1" dirty="0" smtClean="0">
                <a:solidFill>
                  <a:srgbClr val="3366FF"/>
                </a:solidFill>
              </a:rPr>
              <a:t>ghost deposits </a:t>
            </a:r>
            <a:r>
              <a:rPr lang="en-US" dirty="0" smtClean="0">
                <a:solidFill>
                  <a:srgbClr val="3366FF"/>
                </a:solidFill>
              </a:rPr>
              <a:t>of O(10</a:t>
            </a:r>
            <a:r>
              <a:rPr lang="en-US" baseline="30000" dirty="0" smtClean="0">
                <a:solidFill>
                  <a:srgbClr val="3366FF"/>
                </a:solidFill>
              </a:rPr>
              <a:t>-100</a:t>
            </a:r>
            <a:r>
              <a:rPr lang="en-US" dirty="0" smtClean="0">
                <a:solidFill>
                  <a:srgbClr val="3366FF"/>
                </a:solidFill>
              </a:rPr>
              <a:t> </a:t>
            </a:r>
            <a:r>
              <a:rPr lang="en-US" dirty="0" err="1" smtClean="0">
                <a:solidFill>
                  <a:srgbClr val="3366FF"/>
                </a:solidFill>
              </a:rPr>
              <a:t>GeV</a:t>
            </a:r>
            <a:r>
              <a:rPr lang="en-US" dirty="0" smtClean="0">
                <a:solidFill>
                  <a:srgbClr val="3366FF"/>
                </a:solidFill>
              </a:rPr>
              <a:t>).</a:t>
            </a:r>
            <a:endParaRPr lang="en-US" dirty="0" smtClean="0">
              <a:solidFill>
                <a:srgbClr val="3366FF"/>
              </a:solidFill>
            </a:endParaRPr>
          </a:p>
          <a:p>
            <a:pPr lvl="2"/>
            <a:r>
              <a:rPr lang="en-US" dirty="0" err="1" smtClean="0">
                <a:solidFill>
                  <a:srgbClr val="964528"/>
                </a:solidFill>
              </a:rPr>
              <a:t>FastJet</a:t>
            </a:r>
            <a:r>
              <a:rPr lang="en-US" dirty="0" smtClean="0">
                <a:solidFill>
                  <a:srgbClr val="964528"/>
                </a:solidFill>
              </a:rPr>
              <a:t> [</a:t>
            </a:r>
            <a:r>
              <a:rPr lang="en-US" dirty="0" smtClean="0"/>
              <a:t>arXiv:hep-ph/0512210</a:t>
            </a:r>
            <a:r>
              <a:rPr lang="en-US" dirty="0" smtClean="0">
                <a:solidFill>
                  <a:srgbClr val="964528"/>
                </a:solidFill>
              </a:rPr>
              <a:t>] essential to speed up the calculation.</a:t>
            </a:r>
          </a:p>
          <a:p>
            <a:pPr lvl="2"/>
            <a:r>
              <a:rPr lang="en-US" dirty="0" smtClean="0">
                <a:solidFill>
                  <a:srgbClr val="3366FF"/>
                </a:solidFill>
              </a:rPr>
              <a:t>900 </a:t>
            </a:r>
            <a:r>
              <a:rPr lang="en-US" dirty="0" err="1" smtClean="0">
                <a:solidFill>
                  <a:srgbClr val="3366FF"/>
                </a:solidFill>
              </a:rPr>
              <a:t>GeV</a:t>
            </a:r>
            <a:r>
              <a:rPr lang="en-US" dirty="0" smtClean="0">
                <a:solidFill>
                  <a:srgbClr val="3366FF"/>
                </a:solidFill>
              </a:rPr>
              <a:t>: </a:t>
            </a:r>
            <a:r>
              <a:rPr lang="en-US" b="1" dirty="0" smtClean="0">
                <a:solidFill>
                  <a:srgbClr val="3366FF"/>
                </a:solidFill>
              </a:rPr>
              <a:t>g</a:t>
            </a:r>
            <a:r>
              <a:rPr lang="en-US" b="1" dirty="0" smtClean="0">
                <a:solidFill>
                  <a:srgbClr val="3366FF"/>
                </a:solidFill>
              </a:rPr>
              <a:t>host jets </a:t>
            </a:r>
            <a:r>
              <a:rPr lang="en-US" dirty="0" smtClean="0">
                <a:solidFill>
                  <a:srgbClr val="3366FF"/>
                </a:solidFill>
              </a:rPr>
              <a:t>dominate the median!!!</a:t>
            </a:r>
          </a:p>
          <a:p>
            <a:pPr>
              <a:buNone/>
            </a:pPr>
            <a:endParaRPr lang="en-US" dirty="0" smtClean="0">
              <a:solidFill>
                <a:srgbClr val="FF6600"/>
              </a:solidFill>
            </a:endParaRPr>
          </a:p>
          <a:p>
            <a:pPr>
              <a:buFont typeface="Wingdings" charset="2"/>
              <a:buChar char="à"/>
            </a:pPr>
            <a:r>
              <a:rPr lang="en-US" dirty="0" smtClean="0">
                <a:solidFill>
                  <a:srgbClr val="FF6600"/>
                </a:solidFill>
              </a:rPr>
              <a:t>Adjusted </a:t>
            </a:r>
            <a:r>
              <a:rPr lang="en-US" dirty="0" smtClean="0">
                <a:solidFill>
                  <a:srgbClr val="FF6600"/>
                </a:solidFill>
              </a:rPr>
              <a:t>observable for</a:t>
            </a:r>
            <a:r>
              <a:rPr lang="en-US" dirty="0" smtClean="0">
                <a:solidFill>
                  <a:srgbClr val="FF6600"/>
                </a:solidFill>
              </a:rPr>
              <a:t> </a:t>
            </a:r>
          </a:p>
          <a:p>
            <a:pPr>
              <a:buNone/>
            </a:pPr>
            <a:r>
              <a:rPr lang="en-US" dirty="0" smtClean="0">
                <a:solidFill>
                  <a:srgbClr val="FF6600"/>
                </a:solidFill>
              </a:rPr>
              <a:t>l</a:t>
            </a:r>
            <a:r>
              <a:rPr lang="en-US" dirty="0" smtClean="0">
                <a:solidFill>
                  <a:srgbClr val="FF6600"/>
                </a:solidFill>
              </a:rPr>
              <a:t>ow occupancy </a:t>
            </a:r>
            <a:r>
              <a:rPr lang="en-US" dirty="0" smtClean="0">
                <a:solidFill>
                  <a:srgbClr val="FF6600"/>
                </a:solidFill>
              </a:rPr>
              <a:t>events:</a:t>
            </a: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p:txBody>
      </p:sp>
      <p:sp>
        <p:nvSpPr>
          <p:cNvPr id="25601" name="Rectangle 1"/>
          <p:cNvSpPr>
            <a:spLocks noGrp="1" noChangeArrowheads="1"/>
          </p:cNvSpPr>
          <p:nvPr>
            <p:ph type="title"/>
          </p:nvPr>
        </p:nvSpPr>
        <p:spPr/>
        <p:txBody>
          <a:bodyPr>
            <a:noAutofit/>
          </a:bodyPr>
          <a:lstStyle/>
          <a:p>
            <a:r>
              <a:rPr lang="en-US" sz="3200" dirty="0" smtClean="0"/>
              <a:t>A new </a:t>
            </a:r>
            <a:r>
              <a:rPr lang="en-US" sz="3200" dirty="0"/>
              <a:t>a</a:t>
            </a:r>
            <a:r>
              <a:rPr lang="en-US" sz="3200" dirty="0" smtClean="0"/>
              <a:t>pproach to UE: Jet Area/Median</a:t>
            </a:r>
            <a:endParaRPr lang="en-US" sz="3200" dirty="0"/>
          </a:p>
        </p:txBody>
      </p:sp>
      <p:sp>
        <p:nvSpPr>
          <p:cNvPr id="25608" name="Rectangle 8"/>
          <p:cNvSpPr>
            <a:spLocks/>
          </p:cNvSpPr>
          <p:nvPr/>
        </p:nvSpPr>
        <p:spPr bwMode="auto">
          <a:xfrm>
            <a:off x="8218773" y="3733428"/>
            <a:ext cx="584858" cy="276999"/>
          </a:xfrm>
          <a:prstGeom prst="rect">
            <a:avLst/>
          </a:prstGeom>
          <a:noFill/>
          <a:ln w="12700" cap="flat">
            <a:solidFill>
              <a:schemeClr val="tx1"/>
            </a:solidFill>
            <a:prstDash val="solid"/>
            <a:miter lim="800000"/>
            <a:headEnd type="none" w="med" len="med"/>
            <a:tailEnd type="none" w="med" len="med"/>
          </a:ln>
        </p:spPr>
        <p:txBody>
          <a:bodyPr wrap="none" lIns="0" tIns="0" rIns="0" bIns="0" anchor="ctr">
            <a:prstTxWarp prst="textNoShape">
              <a:avLst/>
            </a:prstTxWarp>
            <a:spAutoFit/>
          </a:bodyPr>
          <a:lstStyle/>
          <a:p>
            <a:r>
              <a:rPr lang="en-US" b="1" dirty="0" err="1">
                <a:ea typeface="Lucida Grande" pitchFamily="-106" charset="0"/>
                <a:cs typeface="Lucida Grande" pitchFamily="-106" charset="0"/>
              </a:rPr>
              <a:t>k</a:t>
            </a:r>
            <a:r>
              <a:rPr lang="en-US" b="1" baseline="-6000" dirty="0" err="1">
                <a:ea typeface="Lucida Grande" pitchFamily="-106" charset="0"/>
                <a:cs typeface="Lucida Grande" pitchFamily="-106" charset="0"/>
              </a:rPr>
              <a:t>T</a:t>
            </a:r>
            <a:r>
              <a:rPr lang="en-US" b="1" dirty="0">
                <a:ea typeface="Lucida Grande" pitchFamily="-106" charset="0"/>
                <a:cs typeface="Lucida Grande" pitchFamily="-106" charset="0"/>
              </a:rPr>
              <a:t> jets</a:t>
            </a:r>
          </a:p>
        </p:txBody>
      </p:sp>
      <p:sp>
        <p:nvSpPr>
          <p:cNvPr id="33"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34"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35"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10" name="Line 11"/>
          <p:cNvSpPr>
            <a:spLocks noChangeShapeType="1"/>
          </p:cNvSpPr>
          <p:nvPr/>
        </p:nvSpPr>
        <p:spPr bwMode="auto">
          <a:xfrm flipH="1">
            <a:off x="6210298" y="3378201"/>
            <a:ext cx="1524001" cy="1409700"/>
          </a:xfrm>
          <a:prstGeom prst="line">
            <a:avLst/>
          </a:prstGeom>
          <a:noFill/>
          <a:ln w="36000">
            <a:solidFill>
              <a:srgbClr val="3366FF"/>
            </a:solidFill>
            <a:round/>
            <a:headEnd/>
            <a:tailEnd type="triangle" w="med" len="med"/>
          </a:ln>
          <a:effectLst/>
        </p:spPr>
        <p:txBody>
          <a:bodyPr>
            <a:prstTxWarp prst="textNoShape">
              <a:avLst/>
            </a:prstTxWarp>
          </a:bodyPr>
          <a:lstStyle/>
          <a:p>
            <a:endParaRPr lang="en-US"/>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rcRect t="628" r="6797" b="5078"/>
          <a:stretch>
            <a:fillRect/>
          </a:stretch>
        </p:blipFill>
        <p:spPr>
          <a:xfrm>
            <a:off x="-1" y="717550"/>
            <a:ext cx="4349799" cy="3816351"/>
          </a:xfrm>
          <a:prstGeom prst="rect">
            <a:avLst/>
          </a:prstGeom>
        </p:spPr>
      </p:pic>
      <p:pic>
        <p:nvPicPr>
          <p:cNvPr id="7" name="Picture 6"/>
          <p:cNvPicPr>
            <a:picLocks noChangeAspect="1"/>
          </p:cNvPicPr>
          <p:nvPr/>
        </p:nvPicPr>
        <p:blipFill>
          <a:blip r:embed="rId3"/>
          <a:srcRect l="696" b="4997"/>
          <a:stretch>
            <a:fillRect/>
          </a:stretch>
        </p:blipFill>
        <p:spPr>
          <a:xfrm>
            <a:off x="4578607" y="717550"/>
            <a:ext cx="4565394" cy="3841751"/>
          </a:xfrm>
          <a:prstGeom prst="rect">
            <a:avLst/>
          </a:prstGeom>
        </p:spPr>
      </p:pic>
      <p:sp>
        <p:nvSpPr>
          <p:cNvPr id="8" name="Rectangle 7"/>
          <p:cNvSpPr/>
          <p:nvPr/>
        </p:nvSpPr>
        <p:spPr>
          <a:xfrm>
            <a:off x="19076" y="4533901"/>
            <a:ext cx="4578608" cy="1015663"/>
          </a:xfrm>
          <a:prstGeom prst="rect">
            <a:avLst/>
          </a:prstGeom>
        </p:spPr>
        <p:txBody>
          <a:bodyPr wrap="square">
            <a:spAutoFit/>
          </a:bodyPr>
          <a:lstStyle/>
          <a:p>
            <a:pPr marL="503238" indent="-431800">
              <a:buSzPct val="45000"/>
              <a:tabLst>
                <a:tab pos="723900" algn="l"/>
                <a:tab pos="1447800" algn="l"/>
                <a:tab pos="2171700" algn="l"/>
                <a:tab pos="2895600" algn="l"/>
                <a:tab pos="3619500" algn="l"/>
                <a:tab pos="4343400" algn="l"/>
                <a:tab pos="5067300" algn="l"/>
                <a:tab pos="5791200" algn="l"/>
              </a:tabLst>
            </a:pPr>
            <a:r>
              <a:rPr lang="en-US" b="1" dirty="0" smtClean="0">
                <a:solidFill>
                  <a:srgbClr val="0000FF"/>
                </a:solidFill>
              </a:rPr>
              <a:t>	</a:t>
            </a:r>
            <a:r>
              <a:rPr lang="en-US" sz="2000" b="1" dirty="0" smtClean="0">
                <a:solidFill>
                  <a:srgbClr val="0000FF"/>
                </a:solidFill>
              </a:rPr>
              <a:t>Event &amp; </a:t>
            </a:r>
            <a:r>
              <a:rPr lang="en-US" sz="2000" b="1" dirty="0">
                <a:solidFill>
                  <a:srgbClr val="0000FF"/>
                </a:solidFill>
              </a:rPr>
              <a:t>Track Selection identical to</a:t>
            </a:r>
            <a:r>
              <a:rPr lang="en-US" sz="2000" b="1" dirty="0" smtClean="0">
                <a:solidFill>
                  <a:srgbClr val="0000FF"/>
                </a:solidFill>
              </a:rPr>
              <a:t> the  traditional UE measurement at 900 </a:t>
            </a:r>
            <a:r>
              <a:rPr lang="en-US" sz="2000" b="1" dirty="0" err="1" smtClean="0">
                <a:solidFill>
                  <a:srgbClr val="0000FF"/>
                </a:solidFill>
              </a:rPr>
              <a:t>GeV</a:t>
            </a:r>
            <a:r>
              <a:rPr lang="en-US" sz="2000" b="1" dirty="0" smtClean="0">
                <a:solidFill>
                  <a:srgbClr val="0000FF"/>
                </a:solidFill>
              </a:rPr>
              <a:t>,</a:t>
            </a:r>
            <a:r>
              <a:rPr lang="en-US" sz="2000" b="1" dirty="0" smtClean="0">
                <a:solidFill>
                  <a:srgbClr val="0000FF"/>
                </a:solidFill>
              </a:rPr>
              <a:t> only differences</a:t>
            </a:r>
            <a:r>
              <a:rPr lang="en-US" sz="2000" b="1" dirty="0" smtClean="0">
                <a:solidFill>
                  <a:srgbClr val="0000FF"/>
                </a:solidFill>
              </a:rPr>
              <a:t> </a:t>
            </a:r>
            <a:r>
              <a:rPr lang="en-US" sz="2000" b="1" dirty="0" err="1" smtClean="0">
                <a:solidFill>
                  <a:srgbClr val="0000FF"/>
                </a:solidFill>
                <a:sym typeface="Wingdings"/>
              </a:rPr>
              <a:t></a:t>
            </a:r>
            <a:endParaRPr lang="en-US" sz="2000" b="1" dirty="0" smtClean="0">
              <a:solidFill>
                <a:srgbClr val="0000FF"/>
              </a:solidFill>
            </a:endParaRPr>
          </a:p>
        </p:txBody>
      </p:sp>
      <p:sp>
        <p:nvSpPr>
          <p:cNvPr id="9" name="Rectangle 1"/>
          <p:cNvSpPr>
            <a:spLocks noGrp="1" noChangeArrowheads="1"/>
          </p:cNvSpPr>
          <p:nvPr>
            <p:ph type="title"/>
          </p:nvPr>
        </p:nvSpPr>
        <p:spPr>
          <a:xfrm>
            <a:off x="685354" y="26790"/>
            <a:ext cx="7662118" cy="571500"/>
          </a:xfrm>
        </p:spPr>
        <p:txBody>
          <a:bodyPr>
            <a:noAutofit/>
          </a:bodyPr>
          <a:lstStyle/>
          <a:p>
            <a:r>
              <a:rPr lang="en-US" sz="4000" dirty="0" smtClean="0"/>
              <a:t>UE: Jet Area/</a:t>
            </a:r>
            <a:r>
              <a:rPr lang="en-US" sz="4000" dirty="0" smtClean="0"/>
              <a:t>Median </a:t>
            </a:r>
            <a:r>
              <a:rPr lang="en-US" sz="4000" dirty="0" smtClean="0"/>
              <a:t>(</a:t>
            </a:r>
            <a:r>
              <a:rPr lang="en-US" sz="4000" dirty="0" err="1" smtClean="0">
                <a:latin typeface="Symbol" charset="2"/>
                <a:cs typeface="Symbol" charset="2"/>
              </a:rPr>
              <a:t>r</a:t>
            </a:r>
            <a:r>
              <a:rPr lang="en-US" sz="4000" dirty="0" smtClean="0">
                <a:latin typeface="Symbol" charset="2"/>
                <a:cs typeface="Symbol" charset="2"/>
              </a:rPr>
              <a:t>’</a:t>
            </a:r>
            <a:r>
              <a:rPr lang="en-US" sz="4000" dirty="0" smtClean="0"/>
              <a:t>)</a:t>
            </a:r>
            <a:endParaRPr lang="en-US" sz="4000" dirty="0"/>
          </a:p>
        </p:txBody>
      </p:sp>
      <p:sp>
        <p:nvSpPr>
          <p:cNvPr id="10" name="TextBox 9"/>
          <p:cNvSpPr txBox="1"/>
          <p:nvPr/>
        </p:nvSpPr>
        <p:spPr>
          <a:xfrm>
            <a:off x="1009300" y="5768441"/>
            <a:ext cx="6910014" cy="400110"/>
          </a:xfrm>
          <a:prstGeom prst="rect">
            <a:avLst/>
          </a:prstGeom>
          <a:noFill/>
        </p:spPr>
        <p:txBody>
          <a:bodyPr wrap="none" rtlCol="0">
            <a:spAutoFit/>
          </a:bodyPr>
          <a:lstStyle/>
          <a:p>
            <a:r>
              <a:rPr lang="en-US" sz="2000" b="1" dirty="0" smtClean="0">
                <a:solidFill>
                  <a:srgbClr val="FF0000"/>
                </a:solidFill>
              </a:rPr>
              <a:t>Clear sensitivity to the differences</a:t>
            </a:r>
            <a:r>
              <a:rPr lang="en-US" sz="2000" b="1" dirty="0" smtClean="0">
                <a:solidFill>
                  <a:srgbClr val="FF0000"/>
                </a:solidFill>
              </a:rPr>
              <a:t> between </a:t>
            </a:r>
            <a:r>
              <a:rPr lang="en-US" sz="2000" b="1" dirty="0" smtClean="0">
                <a:solidFill>
                  <a:srgbClr val="FF0000"/>
                </a:solidFill>
              </a:rPr>
              <a:t>the Models / Tunes</a:t>
            </a:r>
            <a:endParaRPr lang="en-US" sz="2000" b="1" dirty="0">
              <a:solidFill>
                <a:srgbClr val="FF0000"/>
              </a:solidFill>
            </a:endParaRPr>
          </a:p>
        </p:txBody>
      </p:sp>
      <p:sp>
        <p:nvSpPr>
          <p:cNvPr id="11"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2"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3"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14" name="Rectangle 13"/>
          <p:cNvSpPr/>
          <p:nvPr/>
        </p:nvSpPr>
        <p:spPr>
          <a:xfrm>
            <a:off x="4597684" y="4533901"/>
            <a:ext cx="4546316" cy="1015663"/>
          </a:xfrm>
          <a:prstGeom prst="rect">
            <a:avLst/>
          </a:prstGeom>
        </p:spPr>
        <p:txBody>
          <a:bodyPr wrap="square">
            <a:spAutoFit/>
          </a:bodyPr>
          <a:lstStyle/>
          <a:p>
            <a:pPr marL="503238" indent="-431800">
              <a:buSzPct val="61000"/>
              <a:tabLst>
                <a:tab pos="723900" algn="l"/>
                <a:tab pos="1447800" algn="l"/>
                <a:tab pos="2171700" algn="l"/>
                <a:tab pos="2895600" algn="l"/>
                <a:tab pos="3619500" algn="l"/>
                <a:tab pos="4343400" algn="l"/>
                <a:tab pos="5067300" algn="l"/>
                <a:tab pos="5791200" algn="l"/>
              </a:tabLst>
            </a:pPr>
            <a:r>
              <a:rPr lang="en-US" sz="2000" b="1" dirty="0" err="1" smtClean="0">
                <a:ea typeface="Arial" pitchFamily="-106" charset="0"/>
                <a:cs typeface="Arial" pitchFamily="-106" charset="0"/>
              </a:rPr>
              <a:t>pT</a:t>
            </a:r>
            <a:r>
              <a:rPr lang="en-US" sz="2000" b="1" dirty="0" smtClean="0">
                <a:ea typeface="Arial" pitchFamily="-106" charset="0"/>
                <a:cs typeface="Arial" pitchFamily="-106" charset="0"/>
              </a:rPr>
              <a:t> track &gt; 0.3 </a:t>
            </a:r>
            <a:r>
              <a:rPr lang="en-US" sz="2000" b="1" dirty="0" err="1" smtClean="0">
                <a:ea typeface="Arial" pitchFamily="-106" charset="0"/>
                <a:cs typeface="Arial" pitchFamily="-106" charset="0"/>
              </a:rPr>
              <a:t>GeV</a:t>
            </a:r>
            <a:r>
              <a:rPr lang="en-US" sz="2000" b="1" dirty="0" smtClean="0">
                <a:ea typeface="Arial" pitchFamily="-106" charset="0"/>
                <a:cs typeface="Arial" pitchFamily="-106" charset="0"/>
              </a:rPr>
              <a:t> instead of 0.5 </a:t>
            </a:r>
            <a:r>
              <a:rPr lang="en-US" sz="2000" b="1" dirty="0" err="1" smtClean="0">
                <a:ea typeface="Arial" pitchFamily="-106" charset="0"/>
                <a:cs typeface="Arial" pitchFamily="-106" charset="0"/>
              </a:rPr>
              <a:t>GeV</a:t>
            </a:r>
            <a:endParaRPr lang="en-US" sz="2000" b="1" dirty="0" smtClean="0">
              <a:ea typeface="Arial" pitchFamily="-106" charset="0"/>
              <a:cs typeface="Arial" pitchFamily="-106" charset="0"/>
            </a:endParaRPr>
          </a:p>
          <a:p>
            <a:pPr marL="503238" indent="-431800">
              <a:buSzPct val="61000"/>
              <a:tabLst>
                <a:tab pos="723900" algn="l"/>
                <a:tab pos="1447800" algn="l"/>
                <a:tab pos="2171700" algn="l"/>
                <a:tab pos="2895600" algn="l"/>
                <a:tab pos="3619500" algn="l"/>
                <a:tab pos="4343400" algn="l"/>
                <a:tab pos="5067300" algn="l"/>
                <a:tab pos="5791200" algn="l"/>
              </a:tabLst>
            </a:pPr>
            <a:r>
              <a:rPr lang="en-US" sz="2000" b="1" dirty="0" smtClean="0">
                <a:ea typeface="Arial" pitchFamily="-106" charset="0"/>
                <a:cs typeface="Arial" pitchFamily="-106" charset="0"/>
              </a:rPr>
              <a:t>|</a:t>
            </a:r>
            <a:r>
              <a:rPr lang="en-US" sz="2000" b="1" dirty="0" err="1" smtClean="0">
                <a:latin typeface="Symbol" charset="2"/>
                <a:ea typeface="Arial" pitchFamily="-106" charset="0"/>
                <a:cs typeface="Symbol" charset="2"/>
              </a:rPr>
              <a:t>h</a:t>
            </a:r>
            <a:r>
              <a:rPr lang="en-US" sz="2000" b="1" dirty="0" smtClean="0">
                <a:ea typeface="Arial" pitchFamily="-106" charset="0"/>
                <a:cs typeface="Arial" pitchFamily="-106" charset="0"/>
              </a:rPr>
              <a:t>| track &lt; 2.3 instead of 2.5</a:t>
            </a:r>
          </a:p>
          <a:p>
            <a:pPr marL="503238" indent="-431800">
              <a:buSzPct val="61000"/>
              <a:tabLst>
                <a:tab pos="723900" algn="l"/>
                <a:tab pos="1447800" algn="l"/>
                <a:tab pos="2171700" algn="l"/>
                <a:tab pos="2895600" algn="l"/>
                <a:tab pos="3619500" algn="l"/>
                <a:tab pos="4343400" algn="l"/>
                <a:tab pos="5067300" algn="l"/>
                <a:tab pos="5791200" algn="l"/>
              </a:tabLst>
            </a:pPr>
            <a:r>
              <a:rPr lang="en-US" sz="2000" b="1" dirty="0" smtClean="0">
                <a:ea typeface="Arial" pitchFamily="-106" charset="0"/>
                <a:cs typeface="Arial" pitchFamily="-106" charset="0"/>
              </a:rPr>
              <a:t>|</a:t>
            </a:r>
            <a:r>
              <a:rPr lang="en-US" sz="2000" b="1" dirty="0" err="1" smtClean="0">
                <a:latin typeface="Symbol" charset="2"/>
                <a:ea typeface="Arial" pitchFamily="-106" charset="0"/>
                <a:cs typeface="Symbol" charset="2"/>
              </a:rPr>
              <a:t>h</a:t>
            </a:r>
            <a:r>
              <a:rPr lang="en-US" sz="2000" b="1" dirty="0" smtClean="0">
                <a:ea typeface="Arial" pitchFamily="-106" charset="0"/>
                <a:cs typeface="Arial" pitchFamily="-106" charset="0"/>
              </a:rPr>
              <a:t>| track-jet &lt; 1.8 instead of 2.0</a:t>
            </a:r>
            <a:endParaRPr lang="en-US" sz="2000" b="1" dirty="0">
              <a:ea typeface="Arial" pitchFamily="-106" charset="0"/>
              <a:cs typeface="Arial" pitchFamily="-106"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 name="Title 58"/>
          <p:cNvSpPr>
            <a:spLocks noGrp="1"/>
          </p:cNvSpPr>
          <p:nvPr>
            <p:ph type="title"/>
          </p:nvPr>
        </p:nvSpPr>
        <p:spPr/>
        <p:txBody>
          <a:bodyPr>
            <a:normAutofit fontScale="90000"/>
          </a:bodyPr>
          <a:lstStyle/>
          <a:p>
            <a:r>
              <a:rPr lang="en-US" dirty="0" smtClean="0"/>
              <a:t>UE Bottom line</a:t>
            </a:r>
            <a:endParaRPr lang="en-US" dirty="0"/>
          </a:p>
        </p:txBody>
      </p:sp>
      <p:sp>
        <p:nvSpPr>
          <p:cNvPr id="55" name="Content Placeholder 54"/>
          <p:cNvSpPr>
            <a:spLocks noGrp="1"/>
          </p:cNvSpPr>
          <p:nvPr>
            <p:ph idx="1"/>
          </p:nvPr>
        </p:nvSpPr>
        <p:spPr/>
        <p:txBody>
          <a:bodyPr>
            <a:normAutofit fontScale="92500" lnSpcReduction="20000"/>
          </a:bodyPr>
          <a:lstStyle/>
          <a:p>
            <a:r>
              <a:rPr lang="en-US" sz="2400" b="1" dirty="0" smtClean="0">
                <a:solidFill>
                  <a:srgbClr val="000090"/>
                </a:solidFill>
              </a:rPr>
              <a:t>First Measurement of the Underlying Event Activity at the LHC with √</a:t>
            </a:r>
            <a:r>
              <a:rPr lang="en-US" sz="2400" b="1" dirty="0" err="1" smtClean="0">
                <a:solidFill>
                  <a:srgbClr val="000090"/>
                </a:solidFill>
              </a:rPr>
              <a:t>s</a:t>
            </a:r>
            <a:r>
              <a:rPr lang="en-US" sz="2400" b="1" dirty="0" smtClean="0">
                <a:solidFill>
                  <a:srgbClr val="000090"/>
                </a:solidFill>
              </a:rPr>
              <a:t> = 0.9 </a:t>
            </a:r>
            <a:r>
              <a:rPr lang="en-US" sz="2400" b="1" dirty="0" err="1" smtClean="0">
                <a:solidFill>
                  <a:srgbClr val="000090"/>
                </a:solidFill>
              </a:rPr>
              <a:t>TeV</a:t>
            </a:r>
            <a:r>
              <a:rPr lang="en-US" sz="2400" b="1" dirty="0" smtClean="0">
                <a:solidFill>
                  <a:srgbClr val="000090"/>
                </a:solidFill>
              </a:rPr>
              <a:t> and Extension to 7 </a:t>
            </a:r>
            <a:r>
              <a:rPr lang="en-US" sz="2400" b="1" dirty="0" err="1" smtClean="0">
                <a:solidFill>
                  <a:srgbClr val="000090"/>
                </a:solidFill>
              </a:rPr>
              <a:t>TeV</a:t>
            </a:r>
            <a:r>
              <a:rPr lang="en-US" sz="2400" b="1" dirty="0" smtClean="0">
                <a:solidFill>
                  <a:srgbClr val="000090"/>
                </a:solidFill>
              </a:rPr>
              <a:t>.</a:t>
            </a:r>
          </a:p>
          <a:p>
            <a:pPr lvl="1"/>
            <a:r>
              <a:rPr lang="en-US" sz="2400" b="1" dirty="0" smtClean="0"/>
              <a:t>Exploits the performances of the CMS </a:t>
            </a:r>
            <a:r>
              <a:rPr lang="en-US" sz="2400" b="1" dirty="0" smtClean="0"/>
              <a:t>Tracker.</a:t>
            </a:r>
          </a:p>
          <a:p>
            <a:pPr lvl="1"/>
            <a:r>
              <a:rPr lang="en-US" sz="2400" b="1" dirty="0" smtClean="0"/>
              <a:t>Increase of the activities with the scale of the interactions and with √</a:t>
            </a:r>
            <a:r>
              <a:rPr lang="en-US" sz="2400" b="1" dirty="0" err="1" smtClean="0"/>
              <a:t>s</a:t>
            </a:r>
            <a:r>
              <a:rPr lang="en-US" sz="2400" b="1" dirty="0" smtClean="0"/>
              <a:t> corroborates </a:t>
            </a:r>
            <a:r>
              <a:rPr lang="en-US" sz="2400" b="1" dirty="0" err="1" smtClean="0"/>
              <a:t>MPIs</a:t>
            </a:r>
            <a:r>
              <a:rPr lang="en-US" sz="2400" b="1" dirty="0" smtClean="0"/>
              <a:t>.</a:t>
            </a:r>
          </a:p>
          <a:p>
            <a:pPr lvl="1"/>
            <a:r>
              <a:rPr lang="en-US" sz="2400" b="1" dirty="0" smtClean="0"/>
              <a:t>Detailed study of distributions in the transverse </a:t>
            </a:r>
            <a:r>
              <a:rPr lang="en-US" sz="2400" b="1" dirty="0" smtClean="0"/>
              <a:t>region.</a:t>
            </a:r>
          </a:p>
          <a:p>
            <a:pPr lvl="1"/>
            <a:r>
              <a:rPr lang="en-US" sz="2400" b="1" dirty="0" smtClean="0"/>
              <a:t>Challenging test of MC models in particular for what concerns the energy dependent parameters. </a:t>
            </a:r>
          </a:p>
          <a:p>
            <a:pPr lvl="2"/>
            <a:r>
              <a:rPr lang="en-US" sz="2000" b="1" dirty="0" smtClean="0"/>
              <a:t>Higher values of </a:t>
            </a:r>
            <a:r>
              <a:rPr lang="en-US" sz="2000" b="1" dirty="0" err="1" smtClean="0"/>
              <a:t>ε</a:t>
            </a:r>
            <a:r>
              <a:rPr lang="en-US" sz="2000" b="1" dirty="0" smtClean="0"/>
              <a:t> ( ≈ 0.25 ) favored by the </a:t>
            </a:r>
            <a:r>
              <a:rPr lang="en-US" sz="2000" b="1" dirty="0" smtClean="0"/>
              <a:t>data.</a:t>
            </a:r>
          </a:p>
          <a:p>
            <a:pPr lvl="1"/>
            <a:endParaRPr lang="en-US" sz="2400" b="1" dirty="0" smtClean="0">
              <a:solidFill>
                <a:srgbClr val="000090"/>
              </a:solidFill>
            </a:endParaRPr>
          </a:p>
          <a:p>
            <a:r>
              <a:rPr lang="en-US" sz="2400" b="1" dirty="0" smtClean="0">
                <a:solidFill>
                  <a:srgbClr val="008000"/>
                </a:solidFill>
              </a:rPr>
              <a:t>First measurement of the UE with Jet </a:t>
            </a:r>
            <a:r>
              <a:rPr lang="en-US" sz="2400" b="1" dirty="0">
                <a:solidFill>
                  <a:srgbClr val="008000"/>
                </a:solidFill>
              </a:rPr>
              <a:t>Area/Median </a:t>
            </a:r>
            <a:r>
              <a:rPr lang="en-US" sz="2400" b="1" dirty="0" smtClean="0">
                <a:solidFill>
                  <a:srgbClr val="008000"/>
                </a:solidFill>
              </a:rPr>
              <a:t>approach</a:t>
            </a:r>
          </a:p>
          <a:p>
            <a:pPr lvl="1"/>
            <a:r>
              <a:rPr lang="en-US" sz="2400" b="1" dirty="0"/>
              <a:t>Small adjustments </a:t>
            </a:r>
            <a:r>
              <a:rPr lang="en-US" sz="2400" b="1" dirty="0" smtClean="0"/>
              <a:t>(</a:t>
            </a:r>
            <a:r>
              <a:rPr lang="en-US" sz="2400" b="1" dirty="0" err="1" smtClean="0"/>
              <a:t>ρ</a:t>
            </a:r>
            <a:r>
              <a:rPr lang="en-US" sz="2400" b="1" dirty="0" smtClean="0"/>
              <a:t> to </a:t>
            </a:r>
            <a:r>
              <a:rPr lang="en-US" sz="2400" b="1" dirty="0" err="1" smtClean="0"/>
              <a:t>ρ</a:t>
            </a:r>
            <a:r>
              <a:rPr lang="en-US" sz="2400" b="1" dirty="0" smtClean="0"/>
              <a:t>'</a:t>
            </a:r>
            <a:r>
              <a:rPr lang="en-US" sz="2400" b="1" dirty="0"/>
              <a:t>) had to be made in order to account for </a:t>
            </a:r>
            <a:r>
              <a:rPr lang="en-US" sz="2400" b="1" dirty="0" smtClean="0"/>
              <a:t>the low </a:t>
            </a:r>
            <a:r>
              <a:rPr lang="en-US" sz="2400" b="1" dirty="0"/>
              <a:t>particle multiplicity in 0.9 </a:t>
            </a:r>
            <a:r>
              <a:rPr lang="en-US" sz="2400" b="1" dirty="0" err="1"/>
              <a:t>TeV</a:t>
            </a:r>
            <a:r>
              <a:rPr lang="en-US" sz="2400" b="1" dirty="0"/>
              <a:t> </a:t>
            </a:r>
            <a:r>
              <a:rPr lang="en-US" sz="2400" b="1" dirty="0" err="1"/>
              <a:t>MinBias</a:t>
            </a:r>
            <a:r>
              <a:rPr lang="en-US" sz="2400" b="1" dirty="0"/>
              <a:t> </a:t>
            </a:r>
            <a:r>
              <a:rPr lang="en-US" sz="2400" b="1" dirty="0" smtClean="0"/>
              <a:t>events.</a:t>
            </a:r>
          </a:p>
          <a:p>
            <a:pPr lvl="1"/>
            <a:r>
              <a:rPr lang="en-US" sz="2400" b="1" dirty="0" smtClean="0"/>
              <a:t>Complementary approach to evaluate the UE activity, very robust and flexible against different topologies, additional observables for MC </a:t>
            </a:r>
            <a:r>
              <a:rPr lang="en-US" sz="2400" b="1" dirty="0" smtClean="0"/>
              <a:t>tuning. </a:t>
            </a:r>
            <a:endParaRPr lang="en-US" sz="2400" b="1" dirty="0" smtClean="0"/>
          </a:p>
          <a:p>
            <a:endParaRPr lang="en-US" dirty="0"/>
          </a:p>
        </p:txBody>
      </p:sp>
      <p:sp>
        <p:nvSpPr>
          <p:cNvPr id="60" name="Date Placeholder 3"/>
          <p:cNvSpPr>
            <a:spLocks noGrp="1"/>
          </p:cNvSpPr>
          <p:nvPr>
            <p:ph type="dt" sz="half" idx="10"/>
          </p:nvPr>
        </p:nvSpPr>
        <p:spPr>
          <a:xfrm>
            <a:off x="263680" y="6489395"/>
            <a:ext cx="2133600" cy="365125"/>
          </a:xfrm>
        </p:spPr>
        <p:txBody>
          <a:bodyPr/>
          <a:lstStyle/>
          <a:p>
            <a:fld id="{49C751F6-8106-D248-9AC7-E79CDEA31DE6}" type="datetime1">
              <a:rPr lang="en-US" smtClean="0"/>
              <a:pPr/>
              <a:t>7/22/10</a:t>
            </a:fld>
            <a:endParaRPr lang="en-US" dirty="0"/>
          </a:p>
        </p:txBody>
      </p:sp>
      <p:sp>
        <p:nvSpPr>
          <p:cNvPr id="61" name="Footer Placeholder 4"/>
          <p:cNvSpPr>
            <a:spLocks noGrp="1"/>
          </p:cNvSpPr>
          <p:nvPr>
            <p:ph type="ftr" sz="quarter" idx="11"/>
          </p:nvPr>
        </p:nvSpPr>
        <p:spPr>
          <a:xfrm>
            <a:off x="3124200" y="6489395"/>
            <a:ext cx="2895600" cy="365125"/>
          </a:xfrm>
        </p:spPr>
        <p:txBody>
          <a:bodyPr/>
          <a:lstStyle/>
          <a:p>
            <a:r>
              <a:rPr lang="en-US" smtClean="0"/>
              <a:t>P.Bartalini - ICHEP 2010</a:t>
            </a:r>
            <a:endParaRPr lang="en-US"/>
          </a:p>
        </p:txBody>
      </p:sp>
      <p:sp>
        <p:nvSpPr>
          <p:cNvPr id="62" name="Slide Number Placeholder 5"/>
          <p:cNvSpPr>
            <a:spLocks noGrp="1"/>
          </p:cNvSpPr>
          <p:nvPr>
            <p:ph type="sldNum" sz="quarter" idx="12"/>
          </p:nvPr>
        </p:nvSpPr>
        <p:spPr>
          <a:xfrm>
            <a:off x="6770910" y="6477300"/>
            <a:ext cx="2133600" cy="365125"/>
          </a:xfrm>
        </p:spPr>
        <p:txBody>
          <a:bodyPr/>
          <a:lstStyle/>
          <a:p>
            <a:fld id="{6AF9A71B-441C-2C48-9BD6-133FAC048821}" type="slidenum">
              <a:rPr lang="en-US" smtClean="0"/>
              <a:pPr/>
              <a:t>13</a:t>
            </a:fld>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Content Placeholder 54"/>
          <p:cNvSpPr txBox="1">
            <a:spLocks/>
          </p:cNvSpPr>
          <p:nvPr/>
        </p:nvSpPr>
        <p:spPr>
          <a:xfrm>
            <a:off x="109538" y="1086758"/>
            <a:ext cx="6661372" cy="4983842"/>
          </a:xfrm>
          <a:prstGeom prst="rect">
            <a:avLst/>
          </a:prstGeom>
        </p:spPr>
        <p:txBody>
          <a:bodyPr vert="horz" lIns="91440" tIns="45720" rIns="91440" bIns="45720" rtlCol="0">
            <a:normAutofit fontScale="92500" lnSpcReduction="20000"/>
          </a:bodyPr>
          <a:lstStyle/>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kumimoji="0" lang="en-US" sz="2400" i="0" u="none" strike="noStrike" kern="1200" cap="none" spc="0" normalizeH="0" baseline="0" noProof="0" dirty="0" smtClean="0">
                <a:ln>
                  <a:noFill/>
                </a:ln>
                <a:solidFill>
                  <a:srgbClr val="000000"/>
                </a:solidFill>
                <a:effectLst/>
                <a:uLnTx/>
                <a:uFillTx/>
                <a:latin typeface="Calibri"/>
                <a:ea typeface="+mn-ea"/>
                <a:cs typeface="Calibri"/>
              </a:rPr>
              <a:t>CMS, with its large calorimetric </a:t>
            </a:r>
            <a:r>
              <a:rPr lang="en-US" sz="2400" dirty="0" smtClean="0">
                <a:solidFill>
                  <a:srgbClr val="000000"/>
                </a:solidFill>
                <a:latin typeface="Calibri"/>
                <a:cs typeface="Calibri"/>
              </a:rPr>
              <a:t>coverage (|</a:t>
            </a:r>
            <a:r>
              <a:rPr lang="en-US" sz="2400" dirty="0" err="1" smtClean="0">
                <a:solidFill>
                  <a:srgbClr val="000000"/>
                </a:solidFill>
                <a:latin typeface="Symbol" charset="2"/>
                <a:cs typeface="Symbol" charset="2"/>
              </a:rPr>
              <a:t>h</a:t>
            </a:r>
            <a:r>
              <a:rPr lang="en-US" sz="2400" dirty="0" smtClean="0">
                <a:solidFill>
                  <a:srgbClr val="000000"/>
                </a:solidFill>
                <a:latin typeface="Calibri"/>
                <a:cs typeface="Calibri"/>
              </a:rPr>
              <a:t>|&lt;5.2) can provide </a:t>
            </a:r>
            <a:r>
              <a:rPr lang="en-US" sz="2400" dirty="0" smtClean="0">
                <a:solidFill>
                  <a:srgbClr val="660066"/>
                </a:solidFill>
                <a:latin typeface="Calibri"/>
                <a:cs typeface="Calibri"/>
              </a:rPr>
              <a:t>first measurements </a:t>
            </a:r>
            <a:r>
              <a:rPr lang="en-US" sz="2400" dirty="0" smtClean="0">
                <a:solidFill>
                  <a:srgbClr val="000000"/>
                </a:solidFill>
                <a:latin typeface="Calibri"/>
                <a:cs typeface="Calibri"/>
              </a:rPr>
              <a:t>on forward jet production which was never investigated before.</a:t>
            </a: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400" dirty="0" smtClean="0">
              <a:latin typeface="Calibri"/>
              <a:cs typeface="Calibri"/>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r>
              <a:rPr lang="en-US" sz="2400" dirty="0" smtClean="0">
                <a:solidFill>
                  <a:srgbClr val="008000"/>
                </a:solidFill>
                <a:latin typeface="Calibri"/>
                <a:cs typeface="Calibri"/>
              </a:rPr>
              <a:t>Longer term prospects:</a:t>
            </a:r>
          </a:p>
          <a:p>
            <a:pPr marL="800100" lvl="1" indent="-342900">
              <a:spcBef>
                <a:spcPct val="20000"/>
              </a:spcBef>
              <a:buFont typeface="Arial"/>
              <a:buChar char="•"/>
            </a:pPr>
            <a:r>
              <a:rPr kumimoji="0" lang="en-US" sz="2162" i="0" u="none" strike="noStrike" kern="1200" cap="none" spc="0" normalizeH="0" baseline="0" noProof="0" dirty="0" smtClean="0">
                <a:ln>
                  <a:noFill/>
                </a:ln>
                <a:solidFill>
                  <a:schemeClr val="tx1"/>
                </a:solidFill>
                <a:effectLst/>
                <a:uLnTx/>
                <a:uFillTx/>
                <a:latin typeface="Calibri"/>
                <a:ea typeface="+mn-ea"/>
                <a:cs typeface="Calibri"/>
              </a:rPr>
              <a:t>Forward jets probe</a:t>
            </a:r>
            <a:r>
              <a:rPr kumimoji="0" lang="en-US" sz="2162" i="0" u="none" strike="noStrike" kern="1200" cap="none" spc="0" normalizeH="0" noProof="0" dirty="0" smtClean="0">
                <a:ln>
                  <a:noFill/>
                </a:ln>
                <a:solidFill>
                  <a:schemeClr val="tx1"/>
                </a:solidFill>
                <a:effectLst/>
                <a:uLnTx/>
                <a:uFillTx/>
                <a:latin typeface="Calibri"/>
                <a:ea typeface="+mn-ea"/>
                <a:cs typeface="Calibri"/>
              </a:rPr>
              <a:t> the low-</a:t>
            </a:r>
            <a:r>
              <a:rPr kumimoji="0" lang="en-US" sz="2162" i="0" u="none" strike="noStrike" kern="1200" cap="none" spc="0" normalizeH="0" noProof="0" dirty="0" err="1" smtClean="0">
                <a:ln>
                  <a:noFill/>
                </a:ln>
                <a:solidFill>
                  <a:schemeClr val="tx1"/>
                </a:solidFill>
                <a:effectLst/>
                <a:uLnTx/>
                <a:uFillTx/>
                <a:latin typeface="Calibri"/>
                <a:ea typeface="+mn-ea"/>
                <a:cs typeface="Calibri"/>
              </a:rPr>
              <a:t>x</a:t>
            </a:r>
            <a:r>
              <a:rPr kumimoji="0" lang="en-US" sz="2162" i="0" u="none" strike="noStrike" kern="1200" cap="none" spc="0" normalizeH="0" noProof="0" dirty="0" smtClean="0">
                <a:ln>
                  <a:noFill/>
                </a:ln>
                <a:solidFill>
                  <a:schemeClr val="tx1"/>
                </a:solidFill>
                <a:effectLst/>
                <a:uLnTx/>
                <a:uFillTx/>
                <a:latin typeface="Calibri"/>
                <a:ea typeface="+mn-ea"/>
                <a:cs typeface="Calibri"/>
              </a:rPr>
              <a:t> domain; in 2</a:t>
            </a:r>
            <a:r>
              <a:rPr kumimoji="0" lang="en-US" sz="2162" i="0" u="none" strike="noStrike" kern="1200" cap="none" spc="0" normalizeH="0" noProof="0" dirty="0" smtClean="0">
                <a:ln>
                  <a:noFill/>
                </a:ln>
                <a:solidFill>
                  <a:schemeClr val="tx1"/>
                </a:solidFill>
                <a:effectLst/>
                <a:uLnTx/>
                <a:uFillTx/>
                <a:latin typeface="Calibri"/>
                <a:ea typeface="+mn-ea"/>
                <a:cs typeface="Calibri"/>
                <a:sym typeface="Wingdings"/>
              </a:rPr>
              <a:t>2 process:</a:t>
            </a:r>
          </a:p>
          <a:p>
            <a:pPr marL="800100" lvl="1" indent="-342900">
              <a:spcBef>
                <a:spcPct val="20000"/>
              </a:spcBef>
              <a:buFont typeface="Arial"/>
              <a:buChar char="•"/>
            </a:pPr>
            <a:endParaRPr lang="en-US" sz="2000" baseline="0" dirty="0" smtClean="0">
              <a:latin typeface="Calibri"/>
              <a:cs typeface="Calibri"/>
              <a:sym typeface="Wingdings"/>
            </a:endParaRPr>
          </a:p>
          <a:p>
            <a:pPr marL="800100" lvl="1" indent="-342900">
              <a:spcBef>
                <a:spcPct val="20000"/>
              </a:spcBef>
              <a:buFont typeface="Arial"/>
              <a:buChar char="•"/>
            </a:pPr>
            <a:endParaRPr kumimoji="0" lang="en-US" sz="2000" i="0" u="none" strike="noStrike" kern="1200" cap="none" spc="0" normalizeH="0" noProof="0" dirty="0" smtClean="0">
              <a:ln>
                <a:noFill/>
              </a:ln>
              <a:solidFill>
                <a:schemeClr val="tx1"/>
              </a:solidFill>
              <a:effectLst/>
              <a:uLnTx/>
              <a:uFillTx/>
              <a:latin typeface="Calibri"/>
              <a:ea typeface="+mn-ea"/>
              <a:cs typeface="Calibri"/>
              <a:sym typeface="Wingdings"/>
            </a:endParaRPr>
          </a:p>
          <a:p>
            <a:pPr marL="800100" lvl="1" indent="-342900">
              <a:spcBef>
                <a:spcPct val="20000"/>
              </a:spcBef>
              <a:buFont typeface="Arial"/>
              <a:buChar char="•"/>
            </a:pPr>
            <a:endParaRPr lang="en-US" sz="2000" dirty="0" smtClean="0">
              <a:latin typeface="Calibri"/>
              <a:cs typeface="Calibri"/>
              <a:sym typeface="Wingdings"/>
            </a:endParaRPr>
          </a:p>
          <a:p>
            <a:pPr marL="800100" lvl="1" indent="-342900">
              <a:spcBef>
                <a:spcPct val="20000"/>
              </a:spcBef>
              <a:buFont typeface="Arial"/>
              <a:buChar char="•"/>
            </a:pPr>
            <a:endParaRPr kumimoji="0" lang="en-US" sz="2000" i="0" u="none" strike="noStrike" kern="1200" cap="none" spc="0" normalizeH="0" noProof="0" dirty="0" smtClean="0">
              <a:ln>
                <a:noFill/>
              </a:ln>
              <a:solidFill>
                <a:schemeClr val="tx1"/>
              </a:solidFill>
              <a:effectLst/>
              <a:uLnTx/>
              <a:uFillTx/>
              <a:latin typeface="Calibri"/>
              <a:ea typeface="+mn-ea"/>
              <a:cs typeface="Calibri"/>
              <a:sym typeface="Wingdings"/>
            </a:endParaRPr>
          </a:p>
          <a:p>
            <a:pPr marL="800100" lvl="1" indent="-342900">
              <a:spcBef>
                <a:spcPct val="20000"/>
              </a:spcBef>
              <a:buFont typeface="Arial"/>
              <a:buChar char="•"/>
            </a:pPr>
            <a:r>
              <a:rPr kumimoji="0" lang="en-US" sz="2162" i="0" u="none" strike="noStrike" kern="1200" cap="none" spc="0" normalizeH="0" noProof="0" dirty="0" smtClean="0">
                <a:ln>
                  <a:noFill/>
                </a:ln>
                <a:solidFill>
                  <a:schemeClr val="tx1"/>
                </a:solidFill>
                <a:effectLst/>
                <a:uLnTx/>
                <a:uFillTx/>
                <a:latin typeface="Calibri"/>
                <a:ea typeface="+mn-ea"/>
                <a:cs typeface="Calibri"/>
                <a:sym typeface="Wingdings"/>
              </a:rPr>
              <a:t>Every 2 </a:t>
            </a:r>
            <a:r>
              <a:rPr lang="en-US" sz="2162" dirty="0" smtClean="0">
                <a:latin typeface="Calibri"/>
                <a:cs typeface="Calibri"/>
                <a:sym typeface="Wingdings"/>
              </a:rPr>
              <a:t>units of </a:t>
            </a:r>
            <a:r>
              <a:rPr lang="en-US" sz="2162" dirty="0" err="1" smtClean="0">
                <a:latin typeface="Calibri"/>
                <a:cs typeface="Calibri"/>
                <a:sym typeface="Wingdings"/>
              </a:rPr>
              <a:t>y</a:t>
            </a:r>
            <a:r>
              <a:rPr lang="en-US" sz="2162" dirty="0" smtClean="0">
                <a:latin typeface="Calibri"/>
                <a:cs typeface="Calibri"/>
                <a:sym typeface="Wingdings"/>
              </a:rPr>
              <a:t>: x</a:t>
            </a:r>
            <a:r>
              <a:rPr lang="en-US" sz="2162" baseline="-25000" dirty="0" smtClean="0">
                <a:latin typeface="Calibri"/>
                <a:cs typeface="Calibri"/>
                <a:sym typeface="Wingdings"/>
              </a:rPr>
              <a:t>2</a:t>
            </a:r>
            <a:r>
              <a:rPr lang="en-US" sz="2162" baseline="30000" dirty="0" smtClean="0">
                <a:latin typeface="Calibri"/>
                <a:cs typeface="Calibri"/>
                <a:sym typeface="Wingdings"/>
              </a:rPr>
              <a:t>min</a:t>
            </a:r>
            <a:r>
              <a:rPr lang="en-US" sz="2162" dirty="0" smtClean="0">
                <a:latin typeface="Calibri"/>
                <a:cs typeface="Calibri"/>
                <a:sym typeface="Wingdings"/>
              </a:rPr>
              <a:t> decreases by ≈ 10.</a:t>
            </a:r>
          </a:p>
          <a:p>
            <a:pPr marL="342900" indent="-342900">
              <a:spcBef>
                <a:spcPct val="20000"/>
              </a:spcBef>
              <a:buFont typeface="Arial"/>
              <a:buChar char="•"/>
            </a:pPr>
            <a:endParaRPr lang="en-US" sz="2000" dirty="0" smtClean="0">
              <a:latin typeface="Calibri"/>
              <a:cs typeface="Calibri"/>
              <a:sym typeface="Wingdings"/>
            </a:endParaRPr>
          </a:p>
          <a:p>
            <a:pPr marL="342900" indent="-342900">
              <a:spcBef>
                <a:spcPct val="20000"/>
              </a:spcBef>
              <a:buFont typeface="Arial"/>
              <a:buChar char="•"/>
            </a:pPr>
            <a:endParaRPr kumimoji="0" lang="en-US" sz="2000" i="0" u="none" strike="noStrike" kern="1200" cap="none" spc="0" normalizeH="0" baseline="0" noProof="0" dirty="0" smtClean="0">
              <a:ln>
                <a:noFill/>
              </a:ln>
              <a:solidFill>
                <a:schemeClr val="tx1"/>
              </a:solidFill>
              <a:effectLst/>
              <a:uLnTx/>
              <a:uFillTx/>
              <a:latin typeface="Calibri"/>
              <a:ea typeface="+mn-ea"/>
              <a:cs typeface="Calibri"/>
              <a:sym typeface="Wingdings"/>
            </a:endParaRPr>
          </a:p>
          <a:p>
            <a:pPr marL="342900" indent="-342900">
              <a:spcBef>
                <a:spcPct val="20000"/>
              </a:spcBef>
              <a:buFont typeface="Arial"/>
              <a:buChar char="•"/>
            </a:pPr>
            <a:r>
              <a:rPr kumimoji="0" lang="en-US" sz="2378" i="0" u="none" strike="noStrike" kern="1200" cap="none" spc="0" normalizeH="0" baseline="0" noProof="0" dirty="0" smtClean="0">
                <a:ln>
                  <a:noFill/>
                </a:ln>
                <a:solidFill>
                  <a:srgbClr val="0000FF"/>
                </a:solidFill>
                <a:effectLst/>
                <a:uLnTx/>
                <a:uFillTx/>
                <a:latin typeface="Calibri"/>
                <a:ea typeface="+mn-ea"/>
                <a:cs typeface="Calibri"/>
                <a:sym typeface="Wingdings"/>
              </a:rPr>
              <a:t>First</a:t>
            </a:r>
            <a:r>
              <a:rPr kumimoji="0" lang="en-US" sz="2378" i="0" u="none" strike="noStrike" kern="1200" cap="none" spc="0" normalizeH="0" noProof="0" dirty="0" smtClean="0">
                <a:ln>
                  <a:noFill/>
                </a:ln>
                <a:solidFill>
                  <a:srgbClr val="0000FF"/>
                </a:solidFill>
                <a:effectLst/>
                <a:uLnTx/>
                <a:uFillTx/>
                <a:latin typeface="Calibri"/>
                <a:ea typeface="+mn-ea"/>
                <a:cs typeface="Calibri"/>
                <a:sym typeface="Wingdings"/>
              </a:rPr>
              <a:t> step: </a:t>
            </a:r>
          </a:p>
          <a:p>
            <a:pPr marL="800100" lvl="1" indent="-342900">
              <a:spcBef>
                <a:spcPct val="20000"/>
              </a:spcBef>
              <a:buFont typeface="Arial"/>
              <a:buChar char="•"/>
            </a:pPr>
            <a:r>
              <a:rPr kumimoji="0" lang="en-US" sz="2378" i="0" u="none" strike="noStrike" kern="1200" cap="none" spc="0" normalizeH="0" noProof="0" dirty="0" smtClean="0">
                <a:ln>
                  <a:noFill/>
                </a:ln>
                <a:solidFill>
                  <a:schemeClr val="tx1"/>
                </a:solidFill>
                <a:effectLst/>
                <a:uLnTx/>
                <a:uFillTx/>
                <a:latin typeface="Calibri"/>
                <a:ea typeface="+mn-ea"/>
                <a:cs typeface="Calibri"/>
                <a:sym typeface="Wingdings"/>
              </a:rPr>
              <a:t>validate jet </a:t>
            </a:r>
            <a:r>
              <a:rPr lang="en-US" sz="2378" dirty="0" smtClean="0">
                <a:latin typeface="Calibri"/>
                <a:cs typeface="Calibri"/>
                <a:sym typeface="Wingdings"/>
              </a:rPr>
              <a:t>reconstruction in the forward region.</a:t>
            </a:r>
            <a:endParaRPr kumimoji="0" lang="en-US" sz="2378" i="0" u="none" strike="noStrike" kern="1200" cap="none" spc="0" normalizeH="0" baseline="0" noProof="0" dirty="0" smtClean="0">
              <a:ln>
                <a:noFill/>
              </a:ln>
              <a:solidFill>
                <a:schemeClr val="tx1"/>
              </a:solidFill>
              <a:effectLst/>
              <a:uLnTx/>
              <a:uFillTx/>
              <a:latin typeface="Calibri"/>
              <a:ea typeface="+mn-ea"/>
              <a:cs typeface="Calibri"/>
            </a:endParaRPr>
          </a:p>
          <a:p>
            <a:pPr marL="742950" marR="0" lvl="1" indent="-28575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1" i="0" u="none" strike="noStrike" kern="1200" cap="none" spc="0" normalizeH="0" baseline="0" noProof="0" dirty="0" smtClean="0">
              <a:ln>
                <a:noFill/>
              </a:ln>
              <a:solidFill>
                <a:srgbClr val="000090"/>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1" i="0" u="none" strike="noStrike" kern="1200" cap="none" spc="0" normalizeH="0" baseline="0" noProof="0" dirty="0" smtClean="0">
              <a:ln>
                <a:noFill/>
              </a:ln>
              <a:solidFill>
                <a:srgbClr val="008000"/>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lang="en-US" sz="2400" b="1" dirty="0" smtClean="0">
              <a:solidFill>
                <a:srgbClr val="008000"/>
              </a:solidFill>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2400" b="1" i="0" u="none" strike="noStrike" kern="1200" cap="none" spc="0" normalizeH="0" baseline="0" noProof="0" dirty="0" smtClean="0">
              <a:ln>
                <a:noFill/>
              </a:ln>
              <a:solidFill>
                <a:srgbClr val="008000"/>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tabLst/>
              <a:defRPr/>
            </a:pPr>
            <a:endParaRPr kumimoji="0" lang="en-US" sz="2400" b="1"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457200" rtl="0" eaLnBrk="1" fontAlgn="auto" latinLnBrk="0" hangingPunct="1">
              <a:lnSpc>
                <a:spcPct val="100000"/>
              </a:lnSpc>
              <a:spcBef>
                <a:spcPct val="20000"/>
              </a:spcBef>
              <a:spcAft>
                <a:spcPts val="0"/>
              </a:spcAft>
              <a:buClrTx/>
              <a:buSzTx/>
              <a:buFont typeface="Arial"/>
              <a:buChar char="•"/>
              <a:tabLst/>
              <a:defRPr/>
            </a:pPr>
            <a:endParaRPr kumimoji="0" lang="en-US"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4098" name="Text Box 2"/>
          <p:cNvSpPr txBox="1">
            <a:spLocks noChangeArrowheads="1"/>
          </p:cNvSpPr>
          <p:nvPr/>
        </p:nvSpPr>
        <p:spPr bwMode="auto">
          <a:xfrm>
            <a:off x="1173163" y="2012950"/>
            <a:ext cx="7827962" cy="3263900"/>
          </a:xfrm>
          <a:prstGeom prst="rect">
            <a:avLst/>
          </a:prstGeom>
          <a:noFill/>
          <a:ln w="9525">
            <a:noFill/>
            <a:round/>
            <a:headEnd/>
            <a:tailEnd/>
          </a:ln>
          <a:effectLst/>
        </p:spPr>
        <p:txBody>
          <a:bodyPr lIns="0" tIns="0" rIns="0" bIns="0">
            <a:prstTxWarp prst="textNoShape">
              <a:avLst/>
            </a:prstTxWarp>
          </a:bodyPr>
          <a:lstStyle/>
          <a:p>
            <a:pPr>
              <a:lnSpc>
                <a:spcPts val="2013"/>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tr-TR">
              <a:solidFill>
                <a:srgbClr val="000000"/>
              </a:solidFill>
              <a:ea typeface="Lucida Sans Unicode" pitchFamily="-106" charset="-52"/>
              <a:cs typeface="Lucida Sans Unicode" pitchFamily="-106" charset="-52"/>
            </a:endParaRPr>
          </a:p>
          <a:p>
            <a:pPr>
              <a:lnSpc>
                <a:spcPts val="2013"/>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tr-TR">
              <a:solidFill>
                <a:srgbClr val="000000"/>
              </a:solidFill>
              <a:ea typeface="Lucida Sans Unicode" pitchFamily="-106" charset="-52"/>
              <a:cs typeface="Lucida Sans Unicode" pitchFamily="-106" charset="-52"/>
            </a:endParaRPr>
          </a:p>
          <a:p>
            <a:pPr>
              <a:lnSpc>
                <a:spcPts val="2013"/>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tr-TR">
              <a:solidFill>
                <a:srgbClr val="000000"/>
              </a:solidFill>
              <a:ea typeface="Lucida Sans Unicode" pitchFamily="-106" charset="-52"/>
              <a:cs typeface="Lucida Sans Unicode" pitchFamily="-106" charset="-52"/>
            </a:endParaRPr>
          </a:p>
          <a:p>
            <a:pPr>
              <a:lnSpc>
                <a:spcPct val="124000"/>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tr-TR" sz="3200">
              <a:solidFill>
                <a:srgbClr val="000000"/>
              </a:solidFill>
              <a:ea typeface="Lucida Sans Unicode" pitchFamily="-106" charset="-52"/>
              <a:cs typeface="Lucida Sans Unicode" pitchFamily="-106" charset="-52"/>
            </a:endParaRPr>
          </a:p>
          <a:p>
            <a:pPr>
              <a:lnSpc>
                <a:spcPct val="100000"/>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tr-TR" sz="3200">
              <a:solidFill>
                <a:srgbClr val="000000"/>
              </a:solidFill>
              <a:ea typeface="Lucida Sans Unicode" pitchFamily="-106" charset="-52"/>
              <a:cs typeface="Lucida Sans Unicode" pitchFamily="-106" charset="-52"/>
            </a:endParaRPr>
          </a:p>
        </p:txBody>
      </p:sp>
      <p:sp>
        <p:nvSpPr>
          <p:cNvPr id="4099" name="AutoShape 3"/>
          <p:cNvSpPr>
            <a:spLocks noChangeArrowheads="1"/>
          </p:cNvSpPr>
          <p:nvPr/>
        </p:nvSpPr>
        <p:spPr bwMode="auto">
          <a:xfrm>
            <a:off x="901700" y="0"/>
            <a:ext cx="6896100" cy="508000"/>
          </a:xfrm>
          <a:prstGeom prst="roundRect">
            <a:avLst>
              <a:gd name="adj" fmla="val 231"/>
            </a:avLst>
          </a:prstGeom>
          <a:solidFill>
            <a:srgbClr val="FFFFFF"/>
          </a:solidFill>
          <a:ln w="18360">
            <a:noFill/>
            <a:round/>
            <a:headEnd/>
            <a:tailEnd/>
          </a:ln>
          <a:effectLst/>
        </p:spPr>
        <p:txBody>
          <a:bodyPr lIns="99000" tIns="54000" rIns="99000" bIns="54000" anchor="ctr" anchorCtr="1">
            <a:prstTxWarp prst="textNoShape">
              <a:avLst/>
            </a:prstTxWarp>
          </a:bodyPr>
          <a:lstStyle/>
          <a:p>
            <a:pPr algn="ct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4000" dirty="0">
                <a:solidFill>
                  <a:srgbClr val="000000"/>
                </a:solidFill>
                <a:latin typeface="Calibri"/>
                <a:ea typeface="DejaVu LGC Sans" charset="0"/>
                <a:cs typeface="Calibri"/>
              </a:rPr>
              <a:t>Forward </a:t>
            </a:r>
            <a:r>
              <a:rPr lang="en-US" sz="4000" dirty="0" smtClean="0">
                <a:solidFill>
                  <a:srgbClr val="000000"/>
                </a:solidFill>
                <a:latin typeface="Calibri"/>
                <a:ea typeface="DejaVu LGC Sans" charset="0"/>
                <a:cs typeface="Calibri"/>
              </a:rPr>
              <a:t>Jets: </a:t>
            </a:r>
            <a:r>
              <a:rPr lang="en-US" sz="4000" dirty="0" smtClean="0">
                <a:solidFill>
                  <a:srgbClr val="000000"/>
                </a:solidFill>
                <a:latin typeface="Calibri"/>
                <a:ea typeface="Lucida Sans Unicode" pitchFamily="-106" charset="-52"/>
                <a:cs typeface="Calibri"/>
              </a:rPr>
              <a:t>Motivation</a:t>
            </a:r>
            <a:endParaRPr lang="en-US" sz="4000" dirty="0">
              <a:solidFill>
                <a:srgbClr val="000000"/>
              </a:solidFill>
              <a:latin typeface="Calibri"/>
              <a:ea typeface="Lucida Sans Unicode" pitchFamily="-106" charset="-52"/>
              <a:cs typeface="Calibri"/>
            </a:endParaRPr>
          </a:p>
        </p:txBody>
      </p:sp>
      <p:pic>
        <p:nvPicPr>
          <p:cNvPr id="4100" name="Picture 4"/>
          <p:cNvPicPr>
            <a:picLocks noChangeAspect="1" noChangeArrowheads="1"/>
          </p:cNvPicPr>
          <p:nvPr/>
        </p:nvPicPr>
        <p:blipFill>
          <a:blip r:embed="rId3"/>
          <a:srcRect l="15556" t="46969" r="39028" b="37743"/>
          <a:stretch>
            <a:fillRect/>
          </a:stretch>
        </p:blipFill>
        <p:spPr bwMode="auto">
          <a:xfrm>
            <a:off x="1447800" y="3136900"/>
            <a:ext cx="4152900" cy="812800"/>
          </a:xfrm>
          <a:prstGeom prst="rect">
            <a:avLst/>
          </a:prstGeom>
          <a:noFill/>
          <a:ln w="9525">
            <a:noFill/>
            <a:round/>
            <a:headEnd/>
            <a:tailEnd/>
          </a:ln>
          <a:effectLst/>
        </p:spPr>
      </p:pic>
      <p:sp>
        <p:nvSpPr>
          <p:cNvPr id="9"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0"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1"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pic>
        <p:nvPicPr>
          <p:cNvPr id="15" name="Picture 4"/>
          <p:cNvPicPr>
            <a:picLocks noChangeAspect="1" noChangeArrowheads="1"/>
          </p:cNvPicPr>
          <p:nvPr/>
        </p:nvPicPr>
        <p:blipFill>
          <a:blip r:embed="rId3"/>
          <a:srcRect l="72381" t="4852"/>
          <a:stretch>
            <a:fillRect/>
          </a:stretch>
        </p:blipFill>
        <p:spPr bwMode="auto">
          <a:xfrm>
            <a:off x="6564535" y="927100"/>
            <a:ext cx="2525490" cy="5058568"/>
          </a:xfrm>
          <a:prstGeom prst="rect">
            <a:avLst/>
          </a:prstGeom>
          <a:noFill/>
          <a:ln w="9525">
            <a:noFill/>
            <a:round/>
            <a:headEnd/>
            <a:tailEnd/>
          </a:ln>
          <a:effectLst/>
        </p:spPr>
      </p:pic>
      <p:pic>
        <p:nvPicPr>
          <p:cNvPr id="16" name="Picture 4"/>
          <p:cNvPicPr>
            <a:picLocks noChangeAspect="1" noChangeArrowheads="1"/>
          </p:cNvPicPr>
          <p:nvPr/>
        </p:nvPicPr>
        <p:blipFill>
          <a:blip r:embed="rId3"/>
          <a:srcRect l="-4754"/>
          <a:stretch>
            <a:fillRect/>
          </a:stretch>
        </p:blipFill>
        <p:spPr bwMode="auto">
          <a:xfrm>
            <a:off x="-622300" y="-5500687"/>
            <a:ext cx="9578753" cy="5316537"/>
          </a:xfrm>
          <a:prstGeom prst="rect">
            <a:avLst/>
          </a:prstGeom>
          <a:noFill/>
          <a:ln w="9525">
            <a:noFill/>
            <a:round/>
            <a:headEnd/>
            <a:tailEnd/>
          </a:ln>
          <a:effectLst/>
        </p:spPr>
      </p:pic>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222" name="Picture 10"/>
          <p:cNvPicPr>
            <a:picLocks noChangeAspect="1" noChangeArrowheads="1"/>
          </p:cNvPicPr>
          <p:nvPr/>
        </p:nvPicPr>
        <p:blipFill>
          <a:blip r:embed="rId3" cstate="print"/>
          <a:srcRect/>
          <a:stretch>
            <a:fillRect/>
          </a:stretch>
        </p:blipFill>
        <p:spPr bwMode="auto">
          <a:xfrm>
            <a:off x="8417" y="2667320"/>
            <a:ext cx="4144483" cy="3048000"/>
          </a:xfrm>
          <a:prstGeom prst="rect">
            <a:avLst/>
          </a:prstGeom>
          <a:noFill/>
          <a:ln w="9525">
            <a:noFill/>
            <a:miter lim="800000"/>
            <a:headEnd/>
            <a:tailEnd/>
          </a:ln>
        </p:spPr>
      </p:pic>
      <p:sp>
        <p:nvSpPr>
          <p:cNvPr id="21"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2"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23"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pic>
        <p:nvPicPr>
          <p:cNvPr id="20" name="Picture 38" descr="uscms2"/>
          <p:cNvPicPr>
            <a:picLocks noChangeAspect="1" noChangeArrowheads="1"/>
          </p:cNvPicPr>
          <p:nvPr/>
        </p:nvPicPr>
        <p:blipFill>
          <a:blip r:embed="rId4" cstate="print"/>
          <a:srcRect l="23024" t="14583"/>
          <a:stretch>
            <a:fillRect/>
          </a:stretch>
        </p:blipFill>
        <p:spPr bwMode="auto">
          <a:xfrm>
            <a:off x="1663700" y="1104900"/>
            <a:ext cx="5865590" cy="1562100"/>
          </a:xfrm>
          <a:prstGeom prst="rect">
            <a:avLst/>
          </a:prstGeom>
          <a:noFill/>
        </p:spPr>
      </p:pic>
      <p:pic>
        <p:nvPicPr>
          <p:cNvPr id="19" name="Picture 18"/>
          <p:cNvPicPr>
            <a:picLocks noChangeAspect="1"/>
          </p:cNvPicPr>
          <p:nvPr/>
        </p:nvPicPr>
        <p:blipFill>
          <a:blip r:embed="rId5"/>
          <a:srcRect l="51000" t="11534" r="3141" b="9911"/>
          <a:stretch>
            <a:fillRect/>
          </a:stretch>
        </p:blipFill>
        <p:spPr>
          <a:xfrm>
            <a:off x="5997305" y="1300945"/>
            <a:ext cx="2854595" cy="3664755"/>
          </a:xfrm>
          <a:prstGeom prst="rect">
            <a:avLst/>
          </a:prstGeom>
        </p:spPr>
      </p:pic>
      <p:sp>
        <p:nvSpPr>
          <p:cNvPr id="24" name="TextBox 23"/>
          <p:cNvSpPr txBox="1"/>
          <p:nvPr/>
        </p:nvSpPr>
        <p:spPr>
          <a:xfrm>
            <a:off x="1962733" y="1930400"/>
            <a:ext cx="434547" cy="369332"/>
          </a:xfrm>
          <a:prstGeom prst="rect">
            <a:avLst/>
          </a:prstGeom>
          <a:noFill/>
        </p:spPr>
        <p:txBody>
          <a:bodyPr wrap="none" rtlCol="0">
            <a:spAutoFit/>
          </a:bodyPr>
          <a:lstStyle/>
          <a:p>
            <a:r>
              <a:rPr lang="en-US" b="1" dirty="0" smtClean="0">
                <a:solidFill>
                  <a:srgbClr val="FF0000"/>
                </a:solidFill>
              </a:rPr>
              <a:t>HF</a:t>
            </a:r>
            <a:endParaRPr lang="en-US" b="1" dirty="0">
              <a:solidFill>
                <a:srgbClr val="FF0000"/>
              </a:solidFill>
            </a:endParaRPr>
          </a:p>
        </p:txBody>
      </p:sp>
      <p:sp>
        <p:nvSpPr>
          <p:cNvPr id="25" name="TextBox 24"/>
          <p:cNvSpPr txBox="1"/>
          <p:nvPr/>
        </p:nvSpPr>
        <p:spPr>
          <a:xfrm>
            <a:off x="4816475" y="1930400"/>
            <a:ext cx="434547" cy="369332"/>
          </a:xfrm>
          <a:prstGeom prst="rect">
            <a:avLst/>
          </a:prstGeom>
          <a:noFill/>
        </p:spPr>
        <p:txBody>
          <a:bodyPr wrap="none" rtlCol="0">
            <a:spAutoFit/>
          </a:bodyPr>
          <a:lstStyle/>
          <a:p>
            <a:r>
              <a:rPr lang="en-US" b="1" dirty="0" smtClean="0">
                <a:solidFill>
                  <a:srgbClr val="FF0000"/>
                </a:solidFill>
              </a:rPr>
              <a:t>HF</a:t>
            </a:r>
            <a:endParaRPr lang="en-US" b="1" dirty="0">
              <a:solidFill>
                <a:srgbClr val="FF0000"/>
              </a:solidFill>
            </a:endParaRPr>
          </a:p>
        </p:txBody>
      </p:sp>
      <p:sp>
        <p:nvSpPr>
          <p:cNvPr id="26" name="Title 1"/>
          <p:cNvSpPr txBox="1">
            <a:spLocks/>
          </p:cNvSpPr>
          <p:nvPr/>
        </p:nvSpPr>
        <p:spPr bwMode="auto">
          <a:xfrm>
            <a:off x="0" y="0"/>
            <a:ext cx="9144000" cy="862013"/>
          </a:xfrm>
          <a:prstGeom prst="rect">
            <a:avLst/>
          </a:prstGeom>
          <a:noFill/>
          <a:ln w="9525">
            <a:noFill/>
            <a:miter lim="800000"/>
            <a:headEnd/>
            <a:tailEnd/>
          </a:ln>
        </p:spPr>
        <p:txBody>
          <a:bodyPr anchor="ctr">
            <a:prstTxWarp prst="textNoShape">
              <a:avLst/>
            </a:prstTxWarp>
          </a:bodyPr>
          <a:lstStyle/>
          <a:p>
            <a:pPr algn="ctr" defTabSz="457200">
              <a:lnSpc>
                <a:spcPct val="80000"/>
              </a:lnSpc>
            </a:pPr>
            <a:r>
              <a:rPr lang="en-US" sz="2800" dirty="0" smtClean="0">
                <a:latin typeface="Calibri" pitchFamily="-106" charset="0"/>
              </a:rPr>
              <a:t>Measuring Forward </a:t>
            </a:r>
            <a:r>
              <a:rPr lang="en-US" sz="2800" dirty="0" smtClean="0">
                <a:latin typeface="Calibri" pitchFamily="-106" charset="0"/>
              </a:rPr>
              <a:t>Jets and other forward objects</a:t>
            </a:r>
            <a:endParaRPr lang="en-US" sz="2800" dirty="0">
              <a:latin typeface="Calibri" pitchFamily="-106" charset="0"/>
            </a:endParaRPr>
          </a:p>
        </p:txBody>
      </p:sp>
      <p:sp>
        <p:nvSpPr>
          <p:cNvPr id="27" name="Line 13"/>
          <p:cNvSpPr>
            <a:spLocks noChangeShapeType="1"/>
          </p:cNvSpPr>
          <p:nvPr/>
        </p:nvSpPr>
        <p:spPr bwMode="auto">
          <a:xfrm flipH="1">
            <a:off x="263680" y="862013"/>
            <a:ext cx="8588219" cy="0"/>
          </a:xfrm>
          <a:prstGeom prst="line">
            <a:avLst/>
          </a:prstGeom>
          <a:noFill/>
          <a:ln w="12700">
            <a:solidFill>
              <a:srgbClr val="660066"/>
            </a:solidFill>
            <a:round/>
            <a:headEnd/>
            <a:tailEnd type="arrow" w="med" len="med"/>
          </a:ln>
          <a:effectLst/>
        </p:spPr>
        <p:txBody>
          <a:bodyPr wrap="none" anchor="ctr">
            <a:prstTxWarp prst="textNoShape">
              <a:avLst/>
            </a:prstTxWarp>
          </a:bodyPr>
          <a:lstStyle/>
          <a:p>
            <a:endParaRPr lang="en-US"/>
          </a:p>
        </p:txBody>
      </p:sp>
      <p:sp>
        <p:nvSpPr>
          <p:cNvPr id="28" name="Rectangle 27"/>
          <p:cNvSpPr/>
          <p:nvPr/>
        </p:nvSpPr>
        <p:spPr>
          <a:xfrm>
            <a:off x="4076700" y="2838271"/>
            <a:ext cx="5511800" cy="2862323"/>
          </a:xfrm>
          <a:prstGeom prst="rect">
            <a:avLst/>
          </a:prstGeom>
        </p:spPr>
        <p:txBody>
          <a:bodyPr wrap="square">
            <a:spAutoFit/>
          </a:bodyPr>
          <a:lstStyle/>
          <a:p>
            <a:r>
              <a:rPr lang="en-US" dirty="0" smtClean="0"/>
              <a:t>First CASTOR unit </a:t>
            </a:r>
          </a:p>
          <a:p>
            <a:r>
              <a:rPr lang="en-US" dirty="0" smtClean="0"/>
              <a:t>installed </a:t>
            </a:r>
            <a:r>
              <a:rPr lang="en-US" dirty="0" smtClean="0"/>
              <a:t>on collar</a:t>
            </a:r>
            <a:r>
              <a:rPr lang="en-US" dirty="0" smtClean="0"/>
              <a:t> </a:t>
            </a:r>
          </a:p>
          <a:p>
            <a:r>
              <a:rPr lang="en-US" dirty="0" smtClean="0"/>
              <a:t>table </a:t>
            </a:r>
            <a:r>
              <a:rPr lang="en-US" dirty="0" smtClean="0"/>
              <a:t>of </a:t>
            </a:r>
            <a:r>
              <a:rPr lang="en-US" dirty="0" smtClean="0"/>
              <a:t>HF platform </a:t>
            </a:r>
          </a:p>
          <a:p>
            <a:r>
              <a:rPr lang="en-US" dirty="0" smtClean="0"/>
              <a:t>(-</a:t>
            </a:r>
            <a:r>
              <a:rPr lang="en-US" dirty="0" err="1" smtClean="0"/>
              <a:t>z</a:t>
            </a:r>
            <a:r>
              <a:rPr lang="en-US" dirty="0" smtClean="0"/>
              <a:t> </a:t>
            </a:r>
            <a:r>
              <a:rPr lang="en-US" dirty="0" smtClean="0"/>
              <a:t>side) in June </a:t>
            </a:r>
            <a:r>
              <a:rPr lang="en-US" dirty="0" smtClean="0"/>
              <a:t>2009 </a:t>
            </a:r>
          </a:p>
          <a:p>
            <a:endParaRPr lang="en-US" dirty="0" smtClean="0">
              <a:solidFill>
                <a:srgbClr val="FF0000"/>
              </a:solidFill>
            </a:endParaRPr>
          </a:p>
          <a:p>
            <a:r>
              <a:rPr lang="en-US" dirty="0" smtClean="0">
                <a:solidFill>
                  <a:srgbClr val="FF0000"/>
                </a:solidFill>
              </a:rPr>
              <a:t>Fully </a:t>
            </a:r>
            <a:r>
              <a:rPr lang="en-US" dirty="0" smtClean="0">
                <a:solidFill>
                  <a:srgbClr val="FF0000"/>
                </a:solidFill>
              </a:rPr>
              <a:t>functional and</a:t>
            </a:r>
            <a:r>
              <a:rPr lang="en-US" dirty="0" smtClean="0">
                <a:solidFill>
                  <a:srgbClr val="FF0000"/>
                </a:solidFill>
              </a:rPr>
              <a:t> </a:t>
            </a:r>
          </a:p>
          <a:p>
            <a:r>
              <a:rPr lang="en-US" dirty="0" smtClean="0">
                <a:solidFill>
                  <a:srgbClr val="FF0000"/>
                </a:solidFill>
              </a:rPr>
              <a:t>integrated </a:t>
            </a:r>
            <a:r>
              <a:rPr lang="en-US" dirty="0" smtClean="0">
                <a:solidFill>
                  <a:srgbClr val="FF0000"/>
                </a:solidFill>
              </a:rPr>
              <a:t>into</a:t>
            </a:r>
            <a:r>
              <a:rPr lang="en-US" dirty="0" smtClean="0">
                <a:solidFill>
                  <a:srgbClr val="FF0000"/>
                </a:solidFill>
              </a:rPr>
              <a:t> </a:t>
            </a:r>
          </a:p>
          <a:p>
            <a:r>
              <a:rPr lang="en-US" dirty="0" smtClean="0">
                <a:solidFill>
                  <a:srgbClr val="FF0000"/>
                </a:solidFill>
              </a:rPr>
              <a:t>CMS operations</a:t>
            </a:r>
          </a:p>
          <a:p>
            <a:endParaRPr lang="en-US" dirty="0" smtClean="0">
              <a:solidFill>
                <a:srgbClr val="FF0000"/>
              </a:solidFill>
            </a:endParaRPr>
          </a:p>
          <a:p>
            <a:r>
              <a:rPr lang="en-US" dirty="0" smtClean="0"/>
              <a:t>Rapidity coverage: 5.2 </a:t>
            </a:r>
            <a:r>
              <a:rPr lang="en-US" dirty="0" smtClean="0"/>
              <a:t>&lt;</a:t>
            </a:r>
            <a:r>
              <a:rPr lang="en-US" dirty="0" smtClean="0"/>
              <a:t> |</a:t>
            </a:r>
            <a:r>
              <a:rPr lang="en-US" dirty="0" err="1" smtClean="0"/>
              <a:t>η</a:t>
            </a:r>
            <a:r>
              <a:rPr lang="en-US" dirty="0" smtClean="0"/>
              <a:t>| </a:t>
            </a:r>
            <a:r>
              <a:rPr lang="en-US" dirty="0" smtClean="0"/>
              <a:t>&lt;</a:t>
            </a:r>
            <a:r>
              <a:rPr lang="en-US" dirty="0" smtClean="0"/>
              <a:t> 6.6</a:t>
            </a:r>
            <a:endParaRPr lang="en-US" dirty="0">
              <a:solidFill>
                <a:srgbClr val="FF0000"/>
              </a:solidFill>
            </a:endParaRPr>
          </a:p>
        </p:txBody>
      </p:sp>
      <p:sp>
        <p:nvSpPr>
          <p:cNvPr id="29" name="Line 13"/>
          <p:cNvSpPr>
            <a:spLocks noChangeShapeType="1"/>
          </p:cNvSpPr>
          <p:nvPr/>
        </p:nvSpPr>
        <p:spPr bwMode="auto">
          <a:xfrm>
            <a:off x="5187522" y="2120900"/>
            <a:ext cx="1949877" cy="597220"/>
          </a:xfrm>
          <a:prstGeom prst="line">
            <a:avLst/>
          </a:prstGeom>
          <a:noFill/>
          <a:ln w="12700">
            <a:solidFill>
              <a:srgbClr val="FF0000"/>
            </a:solidFill>
            <a:round/>
            <a:headEnd/>
            <a:tailEnd type="arrow" w="med" len="med"/>
          </a:ln>
          <a:effectLst/>
        </p:spPr>
        <p:txBody>
          <a:bodyPr wrap="none" anchor="ctr">
            <a:prstTxWarp prst="textNoShape">
              <a:avLst/>
            </a:prstTxWarp>
          </a:bodyPr>
          <a:lstStyle/>
          <a:p>
            <a:endParaRPr lang="en-US"/>
          </a:p>
        </p:txBody>
      </p:sp>
      <p:sp>
        <p:nvSpPr>
          <p:cNvPr id="32" name="Line 13"/>
          <p:cNvSpPr>
            <a:spLocks noChangeShapeType="1"/>
          </p:cNvSpPr>
          <p:nvPr/>
        </p:nvSpPr>
        <p:spPr bwMode="auto">
          <a:xfrm flipH="1">
            <a:off x="1210463" y="2273300"/>
            <a:ext cx="904669" cy="1917700"/>
          </a:xfrm>
          <a:prstGeom prst="line">
            <a:avLst/>
          </a:prstGeom>
          <a:noFill/>
          <a:ln w="12700">
            <a:solidFill>
              <a:srgbClr val="FF0000"/>
            </a:solidFill>
            <a:round/>
            <a:headEnd/>
            <a:tailEnd type="arrow" w="med" len="med"/>
          </a:ln>
          <a:effectLst/>
        </p:spPr>
        <p:txBody>
          <a:bodyPr wrap="none" anchor="ctr">
            <a:prstTxWarp prst="textNoShape">
              <a:avLst/>
            </a:prstTxWarp>
          </a:bodyPr>
          <a:lstStyle/>
          <a:p>
            <a:endParaRPr lang="en-US"/>
          </a:p>
        </p:txBody>
      </p:sp>
      <p:sp>
        <p:nvSpPr>
          <p:cNvPr id="33" name="TextBox 32"/>
          <p:cNvSpPr txBox="1"/>
          <p:nvPr/>
        </p:nvSpPr>
        <p:spPr>
          <a:xfrm>
            <a:off x="263680" y="800100"/>
            <a:ext cx="5388243" cy="369332"/>
          </a:xfrm>
          <a:prstGeom prst="rect">
            <a:avLst/>
          </a:prstGeom>
          <a:noFill/>
        </p:spPr>
        <p:txBody>
          <a:bodyPr wrap="square" rtlCol="0">
            <a:spAutoFit/>
          </a:bodyPr>
          <a:lstStyle/>
          <a:p>
            <a:r>
              <a:rPr lang="en-US" b="1" dirty="0" err="1" smtClean="0">
                <a:latin typeface="Symbol" charset="2"/>
                <a:cs typeface="Symbol" charset="2"/>
              </a:rPr>
              <a:t>h</a:t>
            </a:r>
            <a:r>
              <a:rPr lang="en-US" b="1" dirty="0" smtClean="0">
                <a:latin typeface="Symbol" charset="2"/>
                <a:cs typeface="Symbol" charset="2"/>
              </a:rPr>
              <a:t>                   5               2.5          0          -2.5             -5  </a:t>
            </a:r>
            <a:endParaRPr lang="en-US" b="1" dirty="0">
              <a:latin typeface="Symbol" charset="2"/>
              <a:cs typeface="Symbol" charset="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8" name="Text Box 2"/>
          <p:cNvSpPr txBox="1">
            <a:spLocks noChangeArrowheads="1"/>
          </p:cNvSpPr>
          <p:nvPr/>
        </p:nvSpPr>
        <p:spPr bwMode="auto">
          <a:xfrm>
            <a:off x="1173163" y="2012950"/>
            <a:ext cx="7827962" cy="3263900"/>
          </a:xfrm>
          <a:prstGeom prst="rect">
            <a:avLst/>
          </a:prstGeom>
          <a:noFill/>
          <a:ln w="9525">
            <a:noFill/>
            <a:round/>
            <a:headEnd/>
            <a:tailEnd/>
          </a:ln>
          <a:effectLst/>
        </p:spPr>
        <p:txBody>
          <a:bodyPr lIns="0" tIns="0" rIns="0" bIns="0">
            <a:prstTxWarp prst="textNoShape">
              <a:avLst/>
            </a:prstTxWarp>
          </a:bodyPr>
          <a:lstStyle/>
          <a:p>
            <a:pPr>
              <a:lnSpc>
                <a:spcPts val="2013"/>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tr-TR">
              <a:solidFill>
                <a:srgbClr val="000000"/>
              </a:solidFill>
              <a:ea typeface="Lucida Sans Unicode" pitchFamily="-106" charset="-52"/>
              <a:cs typeface="Lucida Sans Unicode" pitchFamily="-106" charset="-52"/>
            </a:endParaRPr>
          </a:p>
          <a:p>
            <a:pPr>
              <a:lnSpc>
                <a:spcPts val="2013"/>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tr-TR">
              <a:solidFill>
                <a:srgbClr val="000000"/>
              </a:solidFill>
              <a:ea typeface="Lucida Sans Unicode" pitchFamily="-106" charset="-52"/>
              <a:cs typeface="Lucida Sans Unicode" pitchFamily="-106" charset="-52"/>
            </a:endParaRPr>
          </a:p>
          <a:p>
            <a:pPr>
              <a:lnSpc>
                <a:spcPts val="2013"/>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tr-TR">
              <a:solidFill>
                <a:srgbClr val="000000"/>
              </a:solidFill>
              <a:ea typeface="Lucida Sans Unicode" pitchFamily="-106" charset="-52"/>
              <a:cs typeface="Lucida Sans Unicode" pitchFamily="-106" charset="-52"/>
            </a:endParaRPr>
          </a:p>
          <a:p>
            <a:pPr>
              <a:lnSpc>
                <a:spcPct val="124000"/>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tr-TR" sz="3200">
              <a:solidFill>
                <a:srgbClr val="000000"/>
              </a:solidFill>
              <a:ea typeface="Lucida Sans Unicode" pitchFamily="-106" charset="-52"/>
              <a:cs typeface="Lucida Sans Unicode" pitchFamily="-106" charset="-52"/>
            </a:endParaRPr>
          </a:p>
          <a:p>
            <a:pPr>
              <a:lnSpc>
                <a:spcPct val="100000"/>
              </a:lnSpc>
              <a:spcBef>
                <a:spcPts val="800"/>
              </a:spcBef>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tr-TR" sz="3200">
              <a:solidFill>
                <a:srgbClr val="000000"/>
              </a:solidFill>
              <a:ea typeface="Lucida Sans Unicode" pitchFamily="-106" charset="-52"/>
              <a:cs typeface="Lucida Sans Unicode" pitchFamily="-106" charset="-52"/>
            </a:endParaRPr>
          </a:p>
        </p:txBody>
      </p:sp>
      <p:pic>
        <p:nvPicPr>
          <p:cNvPr id="9219" name="Picture 3"/>
          <p:cNvPicPr>
            <a:picLocks noChangeAspect="1" noChangeArrowheads="1"/>
          </p:cNvPicPr>
          <p:nvPr/>
        </p:nvPicPr>
        <p:blipFill>
          <a:blip r:embed="rId3"/>
          <a:srcRect/>
          <a:stretch>
            <a:fillRect/>
          </a:stretch>
        </p:blipFill>
        <p:spPr bwMode="auto">
          <a:xfrm>
            <a:off x="50800" y="812801"/>
            <a:ext cx="3797300" cy="2714358"/>
          </a:xfrm>
          <a:prstGeom prst="rect">
            <a:avLst/>
          </a:prstGeom>
          <a:noFill/>
          <a:ln w="9525">
            <a:noFill/>
            <a:round/>
            <a:headEnd/>
            <a:tailEnd/>
          </a:ln>
          <a:effectLst/>
        </p:spPr>
      </p:pic>
      <p:sp>
        <p:nvSpPr>
          <p:cNvPr id="9221" name="AutoShape 5"/>
          <p:cNvSpPr>
            <a:spLocks noChangeArrowheads="1"/>
          </p:cNvSpPr>
          <p:nvPr/>
        </p:nvSpPr>
        <p:spPr bwMode="auto">
          <a:xfrm>
            <a:off x="0" y="0"/>
            <a:ext cx="9144000" cy="685800"/>
          </a:xfrm>
          <a:prstGeom prst="roundRect">
            <a:avLst>
              <a:gd name="adj" fmla="val 231"/>
            </a:avLst>
          </a:prstGeom>
          <a:solidFill>
            <a:srgbClr val="FFFFFF"/>
          </a:solidFill>
          <a:ln w="18360">
            <a:solidFill>
              <a:srgbClr val="000000"/>
            </a:solidFill>
            <a:round/>
            <a:headEnd/>
            <a:tailEnd/>
          </a:ln>
          <a:effectLst/>
        </p:spPr>
        <p:txBody>
          <a:bodyPr lIns="99000" tIns="54000" rIns="99000" bIns="54000" anchor="ctr" anchorCtr="1">
            <a:prstTxWarp prst="textNoShape">
              <a:avLst/>
            </a:prstTxWarp>
          </a:bodyPr>
          <a:lstStyle/>
          <a:p>
            <a:pPr algn="ctr">
              <a:lnSpc>
                <a:spcPct val="100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3200" b="1" dirty="0">
                <a:solidFill>
                  <a:srgbClr val="000000"/>
                </a:solidFill>
                <a:ea typeface="DejaVu LGC Sans" charset="0"/>
                <a:cs typeface="DejaVu LGC Sans" charset="0"/>
              </a:rPr>
              <a:t>Forward Jet </a:t>
            </a:r>
            <a:r>
              <a:rPr lang="en-US" sz="3200" b="1" dirty="0" err="1" smtClean="0">
                <a:solidFill>
                  <a:srgbClr val="000000"/>
                </a:solidFill>
                <a:ea typeface="DejaVu LGC Sans" charset="0"/>
                <a:cs typeface="DejaVu LGC Sans" charset="0"/>
              </a:rPr>
              <a:t>p</a:t>
            </a:r>
            <a:r>
              <a:rPr lang="en-US" sz="3200" b="1" baseline="-33000" dirty="0" err="1" smtClean="0">
                <a:solidFill>
                  <a:srgbClr val="000000"/>
                </a:solidFill>
                <a:ea typeface="DejaVu LGC Sans" charset="0"/>
                <a:cs typeface="DejaVu LGC Sans" charset="0"/>
              </a:rPr>
              <a:t>T</a:t>
            </a:r>
            <a:r>
              <a:rPr lang="en-US" sz="3200" b="1" baseline="-33000" dirty="0" smtClean="0">
                <a:solidFill>
                  <a:srgbClr val="000000"/>
                </a:solidFill>
                <a:ea typeface="DejaVu LGC Sans" charset="0"/>
                <a:cs typeface="DejaVu LGC Sans" charset="0"/>
              </a:rPr>
              <a:t> </a:t>
            </a:r>
            <a:r>
              <a:rPr lang="en-US" sz="3200" b="1" dirty="0" smtClean="0">
                <a:solidFill>
                  <a:srgbClr val="000000"/>
                </a:solidFill>
                <a:ea typeface="DejaVu LGC Sans" charset="0"/>
                <a:cs typeface="DejaVu LGC Sans" charset="0"/>
              </a:rPr>
              <a:t>and </a:t>
            </a:r>
            <a:r>
              <a:rPr lang="en-US" sz="3200" b="1" dirty="0" err="1" smtClean="0">
                <a:solidFill>
                  <a:srgbClr val="000000"/>
                </a:solidFill>
                <a:latin typeface="Symbol" charset="2"/>
                <a:ea typeface="DejaVu LGC Sans" charset="0"/>
                <a:cs typeface="Symbol" charset="2"/>
              </a:rPr>
              <a:t>h</a:t>
            </a:r>
            <a:r>
              <a:rPr lang="en-US" sz="3200" b="1" dirty="0" smtClean="0">
                <a:solidFill>
                  <a:srgbClr val="000000"/>
                </a:solidFill>
                <a:ea typeface="DejaVu LGC Sans" charset="0"/>
                <a:cs typeface="DejaVu LGC Sans" charset="0"/>
              </a:rPr>
              <a:t> spectrum</a:t>
            </a:r>
            <a:endParaRPr lang="en-US" sz="3200" b="1" dirty="0">
              <a:solidFill>
                <a:srgbClr val="000000"/>
              </a:solidFill>
              <a:ea typeface="DejaVu LGC Sans" charset="0"/>
              <a:cs typeface="DejaVu LGC Sans" charset="0"/>
            </a:endParaRPr>
          </a:p>
        </p:txBody>
      </p:sp>
      <p:pic>
        <p:nvPicPr>
          <p:cNvPr id="12" name="Picture 5"/>
          <p:cNvPicPr>
            <a:picLocks noChangeAspect="1" noChangeArrowheads="1"/>
          </p:cNvPicPr>
          <p:nvPr/>
        </p:nvPicPr>
        <p:blipFill>
          <a:blip r:embed="rId4"/>
          <a:srcRect/>
          <a:stretch>
            <a:fillRect/>
          </a:stretch>
        </p:blipFill>
        <p:spPr bwMode="auto">
          <a:xfrm>
            <a:off x="-1" y="3641553"/>
            <a:ext cx="3860801" cy="2718040"/>
          </a:xfrm>
          <a:prstGeom prst="rect">
            <a:avLst/>
          </a:prstGeom>
          <a:noFill/>
          <a:ln w="9525">
            <a:noFill/>
            <a:round/>
            <a:headEnd/>
            <a:tailEnd/>
          </a:ln>
          <a:effectLst/>
        </p:spPr>
      </p:pic>
      <p:sp>
        <p:nvSpPr>
          <p:cNvPr id="13" name="TextBox 12"/>
          <p:cNvSpPr txBox="1"/>
          <p:nvPr/>
        </p:nvSpPr>
        <p:spPr>
          <a:xfrm>
            <a:off x="3009900" y="1782117"/>
            <a:ext cx="530163" cy="461665"/>
          </a:xfrm>
          <a:prstGeom prst="rect">
            <a:avLst/>
          </a:prstGeom>
          <a:noFill/>
        </p:spPr>
        <p:txBody>
          <a:bodyPr wrap="none" rtlCol="0">
            <a:spAutoFit/>
          </a:bodyPr>
          <a:lstStyle/>
          <a:p>
            <a:r>
              <a:rPr lang="en-US" sz="2400" b="1" dirty="0" err="1" smtClean="0"/>
              <a:t>p</a:t>
            </a:r>
            <a:r>
              <a:rPr lang="en-US" sz="2400" b="1" baseline="-25000" dirty="0" err="1" smtClean="0"/>
              <a:t>T</a:t>
            </a:r>
            <a:endParaRPr lang="en-US" sz="2400" b="1" baseline="-25000" dirty="0"/>
          </a:p>
        </p:txBody>
      </p:sp>
      <p:sp>
        <p:nvSpPr>
          <p:cNvPr id="14" name="TextBox 13"/>
          <p:cNvSpPr txBox="1"/>
          <p:nvPr/>
        </p:nvSpPr>
        <p:spPr>
          <a:xfrm>
            <a:off x="3035300" y="4578002"/>
            <a:ext cx="401197" cy="523220"/>
          </a:xfrm>
          <a:prstGeom prst="rect">
            <a:avLst/>
          </a:prstGeom>
          <a:noFill/>
        </p:spPr>
        <p:txBody>
          <a:bodyPr wrap="none" rtlCol="0">
            <a:spAutoFit/>
          </a:bodyPr>
          <a:lstStyle/>
          <a:p>
            <a:r>
              <a:rPr lang="en-US" sz="2800" b="1" dirty="0" err="1" smtClean="0">
                <a:latin typeface="Symbol" charset="2"/>
                <a:cs typeface="Symbol" charset="2"/>
              </a:rPr>
              <a:t>h</a:t>
            </a:r>
            <a:endParaRPr lang="en-US" sz="2800" b="1" baseline="-25000" dirty="0">
              <a:latin typeface="Symbol" charset="2"/>
              <a:cs typeface="Symbol" charset="2"/>
            </a:endParaRPr>
          </a:p>
        </p:txBody>
      </p:sp>
      <p:sp>
        <p:nvSpPr>
          <p:cNvPr id="16" name="TextBox 15"/>
          <p:cNvSpPr txBox="1"/>
          <p:nvPr/>
        </p:nvSpPr>
        <p:spPr>
          <a:xfrm>
            <a:off x="1699459" y="1463585"/>
            <a:ext cx="2031325" cy="307777"/>
          </a:xfrm>
          <a:prstGeom prst="rect">
            <a:avLst/>
          </a:prstGeom>
          <a:noFill/>
        </p:spPr>
        <p:txBody>
          <a:bodyPr wrap="none" rtlCol="0">
            <a:spAutoFit/>
          </a:bodyPr>
          <a:lstStyle/>
          <a:p>
            <a:r>
              <a:rPr lang="en-US" sz="1400" dirty="0" smtClean="0"/>
              <a:t>Statistical errors only</a:t>
            </a:r>
            <a:endParaRPr lang="en-US" sz="1400" dirty="0"/>
          </a:p>
        </p:txBody>
      </p:sp>
      <p:sp>
        <p:nvSpPr>
          <p:cNvPr id="17" name="TextBox 16"/>
          <p:cNvSpPr txBox="1"/>
          <p:nvPr/>
        </p:nvSpPr>
        <p:spPr>
          <a:xfrm>
            <a:off x="1699459" y="4322513"/>
            <a:ext cx="2031325" cy="307777"/>
          </a:xfrm>
          <a:prstGeom prst="rect">
            <a:avLst/>
          </a:prstGeom>
          <a:noFill/>
        </p:spPr>
        <p:txBody>
          <a:bodyPr wrap="none" rtlCol="0">
            <a:spAutoFit/>
          </a:bodyPr>
          <a:lstStyle/>
          <a:p>
            <a:r>
              <a:rPr lang="en-US" sz="1400" dirty="0" smtClean="0"/>
              <a:t>Statistical errors only</a:t>
            </a:r>
            <a:endParaRPr lang="en-US" sz="1400" dirty="0"/>
          </a:p>
        </p:txBody>
      </p:sp>
      <p:sp>
        <p:nvSpPr>
          <p:cNvPr id="18" name="TextBox 17"/>
          <p:cNvSpPr txBox="1"/>
          <p:nvPr/>
        </p:nvSpPr>
        <p:spPr>
          <a:xfrm>
            <a:off x="4076701" y="911819"/>
            <a:ext cx="5067300" cy="4985980"/>
          </a:xfrm>
          <a:prstGeom prst="rect">
            <a:avLst/>
          </a:prstGeom>
          <a:noFill/>
        </p:spPr>
        <p:txBody>
          <a:bodyPr wrap="square" rtlCol="0">
            <a:spAutoFit/>
          </a:bodyPr>
          <a:lstStyle/>
          <a:p>
            <a:endParaRPr lang="en-US" dirty="0" smtClean="0"/>
          </a:p>
          <a:p>
            <a:r>
              <a:rPr lang="en-US" sz="2000" dirty="0" smtClean="0">
                <a:latin typeface="Calibri"/>
                <a:cs typeface="Calibri"/>
              </a:rPr>
              <a:t>Here 7 </a:t>
            </a:r>
            <a:r>
              <a:rPr lang="en-US" sz="2000" dirty="0" err="1" smtClean="0">
                <a:latin typeface="Calibri"/>
                <a:cs typeface="Calibri"/>
              </a:rPr>
              <a:t>TeV</a:t>
            </a:r>
            <a:r>
              <a:rPr lang="en-US" sz="2000" dirty="0" smtClean="0">
                <a:latin typeface="Calibri"/>
                <a:cs typeface="Calibri"/>
              </a:rPr>
              <a:t> data considered. </a:t>
            </a:r>
            <a:r>
              <a:rPr lang="en-US" sz="2000" dirty="0" smtClean="0">
                <a:solidFill>
                  <a:srgbClr val="FF0000"/>
                </a:solidFill>
                <a:latin typeface="Calibri"/>
                <a:cs typeface="Calibri"/>
              </a:rPr>
              <a:t>L ≈ 10 nb</a:t>
            </a:r>
            <a:r>
              <a:rPr lang="en-US" sz="2000" baseline="30000" dirty="0" smtClean="0">
                <a:solidFill>
                  <a:srgbClr val="FF0000"/>
                </a:solidFill>
                <a:latin typeface="Calibri"/>
                <a:cs typeface="Calibri"/>
              </a:rPr>
              <a:t>-</a:t>
            </a:r>
            <a:r>
              <a:rPr lang="en-US" sz="2000" baseline="30000" dirty="0" smtClean="0">
                <a:solidFill>
                  <a:srgbClr val="FF0000"/>
                </a:solidFill>
                <a:latin typeface="Calibri"/>
                <a:cs typeface="Calibri"/>
              </a:rPr>
              <a:t>1</a:t>
            </a:r>
            <a:r>
              <a:rPr lang="en-US" sz="2000" dirty="0" smtClean="0">
                <a:solidFill>
                  <a:srgbClr val="FF0000"/>
                </a:solidFill>
                <a:latin typeface="Calibri"/>
                <a:cs typeface="Calibri"/>
              </a:rPr>
              <a:t>.</a:t>
            </a:r>
          </a:p>
          <a:p>
            <a:r>
              <a:rPr lang="en-US" sz="2000" dirty="0" smtClean="0">
                <a:latin typeface="Calibri"/>
                <a:cs typeface="Calibri"/>
              </a:rPr>
              <a:t/>
            </a:r>
            <a:br>
              <a:rPr lang="en-US" sz="2000" dirty="0" smtClean="0">
                <a:latin typeface="Calibri"/>
                <a:cs typeface="Calibri"/>
              </a:rPr>
            </a:br>
            <a:r>
              <a:rPr lang="en-US" sz="2000" dirty="0" smtClean="0">
                <a:latin typeface="Calibri"/>
                <a:cs typeface="Calibri"/>
              </a:rPr>
              <a:t>Jets reconstructed in HF only: </a:t>
            </a:r>
            <a:r>
              <a:rPr lang="en-US" sz="2000" dirty="0" smtClean="0">
                <a:solidFill>
                  <a:srgbClr val="0000FF"/>
                </a:solidFill>
                <a:latin typeface="Calibri"/>
                <a:cs typeface="Calibri"/>
              </a:rPr>
              <a:t>3.2 &lt; </a:t>
            </a:r>
            <a:r>
              <a:rPr lang="en-US" sz="2000" dirty="0" err="1" smtClean="0">
                <a:solidFill>
                  <a:srgbClr val="0000FF"/>
                </a:solidFill>
                <a:latin typeface="Symbol" charset="2"/>
                <a:cs typeface="Symbol" charset="2"/>
              </a:rPr>
              <a:t>h</a:t>
            </a:r>
            <a:r>
              <a:rPr lang="en-US" sz="2000" dirty="0" smtClean="0">
                <a:solidFill>
                  <a:srgbClr val="0000FF"/>
                </a:solidFill>
                <a:latin typeface="Calibri"/>
                <a:cs typeface="Calibri"/>
              </a:rPr>
              <a:t> &lt; </a:t>
            </a:r>
            <a:r>
              <a:rPr lang="en-US" sz="2000" dirty="0" smtClean="0">
                <a:solidFill>
                  <a:srgbClr val="0000FF"/>
                </a:solidFill>
                <a:latin typeface="Calibri"/>
                <a:cs typeface="Calibri"/>
              </a:rPr>
              <a:t>4.7.</a:t>
            </a:r>
          </a:p>
          <a:p>
            <a:endParaRPr lang="en-US" sz="2000" dirty="0" smtClean="0">
              <a:latin typeface="Calibri"/>
              <a:cs typeface="Calibri"/>
            </a:endParaRPr>
          </a:p>
          <a:p>
            <a:r>
              <a:rPr lang="en-US" sz="2000" dirty="0" err="1" smtClean="0">
                <a:solidFill>
                  <a:srgbClr val="008000"/>
                </a:solidFill>
                <a:latin typeface="Calibri"/>
                <a:cs typeface="Calibri"/>
              </a:rPr>
              <a:t>p</a:t>
            </a:r>
            <a:r>
              <a:rPr lang="en-US" sz="2000" baseline="-25000" dirty="0" err="1" smtClean="0">
                <a:solidFill>
                  <a:srgbClr val="008000"/>
                </a:solidFill>
                <a:latin typeface="Calibri"/>
                <a:cs typeface="Calibri"/>
              </a:rPr>
              <a:t>T</a:t>
            </a:r>
            <a:r>
              <a:rPr lang="en-US" sz="2000" dirty="0" smtClean="0">
                <a:solidFill>
                  <a:srgbClr val="008000"/>
                </a:solidFill>
                <a:latin typeface="Calibri"/>
                <a:cs typeface="Calibri"/>
              </a:rPr>
              <a:t> &gt; 35 </a:t>
            </a:r>
            <a:r>
              <a:rPr lang="en-US" sz="2000" dirty="0" err="1" smtClean="0">
                <a:solidFill>
                  <a:srgbClr val="008000"/>
                </a:solidFill>
                <a:latin typeface="Calibri"/>
                <a:cs typeface="Calibri"/>
              </a:rPr>
              <a:t>GeV</a:t>
            </a:r>
            <a:r>
              <a:rPr lang="en-US" sz="2000" dirty="0" smtClean="0">
                <a:solidFill>
                  <a:srgbClr val="008000"/>
                </a:solidFill>
                <a:latin typeface="Calibri"/>
                <a:cs typeface="Calibri"/>
              </a:rPr>
              <a:t>.</a:t>
            </a:r>
          </a:p>
          <a:p>
            <a:endParaRPr lang="en-US" sz="2000" dirty="0">
              <a:latin typeface="Calibri"/>
              <a:cs typeface="Calibri"/>
            </a:endParaRPr>
          </a:p>
          <a:p>
            <a:r>
              <a:rPr lang="en-US" sz="2000" dirty="0" smtClean="0">
                <a:latin typeface="Calibri"/>
                <a:cs typeface="Calibri"/>
              </a:rPr>
              <a:t>Distributions not </a:t>
            </a:r>
            <a:r>
              <a:rPr lang="en-US" sz="2000" dirty="0" smtClean="0">
                <a:latin typeface="Calibri"/>
                <a:cs typeface="Calibri"/>
              </a:rPr>
              <a:t>corrected.</a:t>
            </a:r>
          </a:p>
          <a:p>
            <a:endParaRPr lang="en-US" sz="2000" dirty="0" smtClean="0">
              <a:latin typeface="Calibri"/>
              <a:cs typeface="Calibri"/>
            </a:endParaRPr>
          </a:p>
          <a:p>
            <a:r>
              <a:rPr lang="en-US" sz="2000" dirty="0" smtClean="0">
                <a:latin typeface="Calibri"/>
                <a:cs typeface="Calibri"/>
              </a:rPr>
              <a:t>Reasonable data </a:t>
            </a:r>
            <a:r>
              <a:rPr lang="en-US" sz="2000" dirty="0" err="1" smtClean="0">
                <a:latin typeface="Calibri"/>
                <a:cs typeface="Calibri"/>
              </a:rPr>
              <a:t>vs</a:t>
            </a:r>
            <a:r>
              <a:rPr lang="en-US" sz="2000" dirty="0" smtClean="0">
                <a:latin typeface="Calibri"/>
                <a:cs typeface="Calibri"/>
              </a:rPr>
              <a:t> MC </a:t>
            </a:r>
            <a:r>
              <a:rPr lang="en-US" sz="2000" dirty="0" smtClean="0">
                <a:latin typeface="Calibri"/>
                <a:cs typeface="Calibri"/>
              </a:rPr>
              <a:t>agreement.</a:t>
            </a:r>
          </a:p>
          <a:p>
            <a:endParaRPr lang="en-US" sz="2000" dirty="0" smtClean="0">
              <a:latin typeface="Calibri"/>
              <a:cs typeface="Calibri"/>
            </a:endParaRPr>
          </a:p>
          <a:p>
            <a:r>
              <a:rPr lang="en-US" sz="2000" dirty="0" smtClean="0">
                <a:latin typeface="Calibri"/>
                <a:cs typeface="Calibri"/>
              </a:rPr>
              <a:t>Expected resolutions:</a:t>
            </a:r>
          </a:p>
          <a:p>
            <a:endParaRPr lang="en-US" sz="2000" dirty="0" smtClean="0">
              <a:latin typeface="Calibri"/>
              <a:cs typeface="Calibri"/>
            </a:endParaRPr>
          </a:p>
          <a:p>
            <a:r>
              <a:rPr lang="en-US" sz="2000" dirty="0" err="1">
                <a:latin typeface="Symbol" charset="2"/>
                <a:cs typeface="Symbol" charset="2"/>
              </a:rPr>
              <a:t>s</a:t>
            </a:r>
            <a:r>
              <a:rPr lang="en-US" sz="2000" dirty="0" err="1" smtClean="0">
                <a:latin typeface="Calibri"/>
                <a:cs typeface="Calibri"/>
              </a:rPr>
              <a:t>(p</a:t>
            </a:r>
            <a:r>
              <a:rPr lang="en-US" sz="2000" baseline="-25000" dirty="0" err="1" smtClean="0">
                <a:latin typeface="Calibri"/>
                <a:cs typeface="Calibri"/>
              </a:rPr>
              <a:t>T</a:t>
            </a:r>
            <a:r>
              <a:rPr lang="en-US" sz="2000" dirty="0" err="1" smtClean="0">
                <a:latin typeface="Calibri"/>
                <a:cs typeface="Calibri"/>
              </a:rPr>
              <a:t>)/p</a:t>
            </a:r>
            <a:r>
              <a:rPr lang="en-US" sz="2000" baseline="-25000" dirty="0" err="1" smtClean="0">
                <a:latin typeface="Calibri"/>
                <a:cs typeface="Calibri"/>
              </a:rPr>
              <a:t>T</a:t>
            </a:r>
            <a:r>
              <a:rPr lang="en-US" sz="2000" baseline="-25000" dirty="0" smtClean="0">
                <a:latin typeface="Calibri"/>
                <a:cs typeface="Calibri"/>
              </a:rPr>
              <a:t> </a:t>
            </a:r>
            <a:r>
              <a:rPr lang="en-US" sz="2000" dirty="0" smtClean="0">
                <a:latin typeface="Calibri"/>
                <a:cs typeface="Calibri"/>
              </a:rPr>
              <a:t> ≈ 12% @ 100 </a:t>
            </a:r>
            <a:r>
              <a:rPr lang="en-US" sz="2000" dirty="0" err="1" smtClean="0">
                <a:latin typeface="Calibri"/>
                <a:cs typeface="Calibri"/>
              </a:rPr>
              <a:t>GeV</a:t>
            </a:r>
            <a:r>
              <a:rPr lang="en-US" sz="2000" dirty="0" smtClean="0">
                <a:latin typeface="Calibri"/>
                <a:cs typeface="Calibri"/>
              </a:rPr>
              <a:t>.</a:t>
            </a:r>
          </a:p>
          <a:p>
            <a:endParaRPr lang="en-US" sz="2000" dirty="0" smtClean="0">
              <a:latin typeface="Calibri"/>
              <a:cs typeface="Calibri"/>
            </a:endParaRPr>
          </a:p>
          <a:p>
            <a:r>
              <a:rPr lang="en-US" sz="2000" dirty="0" err="1" smtClean="0">
                <a:latin typeface="Symbol" charset="2"/>
                <a:cs typeface="Symbol" charset="2"/>
              </a:rPr>
              <a:t>s</a:t>
            </a:r>
            <a:r>
              <a:rPr lang="en-US" sz="2000" dirty="0" err="1" smtClean="0">
                <a:latin typeface="Calibri"/>
                <a:cs typeface="Calibri"/>
              </a:rPr>
              <a:t>(R</a:t>
            </a:r>
            <a:r>
              <a:rPr lang="en-US" sz="2000" dirty="0" smtClean="0">
                <a:latin typeface="Calibri"/>
                <a:cs typeface="Calibri"/>
              </a:rPr>
              <a:t>)/R ≈ 0.035 @ 100 </a:t>
            </a:r>
            <a:r>
              <a:rPr lang="en-US" sz="2000" dirty="0" err="1" smtClean="0">
                <a:latin typeface="Calibri"/>
                <a:cs typeface="Calibri"/>
              </a:rPr>
              <a:t>GeV</a:t>
            </a:r>
            <a:r>
              <a:rPr lang="en-US" sz="2000" dirty="0" smtClean="0">
                <a:latin typeface="Calibri"/>
                <a:cs typeface="Calibri"/>
              </a:rPr>
              <a:t>, R = √(</a:t>
            </a:r>
            <a:r>
              <a:rPr lang="en-US" sz="2000" dirty="0" smtClean="0">
                <a:latin typeface="Symbol" charset="2"/>
                <a:cs typeface="Symbol" charset="2"/>
              </a:rPr>
              <a:t>Df</a:t>
            </a:r>
            <a:r>
              <a:rPr lang="en-US" sz="2000" baseline="30000" dirty="0" smtClean="0">
                <a:latin typeface="Symbol" charset="2"/>
                <a:cs typeface="Symbol" charset="2"/>
              </a:rPr>
              <a:t>2</a:t>
            </a:r>
            <a:r>
              <a:rPr lang="en-US" sz="2000" dirty="0" smtClean="0">
                <a:latin typeface="Symbol" charset="2"/>
                <a:cs typeface="Symbol" charset="2"/>
              </a:rPr>
              <a:t>+Dh</a:t>
            </a:r>
            <a:r>
              <a:rPr lang="en-US" sz="2000" baseline="30000" dirty="0" smtClean="0">
                <a:latin typeface="Symbol" charset="2"/>
                <a:cs typeface="Symbol" charset="2"/>
              </a:rPr>
              <a:t>2</a:t>
            </a:r>
            <a:r>
              <a:rPr lang="en-US" sz="2000" dirty="0" smtClean="0">
                <a:latin typeface="Calibri"/>
                <a:cs typeface="Calibri"/>
              </a:rPr>
              <a:t>).</a:t>
            </a:r>
            <a:endParaRPr lang="en-US" sz="2000" dirty="0">
              <a:latin typeface="Calibri"/>
              <a:cs typeface="Calibri"/>
            </a:endParaRPr>
          </a:p>
        </p:txBody>
      </p:sp>
      <p:sp>
        <p:nvSpPr>
          <p:cNvPr id="19"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7/22/10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0"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21"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Tree>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147" name="Text Box 3"/>
          <p:cNvSpPr txBox="1">
            <a:spLocks noChangeArrowheads="1"/>
          </p:cNvSpPr>
          <p:nvPr/>
        </p:nvSpPr>
        <p:spPr bwMode="auto">
          <a:xfrm>
            <a:off x="123840" y="757771"/>
            <a:ext cx="8896320" cy="2003250"/>
          </a:xfrm>
          <a:prstGeom prst="rect">
            <a:avLst/>
          </a:prstGeom>
          <a:noFill/>
          <a:ln w="9525">
            <a:noFill/>
            <a:round/>
            <a:headEnd/>
            <a:tailEnd/>
          </a:ln>
          <a:effectLst/>
        </p:spPr>
        <p:txBody>
          <a:bodyPr lIns="81639" tIns="40820" rIns="81639" bIns="40820">
            <a:prstTxWarp prst="textNoShape">
              <a:avLst/>
            </a:prstTxWarp>
          </a:bodyPr>
          <a:lstStyle/>
          <a:p>
            <a:pPr>
              <a:lnSpc>
                <a:spcPct val="116000"/>
              </a:lnSpc>
              <a:buSzPct val="45000"/>
              <a:buFont typeface="Wingdings" pitchFamily="-106"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GB" sz="2400" dirty="0" smtClean="0">
                <a:solidFill>
                  <a:srgbClr val="000000"/>
                </a:solidFill>
                <a:latin typeface="Comic Sans MS" pitchFamily="-106" charset="0"/>
                <a:ea typeface="Comic Sans MS" pitchFamily="-106" charset="0"/>
                <a:cs typeface="Comic Sans MS" pitchFamily="-106" charset="0"/>
              </a:rPr>
              <a:t> </a:t>
            </a:r>
            <a:r>
              <a:rPr lang="en-GB" sz="2400" dirty="0">
                <a:solidFill>
                  <a:srgbClr val="000000"/>
                </a:solidFill>
                <a:latin typeface="Calibri"/>
                <a:ea typeface="Comic Sans MS" pitchFamily="-106" charset="0"/>
                <a:cs typeface="Calibri"/>
              </a:rPr>
              <a:t>M</a:t>
            </a:r>
            <a:r>
              <a:rPr lang="en-GB" sz="2400" dirty="0" smtClean="0">
                <a:solidFill>
                  <a:srgbClr val="000000"/>
                </a:solidFill>
                <a:latin typeface="Calibri"/>
                <a:ea typeface="Comic Sans MS" pitchFamily="-106" charset="0"/>
                <a:cs typeface="Calibri"/>
              </a:rPr>
              <a:t>easurement relies on the energy flow in the </a:t>
            </a:r>
            <a:r>
              <a:rPr lang="en-GB" sz="2400" dirty="0" err="1" smtClean="0">
                <a:solidFill>
                  <a:srgbClr val="000000"/>
                </a:solidFill>
                <a:latin typeface="Calibri"/>
                <a:ea typeface="Comic Sans MS" pitchFamily="-106" charset="0"/>
                <a:cs typeface="Calibri"/>
              </a:rPr>
              <a:t>Hadron</a:t>
            </a:r>
            <a:r>
              <a:rPr lang="en-GB" sz="2400" dirty="0" smtClean="0">
                <a:solidFill>
                  <a:srgbClr val="000000"/>
                </a:solidFill>
                <a:latin typeface="Calibri"/>
                <a:ea typeface="Comic Sans MS" pitchFamily="-106" charset="0"/>
                <a:cs typeface="Calibri"/>
              </a:rPr>
              <a:t> </a:t>
            </a:r>
            <a:r>
              <a:rPr lang="en-GB" sz="2400" dirty="0">
                <a:solidFill>
                  <a:srgbClr val="000000"/>
                </a:solidFill>
                <a:latin typeface="Calibri"/>
                <a:ea typeface="Comic Sans MS" pitchFamily="-106" charset="0"/>
                <a:cs typeface="Calibri"/>
              </a:rPr>
              <a:t>Forward</a:t>
            </a:r>
            <a:r>
              <a:rPr lang="en-GB" sz="2400" dirty="0" smtClean="0">
                <a:solidFill>
                  <a:srgbClr val="000000"/>
                </a:solidFill>
                <a:latin typeface="Calibri"/>
                <a:ea typeface="Comic Sans MS" pitchFamily="-106" charset="0"/>
                <a:cs typeface="Calibri"/>
              </a:rPr>
              <a:t> Calorimeter (</a:t>
            </a:r>
            <a:r>
              <a:rPr lang="en-GB" sz="2400" dirty="0" smtClean="0">
                <a:solidFill>
                  <a:srgbClr val="0000FF"/>
                </a:solidFill>
                <a:latin typeface="Calibri"/>
                <a:ea typeface="Comic Sans MS" pitchFamily="-106" charset="0"/>
                <a:cs typeface="Calibri"/>
              </a:rPr>
              <a:t>3 &lt; </a:t>
            </a:r>
            <a:r>
              <a:rPr lang="en-GB" sz="2400" dirty="0" err="1" smtClean="0">
                <a:solidFill>
                  <a:srgbClr val="0000FF"/>
                </a:solidFill>
                <a:latin typeface="Symbol" charset="2"/>
                <a:ea typeface="Comic Sans MS" pitchFamily="-106" charset="0"/>
                <a:cs typeface="Symbol" charset="2"/>
              </a:rPr>
              <a:t>h</a:t>
            </a:r>
            <a:r>
              <a:rPr lang="en-GB" sz="2400" dirty="0" smtClean="0">
                <a:solidFill>
                  <a:srgbClr val="0000FF"/>
                </a:solidFill>
                <a:latin typeface="Calibri"/>
                <a:ea typeface="Comic Sans MS" pitchFamily="-106" charset="0"/>
                <a:cs typeface="Calibri"/>
              </a:rPr>
              <a:t> &lt; 5</a:t>
            </a:r>
            <a:r>
              <a:rPr lang="en-GB" sz="2400" dirty="0" smtClean="0">
                <a:solidFill>
                  <a:srgbClr val="000000"/>
                </a:solidFill>
                <a:latin typeface="Calibri"/>
                <a:ea typeface="Comic Sans MS" pitchFamily="-106" charset="0"/>
                <a:cs typeface="Calibri"/>
              </a:rPr>
              <a:t>) in the presence of events “triggered” by a more central activity (Minimum Bias, </a:t>
            </a:r>
            <a:r>
              <a:rPr lang="en-GB" sz="2400" dirty="0" err="1" smtClean="0">
                <a:solidFill>
                  <a:srgbClr val="000000"/>
                </a:solidFill>
                <a:latin typeface="Calibri"/>
                <a:ea typeface="Comic Sans MS" pitchFamily="-106" charset="0"/>
                <a:cs typeface="Calibri"/>
              </a:rPr>
              <a:t>di</a:t>
            </a:r>
            <a:r>
              <a:rPr lang="en-GB" sz="2400" dirty="0" smtClean="0">
                <a:solidFill>
                  <a:srgbClr val="000000"/>
                </a:solidFill>
                <a:latin typeface="Calibri"/>
                <a:ea typeface="Comic Sans MS" pitchFamily="-106" charset="0"/>
                <a:cs typeface="Calibri"/>
              </a:rPr>
              <a:t>-Jets)</a:t>
            </a:r>
            <a:endParaRPr lang="en-GB" sz="2400" b="1" dirty="0" smtClean="0">
              <a:solidFill>
                <a:srgbClr val="FF0000"/>
              </a:solidFill>
              <a:latin typeface="Calibri"/>
              <a:ea typeface="URWPalladioL-Roma" charset="0"/>
              <a:cs typeface="Calibri"/>
            </a:endParaRPr>
          </a:p>
          <a:p>
            <a:pPr>
              <a:lnSpc>
                <a:spcPct val="116000"/>
              </a:lnSpc>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US" sz="2400" dirty="0" err="1" smtClean="0">
                <a:solidFill>
                  <a:srgbClr val="FF0000"/>
                </a:solidFill>
                <a:latin typeface="Calibri"/>
                <a:ea typeface="URWPalladioL-Roma" charset="0"/>
                <a:cs typeface="Calibri"/>
                <a:sym typeface="Wingdings"/>
              </a:rPr>
              <a:t></a:t>
            </a:r>
            <a:r>
              <a:rPr lang="en-GB" sz="2400" dirty="0" smtClean="0">
                <a:solidFill>
                  <a:srgbClr val="FF0000"/>
                </a:solidFill>
                <a:latin typeface="Calibri"/>
                <a:ea typeface="URWPalladioL-Roma" charset="0"/>
                <a:cs typeface="Calibri"/>
              </a:rPr>
              <a:t>Test </a:t>
            </a:r>
            <a:r>
              <a:rPr lang="en-GB" sz="2400" dirty="0" smtClean="0">
                <a:solidFill>
                  <a:srgbClr val="FF0000"/>
                </a:solidFill>
                <a:latin typeface="Calibri"/>
                <a:ea typeface="URWPalladioL-Roma" charset="0"/>
                <a:cs typeface="Calibri"/>
              </a:rPr>
              <a:t>of central-forward </a:t>
            </a:r>
            <a:r>
              <a:rPr lang="en-GB" sz="2400" dirty="0" smtClean="0">
                <a:solidFill>
                  <a:srgbClr val="FF0000"/>
                </a:solidFill>
                <a:latin typeface="Calibri"/>
                <a:ea typeface="URWPalladioL-Roma" charset="0"/>
                <a:cs typeface="Calibri"/>
              </a:rPr>
              <a:t>correlations</a:t>
            </a:r>
          </a:p>
          <a:p>
            <a:pPr>
              <a:lnSpc>
                <a:spcPct val="116000"/>
              </a:lnSpc>
              <a:buSzPct val="45000"/>
              <a:buFont typeface="Wingdings" pitchFamily="-106"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GB" sz="2400" dirty="0" smtClean="0">
                <a:solidFill>
                  <a:srgbClr val="000000"/>
                </a:solidFill>
                <a:latin typeface="Calibri"/>
                <a:ea typeface="URWPalladioL-Roma" charset="0"/>
                <a:cs typeface="Calibri"/>
              </a:rPr>
              <a:t> Detector level no corrections to </a:t>
            </a:r>
            <a:r>
              <a:rPr lang="en-GB" sz="2400" dirty="0">
                <a:solidFill>
                  <a:srgbClr val="000000"/>
                </a:solidFill>
                <a:latin typeface="Calibri"/>
                <a:ea typeface="URWPalladioL-Roma" charset="0"/>
                <a:cs typeface="Calibri"/>
              </a:rPr>
              <a:t>the </a:t>
            </a:r>
            <a:r>
              <a:rPr lang="en-GB" sz="2400" dirty="0" err="1" smtClean="0">
                <a:solidFill>
                  <a:srgbClr val="000000"/>
                </a:solidFill>
                <a:latin typeface="Calibri"/>
                <a:ea typeface="URWPalladioL-Roma" charset="0"/>
                <a:cs typeface="Calibri"/>
              </a:rPr>
              <a:t>hadron</a:t>
            </a:r>
            <a:r>
              <a:rPr lang="en-GB" sz="2400" dirty="0">
                <a:solidFill>
                  <a:srgbClr val="000000"/>
                </a:solidFill>
                <a:latin typeface="Calibri"/>
                <a:ea typeface="URWPalladioL-Roma" charset="0"/>
                <a:cs typeface="Calibri"/>
              </a:rPr>
              <a:t> </a:t>
            </a:r>
            <a:r>
              <a:rPr lang="en-GB" sz="2400" dirty="0" smtClean="0">
                <a:solidFill>
                  <a:srgbClr val="000000"/>
                </a:solidFill>
                <a:latin typeface="Calibri"/>
                <a:ea typeface="URWPalladioL-Roma" charset="0"/>
                <a:cs typeface="Calibri"/>
              </a:rPr>
              <a:t>level applied</a:t>
            </a:r>
            <a:br>
              <a:rPr lang="en-GB" sz="2400" dirty="0" smtClean="0">
                <a:solidFill>
                  <a:srgbClr val="000000"/>
                </a:solidFill>
                <a:latin typeface="Calibri"/>
                <a:ea typeface="URWPalladioL-Roma" charset="0"/>
                <a:cs typeface="Calibri"/>
              </a:rPr>
            </a:br>
            <a:r>
              <a:rPr lang="en-GB" sz="2400" dirty="0">
                <a:solidFill>
                  <a:srgbClr val="000000"/>
                </a:solidFill>
                <a:latin typeface="Calibri"/>
                <a:ea typeface="URWPalladioL-Roma" charset="0"/>
                <a:cs typeface="Calibri"/>
              </a:rPr>
              <a:t/>
            </a:r>
            <a:br>
              <a:rPr lang="en-GB" sz="2400" dirty="0">
                <a:solidFill>
                  <a:srgbClr val="000000"/>
                </a:solidFill>
                <a:latin typeface="Calibri"/>
                <a:ea typeface="URWPalladioL-Roma" charset="0"/>
                <a:cs typeface="Calibri"/>
              </a:rPr>
            </a:br>
            <a:endParaRPr lang="en-GB" sz="2400" dirty="0">
              <a:solidFill>
                <a:srgbClr val="000000"/>
              </a:solidFill>
              <a:latin typeface="Calibri"/>
              <a:ea typeface="URWPalladioL-Roma" charset="0"/>
              <a:cs typeface="Calibri"/>
            </a:endParaRPr>
          </a:p>
        </p:txBody>
      </p:sp>
      <p:sp>
        <p:nvSpPr>
          <p:cNvPr id="6150" name="Text Box 6"/>
          <p:cNvSpPr txBox="1">
            <a:spLocks noChangeArrowheads="1"/>
          </p:cNvSpPr>
          <p:nvPr/>
        </p:nvSpPr>
        <p:spPr bwMode="auto">
          <a:xfrm>
            <a:off x="601641" y="3311392"/>
            <a:ext cx="3984480" cy="371559"/>
          </a:xfrm>
          <a:prstGeom prst="rect">
            <a:avLst/>
          </a:prstGeom>
          <a:noFill/>
          <a:ln w="9525">
            <a:noFill/>
            <a:round/>
            <a:headEnd/>
            <a:tailEnd/>
          </a:ln>
          <a:effectLst/>
        </p:spPr>
        <p:txBody>
          <a:bodyPr lIns="81639" tIns="40820" rIns="81639" bIns="40820">
            <a:prstTxWarp prst="textNoShape">
              <a:avLst/>
            </a:prstTxWarp>
          </a:bodyPr>
          <a:lstStyle/>
          <a:p>
            <a:pPr>
              <a:lnSpc>
                <a:spcPct val="116000"/>
              </a:lnSpc>
              <a:buSzPct val="45000"/>
              <a:buFont typeface="Wingdings" pitchFamily="-106" charset="2"/>
              <a:buChar char=""/>
              <a:tabLst>
                <a:tab pos="656650" algn="l"/>
                <a:tab pos="1313299" algn="l"/>
                <a:tab pos="1969949" algn="l"/>
                <a:tab pos="2626599" algn="l"/>
                <a:tab pos="3283248" algn="l"/>
                <a:tab pos="3939898" algn="l"/>
              </a:tabLst>
            </a:pPr>
            <a:r>
              <a:rPr lang="en-GB" sz="2400" dirty="0">
                <a:solidFill>
                  <a:srgbClr val="000000"/>
                </a:solidFill>
                <a:latin typeface="Calibri"/>
                <a:ea typeface="Comic Sans MS" pitchFamily="-106" charset="0"/>
                <a:cs typeface="Calibri"/>
              </a:rPr>
              <a:t> Distributions studied:</a:t>
            </a:r>
          </a:p>
        </p:txBody>
      </p:sp>
      <p:sp>
        <p:nvSpPr>
          <p:cNvPr id="6151" name="Text Box 7"/>
          <p:cNvSpPr txBox="1">
            <a:spLocks noChangeArrowheads="1"/>
          </p:cNvSpPr>
          <p:nvPr/>
        </p:nvSpPr>
        <p:spPr bwMode="auto">
          <a:xfrm>
            <a:off x="144000" y="4654206"/>
            <a:ext cx="8999999" cy="1299016"/>
          </a:xfrm>
          <a:prstGeom prst="rect">
            <a:avLst/>
          </a:prstGeom>
          <a:noFill/>
          <a:ln w="9525">
            <a:noFill/>
            <a:round/>
            <a:headEnd/>
            <a:tailEnd/>
          </a:ln>
          <a:effectLst/>
        </p:spPr>
        <p:txBody>
          <a:bodyPr lIns="81639" tIns="40820" rIns="81639" bIns="40820">
            <a:prstTxWarp prst="textNoShape">
              <a:avLst/>
            </a:prstTxWarp>
          </a:bodyPr>
          <a:lstStyle/>
          <a:p>
            <a:pPr>
              <a:lnSpc>
                <a:spcPct val="116000"/>
              </a:lnSpc>
              <a:buSzPct val="45000"/>
              <a:buFont typeface="Wingdings" pitchFamily="-106"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GB" sz="2000" dirty="0" smtClean="0">
                <a:solidFill>
                  <a:srgbClr val="000000"/>
                </a:solidFill>
                <a:latin typeface="Calibri"/>
                <a:ea typeface="Comic Sans MS" pitchFamily="-106" charset="0"/>
                <a:cs typeface="Calibri"/>
              </a:rPr>
              <a:t> </a:t>
            </a:r>
            <a:r>
              <a:rPr lang="en-GB" sz="2400" dirty="0">
                <a:solidFill>
                  <a:srgbClr val="000000"/>
                </a:solidFill>
                <a:latin typeface="Calibri"/>
                <a:ea typeface="URWPalladioL-Roma" charset="0"/>
                <a:cs typeface="Calibri"/>
              </a:rPr>
              <a:t>Three different </a:t>
            </a:r>
            <a:r>
              <a:rPr lang="en-GB" sz="2400" dirty="0" err="1">
                <a:solidFill>
                  <a:srgbClr val="000000"/>
                </a:solidFill>
                <a:latin typeface="Calibri"/>
                <a:ea typeface="URWPalladioL-Roma" charset="0"/>
                <a:cs typeface="Calibri"/>
              </a:rPr>
              <a:t>cms</a:t>
            </a:r>
            <a:r>
              <a:rPr lang="en-GB" sz="2400" dirty="0">
                <a:solidFill>
                  <a:srgbClr val="000000"/>
                </a:solidFill>
                <a:latin typeface="Calibri"/>
                <a:ea typeface="URWPalladioL-Roma" charset="0"/>
                <a:cs typeface="Calibri"/>
              </a:rPr>
              <a:t> energies included: 900 </a:t>
            </a:r>
            <a:r>
              <a:rPr lang="en-GB" sz="2400" dirty="0" err="1">
                <a:solidFill>
                  <a:srgbClr val="000000"/>
                </a:solidFill>
                <a:latin typeface="Calibri"/>
                <a:ea typeface="URWPalladioL-Roma" charset="0"/>
                <a:cs typeface="Calibri"/>
              </a:rPr>
              <a:t>GeV</a:t>
            </a:r>
            <a:r>
              <a:rPr lang="en-GB" sz="2400" dirty="0">
                <a:solidFill>
                  <a:srgbClr val="000000"/>
                </a:solidFill>
                <a:latin typeface="Calibri"/>
                <a:ea typeface="URWPalladioL-Roma" charset="0"/>
                <a:cs typeface="Calibri"/>
              </a:rPr>
              <a:t>, 2360 </a:t>
            </a:r>
            <a:r>
              <a:rPr lang="en-GB" sz="2400" dirty="0" err="1">
                <a:solidFill>
                  <a:srgbClr val="000000"/>
                </a:solidFill>
                <a:latin typeface="Calibri"/>
                <a:ea typeface="URWPalladioL-Roma" charset="0"/>
                <a:cs typeface="Calibri"/>
              </a:rPr>
              <a:t>GeV</a:t>
            </a:r>
            <a:r>
              <a:rPr lang="en-GB" sz="2400" dirty="0">
                <a:solidFill>
                  <a:srgbClr val="000000"/>
                </a:solidFill>
                <a:latin typeface="Calibri"/>
                <a:ea typeface="URWPalladioL-Roma" charset="0"/>
                <a:cs typeface="Calibri"/>
              </a:rPr>
              <a:t>, 7000 </a:t>
            </a:r>
            <a:r>
              <a:rPr lang="en-GB" sz="2400" dirty="0" err="1" smtClean="0">
                <a:solidFill>
                  <a:srgbClr val="000000"/>
                </a:solidFill>
                <a:latin typeface="Calibri"/>
                <a:ea typeface="URWPalladioL-Roma" charset="0"/>
                <a:cs typeface="Calibri"/>
              </a:rPr>
              <a:t>GeV</a:t>
            </a:r>
            <a:endParaRPr lang="en-GB" sz="2400" dirty="0" smtClean="0">
              <a:solidFill>
                <a:srgbClr val="000000"/>
              </a:solidFill>
              <a:latin typeface="Calibri"/>
              <a:ea typeface="URWPalladioL-Roma" charset="0"/>
              <a:cs typeface="Calibri"/>
            </a:endParaRPr>
          </a:p>
          <a:p>
            <a:pPr>
              <a:lnSpc>
                <a:spcPct val="116000"/>
              </a:lnSpc>
              <a:buSzPct val="45000"/>
              <a:buFont typeface="Wingdings" pitchFamily="-106"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GB" sz="2400" dirty="0">
                <a:solidFill>
                  <a:srgbClr val="000000"/>
                </a:solidFill>
                <a:latin typeface="Calibri"/>
                <a:ea typeface="URWPalladioL-Roma" charset="0"/>
                <a:cs typeface="Calibri"/>
              </a:rPr>
              <a:t> </a:t>
            </a:r>
            <a:r>
              <a:rPr lang="en-GB" sz="2400" dirty="0" smtClean="0">
                <a:solidFill>
                  <a:srgbClr val="000000"/>
                </a:solidFill>
                <a:latin typeface="Calibri"/>
                <a:ea typeface="Comic Sans MS" pitchFamily="-106" charset="0"/>
                <a:cs typeface="Calibri"/>
              </a:rPr>
              <a:t>Definition </a:t>
            </a:r>
            <a:r>
              <a:rPr lang="en-GB" sz="2400" dirty="0">
                <a:solidFill>
                  <a:srgbClr val="000000"/>
                </a:solidFill>
                <a:latin typeface="Calibri"/>
                <a:ea typeface="Comic Sans MS" pitchFamily="-106" charset="0"/>
                <a:cs typeface="Calibri"/>
              </a:rPr>
              <a:t>of</a:t>
            </a:r>
            <a:r>
              <a:rPr lang="en-GB" sz="2400" dirty="0" smtClean="0">
                <a:solidFill>
                  <a:srgbClr val="000000"/>
                </a:solidFill>
                <a:latin typeface="Calibri"/>
                <a:ea typeface="Comic Sans MS" pitchFamily="-106" charset="0"/>
                <a:cs typeface="Calibri"/>
              </a:rPr>
              <a:t> </a:t>
            </a:r>
            <a:r>
              <a:rPr lang="en-GB" sz="2400" dirty="0" err="1" smtClean="0">
                <a:solidFill>
                  <a:srgbClr val="FF0000"/>
                </a:solidFill>
                <a:latin typeface="Calibri"/>
                <a:ea typeface="Comic Sans MS" pitchFamily="-106" charset="0"/>
                <a:cs typeface="Calibri"/>
              </a:rPr>
              <a:t>di</a:t>
            </a:r>
            <a:r>
              <a:rPr lang="en-GB" sz="2400" dirty="0" smtClean="0">
                <a:solidFill>
                  <a:srgbClr val="FF0000"/>
                </a:solidFill>
                <a:latin typeface="Calibri"/>
                <a:ea typeface="Comic Sans MS" pitchFamily="-106" charset="0"/>
                <a:cs typeface="Calibri"/>
              </a:rPr>
              <a:t>-Jet </a:t>
            </a:r>
            <a:r>
              <a:rPr lang="en-GB" sz="2400" dirty="0" smtClean="0">
                <a:solidFill>
                  <a:srgbClr val="000000"/>
                </a:solidFill>
                <a:latin typeface="Calibri"/>
                <a:ea typeface="Comic Sans MS" pitchFamily="-106" charset="0"/>
                <a:cs typeface="Calibri"/>
              </a:rPr>
              <a:t>samples:</a:t>
            </a:r>
          </a:p>
          <a:p>
            <a:pPr lvl="1">
              <a:lnSpc>
                <a:spcPct val="116000"/>
              </a:lnSpc>
              <a:buSzPct val="45000"/>
              <a:buFont typeface="Wingdings" pitchFamily="-106"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GB" sz="2400" dirty="0">
                <a:solidFill>
                  <a:srgbClr val="000000"/>
                </a:solidFill>
                <a:latin typeface="Calibri"/>
                <a:ea typeface="Comic Sans MS" pitchFamily="-106" charset="0"/>
                <a:cs typeface="Calibri"/>
              </a:rPr>
              <a:t> </a:t>
            </a:r>
            <a:r>
              <a:rPr lang="en-GB" sz="2400" dirty="0" err="1" smtClean="0">
                <a:solidFill>
                  <a:srgbClr val="000000"/>
                </a:solidFill>
                <a:latin typeface="Calibri"/>
                <a:ea typeface="Comic Sans MS" pitchFamily="-106" charset="0"/>
                <a:cs typeface="Calibri"/>
              </a:rPr>
              <a:t>p</a:t>
            </a:r>
            <a:r>
              <a:rPr lang="en-GB" sz="2400" baseline="-33000" dirty="0" err="1" smtClean="0">
                <a:solidFill>
                  <a:srgbClr val="000000"/>
                </a:solidFill>
                <a:latin typeface="Calibri"/>
                <a:ea typeface="Comic Sans MS" pitchFamily="-106" charset="0"/>
                <a:cs typeface="Calibri"/>
              </a:rPr>
              <a:t>T</a:t>
            </a:r>
            <a:r>
              <a:rPr lang="en-GB" sz="2400" dirty="0" smtClean="0">
                <a:solidFill>
                  <a:srgbClr val="000000"/>
                </a:solidFill>
                <a:latin typeface="Calibri"/>
                <a:ea typeface="Comic Sans MS" pitchFamily="-106" charset="0"/>
                <a:cs typeface="Calibri"/>
              </a:rPr>
              <a:t> </a:t>
            </a:r>
            <a:r>
              <a:rPr lang="en-GB" sz="2400" dirty="0" err="1" smtClean="0">
                <a:solidFill>
                  <a:srgbClr val="000000"/>
                </a:solidFill>
                <a:latin typeface="Calibri"/>
                <a:ea typeface="Comic Sans MS" pitchFamily="-106" charset="0"/>
                <a:cs typeface="Calibri"/>
              </a:rPr>
              <a:t>Calo</a:t>
            </a:r>
            <a:r>
              <a:rPr lang="en-GB" sz="2400" dirty="0" smtClean="0">
                <a:solidFill>
                  <a:srgbClr val="000000"/>
                </a:solidFill>
                <a:latin typeface="Calibri"/>
                <a:ea typeface="Comic Sans MS" pitchFamily="-106" charset="0"/>
                <a:cs typeface="Calibri"/>
              </a:rPr>
              <a:t> Jet &gt; </a:t>
            </a:r>
            <a:r>
              <a:rPr lang="en-GB" sz="2400" dirty="0" smtClean="0">
                <a:solidFill>
                  <a:srgbClr val="FF0000"/>
                </a:solidFill>
                <a:latin typeface="Calibri"/>
                <a:ea typeface="Comic Sans MS" pitchFamily="-106" charset="0"/>
                <a:cs typeface="Calibri"/>
              </a:rPr>
              <a:t>8</a:t>
            </a:r>
            <a:r>
              <a:rPr lang="en-GB" sz="2400" dirty="0" smtClean="0">
                <a:solidFill>
                  <a:srgbClr val="000000"/>
                </a:solidFill>
                <a:latin typeface="Calibri"/>
                <a:ea typeface="Comic Sans MS" pitchFamily="-106" charset="0"/>
                <a:cs typeface="Calibri"/>
              </a:rPr>
              <a:t> </a:t>
            </a:r>
            <a:r>
              <a:rPr lang="en-GB" sz="2400" dirty="0" err="1" smtClean="0">
                <a:solidFill>
                  <a:srgbClr val="000000"/>
                </a:solidFill>
                <a:latin typeface="Calibri"/>
                <a:ea typeface="Comic Sans MS" pitchFamily="-106" charset="0"/>
                <a:cs typeface="Calibri"/>
              </a:rPr>
              <a:t>GeV</a:t>
            </a:r>
            <a:r>
              <a:rPr lang="en-GB" sz="2400" dirty="0" smtClean="0">
                <a:solidFill>
                  <a:srgbClr val="000000"/>
                </a:solidFill>
                <a:latin typeface="Calibri"/>
                <a:ea typeface="Comic Sans MS" pitchFamily="-106" charset="0"/>
                <a:cs typeface="Calibri"/>
              </a:rPr>
              <a:t> at </a:t>
            </a:r>
            <a:r>
              <a:rPr lang="en-GB" sz="2400" dirty="0">
                <a:solidFill>
                  <a:srgbClr val="000000"/>
                </a:solidFill>
                <a:latin typeface="Calibri"/>
                <a:ea typeface="Comic Sans MS" pitchFamily="-106" charset="0"/>
                <a:cs typeface="Calibri"/>
              </a:rPr>
              <a:t> </a:t>
            </a:r>
            <a:r>
              <a:rPr lang="en-GB" sz="2400" dirty="0" smtClean="0">
                <a:solidFill>
                  <a:srgbClr val="000000"/>
                </a:solidFill>
                <a:latin typeface="Calibri"/>
                <a:ea typeface="Comic Sans MS" pitchFamily="-106" charset="0"/>
                <a:cs typeface="Calibri"/>
              </a:rPr>
              <a:t>900 and 2360 </a:t>
            </a:r>
            <a:r>
              <a:rPr lang="en-GB" sz="2400" dirty="0" err="1" smtClean="0">
                <a:solidFill>
                  <a:srgbClr val="000000"/>
                </a:solidFill>
                <a:latin typeface="Calibri"/>
                <a:ea typeface="Comic Sans MS" pitchFamily="-106" charset="0"/>
                <a:cs typeface="Calibri"/>
              </a:rPr>
              <a:t>GeV</a:t>
            </a:r>
            <a:r>
              <a:rPr lang="en-GB" sz="2400" dirty="0" smtClean="0">
                <a:solidFill>
                  <a:srgbClr val="000000"/>
                </a:solidFill>
                <a:latin typeface="Calibri"/>
                <a:ea typeface="Comic Sans MS" pitchFamily="-106" charset="0"/>
                <a:cs typeface="Calibri"/>
              </a:rPr>
              <a:t> </a:t>
            </a:r>
          </a:p>
          <a:p>
            <a:pPr lvl="1">
              <a:lnSpc>
                <a:spcPct val="116000"/>
              </a:lnSpc>
              <a:buSzPct val="45000"/>
              <a:buFont typeface="Wingdings" pitchFamily="-106"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GB" sz="2400" dirty="0" smtClean="0">
                <a:solidFill>
                  <a:srgbClr val="000000"/>
                </a:solidFill>
                <a:latin typeface="Calibri"/>
                <a:ea typeface="Comic Sans MS" pitchFamily="-106" charset="0"/>
                <a:cs typeface="Calibri"/>
              </a:rPr>
              <a:t> </a:t>
            </a:r>
            <a:r>
              <a:rPr lang="en-GB" sz="2400" dirty="0" err="1" smtClean="0">
                <a:solidFill>
                  <a:srgbClr val="000000"/>
                </a:solidFill>
                <a:latin typeface="Calibri"/>
                <a:ea typeface="Comic Sans MS" pitchFamily="-106" charset="0"/>
                <a:cs typeface="Calibri"/>
              </a:rPr>
              <a:t>p</a:t>
            </a:r>
            <a:r>
              <a:rPr lang="en-GB" sz="2400" baseline="-33000" dirty="0" err="1" smtClean="0">
                <a:solidFill>
                  <a:srgbClr val="000000"/>
                </a:solidFill>
                <a:latin typeface="Calibri"/>
                <a:ea typeface="Comic Sans MS" pitchFamily="-106" charset="0"/>
                <a:cs typeface="Calibri"/>
              </a:rPr>
              <a:t>T</a:t>
            </a:r>
            <a:r>
              <a:rPr lang="en-GB" sz="2400" dirty="0" smtClean="0">
                <a:solidFill>
                  <a:srgbClr val="000000"/>
                </a:solidFill>
                <a:latin typeface="Calibri"/>
                <a:ea typeface="Comic Sans MS" pitchFamily="-106" charset="0"/>
                <a:cs typeface="Calibri"/>
              </a:rPr>
              <a:t> </a:t>
            </a:r>
            <a:r>
              <a:rPr lang="en-GB" sz="2400" dirty="0" err="1" smtClean="0">
                <a:solidFill>
                  <a:srgbClr val="000000"/>
                </a:solidFill>
                <a:latin typeface="Calibri"/>
                <a:ea typeface="Comic Sans MS" pitchFamily="-106" charset="0"/>
                <a:cs typeface="Calibri"/>
              </a:rPr>
              <a:t>Calo</a:t>
            </a:r>
            <a:r>
              <a:rPr lang="en-GB" sz="2400" dirty="0" smtClean="0">
                <a:solidFill>
                  <a:srgbClr val="000000"/>
                </a:solidFill>
                <a:latin typeface="Calibri"/>
                <a:ea typeface="Comic Sans MS" pitchFamily="-106" charset="0"/>
                <a:cs typeface="Calibri"/>
              </a:rPr>
              <a:t> Jet &gt;</a:t>
            </a:r>
            <a:r>
              <a:rPr lang="en-GB" sz="2400" dirty="0">
                <a:solidFill>
                  <a:srgbClr val="FF0000"/>
                </a:solidFill>
                <a:latin typeface="Calibri"/>
                <a:ea typeface="Comic Sans MS" pitchFamily="-106" charset="0"/>
                <a:cs typeface="Calibri"/>
              </a:rPr>
              <a:t>20</a:t>
            </a:r>
            <a:r>
              <a:rPr lang="en-GB" sz="2400" dirty="0">
                <a:solidFill>
                  <a:srgbClr val="000000"/>
                </a:solidFill>
                <a:latin typeface="Calibri"/>
                <a:ea typeface="Comic Sans MS" pitchFamily="-106" charset="0"/>
                <a:cs typeface="Calibri"/>
              </a:rPr>
              <a:t> </a:t>
            </a:r>
            <a:r>
              <a:rPr lang="en-GB" sz="2400" dirty="0" err="1" smtClean="0">
                <a:solidFill>
                  <a:srgbClr val="000000"/>
                </a:solidFill>
                <a:latin typeface="Calibri"/>
                <a:ea typeface="Comic Sans MS" pitchFamily="-106" charset="0"/>
                <a:cs typeface="Calibri"/>
              </a:rPr>
              <a:t>GeV</a:t>
            </a:r>
            <a:r>
              <a:rPr lang="en-GB" sz="2400" dirty="0" smtClean="0">
                <a:solidFill>
                  <a:srgbClr val="000000"/>
                </a:solidFill>
                <a:latin typeface="Calibri"/>
                <a:ea typeface="Comic Sans MS" pitchFamily="-106" charset="0"/>
                <a:cs typeface="Calibri"/>
              </a:rPr>
              <a:t> at 7 </a:t>
            </a:r>
            <a:r>
              <a:rPr lang="en-GB" sz="2400" dirty="0" err="1" smtClean="0">
                <a:solidFill>
                  <a:srgbClr val="000000"/>
                </a:solidFill>
                <a:latin typeface="Calibri"/>
                <a:ea typeface="Comic Sans MS" pitchFamily="-106" charset="0"/>
                <a:cs typeface="Calibri"/>
              </a:rPr>
              <a:t>TeV</a:t>
            </a:r>
            <a:endParaRPr lang="en-GB" sz="2400" dirty="0">
              <a:solidFill>
                <a:srgbClr val="000000"/>
              </a:solidFill>
              <a:latin typeface="Calibri"/>
              <a:ea typeface="Comic Sans MS" pitchFamily="-106" charset="0"/>
              <a:cs typeface="Calibri"/>
            </a:endParaRPr>
          </a:p>
        </p:txBody>
      </p:sp>
      <p:sp>
        <p:nvSpPr>
          <p:cNvPr id="10"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7/22/10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1"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2"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13" name="Text Box 5"/>
          <p:cNvSpPr txBox="1">
            <a:spLocks noChangeArrowheads="1"/>
          </p:cNvSpPr>
          <p:nvPr/>
        </p:nvSpPr>
        <p:spPr bwMode="auto">
          <a:xfrm>
            <a:off x="1270081" y="0"/>
            <a:ext cx="7032960" cy="659589"/>
          </a:xfrm>
          <a:prstGeom prst="rect">
            <a:avLst/>
          </a:prstGeom>
          <a:noFill/>
          <a:ln w="9525">
            <a:noFill/>
            <a:round/>
            <a:headEnd/>
            <a:tailEnd/>
          </a:ln>
          <a:effectLst/>
        </p:spPr>
        <p:txBody>
          <a:bodyPr wrap="none" lIns="81639" tIns="40820" rIns="81639" bIns="40820">
            <a:prstTxWarp prst="textNoShape">
              <a:avLst/>
            </a:prstTxWarp>
          </a:bodyPr>
          <a:lstStyle/>
          <a:p>
            <a:pPr>
              <a:lnSpc>
                <a:spcPct val="116000"/>
              </a:lnSpc>
              <a:tabLst>
                <a:tab pos="656650" algn="l"/>
                <a:tab pos="1313299" algn="l"/>
                <a:tab pos="1969949" algn="l"/>
                <a:tab pos="2626599" algn="l"/>
                <a:tab pos="3283248" algn="l"/>
                <a:tab pos="3939898" algn="l"/>
                <a:tab pos="4596548" algn="l"/>
                <a:tab pos="5253198" algn="l"/>
                <a:tab pos="5909847" algn="l"/>
                <a:tab pos="6566497" algn="l"/>
              </a:tabLst>
            </a:pPr>
            <a:r>
              <a:rPr lang="en-GB" sz="3300" dirty="0">
                <a:latin typeface="Calibri"/>
                <a:ea typeface="MS Gothic" charset="0"/>
                <a:cs typeface="Calibri"/>
              </a:rPr>
              <a:t>Energy flow in the forward region</a:t>
            </a:r>
          </a:p>
        </p:txBody>
      </p:sp>
      <p:pic>
        <p:nvPicPr>
          <p:cNvPr id="14" name="Picture 13"/>
          <p:cNvPicPr>
            <a:picLocks noChangeAspect="1"/>
          </p:cNvPicPr>
          <p:nvPr/>
        </p:nvPicPr>
        <p:blipFill>
          <a:blip r:embed="rId3"/>
          <a:stretch>
            <a:fillRect/>
          </a:stretch>
        </p:blipFill>
        <p:spPr>
          <a:xfrm>
            <a:off x="3986472" y="3097712"/>
            <a:ext cx="4208629" cy="1670794"/>
          </a:xfrm>
          <a:prstGeom prst="rect">
            <a:avLst/>
          </a:prstGeom>
        </p:spPr>
      </p:pic>
      <p:sp>
        <p:nvSpPr>
          <p:cNvPr id="15" name="Rectangle 14"/>
          <p:cNvSpPr/>
          <p:nvPr/>
        </p:nvSpPr>
        <p:spPr>
          <a:xfrm>
            <a:off x="6324600" y="5237898"/>
            <a:ext cx="2819400" cy="1048902"/>
          </a:xfrm>
          <a:prstGeom prst="rect">
            <a:avLst/>
          </a:prstGeom>
        </p:spPr>
        <p:txBody>
          <a:bodyPr wrap="square">
            <a:spAutoFit/>
          </a:bodyPr>
          <a:lstStyle/>
          <a:p>
            <a:pPr>
              <a:lnSpc>
                <a:spcPct val="116000"/>
              </a:lnSpc>
              <a:buSzPct val="45000"/>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GB" b="1" dirty="0" smtClean="0">
                <a:solidFill>
                  <a:srgbClr val="660066"/>
                </a:solidFill>
                <a:latin typeface="Calibri"/>
                <a:ea typeface="Comic Sans MS" pitchFamily="-106" charset="0"/>
                <a:cs typeface="Calibri"/>
              </a:rPr>
              <a:t>(Definition </a:t>
            </a:r>
            <a:r>
              <a:rPr lang="en-GB" b="1" dirty="0">
                <a:solidFill>
                  <a:srgbClr val="660066"/>
                </a:solidFill>
                <a:latin typeface="Calibri"/>
                <a:ea typeface="Comic Sans MS" pitchFamily="-106" charset="0"/>
                <a:cs typeface="Calibri"/>
              </a:rPr>
              <a:t>of Minimum Bias samples along the lines of the other </a:t>
            </a:r>
            <a:r>
              <a:rPr lang="en-GB" b="1" dirty="0" smtClean="0">
                <a:solidFill>
                  <a:srgbClr val="660066"/>
                </a:solidFill>
                <a:latin typeface="Calibri"/>
                <a:ea typeface="Comic Sans MS" pitchFamily="-106" charset="0"/>
                <a:cs typeface="Calibri"/>
              </a:rPr>
              <a:t>analyses)</a:t>
            </a:r>
            <a:endParaRPr lang="en-GB" sz="1400" b="1" dirty="0">
              <a:solidFill>
                <a:srgbClr val="660066"/>
              </a:solidFill>
              <a:latin typeface="Calibri"/>
              <a:ea typeface="Comic Sans MS" pitchFamily="-106" charset="0"/>
              <a:cs typeface="Calibri"/>
            </a:endParaRPr>
          </a:p>
        </p:txBody>
      </p:sp>
      <p:pic>
        <p:nvPicPr>
          <p:cNvPr id="16" name="Picture 5"/>
          <p:cNvPicPr>
            <a:picLocks noChangeAspect="1" noChangeArrowheads="1"/>
          </p:cNvPicPr>
          <p:nvPr/>
        </p:nvPicPr>
        <p:blipFill>
          <a:blip r:embed="rId4"/>
          <a:srcRect/>
          <a:stretch>
            <a:fillRect/>
          </a:stretch>
        </p:blipFill>
        <p:spPr bwMode="auto">
          <a:xfrm>
            <a:off x="5658276" y="1820862"/>
            <a:ext cx="2943225" cy="590550"/>
          </a:xfrm>
          <a:prstGeom prst="rect">
            <a:avLst/>
          </a:prstGeom>
          <a:noFill/>
          <a:ln w="9525">
            <a:noFill/>
            <a:miter lim="800000"/>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13052" y="1305192"/>
            <a:ext cx="9157052" cy="4286490"/>
          </a:xfrm>
          <a:prstGeom prst="rect">
            <a:avLst/>
          </a:prstGeom>
        </p:spPr>
      </p:pic>
      <p:sp>
        <p:nvSpPr>
          <p:cNvPr id="7171" name="Text Box 3"/>
          <p:cNvSpPr txBox="1">
            <a:spLocks noChangeArrowheads="1"/>
          </p:cNvSpPr>
          <p:nvPr/>
        </p:nvSpPr>
        <p:spPr bwMode="auto">
          <a:xfrm>
            <a:off x="0" y="5375781"/>
            <a:ext cx="9144000" cy="949060"/>
          </a:xfrm>
          <a:prstGeom prst="rect">
            <a:avLst/>
          </a:prstGeom>
          <a:noFill/>
          <a:ln w="9525">
            <a:noFill/>
            <a:round/>
            <a:headEnd/>
            <a:tailEnd/>
          </a:ln>
          <a:effectLst/>
        </p:spPr>
        <p:txBody>
          <a:bodyPr lIns="81639" tIns="40820" rIns="81639" bIns="40820">
            <a:prstTxWarp prst="textNoShape">
              <a:avLst/>
            </a:prstTxWarp>
          </a:bodyPr>
          <a:lstStyle/>
          <a:p>
            <a:pPr>
              <a:lnSpc>
                <a:spcPct val="116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b="1" dirty="0" smtClean="0">
                <a:solidFill>
                  <a:srgbClr val="964528"/>
                </a:solidFill>
                <a:latin typeface="Calibri"/>
                <a:ea typeface="URWPalladioL-Roma" charset="0"/>
                <a:cs typeface="Calibri"/>
              </a:rPr>
              <a:t>The increase </a:t>
            </a:r>
            <a:r>
              <a:rPr lang="en-GB" b="1" dirty="0" smtClean="0">
                <a:solidFill>
                  <a:srgbClr val="964528"/>
                </a:solidFill>
                <a:latin typeface="Calibri"/>
                <a:ea typeface="URWPalladioL-Roma" charset="0"/>
                <a:cs typeface="Calibri"/>
              </a:rPr>
              <a:t>of the</a:t>
            </a:r>
            <a:r>
              <a:rPr lang="en-GB" b="1" dirty="0" smtClean="0">
                <a:solidFill>
                  <a:srgbClr val="964528"/>
                </a:solidFill>
                <a:latin typeface="Calibri"/>
                <a:ea typeface="URWPalladioL-Roma" charset="0"/>
                <a:cs typeface="Calibri"/>
              </a:rPr>
              <a:t> fwd </a:t>
            </a:r>
            <a:r>
              <a:rPr lang="en-GB" b="1" dirty="0" err="1" smtClean="0">
                <a:solidFill>
                  <a:srgbClr val="964528"/>
                </a:solidFill>
                <a:latin typeface="Calibri"/>
                <a:ea typeface="URWPalladioL-Roma" charset="0"/>
                <a:cs typeface="Calibri"/>
              </a:rPr>
              <a:t>e</a:t>
            </a:r>
            <a:r>
              <a:rPr lang="en-GB" b="1" dirty="0" smtClean="0">
                <a:solidFill>
                  <a:srgbClr val="964528"/>
                </a:solidFill>
                <a:latin typeface="Calibri"/>
                <a:ea typeface="URWPalladioL-Roma" charset="0"/>
                <a:cs typeface="Calibri"/>
              </a:rPr>
              <a:t>-flow with the </a:t>
            </a:r>
            <a:r>
              <a:rPr lang="en-GB" b="1" dirty="0" err="1" smtClean="0">
                <a:solidFill>
                  <a:srgbClr val="964528"/>
                </a:solidFill>
                <a:latin typeface="Calibri"/>
                <a:ea typeface="URWPalladioL-Roma" charset="0"/>
                <a:cs typeface="Calibri"/>
              </a:rPr>
              <a:t>c</a:t>
            </a:r>
            <a:r>
              <a:rPr lang="en-GB" b="1" dirty="0" err="1" smtClean="0">
                <a:solidFill>
                  <a:srgbClr val="964528"/>
                </a:solidFill>
                <a:latin typeface="Calibri"/>
                <a:ea typeface="URWPalladioL-Roma" charset="0"/>
                <a:cs typeface="Calibri"/>
              </a:rPr>
              <a:t>.m.s</a:t>
            </a:r>
            <a:r>
              <a:rPr lang="en-GB" b="1" dirty="0" smtClean="0">
                <a:solidFill>
                  <a:srgbClr val="964528"/>
                </a:solidFill>
                <a:latin typeface="Calibri"/>
                <a:ea typeface="URWPalladioL-Roma" charset="0"/>
                <a:cs typeface="Calibri"/>
              </a:rPr>
              <a:t>. energy</a:t>
            </a:r>
            <a:r>
              <a:rPr lang="en-GB" b="1" dirty="0" smtClean="0">
                <a:solidFill>
                  <a:srgbClr val="964528"/>
                </a:solidFill>
                <a:latin typeface="Calibri"/>
                <a:ea typeface="URWPalladioL-Roma" charset="0"/>
                <a:cs typeface="Calibri"/>
              </a:rPr>
              <a:t> is well reproduced </a:t>
            </a:r>
            <a:r>
              <a:rPr lang="en-GB" b="1" dirty="0" smtClean="0">
                <a:solidFill>
                  <a:srgbClr val="964528"/>
                </a:solidFill>
                <a:latin typeface="Calibri"/>
                <a:ea typeface="URWPalladioL-Roma" charset="0"/>
                <a:cs typeface="Calibri"/>
              </a:rPr>
              <a:t>by the simulations. </a:t>
            </a:r>
            <a:endParaRPr lang="en-GB" b="1" dirty="0" smtClean="0">
              <a:solidFill>
                <a:srgbClr val="964528"/>
              </a:solidFill>
              <a:latin typeface="Calibri"/>
              <a:ea typeface="MS Gothic" charset="0"/>
              <a:cs typeface="Calibri"/>
            </a:endParaRPr>
          </a:p>
          <a:p>
            <a:pPr>
              <a:lnSpc>
                <a:spcPct val="116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b="1" dirty="0" smtClean="0">
                <a:solidFill>
                  <a:srgbClr val="000000"/>
                </a:solidFill>
                <a:latin typeface="Calibri"/>
                <a:ea typeface="URWPalladioL-Roma" charset="0"/>
                <a:cs typeface="Calibri"/>
              </a:rPr>
              <a:t>At 900 </a:t>
            </a:r>
            <a:r>
              <a:rPr lang="en-GB" b="1" dirty="0" err="1" smtClean="0">
                <a:solidFill>
                  <a:srgbClr val="000000"/>
                </a:solidFill>
                <a:latin typeface="Calibri"/>
                <a:ea typeface="URWPalladioL-Roma" charset="0"/>
                <a:cs typeface="Calibri"/>
              </a:rPr>
              <a:t>GeV</a:t>
            </a:r>
            <a:r>
              <a:rPr lang="en-GB" b="1" dirty="0" smtClean="0">
                <a:solidFill>
                  <a:srgbClr val="000000"/>
                </a:solidFill>
                <a:latin typeface="Calibri"/>
                <a:ea typeface="URWPalladioL-Roma" charset="0"/>
                <a:cs typeface="Calibri"/>
              </a:rPr>
              <a:t> and 2.36 </a:t>
            </a:r>
            <a:r>
              <a:rPr lang="en-GB" b="1" dirty="0" err="1" smtClean="0">
                <a:solidFill>
                  <a:srgbClr val="000000"/>
                </a:solidFill>
                <a:latin typeface="Calibri"/>
                <a:ea typeface="URWPalladioL-Roma" charset="0"/>
                <a:cs typeface="Calibri"/>
              </a:rPr>
              <a:t>TeV</a:t>
            </a:r>
            <a:r>
              <a:rPr lang="en-GB" b="1" dirty="0" smtClean="0">
                <a:solidFill>
                  <a:srgbClr val="000000"/>
                </a:solidFill>
                <a:latin typeface="Calibri"/>
                <a:ea typeface="URWPalladioL-Roma" charset="0"/>
                <a:cs typeface="Calibri"/>
              </a:rPr>
              <a:t> </a:t>
            </a:r>
            <a:r>
              <a:rPr lang="en-GB" b="1" dirty="0">
                <a:solidFill>
                  <a:srgbClr val="000000"/>
                </a:solidFill>
                <a:latin typeface="Calibri"/>
                <a:ea typeface="URWPalladioL-Roma" charset="0"/>
                <a:cs typeface="Calibri"/>
              </a:rPr>
              <a:t>the energy flow in minimum bias events is</a:t>
            </a:r>
            <a:r>
              <a:rPr lang="en-GB" b="1" dirty="0" smtClean="0">
                <a:solidFill>
                  <a:srgbClr val="000000"/>
                </a:solidFill>
                <a:latin typeface="Calibri"/>
                <a:ea typeface="URWPalladioL-Roma" charset="0"/>
                <a:cs typeface="Calibri"/>
              </a:rPr>
              <a:t> described </a:t>
            </a:r>
            <a:r>
              <a:rPr lang="en-GB" b="1" dirty="0">
                <a:solidFill>
                  <a:srgbClr val="000000"/>
                </a:solidFill>
                <a:latin typeface="Calibri"/>
                <a:ea typeface="URWPalladioL-Roma" charset="0"/>
                <a:cs typeface="Calibri"/>
              </a:rPr>
              <a:t>by the </a:t>
            </a:r>
            <a:r>
              <a:rPr lang="en-GB" b="1" dirty="0">
                <a:solidFill>
                  <a:srgbClr val="FF0000"/>
                </a:solidFill>
                <a:latin typeface="Calibri"/>
                <a:ea typeface="URWPalladioL-Roma" charset="0"/>
                <a:cs typeface="Calibri"/>
              </a:rPr>
              <a:t>D6T </a:t>
            </a:r>
            <a:r>
              <a:rPr lang="en-GB" b="1" dirty="0" smtClean="0">
                <a:solidFill>
                  <a:srgbClr val="000000"/>
                </a:solidFill>
                <a:latin typeface="Calibri"/>
                <a:ea typeface="URWPalladioL-Roma" charset="0"/>
                <a:cs typeface="Calibri"/>
              </a:rPr>
              <a:t>tune</a:t>
            </a:r>
            <a:r>
              <a:rPr lang="en-GB" b="1" dirty="0" smtClean="0">
                <a:solidFill>
                  <a:srgbClr val="000000"/>
                </a:solidFill>
                <a:latin typeface="Calibri"/>
                <a:ea typeface="URWPalladioL-Roma" charset="0"/>
                <a:cs typeface="Calibri"/>
              </a:rPr>
              <a:t> while </a:t>
            </a:r>
            <a:r>
              <a:rPr lang="en-GB" b="1" dirty="0" smtClean="0">
                <a:solidFill>
                  <a:srgbClr val="FF6600"/>
                </a:solidFill>
                <a:latin typeface="Calibri"/>
                <a:ea typeface="URWPalladioL-Roma" charset="0"/>
                <a:cs typeface="Calibri"/>
              </a:rPr>
              <a:t>PHOJET</a:t>
            </a:r>
            <a:r>
              <a:rPr lang="en-GB" b="1" dirty="0" smtClean="0">
                <a:solidFill>
                  <a:srgbClr val="000000"/>
                </a:solidFill>
                <a:latin typeface="Calibri"/>
                <a:ea typeface="URWPalladioL-Roma" charset="0"/>
                <a:cs typeface="Calibri"/>
              </a:rPr>
              <a:t> is </a:t>
            </a:r>
            <a:r>
              <a:rPr lang="en-GB" b="1" dirty="0">
                <a:solidFill>
                  <a:srgbClr val="000000"/>
                </a:solidFill>
                <a:latin typeface="Calibri"/>
                <a:ea typeface="URWPalladioL-Roma" charset="0"/>
                <a:cs typeface="Calibri"/>
              </a:rPr>
              <a:t>lower than the</a:t>
            </a:r>
            <a:r>
              <a:rPr lang="en-GB" b="1" dirty="0" smtClean="0">
                <a:solidFill>
                  <a:srgbClr val="000000"/>
                </a:solidFill>
                <a:latin typeface="Calibri"/>
                <a:ea typeface="URWPalladioL-Roma" charset="0"/>
                <a:cs typeface="Calibri"/>
              </a:rPr>
              <a:t> data</a:t>
            </a:r>
            <a:r>
              <a:rPr lang="en-GB" b="1" dirty="0" smtClean="0">
                <a:solidFill>
                  <a:srgbClr val="000000"/>
                </a:solidFill>
                <a:latin typeface="Calibri"/>
                <a:ea typeface="URWPalladioL-Roma" charset="0"/>
                <a:cs typeface="Calibri"/>
              </a:rPr>
              <a:t>.</a:t>
            </a:r>
            <a:r>
              <a:rPr lang="en-GB" b="1" dirty="0" smtClean="0">
                <a:solidFill>
                  <a:srgbClr val="000000"/>
                </a:solidFill>
                <a:latin typeface="Calibri"/>
                <a:ea typeface="URWPalladioL-Roma" charset="0"/>
                <a:cs typeface="Calibri"/>
              </a:rPr>
              <a:t> </a:t>
            </a:r>
            <a:r>
              <a:rPr lang="en-GB" b="1" dirty="0" smtClean="0">
                <a:solidFill>
                  <a:srgbClr val="0000FF"/>
                </a:solidFill>
                <a:latin typeface="Calibri"/>
                <a:ea typeface="URWPalladioL-Roma" charset="0"/>
                <a:cs typeface="Calibri"/>
              </a:rPr>
              <a:t>PROQ20</a:t>
            </a:r>
            <a:r>
              <a:rPr lang="en-GB" b="1" dirty="0" smtClean="0">
                <a:solidFill>
                  <a:srgbClr val="000000"/>
                </a:solidFill>
                <a:latin typeface="Calibri"/>
                <a:ea typeface="URWPalladioL-Roma" charset="0"/>
                <a:cs typeface="Calibri"/>
              </a:rPr>
              <a:t> and </a:t>
            </a:r>
            <a:r>
              <a:rPr lang="en-GB" b="1" dirty="0" smtClean="0">
                <a:solidFill>
                  <a:srgbClr val="008000"/>
                </a:solidFill>
                <a:latin typeface="Calibri"/>
                <a:ea typeface="URWPalladioL-Roma" charset="0"/>
                <a:cs typeface="Calibri"/>
              </a:rPr>
              <a:t>P0</a:t>
            </a:r>
            <a:r>
              <a:rPr lang="en-GB" b="1" dirty="0" smtClean="0">
                <a:solidFill>
                  <a:srgbClr val="000000"/>
                </a:solidFill>
                <a:latin typeface="Calibri"/>
                <a:ea typeface="URWPalladioL-Roma" charset="0"/>
                <a:cs typeface="Calibri"/>
              </a:rPr>
              <a:t>, tested at 900 </a:t>
            </a:r>
            <a:r>
              <a:rPr lang="en-GB" b="1" dirty="0" err="1" smtClean="0">
                <a:solidFill>
                  <a:srgbClr val="000000"/>
                </a:solidFill>
                <a:latin typeface="Calibri"/>
                <a:ea typeface="URWPalladioL-Roma" charset="0"/>
                <a:cs typeface="Calibri"/>
              </a:rPr>
              <a:t>GeV</a:t>
            </a:r>
            <a:r>
              <a:rPr lang="en-GB" b="1" dirty="0" smtClean="0">
                <a:solidFill>
                  <a:srgbClr val="000000"/>
                </a:solidFill>
                <a:latin typeface="Calibri"/>
                <a:ea typeface="URWPalladioL-Roma" charset="0"/>
                <a:cs typeface="Calibri"/>
              </a:rPr>
              <a:t>, are also too low.  </a:t>
            </a:r>
            <a:endParaRPr lang="en-GB" b="1" dirty="0">
              <a:solidFill>
                <a:srgbClr val="000000"/>
              </a:solidFill>
              <a:latin typeface="Calibri"/>
              <a:ea typeface="URWPalladioL-Roma" charset="0"/>
              <a:cs typeface="Calibri"/>
            </a:endParaRPr>
          </a:p>
        </p:txBody>
      </p:sp>
      <p:sp>
        <p:nvSpPr>
          <p:cNvPr id="7172" name="Text Box 4"/>
          <p:cNvSpPr txBox="1">
            <a:spLocks noChangeArrowheads="1"/>
          </p:cNvSpPr>
          <p:nvPr/>
        </p:nvSpPr>
        <p:spPr bwMode="auto">
          <a:xfrm>
            <a:off x="0" y="697310"/>
            <a:ext cx="9144000" cy="404682"/>
          </a:xfrm>
          <a:prstGeom prst="rect">
            <a:avLst/>
          </a:prstGeom>
          <a:noFill/>
          <a:ln w="9525">
            <a:noFill/>
            <a:round/>
            <a:headEnd/>
            <a:tailEnd/>
          </a:ln>
          <a:effectLst/>
        </p:spPr>
        <p:txBody>
          <a:bodyPr wrap="none" lIns="81639" tIns="40820" rIns="81639" bIns="40820">
            <a:prstTxWarp prst="textNoShape">
              <a:avLst/>
            </a:prstTxWarp>
          </a:bodyPr>
          <a:lstStyle/>
          <a:p>
            <a:pPr algn="ctr">
              <a:lnSpc>
                <a:spcPct val="116000"/>
              </a:lnSpc>
              <a:tabLst>
                <a:tab pos="656650" algn="l"/>
                <a:tab pos="1313299" algn="l"/>
                <a:tab pos="1969949" algn="l"/>
                <a:tab pos="2626599" algn="l"/>
                <a:tab pos="3283248" algn="l"/>
                <a:tab pos="3939898" algn="l"/>
                <a:tab pos="4596548" algn="l"/>
                <a:tab pos="5253198" algn="l"/>
                <a:tab pos="5909847" algn="l"/>
                <a:tab pos="6566497" algn="l"/>
              </a:tabLst>
            </a:pPr>
            <a:r>
              <a:rPr lang="en-GB" sz="2000" dirty="0">
                <a:solidFill>
                  <a:srgbClr val="000000"/>
                </a:solidFill>
                <a:latin typeface="Calibri"/>
                <a:ea typeface="MS Gothic" charset="0"/>
                <a:cs typeface="Calibri"/>
              </a:rPr>
              <a:t>Energy flow in the </a:t>
            </a:r>
            <a:r>
              <a:rPr lang="en-GB" sz="2000" b="1" dirty="0">
                <a:solidFill>
                  <a:srgbClr val="660066"/>
                </a:solidFill>
                <a:latin typeface="Calibri"/>
                <a:ea typeface="MS Gothic" charset="0"/>
                <a:cs typeface="Calibri"/>
              </a:rPr>
              <a:t>Minimum Bias </a:t>
            </a:r>
            <a:r>
              <a:rPr lang="en-GB" sz="2000" dirty="0">
                <a:solidFill>
                  <a:srgbClr val="000000"/>
                </a:solidFill>
                <a:latin typeface="Calibri"/>
                <a:ea typeface="MS Gothic" charset="0"/>
                <a:cs typeface="Calibri"/>
              </a:rPr>
              <a:t>sample at</a:t>
            </a:r>
            <a:r>
              <a:rPr lang="en-GB" sz="2000" dirty="0" smtClean="0">
                <a:solidFill>
                  <a:srgbClr val="000000"/>
                </a:solidFill>
                <a:latin typeface="Calibri"/>
                <a:ea typeface="MS Gothic" charset="0"/>
                <a:cs typeface="Calibri"/>
              </a:rPr>
              <a:t> </a:t>
            </a:r>
            <a:r>
              <a:rPr lang="en-GB" sz="2000" dirty="0" smtClean="0">
                <a:solidFill>
                  <a:srgbClr val="000000"/>
                </a:solidFill>
                <a:latin typeface="Calibri"/>
                <a:ea typeface="MS Gothic" charset="0"/>
                <a:cs typeface="Calibri"/>
              </a:rPr>
              <a:t>0.9 </a:t>
            </a:r>
            <a:r>
              <a:rPr lang="en-GB" sz="2000" dirty="0" smtClean="0">
                <a:solidFill>
                  <a:srgbClr val="000000"/>
                </a:solidFill>
                <a:latin typeface="Calibri"/>
                <a:ea typeface="MS Gothic" charset="0"/>
                <a:cs typeface="Calibri"/>
              </a:rPr>
              <a:t>and 2.36 </a:t>
            </a:r>
            <a:r>
              <a:rPr lang="en-GB" sz="2000" dirty="0" err="1">
                <a:solidFill>
                  <a:srgbClr val="000000"/>
                </a:solidFill>
                <a:latin typeface="Calibri"/>
                <a:ea typeface="MS Gothic" charset="0"/>
                <a:cs typeface="Calibri"/>
              </a:rPr>
              <a:t>T</a:t>
            </a:r>
            <a:r>
              <a:rPr lang="en-GB" sz="2000" dirty="0" err="1" smtClean="0">
                <a:solidFill>
                  <a:srgbClr val="000000"/>
                </a:solidFill>
                <a:latin typeface="Calibri"/>
                <a:ea typeface="MS Gothic" charset="0"/>
                <a:cs typeface="Calibri"/>
              </a:rPr>
              <a:t>eV</a:t>
            </a:r>
            <a:r>
              <a:rPr lang="en-GB" sz="2000" dirty="0" smtClean="0">
                <a:solidFill>
                  <a:srgbClr val="000000"/>
                </a:solidFill>
                <a:latin typeface="Calibri"/>
                <a:ea typeface="MS Gothic" charset="0"/>
                <a:cs typeface="Calibri"/>
              </a:rPr>
              <a:t>:</a:t>
            </a:r>
          </a:p>
          <a:p>
            <a:pPr algn="ctr">
              <a:lnSpc>
                <a:spcPct val="116000"/>
              </a:lnSpc>
              <a:tabLst>
                <a:tab pos="656650" algn="l"/>
                <a:tab pos="1313299" algn="l"/>
                <a:tab pos="1969949" algn="l"/>
                <a:tab pos="2626599" algn="l"/>
                <a:tab pos="3283248" algn="l"/>
                <a:tab pos="3939898" algn="l"/>
                <a:tab pos="4596548" algn="l"/>
                <a:tab pos="5253198" algn="l"/>
                <a:tab pos="5909847" algn="l"/>
                <a:tab pos="6566497" algn="l"/>
              </a:tabLst>
            </a:pPr>
            <a:r>
              <a:rPr lang="en-GB" sz="1900" dirty="0" smtClean="0">
                <a:solidFill>
                  <a:srgbClr val="000000"/>
                </a:solidFill>
                <a:latin typeface="Calibri"/>
                <a:ea typeface="URWPalladioL-Roma" charset="0"/>
                <a:cs typeface="Calibri"/>
              </a:rPr>
              <a:t>Systematic uncertainty      dominated by the energy scale (applies to all the distributions</a:t>
            </a:r>
            <a:r>
              <a:rPr lang="en-GB" sz="1900" dirty="0" smtClean="0">
                <a:solidFill>
                  <a:srgbClr val="000000"/>
                </a:solidFill>
                <a:latin typeface="Calibri"/>
                <a:ea typeface="URWPalladioL-Roma" charset="0"/>
                <a:cs typeface="Calibri"/>
              </a:rPr>
              <a:t>)</a:t>
            </a:r>
            <a:endParaRPr lang="en-GB" sz="1900" dirty="0" smtClean="0">
              <a:solidFill>
                <a:srgbClr val="000000"/>
              </a:solidFill>
              <a:latin typeface="Calibri"/>
              <a:ea typeface="URWPalladioL-Roma" charset="0"/>
              <a:cs typeface="Calibri"/>
            </a:endParaRPr>
          </a:p>
        </p:txBody>
      </p:sp>
      <p:sp>
        <p:nvSpPr>
          <p:cNvPr id="7173" name="Text Box 5"/>
          <p:cNvSpPr txBox="1">
            <a:spLocks noChangeArrowheads="1"/>
          </p:cNvSpPr>
          <p:nvPr/>
        </p:nvSpPr>
        <p:spPr bwMode="auto">
          <a:xfrm>
            <a:off x="1270081" y="0"/>
            <a:ext cx="7032960" cy="659589"/>
          </a:xfrm>
          <a:prstGeom prst="rect">
            <a:avLst/>
          </a:prstGeom>
          <a:noFill/>
          <a:ln w="9525">
            <a:noFill/>
            <a:round/>
            <a:headEnd/>
            <a:tailEnd/>
          </a:ln>
          <a:effectLst/>
        </p:spPr>
        <p:txBody>
          <a:bodyPr wrap="none" lIns="81639" tIns="40820" rIns="81639" bIns="40820">
            <a:prstTxWarp prst="textNoShape">
              <a:avLst/>
            </a:prstTxWarp>
          </a:bodyPr>
          <a:lstStyle/>
          <a:p>
            <a:pPr>
              <a:lnSpc>
                <a:spcPct val="116000"/>
              </a:lnSpc>
              <a:tabLst>
                <a:tab pos="656650" algn="l"/>
                <a:tab pos="1313299" algn="l"/>
                <a:tab pos="1969949" algn="l"/>
                <a:tab pos="2626599" algn="l"/>
                <a:tab pos="3283248" algn="l"/>
                <a:tab pos="3939898" algn="l"/>
                <a:tab pos="4596548" algn="l"/>
                <a:tab pos="5253198" algn="l"/>
                <a:tab pos="5909847" algn="l"/>
                <a:tab pos="6566497" algn="l"/>
              </a:tabLst>
            </a:pPr>
            <a:r>
              <a:rPr lang="en-GB" sz="3300" dirty="0">
                <a:latin typeface="Calibri"/>
                <a:ea typeface="MS Gothic" charset="0"/>
                <a:cs typeface="Calibri"/>
              </a:rPr>
              <a:t>Energy flow in the forward region</a:t>
            </a:r>
          </a:p>
        </p:txBody>
      </p:sp>
      <p:sp>
        <p:nvSpPr>
          <p:cNvPr id="9"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0"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1"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13" name="TextBox 12"/>
          <p:cNvSpPr txBox="1"/>
          <p:nvPr/>
        </p:nvSpPr>
        <p:spPr>
          <a:xfrm>
            <a:off x="2524280" y="1238288"/>
            <a:ext cx="222766" cy="184666"/>
          </a:xfrm>
          <a:prstGeom prst="rect">
            <a:avLst/>
          </a:prstGeom>
          <a:solidFill>
            <a:srgbClr val="FFFF00"/>
          </a:solidFill>
        </p:spPr>
        <p:txBody>
          <a:bodyPr wrap="square" rtlCol="0">
            <a:spAutoFit/>
          </a:bodyPr>
          <a:lstStyle/>
          <a:p>
            <a:r>
              <a:rPr lang="en-US" dirty="0" smtClean="0"/>
              <a:t>       </a:t>
            </a:r>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3"/>
          <a:stretch>
            <a:fillRect/>
          </a:stretch>
        </p:blipFill>
        <p:spPr>
          <a:xfrm>
            <a:off x="0" y="995663"/>
            <a:ext cx="9144000" cy="4498652"/>
          </a:xfrm>
          <a:prstGeom prst="rect">
            <a:avLst/>
          </a:prstGeom>
        </p:spPr>
      </p:pic>
      <p:sp>
        <p:nvSpPr>
          <p:cNvPr id="8195" name="Text Box 3"/>
          <p:cNvSpPr txBox="1">
            <a:spLocks noChangeArrowheads="1"/>
          </p:cNvSpPr>
          <p:nvPr/>
        </p:nvSpPr>
        <p:spPr bwMode="auto">
          <a:xfrm>
            <a:off x="0" y="5341915"/>
            <a:ext cx="9144000" cy="1238530"/>
          </a:xfrm>
          <a:prstGeom prst="rect">
            <a:avLst/>
          </a:prstGeom>
          <a:noFill/>
          <a:ln w="9525">
            <a:noFill/>
            <a:round/>
            <a:headEnd/>
            <a:tailEnd/>
          </a:ln>
          <a:effectLst/>
        </p:spPr>
        <p:txBody>
          <a:bodyPr lIns="81639" tIns="40820" rIns="81639" bIns="40820">
            <a:prstTxWarp prst="textNoShape">
              <a:avLst/>
            </a:prstTxWarp>
          </a:bodyPr>
          <a:lstStyle/>
          <a:p>
            <a:pPr>
              <a:lnSpc>
                <a:spcPct val="116000"/>
              </a:lnSpc>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GB" b="1" dirty="0" smtClean="0">
                <a:solidFill>
                  <a:srgbClr val="964528"/>
                </a:solidFill>
                <a:latin typeface="Calibri"/>
                <a:ea typeface="URWPalladioL-Roma" charset="0"/>
                <a:cs typeface="Calibri"/>
              </a:rPr>
              <a:t>The i</a:t>
            </a:r>
            <a:r>
              <a:rPr lang="en-GB" b="1" dirty="0" smtClean="0">
                <a:solidFill>
                  <a:srgbClr val="964528"/>
                </a:solidFill>
                <a:latin typeface="Calibri"/>
                <a:ea typeface="URWPalladioL-Roma" charset="0"/>
                <a:cs typeface="Calibri"/>
              </a:rPr>
              <a:t>ncrease </a:t>
            </a:r>
            <a:r>
              <a:rPr lang="en-GB" b="1" dirty="0" smtClean="0">
                <a:solidFill>
                  <a:srgbClr val="964528"/>
                </a:solidFill>
                <a:latin typeface="Calibri"/>
                <a:ea typeface="URWPalladioL-Roma" charset="0"/>
                <a:cs typeface="Calibri"/>
              </a:rPr>
              <a:t>of</a:t>
            </a:r>
            <a:r>
              <a:rPr lang="en-GB" b="1" dirty="0" smtClean="0">
                <a:solidFill>
                  <a:srgbClr val="964528"/>
                </a:solidFill>
                <a:latin typeface="Calibri"/>
                <a:ea typeface="URWPalladioL-Roma" charset="0"/>
                <a:cs typeface="Calibri"/>
              </a:rPr>
              <a:t> the fwd e</a:t>
            </a:r>
            <a:r>
              <a:rPr lang="en-GB" b="1" dirty="0" smtClean="0">
                <a:solidFill>
                  <a:srgbClr val="964528"/>
                </a:solidFill>
                <a:latin typeface="Calibri"/>
                <a:ea typeface="URWPalladioL-Roma" charset="0"/>
                <a:cs typeface="Calibri"/>
              </a:rPr>
              <a:t>nergy </a:t>
            </a:r>
            <a:r>
              <a:rPr lang="en-GB" b="1" dirty="0" smtClean="0">
                <a:solidFill>
                  <a:srgbClr val="964528"/>
                </a:solidFill>
                <a:latin typeface="Calibri"/>
                <a:ea typeface="URWPalladioL-Roma" charset="0"/>
                <a:cs typeface="Calibri"/>
              </a:rPr>
              <a:t>flow </a:t>
            </a:r>
            <a:r>
              <a:rPr lang="en-GB" b="1" dirty="0">
                <a:solidFill>
                  <a:srgbClr val="964528"/>
                </a:solidFill>
                <a:latin typeface="Calibri"/>
                <a:ea typeface="URWPalladioL-Roma" charset="0"/>
                <a:cs typeface="Calibri"/>
              </a:rPr>
              <a:t>with increasing</a:t>
            </a:r>
            <a:r>
              <a:rPr lang="en-GB" b="1" dirty="0" smtClean="0">
                <a:solidFill>
                  <a:srgbClr val="964528"/>
                </a:solidFill>
                <a:latin typeface="Calibri"/>
                <a:ea typeface="URWPalladioL-Roma" charset="0"/>
                <a:cs typeface="Calibri"/>
              </a:rPr>
              <a:t> </a:t>
            </a:r>
            <a:r>
              <a:rPr lang="en-GB" b="1" dirty="0" smtClean="0">
                <a:solidFill>
                  <a:srgbClr val="964528"/>
                </a:solidFill>
                <a:latin typeface="Calibri"/>
                <a:ea typeface="URWPalladioL-Roma" charset="0"/>
                <a:cs typeface="Calibri"/>
              </a:rPr>
              <a:t>energy</a:t>
            </a:r>
            <a:r>
              <a:rPr lang="en-GB" b="1" dirty="0" smtClean="0">
                <a:solidFill>
                  <a:srgbClr val="964528"/>
                </a:solidFill>
                <a:latin typeface="Calibri"/>
                <a:ea typeface="URWPalladioL-Roma" charset="0"/>
                <a:cs typeface="Calibri"/>
              </a:rPr>
              <a:t> scale </a:t>
            </a:r>
            <a:r>
              <a:rPr lang="en-GB" b="1" dirty="0" smtClean="0">
                <a:solidFill>
                  <a:srgbClr val="964528"/>
                </a:solidFill>
                <a:latin typeface="Calibri"/>
                <a:ea typeface="URWPalladioL-Roma" charset="0"/>
                <a:cs typeface="Calibri"/>
              </a:rPr>
              <a:t>is qualitatively </a:t>
            </a:r>
            <a:r>
              <a:rPr lang="en-GB" b="1" dirty="0" smtClean="0">
                <a:solidFill>
                  <a:srgbClr val="964528"/>
                </a:solidFill>
                <a:latin typeface="Calibri"/>
                <a:ea typeface="URWPalladioL-Roma" charset="0"/>
                <a:cs typeface="Calibri"/>
              </a:rPr>
              <a:t>reproduced </a:t>
            </a:r>
            <a:r>
              <a:rPr lang="en-GB" b="1" dirty="0">
                <a:solidFill>
                  <a:srgbClr val="964528"/>
                </a:solidFill>
                <a:latin typeface="Calibri"/>
                <a:ea typeface="URWPalladioL-Roma" charset="0"/>
                <a:cs typeface="Calibri"/>
              </a:rPr>
              <a:t>by the simulations</a:t>
            </a:r>
            <a:r>
              <a:rPr lang="en-GB" b="1" dirty="0" smtClean="0">
                <a:solidFill>
                  <a:srgbClr val="964528"/>
                </a:solidFill>
                <a:latin typeface="Calibri"/>
                <a:ea typeface="URWPalladioL-Roma" charset="0"/>
                <a:cs typeface="Calibri"/>
              </a:rPr>
              <a:t>.</a:t>
            </a:r>
            <a:r>
              <a:rPr lang="en-GB" b="1" dirty="0" smtClean="0">
                <a:solidFill>
                  <a:srgbClr val="964528"/>
                </a:solidFill>
                <a:latin typeface="Calibri"/>
                <a:ea typeface="URWPalladioL-Roma" charset="0"/>
                <a:cs typeface="Calibri"/>
              </a:rPr>
              <a:t> </a:t>
            </a:r>
            <a:r>
              <a:rPr lang="en-GB" b="1" dirty="0" smtClean="0">
                <a:solidFill>
                  <a:srgbClr val="000000"/>
                </a:solidFill>
                <a:latin typeface="Calibri"/>
                <a:ea typeface="URWPalladioL-Roma" charset="0"/>
                <a:cs typeface="Calibri"/>
              </a:rPr>
              <a:t>…</a:t>
            </a:r>
            <a:r>
              <a:rPr lang="en-GB" b="1" dirty="0" smtClean="0">
                <a:solidFill>
                  <a:srgbClr val="000000"/>
                </a:solidFill>
                <a:latin typeface="Calibri"/>
                <a:ea typeface="URWPalladioL-Roma" charset="0"/>
                <a:cs typeface="Calibri"/>
              </a:rPr>
              <a:t> but now the</a:t>
            </a:r>
            <a:r>
              <a:rPr lang="en-GB" b="1" dirty="0" smtClean="0">
                <a:solidFill>
                  <a:srgbClr val="000000"/>
                </a:solidFill>
                <a:latin typeface="Calibri"/>
                <a:ea typeface="URWPalladioL-Roma" charset="0"/>
                <a:cs typeface="Calibri"/>
              </a:rPr>
              <a:t> </a:t>
            </a:r>
            <a:r>
              <a:rPr lang="en-GB" b="1" dirty="0">
                <a:solidFill>
                  <a:srgbClr val="FF0000"/>
                </a:solidFill>
                <a:latin typeface="Calibri"/>
                <a:ea typeface="URWPalladioL-Roma" charset="0"/>
                <a:cs typeface="Calibri"/>
              </a:rPr>
              <a:t>D6T</a:t>
            </a:r>
            <a:r>
              <a:rPr lang="en-GB" b="1" dirty="0">
                <a:solidFill>
                  <a:srgbClr val="000000"/>
                </a:solidFill>
                <a:latin typeface="Calibri"/>
                <a:ea typeface="URWPalladioL-Roma" charset="0"/>
                <a:cs typeface="Calibri"/>
              </a:rPr>
              <a:t> tune predicts too high </a:t>
            </a:r>
            <a:r>
              <a:rPr lang="en-GB" b="1" dirty="0" smtClean="0">
                <a:solidFill>
                  <a:srgbClr val="000000"/>
                </a:solidFill>
                <a:latin typeface="Calibri"/>
                <a:ea typeface="URWPalladioL-Roma" charset="0"/>
                <a:cs typeface="Calibri"/>
              </a:rPr>
              <a:t>e</a:t>
            </a:r>
            <a:r>
              <a:rPr lang="en-GB" b="1" dirty="0" smtClean="0">
                <a:solidFill>
                  <a:srgbClr val="000000"/>
                </a:solidFill>
                <a:latin typeface="Calibri"/>
                <a:ea typeface="URWPalladioL-Roma" charset="0"/>
                <a:cs typeface="Calibri"/>
              </a:rPr>
              <a:t>nergy </a:t>
            </a:r>
            <a:r>
              <a:rPr lang="en-GB" b="1" dirty="0" smtClean="0">
                <a:solidFill>
                  <a:srgbClr val="000000"/>
                </a:solidFill>
                <a:latin typeface="Calibri"/>
                <a:ea typeface="URWPalladioL-Roma" charset="0"/>
                <a:cs typeface="Calibri"/>
              </a:rPr>
              <a:t>flow</a:t>
            </a:r>
            <a:r>
              <a:rPr lang="en-GB" b="1" dirty="0" smtClean="0">
                <a:solidFill>
                  <a:srgbClr val="000000"/>
                </a:solidFill>
                <a:latin typeface="Calibri"/>
                <a:ea typeface="URWPalladioL-Roma" charset="0"/>
                <a:cs typeface="Calibri"/>
              </a:rPr>
              <a:t> while</a:t>
            </a:r>
            <a:r>
              <a:rPr lang="en-GB" b="1" dirty="0" smtClean="0">
                <a:solidFill>
                  <a:srgbClr val="000000"/>
                </a:solidFill>
                <a:latin typeface="Calibri"/>
                <a:ea typeface="URWPalladioL-Roma" charset="0"/>
                <a:cs typeface="Calibri"/>
              </a:rPr>
              <a:t> </a:t>
            </a:r>
            <a:r>
              <a:rPr lang="en-GB" b="1" dirty="0" smtClean="0">
                <a:solidFill>
                  <a:srgbClr val="FF6600"/>
                </a:solidFill>
                <a:latin typeface="Calibri"/>
                <a:ea typeface="URWPalladioL-Roma" charset="0"/>
                <a:cs typeface="Calibri"/>
              </a:rPr>
              <a:t>PHOJET</a:t>
            </a:r>
            <a:r>
              <a:rPr lang="en-GB" b="1" dirty="0" smtClean="0">
                <a:solidFill>
                  <a:srgbClr val="000000"/>
                </a:solidFill>
                <a:latin typeface="Calibri"/>
                <a:ea typeface="URWPalladioL-Roma" charset="0"/>
                <a:cs typeface="Calibri"/>
              </a:rPr>
              <a:t> is </a:t>
            </a:r>
            <a:r>
              <a:rPr lang="en-GB" b="1" dirty="0" smtClean="0">
                <a:solidFill>
                  <a:srgbClr val="000000"/>
                </a:solidFill>
                <a:latin typeface="Calibri"/>
                <a:ea typeface="URWPalladioL-Roma" charset="0"/>
                <a:cs typeface="Calibri"/>
              </a:rPr>
              <a:t>below the data</a:t>
            </a:r>
            <a:r>
              <a:rPr lang="en-GB" b="1" dirty="0" smtClean="0">
                <a:solidFill>
                  <a:srgbClr val="000000"/>
                </a:solidFill>
                <a:latin typeface="Calibri"/>
                <a:ea typeface="URWPalladioL-Roma" charset="0"/>
                <a:cs typeface="Calibri"/>
              </a:rPr>
              <a:t>. 900 </a:t>
            </a:r>
            <a:r>
              <a:rPr lang="en-GB" b="1" dirty="0" err="1" smtClean="0">
                <a:solidFill>
                  <a:srgbClr val="000000"/>
                </a:solidFill>
                <a:latin typeface="Calibri"/>
                <a:ea typeface="URWPalladioL-Roma" charset="0"/>
                <a:cs typeface="Calibri"/>
              </a:rPr>
              <a:t>GeV</a:t>
            </a:r>
            <a:r>
              <a:rPr lang="en-GB" b="1" dirty="0" smtClean="0">
                <a:solidFill>
                  <a:srgbClr val="000000"/>
                </a:solidFill>
                <a:latin typeface="Calibri"/>
                <a:ea typeface="URWPalladioL-Roma" charset="0"/>
                <a:cs typeface="Calibri"/>
              </a:rPr>
              <a:t>: </a:t>
            </a:r>
            <a:r>
              <a:rPr lang="en-GB" b="1" dirty="0" smtClean="0">
                <a:solidFill>
                  <a:srgbClr val="000090"/>
                </a:solidFill>
                <a:latin typeface="Calibri"/>
                <a:ea typeface="URWPalladioL-Roma" charset="0"/>
                <a:cs typeface="Calibri"/>
              </a:rPr>
              <a:t>PROQ20</a:t>
            </a:r>
            <a:r>
              <a:rPr lang="en-GB" b="1" dirty="0" smtClean="0">
                <a:solidFill>
                  <a:srgbClr val="000000"/>
                </a:solidFill>
                <a:latin typeface="Calibri"/>
                <a:ea typeface="URWPalladioL-Roma" charset="0"/>
                <a:cs typeface="Calibri"/>
              </a:rPr>
              <a:t> provides the best description while </a:t>
            </a:r>
            <a:r>
              <a:rPr lang="en-GB" b="1" dirty="0" smtClean="0">
                <a:solidFill>
                  <a:srgbClr val="008000"/>
                </a:solidFill>
                <a:latin typeface="Calibri"/>
                <a:ea typeface="URWPalladioL-Roma" charset="0"/>
                <a:cs typeface="Calibri"/>
              </a:rPr>
              <a:t>P0</a:t>
            </a:r>
            <a:r>
              <a:rPr lang="en-GB" b="1" dirty="0" smtClean="0">
                <a:solidFill>
                  <a:srgbClr val="000000"/>
                </a:solidFill>
                <a:latin typeface="Calibri"/>
                <a:ea typeface="URWPalladioL-Roma" charset="0"/>
                <a:cs typeface="Calibri"/>
              </a:rPr>
              <a:t> is still too low. </a:t>
            </a:r>
            <a:endParaRPr lang="en-GB" b="1" dirty="0">
              <a:solidFill>
                <a:srgbClr val="000000"/>
              </a:solidFill>
              <a:latin typeface="Calibri"/>
              <a:ea typeface="URWPalladioL-Roma" charset="0"/>
              <a:cs typeface="Calibri"/>
            </a:endParaRPr>
          </a:p>
        </p:txBody>
      </p:sp>
      <p:sp>
        <p:nvSpPr>
          <p:cNvPr id="8196" name="Text Box 4"/>
          <p:cNvSpPr txBox="1">
            <a:spLocks noChangeArrowheads="1"/>
          </p:cNvSpPr>
          <p:nvPr/>
        </p:nvSpPr>
        <p:spPr bwMode="auto">
          <a:xfrm>
            <a:off x="0" y="793321"/>
            <a:ext cx="9144000" cy="404683"/>
          </a:xfrm>
          <a:prstGeom prst="rect">
            <a:avLst/>
          </a:prstGeom>
          <a:noFill/>
          <a:ln w="9525">
            <a:noFill/>
            <a:round/>
            <a:headEnd/>
            <a:tailEnd/>
          </a:ln>
          <a:effectLst/>
        </p:spPr>
        <p:txBody>
          <a:bodyPr wrap="none" lIns="81639" tIns="40820" rIns="81639" bIns="40820">
            <a:prstTxWarp prst="textNoShape">
              <a:avLst/>
            </a:prstTxWarp>
          </a:bodyPr>
          <a:lstStyle/>
          <a:p>
            <a:pPr algn="ctr">
              <a:lnSpc>
                <a:spcPct val="116000"/>
              </a:lnSpc>
              <a:tabLst>
                <a:tab pos="656650" algn="l"/>
                <a:tab pos="1313299" algn="l"/>
                <a:tab pos="1969949" algn="l"/>
                <a:tab pos="2626599" algn="l"/>
                <a:tab pos="3283248" algn="l"/>
                <a:tab pos="3939898" algn="l"/>
                <a:tab pos="4596548" algn="l"/>
                <a:tab pos="5253198" algn="l"/>
                <a:tab pos="5909847" algn="l"/>
              </a:tabLst>
            </a:pPr>
            <a:r>
              <a:rPr lang="en-GB" sz="2000" dirty="0">
                <a:solidFill>
                  <a:srgbClr val="000000"/>
                </a:solidFill>
                <a:latin typeface="Calibri"/>
                <a:ea typeface="MS Gothic" charset="0"/>
                <a:cs typeface="Calibri"/>
              </a:rPr>
              <a:t>Energy flow in the</a:t>
            </a:r>
            <a:r>
              <a:rPr lang="en-GB" sz="2000" dirty="0" smtClean="0">
                <a:solidFill>
                  <a:srgbClr val="000000"/>
                </a:solidFill>
                <a:latin typeface="Calibri"/>
                <a:ea typeface="MS Gothic" charset="0"/>
                <a:cs typeface="Calibri"/>
              </a:rPr>
              <a:t> </a:t>
            </a:r>
            <a:r>
              <a:rPr lang="en-GB" sz="2000" b="1" dirty="0" err="1" smtClean="0">
                <a:solidFill>
                  <a:srgbClr val="660066"/>
                </a:solidFill>
                <a:latin typeface="Calibri"/>
                <a:ea typeface="MS Gothic" charset="0"/>
                <a:cs typeface="Calibri"/>
              </a:rPr>
              <a:t>di</a:t>
            </a:r>
            <a:r>
              <a:rPr lang="en-GB" sz="2000" b="1" dirty="0" smtClean="0">
                <a:solidFill>
                  <a:srgbClr val="660066"/>
                </a:solidFill>
                <a:latin typeface="Calibri"/>
                <a:ea typeface="MS Gothic" charset="0"/>
                <a:cs typeface="Calibri"/>
              </a:rPr>
              <a:t>-jet </a:t>
            </a:r>
            <a:r>
              <a:rPr lang="en-GB" sz="2000" dirty="0">
                <a:solidFill>
                  <a:srgbClr val="000000"/>
                </a:solidFill>
                <a:latin typeface="Calibri"/>
                <a:ea typeface="MS Gothic" charset="0"/>
                <a:cs typeface="Calibri"/>
              </a:rPr>
              <a:t>sample at</a:t>
            </a:r>
            <a:r>
              <a:rPr lang="en-GB" sz="2000" dirty="0" smtClean="0">
                <a:solidFill>
                  <a:srgbClr val="000000"/>
                </a:solidFill>
                <a:latin typeface="Calibri"/>
                <a:ea typeface="MS Gothic" charset="0"/>
                <a:cs typeface="Calibri"/>
              </a:rPr>
              <a:t> 900 </a:t>
            </a:r>
            <a:r>
              <a:rPr lang="en-GB" sz="2000" dirty="0" err="1" smtClean="0">
                <a:solidFill>
                  <a:srgbClr val="000000"/>
                </a:solidFill>
                <a:latin typeface="Calibri"/>
                <a:ea typeface="MS Gothic" charset="0"/>
                <a:cs typeface="Calibri"/>
              </a:rPr>
              <a:t>GeV</a:t>
            </a:r>
            <a:r>
              <a:rPr lang="en-GB" sz="2000" dirty="0" smtClean="0">
                <a:solidFill>
                  <a:srgbClr val="000000"/>
                </a:solidFill>
                <a:latin typeface="Calibri"/>
                <a:ea typeface="MS Gothic" charset="0"/>
                <a:cs typeface="Calibri"/>
              </a:rPr>
              <a:t> and 2.36 </a:t>
            </a:r>
            <a:r>
              <a:rPr lang="en-GB" sz="2000" dirty="0" err="1">
                <a:solidFill>
                  <a:srgbClr val="000000"/>
                </a:solidFill>
                <a:latin typeface="Calibri"/>
                <a:ea typeface="MS Gothic" charset="0"/>
                <a:cs typeface="Calibri"/>
              </a:rPr>
              <a:t>T</a:t>
            </a:r>
            <a:r>
              <a:rPr lang="en-GB" sz="2000" dirty="0" err="1" smtClean="0">
                <a:solidFill>
                  <a:srgbClr val="000000"/>
                </a:solidFill>
                <a:latin typeface="Calibri"/>
                <a:ea typeface="MS Gothic" charset="0"/>
                <a:cs typeface="Calibri"/>
              </a:rPr>
              <a:t>eV</a:t>
            </a:r>
            <a:r>
              <a:rPr lang="en-GB" sz="2000" dirty="0">
                <a:solidFill>
                  <a:srgbClr val="000000"/>
                </a:solidFill>
                <a:latin typeface="Calibri"/>
                <a:ea typeface="MS Gothic" charset="0"/>
                <a:cs typeface="Calibri"/>
              </a:rPr>
              <a:t>:</a:t>
            </a:r>
          </a:p>
        </p:txBody>
      </p:sp>
      <p:sp>
        <p:nvSpPr>
          <p:cNvPr id="8197" name="Text Box 5"/>
          <p:cNvSpPr txBox="1">
            <a:spLocks noChangeArrowheads="1"/>
          </p:cNvSpPr>
          <p:nvPr/>
        </p:nvSpPr>
        <p:spPr bwMode="auto">
          <a:xfrm>
            <a:off x="1506241" y="0"/>
            <a:ext cx="7032960" cy="659589"/>
          </a:xfrm>
          <a:prstGeom prst="rect">
            <a:avLst/>
          </a:prstGeom>
          <a:noFill/>
          <a:ln w="9525">
            <a:noFill/>
            <a:round/>
            <a:headEnd/>
            <a:tailEnd/>
          </a:ln>
          <a:effectLst/>
        </p:spPr>
        <p:txBody>
          <a:bodyPr wrap="none" lIns="81639" tIns="40820" rIns="81639" bIns="40820">
            <a:prstTxWarp prst="textNoShape">
              <a:avLst/>
            </a:prstTxWarp>
          </a:bodyPr>
          <a:lstStyle/>
          <a:p>
            <a:pPr>
              <a:lnSpc>
                <a:spcPct val="116000"/>
              </a:lnSpc>
              <a:tabLst>
                <a:tab pos="656650" algn="l"/>
                <a:tab pos="1313299" algn="l"/>
                <a:tab pos="1969949" algn="l"/>
                <a:tab pos="2626599" algn="l"/>
                <a:tab pos="3283248" algn="l"/>
                <a:tab pos="3939898" algn="l"/>
                <a:tab pos="4596548" algn="l"/>
                <a:tab pos="5253198" algn="l"/>
                <a:tab pos="5909847" algn="l"/>
                <a:tab pos="6566497" algn="l"/>
              </a:tabLst>
            </a:pPr>
            <a:r>
              <a:rPr lang="en-GB" sz="3300" dirty="0">
                <a:solidFill>
                  <a:srgbClr val="000000"/>
                </a:solidFill>
                <a:latin typeface="Calibri"/>
                <a:ea typeface="MS Gothic" charset="0"/>
                <a:cs typeface="Calibri"/>
              </a:rPr>
              <a:t>Energy flow in the forward region</a:t>
            </a:r>
          </a:p>
        </p:txBody>
      </p:sp>
      <p:sp>
        <p:nvSpPr>
          <p:cNvPr id="9"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0"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1"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8" name="Text Box 3"/>
          <p:cNvSpPr txBox="1">
            <a:spLocks noChangeArrowheads="1"/>
          </p:cNvSpPr>
          <p:nvPr/>
        </p:nvSpPr>
        <p:spPr bwMode="auto">
          <a:xfrm>
            <a:off x="3418256" y="2128466"/>
            <a:ext cx="5464175" cy="1631216"/>
          </a:xfrm>
          <a:prstGeom prst="rect">
            <a:avLst/>
          </a:prstGeom>
          <a:noFill/>
          <a:ln w="9525">
            <a:noFill/>
            <a:miter lim="800000"/>
            <a:headEnd/>
            <a:tailEnd/>
          </a:ln>
        </p:spPr>
        <p:txBody>
          <a:bodyPr wrap="square">
            <a:prstTxWarp prst="textNoShape">
              <a:avLst/>
            </a:prstTxWarp>
            <a:spAutoFit/>
          </a:bodyPr>
          <a:lstStyle/>
          <a:p>
            <a:pPr algn="r"/>
            <a:r>
              <a:rPr lang="en-US" sz="2000" dirty="0">
                <a:latin typeface="Calibri"/>
                <a:cs typeface="Calibri"/>
              </a:rPr>
              <a:t>The </a:t>
            </a:r>
            <a:r>
              <a:rPr lang="en-US" sz="2000" dirty="0">
                <a:solidFill>
                  <a:srgbClr val="008000"/>
                </a:solidFill>
                <a:latin typeface="Calibri"/>
                <a:cs typeface="Calibri"/>
              </a:rPr>
              <a:t>leading track </a:t>
            </a:r>
            <a:r>
              <a:rPr lang="en-US" sz="2000" dirty="0">
                <a:latin typeface="Calibri"/>
                <a:cs typeface="Calibri"/>
              </a:rPr>
              <a:t>or </a:t>
            </a:r>
            <a:r>
              <a:rPr lang="en-US" sz="2000" dirty="0">
                <a:solidFill>
                  <a:srgbClr val="0000FF"/>
                </a:solidFill>
                <a:latin typeface="Calibri"/>
                <a:cs typeface="Calibri"/>
              </a:rPr>
              <a:t>leading track-jet </a:t>
            </a:r>
            <a:r>
              <a:rPr lang="en-US" sz="2000" dirty="0">
                <a:latin typeface="Calibri"/>
                <a:cs typeface="Calibri"/>
              </a:rPr>
              <a:t>provide </a:t>
            </a:r>
          </a:p>
          <a:p>
            <a:pPr algn="r"/>
            <a:r>
              <a:rPr lang="en-US" sz="2000" dirty="0">
                <a:latin typeface="Calibri"/>
                <a:cs typeface="Calibri"/>
              </a:rPr>
              <a:t>a scale and define a direction in the </a:t>
            </a:r>
            <a:r>
              <a:rPr lang="en-US" sz="2000" b="1" dirty="0" err="1">
                <a:latin typeface="Symbol" charset="2"/>
                <a:cs typeface="Symbol" charset="2"/>
              </a:rPr>
              <a:t>f</a:t>
            </a:r>
            <a:r>
              <a:rPr lang="en-US" sz="2000" dirty="0">
                <a:latin typeface="Calibri"/>
                <a:cs typeface="Calibri"/>
              </a:rPr>
              <a:t> </a:t>
            </a:r>
            <a:r>
              <a:rPr lang="en-US" sz="2000" dirty="0" smtClean="0">
                <a:latin typeface="Calibri"/>
                <a:cs typeface="Calibri"/>
              </a:rPr>
              <a:t>plane.</a:t>
            </a:r>
          </a:p>
          <a:p>
            <a:pPr algn="r"/>
            <a:endParaRPr lang="en-US" sz="2000" dirty="0">
              <a:solidFill>
                <a:srgbClr val="FF0000"/>
              </a:solidFill>
              <a:latin typeface="Verdana" pitchFamily="-106" charset="0"/>
            </a:endParaRPr>
          </a:p>
          <a:p>
            <a:pPr algn="r"/>
            <a:endParaRPr lang="en-US" sz="2000" dirty="0">
              <a:solidFill>
                <a:srgbClr val="ABD1FF"/>
              </a:solidFill>
              <a:latin typeface="Verdana" pitchFamily="-106" charset="0"/>
            </a:endParaRPr>
          </a:p>
          <a:p>
            <a:pPr algn="r"/>
            <a:endParaRPr lang="en-US" sz="2000" dirty="0">
              <a:latin typeface="Verdana" pitchFamily="-106" charset="0"/>
            </a:endParaRPr>
          </a:p>
        </p:txBody>
      </p:sp>
      <p:sp>
        <p:nvSpPr>
          <p:cNvPr id="19459" name="Title 1"/>
          <p:cNvSpPr txBox="1">
            <a:spLocks/>
          </p:cNvSpPr>
          <p:nvPr/>
        </p:nvSpPr>
        <p:spPr bwMode="auto">
          <a:xfrm>
            <a:off x="0" y="0"/>
            <a:ext cx="9144000" cy="862013"/>
          </a:xfrm>
          <a:prstGeom prst="rect">
            <a:avLst/>
          </a:prstGeom>
          <a:noFill/>
          <a:ln w="9525">
            <a:noFill/>
            <a:miter lim="800000"/>
            <a:headEnd/>
            <a:tailEnd/>
          </a:ln>
        </p:spPr>
        <p:txBody>
          <a:bodyPr anchor="ctr">
            <a:prstTxWarp prst="textNoShape">
              <a:avLst/>
            </a:prstTxWarp>
          </a:bodyPr>
          <a:lstStyle/>
          <a:p>
            <a:pPr algn="ctr" defTabSz="457200">
              <a:lnSpc>
                <a:spcPct val="80000"/>
              </a:lnSpc>
            </a:pPr>
            <a:r>
              <a:rPr lang="en-US" sz="2800" dirty="0" smtClean="0">
                <a:solidFill>
                  <a:schemeClr val="tx2"/>
                </a:solidFill>
                <a:latin typeface="Calibri" pitchFamily="-106" charset="0"/>
              </a:rPr>
              <a:t>Measuring </a:t>
            </a:r>
            <a:r>
              <a:rPr lang="en-US" sz="2800" dirty="0">
                <a:solidFill>
                  <a:schemeClr val="tx2"/>
                </a:solidFill>
                <a:latin typeface="Calibri" pitchFamily="-106" charset="0"/>
              </a:rPr>
              <a:t>the UE  in pp at √</a:t>
            </a:r>
            <a:r>
              <a:rPr lang="en-US" sz="2800" dirty="0" err="1">
                <a:solidFill>
                  <a:schemeClr val="tx2"/>
                </a:solidFill>
                <a:latin typeface="Calibri" pitchFamily="-106" charset="0"/>
              </a:rPr>
              <a:t>s</a:t>
            </a:r>
            <a:r>
              <a:rPr lang="en-US" sz="2800" dirty="0">
                <a:solidFill>
                  <a:schemeClr val="tx2"/>
                </a:solidFill>
                <a:latin typeface="Calibri" pitchFamily="-106" charset="0"/>
              </a:rPr>
              <a:t> </a:t>
            </a:r>
            <a:r>
              <a:rPr lang="en-US" sz="2800" dirty="0" smtClean="0">
                <a:solidFill>
                  <a:schemeClr val="tx2"/>
                </a:solidFill>
                <a:latin typeface="Calibri" pitchFamily="-106" charset="0"/>
              </a:rPr>
              <a:t>= 900 </a:t>
            </a:r>
            <a:r>
              <a:rPr lang="en-US" sz="2800" dirty="0" err="1" smtClean="0">
                <a:solidFill>
                  <a:schemeClr val="tx2"/>
                </a:solidFill>
                <a:latin typeface="Calibri" pitchFamily="-106" charset="0"/>
              </a:rPr>
              <a:t>GeV</a:t>
            </a:r>
            <a:r>
              <a:rPr lang="en-US" sz="2800" dirty="0" smtClean="0">
                <a:solidFill>
                  <a:schemeClr val="tx2"/>
                </a:solidFill>
                <a:latin typeface="Calibri" pitchFamily="-106" charset="0"/>
              </a:rPr>
              <a:t> and </a:t>
            </a:r>
            <a:r>
              <a:rPr lang="en-US" sz="2800" dirty="0">
                <a:solidFill>
                  <a:schemeClr val="tx2"/>
                </a:solidFill>
                <a:latin typeface="Calibri" pitchFamily="-106" charset="0"/>
              </a:rPr>
              <a:t>7 </a:t>
            </a:r>
            <a:r>
              <a:rPr lang="en-US" sz="2800" dirty="0" err="1">
                <a:solidFill>
                  <a:schemeClr val="tx2"/>
                </a:solidFill>
                <a:latin typeface="Calibri" pitchFamily="-106" charset="0"/>
              </a:rPr>
              <a:t>TeV</a:t>
            </a:r>
            <a:endParaRPr lang="en-US" sz="2800" dirty="0">
              <a:solidFill>
                <a:schemeClr val="tx2"/>
              </a:solidFill>
              <a:latin typeface="Calibri" pitchFamily="-106" charset="0"/>
            </a:endParaRPr>
          </a:p>
        </p:txBody>
      </p:sp>
      <p:sp>
        <p:nvSpPr>
          <p:cNvPr id="19460" name="TextBox 48"/>
          <p:cNvSpPr txBox="1">
            <a:spLocks noChangeArrowheads="1"/>
          </p:cNvSpPr>
          <p:nvPr/>
        </p:nvSpPr>
        <p:spPr bwMode="auto">
          <a:xfrm>
            <a:off x="3867036" y="3878915"/>
            <a:ext cx="5015395" cy="2862322"/>
          </a:xfrm>
          <a:prstGeom prst="rect">
            <a:avLst/>
          </a:prstGeom>
          <a:noFill/>
          <a:ln w="9525">
            <a:noFill/>
            <a:miter lim="800000"/>
            <a:headEnd/>
            <a:tailEnd/>
          </a:ln>
        </p:spPr>
        <p:txBody>
          <a:bodyPr wrap="square">
            <a:prstTxWarp prst="textNoShape">
              <a:avLst/>
            </a:prstTxWarp>
            <a:spAutoFit/>
          </a:bodyPr>
          <a:lstStyle/>
          <a:p>
            <a:pPr algn="r">
              <a:buFont typeface="Wingdings" pitchFamily="-106" charset="2"/>
              <a:buChar char="§"/>
            </a:pPr>
            <a:endParaRPr lang="en-US" sz="2000" dirty="0" smtClean="0">
              <a:solidFill>
                <a:srgbClr val="3366FF"/>
              </a:solidFill>
              <a:latin typeface="Calibri"/>
              <a:cs typeface="Calibri"/>
              <a:sym typeface="Wingdings" pitchFamily="-106" charset="2"/>
            </a:endParaRPr>
          </a:p>
          <a:p>
            <a:pPr algn="r">
              <a:buFont typeface="Wingdings" pitchFamily="-106" charset="2"/>
              <a:buChar char="§"/>
            </a:pPr>
            <a:endParaRPr lang="en-US" sz="2000" dirty="0" smtClean="0">
              <a:solidFill>
                <a:srgbClr val="3366FF"/>
              </a:solidFill>
              <a:latin typeface="Calibri"/>
              <a:cs typeface="Calibri"/>
              <a:sym typeface="Wingdings" pitchFamily="-106" charset="2"/>
            </a:endParaRPr>
          </a:p>
          <a:p>
            <a:pPr algn="r"/>
            <a:r>
              <a:rPr lang="en-US" sz="2000" dirty="0" smtClean="0">
                <a:solidFill>
                  <a:srgbClr val="3366FF"/>
                </a:solidFill>
                <a:latin typeface="Calibri"/>
                <a:cs typeface="Calibri"/>
                <a:sym typeface="Wingdings" pitchFamily="-106" charset="2"/>
              </a:rPr>
              <a:t>Unavoidable </a:t>
            </a:r>
            <a:r>
              <a:rPr lang="en-US" sz="2000" dirty="0">
                <a:solidFill>
                  <a:srgbClr val="3366FF"/>
                </a:solidFill>
                <a:latin typeface="Calibri"/>
                <a:cs typeface="Calibri"/>
                <a:sym typeface="Wingdings" pitchFamily="-106" charset="2"/>
              </a:rPr>
              <a:t>road to CMS MC </a:t>
            </a:r>
            <a:r>
              <a:rPr lang="en-US" sz="2000" dirty="0" smtClean="0">
                <a:solidFill>
                  <a:srgbClr val="3366FF"/>
                </a:solidFill>
                <a:latin typeface="Calibri"/>
                <a:cs typeface="Calibri"/>
                <a:sym typeface="Wingdings" pitchFamily="-106" charset="2"/>
              </a:rPr>
              <a:t>Tuning.</a:t>
            </a:r>
          </a:p>
          <a:p>
            <a:pPr algn="r"/>
            <a:r>
              <a:rPr lang="en-US" sz="2000" dirty="0" smtClean="0">
                <a:solidFill>
                  <a:schemeClr val="accent6">
                    <a:lumMod val="60000"/>
                    <a:lumOff val="40000"/>
                  </a:schemeClr>
                </a:solidFill>
                <a:latin typeface="Calibri"/>
                <a:cs typeface="Calibri"/>
                <a:sym typeface="Wingdings" pitchFamily="-106" charset="2"/>
              </a:rPr>
              <a:t>Part </a:t>
            </a:r>
            <a:r>
              <a:rPr lang="en-US" sz="2000" dirty="0">
                <a:solidFill>
                  <a:schemeClr val="accent6">
                    <a:lumMod val="60000"/>
                    <a:lumOff val="40000"/>
                  </a:schemeClr>
                </a:solidFill>
                <a:latin typeface="Calibri"/>
                <a:cs typeface="Calibri"/>
                <a:sym typeface="Wingdings" pitchFamily="-106" charset="2"/>
              </a:rPr>
              <a:t>of a much more ambitious program to study Multiple Parton Interactions at the </a:t>
            </a:r>
            <a:r>
              <a:rPr lang="en-US" sz="2000" dirty="0" smtClean="0">
                <a:solidFill>
                  <a:schemeClr val="accent6">
                    <a:lumMod val="60000"/>
                    <a:lumOff val="40000"/>
                  </a:schemeClr>
                </a:solidFill>
                <a:latin typeface="Calibri"/>
                <a:cs typeface="Calibri"/>
                <a:sym typeface="Wingdings" pitchFamily="-106" charset="2"/>
              </a:rPr>
              <a:t>LHC.</a:t>
            </a:r>
          </a:p>
          <a:p>
            <a:pPr algn="r"/>
            <a:endParaRPr lang="en-US" sz="2000" dirty="0" smtClean="0">
              <a:solidFill>
                <a:srgbClr val="215968"/>
              </a:solidFill>
              <a:sym typeface="Wingdings" pitchFamily="-106" charset="2"/>
            </a:endParaRPr>
          </a:p>
          <a:p>
            <a:pPr algn="r"/>
            <a:endParaRPr lang="en-US" sz="2000" dirty="0">
              <a:solidFill>
                <a:srgbClr val="215968"/>
              </a:solidFill>
              <a:sym typeface="Wingdings" pitchFamily="-106" charset="2"/>
            </a:endParaRPr>
          </a:p>
          <a:p>
            <a:pPr algn="r"/>
            <a:endParaRPr lang="en-US" sz="2000" dirty="0">
              <a:solidFill>
                <a:srgbClr val="215968"/>
              </a:solidFill>
              <a:sym typeface="Wingdings" pitchFamily="-106" charset="2"/>
            </a:endParaRPr>
          </a:p>
          <a:p>
            <a:pPr algn="r"/>
            <a:endParaRPr lang="en-US" sz="2000" dirty="0"/>
          </a:p>
        </p:txBody>
      </p:sp>
      <p:sp>
        <p:nvSpPr>
          <p:cNvPr id="19464" name="Rectangle 44"/>
          <p:cNvSpPr>
            <a:spLocks noChangeArrowheads="1"/>
          </p:cNvSpPr>
          <p:nvPr/>
        </p:nvSpPr>
        <p:spPr bwMode="auto">
          <a:xfrm>
            <a:off x="4648673" y="2814975"/>
            <a:ext cx="4224233" cy="1015663"/>
          </a:xfrm>
          <a:prstGeom prst="rect">
            <a:avLst/>
          </a:prstGeom>
          <a:noFill/>
          <a:ln w="9525">
            <a:noFill/>
            <a:miter lim="800000"/>
            <a:headEnd/>
            <a:tailEnd/>
          </a:ln>
        </p:spPr>
        <p:txBody>
          <a:bodyPr wrap="none" anchor="b">
            <a:prstTxWarp prst="textNoShape">
              <a:avLst/>
            </a:prstTxWarp>
            <a:spAutoFit/>
          </a:bodyPr>
          <a:lstStyle/>
          <a:p>
            <a:pPr algn="r"/>
            <a:r>
              <a:rPr lang="en-US" sz="2000" dirty="0">
                <a:latin typeface="Calibri"/>
                <a:cs typeface="Calibri"/>
              </a:rPr>
              <a:t>Observables built from </a:t>
            </a:r>
            <a:r>
              <a:rPr lang="en-US" sz="2000" b="1" dirty="0">
                <a:solidFill>
                  <a:srgbClr val="660066"/>
                </a:solidFill>
                <a:latin typeface="Calibri"/>
                <a:cs typeface="Calibri"/>
              </a:rPr>
              <a:t>charged tracks</a:t>
            </a:r>
            <a:r>
              <a:rPr lang="en-US" sz="2000" dirty="0">
                <a:solidFill>
                  <a:srgbClr val="660066"/>
                </a:solidFill>
                <a:latin typeface="Calibri"/>
                <a:cs typeface="Calibri"/>
              </a:rPr>
              <a:t>:</a:t>
            </a:r>
          </a:p>
          <a:p>
            <a:pPr algn="r"/>
            <a:r>
              <a:rPr lang="en-US" sz="2000" dirty="0">
                <a:latin typeface="Calibri"/>
                <a:cs typeface="Calibri"/>
              </a:rPr>
              <a:t>	+ </a:t>
            </a:r>
            <a:r>
              <a:rPr lang="en-US" sz="2000" b="1" dirty="0">
                <a:solidFill>
                  <a:srgbClr val="000000"/>
                </a:solidFill>
                <a:latin typeface="Calibri"/>
                <a:cs typeface="Calibri"/>
              </a:rPr>
              <a:t>d</a:t>
            </a:r>
            <a:r>
              <a:rPr lang="en-US" sz="2000" b="1" baseline="30000" dirty="0">
                <a:solidFill>
                  <a:srgbClr val="000000"/>
                </a:solidFill>
                <a:latin typeface="Calibri"/>
                <a:cs typeface="Calibri"/>
              </a:rPr>
              <a:t>2</a:t>
            </a:r>
            <a:r>
              <a:rPr lang="en-US" sz="2000" b="1" dirty="0">
                <a:solidFill>
                  <a:srgbClr val="000000"/>
                </a:solidFill>
                <a:latin typeface="Calibri"/>
                <a:cs typeface="Calibri"/>
              </a:rPr>
              <a:t>N</a:t>
            </a:r>
            <a:r>
              <a:rPr lang="en-US" sz="2000" b="1" baseline="-25000" dirty="0">
                <a:solidFill>
                  <a:srgbClr val="000000"/>
                </a:solidFill>
                <a:latin typeface="Calibri"/>
                <a:cs typeface="Calibri"/>
              </a:rPr>
              <a:t>ch</a:t>
            </a:r>
            <a:r>
              <a:rPr lang="en-US" sz="2000" b="1" dirty="0">
                <a:solidFill>
                  <a:srgbClr val="000000"/>
                </a:solidFill>
                <a:latin typeface="Calibri"/>
                <a:cs typeface="Calibri"/>
              </a:rPr>
              <a:t>/</a:t>
            </a:r>
            <a:r>
              <a:rPr lang="en-US" sz="2000" b="1" dirty="0" smtClean="0">
                <a:solidFill>
                  <a:srgbClr val="000000"/>
                </a:solidFill>
                <a:latin typeface="Calibri"/>
                <a:cs typeface="Calibri"/>
              </a:rPr>
              <a:t>d</a:t>
            </a:r>
            <a:r>
              <a:rPr lang="en-US" sz="2000" b="1" dirty="0" smtClean="0">
                <a:solidFill>
                  <a:srgbClr val="000000"/>
                </a:solidFill>
                <a:latin typeface="Symbol" charset="2"/>
                <a:ea typeface="Symbol" pitchFamily="-106" charset="2"/>
                <a:cs typeface="Symbol" charset="2"/>
              </a:rPr>
              <a:t>h</a:t>
            </a:r>
            <a:r>
              <a:rPr lang="en-US" sz="2000" b="1" dirty="0" smtClean="0">
                <a:solidFill>
                  <a:srgbClr val="000000"/>
                </a:solidFill>
                <a:latin typeface="Calibri"/>
                <a:cs typeface="Calibri"/>
              </a:rPr>
              <a:t>d</a:t>
            </a:r>
            <a:r>
              <a:rPr lang="en-US" sz="2000" b="1" dirty="0" smtClean="0">
                <a:solidFill>
                  <a:srgbClr val="000000"/>
                </a:solidFill>
                <a:latin typeface="Symbol" charset="2"/>
                <a:ea typeface="Symbol" pitchFamily="-106" charset="2"/>
                <a:cs typeface="Symbol" charset="2"/>
              </a:rPr>
              <a:t>f</a:t>
            </a:r>
            <a:r>
              <a:rPr lang="en-US" sz="2000" dirty="0" smtClean="0">
                <a:latin typeface="Calibri"/>
                <a:cs typeface="Calibri"/>
              </a:rPr>
              <a:t> multiplicity </a:t>
            </a:r>
            <a:r>
              <a:rPr lang="en-US" sz="2000" dirty="0">
                <a:latin typeface="Calibri"/>
                <a:cs typeface="Calibri"/>
              </a:rPr>
              <a:t>density</a:t>
            </a:r>
          </a:p>
          <a:p>
            <a:pPr algn="r"/>
            <a:r>
              <a:rPr lang="en-US" sz="2000" dirty="0">
                <a:latin typeface="Calibri"/>
                <a:cs typeface="Calibri"/>
              </a:rPr>
              <a:t>	+ </a:t>
            </a:r>
            <a:r>
              <a:rPr lang="en-US" sz="2000" b="1" dirty="0">
                <a:solidFill>
                  <a:srgbClr val="000000"/>
                </a:solidFill>
                <a:latin typeface="Calibri"/>
                <a:cs typeface="Calibri"/>
              </a:rPr>
              <a:t>d</a:t>
            </a:r>
            <a:r>
              <a:rPr lang="en-US" sz="2000" b="1" baseline="30000" dirty="0">
                <a:solidFill>
                  <a:srgbClr val="000000"/>
                </a:solidFill>
                <a:latin typeface="Calibri"/>
                <a:cs typeface="Calibri"/>
              </a:rPr>
              <a:t>2</a:t>
            </a:r>
            <a:r>
              <a:rPr lang="en-US" sz="2000" b="1" dirty="0">
                <a:solidFill>
                  <a:srgbClr val="000000"/>
                </a:solidFill>
                <a:latin typeface="Symbol" charset="2"/>
                <a:ea typeface="Symbol" pitchFamily="-106" charset="2"/>
                <a:cs typeface="Symbol" charset="2"/>
              </a:rPr>
              <a:t>S</a:t>
            </a:r>
            <a:r>
              <a:rPr lang="en-US" sz="2000" b="1" dirty="0">
                <a:solidFill>
                  <a:srgbClr val="000000"/>
                </a:solidFill>
                <a:latin typeface="Calibri"/>
                <a:cs typeface="Calibri"/>
              </a:rPr>
              <a:t>pT/d</a:t>
            </a:r>
            <a:r>
              <a:rPr lang="en-US" sz="2000" b="1" dirty="0">
                <a:solidFill>
                  <a:srgbClr val="000000"/>
                </a:solidFill>
                <a:latin typeface="Symbol" charset="2"/>
                <a:ea typeface="Symbol" pitchFamily="-106" charset="2"/>
                <a:cs typeface="Symbol" charset="2"/>
              </a:rPr>
              <a:t>h</a:t>
            </a:r>
            <a:r>
              <a:rPr lang="en-US" sz="2000" b="1" dirty="0">
                <a:solidFill>
                  <a:srgbClr val="000000"/>
                </a:solidFill>
                <a:latin typeface="Calibri"/>
                <a:cs typeface="Calibri"/>
              </a:rPr>
              <a:t>d</a:t>
            </a:r>
            <a:r>
              <a:rPr lang="en-US" sz="2000" b="1" dirty="0">
                <a:solidFill>
                  <a:srgbClr val="000000"/>
                </a:solidFill>
                <a:latin typeface="Symbol" charset="2"/>
                <a:ea typeface="Symbol" pitchFamily="-106" charset="2"/>
                <a:cs typeface="Symbol" charset="2"/>
              </a:rPr>
              <a:t>f </a:t>
            </a:r>
            <a:r>
              <a:rPr lang="en-US" sz="2000" dirty="0">
                <a:latin typeface="Calibri"/>
                <a:cs typeface="Calibri"/>
              </a:rPr>
              <a:t>,</a:t>
            </a:r>
            <a:r>
              <a:rPr lang="en-US" sz="2000" dirty="0" smtClean="0">
                <a:latin typeface="Calibri"/>
                <a:cs typeface="Calibri"/>
              </a:rPr>
              <a:t> </a:t>
            </a:r>
            <a:r>
              <a:rPr lang="en-US" sz="2000" dirty="0" err="1" smtClean="0">
                <a:latin typeface="Calibri"/>
                <a:cs typeface="Calibri"/>
              </a:rPr>
              <a:t>pT</a:t>
            </a:r>
            <a:r>
              <a:rPr lang="en-US" sz="2000" dirty="0" smtClean="0">
                <a:latin typeface="Calibri"/>
                <a:cs typeface="Calibri"/>
              </a:rPr>
              <a:t> </a:t>
            </a:r>
            <a:r>
              <a:rPr lang="en-US" sz="2000" dirty="0" smtClean="0">
                <a:latin typeface="Calibri"/>
                <a:cs typeface="Calibri"/>
              </a:rPr>
              <a:t>density.</a:t>
            </a:r>
            <a:endParaRPr lang="en-US" sz="2000" dirty="0">
              <a:latin typeface="Calibri"/>
              <a:cs typeface="Calibri"/>
            </a:endParaRPr>
          </a:p>
        </p:txBody>
      </p:sp>
      <p:sp>
        <p:nvSpPr>
          <p:cNvPr id="19465" name="Rectangle 30"/>
          <p:cNvSpPr>
            <a:spLocks noChangeArrowheads="1"/>
          </p:cNvSpPr>
          <p:nvPr/>
        </p:nvSpPr>
        <p:spPr bwMode="auto">
          <a:xfrm>
            <a:off x="3418256" y="3840815"/>
            <a:ext cx="5454650" cy="707886"/>
          </a:xfrm>
          <a:prstGeom prst="rect">
            <a:avLst/>
          </a:prstGeom>
          <a:noFill/>
          <a:ln w="9525">
            <a:noFill/>
            <a:miter lim="800000"/>
            <a:headEnd/>
            <a:tailEnd/>
          </a:ln>
        </p:spPr>
        <p:txBody>
          <a:bodyPr>
            <a:prstTxWarp prst="textNoShape">
              <a:avLst/>
            </a:prstTxWarp>
            <a:spAutoFit/>
          </a:bodyPr>
          <a:lstStyle/>
          <a:p>
            <a:pPr algn="r"/>
            <a:r>
              <a:rPr lang="en-US" sz="2000" dirty="0">
                <a:solidFill>
                  <a:srgbClr val="FF6600"/>
                </a:solidFill>
                <a:latin typeface="Calibri"/>
                <a:cs typeface="Calibri"/>
              </a:rPr>
              <a:t>The transverse region is expected to be</a:t>
            </a:r>
          </a:p>
          <a:p>
            <a:pPr algn="r"/>
            <a:r>
              <a:rPr lang="en-US" sz="2000" dirty="0">
                <a:solidFill>
                  <a:srgbClr val="FF6600"/>
                </a:solidFill>
                <a:latin typeface="Calibri"/>
                <a:cs typeface="Calibri"/>
              </a:rPr>
              <a:t>particularly sensitive to the </a:t>
            </a:r>
            <a:r>
              <a:rPr lang="en-US" sz="2000" dirty="0" smtClean="0">
                <a:solidFill>
                  <a:srgbClr val="FF6600"/>
                </a:solidFill>
                <a:latin typeface="Calibri"/>
                <a:cs typeface="Calibri"/>
              </a:rPr>
              <a:t>UE.</a:t>
            </a:r>
            <a:endParaRPr lang="en-US" sz="2000" dirty="0">
              <a:solidFill>
                <a:srgbClr val="FF6600"/>
              </a:solidFill>
              <a:latin typeface="Calibri"/>
              <a:cs typeface="Calibri"/>
            </a:endParaRPr>
          </a:p>
        </p:txBody>
      </p:sp>
      <p:pic>
        <p:nvPicPr>
          <p:cNvPr id="19467" name="Picture 23"/>
          <p:cNvPicPr>
            <a:picLocks noChangeAspect="1"/>
          </p:cNvPicPr>
          <p:nvPr/>
        </p:nvPicPr>
        <p:blipFill>
          <a:blip r:embed="rId3"/>
          <a:srcRect/>
          <a:stretch>
            <a:fillRect/>
          </a:stretch>
        </p:blipFill>
        <p:spPr bwMode="auto">
          <a:xfrm>
            <a:off x="120650" y="2819400"/>
            <a:ext cx="3811588" cy="3657600"/>
          </a:xfrm>
          <a:prstGeom prst="rect">
            <a:avLst/>
          </a:prstGeom>
          <a:noFill/>
          <a:ln w="9525">
            <a:noFill/>
            <a:miter lim="800000"/>
            <a:headEnd/>
            <a:tailEnd/>
          </a:ln>
        </p:spPr>
      </p:pic>
      <p:sp>
        <p:nvSpPr>
          <p:cNvPr id="19468" name="Line 9"/>
          <p:cNvSpPr>
            <a:spLocks noChangeShapeType="1"/>
          </p:cNvSpPr>
          <p:nvPr/>
        </p:nvSpPr>
        <p:spPr bwMode="auto">
          <a:xfrm>
            <a:off x="1774825" y="4027488"/>
            <a:ext cx="1588" cy="1960562"/>
          </a:xfrm>
          <a:prstGeom prst="line">
            <a:avLst/>
          </a:prstGeom>
          <a:noFill/>
          <a:ln w="36000">
            <a:solidFill>
              <a:srgbClr val="008080"/>
            </a:solidFill>
            <a:round/>
            <a:headEnd/>
            <a:tailEnd/>
          </a:ln>
        </p:spPr>
        <p:txBody>
          <a:bodyPr lIns="82945" tIns="41473" rIns="82945" bIns="41473">
            <a:prstTxWarp prst="textNoShape">
              <a:avLst/>
            </a:prstTxWarp>
          </a:bodyPr>
          <a:lstStyle/>
          <a:p>
            <a:endParaRPr lang="en-US"/>
          </a:p>
        </p:txBody>
      </p:sp>
      <p:sp>
        <p:nvSpPr>
          <p:cNvPr id="19469" name="Line 10"/>
          <p:cNvSpPr>
            <a:spLocks noChangeShapeType="1"/>
          </p:cNvSpPr>
          <p:nvPr/>
        </p:nvSpPr>
        <p:spPr bwMode="auto">
          <a:xfrm>
            <a:off x="2852738" y="4059238"/>
            <a:ext cx="1587" cy="1960562"/>
          </a:xfrm>
          <a:prstGeom prst="line">
            <a:avLst/>
          </a:prstGeom>
          <a:noFill/>
          <a:ln w="36000">
            <a:solidFill>
              <a:srgbClr val="008080"/>
            </a:solidFill>
            <a:round/>
            <a:headEnd/>
            <a:tailEnd/>
          </a:ln>
        </p:spPr>
        <p:txBody>
          <a:bodyPr lIns="82945" tIns="41473" rIns="82945" bIns="41473">
            <a:prstTxWarp prst="textNoShape">
              <a:avLst/>
            </a:prstTxWarp>
          </a:bodyPr>
          <a:lstStyle/>
          <a:p>
            <a:endParaRPr lang="en-US"/>
          </a:p>
        </p:txBody>
      </p:sp>
      <p:sp>
        <p:nvSpPr>
          <p:cNvPr id="19470" name="Line 11"/>
          <p:cNvSpPr>
            <a:spLocks noChangeShapeType="1"/>
          </p:cNvSpPr>
          <p:nvPr/>
        </p:nvSpPr>
        <p:spPr bwMode="auto">
          <a:xfrm>
            <a:off x="1774825" y="4013682"/>
            <a:ext cx="1076325" cy="1587"/>
          </a:xfrm>
          <a:prstGeom prst="line">
            <a:avLst/>
          </a:prstGeom>
          <a:noFill/>
          <a:ln w="36000">
            <a:solidFill>
              <a:srgbClr val="008080"/>
            </a:solidFill>
            <a:round/>
            <a:headEnd type="triangle" w="med" len="med"/>
            <a:tailEnd type="triangle" w="med" len="med"/>
          </a:ln>
        </p:spPr>
        <p:txBody>
          <a:bodyPr lIns="82945" tIns="41473" rIns="82945" bIns="41473">
            <a:prstTxWarp prst="textNoShape">
              <a:avLst/>
            </a:prstTxWarp>
          </a:bodyPr>
          <a:lstStyle/>
          <a:p>
            <a:endParaRPr lang="en-US"/>
          </a:p>
        </p:txBody>
      </p:sp>
      <p:sp>
        <p:nvSpPr>
          <p:cNvPr id="19471" name="Text Box 12"/>
          <p:cNvSpPr txBox="1">
            <a:spLocks noChangeArrowheads="1"/>
          </p:cNvSpPr>
          <p:nvPr/>
        </p:nvSpPr>
        <p:spPr bwMode="auto">
          <a:xfrm>
            <a:off x="1709738" y="3719994"/>
            <a:ext cx="1143000" cy="314325"/>
          </a:xfrm>
          <a:prstGeom prst="rect">
            <a:avLst/>
          </a:prstGeom>
          <a:noFill/>
          <a:ln w="9525">
            <a:noFill/>
            <a:round/>
            <a:headEnd/>
            <a:tailEnd/>
          </a:ln>
        </p:spPr>
        <p:txBody>
          <a:bodyPr lIns="81639" tIns="55221" rIns="81639" bIns="40820">
            <a:prstTxWarp prst="textNoShape">
              <a:avLst/>
            </a:prstTxWarp>
          </a:bodyPr>
          <a:lstStyle/>
          <a:p>
            <a:pPr algn="ctr">
              <a:tabLst>
                <a:tab pos="655638" algn="l"/>
              </a:tabLst>
            </a:pPr>
            <a:r>
              <a:rPr lang="en-US" b="1">
                <a:solidFill>
                  <a:srgbClr val="008080"/>
                </a:solidFill>
                <a:ea typeface="文鼎ＰＬ新宋" charset="0"/>
                <a:cs typeface="文鼎ＰＬ新宋" charset="0"/>
              </a:rPr>
              <a:t>toward</a:t>
            </a:r>
          </a:p>
        </p:txBody>
      </p:sp>
      <p:sp>
        <p:nvSpPr>
          <p:cNvPr id="19472" name="AutoShape 13"/>
          <p:cNvSpPr>
            <a:spLocks/>
          </p:cNvSpPr>
          <p:nvPr/>
        </p:nvSpPr>
        <p:spPr bwMode="auto">
          <a:xfrm rot="5400000">
            <a:off x="1367631" y="5306219"/>
            <a:ext cx="327025" cy="490538"/>
          </a:xfrm>
          <a:prstGeom prst="leftBrace">
            <a:avLst>
              <a:gd name="adj1" fmla="val 12500"/>
              <a:gd name="adj2" fmla="val 50000"/>
            </a:avLst>
          </a:prstGeom>
          <a:noFill/>
          <a:ln w="36000">
            <a:solidFill>
              <a:srgbClr val="800080"/>
            </a:solidFill>
            <a:round/>
            <a:headEnd/>
            <a:tailEnd/>
          </a:ln>
        </p:spPr>
        <p:txBody>
          <a:bodyPr wrap="none" lIns="82945" tIns="41473" rIns="82945" bIns="41473" anchor="ctr">
            <a:prstTxWarp prst="textNoShape">
              <a:avLst/>
            </a:prstTxWarp>
          </a:bodyPr>
          <a:lstStyle/>
          <a:p>
            <a:endParaRPr lang="en-US"/>
          </a:p>
        </p:txBody>
      </p:sp>
      <p:sp>
        <p:nvSpPr>
          <p:cNvPr id="19473" name="AutoShape 14"/>
          <p:cNvSpPr>
            <a:spLocks/>
          </p:cNvSpPr>
          <p:nvPr/>
        </p:nvSpPr>
        <p:spPr bwMode="auto">
          <a:xfrm rot="5400000">
            <a:off x="2936081" y="5306219"/>
            <a:ext cx="327025" cy="490538"/>
          </a:xfrm>
          <a:prstGeom prst="leftBrace">
            <a:avLst>
              <a:gd name="adj1" fmla="val 12500"/>
              <a:gd name="adj2" fmla="val 50000"/>
            </a:avLst>
          </a:prstGeom>
          <a:noFill/>
          <a:ln w="36000">
            <a:solidFill>
              <a:srgbClr val="800080"/>
            </a:solidFill>
            <a:round/>
            <a:headEnd/>
            <a:tailEnd/>
          </a:ln>
        </p:spPr>
        <p:txBody>
          <a:bodyPr wrap="none" lIns="82945" tIns="41473" rIns="82945" bIns="41473" anchor="ctr">
            <a:prstTxWarp prst="textNoShape">
              <a:avLst/>
            </a:prstTxWarp>
          </a:bodyPr>
          <a:lstStyle/>
          <a:p>
            <a:endParaRPr lang="en-US"/>
          </a:p>
        </p:txBody>
      </p:sp>
      <p:sp>
        <p:nvSpPr>
          <p:cNvPr id="19474" name="Text Box 15"/>
          <p:cNvSpPr txBox="1">
            <a:spLocks noChangeArrowheads="1"/>
          </p:cNvSpPr>
          <p:nvPr/>
        </p:nvSpPr>
        <p:spPr bwMode="auto">
          <a:xfrm>
            <a:off x="306388" y="5181600"/>
            <a:ext cx="1338262" cy="347663"/>
          </a:xfrm>
          <a:prstGeom prst="rect">
            <a:avLst/>
          </a:prstGeom>
          <a:noFill/>
          <a:ln w="9525">
            <a:noFill/>
            <a:round/>
            <a:headEnd/>
            <a:tailEnd/>
          </a:ln>
        </p:spPr>
        <p:txBody>
          <a:bodyPr lIns="81639" tIns="55221" rIns="81639" bIns="40820">
            <a:prstTxWarp prst="textNoShape">
              <a:avLst/>
            </a:prstTxWarp>
          </a:bodyPr>
          <a:lstStyle/>
          <a:p>
            <a:pPr>
              <a:tabLst>
                <a:tab pos="655638" algn="l"/>
                <a:tab pos="1312863" algn="l"/>
              </a:tabLst>
            </a:pPr>
            <a:r>
              <a:rPr lang="en-US" sz="1600" b="1">
                <a:solidFill>
                  <a:srgbClr val="800080"/>
                </a:solidFill>
                <a:ea typeface="文鼎ＰＬ新宋" charset="0"/>
                <a:cs typeface="文鼎ＰＬ新宋" charset="0"/>
              </a:rPr>
              <a:t>transverse</a:t>
            </a:r>
          </a:p>
        </p:txBody>
      </p:sp>
      <p:sp>
        <p:nvSpPr>
          <p:cNvPr id="19475" name="Line 16"/>
          <p:cNvSpPr>
            <a:spLocks noChangeShapeType="1"/>
          </p:cNvSpPr>
          <p:nvPr/>
        </p:nvSpPr>
        <p:spPr bwMode="auto">
          <a:xfrm>
            <a:off x="1252538" y="5824538"/>
            <a:ext cx="1587" cy="161925"/>
          </a:xfrm>
          <a:prstGeom prst="line">
            <a:avLst/>
          </a:prstGeom>
          <a:noFill/>
          <a:ln w="36000">
            <a:solidFill>
              <a:srgbClr val="008000"/>
            </a:solidFill>
            <a:round/>
            <a:headEnd/>
            <a:tailEnd/>
          </a:ln>
        </p:spPr>
        <p:txBody>
          <a:bodyPr lIns="82945" tIns="41473" rIns="82945" bIns="41473">
            <a:prstTxWarp prst="textNoShape">
              <a:avLst/>
            </a:prstTxWarp>
          </a:bodyPr>
          <a:lstStyle/>
          <a:p>
            <a:endParaRPr lang="en-US"/>
          </a:p>
        </p:txBody>
      </p:sp>
      <p:sp>
        <p:nvSpPr>
          <p:cNvPr id="19476" name="Line 17"/>
          <p:cNvSpPr>
            <a:spLocks noChangeShapeType="1"/>
          </p:cNvSpPr>
          <p:nvPr/>
        </p:nvSpPr>
        <p:spPr bwMode="auto">
          <a:xfrm>
            <a:off x="762000" y="5824538"/>
            <a:ext cx="490538" cy="1587"/>
          </a:xfrm>
          <a:prstGeom prst="line">
            <a:avLst/>
          </a:prstGeom>
          <a:noFill/>
          <a:ln w="36000">
            <a:solidFill>
              <a:srgbClr val="008000"/>
            </a:solidFill>
            <a:round/>
            <a:headEnd type="triangle" w="med" len="med"/>
            <a:tailEnd/>
          </a:ln>
        </p:spPr>
        <p:txBody>
          <a:bodyPr lIns="82945" tIns="41473" rIns="82945" bIns="41473">
            <a:prstTxWarp prst="textNoShape">
              <a:avLst/>
            </a:prstTxWarp>
          </a:bodyPr>
          <a:lstStyle/>
          <a:p>
            <a:endParaRPr lang="en-US"/>
          </a:p>
        </p:txBody>
      </p:sp>
      <p:sp>
        <p:nvSpPr>
          <p:cNvPr id="19477" name="Line 18"/>
          <p:cNvSpPr>
            <a:spLocks noChangeShapeType="1"/>
          </p:cNvSpPr>
          <p:nvPr/>
        </p:nvSpPr>
        <p:spPr bwMode="auto">
          <a:xfrm>
            <a:off x="3343275" y="5823432"/>
            <a:ext cx="1588" cy="161925"/>
          </a:xfrm>
          <a:prstGeom prst="line">
            <a:avLst/>
          </a:prstGeom>
          <a:noFill/>
          <a:ln w="36000">
            <a:solidFill>
              <a:srgbClr val="008000"/>
            </a:solidFill>
            <a:round/>
            <a:headEnd/>
            <a:tailEnd/>
          </a:ln>
        </p:spPr>
        <p:txBody>
          <a:bodyPr lIns="82945" tIns="41473" rIns="82945" bIns="41473">
            <a:prstTxWarp prst="textNoShape">
              <a:avLst/>
            </a:prstTxWarp>
          </a:bodyPr>
          <a:lstStyle/>
          <a:p>
            <a:endParaRPr lang="en-US" sz="2000"/>
          </a:p>
        </p:txBody>
      </p:sp>
      <p:sp>
        <p:nvSpPr>
          <p:cNvPr id="19478" name="Line 19"/>
          <p:cNvSpPr>
            <a:spLocks noChangeShapeType="1"/>
          </p:cNvSpPr>
          <p:nvPr/>
        </p:nvSpPr>
        <p:spPr bwMode="auto">
          <a:xfrm flipH="1">
            <a:off x="3341688" y="5823432"/>
            <a:ext cx="492125" cy="1587"/>
          </a:xfrm>
          <a:prstGeom prst="line">
            <a:avLst/>
          </a:prstGeom>
          <a:noFill/>
          <a:ln w="36000">
            <a:solidFill>
              <a:srgbClr val="008000"/>
            </a:solidFill>
            <a:round/>
            <a:headEnd type="triangle" w="med" len="med"/>
            <a:tailEnd/>
          </a:ln>
        </p:spPr>
        <p:txBody>
          <a:bodyPr lIns="82945" tIns="41473" rIns="82945" bIns="41473">
            <a:prstTxWarp prst="textNoShape">
              <a:avLst/>
            </a:prstTxWarp>
          </a:bodyPr>
          <a:lstStyle/>
          <a:p>
            <a:endParaRPr lang="en-US" sz="2000"/>
          </a:p>
        </p:txBody>
      </p:sp>
      <p:sp>
        <p:nvSpPr>
          <p:cNvPr id="19479" name="Text Box 20"/>
          <p:cNvSpPr txBox="1">
            <a:spLocks noChangeArrowheads="1"/>
          </p:cNvSpPr>
          <p:nvPr/>
        </p:nvSpPr>
        <p:spPr bwMode="auto">
          <a:xfrm>
            <a:off x="76200" y="5661025"/>
            <a:ext cx="1144588" cy="314325"/>
          </a:xfrm>
          <a:prstGeom prst="rect">
            <a:avLst/>
          </a:prstGeom>
          <a:noFill/>
          <a:ln w="9525">
            <a:noFill/>
            <a:round/>
            <a:headEnd/>
            <a:tailEnd/>
          </a:ln>
        </p:spPr>
        <p:txBody>
          <a:bodyPr lIns="81639" tIns="55221" rIns="81639" bIns="40820">
            <a:prstTxWarp prst="textNoShape">
              <a:avLst/>
            </a:prstTxWarp>
          </a:bodyPr>
          <a:lstStyle/>
          <a:p>
            <a:pPr>
              <a:tabLst>
                <a:tab pos="655638" algn="l"/>
              </a:tabLst>
            </a:pPr>
            <a:r>
              <a:rPr lang="en-US" b="1">
                <a:solidFill>
                  <a:srgbClr val="008000"/>
                </a:solidFill>
                <a:ea typeface="文鼎ＰＬ新宋" charset="0"/>
                <a:cs typeface="文鼎ＰＬ新宋" charset="0"/>
              </a:rPr>
              <a:t>away</a:t>
            </a:r>
          </a:p>
        </p:txBody>
      </p:sp>
      <p:pic>
        <p:nvPicPr>
          <p:cNvPr id="19463" name="Picture 29"/>
          <p:cNvPicPr>
            <a:picLocks noChangeAspect="1"/>
          </p:cNvPicPr>
          <p:nvPr/>
        </p:nvPicPr>
        <p:blipFill>
          <a:blip r:embed="rId4"/>
          <a:srcRect/>
          <a:stretch>
            <a:fillRect/>
          </a:stretch>
        </p:blipFill>
        <p:spPr bwMode="auto">
          <a:xfrm>
            <a:off x="0" y="726398"/>
            <a:ext cx="3486150" cy="2203450"/>
          </a:xfrm>
          <a:prstGeom prst="rect">
            <a:avLst/>
          </a:prstGeom>
          <a:noFill/>
          <a:ln w="9525">
            <a:noFill/>
            <a:miter lim="800000"/>
            <a:headEnd/>
            <a:tailEnd/>
          </a:ln>
        </p:spPr>
      </p:pic>
      <p:sp>
        <p:nvSpPr>
          <p:cNvPr id="24"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5"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26" name="Slide Number Placeholder 5"/>
          <p:cNvSpPr txBox="1">
            <a:spLocks/>
          </p:cNvSpPr>
          <p:nvPr/>
        </p:nvSpPr>
        <p:spPr>
          <a:xfrm>
            <a:off x="6770910" y="65154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7" name="TextBox 26"/>
          <p:cNvSpPr txBox="1"/>
          <p:nvPr/>
        </p:nvSpPr>
        <p:spPr>
          <a:xfrm>
            <a:off x="4998836" y="1742162"/>
            <a:ext cx="3883595" cy="400110"/>
          </a:xfrm>
          <a:prstGeom prst="rect">
            <a:avLst/>
          </a:prstGeom>
          <a:noFill/>
        </p:spPr>
        <p:txBody>
          <a:bodyPr wrap="none" rtlCol="0">
            <a:spAutoFit/>
          </a:bodyPr>
          <a:lstStyle/>
          <a:p>
            <a:r>
              <a:rPr lang="en-US" sz="2000" b="1" dirty="0" smtClean="0">
                <a:latin typeface="Calibri"/>
                <a:cs typeface="Calibri"/>
              </a:rPr>
              <a:t>[PAS QCD-10-001 and QCD-10-010]</a:t>
            </a:r>
            <a:endParaRPr lang="en-US" sz="2000" b="1" dirty="0">
              <a:latin typeface="Calibri"/>
              <a:cs typeface="Calibri"/>
            </a:endParaRPr>
          </a:p>
        </p:txBody>
      </p:sp>
      <p:sp>
        <p:nvSpPr>
          <p:cNvPr id="29" name="Rectangle 28"/>
          <p:cNvSpPr/>
          <p:nvPr/>
        </p:nvSpPr>
        <p:spPr>
          <a:xfrm>
            <a:off x="3594920" y="5507038"/>
            <a:ext cx="5434780" cy="1800493"/>
          </a:xfrm>
          <a:prstGeom prst="rect">
            <a:avLst/>
          </a:prstGeom>
        </p:spPr>
        <p:txBody>
          <a:bodyPr wrap="square">
            <a:spAutoFit/>
          </a:bodyPr>
          <a:lstStyle/>
          <a:p>
            <a:pPr algn="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US" sz="1700" b="1" dirty="0" smtClean="0">
                <a:solidFill>
                  <a:srgbClr val="FF0000"/>
                </a:solidFill>
                <a:latin typeface="Calibri"/>
                <a:ea typeface="msmincho" charset="0"/>
                <a:cs typeface="Calibri"/>
              </a:rPr>
              <a:t>TRADITIONAL UE DISTRIBUTIONS </a:t>
            </a:r>
            <a:r>
              <a:rPr lang="en-US" sz="1700" b="1" dirty="0" smtClean="0">
                <a:latin typeface="Calibri"/>
                <a:ea typeface="msmincho" charset="0"/>
                <a:cs typeface="Calibri"/>
              </a:rPr>
              <a:t>&amp;</a:t>
            </a:r>
            <a:r>
              <a:rPr lang="en-US" sz="1700" b="1" dirty="0" smtClean="0">
                <a:solidFill>
                  <a:srgbClr val="FF0000"/>
                </a:solidFill>
                <a:latin typeface="Calibri"/>
                <a:ea typeface="msmincho" charset="0"/>
                <a:cs typeface="Calibri"/>
              </a:rPr>
              <a:t> BRAND NEW ONES</a:t>
            </a:r>
            <a:r>
              <a:rPr lang="en-US" sz="1700" b="1" dirty="0" smtClean="0">
                <a:solidFill>
                  <a:srgbClr val="FF0000"/>
                </a:solidFill>
                <a:latin typeface="Calibri"/>
                <a:ea typeface="msmincho" charset="0"/>
                <a:cs typeface="Calibri"/>
              </a:rPr>
              <a:t>!</a:t>
            </a:r>
            <a:r>
              <a:rPr lang="en-US" sz="1700" b="1" dirty="0" smtClean="0">
                <a:solidFill>
                  <a:srgbClr val="FF0000"/>
                </a:solidFill>
                <a:latin typeface="Calibri"/>
                <a:ea typeface="msmincho" charset="0"/>
                <a:cs typeface="Calibri"/>
              </a:rPr>
              <a:t> </a:t>
            </a:r>
          </a:p>
          <a:p>
            <a:pPr algn="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US" sz="1700" b="1" dirty="0" smtClean="0">
                <a:latin typeface="Calibri"/>
                <a:ea typeface="msmincho" charset="0"/>
                <a:cs typeface="Calibri"/>
              </a:rPr>
              <a:t>However </a:t>
            </a:r>
            <a:r>
              <a:rPr lang="en-US" sz="1700" b="1" dirty="0" smtClean="0">
                <a:solidFill>
                  <a:srgbClr val="FF0000"/>
                </a:solidFill>
                <a:latin typeface="Calibri"/>
                <a:ea typeface="msmincho" charset="0"/>
                <a:cs typeface="Calibri"/>
              </a:rPr>
              <a:t>UNCORRECTED</a:t>
            </a:r>
            <a:r>
              <a:rPr lang="en-US" sz="1700" b="1" dirty="0" smtClean="0">
                <a:latin typeface="Calibri"/>
                <a:ea typeface="msmincho" charset="0"/>
                <a:cs typeface="Calibri"/>
              </a:rPr>
              <a:t> </a:t>
            </a:r>
            <a:r>
              <a:rPr lang="en-US" sz="1700" b="1" dirty="0" smtClean="0">
                <a:latin typeface="Calibri"/>
                <a:ea typeface="msmincho" charset="0"/>
                <a:cs typeface="Calibri"/>
              </a:rPr>
              <a:t>for detector </a:t>
            </a:r>
            <a:r>
              <a:rPr lang="en-US" sz="1700" b="1" dirty="0" smtClean="0">
                <a:latin typeface="Calibri"/>
                <a:ea typeface="msmincho" charset="0"/>
                <a:cs typeface="Calibri"/>
              </a:rPr>
              <a:t>effects</a:t>
            </a:r>
          </a:p>
          <a:p>
            <a:pPr algn="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US" sz="1700" b="1" dirty="0" smtClean="0">
                <a:solidFill>
                  <a:srgbClr val="FF0000"/>
                </a:solidFill>
                <a:latin typeface="Calibri"/>
                <a:ea typeface="msmincho" charset="0"/>
                <a:cs typeface="Calibri"/>
              </a:rPr>
              <a:t>SUMMARY PAPER WITH CORRECTIONS VERY SOON!</a:t>
            </a:r>
          </a:p>
          <a:p>
            <a:pPr algn="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endParaRPr lang="en-US" sz="2000" b="1" u="sng" dirty="0" smtClean="0">
              <a:solidFill>
                <a:srgbClr val="FF0000"/>
              </a:solidFill>
              <a:latin typeface="Calibri"/>
              <a:ea typeface="msmincho" charset="0"/>
              <a:cs typeface="Calibri"/>
            </a:endParaRPr>
          </a:p>
          <a:p>
            <a:pPr algn="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endParaRPr lang="en-US" sz="2000" b="1" u="sng" dirty="0" smtClean="0">
              <a:solidFill>
                <a:srgbClr val="FF0000"/>
              </a:solidFill>
              <a:latin typeface="Calibri"/>
              <a:ea typeface="msmincho" charset="0"/>
              <a:cs typeface="Calibri"/>
            </a:endParaRPr>
          </a:p>
          <a:p>
            <a:pPr algn="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endParaRPr lang="en-US" sz="2000" b="1" u="sng" dirty="0">
              <a:solidFill>
                <a:srgbClr val="FF0000"/>
              </a:solidFill>
              <a:latin typeface="Calibri"/>
              <a:ea typeface="msmincho" charset="0"/>
              <a:cs typeface="Calibri"/>
            </a:endParaRPr>
          </a:p>
        </p:txBody>
      </p:sp>
      <p:sp>
        <p:nvSpPr>
          <p:cNvPr id="30" name="TextBox 29"/>
          <p:cNvSpPr txBox="1"/>
          <p:nvPr/>
        </p:nvSpPr>
        <p:spPr>
          <a:xfrm>
            <a:off x="3709220" y="704532"/>
            <a:ext cx="5173211" cy="1015663"/>
          </a:xfrm>
          <a:prstGeom prst="rect">
            <a:avLst/>
          </a:prstGeom>
          <a:noFill/>
        </p:spPr>
        <p:txBody>
          <a:bodyPr wrap="none" rtlCol="0">
            <a:spAutoFit/>
          </a:bodyPr>
          <a:lstStyle/>
          <a:p>
            <a:pPr algn="r"/>
            <a:r>
              <a:rPr lang="en-US" sz="2000" dirty="0" smtClean="0">
                <a:solidFill>
                  <a:srgbClr val="FF0000"/>
                </a:solidFill>
                <a:latin typeface="Calibri"/>
                <a:cs typeface="Calibri"/>
              </a:rPr>
              <a:t>UE Measurements among the foundation of the </a:t>
            </a:r>
          </a:p>
          <a:p>
            <a:pPr algn="r"/>
            <a:r>
              <a:rPr lang="en-US" sz="2000" dirty="0" smtClean="0">
                <a:solidFill>
                  <a:srgbClr val="FF0000"/>
                </a:solidFill>
                <a:latin typeface="Calibri"/>
                <a:cs typeface="Calibri"/>
              </a:rPr>
              <a:t>LHC Physics program: Isolation, vertices, etc.</a:t>
            </a:r>
          </a:p>
          <a:p>
            <a:pPr algn="r"/>
            <a:r>
              <a:rPr lang="en-US" sz="2000" dirty="0" smtClean="0">
                <a:solidFill>
                  <a:srgbClr val="FF0000"/>
                </a:solidFill>
                <a:latin typeface="Calibri"/>
                <a:cs typeface="Calibri"/>
              </a:rPr>
              <a:t>Also very interesting per se </a:t>
            </a:r>
            <a:r>
              <a:rPr lang="en-US" sz="2000" dirty="0" err="1" smtClean="0">
                <a:solidFill>
                  <a:srgbClr val="FF0000"/>
                </a:solidFill>
                <a:latin typeface="Calibri"/>
                <a:cs typeface="Calibri"/>
                <a:sym typeface="Wingdings"/>
              </a:rPr>
              <a:t></a:t>
            </a:r>
            <a:r>
              <a:rPr lang="en-US" sz="2000" dirty="0" smtClean="0">
                <a:solidFill>
                  <a:srgbClr val="FF0000"/>
                </a:solidFill>
                <a:latin typeface="Calibri"/>
                <a:cs typeface="Calibri"/>
                <a:sym typeface="Wingdings"/>
              </a:rPr>
              <a:t> </a:t>
            </a:r>
            <a:r>
              <a:rPr lang="en-US" sz="2000" dirty="0" err="1" smtClean="0">
                <a:solidFill>
                  <a:srgbClr val="FF0000"/>
                </a:solidFill>
                <a:latin typeface="Calibri"/>
                <a:cs typeface="Calibri"/>
                <a:sym typeface="Wingdings"/>
              </a:rPr>
              <a:t>MPIs</a:t>
            </a:r>
            <a:r>
              <a:rPr lang="en-US" sz="2000" dirty="0" smtClean="0">
                <a:solidFill>
                  <a:srgbClr val="FF0000"/>
                </a:solidFill>
                <a:latin typeface="Calibri"/>
                <a:cs typeface="Calibri"/>
                <a:sym typeface="Wingdings"/>
              </a:rPr>
              <a:t>, </a:t>
            </a:r>
            <a:r>
              <a:rPr lang="en-US" sz="2000" dirty="0" smtClean="0">
                <a:solidFill>
                  <a:srgbClr val="FF0000"/>
                </a:solidFill>
                <a:latin typeface="Calibri"/>
                <a:cs typeface="Calibri"/>
                <a:sym typeface="Wingdings"/>
              </a:rPr>
              <a:t>BBR.</a:t>
            </a:r>
            <a:endParaRPr lang="en-US" sz="2000" dirty="0" smtClean="0">
              <a:solidFill>
                <a:srgbClr val="FF0000"/>
              </a:solidFill>
              <a:latin typeface="Calibri"/>
              <a:cs typeface="Calibri"/>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3"/>
          <a:stretch>
            <a:fillRect/>
          </a:stretch>
        </p:blipFill>
        <p:spPr>
          <a:xfrm>
            <a:off x="4888646" y="996950"/>
            <a:ext cx="4255354" cy="4111267"/>
          </a:xfrm>
          <a:prstGeom prst="rect">
            <a:avLst/>
          </a:prstGeom>
        </p:spPr>
      </p:pic>
      <p:pic>
        <p:nvPicPr>
          <p:cNvPr id="12" name="Picture 11"/>
          <p:cNvPicPr>
            <a:picLocks noChangeAspect="1"/>
          </p:cNvPicPr>
          <p:nvPr/>
        </p:nvPicPr>
        <p:blipFill>
          <a:blip r:embed="rId4"/>
          <a:stretch>
            <a:fillRect/>
          </a:stretch>
        </p:blipFill>
        <p:spPr>
          <a:xfrm>
            <a:off x="0" y="1174750"/>
            <a:ext cx="4916345" cy="4111267"/>
          </a:xfrm>
          <a:prstGeom prst="rect">
            <a:avLst/>
          </a:prstGeom>
        </p:spPr>
      </p:pic>
      <p:sp>
        <p:nvSpPr>
          <p:cNvPr id="9219" name="Text Box 3"/>
          <p:cNvSpPr txBox="1">
            <a:spLocks noChangeArrowheads="1"/>
          </p:cNvSpPr>
          <p:nvPr/>
        </p:nvSpPr>
        <p:spPr bwMode="auto">
          <a:xfrm>
            <a:off x="0" y="5331440"/>
            <a:ext cx="9144000" cy="1526560"/>
          </a:xfrm>
          <a:prstGeom prst="rect">
            <a:avLst/>
          </a:prstGeom>
          <a:noFill/>
          <a:ln w="9525">
            <a:noFill/>
            <a:round/>
            <a:headEnd/>
            <a:tailEnd/>
          </a:ln>
          <a:effectLst/>
        </p:spPr>
        <p:txBody>
          <a:bodyPr lIns="81639" tIns="40820" rIns="81639" bIns="40820">
            <a:prstTxWarp prst="textNoShape">
              <a:avLst/>
            </a:prstTxWarp>
          </a:bodyPr>
          <a:lstStyle/>
          <a:p>
            <a:pPr>
              <a:lnSpc>
                <a:spcPct val="116000"/>
              </a:lnSpc>
              <a:buSzPct val="45000"/>
              <a:buFont typeface="Wingdings" pitchFamily="-106"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GB" b="1" dirty="0" smtClean="0">
                <a:solidFill>
                  <a:srgbClr val="964528"/>
                </a:solidFill>
                <a:latin typeface="Calibri"/>
                <a:ea typeface="URWPalladioL-Roma" charset="0"/>
                <a:cs typeface="Calibri"/>
              </a:rPr>
              <a:t> </a:t>
            </a:r>
            <a:r>
              <a:rPr lang="en-GB" b="1" dirty="0" smtClean="0">
                <a:solidFill>
                  <a:srgbClr val="660066"/>
                </a:solidFill>
                <a:latin typeface="Calibri"/>
                <a:ea typeface="URWPalladioL-Roma" charset="0"/>
                <a:cs typeface="Calibri"/>
              </a:rPr>
              <a:t>MB: </a:t>
            </a:r>
            <a:r>
              <a:rPr lang="en-GB" b="1" dirty="0" smtClean="0">
                <a:solidFill>
                  <a:srgbClr val="964528"/>
                </a:solidFill>
                <a:latin typeface="Calibri"/>
                <a:ea typeface="URWPalladioL-Roma" charset="0"/>
                <a:cs typeface="Calibri"/>
              </a:rPr>
              <a:t>the </a:t>
            </a:r>
            <a:r>
              <a:rPr lang="en-GB" b="1" dirty="0">
                <a:solidFill>
                  <a:srgbClr val="964528"/>
                </a:solidFill>
                <a:latin typeface="Calibri"/>
                <a:ea typeface="URWPalladioL-Roma" charset="0"/>
                <a:cs typeface="Calibri"/>
              </a:rPr>
              <a:t>predicted</a:t>
            </a:r>
            <a:r>
              <a:rPr lang="en-GB" b="1" dirty="0" smtClean="0">
                <a:solidFill>
                  <a:srgbClr val="964528"/>
                </a:solidFill>
                <a:latin typeface="Calibri"/>
                <a:ea typeface="URWPalladioL-Roma" charset="0"/>
                <a:cs typeface="Calibri"/>
              </a:rPr>
              <a:t> </a:t>
            </a:r>
            <a:r>
              <a:rPr lang="en-GB" b="1" dirty="0" smtClean="0">
                <a:solidFill>
                  <a:srgbClr val="964528"/>
                </a:solidFill>
                <a:latin typeface="Calibri"/>
                <a:ea typeface="URWPalladioL-Roma" charset="0"/>
                <a:cs typeface="Calibri"/>
              </a:rPr>
              <a:t>fwd </a:t>
            </a:r>
            <a:r>
              <a:rPr lang="en-GB" b="1" dirty="0" smtClean="0">
                <a:solidFill>
                  <a:srgbClr val="964528"/>
                </a:solidFill>
                <a:latin typeface="Calibri"/>
                <a:ea typeface="URWPalladioL-Roma" charset="0"/>
                <a:cs typeface="Calibri"/>
              </a:rPr>
              <a:t>e</a:t>
            </a:r>
            <a:r>
              <a:rPr lang="en-GB" b="1" dirty="0" smtClean="0">
                <a:solidFill>
                  <a:srgbClr val="964528"/>
                </a:solidFill>
                <a:latin typeface="Calibri"/>
                <a:ea typeface="URWPalladioL-Roma" charset="0"/>
                <a:cs typeface="Calibri"/>
              </a:rPr>
              <a:t>nergy </a:t>
            </a:r>
            <a:r>
              <a:rPr lang="en-GB" b="1" dirty="0" smtClean="0">
                <a:solidFill>
                  <a:srgbClr val="964528"/>
                </a:solidFill>
                <a:latin typeface="Calibri"/>
                <a:ea typeface="URWPalladioL-Roma" charset="0"/>
                <a:cs typeface="Calibri"/>
              </a:rPr>
              <a:t>flow </a:t>
            </a:r>
            <a:r>
              <a:rPr lang="en-GB" b="1" dirty="0">
                <a:solidFill>
                  <a:srgbClr val="964528"/>
                </a:solidFill>
                <a:latin typeface="Calibri"/>
                <a:ea typeface="URWPalladioL-Roma" charset="0"/>
                <a:cs typeface="Calibri"/>
              </a:rPr>
              <a:t>is below </a:t>
            </a:r>
            <a:r>
              <a:rPr lang="en-GB" b="1" dirty="0" smtClean="0">
                <a:solidFill>
                  <a:srgbClr val="964528"/>
                </a:solidFill>
                <a:latin typeface="Calibri"/>
                <a:ea typeface="URWPalladioL-Roma" charset="0"/>
                <a:cs typeface="Calibri"/>
              </a:rPr>
              <a:t>the</a:t>
            </a:r>
            <a:r>
              <a:rPr lang="en-GB" b="1" dirty="0" smtClean="0">
                <a:solidFill>
                  <a:srgbClr val="964528"/>
                </a:solidFill>
                <a:latin typeface="Calibri"/>
                <a:ea typeface="URWPalladioL-Roma" charset="0"/>
                <a:cs typeface="Calibri"/>
              </a:rPr>
              <a:t> data</a:t>
            </a:r>
            <a:r>
              <a:rPr lang="en-GB" b="1" dirty="0" smtClean="0">
                <a:solidFill>
                  <a:srgbClr val="964528"/>
                </a:solidFill>
                <a:latin typeface="Calibri"/>
                <a:ea typeface="URWPalladioL-Roma" charset="0"/>
                <a:cs typeface="Calibri"/>
              </a:rPr>
              <a:t> </a:t>
            </a:r>
            <a:r>
              <a:rPr lang="en-GB" b="1" dirty="0">
                <a:solidFill>
                  <a:srgbClr val="964528"/>
                </a:solidFill>
                <a:latin typeface="Calibri"/>
                <a:ea typeface="URWPalladioL-Roma" charset="0"/>
                <a:cs typeface="Calibri"/>
              </a:rPr>
              <a:t>for all</a:t>
            </a:r>
            <a:r>
              <a:rPr lang="en-GB" b="1" dirty="0" smtClean="0">
                <a:solidFill>
                  <a:srgbClr val="964528"/>
                </a:solidFill>
                <a:latin typeface="Calibri"/>
                <a:ea typeface="URWPalladioL-Roma" charset="0"/>
                <a:cs typeface="Calibri"/>
              </a:rPr>
              <a:t> the tunes</a:t>
            </a:r>
            <a:r>
              <a:rPr lang="en-GB" b="1" dirty="0" smtClean="0">
                <a:solidFill>
                  <a:srgbClr val="964528"/>
                </a:solidFill>
                <a:latin typeface="Calibri"/>
                <a:ea typeface="URWPalladioL-Roma" charset="0"/>
                <a:cs typeface="Calibri"/>
              </a:rPr>
              <a:t>.</a:t>
            </a:r>
          </a:p>
          <a:p>
            <a:pPr>
              <a:lnSpc>
                <a:spcPct val="116000"/>
              </a:lnSpc>
              <a:buSzPct val="45000"/>
              <a:buFont typeface="Wingdings" pitchFamily="-106" charset="2"/>
              <a:buChar char=""/>
              <a:tabLst>
                <a:tab pos="656650" algn="l"/>
                <a:tab pos="1313299" algn="l"/>
                <a:tab pos="1969949" algn="l"/>
                <a:tab pos="2626599" algn="l"/>
                <a:tab pos="3283248" algn="l"/>
                <a:tab pos="3939898" algn="l"/>
                <a:tab pos="4596548" algn="l"/>
                <a:tab pos="5253198" algn="l"/>
                <a:tab pos="5909847" algn="l"/>
                <a:tab pos="6566497" algn="l"/>
                <a:tab pos="7223147" algn="l"/>
                <a:tab pos="7879796" algn="l"/>
                <a:tab pos="8536446" algn="l"/>
              </a:tabLst>
            </a:pPr>
            <a:r>
              <a:rPr lang="en-GB" b="1" dirty="0" smtClean="0">
                <a:solidFill>
                  <a:srgbClr val="000000"/>
                </a:solidFill>
                <a:latin typeface="Calibri"/>
                <a:ea typeface="URWPalladioL-Roma" charset="0"/>
                <a:cs typeface="Calibri"/>
              </a:rPr>
              <a:t> </a:t>
            </a:r>
            <a:r>
              <a:rPr lang="en-GB" b="1" dirty="0" smtClean="0">
                <a:solidFill>
                  <a:srgbClr val="660066"/>
                </a:solidFill>
                <a:latin typeface="Calibri"/>
                <a:ea typeface="URWPalladioL-Roma" charset="0"/>
                <a:cs typeface="Calibri"/>
              </a:rPr>
              <a:t>Di-jet: </a:t>
            </a:r>
            <a:r>
              <a:rPr lang="en-GB" b="1" dirty="0" smtClean="0">
                <a:solidFill>
                  <a:srgbClr val="0000FF"/>
                </a:solidFill>
                <a:latin typeface="Calibri"/>
                <a:ea typeface="URWPalladioL-Roma" charset="0"/>
                <a:cs typeface="Calibri"/>
              </a:rPr>
              <a:t>PROQ20 </a:t>
            </a:r>
            <a:r>
              <a:rPr lang="en-GB" b="1" dirty="0" smtClean="0">
                <a:solidFill>
                  <a:srgbClr val="000000"/>
                </a:solidFill>
                <a:latin typeface="Calibri"/>
                <a:ea typeface="URWPalladioL-Roma" charset="0"/>
                <a:cs typeface="Calibri"/>
              </a:rPr>
              <a:t>confirmed as the best tested tune, the </a:t>
            </a:r>
            <a:r>
              <a:rPr lang="en-GB" b="1" dirty="0" smtClean="0">
                <a:solidFill>
                  <a:srgbClr val="660066"/>
                </a:solidFill>
                <a:latin typeface="Calibri"/>
                <a:ea typeface="URWPalladioL-Roma" charset="0"/>
                <a:cs typeface="Calibri"/>
              </a:rPr>
              <a:t>PYTHIA8 </a:t>
            </a:r>
            <a:r>
              <a:rPr lang="en-GB" b="1" dirty="0" smtClean="0">
                <a:solidFill>
                  <a:srgbClr val="000000"/>
                </a:solidFill>
                <a:latin typeface="Calibri"/>
                <a:ea typeface="URWPalladioL-Roma" charset="0"/>
                <a:cs typeface="Calibri"/>
              </a:rPr>
              <a:t>model is </a:t>
            </a:r>
            <a:r>
              <a:rPr lang="en-GB" b="1" dirty="0" smtClean="0">
                <a:solidFill>
                  <a:srgbClr val="000000"/>
                </a:solidFill>
                <a:latin typeface="Calibri"/>
                <a:ea typeface="URWPalladioL-Roma" charset="0"/>
                <a:cs typeface="Calibri"/>
              </a:rPr>
              <a:t>also fine. The </a:t>
            </a:r>
            <a:r>
              <a:rPr lang="en-GB" b="1" dirty="0" smtClean="0">
                <a:solidFill>
                  <a:srgbClr val="FF0000"/>
                </a:solidFill>
                <a:latin typeface="Calibri"/>
                <a:ea typeface="URWPalladioL-Roma" charset="0"/>
                <a:cs typeface="Calibri"/>
              </a:rPr>
              <a:t>D6T </a:t>
            </a:r>
            <a:r>
              <a:rPr lang="en-GB" b="1" dirty="0">
                <a:solidFill>
                  <a:srgbClr val="000000"/>
                </a:solidFill>
                <a:latin typeface="Calibri"/>
                <a:ea typeface="URWPalladioL-Roma" charset="0"/>
                <a:cs typeface="Calibri"/>
              </a:rPr>
              <a:t>tune</a:t>
            </a:r>
            <a:r>
              <a:rPr lang="en-GB" b="1" dirty="0" smtClean="0">
                <a:solidFill>
                  <a:srgbClr val="000000"/>
                </a:solidFill>
                <a:latin typeface="Calibri"/>
                <a:ea typeface="URWPalladioL-Roma" charset="0"/>
                <a:cs typeface="Calibri"/>
              </a:rPr>
              <a:t> lays above the data</a:t>
            </a:r>
            <a:r>
              <a:rPr lang="en-GB" b="1" dirty="0" smtClean="0">
                <a:solidFill>
                  <a:srgbClr val="000000"/>
                </a:solidFill>
                <a:latin typeface="Calibri"/>
                <a:ea typeface="URWPalladioL-Roma" charset="0"/>
                <a:cs typeface="Calibri"/>
              </a:rPr>
              <a:t>. </a:t>
            </a:r>
            <a:r>
              <a:rPr lang="en-GB" b="1" dirty="0" smtClean="0">
                <a:solidFill>
                  <a:srgbClr val="008000"/>
                </a:solidFill>
                <a:latin typeface="Calibri"/>
                <a:ea typeface="URWPalladioL-Roma" charset="0"/>
                <a:cs typeface="Calibri"/>
              </a:rPr>
              <a:t>P0</a:t>
            </a:r>
            <a:r>
              <a:rPr lang="en-GB" b="1" dirty="0" smtClean="0">
                <a:solidFill>
                  <a:srgbClr val="000000"/>
                </a:solidFill>
                <a:latin typeface="Calibri"/>
                <a:ea typeface="URWPalladioL-Roma" charset="0"/>
                <a:cs typeface="Calibri"/>
              </a:rPr>
              <a:t> </a:t>
            </a:r>
            <a:r>
              <a:rPr lang="en-GB" b="1" dirty="0" smtClean="0">
                <a:solidFill>
                  <a:srgbClr val="000000"/>
                </a:solidFill>
                <a:latin typeface="Calibri"/>
                <a:ea typeface="URWPalladioL-Roma" charset="0"/>
                <a:cs typeface="Calibri"/>
              </a:rPr>
              <a:t>and </a:t>
            </a:r>
            <a:r>
              <a:rPr lang="en-GB" b="1" dirty="0">
                <a:solidFill>
                  <a:srgbClr val="FF6600"/>
                </a:solidFill>
                <a:latin typeface="Calibri"/>
                <a:ea typeface="URWPalladioL-Roma" charset="0"/>
                <a:cs typeface="Calibri"/>
              </a:rPr>
              <a:t>PHOJET</a:t>
            </a:r>
            <a:r>
              <a:rPr lang="en-GB" b="1" dirty="0" smtClean="0">
                <a:solidFill>
                  <a:srgbClr val="000000"/>
                </a:solidFill>
                <a:latin typeface="Calibri"/>
                <a:ea typeface="URWPalladioL-Roma" charset="0"/>
                <a:cs typeface="Calibri"/>
              </a:rPr>
              <a:t> turn out to be </a:t>
            </a:r>
            <a:r>
              <a:rPr lang="en-GB" b="1" dirty="0">
                <a:solidFill>
                  <a:srgbClr val="000000"/>
                </a:solidFill>
                <a:latin typeface="Calibri"/>
                <a:ea typeface="URWPalladioL-Roma" charset="0"/>
                <a:cs typeface="Calibri"/>
              </a:rPr>
              <a:t>too low.</a:t>
            </a:r>
          </a:p>
        </p:txBody>
      </p:sp>
      <p:sp>
        <p:nvSpPr>
          <p:cNvPr id="9220" name="Text Box 4"/>
          <p:cNvSpPr txBox="1">
            <a:spLocks noChangeArrowheads="1"/>
          </p:cNvSpPr>
          <p:nvPr/>
        </p:nvSpPr>
        <p:spPr bwMode="auto">
          <a:xfrm>
            <a:off x="-152400" y="693008"/>
            <a:ext cx="9296400" cy="404683"/>
          </a:xfrm>
          <a:prstGeom prst="rect">
            <a:avLst/>
          </a:prstGeom>
          <a:noFill/>
          <a:ln w="9525">
            <a:noFill/>
            <a:round/>
            <a:headEnd/>
            <a:tailEnd/>
          </a:ln>
          <a:effectLst/>
        </p:spPr>
        <p:txBody>
          <a:bodyPr wrap="none" lIns="81639" tIns="40820" rIns="81639" bIns="40820">
            <a:prstTxWarp prst="textNoShape">
              <a:avLst/>
            </a:prstTxWarp>
          </a:bodyPr>
          <a:lstStyle/>
          <a:p>
            <a:pPr algn="ctr">
              <a:lnSpc>
                <a:spcPct val="116000"/>
              </a:lnSpc>
              <a:tabLst>
                <a:tab pos="656650" algn="l"/>
                <a:tab pos="1313299" algn="l"/>
                <a:tab pos="1969949" algn="l"/>
                <a:tab pos="2626599" algn="l"/>
                <a:tab pos="3283248" algn="l"/>
                <a:tab pos="3939898" algn="l"/>
                <a:tab pos="4596548" algn="l"/>
                <a:tab pos="5253198" algn="l"/>
                <a:tab pos="5909847" algn="l"/>
              </a:tabLst>
            </a:pPr>
            <a:r>
              <a:rPr lang="en-GB" sz="2000" dirty="0">
                <a:solidFill>
                  <a:srgbClr val="000000"/>
                </a:solidFill>
                <a:latin typeface="Calibri"/>
                <a:ea typeface="MS Gothic" charset="0"/>
                <a:cs typeface="Calibri"/>
              </a:rPr>
              <a:t>Energy flow in the </a:t>
            </a:r>
            <a:r>
              <a:rPr lang="en-GB" sz="2000" b="1" dirty="0">
                <a:solidFill>
                  <a:srgbClr val="660066"/>
                </a:solidFill>
                <a:latin typeface="Calibri"/>
                <a:ea typeface="MS Gothic" charset="0"/>
                <a:cs typeface="Calibri"/>
              </a:rPr>
              <a:t>MB</a:t>
            </a:r>
            <a:r>
              <a:rPr lang="en-GB" sz="2000" dirty="0">
                <a:solidFill>
                  <a:srgbClr val="000000"/>
                </a:solidFill>
                <a:latin typeface="Calibri"/>
                <a:ea typeface="MS Gothic" charset="0"/>
                <a:cs typeface="Calibri"/>
              </a:rPr>
              <a:t> and</a:t>
            </a:r>
            <a:r>
              <a:rPr lang="en-GB" sz="2000" dirty="0" smtClean="0">
                <a:solidFill>
                  <a:srgbClr val="000000"/>
                </a:solidFill>
                <a:latin typeface="Calibri"/>
                <a:ea typeface="MS Gothic" charset="0"/>
                <a:cs typeface="Calibri"/>
              </a:rPr>
              <a:t> </a:t>
            </a:r>
            <a:r>
              <a:rPr lang="en-GB" sz="2000" b="1" dirty="0" err="1" smtClean="0">
                <a:solidFill>
                  <a:srgbClr val="660066"/>
                </a:solidFill>
                <a:latin typeface="Calibri"/>
                <a:ea typeface="MS Gothic" charset="0"/>
                <a:cs typeface="Calibri"/>
              </a:rPr>
              <a:t>di</a:t>
            </a:r>
            <a:r>
              <a:rPr lang="en-GB" sz="2000" b="1" dirty="0" smtClean="0">
                <a:solidFill>
                  <a:srgbClr val="660066"/>
                </a:solidFill>
                <a:latin typeface="Calibri"/>
                <a:ea typeface="MS Gothic" charset="0"/>
                <a:cs typeface="Calibri"/>
              </a:rPr>
              <a:t>-jet </a:t>
            </a:r>
            <a:r>
              <a:rPr lang="en-GB" sz="2000" dirty="0">
                <a:solidFill>
                  <a:srgbClr val="000000"/>
                </a:solidFill>
                <a:latin typeface="Calibri"/>
                <a:ea typeface="MS Gothic" charset="0"/>
                <a:cs typeface="Calibri"/>
              </a:rPr>
              <a:t>samples at </a:t>
            </a:r>
            <a:r>
              <a:rPr lang="en-GB" sz="2000" dirty="0" smtClean="0">
                <a:solidFill>
                  <a:srgbClr val="000000"/>
                </a:solidFill>
                <a:latin typeface="Calibri"/>
                <a:ea typeface="MS Gothic" charset="0"/>
                <a:cs typeface="Calibri"/>
              </a:rPr>
              <a:t>7 </a:t>
            </a:r>
            <a:r>
              <a:rPr lang="en-GB" sz="2000" dirty="0" err="1">
                <a:solidFill>
                  <a:srgbClr val="000000"/>
                </a:solidFill>
                <a:latin typeface="Calibri"/>
                <a:ea typeface="MS Gothic" charset="0"/>
                <a:cs typeface="Calibri"/>
              </a:rPr>
              <a:t>T</a:t>
            </a:r>
            <a:r>
              <a:rPr lang="en-GB" sz="2000" dirty="0" err="1" smtClean="0">
                <a:solidFill>
                  <a:srgbClr val="000000"/>
                </a:solidFill>
                <a:latin typeface="Calibri"/>
                <a:ea typeface="MS Gothic" charset="0"/>
                <a:cs typeface="Calibri"/>
              </a:rPr>
              <a:t>eV</a:t>
            </a:r>
            <a:r>
              <a:rPr lang="en-GB" sz="2000" dirty="0">
                <a:solidFill>
                  <a:srgbClr val="000000"/>
                </a:solidFill>
                <a:latin typeface="Calibri"/>
                <a:ea typeface="MS Gothic" charset="0"/>
                <a:cs typeface="Calibri"/>
              </a:rPr>
              <a:t>:</a:t>
            </a:r>
          </a:p>
        </p:txBody>
      </p:sp>
      <p:sp>
        <p:nvSpPr>
          <p:cNvPr id="9221" name="Text Box 5"/>
          <p:cNvSpPr txBox="1">
            <a:spLocks noChangeArrowheads="1"/>
          </p:cNvSpPr>
          <p:nvPr/>
        </p:nvSpPr>
        <p:spPr bwMode="auto">
          <a:xfrm>
            <a:off x="1605600" y="0"/>
            <a:ext cx="7032960" cy="659589"/>
          </a:xfrm>
          <a:prstGeom prst="rect">
            <a:avLst/>
          </a:prstGeom>
          <a:noFill/>
          <a:ln w="9525">
            <a:noFill/>
            <a:round/>
            <a:headEnd/>
            <a:tailEnd/>
          </a:ln>
          <a:effectLst/>
        </p:spPr>
        <p:txBody>
          <a:bodyPr wrap="none" lIns="81639" tIns="40820" rIns="81639" bIns="40820">
            <a:prstTxWarp prst="textNoShape">
              <a:avLst/>
            </a:prstTxWarp>
          </a:bodyPr>
          <a:lstStyle/>
          <a:p>
            <a:pPr>
              <a:lnSpc>
                <a:spcPct val="116000"/>
              </a:lnSpc>
              <a:tabLst>
                <a:tab pos="656650" algn="l"/>
                <a:tab pos="1313299" algn="l"/>
                <a:tab pos="1969949" algn="l"/>
                <a:tab pos="2626599" algn="l"/>
                <a:tab pos="3283248" algn="l"/>
                <a:tab pos="3939898" algn="l"/>
                <a:tab pos="4596548" algn="l"/>
                <a:tab pos="5253198" algn="l"/>
                <a:tab pos="5909847" algn="l"/>
                <a:tab pos="6566497" algn="l"/>
              </a:tabLst>
            </a:pPr>
            <a:r>
              <a:rPr lang="en-GB" sz="3300" dirty="0">
                <a:solidFill>
                  <a:srgbClr val="000000"/>
                </a:solidFill>
                <a:latin typeface="Calibri"/>
                <a:ea typeface="MS Gothic" charset="0"/>
                <a:cs typeface="Calibri"/>
              </a:rPr>
              <a:t>Energy flow in the forward region</a:t>
            </a:r>
          </a:p>
        </p:txBody>
      </p:sp>
      <p:sp>
        <p:nvSpPr>
          <p:cNvPr id="9"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0"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1"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14" name="TextBox 13"/>
          <p:cNvSpPr txBox="1"/>
          <p:nvPr/>
        </p:nvSpPr>
        <p:spPr>
          <a:xfrm>
            <a:off x="2584607" y="3644900"/>
            <a:ext cx="539593" cy="369332"/>
          </a:xfrm>
          <a:prstGeom prst="rect">
            <a:avLst/>
          </a:prstGeom>
          <a:noFill/>
        </p:spPr>
        <p:txBody>
          <a:bodyPr wrap="none" rtlCol="0">
            <a:spAutoFit/>
          </a:bodyPr>
          <a:lstStyle/>
          <a:p>
            <a:r>
              <a:rPr lang="en-US" b="1" dirty="0" smtClean="0">
                <a:solidFill>
                  <a:srgbClr val="660066"/>
                </a:solidFill>
              </a:rPr>
              <a:t>MB</a:t>
            </a:r>
            <a:endParaRPr lang="en-US" b="1" dirty="0">
              <a:solidFill>
                <a:srgbClr val="660066"/>
              </a:solidFill>
            </a:endParaRPr>
          </a:p>
        </p:txBody>
      </p:sp>
      <p:sp>
        <p:nvSpPr>
          <p:cNvPr id="15" name="TextBox 14"/>
          <p:cNvSpPr txBox="1"/>
          <p:nvPr/>
        </p:nvSpPr>
        <p:spPr>
          <a:xfrm>
            <a:off x="7326204" y="3670300"/>
            <a:ext cx="885504" cy="369332"/>
          </a:xfrm>
          <a:prstGeom prst="rect">
            <a:avLst/>
          </a:prstGeom>
          <a:noFill/>
        </p:spPr>
        <p:txBody>
          <a:bodyPr wrap="none" rtlCol="0">
            <a:spAutoFit/>
          </a:bodyPr>
          <a:lstStyle/>
          <a:p>
            <a:r>
              <a:rPr lang="en-US" b="1" dirty="0" err="1">
                <a:solidFill>
                  <a:srgbClr val="660066"/>
                </a:solidFill>
              </a:rPr>
              <a:t>d</a:t>
            </a:r>
            <a:r>
              <a:rPr lang="en-US" b="1" dirty="0" err="1" smtClean="0">
                <a:solidFill>
                  <a:srgbClr val="660066"/>
                </a:solidFill>
              </a:rPr>
              <a:t>i</a:t>
            </a:r>
            <a:r>
              <a:rPr lang="en-US" b="1" dirty="0" smtClean="0">
                <a:solidFill>
                  <a:srgbClr val="660066"/>
                </a:solidFill>
              </a:rPr>
              <a:t>-Jet</a:t>
            </a:r>
            <a:endParaRPr lang="en-US" b="1" dirty="0">
              <a:solidFill>
                <a:srgbClr val="660066"/>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3" name="TextBox 4"/>
          <p:cNvSpPr txBox="1">
            <a:spLocks noChangeArrowheads="1"/>
          </p:cNvSpPr>
          <p:nvPr/>
        </p:nvSpPr>
        <p:spPr bwMode="auto">
          <a:xfrm>
            <a:off x="0" y="1143000"/>
            <a:ext cx="9144000" cy="3170099"/>
          </a:xfrm>
          <a:prstGeom prst="rect">
            <a:avLst/>
          </a:prstGeom>
          <a:noFill/>
          <a:ln w="9525">
            <a:noFill/>
            <a:miter lim="800000"/>
            <a:headEnd/>
            <a:tailEnd/>
          </a:ln>
        </p:spPr>
        <p:txBody>
          <a:bodyPr wrap="square">
            <a:spAutoFit/>
          </a:bodyPr>
          <a:lstStyle/>
          <a:p>
            <a:pPr>
              <a:buFont typeface="Arial" charset="0"/>
              <a:buChar char="•"/>
            </a:pPr>
            <a:r>
              <a:rPr lang="en-US" sz="2400" b="1" dirty="0" smtClean="0">
                <a:solidFill>
                  <a:srgbClr val="008000"/>
                </a:solidFill>
                <a:latin typeface="Calibri"/>
                <a:cs typeface="Calibri"/>
              </a:rPr>
              <a:t> Reconstruction of Forward Jets in HF well </a:t>
            </a:r>
            <a:r>
              <a:rPr lang="en-US" sz="2400" b="1" dirty="0" smtClean="0">
                <a:solidFill>
                  <a:srgbClr val="008000"/>
                </a:solidFill>
                <a:latin typeface="Calibri"/>
                <a:cs typeface="Calibri"/>
              </a:rPr>
              <a:t>assessed.</a:t>
            </a:r>
            <a:endParaRPr lang="en-US" sz="2400" b="1" dirty="0" smtClean="0">
              <a:latin typeface="Calibri"/>
              <a:cs typeface="Calibri"/>
            </a:endParaRPr>
          </a:p>
          <a:p>
            <a:pPr lvl="1">
              <a:buFont typeface="Arial" charset="0"/>
              <a:buChar char="•"/>
            </a:pPr>
            <a:r>
              <a:rPr lang="en-US" sz="2000" b="1" dirty="0" smtClean="0">
                <a:latin typeface="Calibri"/>
                <a:cs typeface="Calibri"/>
              </a:rPr>
              <a:t> </a:t>
            </a:r>
            <a:r>
              <a:rPr lang="en-US" sz="2000" b="1" dirty="0" err="1" smtClean="0">
                <a:latin typeface="Calibri"/>
                <a:cs typeface="Calibri"/>
              </a:rPr>
              <a:t>Calo</a:t>
            </a:r>
            <a:r>
              <a:rPr lang="en-US" sz="2000" b="1" dirty="0" smtClean="0">
                <a:latin typeface="Calibri"/>
                <a:cs typeface="Calibri"/>
              </a:rPr>
              <a:t> </a:t>
            </a:r>
            <a:r>
              <a:rPr lang="en-US" sz="2000" b="1" dirty="0" smtClean="0">
                <a:latin typeface="Calibri"/>
                <a:cs typeface="Calibri"/>
              </a:rPr>
              <a:t>Jets up  to |</a:t>
            </a:r>
            <a:r>
              <a:rPr lang="en-US" sz="2000" b="1" dirty="0" err="1" smtClean="0">
                <a:latin typeface="Symbol" charset="2"/>
                <a:cs typeface="Symbol" charset="2"/>
              </a:rPr>
              <a:t>h</a:t>
            </a:r>
            <a:r>
              <a:rPr lang="en-US" sz="2000" b="1" dirty="0" smtClean="0">
                <a:latin typeface="Calibri"/>
                <a:cs typeface="Calibri"/>
              </a:rPr>
              <a:t>| ≈ </a:t>
            </a:r>
            <a:r>
              <a:rPr lang="en-US" sz="2000" b="1" dirty="0" smtClean="0">
                <a:latin typeface="Calibri"/>
                <a:cs typeface="Calibri"/>
              </a:rPr>
              <a:t>5.</a:t>
            </a:r>
          </a:p>
          <a:p>
            <a:endParaRPr lang="en-US" sz="2400" b="1" dirty="0" smtClean="0">
              <a:latin typeface="Calibri"/>
              <a:cs typeface="Calibri"/>
            </a:endParaRPr>
          </a:p>
          <a:p>
            <a:pPr>
              <a:buFont typeface="Arial" charset="0"/>
              <a:buChar char="•"/>
            </a:pPr>
            <a:r>
              <a:rPr lang="en-US" sz="2400" b="1" dirty="0" smtClean="0">
                <a:solidFill>
                  <a:srgbClr val="0000FF"/>
                </a:solidFill>
                <a:latin typeface="Calibri"/>
                <a:cs typeface="Calibri"/>
              </a:rPr>
              <a:t> Measurement of the Forward energy flow provides complementary information with respect to the traditional measurements relying just on the central </a:t>
            </a:r>
            <a:r>
              <a:rPr lang="en-US" sz="2400" b="1" dirty="0" smtClean="0">
                <a:solidFill>
                  <a:srgbClr val="0000FF"/>
                </a:solidFill>
                <a:latin typeface="Calibri"/>
                <a:cs typeface="Calibri"/>
              </a:rPr>
              <a:t>activity</a:t>
            </a:r>
            <a:r>
              <a:rPr lang="en-US" sz="2400" b="1" dirty="0" smtClean="0">
                <a:solidFill>
                  <a:srgbClr val="0000FF"/>
                </a:solidFill>
                <a:latin typeface="Calibri"/>
                <a:cs typeface="Calibri"/>
              </a:rPr>
              <a:t>.</a:t>
            </a:r>
            <a:endParaRPr lang="en-US" sz="2400" b="1" dirty="0" smtClean="0">
              <a:solidFill>
                <a:srgbClr val="000000"/>
              </a:solidFill>
              <a:latin typeface="Calibri"/>
              <a:cs typeface="Calibri"/>
            </a:endParaRPr>
          </a:p>
          <a:p>
            <a:pPr lvl="1">
              <a:buFont typeface="Arial" charset="0"/>
              <a:buChar char="•"/>
            </a:pPr>
            <a:r>
              <a:rPr lang="en-US" sz="2000" b="1" dirty="0" smtClean="0">
                <a:solidFill>
                  <a:srgbClr val="000000"/>
                </a:solidFill>
                <a:latin typeface="Calibri"/>
                <a:cs typeface="Calibri"/>
              </a:rPr>
              <a:t> </a:t>
            </a:r>
            <a:r>
              <a:rPr lang="en-US" sz="2000" b="1" dirty="0" smtClean="0">
                <a:latin typeface="Calibri"/>
                <a:cs typeface="Calibri"/>
              </a:rPr>
              <a:t>Forward </a:t>
            </a:r>
            <a:r>
              <a:rPr lang="en-US" sz="2000" b="1" dirty="0" smtClean="0">
                <a:latin typeface="Calibri"/>
                <a:cs typeface="Calibri"/>
              </a:rPr>
              <a:t>central correlations well described by MPI models</a:t>
            </a:r>
            <a:r>
              <a:rPr lang="en-US" sz="2000" b="1" dirty="0" smtClean="0">
                <a:latin typeface="Calibri"/>
                <a:cs typeface="Calibri"/>
              </a:rPr>
              <a:t>.</a:t>
            </a:r>
            <a:endParaRPr lang="en-US" sz="2000" b="1" dirty="0" smtClean="0">
              <a:latin typeface="Calibri"/>
              <a:cs typeface="Calibri"/>
            </a:endParaRPr>
          </a:p>
          <a:p>
            <a:pPr lvl="1">
              <a:buFont typeface="Arial" charset="0"/>
              <a:buChar char="•"/>
            </a:pPr>
            <a:r>
              <a:rPr lang="en-US" sz="2000" b="1" dirty="0" smtClean="0">
                <a:latin typeface="Calibri"/>
                <a:cs typeface="Calibri"/>
              </a:rPr>
              <a:t> Conclusions </a:t>
            </a:r>
            <a:r>
              <a:rPr lang="en-US" sz="2000" b="1" dirty="0" smtClean="0">
                <a:latin typeface="Calibri"/>
                <a:cs typeface="Calibri"/>
              </a:rPr>
              <a:t>on the preferred MC </a:t>
            </a:r>
            <a:r>
              <a:rPr lang="en-US" sz="2000" b="1" dirty="0" smtClean="0">
                <a:latin typeface="Calibri"/>
                <a:cs typeface="Calibri"/>
              </a:rPr>
              <a:t>tunes </a:t>
            </a:r>
            <a:r>
              <a:rPr lang="en-US" sz="2000" b="1" dirty="0" smtClean="0">
                <a:latin typeface="Calibri"/>
                <a:cs typeface="Calibri"/>
              </a:rPr>
              <a:t>differ with</a:t>
            </a:r>
            <a:r>
              <a:rPr lang="en-US" sz="2000" b="1" dirty="0" smtClean="0">
                <a:latin typeface="Calibri"/>
                <a:cs typeface="Calibri"/>
              </a:rPr>
              <a:t> respect </a:t>
            </a:r>
            <a:r>
              <a:rPr lang="en-US" sz="2000" b="1" dirty="0" smtClean="0">
                <a:latin typeface="Calibri"/>
                <a:cs typeface="Calibri"/>
              </a:rPr>
              <a:t>to the</a:t>
            </a:r>
            <a:r>
              <a:rPr lang="en-US" sz="2000" b="1" dirty="0" smtClean="0">
                <a:latin typeface="Calibri"/>
                <a:cs typeface="Calibri"/>
              </a:rPr>
              <a:t> conclusions drawn in the CMS UE </a:t>
            </a:r>
            <a:r>
              <a:rPr lang="en-US" sz="2000" b="1" dirty="0" smtClean="0">
                <a:latin typeface="Calibri"/>
                <a:cs typeface="Calibri"/>
              </a:rPr>
              <a:t>studies</a:t>
            </a:r>
            <a:r>
              <a:rPr lang="en-US" sz="2000" b="1" dirty="0" smtClean="0">
                <a:latin typeface="Calibri"/>
                <a:cs typeface="Calibri"/>
              </a:rPr>
              <a:t>.</a:t>
            </a:r>
            <a:endParaRPr lang="en-US" sz="2000" b="1" dirty="0" smtClean="0">
              <a:latin typeface="Calibri"/>
              <a:cs typeface="Calibri"/>
            </a:endParaRPr>
          </a:p>
        </p:txBody>
      </p:sp>
      <p:sp>
        <p:nvSpPr>
          <p:cNvPr id="6" name="Date Placeholder 3"/>
          <p:cNvSpPr>
            <a:spLocks noGrp="1"/>
          </p:cNvSpPr>
          <p:nvPr>
            <p:ph type="dt" sz="half" idx="10"/>
          </p:nvPr>
        </p:nvSpPr>
        <p:spPr>
          <a:xfrm>
            <a:off x="263680" y="6489395"/>
            <a:ext cx="2133600" cy="365125"/>
          </a:xfrm>
        </p:spPr>
        <p:txBody>
          <a:bodyPr/>
          <a:lstStyle/>
          <a:p>
            <a:fld id="{49C751F6-8106-D248-9AC7-E79CDEA31DE6}" type="datetime1">
              <a:rPr lang="en-US" smtClean="0"/>
              <a:pPr/>
              <a:t>7/22/10</a:t>
            </a:fld>
            <a:endParaRPr lang="en-US" dirty="0"/>
          </a:p>
        </p:txBody>
      </p:sp>
      <p:sp>
        <p:nvSpPr>
          <p:cNvPr id="7" name="Footer Placeholder 4"/>
          <p:cNvSpPr>
            <a:spLocks noGrp="1"/>
          </p:cNvSpPr>
          <p:nvPr>
            <p:ph type="ftr" sz="quarter" idx="11"/>
          </p:nvPr>
        </p:nvSpPr>
        <p:spPr>
          <a:xfrm>
            <a:off x="3124200" y="6489395"/>
            <a:ext cx="2895600" cy="365125"/>
          </a:xfrm>
        </p:spPr>
        <p:txBody>
          <a:bodyPr/>
          <a:lstStyle/>
          <a:p>
            <a:r>
              <a:rPr lang="en-US" smtClean="0"/>
              <a:t>P.Bartalini - ICHEP 2010</a:t>
            </a:r>
            <a:endParaRPr lang="en-US"/>
          </a:p>
        </p:txBody>
      </p:sp>
      <p:sp>
        <p:nvSpPr>
          <p:cNvPr id="8" name="Slide Number Placeholder 5"/>
          <p:cNvSpPr>
            <a:spLocks noGrp="1"/>
          </p:cNvSpPr>
          <p:nvPr>
            <p:ph type="sldNum" sz="quarter" idx="12"/>
          </p:nvPr>
        </p:nvSpPr>
        <p:spPr>
          <a:xfrm>
            <a:off x="6770910" y="6477300"/>
            <a:ext cx="2133600" cy="365125"/>
          </a:xfrm>
        </p:spPr>
        <p:txBody>
          <a:bodyPr/>
          <a:lstStyle/>
          <a:p>
            <a:fld id="{6AF9A71B-441C-2C48-9BD6-133FAC048821}" type="slidenum">
              <a:rPr lang="en-US" smtClean="0"/>
              <a:pPr/>
              <a:t>21</a:t>
            </a:fld>
            <a:endParaRPr lang="en-US"/>
          </a:p>
        </p:txBody>
      </p:sp>
      <p:sp>
        <p:nvSpPr>
          <p:cNvPr id="9" name="Text Box 2"/>
          <p:cNvSpPr txBox="1">
            <a:spLocks noChangeArrowheads="1"/>
          </p:cNvSpPr>
          <p:nvPr/>
        </p:nvSpPr>
        <p:spPr bwMode="auto">
          <a:xfrm>
            <a:off x="901700" y="0"/>
            <a:ext cx="7256313" cy="584776"/>
          </a:xfrm>
          <a:prstGeom prst="rect">
            <a:avLst/>
          </a:prstGeom>
          <a:noFill/>
          <a:ln w="9525">
            <a:noFill/>
            <a:miter lim="800000"/>
            <a:headEnd/>
            <a:tailEnd/>
          </a:ln>
        </p:spPr>
        <p:txBody>
          <a:bodyPr wrap="none">
            <a:spAutoFit/>
          </a:bodyPr>
          <a:lstStyle/>
          <a:p>
            <a:r>
              <a:rPr lang="en-US" sz="3200" dirty="0" smtClean="0">
                <a:solidFill>
                  <a:srgbClr val="000000"/>
                </a:solidFill>
                <a:latin typeface="+mj-lt"/>
              </a:rPr>
              <a:t>Forward jets and energy flow: Bottom Line</a:t>
            </a:r>
            <a:endParaRPr lang="ru-RU" sz="3200" dirty="0">
              <a:solidFill>
                <a:srgbClr val="000000"/>
              </a:solidFill>
              <a:latin typeface="+mj-l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03524" name="Text Box 4"/>
          <p:cNvSpPr txBox="1">
            <a:spLocks noChangeArrowheads="1"/>
          </p:cNvSpPr>
          <p:nvPr/>
        </p:nvSpPr>
        <p:spPr bwMode="auto">
          <a:xfrm>
            <a:off x="0" y="0"/>
            <a:ext cx="9144000" cy="707886"/>
          </a:xfrm>
          <a:prstGeom prst="rect">
            <a:avLst/>
          </a:prstGeom>
          <a:noFill/>
          <a:ln w="28575">
            <a:noFill/>
            <a:miter lim="800000"/>
            <a:headEnd/>
            <a:tailEnd/>
          </a:ln>
          <a:effectLst/>
        </p:spPr>
        <p:txBody>
          <a:bodyPr wrap="square">
            <a:prstTxWarp prst="textNoShape">
              <a:avLst/>
            </a:prstTxWarp>
            <a:spAutoFit/>
          </a:bodyPr>
          <a:lstStyle/>
          <a:p>
            <a:pPr algn="ctr" eaLnBrk="0" hangingPunct="0"/>
            <a:r>
              <a:rPr lang="en-US" sz="4000" dirty="0">
                <a:effectLst>
                  <a:outerShdw blurRad="38100" dist="38100" dir="2700000" algn="tl">
                    <a:srgbClr val="000000"/>
                  </a:outerShdw>
                </a:effectLst>
              </a:rPr>
              <a:t>Diffraction at the LHC</a:t>
            </a:r>
            <a:endParaRPr lang="it-IT" sz="4000" dirty="0">
              <a:effectLst>
                <a:outerShdw blurRad="38100" dist="38100" dir="2700000" algn="tl">
                  <a:srgbClr val="000000"/>
                </a:outerShdw>
              </a:effectLst>
            </a:endParaRPr>
          </a:p>
        </p:txBody>
      </p:sp>
      <p:sp>
        <p:nvSpPr>
          <p:cNvPr id="1003525" name="Text Box 5"/>
          <p:cNvSpPr txBox="1">
            <a:spLocks noChangeArrowheads="1"/>
          </p:cNvSpPr>
          <p:nvPr/>
        </p:nvSpPr>
        <p:spPr bwMode="auto">
          <a:xfrm>
            <a:off x="2667000" y="2667000"/>
            <a:ext cx="3313113" cy="730250"/>
          </a:xfrm>
          <a:prstGeom prst="rect">
            <a:avLst/>
          </a:prstGeom>
          <a:noFill/>
          <a:ln w="9525">
            <a:noFill/>
            <a:miter lim="800000"/>
            <a:headEnd/>
            <a:tailEnd/>
          </a:ln>
          <a:effectLst/>
        </p:spPr>
        <p:txBody>
          <a:bodyPr>
            <a:prstTxWarp prst="textNoShape">
              <a:avLst/>
            </a:prstTxWarp>
            <a:spAutoFit/>
          </a:bodyPr>
          <a:lstStyle/>
          <a:p>
            <a:pPr algn="ctr"/>
            <a:r>
              <a:rPr lang="it-IT" sz="1400" b="1">
                <a:solidFill>
                  <a:schemeClr val="hlink"/>
                </a:solidFill>
                <a:latin typeface="Verdana" pitchFamily="-106" charset="0"/>
              </a:rPr>
              <a:t>2 gluon exchange with </a:t>
            </a:r>
          </a:p>
          <a:p>
            <a:pPr algn="ctr"/>
            <a:r>
              <a:rPr lang="it-IT" sz="1400" b="1">
                <a:solidFill>
                  <a:schemeClr val="hlink"/>
                </a:solidFill>
                <a:latin typeface="Verdana" pitchFamily="-106" charset="0"/>
              </a:rPr>
              <a:t>vacuum quantum numbers </a:t>
            </a:r>
          </a:p>
          <a:p>
            <a:pPr algn="ctr"/>
            <a:r>
              <a:rPr lang="it-IT" sz="1400" b="1">
                <a:solidFill>
                  <a:schemeClr val="hlink"/>
                </a:solidFill>
                <a:latin typeface="Verdana" pitchFamily="-106" charset="0"/>
              </a:rPr>
              <a:t>“Pomeron”</a:t>
            </a:r>
            <a:endParaRPr lang="it-IT" sz="1600" b="1">
              <a:latin typeface="Arial" pitchFamily="-106" charset="0"/>
            </a:endParaRPr>
          </a:p>
        </p:txBody>
      </p:sp>
      <p:sp>
        <p:nvSpPr>
          <p:cNvPr id="1003526" name="Text Box 6"/>
          <p:cNvSpPr txBox="1">
            <a:spLocks noChangeArrowheads="1"/>
          </p:cNvSpPr>
          <p:nvPr/>
        </p:nvSpPr>
        <p:spPr bwMode="auto">
          <a:xfrm>
            <a:off x="7413625" y="1647825"/>
            <a:ext cx="3365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X</a:t>
            </a:r>
          </a:p>
        </p:txBody>
      </p:sp>
      <p:sp>
        <p:nvSpPr>
          <p:cNvPr id="1003527" name="Text Box 7"/>
          <p:cNvSpPr txBox="1">
            <a:spLocks noChangeArrowheads="1"/>
          </p:cNvSpPr>
          <p:nvPr/>
        </p:nvSpPr>
        <p:spPr bwMode="auto">
          <a:xfrm>
            <a:off x="3581400" y="609600"/>
            <a:ext cx="4507364" cy="369332"/>
          </a:xfrm>
          <a:prstGeom prst="rect">
            <a:avLst/>
          </a:prstGeom>
          <a:noFill/>
          <a:ln w="9525">
            <a:noFill/>
            <a:miter lim="800000"/>
            <a:headEnd/>
            <a:tailEnd/>
          </a:ln>
          <a:effectLst/>
        </p:spPr>
        <p:txBody>
          <a:bodyPr wrap="none">
            <a:prstTxWarp prst="textNoShape">
              <a:avLst/>
            </a:prstTxWarp>
            <a:spAutoFit/>
          </a:bodyPr>
          <a:lstStyle/>
          <a:p>
            <a:r>
              <a:rPr lang="it-IT" sz="1800" b="1" dirty="0" err="1">
                <a:solidFill>
                  <a:srgbClr val="ABD1FF"/>
                </a:solidFill>
                <a:latin typeface="Verdana" pitchFamily="-106" charset="0"/>
              </a:rPr>
              <a:t>Double</a:t>
            </a:r>
            <a:r>
              <a:rPr lang="it-IT" sz="1800" b="1" dirty="0">
                <a:solidFill>
                  <a:srgbClr val="ABD1FF"/>
                </a:solidFill>
                <a:latin typeface="Verdana" pitchFamily="-106" charset="0"/>
              </a:rPr>
              <a:t> </a:t>
            </a:r>
            <a:r>
              <a:rPr lang="it-IT" sz="1800" b="1" dirty="0" err="1">
                <a:solidFill>
                  <a:srgbClr val="ABD1FF"/>
                </a:solidFill>
                <a:latin typeface="Verdana" pitchFamily="-106" charset="0"/>
              </a:rPr>
              <a:t>Pomeron</a:t>
            </a:r>
            <a:r>
              <a:rPr lang="it-IT" sz="1800" b="1" dirty="0" smtClean="0">
                <a:solidFill>
                  <a:srgbClr val="ABD1FF"/>
                </a:solidFill>
                <a:latin typeface="Verdana" pitchFamily="-106" charset="0"/>
              </a:rPr>
              <a:t> </a:t>
            </a:r>
            <a:r>
              <a:rPr lang="it-IT" b="1" dirty="0">
                <a:solidFill>
                  <a:srgbClr val="ABD1FF"/>
                </a:solidFill>
                <a:latin typeface="Verdana" pitchFamily="-106" charset="0"/>
              </a:rPr>
              <a:t>E</a:t>
            </a:r>
            <a:r>
              <a:rPr lang="it-IT" sz="1800" b="1" dirty="0" smtClean="0">
                <a:solidFill>
                  <a:srgbClr val="ABD1FF"/>
                </a:solidFill>
                <a:latin typeface="Verdana" pitchFamily="-106" charset="0"/>
              </a:rPr>
              <a:t>xchange </a:t>
            </a:r>
            <a:r>
              <a:rPr lang="it-IT" sz="1800" b="1" dirty="0">
                <a:solidFill>
                  <a:srgbClr val="ABD1FF"/>
                </a:solidFill>
                <a:latin typeface="Verdana" pitchFamily="-106" charset="0"/>
              </a:rPr>
              <a:t>(DPE)</a:t>
            </a:r>
            <a:endParaRPr lang="it-IT" sz="1800" b="1" dirty="0">
              <a:solidFill>
                <a:srgbClr val="0033CC"/>
              </a:solidFill>
              <a:latin typeface="Verdana" pitchFamily="-106" charset="0"/>
            </a:endParaRPr>
          </a:p>
        </p:txBody>
      </p:sp>
      <p:sp>
        <p:nvSpPr>
          <p:cNvPr id="1003528" name="Line 8"/>
          <p:cNvSpPr>
            <a:spLocks noChangeShapeType="1"/>
          </p:cNvSpPr>
          <p:nvPr/>
        </p:nvSpPr>
        <p:spPr bwMode="auto">
          <a:xfrm>
            <a:off x="279400" y="1227138"/>
            <a:ext cx="1000125" cy="101600"/>
          </a:xfrm>
          <a:prstGeom prst="line">
            <a:avLst/>
          </a:prstGeom>
          <a:noFill/>
          <a:ln w="25400">
            <a:solidFill>
              <a:srgbClr val="FF6600"/>
            </a:solidFill>
            <a:round/>
            <a:headEnd/>
            <a:tailEnd type="arrow" w="med" len="med"/>
          </a:ln>
          <a:effectLst/>
        </p:spPr>
        <p:txBody>
          <a:bodyPr wrap="none" anchor="ctr">
            <a:prstTxWarp prst="textNoShape">
              <a:avLst/>
            </a:prstTxWarp>
          </a:bodyPr>
          <a:lstStyle/>
          <a:p>
            <a:endParaRPr lang="en-US"/>
          </a:p>
        </p:txBody>
      </p:sp>
      <p:sp>
        <p:nvSpPr>
          <p:cNvPr id="1003529" name="Line 9"/>
          <p:cNvSpPr>
            <a:spLocks noChangeShapeType="1"/>
          </p:cNvSpPr>
          <p:nvPr/>
        </p:nvSpPr>
        <p:spPr bwMode="auto">
          <a:xfrm flipV="1">
            <a:off x="1262063" y="1176338"/>
            <a:ext cx="1117600" cy="152400"/>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1003530" name="Line 10"/>
          <p:cNvSpPr>
            <a:spLocks noChangeShapeType="1"/>
          </p:cNvSpPr>
          <p:nvPr/>
        </p:nvSpPr>
        <p:spPr bwMode="auto">
          <a:xfrm flipV="1">
            <a:off x="1328738" y="1327150"/>
            <a:ext cx="1033462" cy="1588"/>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1003531" name="Line 11"/>
          <p:cNvSpPr>
            <a:spLocks noChangeShapeType="1"/>
          </p:cNvSpPr>
          <p:nvPr/>
        </p:nvSpPr>
        <p:spPr bwMode="auto">
          <a:xfrm>
            <a:off x="1327150" y="1311275"/>
            <a:ext cx="1016000" cy="220663"/>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1003532" name="Line 12"/>
          <p:cNvSpPr>
            <a:spLocks noChangeShapeType="1"/>
          </p:cNvSpPr>
          <p:nvPr/>
        </p:nvSpPr>
        <p:spPr bwMode="auto">
          <a:xfrm flipV="1">
            <a:off x="280988" y="1982788"/>
            <a:ext cx="981075" cy="74612"/>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1003533" name="Line 13"/>
          <p:cNvSpPr>
            <a:spLocks noChangeShapeType="1"/>
          </p:cNvSpPr>
          <p:nvPr/>
        </p:nvSpPr>
        <p:spPr bwMode="auto">
          <a:xfrm>
            <a:off x="1223963" y="1971675"/>
            <a:ext cx="1049337" cy="185738"/>
          </a:xfrm>
          <a:prstGeom prst="line">
            <a:avLst/>
          </a:prstGeom>
          <a:noFill/>
          <a:ln w="25400">
            <a:solidFill>
              <a:srgbClr val="FF6600"/>
            </a:solidFill>
            <a:round/>
            <a:headEnd/>
            <a:tailEnd type="arrow" w="med" len="med"/>
          </a:ln>
          <a:effectLst/>
        </p:spPr>
        <p:txBody>
          <a:bodyPr wrap="none" anchor="ctr">
            <a:prstTxWarp prst="textNoShape">
              <a:avLst/>
            </a:prstTxWarp>
          </a:bodyPr>
          <a:lstStyle/>
          <a:p>
            <a:endParaRPr lang="en-US"/>
          </a:p>
        </p:txBody>
      </p:sp>
      <p:sp>
        <p:nvSpPr>
          <p:cNvPr id="1003534" name="Line 14"/>
          <p:cNvSpPr>
            <a:spLocks noChangeShapeType="1"/>
          </p:cNvSpPr>
          <p:nvPr/>
        </p:nvSpPr>
        <p:spPr bwMode="auto">
          <a:xfrm flipH="1">
            <a:off x="1244600" y="1362075"/>
            <a:ext cx="50800" cy="609600"/>
          </a:xfrm>
          <a:prstGeom prst="line">
            <a:avLst/>
          </a:prstGeom>
          <a:noFill/>
          <a:ln w="25400">
            <a:solidFill>
              <a:srgbClr val="FF6600"/>
            </a:solidFill>
            <a:prstDash val="dash"/>
            <a:round/>
            <a:headEnd/>
            <a:tailEnd/>
          </a:ln>
          <a:effectLst/>
        </p:spPr>
        <p:txBody>
          <a:bodyPr wrap="none" anchor="ctr">
            <a:prstTxWarp prst="textNoShape">
              <a:avLst/>
            </a:prstTxWarp>
          </a:bodyPr>
          <a:lstStyle/>
          <a:p>
            <a:endParaRPr lang="en-US"/>
          </a:p>
        </p:txBody>
      </p:sp>
      <p:sp>
        <p:nvSpPr>
          <p:cNvPr id="1003535" name="Text Box 15"/>
          <p:cNvSpPr txBox="1">
            <a:spLocks noChangeArrowheads="1"/>
          </p:cNvSpPr>
          <p:nvPr/>
        </p:nvSpPr>
        <p:spPr bwMode="auto">
          <a:xfrm>
            <a:off x="2473325" y="1249363"/>
            <a:ext cx="336550" cy="366712"/>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dirty="0">
                <a:latin typeface="Arial" pitchFamily="-106" charset="0"/>
              </a:rPr>
              <a:t>X</a:t>
            </a:r>
          </a:p>
        </p:txBody>
      </p:sp>
      <p:sp>
        <p:nvSpPr>
          <p:cNvPr id="1003536" name="Text Box 16"/>
          <p:cNvSpPr txBox="1">
            <a:spLocks noChangeArrowheads="1"/>
          </p:cNvSpPr>
          <p:nvPr/>
        </p:nvSpPr>
        <p:spPr bwMode="auto">
          <a:xfrm>
            <a:off x="217488" y="685800"/>
            <a:ext cx="3068637" cy="366713"/>
          </a:xfrm>
          <a:prstGeom prst="rect">
            <a:avLst/>
          </a:prstGeom>
          <a:noFill/>
          <a:ln w="9525">
            <a:noFill/>
            <a:miter lim="800000"/>
            <a:headEnd/>
            <a:tailEnd/>
          </a:ln>
          <a:effectLst/>
        </p:spPr>
        <p:txBody>
          <a:bodyPr wrap="none">
            <a:prstTxWarp prst="textNoShape">
              <a:avLst/>
            </a:prstTxWarp>
            <a:spAutoFit/>
          </a:bodyPr>
          <a:lstStyle/>
          <a:p>
            <a:r>
              <a:rPr lang="it-IT" sz="1800" b="1" dirty="0">
                <a:solidFill>
                  <a:srgbClr val="FF6600"/>
                </a:solidFill>
                <a:latin typeface="Verdana" pitchFamily="-106" charset="0"/>
              </a:rPr>
              <a:t>Single </a:t>
            </a:r>
            <a:r>
              <a:rPr lang="it-IT" sz="1800" b="1" dirty="0" err="1">
                <a:solidFill>
                  <a:srgbClr val="FF6600"/>
                </a:solidFill>
                <a:latin typeface="Verdana" pitchFamily="-106" charset="0"/>
              </a:rPr>
              <a:t>diffraction</a:t>
            </a:r>
            <a:r>
              <a:rPr lang="it-IT" sz="1800" b="1" dirty="0">
                <a:solidFill>
                  <a:srgbClr val="FF6600"/>
                </a:solidFill>
                <a:latin typeface="Verdana" pitchFamily="-106" charset="0"/>
              </a:rPr>
              <a:t> (SD)</a:t>
            </a:r>
            <a:endParaRPr lang="it-IT" sz="1800" b="1" dirty="0">
              <a:solidFill>
                <a:srgbClr val="FF6600"/>
              </a:solidFill>
              <a:latin typeface="Arial" pitchFamily="-106" charset="0"/>
            </a:endParaRPr>
          </a:p>
        </p:txBody>
      </p:sp>
      <p:sp>
        <p:nvSpPr>
          <p:cNvPr id="1003537" name="Line 17"/>
          <p:cNvSpPr>
            <a:spLocks noChangeShapeType="1"/>
          </p:cNvSpPr>
          <p:nvPr/>
        </p:nvSpPr>
        <p:spPr bwMode="auto">
          <a:xfrm flipH="1" flipV="1">
            <a:off x="1295400" y="1600200"/>
            <a:ext cx="1600200" cy="1447800"/>
          </a:xfrm>
          <a:prstGeom prst="line">
            <a:avLst/>
          </a:prstGeom>
          <a:noFill/>
          <a:ln w="9525">
            <a:solidFill>
              <a:schemeClr val="hlink"/>
            </a:solidFill>
            <a:round/>
            <a:headEnd/>
            <a:tailEnd type="triangle" w="med" len="med"/>
          </a:ln>
          <a:effectLst/>
        </p:spPr>
        <p:txBody>
          <a:bodyPr>
            <a:prstTxWarp prst="textNoShape">
              <a:avLst/>
            </a:prstTxWarp>
          </a:bodyPr>
          <a:lstStyle/>
          <a:p>
            <a:endParaRPr lang="en-US"/>
          </a:p>
        </p:txBody>
      </p:sp>
      <p:sp>
        <p:nvSpPr>
          <p:cNvPr id="1003538" name="Line 18"/>
          <p:cNvSpPr>
            <a:spLocks noChangeShapeType="1"/>
          </p:cNvSpPr>
          <p:nvPr/>
        </p:nvSpPr>
        <p:spPr bwMode="auto">
          <a:xfrm>
            <a:off x="4897438" y="1089025"/>
            <a:ext cx="1000125" cy="101600"/>
          </a:xfrm>
          <a:prstGeom prst="line">
            <a:avLst/>
          </a:prstGeom>
          <a:noFill/>
          <a:ln w="25400">
            <a:solidFill>
              <a:srgbClr val="ABD1FF"/>
            </a:solidFill>
            <a:round/>
            <a:headEnd/>
            <a:tailEnd/>
          </a:ln>
          <a:effectLst/>
        </p:spPr>
        <p:txBody>
          <a:bodyPr wrap="none" anchor="ctr">
            <a:prstTxWarp prst="textNoShape">
              <a:avLst/>
            </a:prstTxWarp>
          </a:bodyPr>
          <a:lstStyle/>
          <a:p>
            <a:endParaRPr lang="en-US"/>
          </a:p>
        </p:txBody>
      </p:sp>
      <p:grpSp>
        <p:nvGrpSpPr>
          <p:cNvPr id="2" name="Group 19"/>
          <p:cNvGrpSpPr>
            <a:grpSpLocks/>
          </p:cNvGrpSpPr>
          <p:nvPr/>
        </p:nvGrpSpPr>
        <p:grpSpPr bwMode="auto">
          <a:xfrm>
            <a:off x="6142038" y="1562100"/>
            <a:ext cx="1117600" cy="355600"/>
            <a:chOff x="3797" y="3125"/>
            <a:chExt cx="704" cy="224"/>
          </a:xfrm>
        </p:grpSpPr>
        <p:sp>
          <p:nvSpPr>
            <p:cNvPr id="1003540" name="Line 20"/>
            <p:cNvSpPr>
              <a:spLocks noChangeShapeType="1"/>
            </p:cNvSpPr>
            <p:nvPr/>
          </p:nvSpPr>
          <p:spPr bwMode="auto">
            <a:xfrm flipV="1">
              <a:off x="3797" y="3125"/>
              <a:ext cx="704" cy="96"/>
            </a:xfrm>
            <a:prstGeom prst="line">
              <a:avLst/>
            </a:prstGeom>
            <a:noFill/>
            <a:ln w="25400">
              <a:solidFill>
                <a:srgbClr val="ABD1FF"/>
              </a:solidFill>
              <a:round/>
              <a:headEnd/>
              <a:tailEnd/>
            </a:ln>
            <a:effectLst/>
          </p:spPr>
          <p:txBody>
            <a:bodyPr wrap="none" anchor="ctr">
              <a:prstTxWarp prst="textNoShape">
                <a:avLst/>
              </a:prstTxWarp>
            </a:bodyPr>
            <a:lstStyle/>
            <a:p>
              <a:endParaRPr lang="en-US"/>
            </a:p>
          </p:txBody>
        </p:sp>
        <p:sp>
          <p:nvSpPr>
            <p:cNvPr id="1003541" name="Line 21"/>
            <p:cNvSpPr>
              <a:spLocks noChangeShapeType="1"/>
            </p:cNvSpPr>
            <p:nvPr/>
          </p:nvSpPr>
          <p:spPr bwMode="auto">
            <a:xfrm flipV="1">
              <a:off x="3839" y="3220"/>
              <a:ext cx="651" cy="1"/>
            </a:xfrm>
            <a:prstGeom prst="line">
              <a:avLst/>
            </a:prstGeom>
            <a:noFill/>
            <a:ln w="25400">
              <a:solidFill>
                <a:srgbClr val="ABD1FF"/>
              </a:solidFill>
              <a:round/>
              <a:headEnd/>
              <a:tailEnd/>
            </a:ln>
            <a:effectLst/>
          </p:spPr>
          <p:txBody>
            <a:bodyPr wrap="none" anchor="ctr">
              <a:prstTxWarp prst="textNoShape">
                <a:avLst/>
              </a:prstTxWarp>
            </a:bodyPr>
            <a:lstStyle/>
            <a:p>
              <a:endParaRPr lang="en-US"/>
            </a:p>
          </p:txBody>
        </p:sp>
        <p:sp>
          <p:nvSpPr>
            <p:cNvPr id="1003542" name="Line 22"/>
            <p:cNvSpPr>
              <a:spLocks noChangeShapeType="1"/>
            </p:cNvSpPr>
            <p:nvPr/>
          </p:nvSpPr>
          <p:spPr bwMode="auto">
            <a:xfrm>
              <a:off x="3838" y="3210"/>
              <a:ext cx="640" cy="139"/>
            </a:xfrm>
            <a:prstGeom prst="line">
              <a:avLst/>
            </a:prstGeom>
            <a:noFill/>
            <a:ln w="25400">
              <a:solidFill>
                <a:srgbClr val="ABD1FF"/>
              </a:solidFill>
              <a:round/>
              <a:headEnd/>
              <a:tailEnd/>
            </a:ln>
            <a:effectLst/>
          </p:spPr>
          <p:txBody>
            <a:bodyPr wrap="none" anchor="ctr">
              <a:prstTxWarp prst="textNoShape">
                <a:avLst/>
              </a:prstTxWarp>
            </a:bodyPr>
            <a:lstStyle/>
            <a:p>
              <a:endParaRPr lang="en-US"/>
            </a:p>
          </p:txBody>
        </p:sp>
      </p:grpSp>
      <p:sp>
        <p:nvSpPr>
          <p:cNvPr id="1003543" name="Line 23"/>
          <p:cNvSpPr>
            <a:spLocks noChangeShapeType="1"/>
          </p:cNvSpPr>
          <p:nvPr/>
        </p:nvSpPr>
        <p:spPr bwMode="auto">
          <a:xfrm flipV="1">
            <a:off x="4899025" y="2124075"/>
            <a:ext cx="965200" cy="46038"/>
          </a:xfrm>
          <a:prstGeom prst="line">
            <a:avLst/>
          </a:prstGeom>
          <a:noFill/>
          <a:ln w="25400">
            <a:solidFill>
              <a:srgbClr val="ABD1FF"/>
            </a:solidFill>
            <a:round/>
            <a:headEnd/>
            <a:tailEnd/>
          </a:ln>
          <a:effectLst/>
        </p:spPr>
        <p:txBody>
          <a:bodyPr wrap="none" anchor="ctr">
            <a:prstTxWarp prst="textNoShape">
              <a:avLst/>
            </a:prstTxWarp>
          </a:bodyPr>
          <a:lstStyle/>
          <a:p>
            <a:endParaRPr lang="en-US"/>
          </a:p>
        </p:txBody>
      </p:sp>
      <p:sp>
        <p:nvSpPr>
          <p:cNvPr id="1003544" name="Line 24"/>
          <p:cNvSpPr>
            <a:spLocks noChangeShapeType="1"/>
          </p:cNvSpPr>
          <p:nvPr/>
        </p:nvSpPr>
        <p:spPr bwMode="auto">
          <a:xfrm>
            <a:off x="5829300" y="2130425"/>
            <a:ext cx="1049338" cy="185738"/>
          </a:xfrm>
          <a:prstGeom prst="line">
            <a:avLst/>
          </a:prstGeom>
          <a:noFill/>
          <a:ln w="25400">
            <a:solidFill>
              <a:srgbClr val="ABD1FF"/>
            </a:solidFill>
            <a:round/>
            <a:headEnd/>
            <a:tailEnd type="arrow" w="med" len="med"/>
          </a:ln>
          <a:effectLst/>
        </p:spPr>
        <p:txBody>
          <a:bodyPr wrap="none" anchor="ctr">
            <a:prstTxWarp prst="textNoShape">
              <a:avLst/>
            </a:prstTxWarp>
          </a:bodyPr>
          <a:lstStyle/>
          <a:p>
            <a:endParaRPr lang="en-US"/>
          </a:p>
        </p:txBody>
      </p:sp>
      <p:sp>
        <p:nvSpPr>
          <p:cNvPr id="1003545" name="Line 25"/>
          <p:cNvSpPr>
            <a:spLocks noChangeShapeType="1"/>
          </p:cNvSpPr>
          <p:nvPr/>
        </p:nvSpPr>
        <p:spPr bwMode="auto">
          <a:xfrm>
            <a:off x="5897563" y="1192213"/>
            <a:ext cx="322262" cy="439737"/>
          </a:xfrm>
          <a:prstGeom prst="line">
            <a:avLst/>
          </a:prstGeom>
          <a:noFill/>
          <a:ln w="25400">
            <a:solidFill>
              <a:srgbClr val="ABD1FF"/>
            </a:solidFill>
            <a:prstDash val="dash"/>
            <a:round/>
            <a:headEnd/>
            <a:tailEnd/>
          </a:ln>
          <a:effectLst/>
        </p:spPr>
        <p:txBody>
          <a:bodyPr wrap="none" anchor="ctr">
            <a:prstTxWarp prst="textNoShape">
              <a:avLst/>
            </a:prstTxWarp>
          </a:bodyPr>
          <a:lstStyle/>
          <a:p>
            <a:endParaRPr lang="en-US"/>
          </a:p>
        </p:txBody>
      </p:sp>
      <p:sp>
        <p:nvSpPr>
          <p:cNvPr id="1003546" name="Line 26"/>
          <p:cNvSpPr>
            <a:spLocks noChangeShapeType="1"/>
          </p:cNvSpPr>
          <p:nvPr/>
        </p:nvSpPr>
        <p:spPr bwMode="auto">
          <a:xfrm flipV="1">
            <a:off x="5864225" y="1766888"/>
            <a:ext cx="338138" cy="355600"/>
          </a:xfrm>
          <a:prstGeom prst="line">
            <a:avLst/>
          </a:prstGeom>
          <a:noFill/>
          <a:ln w="25400">
            <a:solidFill>
              <a:srgbClr val="ABD1FF"/>
            </a:solidFill>
            <a:prstDash val="dash"/>
            <a:round/>
            <a:headEnd/>
            <a:tailEnd/>
          </a:ln>
          <a:effectLst/>
        </p:spPr>
        <p:txBody>
          <a:bodyPr wrap="none" anchor="ctr">
            <a:prstTxWarp prst="textNoShape">
              <a:avLst/>
            </a:prstTxWarp>
          </a:bodyPr>
          <a:lstStyle/>
          <a:p>
            <a:endParaRPr lang="en-US"/>
          </a:p>
        </p:txBody>
      </p:sp>
      <p:sp>
        <p:nvSpPr>
          <p:cNvPr id="1003547" name="Oval 27"/>
          <p:cNvSpPr>
            <a:spLocks noChangeArrowheads="1"/>
          </p:cNvSpPr>
          <p:nvPr/>
        </p:nvSpPr>
        <p:spPr bwMode="auto">
          <a:xfrm>
            <a:off x="6153150" y="1593850"/>
            <a:ext cx="190500" cy="187325"/>
          </a:xfrm>
          <a:prstGeom prst="ellipse">
            <a:avLst/>
          </a:prstGeom>
          <a:solidFill>
            <a:srgbClr val="FF0000"/>
          </a:solidFill>
          <a:ln w="25400">
            <a:solidFill>
              <a:srgbClr val="ABD1FF"/>
            </a:solidFill>
            <a:round/>
            <a:headEnd/>
            <a:tailEnd/>
          </a:ln>
          <a:effectLst/>
        </p:spPr>
        <p:txBody>
          <a:bodyPr wrap="none" anchor="ctr">
            <a:prstTxWarp prst="textNoShape">
              <a:avLst/>
            </a:prstTxWarp>
          </a:bodyPr>
          <a:lstStyle/>
          <a:p>
            <a:endParaRPr lang="en-US"/>
          </a:p>
        </p:txBody>
      </p:sp>
      <p:sp>
        <p:nvSpPr>
          <p:cNvPr id="1003548" name="Line 28"/>
          <p:cNvSpPr>
            <a:spLocks noChangeShapeType="1"/>
          </p:cNvSpPr>
          <p:nvPr/>
        </p:nvSpPr>
        <p:spPr bwMode="auto">
          <a:xfrm flipV="1">
            <a:off x="5915025" y="1122363"/>
            <a:ext cx="981075" cy="68262"/>
          </a:xfrm>
          <a:prstGeom prst="line">
            <a:avLst/>
          </a:prstGeom>
          <a:noFill/>
          <a:ln w="25400">
            <a:solidFill>
              <a:srgbClr val="ABD1FF"/>
            </a:solidFill>
            <a:round/>
            <a:headEnd/>
            <a:tailEnd type="arrow" w="med" len="med"/>
          </a:ln>
          <a:effectLst/>
        </p:spPr>
        <p:txBody>
          <a:bodyPr wrap="none" anchor="ctr">
            <a:prstTxWarp prst="textNoShape">
              <a:avLst/>
            </a:prstTxWarp>
          </a:bodyPr>
          <a:lstStyle/>
          <a:p>
            <a:endParaRPr lang="en-US"/>
          </a:p>
        </p:txBody>
      </p:sp>
      <p:sp>
        <p:nvSpPr>
          <p:cNvPr id="1003549" name="Line 29"/>
          <p:cNvSpPr>
            <a:spLocks noChangeShapeType="1"/>
          </p:cNvSpPr>
          <p:nvPr/>
        </p:nvSpPr>
        <p:spPr bwMode="auto">
          <a:xfrm flipV="1">
            <a:off x="5257800" y="1917700"/>
            <a:ext cx="719138" cy="673100"/>
          </a:xfrm>
          <a:prstGeom prst="line">
            <a:avLst/>
          </a:prstGeom>
          <a:noFill/>
          <a:ln w="9525">
            <a:solidFill>
              <a:schemeClr val="hlink"/>
            </a:solidFill>
            <a:round/>
            <a:headEnd/>
            <a:tailEnd type="triangle" w="med" len="med"/>
          </a:ln>
          <a:effectLst/>
        </p:spPr>
        <p:txBody>
          <a:bodyPr>
            <a:prstTxWarp prst="textNoShape">
              <a:avLst/>
            </a:prstTxWarp>
          </a:bodyPr>
          <a:lstStyle/>
          <a:p>
            <a:endParaRPr lang="en-US"/>
          </a:p>
        </p:txBody>
      </p:sp>
      <p:sp>
        <p:nvSpPr>
          <p:cNvPr id="1003550" name="Line 30"/>
          <p:cNvSpPr>
            <a:spLocks noChangeShapeType="1"/>
          </p:cNvSpPr>
          <p:nvPr/>
        </p:nvSpPr>
        <p:spPr bwMode="auto">
          <a:xfrm flipV="1">
            <a:off x="5257800" y="1371600"/>
            <a:ext cx="762000" cy="1219200"/>
          </a:xfrm>
          <a:prstGeom prst="line">
            <a:avLst/>
          </a:prstGeom>
          <a:noFill/>
          <a:ln w="9525">
            <a:solidFill>
              <a:schemeClr val="hlink"/>
            </a:solidFill>
            <a:round/>
            <a:headEnd/>
            <a:tailEnd type="triangle" w="med" len="med"/>
          </a:ln>
          <a:effectLst/>
        </p:spPr>
        <p:txBody>
          <a:bodyPr>
            <a:prstTxWarp prst="textNoShape">
              <a:avLst/>
            </a:prstTxWarp>
          </a:bodyPr>
          <a:lstStyle/>
          <a:p>
            <a:endParaRPr lang="en-US"/>
          </a:p>
        </p:txBody>
      </p:sp>
      <p:sp>
        <p:nvSpPr>
          <p:cNvPr id="1003551" name="Text Box 31"/>
          <p:cNvSpPr txBox="1">
            <a:spLocks noChangeArrowheads="1"/>
          </p:cNvSpPr>
          <p:nvPr/>
        </p:nvSpPr>
        <p:spPr bwMode="auto">
          <a:xfrm>
            <a:off x="0" y="1752600"/>
            <a:ext cx="323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a:t>
            </a:r>
          </a:p>
        </p:txBody>
      </p:sp>
      <p:sp>
        <p:nvSpPr>
          <p:cNvPr id="1003552" name="Text Box 32"/>
          <p:cNvSpPr txBox="1">
            <a:spLocks noChangeArrowheads="1"/>
          </p:cNvSpPr>
          <p:nvPr/>
        </p:nvSpPr>
        <p:spPr bwMode="auto">
          <a:xfrm>
            <a:off x="2286000" y="1905000"/>
            <a:ext cx="323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a:t>
            </a:r>
          </a:p>
        </p:txBody>
      </p:sp>
      <p:sp>
        <p:nvSpPr>
          <p:cNvPr id="1003553" name="Text Box 33"/>
          <p:cNvSpPr txBox="1">
            <a:spLocks noChangeArrowheads="1"/>
          </p:cNvSpPr>
          <p:nvPr/>
        </p:nvSpPr>
        <p:spPr bwMode="auto">
          <a:xfrm>
            <a:off x="0" y="1143000"/>
            <a:ext cx="323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a:t>
            </a:r>
          </a:p>
        </p:txBody>
      </p:sp>
      <p:sp>
        <p:nvSpPr>
          <p:cNvPr id="1003554" name="Text Box 34"/>
          <p:cNvSpPr txBox="1">
            <a:spLocks noChangeArrowheads="1"/>
          </p:cNvSpPr>
          <p:nvPr/>
        </p:nvSpPr>
        <p:spPr bwMode="auto">
          <a:xfrm>
            <a:off x="4495800" y="914400"/>
            <a:ext cx="323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a:t>
            </a:r>
          </a:p>
        </p:txBody>
      </p:sp>
      <p:sp>
        <p:nvSpPr>
          <p:cNvPr id="1003555" name="Text Box 35"/>
          <p:cNvSpPr txBox="1">
            <a:spLocks noChangeArrowheads="1"/>
          </p:cNvSpPr>
          <p:nvPr/>
        </p:nvSpPr>
        <p:spPr bwMode="auto">
          <a:xfrm>
            <a:off x="4495800" y="1905000"/>
            <a:ext cx="323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a:t>
            </a:r>
          </a:p>
        </p:txBody>
      </p:sp>
      <p:sp>
        <p:nvSpPr>
          <p:cNvPr id="1003556" name="Text Box 36"/>
          <p:cNvSpPr txBox="1">
            <a:spLocks noChangeArrowheads="1"/>
          </p:cNvSpPr>
          <p:nvPr/>
        </p:nvSpPr>
        <p:spPr bwMode="auto">
          <a:xfrm>
            <a:off x="7010400" y="990600"/>
            <a:ext cx="450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p1</a:t>
            </a:r>
          </a:p>
        </p:txBody>
      </p:sp>
      <p:sp>
        <p:nvSpPr>
          <p:cNvPr id="1003557" name="Text Box 37"/>
          <p:cNvSpPr txBox="1">
            <a:spLocks noChangeArrowheads="1"/>
          </p:cNvSpPr>
          <p:nvPr/>
        </p:nvSpPr>
        <p:spPr bwMode="auto">
          <a:xfrm>
            <a:off x="7010400" y="1981200"/>
            <a:ext cx="450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p2</a:t>
            </a:r>
          </a:p>
        </p:txBody>
      </p:sp>
      <p:sp>
        <p:nvSpPr>
          <p:cNvPr id="1003560" name="Rectangle 40"/>
          <p:cNvSpPr>
            <a:spLocks noChangeArrowheads="1"/>
          </p:cNvSpPr>
          <p:nvPr/>
        </p:nvSpPr>
        <p:spPr bwMode="auto">
          <a:xfrm>
            <a:off x="6248400" y="2781300"/>
            <a:ext cx="1825625" cy="336550"/>
          </a:xfrm>
          <a:prstGeom prst="rect">
            <a:avLst/>
          </a:prstGeom>
          <a:noFill/>
          <a:ln w="9525">
            <a:noFill/>
            <a:miter lim="800000"/>
            <a:headEnd/>
            <a:tailEnd/>
          </a:ln>
          <a:effectLst/>
        </p:spPr>
        <p:txBody>
          <a:bodyPr wrap="none" anchor="b">
            <a:prstTxWarp prst="textNoShape">
              <a:avLst/>
            </a:prstTxWarp>
            <a:spAutoFit/>
          </a:bodyPr>
          <a:lstStyle/>
          <a:p>
            <a:pPr eaLnBrk="0" hangingPunct="0"/>
            <a:r>
              <a:rPr lang="en-US" sz="1600" b="1" dirty="0">
                <a:solidFill>
                  <a:srgbClr val="ABD1FF"/>
                </a:solidFill>
                <a:latin typeface="Verdana" pitchFamily="-106" charset="0"/>
                <a:sym typeface="Symbol" pitchFamily="-106" charset="2"/>
              </a:rPr>
              <a:t></a:t>
            </a:r>
            <a:r>
              <a:rPr lang="en-US" sz="1600" b="1" baseline="-25000" dirty="0">
                <a:solidFill>
                  <a:srgbClr val="ABD1FF"/>
                </a:solidFill>
                <a:latin typeface="Verdana" pitchFamily="-106" charset="0"/>
              </a:rPr>
              <a:t>1</a:t>
            </a:r>
            <a:r>
              <a:rPr lang="en-US" sz="1600" b="1" dirty="0">
                <a:solidFill>
                  <a:srgbClr val="ABD1FF"/>
                </a:solidFill>
                <a:latin typeface="Verdana" pitchFamily="-106" charset="0"/>
              </a:rPr>
              <a:t> </a:t>
            </a:r>
            <a:r>
              <a:rPr lang="en-US" sz="1600" b="1" dirty="0">
                <a:solidFill>
                  <a:srgbClr val="ABD1FF"/>
                </a:solidFill>
                <a:latin typeface="Verdana" pitchFamily="-106" charset="0"/>
                <a:sym typeface="Symbol" pitchFamily="-106" charset="2"/>
              </a:rPr>
              <a:t></a:t>
            </a:r>
            <a:r>
              <a:rPr lang="en-US" sz="1600" b="1" baseline="-25000" dirty="0">
                <a:solidFill>
                  <a:srgbClr val="ABD1FF"/>
                </a:solidFill>
                <a:latin typeface="Verdana" pitchFamily="-106" charset="0"/>
              </a:rPr>
              <a:t>2</a:t>
            </a:r>
            <a:r>
              <a:rPr lang="en-US" sz="1600" b="1" dirty="0">
                <a:solidFill>
                  <a:srgbClr val="ABD1FF"/>
                </a:solidFill>
                <a:latin typeface="Verdana" pitchFamily="-106" charset="0"/>
              </a:rPr>
              <a:t> </a:t>
            </a:r>
            <a:r>
              <a:rPr lang="en-US" sz="1600" b="1" dirty="0" err="1">
                <a:solidFill>
                  <a:srgbClr val="ABD1FF"/>
                </a:solidFill>
                <a:latin typeface="Verdana" pitchFamily="-106" charset="0"/>
              </a:rPr>
              <a:t>s</a:t>
            </a:r>
            <a:r>
              <a:rPr lang="en-US" sz="1600" b="1" dirty="0">
                <a:solidFill>
                  <a:srgbClr val="ABD1FF"/>
                </a:solidFill>
                <a:latin typeface="Verdana" pitchFamily="-106" charset="0"/>
              </a:rPr>
              <a:t> = M(X)</a:t>
            </a:r>
            <a:r>
              <a:rPr lang="en-US" sz="1600" b="1" baseline="30000" dirty="0">
                <a:solidFill>
                  <a:srgbClr val="ABD1FF"/>
                </a:solidFill>
                <a:latin typeface="Verdana" pitchFamily="-106" charset="0"/>
              </a:rPr>
              <a:t>2</a:t>
            </a:r>
          </a:p>
        </p:txBody>
      </p:sp>
      <p:sp>
        <p:nvSpPr>
          <p:cNvPr id="1003590" name="AutoShape 70"/>
          <p:cNvSpPr>
            <a:spLocks noChangeArrowheads="1"/>
          </p:cNvSpPr>
          <p:nvPr/>
        </p:nvSpPr>
        <p:spPr bwMode="auto">
          <a:xfrm>
            <a:off x="7696200" y="1524000"/>
            <a:ext cx="1116013" cy="503238"/>
          </a:xfrm>
          <a:prstGeom prst="roundRect">
            <a:avLst>
              <a:gd name="adj" fmla="val 347"/>
            </a:avLst>
          </a:prstGeom>
          <a:solidFill>
            <a:srgbClr val="99CCFF"/>
          </a:solidFill>
          <a:ln w="9525">
            <a:solidFill>
              <a:srgbClr val="000000"/>
            </a:solidFill>
            <a:round/>
            <a:headEnd/>
            <a:tailEnd/>
          </a:ln>
          <a:effectLst/>
        </p:spPr>
        <p:txBody>
          <a:bodyPr lIns="45480" tIns="22741" rIns="45480" bIns="22741">
            <a:prstTxWarp prst="textNoShape">
              <a:avLst/>
            </a:prstTxWarp>
            <a:spAutoFit/>
          </a:bodyPr>
          <a:lstStyle/>
          <a:p>
            <a:pPr algn="ctr" defTabSz="414338" hangingPunct="0">
              <a:lnSpc>
                <a:spcPct val="98000"/>
              </a:lnSpc>
              <a:buClr>
                <a:srgbClr val="000000"/>
              </a:buClr>
              <a:buSzPct val="45000"/>
              <a:buFont typeface="StarSymbol" charset="0"/>
              <a:buNone/>
              <a:tabLst>
                <a:tab pos="657225" algn="l"/>
              </a:tabLst>
            </a:pPr>
            <a:r>
              <a:rPr lang="en-GB" sz="1500">
                <a:solidFill>
                  <a:srgbClr val="5E11A6"/>
                </a:solidFill>
                <a:latin typeface="Bitstream Vera Sans" pitchFamily="16" charset="0"/>
                <a:ea typeface="msgothic" charset="0"/>
                <a:cs typeface="msgothic" charset="0"/>
              </a:rPr>
              <a:t>central +</a:t>
            </a:r>
          </a:p>
          <a:p>
            <a:pPr algn="ctr" defTabSz="414338" hangingPunct="0">
              <a:lnSpc>
                <a:spcPct val="97000"/>
              </a:lnSpc>
              <a:buClr>
                <a:srgbClr val="000000"/>
              </a:buClr>
              <a:buSzPct val="45000"/>
              <a:buFont typeface="StarSymbol" charset="0"/>
              <a:buNone/>
              <a:tabLst>
                <a:tab pos="657225" algn="l"/>
              </a:tabLst>
            </a:pPr>
            <a:r>
              <a:rPr lang="en-GB" sz="1500">
                <a:solidFill>
                  <a:srgbClr val="5E11A6"/>
                </a:solidFill>
                <a:latin typeface="Bitstream Vera Sans" pitchFamily="16" charset="0"/>
                <a:ea typeface="msgothic" charset="0"/>
                <a:cs typeface="msgothic" charset="0"/>
              </a:rPr>
              <a:t>forw. det.</a:t>
            </a:r>
          </a:p>
        </p:txBody>
      </p:sp>
      <p:sp>
        <p:nvSpPr>
          <p:cNvPr id="1003593" name="AutoShape 73"/>
          <p:cNvSpPr>
            <a:spLocks noChangeArrowheads="1"/>
          </p:cNvSpPr>
          <p:nvPr/>
        </p:nvSpPr>
        <p:spPr bwMode="auto">
          <a:xfrm>
            <a:off x="6324600" y="1905000"/>
            <a:ext cx="755650" cy="280988"/>
          </a:xfrm>
          <a:prstGeom prst="roundRect">
            <a:avLst>
              <a:gd name="adj" fmla="val 731"/>
            </a:avLst>
          </a:prstGeom>
          <a:solidFill>
            <a:srgbClr val="E6E6E6"/>
          </a:solidFill>
          <a:ln w="9525">
            <a:solidFill>
              <a:srgbClr val="000000"/>
            </a:solidFill>
            <a:round/>
            <a:headEnd/>
            <a:tailEnd/>
          </a:ln>
          <a:effectLst/>
        </p:spPr>
        <p:txBody>
          <a:bodyPr lIns="45480" tIns="22741" rIns="45480" bIns="22741">
            <a:prstTxWarp prst="textNoShape">
              <a:avLst/>
            </a:prstTxWarp>
            <a:spAutoFit/>
          </a:bodyPr>
          <a:lstStyle/>
          <a:p>
            <a:pPr algn="ctr" defTabSz="414338" hangingPunct="0">
              <a:lnSpc>
                <a:spcPct val="98000"/>
              </a:lnSpc>
              <a:buClr>
                <a:srgbClr val="000000"/>
              </a:buClr>
              <a:buSzPct val="45000"/>
              <a:buFont typeface="StarSymbol" charset="0"/>
              <a:buNone/>
              <a:tabLst>
                <a:tab pos="657225" algn="l"/>
              </a:tabLst>
            </a:pPr>
            <a:r>
              <a:rPr lang="en-GB" sz="1500" dirty="0" smtClean="0">
                <a:solidFill>
                  <a:srgbClr val="000000"/>
                </a:solidFill>
                <a:latin typeface="Bitstream Vera Sans" pitchFamily="16" charset="0"/>
                <a:ea typeface="msgothic" charset="0"/>
                <a:cs typeface="msgothic" charset="0"/>
              </a:rPr>
              <a:t>LRG</a:t>
            </a:r>
            <a:endParaRPr lang="en-GB" sz="1500" dirty="0">
              <a:solidFill>
                <a:srgbClr val="000000"/>
              </a:solidFill>
              <a:latin typeface="Bitstream Vera Sans" pitchFamily="16" charset="0"/>
              <a:ea typeface="msgothic" charset="0"/>
              <a:cs typeface="msgothic" charset="0"/>
            </a:endParaRPr>
          </a:p>
        </p:txBody>
      </p:sp>
      <p:sp>
        <p:nvSpPr>
          <p:cNvPr id="1003594" name="AutoShape 74"/>
          <p:cNvSpPr>
            <a:spLocks noChangeArrowheads="1"/>
          </p:cNvSpPr>
          <p:nvPr/>
        </p:nvSpPr>
        <p:spPr bwMode="auto">
          <a:xfrm>
            <a:off x="6324600" y="1219200"/>
            <a:ext cx="755650" cy="280988"/>
          </a:xfrm>
          <a:prstGeom prst="roundRect">
            <a:avLst>
              <a:gd name="adj" fmla="val 731"/>
            </a:avLst>
          </a:prstGeom>
          <a:solidFill>
            <a:srgbClr val="E6E6E6"/>
          </a:solidFill>
          <a:ln w="9525">
            <a:solidFill>
              <a:srgbClr val="000000"/>
            </a:solidFill>
            <a:round/>
            <a:headEnd/>
            <a:tailEnd/>
          </a:ln>
          <a:effectLst/>
        </p:spPr>
        <p:txBody>
          <a:bodyPr lIns="45480" tIns="22741" rIns="45480" bIns="22741">
            <a:prstTxWarp prst="textNoShape">
              <a:avLst/>
            </a:prstTxWarp>
            <a:spAutoFit/>
          </a:bodyPr>
          <a:lstStyle/>
          <a:p>
            <a:pPr algn="ctr" defTabSz="414338" hangingPunct="0">
              <a:lnSpc>
                <a:spcPct val="98000"/>
              </a:lnSpc>
              <a:buClr>
                <a:srgbClr val="000000"/>
              </a:buClr>
              <a:buSzPct val="45000"/>
              <a:buFont typeface="StarSymbol" charset="0"/>
              <a:buNone/>
              <a:tabLst>
                <a:tab pos="657225" algn="l"/>
              </a:tabLst>
            </a:pPr>
            <a:r>
              <a:rPr lang="en-GB" sz="1500" dirty="0" smtClean="0">
                <a:solidFill>
                  <a:srgbClr val="000000"/>
                </a:solidFill>
                <a:latin typeface="Bitstream Vera Sans" pitchFamily="16" charset="0"/>
                <a:ea typeface="msgothic" charset="0"/>
                <a:cs typeface="msgothic" charset="0"/>
              </a:rPr>
              <a:t>LRG</a:t>
            </a:r>
            <a:endParaRPr lang="en-GB" sz="1500" dirty="0">
              <a:solidFill>
                <a:srgbClr val="000000"/>
              </a:solidFill>
              <a:latin typeface="Bitstream Vera Sans" pitchFamily="16" charset="0"/>
              <a:ea typeface="msgothic" charset="0"/>
              <a:cs typeface="msgothic" charset="0"/>
            </a:endParaRPr>
          </a:p>
        </p:txBody>
      </p:sp>
      <p:sp>
        <p:nvSpPr>
          <p:cNvPr id="1003595" name="AutoShape 75"/>
          <p:cNvSpPr>
            <a:spLocks noChangeArrowheads="1"/>
          </p:cNvSpPr>
          <p:nvPr/>
        </p:nvSpPr>
        <p:spPr bwMode="auto">
          <a:xfrm>
            <a:off x="1752600" y="1676400"/>
            <a:ext cx="755650" cy="280988"/>
          </a:xfrm>
          <a:prstGeom prst="roundRect">
            <a:avLst>
              <a:gd name="adj" fmla="val 731"/>
            </a:avLst>
          </a:prstGeom>
          <a:solidFill>
            <a:srgbClr val="E6E6E6"/>
          </a:solidFill>
          <a:ln w="9525">
            <a:solidFill>
              <a:srgbClr val="000000"/>
            </a:solidFill>
            <a:round/>
            <a:headEnd/>
            <a:tailEnd/>
          </a:ln>
          <a:effectLst/>
        </p:spPr>
        <p:txBody>
          <a:bodyPr lIns="45480" tIns="22741" rIns="45480" bIns="22741">
            <a:prstTxWarp prst="textNoShape">
              <a:avLst/>
            </a:prstTxWarp>
            <a:spAutoFit/>
          </a:bodyPr>
          <a:lstStyle/>
          <a:p>
            <a:pPr algn="ctr" defTabSz="414338" hangingPunct="0">
              <a:lnSpc>
                <a:spcPct val="98000"/>
              </a:lnSpc>
              <a:buClr>
                <a:srgbClr val="000000"/>
              </a:buClr>
              <a:buSzPct val="45000"/>
              <a:buFont typeface="StarSymbol" charset="0"/>
              <a:buNone/>
              <a:tabLst>
                <a:tab pos="657225" algn="l"/>
              </a:tabLst>
            </a:pPr>
            <a:r>
              <a:rPr lang="en-GB" sz="1500" dirty="0" smtClean="0">
                <a:solidFill>
                  <a:srgbClr val="000000"/>
                </a:solidFill>
                <a:latin typeface="Bitstream Vera Sans" pitchFamily="16" charset="0"/>
                <a:ea typeface="msgothic" charset="0"/>
                <a:cs typeface="msgothic" charset="0"/>
              </a:rPr>
              <a:t>LRG</a:t>
            </a:r>
            <a:endParaRPr lang="en-GB" sz="1500" dirty="0">
              <a:solidFill>
                <a:srgbClr val="000000"/>
              </a:solidFill>
              <a:latin typeface="Bitstream Vera Sans" pitchFamily="16" charset="0"/>
              <a:ea typeface="msgothic" charset="0"/>
              <a:cs typeface="msgothic" charset="0"/>
            </a:endParaRPr>
          </a:p>
        </p:txBody>
      </p:sp>
      <p:sp>
        <p:nvSpPr>
          <p:cNvPr id="1003596" name="AutoShape 76"/>
          <p:cNvSpPr>
            <a:spLocks noChangeArrowheads="1"/>
          </p:cNvSpPr>
          <p:nvPr/>
        </p:nvSpPr>
        <p:spPr bwMode="auto">
          <a:xfrm>
            <a:off x="2895600" y="1295400"/>
            <a:ext cx="1116013" cy="280988"/>
          </a:xfrm>
          <a:prstGeom prst="roundRect">
            <a:avLst>
              <a:gd name="adj" fmla="val 347"/>
            </a:avLst>
          </a:prstGeom>
          <a:solidFill>
            <a:srgbClr val="99CCFF"/>
          </a:solidFill>
          <a:ln w="9525">
            <a:solidFill>
              <a:srgbClr val="000000"/>
            </a:solidFill>
            <a:round/>
            <a:headEnd/>
            <a:tailEnd/>
          </a:ln>
          <a:effectLst/>
        </p:spPr>
        <p:txBody>
          <a:bodyPr lIns="45480" tIns="22741" rIns="45480" bIns="22741">
            <a:prstTxWarp prst="textNoShape">
              <a:avLst/>
            </a:prstTxWarp>
            <a:spAutoFit/>
          </a:bodyPr>
          <a:lstStyle/>
          <a:p>
            <a:pPr algn="ctr" defTabSz="414338" hangingPunct="0">
              <a:lnSpc>
                <a:spcPct val="98000"/>
              </a:lnSpc>
              <a:buClr>
                <a:srgbClr val="000000"/>
              </a:buClr>
              <a:buSzPct val="45000"/>
              <a:buFont typeface="StarSymbol" charset="0"/>
              <a:buNone/>
              <a:tabLst>
                <a:tab pos="657225" algn="l"/>
              </a:tabLst>
            </a:pPr>
            <a:r>
              <a:rPr lang="en-GB" sz="1500">
                <a:solidFill>
                  <a:srgbClr val="5E11A6"/>
                </a:solidFill>
                <a:latin typeface="Bitstream Vera Sans" pitchFamily="16" charset="0"/>
                <a:ea typeface="msgothic" charset="0"/>
                <a:cs typeface="msgothic" charset="0"/>
              </a:rPr>
              <a:t>forw. det.</a:t>
            </a:r>
          </a:p>
        </p:txBody>
      </p:sp>
      <p:sp>
        <p:nvSpPr>
          <p:cNvPr id="52" name="Rectangle 40"/>
          <p:cNvSpPr>
            <a:spLocks noChangeArrowheads="1"/>
          </p:cNvSpPr>
          <p:nvPr/>
        </p:nvSpPr>
        <p:spPr bwMode="auto">
          <a:xfrm>
            <a:off x="155575" y="2820571"/>
            <a:ext cx="1467335" cy="338554"/>
          </a:xfrm>
          <a:prstGeom prst="rect">
            <a:avLst/>
          </a:prstGeom>
          <a:noFill/>
          <a:ln w="9525">
            <a:noFill/>
            <a:miter lim="800000"/>
            <a:headEnd/>
            <a:tailEnd/>
          </a:ln>
          <a:effectLst/>
        </p:spPr>
        <p:txBody>
          <a:bodyPr wrap="none" anchor="b">
            <a:prstTxWarp prst="textNoShape">
              <a:avLst/>
            </a:prstTxWarp>
            <a:spAutoFit/>
          </a:bodyPr>
          <a:lstStyle/>
          <a:p>
            <a:pPr eaLnBrk="0" hangingPunct="0"/>
            <a:r>
              <a:rPr lang="en-US" sz="1600" b="1" dirty="0" err="1" smtClean="0">
                <a:solidFill>
                  <a:srgbClr val="FF6600"/>
                </a:solidFill>
                <a:latin typeface="Verdana" pitchFamily="-106" charset="0"/>
                <a:sym typeface="Symbol" pitchFamily="-106" charset="2"/>
              </a:rPr>
              <a:t></a:t>
            </a:r>
            <a:r>
              <a:rPr lang="en-US" sz="1600" b="1" dirty="0" smtClean="0">
                <a:solidFill>
                  <a:srgbClr val="FF6600"/>
                </a:solidFill>
                <a:latin typeface="Verdana" pitchFamily="-106" charset="0"/>
              </a:rPr>
              <a:t> </a:t>
            </a:r>
            <a:r>
              <a:rPr lang="en-US" sz="1600" b="1" dirty="0" err="1">
                <a:solidFill>
                  <a:srgbClr val="FF6600"/>
                </a:solidFill>
                <a:latin typeface="Verdana" pitchFamily="-106" charset="0"/>
              </a:rPr>
              <a:t>s</a:t>
            </a:r>
            <a:r>
              <a:rPr lang="en-US" sz="1600" b="1" dirty="0">
                <a:solidFill>
                  <a:srgbClr val="FF6600"/>
                </a:solidFill>
                <a:latin typeface="Verdana" pitchFamily="-106" charset="0"/>
              </a:rPr>
              <a:t> = M(X)</a:t>
            </a:r>
            <a:r>
              <a:rPr lang="en-US" sz="1600" b="1" baseline="30000" dirty="0">
                <a:solidFill>
                  <a:srgbClr val="FF6600"/>
                </a:solidFill>
                <a:latin typeface="Verdana" pitchFamily="-106" charset="0"/>
              </a:rPr>
              <a:t>2</a:t>
            </a:r>
          </a:p>
        </p:txBody>
      </p:sp>
      <p:sp>
        <p:nvSpPr>
          <p:cNvPr id="53" name="Text Box 38"/>
          <p:cNvSpPr txBox="1">
            <a:spLocks noChangeArrowheads="1"/>
          </p:cNvSpPr>
          <p:nvPr/>
        </p:nvSpPr>
        <p:spPr bwMode="auto">
          <a:xfrm>
            <a:off x="0" y="3505200"/>
            <a:ext cx="9144000" cy="2879250"/>
          </a:xfrm>
          <a:prstGeom prst="rect">
            <a:avLst/>
          </a:prstGeom>
          <a:noFill/>
          <a:ln w="9525">
            <a:noFill/>
            <a:miter lim="800000"/>
            <a:headEnd/>
            <a:tailEnd/>
          </a:ln>
          <a:effectLst/>
        </p:spPr>
        <p:txBody>
          <a:bodyPr>
            <a:prstTxWarp prst="textNoShape">
              <a:avLst/>
            </a:prstTxWarp>
            <a:spAutoFit/>
          </a:bodyPr>
          <a:lstStyle/>
          <a:p>
            <a:pPr marL="177800" indent="-177800">
              <a:lnSpc>
                <a:spcPct val="130000"/>
              </a:lnSpc>
              <a:buFont typeface="Wingdings" pitchFamily="-106" charset="2"/>
              <a:buChar char="ü"/>
            </a:pPr>
            <a:r>
              <a:rPr lang="en-US" dirty="0" smtClean="0">
                <a:latin typeface="Arial" pitchFamily="-106" charset="0"/>
                <a:ea typeface="msgothic" charset="0"/>
                <a:cs typeface="msgothic" charset="0"/>
              </a:rPr>
              <a:t> </a:t>
            </a:r>
            <a:r>
              <a:rPr lang="en-US" dirty="0" err="1" smtClean="0">
                <a:latin typeface="Arial" pitchFamily="-106" charset="0"/>
                <a:ea typeface="msgothic" charset="0"/>
                <a:cs typeface="msgothic" charset="0"/>
              </a:rPr>
              <a:t>Diffractives</a:t>
            </a:r>
            <a:r>
              <a:rPr lang="en-US" dirty="0" smtClean="0">
                <a:latin typeface="Arial" pitchFamily="-106" charset="0"/>
                <a:ea typeface="msgothic" charset="0"/>
                <a:cs typeface="msgothic" charset="0"/>
              </a:rPr>
              <a:t> </a:t>
            </a:r>
            <a:r>
              <a:rPr lang="en-US" dirty="0">
                <a:latin typeface="Arial" pitchFamily="-106" charset="0"/>
                <a:ea typeface="msgothic" charset="0"/>
                <a:cs typeface="msgothic" charset="0"/>
              </a:rPr>
              <a:t>~ 1/3 of the inelastic cross section at the </a:t>
            </a:r>
            <a:r>
              <a:rPr lang="en-US" dirty="0" smtClean="0">
                <a:latin typeface="Arial" pitchFamily="-106" charset="0"/>
                <a:ea typeface="msgothic" charset="0"/>
                <a:cs typeface="msgothic" charset="0"/>
              </a:rPr>
              <a:t>LHC</a:t>
            </a:r>
            <a:endParaRPr lang="en-US" dirty="0">
              <a:latin typeface="Arial" pitchFamily="-106" charset="0"/>
              <a:ea typeface="msgothic" charset="0"/>
              <a:cs typeface="msgothic" charset="0"/>
            </a:endParaRPr>
          </a:p>
          <a:p>
            <a:pPr marL="177800" indent="-177800">
              <a:lnSpc>
                <a:spcPct val="130000"/>
              </a:lnSpc>
            </a:pPr>
            <a:r>
              <a:rPr lang="en-US" sz="1400" dirty="0" smtClean="0">
                <a:solidFill>
                  <a:schemeClr val="bg1">
                    <a:lumMod val="50000"/>
                  </a:schemeClr>
                </a:solidFill>
                <a:latin typeface="Arial" pitchFamily="-106" charset="0"/>
                <a:ea typeface="msgothic" charset="0"/>
                <a:cs typeface="msgothic" charset="0"/>
              </a:rPr>
              <a:t>(Processes </a:t>
            </a:r>
            <a:r>
              <a:rPr lang="en-US" sz="1400" dirty="0">
                <a:solidFill>
                  <a:schemeClr val="bg1">
                    <a:lumMod val="50000"/>
                  </a:schemeClr>
                </a:solidFill>
                <a:latin typeface="Arial" pitchFamily="-106" charset="0"/>
                <a:ea typeface="msgothic" charset="0"/>
                <a:cs typeface="msgothic" charset="0"/>
              </a:rPr>
              <a:t>can be hard or soft, scale given by </a:t>
            </a:r>
            <a:r>
              <a:rPr lang="en-US" sz="1400" dirty="0" smtClean="0">
                <a:solidFill>
                  <a:schemeClr val="bg1">
                    <a:lumMod val="50000"/>
                  </a:schemeClr>
                </a:solidFill>
                <a:latin typeface="Arial" pitchFamily="-106" charset="0"/>
                <a:ea typeface="msgothic" charset="0"/>
                <a:cs typeface="msgothic" charset="0"/>
              </a:rPr>
              <a:t>X)</a:t>
            </a:r>
          </a:p>
          <a:p>
            <a:pPr marL="177800" indent="-177800">
              <a:lnSpc>
                <a:spcPct val="130000"/>
              </a:lnSpc>
              <a:buFont typeface="Wingdings" pitchFamily="-106" charset="2"/>
              <a:buChar char="ü"/>
            </a:pPr>
            <a:r>
              <a:rPr lang="en-US" dirty="0" smtClean="0">
                <a:latin typeface="Arial" pitchFamily="-106" charset="0"/>
                <a:ea typeface="msgothic" charset="0"/>
                <a:cs typeface="msgothic" charset="0"/>
              </a:rPr>
              <a:t> </a:t>
            </a:r>
            <a:r>
              <a:rPr lang="en-US" dirty="0" smtClean="0">
                <a:latin typeface="Arial" pitchFamily="-106" charset="0"/>
                <a:ea typeface="msgothic" charset="0"/>
                <a:cs typeface="msgothic" charset="0"/>
              </a:rPr>
              <a:t>Measure </a:t>
            </a:r>
            <a:r>
              <a:rPr lang="en-US" dirty="0" smtClean="0">
                <a:latin typeface="Arial" pitchFamily="-106" charset="0"/>
                <a:ea typeface="msgothic" charset="0"/>
                <a:cs typeface="msgothic" charset="0"/>
              </a:rPr>
              <a:t>fundamental quantities of QCD: SD and DPE inclusive cross sections, their </a:t>
            </a:r>
            <a:r>
              <a:rPr lang="en-US" dirty="0" err="1" smtClean="0">
                <a:latin typeface="Arial" pitchFamily="-106" charset="0"/>
                <a:ea typeface="msgothic" charset="0"/>
                <a:cs typeface="msgothic" charset="0"/>
              </a:rPr>
              <a:t>s</a:t>
            </a:r>
            <a:r>
              <a:rPr lang="en-US" dirty="0" smtClean="0">
                <a:latin typeface="Arial" pitchFamily="-106" charset="0"/>
                <a:ea typeface="msgothic" charset="0"/>
                <a:cs typeface="msgothic" charset="0"/>
              </a:rPr>
              <a:t>, </a:t>
            </a:r>
            <a:r>
              <a:rPr lang="en-US" dirty="0" err="1" smtClean="0">
                <a:latin typeface="Arial" pitchFamily="-106" charset="0"/>
                <a:ea typeface="msgothic" charset="0"/>
                <a:cs typeface="msgothic" charset="0"/>
              </a:rPr>
              <a:t>t</a:t>
            </a:r>
            <a:r>
              <a:rPr lang="en-US" dirty="0" smtClean="0">
                <a:latin typeface="Arial" pitchFamily="-106" charset="0"/>
                <a:ea typeface="msgothic" charset="0"/>
                <a:cs typeface="msgothic" charset="0"/>
              </a:rPr>
              <a:t>, M</a:t>
            </a:r>
            <a:r>
              <a:rPr lang="en-US" baseline="-25000" dirty="0" smtClean="0">
                <a:latin typeface="Arial" pitchFamily="-106" charset="0"/>
                <a:ea typeface="msgothic" charset="0"/>
                <a:cs typeface="msgothic" charset="0"/>
              </a:rPr>
              <a:t>X</a:t>
            </a:r>
            <a:r>
              <a:rPr lang="en-US" dirty="0" smtClean="0">
                <a:latin typeface="Arial" pitchFamily="-106" charset="0"/>
                <a:ea typeface="msgothic" charset="0"/>
                <a:cs typeface="msgothic" charset="0"/>
              </a:rPr>
              <a:t> dependences, with X including jets, W’s, Z’s, Higgs, …</a:t>
            </a:r>
          </a:p>
          <a:p>
            <a:pPr marL="177800" indent="-177800">
              <a:lnSpc>
                <a:spcPct val="130000"/>
              </a:lnSpc>
              <a:buFont typeface="Wingdings" pitchFamily="-106" charset="2"/>
              <a:buChar char="ü"/>
            </a:pPr>
            <a:r>
              <a:rPr lang="en-US" dirty="0" smtClean="0">
                <a:latin typeface="Arial" pitchFamily="-106" charset="0"/>
                <a:ea typeface="msgothic" charset="0"/>
                <a:cs typeface="msgothic" charset="0"/>
              </a:rPr>
              <a:t> Info on proton structure (</a:t>
            </a:r>
            <a:r>
              <a:rPr lang="en-US" dirty="0" err="1" smtClean="0">
                <a:latin typeface="Arial" pitchFamily="-106" charset="0"/>
                <a:ea typeface="msgothic" charset="0"/>
                <a:cs typeface="msgothic" charset="0"/>
              </a:rPr>
              <a:t>dPDFs</a:t>
            </a:r>
            <a:r>
              <a:rPr lang="en-US" dirty="0" smtClean="0">
                <a:latin typeface="Arial" pitchFamily="-106" charset="0"/>
                <a:ea typeface="msgothic" charset="0"/>
                <a:cs typeface="msgothic" charset="0"/>
              </a:rPr>
              <a:t> and </a:t>
            </a:r>
            <a:r>
              <a:rPr lang="en-US" dirty="0" err="1" smtClean="0">
                <a:latin typeface="Arial" pitchFamily="-106" charset="0"/>
                <a:ea typeface="msgothic" charset="0"/>
                <a:cs typeface="msgothic" charset="0"/>
              </a:rPr>
              <a:t>GPDs</a:t>
            </a:r>
            <a:r>
              <a:rPr lang="en-US" dirty="0" smtClean="0">
                <a:latin typeface="Arial" pitchFamily="-106" charset="0"/>
                <a:ea typeface="msgothic" charset="0"/>
                <a:cs typeface="msgothic" charset="0"/>
              </a:rPr>
              <a:t>), discovery physics, MPI, …</a:t>
            </a:r>
            <a:endParaRPr lang="en-US" dirty="0" smtClean="0">
              <a:latin typeface="Arial" pitchFamily="-106" charset="0"/>
              <a:ea typeface="msgothic" charset="0"/>
              <a:cs typeface="msgothic" charset="0"/>
            </a:endParaRPr>
          </a:p>
          <a:p>
            <a:pPr marL="177800" indent="-177800">
              <a:lnSpc>
                <a:spcPct val="130000"/>
              </a:lnSpc>
              <a:buFont typeface="Wingdings" pitchFamily="-106" charset="2"/>
              <a:buChar char="ü"/>
            </a:pPr>
            <a:endParaRPr lang="it-IT" sz="1800" dirty="0" smtClean="0">
              <a:solidFill>
                <a:srgbClr val="FF0000"/>
              </a:solidFill>
              <a:latin typeface="Arial" pitchFamily="-106" charset="0"/>
              <a:ea typeface="msgothic" charset="0"/>
              <a:cs typeface="msgothic" charset="0"/>
            </a:endParaRPr>
          </a:p>
          <a:p>
            <a:pPr marL="177800" indent="-177800">
              <a:lnSpc>
                <a:spcPct val="130000"/>
              </a:lnSpc>
              <a:buFont typeface="Wingdings" pitchFamily="-106" charset="2"/>
              <a:buChar char="ü"/>
            </a:pPr>
            <a:r>
              <a:rPr lang="it-IT" dirty="0" smtClean="0">
                <a:solidFill>
                  <a:srgbClr val="FF0000"/>
                </a:solidFill>
                <a:latin typeface="Arial" pitchFamily="-106" charset="0"/>
                <a:ea typeface="msgothic" charset="0"/>
                <a:cs typeface="msgothic" charset="0"/>
              </a:rPr>
              <a:t> </a:t>
            </a:r>
            <a:r>
              <a:rPr lang="it-IT" sz="1800" b="1" dirty="0" smtClean="0">
                <a:solidFill>
                  <a:srgbClr val="FF0000"/>
                </a:solidFill>
                <a:latin typeface="Arial" pitchFamily="-106" charset="0"/>
                <a:ea typeface="msgothic" charset="0"/>
                <a:cs typeface="msgothic" charset="0"/>
              </a:rPr>
              <a:t>No </a:t>
            </a:r>
            <a:r>
              <a:rPr lang="it-IT" b="1" dirty="0" err="1" smtClean="0">
                <a:solidFill>
                  <a:srgbClr val="FF0000"/>
                </a:solidFill>
                <a:latin typeface="Arial" pitchFamily="-106" charset="0"/>
                <a:ea typeface="msgothic" charset="0"/>
                <a:cs typeface="msgothic" charset="0"/>
              </a:rPr>
              <a:t>measurement</a:t>
            </a:r>
            <a:r>
              <a:rPr lang="it-IT" b="1" dirty="0" smtClean="0">
                <a:solidFill>
                  <a:srgbClr val="FF0000"/>
                </a:solidFill>
                <a:latin typeface="Arial" pitchFamily="-106" charset="0"/>
                <a:ea typeface="msgothic" charset="0"/>
                <a:cs typeface="msgothic" charset="0"/>
              </a:rPr>
              <a:t> </a:t>
            </a:r>
            <a:r>
              <a:rPr lang="it-IT" b="1" dirty="0" err="1" smtClean="0">
                <a:solidFill>
                  <a:srgbClr val="FF0000"/>
                </a:solidFill>
                <a:latin typeface="Arial" pitchFamily="-106" charset="0"/>
                <a:ea typeface="msgothic" charset="0"/>
                <a:cs typeface="msgothic" charset="0"/>
              </a:rPr>
              <a:t>of</a:t>
            </a:r>
            <a:r>
              <a:rPr lang="it-IT" b="1" dirty="0" smtClean="0">
                <a:solidFill>
                  <a:srgbClr val="FF0000"/>
                </a:solidFill>
                <a:latin typeface="Arial" pitchFamily="-106" charset="0"/>
                <a:ea typeface="msgothic" charset="0"/>
                <a:cs typeface="msgothic" charset="0"/>
              </a:rPr>
              <a:t> the </a:t>
            </a:r>
            <a:r>
              <a:rPr lang="it-IT" b="1" dirty="0" err="1" smtClean="0">
                <a:solidFill>
                  <a:srgbClr val="FF0000"/>
                </a:solidFill>
                <a:latin typeface="Arial" pitchFamily="-106" charset="0"/>
                <a:ea typeface="msgothic" charset="0"/>
                <a:cs typeface="msgothic" charset="0"/>
              </a:rPr>
              <a:t>proton</a:t>
            </a:r>
            <a:r>
              <a:rPr lang="it-IT" b="1" dirty="0" smtClean="0">
                <a:solidFill>
                  <a:srgbClr val="FF0000"/>
                </a:solidFill>
                <a:latin typeface="Arial" pitchFamily="-106" charset="0"/>
                <a:ea typeface="msgothic" charset="0"/>
                <a:cs typeface="msgothic" charset="0"/>
              </a:rPr>
              <a:t> </a:t>
            </a:r>
            <a:r>
              <a:rPr lang="it-IT" b="1" dirty="0" err="1" smtClean="0">
                <a:solidFill>
                  <a:srgbClr val="FF0000"/>
                </a:solidFill>
                <a:latin typeface="Arial" pitchFamily="-106" charset="0"/>
                <a:ea typeface="msgothic" charset="0"/>
                <a:cs typeface="msgothic" charset="0"/>
              </a:rPr>
              <a:t>for</a:t>
            </a:r>
            <a:r>
              <a:rPr lang="it-IT" b="1" dirty="0" smtClean="0">
                <a:solidFill>
                  <a:srgbClr val="FF0000"/>
                </a:solidFill>
                <a:latin typeface="Arial" pitchFamily="-106" charset="0"/>
                <a:ea typeface="msgothic" charset="0"/>
                <a:cs typeface="msgothic" charset="0"/>
              </a:rPr>
              <a:t> the </a:t>
            </a:r>
            <a:r>
              <a:rPr lang="it-IT" b="1" dirty="0" err="1" smtClean="0">
                <a:solidFill>
                  <a:srgbClr val="FF0000"/>
                </a:solidFill>
                <a:latin typeface="Arial" pitchFamily="-106" charset="0"/>
                <a:ea typeface="msgothic" charset="0"/>
                <a:cs typeface="msgothic" charset="0"/>
              </a:rPr>
              <a:t>time</a:t>
            </a:r>
            <a:r>
              <a:rPr lang="it-IT" b="1" dirty="0" smtClean="0">
                <a:solidFill>
                  <a:srgbClr val="FF0000"/>
                </a:solidFill>
                <a:latin typeface="Arial" pitchFamily="-106" charset="0"/>
                <a:ea typeface="msgothic" charset="0"/>
                <a:cs typeface="msgothic" charset="0"/>
              </a:rPr>
              <a:t> </a:t>
            </a:r>
            <a:r>
              <a:rPr lang="it-IT" b="1" dirty="0" err="1" smtClean="0">
                <a:solidFill>
                  <a:srgbClr val="FF0000"/>
                </a:solidFill>
                <a:latin typeface="Arial" pitchFamily="-106" charset="0"/>
                <a:ea typeface="msgothic" charset="0"/>
                <a:cs typeface="msgothic" charset="0"/>
              </a:rPr>
              <a:t>being</a:t>
            </a:r>
            <a:r>
              <a:rPr lang="it-IT" b="1" dirty="0" smtClean="0">
                <a:solidFill>
                  <a:srgbClr val="FF0000"/>
                </a:solidFill>
                <a:latin typeface="Arial" pitchFamily="-106" charset="0"/>
                <a:ea typeface="msgothic" charset="0"/>
                <a:cs typeface="msgothic" charset="0"/>
              </a:rPr>
              <a:t>, </a:t>
            </a:r>
            <a:r>
              <a:rPr lang="it-IT" b="1" dirty="0" err="1" smtClean="0">
                <a:solidFill>
                  <a:srgbClr val="FF0000"/>
                </a:solidFill>
                <a:latin typeface="Arial" pitchFamily="-106" charset="0"/>
                <a:ea typeface="msgothic" charset="0"/>
                <a:cs typeface="msgothic" charset="0"/>
              </a:rPr>
              <a:t>rely</a:t>
            </a:r>
            <a:r>
              <a:rPr lang="it-IT" b="1" dirty="0" smtClean="0">
                <a:solidFill>
                  <a:srgbClr val="FF0000"/>
                </a:solidFill>
                <a:latin typeface="Arial" pitchFamily="-106" charset="0"/>
                <a:ea typeface="msgothic" charset="0"/>
                <a:cs typeface="msgothic" charset="0"/>
              </a:rPr>
              <a:t> on </a:t>
            </a:r>
            <a:r>
              <a:rPr lang="it-IT" b="1" dirty="0" err="1" smtClean="0">
                <a:solidFill>
                  <a:srgbClr val="FF0000"/>
                </a:solidFill>
                <a:latin typeface="Arial" pitchFamily="-106" charset="0"/>
                <a:ea typeface="msgothic" charset="0"/>
                <a:cs typeface="msgothic" charset="0"/>
              </a:rPr>
              <a:t>Large</a:t>
            </a:r>
            <a:r>
              <a:rPr lang="it-IT" b="1" dirty="0" smtClean="0">
                <a:solidFill>
                  <a:srgbClr val="FF0000"/>
                </a:solidFill>
                <a:latin typeface="Arial" pitchFamily="-106" charset="0"/>
                <a:ea typeface="msgothic" charset="0"/>
                <a:cs typeface="msgothic" charset="0"/>
              </a:rPr>
              <a:t> </a:t>
            </a:r>
            <a:r>
              <a:rPr lang="it-IT" b="1" dirty="0" err="1" smtClean="0">
                <a:solidFill>
                  <a:srgbClr val="FF0000"/>
                </a:solidFill>
                <a:latin typeface="Arial" pitchFamily="-106" charset="0"/>
                <a:ea typeface="msgothic" charset="0"/>
                <a:cs typeface="msgothic" charset="0"/>
              </a:rPr>
              <a:t>Rapidity</a:t>
            </a:r>
            <a:r>
              <a:rPr lang="it-IT" b="1" dirty="0" smtClean="0">
                <a:solidFill>
                  <a:srgbClr val="FF0000"/>
                </a:solidFill>
                <a:latin typeface="Arial" pitchFamily="-106" charset="0"/>
                <a:ea typeface="msgothic" charset="0"/>
                <a:cs typeface="msgothic" charset="0"/>
              </a:rPr>
              <a:t> </a:t>
            </a:r>
            <a:r>
              <a:rPr lang="it-IT" b="1" dirty="0" err="1" smtClean="0">
                <a:solidFill>
                  <a:srgbClr val="FF0000"/>
                </a:solidFill>
                <a:latin typeface="Arial" pitchFamily="-106" charset="0"/>
                <a:ea typeface="msgothic" charset="0"/>
                <a:cs typeface="msgothic" charset="0"/>
              </a:rPr>
              <a:t>Gaps</a:t>
            </a:r>
            <a:endParaRPr lang="it-IT" b="1" dirty="0" smtClean="0">
              <a:solidFill>
                <a:srgbClr val="FF0000"/>
              </a:solidFill>
              <a:latin typeface="Arial" pitchFamily="-106" charset="0"/>
              <a:ea typeface="msgothic" charset="0"/>
              <a:cs typeface="msgothic" charset="0"/>
            </a:endParaRPr>
          </a:p>
          <a:p>
            <a:pPr marL="177800" indent="-177800">
              <a:lnSpc>
                <a:spcPct val="130000"/>
              </a:lnSpc>
              <a:buFont typeface="Wingdings" pitchFamily="-106" charset="2"/>
              <a:buChar char="ü"/>
            </a:pPr>
            <a:r>
              <a:rPr lang="en-US" b="1" dirty="0" smtClean="0">
                <a:solidFill>
                  <a:srgbClr val="FF0000"/>
                </a:solidFill>
                <a:latin typeface="Arial" pitchFamily="-106" charset="0"/>
                <a:ea typeface="msgothic" charset="0"/>
                <a:cs typeface="msgothic" charset="0"/>
              </a:rPr>
              <a:t> Going </a:t>
            </a:r>
            <a:r>
              <a:rPr lang="en-US" b="1" dirty="0" smtClean="0">
                <a:solidFill>
                  <a:srgbClr val="FF0000"/>
                </a:solidFill>
                <a:latin typeface="Arial" pitchFamily="-106" charset="0"/>
                <a:ea typeface="msgothic" charset="0"/>
                <a:cs typeface="msgothic" charset="0"/>
              </a:rPr>
              <a:t>step by step, first of all let’s observe diffraction! Starting with </a:t>
            </a:r>
            <a:r>
              <a:rPr lang="en-US" b="1" dirty="0" smtClean="0">
                <a:solidFill>
                  <a:srgbClr val="FF6600"/>
                </a:solidFill>
                <a:latin typeface="Arial" pitchFamily="-106" charset="0"/>
                <a:ea typeface="msgothic" charset="0"/>
                <a:cs typeface="msgothic" charset="0"/>
              </a:rPr>
              <a:t>SD</a:t>
            </a:r>
            <a:endParaRPr lang="en-US" b="1" dirty="0" smtClean="0">
              <a:solidFill>
                <a:srgbClr val="FF6600"/>
              </a:solidFill>
              <a:latin typeface="Arial" pitchFamily="-106" charset="0"/>
              <a:ea typeface="msgothic" charset="0"/>
              <a:cs typeface="msgothic" charset="0"/>
            </a:endParaRPr>
          </a:p>
        </p:txBody>
      </p:sp>
      <p:sp>
        <p:nvSpPr>
          <p:cNvPr id="54" name="Date Placeholder 3"/>
          <p:cNvSpPr txBox="1">
            <a:spLocks/>
          </p:cNvSpPr>
          <p:nvPr/>
        </p:nvSpPr>
        <p:spPr>
          <a:xfrm>
            <a:off x="263680" y="65147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55" name="Footer Placeholder 4"/>
          <p:cNvSpPr txBox="1">
            <a:spLocks/>
          </p:cNvSpPr>
          <p:nvPr/>
        </p:nvSpPr>
        <p:spPr>
          <a:xfrm>
            <a:off x="3124200" y="65147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56" name="Slide Number Placeholder 5"/>
          <p:cNvSpPr txBox="1">
            <a:spLocks/>
          </p:cNvSpPr>
          <p:nvPr/>
        </p:nvSpPr>
        <p:spPr>
          <a:xfrm>
            <a:off x="6770910" y="65027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100352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24" grpId="0"/>
      <p:bldP spid="53" grpId="0"/>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8201" name="Picture 38"/>
          <p:cNvPicPr>
            <a:picLocks noChangeAspect="1" noChangeArrowheads="1"/>
          </p:cNvPicPr>
          <p:nvPr/>
        </p:nvPicPr>
        <p:blipFill>
          <a:blip r:embed="rId3" cstate="print"/>
          <a:srcRect/>
          <a:stretch>
            <a:fillRect/>
          </a:stretch>
        </p:blipFill>
        <p:spPr bwMode="auto">
          <a:xfrm>
            <a:off x="5702300" y="3505200"/>
            <a:ext cx="3437061" cy="1631950"/>
          </a:xfrm>
          <a:prstGeom prst="rect">
            <a:avLst/>
          </a:prstGeom>
          <a:noFill/>
          <a:ln w="9525">
            <a:noFill/>
            <a:miter lim="800000"/>
            <a:headEnd/>
            <a:tailEnd/>
          </a:ln>
        </p:spPr>
      </p:pic>
      <p:sp>
        <p:nvSpPr>
          <p:cNvPr id="8208" name="Text Box 56"/>
          <p:cNvSpPr txBox="1">
            <a:spLocks noChangeArrowheads="1"/>
          </p:cNvSpPr>
          <p:nvPr/>
        </p:nvSpPr>
        <p:spPr bwMode="auto">
          <a:xfrm>
            <a:off x="79669" y="3244334"/>
            <a:ext cx="5060362" cy="369332"/>
          </a:xfrm>
          <a:prstGeom prst="rect">
            <a:avLst/>
          </a:prstGeom>
          <a:noFill/>
          <a:ln w="9525">
            <a:noFill/>
            <a:miter lim="800000"/>
            <a:headEnd/>
            <a:tailEnd/>
          </a:ln>
        </p:spPr>
        <p:txBody>
          <a:bodyPr wrap="none">
            <a:spAutoFit/>
          </a:bodyPr>
          <a:lstStyle/>
          <a:p>
            <a:r>
              <a:rPr lang="en-US" b="1" dirty="0" smtClean="0">
                <a:solidFill>
                  <a:srgbClr val="FF0000"/>
                </a:solidFill>
                <a:latin typeface="Arial Rounded MT Bold" pitchFamily="34" charset="0"/>
              </a:rPr>
              <a:t>LOOK FOR A SD</a:t>
            </a:r>
            <a:r>
              <a:rPr lang="ru-RU" b="1" dirty="0" smtClean="0">
                <a:solidFill>
                  <a:srgbClr val="FF0000"/>
                </a:solidFill>
                <a:latin typeface="Arial Rounded MT Bold" pitchFamily="34" charset="0"/>
              </a:rPr>
              <a:t> </a:t>
            </a:r>
            <a:r>
              <a:rPr lang="en-US" b="1" dirty="0" smtClean="0">
                <a:solidFill>
                  <a:srgbClr val="FF0000"/>
                </a:solidFill>
                <a:latin typeface="Arial Rounded MT Bold" pitchFamily="34" charset="0"/>
              </a:rPr>
              <a:t>PEAK</a:t>
            </a:r>
            <a:r>
              <a:rPr lang="ru-RU" b="1" dirty="0" smtClean="0">
                <a:solidFill>
                  <a:srgbClr val="FF0000"/>
                </a:solidFill>
                <a:latin typeface="Arial Rounded MT Bold" pitchFamily="34" charset="0"/>
              </a:rPr>
              <a:t> </a:t>
            </a:r>
            <a:r>
              <a:rPr lang="en-US" b="1" dirty="0" smtClean="0">
                <a:solidFill>
                  <a:srgbClr val="FF6600"/>
                </a:solidFill>
                <a:latin typeface="Arial Rounded MT Bold" pitchFamily="34" charset="0"/>
              </a:rPr>
              <a:t>@ low</a:t>
            </a:r>
            <a:r>
              <a:rPr lang="ru-RU" b="1" dirty="0" smtClean="0">
                <a:solidFill>
                  <a:srgbClr val="FF6600"/>
                </a:solidFill>
                <a:latin typeface="Arial Rounded MT Bold" pitchFamily="34" charset="0"/>
              </a:rPr>
              <a:t> </a:t>
            </a:r>
            <a:r>
              <a:rPr lang="en-US" b="1" dirty="0" err="1" smtClean="0">
                <a:solidFill>
                  <a:srgbClr val="FF6600"/>
                </a:solidFill>
                <a:latin typeface="Verdana" pitchFamily="-106" charset="0"/>
              </a:rPr>
              <a:t>ξ</a:t>
            </a:r>
            <a:r>
              <a:rPr lang="en-US" b="1" dirty="0" smtClean="0">
                <a:solidFill>
                  <a:srgbClr val="FF6600"/>
                </a:solidFill>
                <a:latin typeface="Arial Rounded MT Bold" pitchFamily="34" charset="0"/>
              </a:rPr>
              <a:t> </a:t>
            </a:r>
            <a:r>
              <a:rPr lang="en-US" b="1" dirty="0" smtClean="0">
                <a:latin typeface="Arial Rounded MT Bold" pitchFamily="34" charset="0"/>
              </a:rPr>
              <a:t>= </a:t>
            </a:r>
            <a:r>
              <a:rPr lang="el-GR" b="1" dirty="0" smtClean="0">
                <a:latin typeface="Arial Rounded MT Bold" pitchFamily="34" charset="0"/>
                <a:cs typeface="Arial" charset="0"/>
              </a:rPr>
              <a:t>Σ</a:t>
            </a:r>
            <a:r>
              <a:rPr lang="en-US" b="1" baseline="-25000" dirty="0" err="1" smtClean="0">
                <a:latin typeface="Arial Rounded MT Bold" pitchFamily="34" charset="0"/>
                <a:cs typeface="Arial" charset="0"/>
              </a:rPr>
              <a:t>i</a:t>
            </a:r>
            <a:r>
              <a:rPr lang="en-US" b="1" baseline="-25000" dirty="0" smtClean="0">
                <a:latin typeface="Arial Rounded MT Bold" pitchFamily="34" charset="0"/>
                <a:cs typeface="Arial" charset="0"/>
              </a:rPr>
              <a:t> </a:t>
            </a:r>
            <a:r>
              <a:rPr lang="en-US" b="1" dirty="0" smtClean="0">
                <a:latin typeface="Arial Rounded MT Bold" pitchFamily="34" charset="0"/>
              </a:rPr>
              <a:t>(</a:t>
            </a:r>
            <a:r>
              <a:rPr lang="en-US" b="1" dirty="0" err="1" smtClean="0">
                <a:latin typeface="Arial Rounded MT Bold" pitchFamily="34" charset="0"/>
              </a:rPr>
              <a:t>E</a:t>
            </a:r>
            <a:r>
              <a:rPr lang="en-US" b="1" baseline="-25000" dirty="0" err="1" smtClean="0">
                <a:latin typeface="Arial Rounded MT Bold" pitchFamily="34" charset="0"/>
              </a:rPr>
              <a:t>i</a:t>
            </a:r>
            <a:r>
              <a:rPr lang="en-US" b="1" baseline="-25000" dirty="0" smtClean="0">
                <a:latin typeface="Arial Rounded MT Bold" pitchFamily="34" charset="0"/>
              </a:rPr>
              <a:t> </a:t>
            </a:r>
            <a:r>
              <a:rPr lang="en-US" b="1" dirty="0" smtClean="0">
                <a:latin typeface="Arial Rounded MT Bold" pitchFamily="34" charset="0"/>
              </a:rPr>
              <a:t>± </a:t>
            </a:r>
            <a:r>
              <a:rPr lang="en-US" b="1" dirty="0" err="1" smtClean="0">
                <a:latin typeface="Arial Rounded MT Bold" pitchFamily="34" charset="0"/>
              </a:rPr>
              <a:t>p</a:t>
            </a:r>
            <a:r>
              <a:rPr lang="en-US" b="1" baseline="-25000" dirty="0" err="1" smtClean="0">
                <a:latin typeface="Arial Rounded MT Bold" pitchFamily="34" charset="0"/>
              </a:rPr>
              <a:t>z,i</a:t>
            </a:r>
            <a:r>
              <a:rPr lang="en-US" b="1" dirty="0" smtClean="0">
                <a:latin typeface="Arial Rounded MT Bold" pitchFamily="34" charset="0"/>
              </a:rPr>
              <a:t>)</a:t>
            </a:r>
            <a:endParaRPr lang="el-GR" b="1" dirty="0">
              <a:latin typeface="Arial Rounded MT Bold" pitchFamily="34" charset="0"/>
            </a:endParaRPr>
          </a:p>
        </p:txBody>
      </p:sp>
      <p:sp>
        <p:nvSpPr>
          <p:cNvPr id="8216" name="Line 71"/>
          <p:cNvSpPr>
            <a:spLocks noChangeShapeType="1"/>
          </p:cNvSpPr>
          <p:nvPr/>
        </p:nvSpPr>
        <p:spPr bwMode="auto">
          <a:xfrm>
            <a:off x="228600" y="2870200"/>
            <a:ext cx="8610600" cy="0"/>
          </a:xfrm>
          <a:prstGeom prst="line">
            <a:avLst/>
          </a:prstGeom>
          <a:noFill/>
          <a:ln w="9525">
            <a:solidFill>
              <a:schemeClr val="tx1"/>
            </a:solidFill>
            <a:round/>
            <a:headEnd/>
            <a:tailEnd/>
          </a:ln>
        </p:spPr>
        <p:txBody>
          <a:bodyPr/>
          <a:lstStyle/>
          <a:p>
            <a:endParaRPr lang="ru-RU"/>
          </a:p>
        </p:txBody>
      </p:sp>
      <p:sp>
        <p:nvSpPr>
          <p:cNvPr id="8214" name="Text Box 64"/>
          <p:cNvSpPr txBox="1">
            <a:spLocks noChangeArrowheads="1"/>
          </p:cNvSpPr>
          <p:nvPr/>
        </p:nvSpPr>
        <p:spPr bwMode="auto">
          <a:xfrm>
            <a:off x="5168901" y="1557338"/>
            <a:ext cx="3990716" cy="584776"/>
          </a:xfrm>
          <a:prstGeom prst="rect">
            <a:avLst/>
          </a:prstGeom>
          <a:noFill/>
          <a:ln w="9525">
            <a:noFill/>
            <a:miter lim="800000"/>
            <a:headEnd/>
            <a:tailEnd/>
          </a:ln>
        </p:spPr>
        <p:txBody>
          <a:bodyPr wrap="square">
            <a:spAutoFit/>
          </a:bodyPr>
          <a:lstStyle/>
          <a:p>
            <a:pPr algn="ctr"/>
            <a:r>
              <a:rPr lang="en-US" sz="1600" dirty="0" smtClean="0">
                <a:solidFill>
                  <a:srgbClr val="008000"/>
                </a:solidFill>
                <a:latin typeface="Arial Rounded MT Bold" pitchFamily="34" charset="0"/>
              </a:rPr>
              <a:t>Along the lines of</a:t>
            </a:r>
            <a:r>
              <a:rPr lang="en-US" sz="1600" dirty="0" smtClean="0">
                <a:solidFill>
                  <a:srgbClr val="008000"/>
                </a:solidFill>
                <a:latin typeface="Arial Rounded MT Bold" pitchFamily="34" charset="0"/>
              </a:rPr>
              <a:t> a 35y </a:t>
            </a:r>
            <a:r>
              <a:rPr lang="en-US" sz="1600" dirty="0" smtClean="0">
                <a:solidFill>
                  <a:srgbClr val="008000"/>
                </a:solidFill>
                <a:latin typeface="Arial Rounded MT Bold" pitchFamily="34" charset="0"/>
              </a:rPr>
              <a:t>old ISR paper</a:t>
            </a:r>
            <a:endParaRPr lang="en-US" sz="1600" dirty="0" smtClean="0">
              <a:solidFill>
                <a:srgbClr val="008000"/>
              </a:solidFill>
              <a:latin typeface="Arial Rounded MT Bold" pitchFamily="34" charset="0"/>
            </a:endParaRPr>
          </a:p>
          <a:p>
            <a:pPr algn="ctr"/>
            <a:r>
              <a:rPr lang="en-US" sz="1600" b="1" dirty="0" smtClean="0">
                <a:latin typeface="Arial Rounded MT Bold" pitchFamily="34" charset="0"/>
              </a:rPr>
              <a:t>[</a:t>
            </a:r>
            <a:r>
              <a:rPr lang="en-US" sz="1600" b="1" dirty="0" smtClean="0"/>
              <a:t>Phys</a:t>
            </a:r>
            <a:r>
              <a:rPr lang="en-US" sz="1600" b="1" dirty="0" smtClean="0"/>
              <a:t>.Rep.55, No. 1(1979)1-</a:t>
            </a:r>
            <a:r>
              <a:rPr lang="en-US" sz="1600" b="1" dirty="0" smtClean="0"/>
              <a:t>132]</a:t>
            </a:r>
            <a:endParaRPr lang="ru-RU" sz="1600" b="1" dirty="0">
              <a:latin typeface="Arial Rounded MT Bold" pitchFamily="34" charset="0"/>
            </a:endParaRPr>
          </a:p>
        </p:txBody>
      </p:sp>
      <p:sp>
        <p:nvSpPr>
          <p:cNvPr id="48" name="Line 8"/>
          <p:cNvSpPr>
            <a:spLocks noChangeShapeType="1"/>
          </p:cNvSpPr>
          <p:nvPr/>
        </p:nvSpPr>
        <p:spPr bwMode="auto">
          <a:xfrm>
            <a:off x="279400" y="1608138"/>
            <a:ext cx="1000125" cy="101600"/>
          </a:xfrm>
          <a:prstGeom prst="line">
            <a:avLst/>
          </a:prstGeom>
          <a:noFill/>
          <a:ln w="25400">
            <a:solidFill>
              <a:srgbClr val="FF6600"/>
            </a:solidFill>
            <a:round/>
            <a:headEnd/>
            <a:tailEnd type="arrow" w="med" len="med"/>
          </a:ln>
          <a:effectLst/>
        </p:spPr>
        <p:txBody>
          <a:bodyPr wrap="none" anchor="ctr">
            <a:prstTxWarp prst="textNoShape">
              <a:avLst/>
            </a:prstTxWarp>
          </a:bodyPr>
          <a:lstStyle/>
          <a:p>
            <a:endParaRPr lang="en-US"/>
          </a:p>
        </p:txBody>
      </p:sp>
      <p:sp>
        <p:nvSpPr>
          <p:cNvPr id="49" name="Line 9"/>
          <p:cNvSpPr>
            <a:spLocks noChangeShapeType="1"/>
          </p:cNvSpPr>
          <p:nvPr/>
        </p:nvSpPr>
        <p:spPr bwMode="auto">
          <a:xfrm flipV="1">
            <a:off x="1262063" y="1557338"/>
            <a:ext cx="1117600" cy="152400"/>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50" name="Line 10"/>
          <p:cNvSpPr>
            <a:spLocks noChangeShapeType="1"/>
          </p:cNvSpPr>
          <p:nvPr/>
        </p:nvSpPr>
        <p:spPr bwMode="auto">
          <a:xfrm flipV="1">
            <a:off x="1328738" y="1708150"/>
            <a:ext cx="1033462" cy="1588"/>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51" name="Line 11"/>
          <p:cNvSpPr>
            <a:spLocks noChangeShapeType="1"/>
          </p:cNvSpPr>
          <p:nvPr/>
        </p:nvSpPr>
        <p:spPr bwMode="auto">
          <a:xfrm>
            <a:off x="1327150" y="1692275"/>
            <a:ext cx="1016000" cy="220663"/>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52" name="Line 12"/>
          <p:cNvSpPr>
            <a:spLocks noChangeShapeType="1"/>
          </p:cNvSpPr>
          <p:nvPr/>
        </p:nvSpPr>
        <p:spPr bwMode="auto">
          <a:xfrm flipV="1">
            <a:off x="280988" y="2363788"/>
            <a:ext cx="981075" cy="74612"/>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53" name="Line 13"/>
          <p:cNvSpPr>
            <a:spLocks noChangeShapeType="1"/>
          </p:cNvSpPr>
          <p:nvPr/>
        </p:nvSpPr>
        <p:spPr bwMode="auto">
          <a:xfrm>
            <a:off x="1223963" y="2352675"/>
            <a:ext cx="1049337" cy="185738"/>
          </a:xfrm>
          <a:prstGeom prst="line">
            <a:avLst/>
          </a:prstGeom>
          <a:noFill/>
          <a:ln w="25400">
            <a:solidFill>
              <a:srgbClr val="FF6600"/>
            </a:solidFill>
            <a:round/>
            <a:headEnd/>
            <a:tailEnd type="arrow" w="med" len="med"/>
          </a:ln>
          <a:effectLst/>
        </p:spPr>
        <p:txBody>
          <a:bodyPr wrap="none" anchor="ctr">
            <a:prstTxWarp prst="textNoShape">
              <a:avLst/>
            </a:prstTxWarp>
          </a:bodyPr>
          <a:lstStyle/>
          <a:p>
            <a:endParaRPr lang="en-US"/>
          </a:p>
        </p:txBody>
      </p:sp>
      <p:sp>
        <p:nvSpPr>
          <p:cNvPr id="54" name="Line 14"/>
          <p:cNvSpPr>
            <a:spLocks noChangeShapeType="1"/>
          </p:cNvSpPr>
          <p:nvPr/>
        </p:nvSpPr>
        <p:spPr bwMode="auto">
          <a:xfrm flipH="1">
            <a:off x="1244600" y="1743075"/>
            <a:ext cx="50800" cy="609600"/>
          </a:xfrm>
          <a:prstGeom prst="line">
            <a:avLst/>
          </a:prstGeom>
          <a:noFill/>
          <a:ln w="25400">
            <a:solidFill>
              <a:srgbClr val="FF6600"/>
            </a:solidFill>
            <a:prstDash val="dash"/>
            <a:round/>
            <a:headEnd/>
            <a:tailEnd/>
          </a:ln>
          <a:effectLst/>
        </p:spPr>
        <p:txBody>
          <a:bodyPr wrap="none" anchor="ctr">
            <a:prstTxWarp prst="textNoShape">
              <a:avLst/>
            </a:prstTxWarp>
          </a:bodyPr>
          <a:lstStyle/>
          <a:p>
            <a:endParaRPr lang="en-US"/>
          </a:p>
        </p:txBody>
      </p:sp>
      <p:sp>
        <p:nvSpPr>
          <p:cNvPr id="55" name="Text Box 15"/>
          <p:cNvSpPr txBox="1">
            <a:spLocks noChangeArrowheads="1"/>
          </p:cNvSpPr>
          <p:nvPr/>
        </p:nvSpPr>
        <p:spPr bwMode="auto">
          <a:xfrm>
            <a:off x="2473325" y="1630363"/>
            <a:ext cx="336550" cy="366712"/>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dirty="0">
                <a:latin typeface="Arial" pitchFamily="-106" charset="0"/>
              </a:rPr>
              <a:t>X</a:t>
            </a:r>
          </a:p>
        </p:txBody>
      </p:sp>
      <p:sp>
        <p:nvSpPr>
          <p:cNvPr id="56" name="Text Box 16"/>
          <p:cNvSpPr txBox="1">
            <a:spLocks noChangeArrowheads="1"/>
          </p:cNvSpPr>
          <p:nvPr/>
        </p:nvSpPr>
        <p:spPr bwMode="auto">
          <a:xfrm>
            <a:off x="217488" y="1066800"/>
            <a:ext cx="3068637" cy="366713"/>
          </a:xfrm>
          <a:prstGeom prst="rect">
            <a:avLst/>
          </a:prstGeom>
          <a:noFill/>
          <a:ln w="9525">
            <a:noFill/>
            <a:miter lim="800000"/>
            <a:headEnd/>
            <a:tailEnd/>
          </a:ln>
          <a:effectLst/>
        </p:spPr>
        <p:txBody>
          <a:bodyPr wrap="none">
            <a:prstTxWarp prst="textNoShape">
              <a:avLst/>
            </a:prstTxWarp>
            <a:spAutoFit/>
          </a:bodyPr>
          <a:lstStyle/>
          <a:p>
            <a:r>
              <a:rPr lang="it-IT" sz="1800" b="1" dirty="0">
                <a:solidFill>
                  <a:srgbClr val="FF6600"/>
                </a:solidFill>
                <a:latin typeface="Verdana" pitchFamily="-106" charset="0"/>
              </a:rPr>
              <a:t>Single </a:t>
            </a:r>
            <a:r>
              <a:rPr lang="it-IT" sz="1800" b="1" dirty="0" err="1">
                <a:solidFill>
                  <a:srgbClr val="FF6600"/>
                </a:solidFill>
                <a:latin typeface="Verdana" pitchFamily="-106" charset="0"/>
              </a:rPr>
              <a:t>diffraction</a:t>
            </a:r>
            <a:r>
              <a:rPr lang="it-IT" sz="1800" b="1" dirty="0">
                <a:solidFill>
                  <a:srgbClr val="FF6600"/>
                </a:solidFill>
                <a:latin typeface="Verdana" pitchFamily="-106" charset="0"/>
              </a:rPr>
              <a:t> (SD)</a:t>
            </a:r>
            <a:endParaRPr lang="it-IT" sz="1800" b="1" dirty="0">
              <a:solidFill>
                <a:srgbClr val="FF6600"/>
              </a:solidFill>
              <a:latin typeface="Arial" pitchFamily="-106" charset="0"/>
            </a:endParaRPr>
          </a:p>
        </p:txBody>
      </p:sp>
      <p:sp>
        <p:nvSpPr>
          <p:cNvPr id="58" name="Text Box 31"/>
          <p:cNvSpPr txBox="1">
            <a:spLocks noChangeArrowheads="1"/>
          </p:cNvSpPr>
          <p:nvPr/>
        </p:nvSpPr>
        <p:spPr bwMode="auto">
          <a:xfrm>
            <a:off x="0" y="2133600"/>
            <a:ext cx="323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a:t>
            </a:r>
          </a:p>
        </p:txBody>
      </p:sp>
      <p:sp>
        <p:nvSpPr>
          <p:cNvPr id="59" name="Text Box 32"/>
          <p:cNvSpPr txBox="1">
            <a:spLocks noChangeArrowheads="1"/>
          </p:cNvSpPr>
          <p:nvPr/>
        </p:nvSpPr>
        <p:spPr bwMode="auto">
          <a:xfrm>
            <a:off x="2286000" y="2286000"/>
            <a:ext cx="323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a:t>
            </a:r>
          </a:p>
        </p:txBody>
      </p:sp>
      <p:sp>
        <p:nvSpPr>
          <p:cNvPr id="60" name="Text Box 33"/>
          <p:cNvSpPr txBox="1">
            <a:spLocks noChangeArrowheads="1"/>
          </p:cNvSpPr>
          <p:nvPr/>
        </p:nvSpPr>
        <p:spPr bwMode="auto">
          <a:xfrm>
            <a:off x="0" y="1524000"/>
            <a:ext cx="323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a:t>
            </a:r>
          </a:p>
        </p:txBody>
      </p:sp>
      <p:sp>
        <p:nvSpPr>
          <p:cNvPr id="61" name="AutoShape 75"/>
          <p:cNvSpPr>
            <a:spLocks noChangeArrowheads="1"/>
          </p:cNvSpPr>
          <p:nvPr/>
        </p:nvSpPr>
        <p:spPr bwMode="auto">
          <a:xfrm>
            <a:off x="1752600" y="2057400"/>
            <a:ext cx="755650" cy="280988"/>
          </a:xfrm>
          <a:prstGeom prst="roundRect">
            <a:avLst>
              <a:gd name="adj" fmla="val 731"/>
            </a:avLst>
          </a:prstGeom>
          <a:solidFill>
            <a:srgbClr val="E6E6E6"/>
          </a:solidFill>
          <a:ln w="9525">
            <a:solidFill>
              <a:srgbClr val="000000"/>
            </a:solidFill>
            <a:round/>
            <a:headEnd/>
            <a:tailEnd/>
          </a:ln>
          <a:effectLst/>
        </p:spPr>
        <p:txBody>
          <a:bodyPr lIns="45480" tIns="22741" rIns="45480" bIns="22741">
            <a:prstTxWarp prst="textNoShape">
              <a:avLst/>
            </a:prstTxWarp>
            <a:spAutoFit/>
          </a:bodyPr>
          <a:lstStyle/>
          <a:p>
            <a:pPr algn="ctr" defTabSz="414338" hangingPunct="0">
              <a:lnSpc>
                <a:spcPct val="98000"/>
              </a:lnSpc>
              <a:buClr>
                <a:srgbClr val="000000"/>
              </a:buClr>
              <a:buSzPct val="45000"/>
              <a:buFont typeface="StarSymbol" charset="0"/>
              <a:buNone/>
              <a:tabLst>
                <a:tab pos="657225" algn="l"/>
              </a:tabLst>
            </a:pPr>
            <a:r>
              <a:rPr lang="en-GB" sz="1500" dirty="0" smtClean="0">
                <a:solidFill>
                  <a:srgbClr val="000000"/>
                </a:solidFill>
                <a:latin typeface="Bitstream Vera Sans" pitchFamily="16" charset="0"/>
                <a:ea typeface="msgothic" charset="0"/>
                <a:cs typeface="msgothic" charset="0"/>
              </a:rPr>
              <a:t>LRG</a:t>
            </a:r>
            <a:endParaRPr lang="en-GB" sz="1500" dirty="0">
              <a:solidFill>
                <a:srgbClr val="000000"/>
              </a:solidFill>
              <a:latin typeface="Bitstream Vera Sans" pitchFamily="16" charset="0"/>
              <a:ea typeface="msgothic" charset="0"/>
              <a:cs typeface="msgothic" charset="0"/>
            </a:endParaRPr>
          </a:p>
        </p:txBody>
      </p:sp>
      <p:sp>
        <p:nvSpPr>
          <p:cNvPr id="62" name="Rectangle 40"/>
          <p:cNvSpPr>
            <a:spLocks noChangeArrowheads="1"/>
          </p:cNvSpPr>
          <p:nvPr/>
        </p:nvSpPr>
        <p:spPr bwMode="auto">
          <a:xfrm>
            <a:off x="3389527" y="1267778"/>
            <a:ext cx="1891826" cy="1805622"/>
          </a:xfrm>
          <a:prstGeom prst="rect">
            <a:avLst/>
          </a:prstGeom>
          <a:noFill/>
          <a:ln w="9525">
            <a:noFill/>
            <a:miter lim="800000"/>
            <a:headEnd/>
            <a:tailEnd/>
          </a:ln>
          <a:effectLst/>
        </p:spPr>
        <p:txBody>
          <a:bodyPr wrap="none" anchor="b">
            <a:prstTxWarp prst="textNoShape">
              <a:avLst/>
            </a:prstTxWarp>
            <a:spAutoFit/>
          </a:bodyPr>
          <a:lstStyle/>
          <a:p>
            <a:pPr algn="ctr" eaLnBrk="0" hangingPunct="0"/>
            <a:r>
              <a:rPr lang="en-US" b="1" dirty="0" err="1" smtClean="0">
                <a:solidFill>
                  <a:srgbClr val="FF6600"/>
                </a:solidFill>
                <a:latin typeface="Verdana" pitchFamily="-106" charset="0"/>
              </a:rPr>
              <a:t>ξ</a:t>
            </a:r>
            <a:r>
              <a:rPr lang="en-US" b="1" dirty="0" smtClean="0">
                <a:solidFill>
                  <a:srgbClr val="FF6600"/>
                </a:solidFill>
                <a:latin typeface="Verdana" pitchFamily="-106" charset="0"/>
              </a:rPr>
              <a:t> </a:t>
            </a:r>
            <a:r>
              <a:rPr lang="en-US" b="1" dirty="0">
                <a:solidFill>
                  <a:srgbClr val="000000"/>
                </a:solidFill>
                <a:latin typeface="Verdana" pitchFamily="-106" charset="0"/>
              </a:rPr>
              <a:t>= </a:t>
            </a:r>
            <a:r>
              <a:rPr lang="en-US" b="1" dirty="0" smtClean="0">
                <a:solidFill>
                  <a:srgbClr val="000000"/>
                </a:solidFill>
                <a:latin typeface="Verdana" pitchFamily="-106" charset="0"/>
              </a:rPr>
              <a:t>M</a:t>
            </a:r>
            <a:r>
              <a:rPr lang="en-US" b="1" baseline="-25000" dirty="0" smtClean="0">
                <a:solidFill>
                  <a:srgbClr val="000000"/>
                </a:solidFill>
                <a:latin typeface="Verdana" pitchFamily="-106" charset="0"/>
              </a:rPr>
              <a:t>X</a:t>
            </a:r>
            <a:r>
              <a:rPr lang="en-US" b="1" baseline="30000" dirty="0" smtClean="0">
                <a:solidFill>
                  <a:srgbClr val="000000"/>
                </a:solidFill>
                <a:latin typeface="Verdana" pitchFamily="-106" charset="0"/>
              </a:rPr>
              <a:t>2</a:t>
            </a:r>
            <a:r>
              <a:rPr lang="en-US" b="1" dirty="0" smtClean="0">
                <a:solidFill>
                  <a:srgbClr val="000000"/>
                </a:solidFill>
                <a:latin typeface="Verdana" pitchFamily="-106" charset="0"/>
              </a:rPr>
              <a:t> </a:t>
            </a:r>
            <a:r>
              <a:rPr lang="en-US" b="1" dirty="0" smtClean="0">
                <a:solidFill>
                  <a:srgbClr val="000000"/>
                </a:solidFill>
                <a:latin typeface="Verdana" pitchFamily="-106" charset="0"/>
              </a:rPr>
              <a:t>/</a:t>
            </a:r>
            <a:r>
              <a:rPr lang="en-US" b="1" dirty="0" smtClean="0">
                <a:solidFill>
                  <a:srgbClr val="000000"/>
                </a:solidFill>
                <a:latin typeface="Verdana" pitchFamily="-106" charset="0"/>
              </a:rPr>
              <a:t> </a:t>
            </a:r>
            <a:r>
              <a:rPr lang="en-US" b="1" dirty="0" err="1" smtClean="0">
                <a:solidFill>
                  <a:srgbClr val="000000"/>
                </a:solidFill>
                <a:latin typeface="Verdana" pitchFamily="-106" charset="0"/>
              </a:rPr>
              <a:t>s</a:t>
            </a:r>
            <a:endParaRPr lang="en-US" b="1" baseline="30000" dirty="0" smtClean="0">
              <a:solidFill>
                <a:srgbClr val="000000"/>
              </a:solidFill>
              <a:latin typeface="Symbol" charset="2"/>
              <a:cs typeface="Symbol" charset="2"/>
            </a:endParaRPr>
          </a:p>
          <a:p>
            <a:pPr algn="ctr" eaLnBrk="0" hangingPunct="0"/>
            <a:r>
              <a:rPr lang="en-US" b="1" dirty="0" err="1" smtClean="0">
                <a:solidFill>
                  <a:srgbClr val="000000"/>
                </a:solidFill>
                <a:latin typeface="Symbol" charset="2"/>
                <a:cs typeface="Symbol" charset="2"/>
              </a:rPr>
              <a:t>s</a:t>
            </a:r>
            <a:r>
              <a:rPr lang="en-US" b="1" dirty="0" smtClean="0">
                <a:solidFill>
                  <a:srgbClr val="000000"/>
                </a:solidFill>
                <a:cs typeface="Arial" charset="0"/>
              </a:rPr>
              <a:t> </a:t>
            </a:r>
            <a:r>
              <a:rPr lang="en-US" b="1" dirty="0" smtClean="0">
                <a:solidFill>
                  <a:srgbClr val="FF6600"/>
                </a:solidFill>
                <a:cs typeface="Arial" charset="0"/>
              </a:rPr>
              <a:t> </a:t>
            </a:r>
            <a:r>
              <a:rPr lang="en-US" b="1" dirty="0" smtClean="0">
                <a:solidFill>
                  <a:srgbClr val="000000"/>
                </a:solidFill>
                <a:latin typeface="Verdana" pitchFamily="-106" charset="0"/>
              </a:rPr>
              <a:t>≈ </a:t>
            </a:r>
            <a:r>
              <a:rPr lang="en-US" b="1" dirty="0" smtClean="0">
                <a:solidFill>
                  <a:srgbClr val="FF6600"/>
                </a:solidFill>
                <a:cs typeface="Arial" charset="0"/>
              </a:rPr>
              <a:t>1 / </a:t>
            </a:r>
            <a:r>
              <a:rPr lang="en-US" b="1" dirty="0" err="1" smtClean="0">
                <a:solidFill>
                  <a:srgbClr val="FF6600"/>
                </a:solidFill>
                <a:latin typeface="Verdana" pitchFamily="-106" charset="0"/>
              </a:rPr>
              <a:t>ξ</a:t>
            </a:r>
            <a:endParaRPr lang="en-US" b="1" dirty="0" smtClean="0">
              <a:solidFill>
                <a:srgbClr val="000000"/>
              </a:solidFill>
              <a:latin typeface="Verdana" pitchFamily="-106" charset="0"/>
            </a:endParaRPr>
          </a:p>
          <a:p>
            <a:pPr algn="ctr" eaLnBrk="0" hangingPunct="0"/>
            <a:r>
              <a:rPr lang="en-US" b="1" dirty="0" err="1" smtClean="0">
                <a:solidFill>
                  <a:srgbClr val="000000"/>
                </a:solidFill>
                <a:latin typeface="Verdana" pitchFamily="-106" charset="0"/>
              </a:rPr>
              <a:t>Δy</a:t>
            </a:r>
            <a:r>
              <a:rPr lang="en-US" b="1" dirty="0" smtClean="0">
                <a:solidFill>
                  <a:srgbClr val="000000"/>
                </a:solidFill>
                <a:latin typeface="Verdana" pitchFamily="-106" charset="0"/>
              </a:rPr>
              <a:t> </a:t>
            </a:r>
            <a:r>
              <a:rPr lang="en-US" b="1" dirty="0" smtClean="0">
                <a:solidFill>
                  <a:srgbClr val="000000"/>
                </a:solidFill>
                <a:latin typeface="Verdana" pitchFamily="-106" charset="0"/>
              </a:rPr>
              <a:t>≈ - </a:t>
            </a:r>
            <a:r>
              <a:rPr lang="en-US" b="1" dirty="0" err="1" smtClean="0">
                <a:solidFill>
                  <a:srgbClr val="000000"/>
                </a:solidFill>
                <a:latin typeface="Verdana" pitchFamily="-106" charset="0"/>
              </a:rPr>
              <a:t>ln</a:t>
            </a:r>
            <a:r>
              <a:rPr lang="en-US" b="1" dirty="0" smtClean="0">
                <a:solidFill>
                  <a:srgbClr val="000000"/>
                </a:solidFill>
                <a:latin typeface="Verdana" pitchFamily="-106" charset="0"/>
              </a:rPr>
              <a:t> </a:t>
            </a:r>
            <a:r>
              <a:rPr lang="en-US" b="1" dirty="0" err="1" smtClean="0">
                <a:solidFill>
                  <a:srgbClr val="FF6600"/>
                </a:solidFill>
                <a:latin typeface="Verdana" pitchFamily="-106" charset="0"/>
              </a:rPr>
              <a:t>ξ</a:t>
            </a:r>
            <a:endParaRPr lang="en-US" b="1" dirty="0" smtClean="0">
              <a:solidFill>
                <a:srgbClr val="FF6600"/>
              </a:solidFill>
              <a:latin typeface="Verdana" pitchFamily="-106" charset="0"/>
            </a:endParaRPr>
          </a:p>
          <a:p>
            <a:pPr algn="ctr" eaLnBrk="0" hangingPunct="0"/>
            <a:r>
              <a:rPr lang="en-US" b="1" dirty="0" err="1" smtClean="0">
                <a:solidFill>
                  <a:srgbClr val="FF6600"/>
                </a:solidFill>
                <a:latin typeface="Verdana" pitchFamily="-106" charset="0"/>
              </a:rPr>
              <a:t>ξ</a:t>
            </a:r>
            <a:r>
              <a:rPr lang="en-US" b="1" dirty="0" smtClean="0">
                <a:solidFill>
                  <a:srgbClr val="FF6600"/>
                </a:solidFill>
                <a:latin typeface="Verdana" pitchFamily="-106" charset="0"/>
              </a:rPr>
              <a:t> </a:t>
            </a:r>
            <a:r>
              <a:rPr lang="en-US" b="1" dirty="0" smtClean="0">
                <a:solidFill>
                  <a:srgbClr val="000000"/>
                </a:solidFill>
                <a:latin typeface="Verdana" pitchFamily="-106" charset="0"/>
              </a:rPr>
              <a:t>≈ </a:t>
            </a:r>
            <a:r>
              <a:rPr lang="el-GR" b="1" dirty="0" smtClean="0">
                <a:solidFill>
                  <a:srgbClr val="000000"/>
                </a:solidFill>
                <a:latin typeface="Arial Rounded MT Bold" pitchFamily="34" charset="0"/>
                <a:cs typeface="Arial" charset="0"/>
              </a:rPr>
              <a:t>Σ</a:t>
            </a:r>
            <a:r>
              <a:rPr lang="en-US" b="1" baseline="-25000" dirty="0" err="1" smtClean="0">
                <a:solidFill>
                  <a:srgbClr val="000000"/>
                </a:solidFill>
                <a:latin typeface="Arial Rounded MT Bold" pitchFamily="34" charset="0"/>
                <a:cs typeface="Arial" charset="0"/>
              </a:rPr>
              <a:t>i</a:t>
            </a:r>
            <a:r>
              <a:rPr lang="en-US" b="1" baseline="-25000" dirty="0" smtClean="0">
                <a:solidFill>
                  <a:srgbClr val="000000"/>
                </a:solidFill>
                <a:latin typeface="Arial Rounded MT Bold" pitchFamily="34" charset="0"/>
                <a:cs typeface="Arial" charset="0"/>
              </a:rPr>
              <a:t> </a:t>
            </a:r>
            <a:r>
              <a:rPr lang="en-US" b="1" dirty="0" smtClean="0">
                <a:solidFill>
                  <a:srgbClr val="000000"/>
                </a:solidFill>
                <a:latin typeface="Arial Rounded MT Bold" pitchFamily="34" charset="0"/>
              </a:rPr>
              <a:t>(</a:t>
            </a:r>
            <a:r>
              <a:rPr lang="en-US" b="1" dirty="0" err="1" smtClean="0">
                <a:solidFill>
                  <a:srgbClr val="000000"/>
                </a:solidFill>
                <a:latin typeface="Arial Rounded MT Bold" pitchFamily="34" charset="0"/>
              </a:rPr>
              <a:t>E</a:t>
            </a:r>
            <a:r>
              <a:rPr lang="en-US" b="1" baseline="-25000" dirty="0" err="1" smtClean="0">
                <a:solidFill>
                  <a:srgbClr val="000000"/>
                </a:solidFill>
                <a:latin typeface="Arial Rounded MT Bold" pitchFamily="34" charset="0"/>
              </a:rPr>
              <a:t>i</a:t>
            </a:r>
            <a:r>
              <a:rPr lang="en-US" b="1" baseline="-25000" dirty="0" smtClean="0">
                <a:solidFill>
                  <a:srgbClr val="000000"/>
                </a:solidFill>
                <a:latin typeface="Arial Rounded MT Bold" pitchFamily="34" charset="0"/>
              </a:rPr>
              <a:t> </a:t>
            </a:r>
            <a:r>
              <a:rPr lang="en-US" b="1" dirty="0" smtClean="0">
                <a:solidFill>
                  <a:srgbClr val="000000"/>
                </a:solidFill>
                <a:latin typeface="Arial Rounded MT Bold" pitchFamily="34" charset="0"/>
              </a:rPr>
              <a:t>± </a:t>
            </a:r>
            <a:r>
              <a:rPr lang="en-US" b="1" dirty="0" err="1" smtClean="0">
                <a:solidFill>
                  <a:srgbClr val="000000"/>
                </a:solidFill>
                <a:latin typeface="Arial Rounded MT Bold" pitchFamily="34" charset="0"/>
              </a:rPr>
              <a:t>p</a:t>
            </a:r>
            <a:r>
              <a:rPr lang="en-US" b="1" baseline="-25000" dirty="0" err="1" smtClean="0">
                <a:solidFill>
                  <a:srgbClr val="000000"/>
                </a:solidFill>
                <a:latin typeface="Arial Rounded MT Bold" pitchFamily="34" charset="0"/>
              </a:rPr>
              <a:t>z,i</a:t>
            </a:r>
            <a:r>
              <a:rPr lang="en-US" b="1" dirty="0" smtClean="0">
                <a:solidFill>
                  <a:srgbClr val="000000"/>
                </a:solidFill>
                <a:latin typeface="Arial Rounded MT Bold" pitchFamily="34" charset="0"/>
              </a:rPr>
              <a:t>)</a:t>
            </a:r>
            <a:endParaRPr lang="el-GR" b="1" dirty="0" smtClean="0">
              <a:solidFill>
                <a:srgbClr val="000000"/>
              </a:solidFill>
              <a:latin typeface="Arial Rounded MT Bold" pitchFamily="34" charset="0"/>
            </a:endParaRPr>
          </a:p>
          <a:p>
            <a:pPr algn="ctr" eaLnBrk="0" hangingPunct="0"/>
            <a:r>
              <a:rPr lang="en-US" b="1" dirty="0" smtClean="0">
                <a:solidFill>
                  <a:srgbClr val="FF6600"/>
                </a:solidFill>
                <a:latin typeface="Verdana" pitchFamily="-106" charset="0"/>
              </a:rPr>
              <a:t> </a:t>
            </a:r>
          </a:p>
          <a:p>
            <a:pPr algn="ctr" eaLnBrk="0" hangingPunct="0"/>
            <a:endParaRPr lang="en-US" sz="1600" b="1" baseline="30000" dirty="0" smtClean="0">
              <a:solidFill>
                <a:srgbClr val="FF6600"/>
              </a:solidFill>
              <a:latin typeface="Verdana" pitchFamily="-106" charset="0"/>
            </a:endParaRPr>
          </a:p>
          <a:p>
            <a:pPr algn="ctr" eaLnBrk="0" hangingPunct="0"/>
            <a:endParaRPr lang="en-US" sz="1600" b="1" baseline="30000" dirty="0">
              <a:solidFill>
                <a:srgbClr val="FF6600"/>
              </a:solidFill>
              <a:latin typeface="Verdana" pitchFamily="-106" charset="0"/>
            </a:endParaRPr>
          </a:p>
        </p:txBody>
      </p:sp>
      <p:pic>
        <p:nvPicPr>
          <p:cNvPr id="63" name="Picture 10"/>
          <p:cNvPicPr>
            <a:picLocks noChangeAspect="1" noChangeArrowheads="1"/>
          </p:cNvPicPr>
          <p:nvPr/>
        </p:nvPicPr>
        <p:blipFill>
          <a:blip r:embed="rId4" cstate="print"/>
          <a:srcRect/>
          <a:stretch>
            <a:fillRect/>
          </a:stretch>
        </p:blipFill>
        <p:spPr bwMode="auto">
          <a:xfrm>
            <a:off x="112912" y="3737580"/>
            <a:ext cx="2696963" cy="1983442"/>
          </a:xfrm>
          <a:prstGeom prst="rect">
            <a:avLst/>
          </a:prstGeom>
          <a:noFill/>
          <a:ln w="9525">
            <a:noFill/>
            <a:miter lim="800000"/>
            <a:headEnd/>
            <a:tailEnd/>
          </a:ln>
        </p:spPr>
      </p:pic>
      <p:sp>
        <p:nvSpPr>
          <p:cNvPr id="71" name="TextBox 70"/>
          <p:cNvSpPr txBox="1"/>
          <p:nvPr/>
        </p:nvSpPr>
        <p:spPr>
          <a:xfrm>
            <a:off x="3324225" y="3757285"/>
            <a:ext cx="2273300" cy="1200329"/>
          </a:xfrm>
          <a:prstGeom prst="rect">
            <a:avLst/>
          </a:prstGeom>
          <a:noFill/>
        </p:spPr>
        <p:txBody>
          <a:bodyPr wrap="square" rtlCol="0">
            <a:spAutoFit/>
          </a:bodyPr>
          <a:lstStyle/>
          <a:p>
            <a:r>
              <a:rPr lang="en-US" b="1" dirty="0" smtClean="0"/>
              <a:t>Sum </a:t>
            </a:r>
            <a:r>
              <a:rPr lang="en-US" b="1" dirty="0" smtClean="0"/>
              <a:t>runs over all</a:t>
            </a:r>
            <a:r>
              <a:rPr lang="en-US" b="1" dirty="0" smtClean="0"/>
              <a:t> the </a:t>
            </a:r>
          </a:p>
          <a:p>
            <a:r>
              <a:rPr lang="en-US" b="1" dirty="0" err="1" smtClean="0"/>
              <a:t>Calo</a:t>
            </a:r>
            <a:r>
              <a:rPr lang="en-US" b="1" dirty="0" smtClean="0"/>
              <a:t> Towers:</a:t>
            </a:r>
          </a:p>
          <a:p>
            <a:r>
              <a:rPr lang="en-US" b="1" dirty="0" err="1" smtClean="0"/>
              <a:t>p</a:t>
            </a:r>
            <a:r>
              <a:rPr lang="en-US" b="1" baseline="-25000" dirty="0" err="1" smtClean="0"/>
              <a:t>z,I</a:t>
            </a:r>
            <a:r>
              <a:rPr lang="en-US" b="1" baseline="-25000" dirty="0" smtClean="0"/>
              <a:t> </a:t>
            </a:r>
            <a:r>
              <a:rPr lang="en-US" b="1" dirty="0" smtClean="0"/>
              <a:t>= </a:t>
            </a:r>
            <a:r>
              <a:rPr lang="en-US" b="1" dirty="0" err="1" smtClean="0"/>
              <a:t>E</a:t>
            </a:r>
            <a:r>
              <a:rPr lang="en-US" b="1" baseline="-25000" dirty="0" err="1" smtClean="0"/>
              <a:t>i</a:t>
            </a:r>
            <a:r>
              <a:rPr lang="en-US" b="1" dirty="0" smtClean="0"/>
              <a:t> </a:t>
            </a:r>
            <a:r>
              <a:rPr lang="en-US" b="1" dirty="0" err="1" smtClean="0"/>
              <a:t>cos</a:t>
            </a:r>
            <a:r>
              <a:rPr lang="en-US" b="1" dirty="0" smtClean="0"/>
              <a:t> </a:t>
            </a:r>
            <a:r>
              <a:rPr lang="en-US" b="1" dirty="0" err="1" smtClean="0">
                <a:latin typeface="Lucida Grande"/>
                <a:ea typeface="Lucida Grande"/>
                <a:cs typeface="Lucida Grande"/>
              </a:rPr>
              <a:t>ϑ</a:t>
            </a:r>
            <a:r>
              <a:rPr lang="en-US" b="1" baseline="-25000" dirty="0" err="1"/>
              <a:t>i</a:t>
            </a:r>
            <a:endParaRPr lang="en-US" b="1" dirty="0" smtClean="0"/>
          </a:p>
          <a:p>
            <a:endParaRPr lang="en-US" b="1" dirty="0">
              <a:solidFill>
                <a:srgbClr val="FF6600"/>
              </a:solidFill>
            </a:endParaRPr>
          </a:p>
        </p:txBody>
      </p:sp>
      <p:sp>
        <p:nvSpPr>
          <p:cNvPr id="72" name="TextBox 71"/>
          <p:cNvSpPr txBox="1"/>
          <p:nvPr/>
        </p:nvSpPr>
        <p:spPr>
          <a:xfrm>
            <a:off x="2771775" y="4706560"/>
            <a:ext cx="5419466" cy="1200329"/>
          </a:xfrm>
          <a:prstGeom prst="rect">
            <a:avLst/>
          </a:prstGeom>
          <a:noFill/>
        </p:spPr>
        <p:txBody>
          <a:bodyPr wrap="square" rtlCol="0">
            <a:spAutoFit/>
          </a:bodyPr>
          <a:lstStyle/>
          <a:p>
            <a:r>
              <a:rPr lang="en-US" b="1" dirty="0" smtClean="0">
                <a:solidFill>
                  <a:srgbClr val="FF0000"/>
                </a:solidFill>
              </a:rPr>
              <a:t>CONFIRM SD PEAK </a:t>
            </a:r>
            <a:r>
              <a:rPr lang="en-US" b="1" dirty="0" smtClean="0">
                <a:solidFill>
                  <a:srgbClr val="FF6600"/>
                </a:solidFill>
              </a:rPr>
              <a:t>@ </a:t>
            </a:r>
            <a:r>
              <a:rPr lang="en-US" b="1" dirty="0" smtClean="0">
                <a:solidFill>
                  <a:srgbClr val="FF6600"/>
                </a:solidFill>
              </a:rPr>
              <a:t>low E</a:t>
            </a:r>
            <a:r>
              <a:rPr lang="en-US" b="1" baseline="-25000" dirty="0" smtClean="0">
                <a:solidFill>
                  <a:srgbClr val="FF6600"/>
                </a:solidFill>
              </a:rPr>
              <a:t>HF±</a:t>
            </a:r>
            <a:r>
              <a:rPr lang="en-US" b="1" dirty="0" smtClean="0">
                <a:solidFill>
                  <a:srgbClr val="FF6600"/>
                </a:solidFill>
              </a:rPr>
              <a:t>, N</a:t>
            </a:r>
            <a:r>
              <a:rPr lang="en-US" b="1" baseline="-25000" dirty="0" smtClean="0">
                <a:solidFill>
                  <a:srgbClr val="FF6600"/>
                </a:solidFill>
              </a:rPr>
              <a:t>HF±</a:t>
            </a:r>
          </a:p>
          <a:p>
            <a:r>
              <a:rPr lang="en-US" b="1" dirty="0" smtClean="0">
                <a:solidFill>
                  <a:srgbClr val="FF6600"/>
                </a:solidFill>
              </a:rPr>
              <a:t>E</a:t>
            </a:r>
            <a:r>
              <a:rPr lang="en-US" b="1" baseline="-25000" dirty="0" smtClean="0">
                <a:solidFill>
                  <a:srgbClr val="FF6600"/>
                </a:solidFill>
              </a:rPr>
              <a:t>HF±</a:t>
            </a:r>
            <a:r>
              <a:rPr lang="en-US" b="1" dirty="0" smtClean="0">
                <a:solidFill>
                  <a:srgbClr val="FF6600"/>
                </a:solidFill>
              </a:rPr>
              <a:t> = </a:t>
            </a:r>
            <a:r>
              <a:rPr lang="en-US" b="1" dirty="0" smtClean="0"/>
              <a:t>energy deposition in HF± </a:t>
            </a:r>
          </a:p>
          <a:p>
            <a:r>
              <a:rPr lang="en-US" b="1" dirty="0" smtClean="0">
                <a:solidFill>
                  <a:srgbClr val="FF6600"/>
                </a:solidFill>
              </a:rPr>
              <a:t>N</a:t>
            </a:r>
            <a:r>
              <a:rPr lang="en-US" b="1" baseline="-25000" dirty="0" smtClean="0">
                <a:solidFill>
                  <a:srgbClr val="FF6600"/>
                </a:solidFill>
              </a:rPr>
              <a:t>HF±</a:t>
            </a:r>
            <a:r>
              <a:rPr lang="en-US" b="1" dirty="0" smtClean="0">
                <a:solidFill>
                  <a:srgbClr val="FF6600"/>
                </a:solidFill>
              </a:rPr>
              <a:t> = </a:t>
            </a:r>
            <a:r>
              <a:rPr lang="en-US" b="1" dirty="0" smtClean="0">
                <a:solidFill>
                  <a:srgbClr val="000000"/>
                </a:solidFill>
              </a:rPr>
              <a:t>multiplicity of towers above threshold in HF±</a:t>
            </a:r>
          </a:p>
          <a:p>
            <a:r>
              <a:rPr lang="en-US" dirty="0" smtClean="0">
                <a:solidFill>
                  <a:srgbClr val="008000"/>
                </a:solidFill>
              </a:rPr>
              <a:t>   </a:t>
            </a:r>
          </a:p>
        </p:txBody>
      </p:sp>
      <p:sp>
        <p:nvSpPr>
          <p:cNvPr id="73" name="Date Placeholder 3"/>
          <p:cNvSpPr txBox="1">
            <a:spLocks/>
          </p:cNvSpPr>
          <p:nvPr/>
        </p:nvSpPr>
        <p:spPr>
          <a:xfrm>
            <a:off x="263680" y="65020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74" name="Footer Placeholder 4"/>
          <p:cNvSpPr txBox="1">
            <a:spLocks/>
          </p:cNvSpPr>
          <p:nvPr/>
        </p:nvSpPr>
        <p:spPr>
          <a:xfrm>
            <a:off x="3124200" y="65020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75" name="Slide Number Placeholder 5"/>
          <p:cNvSpPr txBox="1">
            <a:spLocks/>
          </p:cNvSpPr>
          <p:nvPr/>
        </p:nvSpPr>
        <p:spPr>
          <a:xfrm>
            <a:off x="6770910" y="64900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44" name="Text Box 2"/>
          <p:cNvSpPr txBox="1">
            <a:spLocks noChangeArrowheads="1"/>
          </p:cNvSpPr>
          <p:nvPr/>
        </p:nvSpPr>
        <p:spPr bwMode="auto">
          <a:xfrm>
            <a:off x="0" y="-4763"/>
            <a:ext cx="9144000" cy="707886"/>
          </a:xfrm>
          <a:prstGeom prst="rect">
            <a:avLst/>
          </a:prstGeom>
          <a:noFill/>
          <a:ln w="9525">
            <a:noFill/>
            <a:miter lim="800000"/>
            <a:headEnd/>
            <a:tailEnd/>
          </a:ln>
        </p:spPr>
        <p:txBody>
          <a:bodyPr wrap="square">
            <a:spAutoFit/>
          </a:bodyPr>
          <a:lstStyle/>
          <a:p>
            <a:pPr algn="ctr"/>
            <a:r>
              <a:rPr lang="en-US" sz="4000" dirty="0" smtClean="0">
                <a:solidFill>
                  <a:srgbClr val="FF6600"/>
                </a:solidFill>
                <a:latin typeface="+mj-lt"/>
              </a:rPr>
              <a:t>SD Observation </a:t>
            </a:r>
            <a:r>
              <a:rPr lang="en-US" sz="4000" dirty="0" smtClean="0">
                <a:solidFill>
                  <a:srgbClr val="000000"/>
                </a:solidFill>
                <a:latin typeface="+mj-lt"/>
              </a:rPr>
              <a:t>at the LHC: Strategy </a:t>
            </a:r>
            <a:endParaRPr lang="ru-RU" sz="4000" dirty="0">
              <a:solidFill>
                <a:srgbClr val="000000"/>
              </a:solidFill>
              <a:latin typeface="+mj-lt"/>
            </a:endParaRPr>
          </a:p>
        </p:txBody>
      </p:sp>
      <p:sp>
        <p:nvSpPr>
          <p:cNvPr id="45" name="Line 13"/>
          <p:cNvSpPr>
            <a:spLocks noChangeShapeType="1"/>
          </p:cNvSpPr>
          <p:nvPr/>
        </p:nvSpPr>
        <p:spPr bwMode="auto">
          <a:xfrm flipV="1">
            <a:off x="3746500" y="3613666"/>
            <a:ext cx="203200" cy="219819"/>
          </a:xfrm>
          <a:prstGeom prst="line">
            <a:avLst/>
          </a:prstGeom>
          <a:noFill/>
          <a:ln w="25400">
            <a:solidFill>
              <a:srgbClr val="FF6600"/>
            </a:solidFill>
            <a:round/>
            <a:headEnd/>
            <a:tailEnd type="arrow" w="med" len="med"/>
          </a:ln>
          <a:effectLst/>
        </p:spPr>
        <p:txBody>
          <a:bodyPr wrap="none" anchor="ctr">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9" name="Text Box 2"/>
          <p:cNvSpPr txBox="1">
            <a:spLocks noChangeArrowheads="1"/>
          </p:cNvSpPr>
          <p:nvPr/>
        </p:nvSpPr>
        <p:spPr bwMode="auto">
          <a:xfrm>
            <a:off x="0" y="-4763"/>
            <a:ext cx="9144000" cy="707886"/>
          </a:xfrm>
          <a:prstGeom prst="rect">
            <a:avLst/>
          </a:prstGeom>
          <a:noFill/>
          <a:ln w="9525">
            <a:noFill/>
            <a:miter lim="800000"/>
            <a:headEnd/>
            <a:tailEnd/>
          </a:ln>
        </p:spPr>
        <p:txBody>
          <a:bodyPr wrap="square">
            <a:spAutoFit/>
          </a:bodyPr>
          <a:lstStyle/>
          <a:p>
            <a:pPr algn="ctr"/>
            <a:r>
              <a:rPr lang="en-US" sz="4000" dirty="0" smtClean="0">
                <a:solidFill>
                  <a:srgbClr val="FF6600"/>
                </a:solidFill>
                <a:latin typeface="+mj-lt"/>
              </a:rPr>
              <a:t>SD </a:t>
            </a:r>
            <a:r>
              <a:rPr lang="en-US" sz="4000" dirty="0" smtClean="0">
                <a:solidFill>
                  <a:srgbClr val="FF6600"/>
                </a:solidFill>
                <a:latin typeface="+mj-lt"/>
              </a:rPr>
              <a:t>Observation</a:t>
            </a:r>
            <a:r>
              <a:rPr lang="en-US" sz="4000" dirty="0" smtClean="0">
                <a:solidFill>
                  <a:srgbClr val="FF6600"/>
                </a:solidFill>
                <a:latin typeface="+mj-lt"/>
              </a:rPr>
              <a:t> </a:t>
            </a:r>
            <a:r>
              <a:rPr lang="en-US" sz="4000" dirty="0" smtClean="0">
                <a:solidFill>
                  <a:srgbClr val="000000"/>
                </a:solidFill>
                <a:latin typeface="+mj-lt"/>
              </a:rPr>
              <a:t>at the LHC: Results</a:t>
            </a:r>
            <a:endParaRPr lang="ru-RU" sz="4000" dirty="0">
              <a:solidFill>
                <a:srgbClr val="000000"/>
              </a:solidFill>
              <a:latin typeface="+mj-lt"/>
            </a:endParaRPr>
          </a:p>
        </p:txBody>
      </p:sp>
      <p:pic>
        <p:nvPicPr>
          <p:cNvPr id="14341" name="Picture 2"/>
          <p:cNvPicPr>
            <a:picLocks noChangeAspect="1" noChangeArrowheads="1"/>
          </p:cNvPicPr>
          <p:nvPr/>
        </p:nvPicPr>
        <p:blipFill>
          <a:blip r:embed="rId3" cstate="print"/>
          <a:srcRect b="66399"/>
          <a:stretch>
            <a:fillRect/>
          </a:stretch>
        </p:blipFill>
        <p:spPr bwMode="auto">
          <a:xfrm>
            <a:off x="0" y="2347912"/>
            <a:ext cx="4576792" cy="2503488"/>
          </a:xfrm>
          <a:prstGeom prst="rect">
            <a:avLst/>
          </a:prstGeom>
          <a:noFill/>
          <a:ln w="9525">
            <a:noFill/>
            <a:miter lim="800000"/>
            <a:headEnd/>
            <a:tailEnd/>
          </a:ln>
        </p:spPr>
      </p:pic>
      <p:pic>
        <p:nvPicPr>
          <p:cNvPr id="14342" name="Picture 3"/>
          <p:cNvPicPr>
            <a:picLocks noChangeAspect="1" noChangeArrowheads="1"/>
          </p:cNvPicPr>
          <p:nvPr/>
        </p:nvPicPr>
        <p:blipFill>
          <a:blip r:embed="rId4" cstate="print"/>
          <a:srcRect r="3620" b="65650"/>
          <a:stretch>
            <a:fillRect/>
          </a:stretch>
        </p:blipFill>
        <p:spPr bwMode="auto">
          <a:xfrm>
            <a:off x="4796980" y="2327933"/>
            <a:ext cx="4347020" cy="2523467"/>
          </a:xfrm>
          <a:prstGeom prst="rect">
            <a:avLst/>
          </a:prstGeom>
          <a:noFill/>
          <a:ln w="9525">
            <a:noFill/>
            <a:miter lim="800000"/>
            <a:headEnd/>
            <a:tailEnd/>
          </a:ln>
        </p:spPr>
      </p:pic>
      <p:sp>
        <p:nvSpPr>
          <p:cNvPr id="14343" name="Oval 16"/>
          <p:cNvSpPr>
            <a:spLocks noChangeArrowheads="1"/>
          </p:cNvSpPr>
          <p:nvPr/>
        </p:nvSpPr>
        <p:spPr bwMode="auto">
          <a:xfrm>
            <a:off x="5181600" y="2327932"/>
            <a:ext cx="1589309" cy="2205967"/>
          </a:xfrm>
          <a:prstGeom prst="ellipse">
            <a:avLst/>
          </a:prstGeom>
          <a:solidFill>
            <a:srgbClr val="BBE0E3">
              <a:alpha val="0"/>
            </a:srgbClr>
          </a:solidFill>
          <a:ln w="25400" algn="ctr">
            <a:solidFill>
              <a:srgbClr val="FF6600"/>
            </a:solidFill>
            <a:round/>
            <a:headEnd/>
            <a:tailEnd/>
          </a:ln>
        </p:spPr>
        <p:txBody>
          <a:bodyPr/>
          <a:lstStyle/>
          <a:p>
            <a:endParaRPr lang="ru-RU"/>
          </a:p>
        </p:txBody>
      </p:sp>
      <p:sp>
        <p:nvSpPr>
          <p:cNvPr id="14346" name="TextBox 19"/>
          <p:cNvSpPr txBox="1">
            <a:spLocks noChangeArrowheads="1"/>
          </p:cNvSpPr>
          <p:nvPr/>
        </p:nvSpPr>
        <p:spPr bwMode="auto">
          <a:xfrm>
            <a:off x="3124200" y="1573879"/>
            <a:ext cx="2778125" cy="707886"/>
          </a:xfrm>
          <a:prstGeom prst="rect">
            <a:avLst/>
          </a:prstGeom>
          <a:noFill/>
          <a:ln w="9525">
            <a:noFill/>
            <a:miter lim="800000"/>
            <a:headEnd/>
            <a:tailEnd/>
          </a:ln>
        </p:spPr>
        <p:txBody>
          <a:bodyPr wrap="square">
            <a:spAutoFit/>
          </a:bodyPr>
          <a:lstStyle/>
          <a:p>
            <a:pPr algn="ctr"/>
            <a:r>
              <a:rPr lang="en-US" sz="2000" b="1" dirty="0" smtClean="0">
                <a:solidFill>
                  <a:srgbClr val="008000"/>
                </a:solidFill>
                <a:cs typeface="Arial" charset="0"/>
              </a:rPr>
              <a:t>Uncorrected Distributions.  </a:t>
            </a:r>
          </a:p>
        </p:txBody>
      </p:sp>
      <p:sp>
        <p:nvSpPr>
          <p:cNvPr id="14347" name="TextBox 21"/>
          <p:cNvSpPr txBox="1">
            <a:spLocks noChangeArrowheads="1"/>
          </p:cNvSpPr>
          <p:nvPr/>
        </p:nvSpPr>
        <p:spPr bwMode="auto">
          <a:xfrm>
            <a:off x="1778273" y="1958600"/>
            <a:ext cx="1238014" cy="400110"/>
          </a:xfrm>
          <a:prstGeom prst="rect">
            <a:avLst/>
          </a:prstGeom>
          <a:solidFill>
            <a:srgbClr val="FFFFFF"/>
          </a:solidFill>
          <a:ln w="9525">
            <a:noFill/>
            <a:miter lim="800000"/>
            <a:headEnd/>
            <a:tailEnd/>
          </a:ln>
        </p:spPr>
        <p:txBody>
          <a:bodyPr wrap="none">
            <a:spAutoFit/>
          </a:bodyPr>
          <a:lstStyle/>
          <a:p>
            <a:r>
              <a:rPr lang="en-US" sz="2000" b="1" dirty="0">
                <a:solidFill>
                  <a:srgbClr val="660066"/>
                </a:solidFill>
                <a:latin typeface="Arial Rounded MT Bold" pitchFamily="34" charset="0"/>
              </a:rPr>
              <a:t>900 </a:t>
            </a:r>
            <a:r>
              <a:rPr lang="en-US" sz="2000" b="1" dirty="0" err="1">
                <a:solidFill>
                  <a:srgbClr val="660066"/>
                </a:solidFill>
                <a:latin typeface="Arial Rounded MT Bold" pitchFamily="34" charset="0"/>
              </a:rPr>
              <a:t>GeV</a:t>
            </a:r>
            <a:endParaRPr lang="ru-RU" sz="2000" b="1" dirty="0">
              <a:solidFill>
                <a:srgbClr val="660066"/>
              </a:solidFill>
            </a:endParaRPr>
          </a:p>
        </p:txBody>
      </p:sp>
      <p:sp>
        <p:nvSpPr>
          <p:cNvPr id="14348" name="TextBox 23"/>
          <p:cNvSpPr txBox="1">
            <a:spLocks noChangeArrowheads="1"/>
          </p:cNvSpPr>
          <p:nvPr/>
        </p:nvSpPr>
        <p:spPr bwMode="auto">
          <a:xfrm>
            <a:off x="6770910" y="1958600"/>
            <a:ext cx="1390425" cy="400110"/>
          </a:xfrm>
          <a:prstGeom prst="rect">
            <a:avLst/>
          </a:prstGeom>
          <a:solidFill>
            <a:srgbClr val="FFFFFF"/>
          </a:solidFill>
          <a:ln w="9525">
            <a:noFill/>
            <a:miter lim="800000"/>
            <a:headEnd/>
            <a:tailEnd/>
          </a:ln>
        </p:spPr>
        <p:txBody>
          <a:bodyPr wrap="none">
            <a:spAutoFit/>
          </a:bodyPr>
          <a:lstStyle/>
          <a:p>
            <a:r>
              <a:rPr lang="en-US" sz="2000" b="1" dirty="0">
                <a:solidFill>
                  <a:srgbClr val="660066"/>
                </a:solidFill>
                <a:latin typeface="Arial Rounded MT Bold" pitchFamily="34" charset="0"/>
              </a:rPr>
              <a:t>2360 </a:t>
            </a:r>
            <a:r>
              <a:rPr lang="en-US" sz="2000" b="1" dirty="0" err="1">
                <a:solidFill>
                  <a:srgbClr val="660066"/>
                </a:solidFill>
                <a:latin typeface="Arial Rounded MT Bold" pitchFamily="34" charset="0"/>
              </a:rPr>
              <a:t>GeV</a:t>
            </a:r>
            <a:endParaRPr lang="ru-RU" sz="2000" b="1" dirty="0">
              <a:solidFill>
                <a:srgbClr val="660066"/>
              </a:solidFill>
            </a:endParaRPr>
          </a:p>
        </p:txBody>
      </p:sp>
      <p:sp>
        <p:nvSpPr>
          <p:cNvPr id="14350" name="TextBox 25"/>
          <p:cNvSpPr txBox="1">
            <a:spLocks noChangeArrowheads="1"/>
          </p:cNvSpPr>
          <p:nvPr/>
        </p:nvSpPr>
        <p:spPr bwMode="auto">
          <a:xfrm>
            <a:off x="5600700" y="4851400"/>
            <a:ext cx="3543299" cy="1015663"/>
          </a:xfrm>
          <a:prstGeom prst="rect">
            <a:avLst/>
          </a:prstGeom>
          <a:noFill/>
          <a:ln w="9525">
            <a:noFill/>
            <a:miter lim="800000"/>
            <a:headEnd/>
            <a:tailEnd/>
          </a:ln>
        </p:spPr>
        <p:txBody>
          <a:bodyPr wrap="square">
            <a:spAutoFit/>
          </a:bodyPr>
          <a:lstStyle/>
          <a:p>
            <a:r>
              <a:rPr lang="en-US" sz="2000" b="1" dirty="0">
                <a:solidFill>
                  <a:srgbClr val="FF6600"/>
                </a:solidFill>
                <a:latin typeface="Calibri"/>
                <a:cs typeface="Calibri"/>
              </a:rPr>
              <a:t>SD seen in</a:t>
            </a:r>
            <a:r>
              <a:rPr lang="en-US" sz="2000" b="1" dirty="0" smtClean="0">
                <a:solidFill>
                  <a:srgbClr val="FF6600"/>
                </a:solidFill>
                <a:latin typeface="Calibri"/>
                <a:cs typeface="Calibri"/>
              </a:rPr>
              <a:t> </a:t>
            </a:r>
            <a:r>
              <a:rPr lang="en-US" sz="2000" b="1" dirty="0" smtClean="0">
                <a:latin typeface="Symbol" charset="2"/>
                <a:cs typeface="Symbol" charset="2"/>
              </a:rPr>
              <a:t>S </a:t>
            </a:r>
            <a:r>
              <a:rPr lang="en-US" sz="2000" b="1" dirty="0" err="1" smtClean="0">
                <a:latin typeface="Calibri"/>
                <a:cs typeface="Calibri"/>
              </a:rPr>
              <a:t>E</a:t>
            </a:r>
            <a:r>
              <a:rPr lang="en-US" sz="2000" b="1" dirty="0" err="1">
                <a:latin typeface="Calibri"/>
                <a:cs typeface="Calibri"/>
              </a:rPr>
              <a:t>+pz</a:t>
            </a:r>
            <a:r>
              <a:rPr lang="en-US" sz="2000" b="1" dirty="0">
                <a:latin typeface="Calibri"/>
                <a:cs typeface="Calibri"/>
              </a:rPr>
              <a:t> </a:t>
            </a:r>
            <a:r>
              <a:rPr lang="en-US" sz="2000" b="1" dirty="0">
                <a:solidFill>
                  <a:srgbClr val="FF6600"/>
                </a:solidFill>
                <a:latin typeface="Calibri"/>
                <a:cs typeface="Calibri"/>
              </a:rPr>
              <a:t>distribution</a:t>
            </a:r>
          </a:p>
          <a:p>
            <a:r>
              <a:rPr lang="en-US" sz="2000" b="1" dirty="0">
                <a:solidFill>
                  <a:srgbClr val="FF6600"/>
                </a:solidFill>
                <a:latin typeface="Calibri"/>
                <a:cs typeface="Calibri"/>
              </a:rPr>
              <a:t>due to cross section peaking at small values of</a:t>
            </a:r>
            <a:r>
              <a:rPr lang="en-US" sz="2000" b="1" dirty="0" smtClean="0">
                <a:solidFill>
                  <a:srgbClr val="FF6600"/>
                </a:solidFill>
                <a:latin typeface="Calibri"/>
                <a:cs typeface="Calibri"/>
              </a:rPr>
              <a:t> </a:t>
            </a:r>
            <a:r>
              <a:rPr lang="en-US" sz="2000" b="1" dirty="0" err="1" smtClean="0">
                <a:solidFill>
                  <a:srgbClr val="FF6600"/>
                </a:solidFill>
                <a:latin typeface="Verdana" pitchFamily="-106" charset="0"/>
              </a:rPr>
              <a:t>ξ</a:t>
            </a:r>
            <a:endParaRPr lang="ru-RU" sz="2000" b="1" dirty="0">
              <a:solidFill>
                <a:srgbClr val="FF6600"/>
              </a:solidFill>
            </a:endParaRPr>
          </a:p>
        </p:txBody>
      </p:sp>
      <p:cxnSp>
        <p:nvCxnSpPr>
          <p:cNvPr id="14353" name="Straight Arrow Connector 29"/>
          <p:cNvCxnSpPr>
            <a:cxnSpLocks noChangeShapeType="1"/>
          </p:cNvCxnSpPr>
          <p:nvPr/>
        </p:nvCxnSpPr>
        <p:spPr bwMode="auto">
          <a:xfrm rot="5400000" flipH="1" flipV="1">
            <a:off x="4652740" y="4678140"/>
            <a:ext cx="1092201" cy="803720"/>
          </a:xfrm>
          <a:prstGeom prst="straightConnector1">
            <a:avLst/>
          </a:prstGeom>
          <a:noFill/>
          <a:ln w="25400" algn="ctr">
            <a:solidFill>
              <a:srgbClr val="FF6600"/>
            </a:solidFill>
            <a:round/>
            <a:headEnd/>
            <a:tailEnd type="arrow" w="med" len="med"/>
          </a:ln>
        </p:spPr>
      </p:cxnSp>
      <p:sp>
        <p:nvSpPr>
          <p:cNvPr id="18" name="Date Placeholder 3"/>
          <p:cNvSpPr>
            <a:spLocks noGrp="1"/>
          </p:cNvSpPr>
          <p:nvPr>
            <p:ph type="dt" sz="half" idx="10"/>
          </p:nvPr>
        </p:nvSpPr>
        <p:spPr>
          <a:xfrm>
            <a:off x="263680" y="6489395"/>
            <a:ext cx="2133600" cy="365125"/>
          </a:xfrm>
        </p:spPr>
        <p:txBody>
          <a:bodyPr/>
          <a:lstStyle/>
          <a:p>
            <a:fld id="{49C751F6-8106-D248-9AC7-E79CDEA31DE6}" type="datetime1">
              <a:rPr lang="en-US" smtClean="0"/>
              <a:pPr/>
              <a:t>7/23/10</a:t>
            </a:fld>
            <a:endParaRPr lang="en-US" dirty="0"/>
          </a:p>
        </p:txBody>
      </p:sp>
      <p:sp>
        <p:nvSpPr>
          <p:cNvPr id="19" name="Footer Placeholder 4"/>
          <p:cNvSpPr>
            <a:spLocks noGrp="1"/>
          </p:cNvSpPr>
          <p:nvPr>
            <p:ph type="ftr" sz="quarter" idx="11"/>
          </p:nvPr>
        </p:nvSpPr>
        <p:spPr>
          <a:xfrm>
            <a:off x="3124200" y="6489395"/>
            <a:ext cx="2895600" cy="365125"/>
          </a:xfrm>
        </p:spPr>
        <p:txBody>
          <a:bodyPr/>
          <a:lstStyle/>
          <a:p>
            <a:r>
              <a:rPr lang="en-US" smtClean="0"/>
              <a:t>P.Bartalini - ICHEP 2010</a:t>
            </a:r>
            <a:endParaRPr lang="en-US"/>
          </a:p>
        </p:txBody>
      </p:sp>
      <p:sp>
        <p:nvSpPr>
          <p:cNvPr id="20" name="Slide Number Placeholder 5"/>
          <p:cNvSpPr>
            <a:spLocks noGrp="1"/>
          </p:cNvSpPr>
          <p:nvPr>
            <p:ph type="sldNum" sz="quarter" idx="12"/>
          </p:nvPr>
        </p:nvSpPr>
        <p:spPr>
          <a:xfrm>
            <a:off x="6770910" y="6477300"/>
            <a:ext cx="2133600" cy="365125"/>
          </a:xfrm>
        </p:spPr>
        <p:txBody>
          <a:bodyPr/>
          <a:lstStyle/>
          <a:p>
            <a:fld id="{6AF9A71B-441C-2C48-9BD6-133FAC048821}" type="slidenum">
              <a:rPr lang="en-US" smtClean="0"/>
              <a:pPr/>
              <a:t>24</a:t>
            </a:fld>
            <a:endParaRPr lang="en-US" dirty="0"/>
          </a:p>
        </p:txBody>
      </p:sp>
      <p:grpSp>
        <p:nvGrpSpPr>
          <p:cNvPr id="24" name="Group 23"/>
          <p:cNvGrpSpPr/>
          <p:nvPr/>
        </p:nvGrpSpPr>
        <p:grpSpPr>
          <a:xfrm>
            <a:off x="591066" y="5423763"/>
            <a:ext cx="2819400" cy="404682"/>
            <a:chOff x="679966" y="5372963"/>
            <a:chExt cx="2819400" cy="404682"/>
          </a:xfrm>
        </p:grpSpPr>
        <p:sp>
          <p:nvSpPr>
            <p:cNvPr id="21" name="Text Box 4"/>
            <p:cNvSpPr txBox="1">
              <a:spLocks noChangeArrowheads="1"/>
            </p:cNvSpPr>
            <p:nvPr/>
          </p:nvSpPr>
          <p:spPr bwMode="auto">
            <a:xfrm>
              <a:off x="679966" y="5372963"/>
              <a:ext cx="2819400" cy="404682"/>
            </a:xfrm>
            <a:prstGeom prst="rect">
              <a:avLst/>
            </a:prstGeom>
            <a:noFill/>
            <a:ln w="9525">
              <a:noFill/>
              <a:round/>
              <a:headEnd/>
              <a:tailEnd/>
            </a:ln>
            <a:effectLst/>
          </p:spPr>
          <p:txBody>
            <a:bodyPr wrap="none" lIns="81639" tIns="40820" rIns="81639" bIns="40820">
              <a:prstTxWarp prst="textNoShape">
                <a:avLst/>
              </a:prstTxWarp>
            </a:bodyPr>
            <a:lstStyle/>
            <a:p>
              <a:pPr algn="r">
                <a:lnSpc>
                  <a:spcPct val="116000"/>
                </a:lnSpc>
                <a:tabLst>
                  <a:tab pos="656650" algn="l"/>
                  <a:tab pos="1313299" algn="l"/>
                  <a:tab pos="1969949" algn="l"/>
                  <a:tab pos="2626599" algn="l"/>
                  <a:tab pos="3283248" algn="l"/>
                  <a:tab pos="3939898" algn="l"/>
                  <a:tab pos="4596548" algn="l"/>
                  <a:tab pos="5253198" algn="l"/>
                  <a:tab pos="5909847" algn="l"/>
                  <a:tab pos="6566497" algn="l"/>
                </a:tabLst>
              </a:pPr>
              <a:r>
                <a:rPr lang="en-GB" sz="1900" b="1" dirty="0" smtClean="0">
                  <a:solidFill>
                    <a:srgbClr val="000000"/>
                  </a:solidFill>
                  <a:latin typeface="Calibri"/>
                  <a:ea typeface="URWPalladioL-Roma" charset="0"/>
                  <a:cs typeface="Calibri"/>
                </a:rPr>
                <a:t>Systematic </a:t>
              </a:r>
              <a:r>
                <a:rPr lang="en-GB" sz="1900" b="1" dirty="0" smtClean="0">
                  <a:solidFill>
                    <a:srgbClr val="000000"/>
                  </a:solidFill>
                  <a:latin typeface="Calibri"/>
                  <a:ea typeface="URWPalladioL-Roma" charset="0"/>
                  <a:cs typeface="Calibri"/>
                </a:rPr>
                <a:t>uncertainty     </a:t>
              </a:r>
              <a:r>
                <a:rPr lang="en-GB" sz="1900" b="1" dirty="0" smtClean="0">
                  <a:solidFill>
                    <a:srgbClr val="000000"/>
                  </a:solidFill>
                  <a:latin typeface="Calibri"/>
                  <a:ea typeface="URWPalladioL-Roma" charset="0"/>
                  <a:cs typeface="Calibri"/>
                </a:rPr>
                <a:t> </a:t>
              </a:r>
            </a:p>
            <a:p>
              <a:pPr algn="r">
                <a:lnSpc>
                  <a:spcPct val="116000"/>
                </a:lnSpc>
                <a:tabLst>
                  <a:tab pos="656650" algn="l"/>
                  <a:tab pos="1313299" algn="l"/>
                  <a:tab pos="1969949" algn="l"/>
                  <a:tab pos="2626599" algn="l"/>
                  <a:tab pos="3283248" algn="l"/>
                  <a:tab pos="3939898" algn="l"/>
                  <a:tab pos="4596548" algn="l"/>
                  <a:tab pos="5253198" algn="l"/>
                  <a:tab pos="5909847" algn="l"/>
                  <a:tab pos="6566497" algn="l"/>
                </a:tabLst>
              </a:pPr>
              <a:r>
                <a:rPr lang="en-GB" sz="1900" b="1" dirty="0" smtClean="0">
                  <a:solidFill>
                    <a:srgbClr val="000000"/>
                  </a:solidFill>
                  <a:latin typeface="Calibri"/>
                  <a:ea typeface="URWPalladioL-Roma" charset="0"/>
                  <a:cs typeface="Calibri"/>
                </a:rPr>
                <a:t>dominated by energy scale</a:t>
              </a:r>
            </a:p>
          </p:txBody>
        </p:sp>
        <p:sp>
          <p:nvSpPr>
            <p:cNvPr id="22" name="TextBox 21"/>
            <p:cNvSpPr txBox="1"/>
            <p:nvPr/>
          </p:nvSpPr>
          <p:spPr>
            <a:xfrm>
              <a:off x="736211" y="5539264"/>
              <a:ext cx="222766" cy="184666"/>
            </a:xfrm>
            <a:prstGeom prst="rect">
              <a:avLst/>
            </a:prstGeom>
            <a:solidFill>
              <a:srgbClr val="FFFF00"/>
            </a:solidFill>
          </p:spPr>
          <p:txBody>
            <a:bodyPr wrap="square" rtlCol="0">
              <a:spAutoFit/>
            </a:bodyPr>
            <a:lstStyle/>
            <a:p>
              <a:r>
                <a:rPr lang="en-US" dirty="0" smtClean="0"/>
                <a:t>       </a:t>
              </a:r>
              <a:endParaRPr lang="en-US" dirty="0"/>
            </a:p>
          </p:txBody>
        </p:sp>
      </p:grpSp>
      <p:sp>
        <p:nvSpPr>
          <p:cNvPr id="27" name="Oval 16"/>
          <p:cNvSpPr>
            <a:spLocks noChangeArrowheads="1"/>
          </p:cNvSpPr>
          <p:nvPr/>
        </p:nvSpPr>
        <p:spPr bwMode="auto">
          <a:xfrm>
            <a:off x="424545" y="2480332"/>
            <a:ext cx="1589309" cy="2205967"/>
          </a:xfrm>
          <a:prstGeom prst="ellipse">
            <a:avLst/>
          </a:prstGeom>
          <a:solidFill>
            <a:srgbClr val="BBE0E3">
              <a:alpha val="0"/>
            </a:srgbClr>
          </a:solidFill>
          <a:ln w="25400" algn="ctr">
            <a:solidFill>
              <a:srgbClr val="FF6600"/>
            </a:solidFill>
            <a:round/>
            <a:headEnd/>
            <a:tailEnd/>
          </a:ln>
        </p:spPr>
        <p:txBody>
          <a:bodyPr/>
          <a:lstStyle/>
          <a:p>
            <a:endParaRPr lang="ru-RU"/>
          </a:p>
        </p:txBody>
      </p:sp>
      <p:cxnSp>
        <p:nvCxnSpPr>
          <p:cNvPr id="28" name="Straight Arrow Connector 29"/>
          <p:cNvCxnSpPr>
            <a:cxnSpLocks noChangeShapeType="1"/>
          </p:cNvCxnSpPr>
          <p:nvPr/>
        </p:nvCxnSpPr>
        <p:spPr bwMode="auto">
          <a:xfrm rot="10800000">
            <a:off x="1803400" y="4533899"/>
            <a:ext cx="2993580" cy="1092204"/>
          </a:xfrm>
          <a:prstGeom prst="straightConnector1">
            <a:avLst/>
          </a:prstGeom>
          <a:noFill/>
          <a:ln w="25400" algn="ctr">
            <a:solidFill>
              <a:srgbClr val="FF6600"/>
            </a:solidFill>
            <a:round/>
            <a:headEnd/>
            <a:tailEnd type="arrow" w="med" len="med"/>
          </a:ln>
        </p:spPr>
      </p:cxn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9" name="Text Box 2"/>
          <p:cNvSpPr txBox="1">
            <a:spLocks noChangeArrowheads="1"/>
          </p:cNvSpPr>
          <p:nvPr/>
        </p:nvSpPr>
        <p:spPr bwMode="auto">
          <a:xfrm>
            <a:off x="0" y="-4763"/>
            <a:ext cx="9144000" cy="707886"/>
          </a:xfrm>
          <a:prstGeom prst="rect">
            <a:avLst/>
          </a:prstGeom>
          <a:noFill/>
          <a:ln w="9525">
            <a:noFill/>
            <a:miter lim="800000"/>
            <a:headEnd/>
            <a:tailEnd/>
          </a:ln>
        </p:spPr>
        <p:txBody>
          <a:bodyPr wrap="square">
            <a:spAutoFit/>
          </a:bodyPr>
          <a:lstStyle/>
          <a:p>
            <a:pPr algn="ctr"/>
            <a:r>
              <a:rPr lang="en-US" sz="4000" dirty="0" smtClean="0">
                <a:solidFill>
                  <a:srgbClr val="000000"/>
                </a:solidFill>
                <a:latin typeface="+mj-lt"/>
              </a:rPr>
              <a:t>SD </a:t>
            </a:r>
            <a:r>
              <a:rPr lang="en-US" sz="4000" dirty="0" smtClean="0">
                <a:solidFill>
                  <a:srgbClr val="000000"/>
                </a:solidFill>
                <a:latin typeface="+mj-lt"/>
              </a:rPr>
              <a:t>Observation</a:t>
            </a:r>
            <a:r>
              <a:rPr lang="en-US" sz="4000" dirty="0" smtClean="0">
                <a:solidFill>
                  <a:srgbClr val="000000"/>
                </a:solidFill>
                <a:latin typeface="+mj-lt"/>
              </a:rPr>
              <a:t> at the LHC: Results</a:t>
            </a:r>
            <a:endParaRPr lang="ru-RU" sz="4000" dirty="0">
              <a:solidFill>
                <a:srgbClr val="000000"/>
              </a:solidFill>
              <a:latin typeface="+mj-lt"/>
            </a:endParaRPr>
          </a:p>
        </p:txBody>
      </p:sp>
      <p:pic>
        <p:nvPicPr>
          <p:cNvPr id="14341" name="Picture 2"/>
          <p:cNvPicPr>
            <a:picLocks noChangeAspect="1" noChangeArrowheads="1"/>
          </p:cNvPicPr>
          <p:nvPr/>
        </p:nvPicPr>
        <p:blipFill>
          <a:blip r:embed="rId3" cstate="print"/>
          <a:srcRect t="33601"/>
          <a:stretch>
            <a:fillRect/>
          </a:stretch>
        </p:blipFill>
        <p:spPr bwMode="auto">
          <a:xfrm>
            <a:off x="0" y="1654711"/>
            <a:ext cx="4379076" cy="4733390"/>
          </a:xfrm>
          <a:prstGeom prst="rect">
            <a:avLst/>
          </a:prstGeom>
          <a:noFill/>
          <a:ln w="9525">
            <a:noFill/>
            <a:miter lim="800000"/>
            <a:headEnd/>
            <a:tailEnd/>
          </a:ln>
        </p:spPr>
      </p:pic>
      <p:pic>
        <p:nvPicPr>
          <p:cNvPr id="14342" name="Picture 3"/>
          <p:cNvPicPr>
            <a:picLocks noChangeAspect="1" noChangeArrowheads="1"/>
          </p:cNvPicPr>
          <p:nvPr/>
        </p:nvPicPr>
        <p:blipFill>
          <a:blip r:embed="rId4" cstate="print"/>
          <a:srcRect t="34350"/>
          <a:stretch>
            <a:fillRect/>
          </a:stretch>
        </p:blipFill>
        <p:spPr bwMode="auto">
          <a:xfrm>
            <a:off x="4800601" y="1654710"/>
            <a:ext cx="4343400" cy="4644490"/>
          </a:xfrm>
          <a:prstGeom prst="rect">
            <a:avLst/>
          </a:prstGeom>
          <a:noFill/>
          <a:ln w="9525">
            <a:noFill/>
            <a:miter lim="800000"/>
            <a:headEnd/>
            <a:tailEnd/>
          </a:ln>
        </p:spPr>
      </p:pic>
      <p:sp>
        <p:nvSpPr>
          <p:cNvPr id="14349" name="TextBox 24"/>
          <p:cNvSpPr txBox="1">
            <a:spLocks noChangeArrowheads="1"/>
          </p:cNvSpPr>
          <p:nvPr/>
        </p:nvSpPr>
        <p:spPr bwMode="auto">
          <a:xfrm>
            <a:off x="0" y="690423"/>
            <a:ext cx="9144000" cy="707886"/>
          </a:xfrm>
          <a:prstGeom prst="rect">
            <a:avLst/>
          </a:prstGeom>
          <a:noFill/>
          <a:ln w="9525">
            <a:noFill/>
            <a:miter lim="800000"/>
            <a:headEnd/>
            <a:tailEnd/>
          </a:ln>
        </p:spPr>
        <p:txBody>
          <a:bodyPr wrap="square">
            <a:spAutoFit/>
          </a:bodyPr>
          <a:lstStyle/>
          <a:p>
            <a:pPr algn="ctr"/>
            <a:r>
              <a:rPr lang="en-US" sz="2000" b="1" dirty="0" smtClean="0">
                <a:solidFill>
                  <a:srgbClr val="FF6600"/>
                </a:solidFill>
                <a:latin typeface="Calibri"/>
                <a:cs typeface="Calibri"/>
              </a:rPr>
              <a:t>SD signature </a:t>
            </a:r>
            <a:r>
              <a:rPr lang="en-US" sz="2000" b="1" dirty="0" smtClean="0">
                <a:latin typeface="Calibri"/>
                <a:cs typeface="Calibri"/>
              </a:rPr>
              <a:t>confirmed by the </a:t>
            </a:r>
          </a:p>
          <a:p>
            <a:pPr algn="ctr"/>
            <a:r>
              <a:rPr lang="en-US" sz="2000" b="1" dirty="0" smtClean="0">
                <a:latin typeface="Calibri"/>
                <a:cs typeface="Calibri"/>
              </a:rPr>
              <a:t>absence of forward  </a:t>
            </a:r>
            <a:r>
              <a:rPr lang="en-US" sz="2000" b="1" dirty="0" err="1" smtClean="0">
                <a:latin typeface="Calibri"/>
                <a:cs typeface="Calibri"/>
              </a:rPr>
              <a:t>hadronic</a:t>
            </a:r>
            <a:r>
              <a:rPr lang="en-US" sz="2000" b="1" dirty="0" smtClean="0">
                <a:latin typeface="Calibri"/>
                <a:cs typeface="Calibri"/>
              </a:rPr>
              <a:t> activity  (presence </a:t>
            </a:r>
            <a:r>
              <a:rPr lang="en-US" sz="2000" b="1" dirty="0">
                <a:latin typeface="Calibri"/>
                <a:cs typeface="Calibri"/>
              </a:rPr>
              <a:t>of a </a:t>
            </a:r>
            <a:r>
              <a:rPr lang="en-US" sz="2000" b="1" dirty="0" smtClean="0">
                <a:latin typeface="Calibri"/>
                <a:cs typeface="Calibri"/>
              </a:rPr>
              <a:t>LRG)</a:t>
            </a:r>
            <a:r>
              <a:rPr lang="en-US" sz="2000" b="1" dirty="0" smtClean="0">
                <a:latin typeface="Calibri"/>
                <a:cs typeface="Calibri"/>
              </a:rPr>
              <a:t> </a:t>
            </a:r>
          </a:p>
        </p:txBody>
      </p:sp>
      <p:sp>
        <p:nvSpPr>
          <p:cNvPr id="18" name="Date Placeholder 3"/>
          <p:cNvSpPr>
            <a:spLocks noGrp="1"/>
          </p:cNvSpPr>
          <p:nvPr>
            <p:ph type="dt" sz="half" idx="10"/>
          </p:nvPr>
        </p:nvSpPr>
        <p:spPr>
          <a:xfrm>
            <a:off x="263680" y="6489395"/>
            <a:ext cx="2133600" cy="365125"/>
          </a:xfrm>
        </p:spPr>
        <p:txBody>
          <a:bodyPr/>
          <a:lstStyle/>
          <a:p>
            <a:fld id="{49C751F6-8106-D248-9AC7-E79CDEA31DE6}" type="datetime1">
              <a:rPr lang="en-US" smtClean="0"/>
              <a:pPr/>
              <a:t>7/23/10</a:t>
            </a:fld>
            <a:endParaRPr lang="en-US" dirty="0"/>
          </a:p>
        </p:txBody>
      </p:sp>
      <p:sp>
        <p:nvSpPr>
          <p:cNvPr id="19" name="Footer Placeholder 4"/>
          <p:cNvSpPr>
            <a:spLocks noGrp="1"/>
          </p:cNvSpPr>
          <p:nvPr>
            <p:ph type="ftr" sz="quarter" idx="11"/>
          </p:nvPr>
        </p:nvSpPr>
        <p:spPr>
          <a:xfrm>
            <a:off x="3124200" y="6489395"/>
            <a:ext cx="2895600" cy="365125"/>
          </a:xfrm>
        </p:spPr>
        <p:txBody>
          <a:bodyPr/>
          <a:lstStyle/>
          <a:p>
            <a:r>
              <a:rPr lang="en-US" smtClean="0"/>
              <a:t>P.Bartalini - ICHEP 2010</a:t>
            </a:r>
            <a:endParaRPr lang="en-US"/>
          </a:p>
        </p:txBody>
      </p:sp>
      <p:sp>
        <p:nvSpPr>
          <p:cNvPr id="20" name="Slide Number Placeholder 5"/>
          <p:cNvSpPr>
            <a:spLocks noGrp="1"/>
          </p:cNvSpPr>
          <p:nvPr>
            <p:ph type="sldNum" sz="quarter" idx="12"/>
          </p:nvPr>
        </p:nvSpPr>
        <p:spPr>
          <a:xfrm>
            <a:off x="6770910" y="6477300"/>
            <a:ext cx="2133600" cy="365125"/>
          </a:xfrm>
        </p:spPr>
        <p:txBody>
          <a:bodyPr/>
          <a:lstStyle/>
          <a:p>
            <a:fld id="{6AF9A71B-441C-2C48-9BD6-133FAC048821}" type="slidenum">
              <a:rPr lang="en-US" smtClean="0"/>
              <a:pPr/>
              <a:t>25</a:t>
            </a:fld>
            <a:endParaRPr lang="en-US"/>
          </a:p>
        </p:txBody>
      </p:sp>
      <p:sp>
        <p:nvSpPr>
          <p:cNvPr id="23" name="Oval 16"/>
          <p:cNvSpPr>
            <a:spLocks noChangeArrowheads="1"/>
          </p:cNvSpPr>
          <p:nvPr/>
        </p:nvSpPr>
        <p:spPr bwMode="auto">
          <a:xfrm>
            <a:off x="4996546" y="1502311"/>
            <a:ext cx="1589309" cy="2205967"/>
          </a:xfrm>
          <a:prstGeom prst="ellipse">
            <a:avLst/>
          </a:prstGeom>
          <a:solidFill>
            <a:srgbClr val="BBE0E3">
              <a:alpha val="0"/>
            </a:srgbClr>
          </a:solidFill>
          <a:ln w="25400" algn="ctr">
            <a:solidFill>
              <a:srgbClr val="FF6600"/>
            </a:solidFill>
            <a:round/>
            <a:headEnd/>
            <a:tailEnd/>
          </a:ln>
        </p:spPr>
        <p:txBody>
          <a:bodyPr/>
          <a:lstStyle/>
          <a:p>
            <a:endParaRPr lang="ru-RU"/>
          </a:p>
        </p:txBody>
      </p:sp>
      <p:sp>
        <p:nvSpPr>
          <p:cNvPr id="25" name="Oval 16"/>
          <p:cNvSpPr>
            <a:spLocks noChangeArrowheads="1"/>
          </p:cNvSpPr>
          <p:nvPr/>
        </p:nvSpPr>
        <p:spPr bwMode="auto">
          <a:xfrm>
            <a:off x="5219700" y="3860678"/>
            <a:ext cx="533400" cy="2205967"/>
          </a:xfrm>
          <a:prstGeom prst="ellipse">
            <a:avLst/>
          </a:prstGeom>
          <a:solidFill>
            <a:srgbClr val="BBE0E3">
              <a:alpha val="0"/>
            </a:srgbClr>
          </a:solidFill>
          <a:ln w="25400" algn="ctr">
            <a:solidFill>
              <a:srgbClr val="FF6600"/>
            </a:solidFill>
            <a:round/>
            <a:headEnd/>
            <a:tailEnd/>
          </a:ln>
        </p:spPr>
        <p:txBody>
          <a:bodyPr/>
          <a:lstStyle/>
          <a:p>
            <a:endParaRPr lang="ru-RU"/>
          </a:p>
        </p:txBody>
      </p:sp>
      <p:sp>
        <p:nvSpPr>
          <p:cNvPr id="26" name="TextBox 25"/>
          <p:cNvSpPr txBox="1"/>
          <p:nvPr/>
        </p:nvSpPr>
        <p:spPr>
          <a:xfrm>
            <a:off x="4080638" y="1413410"/>
            <a:ext cx="941283" cy="584776"/>
          </a:xfrm>
          <a:prstGeom prst="rect">
            <a:avLst/>
          </a:prstGeom>
          <a:noFill/>
        </p:spPr>
        <p:txBody>
          <a:bodyPr wrap="none" rtlCol="0">
            <a:spAutoFit/>
          </a:bodyPr>
          <a:lstStyle/>
          <a:p>
            <a:r>
              <a:rPr lang="en-US" sz="1600" b="1" dirty="0" smtClean="0">
                <a:solidFill>
                  <a:srgbClr val="FF6600"/>
                </a:solidFill>
              </a:rPr>
              <a:t>Low</a:t>
            </a:r>
          </a:p>
          <a:p>
            <a:r>
              <a:rPr lang="en-US" sz="1600" b="1" dirty="0" smtClean="0">
                <a:solidFill>
                  <a:srgbClr val="FF6600"/>
                </a:solidFill>
                <a:latin typeface="Symbol" charset="2"/>
                <a:cs typeface="Symbol" charset="2"/>
              </a:rPr>
              <a:t>S E(</a:t>
            </a:r>
            <a:r>
              <a:rPr lang="en-US" sz="1600" b="1" dirty="0" smtClean="0">
                <a:solidFill>
                  <a:srgbClr val="FF6600"/>
                </a:solidFill>
                <a:latin typeface="Calibri"/>
                <a:cs typeface="Calibri"/>
              </a:rPr>
              <a:t>HF+)</a:t>
            </a:r>
            <a:r>
              <a:rPr lang="en-US" sz="1600" b="1" dirty="0" smtClean="0">
                <a:solidFill>
                  <a:srgbClr val="FF6600"/>
                </a:solidFill>
              </a:rPr>
              <a:t> </a:t>
            </a:r>
            <a:endParaRPr lang="en-US" sz="1600" b="1" dirty="0">
              <a:solidFill>
                <a:srgbClr val="FF6600"/>
              </a:solidFill>
            </a:endParaRPr>
          </a:p>
        </p:txBody>
      </p:sp>
      <p:sp>
        <p:nvSpPr>
          <p:cNvPr id="27" name="TextBox 26"/>
          <p:cNvSpPr txBox="1"/>
          <p:nvPr/>
        </p:nvSpPr>
        <p:spPr>
          <a:xfrm>
            <a:off x="4066970" y="4166681"/>
            <a:ext cx="1043876" cy="553998"/>
          </a:xfrm>
          <a:prstGeom prst="rect">
            <a:avLst/>
          </a:prstGeom>
          <a:noFill/>
        </p:spPr>
        <p:txBody>
          <a:bodyPr wrap="none" rtlCol="0">
            <a:spAutoFit/>
          </a:bodyPr>
          <a:lstStyle/>
          <a:p>
            <a:r>
              <a:rPr lang="en-US" sz="1600" b="1" dirty="0" smtClean="0">
                <a:solidFill>
                  <a:srgbClr val="FF6600"/>
                </a:solidFill>
              </a:rPr>
              <a:t>Low </a:t>
            </a:r>
            <a:r>
              <a:rPr lang="en-US" sz="1600" b="1" dirty="0" smtClean="0">
                <a:solidFill>
                  <a:srgbClr val="FF6600"/>
                </a:solidFill>
                <a:latin typeface="Calibri"/>
                <a:cs typeface="Calibri"/>
              </a:rPr>
              <a:t>HF+</a:t>
            </a:r>
          </a:p>
          <a:p>
            <a:r>
              <a:rPr lang="en-US" sz="1400" b="1" dirty="0" smtClean="0">
                <a:solidFill>
                  <a:srgbClr val="FF6600"/>
                </a:solidFill>
                <a:latin typeface="Calibri"/>
                <a:cs typeface="Calibri"/>
              </a:rPr>
              <a:t>Multiplicity</a:t>
            </a:r>
            <a:r>
              <a:rPr lang="en-US" sz="1400" b="1" dirty="0" smtClean="0">
                <a:solidFill>
                  <a:srgbClr val="FF6600"/>
                </a:solidFill>
              </a:rPr>
              <a:t> </a:t>
            </a:r>
            <a:endParaRPr lang="en-US" sz="1400" b="1" dirty="0">
              <a:solidFill>
                <a:srgbClr val="FF6600"/>
              </a:solidFill>
            </a:endParaRPr>
          </a:p>
        </p:txBody>
      </p:sp>
      <p:sp>
        <p:nvSpPr>
          <p:cNvPr id="28" name="Oval 16"/>
          <p:cNvSpPr>
            <a:spLocks noChangeArrowheads="1"/>
          </p:cNvSpPr>
          <p:nvPr/>
        </p:nvSpPr>
        <p:spPr bwMode="auto">
          <a:xfrm>
            <a:off x="263680" y="1654711"/>
            <a:ext cx="1589309" cy="2205967"/>
          </a:xfrm>
          <a:prstGeom prst="ellipse">
            <a:avLst/>
          </a:prstGeom>
          <a:solidFill>
            <a:srgbClr val="BBE0E3">
              <a:alpha val="0"/>
            </a:srgbClr>
          </a:solidFill>
          <a:ln w="25400" algn="ctr">
            <a:solidFill>
              <a:srgbClr val="FF6600"/>
            </a:solidFill>
            <a:round/>
            <a:headEnd/>
            <a:tailEnd/>
          </a:ln>
        </p:spPr>
        <p:txBody>
          <a:bodyPr/>
          <a:lstStyle/>
          <a:p>
            <a:endParaRPr lang="ru-RU"/>
          </a:p>
        </p:txBody>
      </p:sp>
      <p:sp>
        <p:nvSpPr>
          <p:cNvPr id="29" name="Oval 16"/>
          <p:cNvSpPr>
            <a:spLocks noChangeArrowheads="1"/>
          </p:cNvSpPr>
          <p:nvPr/>
        </p:nvSpPr>
        <p:spPr bwMode="auto">
          <a:xfrm>
            <a:off x="571500" y="4013078"/>
            <a:ext cx="533400" cy="2205967"/>
          </a:xfrm>
          <a:prstGeom prst="ellipse">
            <a:avLst/>
          </a:prstGeom>
          <a:solidFill>
            <a:srgbClr val="BBE0E3">
              <a:alpha val="0"/>
            </a:srgbClr>
          </a:solidFill>
          <a:ln w="25400" algn="ctr">
            <a:solidFill>
              <a:srgbClr val="FF6600"/>
            </a:solidFill>
            <a:round/>
            <a:headEnd/>
            <a:tailEnd/>
          </a:ln>
        </p:spPr>
        <p:txBody>
          <a:bodyPr/>
          <a:lstStyle/>
          <a:p>
            <a:endParaRPr lang="ru-RU"/>
          </a:p>
        </p:txBody>
      </p:sp>
      <p:cxnSp>
        <p:nvCxnSpPr>
          <p:cNvPr id="30" name="Straight Arrow Connector 29"/>
          <p:cNvCxnSpPr>
            <a:cxnSpLocks noChangeShapeType="1"/>
          </p:cNvCxnSpPr>
          <p:nvPr/>
        </p:nvCxnSpPr>
        <p:spPr bwMode="auto">
          <a:xfrm rot="10800000" flipV="1">
            <a:off x="1104902" y="4720678"/>
            <a:ext cx="3128136" cy="778421"/>
          </a:xfrm>
          <a:prstGeom prst="straightConnector1">
            <a:avLst/>
          </a:prstGeom>
          <a:noFill/>
          <a:ln w="25400" algn="ctr">
            <a:solidFill>
              <a:srgbClr val="FF6600"/>
            </a:solidFill>
            <a:round/>
            <a:headEnd/>
            <a:tailEnd type="arrow" w="med" len="med"/>
          </a:ln>
        </p:spPr>
      </p:cxnSp>
      <p:cxnSp>
        <p:nvCxnSpPr>
          <p:cNvPr id="33" name="Straight Arrow Connector 32"/>
          <p:cNvCxnSpPr>
            <a:cxnSpLocks noChangeShapeType="1"/>
          </p:cNvCxnSpPr>
          <p:nvPr/>
        </p:nvCxnSpPr>
        <p:spPr bwMode="auto">
          <a:xfrm rot="10800000" flipV="1">
            <a:off x="1852989" y="1998186"/>
            <a:ext cx="2526088" cy="719614"/>
          </a:xfrm>
          <a:prstGeom prst="straightConnector1">
            <a:avLst/>
          </a:prstGeom>
          <a:noFill/>
          <a:ln w="25400" algn="ctr">
            <a:solidFill>
              <a:srgbClr val="FF6600"/>
            </a:solidFill>
            <a:round/>
            <a:headEnd/>
            <a:tailEnd type="arrow" w="med" len="med"/>
          </a:ln>
        </p:spPr>
      </p:cxnSp>
      <p:cxnSp>
        <p:nvCxnSpPr>
          <p:cNvPr id="36" name="Straight Arrow Connector 29"/>
          <p:cNvCxnSpPr>
            <a:cxnSpLocks noChangeShapeType="1"/>
          </p:cNvCxnSpPr>
          <p:nvPr/>
        </p:nvCxnSpPr>
        <p:spPr bwMode="auto">
          <a:xfrm>
            <a:off x="4233040" y="4720680"/>
            <a:ext cx="986660" cy="778420"/>
          </a:xfrm>
          <a:prstGeom prst="straightConnector1">
            <a:avLst/>
          </a:prstGeom>
          <a:noFill/>
          <a:ln w="25400" algn="ctr">
            <a:solidFill>
              <a:srgbClr val="FF6600"/>
            </a:solidFill>
            <a:round/>
            <a:headEnd/>
            <a:tailEnd type="arrow" w="med" len="med"/>
          </a:ln>
        </p:spPr>
      </p:cxnSp>
      <p:cxnSp>
        <p:nvCxnSpPr>
          <p:cNvPr id="39" name="Straight Arrow Connector 29"/>
          <p:cNvCxnSpPr>
            <a:cxnSpLocks noChangeShapeType="1"/>
            <a:endCxn id="23" idx="2"/>
          </p:cNvCxnSpPr>
          <p:nvPr/>
        </p:nvCxnSpPr>
        <p:spPr bwMode="auto">
          <a:xfrm>
            <a:off x="4345371" y="1985486"/>
            <a:ext cx="651175" cy="619809"/>
          </a:xfrm>
          <a:prstGeom prst="straightConnector1">
            <a:avLst/>
          </a:prstGeom>
          <a:noFill/>
          <a:ln w="25400" algn="ctr">
            <a:solidFill>
              <a:srgbClr val="FF6600"/>
            </a:solidFill>
            <a:round/>
            <a:headEnd/>
            <a:tailEnd type="arrow" w="med" len="med"/>
          </a:ln>
        </p:spPr>
      </p:cxnSp>
      <p:sp>
        <p:nvSpPr>
          <p:cNvPr id="43" name="TextBox 21"/>
          <p:cNvSpPr txBox="1">
            <a:spLocks noChangeArrowheads="1"/>
          </p:cNvSpPr>
          <p:nvPr/>
        </p:nvSpPr>
        <p:spPr bwMode="auto">
          <a:xfrm>
            <a:off x="1778273" y="1349000"/>
            <a:ext cx="1238014" cy="400110"/>
          </a:xfrm>
          <a:prstGeom prst="rect">
            <a:avLst/>
          </a:prstGeom>
          <a:solidFill>
            <a:srgbClr val="FFFFFF"/>
          </a:solidFill>
          <a:ln w="9525">
            <a:noFill/>
            <a:miter lim="800000"/>
            <a:headEnd/>
            <a:tailEnd/>
          </a:ln>
        </p:spPr>
        <p:txBody>
          <a:bodyPr wrap="none">
            <a:spAutoFit/>
          </a:bodyPr>
          <a:lstStyle/>
          <a:p>
            <a:r>
              <a:rPr lang="en-US" sz="2000" b="1" dirty="0">
                <a:solidFill>
                  <a:srgbClr val="660066"/>
                </a:solidFill>
                <a:latin typeface="Arial Rounded MT Bold" pitchFamily="34" charset="0"/>
              </a:rPr>
              <a:t>900 </a:t>
            </a:r>
            <a:r>
              <a:rPr lang="en-US" sz="2000" b="1" dirty="0" err="1">
                <a:solidFill>
                  <a:srgbClr val="660066"/>
                </a:solidFill>
                <a:latin typeface="Arial Rounded MT Bold" pitchFamily="34" charset="0"/>
              </a:rPr>
              <a:t>GeV</a:t>
            </a:r>
            <a:endParaRPr lang="ru-RU" sz="2000" b="1" dirty="0">
              <a:solidFill>
                <a:srgbClr val="660066"/>
              </a:solidFill>
            </a:endParaRPr>
          </a:p>
        </p:txBody>
      </p:sp>
      <p:sp>
        <p:nvSpPr>
          <p:cNvPr id="44" name="TextBox 23"/>
          <p:cNvSpPr txBox="1">
            <a:spLocks noChangeArrowheads="1"/>
          </p:cNvSpPr>
          <p:nvPr/>
        </p:nvSpPr>
        <p:spPr bwMode="auto">
          <a:xfrm>
            <a:off x="6770910" y="1298200"/>
            <a:ext cx="1390425" cy="400110"/>
          </a:xfrm>
          <a:prstGeom prst="rect">
            <a:avLst/>
          </a:prstGeom>
          <a:solidFill>
            <a:srgbClr val="FFFFFF"/>
          </a:solidFill>
          <a:ln w="9525">
            <a:noFill/>
            <a:miter lim="800000"/>
            <a:headEnd/>
            <a:tailEnd/>
          </a:ln>
        </p:spPr>
        <p:txBody>
          <a:bodyPr wrap="none">
            <a:spAutoFit/>
          </a:bodyPr>
          <a:lstStyle/>
          <a:p>
            <a:r>
              <a:rPr lang="en-US" sz="2000" b="1" dirty="0">
                <a:solidFill>
                  <a:srgbClr val="660066"/>
                </a:solidFill>
                <a:latin typeface="Arial Rounded MT Bold" pitchFamily="34" charset="0"/>
              </a:rPr>
              <a:t>2360 </a:t>
            </a:r>
            <a:r>
              <a:rPr lang="en-US" sz="2000" b="1" dirty="0" err="1">
                <a:solidFill>
                  <a:srgbClr val="660066"/>
                </a:solidFill>
                <a:latin typeface="Arial Rounded MT Bold" pitchFamily="34" charset="0"/>
              </a:rPr>
              <a:t>GeV</a:t>
            </a:r>
            <a:endParaRPr lang="ru-RU" sz="2000" b="1" dirty="0">
              <a:solidFill>
                <a:srgbClr val="660066"/>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5362" name="Picture 3"/>
          <p:cNvPicPr>
            <a:picLocks noChangeAspect="1" noChangeArrowheads="1"/>
          </p:cNvPicPr>
          <p:nvPr/>
        </p:nvPicPr>
        <p:blipFill>
          <a:blip r:embed="rId3" cstate="print"/>
          <a:srcRect/>
          <a:stretch>
            <a:fillRect/>
          </a:stretch>
        </p:blipFill>
        <p:spPr bwMode="auto">
          <a:xfrm>
            <a:off x="0" y="787400"/>
            <a:ext cx="3048000" cy="1652588"/>
          </a:xfrm>
          <a:prstGeom prst="rect">
            <a:avLst/>
          </a:prstGeom>
          <a:noFill/>
          <a:ln w="9525">
            <a:noFill/>
            <a:miter lim="800000"/>
            <a:headEnd/>
            <a:tailEnd/>
          </a:ln>
        </p:spPr>
      </p:pic>
      <p:pic>
        <p:nvPicPr>
          <p:cNvPr id="15363" name="Picture 2"/>
          <p:cNvPicPr>
            <a:picLocks noChangeAspect="1" noChangeArrowheads="1"/>
          </p:cNvPicPr>
          <p:nvPr/>
        </p:nvPicPr>
        <p:blipFill>
          <a:blip r:embed="rId4" cstate="print"/>
          <a:srcRect b="65217"/>
          <a:stretch>
            <a:fillRect/>
          </a:stretch>
        </p:blipFill>
        <p:spPr bwMode="auto">
          <a:xfrm>
            <a:off x="1367" y="2591644"/>
            <a:ext cx="4519833" cy="2685327"/>
          </a:xfrm>
          <a:prstGeom prst="rect">
            <a:avLst/>
          </a:prstGeom>
          <a:noFill/>
          <a:ln w="9525">
            <a:noFill/>
            <a:miter lim="800000"/>
            <a:headEnd/>
            <a:tailEnd/>
          </a:ln>
        </p:spPr>
      </p:pic>
      <p:cxnSp>
        <p:nvCxnSpPr>
          <p:cNvPr id="15369" name="Straight Arrow Connector 29"/>
          <p:cNvCxnSpPr>
            <a:cxnSpLocks noChangeShapeType="1"/>
          </p:cNvCxnSpPr>
          <p:nvPr/>
        </p:nvCxnSpPr>
        <p:spPr bwMode="auto">
          <a:xfrm rot="10800000">
            <a:off x="2590800" y="1892300"/>
            <a:ext cx="533400" cy="76200"/>
          </a:xfrm>
          <a:prstGeom prst="straightConnector1">
            <a:avLst/>
          </a:prstGeom>
          <a:noFill/>
          <a:ln w="12700" algn="ctr">
            <a:solidFill>
              <a:schemeClr val="tx1"/>
            </a:solidFill>
            <a:round/>
            <a:headEnd/>
            <a:tailEnd type="arrow" w="med" len="med"/>
          </a:ln>
        </p:spPr>
      </p:cxnSp>
      <p:pic>
        <p:nvPicPr>
          <p:cNvPr id="15370" name="Picture 4"/>
          <p:cNvPicPr>
            <a:picLocks noChangeAspect="1" noChangeArrowheads="1"/>
          </p:cNvPicPr>
          <p:nvPr/>
        </p:nvPicPr>
        <p:blipFill>
          <a:blip r:embed="rId5" cstate="print"/>
          <a:srcRect/>
          <a:stretch>
            <a:fillRect/>
          </a:stretch>
        </p:blipFill>
        <p:spPr bwMode="auto">
          <a:xfrm>
            <a:off x="3124200" y="1663700"/>
            <a:ext cx="2447925" cy="668338"/>
          </a:xfrm>
          <a:prstGeom prst="rect">
            <a:avLst/>
          </a:prstGeom>
          <a:noFill/>
          <a:ln w="9525">
            <a:noFill/>
            <a:miter lim="800000"/>
            <a:headEnd/>
            <a:tailEnd/>
          </a:ln>
        </p:spPr>
      </p:pic>
      <p:sp>
        <p:nvSpPr>
          <p:cNvPr id="15371" name="TextBox 22"/>
          <p:cNvSpPr txBox="1">
            <a:spLocks noChangeArrowheads="1"/>
          </p:cNvSpPr>
          <p:nvPr/>
        </p:nvSpPr>
        <p:spPr bwMode="auto">
          <a:xfrm>
            <a:off x="2603500" y="749300"/>
            <a:ext cx="3175000" cy="646331"/>
          </a:xfrm>
          <a:prstGeom prst="rect">
            <a:avLst/>
          </a:prstGeom>
          <a:noFill/>
          <a:ln w="9525">
            <a:noFill/>
            <a:miter lim="800000"/>
            <a:headEnd/>
            <a:tailEnd/>
          </a:ln>
        </p:spPr>
        <p:txBody>
          <a:bodyPr wrap="square">
            <a:spAutoFit/>
          </a:bodyPr>
          <a:lstStyle/>
          <a:p>
            <a:r>
              <a:rPr lang="en-US" b="1" dirty="0">
                <a:latin typeface="Calibri"/>
                <a:cs typeface="Calibri"/>
              </a:rPr>
              <a:t>R</a:t>
            </a:r>
            <a:r>
              <a:rPr lang="en-US" b="1" dirty="0" smtClean="0">
                <a:latin typeface="Calibri"/>
                <a:cs typeface="Calibri"/>
              </a:rPr>
              <a:t>equirement </a:t>
            </a:r>
            <a:r>
              <a:rPr lang="en-US" b="1" dirty="0">
                <a:latin typeface="Calibri"/>
                <a:cs typeface="Calibri"/>
              </a:rPr>
              <a:t> </a:t>
            </a:r>
            <a:r>
              <a:rPr lang="en-US" b="1" dirty="0" smtClean="0">
                <a:latin typeface="Calibri"/>
                <a:cs typeface="Calibri"/>
              </a:rPr>
              <a:t>of </a:t>
            </a:r>
            <a:r>
              <a:rPr lang="en-US" b="1" dirty="0">
                <a:latin typeface="Calibri"/>
                <a:cs typeface="Calibri"/>
              </a:rPr>
              <a:t>low activity in</a:t>
            </a:r>
            <a:r>
              <a:rPr lang="en-US" b="1" dirty="0" smtClean="0">
                <a:latin typeface="Calibri"/>
                <a:cs typeface="Calibri"/>
              </a:rPr>
              <a:t> one </a:t>
            </a:r>
            <a:r>
              <a:rPr lang="en-US" b="1" dirty="0">
                <a:latin typeface="Calibri"/>
                <a:cs typeface="Calibri"/>
              </a:rPr>
              <a:t>side of </a:t>
            </a:r>
            <a:r>
              <a:rPr lang="en-US" b="1" dirty="0" smtClean="0">
                <a:latin typeface="Calibri"/>
                <a:cs typeface="Calibri"/>
              </a:rPr>
              <a:t>CMS</a:t>
            </a:r>
            <a:endParaRPr lang="en-US" b="1" dirty="0">
              <a:latin typeface="Calibri"/>
              <a:cs typeface="Calibri"/>
            </a:endParaRPr>
          </a:p>
        </p:txBody>
      </p:sp>
      <p:sp>
        <p:nvSpPr>
          <p:cNvPr id="15372" name="TextBox 26"/>
          <p:cNvSpPr txBox="1">
            <a:spLocks noChangeArrowheads="1"/>
          </p:cNvSpPr>
          <p:nvPr/>
        </p:nvSpPr>
        <p:spPr bwMode="auto">
          <a:xfrm>
            <a:off x="5575300" y="844034"/>
            <a:ext cx="3200400" cy="1477328"/>
          </a:xfrm>
          <a:prstGeom prst="rect">
            <a:avLst/>
          </a:prstGeom>
          <a:noFill/>
          <a:ln w="9525">
            <a:noFill/>
            <a:miter lim="800000"/>
            <a:headEnd/>
            <a:tailEnd/>
          </a:ln>
        </p:spPr>
        <p:txBody>
          <a:bodyPr wrap="square">
            <a:spAutoFit/>
          </a:bodyPr>
          <a:lstStyle/>
          <a:p>
            <a:pPr algn="r"/>
            <a:r>
              <a:rPr lang="en-US" dirty="0" smtClean="0">
                <a:solidFill>
                  <a:srgbClr val="FF6600"/>
                </a:solidFill>
                <a:latin typeface="Arial Rounded MT Bold" pitchFamily="34" charset="0"/>
              </a:rPr>
              <a:t>SD</a:t>
            </a:r>
            <a:r>
              <a:rPr lang="en-US" dirty="0" smtClean="0">
                <a:latin typeface="Arial Rounded MT Bold" pitchFamily="34" charset="0"/>
              </a:rPr>
              <a:t> component of </a:t>
            </a:r>
            <a:r>
              <a:rPr lang="en-US" dirty="0">
                <a:latin typeface="Arial Rounded MT Bold" pitchFamily="34" charset="0"/>
              </a:rPr>
              <a:t>the </a:t>
            </a:r>
            <a:r>
              <a:rPr lang="en-US" dirty="0" smtClean="0">
                <a:latin typeface="Arial Rounded MT Bold" pitchFamily="34" charset="0"/>
              </a:rPr>
              <a:t>data  </a:t>
            </a:r>
            <a:r>
              <a:rPr lang="en-US" dirty="0" smtClean="0">
                <a:solidFill>
                  <a:srgbClr val="FF6600"/>
                </a:solidFill>
                <a:latin typeface="Arial Rounded MT Bold" pitchFamily="34" charset="0"/>
              </a:rPr>
              <a:t>LRG</a:t>
            </a:r>
            <a:r>
              <a:rPr lang="en-US" dirty="0" smtClean="0">
                <a:latin typeface="Arial Rounded MT Bold" pitchFamily="34" charset="0"/>
              </a:rPr>
              <a:t> in </a:t>
            </a:r>
            <a:r>
              <a:rPr lang="en-US" dirty="0" err="1" smtClean="0">
                <a:latin typeface="Arial Rounded MT Bold" pitchFamily="34" charset="0"/>
              </a:rPr>
              <a:t>z</a:t>
            </a:r>
            <a:r>
              <a:rPr lang="en-US" dirty="0" smtClean="0">
                <a:latin typeface="Arial Rounded MT Bold" pitchFamily="34" charset="0"/>
              </a:rPr>
              <a:t>+ direction </a:t>
            </a:r>
          </a:p>
          <a:p>
            <a:pPr algn="r"/>
            <a:r>
              <a:rPr lang="en-US" dirty="0" smtClean="0">
                <a:latin typeface="Arial Rounded MT Bold" pitchFamily="34" charset="0"/>
              </a:rPr>
              <a:t>Concentrating on the fragmenting object </a:t>
            </a:r>
          </a:p>
          <a:p>
            <a:pPr algn="r"/>
            <a:r>
              <a:rPr lang="en-US" dirty="0" smtClean="0">
                <a:latin typeface="Arial Rounded MT Bold" pitchFamily="34" charset="0"/>
              </a:rPr>
              <a:t>(</a:t>
            </a:r>
            <a:r>
              <a:rPr lang="en-US" dirty="0" smtClean="0">
                <a:solidFill>
                  <a:srgbClr val="0000FF"/>
                </a:solidFill>
                <a:latin typeface="Arial Rounded MT Bold" pitchFamily="34" charset="0"/>
              </a:rPr>
              <a:t>X</a:t>
            </a:r>
            <a:r>
              <a:rPr lang="en-US" dirty="0" smtClean="0">
                <a:latin typeface="Arial Rounded MT Bold" pitchFamily="34" charset="0"/>
              </a:rPr>
              <a:t>) boosted in </a:t>
            </a:r>
            <a:r>
              <a:rPr lang="en-US" dirty="0" err="1" smtClean="0">
                <a:latin typeface="Arial Rounded MT Bold" pitchFamily="34" charset="0"/>
              </a:rPr>
              <a:t>z</a:t>
            </a:r>
            <a:r>
              <a:rPr lang="en-US" dirty="0" smtClean="0">
                <a:latin typeface="Arial Rounded MT Bold" pitchFamily="34" charset="0"/>
              </a:rPr>
              <a:t>- direction</a:t>
            </a:r>
            <a:endParaRPr lang="en-US" dirty="0">
              <a:latin typeface="Arial Rounded MT Bold" pitchFamily="34" charset="0"/>
            </a:endParaRPr>
          </a:p>
        </p:txBody>
      </p:sp>
      <p:cxnSp>
        <p:nvCxnSpPr>
          <p:cNvPr id="15375" name="Straight Arrow Connector 37"/>
          <p:cNvCxnSpPr>
            <a:cxnSpLocks noChangeShapeType="1"/>
          </p:cNvCxnSpPr>
          <p:nvPr/>
        </p:nvCxnSpPr>
        <p:spPr bwMode="auto">
          <a:xfrm rot="10800000" flipV="1">
            <a:off x="2397280" y="2321361"/>
            <a:ext cx="3571720" cy="346612"/>
          </a:xfrm>
          <a:prstGeom prst="straightConnector1">
            <a:avLst/>
          </a:prstGeom>
          <a:noFill/>
          <a:ln w="25400" algn="ctr">
            <a:solidFill>
              <a:srgbClr val="0000FF"/>
            </a:solidFill>
            <a:round/>
            <a:headEnd/>
            <a:tailEnd type="arrow" w="med" len="med"/>
          </a:ln>
        </p:spPr>
      </p:cxnSp>
      <p:sp>
        <p:nvSpPr>
          <p:cNvPr id="15376" name="TextBox 43"/>
          <p:cNvSpPr txBox="1">
            <a:spLocks noChangeArrowheads="1"/>
          </p:cNvSpPr>
          <p:nvPr/>
        </p:nvSpPr>
        <p:spPr bwMode="auto">
          <a:xfrm>
            <a:off x="1368" y="5467471"/>
            <a:ext cx="9142632" cy="646331"/>
          </a:xfrm>
          <a:prstGeom prst="rect">
            <a:avLst/>
          </a:prstGeom>
          <a:noFill/>
          <a:ln w="9525">
            <a:noFill/>
            <a:miter lim="800000"/>
            <a:headEnd/>
            <a:tailEnd/>
          </a:ln>
        </p:spPr>
        <p:txBody>
          <a:bodyPr wrap="square">
            <a:spAutoFit/>
          </a:bodyPr>
          <a:lstStyle/>
          <a:p>
            <a:pPr>
              <a:buFont typeface="Arial" charset="0"/>
              <a:buChar char="•"/>
            </a:pPr>
            <a:r>
              <a:rPr lang="en-US" b="1" dirty="0">
                <a:latin typeface="Arial Rounded MT Bold" pitchFamily="34" charset="0"/>
              </a:rPr>
              <a:t> </a:t>
            </a:r>
            <a:r>
              <a:rPr lang="en-US" b="1" dirty="0">
                <a:latin typeface="Calibri"/>
                <a:cs typeface="Calibri"/>
              </a:rPr>
              <a:t>Uncorrected data shown and compared </a:t>
            </a:r>
            <a:r>
              <a:rPr lang="en-US" b="1" dirty="0" smtClean="0">
                <a:latin typeface="Calibri"/>
                <a:cs typeface="Calibri"/>
              </a:rPr>
              <a:t>to </a:t>
            </a:r>
            <a:r>
              <a:rPr lang="en-US" b="1" dirty="0" smtClean="0">
                <a:solidFill>
                  <a:srgbClr val="FF0000"/>
                </a:solidFill>
                <a:latin typeface="Calibri"/>
                <a:cs typeface="Calibri"/>
              </a:rPr>
              <a:t>PYTHIA </a:t>
            </a:r>
            <a:r>
              <a:rPr lang="en-US" b="1" dirty="0">
                <a:solidFill>
                  <a:srgbClr val="FF0000"/>
                </a:solidFill>
                <a:latin typeface="Calibri"/>
                <a:cs typeface="Calibri"/>
              </a:rPr>
              <a:t>D6T </a:t>
            </a:r>
            <a:r>
              <a:rPr lang="en-US" b="1" dirty="0">
                <a:latin typeface="Calibri"/>
                <a:cs typeface="Calibri"/>
              </a:rPr>
              <a:t>&amp; </a:t>
            </a:r>
            <a:r>
              <a:rPr lang="en-US" b="1" dirty="0" smtClean="0">
                <a:solidFill>
                  <a:srgbClr val="0000FF"/>
                </a:solidFill>
                <a:latin typeface="Calibri"/>
                <a:cs typeface="Calibri"/>
              </a:rPr>
              <a:t>PHOJET</a:t>
            </a:r>
            <a:endParaRPr lang="en-US" b="1" dirty="0" smtClean="0">
              <a:latin typeface="Calibri"/>
              <a:cs typeface="Calibri"/>
            </a:endParaRPr>
          </a:p>
          <a:p>
            <a:pPr>
              <a:buFont typeface="Arial" charset="0"/>
              <a:buChar char="•"/>
            </a:pPr>
            <a:r>
              <a:rPr lang="en-US" b="1" dirty="0" smtClean="0">
                <a:solidFill>
                  <a:srgbClr val="0000FF"/>
                </a:solidFill>
                <a:latin typeface="Calibri"/>
                <a:cs typeface="Calibri"/>
              </a:rPr>
              <a:t> PHOJET</a:t>
            </a:r>
            <a:r>
              <a:rPr lang="en-US" b="1" dirty="0" smtClean="0">
                <a:latin typeface="Calibri"/>
                <a:cs typeface="Calibri"/>
              </a:rPr>
              <a:t> </a:t>
            </a:r>
            <a:r>
              <a:rPr lang="en-US" b="1" dirty="0">
                <a:latin typeface="Calibri"/>
                <a:cs typeface="Calibri"/>
              </a:rPr>
              <a:t>gives a better description of </a:t>
            </a:r>
            <a:r>
              <a:rPr lang="en-US" b="1" dirty="0" smtClean="0">
                <a:latin typeface="Calibri"/>
                <a:cs typeface="Calibri"/>
              </a:rPr>
              <a:t>the system with enhanced diffractive component</a:t>
            </a:r>
            <a:endParaRPr lang="ru-RU" b="1" dirty="0">
              <a:latin typeface="Calibri"/>
              <a:cs typeface="Calibri"/>
            </a:endParaRPr>
          </a:p>
        </p:txBody>
      </p:sp>
      <p:sp>
        <p:nvSpPr>
          <p:cNvPr id="20" name="Date Placeholder 3"/>
          <p:cNvSpPr>
            <a:spLocks noGrp="1"/>
          </p:cNvSpPr>
          <p:nvPr>
            <p:ph type="dt" sz="half" idx="10"/>
          </p:nvPr>
        </p:nvSpPr>
        <p:spPr>
          <a:xfrm>
            <a:off x="263680" y="6489395"/>
            <a:ext cx="2133600" cy="365125"/>
          </a:xfrm>
        </p:spPr>
        <p:txBody>
          <a:bodyPr/>
          <a:lstStyle/>
          <a:p>
            <a:fld id="{49C751F6-8106-D248-9AC7-E79CDEA31DE6}" type="datetime1">
              <a:rPr lang="en-US" smtClean="0"/>
              <a:pPr/>
              <a:t>7/23/10</a:t>
            </a:fld>
            <a:endParaRPr lang="en-US" dirty="0"/>
          </a:p>
        </p:txBody>
      </p:sp>
      <p:sp>
        <p:nvSpPr>
          <p:cNvPr id="21" name="Footer Placeholder 4"/>
          <p:cNvSpPr>
            <a:spLocks noGrp="1"/>
          </p:cNvSpPr>
          <p:nvPr>
            <p:ph type="ftr" sz="quarter" idx="11"/>
          </p:nvPr>
        </p:nvSpPr>
        <p:spPr>
          <a:xfrm>
            <a:off x="3124200" y="6489395"/>
            <a:ext cx="2895600" cy="365125"/>
          </a:xfrm>
        </p:spPr>
        <p:txBody>
          <a:bodyPr/>
          <a:lstStyle/>
          <a:p>
            <a:r>
              <a:rPr lang="en-US" dirty="0" err="1" smtClean="0"/>
              <a:t>P.Bartalini</a:t>
            </a:r>
            <a:r>
              <a:rPr lang="en-US" dirty="0" smtClean="0"/>
              <a:t> - ICHEP 2010</a:t>
            </a:r>
            <a:endParaRPr lang="en-US" dirty="0"/>
          </a:p>
        </p:txBody>
      </p:sp>
      <p:sp>
        <p:nvSpPr>
          <p:cNvPr id="22" name="Slide Number Placeholder 5"/>
          <p:cNvSpPr>
            <a:spLocks noGrp="1"/>
          </p:cNvSpPr>
          <p:nvPr>
            <p:ph type="sldNum" sz="quarter" idx="12"/>
          </p:nvPr>
        </p:nvSpPr>
        <p:spPr>
          <a:xfrm>
            <a:off x="6770910" y="6477300"/>
            <a:ext cx="2133600" cy="365125"/>
          </a:xfrm>
        </p:spPr>
        <p:txBody>
          <a:bodyPr/>
          <a:lstStyle/>
          <a:p>
            <a:fld id="{6AF9A71B-441C-2C48-9BD6-133FAC048821}" type="slidenum">
              <a:rPr lang="en-US" smtClean="0"/>
              <a:pPr/>
              <a:t>26</a:t>
            </a:fld>
            <a:endParaRPr lang="en-US"/>
          </a:p>
        </p:txBody>
      </p:sp>
      <p:sp>
        <p:nvSpPr>
          <p:cNvPr id="23" name="Text Box 2"/>
          <p:cNvSpPr txBox="1">
            <a:spLocks noChangeArrowheads="1"/>
          </p:cNvSpPr>
          <p:nvPr/>
        </p:nvSpPr>
        <p:spPr bwMode="auto">
          <a:xfrm>
            <a:off x="1453356" y="-4763"/>
            <a:ext cx="6028613" cy="707886"/>
          </a:xfrm>
          <a:prstGeom prst="rect">
            <a:avLst/>
          </a:prstGeom>
          <a:noFill/>
          <a:ln w="9525">
            <a:noFill/>
            <a:miter lim="800000"/>
            <a:headEnd/>
            <a:tailEnd/>
          </a:ln>
        </p:spPr>
        <p:txBody>
          <a:bodyPr wrap="none">
            <a:spAutoFit/>
          </a:bodyPr>
          <a:lstStyle/>
          <a:p>
            <a:r>
              <a:rPr lang="en-US" sz="4000" dirty="0" smtClean="0">
                <a:solidFill>
                  <a:srgbClr val="000000"/>
                </a:solidFill>
                <a:latin typeface="+mj-lt"/>
              </a:rPr>
              <a:t>Enriched diffractive samples</a:t>
            </a:r>
            <a:endParaRPr lang="ru-RU" sz="4000" dirty="0">
              <a:solidFill>
                <a:srgbClr val="000000"/>
              </a:solidFill>
              <a:latin typeface="+mj-lt"/>
            </a:endParaRPr>
          </a:p>
        </p:txBody>
      </p:sp>
      <p:sp>
        <p:nvSpPr>
          <p:cNvPr id="36" name="TextBox 35"/>
          <p:cNvSpPr txBox="1"/>
          <p:nvPr/>
        </p:nvSpPr>
        <p:spPr>
          <a:xfrm>
            <a:off x="149380" y="857766"/>
            <a:ext cx="455624" cy="369332"/>
          </a:xfrm>
          <a:prstGeom prst="rect">
            <a:avLst/>
          </a:prstGeom>
          <a:noFill/>
        </p:spPr>
        <p:txBody>
          <a:bodyPr wrap="none" rtlCol="0">
            <a:spAutoFit/>
          </a:bodyPr>
          <a:lstStyle/>
          <a:p>
            <a:r>
              <a:rPr lang="en-US" b="1" dirty="0" smtClean="0">
                <a:solidFill>
                  <a:srgbClr val="0000FF"/>
                </a:solidFill>
              </a:rPr>
              <a:t>(X)</a:t>
            </a:r>
            <a:endParaRPr lang="en-US" b="1" dirty="0">
              <a:solidFill>
                <a:srgbClr val="0000FF"/>
              </a:solidFill>
            </a:endParaRPr>
          </a:p>
        </p:txBody>
      </p:sp>
      <p:cxnSp>
        <p:nvCxnSpPr>
          <p:cNvPr id="42" name="Straight Arrow Connector 37"/>
          <p:cNvCxnSpPr>
            <a:cxnSpLocks noChangeShapeType="1"/>
            <a:endCxn id="37" idx="0"/>
          </p:cNvCxnSpPr>
          <p:nvPr/>
        </p:nvCxnSpPr>
        <p:spPr bwMode="auto">
          <a:xfrm>
            <a:off x="5969000" y="2332037"/>
            <a:ext cx="884675" cy="427895"/>
          </a:xfrm>
          <a:prstGeom prst="straightConnector1">
            <a:avLst/>
          </a:prstGeom>
          <a:noFill/>
          <a:ln w="25400" algn="ctr">
            <a:solidFill>
              <a:srgbClr val="0000FF"/>
            </a:solidFill>
            <a:round/>
            <a:headEnd/>
            <a:tailEnd type="arrow" w="med" len="med"/>
          </a:ln>
        </p:spPr>
      </p:cxnSp>
      <p:pic>
        <p:nvPicPr>
          <p:cNvPr id="37" name="Picture 2"/>
          <p:cNvPicPr>
            <a:picLocks noChangeAspect="1" noChangeArrowheads="1"/>
          </p:cNvPicPr>
          <p:nvPr/>
        </p:nvPicPr>
        <p:blipFill>
          <a:blip r:embed="rId4" cstate="print"/>
          <a:srcRect t="67391"/>
          <a:stretch>
            <a:fillRect/>
          </a:stretch>
        </p:blipFill>
        <p:spPr bwMode="auto">
          <a:xfrm>
            <a:off x="4686300" y="2759932"/>
            <a:ext cx="4334750" cy="2414404"/>
          </a:xfrm>
          <a:prstGeom prst="rect">
            <a:avLst/>
          </a:prstGeom>
          <a:noFill/>
          <a:ln w="9525">
            <a:noFill/>
            <a:miter lim="800000"/>
            <a:headEnd/>
            <a:tailEnd/>
          </a:ln>
        </p:spPr>
      </p:pic>
      <p:sp>
        <p:nvSpPr>
          <p:cNvPr id="50" name="TextBox 49"/>
          <p:cNvSpPr txBox="1"/>
          <p:nvPr/>
        </p:nvSpPr>
        <p:spPr>
          <a:xfrm>
            <a:off x="7398400" y="4955294"/>
            <a:ext cx="1659429" cy="369332"/>
          </a:xfrm>
          <a:prstGeom prst="rect">
            <a:avLst/>
          </a:prstGeom>
          <a:solidFill>
            <a:schemeClr val="bg1"/>
          </a:solidFill>
        </p:spPr>
        <p:txBody>
          <a:bodyPr wrap="none" rtlCol="0">
            <a:spAutoFit/>
          </a:bodyPr>
          <a:lstStyle/>
          <a:p>
            <a:r>
              <a:rPr lang="en-US" b="1" dirty="0" smtClean="0">
                <a:solidFill>
                  <a:srgbClr val="0000FF"/>
                </a:solidFill>
                <a:latin typeface="Calibri"/>
                <a:cs typeface="Calibri"/>
              </a:rPr>
              <a:t>HF- Multiplicity</a:t>
            </a:r>
            <a:r>
              <a:rPr lang="en-US" b="1" dirty="0" smtClean="0">
                <a:solidFill>
                  <a:srgbClr val="0000FF"/>
                </a:solidFill>
              </a:rPr>
              <a:t> </a:t>
            </a:r>
            <a:endParaRPr lang="en-US" b="1" dirty="0">
              <a:solidFill>
                <a:srgbClr val="0000FF"/>
              </a:solidFill>
            </a:endParaRPr>
          </a:p>
        </p:txBody>
      </p:sp>
      <p:sp>
        <p:nvSpPr>
          <p:cNvPr id="51" name="Rectangle 50"/>
          <p:cNvSpPr/>
          <p:nvPr/>
        </p:nvSpPr>
        <p:spPr>
          <a:xfrm>
            <a:off x="3048000" y="4989670"/>
            <a:ext cx="1783849" cy="369332"/>
          </a:xfrm>
          <a:prstGeom prst="rect">
            <a:avLst/>
          </a:prstGeom>
          <a:solidFill>
            <a:schemeClr val="bg1"/>
          </a:solidFill>
        </p:spPr>
        <p:txBody>
          <a:bodyPr wrap="none">
            <a:spAutoFit/>
          </a:bodyPr>
          <a:lstStyle/>
          <a:p>
            <a:r>
              <a:rPr lang="en-US" b="1" dirty="0" err="1" smtClean="0">
                <a:solidFill>
                  <a:srgbClr val="0000FF"/>
                </a:solidFill>
                <a:latin typeface="Verdana" pitchFamily="-106" charset="0"/>
              </a:rPr>
              <a:t>ξ</a:t>
            </a:r>
            <a:r>
              <a:rPr lang="en-US" b="1" dirty="0" smtClean="0">
                <a:solidFill>
                  <a:srgbClr val="0000FF"/>
                </a:solidFill>
                <a:latin typeface="Arial Rounded MT Bold" pitchFamily="34" charset="0"/>
              </a:rPr>
              <a:t> = </a:t>
            </a:r>
            <a:r>
              <a:rPr lang="el-GR" b="1" dirty="0" smtClean="0">
                <a:solidFill>
                  <a:srgbClr val="0000FF"/>
                </a:solidFill>
                <a:latin typeface="Arial Rounded MT Bold" pitchFamily="34" charset="0"/>
                <a:cs typeface="Arial" charset="0"/>
              </a:rPr>
              <a:t>Σ</a:t>
            </a:r>
            <a:r>
              <a:rPr lang="en-US" b="1" baseline="-25000" dirty="0" err="1" smtClean="0">
                <a:solidFill>
                  <a:srgbClr val="0000FF"/>
                </a:solidFill>
                <a:latin typeface="Arial Rounded MT Bold" pitchFamily="34" charset="0"/>
                <a:cs typeface="Arial" charset="0"/>
              </a:rPr>
              <a:t>i</a:t>
            </a:r>
            <a:r>
              <a:rPr lang="en-US" b="1" baseline="-25000" dirty="0" smtClean="0">
                <a:solidFill>
                  <a:srgbClr val="0000FF"/>
                </a:solidFill>
                <a:latin typeface="Arial Rounded MT Bold" pitchFamily="34" charset="0"/>
                <a:cs typeface="Arial" charset="0"/>
              </a:rPr>
              <a:t> </a:t>
            </a:r>
            <a:r>
              <a:rPr lang="en-US" b="1" dirty="0" smtClean="0">
                <a:solidFill>
                  <a:srgbClr val="0000FF"/>
                </a:solidFill>
                <a:latin typeface="Arial Rounded MT Bold" pitchFamily="34" charset="0"/>
              </a:rPr>
              <a:t>(</a:t>
            </a:r>
            <a:r>
              <a:rPr lang="en-US" b="1" dirty="0" err="1" smtClean="0">
                <a:solidFill>
                  <a:srgbClr val="0000FF"/>
                </a:solidFill>
                <a:latin typeface="Arial Rounded MT Bold" pitchFamily="34" charset="0"/>
              </a:rPr>
              <a:t>E</a:t>
            </a:r>
            <a:r>
              <a:rPr lang="en-US" b="1" baseline="-25000" dirty="0" err="1" smtClean="0">
                <a:solidFill>
                  <a:srgbClr val="0000FF"/>
                </a:solidFill>
                <a:latin typeface="Arial Rounded MT Bold" pitchFamily="34" charset="0"/>
              </a:rPr>
              <a:t>i</a:t>
            </a:r>
            <a:r>
              <a:rPr lang="en-US" b="1" baseline="-25000" dirty="0" smtClean="0">
                <a:solidFill>
                  <a:srgbClr val="0000FF"/>
                </a:solidFill>
                <a:latin typeface="Arial Rounded MT Bold" pitchFamily="34" charset="0"/>
              </a:rPr>
              <a:t> </a:t>
            </a:r>
            <a:r>
              <a:rPr lang="en-US" b="1" dirty="0" smtClean="0">
                <a:solidFill>
                  <a:srgbClr val="0000FF"/>
                </a:solidFill>
                <a:latin typeface="Arial Rounded MT Bold" pitchFamily="34" charset="0"/>
              </a:rPr>
              <a:t>± </a:t>
            </a:r>
            <a:r>
              <a:rPr lang="en-US" b="1" dirty="0" err="1" smtClean="0">
                <a:solidFill>
                  <a:srgbClr val="0000FF"/>
                </a:solidFill>
                <a:latin typeface="Arial Rounded MT Bold" pitchFamily="34" charset="0"/>
              </a:rPr>
              <a:t>p</a:t>
            </a:r>
            <a:r>
              <a:rPr lang="en-US" b="1" baseline="-25000" dirty="0" err="1" smtClean="0">
                <a:solidFill>
                  <a:srgbClr val="0000FF"/>
                </a:solidFill>
                <a:latin typeface="Arial Rounded MT Bold" pitchFamily="34" charset="0"/>
              </a:rPr>
              <a:t>z,i</a:t>
            </a:r>
            <a:r>
              <a:rPr lang="en-US" b="1" dirty="0" smtClean="0">
                <a:solidFill>
                  <a:srgbClr val="0000FF"/>
                </a:solidFill>
                <a:latin typeface="Arial Rounded MT Bold" pitchFamily="34" charset="0"/>
              </a:rPr>
              <a:t>)</a:t>
            </a:r>
            <a:endParaRPr lang="el-GR" b="1" dirty="0">
              <a:solidFill>
                <a:srgbClr val="0000FF"/>
              </a:solidFill>
              <a:latin typeface="Arial Rounded MT Bold"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3" name="TextBox 4"/>
          <p:cNvSpPr txBox="1">
            <a:spLocks noChangeArrowheads="1"/>
          </p:cNvSpPr>
          <p:nvPr/>
        </p:nvSpPr>
        <p:spPr bwMode="auto">
          <a:xfrm>
            <a:off x="0" y="1143000"/>
            <a:ext cx="9144000" cy="2739211"/>
          </a:xfrm>
          <a:prstGeom prst="rect">
            <a:avLst/>
          </a:prstGeom>
          <a:noFill/>
          <a:ln w="9525">
            <a:noFill/>
            <a:miter lim="800000"/>
            <a:headEnd/>
            <a:tailEnd/>
          </a:ln>
        </p:spPr>
        <p:txBody>
          <a:bodyPr wrap="square">
            <a:spAutoFit/>
          </a:bodyPr>
          <a:lstStyle/>
          <a:p>
            <a:pPr>
              <a:buFont typeface="Arial" charset="0"/>
              <a:buChar char="•"/>
            </a:pPr>
            <a:r>
              <a:rPr lang="en-US" sz="2400" b="1" dirty="0" smtClean="0">
                <a:solidFill>
                  <a:srgbClr val="FF6600"/>
                </a:solidFill>
                <a:latin typeface="Calibri"/>
                <a:cs typeface="Calibri"/>
              </a:rPr>
              <a:t> First observation of SD events at LHC in pp collisions at 0.9 &amp; 2.36 </a:t>
            </a:r>
            <a:r>
              <a:rPr lang="en-US" sz="2400" b="1" dirty="0" err="1" smtClean="0">
                <a:solidFill>
                  <a:srgbClr val="FF6600"/>
                </a:solidFill>
                <a:latin typeface="Calibri"/>
                <a:cs typeface="Calibri"/>
              </a:rPr>
              <a:t>T</a:t>
            </a:r>
            <a:r>
              <a:rPr lang="en-US" sz="2400" b="1" dirty="0" err="1" smtClean="0">
                <a:solidFill>
                  <a:srgbClr val="FF6600"/>
                </a:solidFill>
                <a:latin typeface="Calibri"/>
                <a:cs typeface="Calibri"/>
              </a:rPr>
              <a:t>eV</a:t>
            </a:r>
            <a:endParaRPr lang="en-US" sz="2400" b="1" dirty="0" smtClean="0">
              <a:latin typeface="Calibri"/>
              <a:cs typeface="Calibri"/>
            </a:endParaRPr>
          </a:p>
          <a:p>
            <a:pPr lvl="1">
              <a:buFont typeface="Arial" charset="0"/>
              <a:buChar char="•"/>
            </a:pPr>
            <a:r>
              <a:rPr lang="en-US" sz="2000" b="1" dirty="0" smtClean="0">
                <a:latin typeface="Calibri"/>
                <a:cs typeface="Calibri"/>
              </a:rPr>
              <a:t> Peak at </a:t>
            </a:r>
            <a:r>
              <a:rPr lang="en-US" sz="2000" b="1" dirty="0" smtClean="0">
                <a:solidFill>
                  <a:srgbClr val="FF6600"/>
                </a:solidFill>
                <a:latin typeface="Calibri"/>
                <a:cs typeface="Calibri"/>
              </a:rPr>
              <a:t>low </a:t>
            </a:r>
            <a:r>
              <a:rPr lang="en-US" sz="2000" b="1" dirty="0" err="1" smtClean="0">
                <a:solidFill>
                  <a:srgbClr val="FF6600"/>
                </a:solidFill>
                <a:latin typeface="Calibri"/>
                <a:cs typeface="Calibri"/>
              </a:rPr>
              <a:t>ξ</a:t>
            </a:r>
            <a:r>
              <a:rPr lang="en-US" sz="2000" b="1" dirty="0" smtClean="0">
                <a:solidFill>
                  <a:srgbClr val="FF6600"/>
                </a:solidFill>
                <a:latin typeface="Calibri"/>
                <a:cs typeface="Calibri"/>
              </a:rPr>
              <a:t> </a:t>
            </a:r>
            <a:r>
              <a:rPr lang="en-US" sz="2000" b="1" dirty="0" smtClean="0">
                <a:latin typeface="Calibri"/>
                <a:cs typeface="Calibri"/>
              </a:rPr>
              <a:t>values and</a:t>
            </a:r>
          </a:p>
          <a:p>
            <a:pPr lvl="1">
              <a:buFont typeface="Arial" charset="0"/>
              <a:buChar char="•"/>
            </a:pPr>
            <a:r>
              <a:rPr lang="en-US" sz="2000" b="1" dirty="0" smtClean="0">
                <a:latin typeface="Calibri"/>
                <a:cs typeface="Calibri"/>
              </a:rPr>
              <a:t> </a:t>
            </a:r>
            <a:r>
              <a:rPr lang="en-US" sz="2000" b="1" dirty="0" smtClean="0">
                <a:latin typeface="Calibri"/>
                <a:cs typeface="Calibri"/>
              </a:rPr>
              <a:t>Presence of a Large Rapidity Gap   </a:t>
            </a:r>
          </a:p>
          <a:p>
            <a:endParaRPr lang="en-US" sz="2400" b="1" dirty="0" smtClean="0">
              <a:latin typeface="Calibri"/>
              <a:cs typeface="Calibri"/>
            </a:endParaRPr>
          </a:p>
          <a:p>
            <a:pPr>
              <a:buFont typeface="Arial" charset="0"/>
              <a:buChar char="•"/>
            </a:pPr>
            <a:r>
              <a:rPr lang="en-US" sz="2400" b="1" dirty="0" smtClean="0">
                <a:solidFill>
                  <a:srgbClr val="0000FF"/>
                </a:solidFill>
                <a:latin typeface="Calibri"/>
                <a:cs typeface="Calibri"/>
              </a:rPr>
              <a:t> Comparison to the MC event generators</a:t>
            </a:r>
            <a:endParaRPr lang="en-US" sz="2400" b="1" dirty="0" smtClean="0">
              <a:solidFill>
                <a:schemeClr val="tx2"/>
              </a:solidFill>
              <a:latin typeface="Calibri"/>
              <a:cs typeface="Calibri"/>
            </a:endParaRPr>
          </a:p>
          <a:p>
            <a:pPr lvl="1">
              <a:buFont typeface="Arial" charset="0"/>
              <a:buChar char="•"/>
            </a:pPr>
            <a:r>
              <a:rPr lang="en-US" sz="2000" b="1" dirty="0" smtClean="0">
                <a:solidFill>
                  <a:schemeClr val="tx2"/>
                </a:solidFill>
                <a:latin typeface="Calibri"/>
                <a:cs typeface="Calibri"/>
              </a:rPr>
              <a:t> </a:t>
            </a:r>
            <a:r>
              <a:rPr lang="en-US" sz="2000" b="1" dirty="0" smtClean="0">
                <a:latin typeface="Calibri"/>
                <a:cs typeface="Calibri"/>
              </a:rPr>
              <a:t>PYTHIA gives a better non-diffractive description</a:t>
            </a:r>
            <a:endParaRPr lang="en-US" sz="2000" b="1" dirty="0" smtClean="0">
              <a:latin typeface="Calibri"/>
              <a:cs typeface="Calibri"/>
            </a:endParaRPr>
          </a:p>
          <a:p>
            <a:pPr lvl="1">
              <a:buFont typeface="Arial" charset="0"/>
              <a:buChar char="•"/>
            </a:pPr>
            <a:r>
              <a:rPr lang="en-US" sz="2000" b="1" dirty="0" smtClean="0">
                <a:latin typeface="Calibri"/>
                <a:cs typeface="Calibri"/>
              </a:rPr>
              <a:t> PHOJET describes  the diffractive contribution better</a:t>
            </a:r>
          </a:p>
          <a:p>
            <a:pPr lvl="1">
              <a:buFont typeface="Arial" charset="0"/>
              <a:buChar char="•"/>
            </a:pPr>
            <a:r>
              <a:rPr lang="en-US" sz="2000" b="1" dirty="0" smtClean="0">
                <a:latin typeface="Calibri"/>
                <a:cs typeface="Calibri"/>
              </a:rPr>
              <a:t> </a:t>
            </a:r>
            <a:r>
              <a:rPr lang="en-US" sz="2000" b="1" dirty="0" smtClean="0">
                <a:latin typeface="Calibri"/>
                <a:cs typeface="Calibri"/>
              </a:rPr>
              <a:t>No sensitivity to </a:t>
            </a:r>
            <a:r>
              <a:rPr lang="en-US" sz="2000" b="1" dirty="0" err="1" smtClean="0">
                <a:latin typeface="Calibri"/>
                <a:cs typeface="Calibri"/>
              </a:rPr>
              <a:t>Pythia</a:t>
            </a:r>
            <a:r>
              <a:rPr lang="en-US" sz="2000" b="1" dirty="0" smtClean="0">
                <a:latin typeface="Calibri"/>
                <a:cs typeface="Calibri"/>
              </a:rPr>
              <a:t> 6 Tunes</a:t>
            </a:r>
            <a:endParaRPr lang="en-US" sz="2000" b="1" dirty="0" smtClean="0">
              <a:latin typeface="Calibri"/>
              <a:cs typeface="Calibri"/>
            </a:endParaRPr>
          </a:p>
        </p:txBody>
      </p:sp>
      <p:sp>
        <p:nvSpPr>
          <p:cNvPr id="9" name="Text Box 2"/>
          <p:cNvSpPr txBox="1">
            <a:spLocks noChangeArrowheads="1"/>
          </p:cNvSpPr>
          <p:nvPr/>
        </p:nvSpPr>
        <p:spPr bwMode="auto">
          <a:xfrm>
            <a:off x="1453356" y="-4763"/>
            <a:ext cx="6168375" cy="707886"/>
          </a:xfrm>
          <a:prstGeom prst="rect">
            <a:avLst/>
          </a:prstGeom>
          <a:noFill/>
          <a:ln w="9525">
            <a:noFill/>
            <a:miter lim="800000"/>
            <a:headEnd/>
            <a:tailEnd/>
          </a:ln>
        </p:spPr>
        <p:txBody>
          <a:bodyPr wrap="none">
            <a:spAutoFit/>
          </a:bodyPr>
          <a:lstStyle/>
          <a:p>
            <a:r>
              <a:rPr lang="en-US" sz="4000" dirty="0" smtClean="0">
                <a:solidFill>
                  <a:srgbClr val="000000"/>
                </a:solidFill>
                <a:latin typeface="+mj-lt"/>
              </a:rPr>
              <a:t>SD Observation. Bottom Line</a:t>
            </a:r>
            <a:endParaRPr lang="ru-RU" sz="4000" dirty="0">
              <a:solidFill>
                <a:srgbClr val="000000"/>
              </a:solidFill>
              <a:latin typeface="+mj-lt"/>
            </a:endParaRPr>
          </a:p>
        </p:txBody>
      </p:sp>
      <p:sp>
        <p:nvSpPr>
          <p:cNvPr id="19" name="Date Placeholder 3"/>
          <p:cNvSpPr>
            <a:spLocks noGrp="1"/>
          </p:cNvSpPr>
          <p:nvPr>
            <p:ph type="dt" sz="half" idx="10"/>
          </p:nvPr>
        </p:nvSpPr>
        <p:spPr>
          <a:xfrm>
            <a:off x="263680" y="6489395"/>
            <a:ext cx="2133600" cy="365125"/>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49C751F6-8106-D248-9AC7-E79CDEA31DE6}" type="datetime1">
              <a:rPr kumimoji="0" lang="en-US" sz="1600" b="0" i="0" u="none" strike="noStrike" kern="0" cap="none" spc="0" normalizeH="0" baseline="0" noProof="0" smtClean="0">
                <a:ln>
                  <a:noFill/>
                </a:ln>
                <a:solidFill>
                  <a:schemeClr val="bg2"/>
                </a:solidFill>
                <a:effectLst/>
                <a:uLnTx/>
                <a:uFillTx/>
                <a:latin typeface="Calibri"/>
                <a:cs typeface="Calibri"/>
              </a:rPr>
              <a:pPr marL="0" marR="0" lvl="0" indent="0" defTabSz="914400" eaLnBrk="1" fontAlgn="auto" latinLnBrk="0" hangingPunct="1">
                <a:lnSpc>
                  <a:spcPct val="100000"/>
                </a:lnSpc>
                <a:spcBef>
                  <a:spcPts val="0"/>
                </a:spcBef>
                <a:spcAft>
                  <a:spcPts val="0"/>
                </a:spcAft>
                <a:buClrTx/>
                <a:buSzTx/>
                <a:buFontTx/>
                <a:buNone/>
                <a:tabLst/>
                <a:defRPr/>
              </a:pPr>
              <a:t>7/23/10</a:t>
            </a:fld>
            <a:endParaRPr kumimoji="0" lang="en-US" sz="1600" b="0" i="0" u="none" strike="noStrike" kern="0" cap="none" spc="0" normalizeH="0" baseline="0" noProof="0" dirty="0">
              <a:ln>
                <a:noFill/>
              </a:ln>
              <a:solidFill>
                <a:schemeClr val="bg2"/>
              </a:solidFill>
              <a:effectLst/>
              <a:uLnTx/>
              <a:uFillTx/>
              <a:latin typeface="Calibri"/>
              <a:cs typeface="Calibri"/>
            </a:endParaRPr>
          </a:p>
        </p:txBody>
      </p:sp>
      <p:sp>
        <p:nvSpPr>
          <p:cNvPr id="20" name="Footer Placeholder 4"/>
          <p:cNvSpPr>
            <a:spLocks noGrp="1"/>
          </p:cNvSpPr>
          <p:nvPr>
            <p:ph type="ftr" sz="quarter" idx="11"/>
          </p:nvPr>
        </p:nvSpPr>
        <p:spPr>
          <a:xfrm>
            <a:off x="3124200" y="6489395"/>
            <a:ext cx="2895600" cy="365125"/>
          </a:xfrm>
          <a:prstGeom prst="rect">
            <a:avLst/>
          </a:prstGeom>
        </p:spPr>
        <p:txBody>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err="1" smtClean="0">
                <a:ln>
                  <a:noFill/>
                </a:ln>
                <a:solidFill>
                  <a:srgbClr val="808080"/>
                </a:solidFill>
                <a:effectLst/>
                <a:uLnTx/>
                <a:uFillTx/>
                <a:latin typeface="Calibri"/>
                <a:cs typeface="Calibri"/>
              </a:rPr>
              <a:t>P.Bartalini</a:t>
            </a:r>
            <a:r>
              <a:rPr kumimoji="0" lang="en-US" sz="1600" b="0" i="0" u="none" strike="noStrike" kern="0" cap="none" spc="0" normalizeH="0" baseline="0" noProof="0" dirty="0" smtClean="0">
                <a:ln>
                  <a:noFill/>
                </a:ln>
                <a:solidFill>
                  <a:srgbClr val="808080"/>
                </a:solidFill>
                <a:effectLst/>
                <a:uLnTx/>
                <a:uFillTx/>
                <a:latin typeface="Calibri"/>
                <a:cs typeface="Calibri"/>
              </a:rPr>
              <a:t> - ICHEP 2010</a:t>
            </a:r>
            <a:endParaRPr kumimoji="0" lang="en-US" sz="1600" b="0" i="0" u="none" strike="noStrike" kern="0" cap="none" spc="0" normalizeH="0" baseline="0" noProof="0" dirty="0">
              <a:ln>
                <a:noFill/>
              </a:ln>
              <a:solidFill>
                <a:srgbClr val="808080"/>
              </a:solidFill>
              <a:effectLst/>
              <a:uLnTx/>
              <a:uFillTx/>
              <a:latin typeface="Calibri"/>
              <a:cs typeface="Calibri"/>
            </a:endParaRPr>
          </a:p>
        </p:txBody>
      </p:sp>
      <p:sp>
        <p:nvSpPr>
          <p:cNvPr id="21" name="Slide Number Placeholder 5"/>
          <p:cNvSpPr>
            <a:spLocks noGrp="1"/>
          </p:cNvSpPr>
          <p:nvPr>
            <p:ph type="sldNum" sz="quarter" idx="12"/>
          </p:nvPr>
        </p:nvSpPr>
        <p:spPr>
          <a:xfrm>
            <a:off x="6770910" y="6477300"/>
            <a:ext cx="2133600" cy="365125"/>
          </a:xfrm>
          <a:prstGeom prst="rect">
            <a:avLst/>
          </a:prstGeom>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6AF9A71B-441C-2C48-9BD6-133FAC048821}" type="slidenum">
              <a:rPr kumimoji="0" lang="en-US" sz="1600" b="0" i="0" u="none" strike="noStrike" kern="0" cap="none" spc="0" normalizeH="0" baseline="0" noProof="0" smtClean="0">
                <a:ln>
                  <a:noFill/>
                </a:ln>
                <a:solidFill>
                  <a:srgbClr val="808080"/>
                </a:solidFill>
                <a:effectLst/>
                <a:uLnTx/>
                <a:uFillTx/>
                <a:latin typeface="Calibri"/>
                <a:cs typeface="Calibri"/>
              </a:rPr>
              <a:pPr marL="0" marR="0" lvl="0" indent="0" algn="r" defTabSz="914400" eaLnBrk="1" fontAlgn="auto" latinLnBrk="0" hangingPunct="1">
                <a:lnSpc>
                  <a:spcPct val="100000"/>
                </a:lnSpc>
                <a:spcBef>
                  <a:spcPts val="0"/>
                </a:spcBef>
                <a:spcAft>
                  <a:spcPts val="0"/>
                </a:spcAft>
                <a:buClrTx/>
                <a:buSzTx/>
                <a:buFontTx/>
                <a:buNone/>
                <a:tabLst/>
                <a:defRPr/>
              </a:pPr>
              <a:t>27</a:t>
            </a:fld>
            <a:endParaRPr kumimoji="0" lang="en-US" sz="1600" b="0" i="0" u="none" strike="noStrike" kern="0" cap="none" spc="0" normalizeH="0" baseline="0" noProof="0" dirty="0">
              <a:ln>
                <a:noFill/>
              </a:ln>
              <a:solidFill>
                <a:srgbClr val="808080"/>
              </a:solidFill>
              <a:effectLst/>
              <a:uLnTx/>
              <a:uFillTx/>
              <a:latin typeface="Calibri"/>
              <a:cs typeface="Calibri"/>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5" name="Rectangle 1"/>
          <p:cNvSpPr>
            <a:spLocks noGrp="1" noChangeArrowheads="1"/>
          </p:cNvSpPr>
          <p:nvPr>
            <p:ph type="title"/>
          </p:nvPr>
        </p:nvSpPr>
        <p:spPr>
          <a:xfrm>
            <a:off x="892969" y="990600"/>
            <a:ext cx="7358063" cy="1359881"/>
          </a:xfrm>
          <a:ln/>
        </p:spPr>
        <p:txBody>
          <a:bodyPr/>
          <a:lstStyle/>
          <a:p>
            <a:r>
              <a:rPr lang="en-US" dirty="0" smtClean="0">
                <a:solidFill>
                  <a:srgbClr val="FF0000"/>
                </a:solidFill>
              </a:rPr>
              <a:t>Underlying Event Studies and Forward Physics at CMS</a:t>
            </a:r>
            <a:r>
              <a:rPr lang="en-US" dirty="0" smtClean="0"/>
              <a:t/>
            </a:r>
            <a:br>
              <a:rPr lang="en-US" dirty="0" smtClean="0"/>
            </a:br>
            <a:r>
              <a:rPr lang="en-US" sz="1400" dirty="0" smtClean="0">
                <a:solidFill>
                  <a:srgbClr val="008000"/>
                </a:solidFill>
              </a:rPr>
              <a:t>ICHEP 2010 – July </a:t>
            </a:r>
            <a:r>
              <a:rPr lang="en-US" sz="1400" dirty="0" smtClean="0">
                <a:solidFill>
                  <a:srgbClr val="008000"/>
                </a:solidFill>
              </a:rPr>
              <a:t>22-</a:t>
            </a:r>
            <a:r>
              <a:rPr lang="en-US" sz="1400" dirty="0" smtClean="0">
                <a:solidFill>
                  <a:srgbClr val="008000"/>
                </a:solidFill>
              </a:rPr>
              <a:t>28, 2010 – Paris</a:t>
            </a:r>
            <a:endParaRPr lang="en-US" sz="1700" dirty="0">
              <a:solidFill>
                <a:srgbClr val="008000"/>
              </a:solidFill>
            </a:endParaRPr>
          </a:p>
        </p:txBody>
      </p:sp>
      <p:sp>
        <p:nvSpPr>
          <p:cNvPr id="4" name="TextBox 3"/>
          <p:cNvSpPr txBox="1"/>
          <p:nvPr/>
        </p:nvSpPr>
        <p:spPr>
          <a:xfrm>
            <a:off x="0" y="2685813"/>
            <a:ext cx="9144000" cy="2862323"/>
          </a:xfrm>
          <a:prstGeom prst="rect">
            <a:avLst/>
          </a:prstGeom>
          <a:noFill/>
        </p:spPr>
        <p:txBody>
          <a:bodyPr wrap="square" rtlCol="0">
            <a:spAutoFit/>
          </a:bodyPr>
          <a:lstStyle/>
          <a:p>
            <a:r>
              <a:rPr lang="en-US" dirty="0" smtClean="0">
                <a:latin typeface="Calibri"/>
                <a:cs typeface="Calibri"/>
              </a:rPr>
              <a:t>PAS QCD-10-001 &amp; CERN-PH-EP/2010-014, submitted to EPJC: </a:t>
            </a:r>
            <a:r>
              <a:rPr lang="en-US" b="1" dirty="0" smtClean="0">
                <a:latin typeface="Calibri"/>
                <a:cs typeface="Calibri"/>
              </a:rPr>
              <a:t>“</a:t>
            </a:r>
            <a:r>
              <a:rPr lang="en-US" b="1" dirty="0">
                <a:solidFill>
                  <a:srgbClr val="000090"/>
                </a:solidFill>
                <a:latin typeface="Calibri"/>
                <a:cs typeface="Calibri"/>
              </a:rPr>
              <a:t>First Measurement of the Underlying Event </a:t>
            </a:r>
            <a:r>
              <a:rPr lang="en-US" b="1" dirty="0" smtClean="0">
                <a:solidFill>
                  <a:srgbClr val="000090"/>
                </a:solidFill>
                <a:latin typeface="Calibri"/>
                <a:cs typeface="Calibri"/>
              </a:rPr>
              <a:t>Activity at </a:t>
            </a:r>
            <a:r>
              <a:rPr lang="en-US" b="1" dirty="0">
                <a:solidFill>
                  <a:srgbClr val="000090"/>
                </a:solidFill>
                <a:latin typeface="Calibri"/>
                <a:cs typeface="Calibri"/>
              </a:rPr>
              <a:t>the LHC with</a:t>
            </a:r>
            <a:r>
              <a:rPr lang="en-US" b="1" dirty="0" smtClean="0">
                <a:solidFill>
                  <a:srgbClr val="000090"/>
                </a:solidFill>
                <a:latin typeface="Calibri"/>
                <a:cs typeface="Calibri"/>
              </a:rPr>
              <a:t> √</a:t>
            </a:r>
            <a:r>
              <a:rPr lang="en-US" b="1" dirty="0" err="1" smtClean="0">
                <a:solidFill>
                  <a:srgbClr val="000090"/>
                </a:solidFill>
                <a:latin typeface="Calibri"/>
                <a:cs typeface="Calibri"/>
              </a:rPr>
              <a:t>s</a:t>
            </a:r>
            <a:r>
              <a:rPr lang="en-US" b="1" dirty="0" smtClean="0">
                <a:solidFill>
                  <a:srgbClr val="000090"/>
                </a:solidFill>
                <a:latin typeface="Calibri"/>
                <a:cs typeface="Calibri"/>
              </a:rPr>
              <a:t> </a:t>
            </a:r>
            <a:r>
              <a:rPr lang="en-US" b="1" dirty="0">
                <a:solidFill>
                  <a:srgbClr val="000090"/>
                </a:solidFill>
                <a:latin typeface="Calibri"/>
                <a:cs typeface="Calibri"/>
              </a:rPr>
              <a:t>= 0.9 </a:t>
            </a:r>
            <a:r>
              <a:rPr lang="en-US" b="1" dirty="0" err="1">
                <a:solidFill>
                  <a:srgbClr val="000090"/>
                </a:solidFill>
                <a:latin typeface="Calibri"/>
                <a:cs typeface="Calibri"/>
              </a:rPr>
              <a:t>TeV</a:t>
            </a:r>
            <a:r>
              <a:rPr lang="en-US" b="1" dirty="0" smtClean="0">
                <a:solidFill>
                  <a:srgbClr val="000090"/>
                </a:solidFill>
                <a:latin typeface="Calibri"/>
                <a:cs typeface="Calibri"/>
              </a:rPr>
              <a:t>”</a:t>
            </a:r>
            <a:endParaRPr lang="en-US" b="1" dirty="0" smtClean="0">
              <a:latin typeface="Calibri"/>
              <a:cs typeface="Calibri"/>
            </a:endParaRPr>
          </a:p>
          <a:p>
            <a:r>
              <a:rPr lang="en-US" dirty="0" smtClean="0">
                <a:latin typeface="Calibri"/>
                <a:cs typeface="Calibri"/>
              </a:rPr>
              <a:t>PAS QCD-10-010: </a:t>
            </a:r>
            <a:r>
              <a:rPr lang="en-US" b="1" dirty="0" smtClean="0">
                <a:latin typeface="Calibri"/>
                <a:cs typeface="Calibri"/>
              </a:rPr>
              <a:t>“</a:t>
            </a:r>
            <a:r>
              <a:rPr lang="en-US" b="1" dirty="0">
                <a:solidFill>
                  <a:srgbClr val="000090"/>
                </a:solidFill>
                <a:latin typeface="Calibri"/>
                <a:cs typeface="Calibri"/>
              </a:rPr>
              <a:t>Measurement of the Underlying Event </a:t>
            </a:r>
            <a:r>
              <a:rPr lang="en-US" b="1" dirty="0" smtClean="0">
                <a:solidFill>
                  <a:srgbClr val="000090"/>
                </a:solidFill>
                <a:latin typeface="Calibri"/>
                <a:cs typeface="Calibri"/>
              </a:rPr>
              <a:t>Activity at </a:t>
            </a:r>
            <a:r>
              <a:rPr lang="en-US" b="1" dirty="0">
                <a:solidFill>
                  <a:srgbClr val="000090"/>
                </a:solidFill>
                <a:latin typeface="Calibri"/>
                <a:cs typeface="Calibri"/>
              </a:rPr>
              <a:t>the LHC with</a:t>
            </a:r>
            <a:r>
              <a:rPr lang="en-US" b="1" dirty="0" smtClean="0">
                <a:solidFill>
                  <a:srgbClr val="000090"/>
                </a:solidFill>
                <a:latin typeface="Calibri"/>
                <a:cs typeface="Calibri"/>
              </a:rPr>
              <a:t> √</a:t>
            </a:r>
            <a:r>
              <a:rPr lang="en-US" b="1" dirty="0" err="1" smtClean="0">
                <a:solidFill>
                  <a:srgbClr val="000090"/>
                </a:solidFill>
                <a:latin typeface="Calibri"/>
                <a:cs typeface="Calibri"/>
              </a:rPr>
              <a:t>s</a:t>
            </a:r>
            <a:r>
              <a:rPr lang="en-US" b="1" dirty="0" smtClean="0">
                <a:solidFill>
                  <a:srgbClr val="000090"/>
                </a:solidFill>
                <a:latin typeface="Calibri"/>
                <a:cs typeface="Calibri"/>
              </a:rPr>
              <a:t> </a:t>
            </a:r>
            <a:r>
              <a:rPr lang="en-US" b="1" dirty="0">
                <a:solidFill>
                  <a:srgbClr val="000090"/>
                </a:solidFill>
                <a:latin typeface="Calibri"/>
                <a:cs typeface="Calibri"/>
              </a:rPr>
              <a:t>= 7 </a:t>
            </a:r>
            <a:r>
              <a:rPr lang="en-US" b="1" dirty="0" err="1" smtClean="0">
                <a:solidFill>
                  <a:srgbClr val="000090"/>
                </a:solidFill>
                <a:latin typeface="Calibri"/>
                <a:cs typeface="Calibri"/>
              </a:rPr>
              <a:t>TeV</a:t>
            </a:r>
            <a:r>
              <a:rPr lang="en-US" b="1" dirty="0" smtClean="0">
                <a:solidFill>
                  <a:srgbClr val="000090"/>
                </a:solidFill>
                <a:latin typeface="Calibri"/>
                <a:cs typeface="Calibri"/>
              </a:rPr>
              <a:t> and </a:t>
            </a:r>
            <a:r>
              <a:rPr lang="en-US" b="1" dirty="0">
                <a:solidFill>
                  <a:srgbClr val="000090"/>
                </a:solidFill>
                <a:latin typeface="Calibri"/>
                <a:cs typeface="Calibri"/>
              </a:rPr>
              <a:t>Comparison with</a:t>
            </a:r>
            <a:r>
              <a:rPr lang="en-US" b="1" dirty="0" smtClean="0">
                <a:solidFill>
                  <a:srgbClr val="000090"/>
                </a:solidFill>
                <a:latin typeface="Calibri"/>
                <a:cs typeface="Calibri"/>
              </a:rPr>
              <a:t> √</a:t>
            </a:r>
            <a:r>
              <a:rPr lang="en-US" b="1" dirty="0" err="1" smtClean="0">
                <a:solidFill>
                  <a:srgbClr val="000090"/>
                </a:solidFill>
                <a:latin typeface="Calibri"/>
                <a:cs typeface="Calibri"/>
              </a:rPr>
              <a:t>s</a:t>
            </a:r>
            <a:r>
              <a:rPr lang="en-US" b="1" dirty="0" smtClean="0">
                <a:solidFill>
                  <a:srgbClr val="000090"/>
                </a:solidFill>
                <a:latin typeface="Calibri"/>
                <a:cs typeface="Calibri"/>
              </a:rPr>
              <a:t> </a:t>
            </a:r>
            <a:r>
              <a:rPr lang="en-US" b="1" dirty="0">
                <a:solidFill>
                  <a:srgbClr val="000090"/>
                </a:solidFill>
                <a:latin typeface="Calibri"/>
                <a:cs typeface="Calibri"/>
              </a:rPr>
              <a:t>= 0.9 </a:t>
            </a:r>
            <a:r>
              <a:rPr lang="en-US" b="1" dirty="0" err="1">
                <a:solidFill>
                  <a:srgbClr val="000090"/>
                </a:solidFill>
                <a:latin typeface="Calibri"/>
                <a:cs typeface="Calibri"/>
              </a:rPr>
              <a:t>TeV</a:t>
            </a:r>
            <a:r>
              <a:rPr lang="en-US" b="1" dirty="0" smtClean="0">
                <a:solidFill>
                  <a:srgbClr val="000090"/>
                </a:solidFill>
                <a:latin typeface="Calibri"/>
                <a:cs typeface="Calibri"/>
              </a:rPr>
              <a:t>” </a:t>
            </a:r>
            <a:endParaRPr lang="en-US" b="1" dirty="0" smtClean="0">
              <a:latin typeface="Calibri"/>
              <a:cs typeface="Calibri"/>
            </a:endParaRPr>
          </a:p>
          <a:p>
            <a:r>
              <a:rPr lang="en-US" dirty="0" smtClean="0">
                <a:latin typeface="Calibri"/>
                <a:cs typeface="Calibri"/>
              </a:rPr>
              <a:t>PAS QCD-10-005: </a:t>
            </a:r>
            <a:r>
              <a:rPr lang="en-US" b="1" dirty="0" smtClean="0">
                <a:latin typeface="Calibri"/>
                <a:cs typeface="Calibri"/>
              </a:rPr>
              <a:t>“</a:t>
            </a:r>
            <a:r>
              <a:rPr lang="en-US" b="1" dirty="0" smtClean="0">
                <a:solidFill>
                  <a:srgbClr val="000090"/>
                </a:solidFill>
                <a:latin typeface="Calibri"/>
                <a:cs typeface="Calibri"/>
              </a:rPr>
              <a:t>Measurement of the Underlying Event Activity with the Jet Area/Median Approach at 0.9 </a:t>
            </a:r>
            <a:r>
              <a:rPr lang="en-US" b="1" dirty="0" err="1" smtClean="0">
                <a:solidFill>
                  <a:srgbClr val="000090"/>
                </a:solidFill>
                <a:latin typeface="Calibri"/>
                <a:cs typeface="Calibri"/>
              </a:rPr>
              <a:t>TeV</a:t>
            </a:r>
            <a:r>
              <a:rPr lang="en-US" b="1" dirty="0" smtClean="0">
                <a:solidFill>
                  <a:srgbClr val="000090"/>
                </a:solidFill>
                <a:latin typeface="Calibri"/>
                <a:cs typeface="Calibri"/>
              </a:rPr>
              <a:t>”.</a:t>
            </a:r>
          </a:p>
          <a:p>
            <a:r>
              <a:rPr lang="en-US" dirty="0" smtClean="0">
                <a:latin typeface="Calibri"/>
                <a:cs typeface="Calibri"/>
              </a:rPr>
              <a:t>PAS </a:t>
            </a:r>
            <a:r>
              <a:rPr lang="en-US" dirty="0" smtClean="0">
                <a:latin typeface="Calibri"/>
                <a:cs typeface="Calibri"/>
              </a:rPr>
              <a:t>FWD-10-002: </a:t>
            </a:r>
            <a:r>
              <a:rPr lang="en-US" b="1" dirty="0" smtClean="0">
                <a:latin typeface="Calibri"/>
                <a:cs typeface="Calibri"/>
              </a:rPr>
              <a:t>“</a:t>
            </a:r>
            <a:r>
              <a:rPr lang="en-US" b="1" dirty="0" smtClean="0">
                <a:solidFill>
                  <a:srgbClr val="000090"/>
                </a:solidFill>
                <a:latin typeface="Calibri"/>
                <a:cs typeface="Calibri"/>
              </a:rPr>
              <a:t>Measurement of the energy flow at large </a:t>
            </a:r>
            <a:r>
              <a:rPr lang="en-US" b="1" dirty="0" err="1" smtClean="0">
                <a:solidFill>
                  <a:srgbClr val="000090"/>
                </a:solidFill>
                <a:latin typeface="Calibri"/>
                <a:cs typeface="Calibri"/>
              </a:rPr>
              <a:t>pseudorapidity</a:t>
            </a:r>
            <a:r>
              <a:rPr lang="en-US" b="1" dirty="0" smtClean="0">
                <a:solidFill>
                  <a:srgbClr val="000090"/>
                </a:solidFill>
                <a:latin typeface="Calibri"/>
                <a:cs typeface="Calibri"/>
              </a:rPr>
              <a:t> at the LHC at √</a:t>
            </a:r>
            <a:r>
              <a:rPr lang="en-US" b="1" dirty="0" err="1" smtClean="0">
                <a:solidFill>
                  <a:srgbClr val="000090"/>
                </a:solidFill>
                <a:latin typeface="Calibri"/>
                <a:cs typeface="Calibri"/>
              </a:rPr>
              <a:t>s</a:t>
            </a:r>
            <a:r>
              <a:rPr lang="en-US" b="1" dirty="0" smtClean="0">
                <a:solidFill>
                  <a:srgbClr val="000090"/>
                </a:solidFill>
                <a:latin typeface="Calibri"/>
                <a:cs typeface="Calibri"/>
              </a:rPr>
              <a:t> = 900, 2360 and 7000 </a:t>
            </a:r>
            <a:r>
              <a:rPr lang="en-US" b="1" dirty="0" err="1" smtClean="0">
                <a:solidFill>
                  <a:srgbClr val="000090"/>
                </a:solidFill>
                <a:latin typeface="Calibri"/>
                <a:cs typeface="Calibri"/>
              </a:rPr>
              <a:t>GeV</a:t>
            </a:r>
            <a:r>
              <a:rPr lang="en-US" b="1" dirty="0" smtClean="0">
                <a:solidFill>
                  <a:srgbClr val="000090"/>
                </a:solidFill>
                <a:latin typeface="Calibri"/>
                <a:cs typeface="Calibri"/>
              </a:rPr>
              <a:t>”</a:t>
            </a:r>
          </a:p>
          <a:p>
            <a:r>
              <a:rPr lang="en-US" dirty="0" smtClean="0">
                <a:latin typeface="Calibri"/>
                <a:cs typeface="Calibri"/>
              </a:rPr>
              <a:t>PAS </a:t>
            </a:r>
            <a:r>
              <a:rPr lang="en-US" dirty="0" smtClean="0">
                <a:latin typeface="Calibri"/>
                <a:cs typeface="Calibri"/>
              </a:rPr>
              <a:t>FWD-10-001: </a:t>
            </a:r>
            <a:r>
              <a:rPr lang="en-US" b="1" dirty="0" smtClean="0">
                <a:latin typeface="Calibri"/>
                <a:cs typeface="Calibri"/>
              </a:rPr>
              <a:t>“</a:t>
            </a:r>
            <a:r>
              <a:rPr lang="en-US" b="1" dirty="0">
                <a:solidFill>
                  <a:srgbClr val="000090"/>
                </a:solidFill>
                <a:latin typeface="Calibri"/>
                <a:cs typeface="Calibri"/>
              </a:rPr>
              <a:t>Observation of diffraction in proton-proton collisions at </a:t>
            </a:r>
            <a:r>
              <a:rPr lang="en-US" b="1" dirty="0" smtClean="0">
                <a:solidFill>
                  <a:srgbClr val="000090"/>
                </a:solidFill>
                <a:latin typeface="Calibri"/>
                <a:cs typeface="Calibri"/>
              </a:rPr>
              <a:t>900 and </a:t>
            </a:r>
            <a:r>
              <a:rPr lang="en-US" b="1" dirty="0">
                <a:solidFill>
                  <a:srgbClr val="000090"/>
                </a:solidFill>
                <a:latin typeface="Calibri"/>
                <a:cs typeface="Calibri"/>
              </a:rPr>
              <a:t>2360 </a:t>
            </a:r>
            <a:r>
              <a:rPr lang="en-US" b="1" dirty="0" err="1">
                <a:solidFill>
                  <a:srgbClr val="000090"/>
                </a:solidFill>
                <a:latin typeface="Calibri"/>
                <a:cs typeface="Calibri"/>
              </a:rPr>
              <a:t>GeV</a:t>
            </a:r>
            <a:r>
              <a:rPr lang="en-US" b="1" dirty="0">
                <a:solidFill>
                  <a:srgbClr val="000090"/>
                </a:solidFill>
                <a:latin typeface="Calibri"/>
                <a:cs typeface="Calibri"/>
              </a:rPr>
              <a:t> centre-of-mass energies at the LHC</a:t>
            </a:r>
            <a:r>
              <a:rPr lang="en-US" b="1" dirty="0" smtClean="0">
                <a:solidFill>
                  <a:srgbClr val="000090"/>
                </a:solidFill>
                <a:latin typeface="Calibri"/>
                <a:cs typeface="Calibri"/>
              </a:rPr>
              <a:t>”</a:t>
            </a:r>
            <a:endParaRPr lang="en-US" b="1" dirty="0" smtClean="0">
              <a:latin typeface="Calibri"/>
              <a:cs typeface="Calibri"/>
            </a:endParaRPr>
          </a:p>
        </p:txBody>
      </p:sp>
      <p:sp>
        <p:nvSpPr>
          <p:cNvPr id="6" name="Content Placeholder 5"/>
          <p:cNvSpPr>
            <a:spLocks noGrp="1"/>
          </p:cNvSpPr>
          <p:nvPr>
            <p:ph idx="1"/>
          </p:nvPr>
        </p:nvSpPr>
        <p:spPr/>
        <p:txBody>
          <a:bodyPr/>
          <a:lstStyle/>
          <a:p>
            <a:endParaRPr lang="en-US"/>
          </a:p>
        </p:txBody>
      </p:sp>
      <p:sp>
        <p:nvSpPr>
          <p:cNvPr id="7" name="Text Box 2"/>
          <p:cNvSpPr txBox="1">
            <a:spLocks noChangeArrowheads="1"/>
          </p:cNvSpPr>
          <p:nvPr/>
        </p:nvSpPr>
        <p:spPr bwMode="auto">
          <a:xfrm>
            <a:off x="1" y="5256212"/>
            <a:ext cx="9144000" cy="3203575"/>
          </a:xfrm>
          <a:prstGeom prst="rect">
            <a:avLst/>
          </a:prstGeom>
          <a:noFill/>
          <a:ln w="36000">
            <a:noFill/>
            <a:round/>
            <a:headEnd/>
            <a:tailEnd/>
          </a:ln>
          <a:effectLst/>
        </p:spPr>
        <p:txBody>
          <a:bodyPr wrap="none" lIns="72000" tIns="94932" rIns="72000" bIns="72000">
            <a:prstTxWarp prst="textNoShape">
              <a:avLst/>
            </a:prstTxWarp>
          </a:bodyPr>
          <a:lstStyle/>
          <a:p>
            <a:pPr alg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b="1" dirty="0" smtClean="0">
                <a:solidFill>
                  <a:srgbClr val="FF0000"/>
                </a:solidFill>
                <a:latin typeface="Calibri"/>
                <a:ea typeface="msmincho" charset="0"/>
                <a:cs typeface="Calibri"/>
              </a:rPr>
              <a:t>CREDITS:</a:t>
            </a:r>
            <a:r>
              <a:rPr lang="en-US" b="1" dirty="0" smtClean="0">
                <a:solidFill>
                  <a:srgbClr val="660066"/>
                </a:solidFill>
                <a:latin typeface="Calibri"/>
                <a:ea typeface="msmincho" charset="0"/>
                <a:cs typeface="Calibri"/>
              </a:rPr>
              <a:t> QCD </a:t>
            </a:r>
            <a:r>
              <a:rPr lang="en-US" b="1" dirty="0" smtClean="0">
                <a:solidFill>
                  <a:srgbClr val="660066"/>
                </a:solidFill>
                <a:latin typeface="Calibri"/>
                <a:ea typeface="msmincho" charset="0"/>
                <a:cs typeface="Calibri"/>
              </a:rPr>
              <a:t>and </a:t>
            </a:r>
            <a:r>
              <a:rPr lang="en-US" b="1" dirty="0" smtClean="0">
                <a:solidFill>
                  <a:srgbClr val="660066"/>
                </a:solidFill>
                <a:latin typeface="Calibri"/>
                <a:ea typeface="msmincho" charset="0"/>
                <a:cs typeface="Calibri"/>
              </a:rPr>
              <a:t>FWD</a:t>
            </a:r>
            <a:r>
              <a:rPr lang="en-US" b="1" u="sng" dirty="0" smtClean="0">
                <a:solidFill>
                  <a:srgbClr val="660066"/>
                </a:solidFill>
                <a:latin typeface="Calibri"/>
                <a:ea typeface="msmincho" charset="0"/>
                <a:cs typeface="Calibri"/>
              </a:rPr>
              <a:t> </a:t>
            </a:r>
            <a:r>
              <a:rPr lang="en-US" b="1" dirty="0" smtClean="0">
                <a:solidFill>
                  <a:srgbClr val="660066"/>
                </a:solidFill>
                <a:latin typeface="Calibri"/>
                <a:ea typeface="msmincho" charset="0"/>
                <a:cs typeface="Calibri"/>
              </a:rPr>
              <a:t>colleagues, in particular:</a:t>
            </a:r>
          </a:p>
          <a:p>
            <a:pPr algn="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b="1" dirty="0" smtClean="0">
                <a:solidFill>
                  <a:srgbClr val="000000"/>
                </a:solidFill>
                <a:latin typeface="Calibri"/>
                <a:ea typeface="msmincho" charset="0"/>
                <a:cs typeface="Calibri"/>
              </a:rPr>
              <a:t>H. Jung, G. </a:t>
            </a:r>
            <a:r>
              <a:rPr lang="en-US" b="1" dirty="0" err="1" smtClean="0">
                <a:solidFill>
                  <a:srgbClr val="000000"/>
                </a:solidFill>
                <a:latin typeface="Calibri"/>
                <a:ea typeface="msmincho" charset="0"/>
                <a:cs typeface="Calibri"/>
              </a:rPr>
              <a:t>Brona</a:t>
            </a:r>
            <a:r>
              <a:rPr lang="en-US" b="1" dirty="0" smtClean="0">
                <a:solidFill>
                  <a:srgbClr val="000000"/>
                </a:solidFill>
                <a:latin typeface="Calibri"/>
                <a:ea typeface="msmincho" charset="0"/>
                <a:cs typeface="Calibri"/>
              </a:rPr>
              <a:t>, A. </a:t>
            </a:r>
            <a:r>
              <a:rPr lang="en-US" b="1" dirty="0" err="1" smtClean="0">
                <a:solidFill>
                  <a:srgbClr val="000000"/>
                </a:solidFill>
                <a:latin typeface="Calibri"/>
                <a:ea typeface="msmincho" charset="0"/>
                <a:cs typeface="Calibri"/>
              </a:rPr>
              <a:t>Vilela</a:t>
            </a:r>
            <a:r>
              <a:rPr lang="en-US" b="1" dirty="0" smtClean="0">
                <a:solidFill>
                  <a:srgbClr val="000000"/>
                </a:solidFill>
                <a:latin typeface="Calibri"/>
                <a:ea typeface="msmincho" charset="0"/>
                <a:cs typeface="Calibri"/>
              </a:rPr>
              <a:t> Pereira, A. </a:t>
            </a:r>
            <a:r>
              <a:rPr lang="en-US" b="1" dirty="0" err="1" smtClean="0">
                <a:solidFill>
                  <a:srgbClr val="000000"/>
                </a:solidFill>
                <a:latin typeface="Calibri"/>
                <a:ea typeface="msmincho" charset="0"/>
                <a:cs typeface="Calibri"/>
              </a:rPr>
              <a:t>Sobol</a:t>
            </a:r>
            <a:r>
              <a:rPr lang="en-US" b="1" dirty="0" smtClean="0">
                <a:solidFill>
                  <a:srgbClr val="000000"/>
                </a:solidFill>
                <a:latin typeface="Calibri"/>
                <a:ea typeface="msmincho" charset="0"/>
                <a:cs typeface="Calibri"/>
              </a:rPr>
              <a:t>, G. </a:t>
            </a:r>
            <a:r>
              <a:rPr lang="en-US" b="1" dirty="0" err="1" smtClean="0">
                <a:solidFill>
                  <a:srgbClr val="000000"/>
                </a:solidFill>
                <a:latin typeface="Calibri"/>
                <a:ea typeface="msmincho" charset="0"/>
                <a:cs typeface="Calibri"/>
              </a:rPr>
              <a:t>Cerati</a:t>
            </a:r>
            <a:r>
              <a:rPr lang="en-US" b="1" dirty="0" smtClean="0">
                <a:solidFill>
                  <a:srgbClr val="000000"/>
                </a:solidFill>
                <a:latin typeface="Calibri"/>
                <a:ea typeface="msmincho" charset="0"/>
                <a:cs typeface="Calibri"/>
              </a:rPr>
              <a:t>, L. </a:t>
            </a:r>
            <a:r>
              <a:rPr lang="en-US" b="1" dirty="0" err="1" smtClean="0">
                <a:solidFill>
                  <a:srgbClr val="000000"/>
                </a:solidFill>
                <a:latin typeface="Calibri"/>
                <a:ea typeface="msmincho" charset="0"/>
                <a:cs typeface="Calibri"/>
              </a:rPr>
              <a:t>Mucibello</a:t>
            </a:r>
            <a:endParaRPr lang="en-US" b="1" dirty="0">
              <a:solidFill>
                <a:srgbClr val="000000"/>
              </a:solidFill>
              <a:latin typeface="Calibri"/>
              <a:ea typeface="msmincho" charset="0"/>
              <a:cs typeface="Calibri"/>
            </a:endParaRPr>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221" name="Picture 5"/>
          <p:cNvPicPr>
            <a:picLocks noChangeAspect="1" noChangeArrowheads="1"/>
          </p:cNvPicPr>
          <p:nvPr/>
        </p:nvPicPr>
        <p:blipFill>
          <a:blip r:embed="rId3" cstate="print"/>
          <a:srcRect/>
          <a:stretch>
            <a:fillRect/>
          </a:stretch>
        </p:blipFill>
        <p:spPr bwMode="auto">
          <a:xfrm>
            <a:off x="0" y="685800"/>
            <a:ext cx="5257800" cy="3370263"/>
          </a:xfrm>
          <a:prstGeom prst="rect">
            <a:avLst/>
          </a:prstGeom>
          <a:noFill/>
          <a:ln w="9525">
            <a:noFill/>
            <a:miter lim="800000"/>
            <a:headEnd/>
            <a:tailEnd/>
          </a:ln>
        </p:spPr>
      </p:pic>
      <p:sp>
        <p:nvSpPr>
          <p:cNvPr id="9223" name="Line 11"/>
          <p:cNvSpPr>
            <a:spLocks noChangeShapeType="1"/>
          </p:cNvSpPr>
          <p:nvPr/>
        </p:nvSpPr>
        <p:spPr bwMode="auto">
          <a:xfrm>
            <a:off x="152400" y="4038600"/>
            <a:ext cx="8763000" cy="0"/>
          </a:xfrm>
          <a:prstGeom prst="line">
            <a:avLst/>
          </a:prstGeom>
          <a:noFill/>
          <a:ln w="9525">
            <a:solidFill>
              <a:schemeClr val="tx1"/>
            </a:solidFill>
            <a:round/>
            <a:headEnd/>
            <a:tailEnd/>
          </a:ln>
        </p:spPr>
        <p:txBody>
          <a:bodyPr/>
          <a:lstStyle/>
          <a:p>
            <a:endParaRPr lang="ru-RU"/>
          </a:p>
        </p:txBody>
      </p:sp>
      <p:pic>
        <p:nvPicPr>
          <p:cNvPr id="9224" name="Picture 12"/>
          <p:cNvPicPr>
            <a:picLocks noChangeAspect="1" noChangeArrowheads="1"/>
          </p:cNvPicPr>
          <p:nvPr/>
        </p:nvPicPr>
        <p:blipFill>
          <a:blip r:embed="rId4" cstate="print"/>
          <a:srcRect/>
          <a:stretch>
            <a:fillRect/>
          </a:stretch>
        </p:blipFill>
        <p:spPr bwMode="auto">
          <a:xfrm>
            <a:off x="38100" y="4267200"/>
            <a:ext cx="4724400" cy="2236788"/>
          </a:xfrm>
          <a:prstGeom prst="rect">
            <a:avLst/>
          </a:prstGeom>
          <a:noFill/>
          <a:ln w="9525">
            <a:noFill/>
            <a:miter lim="800000"/>
            <a:headEnd/>
            <a:tailEnd/>
          </a:ln>
        </p:spPr>
      </p:pic>
      <p:pic>
        <p:nvPicPr>
          <p:cNvPr id="9225" name="Picture 13"/>
          <p:cNvPicPr>
            <a:picLocks noChangeAspect="1" noChangeArrowheads="1"/>
          </p:cNvPicPr>
          <p:nvPr/>
        </p:nvPicPr>
        <p:blipFill>
          <a:blip r:embed="rId5" cstate="print"/>
          <a:srcRect/>
          <a:stretch>
            <a:fillRect/>
          </a:stretch>
        </p:blipFill>
        <p:spPr bwMode="auto">
          <a:xfrm>
            <a:off x="4457700" y="4191000"/>
            <a:ext cx="2609850" cy="1079500"/>
          </a:xfrm>
          <a:prstGeom prst="rect">
            <a:avLst/>
          </a:prstGeom>
          <a:noFill/>
          <a:ln w="9525">
            <a:noFill/>
            <a:miter lim="800000"/>
            <a:headEnd/>
            <a:tailEnd/>
          </a:ln>
        </p:spPr>
      </p:pic>
      <p:pic>
        <p:nvPicPr>
          <p:cNvPr id="9226" name="Picture 14"/>
          <p:cNvPicPr>
            <a:picLocks noChangeAspect="1" noChangeArrowheads="1"/>
          </p:cNvPicPr>
          <p:nvPr/>
        </p:nvPicPr>
        <p:blipFill>
          <a:blip r:embed="rId6" cstate="print"/>
          <a:srcRect/>
          <a:stretch>
            <a:fillRect/>
          </a:stretch>
        </p:blipFill>
        <p:spPr bwMode="auto">
          <a:xfrm>
            <a:off x="4686300" y="5410200"/>
            <a:ext cx="2706688" cy="1049338"/>
          </a:xfrm>
          <a:prstGeom prst="rect">
            <a:avLst/>
          </a:prstGeom>
          <a:noFill/>
          <a:ln w="9525">
            <a:noFill/>
            <a:miter lim="800000"/>
            <a:headEnd/>
            <a:tailEnd/>
          </a:ln>
        </p:spPr>
      </p:pic>
      <p:sp>
        <p:nvSpPr>
          <p:cNvPr id="19" name="Oval 3"/>
          <p:cNvSpPr>
            <a:spLocks/>
          </p:cNvSpPr>
          <p:nvPr/>
        </p:nvSpPr>
        <p:spPr bwMode="auto">
          <a:xfrm>
            <a:off x="2114661" y="1962298"/>
            <a:ext cx="892969" cy="892969"/>
          </a:xfrm>
          <a:prstGeom prst="ellipse">
            <a:avLst/>
          </a:prstGeom>
          <a:noFill/>
          <a:ln w="50800" cap="flat">
            <a:solidFill>
              <a:srgbClr val="00FF00"/>
            </a:solidFill>
            <a:prstDash val="solid"/>
            <a:miter lim="800000"/>
            <a:headEnd type="none" w="med" len="med"/>
            <a:tailEnd type="none" w="med" len="med"/>
          </a:ln>
          <a:effectLst>
            <a:outerShdw blurRad="127000" dist="76199" dir="2700000" algn="ctr" rotWithShape="0">
              <a:schemeClr val="bg2">
                <a:alpha val="75000"/>
              </a:schemeClr>
            </a:outerShdw>
          </a:effectLst>
        </p:spPr>
        <p:txBody>
          <a:bodyPr lIns="0" tIns="0" rIns="0" bIns="0">
            <a:prstTxWarp prst="textNoShape">
              <a:avLst/>
            </a:prstTxWarp>
          </a:bodyPr>
          <a:lstStyle/>
          <a:p>
            <a:endParaRPr lang="en-US"/>
          </a:p>
        </p:txBody>
      </p:sp>
      <p:sp>
        <p:nvSpPr>
          <p:cNvPr id="20" name="Line 4"/>
          <p:cNvSpPr>
            <a:spLocks noChangeShapeType="1"/>
          </p:cNvSpPr>
          <p:nvPr/>
        </p:nvSpPr>
        <p:spPr bwMode="auto">
          <a:xfrm rot="10800000" flipV="1">
            <a:off x="3004279" y="1422399"/>
            <a:ext cx="2253520" cy="913970"/>
          </a:xfrm>
          <a:prstGeom prst="line">
            <a:avLst/>
          </a:prstGeom>
          <a:noFill/>
          <a:ln w="38100" cap="flat">
            <a:solidFill>
              <a:srgbClr val="00FF00"/>
            </a:solidFill>
            <a:prstDash val="solid"/>
            <a:miter lim="800000"/>
            <a:headEnd type="stealth" w="med" len="med"/>
            <a:tailEnd type="none" w="med" len="med"/>
          </a:ln>
          <a:effectLst>
            <a:outerShdw blurRad="127000" dist="76199" dir="2700000" algn="ctr" rotWithShape="0">
              <a:schemeClr val="bg2">
                <a:alpha val="75000"/>
              </a:schemeClr>
            </a:outerShdw>
          </a:effectLst>
        </p:spPr>
        <p:txBody>
          <a:bodyPr lIns="0" tIns="0" rIns="0" bIns="0">
            <a:prstTxWarp prst="textNoShape">
              <a:avLst/>
            </a:prstTxWarp>
          </a:bodyPr>
          <a:lstStyle/>
          <a:p>
            <a:endParaRPr lang="en-US"/>
          </a:p>
        </p:txBody>
      </p:sp>
      <p:pic>
        <p:nvPicPr>
          <p:cNvPr id="21" name="Picture 1"/>
          <p:cNvPicPr>
            <a:picLocks noChangeAspect="1" noChangeArrowheads="1"/>
          </p:cNvPicPr>
          <p:nvPr/>
        </p:nvPicPr>
        <p:blipFill>
          <a:blip r:embed="rId7"/>
          <a:srcRect/>
          <a:stretch>
            <a:fillRect/>
          </a:stretch>
        </p:blipFill>
        <p:spPr bwMode="auto">
          <a:xfrm>
            <a:off x="5298660" y="900570"/>
            <a:ext cx="3558552" cy="1435799"/>
          </a:xfrm>
          <a:prstGeom prst="rect">
            <a:avLst/>
          </a:prstGeom>
          <a:noFill/>
          <a:ln w="12700" cap="flat">
            <a:noFill/>
            <a:miter lim="800000"/>
            <a:headEnd/>
            <a:tailEnd/>
          </a:ln>
        </p:spPr>
      </p:pic>
      <p:sp>
        <p:nvSpPr>
          <p:cNvPr id="22" name="Rectangle 8"/>
          <p:cNvSpPr>
            <a:spLocks/>
          </p:cNvSpPr>
          <p:nvPr/>
        </p:nvSpPr>
        <p:spPr bwMode="auto">
          <a:xfrm>
            <a:off x="7921278" y="1838466"/>
            <a:ext cx="1229863" cy="396082"/>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r>
              <a:rPr lang="en-US" sz="1400" b="1" dirty="0">
                <a:solidFill>
                  <a:srgbClr val="0000FF"/>
                </a:solidFill>
                <a:ea typeface="Lucida Grande" pitchFamily="-106" charset="0"/>
                <a:cs typeface="Lucida Grande" pitchFamily="-106" charset="0"/>
              </a:rPr>
              <a:t>CMS Tracker</a:t>
            </a:r>
          </a:p>
        </p:txBody>
      </p:sp>
      <p:sp>
        <p:nvSpPr>
          <p:cNvPr id="24" name="Title 1"/>
          <p:cNvSpPr txBox="1">
            <a:spLocks/>
          </p:cNvSpPr>
          <p:nvPr/>
        </p:nvSpPr>
        <p:spPr bwMode="auto">
          <a:xfrm>
            <a:off x="0" y="0"/>
            <a:ext cx="9144000" cy="862013"/>
          </a:xfrm>
          <a:prstGeom prst="rect">
            <a:avLst/>
          </a:prstGeom>
          <a:noFill/>
          <a:ln w="9525">
            <a:noFill/>
            <a:miter lim="800000"/>
            <a:headEnd/>
            <a:tailEnd/>
          </a:ln>
        </p:spPr>
        <p:txBody>
          <a:bodyPr anchor="ctr">
            <a:prstTxWarp prst="textNoShape">
              <a:avLst/>
            </a:prstTxWarp>
          </a:bodyPr>
          <a:lstStyle/>
          <a:p>
            <a:pPr algn="ctr" defTabSz="457200">
              <a:lnSpc>
                <a:spcPct val="80000"/>
              </a:lnSpc>
            </a:pPr>
            <a:r>
              <a:rPr lang="en-US" sz="2800" dirty="0" smtClean="0">
                <a:solidFill>
                  <a:schemeClr val="tx2"/>
                </a:solidFill>
                <a:latin typeface="Calibri" pitchFamily="-106" charset="0"/>
              </a:rPr>
              <a:t>Measuring </a:t>
            </a:r>
            <a:r>
              <a:rPr lang="en-US" sz="2800" dirty="0">
                <a:solidFill>
                  <a:schemeClr val="tx2"/>
                </a:solidFill>
                <a:latin typeface="Calibri" pitchFamily="-106" charset="0"/>
              </a:rPr>
              <a:t>the UE  in pp at √</a:t>
            </a:r>
            <a:r>
              <a:rPr lang="en-US" sz="2800" dirty="0" err="1">
                <a:solidFill>
                  <a:schemeClr val="tx2"/>
                </a:solidFill>
                <a:latin typeface="Calibri" pitchFamily="-106" charset="0"/>
              </a:rPr>
              <a:t>s</a:t>
            </a:r>
            <a:r>
              <a:rPr lang="en-US" sz="2800" dirty="0">
                <a:solidFill>
                  <a:schemeClr val="tx2"/>
                </a:solidFill>
                <a:latin typeface="Calibri" pitchFamily="-106" charset="0"/>
              </a:rPr>
              <a:t> </a:t>
            </a:r>
            <a:r>
              <a:rPr lang="en-US" sz="2800" dirty="0" smtClean="0">
                <a:solidFill>
                  <a:schemeClr val="tx2"/>
                </a:solidFill>
                <a:latin typeface="Calibri" pitchFamily="-106" charset="0"/>
              </a:rPr>
              <a:t>= 900 </a:t>
            </a:r>
            <a:r>
              <a:rPr lang="en-US" sz="2800" dirty="0" err="1" smtClean="0">
                <a:solidFill>
                  <a:schemeClr val="tx2"/>
                </a:solidFill>
                <a:latin typeface="Calibri" pitchFamily="-106" charset="0"/>
              </a:rPr>
              <a:t>GeV</a:t>
            </a:r>
            <a:r>
              <a:rPr lang="en-US" sz="2800" dirty="0" smtClean="0">
                <a:solidFill>
                  <a:schemeClr val="tx2"/>
                </a:solidFill>
                <a:latin typeface="Calibri" pitchFamily="-106" charset="0"/>
              </a:rPr>
              <a:t> and </a:t>
            </a:r>
            <a:r>
              <a:rPr lang="en-US" sz="2800" dirty="0">
                <a:solidFill>
                  <a:schemeClr val="tx2"/>
                </a:solidFill>
                <a:latin typeface="Calibri" pitchFamily="-106" charset="0"/>
              </a:rPr>
              <a:t>7 </a:t>
            </a:r>
            <a:r>
              <a:rPr lang="en-US" sz="2800" dirty="0" err="1">
                <a:solidFill>
                  <a:schemeClr val="tx2"/>
                </a:solidFill>
                <a:latin typeface="Calibri" pitchFamily="-106" charset="0"/>
              </a:rPr>
              <a:t>TeV</a:t>
            </a:r>
            <a:endParaRPr lang="en-US" sz="2800" dirty="0">
              <a:solidFill>
                <a:schemeClr val="tx2"/>
              </a:solidFill>
              <a:latin typeface="Calibri" pitchFamily="-106" charset="0"/>
            </a:endParaRPr>
          </a:p>
        </p:txBody>
      </p:sp>
      <p:sp>
        <p:nvSpPr>
          <p:cNvPr id="25"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6"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27"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28" name="TextBox 27"/>
          <p:cNvSpPr txBox="1"/>
          <p:nvPr/>
        </p:nvSpPr>
        <p:spPr>
          <a:xfrm>
            <a:off x="4108178" y="1053067"/>
            <a:ext cx="768622" cy="369332"/>
          </a:xfrm>
          <a:prstGeom prst="rect">
            <a:avLst/>
          </a:prstGeom>
          <a:noFill/>
        </p:spPr>
        <p:txBody>
          <a:bodyPr wrap="none" rtlCol="0">
            <a:spAutoFit/>
          </a:bodyPr>
          <a:lstStyle/>
          <a:p>
            <a:r>
              <a:rPr lang="en-US" dirty="0" smtClean="0">
                <a:solidFill>
                  <a:srgbClr val="FF0000"/>
                </a:solidFill>
              </a:rPr>
              <a:t>3.8 T</a:t>
            </a:r>
            <a:endParaRPr lang="en-US" dirty="0">
              <a:solidFill>
                <a:srgbClr val="FF0000"/>
              </a:solidFill>
            </a:endParaRPr>
          </a:p>
        </p:txBody>
      </p:sp>
      <p:sp>
        <p:nvSpPr>
          <p:cNvPr id="29" name="TextBox 28"/>
          <p:cNvSpPr txBox="1"/>
          <p:nvPr/>
        </p:nvSpPr>
        <p:spPr>
          <a:xfrm>
            <a:off x="5298660" y="2469465"/>
            <a:ext cx="1610140" cy="1169551"/>
          </a:xfrm>
          <a:prstGeom prst="rect">
            <a:avLst/>
          </a:prstGeom>
          <a:noFill/>
        </p:spPr>
        <p:txBody>
          <a:bodyPr wrap="square" rtlCol="0">
            <a:spAutoFit/>
          </a:bodyPr>
          <a:lstStyle/>
          <a:p>
            <a:r>
              <a:rPr lang="en-US" sz="1400" b="1" dirty="0" err="1">
                <a:solidFill>
                  <a:srgbClr val="FF0000"/>
                </a:solidFill>
              </a:rPr>
              <a:t>p</a:t>
            </a:r>
            <a:r>
              <a:rPr lang="en-US" sz="1400" b="1" baseline="-25000" dirty="0" err="1">
                <a:solidFill>
                  <a:srgbClr val="FF0000"/>
                </a:solidFill>
              </a:rPr>
              <a:t>T</a:t>
            </a:r>
            <a:r>
              <a:rPr lang="en-US" sz="1400" b="1" dirty="0">
                <a:solidFill>
                  <a:srgbClr val="FF0000"/>
                </a:solidFill>
              </a:rPr>
              <a:t> resolution</a:t>
            </a:r>
            <a:r>
              <a:rPr lang="en-US" sz="1400" b="1" dirty="0" smtClean="0">
                <a:solidFill>
                  <a:srgbClr val="FF0000"/>
                </a:solidFill>
              </a:rPr>
              <a:t> </a:t>
            </a:r>
          </a:p>
          <a:p>
            <a:r>
              <a:rPr lang="en-US" sz="1400" b="1" dirty="0" smtClean="0">
                <a:solidFill>
                  <a:srgbClr val="FF0000"/>
                </a:solidFill>
              </a:rPr>
              <a:t>@ </a:t>
            </a:r>
            <a:r>
              <a:rPr lang="en-US" sz="1400" b="1" dirty="0">
                <a:solidFill>
                  <a:srgbClr val="FF0000"/>
                </a:solidFill>
              </a:rPr>
              <a:t>1 </a:t>
            </a:r>
            <a:r>
              <a:rPr lang="en-US" sz="1400" b="1" dirty="0" err="1">
                <a:solidFill>
                  <a:srgbClr val="FF0000"/>
                </a:solidFill>
              </a:rPr>
              <a:t>GeV/</a:t>
            </a:r>
            <a:r>
              <a:rPr lang="en-US" sz="1400" b="1" dirty="0" err="1" smtClean="0">
                <a:solidFill>
                  <a:srgbClr val="FF0000"/>
                </a:solidFill>
              </a:rPr>
              <a:t>c</a:t>
            </a:r>
            <a:r>
              <a:rPr lang="en-US" sz="1400" b="1" dirty="0" smtClean="0">
                <a:solidFill>
                  <a:srgbClr val="FF0000"/>
                </a:solidFill>
              </a:rPr>
              <a:t> </a:t>
            </a:r>
            <a:r>
              <a:rPr lang="en-US" sz="1400" b="1" dirty="0" smtClean="0">
                <a:solidFill>
                  <a:srgbClr val="FF0000"/>
                </a:solidFill>
              </a:rPr>
              <a:t>is: </a:t>
            </a:r>
            <a:endParaRPr lang="en-US" sz="1400" b="1" dirty="0" smtClean="0">
              <a:solidFill>
                <a:srgbClr val="FF0000"/>
              </a:solidFill>
            </a:endParaRPr>
          </a:p>
          <a:p>
            <a:r>
              <a:rPr lang="en-US" sz="1400" b="1" dirty="0" smtClean="0">
                <a:solidFill>
                  <a:srgbClr val="FF0000"/>
                </a:solidFill>
              </a:rPr>
              <a:t>0.7</a:t>
            </a:r>
            <a:r>
              <a:rPr lang="en-US" sz="1400" b="1" dirty="0">
                <a:solidFill>
                  <a:srgbClr val="FF0000"/>
                </a:solidFill>
              </a:rPr>
              <a:t>% at </a:t>
            </a:r>
            <a:r>
              <a:rPr lang="en-US" sz="1400" b="1" i="1" dirty="0" err="1">
                <a:solidFill>
                  <a:srgbClr val="FF0000"/>
                </a:solidFill>
                <a:latin typeface="Symbol" charset="2"/>
                <a:cs typeface="Symbol" charset="2"/>
              </a:rPr>
              <a:t>h</a:t>
            </a:r>
            <a:r>
              <a:rPr lang="en-US" sz="1400" b="1" i="1" dirty="0">
                <a:solidFill>
                  <a:srgbClr val="FF0000"/>
                </a:solidFill>
              </a:rPr>
              <a:t> = 0 </a:t>
            </a:r>
            <a:r>
              <a:rPr lang="en-US" sz="1400" b="1" i="1" dirty="0" smtClean="0">
                <a:solidFill>
                  <a:srgbClr val="FF0000"/>
                </a:solidFill>
              </a:rPr>
              <a:t>and </a:t>
            </a:r>
          </a:p>
          <a:p>
            <a:r>
              <a:rPr lang="en-US" sz="1400" b="1" i="1" dirty="0" smtClean="0">
                <a:solidFill>
                  <a:srgbClr val="FF0000"/>
                </a:solidFill>
              </a:rPr>
              <a:t>2</a:t>
            </a:r>
            <a:r>
              <a:rPr lang="en-US" sz="1400" b="1" i="1" dirty="0">
                <a:solidFill>
                  <a:srgbClr val="FF0000"/>
                </a:solidFill>
              </a:rPr>
              <a:t>% at</a:t>
            </a:r>
            <a:r>
              <a:rPr lang="en-US" sz="1400" b="1" i="1" dirty="0" smtClean="0">
                <a:solidFill>
                  <a:srgbClr val="FF0000"/>
                </a:solidFill>
              </a:rPr>
              <a:t> </a:t>
            </a:r>
            <a:r>
              <a:rPr lang="en-US" sz="1400" b="1" i="1" dirty="0">
                <a:solidFill>
                  <a:srgbClr val="FF0000"/>
                </a:solidFill>
              </a:rPr>
              <a:t>|</a:t>
            </a:r>
            <a:r>
              <a:rPr lang="en-US" sz="1400" b="1" i="1" dirty="0" err="1" smtClean="0">
                <a:solidFill>
                  <a:srgbClr val="FF0000"/>
                </a:solidFill>
                <a:latin typeface="Symbol" charset="2"/>
                <a:cs typeface="Symbol" charset="2"/>
              </a:rPr>
              <a:t>h</a:t>
            </a:r>
            <a:r>
              <a:rPr lang="en-US" sz="1400" b="1" i="1" dirty="0" smtClean="0">
                <a:solidFill>
                  <a:srgbClr val="FF0000"/>
                </a:solidFill>
              </a:rPr>
              <a:t>| </a:t>
            </a:r>
            <a:r>
              <a:rPr lang="en-US" sz="1400" b="1" i="1" dirty="0">
                <a:solidFill>
                  <a:srgbClr val="FF0000"/>
                </a:solidFill>
              </a:rPr>
              <a:t>= 2.5</a:t>
            </a:r>
            <a:endParaRPr lang="en-US" sz="1400" b="1" dirty="0">
              <a:solidFill>
                <a:srgbClr val="FF0000"/>
              </a:solidFill>
            </a:endParaRPr>
          </a:p>
        </p:txBody>
      </p:sp>
      <p:sp>
        <p:nvSpPr>
          <p:cNvPr id="30" name="TextBox 29"/>
          <p:cNvSpPr txBox="1"/>
          <p:nvPr/>
        </p:nvSpPr>
        <p:spPr>
          <a:xfrm>
            <a:off x="5321300" y="3696900"/>
            <a:ext cx="2014093" cy="338554"/>
          </a:xfrm>
          <a:prstGeom prst="rect">
            <a:avLst/>
          </a:prstGeom>
          <a:noFill/>
        </p:spPr>
        <p:txBody>
          <a:bodyPr wrap="none" rtlCol="0">
            <a:spAutoFit/>
          </a:bodyPr>
          <a:lstStyle/>
          <a:p>
            <a:r>
              <a:rPr lang="en-US" sz="1600" b="1" dirty="0" smtClean="0">
                <a:solidFill>
                  <a:srgbClr val="6B6BCF"/>
                </a:solidFill>
              </a:rPr>
              <a:t>PAS TRK-10-001</a:t>
            </a:r>
            <a:endParaRPr lang="en-US" sz="1600" b="1" dirty="0">
              <a:solidFill>
                <a:srgbClr val="6B6BCF"/>
              </a:solidFill>
            </a:endParaRPr>
          </a:p>
        </p:txBody>
      </p:sp>
      <p:sp>
        <p:nvSpPr>
          <p:cNvPr id="31" name="TextBox 30"/>
          <p:cNvSpPr txBox="1"/>
          <p:nvPr/>
        </p:nvSpPr>
        <p:spPr>
          <a:xfrm>
            <a:off x="6787843" y="4229100"/>
            <a:ext cx="2165657" cy="738664"/>
          </a:xfrm>
          <a:prstGeom prst="rect">
            <a:avLst/>
          </a:prstGeom>
          <a:noFill/>
        </p:spPr>
        <p:txBody>
          <a:bodyPr wrap="square" rtlCol="0">
            <a:spAutoFit/>
          </a:bodyPr>
          <a:lstStyle/>
          <a:p>
            <a:pPr algn="r"/>
            <a:r>
              <a:rPr lang="en-US" sz="1400" b="1" dirty="0">
                <a:solidFill>
                  <a:srgbClr val="FF0000"/>
                </a:solidFill>
              </a:rPr>
              <a:t>96.3%</a:t>
            </a:r>
            <a:r>
              <a:rPr lang="en-US" sz="1400" b="1" dirty="0" smtClean="0">
                <a:solidFill>
                  <a:srgbClr val="FF0000"/>
                </a:solidFill>
              </a:rPr>
              <a:t> efficiency for </a:t>
            </a:r>
            <a:r>
              <a:rPr lang="en-US" sz="1400" b="1" dirty="0" err="1" smtClean="0">
                <a:solidFill>
                  <a:srgbClr val="FF0000"/>
                </a:solidFill>
              </a:rPr>
              <a:t>MIPs</a:t>
            </a:r>
            <a:r>
              <a:rPr lang="en-US" sz="1400" b="1" dirty="0" smtClean="0">
                <a:solidFill>
                  <a:srgbClr val="FF0000"/>
                </a:solidFill>
              </a:rPr>
              <a:t> and </a:t>
            </a:r>
            <a:r>
              <a:rPr lang="en-US" sz="1400" b="1" dirty="0">
                <a:solidFill>
                  <a:srgbClr val="FF0000"/>
                </a:solidFill>
              </a:rPr>
              <a:t>time resolution of 3 ns</a:t>
            </a:r>
          </a:p>
        </p:txBody>
      </p:sp>
      <p:sp>
        <p:nvSpPr>
          <p:cNvPr id="32" name="TextBox 31"/>
          <p:cNvSpPr txBox="1"/>
          <p:nvPr/>
        </p:nvSpPr>
        <p:spPr>
          <a:xfrm>
            <a:off x="7016750" y="5689600"/>
            <a:ext cx="2083591" cy="523220"/>
          </a:xfrm>
          <a:prstGeom prst="rect">
            <a:avLst/>
          </a:prstGeom>
          <a:noFill/>
        </p:spPr>
        <p:txBody>
          <a:bodyPr wrap="square" rtlCol="0">
            <a:spAutoFit/>
          </a:bodyPr>
          <a:lstStyle/>
          <a:p>
            <a:pPr algn="r"/>
            <a:r>
              <a:rPr lang="en-US" sz="1400" b="1" dirty="0">
                <a:solidFill>
                  <a:srgbClr val="FF0000"/>
                </a:solidFill>
              </a:rPr>
              <a:t>time resolution better than 0.2</a:t>
            </a:r>
            <a:r>
              <a:rPr lang="en-US" sz="1400" b="1" dirty="0" smtClean="0">
                <a:solidFill>
                  <a:srgbClr val="FF0000"/>
                </a:solidFill>
              </a:rPr>
              <a:t> ns</a:t>
            </a:r>
            <a:endParaRPr lang="en-US" sz="1400" b="1" dirty="0">
              <a:solidFill>
                <a:srgbClr val="FF0000"/>
              </a:solidFill>
            </a:endParaRPr>
          </a:p>
        </p:txBody>
      </p:sp>
      <p:pic>
        <p:nvPicPr>
          <p:cNvPr id="23" name="Picture 11"/>
          <p:cNvPicPr>
            <a:picLocks noChangeAspect="1" noChangeArrowheads="1"/>
          </p:cNvPicPr>
          <p:nvPr/>
        </p:nvPicPr>
        <p:blipFill>
          <a:blip r:embed="rId8"/>
          <a:srcRect/>
          <a:stretch>
            <a:fillRect/>
          </a:stretch>
        </p:blipFill>
        <p:spPr bwMode="auto">
          <a:xfrm>
            <a:off x="6787843" y="1985707"/>
            <a:ext cx="2086302" cy="2092821"/>
          </a:xfrm>
          <a:prstGeom prst="rect">
            <a:avLst/>
          </a:prstGeom>
          <a:noFill/>
          <a:ln w="12700" cap="flat">
            <a:noFill/>
            <a:miter lim="800000"/>
            <a:headEnd/>
            <a:tailEnd/>
          </a:ln>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endParaRPr lang="en-US"/>
          </a:p>
        </p:txBody>
      </p:sp>
      <p:sp>
        <p:nvSpPr>
          <p:cNvPr id="4" name="Content Placeholder 3"/>
          <p:cNvSpPr>
            <a:spLocks noGrp="1"/>
          </p:cNvSpPr>
          <p:nvPr>
            <p:ph idx="1"/>
          </p:nvPr>
        </p:nvSpPr>
        <p:spPr/>
        <p:txBody>
          <a:bodyPr/>
          <a:lstStyle/>
          <a:p>
            <a:r>
              <a:rPr lang="en-US" dirty="0" smtClean="0"/>
              <a:t>BACKUP QCD-10-001</a:t>
            </a:r>
            <a:endParaRPr lang="en-US"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3" name="Rectangle 1"/>
          <p:cNvSpPr>
            <a:spLocks noGrp="1" noChangeArrowheads="1"/>
          </p:cNvSpPr>
          <p:nvPr>
            <p:ph type="title"/>
          </p:nvPr>
        </p:nvSpPr>
        <p:spPr>
          <a:ln/>
        </p:spPr>
        <p:txBody>
          <a:bodyPr>
            <a:normAutofit fontScale="90000"/>
          </a:bodyPr>
          <a:lstStyle/>
          <a:p>
            <a:r>
              <a:rPr lang="en-US"/>
              <a:t>PYTHIA tunes</a:t>
            </a:r>
          </a:p>
        </p:txBody>
      </p:sp>
      <p:sp>
        <p:nvSpPr>
          <p:cNvPr id="13314" name="Rectangle 2"/>
          <p:cNvSpPr>
            <a:spLocks noGrp="1" noChangeArrowheads="1"/>
          </p:cNvSpPr>
          <p:nvPr>
            <p:ph type="body" idx="1"/>
          </p:nvPr>
        </p:nvSpPr>
        <p:spPr>
          <a:xfrm>
            <a:off x="457200" y="667658"/>
            <a:ext cx="8229600" cy="5255306"/>
          </a:xfrm>
          <a:ln/>
        </p:spPr>
        <p:txBody>
          <a:bodyPr/>
          <a:lstStyle/>
          <a:p>
            <a:r>
              <a:rPr lang="en-US" sz="1800" dirty="0"/>
              <a:t>Several PYTHIA tunes considered, differing in the description of </a:t>
            </a:r>
            <a:r>
              <a:rPr lang="en-US" sz="1800" dirty="0" err="1"/>
              <a:t>parton</a:t>
            </a:r>
            <a:r>
              <a:rPr lang="en-US" sz="1800" dirty="0"/>
              <a:t> fragmentation and multiple </a:t>
            </a:r>
            <a:r>
              <a:rPr lang="en-US" sz="1800" dirty="0" err="1"/>
              <a:t>parton</a:t>
            </a:r>
            <a:r>
              <a:rPr lang="en-US" sz="1800" dirty="0"/>
              <a:t> interaction.</a:t>
            </a:r>
          </a:p>
          <a:p>
            <a:r>
              <a:rPr lang="en-US" sz="1800" dirty="0"/>
              <a:t>PYTHIA regularizes the 1/p</a:t>
            </a:r>
            <a:r>
              <a:rPr lang="en-US" sz="1800" baseline="-6000" dirty="0"/>
              <a:t>T</a:t>
            </a:r>
            <a:r>
              <a:rPr lang="en-US" sz="1800" baseline="32000" dirty="0"/>
              <a:t>4</a:t>
            </a:r>
            <a:r>
              <a:rPr lang="en-US" sz="1800" dirty="0"/>
              <a:t> divergence for </a:t>
            </a:r>
            <a:r>
              <a:rPr lang="en-US" sz="1800" dirty="0" err="1"/>
              <a:t>ﬁnal</a:t>
            </a:r>
            <a:r>
              <a:rPr lang="en-US" sz="1800" dirty="0"/>
              <a:t> state </a:t>
            </a:r>
            <a:r>
              <a:rPr lang="en-US" sz="1800" dirty="0" err="1"/>
              <a:t>parton</a:t>
            </a:r>
            <a:r>
              <a:rPr lang="en-US" sz="1800" dirty="0"/>
              <a:t> p</a:t>
            </a:r>
            <a:r>
              <a:rPr lang="en-US" sz="1800" baseline="-6000" dirty="0"/>
              <a:t>T</a:t>
            </a:r>
            <a:r>
              <a:rPr lang="en-US" sz="1800" dirty="0"/>
              <a:t>→0 using a cut-off parameter p</a:t>
            </a:r>
            <a:r>
              <a:rPr lang="en-US" sz="1800" baseline="-6000" dirty="0"/>
              <a:t>T0</a:t>
            </a:r>
            <a:r>
              <a:rPr lang="en-US" sz="1800" dirty="0"/>
              <a:t>, used both for hard-scattering and MPI.</a:t>
            </a:r>
          </a:p>
          <a:p>
            <a:r>
              <a:rPr lang="en-US" sz="1800" dirty="0"/>
              <a:t>The energy dependence of the cut-off is given </a:t>
            </a:r>
            <a:r>
              <a:rPr lang="en-US" sz="1800" dirty="0" smtClean="0"/>
              <a:t>by p</a:t>
            </a:r>
            <a:r>
              <a:rPr lang="en-US" sz="1800" baseline="-6000" dirty="0" smtClean="0"/>
              <a:t>T0</a:t>
            </a:r>
            <a:r>
              <a:rPr lang="en-US" sz="1800" dirty="0"/>
              <a:t>(√s) = p</a:t>
            </a:r>
            <a:r>
              <a:rPr lang="en-US" sz="1800" baseline="-6000" dirty="0"/>
              <a:t>T0</a:t>
            </a:r>
            <a:r>
              <a:rPr lang="en-US" sz="1800" dirty="0"/>
              <a:t>(√s</a:t>
            </a:r>
            <a:r>
              <a:rPr lang="en-US" sz="1800" baseline="-6000" dirty="0"/>
              <a:t>0</a:t>
            </a:r>
            <a:r>
              <a:rPr lang="en-US" sz="1800" dirty="0"/>
              <a:t>)·(√s/√s</a:t>
            </a:r>
            <a:r>
              <a:rPr lang="en-US" sz="1800" baseline="-6000" dirty="0"/>
              <a:t>0</a:t>
            </a:r>
            <a:r>
              <a:rPr lang="en-US" sz="1800" dirty="0"/>
              <a:t>)</a:t>
            </a:r>
            <a:r>
              <a:rPr lang="en-US" sz="1800" baseline="32000" dirty="0"/>
              <a:t>ε</a:t>
            </a:r>
            <a:endParaRPr lang="en-US" sz="1800" dirty="0"/>
          </a:p>
          <a:p>
            <a:r>
              <a:rPr lang="en-US" sz="1800" dirty="0"/>
              <a:t>All considered tunes are compatible with </a:t>
            </a:r>
            <a:r>
              <a:rPr lang="en-US" sz="1800" dirty="0" err="1"/>
              <a:t>Tevatron</a:t>
            </a:r>
            <a:r>
              <a:rPr lang="en-US" sz="1800" dirty="0"/>
              <a:t> data.</a:t>
            </a:r>
          </a:p>
        </p:txBody>
      </p:sp>
      <p:graphicFrame>
        <p:nvGraphicFramePr>
          <p:cNvPr id="13315" name="Group 3"/>
          <p:cNvGraphicFramePr>
            <a:graphicFrameLocks noGrp="1"/>
          </p:cNvGraphicFramePr>
          <p:nvPr/>
        </p:nvGraphicFramePr>
        <p:xfrm>
          <a:off x="875110" y="2680097"/>
          <a:ext cx="7391550" cy="3591968"/>
        </p:xfrm>
        <a:graphic>
          <a:graphicData uri="http://schemas.openxmlformats.org/drawingml/2006/table">
            <a:tbl>
              <a:tblPr/>
              <a:tblGrid>
                <a:gridCol w="1375172"/>
                <a:gridCol w="1880816"/>
                <a:gridCol w="1500188"/>
                <a:gridCol w="2635374"/>
              </a:tblGrid>
              <a:tr h="598289">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chemeClr val="tx1"/>
                          </a:solidFill>
                          <a:effectLst/>
                          <a:latin typeface="Gill Sans" pitchFamily="-106" charset="0"/>
                          <a:ea typeface="Gill Sans" pitchFamily="-106" charset="0"/>
                          <a:cs typeface="Gill Sans" pitchFamily="-106" charset="0"/>
                          <a:sym typeface="Gill Sans" pitchFamily="-106" charset="0"/>
                        </a:rPr>
                        <a:t>Tune</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pPr>
                      <a:r>
                        <a:rPr kumimoji="0" lang="en-US" sz="1700" b="1" i="0" u="none" strike="noStrike" cap="none" normalizeH="0" baseline="0">
                          <a:ln>
                            <a:noFill/>
                          </a:ln>
                          <a:solidFill>
                            <a:schemeClr val="tx1"/>
                          </a:solidFill>
                          <a:effectLst/>
                          <a:latin typeface="Lucida Grande" pitchFamily="-106" charset="0"/>
                          <a:ea typeface="ヒラギノ角ゴ ProN W3" pitchFamily="-106" charset="-128"/>
                          <a:cs typeface="ヒラギノ角ゴ ProN W3" pitchFamily="-106" charset="-128"/>
                          <a:sym typeface="Lucida Grande" pitchFamily="-106" charset="0"/>
                        </a:rPr>
                        <a:t>p</a:t>
                      </a:r>
                      <a:r>
                        <a:rPr kumimoji="0" lang="en-US" sz="1700" b="1" i="0" u="none" strike="noStrike" cap="none" normalizeH="0" baseline="-6000">
                          <a:ln>
                            <a:noFill/>
                          </a:ln>
                          <a:solidFill>
                            <a:schemeClr val="tx1"/>
                          </a:solidFill>
                          <a:effectLst/>
                          <a:latin typeface="Lucida Grande" pitchFamily="-106" charset="0"/>
                          <a:ea typeface="ヒラギノ角ゴ ProN W3" pitchFamily="-106" charset="-128"/>
                          <a:cs typeface="ヒラギノ角ゴ ProN W3" pitchFamily="-106" charset="-128"/>
                          <a:sym typeface="Lucida Grande" pitchFamily="-106" charset="0"/>
                        </a:rPr>
                        <a:t>T0</a:t>
                      </a:r>
                      <a:r>
                        <a:rPr kumimoji="0" lang="en-US" sz="1700" b="1" i="0" u="none" strike="noStrike" cap="none" normalizeH="0" baseline="0">
                          <a:ln>
                            <a:noFill/>
                          </a:ln>
                          <a:solidFill>
                            <a:schemeClr val="tx1"/>
                          </a:solidFill>
                          <a:effectLst/>
                          <a:latin typeface="Lucida Grande" pitchFamily="-106" charset="0"/>
                          <a:ea typeface="ヒラギノ角ゴ ProN W3" pitchFamily="-106" charset="-128"/>
                          <a:cs typeface="ヒラギノ角ゴ ProN W3" pitchFamily="-106" charset="-128"/>
                          <a:sym typeface="Lucida Grande" pitchFamily="-106" charset="0"/>
                        </a:rPr>
                        <a:t>(1.8TeV)</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pPr>
                      <a:r>
                        <a:rPr kumimoji="0" lang="en-US" sz="2000" b="1" i="0" u="none" strike="noStrike" cap="none" normalizeH="0" baseline="0">
                          <a:ln>
                            <a:noFill/>
                          </a:ln>
                          <a:solidFill>
                            <a:schemeClr val="tx1"/>
                          </a:solidFill>
                          <a:effectLst/>
                          <a:latin typeface="Lucida Grande" pitchFamily="-106" charset="0"/>
                          <a:ea typeface="ヒラギノ角ゴ ProN W3" pitchFamily="-106" charset="-128"/>
                          <a:cs typeface="ヒラギノ角ゴ ProN W3" pitchFamily="-106" charset="-128"/>
                          <a:sym typeface="Lucida Grande" pitchFamily="-106" charset="0"/>
                        </a:rPr>
                        <a:t>ε</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chemeClr val="tx1"/>
                          </a:solidFill>
                          <a:effectLst/>
                          <a:latin typeface="Gill Sans" pitchFamily="-106" charset="0"/>
                          <a:ea typeface="Gill Sans" pitchFamily="-106" charset="0"/>
                          <a:cs typeface="Gill Sans" pitchFamily="-106" charset="0"/>
                          <a:sym typeface="Gill Sans" pitchFamily="-106" charset="0"/>
                        </a:rPr>
                        <a:t>notes/other features</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solidFill>
                      <a:srgbClr val="FFFF00"/>
                    </a:solidFill>
                  </a:tcPr>
                </a:tc>
              </a:tr>
              <a:tr h="599406">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chemeClr val="tx1"/>
                          </a:solidFill>
                          <a:effectLst/>
                          <a:latin typeface="Gill Sans" pitchFamily="-106" charset="0"/>
                          <a:ea typeface="Gill Sans" pitchFamily="-106" charset="0"/>
                          <a:cs typeface="Gill Sans" pitchFamily="-106" charset="0"/>
                          <a:sym typeface="Gill Sans" pitchFamily="-106" charset="0"/>
                        </a:rPr>
                        <a:t>D6T</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chemeClr val="tx1"/>
                          </a:solidFill>
                          <a:effectLst/>
                          <a:latin typeface="Gill Sans" pitchFamily="-106" charset="0"/>
                          <a:ea typeface="Gill Sans" pitchFamily="-106" charset="0"/>
                          <a:cs typeface="Gill Sans" pitchFamily="-106" charset="0"/>
                          <a:sym typeface="Gill Sans" pitchFamily="-106" charset="0"/>
                        </a:rPr>
                        <a:t>1.8 GeV/c</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chemeClr val="tx1"/>
                          </a:solidFill>
                          <a:effectLst/>
                          <a:latin typeface="Gill Sans" pitchFamily="-106" charset="0"/>
                          <a:ea typeface="Gill Sans" pitchFamily="-106" charset="0"/>
                          <a:cs typeface="Gill Sans" pitchFamily="-106" charset="0"/>
                          <a:sym typeface="Gill Sans" pitchFamily="-106" charset="0"/>
                        </a:rPr>
                        <a:t>0.16</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100" b="1" i="0" u="none" strike="noStrike" cap="none" normalizeH="0" baseline="0">
                          <a:ln>
                            <a:noFill/>
                          </a:ln>
                          <a:solidFill>
                            <a:schemeClr val="tx1"/>
                          </a:solidFill>
                          <a:effectLst/>
                          <a:latin typeface="Gill Sans" pitchFamily="-106" charset="0"/>
                          <a:ea typeface="Gill Sans" pitchFamily="-106" charset="0"/>
                          <a:cs typeface="Gill Sans" pitchFamily="-106" charset="0"/>
                          <a:sym typeface="Gill Sans" pitchFamily="-106" charset="0"/>
                        </a:rPr>
                        <a:t>Energy dependence </a:t>
                      </a:r>
                      <a:br>
                        <a:rPr kumimoji="0" lang="en-US" sz="1100" b="1" i="0" u="none" strike="noStrike" cap="none" normalizeH="0" baseline="0">
                          <a:ln>
                            <a:noFill/>
                          </a:ln>
                          <a:solidFill>
                            <a:schemeClr val="tx1"/>
                          </a:solidFill>
                          <a:effectLst/>
                          <a:latin typeface="Gill Sans" pitchFamily="-106" charset="0"/>
                          <a:ea typeface="Gill Sans" pitchFamily="-106" charset="0"/>
                          <a:cs typeface="Gill Sans" pitchFamily="-106" charset="0"/>
                          <a:sym typeface="Gill Sans" pitchFamily="-106" charset="0"/>
                        </a:rPr>
                      </a:br>
                      <a:r>
                        <a:rPr kumimoji="0" lang="en-US" sz="1100" b="1" i="0" u="none" strike="noStrike" cap="none" normalizeH="0" baseline="0">
                          <a:ln>
                            <a:noFill/>
                          </a:ln>
                          <a:solidFill>
                            <a:schemeClr val="tx1"/>
                          </a:solidFill>
                          <a:effectLst/>
                          <a:latin typeface="Gill Sans" pitchFamily="-106" charset="0"/>
                          <a:ea typeface="Gill Sans" pitchFamily="-106" charset="0"/>
                          <a:cs typeface="Gill Sans" pitchFamily="-106" charset="0"/>
                          <a:sym typeface="Gill Sans" pitchFamily="-106" charset="0"/>
                        </a:rPr>
                        <a:t>from UA5 Minimum Bias data at SppS. Uses CTEQ6L.</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99406">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D90B00"/>
                          </a:solidFill>
                          <a:effectLst/>
                          <a:latin typeface="Gill Sans" pitchFamily="-106" charset="0"/>
                          <a:ea typeface="Gill Sans" pitchFamily="-106" charset="0"/>
                          <a:cs typeface="Gill Sans" pitchFamily="-106" charset="0"/>
                          <a:sym typeface="Gill Sans" pitchFamily="-106" charset="0"/>
                        </a:rPr>
                        <a:t>DW</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D90B00"/>
                          </a:solidFill>
                          <a:effectLst/>
                          <a:latin typeface="Gill Sans" pitchFamily="-106" charset="0"/>
                          <a:ea typeface="Gill Sans" pitchFamily="-106" charset="0"/>
                          <a:cs typeface="Gill Sans" pitchFamily="-106" charset="0"/>
                          <a:sym typeface="Gill Sans" pitchFamily="-106" charset="0"/>
                        </a:rPr>
                        <a:t>1.9 GeV/c</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D90B00"/>
                          </a:solidFill>
                          <a:effectLst/>
                          <a:latin typeface="Gill Sans" pitchFamily="-106" charset="0"/>
                          <a:ea typeface="Gill Sans" pitchFamily="-106" charset="0"/>
                          <a:cs typeface="Gill Sans" pitchFamily="-106" charset="0"/>
                          <a:sym typeface="Gill Sans" pitchFamily="-106" charset="0"/>
                        </a:rPr>
                        <a:t>0.25</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 pos="914400" algn="l"/>
                        </a:tabLst>
                      </a:pPr>
                      <a:r>
                        <a:rPr kumimoji="0" lang="en-US" sz="1100" b="1" i="0" u="none" strike="noStrike" cap="none" normalizeH="0" baseline="0">
                          <a:ln>
                            <a:noFill/>
                          </a:ln>
                          <a:solidFill>
                            <a:srgbClr val="D90B00"/>
                          </a:solidFill>
                          <a:effectLst/>
                          <a:latin typeface="Gill Sans" pitchFamily="-106" charset="0"/>
                          <a:ea typeface="Gill Sans" pitchFamily="-106" charset="0"/>
                          <a:cs typeface="Gill Sans" pitchFamily="-106" charset="0"/>
                          <a:sym typeface="Gill Sans" pitchFamily="-106" charset="0"/>
                        </a:rPr>
                        <a:t>“Best fit” of</a:t>
                      </a:r>
                      <a:br>
                        <a:rPr kumimoji="0" lang="en-US" sz="1100" b="1" i="0" u="none" strike="noStrike" cap="none" normalizeH="0" baseline="0">
                          <a:ln>
                            <a:noFill/>
                          </a:ln>
                          <a:solidFill>
                            <a:srgbClr val="D90B00"/>
                          </a:solidFill>
                          <a:effectLst/>
                          <a:latin typeface="Gill Sans" pitchFamily="-106" charset="0"/>
                          <a:ea typeface="Gill Sans" pitchFamily="-106" charset="0"/>
                          <a:cs typeface="Gill Sans" pitchFamily="-106" charset="0"/>
                          <a:sym typeface="Gill Sans" pitchFamily="-106" charset="0"/>
                        </a:rPr>
                      </a:br>
                      <a:r>
                        <a:rPr kumimoji="0" lang="en-US" sz="1100" b="1" i="0" u="none" strike="noStrike" cap="none" normalizeH="0" baseline="0">
                          <a:ln>
                            <a:noFill/>
                          </a:ln>
                          <a:solidFill>
                            <a:srgbClr val="D90B00"/>
                          </a:solidFill>
                          <a:effectLst/>
                          <a:latin typeface="Gill Sans" pitchFamily="-106" charset="0"/>
                          <a:ea typeface="Gill Sans" pitchFamily="-106" charset="0"/>
                          <a:cs typeface="Gill Sans" pitchFamily="-106" charset="0"/>
                          <a:sym typeface="Gill Sans" pitchFamily="-106" charset="0"/>
                        </a:rPr>
                        <a:t>Tevatron data: p</a:t>
                      </a:r>
                      <a:r>
                        <a:rPr kumimoji="0" lang="en-US" sz="1100" b="1" i="0" u="none" strike="noStrike" cap="none" normalizeH="0" baseline="-6000">
                          <a:ln>
                            <a:noFill/>
                          </a:ln>
                          <a:solidFill>
                            <a:srgbClr val="D90B00"/>
                          </a:solidFill>
                          <a:effectLst/>
                          <a:latin typeface="Gill Sans" pitchFamily="-106" charset="0"/>
                          <a:ea typeface="Gill Sans" pitchFamily="-106" charset="0"/>
                          <a:cs typeface="Gill Sans" pitchFamily="-106" charset="0"/>
                          <a:sym typeface="Gill Sans" pitchFamily="-106" charset="0"/>
                        </a:rPr>
                        <a:t>T</a:t>
                      </a:r>
                      <a:r>
                        <a:rPr kumimoji="0" lang="en-US" sz="1100" b="1" i="0" u="none" strike="noStrike" cap="none" normalizeH="0" baseline="0">
                          <a:ln>
                            <a:noFill/>
                          </a:ln>
                          <a:solidFill>
                            <a:srgbClr val="D90B00"/>
                          </a:solidFill>
                          <a:effectLst/>
                          <a:latin typeface="Gill Sans" pitchFamily="-106" charset="0"/>
                          <a:ea typeface="Gill Sans" pitchFamily="-106" charset="0"/>
                          <a:cs typeface="Gill Sans" pitchFamily="-106" charset="0"/>
                          <a:sym typeface="Gill Sans" pitchFamily="-106" charset="0"/>
                        </a:rPr>
                        <a:t>(Z)</a:t>
                      </a:r>
                    </a:p>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 pos="914400" algn="l"/>
                        </a:tabLst>
                      </a:pPr>
                      <a:r>
                        <a:rPr kumimoji="0" lang="en-US" sz="1100" b="1" i="0" u="none" strike="noStrike" cap="none" normalizeH="0" baseline="0">
                          <a:ln>
                            <a:noFill/>
                          </a:ln>
                          <a:solidFill>
                            <a:srgbClr val="D90B00"/>
                          </a:solidFill>
                          <a:effectLst/>
                          <a:latin typeface="Gill Sans" pitchFamily="-106" charset="0"/>
                          <a:ea typeface="Gill Sans" pitchFamily="-106" charset="0"/>
                          <a:cs typeface="Gill Sans" pitchFamily="-106" charset="0"/>
                          <a:sym typeface="Gill Sans" pitchFamily="-106" charset="0"/>
                        </a:rPr>
                        <a:t> and di-jet Δϕ</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98289">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AE00F0"/>
                          </a:solidFill>
                          <a:effectLst/>
                          <a:latin typeface="Gill Sans" pitchFamily="-106" charset="0"/>
                          <a:ea typeface="Gill Sans" pitchFamily="-106" charset="0"/>
                          <a:cs typeface="Gill Sans" pitchFamily="-106" charset="0"/>
                          <a:sym typeface="Gill Sans" pitchFamily="-106" charset="0"/>
                        </a:rPr>
                        <a:t>Pro-Q20</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AE00F0"/>
                          </a:solidFill>
                          <a:effectLst/>
                          <a:latin typeface="Gill Sans" pitchFamily="-106" charset="0"/>
                          <a:ea typeface="Gill Sans" pitchFamily="-106" charset="0"/>
                          <a:cs typeface="Gill Sans" pitchFamily="-106" charset="0"/>
                          <a:sym typeface="Gill Sans" pitchFamily="-106" charset="0"/>
                        </a:rPr>
                        <a:t>1.9 GeV/c</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AE00F0"/>
                          </a:solidFill>
                          <a:effectLst/>
                          <a:latin typeface="Gill Sans" pitchFamily="-106" charset="0"/>
                          <a:ea typeface="Gill Sans" pitchFamily="-106" charset="0"/>
                          <a:cs typeface="Gill Sans" pitchFamily="-106" charset="0"/>
                          <a:sym typeface="Gill Sans" pitchFamily="-106" charset="0"/>
                        </a:rPr>
                        <a:t>0.22</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100" b="1" i="0" u="none" strike="noStrike" cap="none" normalizeH="0" baseline="0">
                          <a:ln>
                            <a:noFill/>
                          </a:ln>
                          <a:solidFill>
                            <a:srgbClr val="AE00F0"/>
                          </a:solidFill>
                          <a:effectLst/>
                          <a:latin typeface="Gill Sans" pitchFamily="-106" charset="0"/>
                          <a:ea typeface="Gill Sans" pitchFamily="-106" charset="0"/>
                          <a:cs typeface="Gill Sans" pitchFamily="-106" charset="0"/>
                          <a:sym typeface="Gill Sans" pitchFamily="-106" charset="0"/>
                        </a:rPr>
                        <a:t>Professor fit program using LEP data for fragmentation</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98289">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3F691E"/>
                          </a:solidFill>
                          <a:effectLst/>
                          <a:latin typeface="Gill Sans" pitchFamily="-106" charset="0"/>
                          <a:ea typeface="Gill Sans" pitchFamily="-106" charset="0"/>
                          <a:cs typeface="Gill Sans" pitchFamily="-106" charset="0"/>
                          <a:sym typeface="Gill Sans" pitchFamily="-106" charset="0"/>
                        </a:rPr>
                        <a:t>P0</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3F691E"/>
                          </a:solidFill>
                          <a:effectLst/>
                          <a:latin typeface="Gill Sans" pitchFamily="-106" charset="0"/>
                          <a:ea typeface="Gill Sans" pitchFamily="-106" charset="0"/>
                          <a:cs typeface="Gill Sans" pitchFamily="-106" charset="0"/>
                          <a:sym typeface="Gill Sans" pitchFamily="-106" charset="0"/>
                        </a:rPr>
                        <a:t>2 GeV/c</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3F691E"/>
                          </a:solidFill>
                          <a:effectLst/>
                          <a:latin typeface="Gill Sans" pitchFamily="-106" charset="0"/>
                          <a:ea typeface="Gill Sans" pitchFamily="-106" charset="0"/>
                          <a:cs typeface="Gill Sans" pitchFamily="-106" charset="0"/>
                          <a:sym typeface="Gill Sans" pitchFamily="-106" charset="0"/>
                        </a:rPr>
                        <a:t>0.26</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100" b="1" i="0" u="none" strike="noStrike" cap="none" normalizeH="0" baseline="0">
                          <a:ln>
                            <a:noFill/>
                          </a:ln>
                          <a:solidFill>
                            <a:srgbClr val="AE00F0"/>
                          </a:solidFill>
                          <a:effectLst/>
                          <a:latin typeface="Gill Sans" pitchFamily="-106" charset="0"/>
                          <a:ea typeface="Gill Sans" pitchFamily="-106" charset="0"/>
                          <a:cs typeface="Gill Sans" pitchFamily="-106" charset="0"/>
                          <a:sym typeface="Gill Sans" pitchFamily="-106" charset="0"/>
                        </a:rPr>
                        <a:t>As above</a:t>
                      </a:r>
                      <a:r>
                        <a:rPr kumimoji="0" lang="en-US" sz="1100" b="1" i="0" u="none" strike="noStrike" cap="none" normalizeH="0" baseline="0">
                          <a:ln>
                            <a:noFill/>
                          </a:ln>
                          <a:solidFill>
                            <a:srgbClr val="3F691E"/>
                          </a:solidFill>
                          <a:effectLst/>
                          <a:latin typeface="Gill Sans" pitchFamily="-106" charset="0"/>
                          <a:ea typeface="Gill Sans" pitchFamily="-106" charset="0"/>
                          <a:cs typeface="Gill Sans" pitchFamily="-106" charset="0"/>
                          <a:sym typeface="Gill Sans" pitchFamily="-106" charset="0"/>
                        </a:rPr>
                        <a:t> + new PYTHIA MPI model + pT-ordered shower</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r h="598289">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003DCC"/>
                          </a:solidFill>
                          <a:effectLst/>
                          <a:latin typeface="Gill Sans" pitchFamily="-106" charset="0"/>
                          <a:ea typeface="Gill Sans" pitchFamily="-106" charset="0"/>
                          <a:cs typeface="Gill Sans" pitchFamily="-106" charset="0"/>
                          <a:sym typeface="Gill Sans" pitchFamily="-106" charset="0"/>
                        </a:rPr>
                        <a:t>CW</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003DCC"/>
                          </a:solidFill>
                          <a:effectLst/>
                          <a:latin typeface="Gill Sans" pitchFamily="-106" charset="0"/>
                          <a:ea typeface="Gill Sans" pitchFamily="-106" charset="0"/>
                          <a:cs typeface="Gill Sans" pitchFamily="-106" charset="0"/>
                          <a:sym typeface="Gill Sans" pitchFamily="-106" charset="0"/>
                        </a:rPr>
                        <a:t>1.8 GeV/c</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700" b="1" i="0" u="none" strike="noStrike" cap="none" normalizeH="0" baseline="0">
                          <a:ln>
                            <a:noFill/>
                          </a:ln>
                          <a:solidFill>
                            <a:srgbClr val="003DCC"/>
                          </a:solidFill>
                          <a:effectLst/>
                          <a:latin typeface="Gill Sans" pitchFamily="-106" charset="0"/>
                          <a:ea typeface="Gill Sans" pitchFamily="-106" charset="0"/>
                          <a:cs typeface="Gill Sans" pitchFamily="-106" charset="0"/>
                          <a:sym typeface="Gill Sans" pitchFamily="-106" charset="0"/>
                        </a:rPr>
                        <a:t>0.3</a:t>
                      </a: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Pct val="100000"/>
                        <a:buFont typeface="Lucida Grande" pitchFamily="-106" charset="0"/>
                        <a:buNone/>
                        <a:tabLst>
                          <a:tab pos="914400" algn="l"/>
                        </a:tabLst>
                      </a:pPr>
                      <a:r>
                        <a:rPr kumimoji="0" lang="en-US" sz="1100" b="1" i="0" u="none" strike="noStrike" cap="none" normalizeH="0" baseline="0" dirty="0">
                          <a:ln>
                            <a:noFill/>
                          </a:ln>
                          <a:solidFill>
                            <a:srgbClr val="003DCC"/>
                          </a:solidFill>
                          <a:effectLst/>
                          <a:latin typeface="Gill Sans" pitchFamily="-106" charset="0"/>
                          <a:ea typeface="Gill Sans" pitchFamily="-106" charset="0"/>
                          <a:cs typeface="Gill Sans" pitchFamily="-106" charset="0"/>
                          <a:sym typeface="Gill Sans" pitchFamily="-106" charset="0"/>
                        </a:rPr>
                        <a:t>Maximizes MPI at 900 </a:t>
                      </a:r>
                      <a:r>
                        <a:rPr kumimoji="0" lang="en-US" sz="1100" b="1" i="0" u="none" strike="noStrike" cap="none" normalizeH="0" baseline="0" dirty="0" err="1">
                          <a:ln>
                            <a:noFill/>
                          </a:ln>
                          <a:solidFill>
                            <a:srgbClr val="003DCC"/>
                          </a:solidFill>
                          <a:effectLst/>
                          <a:latin typeface="Gill Sans" pitchFamily="-106" charset="0"/>
                          <a:ea typeface="Gill Sans" pitchFamily="-106" charset="0"/>
                          <a:cs typeface="Gill Sans" pitchFamily="-106" charset="0"/>
                          <a:sym typeface="Gill Sans" pitchFamily="-106" charset="0"/>
                        </a:rPr>
                        <a:t>GeV</a:t>
                      </a:r>
                      <a:r>
                        <a:rPr kumimoji="0" lang="en-US" sz="1100" b="1" i="0" u="none" strike="noStrike" cap="none" normalizeH="0" baseline="0" dirty="0">
                          <a:ln>
                            <a:noFill/>
                          </a:ln>
                          <a:solidFill>
                            <a:srgbClr val="003DCC"/>
                          </a:solidFill>
                          <a:effectLst/>
                          <a:latin typeface="Gill Sans" pitchFamily="-106" charset="0"/>
                          <a:ea typeface="Gill Sans" pitchFamily="-106" charset="0"/>
                          <a:cs typeface="Gill Sans" pitchFamily="-106" charset="0"/>
                          <a:sym typeface="Gill Sans" pitchFamily="-106" charset="0"/>
                        </a:rPr>
                        <a:t>, still compatible with </a:t>
                      </a:r>
                      <a:r>
                        <a:rPr kumimoji="0" lang="en-US" sz="1100" b="1" i="0" u="none" strike="noStrike" cap="none" normalizeH="0" baseline="0" dirty="0" err="1">
                          <a:ln>
                            <a:noFill/>
                          </a:ln>
                          <a:solidFill>
                            <a:srgbClr val="003DCC"/>
                          </a:solidFill>
                          <a:effectLst/>
                          <a:latin typeface="Gill Sans" pitchFamily="-106" charset="0"/>
                          <a:ea typeface="Gill Sans" pitchFamily="-106" charset="0"/>
                          <a:cs typeface="Gill Sans" pitchFamily="-106" charset="0"/>
                          <a:sym typeface="Gill Sans" pitchFamily="-106" charset="0"/>
                        </a:rPr>
                        <a:t>Tevatron</a:t>
                      </a:r>
                      <a:endParaRPr kumimoji="0" lang="en-US" sz="1100" b="1" i="0" u="none" strike="noStrike" cap="none" normalizeH="0" baseline="0" dirty="0">
                        <a:ln>
                          <a:noFill/>
                        </a:ln>
                        <a:solidFill>
                          <a:srgbClr val="003DCC"/>
                        </a:solidFill>
                        <a:effectLst/>
                        <a:latin typeface="Gill Sans" pitchFamily="-106" charset="0"/>
                        <a:ea typeface="Gill Sans" pitchFamily="-106" charset="0"/>
                        <a:cs typeface="Gill Sans" pitchFamily="-106" charset="0"/>
                        <a:sym typeface="Gill Sans" pitchFamily="-106" charset="0"/>
                      </a:endParaRPr>
                    </a:p>
                  </a:txBody>
                  <a:tcPr marL="35719" marR="35719" marT="35719" marB="35719" anchor="ctr" horzOverflow="overflow">
                    <a:lnL w="25400" cap="flat" cmpd="sng" algn="ctr">
                      <a:solidFill>
                        <a:srgbClr val="000000"/>
                      </a:solidFill>
                      <a:prstDash val="solid"/>
                      <a:round/>
                      <a:headEnd type="none" w="med" len="med"/>
                      <a:tailEnd type="none" w="med" len="med"/>
                    </a:lnL>
                    <a:lnR w="25400" cap="flat" cmpd="sng" algn="ctr">
                      <a:solidFill>
                        <a:srgbClr val="000000"/>
                      </a:solidFill>
                      <a:prstDash val="solid"/>
                      <a:round/>
                      <a:headEnd type="none" w="med" len="med"/>
                      <a:tailEnd type="none" w="med" len="med"/>
                    </a:lnR>
                    <a:lnT w="25400" cap="flat" cmpd="sng" algn="ctr">
                      <a:solidFill>
                        <a:srgbClr val="000000"/>
                      </a:solidFill>
                      <a:prstDash val="solid"/>
                      <a:round/>
                      <a:headEnd type="none" w="med" len="med"/>
                      <a:tailEnd type="none" w="med" len="med"/>
                    </a:lnT>
                    <a:lnB w="254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endParaRPr lang="en-US"/>
          </a:p>
        </p:txBody>
      </p:sp>
      <p:sp>
        <p:nvSpPr>
          <p:cNvPr id="4" name="Content Placeholder 3"/>
          <p:cNvSpPr>
            <a:spLocks noGrp="1"/>
          </p:cNvSpPr>
          <p:nvPr>
            <p:ph idx="1"/>
          </p:nvPr>
        </p:nvSpPr>
        <p:spPr/>
        <p:txBody>
          <a:bodyPr/>
          <a:lstStyle/>
          <a:p>
            <a:r>
              <a:rPr lang="en-US" dirty="0" smtClean="0"/>
              <a:t>BACKUP QCD-10-010</a:t>
            </a:r>
            <a:endParaRPr lang="en-US"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6626" name="Picture 24"/>
          <p:cNvPicPr>
            <a:picLocks noChangeAspect="1"/>
          </p:cNvPicPr>
          <p:nvPr/>
        </p:nvPicPr>
        <p:blipFill>
          <a:blip r:embed="rId3"/>
          <a:srcRect/>
          <a:stretch>
            <a:fillRect/>
          </a:stretch>
        </p:blipFill>
        <p:spPr bwMode="auto">
          <a:xfrm>
            <a:off x="1447800" y="1752600"/>
            <a:ext cx="7696200" cy="1905000"/>
          </a:xfrm>
          <a:prstGeom prst="rect">
            <a:avLst/>
          </a:prstGeom>
          <a:noFill/>
          <a:ln w="9525">
            <a:noFill/>
            <a:miter lim="800000"/>
            <a:headEnd/>
            <a:tailEnd/>
          </a:ln>
        </p:spPr>
      </p:pic>
      <p:sp>
        <p:nvSpPr>
          <p:cNvPr id="5122" name="Rectangle 2"/>
          <p:cNvSpPr>
            <a:spLocks noGrp="1" noChangeArrowheads="1"/>
          </p:cNvSpPr>
          <p:nvPr>
            <p:ph type="title"/>
          </p:nvPr>
        </p:nvSpPr>
        <p:spPr>
          <a:xfrm>
            <a:off x="457200" y="46037"/>
            <a:ext cx="8228013" cy="630238"/>
          </a:xfrm>
        </p:spPr>
        <p:txBody>
          <a:bodyPr>
            <a:normAutofit fontScale="90000"/>
          </a:bodyPr>
          <a:lstStyle/>
          <a:p>
            <a:pP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defRPr/>
            </a:pPr>
            <a:r>
              <a:rPr lang="en-US" dirty="0">
                <a:effectLst>
                  <a:outerShdw blurRad="38100" dist="38100" dir="2700000" algn="tl">
                    <a:srgbClr val="DDDDDD"/>
                  </a:outerShdw>
                </a:effectLst>
              </a:rPr>
              <a:t>Event </a:t>
            </a:r>
            <a:r>
              <a:rPr lang="en-US" dirty="0" smtClean="0">
                <a:effectLst>
                  <a:outerShdw blurRad="38100" dist="38100" dir="2700000" algn="tl">
                    <a:srgbClr val="DDDDDD"/>
                  </a:outerShdw>
                </a:effectLst>
              </a:rPr>
              <a:t>selection. UE 7 </a:t>
            </a:r>
            <a:r>
              <a:rPr lang="en-US" dirty="0" err="1" smtClean="0">
                <a:effectLst>
                  <a:outerShdw blurRad="38100" dist="38100" dir="2700000" algn="tl">
                    <a:srgbClr val="DDDDDD"/>
                  </a:outerShdw>
                </a:effectLst>
              </a:rPr>
              <a:t>TeV</a:t>
            </a:r>
            <a:endParaRPr lang="en-US" dirty="0">
              <a:effectLst>
                <a:outerShdw blurRad="38100" dist="38100" dir="2700000" algn="tl">
                  <a:srgbClr val="DDDDDD"/>
                </a:outerShdw>
              </a:effectLst>
            </a:endParaRPr>
          </a:p>
        </p:txBody>
      </p:sp>
      <p:sp>
        <p:nvSpPr>
          <p:cNvPr id="26631" name="Line 3"/>
          <p:cNvSpPr>
            <a:spLocks noChangeShapeType="1"/>
          </p:cNvSpPr>
          <p:nvPr/>
        </p:nvSpPr>
        <p:spPr bwMode="auto">
          <a:xfrm flipV="1">
            <a:off x="2193925" y="2260600"/>
            <a:ext cx="1684338" cy="4763"/>
          </a:xfrm>
          <a:prstGeom prst="line">
            <a:avLst/>
          </a:prstGeom>
          <a:noFill/>
          <a:ln w="18360">
            <a:solidFill>
              <a:srgbClr val="008000"/>
            </a:solidFill>
            <a:round/>
            <a:headEnd/>
            <a:tailEnd type="triangle" w="med" len="med"/>
          </a:ln>
        </p:spPr>
        <p:txBody>
          <a:bodyPr lIns="82945" tIns="41473" rIns="82945" bIns="41473">
            <a:prstTxWarp prst="textNoShape">
              <a:avLst/>
            </a:prstTxWarp>
          </a:bodyPr>
          <a:lstStyle/>
          <a:p>
            <a:endParaRPr lang="en-US"/>
          </a:p>
        </p:txBody>
      </p:sp>
      <p:sp>
        <p:nvSpPr>
          <p:cNvPr id="26632" name="Text Box 4"/>
          <p:cNvSpPr txBox="1">
            <a:spLocks noChangeArrowheads="1"/>
          </p:cNvSpPr>
          <p:nvPr/>
        </p:nvSpPr>
        <p:spPr bwMode="auto">
          <a:xfrm>
            <a:off x="642938" y="2395538"/>
            <a:ext cx="1243012" cy="595312"/>
          </a:xfrm>
          <a:prstGeom prst="rect">
            <a:avLst/>
          </a:prstGeom>
          <a:noFill/>
          <a:ln w="9525">
            <a:noFill/>
            <a:round/>
            <a:headEnd/>
            <a:tailEnd/>
          </a:ln>
        </p:spPr>
        <p:txBody>
          <a:bodyPr wrap="none" lIns="81639" tIns="40820" rIns="81639" bIns="40820">
            <a:prstTxWarp prst="textNoShape">
              <a:avLst/>
            </a:prstTxWarp>
          </a:bodyPr>
          <a:lstStyle/>
          <a:p>
            <a:pPr algn="ctr">
              <a:tabLst>
                <a:tab pos="655638" algn="l"/>
              </a:tabLst>
            </a:pPr>
            <a:r>
              <a:rPr lang="en-US">
                <a:solidFill>
                  <a:srgbClr val="FF6309"/>
                </a:solidFill>
                <a:ea typeface="DejaVu Sans" pitchFamily="16" charset="0"/>
                <a:cs typeface="DejaVu Sans" pitchFamily="16" charset="0"/>
              </a:rPr>
              <a:t>Only 1 real </a:t>
            </a:r>
          </a:p>
          <a:p>
            <a:pPr algn="ctr">
              <a:tabLst>
                <a:tab pos="655638" algn="l"/>
              </a:tabLst>
            </a:pPr>
            <a:r>
              <a:rPr lang="en-US">
                <a:solidFill>
                  <a:srgbClr val="FF6309"/>
                </a:solidFill>
                <a:ea typeface="DejaVu Sans" pitchFamily="16" charset="0"/>
                <a:cs typeface="DejaVu Sans" pitchFamily="16" charset="0"/>
              </a:rPr>
              <a:t>good vertex</a:t>
            </a:r>
          </a:p>
        </p:txBody>
      </p:sp>
      <p:sp>
        <p:nvSpPr>
          <p:cNvPr id="26633" name="Line 5"/>
          <p:cNvSpPr>
            <a:spLocks noChangeShapeType="1"/>
          </p:cNvSpPr>
          <p:nvPr/>
        </p:nvSpPr>
        <p:spPr bwMode="auto">
          <a:xfrm>
            <a:off x="1900238" y="2706688"/>
            <a:ext cx="1133475" cy="1587"/>
          </a:xfrm>
          <a:prstGeom prst="line">
            <a:avLst/>
          </a:prstGeom>
          <a:noFill/>
          <a:ln w="18360">
            <a:solidFill>
              <a:srgbClr val="FF6309"/>
            </a:solidFill>
            <a:round/>
            <a:headEnd/>
            <a:tailEnd type="triangle" w="med" len="med"/>
          </a:ln>
        </p:spPr>
        <p:txBody>
          <a:bodyPr lIns="82945" tIns="41473" rIns="82945" bIns="41473">
            <a:prstTxWarp prst="textNoShape">
              <a:avLst/>
            </a:prstTxWarp>
          </a:bodyPr>
          <a:lstStyle/>
          <a:p>
            <a:endParaRPr lang="en-US"/>
          </a:p>
        </p:txBody>
      </p:sp>
      <p:sp>
        <p:nvSpPr>
          <p:cNvPr id="26634" name="AutoShape 6"/>
          <p:cNvSpPr>
            <a:spLocks/>
          </p:cNvSpPr>
          <p:nvPr/>
        </p:nvSpPr>
        <p:spPr bwMode="auto">
          <a:xfrm>
            <a:off x="3219450" y="2368550"/>
            <a:ext cx="268288" cy="688975"/>
          </a:xfrm>
          <a:prstGeom prst="leftBrace">
            <a:avLst>
              <a:gd name="adj1" fmla="val 21400"/>
              <a:gd name="adj2" fmla="val 50000"/>
            </a:avLst>
          </a:prstGeom>
          <a:noFill/>
          <a:ln w="36720">
            <a:solidFill>
              <a:srgbClr val="FF6309"/>
            </a:solidFill>
            <a:round/>
            <a:headEnd/>
            <a:tailEnd/>
          </a:ln>
        </p:spPr>
        <p:txBody>
          <a:bodyPr wrap="none" lIns="82945" tIns="41473" rIns="82945" bIns="41473" anchor="ctr">
            <a:prstTxWarp prst="textNoShape">
              <a:avLst/>
            </a:prstTxWarp>
          </a:bodyPr>
          <a:lstStyle/>
          <a:p>
            <a:endParaRPr lang="en-US"/>
          </a:p>
        </p:txBody>
      </p:sp>
      <p:sp>
        <p:nvSpPr>
          <p:cNvPr id="26635" name="Line 7"/>
          <p:cNvSpPr>
            <a:spLocks noChangeShapeType="1"/>
          </p:cNvSpPr>
          <p:nvPr/>
        </p:nvSpPr>
        <p:spPr bwMode="auto">
          <a:xfrm flipV="1">
            <a:off x="1622425" y="3500438"/>
            <a:ext cx="187325" cy="412750"/>
          </a:xfrm>
          <a:prstGeom prst="line">
            <a:avLst/>
          </a:prstGeom>
          <a:noFill/>
          <a:ln w="9525">
            <a:solidFill>
              <a:srgbClr val="0000FF"/>
            </a:solidFill>
            <a:round/>
            <a:headEnd/>
            <a:tailEnd type="triangle" w="med" len="med"/>
          </a:ln>
        </p:spPr>
        <p:txBody>
          <a:bodyPr lIns="82945" tIns="41473" rIns="82945" bIns="41473">
            <a:prstTxWarp prst="textNoShape">
              <a:avLst/>
            </a:prstTxWarp>
          </a:bodyPr>
          <a:lstStyle/>
          <a:p>
            <a:endParaRPr lang="en-US"/>
          </a:p>
        </p:txBody>
      </p:sp>
      <p:sp>
        <p:nvSpPr>
          <p:cNvPr id="26636" name="Text Box 8"/>
          <p:cNvSpPr txBox="1">
            <a:spLocks noChangeArrowheads="1"/>
          </p:cNvSpPr>
          <p:nvPr/>
        </p:nvSpPr>
        <p:spPr bwMode="auto">
          <a:xfrm>
            <a:off x="1357313" y="3933825"/>
            <a:ext cx="2840037" cy="596900"/>
          </a:xfrm>
          <a:prstGeom prst="rect">
            <a:avLst/>
          </a:prstGeom>
          <a:noFill/>
          <a:ln w="9525">
            <a:noFill/>
            <a:round/>
            <a:headEnd/>
            <a:tailEnd/>
          </a:ln>
        </p:spPr>
        <p:txBody>
          <a:bodyPr wrap="none" lIns="81639" tIns="40820" rIns="81639" bIns="40820">
            <a:prstTxWarp prst="textNoShape">
              <a:avLst/>
            </a:prstTxWarp>
          </a:bodyPr>
          <a:lstStyle/>
          <a:p>
            <a:pPr>
              <a:tabLst>
                <a:tab pos="655638" algn="l"/>
                <a:tab pos="1312863" algn="l"/>
                <a:tab pos="1968500" algn="l"/>
                <a:tab pos="2625725" algn="l"/>
              </a:tabLst>
            </a:pPr>
            <a:r>
              <a:rPr lang="en-US">
                <a:solidFill>
                  <a:srgbClr val="0000FF"/>
                </a:solidFill>
                <a:ea typeface="DejaVu Sans" pitchFamily="16" charset="0"/>
                <a:cs typeface="DejaVu Sans" pitchFamily="16" charset="0"/>
              </a:rPr>
              <a:t>Events used for “cumulative” distributions.</a:t>
            </a:r>
          </a:p>
          <a:p>
            <a:pPr>
              <a:tabLst>
                <a:tab pos="655638" algn="l"/>
                <a:tab pos="1312863" algn="l"/>
                <a:tab pos="1968500" algn="l"/>
                <a:tab pos="2625725" algn="l"/>
              </a:tabLst>
            </a:pPr>
            <a:r>
              <a:rPr lang="en-US">
                <a:solidFill>
                  <a:srgbClr val="0000FF"/>
                </a:solidFill>
                <a:ea typeface="DejaVu Sans" pitchFamily="16" charset="0"/>
                <a:cs typeface="DejaVu Sans" pitchFamily="16" charset="0"/>
              </a:rPr>
              <a:t>Lower threshold moved to 3.0 GeV to enable comparison </a:t>
            </a:r>
          </a:p>
          <a:p>
            <a:pPr>
              <a:tabLst>
                <a:tab pos="655638" algn="l"/>
                <a:tab pos="1312863" algn="l"/>
                <a:tab pos="1968500" algn="l"/>
                <a:tab pos="2625725" algn="l"/>
              </a:tabLst>
            </a:pPr>
            <a:r>
              <a:rPr lang="en-US">
                <a:solidFill>
                  <a:srgbClr val="0000FF"/>
                </a:solidFill>
                <a:ea typeface="DejaVu Sans" pitchFamily="16" charset="0"/>
                <a:cs typeface="DejaVu Sans" pitchFamily="16" charset="0"/>
              </a:rPr>
              <a:t>w.r.t. 900 GeV UE Analysis (QCD-10-001)</a:t>
            </a:r>
          </a:p>
        </p:txBody>
      </p:sp>
      <p:sp>
        <p:nvSpPr>
          <p:cNvPr id="26639" name="Line 13"/>
          <p:cNvSpPr>
            <a:spLocks noChangeShapeType="1"/>
          </p:cNvSpPr>
          <p:nvPr/>
        </p:nvSpPr>
        <p:spPr bwMode="auto">
          <a:xfrm>
            <a:off x="93663" y="5643563"/>
            <a:ext cx="3106737" cy="1587"/>
          </a:xfrm>
          <a:prstGeom prst="line">
            <a:avLst/>
          </a:prstGeom>
          <a:noFill/>
          <a:ln w="9525">
            <a:solidFill>
              <a:srgbClr val="000000"/>
            </a:solidFill>
            <a:round/>
            <a:headEnd/>
            <a:tailEnd/>
          </a:ln>
        </p:spPr>
        <p:txBody>
          <a:bodyPr lIns="82945" tIns="41473" rIns="82945" bIns="41473">
            <a:prstTxWarp prst="textNoShape">
              <a:avLst/>
            </a:prstTxWarp>
          </a:bodyPr>
          <a:lstStyle/>
          <a:p>
            <a:endParaRPr lang="en-US"/>
          </a:p>
        </p:txBody>
      </p:sp>
      <p:pic>
        <p:nvPicPr>
          <p:cNvPr id="26640" name="Picture 14"/>
          <p:cNvPicPr>
            <a:picLocks noChangeAspect="1" noChangeArrowheads="1"/>
          </p:cNvPicPr>
          <p:nvPr/>
        </p:nvPicPr>
        <p:blipFill>
          <a:blip r:embed="rId4"/>
          <a:srcRect/>
          <a:stretch>
            <a:fillRect/>
          </a:stretch>
        </p:blipFill>
        <p:spPr bwMode="auto">
          <a:xfrm>
            <a:off x="1179513" y="1258888"/>
            <a:ext cx="7832725" cy="498475"/>
          </a:xfrm>
          <a:prstGeom prst="rect">
            <a:avLst/>
          </a:prstGeom>
          <a:noFill/>
          <a:ln w="9525">
            <a:noFill/>
            <a:round/>
            <a:headEnd/>
            <a:tailEnd/>
          </a:ln>
        </p:spPr>
      </p:pic>
      <p:sp>
        <p:nvSpPr>
          <p:cNvPr id="26641" name="Rectangle 18"/>
          <p:cNvSpPr>
            <a:spLocks noChangeArrowheads="1"/>
          </p:cNvSpPr>
          <p:nvPr/>
        </p:nvSpPr>
        <p:spPr bwMode="auto">
          <a:xfrm>
            <a:off x="5884863" y="777875"/>
            <a:ext cx="2344737" cy="490538"/>
          </a:xfrm>
          <a:prstGeom prst="rect">
            <a:avLst/>
          </a:prstGeom>
          <a:solidFill>
            <a:srgbClr val="FFFF00">
              <a:alpha val="39999"/>
            </a:srgbClr>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5139" name="AutoShape 19"/>
          <p:cNvSpPr>
            <a:spLocks noChangeArrowheads="1"/>
          </p:cNvSpPr>
          <p:nvPr/>
        </p:nvSpPr>
        <p:spPr bwMode="auto">
          <a:xfrm>
            <a:off x="6048375" y="811213"/>
            <a:ext cx="338138" cy="327025"/>
          </a:xfrm>
          <a:prstGeom prst="star5">
            <a:avLst/>
          </a:prstGeom>
          <a:solidFill>
            <a:srgbClr val="FFFF00"/>
          </a:solidFill>
          <a:ln w="9525">
            <a:solidFill>
              <a:srgbClr val="FF0000"/>
            </a:solidFill>
            <a:round/>
            <a:headEnd/>
            <a:tailEnd/>
          </a:ln>
          <a:effectLst/>
        </p:spPr>
        <p:txBody>
          <a:bodyPr wrap="none" lIns="82945" tIns="41473" rIns="82945" bIns="41473" anchor="ctr">
            <a:prstTxWarp prst="textNoShape">
              <a:avLst/>
            </a:prstTxWarp>
          </a:bodyPr>
          <a:lstStyle/>
          <a:p>
            <a:pPr>
              <a:defRPr/>
            </a:pPr>
            <a:endParaRPr lang="en-US"/>
          </a:p>
        </p:txBody>
      </p:sp>
      <p:sp>
        <p:nvSpPr>
          <p:cNvPr id="26643" name="Text Box 20"/>
          <p:cNvSpPr txBox="1">
            <a:spLocks noChangeArrowheads="1"/>
          </p:cNvSpPr>
          <p:nvPr/>
        </p:nvSpPr>
        <p:spPr bwMode="auto">
          <a:xfrm>
            <a:off x="6511925" y="830263"/>
            <a:ext cx="1793875" cy="338137"/>
          </a:xfrm>
          <a:prstGeom prst="rect">
            <a:avLst/>
          </a:prstGeom>
          <a:noFill/>
          <a:ln w="9525">
            <a:noFill/>
            <a:round/>
            <a:headEnd/>
            <a:tailEnd/>
          </a:ln>
        </p:spPr>
        <p:txBody>
          <a:bodyPr wrap="none" lIns="81639" tIns="40820" rIns="81639" bIns="40820">
            <a:prstTxWarp prst="textNoShape">
              <a:avLst/>
            </a:prstTxWarp>
          </a:bodyPr>
          <a:lstStyle/>
          <a:p>
            <a:pPr>
              <a:tabLst>
                <a:tab pos="655638" algn="l"/>
                <a:tab pos="1312863" algn="l"/>
              </a:tabLst>
            </a:pPr>
            <a:r>
              <a:rPr lang="en-US">
                <a:solidFill>
                  <a:srgbClr val="000000"/>
                </a:solidFill>
                <a:ea typeface="DejaVu Sans" pitchFamily="16" charset="0"/>
                <a:cs typeface="DejaVu Sans" pitchFamily="16" charset="0"/>
              </a:rPr>
              <a:t>Table 1.</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8674" name="Picture 22"/>
          <p:cNvPicPr>
            <a:picLocks noChangeAspect="1"/>
          </p:cNvPicPr>
          <p:nvPr/>
        </p:nvPicPr>
        <p:blipFill>
          <a:blip r:embed="rId3"/>
          <a:srcRect r="5530"/>
          <a:stretch>
            <a:fillRect/>
          </a:stretch>
        </p:blipFill>
        <p:spPr bwMode="auto">
          <a:xfrm>
            <a:off x="2743200" y="2743200"/>
            <a:ext cx="6400800" cy="2230438"/>
          </a:xfrm>
          <a:prstGeom prst="rect">
            <a:avLst/>
          </a:prstGeom>
          <a:noFill/>
          <a:ln w="9525">
            <a:noFill/>
            <a:miter lim="800000"/>
            <a:headEnd/>
            <a:tailEnd/>
          </a:ln>
        </p:spPr>
      </p:pic>
      <p:sp>
        <p:nvSpPr>
          <p:cNvPr id="6145" name="Rectangle 1"/>
          <p:cNvSpPr>
            <a:spLocks noGrp="1" noChangeArrowheads="1"/>
          </p:cNvSpPr>
          <p:nvPr>
            <p:ph type="title"/>
          </p:nvPr>
        </p:nvSpPr>
        <p:spPr>
          <a:xfrm>
            <a:off x="195263" y="74613"/>
            <a:ext cx="8228012" cy="630237"/>
          </a:xfrm>
        </p:spPr>
        <p:txBody>
          <a:bodyPr>
            <a:normAutofit fontScale="90000"/>
          </a:bodyPr>
          <a:lstStyle/>
          <a:p>
            <a:pP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defRPr/>
            </a:pPr>
            <a:r>
              <a:rPr lang="en-US" dirty="0">
                <a:effectLst>
                  <a:outerShdw blurRad="38100" dist="38100" dir="2700000" algn="tl">
                    <a:srgbClr val="DDDDDD"/>
                  </a:outerShdw>
                </a:effectLst>
              </a:rPr>
              <a:t>Track </a:t>
            </a:r>
            <a:r>
              <a:rPr lang="en-US" dirty="0" smtClean="0">
                <a:effectLst>
                  <a:outerShdw blurRad="38100" dist="38100" dir="2700000" algn="tl">
                    <a:srgbClr val="DDDDDD"/>
                  </a:outerShdw>
                </a:effectLst>
              </a:rPr>
              <a:t>selection. UE 7 </a:t>
            </a:r>
            <a:r>
              <a:rPr lang="en-US" dirty="0" err="1" smtClean="0">
                <a:effectLst>
                  <a:outerShdw blurRad="38100" dist="38100" dir="2700000" algn="tl">
                    <a:srgbClr val="DDDDDD"/>
                  </a:outerShdw>
                </a:effectLst>
              </a:rPr>
              <a:t>TeV</a:t>
            </a:r>
            <a:endParaRPr lang="en-US" dirty="0">
              <a:effectLst>
                <a:outerShdw blurRad="38100" dist="38100" dir="2700000" algn="tl">
                  <a:srgbClr val="DDDDDD"/>
                </a:outerShdw>
              </a:effectLst>
            </a:endParaRPr>
          </a:p>
        </p:txBody>
      </p:sp>
      <p:sp>
        <p:nvSpPr>
          <p:cNvPr id="28679" name="Rectangle 2"/>
          <p:cNvSpPr>
            <a:spLocks noChangeArrowheads="1"/>
          </p:cNvSpPr>
          <p:nvPr/>
        </p:nvSpPr>
        <p:spPr bwMode="auto">
          <a:xfrm>
            <a:off x="7542213" y="4829175"/>
            <a:ext cx="1479550" cy="280988"/>
          </a:xfrm>
          <a:prstGeom prst="rect">
            <a:avLst/>
          </a:prstGeom>
          <a:solidFill>
            <a:srgbClr val="FFFFFF"/>
          </a:solidFill>
          <a:ln w="9525">
            <a:noFill/>
            <a:round/>
            <a:headEnd/>
            <a:tailEnd/>
          </a:ln>
        </p:spPr>
        <p:txBody>
          <a:bodyPr wrap="none" lIns="82945" tIns="41473" rIns="82945" bIns="41473" anchor="ctr">
            <a:prstTxWarp prst="textNoShape">
              <a:avLst/>
            </a:prstTxWarp>
          </a:bodyPr>
          <a:lstStyle/>
          <a:p>
            <a:endParaRPr lang="en-US"/>
          </a:p>
        </p:txBody>
      </p:sp>
      <p:sp>
        <p:nvSpPr>
          <p:cNvPr id="28680" name="Text Box 3"/>
          <p:cNvSpPr txBox="1">
            <a:spLocks noChangeArrowheads="1"/>
          </p:cNvSpPr>
          <p:nvPr/>
        </p:nvSpPr>
        <p:spPr bwMode="auto">
          <a:xfrm>
            <a:off x="796925" y="2689225"/>
            <a:ext cx="1530350" cy="344488"/>
          </a:xfrm>
          <a:prstGeom prst="rect">
            <a:avLst/>
          </a:prstGeom>
          <a:noFill/>
          <a:ln w="9525">
            <a:noFill/>
            <a:round/>
            <a:headEnd/>
            <a:tailEnd/>
          </a:ln>
        </p:spPr>
        <p:txBody>
          <a:bodyPr wrap="none" lIns="81639" tIns="40820" rIns="81639" bIns="40820">
            <a:prstTxWarp prst="textNoShape">
              <a:avLst/>
            </a:prstTxWarp>
          </a:bodyPr>
          <a:lstStyle/>
          <a:p>
            <a:pPr>
              <a:tabLst>
                <a:tab pos="655638" algn="l"/>
                <a:tab pos="1312863" algn="l"/>
              </a:tabLst>
            </a:pPr>
            <a:r>
              <a:rPr lang="en-US" i="1">
                <a:solidFill>
                  <a:srgbClr val="FF0000"/>
                </a:solidFill>
                <a:ea typeface="DejaVu Sans" pitchFamily="16" charset="0"/>
                <a:cs typeface="DejaVu Sans" pitchFamily="16" charset="0"/>
              </a:rPr>
              <a:t>highPurity </a:t>
            </a:r>
            <a:r>
              <a:rPr lang="en-US">
                <a:solidFill>
                  <a:srgbClr val="FF0000"/>
                </a:solidFill>
                <a:ea typeface="DejaVu Sans" pitchFamily="16" charset="0"/>
                <a:cs typeface="DejaVu Sans" pitchFamily="16" charset="0"/>
              </a:rPr>
              <a:t>algo</a:t>
            </a:r>
          </a:p>
        </p:txBody>
      </p:sp>
      <p:sp>
        <p:nvSpPr>
          <p:cNvPr id="28681" name="Text Box 4"/>
          <p:cNvSpPr txBox="1">
            <a:spLocks noChangeArrowheads="1"/>
          </p:cNvSpPr>
          <p:nvPr/>
        </p:nvSpPr>
        <p:spPr bwMode="auto">
          <a:xfrm>
            <a:off x="331788" y="3313113"/>
            <a:ext cx="1735137" cy="338137"/>
          </a:xfrm>
          <a:prstGeom prst="rect">
            <a:avLst/>
          </a:prstGeom>
          <a:noFill/>
          <a:ln w="9525">
            <a:noFill/>
            <a:round/>
            <a:headEnd/>
            <a:tailEnd/>
          </a:ln>
        </p:spPr>
        <p:txBody>
          <a:bodyPr wrap="none" lIns="81639" tIns="40820" rIns="81639" bIns="40820">
            <a:prstTxWarp prst="textNoShape">
              <a:avLst/>
            </a:prstTxWarp>
          </a:bodyPr>
          <a:lstStyle/>
          <a:p>
            <a:pPr>
              <a:tabLst>
                <a:tab pos="655638" algn="l"/>
                <a:tab pos="1312863" algn="l"/>
              </a:tabLst>
            </a:pPr>
            <a:r>
              <a:rPr lang="en-US">
                <a:solidFill>
                  <a:srgbClr val="008000"/>
                </a:solidFill>
                <a:ea typeface="DejaVu Sans" pitchFamily="16" charset="0"/>
                <a:cs typeface="DejaVu Sans" pitchFamily="16" charset="0"/>
              </a:rPr>
              <a:t>Analysis oriented</a:t>
            </a:r>
          </a:p>
        </p:txBody>
      </p:sp>
      <p:sp>
        <p:nvSpPr>
          <p:cNvPr id="28682" name="Text Box 5"/>
          <p:cNvSpPr txBox="1">
            <a:spLocks noChangeArrowheads="1"/>
          </p:cNvSpPr>
          <p:nvPr/>
        </p:nvSpPr>
        <p:spPr bwMode="auto">
          <a:xfrm>
            <a:off x="98425" y="3652838"/>
            <a:ext cx="2568575" cy="742950"/>
          </a:xfrm>
          <a:prstGeom prst="rect">
            <a:avLst/>
          </a:prstGeom>
          <a:noFill/>
          <a:ln w="9525">
            <a:noFill/>
            <a:round/>
            <a:headEnd/>
            <a:tailEnd/>
          </a:ln>
        </p:spPr>
        <p:txBody>
          <a:bodyPr lIns="81639" tIns="40820" rIns="81639" bIns="40820">
            <a:prstTxWarp prst="textNoShape">
              <a:avLst/>
            </a:prstTxWarp>
          </a:bodyPr>
          <a:lstStyle/>
          <a:p>
            <a:pPr>
              <a:tabLst>
                <a:tab pos="655638" algn="l"/>
                <a:tab pos="1312863" algn="l"/>
                <a:tab pos="1968500" algn="l"/>
              </a:tabLst>
            </a:pPr>
            <a:r>
              <a:rPr lang="en-US">
                <a:solidFill>
                  <a:srgbClr val="800000"/>
                </a:solidFill>
                <a:ea typeface="DejaVu Sans" pitchFamily="16" charset="0"/>
                <a:cs typeface="DejaVu Sans" pitchFamily="16" charset="0"/>
              </a:rPr>
              <a:t>primary tracks</a:t>
            </a:r>
          </a:p>
          <a:p>
            <a:pPr>
              <a:buSzPct val="45000"/>
              <a:buFont typeface="Wingdings" pitchFamily="-106" charset="2"/>
              <a:buChar char=""/>
              <a:tabLst>
                <a:tab pos="655638" algn="l"/>
                <a:tab pos="1312863" algn="l"/>
                <a:tab pos="1968500" algn="l"/>
              </a:tabLst>
            </a:pPr>
            <a:r>
              <a:rPr lang="en-US" sz="1300">
                <a:solidFill>
                  <a:srgbClr val="800000"/>
                </a:solidFill>
                <a:ea typeface="DejaVu Sans" pitchFamily="16" charset="0"/>
                <a:cs typeface="DejaVu Sans" pitchFamily="16" charset="0"/>
              </a:rPr>
              <a:t>impact param. at real vtx</a:t>
            </a:r>
          </a:p>
          <a:p>
            <a:pPr>
              <a:buSzPct val="45000"/>
              <a:buFont typeface="Wingdings" pitchFamily="-106" charset="2"/>
              <a:buChar char=""/>
              <a:tabLst>
                <a:tab pos="655638" algn="l"/>
                <a:tab pos="1312863" algn="l"/>
                <a:tab pos="1968500" algn="l"/>
              </a:tabLst>
            </a:pPr>
            <a:r>
              <a:rPr lang="en-US" sz="1300">
                <a:solidFill>
                  <a:srgbClr val="800000"/>
                </a:solidFill>
                <a:ea typeface="DejaVu Sans" pitchFamily="16" charset="0"/>
                <a:cs typeface="DejaVu Sans" pitchFamily="16" charset="0"/>
              </a:rPr>
              <a:t>vertex error propagated</a:t>
            </a:r>
          </a:p>
        </p:txBody>
      </p:sp>
      <p:sp>
        <p:nvSpPr>
          <p:cNvPr id="28683" name="Text Box 6"/>
          <p:cNvSpPr txBox="1">
            <a:spLocks noChangeArrowheads="1"/>
          </p:cNvSpPr>
          <p:nvPr/>
        </p:nvSpPr>
        <p:spPr bwMode="auto">
          <a:xfrm>
            <a:off x="296863" y="4800600"/>
            <a:ext cx="1968500" cy="338138"/>
          </a:xfrm>
          <a:prstGeom prst="rect">
            <a:avLst/>
          </a:prstGeom>
          <a:noFill/>
          <a:ln w="9525">
            <a:noFill/>
            <a:round/>
            <a:headEnd/>
            <a:tailEnd/>
          </a:ln>
        </p:spPr>
        <p:txBody>
          <a:bodyPr wrap="none" lIns="81639" tIns="40820" rIns="81639" bIns="40820">
            <a:prstTxWarp prst="textNoShape">
              <a:avLst/>
            </a:prstTxWarp>
          </a:bodyPr>
          <a:lstStyle/>
          <a:p>
            <a:pPr>
              <a:tabLst>
                <a:tab pos="655638" algn="l"/>
                <a:tab pos="1312863" algn="l"/>
              </a:tabLst>
            </a:pPr>
            <a:r>
              <a:rPr lang="en-US">
                <a:solidFill>
                  <a:srgbClr val="FF6309"/>
                </a:solidFill>
                <a:ea typeface="DejaVu Sans" pitchFamily="16" charset="0"/>
                <a:cs typeface="DejaVu Sans" pitchFamily="16" charset="0"/>
              </a:rPr>
              <a:t>Quality requirement</a:t>
            </a:r>
          </a:p>
          <a:p>
            <a:pPr>
              <a:tabLst>
                <a:tab pos="655638" algn="l"/>
                <a:tab pos="1312863" algn="l"/>
              </a:tabLst>
            </a:pPr>
            <a:endParaRPr lang="en-US">
              <a:solidFill>
                <a:srgbClr val="FF6309"/>
              </a:solidFill>
              <a:ea typeface="DejaVu Sans" pitchFamily="16" charset="0"/>
              <a:cs typeface="DejaVu Sans" pitchFamily="16" charset="0"/>
            </a:endParaRPr>
          </a:p>
          <a:p>
            <a:pPr>
              <a:tabLst>
                <a:tab pos="655638" algn="l"/>
                <a:tab pos="1312863" algn="l"/>
              </a:tabLst>
            </a:pPr>
            <a:endParaRPr lang="en-US">
              <a:solidFill>
                <a:srgbClr val="FF6309"/>
              </a:solidFill>
              <a:ea typeface="DejaVu Sans" pitchFamily="16" charset="0"/>
              <a:cs typeface="DejaVu Sans" pitchFamily="16" charset="0"/>
            </a:endParaRPr>
          </a:p>
        </p:txBody>
      </p:sp>
      <p:sp>
        <p:nvSpPr>
          <p:cNvPr id="28684" name="Line 13"/>
          <p:cNvSpPr>
            <a:spLocks noChangeShapeType="1"/>
          </p:cNvSpPr>
          <p:nvPr/>
        </p:nvSpPr>
        <p:spPr bwMode="auto">
          <a:xfrm>
            <a:off x="2324100" y="2855913"/>
            <a:ext cx="723900" cy="236537"/>
          </a:xfrm>
          <a:prstGeom prst="line">
            <a:avLst/>
          </a:prstGeom>
          <a:noFill/>
          <a:ln w="36720">
            <a:solidFill>
              <a:srgbClr val="FF0000"/>
            </a:solidFill>
            <a:round/>
            <a:headEnd/>
            <a:tailEnd type="triangle" w="med" len="med"/>
          </a:ln>
        </p:spPr>
        <p:txBody>
          <a:bodyPr lIns="82945" tIns="41473" rIns="82945" bIns="41473">
            <a:prstTxWarp prst="textNoShape">
              <a:avLst/>
            </a:prstTxWarp>
          </a:bodyPr>
          <a:lstStyle/>
          <a:p>
            <a:endParaRPr lang="en-US"/>
          </a:p>
        </p:txBody>
      </p:sp>
      <p:sp>
        <p:nvSpPr>
          <p:cNvPr id="28685" name="AutoShape 14"/>
          <p:cNvSpPr>
            <a:spLocks/>
          </p:cNvSpPr>
          <p:nvPr/>
        </p:nvSpPr>
        <p:spPr bwMode="auto">
          <a:xfrm>
            <a:off x="3822700" y="3359150"/>
            <a:ext cx="300038" cy="687388"/>
          </a:xfrm>
          <a:prstGeom prst="leftBrace">
            <a:avLst>
              <a:gd name="adj1" fmla="val 19092"/>
              <a:gd name="adj2" fmla="val 50000"/>
            </a:avLst>
          </a:prstGeom>
          <a:noFill/>
          <a:ln w="36720">
            <a:solidFill>
              <a:srgbClr val="008000"/>
            </a:solidFill>
            <a:round/>
            <a:headEnd/>
            <a:tailEnd/>
          </a:ln>
        </p:spPr>
        <p:txBody>
          <a:bodyPr wrap="none" lIns="82945" tIns="41473" rIns="82945" bIns="41473" anchor="ctr">
            <a:prstTxWarp prst="textNoShape">
              <a:avLst/>
            </a:prstTxWarp>
          </a:bodyPr>
          <a:lstStyle/>
          <a:p>
            <a:endParaRPr lang="en-US"/>
          </a:p>
        </p:txBody>
      </p:sp>
      <p:sp>
        <p:nvSpPr>
          <p:cNvPr id="28686" name="Line 15"/>
          <p:cNvSpPr>
            <a:spLocks noChangeShapeType="1"/>
          </p:cNvSpPr>
          <p:nvPr/>
        </p:nvSpPr>
        <p:spPr bwMode="auto">
          <a:xfrm>
            <a:off x="2101850" y="3498850"/>
            <a:ext cx="1670050" cy="198438"/>
          </a:xfrm>
          <a:prstGeom prst="line">
            <a:avLst/>
          </a:prstGeom>
          <a:noFill/>
          <a:ln w="36720">
            <a:solidFill>
              <a:srgbClr val="008000"/>
            </a:solidFill>
            <a:round/>
            <a:headEnd/>
            <a:tailEnd type="triangle" w="med" len="med"/>
          </a:ln>
        </p:spPr>
        <p:txBody>
          <a:bodyPr lIns="82945" tIns="41473" rIns="82945" bIns="41473">
            <a:prstTxWarp prst="textNoShape">
              <a:avLst/>
            </a:prstTxWarp>
          </a:bodyPr>
          <a:lstStyle/>
          <a:p>
            <a:endParaRPr lang="en-US"/>
          </a:p>
        </p:txBody>
      </p:sp>
      <p:sp>
        <p:nvSpPr>
          <p:cNvPr id="28687" name="Line 16"/>
          <p:cNvSpPr>
            <a:spLocks noChangeShapeType="1"/>
          </p:cNvSpPr>
          <p:nvPr/>
        </p:nvSpPr>
        <p:spPr bwMode="auto">
          <a:xfrm flipV="1">
            <a:off x="2514600" y="4583113"/>
            <a:ext cx="987425" cy="185737"/>
          </a:xfrm>
          <a:prstGeom prst="line">
            <a:avLst/>
          </a:prstGeom>
          <a:noFill/>
          <a:ln w="36720">
            <a:solidFill>
              <a:srgbClr val="FF6309"/>
            </a:solidFill>
            <a:round/>
            <a:headEnd/>
            <a:tailEnd type="triangle" w="med" len="med"/>
          </a:ln>
        </p:spPr>
        <p:txBody>
          <a:bodyPr lIns="82945" tIns="41473" rIns="82945" bIns="41473">
            <a:prstTxWarp prst="textNoShape">
              <a:avLst/>
            </a:prstTxWarp>
          </a:bodyPr>
          <a:lstStyle/>
          <a:p>
            <a:endParaRPr lang="en-US"/>
          </a:p>
        </p:txBody>
      </p:sp>
      <p:sp>
        <p:nvSpPr>
          <p:cNvPr id="28688" name="AutoShape 17"/>
          <p:cNvSpPr>
            <a:spLocks/>
          </p:cNvSpPr>
          <p:nvPr/>
        </p:nvSpPr>
        <p:spPr bwMode="auto">
          <a:xfrm>
            <a:off x="3748088" y="4046538"/>
            <a:ext cx="274637" cy="457200"/>
          </a:xfrm>
          <a:prstGeom prst="leftBrace">
            <a:avLst>
              <a:gd name="adj1" fmla="val 13873"/>
              <a:gd name="adj2" fmla="val 50000"/>
            </a:avLst>
          </a:prstGeom>
          <a:noFill/>
          <a:ln w="36720">
            <a:solidFill>
              <a:srgbClr val="800000"/>
            </a:solidFill>
            <a:round/>
            <a:headEnd/>
            <a:tailEnd/>
          </a:ln>
        </p:spPr>
        <p:txBody>
          <a:bodyPr wrap="none" lIns="82945" tIns="41473" rIns="82945" bIns="41473" anchor="ctr">
            <a:prstTxWarp prst="textNoShape">
              <a:avLst/>
            </a:prstTxWarp>
          </a:bodyPr>
          <a:lstStyle/>
          <a:p>
            <a:endParaRPr lang="en-US"/>
          </a:p>
        </p:txBody>
      </p:sp>
      <p:sp>
        <p:nvSpPr>
          <p:cNvPr id="28689" name="Line 18"/>
          <p:cNvSpPr>
            <a:spLocks noChangeShapeType="1"/>
          </p:cNvSpPr>
          <p:nvPr/>
        </p:nvSpPr>
        <p:spPr bwMode="auto">
          <a:xfrm>
            <a:off x="2276475" y="4164013"/>
            <a:ext cx="1395413" cy="112712"/>
          </a:xfrm>
          <a:prstGeom prst="line">
            <a:avLst/>
          </a:prstGeom>
          <a:noFill/>
          <a:ln w="36720">
            <a:solidFill>
              <a:srgbClr val="800000"/>
            </a:solidFill>
            <a:round/>
            <a:headEnd/>
            <a:tailEnd type="triangle" w="med" len="med"/>
          </a:ln>
        </p:spPr>
        <p:txBody>
          <a:bodyPr lIns="82945" tIns="41473" rIns="82945" bIns="41473">
            <a:prstTxWarp prst="textNoShape">
              <a:avLst/>
            </a:prstTxWarp>
          </a:bodyPr>
          <a:lstStyle/>
          <a:p>
            <a:endParaRPr lang="en-US"/>
          </a:p>
        </p:txBody>
      </p:sp>
      <p:sp>
        <p:nvSpPr>
          <p:cNvPr id="28690" name="Text Box 19"/>
          <p:cNvSpPr txBox="1">
            <a:spLocks noChangeArrowheads="1"/>
          </p:cNvSpPr>
          <p:nvPr/>
        </p:nvSpPr>
        <p:spPr bwMode="auto">
          <a:xfrm>
            <a:off x="4822825" y="4745038"/>
            <a:ext cx="4251325" cy="284162"/>
          </a:xfrm>
          <a:prstGeom prst="rect">
            <a:avLst/>
          </a:prstGeom>
          <a:noFill/>
          <a:ln w="9525">
            <a:noFill/>
            <a:round/>
            <a:headEnd/>
            <a:tailEnd/>
          </a:ln>
        </p:spPr>
        <p:txBody>
          <a:bodyPr wrap="none" lIns="81639" tIns="40820" rIns="81639" bIns="40820">
            <a:prstTxWarp prst="textNoShape">
              <a:avLst/>
            </a:prstTxWarp>
          </a:bodyPr>
          <a:lstStyle/>
          <a:p>
            <a:pPr>
              <a:tabLst>
                <a:tab pos="655638" algn="l"/>
                <a:tab pos="1312863" algn="l"/>
                <a:tab pos="1968500" algn="l"/>
                <a:tab pos="2625725" algn="l"/>
                <a:tab pos="3282950" algn="l"/>
                <a:tab pos="3938588" algn="l"/>
              </a:tabLst>
            </a:pPr>
            <a:r>
              <a:rPr lang="en-US" sz="1300">
                <a:solidFill>
                  <a:srgbClr val="000000"/>
                </a:solidFill>
                <a:ea typeface="DejaVu Sans" pitchFamily="16" charset="0"/>
                <a:cs typeface="DejaVu Sans" pitchFamily="16" charset="0"/>
              </a:rPr>
              <a:t>{each efficiency computed w.r.t. previous surviving class}</a:t>
            </a:r>
          </a:p>
        </p:txBody>
      </p:sp>
      <p:pic>
        <p:nvPicPr>
          <p:cNvPr id="28691" name="Picture 23"/>
          <p:cNvPicPr>
            <a:picLocks noChangeAspect="1"/>
          </p:cNvPicPr>
          <p:nvPr/>
        </p:nvPicPr>
        <p:blipFill>
          <a:blip r:embed="rId4"/>
          <a:srcRect/>
          <a:stretch>
            <a:fillRect/>
          </a:stretch>
        </p:blipFill>
        <p:spPr bwMode="auto">
          <a:xfrm>
            <a:off x="0" y="1325563"/>
            <a:ext cx="9144000" cy="1265237"/>
          </a:xfrm>
          <a:prstGeom prst="rect">
            <a:avLst/>
          </a:prstGeom>
          <a:noFill/>
          <a:ln w="9525">
            <a:noFill/>
            <a:miter lim="800000"/>
            <a:headEnd/>
            <a:tailEnd/>
          </a:ln>
        </p:spPr>
      </p:pic>
      <p:sp>
        <p:nvSpPr>
          <p:cNvPr id="28693" name="Rectangle 21"/>
          <p:cNvSpPr>
            <a:spLocks noChangeArrowheads="1"/>
          </p:cNvSpPr>
          <p:nvPr/>
        </p:nvSpPr>
        <p:spPr bwMode="auto">
          <a:xfrm>
            <a:off x="5884863" y="2286000"/>
            <a:ext cx="2420937" cy="488950"/>
          </a:xfrm>
          <a:prstGeom prst="rect">
            <a:avLst/>
          </a:prstGeom>
          <a:solidFill>
            <a:srgbClr val="FFFF00">
              <a:alpha val="39999"/>
            </a:srgbClr>
          </a:solidFill>
          <a:ln w="9525">
            <a:solidFill>
              <a:srgbClr val="FF0000"/>
            </a:solidFill>
            <a:round/>
            <a:headEnd/>
            <a:tailEnd/>
          </a:ln>
        </p:spPr>
        <p:txBody>
          <a:bodyPr wrap="none" lIns="82945" tIns="41473" rIns="82945" bIns="41473" anchor="ctr">
            <a:prstTxWarp prst="textNoShape">
              <a:avLst/>
            </a:prstTxWarp>
          </a:bodyPr>
          <a:lstStyle/>
          <a:p>
            <a:endParaRPr lang="en-US"/>
          </a:p>
        </p:txBody>
      </p:sp>
      <p:sp>
        <p:nvSpPr>
          <p:cNvPr id="6166" name="AutoShape 22"/>
          <p:cNvSpPr>
            <a:spLocks noChangeArrowheads="1"/>
          </p:cNvSpPr>
          <p:nvPr/>
        </p:nvSpPr>
        <p:spPr bwMode="auto">
          <a:xfrm>
            <a:off x="6048375" y="2335213"/>
            <a:ext cx="338138" cy="327025"/>
          </a:xfrm>
          <a:prstGeom prst="star5">
            <a:avLst/>
          </a:prstGeom>
          <a:solidFill>
            <a:srgbClr val="FFFF00"/>
          </a:solidFill>
          <a:ln w="9525">
            <a:solidFill>
              <a:srgbClr val="FF0000"/>
            </a:solidFill>
            <a:round/>
            <a:headEnd/>
            <a:tailEnd/>
          </a:ln>
          <a:effectLst/>
        </p:spPr>
        <p:txBody>
          <a:bodyPr wrap="none" lIns="82945" tIns="41473" rIns="82945" bIns="41473" anchor="ctr">
            <a:prstTxWarp prst="textNoShape">
              <a:avLst/>
            </a:prstTxWarp>
          </a:bodyPr>
          <a:lstStyle/>
          <a:p>
            <a:pPr>
              <a:defRPr/>
            </a:pPr>
            <a:endParaRPr lang="en-US"/>
          </a:p>
        </p:txBody>
      </p:sp>
      <p:sp>
        <p:nvSpPr>
          <p:cNvPr id="28695" name="Text Box 23"/>
          <p:cNvSpPr txBox="1">
            <a:spLocks noChangeArrowheads="1"/>
          </p:cNvSpPr>
          <p:nvPr/>
        </p:nvSpPr>
        <p:spPr bwMode="auto">
          <a:xfrm>
            <a:off x="6435725" y="2354263"/>
            <a:ext cx="1349375" cy="338137"/>
          </a:xfrm>
          <a:prstGeom prst="rect">
            <a:avLst/>
          </a:prstGeom>
          <a:noFill/>
          <a:ln w="9525">
            <a:noFill/>
            <a:round/>
            <a:headEnd/>
            <a:tailEnd/>
          </a:ln>
        </p:spPr>
        <p:txBody>
          <a:bodyPr wrap="none" lIns="81639" tIns="40820" rIns="81639" bIns="40820">
            <a:prstTxWarp prst="textNoShape">
              <a:avLst/>
            </a:prstTxWarp>
          </a:bodyPr>
          <a:lstStyle/>
          <a:p>
            <a:pPr>
              <a:tabLst>
                <a:tab pos="655638" algn="l"/>
                <a:tab pos="1312863" algn="l"/>
              </a:tabLst>
            </a:pPr>
            <a:r>
              <a:rPr lang="en-US">
                <a:solidFill>
                  <a:srgbClr val="000000"/>
                </a:solidFill>
                <a:ea typeface="DejaVu Sans" pitchFamily="16" charset="0"/>
                <a:cs typeface="DejaVu Sans" pitchFamily="16" charset="0"/>
              </a:rPr>
              <a:t>Table 2.</a:t>
            </a:r>
          </a:p>
        </p:txBody>
      </p:sp>
      <p:sp>
        <p:nvSpPr>
          <p:cNvPr id="28696" name="TextBox 26"/>
          <p:cNvSpPr txBox="1">
            <a:spLocks noChangeArrowheads="1"/>
          </p:cNvSpPr>
          <p:nvPr/>
        </p:nvSpPr>
        <p:spPr bwMode="auto">
          <a:xfrm>
            <a:off x="34925" y="849313"/>
            <a:ext cx="9109075" cy="369887"/>
          </a:xfrm>
          <a:prstGeom prst="rect">
            <a:avLst/>
          </a:prstGeom>
          <a:noFill/>
          <a:ln w="9525">
            <a:noFill/>
            <a:miter lim="800000"/>
            <a:headEnd/>
            <a:tailEnd/>
          </a:ln>
        </p:spPr>
        <p:txBody>
          <a:bodyPr wrap="none">
            <a:prstTxWarp prst="textNoShape">
              <a:avLst/>
            </a:prstTxWarp>
            <a:spAutoFit/>
          </a:bodyPr>
          <a:lstStyle/>
          <a:p>
            <a:r>
              <a:rPr lang="en-US"/>
              <a:t>PLENTY OF RESULTS SCRUTINIZED IN PAG/POG Meetings. See BACK-UP SLIDES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endParaRPr lang="en-US"/>
          </a:p>
        </p:txBody>
      </p:sp>
      <p:sp>
        <p:nvSpPr>
          <p:cNvPr id="4" name="Content Placeholder 3"/>
          <p:cNvSpPr>
            <a:spLocks noGrp="1"/>
          </p:cNvSpPr>
          <p:nvPr>
            <p:ph idx="1"/>
          </p:nvPr>
        </p:nvSpPr>
        <p:spPr/>
        <p:txBody>
          <a:bodyPr/>
          <a:lstStyle/>
          <a:p>
            <a:r>
              <a:rPr lang="en-US" dirty="0" smtClean="0"/>
              <a:t>BACKUP FWD-10-001</a:t>
            </a:r>
            <a:endParaRPr lang="en-US" dirty="0"/>
          </a:p>
        </p:txBody>
      </p:sp>
    </p:spTree>
  </p:cSld>
  <p:clrMapOvr>
    <a:masterClrMapping/>
  </p:clrMapOvr>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4"/>
          <p:cNvSpPr>
            <a:spLocks noGrp="1"/>
          </p:cNvSpPr>
          <p:nvPr>
            <p:ph type="sldNum" sz="quarter" idx="12"/>
          </p:nvPr>
        </p:nvSpPr>
        <p:spPr/>
        <p:txBody>
          <a:bodyPr/>
          <a:lstStyle/>
          <a:p>
            <a:pPr>
              <a:defRPr/>
            </a:pPr>
            <a:fld id="{9F3A84B9-4752-463C-B955-213C84D2742E}" type="slidenum">
              <a:rPr lang="en-US"/>
              <a:pPr>
                <a:defRPr/>
              </a:pPr>
              <a:t>36</a:t>
            </a:fld>
            <a:endParaRPr lang="en-US"/>
          </a:p>
        </p:txBody>
      </p:sp>
      <p:sp>
        <p:nvSpPr>
          <p:cNvPr id="25603" name="Text Box 2"/>
          <p:cNvSpPr txBox="1">
            <a:spLocks noChangeArrowheads="1"/>
          </p:cNvSpPr>
          <p:nvPr/>
        </p:nvSpPr>
        <p:spPr bwMode="auto">
          <a:xfrm>
            <a:off x="889000" y="88901"/>
            <a:ext cx="5194300" cy="461665"/>
          </a:xfrm>
          <a:prstGeom prst="rect">
            <a:avLst/>
          </a:prstGeom>
          <a:noFill/>
          <a:ln w="9525">
            <a:noFill/>
            <a:miter lim="800000"/>
            <a:headEnd/>
            <a:tailEnd/>
          </a:ln>
        </p:spPr>
        <p:txBody>
          <a:bodyPr wrap="square">
            <a:spAutoFit/>
          </a:bodyPr>
          <a:lstStyle/>
          <a:p>
            <a:r>
              <a:rPr lang="en-US" sz="2400" dirty="0">
                <a:solidFill>
                  <a:schemeClr val="accent2"/>
                </a:solidFill>
                <a:latin typeface="Arial Rounded MT Bold" pitchFamily="34" charset="0"/>
              </a:rPr>
              <a:t>Meaning of (E ± </a:t>
            </a:r>
            <a:r>
              <a:rPr lang="en-US" sz="2400" dirty="0" err="1">
                <a:solidFill>
                  <a:schemeClr val="accent2"/>
                </a:solidFill>
                <a:latin typeface="Arial Rounded MT Bold" pitchFamily="34" charset="0"/>
              </a:rPr>
              <a:t>pz</a:t>
            </a:r>
            <a:r>
              <a:rPr lang="en-US" sz="2400" dirty="0">
                <a:solidFill>
                  <a:schemeClr val="accent2"/>
                </a:solidFill>
                <a:latin typeface="Arial Rounded MT Bold" pitchFamily="34" charset="0"/>
              </a:rPr>
              <a:t>)</a:t>
            </a:r>
            <a:endParaRPr lang="ru-RU" sz="2400" dirty="0">
              <a:solidFill>
                <a:schemeClr val="accent2"/>
              </a:solidFill>
              <a:latin typeface="Arial Rounded MT Bold" pitchFamily="34" charset="0"/>
            </a:endParaRPr>
          </a:p>
        </p:txBody>
      </p:sp>
      <p:pic>
        <p:nvPicPr>
          <p:cNvPr id="25605" name="Picture 2"/>
          <p:cNvPicPr>
            <a:picLocks noChangeAspect="1" noChangeArrowheads="1"/>
          </p:cNvPicPr>
          <p:nvPr/>
        </p:nvPicPr>
        <p:blipFill>
          <a:blip r:embed="rId3" cstate="print"/>
          <a:srcRect/>
          <a:stretch>
            <a:fillRect/>
          </a:stretch>
        </p:blipFill>
        <p:spPr bwMode="auto">
          <a:xfrm>
            <a:off x="0" y="738188"/>
            <a:ext cx="9144000" cy="50704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37"/>
          <p:cNvGrpSpPr/>
          <p:nvPr/>
        </p:nvGrpSpPr>
        <p:grpSpPr>
          <a:xfrm>
            <a:off x="2755898" y="723900"/>
            <a:ext cx="6148611" cy="1631950"/>
            <a:chOff x="2021517" y="787400"/>
            <a:chExt cx="6301746" cy="1631950"/>
          </a:xfrm>
        </p:grpSpPr>
        <p:pic>
          <p:nvPicPr>
            <p:cNvPr id="8201" name="Picture 38"/>
            <p:cNvPicPr>
              <a:picLocks noChangeAspect="1" noChangeArrowheads="1"/>
            </p:cNvPicPr>
            <p:nvPr/>
          </p:nvPicPr>
          <p:blipFill>
            <a:blip r:embed="rId3" cstate="print"/>
            <a:srcRect/>
            <a:stretch>
              <a:fillRect/>
            </a:stretch>
          </p:blipFill>
          <p:spPr bwMode="auto">
            <a:xfrm>
              <a:off x="4800600" y="787400"/>
              <a:ext cx="3522663" cy="1631950"/>
            </a:xfrm>
            <a:prstGeom prst="rect">
              <a:avLst/>
            </a:prstGeom>
            <a:noFill/>
            <a:ln w="9525">
              <a:noFill/>
              <a:miter lim="800000"/>
              <a:headEnd/>
              <a:tailEnd/>
            </a:ln>
          </p:spPr>
        </p:pic>
        <p:sp>
          <p:nvSpPr>
            <p:cNvPr id="8202" name="AutoShape 40"/>
            <p:cNvSpPr>
              <a:spLocks noChangeArrowheads="1"/>
            </p:cNvSpPr>
            <p:nvPr/>
          </p:nvSpPr>
          <p:spPr bwMode="auto">
            <a:xfrm>
              <a:off x="3307079" y="2019300"/>
              <a:ext cx="762000" cy="366320"/>
            </a:xfrm>
            <a:prstGeom prst="leftRightArrow">
              <a:avLst>
                <a:gd name="adj1" fmla="val 50000"/>
                <a:gd name="adj2" fmla="val 40000"/>
              </a:avLst>
            </a:prstGeom>
            <a:solidFill>
              <a:schemeClr val="bg1"/>
            </a:solidFill>
            <a:ln w="9525">
              <a:solidFill>
                <a:schemeClr val="tx1"/>
              </a:solidFill>
              <a:miter lim="800000"/>
              <a:headEnd/>
              <a:tailEnd/>
            </a:ln>
          </p:spPr>
          <p:txBody>
            <a:bodyPr wrap="none" anchor="ctr"/>
            <a:lstStyle/>
            <a:p>
              <a:endParaRPr lang="ru-RU"/>
            </a:p>
          </p:txBody>
        </p:sp>
        <p:sp>
          <p:nvSpPr>
            <p:cNvPr id="8221" name="AutoShape 41"/>
            <p:cNvSpPr>
              <a:spLocks/>
            </p:cNvSpPr>
            <p:nvPr/>
          </p:nvSpPr>
          <p:spPr bwMode="auto">
            <a:xfrm>
              <a:off x="2021517" y="1328737"/>
              <a:ext cx="152400" cy="923939"/>
            </a:xfrm>
            <a:prstGeom prst="rightBrace">
              <a:avLst>
                <a:gd name="adj1" fmla="val 66667"/>
                <a:gd name="adj2" fmla="val 50000"/>
              </a:avLst>
            </a:prstGeom>
            <a:noFill/>
            <a:ln w="9525">
              <a:solidFill>
                <a:schemeClr val="tx1"/>
              </a:solidFill>
              <a:round/>
              <a:headEnd/>
              <a:tailEnd/>
            </a:ln>
          </p:spPr>
          <p:txBody>
            <a:bodyPr wrap="none" anchor="ctr"/>
            <a:lstStyle/>
            <a:p>
              <a:endParaRPr lang="ru-RU"/>
            </a:p>
          </p:txBody>
        </p:sp>
      </p:grpSp>
      <p:pic>
        <p:nvPicPr>
          <p:cNvPr id="8204" name="Picture 46"/>
          <p:cNvPicPr>
            <a:picLocks noChangeAspect="1" noChangeArrowheads="1"/>
          </p:cNvPicPr>
          <p:nvPr/>
        </p:nvPicPr>
        <p:blipFill>
          <a:blip r:embed="rId4" cstate="print"/>
          <a:srcRect/>
          <a:stretch>
            <a:fillRect/>
          </a:stretch>
        </p:blipFill>
        <p:spPr bwMode="auto">
          <a:xfrm>
            <a:off x="228600" y="5105400"/>
            <a:ext cx="4191000" cy="487363"/>
          </a:xfrm>
          <a:prstGeom prst="rect">
            <a:avLst/>
          </a:prstGeom>
          <a:noFill/>
          <a:ln w="9525">
            <a:noFill/>
            <a:miter lim="800000"/>
            <a:headEnd/>
            <a:tailEnd/>
          </a:ln>
        </p:spPr>
      </p:pic>
      <p:sp>
        <p:nvSpPr>
          <p:cNvPr id="8208" name="Text Box 56"/>
          <p:cNvSpPr txBox="1">
            <a:spLocks noChangeArrowheads="1"/>
          </p:cNvSpPr>
          <p:nvPr/>
        </p:nvSpPr>
        <p:spPr bwMode="auto">
          <a:xfrm>
            <a:off x="1117600" y="5952986"/>
            <a:ext cx="3147015" cy="338554"/>
          </a:xfrm>
          <a:prstGeom prst="rect">
            <a:avLst/>
          </a:prstGeom>
          <a:noFill/>
          <a:ln w="9525">
            <a:noFill/>
            <a:miter lim="800000"/>
            <a:headEnd/>
            <a:tailEnd/>
          </a:ln>
        </p:spPr>
        <p:txBody>
          <a:bodyPr wrap="none">
            <a:spAutoFit/>
          </a:bodyPr>
          <a:lstStyle/>
          <a:p>
            <a:r>
              <a:rPr lang="en-US" sz="1600" b="1" dirty="0" smtClean="0">
                <a:solidFill>
                  <a:srgbClr val="FF6600"/>
                </a:solidFill>
                <a:latin typeface="Arial Rounded MT Bold" pitchFamily="34" charset="0"/>
              </a:rPr>
              <a:t>SD</a:t>
            </a:r>
            <a:r>
              <a:rPr lang="ru-RU" sz="1600" b="1" dirty="0" smtClean="0">
                <a:solidFill>
                  <a:srgbClr val="FF6600"/>
                </a:solidFill>
                <a:latin typeface="Arial Rounded MT Bold" pitchFamily="34" charset="0"/>
              </a:rPr>
              <a:t> </a:t>
            </a:r>
            <a:r>
              <a:rPr lang="ru-RU" sz="1600" b="1" dirty="0">
                <a:solidFill>
                  <a:srgbClr val="FF6600"/>
                </a:solidFill>
                <a:latin typeface="Arial Rounded MT Bold" pitchFamily="34" charset="0"/>
              </a:rPr>
              <a:t>peak</a:t>
            </a:r>
            <a:r>
              <a:rPr lang="ru-RU" sz="1600" b="1" dirty="0" smtClean="0">
                <a:solidFill>
                  <a:srgbClr val="FF6600"/>
                </a:solidFill>
                <a:latin typeface="Arial Rounded MT Bold" pitchFamily="34" charset="0"/>
              </a:rPr>
              <a:t> </a:t>
            </a:r>
            <a:r>
              <a:rPr lang="en-US" sz="1600" b="1" dirty="0" smtClean="0">
                <a:solidFill>
                  <a:srgbClr val="FF6600"/>
                </a:solidFill>
                <a:latin typeface="Arial Rounded MT Bold" pitchFamily="34" charset="0"/>
              </a:rPr>
              <a:t>@ low</a:t>
            </a:r>
            <a:r>
              <a:rPr lang="ru-RU" sz="1600" b="1" dirty="0" smtClean="0">
                <a:solidFill>
                  <a:srgbClr val="FF6600"/>
                </a:solidFill>
                <a:latin typeface="Arial Rounded MT Bold" pitchFamily="34" charset="0"/>
              </a:rPr>
              <a:t> </a:t>
            </a:r>
            <a:r>
              <a:rPr lang="ru-RU" sz="1600" b="1" dirty="0" smtClean="0">
                <a:solidFill>
                  <a:srgbClr val="FF6600"/>
                </a:solidFill>
                <a:latin typeface="Lucida Grande"/>
                <a:ea typeface="Lucida Grande"/>
                <a:cs typeface="Lucida Grande"/>
              </a:rPr>
              <a:t>ξ</a:t>
            </a:r>
            <a:r>
              <a:rPr lang="en-US" sz="1600" b="1" dirty="0" smtClean="0">
                <a:solidFill>
                  <a:srgbClr val="FF6600"/>
                </a:solidFill>
                <a:latin typeface="Arial Rounded MT Bold" pitchFamily="34" charset="0"/>
              </a:rPr>
              <a:t> </a:t>
            </a:r>
            <a:r>
              <a:rPr lang="en-US" sz="1600" b="1" dirty="0" smtClean="0">
                <a:latin typeface="Arial Rounded MT Bold" pitchFamily="34" charset="0"/>
              </a:rPr>
              <a:t>= </a:t>
            </a:r>
            <a:r>
              <a:rPr lang="el-GR" sz="1600" b="1" dirty="0" smtClean="0">
                <a:latin typeface="Arial Rounded MT Bold" pitchFamily="34" charset="0"/>
                <a:cs typeface="Arial" charset="0"/>
              </a:rPr>
              <a:t>Σ</a:t>
            </a:r>
            <a:r>
              <a:rPr lang="en-US" sz="1600" b="1" baseline="-25000" dirty="0" err="1" smtClean="0">
                <a:latin typeface="Arial Rounded MT Bold" pitchFamily="34" charset="0"/>
                <a:cs typeface="Arial" charset="0"/>
              </a:rPr>
              <a:t>i</a:t>
            </a:r>
            <a:r>
              <a:rPr lang="en-US" sz="1600" b="1" baseline="-25000" dirty="0" smtClean="0">
                <a:latin typeface="Arial Rounded MT Bold" pitchFamily="34" charset="0"/>
                <a:cs typeface="Arial" charset="0"/>
              </a:rPr>
              <a:t> </a:t>
            </a:r>
            <a:r>
              <a:rPr lang="en-US" sz="1600" b="1" dirty="0" smtClean="0">
                <a:latin typeface="Arial Rounded MT Bold" pitchFamily="34" charset="0"/>
              </a:rPr>
              <a:t>(</a:t>
            </a:r>
            <a:r>
              <a:rPr lang="en-US" sz="1600" b="1" dirty="0" err="1" smtClean="0">
                <a:latin typeface="Arial Rounded MT Bold" pitchFamily="34" charset="0"/>
              </a:rPr>
              <a:t>E</a:t>
            </a:r>
            <a:r>
              <a:rPr lang="en-US" sz="1600" b="1" baseline="-25000" dirty="0" err="1" smtClean="0">
                <a:latin typeface="Arial Rounded MT Bold" pitchFamily="34" charset="0"/>
              </a:rPr>
              <a:t>i</a:t>
            </a:r>
            <a:r>
              <a:rPr lang="en-US" sz="1600" b="1" baseline="-25000" dirty="0" smtClean="0">
                <a:latin typeface="Arial Rounded MT Bold" pitchFamily="34" charset="0"/>
              </a:rPr>
              <a:t> </a:t>
            </a:r>
            <a:r>
              <a:rPr lang="en-US" sz="1600" b="1" dirty="0" smtClean="0">
                <a:latin typeface="Arial Rounded MT Bold" pitchFamily="34" charset="0"/>
              </a:rPr>
              <a:t>± </a:t>
            </a:r>
            <a:r>
              <a:rPr lang="en-US" sz="1600" b="1" dirty="0" err="1" smtClean="0">
                <a:latin typeface="Arial Rounded MT Bold" pitchFamily="34" charset="0"/>
              </a:rPr>
              <a:t>p</a:t>
            </a:r>
            <a:r>
              <a:rPr lang="en-US" sz="1600" b="1" baseline="-25000" dirty="0" err="1" smtClean="0">
                <a:latin typeface="Arial Rounded MT Bold" pitchFamily="34" charset="0"/>
              </a:rPr>
              <a:t>z,i</a:t>
            </a:r>
            <a:r>
              <a:rPr lang="en-US" sz="1600" b="1" dirty="0" smtClean="0">
                <a:latin typeface="Arial Rounded MT Bold" pitchFamily="34" charset="0"/>
              </a:rPr>
              <a:t>)</a:t>
            </a:r>
            <a:endParaRPr lang="el-GR" sz="1600" b="1" dirty="0">
              <a:latin typeface="Arial Rounded MT Bold" pitchFamily="34" charset="0"/>
            </a:endParaRPr>
          </a:p>
        </p:txBody>
      </p:sp>
      <p:sp>
        <p:nvSpPr>
          <p:cNvPr id="8216" name="Line 71"/>
          <p:cNvSpPr>
            <a:spLocks noChangeShapeType="1"/>
          </p:cNvSpPr>
          <p:nvPr/>
        </p:nvSpPr>
        <p:spPr bwMode="auto">
          <a:xfrm>
            <a:off x="228600" y="2362200"/>
            <a:ext cx="8610600" cy="0"/>
          </a:xfrm>
          <a:prstGeom prst="line">
            <a:avLst/>
          </a:prstGeom>
          <a:noFill/>
          <a:ln w="9525">
            <a:solidFill>
              <a:schemeClr val="tx1"/>
            </a:solidFill>
            <a:round/>
            <a:headEnd/>
            <a:tailEnd/>
          </a:ln>
        </p:spPr>
        <p:txBody>
          <a:bodyPr/>
          <a:lstStyle/>
          <a:p>
            <a:endParaRPr lang="ru-RU"/>
          </a:p>
        </p:txBody>
      </p:sp>
      <p:pic>
        <p:nvPicPr>
          <p:cNvPr id="8195" name="Picture 67"/>
          <p:cNvPicPr>
            <a:picLocks noChangeAspect="1" noChangeArrowheads="1"/>
          </p:cNvPicPr>
          <p:nvPr/>
        </p:nvPicPr>
        <p:blipFill>
          <a:blip r:embed="rId5" cstate="print"/>
          <a:srcRect/>
          <a:stretch>
            <a:fillRect/>
          </a:stretch>
        </p:blipFill>
        <p:spPr bwMode="auto">
          <a:xfrm>
            <a:off x="66140" y="3085445"/>
            <a:ext cx="1683366" cy="1471613"/>
          </a:xfrm>
          <a:prstGeom prst="rect">
            <a:avLst/>
          </a:prstGeom>
          <a:noFill/>
          <a:ln w="9525">
            <a:noFill/>
            <a:miter lim="800000"/>
            <a:headEnd/>
            <a:tailEnd/>
          </a:ln>
        </p:spPr>
      </p:pic>
      <p:pic>
        <p:nvPicPr>
          <p:cNvPr id="8196" name="Picture 66"/>
          <p:cNvPicPr>
            <a:picLocks noChangeAspect="1" noChangeArrowheads="1"/>
          </p:cNvPicPr>
          <p:nvPr/>
        </p:nvPicPr>
        <p:blipFill>
          <a:blip r:embed="rId6" cstate="print"/>
          <a:srcRect/>
          <a:stretch>
            <a:fillRect/>
          </a:stretch>
        </p:blipFill>
        <p:spPr bwMode="auto">
          <a:xfrm>
            <a:off x="-49212" y="4379773"/>
            <a:ext cx="1843687" cy="1395413"/>
          </a:xfrm>
          <a:prstGeom prst="rect">
            <a:avLst/>
          </a:prstGeom>
          <a:noFill/>
          <a:ln w="9525">
            <a:noFill/>
            <a:miter lim="800000"/>
            <a:headEnd/>
            <a:tailEnd/>
          </a:ln>
        </p:spPr>
      </p:pic>
      <p:pic>
        <p:nvPicPr>
          <p:cNvPr id="8197" name="Picture 65"/>
          <p:cNvPicPr>
            <a:picLocks noChangeAspect="1" noChangeArrowheads="1"/>
          </p:cNvPicPr>
          <p:nvPr/>
        </p:nvPicPr>
        <p:blipFill>
          <a:blip r:embed="rId7" cstate="print"/>
          <a:srcRect/>
          <a:stretch>
            <a:fillRect/>
          </a:stretch>
        </p:blipFill>
        <p:spPr bwMode="auto">
          <a:xfrm>
            <a:off x="1689100" y="2804458"/>
            <a:ext cx="2667000" cy="3124200"/>
          </a:xfrm>
          <a:prstGeom prst="rect">
            <a:avLst/>
          </a:prstGeom>
          <a:noFill/>
          <a:ln w="9525">
            <a:noFill/>
            <a:miter lim="800000"/>
            <a:headEnd/>
            <a:tailEnd/>
          </a:ln>
        </p:spPr>
      </p:pic>
      <p:sp>
        <p:nvSpPr>
          <p:cNvPr id="8211" name="Line 61"/>
          <p:cNvSpPr>
            <a:spLocks noChangeShapeType="1"/>
          </p:cNvSpPr>
          <p:nvPr/>
        </p:nvSpPr>
        <p:spPr bwMode="auto">
          <a:xfrm flipV="1">
            <a:off x="1312862" y="5191780"/>
            <a:ext cx="0" cy="634206"/>
          </a:xfrm>
          <a:prstGeom prst="line">
            <a:avLst/>
          </a:prstGeom>
          <a:noFill/>
          <a:ln w="9525">
            <a:solidFill>
              <a:srgbClr val="FF6600"/>
            </a:solidFill>
            <a:round/>
            <a:headEnd/>
            <a:tailEnd type="triangle" w="med" len="med"/>
          </a:ln>
        </p:spPr>
        <p:txBody>
          <a:bodyPr/>
          <a:lstStyle/>
          <a:p>
            <a:endParaRPr lang="ru-RU" dirty="0"/>
          </a:p>
        </p:txBody>
      </p:sp>
      <p:sp>
        <p:nvSpPr>
          <p:cNvPr id="8214" name="Text Box 64"/>
          <p:cNvSpPr txBox="1">
            <a:spLocks noChangeArrowheads="1"/>
          </p:cNvSpPr>
          <p:nvPr/>
        </p:nvSpPr>
        <p:spPr bwMode="auto">
          <a:xfrm>
            <a:off x="217488" y="2522538"/>
            <a:ext cx="3755593" cy="523220"/>
          </a:xfrm>
          <a:prstGeom prst="rect">
            <a:avLst/>
          </a:prstGeom>
          <a:noFill/>
          <a:ln w="9525">
            <a:noFill/>
            <a:miter lim="800000"/>
            <a:headEnd/>
            <a:tailEnd/>
          </a:ln>
        </p:spPr>
        <p:txBody>
          <a:bodyPr wrap="square">
            <a:spAutoFit/>
          </a:bodyPr>
          <a:lstStyle/>
          <a:p>
            <a:r>
              <a:rPr lang="en-US" sz="1400" dirty="0" smtClean="0">
                <a:latin typeface="Arial Rounded MT Bold" pitchFamily="34" charset="0"/>
              </a:rPr>
              <a:t>Along the lines of 35y old ISR paper</a:t>
            </a:r>
          </a:p>
          <a:p>
            <a:r>
              <a:rPr lang="en-US" sz="1400" i="1" dirty="0" smtClean="0">
                <a:latin typeface="Arial Rounded MT Bold" pitchFamily="34" charset="0"/>
              </a:rPr>
              <a:t> </a:t>
            </a:r>
            <a:r>
              <a:rPr lang="en-US" sz="1400" i="1" dirty="0" smtClean="0"/>
              <a:t>Phys.Rep.55, No. 1(1979)1-132.</a:t>
            </a:r>
            <a:endParaRPr lang="ru-RU" sz="1400" dirty="0">
              <a:latin typeface="Arial Rounded MT Bold" pitchFamily="34" charset="0"/>
            </a:endParaRPr>
          </a:p>
        </p:txBody>
      </p:sp>
      <p:sp>
        <p:nvSpPr>
          <p:cNvPr id="8215" name="Text Box 68"/>
          <p:cNvSpPr txBox="1">
            <a:spLocks noChangeArrowheads="1"/>
          </p:cNvSpPr>
          <p:nvPr/>
        </p:nvSpPr>
        <p:spPr bwMode="auto">
          <a:xfrm>
            <a:off x="462026" y="4861580"/>
            <a:ext cx="612711" cy="244475"/>
          </a:xfrm>
          <a:prstGeom prst="rect">
            <a:avLst/>
          </a:prstGeom>
          <a:noFill/>
          <a:ln w="9525">
            <a:noFill/>
            <a:miter lim="800000"/>
            <a:headEnd/>
            <a:tailEnd/>
          </a:ln>
        </p:spPr>
        <p:txBody>
          <a:bodyPr wrap="square">
            <a:spAutoFit/>
          </a:bodyPr>
          <a:lstStyle/>
          <a:p>
            <a:r>
              <a:rPr lang="el-GR" sz="1000" b="1" dirty="0">
                <a:solidFill>
                  <a:srgbClr val="FF6600"/>
                </a:solidFill>
                <a:latin typeface="Arial Rounded MT Bold" pitchFamily="34" charset="0"/>
                <a:cs typeface="Arial" charset="0"/>
              </a:rPr>
              <a:t>ξ</a:t>
            </a:r>
            <a:r>
              <a:rPr lang="en-US" sz="1000" b="1" dirty="0">
                <a:solidFill>
                  <a:srgbClr val="FF6600"/>
                </a:solidFill>
                <a:latin typeface="Arial Rounded MT Bold" pitchFamily="34" charset="0"/>
                <a:cs typeface="Arial" charset="0"/>
              </a:rPr>
              <a:t>=</a:t>
            </a:r>
            <a:r>
              <a:rPr lang="en-US" sz="1000" b="1" dirty="0">
                <a:solidFill>
                  <a:srgbClr val="FF6600"/>
                </a:solidFill>
                <a:latin typeface="Arial Rounded MT Bold" pitchFamily="34" charset="0"/>
              </a:rPr>
              <a:t>1-x</a:t>
            </a:r>
            <a:endParaRPr lang="ru-RU" sz="1000" b="1" dirty="0">
              <a:solidFill>
                <a:srgbClr val="FF6600"/>
              </a:solidFill>
              <a:latin typeface="Arial Rounded MT Bold" pitchFamily="34" charset="0"/>
            </a:endParaRPr>
          </a:p>
        </p:txBody>
      </p:sp>
      <p:sp>
        <p:nvSpPr>
          <p:cNvPr id="48" name="Line 8"/>
          <p:cNvSpPr>
            <a:spLocks noChangeShapeType="1"/>
          </p:cNvSpPr>
          <p:nvPr/>
        </p:nvSpPr>
        <p:spPr bwMode="auto">
          <a:xfrm>
            <a:off x="279400" y="1227138"/>
            <a:ext cx="1000125" cy="101600"/>
          </a:xfrm>
          <a:prstGeom prst="line">
            <a:avLst/>
          </a:prstGeom>
          <a:noFill/>
          <a:ln w="25400">
            <a:solidFill>
              <a:srgbClr val="FF6600"/>
            </a:solidFill>
            <a:round/>
            <a:headEnd/>
            <a:tailEnd type="arrow" w="med" len="med"/>
          </a:ln>
          <a:effectLst/>
        </p:spPr>
        <p:txBody>
          <a:bodyPr wrap="none" anchor="ctr">
            <a:prstTxWarp prst="textNoShape">
              <a:avLst/>
            </a:prstTxWarp>
          </a:bodyPr>
          <a:lstStyle/>
          <a:p>
            <a:endParaRPr lang="en-US"/>
          </a:p>
        </p:txBody>
      </p:sp>
      <p:sp>
        <p:nvSpPr>
          <p:cNvPr id="49" name="Line 9"/>
          <p:cNvSpPr>
            <a:spLocks noChangeShapeType="1"/>
          </p:cNvSpPr>
          <p:nvPr/>
        </p:nvSpPr>
        <p:spPr bwMode="auto">
          <a:xfrm flipV="1">
            <a:off x="1262063" y="1176338"/>
            <a:ext cx="1117600" cy="152400"/>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50" name="Line 10"/>
          <p:cNvSpPr>
            <a:spLocks noChangeShapeType="1"/>
          </p:cNvSpPr>
          <p:nvPr/>
        </p:nvSpPr>
        <p:spPr bwMode="auto">
          <a:xfrm flipV="1">
            <a:off x="1328738" y="1327150"/>
            <a:ext cx="1033462" cy="1588"/>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51" name="Line 11"/>
          <p:cNvSpPr>
            <a:spLocks noChangeShapeType="1"/>
          </p:cNvSpPr>
          <p:nvPr/>
        </p:nvSpPr>
        <p:spPr bwMode="auto">
          <a:xfrm>
            <a:off x="1327150" y="1311275"/>
            <a:ext cx="1016000" cy="220663"/>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52" name="Line 12"/>
          <p:cNvSpPr>
            <a:spLocks noChangeShapeType="1"/>
          </p:cNvSpPr>
          <p:nvPr/>
        </p:nvSpPr>
        <p:spPr bwMode="auto">
          <a:xfrm flipV="1">
            <a:off x="280988" y="1982788"/>
            <a:ext cx="981075" cy="74612"/>
          </a:xfrm>
          <a:prstGeom prst="line">
            <a:avLst/>
          </a:prstGeom>
          <a:noFill/>
          <a:ln w="25400">
            <a:solidFill>
              <a:srgbClr val="FF6600"/>
            </a:solidFill>
            <a:round/>
            <a:headEnd/>
            <a:tailEnd/>
          </a:ln>
          <a:effectLst/>
        </p:spPr>
        <p:txBody>
          <a:bodyPr wrap="none" anchor="ctr">
            <a:prstTxWarp prst="textNoShape">
              <a:avLst/>
            </a:prstTxWarp>
          </a:bodyPr>
          <a:lstStyle/>
          <a:p>
            <a:endParaRPr lang="en-US"/>
          </a:p>
        </p:txBody>
      </p:sp>
      <p:sp>
        <p:nvSpPr>
          <p:cNvPr id="53" name="Line 13"/>
          <p:cNvSpPr>
            <a:spLocks noChangeShapeType="1"/>
          </p:cNvSpPr>
          <p:nvPr/>
        </p:nvSpPr>
        <p:spPr bwMode="auto">
          <a:xfrm>
            <a:off x="1223963" y="1971675"/>
            <a:ext cx="1049337" cy="185738"/>
          </a:xfrm>
          <a:prstGeom prst="line">
            <a:avLst/>
          </a:prstGeom>
          <a:noFill/>
          <a:ln w="25400">
            <a:solidFill>
              <a:srgbClr val="FF6600"/>
            </a:solidFill>
            <a:round/>
            <a:headEnd/>
            <a:tailEnd type="arrow" w="med" len="med"/>
          </a:ln>
          <a:effectLst/>
        </p:spPr>
        <p:txBody>
          <a:bodyPr wrap="none" anchor="ctr">
            <a:prstTxWarp prst="textNoShape">
              <a:avLst/>
            </a:prstTxWarp>
          </a:bodyPr>
          <a:lstStyle/>
          <a:p>
            <a:endParaRPr lang="en-US"/>
          </a:p>
        </p:txBody>
      </p:sp>
      <p:sp>
        <p:nvSpPr>
          <p:cNvPr id="54" name="Line 14"/>
          <p:cNvSpPr>
            <a:spLocks noChangeShapeType="1"/>
          </p:cNvSpPr>
          <p:nvPr/>
        </p:nvSpPr>
        <p:spPr bwMode="auto">
          <a:xfrm flipH="1">
            <a:off x="1244600" y="1362075"/>
            <a:ext cx="50800" cy="609600"/>
          </a:xfrm>
          <a:prstGeom prst="line">
            <a:avLst/>
          </a:prstGeom>
          <a:noFill/>
          <a:ln w="25400">
            <a:solidFill>
              <a:srgbClr val="FF6600"/>
            </a:solidFill>
            <a:prstDash val="dash"/>
            <a:round/>
            <a:headEnd/>
            <a:tailEnd/>
          </a:ln>
          <a:effectLst/>
        </p:spPr>
        <p:txBody>
          <a:bodyPr wrap="none" anchor="ctr">
            <a:prstTxWarp prst="textNoShape">
              <a:avLst/>
            </a:prstTxWarp>
          </a:bodyPr>
          <a:lstStyle/>
          <a:p>
            <a:endParaRPr lang="en-US"/>
          </a:p>
        </p:txBody>
      </p:sp>
      <p:sp>
        <p:nvSpPr>
          <p:cNvPr id="55" name="Text Box 15"/>
          <p:cNvSpPr txBox="1">
            <a:spLocks noChangeArrowheads="1"/>
          </p:cNvSpPr>
          <p:nvPr/>
        </p:nvSpPr>
        <p:spPr bwMode="auto">
          <a:xfrm>
            <a:off x="2473325" y="1249363"/>
            <a:ext cx="336550" cy="366712"/>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dirty="0">
                <a:latin typeface="Arial" pitchFamily="-106" charset="0"/>
              </a:rPr>
              <a:t>X</a:t>
            </a:r>
          </a:p>
        </p:txBody>
      </p:sp>
      <p:sp>
        <p:nvSpPr>
          <p:cNvPr id="56" name="Text Box 16"/>
          <p:cNvSpPr txBox="1">
            <a:spLocks noChangeArrowheads="1"/>
          </p:cNvSpPr>
          <p:nvPr/>
        </p:nvSpPr>
        <p:spPr bwMode="auto">
          <a:xfrm>
            <a:off x="217488" y="685800"/>
            <a:ext cx="3068637" cy="366713"/>
          </a:xfrm>
          <a:prstGeom prst="rect">
            <a:avLst/>
          </a:prstGeom>
          <a:noFill/>
          <a:ln w="9525">
            <a:noFill/>
            <a:miter lim="800000"/>
            <a:headEnd/>
            <a:tailEnd/>
          </a:ln>
          <a:effectLst/>
        </p:spPr>
        <p:txBody>
          <a:bodyPr wrap="none">
            <a:prstTxWarp prst="textNoShape">
              <a:avLst/>
            </a:prstTxWarp>
            <a:spAutoFit/>
          </a:bodyPr>
          <a:lstStyle/>
          <a:p>
            <a:r>
              <a:rPr lang="it-IT" sz="1800" b="1" dirty="0">
                <a:solidFill>
                  <a:srgbClr val="FF6600"/>
                </a:solidFill>
                <a:latin typeface="Verdana" pitchFamily="-106" charset="0"/>
              </a:rPr>
              <a:t>Single </a:t>
            </a:r>
            <a:r>
              <a:rPr lang="it-IT" sz="1800" b="1" dirty="0" err="1">
                <a:solidFill>
                  <a:srgbClr val="FF6600"/>
                </a:solidFill>
                <a:latin typeface="Verdana" pitchFamily="-106" charset="0"/>
              </a:rPr>
              <a:t>diffraction</a:t>
            </a:r>
            <a:r>
              <a:rPr lang="it-IT" sz="1800" b="1" dirty="0">
                <a:solidFill>
                  <a:srgbClr val="FF6600"/>
                </a:solidFill>
                <a:latin typeface="Verdana" pitchFamily="-106" charset="0"/>
              </a:rPr>
              <a:t> (SD)</a:t>
            </a:r>
            <a:endParaRPr lang="it-IT" sz="1800" b="1" dirty="0">
              <a:solidFill>
                <a:srgbClr val="FF6600"/>
              </a:solidFill>
              <a:latin typeface="Arial" pitchFamily="-106" charset="0"/>
            </a:endParaRPr>
          </a:p>
        </p:txBody>
      </p:sp>
      <p:sp>
        <p:nvSpPr>
          <p:cNvPr id="58" name="Text Box 31"/>
          <p:cNvSpPr txBox="1">
            <a:spLocks noChangeArrowheads="1"/>
          </p:cNvSpPr>
          <p:nvPr/>
        </p:nvSpPr>
        <p:spPr bwMode="auto">
          <a:xfrm>
            <a:off x="0" y="1752600"/>
            <a:ext cx="323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a:t>
            </a:r>
          </a:p>
        </p:txBody>
      </p:sp>
      <p:sp>
        <p:nvSpPr>
          <p:cNvPr id="59" name="Text Box 32"/>
          <p:cNvSpPr txBox="1">
            <a:spLocks noChangeArrowheads="1"/>
          </p:cNvSpPr>
          <p:nvPr/>
        </p:nvSpPr>
        <p:spPr bwMode="auto">
          <a:xfrm>
            <a:off x="2286000" y="1905000"/>
            <a:ext cx="323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a:t>
            </a:r>
          </a:p>
        </p:txBody>
      </p:sp>
      <p:sp>
        <p:nvSpPr>
          <p:cNvPr id="60" name="Text Box 33"/>
          <p:cNvSpPr txBox="1">
            <a:spLocks noChangeArrowheads="1"/>
          </p:cNvSpPr>
          <p:nvPr/>
        </p:nvSpPr>
        <p:spPr bwMode="auto">
          <a:xfrm>
            <a:off x="0" y="1143000"/>
            <a:ext cx="323850" cy="366713"/>
          </a:xfrm>
          <a:prstGeom prst="rect">
            <a:avLst/>
          </a:prstGeom>
          <a:noFill/>
          <a:ln w="25400">
            <a:noFill/>
            <a:miter lim="800000"/>
            <a:headEnd/>
            <a:tailEnd/>
          </a:ln>
          <a:effectLst/>
        </p:spPr>
        <p:txBody>
          <a:bodyPr wrap="none">
            <a:prstTxWarp prst="textNoShape">
              <a:avLst/>
            </a:prstTxWarp>
            <a:spAutoFit/>
          </a:bodyPr>
          <a:lstStyle/>
          <a:p>
            <a:pPr eaLnBrk="0" hangingPunct="0"/>
            <a:r>
              <a:rPr lang="en-US" sz="1800" b="1">
                <a:latin typeface="Arial" pitchFamily="-106" charset="0"/>
              </a:rPr>
              <a:t>p</a:t>
            </a:r>
          </a:p>
        </p:txBody>
      </p:sp>
      <p:sp>
        <p:nvSpPr>
          <p:cNvPr id="61" name="AutoShape 75"/>
          <p:cNvSpPr>
            <a:spLocks noChangeArrowheads="1"/>
          </p:cNvSpPr>
          <p:nvPr/>
        </p:nvSpPr>
        <p:spPr bwMode="auto">
          <a:xfrm>
            <a:off x="1752600" y="1676400"/>
            <a:ext cx="755650" cy="280988"/>
          </a:xfrm>
          <a:prstGeom prst="roundRect">
            <a:avLst>
              <a:gd name="adj" fmla="val 731"/>
            </a:avLst>
          </a:prstGeom>
          <a:solidFill>
            <a:srgbClr val="E6E6E6"/>
          </a:solidFill>
          <a:ln w="9525">
            <a:solidFill>
              <a:srgbClr val="000000"/>
            </a:solidFill>
            <a:round/>
            <a:headEnd/>
            <a:tailEnd/>
          </a:ln>
          <a:effectLst/>
        </p:spPr>
        <p:txBody>
          <a:bodyPr lIns="45480" tIns="22741" rIns="45480" bIns="22741">
            <a:prstTxWarp prst="textNoShape">
              <a:avLst/>
            </a:prstTxWarp>
            <a:spAutoFit/>
          </a:bodyPr>
          <a:lstStyle/>
          <a:p>
            <a:pPr algn="ctr" defTabSz="414338" hangingPunct="0">
              <a:lnSpc>
                <a:spcPct val="98000"/>
              </a:lnSpc>
              <a:buClr>
                <a:srgbClr val="000000"/>
              </a:buClr>
              <a:buSzPct val="45000"/>
              <a:buFont typeface="StarSymbol" charset="0"/>
              <a:buNone/>
              <a:tabLst>
                <a:tab pos="657225" algn="l"/>
              </a:tabLst>
            </a:pPr>
            <a:r>
              <a:rPr lang="en-GB" sz="1500" dirty="0" smtClean="0">
                <a:solidFill>
                  <a:srgbClr val="000000"/>
                </a:solidFill>
                <a:latin typeface="Bitstream Vera Sans" pitchFamily="16" charset="0"/>
                <a:ea typeface="msgothic" charset="0"/>
                <a:cs typeface="msgothic" charset="0"/>
              </a:rPr>
              <a:t>LRG</a:t>
            </a:r>
            <a:endParaRPr lang="en-GB" sz="1500" dirty="0">
              <a:solidFill>
                <a:srgbClr val="000000"/>
              </a:solidFill>
              <a:latin typeface="Bitstream Vera Sans" pitchFamily="16" charset="0"/>
              <a:ea typeface="msgothic" charset="0"/>
              <a:cs typeface="msgothic" charset="0"/>
            </a:endParaRPr>
          </a:p>
        </p:txBody>
      </p:sp>
      <p:sp>
        <p:nvSpPr>
          <p:cNvPr id="62" name="Rectangle 40"/>
          <p:cNvSpPr>
            <a:spLocks noChangeArrowheads="1"/>
          </p:cNvSpPr>
          <p:nvPr/>
        </p:nvSpPr>
        <p:spPr bwMode="auto">
          <a:xfrm>
            <a:off x="3681627" y="676255"/>
            <a:ext cx="1867143" cy="1774845"/>
          </a:xfrm>
          <a:prstGeom prst="rect">
            <a:avLst/>
          </a:prstGeom>
          <a:noFill/>
          <a:ln w="9525">
            <a:noFill/>
            <a:miter lim="800000"/>
            <a:headEnd/>
            <a:tailEnd/>
          </a:ln>
          <a:effectLst/>
        </p:spPr>
        <p:txBody>
          <a:bodyPr wrap="none" anchor="b">
            <a:prstTxWarp prst="textNoShape">
              <a:avLst/>
            </a:prstTxWarp>
            <a:spAutoFit/>
          </a:bodyPr>
          <a:lstStyle/>
          <a:p>
            <a:pPr eaLnBrk="0" hangingPunct="0"/>
            <a:r>
              <a:rPr lang="en-US" dirty="0" err="1" smtClean="0">
                <a:solidFill>
                  <a:srgbClr val="FF6600"/>
                </a:solidFill>
                <a:latin typeface="Verdana" pitchFamily="-106" charset="0"/>
              </a:rPr>
              <a:t>ξ</a:t>
            </a:r>
            <a:r>
              <a:rPr lang="en-US" dirty="0" smtClean="0">
                <a:solidFill>
                  <a:srgbClr val="FF6600"/>
                </a:solidFill>
                <a:latin typeface="Verdana" pitchFamily="-106" charset="0"/>
              </a:rPr>
              <a:t> </a:t>
            </a:r>
            <a:r>
              <a:rPr lang="en-US" dirty="0">
                <a:solidFill>
                  <a:srgbClr val="000000"/>
                </a:solidFill>
                <a:latin typeface="Verdana" pitchFamily="-106" charset="0"/>
              </a:rPr>
              <a:t>= </a:t>
            </a:r>
            <a:r>
              <a:rPr lang="en-US" dirty="0" smtClean="0">
                <a:solidFill>
                  <a:srgbClr val="000000"/>
                </a:solidFill>
                <a:latin typeface="Verdana" pitchFamily="-106" charset="0"/>
              </a:rPr>
              <a:t>M</a:t>
            </a:r>
            <a:r>
              <a:rPr lang="en-US" baseline="-25000" dirty="0" smtClean="0">
                <a:solidFill>
                  <a:srgbClr val="000000"/>
                </a:solidFill>
                <a:latin typeface="Verdana" pitchFamily="-106" charset="0"/>
              </a:rPr>
              <a:t>X</a:t>
            </a:r>
            <a:r>
              <a:rPr lang="en-US" baseline="30000" dirty="0" smtClean="0">
                <a:solidFill>
                  <a:srgbClr val="000000"/>
                </a:solidFill>
                <a:latin typeface="Verdana" pitchFamily="-106" charset="0"/>
              </a:rPr>
              <a:t>2</a:t>
            </a:r>
            <a:r>
              <a:rPr lang="en-US" dirty="0" smtClean="0">
                <a:solidFill>
                  <a:srgbClr val="000000"/>
                </a:solidFill>
                <a:latin typeface="Verdana" pitchFamily="-106" charset="0"/>
              </a:rPr>
              <a:t> / </a:t>
            </a:r>
            <a:r>
              <a:rPr lang="en-US" dirty="0" err="1" smtClean="0">
                <a:solidFill>
                  <a:srgbClr val="000000"/>
                </a:solidFill>
                <a:latin typeface="Verdana" pitchFamily="-106" charset="0"/>
              </a:rPr>
              <a:t>s</a:t>
            </a:r>
            <a:endParaRPr lang="en-US" baseline="30000" dirty="0" smtClean="0">
              <a:solidFill>
                <a:srgbClr val="000000"/>
              </a:solidFill>
              <a:latin typeface="Verdana" pitchFamily="-106" charset="0"/>
            </a:endParaRPr>
          </a:p>
          <a:p>
            <a:pPr eaLnBrk="0" hangingPunct="0"/>
            <a:r>
              <a:rPr lang="en-US" b="1" dirty="0" err="1" smtClean="0">
                <a:solidFill>
                  <a:srgbClr val="000000"/>
                </a:solidFill>
                <a:cs typeface="Arial" charset="0"/>
              </a:rPr>
              <a:t>s</a:t>
            </a:r>
            <a:r>
              <a:rPr lang="en-US" b="1" dirty="0" smtClean="0">
                <a:solidFill>
                  <a:srgbClr val="000000"/>
                </a:solidFill>
                <a:cs typeface="Arial" charset="0"/>
              </a:rPr>
              <a:t> </a:t>
            </a:r>
            <a:r>
              <a:rPr lang="en-US" b="1" dirty="0" smtClean="0">
                <a:solidFill>
                  <a:srgbClr val="FF6600"/>
                </a:solidFill>
                <a:cs typeface="Arial" charset="0"/>
              </a:rPr>
              <a:t> </a:t>
            </a:r>
            <a:r>
              <a:rPr lang="en-US" dirty="0" smtClean="0">
                <a:solidFill>
                  <a:srgbClr val="000000"/>
                </a:solidFill>
                <a:latin typeface="Verdana" pitchFamily="-106" charset="0"/>
              </a:rPr>
              <a:t>≈ </a:t>
            </a:r>
            <a:r>
              <a:rPr lang="en-US" b="1" dirty="0" smtClean="0">
                <a:solidFill>
                  <a:srgbClr val="FF6600"/>
                </a:solidFill>
                <a:cs typeface="Arial" charset="0"/>
              </a:rPr>
              <a:t>1</a:t>
            </a:r>
            <a:r>
              <a:rPr lang="en-US" b="1" dirty="0" smtClean="0">
                <a:solidFill>
                  <a:srgbClr val="FF6600"/>
                </a:solidFill>
                <a:cs typeface="Arial" charset="0"/>
              </a:rPr>
              <a:t>/</a:t>
            </a:r>
            <a:r>
              <a:rPr lang="el-GR" b="1" dirty="0" smtClean="0">
                <a:solidFill>
                  <a:srgbClr val="FF6600"/>
                </a:solidFill>
                <a:cs typeface="Arial" charset="0"/>
              </a:rPr>
              <a:t>ξ</a:t>
            </a:r>
            <a:endParaRPr lang="en-US" dirty="0" smtClean="0">
              <a:solidFill>
                <a:srgbClr val="000000"/>
              </a:solidFill>
              <a:latin typeface="Verdana" pitchFamily="-106" charset="0"/>
            </a:endParaRPr>
          </a:p>
          <a:p>
            <a:pPr eaLnBrk="0" hangingPunct="0"/>
            <a:r>
              <a:rPr lang="en-US" dirty="0" err="1" smtClean="0">
                <a:solidFill>
                  <a:srgbClr val="000000"/>
                </a:solidFill>
                <a:latin typeface="Verdana" pitchFamily="-106" charset="0"/>
              </a:rPr>
              <a:t>Δy</a:t>
            </a:r>
            <a:r>
              <a:rPr lang="en-US" dirty="0" smtClean="0">
                <a:solidFill>
                  <a:srgbClr val="000000"/>
                </a:solidFill>
                <a:latin typeface="Verdana" pitchFamily="-106" charset="0"/>
              </a:rPr>
              <a:t> </a:t>
            </a:r>
            <a:r>
              <a:rPr lang="en-US" dirty="0" smtClean="0">
                <a:solidFill>
                  <a:srgbClr val="000000"/>
                </a:solidFill>
                <a:latin typeface="Verdana" pitchFamily="-106" charset="0"/>
              </a:rPr>
              <a:t>≈ - </a:t>
            </a:r>
            <a:r>
              <a:rPr lang="en-US" dirty="0" err="1" smtClean="0">
                <a:solidFill>
                  <a:srgbClr val="000000"/>
                </a:solidFill>
                <a:latin typeface="Verdana" pitchFamily="-106" charset="0"/>
              </a:rPr>
              <a:t>ln</a:t>
            </a:r>
            <a:r>
              <a:rPr lang="en-US" dirty="0" smtClean="0">
                <a:solidFill>
                  <a:srgbClr val="000000"/>
                </a:solidFill>
                <a:latin typeface="Verdana" pitchFamily="-106" charset="0"/>
              </a:rPr>
              <a:t> </a:t>
            </a:r>
            <a:r>
              <a:rPr lang="en-US" dirty="0" err="1" smtClean="0">
                <a:solidFill>
                  <a:srgbClr val="FF6600"/>
                </a:solidFill>
                <a:latin typeface="Verdana" pitchFamily="-106" charset="0"/>
              </a:rPr>
              <a:t>ξ</a:t>
            </a:r>
            <a:endParaRPr lang="en-US" dirty="0" smtClean="0">
              <a:solidFill>
                <a:srgbClr val="FF6600"/>
              </a:solidFill>
              <a:latin typeface="Verdana" pitchFamily="-106" charset="0"/>
            </a:endParaRPr>
          </a:p>
          <a:p>
            <a:pPr eaLnBrk="0" hangingPunct="0"/>
            <a:r>
              <a:rPr lang="en-US" dirty="0" err="1" smtClean="0">
                <a:solidFill>
                  <a:srgbClr val="FF6600"/>
                </a:solidFill>
                <a:latin typeface="Verdana" pitchFamily="-106" charset="0"/>
              </a:rPr>
              <a:t>ξ</a:t>
            </a:r>
            <a:r>
              <a:rPr lang="en-US" dirty="0" smtClean="0">
                <a:solidFill>
                  <a:srgbClr val="FF6600"/>
                </a:solidFill>
                <a:latin typeface="Verdana" pitchFamily="-106" charset="0"/>
              </a:rPr>
              <a:t> </a:t>
            </a:r>
            <a:r>
              <a:rPr lang="en-US" dirty="0" smtClean="0">
                <a:solidFill>
                  <a:srgbClr val="000000"/>
                </a:solidFill>
                <a:latin typeface="Verdana" pitchFamily="-106" charset="0"/>
              </a:rPr>
              <a:t>≈ </a:t>
            </a:r>
            <a:r>
              <a:rPr lang="el-GR" dirty="0" smtClean="0">
                <a:solidFill>
                  <a:srgbClr val="000000"/>
                </a:solidFill>
                <a:latin typeface="Arial Rounded MT Bold" pitchFamily="34" charset="0"/>
                <a:cs typeface="Arial" charset="0"/>
              </a:rPr>
              <a:t>Σ</a:t>
            </a:r>
            <a:r>
              <a:rPr lang="en-US" baseline="-25000" dirty="0" err="1" smtClean="0">
                <a:solidFill>
                  <a:srgbClr val="000000"/>
                </a:solidFill>
                <a:latin typeface="Arial Rounded MT Bold" pitchFamily="34" charset="0"/>
                <a:cs typeface="Arial" charset="0"/>
              </a:rPr>
              <a:t>i</a:t>
            </a:r>
            <a:r>
              <a:rPr lang="en-US" baseline="-25000" dirty="0" smtClean="0">
                <a:solidFill>
                  <a:srgbClr val="000000"/>
                </a:solidFill>
                <a:latin typeface="Arial Rounded MT Bold" pitchFamily="34" charset="0"/>
                <a:cs typeface="Arial" charset="0"/>
              </a:rPr>
              <a:t> </a:t>
            </a:r>
            <a:r>
              <a:rPr lang="en-US" dirty="0" smtClean="0">
                <a:solidFill>
                  <a:srgbClr val="000000"/>
                </a:solidFill>
                <a:latin typeface="Arial Rounded MT Bold" pitchFamily="34" charset="0"/>
              </a:rPr>
              <a:t>(</a:t>
            </a:r>
            <a:r>
              <a:rPr lang="en-US" dirty="0" err="1" smtClean="0">
                <a:solidFill>
                  <a:srgbClr val="000000"/>
                </a:solidFill>
                <a:latin typeface="Arial Rounded MT Bold" pitchFamily="34" charset="0"/>
              </a:rPr>
              <a:t>E</a:t>
            </a:r>
            <a:r>
              <a:rPr lang="en-US" baseline="-25000" dirty="0" err="1" smtClean="0">
                <a:solidFill>
                  <a:srgbClr val="000000"/>
                </a:solidFill>
                <a:latin typeface="Arial Rounded MT Bold" pitchFamily="34" charset="0"/>
              </a:rPr>
              <a:t>i</a:t>
            </a:r>
            <a:r>
              <a:rPr lang="en-US" baseline="-25000" dirty="0" smtClean="0">
                <a:solidFill>
                  <a:srgbClr val="000000"/>
                </a:solidFill>
                <a:latin typeface="Arial Rounded MT Bold" pitchFamily="34" charset="0"/>
              </a:rPr>
              <a:t> </a:t>
            </a:r>
            <a:r>
              <a:rPr lang="en-US" dirty="0" smtClean="0">
                <a:solidFill>
                  <a:srgbClr val="000000"/>
                </a:solidFill>
                <a:latin typeface="Arial Rounded MT Bold" pitchFamily="34" charset="0"/>
              </a:rPr>
              <a:t>± </a:t>
            </a:r>
            <a:r>
              <a:rPr lang="en-US" dirty="0" err="1" smtClean="0">
                <a:solidFill>
                  <a:srgbClr val="000000"/>
                </a:solidFill>
                <a:latin typeface="Arial Rounded MT Bold" pitchFamily="34" charset="0"/>
              </a:rPr>
              <a:t>p</a:t>
            </a:r>
            <a:r>
              <a:rPr lang="en-US" baseline="-25000" dirty="0" err="1" smtClean="0">
                <a:solidFill>
                  <a:srgbClr val="000000"/>
                </a:solidFill>
                <a:latin typeface="Arial Rounded MT Bold" pitchFamily="34" charset="0"/>
              </a:rPr>
              <a:t>z,i</a:t>
            </a:r>
            <a:r>
              <a:rPr lang="en-US" dirty="0" smtClean="0">
                <a:solidFill>
                  <a:srgbClr val="000000"/>
                </a:solidFill>
                <a:latin typeface="Arial Rounded MT Bold" pitchFamily="34" charset="0"/>
              </a:rPr>
              <a:t>)</a:t>
            </a:r>
            <a:endParaRPr lang="el-GR" dirty="0" smtClean="0">
              <a:solidFill>
                <a:srgbClr val="000000"/>
              </a:solidFill>
              <a:latin typeface="Arial Rounded MT Bold" pitchFamily="34" charset="0"/>
            </a:endParaRPr>
          </a:p>
          <a:p>
            <a:pPr eaLnBrk="0" hangingPunct="0"/>
            <a:r>
              <a:rPr lang="en-US" sz="1600" b="1" dirty="0" smtClean="0">
                <a:solidFill>
                  <a:srgbClr val="FF6600"/>
                </a:solidFill>
                <a:latin typeface="Verdana" pitchFamily="-106" charset="0"/>
              </a:rPr>
              <a:t> </a:t>
            </a:r>
          </a:p>
          <a:p>
            <a:pPr eaLnBrk="0" hangingPunct="0"/>
            <a:endParaRPr lang="en-US" sz="1600" b="1" baseline="30000" dirty="0" smtClean="0">
              <a:solidFill>
                <a:srgbClr val="FF6600"/>
              </a:solidFill>
              <a:latin typeface="Verdana" pitchFamily="-106" charset="0"/>
            </a:endParaRPr>
          </a:p>
          <a:p>
            <a:pPr eaLnBrk="0" hangingPunct="0"/>
            <a:endParaRPr lang="en-US" sz="1600" b="1" baseline="30000" dirty="0">
              <a:solidFill>
                <a:srgbClr val="FF6600"/>
              </a:solidFill>
              <a:latin typeface="Verdana" pitchFamily="-106" charset="0"/>
            </a:endParaRPr>
          </a:p>
        </p:txBody>
      </p:sp>
      <p:grpSp>
        <p:nvGrpSpPr>
          <p:cNvPr id="3" name="Group 58"/>
          <p:cNvGrpSpPr>
            <a:grpSpLocks/>
          </p:cNvGrpSpPr>
          <p:nvPr/>
        </p:nvGrpSpPr>
        <p:grpSpPr bwMode="auto">
          <a:xfrm>
            <a:off x="2609850" y="3190220"/>
            <a:ext cx="1471613" cy="482600"/>
            <a:chOff x="144" y="3600"/>
            <a:chExt cx="927" cy="304"/>
          </a:xfrm>
        </p:grpSpPr>
        <p:sp>
          <p:nvSpPr>
            <p:cNvPr id="8218" name="Text Box 52"/>
            <p:cNvSpPr txBox="1">
              <a:spLocks noChangeArrowheads="1"/>
            </p:cNvSpPr>
            <p:nvPr/>
          </p:nvSpPr>
          <p:spPr bwMode="auto">
            <a:xfrm>
              <a:off x="144" y="3671"/>
              <a:ext cx="927" cy="233"/>
            </a:xfrm>
            <a:prstGeom prst="rect">
              <a:avLst/>
            </a:prstGeom>
            <a:noFill/>
            <a:ln w="9525">
              <a:noFill/>
              <a:miter lim="800000"/>
              <a:headEnd/>
              <a:tailEnd/>
            </a:ln>
          </p:spPr>
          <p:txBody>
            <a:bodyPr wrap="none">
              <a:spAutoFit/>
            </a:bodyPr>
            <a:lstStyle/>
            <a:p>
              <a:r>
                <a:rPr lang="el-GR" b="1" dirty="0">
                  <a:solidFill>
                    <a:srgbClr val="FF6600"/>
                  </a:solidFill>
                  <a:cs typeface="Arial" charset="0"/>
                </a:rPr>
                <a:t>σ</a:t>
              </a:r>
              <a:r>
                <a:rPr lang="en-US" b="1" dirty="0">
                  <a:solidFill>
                    <a:srgbClr val="FF6600"/>
                  </a:solidFill>
                  <a:cs typeface="Arial" charset="0"/>
                </a:rPr>
                <a:t> ~ 1/M = 1/</a:t>
              </a:r>
              <a:r>
                <a:rPr lang="el-GR" b="1" dirty="0">
                  <a:solidFill>
                    <a:srgbClr val="FF6600"/>
                  </a:solidFill>
                  <a:cs typeface="Arial" charset="0"/>
                </a:rPr>
                <a:t>ξ</a:t>
              </a:r>
            </a:p>
          </p:txBody>
        </p:sp>
        <p:sp>
          <p:nvSpPr>
            <p:cNvPr id="8219" name="Text Box 53"/>
            <p:cNvSpPr txBox="1">
              <a:spLocks noChangeArrowheads="1"/>
            </p:cNvSpPr>
            <p:nvPr/>
          </p:nvSpPr>
          <p:spPr bwMode="auto">
            <a:xfrm>
              <a:off x="624" y="3600"/>
              <a:ext cx="144" cy="192"/>
            </a:xfrm>
            <a:prstGeom prst="rect">
              <a:avLst/>
            </a:prstGeom>
            <a:noFill/>
            <a:ln w="9525">
              <a:noFill/>
              <a:miter lim="800000"/>
              <a:headEnd/>
              <a:tailEnd/>
            </a:ln>
          </p:spPr>
          <p:txBody>
            <a:bodyPr>
              <a:spAutoFit/>
            </a:bodyPr>
            <a:lstStyle/>
            <a:p>
              <a:r>
                <a:rPr lang="en-US" sz="1400"/>
                <a:t>2</a:t>
              </a:r>
              <a:endParaRPr lang="ru-RU" sz="1400"/>
            </a:p>
          </p:txBody>
        </p:sp>
      </p:grpSp>
      <p:grpSp>
        <p:nvGrpSpPr>
          <p:cNvPr id="4" name="Group 37"/>
          <p:cNvGrpSpPr>
            <a:grpSpLocks/>
          </p:cNvGrpSpPr>
          <p:nvPr/>
        </p:nvGrpSpPr>
        <p:grpSpPr bwMode="auto">
          <a:xfrm>
            <a:off x="4900181" y="2499658"/>
            <a:ext cx="3810000" cy="914400"/>
            <a:chOff x="2592" y="2976"/>
            <a:chExt cx="3168" cy="1065"/>
          </a:xfrm>
        </p:grpSpPr>
        <p:pic>
          <p:nvPicPr>
            <p:cNvPr id="65" name="Picture 38" descr="uscms2"/>
            <p:cNvPicPr>
              <a:picLocks noChangeAspect="1" noChangeArrowheads="1"/>
            </p:cNvPicPr>
            <p:nvPr/>
          </p:nvPicPr>
          <p:blipFill>
            <a:blip r:embed="rId8" cstate="print"/>
            <a:srcRect/>
            <a:stretch>
              <a:fillRect/>
            </a:stretch>
          </p:blipFill>
          <p:spPr bwMode="auto">
            <a:xfrm>
              <a:off x="2592" y="2976"/>
              <a:ext cx="3168" cy="1065"/>
            </a:xfrm>
            <a:prstGeom prst="rect">
              <a:avLst/>
            </a:prstGeom>
            <a:noFill/>
          </p:spPr>
        </p:pic>
        <p:sp>
          <p:nvSpPr>
            <p:cNvPr id="66" name="Line 39"/>
            <p:cNvSpPr>
              <a:spLocks noChangeShapeType="1"/>
            </p:cNvSpPr>
            <p:nvPr/>
          </p:nvSpPr>
          <p:spPr bwMode="auto">
            <a:xfrm>
              <a:off x="3648" y="3600"/>
              <a:ext cx="0" cy="192"/>
            </a:xfrm>
            <a:prstGeom prst="line">
              <a:avLst/>
            </a:prstGeom>
            <a:noFill/>
            <a:ln w="9525">
              <a:solidFill>
                <a:schemeClr val="tx1"/>
              </a:solidFill>
              <a:round/>
              <a:headEnd/>
              <a:tailEnd/>
            </a:ln>
            <a:effectLst/>
          </p:spPr>
          <p:txBody>
            <a:bodyPr/>
            <a:lstStyle/>
            <a:p>
              <a:endParaRPr lang="ru-RU"/>
            </a:p>
          </p:txBody>
        </p:sp>
        <p:sp>
          <p:nvSpPr>
            <p:cNvPr id="67" name="Line 40"/>
            <p:cNvSpPr>
              <a:spLocks noChangeShapeType="1"/>
            </p:cNvSpPr>
            <p:nvPr/>
          </p:nvSpPr>
          <p:spPr bwMode="auto">
            <a:xfrm>
              <a:off x="4560" y="3600"/>
              <a:ext cx="0" cy="192"/>
            </a:xfrm>
            <a:prstGeom prst="line">
              <a:avLst/>
            </a:prstGeom>
            <a:noFill/>
            <a:ln w="9525">
              <a:solidFill>
                <a:schemeClr val="tx1"/>
              </a:solidFill>
              <a:round/>
              <a:headEnd/>
              <a:tailEnd/>
            </a:ln>
            <a:effectLst/>
          </p:spPr>
          <p:txBody>
            <a:bodyPr/>
            <a:lstStyle/>
            <a:p>
              <a:endParaRPr lang="ru-RU"/>
            </a:p>
          </p:txBody>
        </p:sp>
        <p:sp>
          <p:nvSpPr>
            <p:cNvPr id="68" name="Text Box 41"/>
            <p:cNvSpPr txBox="1">
              <a:spLocks noChangeArrowheads="1"/>
            </p:cNvSpPr>
            <p:nvPr/>
          </p:nvSpPr>
          <p:spPr bwMode="auto">
            <a:xfrm>
              <a:off x="3350" y="3623"/>
              <a:ext cx="250" cy="173"/>
            </a:xfrm>
            <a:prstGeom prst="rect">
              <a:avLst/>
            </a:prstGeom>
            <a:noFill/>
            <a:ln w="9525">
              <a:noFill/>
              <a:miter lim="800000"/>
              <a:headEnd/>
              <a:tailEnd/>
            </a:ln>
            <a:effectLst/>
          </p:spPr>
          <p:txBody>
            <a:bodyPr wrap="none">
              <a:spAutoFit/>
            </a:bodyPr>
            <a:lstStyle/>
            <a:p>
              <a:r>
                <a:rPr lang="en-US" sz="1200" b="1"/>
                <a:t>HF</a:t>
              </a:r>
            </a:p>
          </p:txBody>
        </p:sp>
        <p:sp>
          <p:nvSpPr>
            <p:cNvPr id="69" name="Text Box 42"/>
            <p:cNvSpPr txBox="1">
              <a:spLocks noChangeArrowheads="1"/>
            </p:cNvSpPr>
            <p:nvPr/>
          </p:nvSpPr>
          <p:spPr bwMode="auto">
            <a:xfrm>
              <a:off x="4560" y="3600"/>
              <a:ext cx="250" cy="173"/>
            </a:xfrm>
            <a:prstGeom prst="rect">
              <a:avLst/>
            </a:prstGeom>
            <a:noFill/>
            <a:ln w="9525">
              <a:noFill/>
              <a:miter lim="800000"/>
              <a:headEnd/>
              <a:tailEnd/>
            </a:ln>
            <a:effectLst/>
          </p:spPr>
          <p:txBody>
            <a:bodyPr wrap="none">
              <a:spAutoFit/>
            </a:bodyPr>
            <a:lstStyle/>
            <a:p>
              <a:r>
                <a:rPr lang="en-US" sz="1200" b="1"/>
                <a:t>HF</a:t>
              </a:r>
            </a:p>
          </p:txBody>
        </p:sp>
      </p:grpSp>
      <p:pic>
        <p:nvPicPr>
          <p:cNvPr id="63" name="Picture 10"/>
          <p:cNvPicPr>
            <a:picLocks noChangeAspect="1" noChangeArrowheads="1"/>
          </p:cNvPicPr>
          <p:nvPr/>
        </p:nvPicPr>
        <p:blipFill>
          <a:blip r:embed="rId9" cstate="print"/>
          <a:srcRect/>
          <a:stretch>
            <a:fillRect/>
          </a:stretch>
        </p:blipFill>
        <p:spPr bwMode="auto">
          <a:xfrm>
            <a:off x="4533468" y="3414058"/>
            <a:ext cx="2696963" cy="1983442"/>
          </a:xfrm>
          <a:prstGeom prst="rect">
            <a:avLst/>
          </a:prstGeom>
          <a:noFill/>
          <a:ln w="9525">
            <a:noFill/>
            <a:miter lim="800000"/>
            <a:headEnd/>
            <a:tailEnd/>
          </a:ln>
        </p:spPr>
      </p:pic>
      <p:sp>
        <p:nvSpPr>
          <p:cNvPr id="71" name="TextBox 70"/>
          <p:cNvSpPr txBox="1"/>
          <p:nvPr/>
        </p:nvSpPr>
        <p:spPr>
          <a:xfrm>
            <a:off x="4152900" y="5969000"/>
            <a:ext cx="4993675" cy="646331"/>
          </a:xfrm>
          <a:prstGeom prst="rect">
            <a:avLst/>
          </a:prstGeom>
          <a:noFill/>
        </p:spPr>
        <p:txBody>
          <a:bodyPr wrap="none" rtlCol="0">
            <a:spAutoFit/>
          </a:bodyPr>
          <a:lstStyle/>
          <a:p>
            <a:r>
              <a:rPr lang="en-US" b="1" dirty="0" err="1" smtClean="0">
                <a:solidFill>
                  <a:srgbClr val="000000"/>
                </a:solidFill>
                <a:sym typeface="Wingdings"/>
              </a:rPr>
              <a:t></a:t>
            </a:r>
            <a:r>
              <a:rPr lang="en-US" b="1" dirty="0" smtClean="0">
                <a:solidFill>
                  <a:srgbClr val="000000"/>
                </a:solidFill>
                <a:sym typeface="Wingdings"/>
              </a:rPr>
              <a:t> </a:t>
            </a:r>
            <a:r>
              <a:rPr lang="en-US" b="1" dirty="0" smtClean="0">
                <a:solidFill>
                  <a:srgbClr val="000000"/>
                </a:solidFill>
              </a:rPr>
              <a:t>Sum runs over all the </a:t>
            </a:r>
            <a:r>
              <a:rPr lang="en-US" b="1" dirty="0" err="1" smtClean="0">
                <a:solidFill>
                  <a:srgbClr val="000000"/>
                </a:solidFill>
              </a:rPr>
              <a:t>Calo</a:t>
            </a:r>
            <a:r>
              <a:rPr lang="en-US" b="1" dirty="0" smtClean="0">
                <a:solidFill>
                  <a:srgbClr val="000000"/>
                </a:solidFill>
              </a:rPr>
              <a:t> Towers: </a:t>
            </a:r>
            <a:r>
              <a:rPr lang="en-US" b="1" dirty="0" err="1" smtClean="0">
                <a:solidFill>
                  <a:srgbClr val="000000"/>
                </a:solidFill>
              </a:rPr>
              <a:t>p</a:t>
            </a:r>
            <a:r>
              <a:rPr lang="en-US" b="1" baseline="-25000" dirty="0" err="1" smtClean="0">
                <a:solidFill>
                  <a:srgbClr val="000000"/>
                </a:solidFill>
              </a:rPr>
              <a:t>z,i</a:t>
            </a:r>
            <a:r>
              <a:rPr lang="en-US" b="1" dirty="0" smtClean="0">
                <a:solidFill>
                  <a:srgbClr val="000000"/>
                </a:solidFill>
              </a:rPr>
              <a:t>= </a:t>
            </a:r>
            <a:r>
              <a:rPr lang="en-US" b="1" dirty="0" err="1" smtClean="0">
                <a:solidFill>
                  <a:srgbClr val="000000"/>
                </a:solidFill>
              </a:rPr>
              <a:t>E</a:t>
            </a:r>
            <a:r>
              <a:rPr lang="en-US" b="1" baseline="-25000" dirty="0" err="1" smtClean="0">
                <a:solidFill>
                  <a:srgbClr val="000000"/>
                </a:solidFill>
              </a:rPr>
              <a:t>i</a:t>
            </a:r>
            <a:r>
              <a:rPr lang="en-US" b="1" dirty="0" smtClean="0">
                <a:solidFill>
                  <a:srgbClr val="000000"/>
                </a:solidFill>
              </a:rPr>
              <a:t> </a:t>
            </a:r>
            <a:r>
              <a:rPr lang="en-US" b="1" dirty="0" err="1" smtClean="0">
                <a:solidFill>
                  <a:srgbClr val="000000"/>
                </a:solidFill>
              </a:rPr>
              <a:t>cos</a:t>
            </a:r>
            <a:r>
              <a:rPr lang="en-US" b="1" dirty="0" smtClean="0">
                <a:solidFill>
                  <a:srgbClr val="000000"/>
                </a:solidFill>
              </a:rPr>
              <a:t> </a:t>
            </a:r>
            <a:r>
              <a:rPr lang="en-US" b="1" dirty="0" err="1" smtClean="0">
                <a:solidFill>
                  <a:srgbClr val="000000"/>
                </a:solidFill>
                <a:latin typeface="Lucida Grande"/>
                <a:ea typeface="Lucida Grande"/>
                <a:cs typeface="Lucida Grande"/>
              </a:rPr>
              <a:t>ϑ</a:t>
            </a:r>
            <a:r>
              <a:rPr lang="en-US" b="1" baseline="-25000" dirty="0" err="1">
                <a:solidFill>
                  <a:srgbClr val="000000"/>
                </a:solidFill>
              </a:rPr>
              <a:t>i</a:t>
            </a:r>
            <a:endParaRPr lang="en-US" b="1" dirty="0" smtClean="0">
              <a:solidFill>
                <a:srgbClr val="000000"/>
              </a:solidFill>
            </a:endParaRPr>
          </a:p>
          <a:p>
            <a:endParaRPr lang="en-US" b="1" dirty="0">
              <a:solidFill>
                <a:srgbClr val="FF6600"/>
              </a:solidFill>
            </a:endParaRPr>
          </a:p>
        </p:txBody>
      </p:sp>
      <p:sp>
        <p:nvSpPr>
          <p:cNvPr id="72" name="TextBox 71"/>
          <p:cNvSpPr txBox="1"/>
          <p:nvPr/>
        </p:nvSpPr>
        <p:spPr>
          <a:xfrm>
            <a:off x="3740150" y="4713228"/>
            <a:ext cx="5419466" cy="1415772"/>
          </a:xfrm>
          <a:prstGeom prst="rect">
            <a:avLst/>
          </a:prstGeom>
          <a:noFill/>
        </p:spPr>
        <p:txBody>
          <a:bodyPr wrap="square" rtlCol="0">
            <a:spAutoFit/>
          </a:bodyPr>
          <a:lstStyle/>
          <a:p>
            <a:pPr algn="r"/>
            <a:r>
              <a:rPr lang="en-US" sz="1700" b="1" dirty="0" smtClean="0">
                <a:solidFill>
                  <a:srgbClr val="FF6600"/>
                </a:solidFill>
              </a:rPr>
              <a:t>SD peak </a:t>
            </a:r>
          </a:p>
          <a:p>
            <a:pPr algn="r"/>
            <a:r>
              <a:rPr lang="en-US" sz="1700" b="1" dirty="0">
                <a:solidFill>
                  <a:srgbClr val="FF6600"/>
                </a:solidFill>
              </a:rPr>
              <a:t>@</a:t>
            </a:r>
            <a:r>
              <a:rPr lang="en-US" sz="1700" b="1" dirty="0" smtClean="0">
                <a:solidFill>
                  <a:srgbClr val="FF6600"/>
                </a:solidFill>
              </a:rPr>
              <a:t> low E</a:t>
            </a:r>
            <a:r>
              <a:rPr lang="en-US" sz="1700" b="1" baseline="-25000" dirty="0" smtClean="0">
                <a:solidFill>
                  <a:srgbClr val="FF6600"/>
                </a:solidFill>
              </a:rPr>
              <a:t>HF±</a:t>
            </a:r>
            <a:r>
              <a:rPr lang="en-US" sz="1700" b="1" dirty="0" smtClean="0">
                <a:solidFill>
                  <a:srgbClr val="FF6600"/>
                </a:solidFill>
              </a:rPr>
              <a:t>, N</a:t>
            </a:r>
            <a:r>
              <a:rPr lang="en-US" sz="1700" b="1" baseline="-25000" dirty="0" smtClean="0">
                <a:solidFill>
                  <a:srgbClr val="FF6600"/>
                </a:solidFill>
              </a:rPr>
              <a:t>HF±</a:t>
            </a:r>
          </a:p>
          <a:p>
            <a:pPr algn="r"/>
            <a:r>
              <a:rPr lang="en-US" sz="1700" b="1" dirty="0" smtClean="0">
                <a:solidFill>
                  <a:srgbClr val="FF6600"/>
                </a:solidFill>
              </a:rPr>
              <a:t>E</a:t>
            </a:r>
            <a:r>
              <a:rPr lang="en-US" sz="1700" b="1" baseline="-25000" dirty="0" smtClean="0">
                <a:solidFill>
                  <a:srgbClr val="FF6600"/>
                </a:solidFill>
              </a:rPr>
              <a:t>HF±</a:t>
            </a:r>
            <a:r>
              <a:rPr lang="en-US" sz="1700" b="1" dirty="0" smtClean="0">
                <a:solidFill>
                  <a:srgbClr val="FF6600"/>
                </a:solidFill>
              </a:rPr>
              <a:t> = </a:t>
            </a:r>
            <a:r>
              <a:rPr lang="en-US" sz="1700" b="1" dirty="0" smtClean="0"/>
              <a:t>energy deposition in HF± </a:t>
            </a:r>
          </a:p>
          <a:p>
            <a:pPr algn="r"/>
            <a:r>
              <a:rPr lang="en-US" sz="1700" b="1" dirty="0" smtClean="0">
                <a:solidFill>
                  <a:srgbClr val="FF6600"/>
                </a:solidFill>
              </a:rPr>
              <a:t>N</a:t>
            </a:r>
            <a:r>
              <a:rPr lang="en-US" sz="1700" b="1" baseline="-25000" dirty="0" smtClean="0">
                <a:solidFill>
                  <a:srgbClr val="FF6600"/>
                </a:solidFill>
              </a:rPr>
              <a:t>HF±</a:t>
            </a:r>
            <a:r>
              <a:rPr lang="en-US" sz="1700" b="1" dirty="0" smtClean="0">
                <a:solidFill>
                  <a:srgbClr val="FF6600"/>
                </a:solidFill>
              </a:rPr>
              <a:t> = </a:t>
            </a:r>
            <a:r>
              <a:rPr lang="en-US" sz="1700" b="1" dirty="0" smtClean="0">
                <a:solidFill>
                  <a:srgbClr val="000000"/>
                </a:solidFill>
              </a:rPr>
              <a:t>multiplicity of towers above threshold in HF±</a:t>
            </a:r>
          </a:p>
          <a:p>
            <a:pPr algn="r"/>
            <a:r>
              <a:rPr lang="en-US" dirty="0" smtClean="0">
                <a:solidFill>
                  <a:srgbClr val="008000"/>
                </a:solidFill>
              </a:rPr>
              <a:t>   </a:t>
            </a:r>
          </a:p>
        </p:txBody>
      </p:sp>
      <p:sp>
        <p:nvSpPr>
          <p:cNvPr id="73" name="Date Placeholder 3"/>
          <p:cNvSpPr txBox="1">
            <a:spLocks/>
          </p:cNvSpPr>
          <p:nvPr/>
        </p:nvSpPr>
        <p:spPr>
          <a:xfrm>
            <a:off x="263680" y="65020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74" name="Footer Placeholder 4"/>
          <p:cNvSpPr txBox="1">
            <a:spLocks/>
          </p:cNvSpPr>
          <p:nvPr/>
        </p:nvSpPr>
        <p:spPr>
          <a:xfrm>
            <a:off x="3124200" y="65020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75" name="Slide Number Placeholder 5"/>
          <p:cNvSpPr txBox="1">
            <a:spLocks/>
          </p:cNvSpPr>
          <p:nvPr/>
        </p:nvSpPr>
        <p:spPr>
          <a:xfrm>
            <a:off x="6770910" y="64900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37</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5" name="Text Box 2"/>
          <p:cNvSpPr txBox="1">
            <a:spLocks noChangeArrowheads="1"/>
          </p:cNvSpPr>
          <p:nvPr/>
        </p:nvSpPr>
        <p:spPr bwMode="auto">
          <a:xfrm>
            <a:off x="660386" y="16933"/>
            <a:ext cx="7721614" cy="707886"/>
          </a:xfrm>
          <a:prstGeom prst="rect">
            <a:avLst/>
          </a:prstGeom>
          <a:noFill/>
          <a:ln w="9525">
            <a:noFill/>
            <a:miter lim="800000"/>
            <a:headEnd/>
            <a:tailEnd/>
          </a:ln>
        </p:spPr>
        <p:txBody>
          <a:bodyPr wrap="square">
            <a:spAutoFit/>
          </a:bodyPr>
          <a:lstStyle/>
          <a:p>
            <a:r>
              <a:rPr lang="en-US" sz="4000" dirty="0">
                <a:latin typeface="Calibri"/>
                <a:cs typeface="Calibri"/>
              </a:rPr>
              <a:t>Result: definition of variables</a:t>
            </a:r>
            <a:endParaRPr lang="ru-RU" sz="4000" dirty="0">
              <a:latin typeface="Calibri"/>
              <a:cs typeface="Calibri"/>
            </a:endParaRPr>
          </a:p>
        </p:txBody>
      </p:sp>
      <p:sp>
        <p:nvSpPr>
          <p:cNvPr id="13317" name="Text Box 6"/>
          <p:cNvSpPr txBox="1">
            <a:spLocks noChangeArrowheads="1"/>
          </p:cNvSpPr>
          <p:nvPr/>
        </p:nvSpPr>
        <p:spPr bwMode="auto">
          <a:xfrm>
            <a:off x="228600" y="762000"/>
            <a:ext cx="5048250" cy="366713"/>
          </a:xfrm>
          <a:prstGeom prst="rect">
            <a:avLst/>
          </a:prstGeom>
          <a:noFill/>
          <a:ln w="9525">
            <a:noFill/>
            <a:miter lim="800000"/>
            <a:headEnd/>
            <a:tailEnd/>
          </a:ln>
        </p:spPr>
        <p:txBody>
          <a:bodyPr wrap="none">
            <a:spAutoFit/>
          </a:bodyPr>
          <a:lstStyle/>
          <a:p>
            <a:r>
              <a:rPr lang="en-US"/>
              <a:t>The selected events are plotted as a function of:</a:t>
            </a:r>
            <a:endParaRPr lang="ru-RU"/>
          </a:p>
        </p:txBody>
      </p:sp>
      <p:pic>
        <p:nvPicPr>
          <p:cNvPr id="13318" name="Picture 10"/>
          <p:cNvPicPr>
            <a:picLocks noChangeAspect="1" noChangeArrowheads="1"/>
          </p:cNvPicPr>
          <p:nvPr/>
        </p:nvPicPr>
        <p:blipFill>
          <a:blip r:embed="rId3" cstate="print"/>
          <a:srcRect/>
          <a:stretch>
            <a:fillRect/>
          </a:stretch>
        </p:blipFill>
        <p:spPr bwMode="auto">
          <a:xfrm>
            <a:off x="685800" y="1295400"/>
            <a:ext cx="7162800" cy="4752975"/>
          </a:xfrm>
          <a:prstGeom prst="rect">
            <a:avLst/>
          </a:prstGeom>
          <a:noFill/>
          <a:ln w="9525">
            <a:noFill/>
            <a:miter lim="800000"/>
            <a:headEnd/>
            <a:tailEnd/>
          </a:ln>
        </p:spPr>
      </p:pic>
      <p:sp>
        <p:nvSpPr>
          <p:cNvPr id="11" name="Rectangle 63"/>
          <p:cNvSpPr>
            <a:spLocks noChangeArrowheads="1"/>
          </p:cNvSpPr>
          <p:nvPr/>
        </p:nvSpPr>
        <p:spPr bwMode="auto">
          <a:xfrm>
            <a:off x="914400" y="1295400"/>
            <a:ext cx="6705600" cy="381000"/>
          </a:xfrm>
          <a:prstGeom prst="rect">
            <a:avLst/>
          </a:prstGeom>
          <a:solidFill>
            <a:schemeClr val="accent5">
              <a:alpha val="25999"/>
            </a:schemeClr>
          </a:solidFill>
          <a:ln w="9525">
            <a:solidFill>
              <a:schemeClr val="tx1"/>
            </a:solidFill>
            <a:miter lim="800000"/>
            <a:headEnd/>
            <a:tailEnd/>
          </a:ln>
          <a:effectLst/>
        </p:spPr>
        <p:txBody>
          <a:bodyPr wrap="none" anchor="ctr"/>
          <a:lstStyle/>
          <a:p>
            <a:pPr>
              <a:defRPr/>
            </a:pPr>
            <a:endParaRPr lang="ru-RU"/>
          </a:p>
        </p:txBody>
      </p:sp>
      <p:sp>
        <p:nvSpPr>
          <p:cNvPr id="12" name="Rectangle 63"/>
          <p:cNvSpPr>
            <a:spLocks noChangeArrowheads="1"/>
          </p:cNvSpPr>
          <p:nvPr/>
        </p:nvSpPr>
        <p:spPr bwMode="auto">
          <a:xfrm>
            <a:off x="914400" y="3962400"/>
            <a:ext cx="3962400" cy="381000"/>
          </a:xfrm>
          <a:prstGeom prst="rect">
            <a:avLst/>
          </a:prstGeom>
          <a:solidFill>
            <a:schemeClr val="accent5">
              <a:alpha val="25999"/>
            </a:schemeClr>
          </a:solidFill>
          <a:ln w="9525">
            <a:solidFill>
              <a:schemeClr val="tx1"/>
            </a:solidFill>
            <a:miter lim="800000"/>
            <a:headEnd/>
            <a:tailEnd/>
          </a:ln>
          <a:effectLst/>
        </p:spPr>
        <p:txBody>
          <a:bodyPr wrap="none" anchor="ctr"/>
          <a:lstStyle/>
          <a:p>
            <a:pPr>
              <a:defRPr/>
            </a:pPr>
            <a:endParaRPr lang="ru-RU" dirty="0">
              <a:solidFill>
                <a:schemeClr val="accent5"/>
              </a:solidFill>
            </a:endParaRPr>
          </a:p>
        </p:txBody>
      </p:sp>
      <p:sp>
        <p:nvSpPr>
          <p:cNvPr id="13" name="Rectangle 63"/>
          <p:cNvSpPr>
            <a:spLocks noChangeArrowheads="1"/>
          </p:cNvSpPr>
          <p:nvPr/>
        </p:nvSpPr>
        <p:spPr bwMode="auto">
          <a:xfrm>
            <a:off x="914400" y="4724400"/>
            <a:ext cx="6324600" cy="381000"/>
          </a:xfrm>
          <a:prstGeom prst="rect">
            <a:avLst/>
          </a:prstGeom>
          <a:solidFill>
            <a:schemeClr val="accent5">
              <a:alpha val="25999"/>
            </a:schemeClr>
          </a:solidFill>
          <a:ln w="9525">
            <a:solidFill>
              <a:schemeClr val="tx1"/>
            </a:solidFill>
            <a:miter lim="800000"/>
            <a:headEnd/>
            <a:tailEnd/>
          </a:ln>
          <a:effectLst/>
        </p:spPr>
        <p:txBody>
          <a:bodyPr wrap="none" anchor="ctr"/>
          <a:lstStyle/>
          <a:p>
            <a:pPr>
              <a:defRPr/>
            </a:pPr>
            <a:endParaRPr lang="ru-RU"/>
          </a:p>
        </p:txBody>
      </p:sp>
      <p:sp>
        <p:nvSpPr>
          <p:cNvPr id="13322" name="Rectangle 63"/>
          <p:cNvSpPr>
            <a:spLocks noChangeArrowheads="1"/>
          </p:cNvSpPr>
          <p:nvPr/>
        </p:nvSpPr>
        <p:spPr bwMode="auto">
          <a:xfrm>
            <a:off x="914400" y="2971800"/>
            <a:ext cx="5486400" cy="609600"/>
          </a:xfrm>
          <a:prstGeom prst="rect">
            <a:avLst/>
          </a:prstGeom>
          <a:solidFill>
            <a:srgbClr val="FF66FF">
              <a:alpha val="25882"/>
            </a:srgbClr>
          </a:solidFill>
          <a:ln w="9525">
            <a:solidFill>
              <a:schemeClr val="tx1"/>
            </a:solidFill>
            <a:miter lim="800000"/>
            <a:headEnd/>
            <a:tailEnd/>
          </a:ln>
        </p:spPr>
        <p:txBody>
          <a:bodyPr wrap="none" anchor="ctr"/>
          <a:lstStyle/>
          <a:p>
            <a:endParaRPr lang="ru-RU"/>
          </a:p>
        </p:txBody>
      </p:sp>
      <p:sp>
        <p:nvSpPr>
          <p:cNvPr id="13323" name="Rectangle 63"/>
          <p:cNvSpPr>
            <a:spLocks noChangeArrowheads="1"/>
          </p:cNvSpPr>
          <p:nvPr/>
        </p:nvSpPr>
        <p:spPr bwMode="auto">
          <a:xfrm>
            <a:off x="914400" y="5274733"/>
            <a:ext cx="6934200" cy="609600"/>
          </a:xfrm>
          <a:prstGeom prst="rect">
            <a:avLst/>
          </a:prstGeom>
          <a:solidFill>
            <a:srgbClr val="FF66FF">
              <a:alpha val="25882"/>
            </a:srgbClr>
          </a:solidFill>
          <a:ln w="9525">
            <a:solidFill>
              <a:schemeClr val="tx1"/>
            </a:solidFill>
            <a:miter lim="800000"/>
            <a:headEnd/>
            <a:tailEnd/>
          </a:ln>
        </p:spPr>
        <p:txBody>
          <a:bodyPr wrap="none" anchor="ctr"/>
          <a:lstStyle/>
          <a:p>
            <a:endParaRPr lang="ru-RU"/>
          </a:p>
        </p:txBody>
      </p:sp>
      <p:sp>
        <p:nvSpPr>
          <p:cNvPr id="14" name="Date Placeholder 3"/>
          <p:cNvSpPr>
            <a:spLocks noGrp="1"/>
          </p:cNvSpPr>
          <p:nvPr>
            <p:ph type="dt" sz="half" idx="10"/>
          </p:nvPr>
        </p:nvSpPr>
        <p:spPr>
          <a:xfrm>
            <a:off x="263680" y="6489395"/>
            <a:ext cx="2133600" cy="365125"/>
          </a:xfrm>
        </p:spPr>
        <p:txBody>
          <a:bodyPr/>
          <a:lstStyle/>
          <a:p>
            <a:fld id="{49C751F6-8106-D248-9AC7-E79CDEA31DE6}" type="datetime1">
              <a:rPr lang="en-US" smtClean="0"/>
              <a:pPr/>
              <a:t>7/22/10</a:t>
            </a:fld>
            <a:endParaRPr lang="en-US" dirty="0"/>
          </a:p>
        </p:txBody>
      </p:sp>
      <p:sp>
        <p:nvSpPr>
          <p:cNvPr id="15" name="Footer Placeholder 4"/>
          <p:cNvSpPr>
            <a:spLocks noGrp="1"/>
          </p:cNvSpPr>
          <p:nvPr>
            <p:ph type="ftr" sz="quarter" idx="11"/>
          </p:nvPr>
        </p:nvSpPr>
        <p:spPr>
          <a:xfrm>
            <a:off x="3124200" y="6489395"/>
            <a:ext cx="2895600" cy="365125"/>
          </a:xfrm>
        </p:spPr>
        <p:txBody>
          <a:bodyPr/>
          <a:lstStyle/>
          <a:p>
            <a:r>
              <a:rPr lang="en-US" smtClean="0"/>
              <a:t>P.Bartalini - ICHEP 2010</a:t>
            </a:r>
            <a:endParaRPr lang="en-US"/>
          </a:p>
        </p:txBody>
      </p:sp>
      <p:sp>
        <p:nvSpPr>
          <p:cNvPr id="16" name="Slide Number Placeholder 5"/>
          <p:cNvSpPr>
            <a:spLocks noGrp="1"/>
          </p:cNvSpPr>
          <p:nvPr>
            <p:ph type="sldNum" sz="quarter" idx="12"/>
          </p:nvPr>
        </p:nvSpPr>
        <p:spPr>
          <a:xfrm>
            <a:off x="6770910" y="6477300"/>
            <a:ext cx="2133600" cy="365125"/>
          </a:xfrm>
        </p:spPr>
        <p:txBody>
          <a:bodyPr/>
          <a:lstStyle/>
          <a:p>
            <a:fld id="{6AF9A71B-441C-2C48-9BD6-133FAC048821}" type="slidenum">
              <a:rPr lang="en-US" smtClean="0"/>
              <a:pPr/>
              <a:t>38</a:t>
            </a:fld>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7" name="Text Box 2"/>
          <p:cNvSpPr txBox="1">
            <a:spLocks noChangeArrowheads="1"/>
          </p:cNvSpPr>
          <p:nvPr/>
        </p:nvSpPr>
        <p:spPr bwMode="auto">
          <a:xfrm>
            <a:off x="778918" y="0"/>
            <a:ext cx="7545655" cy="492443"/>
          </a:xfrm>
          <a:prstGeom prst="rect">
            <a:avLst/>
          </a:prstGeom>
          <a:noFill/>
          <a:ln w="9525">
            <a:noFill/>
            <a:miter lim="800000"/>
            <a:headEnd/>
            <a:tailEnd/>
          </a:ln>
        </p:spPr>
        <p:txBody>
          <a:bodyPr wrap="none">
            <a:spAutoFit/>
          </a:bodyPr>
          <a:lstStyle/>
          <a:p>
            <a:r>
              <a:rPr lang="en-US" sz="2600" dirty="0">
                <a:solidFill>
                  <a:srgbClr val="000000"/>
                </a:solidFill>
                <a:latin typeface="+mj-lt"/>
              </a:rPr>
              <a:t>Comparison with different PYTHIA tunes: D6T, DW, CW</a:t>
            </a:r>
            <a:endParaRPr lang="ru-RU" sz="2600" dirty="0">
              <a:solidFill>
                <a:srgbClr val="000000"/>
              </a:solidFill>
              <a:latin typeface="+mj-lt"/>
            </a:endParaRPr>
          </a:p>
        </p:txBody>
      </p:sp>
      <p:pic>
        <p:nvPicPr>
          <p:cNvPr id="16389" name="Picture 4"/>
          <p:cNvPicPr>
            <a:picLocks noChangeAspect="1" noChangeArrowheads="1"/>
          </p:cNvPicPr>
          <p:nvPr/>
        </p:nvPicPr>
        <p:blipFill>
          <a:blip r:embed="rId3" cstate="print"/>
          <a:srcRect/>
          <a:stretch>
            <a:fillRect/>
          </a:stretch>
        </p:blipFill>
        <p:spPr bwMode="auto">
          <a:xfrm>
            <a:off x="5791200" y="2743200"/>
            <a:ext cx="3162300" cy="1752600"/>
          </a:xfrm>
          <a:prstGeom prst="rect">
            <a:avLst/>
          </a:prstGeom>
          <a:noFill/>
          <a:ln w="9525">
            <a:noFill/>
            <a:miter lim="800000"/>
            <a:headEnd/>
            <a:tailEnd/>
          </a:ln>
        </p:spPr>
      </p:pic>
      <p:pic>
        <p:nvPicPr>
          <p:cNvPr id="16390" name="Picture 5"/>
          <p:cNvPicPr>
            <a:picLocks noChangeAspect="1" noChangeArrowheads="1"/>
          </p:cNvPicPr>
          <p:nvPr/>
        </p:nvPicPr>
        <p:blipFill>
          <a:blip r:embed="rId4" cstate="print"/>
          <a:srcRect/>
          <a:stretch>
            <a:fillRect/>
          </a:stretch>
        </p:blipFill>
        <p:spPr bwMode="auto">
          <a:xfrm>
            <a:off x="5791200" y="4572000"/>
            <a:ext cx="3162300" cy="1752600"/>
          </a:xfrm>
          <a:prstGeom prst="rect">
            <a:avLst/>
          </a:prstGeom>
          <a:noFill/>
          <a:ln w="9525">
            <a:noFill/>
            <a:miter lim="800000"/>
            <a:headEnd/>
            <a:tailEnd/>
          </a:ln>
        </p:spPr>
      </p:pic>
      <p:pic>
        <p:nvPicPr>
          <p:cNvPr id="16391" name="Picture 6"/>
          <p:cNvPicPr>
            <a:picLocks noChangeAspect="1" noChangeArrowheads="1"/>
          </p:cNvPicPr>
          <p:nvPr/>
        </p:nvPicPr>
        <p:blipFill>
          <a:blip r:embed="rId5" cstate="print"/>
          <a:srcRect/>
          <a:stretch>
            <a:fillRect/>
          </a:stretch>
        </p:blipFill>
        <p:spPr bwMode="auto">
          <a:xfrm>
            <a:off x="5791200" y="990600"/>
            <a:ext cx="3162300" cy="1752600"/>
          </a:xfrm>
          <a:prstGeom prst="rect">
            <a:avLst/>
          </a:prstGeom>
          <a:noFill/>
          <a:ln w="9525">
            <a:noFill/>
            <a:miter lim="800000"/>
            <a:headEnd/>
            <a:tailEnd/>
          </a:ln>
        </p:spPr>
      </p:pic>
      <p:cxnSp>
        <p:nvCxnSpPr>
          <p:cNvPr id="16397" name="Straight Connector 14"/>
          <p:cNvCxnSpPr>
            <a:cxnSpLocks noChangeShapeType="1"/>
          </p:cNvCxnSpPr>
          <p:nvPr/>
        </p:nvCxnSpPr>
        <p:spPr bwMode="auto">
          <a:xfrm>
            <a:off x="0" y="5029200"/>
            <a:ext cx="5257800" cy="0"/>
          </a:xfrm>
          <a:prstGeom prst="line">
            <a:avLst/>
          </a:prstGeom>
          <a:noFill/>
          <a:ln w="9525" algn="ctr">
            <a:solidFill>
              <a:schemeClr val="tx1"/>
            </a:solidFill>
            <a:round/>
            <a:headEnd/>
            <a:tailEnd/>
          </a:ln>
        </p:spPr>
      </p:cxnSp>
      <p:sp>
        <p:nvSpPr>
          <p:cNvPr id="16398" name="TextBox 15"/>
          <p:cNvSpPr txBox="1">
            <a:spLocks noChangeArrowheads="1"/>
          </p:cNvSpPr>
          <p:nvPr/>
        </p:nvSpPr>
        <p:spPr bwMode="auto">
          <a:xfrm>
            <a:off x="457200" y="2743200"/>
            <a:ext cx="4343400" cy="646113"/>
          </a:xfrm>
          <a:prstGeom prst="rect">
            <a:avLst/>
          </a:prstGeom>
          <a:noFill/>
          <a:ln w="9525">
            <a:noFill/>
            <a:miter lim="800000"/>
            <a:headEnd/>
            <a:tailEnd/>
          </a:ln>
        </p:spPr>
        <p:txBody>
          <a:bodyPr>
            <a:spAutoFit/>
          </a:bodyPr>
          <a:lstStyle/>
          <a:p>
            <a:r>
              <a:rPr lang="en-US" dirty="0">
                <a:solidFill>
                  <a:schemeClr val="accent2"/>
                </a:solidFill>
                <a:latin typeface="Arial Rounded MT Bold" pitchFamily="34" charset="0"/>
              </a:rPr>
              <a:t>PYTHIA tunes D6T, DW and CW900A</a:t>
            </a:r>
          </a:p>
          <a:p>
            <a:r>
              <a:rPr lang="en-US" dirty="0">
                <a:solidFill>
                  <a:schemeClr val="accent2"/>
                </a:solidFill>
                <a:latin typeface="Arial Rounded MT Bold" pitchFamily="34" charset="0"/>
              </a:rPr>
              <a:t>give similar overall description</a:t>
            </a:r>
            <a:endParaRPr lang="ru-RU" dirty="0">
              <a:solidFill>
                <a:schemeClr val="accent2"/>
              </a:solidFill>
            </a:endParaRPr>
          </a:p>
        </p:txBody>
      </p:sp>
      <p:sp>
        <p:nvSpPr>
          <p:cNvPr id="16399" name="TextBox 16"/>
          <p:cNvSpPr txBox="1">
            <a:spLocks noChangeArrowheads="1"/>
          </p:cNvSpPr>
          <p:nvPr/>
        </p:nvSpPr>
        <p:spPr bwMode="auto">
          <a:xfrm>
            <a:off x="7086600" y="685800"/>
            <a:ext cx="1025525" cy="338138"/>
          </a:xfrm>
          <a:prstGeom prst="rect">
            <a:avLst/>
          </a:prstGeom>
          <a:noFill/>
          <a:ln w="9525">
            <a:noFill/>
            <a:miter lim="800000"/>
            <a:headEnd/>
            <a:tailEnd/>
          </a:ln>
        </p:spPr>
        <p:txBody>
          <a:bodyPr wrap="none">
            <a:spAutoFit/>
          </a:bodyPr>
          <a:lstStyle/>
          <a:p>
            <a:r>
              <a:rPr lang="en-US" sz="1600">
                <a:latin typeface="Arial Rounded MT Bold" pitchFamily="34" charset="0"/>
              </a:rPr>
              <a:t>900 GeV</a:t>
            </a:r>
            <a:endParaRPr lang="ru-RU" sz="1600"/>
          </a:p>
        </p:txBody>
      </p:sp>
      <p:sp>
        <p:nvSpPr>
          <p:cNvPr id="16" name="Date Placeholder 3"/>
          <p:cNvSpPr>
            <a:spLocks noGrp="1"/>
          </p:cNvSpPr>
          <p:nvPr>
            <p:ph type="dt" sz="half" idx="10"/>
          </p:nvPr>
        </p:nvSpPr>
        <p:spPr>
          <a:xfrm>
            <a:off x="263680" y="6489395"/>
            <a:ext cx="2133600" cy="365125"/>
          </a:xfrm>
        </p:spPr>
        <p:txBody>
          <a:bodyPr/>
          <a:lstStyle/>
          <a:p>
            <a:fld id="{49C751F6-8106-D248-9AC7-E79CDEA31DE6}" type="datetime1">
              <a:rPr lang="en-US" smtClean="0"/>
              <a:pPr/>
              <a:t>7/22/10</a:t>
            </a:fld>
            <a:endParaRPr lang="en-US" dirty="0"/>
          </a:p>
        </p:txBody>
      </p:sp>
      <p:sp>
        <p:nvSpPr>
          <p:cNvPr id="17" name="Footer Placeholder 4"/>
          <p:cNvSpPr>
            <a:spLocks noGrp="1"/>
          </p:cNvSpPr>
          <p:nvPr>
            <p:ph type="ftr" sz="quarter" idx="11"/>
          </p:nvPr>
        </p:nvSpPr>
        <p:spPr>
          <a:xfrm>
            <a:off x="3124200" y="6489395"/>
            <a:ext cx="2895600" cy="365125"/>
          </a:xfrm>
        </p:spPr>
        <p:txBody>
          <a:bodyPr/>
          <a:lstStyle/>
          <a:p>
            <a:r>
              <a:rPr lang="en-US" smtClean="0"/>
              <a:t>P.Bartalini - ICHEP 2010</a:t>
            </a:r>
            <a:endParaRPr lang="en-US"/>
          </a:p>
        </p:txBody>
      </p:sp>
      <p:sp>
        <p:nvSpPr>
          <p:cNvPr id="18" name="Slide Number Placeholder 5"/>
          <p:cNvSpPr>
            <a:spLocks noGrp="1"/>
          </p:cNvSpPr>
          <p:nvPr>
            <p:ph type="sldNum" sz="quarter" idx="12"/>
          </p:nvPr>
        </p:nvSpPr>
        <p:spPr>
          <a:xfrm>
            <a:off x="6770910" y="6477300"/>
            <a:ext cx="2133600" cy="365125"/>
          </a:xfrm>
        </p:spPr>
        <p:txBody>
          <a:bodyPr/>
          <a:lstStyle/>
          <a:p>
            <a:fld id="{6AF9A71B-441C-2C48-9BD6-133FAC048821}"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171" name="Picture 3"/>
          <p:cNvPicPr>
            <a:picLocks noChangeAspect="1" noChangeArrowheads="1"/>
          </p:cNvPicPr>
          <p:nvPr/>
        </p:nvPicPr>
        <p:blipFill>
          <a:blip r:embed="rId3"/>
          <a:srcRect r="2084"/>
          <a:stretch>
            <a:fillRect/>
          </a:stretch>
        </p:blipFill>
        <p:spPr bwMode="auto">
          <a:xfrm>
            <a:off x="4218561" y="4186771"/>
            <a:ext cx="4841919" cy="1961486"/>
          </a:xfrm>
          <a:prstGeom prst="rect">
            <a:avLst/>
          </a:prstGeom>
          <a:noFill/>
          <a:ln w="9525">
            <a:noFill/>
            <a:round/>
            <a:headEnd/>
            <a:tailEnd/>
          </a:ln>
          <a:effectLst/>
        </p:spPr>
      </p:pic>
      <p:sp>
        <p:nvSpPr>
          <p:cNvPr id="7169" name="Rectangle 1"/>
          <p:cNvSpPr>
            <a:spLocks noGrp="1" noChangeArrowheads="1"/>
          </p:cNvSpPr>
          <p:nvPr>
            <p:ph type="title"/>
          </p:nvPr>
        </p:nvSpPr>
        <p:spPr>
          <a:xfrm>
            <a:off x="0" y="33247"/>
            <a:ext cx="9144000" cy="655268"/>
          </a:xfrm>
          <a:ln/>
        </p:spPr>
        <p:txBody>
          <a:bodyPr tIns="35203">
            <a:normAutofit/>
          </a:bodyPr>
          <a:lstStyle/>
          <a:p>
            <a:pPr>
              <a:tabLst>
                <a:tab pos="656650" algn="l"/>
                <a:tab pos="1313299" algn="l"/>
                <a:tab pos="1969949" algn="l"/>
                <a:tab pos="2626599" algn="l"/>
                <a:tab pos="3283248" algn="l"/>
                <a:tab pos="3939898" algn="l"/>
                <a:tab pos="4596548" algn="l"/>
                <a:tab pos="5253198" algn="l"/>
                <a:tab pos="5909847" algn="l"/>
                <a:tab pos="6566497" algn="l"/>
                <a:tab pos="7223147" algn="l"/>
                <a:tab pos="7879796" algn="l"/>
              </a:tabLst>
            </a:pPr>
            <a:r>
              <a:rPr lang="en-US" b="0" dirty="0">
                <a:solidFill>
                  <a:schemeClr val="tx2"/>
                </a:solidFill>
                <a:latin typeface="Calibri"/>
                <a:cs typeface="Calibri"/>
              </a:rPr>
              <a:t>Event </a:t>
            </a:r>
            <a:r>
              <a:rPr lang="en-US" sz="3600" b="0" dirty="0">
                <a:solidFill>
                  <a:schemeClr val="tx2"/>
                </a:solidFill>
                <a:latin typeface="Calibri"/>
                <a:cs typeface="Calibri"/>
              </a:rPr>
              <a:t>and</a:t>
            </a:r>
            <a:r>
              <a:rPr lang="en-US" b="0" dirty="0">
                <a:solidFill>
                  <a:schemeClr val="tx2"/>
                </a:solidFill>
                <a:latin typeface="Calibri"/>
                <a:cs typeface="Calibri"/>
              </a:rPr>
              <a:t> Track </a:t>
            </a:r>
            <a:r>
              <a:rPr lang="en-US" b="0" dirty="0" smtClean="0">
                <a:solidFill>
                  <a:schemeClr val="tx2"/>
                </a:solidFill>
                <a:latin typeface="Calibri"/>
                <a:cs typeface="Calibri"/>
              </a:rPr>
              <a:t>Selections (900 </a:t>
            </a:r>
            <a:r>
              <a:rPr lang="en-US" b="0" dirty="0" err="1" smtClean="0">
                <a:solidFill>
                  <a:schemeClr val="tx2"/>
                </a:solidFill>
                <a:latin typeface="Calibri"/>
                <a:cs typeface="Calibri"/>
              </a:rPr>
              <a:t>GeV</a:t>
            </a:r>
            <a:r>
              <a:rPr lang="en-US" b="0" dirty="0" smtClean="0">
                <a:solidFill>
                  <a:schemeClr val="tx2"/>
                </a:solidFill>
                <a:latin typeface="Calibri"/>
                <a:cs typeface="Calibri"/>
              </a:rPr>
              <a:t>)</a:t>
            </a:r>
            <a:endParaRPr lang="en-US" b="0" dirty="0">
              <a:solidFill>
                <a:schemeClr val="tx2"/>
              </a:solidFill>
              <a:latin typeface="Calibri"/>
              <a:cs typeface="Calibri"/>
            </a:endParaRPr>
          </a:p>
        </p:txBody>
      </p:sp>
      <p:pic>
        <p:nvPicPr>
          <p:cNvPr id="7170" name="Picture 2"/>
          <p:cNvPicPr>
            <a:picLocks noChangeAspect="1" noChangeArrowheads="1"/>
          </p:cNvPicPr>
          <p:nvPr/>
        </p:nvPicPr>
        <p:blipFill>
          <a:blip r:embed="rId4"/>
          <a:srcRect r="3033"/>
          <a:stretch>
            <a:fillRect/>
          </a:stretch>
        </p:blipFill>
        <p:spPr bwMode="auto">
          <a:xfrm>
            <a:off x="3612040" y="1175809"/>
            <a:ext cx="5448440" cy="2142945"/>
          </a:xfrm>
          <a:prstGeom prst="rect">
            <a:avLst/>
          </a:prstGeom>
          <a:noFill/>
          <a:ln w="9525">
            <a:noFill/>
            <a:round/>
            <a:headEnd/>
            <a:tailEnd/>
          </a:ln>
          <a:effectLst/>
        </p:spPr>
      </p:pic>
      <p:sp>
        <p:nvSpPr>
          <p:cNvPr id="7172" name="Text Box 4"/>
          <p:cNvSpPr txBox="1">
            <a:spLocks noChangeArrowheads="1"/>
          </p:cNvSpPr>
          <p:nvPr/>
        </p:nvSpPr>
        <p:spPr bwMode="auto">
          <a:xfrm>
            <a:off x="236161" y="2573801"/>
            <a:ext cx="3068640" cy="596223"/>
          </a:xfrm>
          <a:prstGeom prst="rect">
            <a:avLst/>
          </a:prstGeom>
          <a:noFill/>
          <a:ln w="9525">
            <a:noFill/>
            <a:round/>
            <a:headEnd/>
            <a:tailEnd/>
          </a:ln>
          <a:effectLst/>
        </p:spPr>
        <p:txBody>
          <a:bodyPr lIns="81639" tIns="53620" rIns="81639" bIns="40820">
            <a:prstTxWarp prst="textNoShape">
              <a:avLst/>
            </a:prstTxWarp>
          </a:bodyPr>
          <a:lstStyle/>
          <a:p>
            <a:pPr>
              <a:buSzPct val="45000"/>
              <a:buFont typeface="Wingdings" pitchFamily="-106" charset="2"/>
              <a:buChar char=""/>
              <a:tabLst>
                <a:tab pos="656650" algn="l"/>
                <a:tab pos="1313299" algn="l"/>
                <a:tab pos="1969949" algn="l"/>
                <a:tab pos="2626599" algn="l"/>
              </a:tabLst>
            </a:pPr>
            <a:r>
              <a:rPr lang="en-US" sz="1500" dirty="0" smtClean="0">
                <a:solidFill>
                  <a:srgbClr val="FF6600"/>
                </a:solidFill>
                <a:ea typeface="DejaVu Sans" pitchFamily="16" charset="0"/>
                <a:cs typeface="DejaVu Sans" pitchFamily="16" charset="0"/>
              </a:rPr>
              <a:t> </a:t>
            </a:r>
            <a:r>
              <a:rPr lang="en-US" sz="1500" b="1" dirty="0" smtClean="0">
                <a:solidFill>
                  <a:srgbClr val="FF6600"/>
                </a:solidFill>
                <a:ea typeface="DejaVu Sans" pitchFamily="16" charset="0"/>
                <a:cs typeface="DejaVu Sans" pitchFamily="16" charset="0"/>
              </a:rPr>
              <a:t>P</a:t>
            </a:r>
            <a:r>
              <a:rPr lang="en-US" sz="1500" b="1" dirty="0" smtClean="0">
                <a:solidFill>
                  <a:srgbClr val="FF6600"/>
                </a:solidFill>
                <a:ea typeface="DejaVu Sans" pitchFamily="16" charset="0"/>
                <a:cs typeface="DejaVu Sans" pitchFamily="16" charset="0"/>
              </a:rPr>
              <a:t>resence </a:t>
            </a:r>
            <a:r>
              <a:rPr lang="en-US" sz="1500" b="1" dirty="0">
                <a:solidFill>
                  <a:srgbClr val="FF6600"/>
                </a:solidFill>
                <a:ea typeface="DejaVu Sans" pitchFamily="16" charset="0"/>
                <a:cs typeface="DejaVu Sans" pitchFamily="16" charset="0"/>
              </a:rPr>
              <a:t>of leading object</a:t>
            </a:r>
          </a:p>
        </p:txBody>
      </p:sp>
      <p:sp>
        <p:nvSpPr>
          <p:cNvPr id="7173" name="Line 5"/>
          <p:cNvSpPr>
            <a:spLocks noChangeShapeType="1"/>
          </p:cNvSpPr>
          <p:nvPr/>
        </p:nvSpPr>
        <p:spPr bwMode="auto">
          <a:xfrm>
            <a:off x="3605761" y="1522886"/>
            <a:ext cx="924479" cy="0"/>
          </a:xfrm>
          <a:prstGeom prst="line">
            <a:avLst/>
          </a:prstGeom>
          <a:noFill/>
          <a:ln w="9525">
            <a:solidFill>
              <a:srgbClr val="660066"/>
            </a:solidFill>
            <a:round/>
            <a:headEnd/>
            <a:tailEnd type="triangle" w="med" len="med"/>
          </a:ln>
          <a:effectLst/>
        </p:spPr>
        <p:txBody>
          <a:bodyPr lIns="82945" tIns="41473" rIns="82945" bIns="41473">
            <a:prstTxWarp prst="textNoShape">
              <a:avLst/>
            </a:prstTxWarp>
          </a:bodyPr>
          <a:lstStyle/>
          <a:p>
            <a:endParaRPr lang="en-US"/>
          </a:p>
        </p:txBody>
      </p:sp>
      <p:sp>
        <p:nvSpPr>
          <p:cNvPr id="7174" name="Line 6"/>
          <p:cNvSpPr>
            <a:spLocks noChangeShapeType="1"/>
          </p:cNvSpPr>
          <p:nvPr/>
        </p:nvSpPr>
        <p:spPr bwMode="auto">
          <a:xfrm>
            <a:off x="2616200" y="1898504"/>
            <a:ext cx="995840" cy="0"/>
          </a:xfrm>
          <a:prstGeom prst="line">
            <a:avLst/>
          </a:prstGeom>
          <a:noFill/>
          <a:ln w="12700">
            <a:solidFill>
              <a:srgbClr val="008000"/>
            </a:solidFill>
            <a:round/>
            <a:headEnd/>
            <a:tailEnd type="triangle" w="med" len="med"/>
          </a:ln>
          <a:effectLst/>
        </p:spPr>
        <p:txBody>
          <a:bodyPr lIns="82945" tIns="41473" rIns="82945" bIns="41473">
            <a:prstTxWarp prst="textNoShape">
              <a:avLst/>
            </a:prstTxWarp>
          </a:bodyPr>
          <a:lstStyle/>
          <a:p>
            <a:endParaRPr lang="en-US"/>
          </a:p>
        </p:txBody>
      </p:sp>
      <p:sp>
        <p:nvSpPr>
          <p:cNvPr id="7175" name="AutoShape 7"/>
          <p:cNvSpPr>
            <a:spLocks/>
          </p:cNvSpPr>
          <p:nvPr/>
        </p:nvSpPr>
        <p:spPr bwMode="auto">
          <a:xfrm>
            <a:off x="3670561" y="1664020"/>
            <a:ext cx="276480" cy="466609"/>
          </a:xfrm>
          <a:prstGeom prst="leftBrace">
            <a:avLst>
              <a:gd name="adj1" fmla="val 25714"/>
              <a:gd name="adj2" fmla="val 50000"/>
            </a:avLst>
          </a:prstGeom>
          <a:noFill/>
          <a:ln w="9525">
            <a:solidFill>
              <a:srgbClr val="000000"/>
            </a:solidFill>
            <a:round/>
            <a:headEnd/>
            <a:tailEnd/>
          </a:ln>
          <a:effectLst/>
        </p:spPr>
        <p:txBody>
          <a:bodyPr wrap="none" lIns="82945" tIns="41473" rIns="82945" bIns="41473" anchor="ctr">
            <a:prstTxWarp prst="textNoShape">
              <a:avLst/>
            </a:prstTxWarp>
          </a:bodyPr>
          <a:lstStyle/>
          <a:p>
            <a:endParaRPr lang="en-US"/>
          </a:p>
        </p:txBody>
      </p:sp>
      <p:sp>
        <p:nvSpPr>
          <p:cNvPr id="7176" name="Line 8"/>
          <p:cNvSpPr>
            <a:spLocks noChangeShapeType="1"/>
          </p:cNvSpPr>
          <p:nvPr/>
        </p:nvSpPr>
        <p:spPr bwMode="auto">
          <a:xfrm>
            <a:off x="3279401" y="2769401"/>
            <a:ext cx="300960" cy="0"/>
          </a:xfrm>
          <a:prstGeom prst="line">
            <a:avLst/>
          </a:prstGeom>
          <a:noFill/>
          <a:ln w="12700">
            <a:solidFill>
              <a:srgbClr val="FF6600"/>
            </a:solidFill>
            <a:round/>
            <a:headEnd/>
            <a:tailEnd type="triangle" w="med" len="med"/>
          </a:ln>
          <a:effectLst/>
        </p:spPr>
        <p:txBody>
          <a:bodyPr lIns="82945" tIns="41473" rIns="82945" bIns="41473">
            <a:prstTxWarp prst="textNoShape">
              <a:avLst/>
            </a:prstTxWarp>
          </a:bodyPr>
          <a:lstStyle/>
          <a:p>
            <a:endParaRPr lang="en-US"/>
          </a:p>
        </p:txBody>
      </p:sp>
      <p:sp>
        <p:nvSpPr>
          <p:cNvPr id="7177" name="AutoShape 9"/>
          <p:cNvSpPr>
            <a:spLocks/>
          </p:cNvSpPr>
          <p:nvPr/>
        </p:nvSpPr>
        <p:spPr bwMode="auto">
          <a:xfrm>
            <a:off x="3638881" y="2293366"/>
            <a:ext cx="308160" cy="927458"/>
          </a:xfrm>
          <a:prstGeom prst="leftBrace">
            <a:avLst>
              <a:gd name="adj1" fmla="val 56587"/>
              <a:gd name="adj2" fmla="val 50000"/>
            </a:avLst>
          </a:prstGeom>
          <a:noFill/>
          <a:ln w="9525">
            <a:solidFill>
              <a:srgbClr val="000000"/>
            </a:solidFill>
            <a:round/>
            <a:headEnd/>
            <a:tailEnd/>
          </a:ln>
          <a:effectLst/>
        </p:spPr>
        <p:txBody>
          <a:bodyPr wrap="none" lIns="82945" tIns="41473" rIns="82945" bIns="41473" anchor="ctr">
            <a:prstTxWarp prst="textNoShape">
              <a:avLst/>
            </a:prstTxWarp>
          </a:bodyPr>
          <a:lstStyle/>
          <a:p>
            <a:endParaRPr lang="en-US"/>
          </a:p>
        </p:txBody>
      </p:sp>
      <p:sp>
        <p:nvSpPr>
          <p:cNvPr id="7178" name="Text Box 10"/>
          <p:cNvSpPr txBox="1">
            <a:spLocks noChangeArrowheads="1"/>
          </p:cNvSpPr>
          <p:nvPr/>
        </p:nvSpPr>
        <p:spPr bwMode="auto">
          <a:xfrm>
            <a:off x="135360" y="5609245"/>
            <a:ext cx="3507840" cy="311073"/>
          </a:xfrm>
          <a:prstGeom prst="rect">
            <a:avLst/>
          </a:prstGeom>
          <a:noFill/>
          <a:ln w="9525">
            <a:noFill/>
            <a:round/>
            <a:headEnd/>
            <a:tailEnd/>
          </a:ln>
          <a:effectLst/>
        </p:spPr>
        <p:txBody>
          <a:bodyPr lIns="81639" tIns="53620" rIns="81639" bIns="40820">
            <a:prstTxWarp prst="textNoShape">
              <a:avLst/>
            </a:prstTxWarp>
          </a:bodyPr>
          <a:lstStyle/>
          <a:p>
            <a:pPr>
              <a:buSzPct val="45000"/>
              <a:buFont typeface="Wingdings" pitchFamily="-106" charset="2"/>
              <a:buChar char=""/>
              <a:tabLst>
                <a:tab pos="656650" algn="l"/>
                <a:tab pos="1313299" algn="l"/>
                <a:tab pos="1969949" algn="l"/>
                <a:tab pos="2626599" algn="l"/>
                <a:tab pos="3283248" algn="l"/>
              </a:tabLst>
            </a:pPr>
            <a:r>
              <a:rPr lang="en-US" sz="1500" dirty="0" smtClean="0">
                <a:solidFill>
                  <a:srgbClr val="FF6600"/>
                </a:solidFill>
                <a:ea typeface="DejaVu Sans" pitchFamily="16" charset="0"/>
                <a:cs typeface="DejaVu Sans" pitchFamily="16" charset="0"/>
              </a:rPr>
              <a:t> </a:t>
            </a:r>
            <a:r>
              <a:rPr lang="en-US" sz="1500" b="1" dirty="0" smtClean="0">
                <a:solidFill>
                  <a:srgbClr val="FF6600"/>
                </a:solidFill>
                <a:ea typeface="DejaVu Sans" pitchFamily="16" charset="0"/>
                <a:cs typeface="DejaVu Sans" pitchFamily="16" charset="0"/>
              </a:rPr>
              <a:t>Additional </a:t>
            </a:r>
            <a:r>
              <a:rPr lang="en-US" sz="1500" b="1" dirty="0">
                <a:solidFill>
                  <a:srgbClr val="FF6600"/>
                </a:solidFill>
                <a:ea typeface="DejaVu Sans" pitchFamily="16" charset="0"/>
                <a:cs typeface="DejaVu Sans" pitchFamily="16" charset="0"/>
              </a:rPr>
              <a:t>quality cut</a:t>
            </a:r>
          </a:p>
        </p:txBody>
      </p:sp>
      <p:sp>
        <p:nvSpPr>
          <p:cNvPr id="7179" name="Rectangle 11"/>
          <p:cNvSpPr>
            <a:spLocks noChangeArrowheads="1"/>
          </p:cNvSpPr>
          <p:nvPr/>
        </p:nvSpPr>
        <p:spPr bwMode="auto">
          <a:xfrm>
            <a:off x="7565760" y="1175809"/>
            <a:ext cx="1494720" cy="2120526"/>
          </a:xfrm>
          <a:prstGeom prst="rect">
            <a:avLst/>
          </a:prstGeom>
          <a:noFill/>
          <a:ln w="36720">
            <a:solidFill>
              <a:srgbClr val="0000FF"/>
            </a:solidFill>
            <a:round/>
            <a:headEnd/>
            <a:tailEnd/>
          </a:ln>
          <a:effectLst/>
        </p:spPr>
        <p:txBody>
          <a:bodyPr wrap="none" lIns="82945" tIns="41473" rIns="82945" bIns="41473" anchor="ctr">
            <a:prstTxWarp prst="textNoShape">
              <a:avLst/>
            </a:prstTxWarp>
          </a:bodyPr>
          <a:lstStyle/>
          <a:p>
            <a:endParaRPr lang="en-US"/>
          </a:p>
        </p:txBody>
      </p:sp>
      <p:sp>
        <p:nvSpPr>
          <p:cNvPr id="7180" name="Rectangle 12"/>
          <p:cNvSpPr>
            <a:spLocks noChangeArrowheads="1"/>
          </p:cNvSpPr>
          <p:nvPr/>
        </p:nvSpPr>
        <p:spPr bwMode="auto">
          <a:xfrm>
            <a:off x="7565760" y="4184285"/>
            <a:ext cx="1494720" cy="1938703"/>
          </a:xfrm>
          <a:prstGeom prst="rect">
            <a:avLst/>
          </a:prstGeom>
          <a:noFill/>
          <a:ln w="36720">
            <a:solidFill>
              <a:srgbClr val="0000FF"/>
            </a:solidFill>
            <a:round/>
            <a:headEnd/>
            <a:tailEnd/>
          </a:ln>
          <a:effectLst/>
        </p:spPr>
        <p:txBody>
          <a:bodyPr wrap="none" lIns="82945" tIns="41473" rIns="82945" bIns="41473" anchor="ctr">
            <a:prstTxWarp prst="textNoShape">
              <a:avLst/>
            </a:prstTxWarp>
          </a:bodyPr>
          <a:lstStyle/>
          <a:p>
            <a:endParaRPr lang="en-US"/>
          </a:p>
        </p:txBody>
      </p:sp>
      <p:sp>
        <p:nvSpPr>
          <p:cNvPr id="7181" name="Text Box 13"/>
          <p:cNvSpPr txBox="1">
            <a:spLocks noChangeArrowheads="1"/>
          </p:cNvSpPr>
          <p:nvPr/>
        </p:nvSpPr>
        <p:spPr bwMode="auto">
          <a:xfrm>
            <a:off x="2939860" y="3621186"/>
            <a:ext cx="3882240" cy="288030"/>
          </a:xfrm>
          <a:prstGeom prst="rect">
            <a:avLst/>
          </a:prstGeom>
          <a:noFill/>
          <a:ln w="9525">
            <a:noFill/>
            <a:round/>
            <a:headEnd/>
            <a:tailEnd/>
          </a:ln>
          <a:effectLst/>
        </p:spPr>
        <p:txBody>
          <a:bodyPr wrap="none" lIns="81639" tIns="53620" rIns="81639" bIns="40820">
            <a:prstTxWarp prst="textNoShape">
              <a:avLst/>
            </a:prstTxWarp>
          </a:bodyPr>
          <a:lstStyle/>
          <a:p>
            <a:pPr>
              <a:tabLst>
                <a:tab pos="656650" algn="l"/>
                <a:tab pos="1313299" algn="l"/>
                <a:tab pos="1969949" algn="l"/>
                <a:tab pos="2626599" algn="l"/>
                <a:tab pos="3283248" algn="l"/>
              </a:tabLst>
            </a:pPr>
            <a:r>
              <a:rPr lang="en-US" sz="1600" b="1" dirty="0">
                <a:solidFill>
                  <a:srgbClr val="0000FF"/>
                </a:solidFill>
                <a:ea typeface="DejaVu Sans" pitchFamily="16" charset="0"/>
                <a:cs typeface="DejaVu Sans" pitchFamily="16" charset="0"/>
              </a:rPr>
              <a:t>Good agreement in DATA VS MC comparison</a:t>
            </a:r>
          </a:p>
        </p:txBody>
      </p:sp>
      <p:sp>
        <p:nvSpPr>
          <p:cNvPr id="7182" name="Line 14"/>
          <p:cNvSpPr>
            <a:spLocks noChangeShapeType="1"/>
          </p:cNvSpPr>
          <p:nvPr/>
        </p:nvSpPr>
        <p:spPr bwMode="auto">
          <a:xfrm flipH="1" flipV="1">
            <a:off x="8033361" y="3361431"/>
            <a:ext cx="4320" cy="446447"/>
          </a:xfrm>
          <a:prstGeom prst="line">
            <a:avLst/>
          </a:prstGeom>
          <a:noFill/>
          <a:ln w="36720">
            <a:solidFill>
              <a:srgbClr val="0000FF"/>
            </a:solidFill>
            <a:round/>
            <a:headEnd/>
            <a:tailEnd type="triangle" w="med" len="med"/>
          </a:ln>
          <a:effectLst/>
        </p:spPr>
        <p:txBody>
          <a:bodyPr lIns="82945" tIns="41473" rIns="82945" bIns="41473">
            <a:prstTxWarp prst="textNoShape">
              <a:avLst/>
            </a:prstTxWarp>
          </a:bodyPr>
          <a:lstStyle/>
          <a:p>
            <a:endParaRPr lang="en-US"/>
          </a:p>
        </p:txBody>
      </p:sp>
      <p:sp>
        <p:nvSpPr>
          <p:cNvPr id="7183" name="Line 15"/>
          <p:cNvSpPr>
            <a:spLocks noChangeShapeType="1"/>
          </p:cNvSpPr>
          <p:nvPr/>
        </p:nvSpPr>
        <p:spPr bwMode="auto">
          <a:xfrm flipH="1">
            <a:off x="8634920" y="3722786"/>
            <a:ext cx="0" cy="398789"/>
          </a:xfrm>
          <a:prstGeom prst="line">
            <a:avLst/>
          </a:prstGeom>
          <a:noFill/>
          <a:ln w="36720">
            <a:solidFill>
              <a:srgbClr val="0000FF"/>
            </a:solidFill>
            <a:round/>
            <a:headEnd/>
            <a:tailEnd type="triangle" w="med" len="med"/>
          </a:ln>
          <a:effectLst/>
        </p:spPr>
        <p:txBody>
          <a:bodyPr lIns="82945" tIns="41473" rIns="82945" bIns="41473">
            <a:prstTxWarp prst="textNoShape">
              <a:avLst/>
            </a:prstTxWarp>
          </a:bodyPr>
          <a:lstStyle/>
          <a:p>
            <a:endParaRPr lang="en-US"/>
          </a:p>
        </p:txBody>
      </p:sp>
      <p:sp>
        <p:nvSpPr>
          <p:cNvPr id="7184" name="Text Box 16"/>
          <p:cNvSpPr txBox="1">
            <a:spLocks noChangeArrowheads="1"/>
          </p:cNvSpPr>
          <p:nvPr/>
        </p:nvSpPr>
        <p:spPr bwMode="auto">
          <a:xfrm>
            <a:off x="191519" y="666380"/>
            <a:ext cx="3925441" cy="699913"/>
          </a:xfrm>
          <a:prstGeom prst="rect">
            <a:avLst/>
          </a:prstGeom>
          <a:noFill/>
          <a:ln w="9525">
            <a:noFill/>
            <a:round/>
            <a:headEnd/>
            <a:tailEnd/>
          </a:ln>
          <a:effectLst/>
        </p:spPr>
        <p:txBody>
          <a:bodyPr lIns="81639" tIns="53620" rIns="81639" bIns="40820">
            <a:prstTxWarp prst="textNoShape">
              <a:avLst/>
            </a:prstTxWarp>
          </a:bodyPr>
          <a:lstStyle/>
          <a:p>
            <a:pPr>
              <a:buSzPct val="45000"/>
              <a:buFont typeface="Wingdings" pitchFamily="-106" charset="2"/>
              <a:buChar char=""/>
              <a:tabLst>
                <a:tab pos="656650" algn="l"/>
                <a:tab pos="1313299" algn="l"/>
                <a:tab pos="1969949" algn="l"/>
                <a:tab pos="2626599" algn="l"/>
                <a:tab pos="3283248" algn="l"/>
              </a:tabLst>
            </a:pPr>
            <a:r>
              <a:rPr lang="en-US" sz="1500" b="1" dirty="0" smtClean="0">
                <a:solidFill>
                  <a:srgbClr val="660066"/>
                </a:solidFill>
                <a:ea typeface="DejaVu Sans" pitchFamily="16" charset="0"/>
                <a:cs typeface="DejaVu Sans" pitchFamily="16" charset="0"/>
              </a:rPr>
              <a:t> Trigger</a:t>
            </a:r>
            <a:r>
              <a:rPr lang="en-US" sz="1500" b="1" dirty="0">
                <a:solidFill>
                  <a:srgbClr val="660066"/>
                </a:solidFill>
                <a:ea typeface="DejaVu Sans" pitchFamily="16" charset="0"/>
                <a:cs typeface="DejaVu Sans" pitchFamily="16" charset="0"/>
              </a:rPr>
              <a:t>: coincidence of both </a:t>
            </a:r>
            <a:r>
              <a:rPr lang="en-US" sz="1500" b="1" i="1" dirty="0">
                <a:solidFill>
                  <a:srgbClr val="660066"/>
                </a:solidFill>
                <a:ea typeface="DejaVu Sans" pitchFamily="16" charset="0"/>
                <a:cs typeface="DejaVu Sans" pitchFamily="16" charset="0"/>
              </a:rPr>
              <a:t>Beam Pick-up Timing for </a:t>
            </a:r>
            <a:r>
              <a:rPr lang="en-US" sz="1500" b="1" i="1" dirty="0" err="1" smtClean="0">
                <a:solidFill>
                  <a:srgbClr val="660066"/>
                </a:solidFill>
                <a:ea typeface="DejaVu Sans" pitchFamily="16" charset="0"/>
                <a:cs typeface="DejaVu Sans" pitchFamily="16" charset="0"/>
              </a:rPr>
              <a:t>eXperiments</a:t>
            </a:r>
            <a:r>
              <a:rPr lang="en-US" sz="1500" b="1" dirty="0">
                <a:solidFill>
                  <a:srgbClr val="660066"/>
                </a:solidFill>
                <a:ea typeface="DejaVu Sans" pitchFamily="16" charset="0"/>
                <a:cs typeface="DejaVu Sans" pitchFamily="16" charset="0"/>
              </a:rPr>
              <a:t> </a:t>
            </a:r>
            <a:r>
              <a:rPr lang="en-US" sz="1500" b="1" dirty="0" smtClean="0">
                <a:solidFill>
                  <a:srgbClr val="660066"/>
                </a:solidFill>
                <a:ea typeface="DejaVu Sans" pitchFamily="16" charset="0"/>
                <a:cs typeface="DejaVu Sans" pitchFamily="16" charset="0"/>
              </a:rPr>
              <a:t>(</a:t>
            </a:r>
            <a:r>
              <a:rPr lang="en-US" sz="1500" b="1" dirty="0">
                <a:solidFill>
                  <a:srgbClr val="660066"/>
                </a:solidFill>
                <a:ea typeface="DejaVu Sans" pitchFamily="16" charset="0"/>
                <a:cs typeface="DejaVu Sans" pitchFamily="16" charset="0"/>
              </a:rPr>
              <a:t>BPTX) and </a:t>
            </a:r>
          </a:p>
          <a:p>
            <a:pPr>
              <a:tabLst>
                <a:tab pos="656650" algn="l"/>
                <a:tab pos="1313299" algn="l"/>
                <a:tab pos="1969949" algn="l"/>
                <a:tab pos="2626599" algn="l"/>
                <a:tab pos="3283248" algn="l"/>
              </a:tabLst>
            </a:pPr>
            <a:r>
              <a:rPr lang="en-US" sz="1500" b="1" i="1" dirty="0">
                <a:solidFill>
                  <a:srgbClr val="660066"/>
                </a:solidFill>
                <a:ea typeface="DejaVu Sans" pitchFamily="16" charset="0"/>
                <a:cs typeface="DejaVu Sans" pitchFamily="16" charset="0"/>
              </a:rPr>
              <a:t>Beam </a:t>
            </a:r>
            <a:r>
              <a:rPr lang="en-US" sz="1500" b="1" i="1" dirty="0" err="1">
                <a:solidFill>
                  <a:srgbClr val="660066"/>
                </a:solidFill>
                <a:ea typeface="DejaVu Sans" pitchFamily="16" charset="0"/>
                <a:cs typeface="DejaVu Sans" pitchFamily="16" charset="0"/>
              </a:rPr>
              <a:t>Scintillator</a:t>
            </a:r>
            <a:r>
              <a:rPr lang="en-US" sz="1500" b="1" i="1" dirty="0">
                <a:solidFill>
                  <a:srgbClr val="660066"/>
                </a:solidFill>
                <a:ea typeface="DejaVu Sans" pitchFamily="16" charset="0"/>
                <a:cs typeface="DejaVu Sans" pitchFamily="16" charset="0"/>
              </a:rPr>
              <a:t> Counters</a:t>
            </a:r>
            <a:r>
              <a:rPr lang="en-US" sz="1500" b="1" dirty="0">
                <a:solidFill>
                  <a:srgbClr val="660066"/>
                </a:solidFill>
                <a:ea typeface="DejaVu Sans" pitchFamily="16" charset="0"/>
                <a:cs typeface="DejaVu Sans" pitchFamily="16" charset="0"/>
              </a:rPr>
              <a:t> (BSC)</a:t>
            </a:r>
          </a:p>
        </p:txBody>
      </p:sp>
      <p:sp>
        <p:nvSpPr>
          <p:cNvPr id="7185" name="Text Box 17"/>
          <p:cNvSpPr txBox="1">
            <a:spLocks noChangeArrowheads="1"/>
          </p:cNvSpPr>
          <p:nvPr/>
        </p:nvSpPr>
        <p:spPr bwMode="auto">
          <a:xfrm>
            <a:off x="208801" y="1709316"/>
            <a:ext cx="2710080" cy="319713"/>
          </a:xfrm>
          <a:prstGeom prst="rect">
            <a:avLst/>
          </a:prstGeom>
          <a:noFill/>
          <a:ln w="9525">
            <a:noFill/>
            <a:round/>
            <a:headEnd/>
            <a:tailEnd/>
          </a:ln>
          <a:effectLst/>
        </p:spPr>
        <p:txBody>
          <a:bodyPr lIns="81639" tIns="53620" rIns="81639" bIns="40820">
            <a:prstTxWarp prst="textNoShape">
              <a:avLst/>
            </a:prstTxWarp>
          </a:bodyPr>
          <a:lstStyle/>
          <a:p>
            <a:pPr>
              <a:buSzPct val="45000"/>
              <a:buFont typeface="Wingdings" pitchFamily="-106" charset="2"/>
              <a:buChar char=""/>
              <a:tabLst>
                <a:tab pos="656650" algn="l"/>
                <a:tab pos="1313299" algn="l"/>
              </a:tabLst>
            </a:pPr>
            <a:r>
              <a:rPr lang="en-US" sz="1500" b="1" dirty="0" smtClean="0">
                <a:solidFill>
                  <a:srgbClr val="008000"/>
                </a:solidFill>
                <a:ea typeface="DejaVu Sans" pitchFamily="16" charset="0"/>
                <a:cs typeface="DejaVu Sans" pitchFamily="16" charset="0"/>
              </a:rPr>
              <a:t> Good primary vertex</a:t>
            </a:r>
            <a:endParaRPr lang="en-US" sz="1500" b="1" dirty="0">
              <a:solidFill>
                <a:srgbClr val="008000"/>
              </a:solidFill>
              <a:ea typeface="DejaVu Sans" pitchFamily="16" charset="0"/>
              <a:cs typeface="DejaVu Sans" pitchFamily="16" charset="0"/>
            </a:endParaRPr>
          </a:p>
        </p:txBody>
      </p:sp>
      <p:sp>
        <p:nvSpPr>
          <p:cNvPr id="7186" name="Text Box 18"/>
          <p:cNvSpPr txBox="1">
            <a:spLocks noChangeArrowheads="1"/>
          </p:cNvSpPr>
          <p:nvPr/>
        </p:nvSpPr>
        <p:spPr bwMode="auto">
          <a:xfrm>
            <a:off x="155521" y="4283512"/>
            <a:ext cx="3333600" cy="699913"/>
          </a:xfrm>
          <a:prstGeom prst="rect">
            <a:avLst/>
          </a:prstGeom>
          <a:noFill/>
          <a:ln w="9525">
            <a:noFill/>
            <a:round/>
            <a:headEnd/>
            <a:tailEnd/>
          </a:ln>
          <a:effectLst/>
        </p:spPr>
        <p:txBody>
          <a:bodyPr lIns="81639" tIns="53620" rIns="81639" bIns="40820">
            <a:prstTxWarp prst="textNoShape">
              <a:avLst/>
            </a:prstTxWarp>
          </a:bodyPr>
          <a:lstStyle/>
          <a:p>
            <a:pPr>
              <a:buSzPct val="45000"/>
              <a:buFont typeface="Wingdings" pitchFamily="-106" charset="2"/>
              <a:buChar char=""/>
              <a:tabLst>
                <a:tab pos="656650" algn="l"/>
                <a:tab pos="1313299" algn="l"/>
                <a:tab pos="1969949" algn="l"/>
                <a:tab pos="2626599" algn="l"/>
                <a:tab pos="3283248" algn="l"/>
              </a:tabLst>
            </a:pPr>
            <a:r>
              <a:rPr lang="en-US" sz="1500" b="1" dirty="0" smtClean="0">
                <a:solidFill>
                  <a:srgbClr val="660066"/>
                </a:solidFill>
                <a:ea typeface="DejaVu Sans" pitchFamily="16" charset="0"/>
                <a:cs typeface="DejaVu Sans" pitchFamily="16" charset="0"/>
              </a:rPr>
              <a:t> Kinematic </a:t>
            </a:r>
            <a:r>
              <a:rPr lang="en-US" sz="1500" b="1" dirty="0">
                <a:solidFill>
                  <a:srgbClr val="660066"/>
                </a:solidFill>
                <a:ea typeface="DejaVu Sans" pitchFamily="16" charset="0"/>
                <a:cs typeface="DejaVu Sans" pitchFamily="16" charset="0"/>
              </a:rPr>
              <a:t>region for tracker acceptance and good tracking performances</a:t>
            </a:r>
          </a:p>
        </p:txBody>
      </p:sp>
      <p:sp>
        <p:nvSpPr>
          <p:cNvPr id="7187" name="Text Box 19"/>
          <p:cNvSpPr txBox="1">
            <a:spLocks noChangeArrowheads="1"/>
          </p:cNvSpPr>
          <p:nvPr/>
        </p:nvSpPr>
        <p:spPr bwMode="auto">
          <a:xfrm>
            <a:off x="136799" y="5073632"/>
            <a:ext cx="3980161" cy="319713"/>
          </a:xfrm>
          <a:prstGeom prst="rect">
            <a:avLst/>
          </a:prstGeom>
          <a:noFill/>
          <a:ln w="9525">
            <a:noFill/>
            <a:round/>
            <a:headEnd/>
            <a:tailEnd/>
          </a:ln>
          <a:effectLst/>
        </p:spPr>
        <p:txBody>
          <a:bodyPr lIns="81639" tIns="53620" rIns="81639" bIns="40820">
            <a:prstTxWarp prst="textNoShape">
              <a:avLst/>
            </a:prstTxWarp>
          </a:bodyPr>
          <a:lstStyle/>
          <a:p>
            <a:pPr>
              <a:buSzPct val="45000"/>
              <a:buFont typeface="Wingdings" pitchFamily="-106" charset="2"/>
              <a:buChar char=""/>
              <a:tabLst>
                <a:tab pos="656650" algn="l"/>
                <a:tab pos="1313299" algn="l"/>
                <a:tab pos="1969949" algn="l"/>
                <a:tab pos="2626599" algn="l"/>
                <a:tab pos="3283248" algn="l"/>
              </a:tabLst>
            </a:pPr>
            <a:r>
              <a:rPr lang="en-US" sz="1500" b="1" dirty="0" smtClean="0">
                <a:solidFill>
                  <a:srgbClr val="008000"/>
                </a:solidFill>
                <a:ea typeface="DejaVu Sans" pitchFamily="16" charset="0"/>
                <a:cs typeface="DejaVu Sans" pitchFamily="16" charset="0"/>
              </a:rPr>
              <a:t> Association </a:t>
            </a:r>
            <a:r>
              <a:rPr lang="en-US" sz="1500" b="1" dirty="0">
                <a:solidFill>
                  <a:srgbClr val="008000"/>
                </a:solidFill>
                <a:ea typeface="DejaVu Sans" pitchFamily="16" charset="0"/>
                <a:cs typeface="DejaVu Sans" pitchFamily="16" charset="0"/>
              </a:rPr>
              <a:t>of tracks to</a:t>
            </a:r>
            <a:r>
              <a:rPr lang="en-US" sz="1500" b="1" dirty="0" smtClean="0">
                <a:solidFill>
                  <a:srgbClr val="008000"/>
                </a:solidFill>
                <a:ea typeface="DejaVu Sans" pitchFamily="16" charset="0"/>
                <a:cs typeface="DejaVu Sans" pitchFamily="16" charset="0"/>
              </a:rPr>
              <a:t> </a:t>
            </a:r>
          </a:p>
          <a:p>
            <a:pPr>
              <a:buSzPct val="45000"/>
              <a:tabLst>
                <a:tab pos="656650" algn="l"/>
                <a:tab pos="1313299" algn="l"/>
                <a:tab pos="1969949" algn="l"/>
                <a:tab pos="2626599" algn="l"/>
                <a:tab pos="3283248" algn="l"/>
              </a:tabLst>
            </a:pPr>
            <a:r>
              <a:rPr lang="en-US" sz="1500" b="1" dirty="0" smtClean="0">
                <a:solidFill>
                  <a:srgbClr val="008000"/>
                </a:solidFill>
                <a:ea typeface="DejaVu Sans" pitchFamily="16" charset="0"/>
                <a:cs typeface="DejaVu Sans" pitchFamily="16" charset="0"/>
              </a:rPr>
              <a:t>primary </a:t>
            </a:r>
            <a:r>
              <a:rPr lang="en-US" sz="1500" b="1" dirty="0">
                <a:solidFill>
                  <a:srgbClr val="008000"/>
                </a:solidFill>
                <a:ea typeface="DejaVu Sans" pitchFamily="16" charset="0"/>
                <a:cs typeface="DejaVu Sans" pitchFamily="16" charset="0"/>
              </a:rPr>
              <a:t>vertex</a:t>
            </a:r>
          </a:p>
        </p:txBody>
      </p:sp>
      <p:sp>
        <p:nvSpPr>
          <p:cNvPr id="7188" name="Rectangle 20"/>
          <p:cNvSpPr>
            <a:spLocks noChangeArrowheads="1"/>
          </p:cNvSpPr>
          <p:nvPr/>
        </p:nvSpPr>
        <p:spPr bwMode="auto">
          <a:xfrm>
            <a:off x="3947041" y="4133485"/>
            <a:ext cx="210240" cy="2112701"/>
          </a:xfrm>
          <a:prstGeom prst="rect">
            <a:avLst/>
          </a:prstGeom>
          <a:solidFill>
            <a:srgbClr val="FFFFFF"/>
          </a:solidFill>
          <a:ln w="9525">
            <a:solidFill>
              <a:srgbClr val="FFFFFF"/>
            </a:solidFill>
            <a:round/>
            <a:headEnd/>
            <a:tailEnd/>
          </a:ln>
          <a:effectLst/>
        </p:spPr>
        <p:txBody>
          <a:bodyPr wrap="none" lIns="82945" tIns="41473" rIns="82945" bIns="41473" anchor="ctr">
            <a:prstTxWarp prst="textNoShape">
              <a:avLst/>
            </a:prstTxWarp>
          </a:bodyPr>
          <a:lstStyle/>
          <a:p>
            <a:endParaRPr lang="en-US"/>
          </a:p>
        </p:txBody>
      </p:sp>
      <p:sp>
        <p:nvSpPr>
          <p:cNvPr id="7189" name="Line 21"/>
          <p:cNvSpPr>
            <a:spLocks noChangeShapeType="1"/>
          </p:cNvSpPr>
          <p:nvPr/>
        </p:nvSpPr>
        <p:spPr bwMode="auto">
          <a:xfrm>
            <a:off x="2641600" y="5777482"/>
            <a:ext cx="2057400" cy="0"/>
          </a:xfrm>
          <a:prstGeom prst="line">
            <a:avLst/>
          </a:prstGeom>
          <a:noFill/>
          <a:ln w="12700">
            <a:solidFill>
              <a:srgbClr val="FF6600"/>
            </a:solidFill>
            <a:round/>
            <a:headEnd/>
            <a:tailEnd type="triangle" w="med" len="med"/>
          </a:ln>
          <a:effectLst/>
        </p:spPr>
        <p:txBody>
          <a:bodyPr lIns="82945" tIns="41473" rIns="82945" bIns="41473">
            <a:prstTxWarp prst="textNoShape">
              <a:avLst/>
            </a:prstTxWarp>
          </a:bodyPr>
          <a:lstStyle/>
          <a:p>
            <a:endParaRPr lang="en-US"/>
          </a:p>
        </p:txBody>
      </p:sp>
      <p:sp>
        <p:nvSpPr>
          <p:cNvPr id="7190" name="Line 22"/>
          <p:cNvSpPr>
            <a:spLocks noChangeShapeType="1"/>
          </p:cNvSpPr>
          <p:nvPr/>
        </p:nvSpPr>
        <p:spPr bwMode="auto">
          <a:xfrm flipV="1">
            <a:off x="1968501" y="5474003"/>
            <a:ext cx="2188780" cy="0"/>
          </a:xfrm>
          <a:prstGeom prst="line">
            <a:avLst/>
          </a:prstGeom>
          <a:noFill/>
          <a:ln w="12700">
            <a:solidFill>
              <a:srgbClr val="008000"/>
            </a:solidFill>
            <a:round/>
            <a:headEnd/>
            <a:tailEnd type="triangle" w="med" len="med"/>
          </a:ln>
          <a:effectLst/>
        </p:spPr>
        <p:txBody>
          <a:bodyPr lIns="82945" tIns="41473" rIns="82945" bIns="41473">
            <a:prstTxWarp prst="textNoShape">
              <a:avLst/>
            </a:prstTxWarp>
          </a:bodyPr>
          <a:lstStyle/>
          <a:p>
            <a:endParaRPr lang="en-US"/>
          </a:p>
        </p:txBody>
      </p:sp>
      <p:sp>
        <p:nvSpPr>
          <p:cNvPr id="7191" name="AutoShape 23"/>
          <p:cNvSpPr>
            <a:spLocks/>
          </p:cNvSpPr>
          <p:nvPr/>
        </p:nvSpPr>
        <p:spPr bwMode="auto">
          <a:xfrm>
            <a:off x="4235041" y="5240962"/>
            <a:ext cx="295200" cy="444484"/>
          </a:xfrm>
          <a:prstGeom prst="leftBrace">
            <a:avLst>
              <a:gd name="adj1" fmla="val 14797"/>
              <a:gd name="adj2" fmla="val 50000"/>
            </a:avLst>
          </a:prstGeom>
          <a:noFill/>
          <a:ln w="9525">
            <a:solidFill>
              <a:srgbClr val="000000"/>
            </a:solidFill>
            <a:round/>
            <a:headEnd/>
            <a:tailEnd/>
          </a:ln>
          <a:effectLst/>
        </p:spPr>
        <p:txBody>
          <a:bodyPr wrap="none" lIns="82945" tIns="41473" rIns="82945" bIns="41473" anchor="ctr">
            <a:prstTxWarp prst="textNoShape">
              <a:avLst/>
            </a:prstTxWarp>
          </a:bodyPr>
          <a:lstStyle/>
          <a:p>
            <a:endParaRPr lang="en-US"/>
          </a:p>
        </p:txBody>
      </p:sp>
      <p:sp>
        <p:nvSpPr>
          <p:cNvPr id="7192" name="Line 24"/>
          <p:cNvSpPr>
            <a:spLocks noChangeShapeType="1"/>
          </p:cNvSpPr>
          <p:nvPr/>
        </p:nvSpPr>
        <p:spPr bwMode="auto">
          <a:xfrm>
            <a:off x="1968501" y="4916010"/>
            <a:ext cx="2188780" cy="0"/>
          </a:xfrm>
          <a:prstGeom prst="line">
            <a:avLst/>
          </a:prstGeom>
          <a:noFill/>
          <a:ln w="12700">
            <a:solidFill>
              <a:srgbClr val="660066"/>
            </a:solidFill>
            <a:round/>
            <a:headEnd/>
            <a:tailEnd type="triangle" w="med" len="med"/>
          </a:ln>
          <a:effectLst/>
        </p:spPr>
        <p:txBody>
          <a:bodyPr lIns="82945" tIns="41473" rIns="82945" bIns="41473">
            <a:prstTxWarp prst="textNoShape">
              <a:avLst/>
            </a:prstTxWarp>
          </a:bodyPr>
          <a:lstStyle/>
          <a:p>
            <a:endParaRPr lang="en-US"/>
          </a:p>
        </p:txBody>
      </p:sp>
      <p:sp>
        <p:nvSpPr>
          <p:cNvPr id="7193" name="AutoShape 25"/>
          <p:cNvSpPr>
            <a:spLocks/>
          </p:cNvSpPr>
          <p:nvPr/>
        </p:nvSpPr>
        <p:spPr bwMode="auto">
          <a:xfrm>
            <a:off x="4235041" y="4679302"/>
            <a:ext cx="295199" cy="486771"/>
          </a:xfrm>
          <a:prstGeom prst="leftBrace">
            <a:avLst>
              <a:gd name="adj1" fmla="val 13740"/>
              <a:gd name="adj2" fmla="val 50000"/>
            </a:avLst>
          </a:prstGeom>
          <a:noFill/>
          <a:ln w="9525">
            <a:solidFill>
              <a:srgbClr val="000000"/>
            </a:solidFill>
            <a:round/>
            <a:headEnd/>
            <a:tailEnd/>
          </a:ln>
          <a:effectLst/>
        </p:spPr>
        <p:txBody>
          <a:bodyPr wrap="none" lIns="82945" tIns="41473" rIns="82945" bIns="41473" anchor="ctr">
            <a:prstTxWarp prst="textNoShape">
              <a:avLst/>
            </a:prstTxWarp>
          </a:bodyPr>
          <a:lstStyle/>
          <a:p>
            <a:endParaRPr lang="en-US"/>
          </a:p>
        </p:txBody>
      </p:sp>
      <p:sp>
        <p:nvSpPr>
          <p:cNvPr id="30" name="Text Box 8"/>
          <p:cNvSpPr txBox="1">
            <a:spLocks noChangeArrowheads="1"/>
          </p:cNvSpPr>
          <p:nvPr/>
        </p:nvSpPr>
        <p:spPr bwMode="auto">
          <a:xfrm>
            <a:off x="15875" y="6097588"/>
            <a:ext cx="10018713" cy="457200"/>
          </a:xfrm>
          <a:prstGeom prst="rect">
            <a:avLst/>
          </a:prstGeom>
          <a:noFill/>
          <a:ln w="36000">
            <a:noFill/>
            <a:round/>
            <a:headEnd/>
            <a:tailEnd/>
          </a:ln>
          <a:effectLst/>
        </p:spPr>
        <p:txBody>
          <a:bodyPr wrap="none" lIns="72000" tIns="91404" rIns="72000" bIns="72000">
            <a:prstTxWarp prst="textNoShape">
              <a:avLst/>
            </a:prstTxWarp>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 pos="9410700" algn="l"/>
              </a:tabLst>
            </a:pPr>
            <a:r>
              <a:rPr lang="en-US" sz="1600" b="1" dirty="0">
                <a:solidFill>
                  <a:srgbClr val="000000"/>
                </a:solidFill>
                <a:ea typeface="msmincho" charset="0"/>
                <a:cs typeface="msmincho" charset="0"/>
              </a:rPr>
              <a:t>Final efficiency ~ 90%, fake rates ~ 2% at central rapidity (from Simulation)</a:t>
            </a:r>
          </a:p>
        </p:txBody>
      </p:sp>
      <p:sp>
        <p:nvSpPr>
          <p:cNvPr id="31"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32"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33"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34" name="Rectangle 33"/>
          <p:cNvSpPr/>
          <p:nvPr/>
        </p:nvSpPr>
        <p:spPr>
          <a:xfrm>
            <a:off x="0" y="3296335"/>
            <a:ext cx="7565760" cy="338554"/>
          </a:xfrm>
          <a:prstGeom prst="rect">
            <a:avLst/>
          </a:prstGeom>
        </p:spPr>
        <p:txBody>
          <a:bodyPr wrap="square">
            <a:spAutoFit/>
          </a:bodyPr>
          <a:lstStyle/>
          <a:p>
            <a: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sz="1600" b="1" dirty="0" err="1" smtClean="0">
                <a:solidFill>
                  <a:srgbClr val="000000"/>
                </a:solidFill>
                <a:ea typeface="msmincho" charset="0"/>
                <a:cs typeface="msmincho" charset="0"/>
              </a:rPr>
              <a:t>ZeroBias</a:t>
            </a:r>
            <a:r>
              <a:rPr lang="en-US" sz="1600" b="1" dirty="0" smtClean="0">
                <a:solidFill>
                  <a:srgbClr val="000000"/>
                </a:solidFill>
                <a:ea typeface="msmincho" charset="0"/>
                <a:cs typeface="msmincho" charset="0"/>
              </a:rPr>
              <a:t> </a:t>
            </a:r>
            <a:r>
              <a:rPr lang="en-US" sz="1600" b="1" dirty="0">
                <a:solidFill>
                  <a:srgbClr val="000000"/>
                </a:solidFill>
                <a:ea typeface="msmincho" charset="0"/>
                <a:cs typeface="msmincho" charset="0"/>
              </a:rPr>
              <a:t>events used for cross-checking efficiencies in data and MC</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endParaRPr lang="en-US"/>
          </a:p>
        </p:txBody>
      </p:sp>
      <p:sp>
        <p:nvSpPr>
          <p:cNvPr id="4" name="Content Placeholder 3"/>
          <p:cNvSpPr>
            <a:spLocks noGrp="1"/>
          </p:cNvSpPr>
          <p:nvPr>
            <p:ph idx="1"/>
          </p:nvPr>
        </p:nvSpPr>
        <p:spPr/>
        <p:txBody>
          <a:bodyPr/>
          <a:lstStyle/>
          <a:p>
            <a:r>
              <a:rPr lang="en-US" dirty="0" smtClean="0"/>
              <a:t>BACKUP FWD-10-002</a:t>
            </a:r>
            <a:endParaRPr lang="en-US" dirty="0"/>
          </a:p>
        </p:txBody>
      </p:sp>
    </p:spTree>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FWD Jets</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B0667EE8-D377-40CF-ABAF-4515865CD206}" type="slidenum">
              <a:rPr lang="en-US" smtClean="0"/>
              <a:pPr>
                <a:defRPr/>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46" name="Picture 6"/>
          <p:cNvPicPr>
            <a:picLocks noChangeAspect="1" noChangeArrowheads="1"/>
          </p:cNvPicPr>
          <p:nvPr/>
        </p:nvPicPr>
        <p:blipFill>
          <a:blip r:embed="rId3"/>
          <a:srcRect/>
          <a:stretch>
            <a:fillRect/>
          </a:stretch>
        </p:blipFill>
        <p:spPr bwMode="auto">
          <a:xfrm>
            <a:off x="36000" y="1159323"/>
            <a:ext cx="9106560" cy="5308397"/>
          </a:xfrm>
          <a:prstGeom prst="rect">
            <a:avLst/>
          </a:prstGeom>
          <a:noFill/>
          <a:ln w="9525">
            <a:noFill/>
            <a:round/>
            <a:headEnd/>
            <a:tailEnd/>
          </a:ln>
          <a:effectLst/>
        </p:spPr>
      </p:pic>
      <p:sp>
        <p:nvSpPr>
          <p:cNvPr id="10247" name="Text Box 7"/>
          <p:cNvSpPr txBox="1">
            <a:spLocks noChangeArrowheads="1"/>
          </p:cNvSpPr>
          <p:nvPr/>
        </p:nvSpPr>
        <p:spPr bwMode="auto">
          <a:xfrm>
            <a:off x="1935360" y="7458"/>
            <a:ext cx="6239520" cy="659589"/>
          </a:xfrm>
          <a:prstGeom prst="rect">
            <a:avLst/>
          </a:prstGeom>
          <a:noFill/>
          <a:ln w="9525">
            <a:noFill/>
            <a:round/>
            <a:headEnd/>
            <a:tailEnd/>
          </a:ln>
          <a:effectLst/>
        </p:spPr>
        <p:txBody>
          <a:bodyPr wrap="none" lIns="81639" tIns="40820" rIns="81639" bIns="40820">
            <a:prstTxWarp prst="textNoShape">
              <a:avLst/>
            </a:prstTxWarp>
          </a:bodyPr>
          <a:lstStyle/>
          <a:p>
            <a:pPr>
              <a:lnSpc>
                <a:spcPct val="116000"/>
              </a:lnSpc>
              <a:tabLst>
                <a:tab pos="656650" algn="l"/>
                <a:tab pos="1313299" algn="l"/>
                <a:tab pos="1969949" algn="l"/>
                <a:tab pos="2626599" algn="l"/>
                <a:tab pos="3283248" algn="l"/>
                <a:tab pos="3939898" algn="l"/>
                <a:tab pos="4596548" algn="l"/>
                <a:tab pos="5253198" algn="l"/>
                <a:tab pos="5909847" algn="l"/>
              </a:tabLst>
            </a:pPr>
            <a:r>
              <a:rPr lang="en-GB" sz="3300" b="1" dirty="0" smtClean="0">
                <a:latin typeface="Calibri"/>
                <a:ea typeface="MS Gothic" charset="0"/>
                <a:cs typeface="Calibri"/>
              </a:rPr>
              <a:t>Forward </a:t>
            </a:r>
            <a:r>
              <a:rPr lang="en-GB" sz="3300" b="1" dirty="0">
                <a:latin typeface="Calibri"/>
                <a:ea typeface="MS Gothic" charset="0"/>
                <a:cs typeface="Calibri"/>
              </a:rPr>
              <a:t>Jets</a:t>
            </a:r>
            <a:r>
              <a:rPr lang="en-GB" sz="3300" b="1" dirty="0" smtClean="0">
                <a:latin typeface="Calibri"/>
                <a:ea typeface="MS Gothic" charset="0"/>
                <a:cs typeface="Calibri"/>
              </a:rPr>
              <a:t> in </a:t>
            </a:r>
            <a:r>
              <a:rPr lang="en-GB" sz="3300" b="1" dirty="0">
                <a:latin typeface="Calibri"/>
                <a:ea typeface="MS Gothic" charset="0"/>
                <a:cs typeface="Calibri"/>
              </a:rPr>
              <a:t>CMS</a:t>
            </a:r>
          </a:p>
        </p:txBody>
      </p:sp>
      <p:sp>
        <p:nvSpPr>
          <p:cNvPr id="9"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7/22/10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0"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1"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265" name="AutoShape 1"/>
          <p:cNvSpPr>
            <a:spLocks noChangeArrowheads="1"/>
          </p:cNvSpPr>
          <p:nvPr/>
        </p:nvSpPr>
        <p:spPr bwMode="auto">
          <a:xfrm>
            <a:off x="0" y="0"/>
            <a:ext cx="9144000" cy="979303"/>
          </a:xfrm>
          <a:prstGeom prst="roundRect">
            <a:avLst>
              <a:gd name="adj" fmla="val 144"/>
            </a:avLst>
          </a:prstGeom>
          <a:solidFill>
            <a:srgbClr val="198A8A"/>
          </a:solidFill>
          <a:ln w="9525">
            <a:solidFill>
              <a:srgbClr val="000000"/>
            </a:solidFill>
            <a:round/>
            <a:headEnd/>
            <a:tailEnd/>
          </a:ln>
          <a:effectLst/>
        </p:spPr>
        <p:txBody>
          <a:bodyPr wrap="none" lIns="82945" tIns="41473" rIns="82945" bIns="41473" anchor="ctr">
            <a:prstTxWarp prst="textNoShape">
              <a:avLst/>
            </a:prstTxWarp>
          </a:bodyPr>
          <a:lstStyle/>
          <a:p>
            <a:endParaRPr lang="en-US"/>
          </a:p>
        </p:txBody>
      </p:sp>
      <p:sp>
        <p:nvSpPr>
          <p:cNvPr id="11266" name="AutoShape 2"/>
          <p:cNvSpPr>
            <a:spLocks noChangeArrowheads="1"/>
          </p:cNvSpPr>
          <p:nvPr/>
        </p:nvSpPr>
        <p:spPr bwMode="auto">
          <a:xfrm>
            <a:off x="0" y="0"/>
            <a:ext cx="9144000" cy="979303"/>
          </a:xfrm>
          <a:prstGeom prst="roundRect">
            <a:avLst>
              <a:gd name="adj" fmla="val 144"/>
            </a:avLst>
          </a:prstGeom>
          <a:solidFill>
            <a:srgbClr val="198A8A"/>
          </a:solidFill>
          <a:ln w="9525">
            <a:solidFill>
              <a:srgbClr val="000000"/>
            </a:solidFill>
            <a:round/>
            <a:headEnd/>
            <a:tailEnd/>
          </a:ln>
          <a:effectLst/>
        </p:spPr>
        <p:txBody>
          <a:bodyPr wrap="none" lIns="82945" tIns="41473" rIns="82945" bIns="41473" anchor="ctr">
            <a:prstTxWarp prst="textNoShape">
              <a:avLst/>
            </a:prstTxWarp>
          </a:bodyPr>
          <a:lstStyle/>
          <a:p>
            <a:endParaRPr lang="en-US"/>
          </a:p>
        </p:txBody>
      </p:sp>
      <p:pic>
        <p:nvPicPr>
          <p:cNvPr id="11267" name="Picture 3"/>
          <p:cNvPicPr>
            <a:picLocks noChangeAspect="1" noChangeArrowheads="1"/>
          </p:cNvPicPr>
          <p:nvPr/>
        </p:nvPicPr>
        <p:blipFill>
          <a:blip r:embed="rId3"/>
          <a:srcRect/>
          <a:stretch>
            <a:fillRect/>
          </a:stretch>
        </p:blipFill>
        <p:spPr bwMode="auto">
          <a:xfrm>
            <a:off x="0" y="0"/>
            <a:ext cx="1054080" cy="995145"/>
          </a:xfrm>
          <a:prstGeom prst="rect">
            <a:avLst/>
          </a:prstGeom>
          <a:noFill/>
          <a:ln w="9525">
            <a:noFill/>
            <a:round/>
            <a:headEnd/>
            <a:tailEnd/>
          </a:ln>
          <a:effectLst/>
        </p:spPr>
      </p:pic>
      <p:pic>
        <p:nvPicPr>
          <p:cNvPr id="11268" name="Picture 4"/>
          <p:cNvPicPr>
            <a:picLocks noChangeAspect="1" noChangeArrowheads="1"/>
          </p:cNvPicPr>
          <p:nvPr/>
        </p:nvPicPr>
        <p:blipFill>
          <a:blip r:embed="rId3"/>
          <a:srcRect/>
          <a:stretch>
            <a:fillRect/>
          </a:stretch>
        </p:blipFill>
        <p:spPr bwMode="auto">
          <a:xfrm>
            <a:off x="0" y="0"/>
            <a:ext cx="1054080" cy="995145"/>
          </a:xfrm>
          <a:prstGeom prst="rect">
            <a:avLst/>
          </a:prstGeom>
          <a:noFill/>
          <a:ln w="9525">
            <a:noFill/>
            <a:round/>
            <a:headEnd/>
            <a:tailEnd/>
          </a:ln>
          <a:effectLst/>
        </p:spPr>
      </p:pic>
      <p:pic>
        <p:nvPicPr>
          <p:cNvPr id="11269" name="Picture 5"/>
          <p:cNvPicPr>
            <a:picLocks noChangeAspect="1" noChangeArrowheads="1"/>
          </p:cNvPicPr>
          <p:nvPr/>
        </p:nvPicPr>
        <p:blipFill>
          <a:blip r:embed="rId3"/>
          <a:srcRect/>
          <a:stretch>
            <a:fillRect/>
          </a:stretch>
        </p:blipFill>
        <p:spPr bwMode="auto">
          <a:xfrm>
            <a:off x="0" y="0"/>
            <a:ext cx="1054080" cy="995145"/>
          </a:xfrm>
          <a:prstGeom prst="rect">
            <a:avLst/>
          </a:prstGeom>
          <a:noFill/>
          <a:ln w="9525">
            <a:noFill/>
            <a:round/>
            <a:headEnd/>
            <a:tailEnd/>
          </a:ln>
          <a:effectLst/>
        </p:spPr>
      </p:pic>
      <p:sp>
        <p:nvSpPr>
          <p:cNvPr id="11270" name="Text Box 6"/>
          <p:cNvSpPr txBox="1">
            <a:spLocks noChangeArrowheads="1"/>
          </p:cNvSpPr>
          <p:nvPr/>
        </p:nvSpPr>
        <p:spPr bwMode="auto">
          <a:xfrm>
            <a:off x="1935360" y="159858"/>
            <a:ext cx="6239520" cy="659589"/>
          </a:xfrm>
          <a:prstGeom prst="rect">
            <a:avLst/>
          </a:prstGeom>
          <a:noFill/>
          <a:ln w="9525">
            <a:noFill/>
            <a:round/>
            <a:headEnd/>
            <a:tailEnd/>
          </a:ln>
          <a:effectLst/>
        </p:spPr>
        <p:txBody>
          <a:bodyPr wrap="none" lIns="81639" tIns="40820" rIns="81639" bIns="40820">
            <a:prstTxWarp prst="textNoShape">
              <a:avLst/>
            </a:prstTxWarp>
          </a:bodyPr>
          <a:lstStyle/>
          <a:p>
            <a:pPr>
              <a:lnSpc>
                <a:spcPct val="116000"/>
              </a:lnSpc>
              <a:tabLst>
                <a:tab pos="656650" algn="l"/>
                <a:tab pos="1313299" algn="l"/>
                <a:tab pos="1969949" algn="l"/>
                <a:tab pos="2626599" algn="l"/>
                <a:tab pos="3283248" algn="l"/>
                <a:tab pos="3939898" algn="l"/>
                <a:tab pos="4596548" algn="l"/>
                <a:tab pos="5253198" algn="l"/>
                <a:tab pos="5909847" algn="l"/>
              </a:tabLst>
            </a:pPr>
            <a:r>
              <a:rPr lang="en-GB" sz="3300" b="1" dirty="0">
                <a:solidFill>
                  <a:srgbClr val="FFFFFF"/>
                </a:solidFill>
                <a:latin typeface="Comic Sans MS" pitchFamily="-106" charset="0"/>
                <a:ea typeface="MS Gothic" charset="0"/>
                <a:cs typeface="MS Gothic" charset="0"/>
              </a:rPr>
              <a:t>First Forward Jets from CMS</a:t>
            </a:r>
          </a:p>
        </p:txBody>
      </p:sp>
      <p:pic>
        <p:nvPicPr>
          <p:cNvPr id="11271" name="Picture 7"/>
          <p:cNvPicPr>
            <a:picLocks noChangeAspect="1" noChangeArrowheads="1"/>
          </p:cNvPicPr>
          <p:nvPr/>
        </p:nvPicPr>
        <p:blipFill>
          <a:blip r:embed="rId4"/>
          <a:srcRect/>
          <a:stretch>
            <a:fillRect/>
          </a:stretch>
        </p:blipFill>
        <p:spPr bwMode="auto">
          <a:xfrm>
            <a:off x="0" y="1024949"/>
            <a:ext cx="9028800" cy="5439452"/>
          </a:xfrm>
          <a:prstGeom prst="rect">
            <a:avLst/>
          </a:prstGeom>
          <a:noFill/>
          <a:ln w="9525">
            <a:noFill/>
            <a:round/>
            <a:headEnd/>
            <a:tailEnd/>
          </a:ln>
          <a:effectLst/>
        </p:spPr>
      </p:pic>
      <p:sp>
        <p:nvSpPr>
          <p:cNvPr id="11272" name="Text Box 8"/>
          <p:cNvSpPr txBox="1">
            <a:spLocks noChangeArrowheads="1"/>
          </p:cNvSpPr>
          <p:nvPr/>
        </p:nvSpPr>
        <p:spPr bwMode="auto">
          <a:xfrm>
            <a:off x="8749440" y="650948"/>
            <a:ext cx="393120" cy="288030"/>
          </a:xfrm>
          <a:prstGeom prst="rect">
            <a:avLst/>
          </a:prstGeom>
          <a:noFill/>
          <a:ln w="9525">
            <a:noFill/>
            <a:round/>
            <a:headEnd/>
            <a:tailEnd/>
          </a:ln>
          <a:effectLst/>
        </p:spPr>
        <p:txBody>
          <a:bodyPr lIns="81639" tIns="53620" rIns="81639" bIns="40820">
            <a:prstTxWarp prst="textNoShape">
              <a:avLst/>
            </a:prstTxWarp>
          </a:bodyPr>
          <a:lstStyle/>
          <a:p>
            <a:r>
              <a:rPr lang="en-GB" sz="1500" b="1" dirty="0">
                <a:solidFill>
                  <a:srgbClr val="000000"/>
                </a:solidFill>
                <a:ea typeface="MS Gothic" charset="0"/>
                <a:cs typeface="MS Gothic" charset="0"/>
              </a:rPr>
              <a:t>18</a:t>
            </a:r>
          </a:p>
        </p:txBody>
      </p:sp>
      <p:sp>
        <p:nvSpPr>
          <p:cNvPr id="10"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7/22/10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1"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2"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64644" name="Text Box 4"/>
          <p:cNvSpPr txBox="1">
            <a:spLocks noChangeArrowheads="1"/>
          </p:cNvSpPr>
          <p:nvPr/>
        </p:nvSpPr>
        <p:spPr bwMode="auto">
          <a:xfrm>
            <a:off x="0" y="765175"/>
            <a:ext cx="3771900" cy="1190625"/>
          </a:xfrm>
          <a:prstGeom prst="rect">
            <a:avLst/>
          </a:prstGeom>
          <a:noFill/>
          <a:ln w="9525">
            <a:noFill/>
            <a:miter lim="800000"/>
            <a:headEnd/>
            <a:tailEnd/>
          </a:ln>
          <a:effectLst/>
        </p:spPr>
        <p:txBody>
          <a:bodyPr>
            <a:prstTxWarp prst="textNoShape">
              <a:avLst/>
            </a:prstTxWarp>
            <a:spAutoFit/>
          </a:bodyPr>
          <a:lstStyle/>
          <a:p>
            <a:pPr eaLnBrk="0" hangingPunct="0">
              <a:buFont typeface="Wingdings" pitchFamily="-112" charset="2"/>
              <a:buNone/>
              <a:defRPr/>
            </a:pPr>
            <a:r>
              <a:rPr lang="en-US" b="1" dirty="0">
                <a:solidFill>
                  <a:schemeClr val="accent6"/>
                </a:solidFill>
                <a:latin typeface="Calibri"/>
                <a:ea typeface="ＭＳ Ｐゴシック" pitchFamily="-112" charset="-128"/>
                <a:cs typeface="Calibri"/>
              </a:rPr>
              <a:t>ISR, FSR, SPECTATORS…</a:t>
            </a:r>
            <a:endParaRPr lang="en-US" b="1" dirty="0">
              <a:solidFill>
                <a:schemeClr val="accent6"/>
              </a:solidFill>
              <a:latin typeface="Calibri"/>
              <a:ea typeface="ＭＳ Ｐゴシック" pitchFamily="-112" charset="-128"/>
              <a:cs typeface="Calibri"/>
              <a:sym typeface="Wingdings" pitchFamily="-112" charset="2"/>
            </a:endParaRPr>
          </a:p>
          <a:p>
            <a:pPr eaLnBrk="0" hangingPunct="0">
              <a:buFont typeface="Wingdings" pitchFamily="-112" charset="2"/>
              <a:buNone/>
              <a:defRPr/>
            </a:pPr>
            <a:r>
              <a:rPr lang="en-US" b="1" dirty="0">
                <a:solidFill>
                  <a:schemeClr val="accent6"/>
                </a:solidFill>
                <a:latin typeface="Calibri"/>
                <a:ea typeface="ＭＳ Ｐゴシック" pitchFamily="-112" charset="-128"/>
                <a:cs typeface="Calibri"/>
                <a:sym typeface="Wingdings" pitchFamily="-112" charset="2"/>
              </a:rPr>
              <a:t>Not enough to account for</a:t>
            </a:r>
          </a:p>
          <a:p>
            <a:pPr eaLnBrk="0" hangingPunct="0">
              <a:buFont typeface="Wingdings" pitchFamily="-112" charset="2"/>
              <a:buNone/>
              <a:defRPr/>
            </a:pPr>
            <a:r>
              <a:rPr lang="en-US" b="1" dirty="0">
                <a:solidFill>
                  <a:schemeClr val="accent6"/>
                </a:solidFill>
                <a:latin typeface="Calibri"/>
                <a:ea typeface="ＭＳ Ｐゴシック" pitchFamily="-112" charset="-128"/>
                <a:cs typeface="Calibri"/>
                <a:sym typeface="Wingdings" pitchFamily="-112" charset="2"/>
              </a:rPr>
              <a:t>the observed multiplicities</a:t>
            </a:r>
          </a:p>
          <a:p>
            <a:pPr eaLnBrk="0" hangingPunct="0">
              <a:buFont typeface="Wingdings" pitchFamily="-112" charset="2"/>
              <a:buNone/>
              <a:defRPr/>
            </a:pPr>
            <a:r>
              <a:rPr lang="en-US" b="1" dirty="0">
                <a:solidFill>
                  <a:schemeClr val="accent6"/>
                </a:solidFill>
                <a:latin typeface="Calibri"/>
                <a:ea typeface="ＭＳ Ｐゴシック" pitchFamily="-112" charset="-128"/>
                <a:cs typeface="Calibri"/>
                <a:sym typeface="Wingdings" pitchFamily="-112" charset="2"/>
              </a:rPr>
              <a:t>&amp; P</a:t>
            </a:r>
            <a:r>
              <a:rPr lang="en-US" b="1" baseline="-25000" dirty="0">
                <a:solidFill>
                  <a:schemeClr val="accent6"/>
                </a:solidFill>
                <a:latin typeface="Calibri"/>
                <a:ea typeface="ＭＳ Ｐゴシック" pitchFamily="-112" charset="-128"/>
                <a:cs typeface="Calibri"/>
              </a:rPr>
              <a:t>T</a:t>
            </a:r>
            <a:r>
              <a:rPr lang="en-US" b="1" dirty="0">
                <a:solidFill>
                  <a:schemeClr val="accent6"/>
                </a:solidFill>
                <a:latin typeface="Calibri"/>
                <a:ea typeface="ＭＳ Ｐゴシック" pitchFamily="-112" charset="-128"/>
                <a:cs typeface="Calibri"/>
                <a:sym typeface="Wingdings" pitchFamily="-112" charset="2"/>
              </a:rPr>
              <a:t> spectra</a:t>
            </a:r>
          </a:p>
        </p:txBody>
      </p:sp>
      <p:sp>
        <p:nvSpPr>
          <p:cNvPr id="23555" name="Text Box 5"/>
          <p:cNvSpPr txBox="1">
            <a:spLocks noChangeArrowheads="1"/>
          </p:cNvSpPr>
          <p:nvPr/>
        </p:nvSpPr>
        <p:spPr bwMode="auto">
          <a:xfrm>
            <a:off x="4664915" y="664290"/>
            <a:ext cx="4511675" cy="1477328"/>
          </a:xfrm>
          <a:prstGeom prst="rect">
            <a:avLst/>
          </a:prstGeom>
          <a:noFill/>
          <a:ln w="9525">
            <a:noFill/>
            <a:miter lim="800000"/>
            <a:headEnd/>
            <a:tailEnd/>
          </a:ln>
        </p:spPr>
        <p:txBody>
          <a:bodyPr>
            <a:prstTxWarp prst="textNoShape">
              <a:avLst/>
            </a:prstTxWarp>
            <a:spAutoFit/>
          </a:bodyPr>
          <a:lstStyle/>
          <a:p>
            <a:pPr algn="ctr" eaLnBrk="0" hangingPunct="0"/>
            <a:r>
              <a:rPr lang="en-US" b="1" dirty="0">
                <a:latin typeface="Calibri"/>
                <a:cs typeface="Calibri"/>
              </a:rPr>
              <a:t>The </a:t>
            </a:r>
            <a:r>
              <a:rPr lang="en-US" b="1" dirty="0" err="1">
                <a:latin typeface="Calibri"/>
                <a:cs typeface="Calibri"/>
              </a:rPr>
              <a:t>Pythia</a:t>
            </a:r>
            <a:r>
              <a:rPr lang="en-US" b="1" dirty="0">
                <a:latin typeface="Calibri"/>
                <a:cs typeface="Calibri"/>
              </a:rPr>
              <a:t> solution: </a:t>
            </a:r>
          </a:p>
          <a:p>
            <a:pPr algn="ctr" eaLnBrk="0" hangingPunct="0"/>
            <a:r>
              <a:rPr lang="en-US" b="1" dirty="0">
                <a:solidFill>
                  <a:schemeClr val="hlink"/>
                </a:solidFill>
                <a:latin typeface="Calibri"/>
                <a:cs typeface="Calibri"/>
              </a:rPr>
              <a:t>[T. </a:t>
            </a:r>
            <a:r>
              <a:rPr lang="en-US" b="1" dirty="0" err="1">
                <a:solidFill>
                  <a:schemeClr val="hlink"/>
                </a:solidFill>
                <a:latin typeface="Calibri"/>
                <a:cs typeface="Calibri"/>
              </a:rPr>
              <a:t>Sjöstrand</a:t>
            </a:r>
            <a:r>
              <a:rPr lang="en-US" b="1" dirty="0">
                <a:solidFill>
                  <a:schemeClr val="hlink"/>
                </a:solidFill>
                <a:latin typeface="Calibri"/>
                <a:cs typeface="Calibri"/>
              </a:rPr>
              <a:t> et al. PRD 36 (1987) 2019]</a:t>
            </a:r>
            <a:endParaRPr lang="en-US" b="1" dirty="0">
              <a:latin typeface="Calibri"/>
              <a:cs typeface="Calibri"/>
            </a:endParaRPr>
          </a:p>
          <a:p>
            <a:pPr algn="ctr" eaLnBrk="0" hangingPunct="0"/>
            <a:r>
              <a:rPr lang="en-US" b="1" dirty="0">
                <a:solidFill>
                  <a:schemeClr val="accent2"/>
                </a:solidFill>
                <a:latin typeface="Calibri"/>
                <a:cs typeface="Calibri"/>
              </a:rPr>
              <a:t>Multiple Parton Interactions (MPI)</a:t>
            </a:r>
          </a:p>
          <a:p>
            <a:pPr algn="ctr" eaLnBrk="0" hangingPunct="0"/>
            <a:r>
              <a:rPr lang="en-US" b="1" dirty="0">
                <a:latin typeface="Calibri"/>
                <a:cs typeface="Calibri"/>
              </a:rPr>
              <a:t>(now available in other general purpose MCs: </a:t>
            </a:r>
            <a:r>
              <a:rPr lang="en-US" b="1" dirty="0" err="1">
                <a:latin typeface="Calibri"/>
                <a:cs typeface="Calibri"/>
              </a:rPr>
              <a:t>Herwig</a:t>
            </a:r>
            <a:r>
              <a:rPr lang="en-US" b="1" dirty="0">
                <a:latin typeface="Calibri"/>
                <a:cs typeface="Calibri"/>
              </a:rPr>
              <a:t>/Jimmy, Sherpa, etc.) </a:t>
            </a:r>
          </a:p>
        </p:txBody>
      </p:sp>
      <p:grpSp>
        <p:nvGrpSpPr>
          <p:cNvPr id="2" name="Group 50"/>
          <p:cNvGrpSpPr>
            <a:grpSpLocks/>
          </p:cNvGrpSpPr>
          <p:nvPr/>
        </p:nvGrpSpPr>
        <p:grpSpPr bwMode="auto">
          <a:xfrm>
            <a:off x="1357173" y="1775593"/>
            <a:ext cx="4191000" cy="1206500"/>
            <a:chOff x="2555875" y="1929071"/>
            <a:chExt cx="4191000" cy="1206500"/>
          </a:xfrm>
        </p:grpSpPr>
        <p:sp>
          <p:nvSpPr>
            <p:cNvPr id="1264642" name="AutoShape 2"/>
            <p:cNvSpPr>
              <a:spLocks noChangeArrowheads="1"/>
            </p:cNvSpPr>
            <p:nvPr/>
          </p:nvSpPr>
          <p:spPr bwMode="auto">
            <a:xfrm>
              <a:off x="2555875" y="1929071"/>
              <a:ext cx="4191000" cy="1206500"/>
            </a:xfrm>
            <a:prstGeom prst="star32">
              <a:avLst>
                <a:gd name="adj" fmla="val 45051"/>
              </a:avLst>
            </a:prstGeom>
            <a:solidFill>
              <a:srgbClr val="FFFF66"/>
            </a:solidFill>
            <a:ln w="9525">
              <a:noFill/>
              <a:miter lim="800000"/>
              <a:headEnd/>
              <a:tailEnd/>
            </a:ln>
            <a:effectLst/>
          </p:spPr>
          <p:txBody>
            <a:bodyPr wrap="none" anchor="ctr">
              <a:prstTxWarp prst="textNoShape">
                <a:avLst/>
              </a:prstTxWarp>
            </a:bodyPr>
            <a:lstStyle/>
            <a:p>
              <a:pPr algn="ctr">
                <a:defRPr/>
              </a:pPr>
              <a:endParaRPr lang="en-US" sz="2000" b="1">
                <a:solidFill>
                  <a:srgbClr val="FF00FF"/>
                </a:solidFill>
                <a:effectLst>
                  <a:outerShdw blurRad="38100" dist="38100" dir="2700000" algn="tl">
                    <a:srgbClr val="000000"/>
                  </a:outerShdw>
                </a:effectLst>
                <a:latin typeface="Comic Sans MS" pitchFamily="-112" charset="0"/>
                <a:ea typeface="ＭＳ Ｐゴシック" pitchFamily="-112" charset="-128"/>
                <a:cs typeface="ＭＳ Ｐゴシック" pitchFamily="-112" charset="-128"/>
              </a:endParaRPr>
            </a:p>
          </p:txBody>
        </p:sp>
        <p:sp>
          <p:nvSpPr>
            <p:cNvPr id="23578" name="Text Box 6"/>
            <p:cNvSpPr txBox="1">
              <a:spLocks noChangeArrowheads="1"/>
            </p:cNvSpPr>
            <p:nvPr/>
          </p:nvSpPr>
          <p:spPr bwMode="auto">
            <a:xfrm>
              <a:off x="2627313" y="2276475"/>
              <a:ext cx="4103687" cy="646331"/>
            </a:xfrm>
            <a:prstGeom prst="rect">
              <a:avLst/>
            </a:prstGeom>
            <a:noFill/>
            <a:ln w="9525">
              <a:noFill/>
              <a:miter lim="800000"/>
              <a:headEnd/>
              <a:tailEnd/>
            </a:ln>
          </p:spPr>
          <p:txBody>
            <a:bodyPr>
              <a:prstTxWarp prst="textNoShape">
                <a:avLst/>
              </a:prstTxWarp>
              <a:spAutoFit/>
            </a:bodyPr>
            <a:lstStyle/>
            <a:p>
              <a:pPr algn="ctr" eaLnBrk="0" hangingPunct="0"/>
              <a:r>
                <a:rPr lang="en-US" b="1" dirty="0">
                  <a:solidFill>
                    <a:srgbClr val="FF0022"/>
                  </a:solidFill>
                  <a:latin typeface="Calibri"/>
                  <a:cs typeface="Calibri"/>
                </a:rPr>
                <a:t>Inspired by observations of</a:t>
              </a:r>
            </a:p>
            <a:p>
              <a:pPr algn="ctr" eaLnBrk="0" hangingPunct="0"/>
              <a:r>
                <a:rPr lang="en-US" b="1" dirty="0">
                  <a:solidFill>
                    <a:srgbClr val="FF0022"/>
                  </a:solidFill>
                  <a:latin typeface="Calibri"/>
                  <a:cs typeface="Calibri"/>
                </a:rPr>
                <a:t>double high P</a:t>
              </a:r>
              <a:r>
                <a:rPr lang="en-US" b="1" baseline="-25000" dirty="0">
                  <a:solidFill>
                    <a:srgbClr val="FF0022"/>
                  </a:solidFill>
                  <a:latin typeface="Calibri"/>
                  <a:cs typeface="Calibri"/>
                </a:rPr>
                <a:t>T</a:t>
              </a:r>
              <a:r>
                <a:rPr lang="en-US" b="1" dirty="0">
                  <a:solidFill>
                    <a:srgbClr val="FF0022"/>
                  </a:solidFill>
                  <a:latin typeface="Calibri"/>
                  <a:cs typeface="Calibri"/>
                </a:rPr>
                <a:t> scatterings</a:t>
              </a:r>
              <a:endParaRPr lang="en-US" dirty="0">
                <a:solidFill>
                  <a:srgbClr val="FF0022"/>
                </a:solidFill>
                <a:latin typeface="Calibri"/>
                <a:cs typeface="Calibri"/>
              </a:endParaRPr>
            </a:p>
          </p:txBody>
        </p:sp>
      </p:grpSp>
      <p:sp>
        <p:nvSpPr>
          <p:cNvPr id="23560" name="AutoShape 10"/>
          <p:cNvSpPr>
            <a:spLocks noChangeArrowheads="1"/>
          </p:cNvSpPr>
          <p:nvPr/>
        </p:nvSpPr>
        <p:spPr bwMode="auto">
          <a:xfrm>
            <a:off x="2411413" y="5392738"/>
            <a:ext cx="2613025" cy="1143000"/>
          </a:xfrm>
          <a:prstGeom prst="horizontalScroll">
            <a:avLst>
              <a:gd name="adj" fmla="val 12500"/>
            </a:avLst>
          </a:prstGeom>
          <a:noFill/>
          <a:ln w="9525">
            <a:noFill/>
            <a:round/>
            <a:headEnd/>
            <a:tailEnd/>
          </a:ln>
        </p:spPr>
        <p:txBody>
          <a:bodyPr wrap="none" anchor="ctr">
            <a:prstTxWarp prst="textNoShape">
              <a:avLst/>
            </a:prstTxWarp>
          </a:bodyPr>
          <a:lstStyle/>
          <a:p>
            <a:endParaRPr lang="en-US"/>
          </a:p>
        </p:txBody>
      </p:sp>
      <p:pic>
        <p:nvPicPr>
          <p:cNvPr id="23561" name="Picture 11"/>
          <p:cNvPicPr>
            <a:picLocks noChangeAspect="1" noChangeArrowheads="1"/>
          </p:cNvPicPr>
          <p:nvPr/>
        </p:nvPicPr>
        <p:blipFill>
          <a:blip r:embed="rId3"/>
          <a:srcRect l="31273" t="17097" r="31400" b="62244"/>
          <a:stretch>
            <a:fillRect/>
          </a:stretch>
        </p:blipFill>
        <p:spPr bwMode="auto">
          <a:xfrm>
            <a:off x="7156450" y="2301875"/>
            <a:ext cx="1600200" cy="990600"/>
          </a:xfrm>
          <a:prstGeom prst="rect">
            <a:avLst/>
          </a:prstGeom>
          <a:noFill/>
          <a:ln w="9525">
            <a:noFill/>
            <a:miter lim="800000"/>
            <a:headEnd/>
            <a:tailEnd/>
          </a:ln>
        </p:spPr>
      </p:pic>
      <p:sp>
        <p:nvSpPr>
          <p:cNvPr id="1264652" name="Text Box 12"/>
          <p:cNvSpPr txBox="1">
            <a:spLocks noChangeArrowheads="1"/>
          </p:cNvSpPr>
          <p:nvPr/>
        </p:nvSpPr>
        <p:spPr bwMode="auto">
          <a:xfrm>
            <a:off x="0" y="0"/>
            <a:ext cx="5483225" cy="707886"/>
          </a:xfrm>
          <a:prstGeom prst="rect">
            <a:avLst/>
          </a:prstGeom>
          <a:noFill/>
          <a:ln w="28575">
            <a:noFill/>
            <a:miter lim="800000"/>
            <a:headEnd/>
            <a:tailEnd/>
          </a:ln>
          <a:effectLst/>
        </p:spPr>
        <p:txBody>
          <a:bodyPr>
            <a:prstTxWarp prst="textNoShape">
              <a:avLst/>
            </a:prstTxWarp>
            <a:spAutoFit/>
          </a:bodyPr>
          <a:lstStyle/>
          <a:p>
            <a:pPr algn="ctr">
              <a:defRPr/>
            </a:pPr>
            <a:r>
              <a:rPr lang="en-GB" sz="4000" dirty="0" err="1">
                <a:solidFill>
                  <a:schemeClr val="tx2"/>
                </a:solidFill>
                <a:latin typeface="Calibri"/>
                <a:ea typeface="ＭＳ Ｐゴシック" pitchFamily="-112" charset="-128"/>
                <a:cs typeface="Calibri"/>
              </a:rPr>
              <a:t>pQCD</a:t>
            </a:r>
            <a:r>
              <a:rPr lang="en-GB" sz="4000" dirty="0">
                <a:solidFill>
                  <a:schemeClr val="tx2"/>
                </a:solidFill>
                <a:latin typeface="Calibri"/>
                <a:ea typeface="ＭＳ Ｐゴシック" pitchFamily="-112" charset="-128"/>
                <a:cs typeface="Calibri"/>
              </a:rPr>
              <a:t> Models</a:t>
            </a:r>
            <a:endParaRPr lang="it-IT" sz="4000" dirty="0">
              <a:solidFill>
                <a:schemeClr val="tx2"/>
              </a:solidFill>
              <a:effectLst>
                <a:outerShdw blurRad="38100" dist="38100" dir="2700000" algn="tl">
                  <a:srgbClr val="000000"/>
                </a:outerShdw>
              </a:effectLst>
              <a:latin typeface="Calibri"/>
              <a:ea typeface="ＭＳ Ｐゴシック" pitchFamily="-112" charset="-128"/>
              <a:cs typeface="Calibri"/>
            </a:endParaRPr>
          </a:p>
        </p:txBody>
      </p:sp>
      <p:sp>
        <p:nvSpPr>
          <p:cNvPr id="23563" name="Text Box 13"/>
          <p:cNvSpPr txBox="1">
            <a:spLocks noChangeArrowheads="1"/>
          </p:cNvSpPr>
          <p:nvPr/>
        </p:nvSpPr>
        <p:spPr bwMode="auto">
          <a:xfrm>
            <a:off x="0" y="3060700"/>
            <a:ext cx="9144000" cy="3444875"/>
          </a:xfrm>
          <a:prstGeom prst="rect">
            <a:avLst/>
          </a:prstGeom>
          <a:noFill/>
          <a:ln w="9525">
            <a:noFill/>
            <a:miter lim="800000"/>
            <a:headEnd/>
            <a:tailEnd/>
          </a:ln>
        </p:spPr>
        <p:txBody>
          <a:bodyPr>
            <a:prstTxWarp prst="textNoShape">
              <a:avLst/>
            </a:prstTxWarp>
            <a:spAutoFit/>
          </a:bodyPr>
          <a:lstStyle/>
          <a:p>
            <a:pPr algn="ctr" eaLnBrk="0" hangingPunct="0"/>
            <a:endParaRPr lang="en-US" sz="2000"/>
          </a:p>
          <a:p>
            <a:pPr algn="ctr" eaLnBrk="0" hangingPunct="0"/>
            <a:endParaRPr lang="en-US" sz="2000"/>
          </a:p>
          <a:p>
            <a:pPr algn="ctr" eaLnBrk="0" hangingPunct="0"/>
            <a:endParaRPr lang="en-US" sz="2000"/>
          </a:p>
          <a:p>
            <a:pPr algn="ctr" eaLnBrk="0" hangingPunct="0"/>
            <a:endParaRPr lang="en-US" sz="2000"/>
          </a:p>
          <a:p>
            <a:pPr algn="ctr" eaLnBrk="0" hangingPunct="0"/>
            <a:endParaRPr lang="en-US" sz="2000"/>
          </a:p>
          <a:p>
            <a:pPr algn="ctr" eaLnBrk="0" hangingPunct="0"/>
            <a:endParaRPr lang="en-US" sz="2000"/>
          </a:p>
          <a:p>
            <a:pPr algn="ctr" eaLnBrk="0" hangingPunct="0"/>
            <a:endParaRPr lang="en-US" sz="2000"/>
          </a:p>
          <a:p>
            <a:pPr algn="ctr" eaLnBrk="0" hangingPunct="0"/>
            <a:endParaRPr lang="en-US" sz="2000"/>
          </a:p>
          <a:p>
            <a:pPr algn="ctr" eaLnBrk="0" hangingPunct="0"/>
            <a:endParaRPr lang="en-US" sz="2000"/>
          </a:p>
          <a:p>
            <a:pPr algn="ctr" eaLnBrk="0" hangingPunct="0"/>
            <a:endParaRPr lang="en-US" sz="2000"/>
          </a:p>
          <a:p>
            <a:pPr algn="ctr" eaLnBrk="0" hangingPunct="0"/>
            <a:endParaRPr lang="en-US" sz="2000"/>
          </a:p>
        </p:txBody>
      </p:sp>
      <p:sp>
        <p:nvSpPr>
          <p:cNvPr id="1264654" name="Text Box 14"/>
          <p:cNvSpPr txBox="1">
            <a:spLocks noChangeArrowheads="1"/>
          </p:cNvSpPr>
          <p:nvPr/>
        </p:nvSpPr>
        <p:spPr bwMode="auto">
          <a:xfrm>
            <a:off x="5916005" y="4173538"/>
            <a:ext cx="3889375" cy="338137"/>
          </a:xfrm>
          <a:prstGeom prst="rect">
            <a:avLst/>
          </a:prstGeom>
          <a:noFill/>
          <a:ln w="9525">
            <a:noFill/>
            <a:miter lim="800000"/>
            <a:headEnd/>
            <a:tailEnd/>
          </a:ln>
          <a:effectLst/>
        </p:spPr>
        <p:txBody>
          <a:bodyPr>
            <a:prstTxWarp prst="textNoShape">
              <a:avLst/>
            </a:prstTxWarp>
            <a:spAutoFit/>
          </a:bodyPr>
          <a:lstStyle/>
          <a:p>
            <a:pPr eaLnBrk="0" hangingPunct="0">
              <a:defRPr/>
            </a:pPr>
            <a:r>
              <a:rPr lang="en-GB" sz="1600" b="1" dirty="0">
                <a:solidFill>
                  <a:srgbClr val="FF0000"/>
                </a:solidFill>
                <a:effectLst>
                  <a:outerShdw blurRad="38100" dist="38100" dir="2700000" algn="tl">
                    <a:srgbClr val="000000"/>
                  </a:outerShdw>
                </a:effectLst>
                <a:latin typeface="Times New Roman" pitchFamily="-112" charset="0"/>
                <a:ea typeface="ＭＳ Ｐゴシック" pitchFamily="-112" charset="-128"/>
                <a:cs typeface="ＭＳ Ｐゴシック" pitchFamily="-112" charset="-128"/>
              </a:rPr>
              <a:t>&lt; </a:t>
            </a:r>
            <a:r>
              <a:rPr lang="en-GB" sz="1600" b="1" dirty="0" err="1">
                <a:solidFill>
                  <a:srgbClr val="FF0000"/>
                </a:solidFill>
                <a:effectLst>
                  <a:outerShdw blurRad="38100" dist="38100" dir="2700000" algn="tl">
                    <a:srgbClr val="000000"/>
                  </a:outerShdw>
                </a:effectLst>
                <a:latin typeface="Times New Roman" pitchFamily="-112" charset="0"/>
                <a:ea typeface="ＭＳ Ｐゴシック" pitchFamily="-112" charset="-128"/>
                <a:cs typeface="ＭＳ Ｐゴシック" pitchFamily="-112" charset="-128"/>
              </a:rPr>
              <a:t>N</a:t>
            </a:r>
            <a:r>
              <a:rPr lang="en-GB" sz="1600" b="1" baseline="-25000" dirty="0" err="1">
                <a:solidFill>
                  <a:srgbClr val="FF0000"/>
                </a:solidFill>
                <a:effectLst>
                  <a:outerShdw blurRad="38100" dist="38100" dir="2700000" algn="tl">
                    <a:srgbClr val="000000"/>
                  </a:outerShdw>
                </a:effectLst>
                <a:latin typeface="Times New Roman" pitchFamily="-112" charset="0"/>
                <a:ea typeface="ＭＳ Ｐゴシック" pitchFamily="-112" charset="-128"/>
                <a:cs typeface="ＭＳ Ｐゴシック" pitchFamily="-112" charset="-128"/>
              </a:rPr>
              <a:t>int</a:t>
            </a:r>
            <a:r>
              <a:rPr lang="en-GB" sz="1600" b="1" dirty="0">
                <a:solidFill>
                  <a:srgbClr val="FF0000"/>
                </a:solidFill>
                <a:effectLst>
                  <a:outerShdw blurRad="38100" dist="38100" dir="2700000" algn="tl">
                    <a:srgbClr val="000000"/>
                  </a:outerShdw>
                </a:effectLst>
                <a:latin typeface="Times New Roman" pitchFamily="-112" charset="0"/>
                <a:ea typeface="ＭＳ Ｐゴシック" pitchFamily="-112" charset="-128"/>
                <a:cs typeface="ＭＳ Ｐゴシック" pitchFamily="-112" charset="-128"/>
              </a:rPr>
              <a:t> &gt; = </a:t>
            </a:r>
            <a:r>
              <a:rPr lang="en-GB" sz="1600" b="1" dirty="0" err="1">
                <a:solidFill>
                  <a:srgbClr val="FF0000"/>
                </a:solidFill>
                <a:effectLst>
                  <a:outerShdw blurRad="38100" dist="38100" dir="2700000" algn="tl">
                    <a:srgbClr val="000000"/>
                  </a:outerShdw>
                </a:effectLst>
                <a:latin typeface="Symbol" pitchFamily="-112" charset="2"/>
                <a:ea typeface="ＭＳ Ｐゴシック" pitchFamily="-112" charset="-128"/>
                <a:cs typeface="ＭＳ Ｐゴシック" pitchFamily="-112" charset="-128"/>
              </a:rPr>
              <a:t>s</a:t>
            </a:r>
            <a:r>
              <a:rPr lang="en-GB" sz="1600" b="1" baseline="-25000" dirty="0" err="1">
                <a:solidFill>
                  <a:srgbClr val="FF0000"/>
                </a:solidFill>
                <a:effectLst>
                  <a:outerShdw blurRad="38100" dist="38100" dir="2700000" algn="tl">
                    <a:srgbClr val="000000"/>
                  </a:outerShdw>
                </a:effectLst>
                <a:latin typeface="Times New Roman" pitchFamily="-112" charset="0"/>
                <a:ea typeface="ＭＳ Ｐゴシック" pitchFamily="-112" charset="-128"/>
                <a:cs typeface="ＭＳ Ｐゴシック" pitchFamily="-112" charset="-128"/>
              </a:rPr>
              <a:t>parton-parton</a:t>
            </a:r>
            <a:r>
              <a:rPr lang="en-GB" sz="1600" b="1" dirty="0">
                <a:solidFill>
                  <a:srgbClr val="FF0000"/>
                </a:solidFill>
                <a:effectLst>
                  <a:outerShdw blurRad="38100" dist="38100" dir="2700000" algn="tl">
                    <a:srgbClr val="000000"/>
                  </a:outerShdw>
                </a:effectLst>
                <a:latin typeface="Times New Roman" pitchFamily="-112" charset="0"/>
                <a:ea typeface="ＭＳ Ｐゴシック" pitchFamily="-112" charset="-128"/>
                <a:cs typeface="ＭＳ Ｐゴシック" pitchFamily="-112" charset="-128"/>
              </a:rPr>
              <a:t> /</a:t>
            </a:r>
            <a:r>
              <a:rPr lang="en-GB" sz="1600" b="1" dirty="0" err="1">
                <a:solidFill>
                  <a:srgbClr val="FF0000"/>
                </a:solidFill>
                <a:effectLst>
                  <a:outerShdw blurRad="38100" dist="38100" dir="2700000" algn="tl">
                    <a:srgbClr val="000000"/>
                  </a:outerShdw>
                </a:effectLst>
                <a:latin typeface="Symbol" pitchFamily="-112" charset="2"/>
                <a:ea typeface="ＭＳ Ｐゴシック" pitchFamily="-112" charset="-128"/>
                <a:cs typeface="ＭＳ Ｐゴシック" pitchFamily="-112" charset="-128"/>
              </a:rPr>
              <a:t>s</a:t>
            </a:r>
            <a:r>
              <a:rPr lang="en-GB" sz="1600" b="1" baseline="-25000" dirty="0" err="1">
                <a:solidFill>
                  <a:srgbClr val="FF0000"/>
                </a:solidFill>
                <a:effectLst>
                  <a:outerShdw blurRad="38100" dist="38100" dir="2700000" algn="tl">
                    <a:srgbClr val="000000"/>
                  </a:outerShdw>
                </a:effectLst>
                <a:latin typeface="Times New Roman" pitchFamily="-112" charset="0"/>
                <a:ea typeface="ＭＳ Ｐゴシック" pitchFamily="-112" charset="-128"/>
                <a:cs typeface="ＭＳ Ｐゴシック" pitchFamily="-112" charset="-128"/>
              </a:rPr>
              <a:t>proton</a:t>
            </a:r>
            <a:r>
              <a:rPr lang="en-GB" sz="1600" b="1" baseline="-25000" dirty="0">
                <a:solidFill>
                  <a:srgbClr val="FF0000"/>
                </a:solidFill>
                <a:effectLst>
                  <a:outerShdw blurRad="38100" dist="38100" dir="2700000" algn="tl">
                    <a:srgbClr val="000000"/>
                  </a:outerShdw>
                </a:effectLst>
                <a:latin typeface="Times New Roman" pitchFamily="-112" charset="0"/>
                <a:ea typeface="ＭＳ Ｐゴシック" pitchFamily="-112" charset="-128"/>
                <a:cs typeface="ＭＳ Ｐゴシック" pitchFamily="-112" charset="-128"/>
              </a:rPr>
              <a:t>-proton</a:t>
            </a:r>
            <a:r>
              <a:rPr lang="en-US" sz="1600" dirty="0">
                <a:solidFill>
                  <a:srgbClr val="FF0000"/>
                </a:solidFill>
                <a:latin typeface="Arial" pitchFamily="-112" charset="0"/>
                <a:ea typeface="ＭＳ Ｐゴシック" pitchFamily="-112" charset="-128"/>
                <a:cs typeface="ＭＳ Ｐゴシック" pitchFamily="-112" charset="-128"/>
              </a:rPr>
              <a:t> </a:t>
            </a:r>
          </a:p>
        </p:txBody>
      </p:sp>
      <p:sp>
        <p:nvSpPr>
          <p:cNvPr id="23565" name="Text Box 15"/>
          <p:cNvSpPr txBox="1">
            <a:spLocks noChangeArrowheads="1"/>
          </p:cNvSpPr>
          <p:nvPr/>
        </p:nvSpPr>
        <p:spPr bwMode="auto">
          <a:xfrm>
            <a:off x="2633663" y="3676650"/>
            <a:ext cx="184150" cy="457200"/>
          </a:xfrm>
          <a:prstGeom prst="rect">
            <a:avLst/>
          </a:prstGeom>
          <a:noFill/>
          <a:ln w="9525">
            <a:noFill/>
            <a:miter lim="800000"/>
            <a:headEnd/>
            <a:tailEnd/>
          </a:ln>
        </p:spPr>
        <p:txBody>
          <a:bodyPr wrap="none">
            <a:prstTxWarp prst="textNoShape">
              <a:avLst/>
            </a:prstTxWarp>
            <a:spAutoFit/>
          </a:bodyPr>
          <a:lstStyle/>
          <a:p>
            <a:pPr eaLnBrk="0" hangingPunct="0"/>
            <a:endParaRPr lang="en-GB" sz="2400">
              <a:latin typeface="Times" pitchFamily="-106" charset="0"/>
            </a:endParaRPr>
          </a:p>
        </p:txBody>
      </p:sp>
      <p:sp>
        <p:nvSpPr>
          <p:cNvPr id="23566" name="Text Box 16"/>
          <p:cNvSpPr txBox="1">
            <a:spLocks noChangeArrowheads="1"/>
          </p:cNvSpPr>
          <p:nvPr/>
        </p:nvSpPr>
        <p:spPr bwMode="auto">
          <a:xfrm>
            <a:off x="160338" y="3148013"/>
            <a:ext cx="3611562" cy="369887"/>
          </a:xfrm>
          <a:prstGeom prst="rect">
            <a:avLst/>
          </a:prstGeom>
          <a:solidFill>
            <a:srgbClr val="660066"/>
          </a:solidFill>
          <a:ln w="9525">
            <a:noFill/>
            <a:miter lim="800000"/>
            <a:headEnd/>
            <a:tailEnd/>
          </a:ln>
        </p:spPr>
        <p:txBody>
          <a:bodyPr>
            <a:prstTxWarp prst="textNoShape">
              <a:avLst/>
            </a:prstTxWarp>
            <a:spAutoFit/>
          </a:bodyPr>
          <a:lstStyle/>
          <a:p>
            <a:pPr algn="ctr"/>
            <a:r>
              <a:rPr lang="en-GB" dirty="0">
                <a:solidFill>
                  <a:schemeClr val="bg1"/>
                </a:solidFill>
                <a:latin typeface="Calibri"/>
                <a:cs typeface="Calibri"/>
              </a:rPr>
              <a:t>Main Parameter: P</a:t>
            </a:r>
            <a:r>
              <a:rPr lang="en-GB" baseline="-25000" dirty="0">
                <a:solidFill>
                  <a:schemeClr val="bg1"/>
                </a:solidFill>
                <a:latin typeface="Calibri"/>
                <a:cs typeface="Calibri"/>
              </a:rPr>
              <a:t>T</a:t>
            </a:r>
            <a:r>
              <a:rPr lang="en-GB" dirty="0">
                <a:solidFill>
                  <a:schemeClr val="bg1"/>
                </a:solidFill>
                <a:latin typeface="Calibri"/>
                <a:cs typeface="Calibri"/>
                <a:sym typeface="Symbol" pitchFamily="-106" charset="2"/>
              </a:rPr>
              <a:t> cut-off </a:t>
            </a:r>
            <a:r>
              <a:rPr lang="en-GB" dirty="0">
                <a:solidFill>
                  <a:schemeClr val="bg1"/>
                </a:solidFill>
                <a:latin typeface="Calibri"/>
                <a:cs typeface="Calibri"/>
              </a:rPr>
              <a:t>P</a:t>
            </a:r>
            <a:r>
              <a:rPr lang="en-GB" baseline="-25000" dirty="0">
                <a:solidFill>
                  <a:schemeClr val="bg1"/>
                </a:solidFill>
                <a:latin typeface="Calibri"/>
                <a:cs typeface="Calibri"/>
              </a:rPr>
              <a:t>T0</a:t>
            </a:r>
          </a:p>
        </p:txBody>
      </p:sp>
      <p:sp>
        <p:nvSpPr>
          <p:cNvPr id="23567" name="Rectangle 17"/>
          <p:cNvSpPr>
            <a:spLocks noChangeArrowheads="1"/>
          </p:cNvSpPr>
          <p:nvPr/>
        </p:nvSpPr>
        <p:spPr bwMode="auto">
          <a:xfrm>
            <a:off x="-6350" y="3524296"/>
            <a:ext cx="8432800" cy="1006429"/>
          </a:xfrm>
          <a:prstGeom prst="rect">
            <a:avLst/>
          </a:prstGeom>
          <a:noFill/>
          <a:ln w="9525">
            <a:noFill/>
            <a:miter lim="800000"/>
            <a:headEnd/>
            <a:tailEnd/>
          </a:ln>
        </p:spPr>
        <p:txBody>
          <a:bodyPr anchor="b">
            <a:prstTxWarp prst="textNoShape">
              <a:avLst/>
            </a:prstTxWarp>
            <a:spAutoFit/>
          </a:bodyPr>
          <a:lstStyle/>
          <a:p>
            <a:pPr>
              <a:spcBef>
                <a:spcPct val="15000"/>
              </a:spcBef>
              <a:buFont typeface="Wingdings" pitchFamily="-106" charset="2"/>
              <a:buChar char="ü"/>
            </a:pPr>
            <a:r>
              <a:rPr lang="en-GB" sz="1400" b="1" dirty="0">
                <a:solidFill>
                  <a:srgbClr val="0000FF"/>
                </a:solidFill>
                <a:sym typeface="Wingdings" pitchFamily="-106" charset="2"/>
              </a:rPr>
              <a:t> </a:t>
            </a:r>
            <a:r>
              <a:rPr lang="en-GB" b="1" dirty="0">
                <a:solidFill>
                  <a:srgbClr val="0000FF"/>
                </a:solidFill>
                <a:latin typeface="Calibri"/>
                <a:cs typeface="Calibri"/>
                <a:sym typeface="Wingdings" pitchFamily="-106" charset="2"/>
              </a:rPr>
              <a:t>Cross Section Regularization for P</a:t>
            </a:r>
            <a:r>
              <a:rPr lang="en-GB" b="1" baseline="-25000" dirty="0">
                <a:solidFill>
                  <a:srgbClr val="0000FF"/>
                </a:solidFill>
                <a:latin typeface="Calibri"/>
                <a:cs typeface="Calibri"/>
                <a:sym typeface="Wingdings" pitchFamily="-106" charset="2"/>
              </a:rPr>
              <a:t>T</a:t>
            </a:r>
            <a:r>
              <a:rPr lang="en-GB" b="1" dirty="0">
                <a:solidFill>
                  <a:srgbClr val="0000FF"/>
                </a:solidFill>
                <a:latin typeface="Calibri"/>
                <a:cs typeface="Calibri"/>
                <a:sym typeface="Wingdings" pitchFamily="-106" charset="2"/>
              </a:rPr>
              <a:t> </a:t>
            </a:r>
            <a:r>
              <a:rPr lang="en-GB" b="1" dirty="0" smtClean="0">
                <a:solidFill>
                  <a:srgbClr val="0000FF"/>
                </a:solidFill>
                <a:latin typeface="Calibri"/>
                <a:cs typeface="Calibri"/>
                <a:sym typeface="Wingdings" pitchFamily="-106" charset="2"/>
              </a:rPr>
              <a:t>0.</a:t>
            </a:r>
          </a:p>
          <a:p>
            <a:pPr>
              <a:spcBef>
                <a:spcPct val="15000"/>
              </a:spcBef>
              <a:buFont typeface="Wingdings" pitchFamily="-106" charset="2"/>
              <a:buChar char="ü"/>
            </a:pPr>
            <a:r>
              <a:rPr lang="en-GB" b="1" dirty="0">
                <a:solidFill>
                  <a:srgbClr val="0000FF"/>
                </a:solidFill>
                <a:latin typeface="Calibri"/>
                <a:cs typeface="Calibri"/>
                <a:sym typeface="Wingdings" pitchFamily="-106" charset="2"/>
              </a:rPr>
              <a:t> P</a:t>
            </a:r>
            <a:r>
              <a:rPr lang="en-GB" b="1" baseline="-25000" dirty="0">
                <a:solidFill>
                  <a:srgbClr val="0000FF"/>
                </a:solidFill>
                <a:latin typeface="Calibri"/>
                <a:cs typeface="Calibri"/>
              </a:rPr>
              <a:t>T0 </a:t>
            </a:r>
            <a:r>
              <a:rPr lang="en-GB" b="1" dirty="0">
                <a:solidFill>
                  <a:srgbClr val="0000FF"/>
                </a:solidFill>
                <a:latin typeface="Calibri"/>
                <a:cs typeface="Calibri"/>
                <a:sym typeface="Wingdings" pitchFamily="-106" charset="2"/>
              </a:rPr>
              <a:t>can be interpreted as inverse of effective colour screening </a:t>
            </a:r>
            <a:r>
              <a:rPr lang="en-GB" b="1" dirty="0" smtClean="0">
                <a:solidFill>
                  <a:srgbClr val="0000FF"/>
                </a:solidFill>
                <a:latin typeface="Calibri"/>
                <a:cs typeface="Calibri"/>
                <a:sym typeface="Wingdings" pitchFamily="-106" charset="2"/>
              </a:rPr>
              <a:t>length.</a:t>
            </a:r>
          </a:p>
          <a:p>
            <a:pPr>
              <a:spcBef>
                <a:spcPct val="15000"/>
              </a:spcBef>
              <a:buFont typeface="Wingdings" pitchFamily="-106" charset="2"/>
              <a:buChar char="ü"/>
            </a:pPr>
            <a:r>
              <a:rPr lang="en-GB" b="1" dirty="0">
                <a:solidFill>
                  <a:schemeClr val="hlink"/>
                </a:solidFill>
                <a:latin typeface="Calibri"/>
                <a:cs typeface="Calibri"/>
                <a:sym typeface="Wingdings" pitchFamily="-106" charset="2"/>
              </a:rPr>
              <a:t> Controls the number of interactions hence the </a:t>
            </a:r>
            <a:r>
              <a:rPr lang="en-GB" b="1" dirty="0" smtClean="0">
                <a:solidFill>
                  <a:schemeClr val="hlink"/>
                </a:solidFill>
                <a:latin typeface="Calibri"/>
                <a:cs typeface="Calibri"/>
                <a:sym typeface="Wingdings" pitchFamily="-106" charset="2"/>
              </a:rPr>
              <a:t>Multiplicity:</a:t>
            </a:r>
            <a:endParaRPr lang="en-US" b="1" dirty="0">
              <a:solidFill>
                <a:schemeClr val="hlink"/>
              </a:solidFill>
              <a:latin typeface="Calibri"/>
              <a:cs typeface="Calibri"/>
              <a:sym typeface="Wingdings" pitchFamily="-106" charset="2"/>
            </a:endParaRPr>
          </a:p>
        </p:txBody>
      </p:sp>
      <p:sp>
        <p:nvSpPr>
          <p:cNvPr id="23568" name="Text Box 18"/>
          <p:cNvSpPr txBox="1">
            <a:spLocks noChangeArrowheads="1"/>
          </p:cNvSpPr>
          <p:nvPr/>
        </p:nvSpPr>
        <p:spPr bwMode="auto">
          <a:xfrm>
            <a:off x="141288" y="4597956"/>
            <a:ext cx="9002712" cy="369332"/>
          </a:xfrm>
          <a:prstGeom prst="rect">
            <a:avLst/>
          </a:prstGeom>
          <a:noFill/>
          <a:ln w="9525">
            <a:noFill/>
            <a:miter lim="800000"/>
            <a:headEnd/>
            <a:tailEnd/>
          </a:ln>
        </p:spPr>
        <p:txBody>
          <a:bodyPr anchor="b">
            <a:prstTxWarp prst="textNoShape">
              <a:avLst/>
            </a:prstTxWarp>
            <a:spAutoFit/>
          </a:bodyPr>
          <a:lstStyle/>
          <a:p>
            <a:r>
              <a:rPr lang="en-US" b="1" dirty="0">
                <a:latin typeface="Calibri"/>
                <a:cs typeface="Calibri"/>
              </a:rPr>
              <a:t>Tuning for the LHC: Emphasis on the Energy-dependence of the </a:t>
            </a:r>
            <a:r>
              <a:rPr lang="en-US" b="1" dirty="0" smtClean="0">
                <a:latin typeface="Calibri"/>
                <a:cs typeface="Calibri"/>
              </a:rPr>
              <a:t>parameters.</a:t>
            </a:r>
            <a:endParaRPr lang="en-US" b="1" dirty="0">
              <a:latin typeface="Calibri"/>
              <a:cs typeface="Calibri"/>
            </a:endParaRPr>
          </a:p>
        </p:txBody>
      </p:sp>
      <p:sp>
        <p:nvSpPr>
          <p:cNvPr id="23569" name="Text Box 19"/>
          <p:cNvSpPr txBox="1">
            <a:spLocks noChangeArrowheads="1"/>
          </p:cNvSpPr>
          <p:nvPr/>
        </p:nvSpPr>
        <p:spPr bwMode="auto">
          <a:xfrm>
            <a:off x="3492500" y="836613"/>
            <a:ext cx="781050" cy="823912"/>
          </a:xfrm>
          <a:prstGeom prst="rect">
            <a:avLst/>
          </a:prstGeom>
          <a:noFill/>
          <a:ln w="9525">
            <a:noFill/>
            <a:miter lim="800000"/>
            <a:headEnd/>
            <a:tailEnd/>
          </a:ln>
        </p:spPr>
        <p:txBody>
          <a:bodyPr wrap="none" anchor="b">
            <a:prstTxWarp prst="textNoShape">
              <a:avLst/>
            </a:prstTxWarp>
            <a:spAutoFit/>
          </a:bodyPr>
          <a:lstStyle/>
          <a:p>
            <a:r>
              <a:rPr lang="en-US" sz="4800">
                <a:solidFill>
                  <a:srgbClr val="FFFF66"/>
                </a:solidFill>
                <a:sym typeface="Wingdings" pitchFamily="-106" charset="2"/>
              </a:rPr>
              <a:t></a:t>
            </a:r>
            <a:endParaRPr lang="en-US" sz="4800">
              <a:solidFill>
                <a:srgbClr val="FFFF66"/>
              </a:solidFill>
            </a:endParaRPr>
          </a:p>
        </p:txBody>
      </p:sp>
      <p:pic>
        <p:nvPicPr>
          <p:cNvPr id="23570" name="Picture 20"/>
          <p:cNvPicPr>
            <a:picLocks noChangeAspect="1" noChangeArrowheads="1"/>
          </p:cNvPicPr>
          <p:nvPr/>
        </p:nvPicPr>
        <p:blipFill>
          <a:blip r:embed="rId4"/>
          <a:srcRect l="5545" t="30841" r="27510" b="40041"/>
          <a:stretch>
            <a:fillRect/>
          </a:stretch>
        </p:blipFill>
        <p:spPr bwMode="auto">
          <a:xfrm>
            <a:off x="4111625" y="3148013"/>
            <a:ext cx="2895600" cy="658812"/>
          </a:xfrm>
          <a:prstGeom prst="rect">
            <a:avLst/>
          </a:prstGeom>
          <a:noFill/>
          <a:ln w="9525">
            <a:noFill/>
            <a:miter lim="800000"/>
            <a:headEnd/>
            <a:tailEnd/>
          </a:ln>
        </p:spPr>
      </p:pic>
      <p:sp>
        <p:nvSpPr>
          <p:cNvPr id="23571" name="Rectangle 21"/>
          <p:cNvSpPr>
            <a:spLocks noChangeArrowheads="1"/>
          </p:cNvSpPr>
          <p:nvPr/>
        </p:nvSpPr>
        <p:spPr bwMode="auto">
          <a:xfrm>
            <a:off x="7246938" y="3468271"/>
            <a:ext cx="1520068" cy="338554"/>
          </a:xfrm>
          <a:prstGeom prst="rect">
            <a:avLst/>
          </a:prstGeom>
          <a:noFill/>
          <a:ln w="9525">
            <a:noFill/>
            <a:miter lim="800000"/>
            <a:headEnd/>
            <a:tailEnd/>
          </a:ln>
        </p:spPr>
        <p:txBody>
          <a:bodyPr wrap="none" anchor="b">
            <a:prstTxWarp prst="textNoShape">
              <a:avLst/>
            </a:prstTxWarp>
            <a:spAutoFit/>
          </a:bodyPr>
          <a:lstStyle/>
          <a:p>
            <a:r>
              <a:rPr lang="en-US" sz="1600" b="1" dirty="0">
                <a:solidFill>
                  <a:srgbClr val="404040"/>
                </a:solidFill>
              </a:rPr>
              <a:t>(dampening)</a:t>
            </a:r>
          </a:p>
        </p:txBody>
      </p:sp>
      <p:sp>
        <p:nvSpPr>
          <p:cNvPr id="52" name="Rectangle 3"/>
          <p:cNvSpPr txBox="1">
            <a:spLocks noRot="1" noChangeArrowheads="1"/>
          </p:cNvSpPr>
          <p:nvPr/>
        </p:nvSpPr>
        <p:spPr bwMode="auto">
          <a:xfrm>
            <a:off x="0" y="5057775"/>
            <a:ext cx="9144000" cy="1477963"/>
          </a:xfrm>
          <a:prstGeom prst="rect">
            <a:avLst/>
          </a:prstGeom>
          <a:noFill/>
          <a:ln w="9525">
            <a:noFill/>
            <a:miter lim="800000"/>
            <a:headEnd/>
            <a:tailEnd/>
          </a:ln>
          <a:effectLst/>
        </p:spPr>
        <p:txBody>
          <a:bodyPr>
            <a:prstTxWarp prst="textNoShape">
              <a:avLst/>
            </a:prstTxWarp>
          </a:bodyPr>
          <a:lstStyle/>
          <a:p>
            <a:pPr marL="342900" indent="-342900">
              <a:spcBef>
                <a:spcPct val="20000"/>
              </a:spcBef>
              <a:buClr>
                <a:schemeClr val="hlink"/>
              </a:buClr>
              <a:buSzPct val="70000"/>
              <a:buFont typeface="Wingdings" pitchFamily="-106" charset="2"/>
              <a:buChar char="n"/>
              <a:defRPr/>
            </a:pPr>
            <a:r>
              <a:rPr lang="en-US" b="1" dirty="0">
                <a:solidFill>
                  <a:srgbClr val="660066"/>
                </a:solidFill>
                <a:effectLst>
                  <a:outerShdw blurRad="38100" dist="38100" dir="2700000" algn="tl">
                    <a:srgbClr val="DDDDDD"/>
                  </a:outerShdw>
                </a:effectLst>
                <a:latin typeface="Calibri" pitchFamily="-106" charset="0"/>
              </a:rPr>
              <a:t>“post Hera” </a:t>
            </a:r>
            <a:r>
              <a:rPr lang="en-US" b="1" dirty="0" err="1">
                <a:solidFill>
                  <a:srgbClr val="660066"/>
                </a:solidFill>
                <a:effectLst>
                  <a:outerShdw blurRad="38100" dist="38100" dir="2700000" algn="tl">
                    <a:srgbClr val="DDDDDD"/>
                  </a:outerShdw>
                </a:effectLst>
                <a:latin typeface="Calibri" pitchFamily="-106" charset="0"/>
              </a:rPr>
              <a:t>PDFs</a:t>
            </a:r>
            <a:r>
              <a:rPr lang="en-US" b="1" dirty="0" smtClean="0">
                <a:solidFill>
                  <a:srgbClr val="660066"/>
                </a:solidFill>
                <a:effectLst>
                  <a:outerShdw blurRad="38100" dist="38100" dir="2700000" algn="tl">
                    <a:srgbClr val="DDDDDD"/>
                  </a:outerShdw>
                </a:effectLst>
                <a:latin typeface="Calibri" pitchFamily="-106" charset="0"/>
              </a:rPr>
              <a:t> have</a:t>
            </a:r>
            <a:r>
              <a:rPr lang="en-US" b="1" dirty="0" smtClean="0">
                <a:solidFill>
                  <a:srgbClr val="660066"/>
                </a:solidFill>
                <a:effectLst>
                  <a:outerShdw blurRad="38100" dist="38100" dir="2700000" algn="tl">
                    <a:srgbClr val="DDDDDD"/>
                  </a:outerShdw>
                </a:effectLst>
                <a:latin typeface="Calibri" pitchFamily="-106" charset="0"/>
                <a:sym typeface="Wingdings" pitchFamily="-106" charset="2"/>
              </a:rPr>
              <a:t> </a:t>
            </a:r>
            <a:r>
              <a:rPr lang="en-US" b="1" dirty="0">
                <a:solidFill>
                  <a:srgbClr val="660066"/>
                </a:solidFill>
                <a:effectLst>
                  <a:outerShdw blurRad="38100" dist="38100" dir="2700000" algn="tl">
                    <a:srgbClr val="DDDDDD"/>
                  </a:outerShdw>
                </a:effectLst>
                <a:latin typeface="Calibri" pitchFamily="-106" charset="0"/>
                <a:sym typeface="Wingdings" pitchFamily="-106" charset="2"/>
              </a:rPr>
              <a:t>increased color screening at  low </a:t>
            </a:r>
            <a:r>
              <a:rPr lang="en-US" b="1" dirty="0" err="1">
                <a:solidFill>
                  <a:srgbClr val="660066"/>
                </a:solidFill>
                <a:effectLst>
                  <a:outerShdw blurRad="38100" dist="38100" dir="2700000" algn="tl">
                    <a:srgbClr val="DDDDDD"/>
                  </a:outerShdw>
                </a:effectLst>
                <a:latin typeface="Calibri" pitchFamily="-106" charset="0"/>
                <a:sym typeface="Wingdings" pitchFamily="-106" charset="2"/>
              </a:rPr>
              <a:t>x</a:t>
            </a:r>
            <a:r>
              <a:rPr lang="en-US" b="1" dirty="0">
                <a:solidFill>
                  <a:srgbClr val="660066"/>
                </a:solidFill>
                <a:effectLst>
                  <a:outerShdw blurRad="38100" dist="38100" dir="2700000" algn="tl">
                    <a:srgbClr val="DDDDDD"/>
                  </a:outerShdw>
                </a:effectLst>
                <a:latin typeface="Calibri" pitchFamily="-106" charset="0"/>
                <a:sym typeface="Wingdings" pitchFamily="-106" charset="2"/>
              </a:rPr>
              <a:t> ? </a:t>
            </a:r>
          </a:p>
          <a:p>
            <a:pPr marL="800100" lvl="1" indent="-342900">
              <a:spcBef>
                <a:spcPct val="20000"/>
              </a:spcBef>
              <a:buClr>
                <a:schemeClr val="hlink"/>
              </a:buClr>
              <a:buSzPct val="70000"/>
              <a:defRPr/>
            </a:pPr>
            <a:r>
              <a:rPr lang="en-US" b="1" i="1" dirty="0" err="1">
                <a:effectLst>
                  <a:outerShdw blurRad="38100" dist="38100" dir="2700000" algn="tl">
                    <a:srgbClr val="DDDDDD"/>
                  </a:outerShdw>
                </a:effectLst>
                <a:latin typeface="Calibri" pitchFamily="-106" charset="0"/>
                <a:sym typeface="Wingdings" pitchFamily="-106" charset="2"/>
              </a:rPr>
              <a:t>x</a:t>
            </a:r>
            <a:r>
              <a:rPr lang="en-US" b="1" i="1" dirty="0">
                <a:effectLst>
                  <a:outerShdw blurRad="38100" dist="38100" dir="2700000" algn="tl">
                    <a:srgbClr val="DDDDDD"/>
                  </a:outerShdw>
                </a:effectLst>
                <a:latin typeface="Calibri" pitchFamily="-106" charset="0"/>
                <a:sym typeface="Wingdings" pitchFamily="-106" charset="2"/>
              </a:rPr>
              <a:t> g(x,Q</a:t>
            </a:r>
            <a:r>
              <a:rPr lang="en-US" b="1" i="1" baseline="30000" dirty="0">
                <a:effectLst>
                  <a:outerShdw blurRad="38100" dist="38100" dir="2700000" algn="tl">
                    <a:srgbClr val="DDDDDD"/>
                  </a:outerShdw>
                </a:effectLst>
                <a:latin typeface="Calibri" pitchFamily="-106" charset="0"/>
                <a:sym typeface="Wingdings" pitchFamily="-106" charset="2"/>
              </a:rPr>
              <a:t>2</a:t>
            </a:r>
            <a:r>
              <a:rPr lang="en-US" b="1" i="1" dirty="0">
                <a:effectLst>
                  <a:outerShdw blurRad="38100" dist="38100" dir="2700000" algn="tl">
                    <a:srgbClr val="DDDDDD"/>
                  </a:outerShdw>
                </a:effectLst>
                <a:latin typeface="Calibri" pitchFamily="-106" charset="0"/>
                <a:sym typeface="Wingdings" pitchFamily="-106" charset="2"/>
              </a:rPr>
              <a:t>) </a:t>
            </a:r>
            <a:r>
              <a:rPr lang="en-US" b="1" i="1" dirty="0" err="1">
                <a:effectLst>
                  <a:outerShdw blurRad="38100" dist="38100" dir="2700000" algn="tl">
                    <a:srgbClr val="DDDDDD"/>
                  </a:outerShdw>
                </a:effectLst>
                <a:latin typeface="Calibri" pitchFamily="-106" charset="0"/>
                <a:sym typeface="Wingdings" pitchFamily="-106" charset="2"/>
              </a:rPr>
              <a:t></a:t>
            </a:r>
            <a:r>
              <a:rPr lang="en-US" b="1" i="1" dirty="0">
                <a:effectLst>
                  <a:outerShdw blurRad="38100" dist="38100" dir="2700000" algn="tl">
                    <a:srgbClr val="DDDDDD"/>
                  </a:outerShdw>
                </a:effectLst>
                <a:latin typeface="Calibri" pitchFamily="-106" charset="0"/>
                <a:sym typeface="Wingdings" pitchFamily="-106" charset="2"/>
              </a:rPr>
              <a:t> x</a:t>
            </a:r>
            <a:r>
              <a:rPr lang="en-US" b="1" i="1" baseline="30000" dirty="0">
                <a:effectLst>
                  <a:outerShdw blurRad="38100" dist="38100" dir="2700000" algn="tl">
                    <a:srgbClr val="DDDDDD"/>
                  </a:outerShdw>
                </a:effectLst>
                <a:latin typeface="Calibri" pitchFamily="-106" charset="0"/>
                <a:sym typeface="Wingdings" pitchFamily="-106" charset="2"/>
              </a:rPr>
              <a:t>-</a:t>
            </a:r>
            <a:r>
              <a:rPr lang="en-US" b="1" i="1" baseline="30000" dirty="0">
                <a:effectLst>
                  <a:outerShdw blurRad="38100" dist="38100" dir="2700000" algn="tl">
                    <a:srgbClr val="DDDDDD"/>
                  </a:outerShdw>
                </a:effectLst>
                <a:latin typeface="Calibri" pitchFamily="-106" charset="0"/>
                <a:sym typeface="Symbol" pitchFamily="-106" charset="2"/>
              </a:rPr>
              <a:t>/2 </a:t>
            </a:r>
            <a:r>
              <a:rPr lang="en-US" b="1" i="1" dirty="0">
                <a:effectLst>
                  <a:outerShdw blurRad="38100" dist="38100" dir="2700000" algn="tl">
                    <a:srgbClr val="DDDDDD"/>
                  </a:outerShdw>
                </a:effectLst>
                <a:latin typeface="Calibri" pitchFamily="-106" charset="0"/>
                <a:sym typeface="Symbol" pitchFamily="-106" charset="2"/>
              </a:rPr>
              <a:t> </a:t>
            </a:r>
            <a:r>
              <a:rPr lang="en-US" b="1" i="1" dirty="0">
                <a:effectLst>
                  <a:outerShdw blurRad="38100" dist="38100" dir="2700000" algn="tl">
                    <a:srgbClr val="DDDDDD"/>
                  </a:outerShdw>
                </a:effectLst>
                <a:latin typeface="Calibri" pitchFamily="-106" charset="0"/>
                <a:sym typeface="Wingdings" pitchFamily="-106" charset="2"/>
              </a:rPr>
              <a:t>for  </a:t>
            </a:r>
            <a:r>
              <a:rPr lang="en-US" b="1" i="1" dirty="0" err="1">
                <a:effectLst>
                  <a:outerShdw blurRad="38100" dist="38100" dir="2700000" algn="tl">
                    <a:srgbClr val="DDDDDD"/>
                  </a:outerShdw>
                </a:effectLst>
                <a:latin typeface="Calibri" pitchFamily="-106" charset="0"/>
                <a:sym typeface="Wingdings" pitchFamily="-106" charset="2"/>
              </a:rPr>
              <a:t>x</a:t>
            </a:r>
            <a:r>
              <a:rPr lang="en-US" b="1" i="1" dirty="0">
                <a:effectLst>
                  <a:outerShdw blurRad="38100" dist="38100" dir="2700000" algn="tl">
                    <a:srgbClr val="DDDDDD"/>
                  </a:outerShdw>
                </a:effectLst>
                <a:latin typeface="Calibri" pitchFamily="-106" charset="0"/>
                <a:sym typeface="Wingdings" pitchFamily="-106" charset="2"/>
              </a:rPr>
              <a:t> </a:t>
            </a:r>
            <a:r>
              <a:rPr lang="en-US" b="1" i="1" dirty="0" err="1">
                <a:effectLst>
                  <a:outerShdw blurRad="38100" dist="38100" dir="2700000" algn="tl">
                    <a:srgbClr val="DDDDDD"/>
                  </a:outerShdw>
                </a:effectLst>
                <a:latin typeface="Calibri" pitchFamily="-106" charset="0"/>
                <a:sym typeface="Wingdings" pitchFamily="-106" charset="2"/>
              </a:rPr>
              <a:t></a:t>
            </a:r>
            <a:r>
              <a:rPr lang="en-US" b="1" i="1" dirty="0">
                <a:effectLst>
                  <a:outerShdw blurRad="38100" dist="38100" dir="2700000" algn="tl">
                    <a:srgbClr val="DDDDDD"/>
                  </a:outerShdw>
                </a:effectLst>
                <a:latin typeface="Calibri" pitchFamily="-106" charset="0"/>
                <a:sym typeface="Wingdings" pitchFamily="-106" charset="2"/>
              </a:rPr>
              <a:t> </a:t>
            </a:r>
            <a:r>
              <a:rPr lang="en-US" b="1" i="1" dirty="0" smtClean="0">
                <a:effectLst>
                  <a:outerShdw blurRad="38100" dist="38100" dir="2700000" algn="tl">
                    <a:srgbClr val="DDDDDD"/>
                  </a:outerShdw>
                </a:effectLst>
                <a:latin typeface="Calibri" pitchFamily="-106" charset="0"/>
                <a:sym typeface="Wingdings" pitchFamily="-106" charset="2"/>
              </a:rPr>
              <a:t>0</a:t>
            </a:r>
            <a:endParaRPr lang="en-GB" b="1" dirty="0">
              <a:effectLst>
                <a:outerShdw blurRad="38100" dist="38100" dir="2700000" algn="tl">
                  <a:srgbClr val="DDDDDD"/>
                </a:outerShdw>
              </a:effectLst>
              <a:latin typeface="Calibri" pitchFamily="-106" charset="0"/>
            </a:endParaRPr>
          </a:p>
        </p:txBody>
      </p:sp>
      <p:sp>
        <p:nvSpPr>
          <p:cNvPr id="23573" name="TextBox 53"/>
          <p:cNvSpPr txBox="1">
            <a:spLocks noChangeArrowheads="1"/>
          </p:cNvSpPr>
          <p:nvPr/>
        </p:nvSpPr>
        <p:spPr bwMode="auto">
          <a:xfrm>
            <a:off x="4956175" y="5603875"/>
            <a:ext cx="4157663" cy="461963"/>
          </a:xfrm>
          <a:prstGeom prst="rect">
            <a:avLst/>
          </a:prstGeom>
          <a:noFill/>
          <a:ln w="9525">
            <a:noFill/>
            <a:miter lim="800000"/>
            <a:headEnd/>
            <a:tailEnd/>
          </a:ln>
        </p:spPr>
        <p:txBody>
          <a:bodyPr>
            <a:prstTxWarp prst="textNoShape">
              <a:avLst/>
            </a:prstTxWarp>
            <a:spAutoFit/>
          </a:bodyPr>
          <a:lstStyle/>
          <a:p>
            <a:r>
              <a:rPr lang="en-US" sz="2400" b="1" dirty="0"/>
              <a:t>P</a:t>
            </a:r>
            <a:r>
              <a:rPr lang="en-US" sz="2400" b="1" baseline="-25000" dirty="0"/>
              <a:t>T0</a:t>
            </a:r>
            <a:r>
              <a:rPr lang="en-US" sz="2400" b="1" baseline="30000" dirty="0"/>
              <a:t>s’</a:t>
            </a:r>
            <a:r>
              <a:rPr lang="en-US" sz="2400" b="1" dirty="0"/>
              <a:t> = P</a:t>
            </a:r>
            <a:r>
              <a:rPr lang="en-US" sz="2400" b="1" baseline="-25000" dirty="0"/>
              <a:t>T0</a:t>
            </a:r>
            <a:r>
              <a:rPr lang="en-US" sz="2400" b="1" baseline="30000" dirty="0"/>
              <a:t>s</a:t>
            </a:r>
            <a:r>
              <a:rPr lang="en-US" sz="2400" b="1" dirty="0"/>
              <a:t> (√</a:t>
            </a:r>
            <a:r>
              <a:rPr lang="en-US" sz="2400" b="1" dirty="0" err="1"/>
              <a:t>s</a:t>
            </a:r>
            <a:r>
              <a:rPr lang="en-US" sz="2400" b="1" baseline="30000" dirty="0"/>
              <a:t>’</a:t>
            </a:r>
            <a:r>
              <a:rPr lang="en-US" sz="2400" b="1" dirty="0"/>
              <a:t> / √</a:t>
            </a:r>
            <a:r>
              <a:rPr lang="en-US" sz="2400" b="1" dirty="0" err="1"/>
              <a:t>s)</a:t>
            </a:r>
            <a:r>
              <a:rPr lang="en-US" sz="2400" b="1" baseline="30000" dirty="0" err="1">
                <a:latin typeface="Symbol" pitchFamily="-106" charset="2"/>
                <a:ea typeface="Symbol" pitchFamily="-106" charset="2"/>
                <a:cs typeface="Symbol" pitchFamily="-106" charset="2"/>
              </a:rPr>
              <a:t>e</a:t>
            </a:r>
            <a:endParaRPr lang="en-US" sz="2400" b="1" dirty="0"/>
          </a:p>
        </p:txBody>
      </p:sp>
      <p:sp>
        <p:nvSpPr>
          <p:cNvPr id="27"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28"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29"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Tree>
  </p:cSld>
  <p:clrMapOvr>
    <a:masterClrMapping/>
  </p:clrMapOvr>
  <p:transition advTm="28800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3" name="Title 7"/>
          <p:cNvSpPr>
            <a:spLocks noGrp="1"/>
          </p:cNvSpPr>
          <p:nvPr>
            <p:ph type="title"/>
          </p:nvPr>
        </p:nvSpPr>
        <p:spPr>
          <a:xfrm>
            <a:off x="0" y="11113"/>
            <a:ext cx="9144000" cy="679174"/>
          </a:xfrm>
        </p:spPr>
        <p:txBody>
          <a:bodyPr/>
          <a:lstStyle/>
          <a:p>
            <a:pPr eaLnBrk="1" hangingPunct="1"/>
            <a:r>
              <a:rPr lang="en-US" sz="4000" b="0" dirty="0" err="1" smtClean="0">
                <a:solidFill>
                  <a:srgbClr val="000000"/>
                </a:solidFill>
                <a:latin typeface="Calibri"/>
                <a:cs typeface="Calibri"/>
              </a:rPr>
              <a:t>Pythia</a:t>
            </a:r>
            <a:r>
              <a:rPr lang="en-US" sz="4000" b="0" dirty="0" smtClean="0">
                <a:solidFill>
                  <a:srgbClr val="000000"/>
                </a:solidFill>
                <a:latin typeface="Calibri"/>
                <a:cs typeface="Calibri"/>
              </a:rPr>
              <a:t> tunes/versions in CMS</a:t>
            </a:r>
          </a:p>
        </p:txBody>
      </p:sp>
      <p:sp>
        <p:nvSpPr>
          <p:cNvPr id="22535" name="TextBox 30"/>
          <p:cNvSpPr txBox="1">
            <a:spLocks noChangeArrowheads="1"/>
          </p:cNvSpPr>
          <p:nvPr/>
        </p:nvSpPr>
        <p:spPr bwMode="auto">
          <a:xfrm>
            <a:off x="0" y="4813300"/>
            <a:ext cx="5135411" cy="1831271"/>
          </a:xfrm>
          <a:prstGeom prst="rect">
            <a:avLst/>
          </a:prstGeom>
          <a:noFill/>
          <a:ln w="9525">
            <a:noFill/>
            <a:miter lim="800000"/>
            <a:headEnd/>
            <a:tailEnd/>
          </a:ln>
        </p:spPr>
        <p:txBody>
          <a:bodyPr wrap="square">
            <a:prstTxWarp prst="textNoShape">
              <a:avLst/>
            </a:prstTxWarp>
            <a:spAutoFit/>
          </a:bodyPr>
          <a:lstStyle/>
          <a:p>
            <a:pPr>
              <a:defRPr/>
            </a:pPr>
            <a:r>
              <a:rPr lang="en-US" sz="1900" b="1" dirty="0" smtClean="0">
                <a:solidFill>
                  <a:schemeClr val="bg1">
                    <a:lumMod val="50000"/>
                  </a:schemeClr>
                </a:solidFill>
                <a:latin typeface="Calibri"/>
                <a:ea typeface="Arial" charset="0"/>
                <a:cs typeface="Calibri"/>
              </a:rPr>
              <a:t>DWT</a:t>
            </a:r>
            <a:r>
              <a:rPr lang="en-US" sz="1900" b="1" dirty="0" smtClean="0">
                <a:latin typeface="Calibri"/>
                <a:ea typeface="Arial" charset="0"/>
                <a:cs typeface="Calibri"/>
              </a:rPr>
              <a:t>, D6T 						</a:t>
            </a:r>
            <a:r>
              <a:rPr lang="en-US" sz="1900" b="1" dirty="0" err="1" smtClean="0">
                <a:latin typeface="Calibri"/>
                <a:ea typeface="Arial" charset="0"/>
                <a:cs typeface="Calibri"/>
                <a:sym typeface="Wingdings" pitchFamily="-107" charset="2"/>
              </a:rPr>
              <a:t></a:t>
            </a:r>
            <a:r>
              <a:rPr lang="en-US" sz="1900" b="1" dirty="0" smtClean="0">
                <a:latin typeface="Calibri"/>
                <a:ea typeface="Arial" charset="0"/>
                <a:cs typeface="Calibri"/>
                <a:sym typeface="Wingdings" pitchFamily="-107" charset="2"/>
              </a:rPr>
              <a:t> </a:t>
            </a:r>
            <a:r>
              <a:rPr lang="en-US" sz="1900" b="1" dirty="0" err="1" smtClean="0">
                <a:latin typeface="Symbol" charset="2"/>
                <a:ea typeface="Symbol" pitchFamily="-107" charset="2"/>
                <a:cs typeface="Symbol" charset="2"/>
              </a:rPr>
              <a:t>e</a:t>
            </a:r>
            <a:r>
              <a:rPr lang="en-US" sz="1900" b="1" dirty="0" smtClean="0">
                <a:latin typeface="Calibri"/>
                <a:ea typeface="Symbol" pitchFamily="-107" charset="2"/>
                <a:cs typeface="Calibri"/>
              </a:rPr>
              <a:t> = 0.16</a:t>
            </a:r>
            <a:endParaRPr lang="en-US" sz="1900" b="1" dirty="0" smtClean="0">
              <a:solidFill>
                <a:srgbClr val="FF6600"/>
              </a:solidFill>
              <a:latin typeface="Calibri"/>
              <a:ea typeface="Symbol" pitchFamily="-107" charset="2"/>
              <a:cs typeface="Calibri"/>
            </a:endParaRPr>
          </a:p>
          <a:p>
            <a:pPr>
              <a:defRPr/>
            </a:pPr>
            <a:endParaRPr lang="en-US" sz="1900" b="1" dirty="0" smtClean="0">
              <a:solidFill>
                <a:srgbClr val="660066"/>
              </a:solidFill>
              <a:latin typeface="Calibri"/>
              <a:ea typeface="Verdana" pitchFamily="-107" charset="0"/>
              <a:cs typeface="Calibri"/>
            </a:endParaRPr>
          </a:p>
          <a:p>
            <a:pPr>
              <a:defRPr/>
            </a:pPr>
            <a:r>
              <a:rPr lang="en-US" sz="1900" b="1" dirty="0" smtClean="0">
                <a:solidFill>
                  <a:srgbClr val="FF0000"/>
                </a:solidFill>
                <a:latin typeface="Calibri"/>
                <a:ea typeface="Verdana" pitchFamily="-107" charset="0"/>
                <a:cs typeface="Calibri"/>
              </a:rPr>
              <a:t>DW</a:t>
            </a:r>
            <a:r>
              <a:rPr lang="en-US" sz="1900" b="1" dirty="0" smtClean="0">
                <a:latin typeface="Calibri"/>
                <a:ea typeface="Verdana" pitchFamily="-107" charset="0"/>
                <a:cs typeface="Calibri"/>
              </a:rPr>
              <a:t>, </a:t>
            </a:r>
            <a:r>
              <a:rPr lang="en-US" sz="1900" b="1" dirty="0" smtClean="0">
                <a:solidFill>
                  <a:srgbClr val="7F7F7F"/>
                </a:solidFill>
                <a:latin typeface="Calibri"/>
                <a:ea typeface="Verdana" pitchFamily="-107" charset="0"/>
                <a:cs typeface="Calibri"/>
              </a:rPr>
              <a:t>D6</a:t>
            </a:r>
            <a:r>
              <a:rPr lang="en-US" sz="1900" b="1" dirty="0" smtClean="0">
                <a:latin typeface="Calibri"/>
                <a:ea typeface="Verdana" pitchFamily="-107" charset="0"/>
                <a:cs typeface="Calibri"/>
              </a:rPr>
              <a:t>, </a:t>
            </a:r>
            <a:r>
              <a:rPr lang="en-US" sz="1900" b="1" dirty="0" smtClean="0">
                <a:solidFill>
                  <a:srgbClr val="660066"/>
                </a:solidFill>
                <a:latin typeface="Calibri"/>
                <a:ea typeface="Verdana" pitchFamily="-107" charset="0"/>
                <a:cs typeface="Calibri"/>
              </a:rPr>
              <a:t>Pro-Q20</a:t>
            </a:r>
            <a:r>
              <a:rPr lang="en-US" sz="1900" b="1" dirty="0" smtClean="0">
                <a:latin typeface="Calibri"/>
                <a:ea typeface="Verdana" pitchFamily="-107" charset="0"/>
                <a:cs typeface="Calibri"/>
              </a:rPr>
              <a:t>, </a:t>
            </a:r>
            <a:r>
              <a:rPr lang="en-US" sz="1900" b="1" dirty="0" smtClean="0">
                <a:solidFill>
                  <a:srgbClr val="008000"/>
                </a:solidFill>
                <a:latin typeface="Calibri"/>
                <a:ea typeface="Verdana" pitchFamily="-107" charset="0"/>
                <a:cs typeface="Calibri"/>
              </a:rPr>
              <a:t>P0</a:t>
            </a:r>
            <a:r>
              <a:rPr lang="en-US" sz="1900" b="1" dirty="0" smtClean="0">
                <a:solidFill>
                  <a:srgbClr val="000000"/>
                </a:solidFill>
                <a:latin typeface="Calibri"/>
                <a:ea typeface="Verdana" pitchFamily="-107" charset="0"/>
                <a:cs typeface="Calibri"/>
              </a:rPr>
              <a:t>, </a:t>
            </a:r>
            <a:r>
              <a:rPr lang="en-US" sz="1900" b="1" dirty="0" err="1" smtClean="0">
                <a:solidFill>
                  <a:srgbClr val="FF6600"/>
                </a:solidFill>
                <a:latin typeface="Calibri"/>
                <a:ea typeface="Verdana" pitchFamily="-107" charset="0"/>
                <a:cs typeface="Calibri"/>
              </a:rPr>
              <a:t>Pythia</a:t>
            </a:r>
            <a:r>
              <a:rPr lang="en-US" sz="1900" b="1" dirty="0" smtClean="0">
                <a:solidFill>
                  <a:srgbClr val="FF6600"/>
                </a:solidFill>
                <a:latin typeface="Calibri"/>
                <a:ea typeface="Verdana" pitchFamily="-107" charset="0"/>
                <a:cs typeface="Calibri"/>
              </a:rPr>
              <a:t> 8</a:t>
            </a:r>
            <a:r>
              <a:rPr lang="en-US" sz="1900" b="1" dirty="0" smtClean="0">
                <a:latin typeface="Calibri"/>
                <a:ea typeface="Verdana" pitchFamily="-107" charset="0"/>
                <a:cs typeface="Calibri"/>
              </a:rPr>
              <a:t>		</a:t>
            </a:r>
            <a:r>
              <a:rPr lang="en-US" sz="1900" b="1" dirty="0" err="1" smtClean="0">
                <a:latin typeface="Calibri"/>
                <a:ea typeface="Verdana" pitchFamily="-107" charset="0"/>
                <a:cs typeface="Calibri"/>
                <a:sym typeface="Wingdings" pitchFamily="-107" charset="2"/>
              </a:rPr>
              <a:t></a:t>
            </a:r>
            <a:r>
              <a:rPr lang="en-US" sz="1900" b="1" dirty="0" smtClean="0">
                <a:latin typeface="Symbol" charset="2"/>
                <a:ea typeface="Verdana" pitchFamily="-107" charset="0"/>
                <a:cs typeface="Symbol" charset="2"/>
              </a:rPr>
              <a:t> </a:t>
            </a:r>
            <a:r>
              <a:rPr lang="en-US" sz="1900" b="1" dirty="0" err="1" smtClean="0">
                <a:latin typeface="Symbol" charset="2"/>
                <a:ea typeface="Symbol" pitchFamily="-107" charset="2"/>
                <a:cs typeface="Symbol" charset="2"/>
              </a:rPr>
              <a:t>e</a:t>
            </a:r>
            <a:r>
              <a:rPr lang="en-US" sz="1900" b="1" dirty="0" smtClean="0">
                <a:latin typeface="Symbol" charset="2"/>
                <a:ea typeface="Symbol" pitchFamily="-107" charset="2"/>
                <a:cs typeface="Symbol" charset="2"/>
              </a:rPr>
              <a:t> </a:t>
            </a:r>
            <a:r>
              <a:rPr lang="en-US" sz="1900" b="1" dirty="0" smtClean="0">
                <a:latin typeface="Calibri"/>
                <a:ea typeface="Symbol" pitchFamily="-107" charset="2"/>
                <a:cs typeface="Calibri"/>
              </a:rPr>
              <a:t>≈ 0.25</a:t>
            </a:r>
            <a:endParaRPr lang="en-US" sz="1900" b="1" dirty="0" smtClean="0">
              <a:solidFill>
                <a:srgbClr val="FF6600"/>
              </a:solidFill>
              <a:latin typeface="Calibri"/>
              <a:ea typeface="Arial" pitchFamily="-107" charset="0"/>
              <a:cs typeface="Calibri"/>
            </a:endParaRPr>
          </a:p>
          <a:p>
            <a:pPr>
              <a:defRPr/>
            </a:pPr>
            <a:endParaRPr lang="en-US" sz="1900" b="1" dirty="0" smtClean="0">
              <a:solidFill>
                <a:srgbClr val="660066"/>
              </a:solidFill>
              <a:latin typeface="Calibri"/>
              <a:ea typeface="Arial" pitchFamily="-107" charset="0"/>
              <a:cs typeface="Calibri"/>
            </a:endParaRPr>
          </a:p>
          <a:p>
            <a:pPr>
              <a:defRPr/>
            </a:pPr>
            <a:r>
              <a:rPr lang="en-US" sz="1900" b="1" dirty="0" smtClean="0">
                <a:solidFill>
                  <a:srgbClr val="0000FF"/>
                </a:solidFill>
                <a:latin typeface="Calibri"/>
                <a:ea typeface="Arial" pitchFamily="-107" charset="0"/>
                <a:cs typeface="Calibri"/>
              </a:rPr>
              <a:t>CW</a:t>
            </a:r>
            <a:r>
              <a:rPr lang="en-US" sz="1900" b="1" dirty="0" smtClean="0">
                <a:latin typeface="Calibri"/>
                <a:ea typeface="Arial" pitchFamily="-107" charset="0"/>
                <a:cs typeface="Calibri"/>
              </a:rPr>
              <a:t>			</a:t>
            </a:r>
            <a:r>
              <a:rPr lang="en-US" sz="1900" b="1" dirty="0" smtClean="0">
                <a:latin typeface="Calibri"/>
                <a:ea typeface="Arial" pitchFamily="-107" charset="0"/>
                <a:cs typeface="Calibri"/>
              </a:rPr>
              <a:t>					</a:t>
            </a:r>
            <a:r>
              <a:rPr lang="en-US" sz="1900" b="1" dirty="0" err="1" smtClean="0">
                <a:latin typeface="Calibri"/>
                <a:ea typeface="Verdana" pitchFamily="-107" charset="0"/>
                <a:cs typeface="Calibri"/>
                <a:sym typeface="Wingdings" pitchFamily="-107" charset="2"/>
              </a:rPr>
              <a:t></a:t>
            </a:r>
            <a:r>
              <a:rPr lang="en-US" sz="1900" b="1" dirty="0" smtClean="0">
                <a:latin typeface="Calibri"/>
                <a:ea typeface="Verdana" pitchFamily="-107" charset="0"/>
                <a:cs typeface="Calibri"/>
              </a:rPr>
              <a:t> </a:t>
            </a:r>
            <a:r>
              <a:rPr lang="en-US" sz="1900" b="1" dirty="0" err="1" smtClean="0">
                <a:latin typeface="Symbol" charset="2"/>
                <a:ea typeface="Symbol" pitchFamily="-107" charset="2"/>
                <a:cs typeface="Symbol" charset="2"/>
              </a:rPr>
              <a:t>e</a:t>
            </a:r>
            <a:r>
              <a:rPr lang="en-US" sz="1900" b="1" dirty="0" smtClean="0">
                <a:latin typeface="Calibri"/>
                <a:ea typeface="Symbol" pitchFamily="-107" charset="2"/>
                <a:cs typeface="Calibri"/>
              </a:rPr>
              <a:t> = 0.3</a:t>
            </a:r>
            <a:endParaRPr lang="en-US" sz="1900" b="1" dirty="0" smtClean="0">
              <a:latin typeface="Calibri"/>
              <a:ea typeface="Verdana" pitchFamily="-107" charset="0"/>
              <a:cs typeface="Calibri"/>
            </a:endParaRPr>
          </a:p>
          <a:p>
            <a:pPr>
              <a:defRPr/>
            </a:pPr>
            <a:endParaRPr lang="en-US" b="1" dirty="0">
              <a:latin typeface="Calibri"/>
              <a:ea typeface="Arial" pitchFamily="-107" charset="0"/>
              <a:cs typeface="Calibri"/>
            </a:endParaRPr>
          </a:p>
        </p:txBody>
      </p:sp>
      <p:sp>
        <p:nvSpPr>
          <p:cNvPr id="25608" name="TextBox 32"/>
          <p:cNvSpPr txBox="1">
            <a:spLocks noChangeArrowheads="1"/>
          </p:cNvSpPr>
          <p:nvPr/>
        </p:nvSpPr>
        <p:spPr bwMode="auto">
          <a:xfrm>
            <a:off x="27610" y="4267734"/>
            <a:ext cx="5894679" cy="369888"/>
          </a:xfrm>
          <a:prstGeom prst="rect">
            <a:avLst/>
          </a:prstGeom>
          <a:noFill/>
          <a:ln w="9525">
            <a:noFill/>
            <a:miter lim="800000"/>
            <a:headEnd/>
            <a:tailEnd/>
          </a:ln>
        </p:spPr>
        <p:txBody>
          <a:bodyPr wrap="square">
            <a:prstTxWarp prst="textNoShape">
              <a:avLst/>
            </a:prstTxWarp>
            <a:spAutoFit/>
          </a:bodyPr>
          <a:lstStyle/>
          <a:p>
            <a:r>
              <a:rPr lang="en-US" b="1" dirty="0" smtClean="0"/>
              <a:t>P</a:t>
            </a:r>
            <a:r>
              <a:rPr lang="en-US" b="1" baseline="-25000" dirty="0" smtClean="0"/>
              <a:t>T0</a:t>
            </a:r>
            <a:r>
              <a:rPr lang="en-US" b="1" baseline="30000" dirty="0" smtClean="0"/>
              <a:t>LHC</a:t>
            </a:r>
            <a:r>
              <a:rPr lang="en-US" b="1" dirty="0" smtClean="0"/>
              <a:t> = P</a:t>
            </a:r>
            <a:r>
              <a:rPr lang="en-US" b="1" baseline="-25000" dirty="0" smtClean="0"/>
              <a:t>T0</a:t>
            </a:r>
            <a:r>
              <a:rPr lang="en-US" b="1" baseline="30000" dirty="0" smtClean="0"/>
              <a:t>Tevatron</a:t>
            </a:r>
            <a:r>
              <a:rPr lang="en-US" b="1" dirty="0" smtClean="0"/>
              <a:t> (√</a:t>
            </a:r>
            <a:r>
              <a:rPr lang="en-US" b="1" dirty="0" err="1" smtClean="0"/>
              <a:t>s</a:t>
            </a:r>
            <a:r>
              <a:rPr lang="en-US" b="1" baseline="30000" dirty="0" err="1" smtClean="0"/>
              <a:t>LHC</a:t>
            </a:r>
            <a:r>
              <a:rPr lang="en-US" b="1" dirty="0" smtClean="0"/>
              <a:t> / √</a:t>
            </a:r>
            <a:r>
              <a:rPr lang="en-US" b="1" dirty="0" err="1" smtClean="0"/>
              <a:t>s</a:t>
            </a:r>
            <a:r>
              <a:rPr lang="en-US" b="1" baseline="30000" dirty="0" err="1" smtClean="0"/>
              <a:t>Tevatron</a:t>
            </a:r>
            <a:r>
              <a:rPr lang="en-US" b="1" dirty="0" err="1" smtClean="0"/>
              <a:t>)</a:t>
            </a:r>
            <a:r>
              <a:rPr lang="en-US" b="1" baseline="30000" dirty="0" err="1" smtClean="0">
                <a:latin typeface="Symbol" pitchFamily="-106" charset="2"/>
                <a:ea typeface="Symbol" pitchFamily="-106" charset="2"/>
                <a:cs typeface="Symbol" pitchFamily="-106" charset="2"/>
              </a:rPr>
              <a:t>e</a:t>
            </a:r>
            <a:endParaRPr lang="en-US" b="1" dirty="0"/>
          </a:p>
        </p:txBody>
      </p:sp>
      <p:sp>
        <p:nvSpPr>
          <p:cNvPr id="10" name="TextBox 9"/>
          <p:cNvSpPr txBox="1"/>
          <p:nvPr/>
        </p:nvSpPr>
        <p:spPr>
          <a:xfrm>
            <a:off x="4618955" y="4267734"/>
            <a:ext cx="2203348" cy="338554"/>
          </a:xfrm>
          <a:prstGeom prst="rect">
            <a:avLst/>
          </a:prstGeom>
          <a:noFill/>
        </p:spPr>
        <p:txBody>
          <a:bodyPr wrap="none">
            <a:spAutoFit/>
          </a:bodyPr>
          <a:lstStyle/>
          <a:p>
            <a:pPr>
              <a:defRPr/>
            </a:pPr>
            <a:r>
              <a:rPr lang="en-US" sz="1600" b="1" dirty="0">
                <a:latin typeface="+mj-lt"/>
                <a:ea typeface="Arial" charset="0"/>
                <a:cs typeface="Symbol" charset="2"/>
              </a:rPr>
              <a:t>where </a:t>
            </a:r>
            <a:r>
              <a:rPr lang="en-US" sz="1600" b="1" dirty="0" err="1">
                <a:latin typeface="Symbol" charset="2"/>
                <a:ea typeface="Arial" charset="0"/>
                <a:cs typeface="Symbol" charset="2"/>
              </a:rPr>
              <a:t>e</a:t>
            </a:r>
            <a:r>
              <a:rPr lang="en-US" sz="1600" b="1" dirty="0">
                <a:latin typeface="Symbol" charset="2"/>
                <a:ea typeface="Arial" charset="0"/>
                <a:cs typeface="Symbol" charset="2"/>
              </a:rPr>
              <a:t> = </a:t>
            </a:r>
            <a:r>
              <a:rPr lang="en-US" sz="1600" b="1" dirty="0">
                <a:latin typeface="+mj-lt"/>
                <a:ea typeface="Arial" charset="0"/>
                <a:cs typeface="Symbol" charset="2"/>
              </a:rPr>
              <a:t>PARP(90)</a:t>
            </a:r>
            <a:endParaRPr lang="en-US" sz="1600" b="1" dirty="0">
              <a:latin typeface="Symbol" charset="2"/>
              <a:ea typeface="Arial" charset="0"/>
              <a:cs typeface="Symbol" charset="2"/>
            </a:endParaRPr>
          </a:p>
        </p:txBody>
      </p:sp>
      <p:sp>
        <p:nvSpPr>
          <p:cNvPr id="12" name="Content Placeholder 2"/>
          <p:cNvSpPr txBox="1">
            <a:spLocks/>
          </p:cNvSpPr>
          <p:nvPr/>
        </p:nvSpPr>
        <p:spPr bwMode="auto">
          <a:xfrm>
            <a:off x="0" y="845370"/>
            <a:ext cx="9144000" cy="26907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742950" marR="0" lvl="1" indent="-285750" algn="l" defTabSz="914400" rtl="0" eaLnBrk="1" fontAlgn="base" latinLnBrk="0" hangingPunct="1">
              <a:lnSpc>
                <a:spcPct val="80000"/>
              </a:lnSpc>
              <a:spcBef>
                <a:spcPct val="20000"/>
              </a:spcBef>
              <a:spcAft>
                <a:spcPct val="0"/>
              </a:spcAft>
              <a:buClrTx/>
              <a:buSzTx/>
              <a:buFont typeface="Arial" pitchFamily="-106" charset="0"/>
              <a:buChar char="–"/>
              <a:tabLst/>
              <a:defRPr/>
            </a:pPr>
            <a:r>
              <a:rPr kumimoji="0" lang="en-US" b="0" i="0" u="none" strike="noStrike" kern="1200" cap="none" spc="0" normalizeH="0" baseline="0" noProof="0" dirty="0" err="1" smtClean="0">
                <a:ln>
                  <a:noFill/>
                </a:ln>
                <a:solidFill>
                  <a:srgbClr val="3366FF"/>
                </a:solidFill>
                <a:effectLst/>
                <a:uLnTx/>
                <a:uFillTx/>
                <a:latin typeface="+mn-lt"/>
                <a:ea typeface="ＭＳ Ｐゴシック" charset="-128"/>
                <a:cs typeface="+mn-cs"/>
              </a:rPr>
              <a:t>Virtuality</a:t>
            </a:r>
            <a:r>
              <a:rPr kumimoji="0" lang="en-US" b="0" i="0" u="none" strike="noStrike" kern="1200" cap="none" spc="0" normalizeH="0" baseline="0" noProof="0" dirty="0" smtClean="0">
                <a:ln>
                  <a:noFill/>
                </a:ln>
                <a:solidFill>
                  <a:srgbClr val="3366FF"/>
                </a:solidFill>
                <a:effectLst/>
                <a:uLnTx/>
                <a:uFillTx/>
                <a:latin typeface="+mn-lt"/>
                <a:ea typeface="ＭＳ Ｐゴシック" charset="-128"/>
                <a:cs typeface="+mn-cs"/>
              </a:rPr>
              <a:t> ordered showers, old </a:t>
            </a:r>
            <a:r>
              <a:rPr kumimoji="0" lang="en-US" b="0" i="0" u="none" strike="noStrike" kern="1200" cap="none" spc="0" normalizeH="0" baseline="0" noProof="0" dirty="0" err="1" smtClean="0">
                <a:ln>
                  <a:noFill/>
                </a:ln>
                <a:solidFill>
                  <a:srgbClr val="3366FF"/>
                </a:solidFill>
                <a:effectLst/>
                <a:uLnTx/>
                <a:uFillTx/>
                <a:latin typeface="+mn-lt"/>
                <a:ea typeface="ＭＳ Ｐゴシック" charset="-128"/>
                <a:cs typeface="+mn-cs"/>
              </a:rPr>
              <a:t>MPIs</a:t>
            </a:r>
            <a:endParaRPr kumimoji="0" lang="en-US" b="0" i="0" u="none" strike="noStrike" kern="1200" cap="none" spc="0" normalizeH="0" baseline="0" noProof="0" dirty="0" smtClean="0">
              <a:ln>
                <a:noFill/>
              </a:ln>
              <a:solidFill>
                <a:srgbClr val="3366FF"/>
              </a:solidFill>
              <a:effectLst/>
              <a:uLnTx/>
              <a:uFillTx/>
              <a:latin typeface="+mn-lt"/>
              <a:ea typeface="ＭＳ Ｐゴシック" charset="-128"/>
              <a:cs typeface="+mn-cs"/>
            </a:endParaRPr>
          </a:p>
          <a:p>
            <a:pPr marL="1143000" marR="0" lvl="2" indent="-228600" algn="l" defTabSz="914400" rtl="0" eaLnBrk="1" fontAlgn="base" latinLnBrk="0" hangingPunct="1">
              <a:lnSpc>
                <a:spcPct val="80000"/>
              </a:lnSpc>
              <a:spcBef>
                <a:spcPct val="20000"/>
              </a:spcBef>
              <a:spcAft>
                <a:spcPct val="0"/>
              </a:spcAft>
              <a:buClrTx/>
              <a:buSzTx/>
              <a:buFont typeface="Arial" pitchFamily="-106" charset="0"/>
              <a:buChar char="•"/>
              <a:tabLst/>
              <a:defRPr/>
            </a:pPr>
            <a:r>
              <a:rPr kumimoji="0" lang="en-US" b="0" i="0" u="none" strike="noStrike" kern="1200" cap="none" spc="0" normalizeH="0" baseline="0" noProof="0" dirty="0" err="1" smtClean="0">
                <a:ln>
                  <a:noFill/>
                </a:ln>
                <a:solidFill>
                  <a:schemeClr val="tx1"/>
                </a:solidFill>
                <a:effectLst/>
                <a:uLnTx/>
                <a:uFillTx/>
                <a:latin typeface="+mn-lt"/>
                <a:ea typeface="ＭＳ Ｐゴシック" pitchFamily="-106" charset="-128"/>
                <a:cs typeface="+mn-cs"/>
              </a:rPr>
              <a:t>Pythia</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 6 Tunes </a:t>
            </a:r>
            <a:r>
              <a:rPr kumimoji="0" lang="en-US" b="1" i="0" u="none" strike="noStrike" kern="1200" cap="none" spc="0" normalizeH="0" baseline="0" noProof="0" dirty="0" smtClean="0">
                <a:ln>
                  <a:noFill/>
                </a:ln>
                <a:solidFill>
                  <a:srgbClr val="FF0000"/>
                </a:solidFill>
                <a:effectLst/>
                <a:uLnTx/>
                <a:uFillTx/>
                <a:latin typeface="+mn-lt"/>
                <a:ea typeface="ＭＳ Ｐゴシック" pitchFamily="-106" charset="-128"/>
                <a:cs typeface="+mn-cs"/>
              </a:rPr>
              <a:t>DW</a:t>
            </a:r>
            <a:r>
              <a:rPr kumimoji="0" lang="en-US" b="1" i="0" u="none" strike="noStrike" kern="1200" cap="none" spc="0" normalizeH="0" baseline="0" noProof="0" dirty="0" smtClean="0">
                <a:ln>
                  <a:noFill/>
                </a:ln>
                <a:solidFill>
                  <a:srgbClr val="000000"/>
                </a:solidFill>
                <a:effectLst/>
                <a:uLnTx/>
                <a:uFillTx/>
                <a:latin typeface="+mn-lt"/>
                <a:ea typeface="ＭＳ Ｐゴシック" pitchFamily="-106" charset="-128"/>
                <a:cs typeface="+mn-cs"/>
              </a:rPr>
              <a:t>(T</a:t>
            </a:r>
            <a:r>
              <a:rPr kumimoji="0" lang="en-US" b="1"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 </a:t>
            </a:r>
            <a:r>
              <a:rPr kumimoji="0" lang="en-US" b="1" i="0" u="none" strike="noStrike" kern="1200" cap="none" spc="0" normalizeH="0" baseline="0" noProof="0" dirty="0" smtClean="0">
                <a:ln>
                  <a:noFill/>
                </a:ln>
                <a:solidFill>
                  <a:srgbClr val="000000"/>
                </a:solidFill>
                <a:effectLst/>
                <a:uLnTx/>
                <a:uFillTx/>
                <a:latin typeface="+mn-lt"/>
                <a:ea typeface="ＭＳ Ｐゴシック" pitchFamily="-106" charset="-128"/>
                <a:cs typeface="+mn-cs"/>
              </a:rPr>
              <a:t>D6(T)</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 </a:t>
            </a:r>
            <a:r>
              <a:rPr kumimoji="0" lang="en-US" b="1" i="0" u="none" strike="noStrike" kern="1200" cap="none" spc="0" normalizeH="0" baseline="0" noProof="0" dirty="0" smtClean="0">
                <a:ln>
                  <a:noFill/>
                </a:ln>
                <a:solidFill>
                  <a:srgbClr val="0000FF"/>
                </a:solidFill>
                <a:effectLst/>
                <a:uLnTx/>
                <a:uFillTx/>
                <a:latin typeface="+mn-lt"/>
                <a:ea typeface="ＭＳ Ｐゴシック" pitchFamily="-106" charset="-128"/>
                <a:cs typeface="+mn-cs"/>
              </a:rPr>
              <a:t>CW</a:t>
            </a:r>
            <a:r>
              <a:rPr kumimoji="0" lang="en-US" b="0" i="0" u="none" strike="noStrike" kern="1200" cap="none" spc="0" normalizeH="0" baseline="0" noProof="0" dirty="0" smtClean="0">
                <a:ln>
                  <a:noFill/>
                </a:ln>
                <a:solidFill>
                  <a:srgbClr val="0000FF"/>
                </a:solidFill>
                <a:effectLst/>
                <a:uLnTx/>
                <a:uFillTx/>
                <a:latin typeface="+mn-lt"/>
                <a:ea typeface="ＭＳ Ｐゴシック" pitchFamily="-106" charset="-128"/>
                <a:cs typeface="+mn-cs"/>
              </a:rPr>
              <a:t> </a:t>
            </a:r>
            <a:r>
              <a:rPr kumimoji="0" lang="en-US" b="0" i="0" u="none" strike="noStrike" kern="1200" cap="none" spc="0" normalizeH="0" baseline="0" noProof="0" dirty="0" smtClean="0">
                <a:ln>
                  <a:noFill/>
                </a:ln>
                <a:solidFill>
                  <a:schemeClr val="bg1">
                    <a:lumMod val="50000"/>
                  </a:schemeClr>
                </a:solidFill>
                <a:effectLst/>
                <a:uLnTx/>
                <a:uFillTx/>
                <a:latin typeface="+mn-lt"/>
                <a:ea typeface="ＭＳ Ｐゴシック" pitchFamily="-106" charset="-128"/>
                <a:cs typeface="+mn-cs"/>
              </a:rPr>
              <a:t>(</a:t>
            </a:r>
            <a:r>
              <a:rPr kumimoji="0" lang="en-US" b="0" i="0" u="none" strike="noStrike" kern="1200" cap="none" spc="0" normalizeH="0" baseline="0" noProof="0" dirty="0" err="1" smtClean="0">
                <a:ln>
                  <a:noFill/>
                </a:ln>
                <a:solidFill>
                  <a:schemeClr val="bg1">
                    <a:lumMod val="50000"/>
                  </a:schemeClr>
                </a:solidFill>
                <a:effectLst/>
                <a:uLnTx/>
                <a:uFillTx/>
                <a:latin typeface="+mn-lt"/>
                <a:ea typeface="ＭＳ Ｐゴシック" pitchFamily="-106" charset="-128"/>
                <a:cs typeface="+mn-cs"/>
              </a:rPr>
              <a:t>R.Field</a:t>
            </a:r>
            <a:r>
              <a:rPr kumimoji="0" lang="en-US" b="0" i="0" u="none" strike="noStrike" kern="1200" cap="none" spc="0" normalizeH="0" baseline="0" noProof="0" dirty="0" smtClean="0">
                <a:ln>
                  <a:noFill/>
                </a:ln>
                <a:solidFill>
                  <a:schemeClr val="bg1">
                    <a:lumMod val="50000"/>
                  </a:schemeClr>
                </a:solidFill>
                <a:effectLst/>
                <a:uLnTx/>
                <a:uFillTx/>
                <a:latin typeface="+mn-lt"/>
                <a:ea typeface="ＭＳ Ｐゴシック" pitchFamily="-106" charset="-128"/>
                <a:cs typeface="+mn-cs"/>
              </a:rPr>
              <a:t>, CDF, CMS UE team).</a:t>
            </a:r>
          </a:p>
          <a:p>
            <a:pPr marL="1143000" lvl="2" indent="-228600" defTabSz="914400" fontAlgn="base">
              <a:lnSpc>
                <a:spcPct val="80000"/>
              </a:lnSpc>
              <a:spcBef>
                <a:spcPct val="20000"/>
              </a:spcBef>
              <a:spcAft>
                <a:spcPct val="0"/>
              </a:spcAft>
            </a:pPr>
            <a:r>
              <a:rPr lang="en-US" b="1" dirty="0" smtClean="0">
                <a:ea typeface="ＭＳ Ｐゴシック" pitchFamily="-106" charset="-128"/>
              </a:rPr>
              <a:t>[</a:t>
            </a:r>
            <a:r>
              <a:rPr lang="en-US" b="1" dirty="0"/>
              <a:t>arXiv:</a:t>
            </a:r>
            <a:r>
              <a:rPr lang="en-US" b="1" dirty="0" smtClean="0"/>
              <a:t>1003.4220</a:t>
            </a:r>
            <a:r>
              <a:rPr lang="en-US" b="1" dirty="0" smtClean="0">
                <a:ea typeface="ＭＳ Ｐゴシック" pitchFamily="-106" charset="-128"/>
              </a:rPr>
              <a:t>].</a:t>
            </a:r>
            <a:endParaRPr kumimoji="0" lang="en-US" b="1" i="0" u="none" strike="noStrike" kern="1200" cap="none" spc="0" normalizeH="0" baseline="0" noProof="0" dirty="0" smtClean="0">
              <a:ln>
                <a:noFill/>
              </a:ln>
              <a:solidFill>
                <a:schemeClr val="tx1"/>
              </a:solidFill>
              <a:effectLst/>
              <a:uLnTx/>
              <a:uFillTx/>
              <a:latin typeface="+mn-lt"/>
              <a:ea typeface="ＭＳ Ｐゴシック" pitchFamily="-106" charset="-128"/>
              <a:cs typeface="+mn-cs"/>
            </a:endParaRPr>
          </a:p>
          <a:p>
            <a:pPr marL="1143000" marR="0" lvl="2" indent="-228600" algn="l" defTabSz="914400" rtl="0" eaLnBrk="1" fontAlgn="base" latinLnBrk="0" hangingPunct="1">
              <a:lnSpc>
                <a:spcPct val="80000"/>
              </a:lnSpc>
              <a:spcBef>
                <a:spcPct val="20000"/>
              </a:spcBef>
              <a:spcAft>
                <a:spcPct val="0"/>
              </a:spcAft>
              <a:buClrTx/>
              <a:buSzTx/>
              <a:buFont typeface="Arial" pitchFamily="-106" charset="0"/>
              <a:buChar char="•"/>
              <a:tabLst/>
              <a:defRPr/>
            </a:pPr>
            <a:r>
              <a:rPr kumimoji="0" lang="en-US" b="1" i="0" u="none" strike="noStrike" kern="1200" cap="none" spc="0" normalizeH="0" baseline="0" noProof="0" dirty="0" smtClean="0">
                <a:ln>
                  <a:noFill/>
                </a:ln>
                <a:solidFill>
                  <a:srgbClr val="660066"/>
                </a:solidFill>
                <a:effectLst/>
                <a:uLnTx/>
                <a:uFillTx/>
                <a:latin typeface="+mn-lt"/>
                <a:ea typeface="ＭＳ Ｐゴシック" pitchFamily="-106" charset="-128"/>
                <a:cs typeface="+mn-cs"/>
              </a:rPr>
              <a:t>Pro-Q20 </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(Professor, automated, LEP </a:t>
            </a:r>
            <a:r>
              <a:rPr kumimoji="0" lang="en-US" b="0" i="0" u="none" strike="noStrike" kern="1200" cap="none" spc="0" normalizeH="0" baseline="0" noProof="0" dirty="0" err="1" smtClean="0">
                <a:ln>
                  <a:noFill/>
                </a:ln>
                <a:solidFill>
                  <a:schemeClr val="tx1"/>
                </a:solidFill>
                <a:effectLst/>
                <a:uLnTx/>
                <a:uFillTx/>
                <a:latin typeface="+mn-lt"/>
                <a:ea typeface="ＭＳ Ｐゴシック" pitchFamily="-106" charset="-128"/>
                <a:cs typeface="+mn-cs"/>
              </a:rPr>
              <a:t>fragmentatio</a:t>
            </a:r>
            <a:r>
              <a:rPr lang="en-US" dirty="0" err="1" smtClean="0">
                <a:ea typeface="ＭＳ Ｐゴシック" pitchFamily="-106" charset="-128"/>
              </a:rPr>
              <a:t>n</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a:t>
            </a:r>
          </a:p>
          <a:p>
            <a:pPr marL="1143000" marR="0" lvl="2" indent="-228600" algn="l" defTabSz="914400" rtl="0" eaLnBrk="1" fontAlgn="base" latinLnBrk="0" hangingPunct="1">
              <a:lnSpc>
                <a:spcPct val="80000"/>
              </a:lnSpc>
              <a:spcBef>
                <a:spcPct val="20000"/>
              </a:spcBef>
              <a:spcAft>
                <a:spcPct val="0"/>
              </a:spcAft>
              <a:buClrTx/>
              <a:buSzTx/>
              <a:tabLst/>
              <a:defRPr/>
            </a:pPr>
            <a:r>
              <a:rPr lang="en-US" b="1" dirty="0">
                <a:ea typeface="ＭＳ Ｐゴシック" pitchFamily="-106" charset="-128"/>
              </a:rPr>
              <a:t>[</a:t>
            </a:r>
            <a:r>
              <a:rPr kumimoji="0" lang="en-US" b="1"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arXiv:0907.2973</a:t>
            </a:r>
            <a:r>
              <a:rPr lang="en-US" b="1" dirty="0" smtClean="0">
                <a:ea typeface="ＭＳ Ｐゴシック" pitchFamily="-106" charset="-128"/>
              </a:rPr>
              <a:t>].</a:t>
            </a:r>
            <a:endParaRPr kumimoji="0" lang="en-US" b="1" i="0" u="none" strike="noStrike" kern="1200" cap="none" spc="0" normalizeH="0" baseline="0" noProof="0" dirty="0" smtClean="0">
              <a:ln>
                <a:noFill/>
              </a:ln>
              <a:solidFill>
                <a:schemeClr val="tx1"/>
              </a:solidFill>
              <a:effectLst/>
              <a:uLnTx/>
              <a:uFillTx/>
              <a:latin typeface="+mn-lt"/>
              <a:ea typeface="ＭＳ Ｐゴシック" pitchFamily="-106" charset="-128"/>
              <a:cs typeface="+mn-cs"/>
            </a:endParaRPr>
          </a:p>
          <a:p>
            <a:pPr marL="1143000" marR="0" lvl="2" indent="-228600" algn="l" defTabSz="914400" rtl="0" eaLnBrk="1" fontAlgn="base" latinLnBrk="0" hangingPunct="1">
              <a:lnSpc>
                <a:spcPct val="80000"/>
              </a:lnSpc>
              <a:spcBef>
                <a:spcPct val="20000"/>
              </a:spcBef>
              <a:spcAft>
                <a:spcPct val="0"/>
              </a:spcAft>
              <a:buClrTx/>
              <a:buSzTx/>
              <a:buFont typeface="Arial" pitchFamily="-106" charset="0"/>
              <a:buChar char="•"/>
              <a:tabLst/>
              <a:defRPr/>
            </a:pP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Describe </a:t>
            </a:r>
            <a:r>
              <a:rPr kumimoji="0" lang="en-US" b="0" i="0" u="none" strike="noStrike" kern="1200" cap="none" spc="0" normalizeH="0" baseline="0" noProof="0" dirty="0" err="1" smtClean="0">
                <a:ln>
                  <a:noFill/>
                </a:ln>
                <a:solidFill>
                  <a:schemeClr val="tx1"/>
                </a:solidFill>
                <a:effectLst/>
                <a:uLnTx/>
                <a:uFillTx/>
                <a:latin typeface="+mn-lt"/>
                <a:ea typeface="ＭＳ Ｐゴシック" pitchFamily="-106" charset="-128"/>
                <a:cs typeface="+mn-cs"/>
              </a:rPr>
              <a:t>UE@Tevatron</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 Describe other very important observables at </a:t>
            </a:r>
            <a:r>
              <a:rPr kumimoji="0" lang="en-US" b="0" i="0" u="none" strike="noStrike" kern="1200" cap="none" spc="0" normalizeH="0" baseline="0" noProof="0" dirty="0" err="1" smtClean="0">
                <a:ln>
                  <a:noFill/>
                </a:ln>
                <a:solidFill>
                  <a:schemeClr val="tx1"/>
                </a:solidFill>
                <a:effectLst/>
                <a:uLnTx/>
                <a:uFillTx/>
                <a:latin typeface="+mn-lt"/>
                <a:ea typeface="ＭＳ Ｐゴシック" pitchFamily="-106" charset="-128"/>
                <a:cs typeface="+mn-cs"/>
              </a:rPr>
              <a:t>Tevatron</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 like </a:t>
            </a:r>
            <a:r>
              <a:rPr kumimoji="0" lang="en-US" b="0" i="0" u="none" strike="noStrike" kern="1200" cap="none" spc="0" normalizeH="0" baseline="0" noProof="0" dirty="0" err="1" smtClean="0">
                <a:ln>
                  <a:noFill/>
                </a:ln>
                <a:solidFill>
                  <a:schemeClr val="tx1"/>
                </a:solidFill>
                <a:effectLst/>
                <a:uLnTx/>
                <a:uFillTx/>
                <a:latin typeface="+mn-lt"/>
                <a:ea typeface="ＭＳ Ｐゴシック" pitchFamily="-106" charset="-128"/>
                <a:cs typeface="+mn-cs"/>
              </a:rPr>
              <a:t>pT(heavy</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 bosons) and Jet </a:t>
            </a:r>
            <a:r>
              <a:rPr kumimoji="0" lang="en-US" b="0" i="0" u="none" strike="noStrike" kern="1200" cap="none" spc="0" normalizeH="0" baseline="0" noProof="0" dirty="0" err="1" smtClean="0">
                <a:ln>
                  <a:noFill/>
                </a:ln>
                <a:solidFill>
                  <a:schemeClr val="tx1"/>
                </a:solidFill>
                <a:effectLst/>
                <a:uLnTx/>
                <a:uFillTx/>
                <a:latin typeface="+mn-lt"/>
                <a:ea typeface="ＭＳ Ｐゴシック" pitchFamily="-106" charset="-128"/>
                <a:cs typeface="+mn-cs"/>
              </a:rPr>
              <a:t>azimuthal</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 </a:t>
            </a:r>
            <a:r>
              <a:rPr kumimoji="0" lang="en-US" b="0" i="0" u="none" strike="noStrike" kern="1200" cap="none" spc="0" normalizeH="0" baseline="0" noProof="0" dirty="0" err="1" smtClean="0">
                <a:ln>
                  <a:noFill/>
                </a:ln>
                <a:solidFill>
                  <a:schemeClr val="tx1"/>
                </a:solidFill>
                <a:effectLst/>
                <a:uLnTx/>
                <a:uFillTx/>
                <a:latin typeface="+mn-lt"/>
                <a:ea typeface="ＭＳ Ｐゴシック" pitchFamily="-106" charset="-128"/>
                <a:cs typeface="+mn-cs"/>
              </a:rPr>
              <a:t>decorrelation</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a:t>
            </a:r>
          </a:p>
          <a:p>
            <a:pPr marL="742950" marR="0" lvl="1" indent="-285750" algn="l" defTabSz="914400" rtl="0" eaLnBrk="1" fontAlgn="base" latinLnBrk="0" hangingPunct="1">
              <a:lnSpc>
                <a:spcPct val="80000"/>
              </a:lnSpc>
              <a:spcBef>
                <a:spcPct val="20000"/>
              </a:spcBef>
              <a:spcAft>
                <a:spcPct val="0"/>
              </a:spcAft>
              <a:buClrTx/>
              <a:buSzTx/>
              <a:buFont typeface="Arial" pitchFamily="-106" charset="0"/>
              <a:buChar char="–"/>
              <a:tabLst/>
              <a:defRPr/>
            </a:pPr>
            <a:r>
              <a:rPr kumimoji="0" lang="en-US" b="0" i="0" u="none" strike="noStrike" kern="1200" cap="none" spc="0" normalizeH="0" baseline="0" noProof="0" dirty="0" smtClean="0">
                <a:ln>
                  <a:noFill/>
                </a:ln>
                <a:solidFill>
                  <a:srgbClr val="008000"/>
                </a:solidFill>
                <a:effectLst/>
                <a:uLnTx/>
                <a:uFillTx/>
                <a:latin typeface="+mn-lt"/>
                <a:ea typeface="ＭＳ Ｐゴシック" charset="-128"/>
                <a:cs typeface="+mn-cs"/>
              </a:rPr>
              <a:t>New </a:t>
            </a:r>
            <a:r>
              <a:rPr kumimoji="0" lang="en-US" b="0" i="0" u="none" strike="noStrike" kern="1200" cap="none" spc="0" normalizeH="0" baseline="0" noProof="0" dirty="0" err="1" smtClean="0">
                <a:ln>
                  <a:noFill/>
                </a:ln>
                <a:solidFill>
                  <a:srgbClr val="008000"/>
                </a:solidFill>
                <a:effectLst/>
                <a:uLnTx/>
                <a:uFillTx/>
                <a:latin typeface="+mn-lt"/>
                <a:ea typeface="ＭＳ Ｐゴシック" charset="-128"/>
                <a:cs typeface="+mn-cs"/>
              </a:rPr>
              <a:t>MPIs</a:t>
            </a:r>
            <a:r>
              <a:rPr kumimoji="0" lang="en-US" b="0" i="0" u="none" strike="noStrike" kern="1200" cap="none" spc="0" normalizeH="0" baseline="0" noProof="0" dirty="0" smtClean="0">
                <a:ln>
                  <a:noFill/>
                </a:ln>
                <a:solidFill>
                  <a:srgbClr val="008000"/>
                </a:solidFill>
                <a:effectLst/>
                <a:uLnTx/>
                <a:uFillTx/>
                <a:latin typeface="+mn-lt"/>
                <a:ea typeface="ＭＳ Ｐゴシック" charset="-128"/>
                <a:cs typeface="+mn-cs"/>
              </a:rPr>
              <a:t> with interleaved </a:t>
            </a:r>
            <a:r>
              <a:rPr kumimoji="0" lang="en-US" b="0" i="0" u="none" strike="noStrike" kern="1200" cap="none" spc="0" normalizeH="0" baseline="0" noProof="0" dirty="0" err="1" smtClean="0">
                <a:ln>
                  <a:noFill/>
                </a:ln>
                <a:solidFill>
                  <a:srgbClr val="008000"/>
                </a:solidFill>
                <a:effectLst/>
                <a:uLnTx/>
                <a:uFillTx/>
                <a:latin typeface="+mn-lt"/>
                <a:ea typeface="ＭＳ Ｐゴシック" charset="-128"/>
                <a:cs typeface="+mn-cs"/>
              </a:rPr>
              <a:t>pT</a:t>
            </a:r>
            <a:r>
              <a:rPr kumimoji="0" lang="en-US" b="0" i="0" u="none" strike="noStrike" kern="1200" cap="none" spc="0" normalizeH="0" baseline="0" noProof="0" dirty="0" smtClean="0">
                <a:ln>
                  <a:noFill/>
                </a:ln>
                <a:solidFill>
                  <a:srgbClr val="008000"/>
                </a:solidFill>
                <a:effectLst/>
                <a:uLnTx/>
                <a:uFillTx/>
                <a:latin typeface="+mn-lt"/>
                <a:ea typeface="ＭＳ Ｐゴシック" charset="-128"/>
                <a:cs typeface="+mn-cs"/>
              </a:rPr>
              <a:t>-ordered </a:t>
            </a:r>
            <a:r>
              <a:rPr kumimoji="0" lang="en-US" b="0" i="0" u="none" strike="noStrike" kern="1200" cap="none" spc="0" normalizeH="0" baseline="0" noProof="0" dirty="0" smtClean="0">
                <a:ln>
                  <a:noFill/>
                </a:ln>
                <a:solidFill>
                  <a:srgbClr val="008000"/>
                </a:solidFill>
                <a:effectLst/>
                <a:uLnTx/>
                <a:uFillTx/>
                <a:latin typeface="+mn-lt"/>
                <a:ea typeface="ＭＳ Ｐゴシック" charset="-128"/>
                <a:cs typeface="+mn-cs"/>
              </a:rPr>
              <a:t>showers.</a:t>
            </a:r>
          </a:p>
          <a:p>
            <a:pPr marL="1143000" marR="0" lvl="2" indent="-228600" algn="l" defTabSz="914400" rtl="0" eaLnBrk="1" fontAlgn="base" latinLnBrk="0" hangingPunct="1">
              <a:lnSpc>
                <a:spcPct val="80000"/>
              </a:lnSpc>
              <a:spcBef>
                <a:spcPct val="20000"/>
              </a:spcBef>
              <a:spcAft>
                <a:spcPct val="0"/>
              </a:spcAft>
              <a:buClrTx/>
              <a:buSzTx/>
              <a:buFont typeface="Arial" pitchFamily="-106" charset="0"/>
              <a:buChar char="•"/>
              <a:tabLst/>
              <a:defRPr/>
            </a:pPr>
            <a:r>
              <a:rPr kumimoji="0" lang="en-US" b="1" i="0" u="none" strike="noStrike" kern="1200" cap="none" spc="0" normalizeH="0" baseline="0" noProof="0" dirty="0" smtClean="0">
                <a:ln>
                  <a:noFill/>
                </a:ln>
                <a:solidFill>
                  <a:srgbClr val="008000"/>
                </a:solidFill>
                <a:effectLst/>
                <a:uLnTx/>
                <a:uFillTx/>
                <a:latin typeface="+mn-lt"/>
                <a:ea typeface="ＭＳ Ｐゴシック" pitchFamily="-106" charset="-128"/>
                <a:cs typeface="+mn-cs"/>
              </a:rPr>
              <a:t>Perugia-0</a:t>
            </a:r>
            <a:r>
              <a:rPr kumimoji="0" lang="en-US" b="1"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 </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(consider Professor tunes</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a:t>
            </a:r>
            <a:r>
              <a:rPr lang="en-US" dirty="0" smtClean="0">
                <a:ea typeface="ＭＳ Ｐゴシック" pitchFamily="-106" charset="-128"/>
              </a:rPr>
              <a:t>,</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 </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referred to as </a:t>
            </a:r>
            <a:r>
              <a:rPr kumimoji="0" lang="en-US" b="1" i="0" u="none" strike="noStrike" kern="1200" cap="none" spc="0" normalizeH="0" baseline="0" noProof="0" dirty="0" smtClean="0">
                <a:ln>
                  <a:noFill/>
                </a:ln>
                <a:solidFill>
                  <a:srgbClr val="008000"/>
                </a:solidFill>
                <a:effectLst/>
                <a:uLnTx/>
                <a:uFillTx/>
                <a:latin typeface="+mn-lt"/>
                <a:ea typeface="ＭＳ Ｐゴシック" pitchFamily="-106" charset="-128"/>
                <a:cs typeface="+mn-cs"/>
              </a:rPr>
              <a:t>P0.</a:t>
            </a:r>
          </a:p>
          <a:p>
            <a:pPr marL="1143000" lvl="2" indent="-228600" defTabSz="914400" fontAlgn="base">
              <a:lnSpc>
                <a:spcPct val="80000"/>
              </a:lnSpc>
              <a:spcBef>
                <a:spcPct val="20000"/>
              </a:spcBef>
              <a:spcAft>
                <a:spcPct val="0"/>
              </a:spcAft>
            </a:pPr>
            <a:r>
              <a:rPr lang="en-US" b="1" dirty="0" smtClean="0">
                <a:ea typeface="ＭＳ Ｐゴシック" pitchFamily="-106" charset="-128"/>
              </a:rPr>
              <a:t>[</a:t>
            </a:r>
            <a:r>
              <a:rPr lang="en-US" b="1" dirty="0"/>
              <a:t>arXiv:</a:t>
            </a:r>
            <a:r>
              <a:rPr lang="en-US" b="1" dirty="0" smtClean="0"/>
              <a:t>0905.3418</a:t>
            </a:r>
            <a:r>
              <a:rPr lang="en-US" b="1" dirty="0" smtClean="0">
                <a:ea typeface="ＭＳ Ｐゴシック" pitchFamily="-106" charset="-128"/>
              </a:rPr>
              <a:t>].</a:t>
            </a:r>
            <a:endParaRPr kumimoji="0" lang="en-US" b="1" i="0" u="none" strike="noStrike" kern="1200" cap="none" spc="0" normalizeH="0" baseline="0" noProof="0" dirty="0" smtClean="0">
              <a:ln>
                <a:noFill/>
              </a:ln>
              <a:solidFill>
                <a:schemeClr val="tx1"/>
              </a:solidFill>
              <a:effectLst/>
              <a:uLnTx/>
              <a:uFillTx/>
              <a:latin typeface="+mn-lt"/>
              <a:ea typeface="ＭＳ Ｐゴシック" pitchFamily="-106" charset="-128"/>
              <a:cs typeface="+mn-cs"/>
            </a:endParaRPr>
          </a:p>
          <a:p>
            <a:pPr marL="1143000" marR="0" lvl="2" indent="-228600" algn="l" defTabSz="914400" rtl="0" eaLnBrk="1" fontAlgn="base" latinLnBrk="0" hangingPunct="1">
              <a:lnSpc>
                <a:spcPct val="80000"/>
              </a:lnSpc>
              <a:spcBef>
                <a:spcPct val="20000"/>
              </a:spcBef>
              <a:spcAft>
                <a:spcPct val="0"/>
              </a:spcAft>
              <a:buClrTx/>
              <a:buSzTx/>
              <a:buFont typeface="Arial" pitchFamily="-106" charset="0"/>
              <a:buChar char="•"/>
              <a:tabLst/>
              <a:defRPr/>
            </a:pPr>
            <a:r>
              <a:rPr kumimoji="0" lang="en-US" b="1" i="0" u="none" strike="noStrike" kern="1200" cap="none" spc="0" normalizeH="0" baseline="0" noProof="0" dirty="0" err="1" smtClean="0">
                <a:ln>
                  <a:noFill/>
                </a:ln>
                <a:solidFill>
                  <a:srgbClr val="FF6600"/>
                </a:solidFill>
                <a:effectLst/>
                <a:uLnTx/>
                <a:uFillTx/>
                <a:latin typeface="+mn-lt"/>
                <a:ea typeface="ＭＳ Ｐゴシック" pitchFamily="-106" charset="-128"/>
                <a:cs typeface="+mn-cs"/>
              </a:rPr>
              <a:t>Pythia</a:t>
            </a:r>
            <a:r>
              <a:rPr kumimoji="0" lang="en-US" b="1" i="0" u="none" strike="noStrike" kern="1200" cap="none" spc="0" normalizeH="0" baseline="0" noProof="0" dirty="0" smtClean="0">
                <a:ln>
                  <a:noFill/>
                </a:ln>
                <a:solidFill>
                  <a:srgbClr val="FF6600"/>
                </a:solidFill>
                <a:effectLst/>
                <a:uLnTx/>
                <a:uFillTx/>
                <a:latin typeface="+mn-lt"/>
                <a:ea typeface="ＭＳ Ｐゴシック" pitchFamily="-106" charset="-128"/>
                <a:cs typeface="+mn-cs"/>
              </a:rPr>
              <a:t> 8</a:t>
            </a:r>
            <a:r>
              <a:rPr kumimoji="0" lang="en-US" b="1"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 </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(different model! only one tune along the lines of </a:t>
            </a:r>
            <a:r>
              <a:rPr kumimoji="0" lang="en-US" b="1" i="0" u="none" strike="noStrike" kern="1200" cap="none" spc="0" normalizeH="0" baseline="0" noProof="0" dirty="0" smtClean="0">
                <a:ln>
                  <a:noFill/>
                </a:ln>
                <a:solidFill>
                  <a:srgbClr val="008000"/>
                </a:solidFill>
                <a:effectLst/>
                <a:uLnTx/>
                <a:uFillTx/>
                <a:latin typeface="+mn-lt"/>
                <a:ea typeface="ＭＳ Ｐゴシック" pitchFamily="-106" charset="-128"/>
                <a:cs typeface="+mn-cs"/>
              </a:rPr>
              <a:t>P0</a:t>
            </a:r>
            <a:r>
              <a:rPr kumimoji="0" lang="en-US"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rPr>
              <a:t>).</a:t>
            </a:r>
          </a:p>
          <a:p>
            <a:pPr marL="1143000" marR="0" lvl="2" indent="-228600" algn="l" defTabSz="914400" rtl="0" eaLnBrk="1" fontAlgn="base" latinLnBrk="0" hangingPunct="1">
              <a:lnSpc>
                <a:spcPct val="80000"/>
              </a:lnSpc>
              <a:spcBef>
                <a:spcPct val="20000"/>
              </a:spcBef>
              <a:spcAft>
                <a:spcPct val="0"/>
              </a:spcAft>
              <a:buClrTx/>
              <a:buSzTx/>
              <a:tabLst/>
              <a:defRPr/>
            </a:pPr>
            <a:endParaRPr kumimoji="0" lang="en-US" sz="2400" b="0" i="0" u="none" strike="noStrike" kern="1200" cap="none" spc="0" normalizeH="0" baseline="0" noProof="0" dirty="0" smtClean="0">
              <a:ln>
                <a:noFill/>
              </a:ln>
              <a:solidFill>
                <a:schemeClr val="tx1"/>
              </a:solidFill>
              <a:effectLst/>
              <a:uLnTx/>
              <a:uFillTx/>
              <a:latin typeface="+mn-lt"/>
              <a:ea typeface="ＭＳ Ｐゴシック" pitchFamily="-106" charset="-128"/>
              <a:cs typeface="+mn-cs"/>
            </a:endParaRPr>
          </a:p>
        </p:txBody>
      </p:sp>
      <p:sp>
        <p:nvSpPr>
          <p:cNvPr id="13" name="Rectangle 12"/>
          <p:cNvSpPr/>
          <p:nvPr/>
        </p:nvSpPr>
        <p:spPr>
          <a:xfrm>
            <a:off x="4825999" y="4684570"/>
            <a:ext cx="4368801" cy="1877437"/>
          </a:xfrm>
          <a:prstGeom prst="rect">
            <a:avLst/>
          </a:prstGeom>
        </p:spPr>
        <p:txBody>
          <a:bodyPr wrap="square">
            <a:spAutoFit/>
          </a:bodyPr>
          <a:lstStyle/>
          <a:p>
            <a:pPr>
              <a:defRPr/>
            </a:pPr>
            <a:r>
              <a:rPr lang="en-US" sz="1600" b="1" dirty="0" smtClean="0">
                <a:solidFill>
                  <a:schemeClr val="tx2"/>
                </a:solidFill>
                <a:latin typeface="Calibri"/>
                <a:ea typeface="Verdana" pitchFamily="-107" charset="0"/>
                <a:cs typeface="Calibri"/>
              </a:rPr>
              <a:t>Evolution </a:t>
            </a:r>
            <a:r>
              <a:rPr lang="en-US" sz="1600" b="1" dirty="0">
                <a:solidFill>
                  <a:schemeClr val="tx2"/>
                </a:solidFill>
                <a:latin typeface="Calibri"/>
                <a:ea typeface="Verdana" pitchFamily="-107" charset="0"/>
                <a:cs typeface="Calibri"/>
              </a:rPr>
              <a:t>of MB </a:t>
            </a:r>
            <a:r>
              <a:rPr lang="en-US" sz="1600" b="1" dirty="0" err="1">
                <a:solidFill>
                  <a:schemeClr val="tx2"/>
                </a:solidFill>
                <a:latin typeface="Calibri"/>
                <a:ea typeface="Verdana" pitchFamily="-107" charset="0"/>
                <a:cs typeface="Calibri"/>
              </a:rPr>
              <a:t>multiplicity@SPS</a:t>
            </a:r>
            <a:r>
              <a:rPr lang="en-US" sz="1600" b="1" dirty="0">
                <a:solidFill>
                  <a:schemeClr val="tx2"/>
                </a:solidFill>
                <a:latin typeface="Calibri"/>
                <a:ea typeface="Verdana" pitchFamily="-107" charset="0"/>
                <a:cs typeface="Calibri"/>
              </a:rPr>
              <a:t> [CERN 2000-004 pg. 293</a:t>
            </a:r>
            <a:r>
              <a:rPr lang="en-US" sz="1600" b="1" dirty="0" smtClean="0">
                <a:solidFill>
                  <a:schemeClr val="tx2"/>
                </a:solidFill>
                <a:latin typeface="Calibri"/>
                <a:ea typeface="Verdana" pitchFamily="-107" charset="0"/>
                <a:cs typeface="Calibri"/>
              </a:rPr>
              <a:t>].</a:t>
            </a:r>
            <a:endParaRPr lang="en-US" sz="800" b="1" dirty="0" smtClean="0">
              <a:solidFill>
                <a:schemeClr val="tx2"/>
              </a:solidFill>
              <a:latin typeface="Calibri"/>
              <a:ea typeface="Verdana" pitchFamily="-107" charset="0"/>
              <a:cs typeface="Calibri"/>
            </a:endParaRPr>
          </a:p>
          <a:p>
            <a:pPr>
              <a:defRPr/>
            </a:pPr>
            <a:endParaRPr lang="en-US" sz="800" b="1" dirty="0" smtClean="0">
              <a:solidFill>
                <a:srgbClr val="FF6600"/>
              </a:solidFill>
              <a:ea typeface="Symbol" pitchFamily="-107" charset="2"/>
              <a:cs typeface="Symbol" pitchFamily="-107" charset="2"/>
            </a:endParaRPr>
          </a:p>
          <a:p>
            <a:pPr>
              <a:defRPr/>
            </a:pPr>
            <a:r>
              <a:rPr lang="en-US" sz="1600" b="1" dirty="0" smtClean="0">
                <a:solidFill>
                  <a:srgbClr val="FF0000"/>
                </a:solidFill>
                <a:latin typeface="Calibri"/>
                <a:ea typeface="Arial" pitchFamily="-107" charset="0"/>
                <a:cs typeface="Calibri"/>
              </a:rPr>
              <a:t>Consider </a:t>
            </a:r>
            <a:r>
              <a:rPr lang="en-US" sz="1600" b="1" dirty="0">
                <a:solidFill>
                  <a:srgbClr val="FF0000"/>
                </a:solidFill>
                <a:latin typeface="Calibri"/>
                <a:ea typeface="Arial" pitchFamily="-107" charset="0"/>
                <a:cs typeface="Calibri"/>
              </a:rPr>
              <a:t>630 </a:t>
            </a:r>
            <a:r>
              <a:rPr lang="en-US" sz="1600" b="1" dirty="0" err="1">
                <a:solidFill>
                  <a:srgbClr val="FF0000"/>
                </a:solidFill>
                <a:latin typeface="Calibri"/>
                <a:ea typeface="Arial" pitchFamily="-107" charset="0"/>
                <a:cs typeface="Calibri"/>
              </a:rPr>
              <a:t>GeV</a:t>
            </a:r>
            <a:r>
              <a:rPr lang="en-US" sz="1600" b="1" dirty="0">
                <a:solidFill>
                  <a:srgbClr val="FF0000"/>
                </a:solidFill>
                <a:latin typeface="Calibri"/>
                <a:ea typeface="Arial" pitchFamily="-107" charset="0"/>
                <a:cs typeface="Calibri"/>
              </a:rPr>
              <a:t> and 1.8 </a:t>
            </a:r>
            <a:r>
              <a:rPr lang="en-US" sz="1600" b="1" dirty="0" err="1">
                <a:solidFill>
                  <a:srgbClr val="FF0000"/>
                </a:solidFill>
                <a:latin typeface="Calibri"/>
                <a:ea typeface="Arial" pitchFamily="-107" charset="0"/>
                <a:cs typeface="Calibri"/>
              </a:rPr>
              <a:t>TeV</a:t>
            </a:r>
            <a:r>
              <a:rPr lang="en-US" sz="1600" b="1" dirty="0">
                <a:solidFill>
                  <a:srgbClr val="FF0000"/>
                </a:solidFill>
                <a:latin typeface="Calibri"/>
                <a:ea typeface="Arial" pitchFamily="-107" charset="0"/>
                <a:cs typeface="Calibri"/>
              </a:rPr>
              <a:t> CDF </a:t>
            </a:r>
            <a:r>
              <a:rPr lang="en-US" sz="1600" b="1" dirty="0" smtClean="0">
                <a:solidFill>
                  <a:srgbClr val="FF0000"/>
                </a:solidFill>
                <a:latin typeface="Calibri"/>
                <a:ea typeface="Arial" pitchFamily="-107" charset="0"/>
                <a:cs typeface="Calibri"/>
              </a:rPr>
              <a:t>UE</a:t>
            </a:r>
            <a:r>
              <a:rPr lang="en-US" sz="1600" b="1" dirty="0">
                <a:solidFill>
                  <a:srgbClr val="FF0000"/>
                </a:solidFill>
                <a:latin typeface="Calibri"/>
                <a:ea typeface="Arial" pitchFamily="-107" charset="0"/>
                <a:cs typeface="Calibri"/>
              </a:rPr>
              <a:t> </a:t>
            </a:r>
            <a:r>
              <a:rPr lang="en-US" sz="1600" b="1" dirty="0" smtClean="0">
                <a:solidFill>
                  <a:srgbClr val="FF0000"/>
                </a:solidFill>
                <a:latin typeface="Calibri"/>
                <a:ea typeface="Arial" pitchFamily="-107" charset="0"/>
                <a:cs typeface="Calibri"/>
              </a:rPr>
              <a:t>data</a:t>
            </a:r>
            <a:r>
              <a:rPr lang="en-US" sz="1600" b="1" dirty="0">
                <a:solidFill>
                  <a:srgbClr val="FF0000"/>
                </a:solidFill>
                <a:latin typeface="Calibri"/>
                <a:ea typeface="Arial" pitchFamily="-107" charset="0"/>
                <a:cs typeface="Calibri"/>
              </a:rPr>
              <a:t>, compatible with UE@RHIC, UE@CMS (900 </a:t>
            </a:r>
            <a:r>
              <a:rPr lang="en-US" sz="1600" b="1" dirty="0" err="1">
                <a:solidFill>
                  <a:srgbClr val="FF0000"/>
                </a:solidFill>
                <a:latin typeface="Calibri"/>
                <a:ea typeface="Arial" pitchFamily="-107" charset="0"/>
                <a:cs typeface="Calibri"/>
              </a:rPr>
              <a:t>GeV</a:t>
            </a:r>
            <a:r>
              <a:rPr lang="en-US" sz="1600" b="1" dirty="0" smtClean="0">
                <a:solidFill>
                  <a:srgbClr val="FF0000"/>
                </a:solidFill>
                <a:latin typeface="Calibri"/>
                <a:ea typeface="Arial" pitchFamily="-107" charset="0"/>
                <a:cs typeface="Calibri"/>
              </a:rPr>
              <a:t>).</a:t>
            </a:r>
            <a:endParaRPr lang="en-US" sz="800" b="1" dirty="0" smtClean="0">
              <a:solidFill>
                <a:srgbClr val="FF0000"/>
              </a:solidFill>
              <a:latin typeface="Calibri"/>
              <a:ea typeface="Arial" pitchFamily="-107" charset="0"/>
              <a:cs typeface="Calibri"/>
            </a:endParaRPr>
          </a:p>
          <a:p>
            <a:pPr>
              <a:defRPr/>
            </a:pPr>
            <a:endParaRPr lang="en-US" sz="800" b="1" dirty="0" smtClean="0">
              <a:solidFill>
                <a:srgbClr val="FF6600"/>
              </a:solidFill>
              <a:latin typeface="Arial" charset="0"/>
              <a:ea typeface="Arial" pitchFamily="-107" charset="0"/>
              <a:cs typeface="Arial" pitchFamily="-107" charset="0"/>
            </a:endParaRPr>
          </a:p>
          <a:p>
            <a:pPr>
              <a:defRPr/>
            </a:pPr>
            <a:r>
              <a:rPr lang="en-US" sz="1600" b="1" dirty="0" smtClean="0">
                <a:solidFill>
                  <a:srgbClr val="0000FF"/>
                </a:solidFill>
                <a:latin typeface="Calibri"/>
                <a:ea typeface="Arial" pitchFamily="-107" charset="0"/>
                <a:cs typeface="Calibri"/>
              </a:rPr>
              <a:t>Ad </a:t>
            </a:r>
            <a:r>
              <a:rPr lang="en-US" sz="1600" b="1" dirty="0">
                <a:solidFill>
                  <a:srgbClr val="0000FF"/>
                </a:solidFill>
                <a:latin typeface="Calibri"/>
                <a:ea typeface="Arial" pitchFamily="-107" charset="0"/>
                <a:cs typeface="Calibri"/>
              </a:rPr>
              <a:t>hoc for </a:t>
            </a:r>
            <a:r>
              <a:rPr lang="en-US" sz="1600" b="1" dirty="0" smtClean="0">
                <a:solidFill>
                  <a:srgbClr val="0000FF"/>
                </a:solidFill>
                <a:latin typeface="Calibri"/>
                <a:ea typeface="Arial" pitchFamily="-107" charset="0"/>
                <a:cs typeface="Calibri"/>
              </a:rPr>
              <a:t>CMS </a:t>
            </a:r>
            <a:r>
              <a:rPr lang="en-US" sz="1600" b="1" dirty="0">
                <a:solidFill>
                  <a:srgbClr val="0000FF"/>
                </a:solidFill>
                <a:latin typeface="Calibri"/>
                <a:ea typeface="Arial" pitchFamily="-107" charset="0"/>
                <a:cs typeface="Calibri"/>
              </a:rPr>
              <a:t>studies, maximize the</a:t>
            </a:r>
            <a:r>
              <a:rPr lang="en-US" sz="1600" b="1" dirty="0" smtClean="0">
                <a:solidFill>
                  <a:srgbClr val="0000FF"/>
                </a:solidFill>
                <a:latin typeface="Calibri"/>
                <a:ea typeface="Arial" pitchFamily="-107" charset="0"/>
                <a:cs typeface="Calibri"/>
              </a:rPr>
              <a:t> UE  activity </a:t>
            </a:r>
            <a:r>
              <a:rPr lang="en-US" sz="1600" b="1" dirty="0">
                <a:solidFill>
                  <a:srgbClr val="0000FF"/>
                </a:solidFill>
                <a:latin typeface="Calibri"/>
                <a:ea typeface="Arial" pitchFamily="-107" charset="0"/>
                <a:cs typeface="Calibri"/>
              </a:rPr>
              <a:t>at 900 </a:t>
            </a:r>
            <a:r>
              <a:rPr lang="en-US" sz="1600" b="1" dirty="0" err="1">
                <a:solidFill>
                  <a:srgbClr val="0000FF"/>
                </a:solidFill>
                <a:latin typeface="Calibri"/>
                <a:ea typeface="Arial" pitchFamily="-107" charset="0"/>
                <a:cs typeface="Calibri"/>
              </a:rPr>
              <a:t>GeV</a:t>
            </a:r>
            <a:r>
              <a:rPr lang="en-US" sz="1600" b="1" dirty="0">
                <a:solidFill>
                  <a:srgbClr val="0000FF"/>
                </a:solidFill>
                <a:latin typeface="Calibri"/>
                <a:ea typeface="Arial" pitchFamily="-107" charset="0"/>
                <a:cs typeface="Calibri"/>
              </a:rPr>
              <a:t> still compatible with CDF &amp; </a:t>
            </a:r>
            <a:r>
              <a:rPr lang="en-US" sz="1600" b="1" dirty="0" smtClean="0">
                <a:solidFill>
                  <a:srgbClr val="0000FF"/>
                </a:solidFill>
                <a:latin typeface="Calibri"/>
                <a:ea typeface="Arial" pitchFamily="-107" charset="0"/>
                <a:cs typeface="Calibri"/>
              </a:rPr>
              <a:t>RHIC.</a:t>
            </a:r>
            <a:endParaRPr lang="en-US" sz="1600" b="1" dirty="0">
              <a:solidFill>
                <a:srgbClr val="0000FF"/>
              </a:solidFill>
              <a:latin typeface="Calibri"/>
              <a:ea typeface="Verdana" pitchFamily="-107" charset="0"/>
              <a:cs typeface="Calibri"/>
            </a:endParaRPr>
          </a:p>
        </p:txBody>
      </p:sp>
      <p:sp>
        <p:nvSpPr>
          <p:cNvPr id="15"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7/23/10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6"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7"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4" name="Picture 126" descr="Pi-Fig3p-d"/>
          <p:cNvPicPr>
            <a:picLocks noChangeAspect="1" noChangeArrowheads="1"/>
          </p:cNvPicPr>
          <p:nvPr/>
        </p:nvPicPr>
        <p:blipFill>
          <a:blip r:embed="rId2"/>
          <a:srcRect/>
          <a:stretch>
            <a:fillRect/>
          </a:stretch>
        </p:blipFill>
        <p:spPr bwMode="auto">
          <a:xfrm>
            <a:off x="5186363" y="1270000"/>
            <a:ext cx="3957637" cy="4038600"/>
          </a:xfrm>
          <a:prstGeom prst="rect">
            <a:avLst/>
          </a:prstGeom>
          <a:noFill/>
        </p:spPr>
      </p:pic>
      <p:pic>
        <p:nvPicPr>
          <p:cNvPr id="22" name="Picture 125" descr="Pi-Fig3p-c"/>
          <p:cNvPicPr>
            <a:picLocks noChangeAspect="1" noChangeArrowheads="1"/>
          </p:cNvPicPr>
          <p:nvPr/>
        </p:nvPicPr>
        <p:blipFill>
          <a:blip r:embed="rId3"/>
          <a:srcRect/>
          <a:stretch>
            <a:fillRect/>
          </a:stretch>
        </p:blipFill>
        <p:spPr bwMode="auto">
          <a:xfrm>
            <a:off x="0" y="1270000"/>
            <a:ext cx="3957637" cy="4038600"/>
          </a:xfrm>
          <a:prstGeom prst="rect">
            <a:avLst/>
          </a:prstGeom>
          <a:noFill/>
        </p:spPr>
      </p:pic>
      <p:sp>
        <p:nvSpPr>
          <p:cNvPr id="11" name="Rectangle 1"/>
          <p:cNvSpPr>
            <a:spLocks noGrp="1" noChangeArrowheads="1"/>
          </p:cNvSpPr>
          <p:nvPr>
            <p:ph type="title" idx="4294967295"/>
          </p:nvPr>
        </p:nvSpPr>
        <p:spPr>
          <a:xfrm>
            <a:off x="0" y="179388"/>
            <a:ext cx="9144000" cy="735012"/>
          </a:xfrm>
        </p:spPr>
        <p:txBody>
          <a:bodyPr tIns="25602"/>
          <a:lstStyle/>
          <a:p>
            <a:pPr>
              <a:tabLst>
                <a:tab pos="656650" algn="l"/>
                <a:tab pos="1313299" algn="l"/>
                <a:tab pos="1969949" algn="l"/>
                <a:tab pos="2626599" algn="l"/>
                <a:tab pos="3283248" algn="l"/>
                <a:tab pos="3939898" algn="l"/>
                <a:tab pos="4596548" algn="l"/>
                <a:tab pos="5253198" algn="l"/>
                <a:tab pos="5909847" algn="l"/>
                <a:tab pos="6566497" algn="l"/>
              </a:tabLst>
              <a:defRPr/>
            </a:pPr>
            <a:r>
              <a:rPr lang="en-US" b="0" dirty="0" smtClean="0">
                <a:solidFill>
                  <a:srgbClr val="000000"/>
                </a:solidFill>
              </a:rPr>
              <a:t>Densities in the Transverse Region</a:t>
            </a:r>
            <a:r>
              <a:rPr lang="en-US" dirty="0" smtClean="0">
                <a:ea typeface="+mj-ea"/>
                <a:cs typeface="+mj-cs"/>
              </a:rPr>
              <a:t/>
            </a:r>
            <a:br>
              <a:rPr lang="en-US" dirty="0" smtClean="0">
                <a:ea typeface="+mj-ea"/>
                <a:cs typeface="+mj-cs"/>
              </a:rPr>
            </a:br>
            <a:endParaRPr lang="en-US" sz="2400" dirty="0">
              <a:solidFill>
                <a:schemeClr val="bg1">
                  <a:lumMod val="50000"/>
                </a:schemeClr>
              </a:solidFill>
              <a:ea typeface="+mj-ea"/>
              <a:cs typeface="+mj-cs"/>
            </a:endParaRPr>
          </a:p>
        </p:txBody>
      </p:sp>
      <p:sp>
        <p:nvSpPr>
          <p:cNvPr id="49158" name="Rectangle 3"/>
          <p:cNvSpPr>
            <a:spLocks noChangeArrowheads="1"/>
          </p:cNvSpPr>
          <p:nvPr/>
        </p:nvSpPr>
        <p:spPr bwMode="auto">
          <a:xfrm>
            <a:off x="109538" y="723900"/>
            <a:ext cx="8983662" cy="916730"/>
          </a:xfrm>
          <a:prstGeom prst="rect">
            <a:avLst/>
          </a:prstGeom>
          <a:noFill/>
          <a:ln w="9525">
            <a:noFill/>
            <a:round/>
            <a:headEnd/>
            <a:tailEnd/>
          </a:ln>
        </p:spPr>
        <p:txBody>
          <a:bodyPr lIns="81639" tIns="42452" rIns="81639" bIns="42452">
            <a:prstTxWarp prst="textNoShape">
              <a:avLst/>
            </a:prstTxWarp>
            <a:spAutoFit/>
          </a:bodyPr>
          <a:lstStyle/>
          <a:p>
            <a:pP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GB" dirty="0">
                <a:solidFill>
                  <a:schemeClr val="accent4"/>
                </a:solidFill>
                <a:ea typeface="Verdana" pitchFamily="-106" charset="0"/>
                <a:cs typeface="Verdana" pitchFamily="-106" charset="0"/>
              </a:rPr>
              <a:t>7 </a:t>
            </a:r>
            <a:r>
              <a:rPr lang="en-GB" dirty="0" err="1">
                <a:solidFill>
                  <a:schemeClr val="accent4"/>
                </a:solidFill>
                <a:ea typeface="Verdana" pitchFamily="-106" charset="0"/>
                <a:cs typeface="Verdana" pitchFamily="-106" charset="0"/>
              </a:rPr>
              <a:t>TeV</a:t>
            </a:r>
            <a:r>
              <a:rPr lang="en-GB" dirty="0">
                <a:solidFill>
                  <a:srgbClr val="964528"/>
                </a:solidFill>
                <a:ea typeface="Verdana" pitchFamily="-106" charset="0"/>
                <a:cs typeface="Verdana" pitchFamily="-106" charset="0"/>
              </a:rPr>
              <a:t> and </a:t>
            </a:r>
            <a:r>
              <a:rPr lang="en-GB" dirty="0">
                <a:solidFill>
                  <a:srgbClr val="FF0000"/>
                </a:solidFill>
                <a:ea typeface="Verdana" pitchFamily="-106" charset="0"/>
                <a:cs typeface="Verdana" pitchFamily="-106" charset="0"/>
              </a:rPr>
              <a:t>900 </a:t>
            </a:r>
            <a:r>
              <a:rPr lang="en-GB" dirty="0" err="1">
                <a:solidFill>
                  <a:srgbClr val="FF0000"/>
                </a:solidFill>
                <a:ea typeface="Verdana" pitchFamily="-106" charset="0"/>
                <a:cs typeface="Verdana" pitchFamily="-106" charset="0"/>
              </a:rPr>
              <a:t>GeV</a:t>
            </a:r>
            <a:r>
              <a:rPr lang="en-GB" dirty="0">
                <a:solidFill>
                  <a:srgbClr val="FF0000"/>
                </a:solidFill>
                <a:ea typeface="Verdana" pitchFamily="-106" charset="0"/>
                <a:cs typeface="Verdana" pitchFamily="-106" charset="0"/>
              </a:rPr>
              <a:t> </a:t>
            </a:r>
            <a:r>
              <a:rPr lang="en-GB" dirty="0">
                <a:solidFill>
                  <a:srgbClr val="964528"/>
                </a:solidFill>
                <a:ea typeface="Verdana" pitchFamily="-106" charset="0"/>
                <a:cs typeface="Verdana" pitchFamily="-106" charset="0"/>
              </a:rPr>
              <a:t>results for the reference charged multiplicity density and </a:t>
            </a:r>
            <a:r>
              <a:rPr lang="en-GB" dirty="0" err="1" smtClean="0">
                <a:solidFill>
                  <a:srgbClr val="964528"/>
                </a:solidFill>
                <a:latin typeface="Symbol" pitchFamily="-106" charset="2"/>
                <a:ea typeface="Verdana" pitchFamily="-106" charset="0"/>
                <a:cs typeface="Symbol" pitchFamily="-106" charset="2"/>
              </a:rPr>
              <a:t>S</a:t>
            </a:r>
            <a:r>
              <a:rPr lang="en-GB" dirty="0" err="1" smtClean="0">
                <a:solidFill>
                  <a:srgbClr val="964528"/>
                </a:solidFill>
                <a:ea typeface="Verdana" pitchFamily="-106" charset="0"/>
                <a:cs typeface="Verdana" pitchFamily="-106" charset="0"/>
              </a:rPr>
              <a:t>pT</a:t>
            </a:r>
            <a:r>
              <a:rPr lang="en-GB" dirty="0" smtClean="0">
                <a:solidFill>
                  <a:srgbClr val="964528"/>
                </a:solidFill>
                <a:ea typeface="Verdana" pitchFamily="-106" charset="0"/>
                <a:cs typeface="Verdana" pitchFamily="-106" charset="0"/>
              </a:rPr>
              <a:t> </a:t>
            </a:r>
            <a:r>
              <a:rPr lang="en-GB" dirty="0">
                <a:solidFill>
                  <a:srgbClr val="964528"/>
                </a:solidFill>
                <a:ea typeface="Verdana" pitchFamily="-106" charset="0"/>
                <a:cs typeface="Verdana" pitchFamily="-106" charset="0"/>
              </a:rPr>
              <a:t>density profiles including both D6T and DW predictions.</a:t>
            </a:r>
          </a:p>
          <a:p>
            <a:pP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endParaRPr lang="en-GB" b="1" dirty="0">
              <a:solidFill>
                <a:srgbClr val="964528"/>
              </a:solidFill>
              <a:ea typeface="Verdana" pitchFamily="-106" charset="0"/>
              <a:cs typeface="Verdana" pitchFamily="-106" charset="0"/>
            </a:endParaRPr>
          </a:p>
        </p:txBody>
      </p:sp>
      <p:sp>
        <p:nvSpPr>
          <p:cNvPr id="49160" name="Rectangle 4"/>
          <p:cNvSpPr>
            <a:spLocks noChangeArrowheads="1"/>
          </p:cNvSpPr>
          <p:nvPr/>
        </p:nvSpPr>
        <p:spPr bwMode="auto">
          <a:xfrm>
            <a:off x="4089400" y="1739900"/>
            <a:ext cx="4724400" cy="393700"/>
          </a:xfrm>
          <a:prstGeom prst="rect">
            <a:avLst/>
          </a:prstGeom>
          <a:noFill/>
          <a:ln w="9525">
            <a:noFill/>
            <a:round/>
            <a:headEnd/>
            <a:tailEnd/>
          </a:ln>
        </p:spPr>
        <p:txBody>
          <a:bodyPr lIns="81639" tIns="42452" rIns="81639" bIns="42452">
            <a:prstTxWarp prst="textNoShape">
              <a:avLst/>
            </a:prstTxWarp>
            <a:spAutoFit/>
          </a:bodyPr>
          <a:lstStyle/>
          <a:p>
            <a:pPr lvl="2" algn="ctr"/>
            <a:r>
              <a:rPr lang="en-US" sz="2000" b="1" dirty="0">
                <a:solidFill>
                  <a:srgbClr val="000000"/>
                </a:solidFill>
              </a:rPr>
              <a:t>d</a:t>
            </a:r>
            <a:r>
              <a:rPr lang="en-US" sz="2000" b="1" baseline="30000" dirty="0">
                <a:solidFill>
                  <a:srgbClr val="000000"/>
                </a:solidFill>
              </a:rPr>
              <a:t>2</a:t>
            </a:r>
            <a:r>
              <a:rPr lang="en-US" sz="2000" b="1" dirty="0">
                <a:solidFill>
                  <a:srgbClr val="000000"/>
                </a:solidFill>
                <a:latin typeface="Symbol" pitchFamily="-106" charset="2"/>
                <a:ea typeface="Symbol" pitchFamily="-106" charset="2"/>
                <a:cs typeface="Symbol" pitchFamily="-106" charset="2"/>
              </a:rPr>
              <a:t>S</a:t>
            </a:r>
            <a:r>
              <a:rPr lang="en-US" sz="2000" b="1" dirty="0">
                <a:solidFill>
                  <a:srgbClr val="000000"/>
                </a:solidFill>
              </a:rPr>
              <a:t>pT/d</a:t>
            </a:r>
            <a:r>
              <a:rPr lang="en-US" sz="2000" b="1" dirty="0">
                <a:solidFill>
                  <a:srgbClr val="000000"/>
                </a:solidFill>
                <a:latin typeface="Symbol" pitchFamily="-106" charset="2"/>
                <a:ea typeface="Symbol" pitchFamily="-106" charset="2"/>
                <a:cs typeface="Symbol" pitchFamily="-106" charset="2"/>
              </a:rPr>
              <a:t>h</a:t>
            </a:r>
            <a:r>
              <a:rPr lang="en-US" sz="2000" b="1" dirty="0">
                <a:solidFill>
                  <a:srgbClr val="000000"/>
                </a:solidFill>
              </a:rPr>
              <a:t>d</a:t>
            </a:r>
            <a:r>
              <a:rPr lang="en-US" sz="2000" b="1" dirty="0">
                <a:solidFill>
                  <a:srgbClr val="000000"/>
                </a:solidFill>
                <a:latin typeface="Symbol" pitchFamily="-106" charset="2"/>
                <a:ea typeface="Symbol" pitchFamily="-106" charset="2"/>
                <a:cs typeface="Symbol" pitchFamily="-106" charset="2"/>
              </a:rPr>
              <a:t>f</a:t>
            </a:r>
            <a:endParaRPr lang="en-US" sz="2000" b="1" dirty="0">
              <a:solidFill>
                <a:srgbClr val="000000"/>
              </a:solidFill>
            </a:endParaRPr>
          </a:p>
        </p:txBody>
      </p:sp>
      <p:sp>
        <p:nvSpPr>
          <p:cNvPr id="49161" name="Rectangle 4"/>
          <p:cNvSpPr>
            <a:spLocks noChangeArrowheads="1"/>
          </p:cNvSpPr>
          <p:nvPr/>
        </p:nvSpPr>
        <p:spPr bwMode="auto">
          <a:xfrm>
            <a:off x="-1358900" y="1485900"/>
            <a:ext cx="4724400" cy="393700"/>
          </a:xfrm>
          <a:prstGeom prst="rect">
            <a:avLst/>
          </a:prstGeom>
          <a:noFill/>
          <a:ln w="9525">
            <a:noFill/>
            <a:round/>
            <a:headEnd/>
            <a:tailEnd/>
          </a:ln>
        </p:spPr>
        <p:txBody>
          <a:bodyPr lIns="81639" tIns="42452" rIns="81639" bIns="42452">
            <a:prstTxWarp prst="textNoShape">
              <a:avLst/>
            </a:prstTxWarp>
            <a:spAutoFit/>
          </a:bodyPr>
          <a:lstStyle/>
          <a:p>
            <a:pPr lvl="2" algn="ctr"/>
            <a:r>
              <a:rPr lang="en-US" sz="2000" b="1" dirty="0" smtClean="0">
                <a:solidFill>
                  <a:srgbClr val="000000"/>
                </a:solidFill>
              </a:rPr>
              <a:t>d</a:t>
            </a:r>
            <a:r>
              <a:rPr lang="en-US" sz="2000" b="1" baseline="30000" dirty="0" smtClean="0">
                <a:solidFill>
                  <a:srgbClr val="000000"/>
                </a:solidFill>
              </a:rPr>
              <a:t>2</a:t>
            </a:r>
            <a:r>
              <a:rPr lang="en-US" sz="2000" b="1" dirty="0" smtClean="0">
                <a:solidFill>
                  <a:srgbClr val="000000"/>
                </a:solidFill>
                <a:latin typeface="Symbol" pitchFamily="-106" charset="2"/>
                <a:ea typeface="Symbol" pitchFamily="-106" charset="2"/>
                <a:cs typeface="Symbol" pitchFamily="-106" charset="2"/>
              </a:rPr>
              <a:t>N</a:t>
            </a:r>
            <a:r>
              <a:rPr lang="en-US" sz="2000" b="1" baseline="-25000" dirty="0" smtClean="0">
                <a:solidFill>
                  <a:srgbClr val="000000"/>
                </a:solidFill>
                <a:latin typeface="Calibri"/>
                <a:ea typeface="Symbol" pitchFamily="-106" charset="2"/>
                <a:cs typeface="Calibri"/>
              </a:rPr>
              <a:t>ch</a:t>
            </a:r>
            <a:r>
              <a:rPr lang="en-US" sz="2000" b="1" dirty="0" smtClean="0">
                <a:solidFill>
                  <a:srgbClr val="000000"/>
                </a:solidFill>
              </a:rPr>
              <a:t>/</a:t>
            </a:r>
            <a:r>
              <a:rPr lang="en-US" sz="2000" b="1" dirty="0">
                <a:solidFill>
                  <a:srgbClr val="000000"/>
                </a:solidFill>
              </a:rPr>
              <a:t>d</a:t>
            </a:r>
            <a:r>
              <a:rPr lang="en-US" sz="2000" b="1" dirty="0">
                <a:solidFill>
                  <a:srgbClr val="000000"/>
                </a:solidFill>
                <a:latin typeface="Symbol" pitchFamily="-106" charset="2"/>
                <a:ea typeface="Symbol" pitchFamily="-106" charset="2"/>
                <a:cs typeface="Symbol" pitchFamily="-106" charset="2"/>
              </a:rPr>
              <a:t>h</a:t>
            </a:r>
            <a:r>
              <a:rPr lang="en-US" sz="2000" b="1" dirty="0">
                <a:solidFill>
                  <a:srgbClr val="000000"/>
                </a:solidFill>
              </a:rPr>
              <a:t>d</a:t>
            </a:r>
            <a:r>
              <a:rPr lang="en-US" sz="2000" b="1" dirty="0">
                <a:solidFill>
                  <a:srgbClr val="000000"/>
                </a:solidFill>
                <a:latin typeface="Symbol" pitchFamily="-106" charset="2"/>
                <a:ea typeface="Symbol" pitchFamily="-106" charset="2"/>
                <a:cs typeface="Symbol" pitchFamily="-106" charset="2"/>
              </a:rPr>
              <a:t>f</a:t>
            </a:r>
            <a:endParaRPr lang="en-US" sz="1700" b="1" dirty="0">
              <a:solidFill>
                <a:srgbClr val="000000"/>
              </a:solidFill>
            </a:endParaRPr>
          </a:p>
        </p:txBody>
      </p:sp>
      <p:sp>
        <p:nvSpPr>
          <p:cNvPr id="10"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7/22/10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2"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3"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25" name="Rectangle 3"/>
          <p:cNvSpPr>
            <a:spLocks noChangeArrowheads="1"/>
          </p:cNvSpPr>
          <p:nvPr/>
        </p:nvSpPr>
        <p:spPr bwMode="auto">
          <a:xfrm>
            <a:off x="0" y="5295900"/>
            <a:ext cx="9144000" cy="1193729"/>
          </a:xfrm>
          <a:prstGeom prst="rect">
            <a:avLst/>
          </a:prstGeom>
          <a:noFill/>
          <a:ln w="9525">
            <a:noFill/>
            <a:round/>
            <a:headEnd/>
            <a:tailEnd/>
          </a:ln>
        </p:spPr>
        <p:txBody>
          <a:bodyPr lIns="81639" tIns="42452" rIns="81639" bIns="42452">
            <a:prstTxWarp prst="textNoShape">
              <a:avLst/>
            </a:prstTxWarp>
            <a:spAutoFit/>
          </a:bodyPr>
          <a:lstStyle/>
          <a:p>
            <a:r>
              <a:rPr lang="en-US" b="1" dirty="0">
                <a:solidFill>
                  <a:srgbClr val="660066"/>
                </a:solidFill>
              </a:rPr>
              <a:t>Fast rise </a:t>
            </a:r>
            <a:r>
              <a:rPr lang="en-US" dirty="0">
                <a:solidFill>
                  <a:srgbClr val="964528"/>
                </a:solidFill>
              </a:rPr>
              <a:t>for </a:t>
            </a:r>
            <a:r>
              <a:rPr lang="en-US" dirty="0" err="1"/>
              <a:t>pT</a:t>
            </a:r>
            <a:r>
              <a:rPr lang="en-US" dirty="0"/>
              <a:t> &lt; 8 </a:t>
            </a:r>
            <a:r>
              <a:rPr lang="en-US" dirty="0" err="1"/>
              <a:t>GeV/</a:t>
            </a:r>
            <a:r>
              <a:rPr lang="en-US" dirty="0" err="1" smtClean="0"/>
              <a:t>c</a:t>
            </a:r>
            <a:r>
              <a:rPr lang="en-US" dirty="0" smtClean="0"/>
              <a:t> </a:t>
            </a:r>
            <a:r>
              <a:rPr lang="en-US" dirty="0" smtClean="0">
                <a:solidFill>
                  <a:srgbClr val="964528"/>
                </a:solidFill>
              </a:rPr>
              <a:t>(</a:t>
            </a:r>
            <a:r>
              <a:rPr lang="en-US" dirty="0" smtClean="0">
                <a:solidFill>
                  <a:srgbClr val="FF0000"/>
                </a:solidFill>
              </a:rPr>
              <a:t>4 </a:t>
            </a:r>
            <a:r>
              <a:rPr lang="en-US" dirty="0" err="1" smtClean="0">
                <a:solidFill>
                  <a:srgbClr val="FF0000"/>
                </a:solidFill>
              </a:rPr>
              <a:t>GeV/c</a:t>
            </a:r>
            <a:r>
              <a:rPr lang="en-US" dirty="0" smtClean="0">
                <a:solidFill>
                  <a:srgbClr val="964528"/>
                </a:solidFill>
              </a:rPr>
              <a:t>), </a:t>
            </a:r>
            <a:r>
              <a:rPr lang="en-US" dirty="0">
                <a:solidFill>
                  <a:srgbClr val="964528"/>
                </a:solidFill>
              </a:rPr>
              <a:t>attributed mainly </a:t>
            </a:r>
            <a:r>
              <a:rPr lang="en-US" dirty="0" smtClean="0">
                <a:solidFill>
                  <a:srgbClr val="964528"/>
                </a:solidFill>
              </a:rPr>
              <a:t>to</a:t>
            </a:r>
            <a:r>
              <a:rPr lang="en-US" dirty="0" smtClean="0">
                <a:solidFill>
                  <a:srgbClr val="964528"/>
                </a:solidFill>
              </a:rPr>
              <a:t> the</a:t>
            </a:r>
            <a:r>
              <a:rPr lang="en-US" dirty="0" smtClean="0">
                <a:solidFill>
                  <a:srgbClr val="660066"/>
                </a:solidFill>
              </a:rPr>
              <a:t> </a:t>
            </a:r>
            <a:r>
              <a:rPr lang="en-US" b="1" dirty="0">
                <a:solidFill>
                  <a:srgbClr val="660066"/>
                </a:solidFill>
              </a:rPr>
              <a:t>increase of MPI activity</a:t>
            </a:r>
            <a:r>
              <a:rPr lang="en-US" dirty="0">
                <a:solidFill>
                  <a:srgbClr val="964528"/>
                </a:solidFill>
              </a:rPr>
              <a:t>, followed by a </a:t>
            </a:r>
            <a:r>
              <a:rPr lang="en-US" b="1" dirty="0">
                <a:solidFill>
                  <a:srgbClr val="008000"/>
                </a:solidFill>
              </a:rPr>
              <a:t>Plateau-like region </a:t>
            </a:r>
            <a:r>
              <a:rPr lang="en-US" dirty="0">
                <a:solidFill>
                  <a:srgbClr val="964528"/>
                </a:solidFill>
              </a:rPr>
              <a:t>with ≈ constant average number of selected particles and a slow increase of </a:t>
            </a:r>
            <a:r>
              <a:rPr lang="en-US" dirty="0" err="1">
                <a:solidFill>
                  <a:srgbClr val="964528"/>
                </a:solidFill>
                <a:latin typeface="Symbol" pitchFamily="-106" charset="2"/>
                <a:ea typeface="Symbol" pitchFamily="-106" charset="2"/>
                <a:cs typeface="Symbol" pitchFamily="-106" charset="2"/>
              </a:rPr>
              <a:t>S</a:t>
            </a:r>
            <a:r>
              <a:rPr lang="en-US" dirty="0" err="1">
                <a:solidFill>
                  <a:srgbClr val="964528"/>
                </a:solidFill>
              </a:rPr>
              <a:t>pT</a:t>
            </a:r>
            <a:r>
              <a:rPr lang="en-US" dirty="0">
                <a:solidFill>
                  <a:srgbClr val="964528"/>
                </a:solidFill>
              </a:rPr>
              <a:t>, in a </a:t>
            </a:r>
            <a:r>
              <a:rPr lang="en-US" b="1" dirty="0">
                <a:solidFill>
                  <a:srgbClr val="008000"/>
                </a:solidFill>
              </a:rPr>
              <a:t>saturation regime</a:t>
            </a:r>
            <a:r>
              <a:rPr lang="en-US" dirty="0" smtClean="0">
                <a:solidFill>
                  <a:srgbClr val="964528"/>
                </a:solidFill>
              </a:rPr>
              <a:t>.</a:t>
            </a:r>
          </a:p>
          <a:p>
            <a:r>
              <a:rPr lang="en-US" b="1" dirty="0" smtClean="0">
                <a:solidFill>
                  <a:srgbClr val="FF6600"/>
                </a:solidFill>
              </a:rPr>
              <a:t>Increase of the activity with √</a:t>
            </a:r>
            <a:r>
              <a:rPr lang="en-US" b="1" dirty="0" err="1" smtClean="0">
                <a:solidFill>
                  <a:srgbClr val="FF6600"/>
                </a:solidFill>
              </a:rPr>
              <a:t>s</a:t>
            </a:r>
            <a:r>
              <a:rPr lang="en-US" b="1" dirty="0" smtClean="0">
                <a:solidFill>
                  <a:srgbClr val="FF6600"/>
                </a:solidFill>
              </a:rPr>
              <a:t> also corroborates </a:t>
            </a:r>
            <a:r>
              <a:rPr lang="en-US" b="1" dirty="0" err="1" smtClean="0">
                <a:solidFill>
                  <a:srgbClr val="FF6600"/>
                </a:solidFill>
              </a:rPr>
              <a:t>MPIs</a:t>
            </a:r>
            <a:r>
              <a:rPr lang="en-US" b="1" dirty="0" smtClean="0">
                <a:solidFill>
                  <a:srgbClr val="FF6600"/>
                </a:solidFill>
              </a:rPr>
              <a:t> (growth with </a:t>
            </a:r>
            <a:r>
              <a:rPr lang="en-US" b="1" dirty="0" err="1" smtClean="0">
                <a:solidFill>
                  <a:srgbClr val="FF6600"/>
                </a:solidFill>
              </a:rPr>
              <a:t>PDFs</a:t>
            </a:r>
            <a:r>
              <a:rPr lang="en-US" b="1" dirty="0" smtClean="0">
                <a:solidFill>
                  <a:srgbClr val="FF6600"/>
                </a:solidFill>
              </a:rPr>
              <a:t>).</a:t>
            </a:r>
            <a:endParaRPr lang="en-US" b="1" dirty="0" smtClean="0">
              <a:solidFill>
                <a:srgbClr val="FF6600"/>
              </a:solidFill>
            </a:endParaRPr>
          </a:p>
        </p:txBody>
      </p:sp>
      <p:sp>
        <p:nvSpPr>
          <p:cNvPr id="26" name="Text Box 9"/>
          <p:cNvSpPr txBox="1">
            <a:spLocks noChangeArrowheads="1"/>
          </p:cNvSpPr>
          <p:nvPr/>
        </p:nvSpPr>
        <p:spPr bwMode="auto">
          <a:xfrm>
            <a:off x="594518" y="1879600"/>
            <a:ext cx="1579563" cy="598487"/>
          </a:xfrm>
          <a:prstGeom prst="rect">
            <a:avLst/>
          </a:prstGeom>
          <a:noFill/>
          <a:ln w="36000">
            <a:noFill/>
            <a:round/>
            <a:headEnd/>
            <a:tailEnd/>
          </a:ln>
          <a:effectLst/>
        </p:spPr>
        <p:txBody>
          <a:bodyPr wrap="none" lIns="72000" tIns="86112" rIns="72000" bIns="72000">
            <a:prstTxWarp prst="textNoShape">
              <a:avLst/>
            </a:prstTxWarp>
          </a:bodyPr>
          <a:lstStyle/>
          <a:p>
            <a:pPr algn="ctr">
              <a:tabLst>
                <a:tab pos="723900" algn="l"/>
                <a:tab pos="1447800" algn="l"/>
              </a:tabLst>
            </a:pPr>
            <a:r>
              <a:rPr lang="en-US" sz="1200" b="1" dirty="0" smtClean="0">
                <a:solidFill>
                  <a:srgbClr val="0000FF"/>
                </a:solidFill>
                <a:ea typeface="msmincho" charset="0"/>
                <a:cs typeface="msmincho" charset="0"/>
              </a:rPr>
              <a:t>Stat. </a:t>
            </a:r>
            <a:r>
              <a:rPr lang="en-US" sz="1200" b="1" dirty="0">
                <a:solidFill>
                  <a:srgbClr val="0000FF"/>
                </a:solidFill>
                <a:ea typeface="msmincho" charset="0"/>
                <a:cs typeface="msmincho" charset="0"/>
              </a:rPr>
              <a:t>(inner) &amp;</a:t>
            </a:r>
          </a:p>
          <a:p>
            <a:pPr algn="ctr">
              <a:tabLst>
                <a:tab pos="723900" algn="l"/>
                <a:tab pos="1447800" algn="l"/>
              </a:tabLst>
            </a:pPr>
            <a:r>
              <a:rPr lang="en-US" sz="1200" b="1" dirty="0">
                <a:solidFill>
                  <a:srgbClr val="0000FF"/>
                </a:solidFill>
                <a:ea typeface="msmincho" charset="0"/>
                <a:cs typeface="msmincho" charset="0"/>
              </a:rPr>
              <a:t>total uncertainty</a:t>
            </a:r>
          </a:p>
        </p:txBody>
      </p:sp>
      <p:sp>
        <p:nvSpPr>
          <p:cNvPr id="27" name="Line 11"/>
          <p:cNvSpPr>
            <a:spLocks noChangeShapeType="1"/>
          </p:cNvSpPr>
          <p:nvPr/>
        </p:nvSpPr>
        <p:spPr bwMode="auto">
          <a:xfrm flipH="1" flipV="1">
            <a:off x="3365500" y="2478087"/>
            <a:ext cx="723900" cy="1801811"/>
          </a:xfrm>
          <a:prstGeom prst="line">
            <a:avLst/>
          </a:prstGeom>
          <a:noFill/>
          <a:ln w="36000">
            <a:solidFill>
              <a:srgbClr val="0000FF"/>
            </a:solidFill>
            <a:round/>
            <a:headEnd/>
            <a:tailEnd type="triangle" w="med" len="med"/>
          </a:ln>
          <a:effectLst/>
        </p:spPr>
        <p:txBody>
          <a:bodyPr>
            <a:prstTxWarp prst="textNoShape">
              <a:avLst/>
            </a:prstTxWarp>
          </a:bodyPr>
          <a:lstStyle/>
          <a:p>
            <a:endParaRPr lang="en-US"/>
          </a:p>
        </p:txBody>
      </p:sp>
      <p:sp>
        <p:nvSpPr>
          <p:cNvPr id="28" name="Line 11"/>
          <p:cNvSpPr>
            <a:spLocks noChangeShapeType="1"/>
          </p:cNvSpPr>
          <p:nvPr/>
        </p:nvSpPr>
        <p:spPr bwMode="auto">
          <a:xfrm flipH="1" flipV="1">
            <a:off x="1435100" y="3657598"/>
            <a:ext cx="2654300" cy="622301"/>
          </a:xfrm>
          <a:prstGeom prst="line">
            <a:avLst/>
          </a:prstGeom>
          <a:noFill/>
          <a:ln w="36000">
            <a:solidFill>
              <a:srgbClr val="0000FF"/>
            </a:solidFill>
            <a:round/>
            <a:headEnd/>
            <a:tailEnd type="triangle" w="med" len="med"/>
          </a:ln>
          <a:effectLst/>
        </p:spPr>
        <p:txBody>
          <a:bodyPr>
            <a:prstTxWarp prst="textNoShape">
              <a:avLst/>
            </a:prstTxWarp>
          </a:bodyPr>
          <a:lstStyle/>
          <a:p>
            <a:endParaRPr lang="en-US"/>
          </a:p>
        </p:txBody>
      </p:sp>
      <p:sp>
        <p:nvSpPr>
          <p:cNvPr id="29" name="Line 11"/>
          <p:cNvSpPr>
            <a:spLocks noChangeShapeType="1"/>
          </p:cNvSpPr>
          <p:nvPr/>
        </p:nvSpPr>
        <p:spPr bwMode="auto">
          <a:xfrm>
            <a:off x="1993900" y="2082800"/>
            <a:ext cx="192881" cy="280986"/>
          </a:xfrm>
          <a:prstGeom prst="line">
            <a:avLst/>
          </a:prstGeom>
          <a:noFill/>
          <a:ln w="36000">
            <a:solidFill>
              <a:srgbClr val="0000FF"/>
            </a:solidFill>
            <a:round/>
            <a:headEnd/>
            <a:tailEnd type="triangle" w="med" len="med"/>
          </a:ln>
          <a:effectLst/>
        </p:spPr>
        <p:txBody>
          <a:bodyPr>
            <a:prstTxWarp prst="textNoShape">
              <a:avLst/>
            </a:prstTxWarp>
          </a:bodyPr>
          <a:lstStyle/>
          <a:p>
            <a:endParaRPr lang="en-US"/>
          </a:p>
        </p:txBody>
      </p:sp>
      <p:sp>
        <p:nvSpPr>
          <p:cNvPr id="30" name="Text Box 10"/>
          <p:cNvSpPr txBox="1">
            <a:spLocks noChangeArrowheads="1"/>
          </p:cNvSpPr>
          <p:nvPr/>
        </p:nvSpPr>
        <p:spPr bwMode="auto">
          <a:xfrm>
            <a:off x="3957637" y="4292600"/>
            <a:ext cx="1612900" cy="371475"/>
          </a:xfrm>
          <a:prstGeom prst="rect">
            <a:avLst/>
          </a:prstGeom>
          <a:noFill/>
          <a:ln w="36000">
            <a:noFill/>
            <a:round/>
            <a:headEnd/>
            <a:tailEnd/>
          </a:ln>
          <a:effectLst/>
        </p:spPr>
        <p:txBody>
          <a:bodyPr wrap="none" lIns="72000" tIns="86112" rIns="72000" bIns="72000">
            <a:prstTxWarp prst="textNoShape">
              <a:avLst/>
            </a:prstTxWarp>
          </a:bodyPr>
          <a:lstStyle/>
          <a:p>
            <a:pPr>
              <a:tabLst>
                <a:tab pos="723900" algn="l"/>
                <a:tab pos="1447800" algn="l"/>
              </a:tabLst>
            </a:pPr>
            <a:r>
              <a:rPr lang="en-US" sz="1200" b="1" dirty="0">
                <a:solidFill>
                  <a:srgbClr val="0000FF"/>
                </a:solidFill>
                <a:ea typeface="msmincho" charset="0"/>
                <a:cs typeface="msmincho" charset="0"/>
              </a:rPr>
              <a:t>Stat. </a:t>
            </a:r>
            <a:r>
              <a:rPr lang="en-US" sz="1200" b="1" dirty="0" smtClean="0">
                <a:solidFill>
                  <a:srgbClr val="0000FF"/>
                </a:solidFill>
                <a:ea typeface="msmincho" charset="0"/>
                <a:cs typeface="msmincho" charset="0"/>
              </a:rPr>
              <a:t>dominating</a:t>
            </a:r>
          </a:p>
          <a:p>
            <a:pPr>
              <a:tabLst>
                <a:tab pos="723900" algn="l"/>
                <a:tab pos="1447800" algn="l"/>
              </a:tabLst>
            </a:pPr>
            <a:r>
              <a:rPr lang="en-US" sz="1200" b="1" dirty="0" smtClean="0">
                <a:solidFill>
                  <a:srgbClr val="0000FF"/>
                </a:solidFill>
                <a:ea typeface="msmincho" charset="0"/>
                <a:cs typeface="msmincho" charset="0"/>
              </a:rPr>
              <a:t>at high </a:t>
            </a:r>
            <a:r>
              <a:rPr lang="en-US" sz="1200" b="1" dirty="0" err="1" smtClean="0">
                <a:solidFill>
                  <a:srgbClr val="0000FF"/>
                </a:solidFill>
                <a:ea typeface="msmincho" charset="0"/>
                <a:cs typeface="msmincho" charset="0"/>
              </a:rPr>
              <a:t>p</a:t>
            </a:r>
            <a:r>
              <a:rPr lang="en-US" sz="1200" b="1" baseline="-25000" dirty="0" err="1" smtClean="0">
                <a:solidFill>
                  <a:srgbClr val="0000FF"/>
                </a:solidFill>
                <a:ea typeface="msmincho" charset="0"/>
                <a:cs typeface="msmincho" charset="0"/>
              </a:rPr>
              <a:t>T</a:t>
            </a:r>
            <a:endParaRPr lang="en-US" sz="1200" b="1" baseline="-25000" dirty="0">
              <a:solidFill>
                <a:srgbClr val="0000FF"/>
              </a:solidFill>
              <a:ea typeface="msmincho" charset="0"/>
              <a:cs typeface="msmincho"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0178" name="Picture 16"/>
          <p:cNvPicPr>
            <a:picLocks noChangeAspect="1"/>
          </p:cNvPicPr>
          <p:nvPr/>
        </p:nvPicPr>
        <p:blipFill>
          <a:blip r:embed="rId3"/>
          <a:srcRect/>
          <a:stretch>
            <a:fillRect/>
          </a:stretch>
        </p:blipFill>
        <p:spPr bwMode="auto">
          <a:xfrm>
            <a:off x="0" y="1535113"/>
            <a:ext cx="9144000" cy="4179887"/>
          </a:xfrm>
          <a:prstGeom prst="rect">
            <a:avLst/>
          </a:prstGeom>
          <a:noFill/>
          <a:ln w="9525">
            <a:noFill/>
            <a:miter lim="800000"/>
            <a:headEnd/>
            <a:tailEnd/>
          </a:ln>
        </p:spPr>
      </p:pic>
      <p:sp>
        <p:nvSpPr>
          <p:cNvPr id="50179" name="Rectangle 3"/>
          <p:cNvSpPr>
            <a:spLocks noChangeArrowheads="1"/>
          </p:cNvSpPr>
          <p:nvPr/>
        </p:nvSpPr>
        <p:spPr bwMode="auto">
          <a:xfrm>
            <a:off x="0" y="5588000"/>
            <a:ext cx="9144000" cy="916730"/>
          </a:xfrm>
          <a:prstGeom prst="rect">
            <a:avLst/>
          </a:prstGeom>
          <a:noFill/>
          <a:ln w="9525">
            <a:noFill/>
            <a:round/>
            <a:headEnd/>
            <a:tailEnd/>
          </a:ln>
        </p:spPr>
        <p:txBody>
          <a:bodyPr lIns="81639" tIns="42452" rIns="81639" bIns="42452">
            <a:prstTxWarp prst="textNoShape">
              <a:avLst/>
            </a:prstTxWarp>
            <a:spAutoFit/>
          </a:bodyPr>
          <a:lstStyle/>
          <a:p>
            <a:pP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GB" dirty="0">
                <a:solidFill>
                  <a:srgbClr val="984807"/>
                </a:solidFill>
                <a:ea typeface="文鼎ＰＬ新宋" charset="0"/>
                <a:cs typeface="文鼎ＰＬ新宋" charset="0"/>
              </a:rPr>
              <a:t>Poor description of the rise.</a:t>
            </a:r>
            <a:r>
              <a:rPr lang="en-GB" dirty="0" smtClean="0">
                <a:solidFill>
                  <a:srgbClr val="984807"/>
                </a:solidFill>
                <a:ea typeface="文鼎ＰＬ新宋" charset="0"/>
                <a:cs typeface="文鼎ＰＬ新宋" charset="0"/>
              </a:rPr>
              <a:t> </a:t>
            </a:r>
            <a:r>
              <a:rPr lang="en-GB" b="1" dirty="0" smtClean="0">
                <a:solidFill>
                  <a:srgbClr val="008000"/>
                </a:solidFill>
                <a:ea typeface="文鼎ＰＬ新宋" charset="0"/>
                <a:cs typeface="文鼎ＰＬ新宋" charset="0"/>
              </a:rPr>
              <a:t>P0</a:t>
            </a:r>
            <a:r>
              <a:rPr lang="en-GB" b="1" dirty="0" smtClean="0">
                <a:solidFill>
                  <a:srgbClr val="984807"/>
                </a:solidFill>
                <a:ea typeface="文鼎ＰＬ新宋" charset="0"/>
                <a:cs typeface="文鼎ＰＬ新宋" charset="0"/>
              </a:rPr>
              <a:t> </a:t>
            </a:r>
            <a:r>
              <a:rPr lang="en-GB" dirty="0" smtClean="0">
                <a:solidFill>
                  <a:srgbClr val="984807"/>
                </a:solidFill>
                <a:ea typeface="文鼎ＰＬ新宋" charset="0"/>
                <a:cs typeface="文鼎ＰＬ新宋" charset="0"/>
              </a:rPr>
              <a:t>has the worst </a:t>
            </a:r>
            <a:r>
              <a:rPr lang="en-GB" dirty="0">
                <a:solidFill>
                  <a:srgbClr val="984807"/>
                </a:solidFill>
                <a:ea typeface="文鼎ＰＬ新宋" charset="0"/>
                <a:cs typeface="文鼎ＰＬ新宋" charset="0"/>
              </a:rPr>
              <a:t>shape. </a:t>
            </a:r>
            <a:r>
              <a:rPr lang="en-GB" b="1" dirty="0">
                <a:solidFill>
                  <a:srgbClr val="3366FF"/>
                </a:solidFill>
                <a:ea typeface="文鼎ＰＬ新宋" charset="0"/>
                <a:cs typeface="文鼎ＰＬ新宋" charset="0"/>
              </a:rPr>
              <a:t>CW</a:t>
            </a:r>
            <a:r>
              <a:rPr lang="en-GB" dirty="0" smtClean="0">
                <a:solidFill>
                  <a:srgbClr val="3366FF"/>
                </a:solidFill>
                <a:ea typeface="文鼎ＰＬ新宋" charset="0"/>
                <a:cs typeface="文鼎ＰＬ新宋" charset="0"/>
              </a:rPr>
              <a:t> </a:t>
            </a:r>
            <a:r>
              <a:rPr lang="en-GB" dirty="0" smtClean="0">
                <a:solidFill>
                  <a:srgbClr val="984807"/>
                </a:solidFill>
                <a:ea typeface="文鼎ＰＬ新宋" charset="0"/>
                <a:cs typeface="文鼎ＰＬ新宋" charset="0"/>
              </a:rPr>
              <a:t>underestimates the </a:t>
            </a:r>
            <a:r>
              <a:rPr lang="en-GB" dirty="0" smtClean="0">
                <a:solidFill>
                  <a:srgbClr val="984807"/>
                </a:solidFill>
                <a:ea typeface="文鼎ＰＬ新宋" charset="0"/>
                <a:cs typeface="文鼎ＰＬ新宋" charset="0"/>
              </a:rPr>
              <a:t>plateau regions. </a:t>
            </a:r>
            <a:r>
              <a:rPr lang="en-GB" b="1" dirty="0" smtClean="0">
                <a:solidFill>
                  <a:srgbClr val="000000"/>
                </a:solidFill>
                <a:ea typeface="文鼎ＰＬ新宋" charset="0"/>
                <a:cs typeface="文鼎ＰＬ新宋" charset="0"/>
              </a:rPr>
              <a:t>D6T</a:t>
            </a:r>
            <a:r>
              <a:rPr lang="en-GB" dirty="0">
                <a:solidFill>
                  <a:srgbClr val="000000"/>
                </a:solidFill>
                <a:ea typeface="文鼎ＰＬ新宋" charset="0"/>
                <a:cs typeface="文鼎ＰＬ新宋" charset="0"/>
              </a:rPr>
              <a:t>,</a:t>
            </a:r>
            <a:r>
              <a:rPr lang="en-GB" dirty="0">
                <a:solidFill>
                  <a:srgbClr val="984807"/>
                </a:solidFill>
                <a:ea typeface="文鼎ＰＬ新宋" charset="0"/>
                <a:cs typeface="文鼎ＰＬ新宋" charset="0"/>
              </a:rPr>
              <a:t> with slower energy dependency of the </a:t>
            </a:r>
            <a:r>
              <a:rPr lang="en-GB" dirty="0" err="1">
                <a:solidFill>
                  <a:srgbClr val="984807"/>
                </a:solidFill>
                <a:ea typeface="文鼎ＰＬ新宋" charset="0"/>
                <a:cs typeface="文鼎ＰＬ新宋" charset="0"/>
              </a:rPr>
              <a:t>p</a:t>
            </a:r>
            <a:r>
              <a:rPr lang="en-GB" baseline="-25000" dirty="0" err="1">
                <a:solidFill>
                  <a:srgbClr val="984807"/>
                </a:solidFill>
                <a:ea typeface="文鼎ＰＬ新宋" charset="0"/>
                <a:cs typeface="文鼎ＰＬ新宋" charset="0"/>
              </a:rPr>
              <a:t>T</a:t>
            </a:r>
            <a:r>
              <a:rPr lang="en-GB" dirty="0">
                <a:solidFill>
                  <a:srgbClr val="984807"/>
                </a:solidFill>
                <a:ea typeface="文鼎ＰＬ新宋" charset="0"/>
                <a:cs typeface="文鼎ＰＬ新宋" charset="0"/>
              </a:rPr>
              <a:t> cut-off</a:t>
            </a:r>
            <a:r>
              <a:rPr lang="en-GB" dirty="0" smtClean="0">
                <a:solidFill>
                  <a:srgbClr val="984807"/>
                </a:solidFill>
                <a:ea typeface="文鼎ＰＬ新宋" charset="0"/>
                <a:cs typeface="文鼎ＰＬ新宋" charset="0"/>
              </a:rPr>
              <a:t>, overestimates the </a:t>
            </a:r>
            <a:r>
              <a:rPr lang="en-GB" dirty="0" smtClean="0">
                <a:solidFill>
                  <a:srgbClr val="984807"/>
                </a:solidFill>
                <a:ea typeface="文鼎ＰＬ新宋" charset="0"/>
                <a:cs typeface="文鼎ＰＬ新宋" charset="0"/>
              </a:rPr>
              <a:t>plateau regions.</a:t>
            </a:r>
            <a:endParaRPr lang="en-GB" dirty="0">
              <a:solidFill>
                <a:srgbClr val="984807"/>
              </a:solidFill>
              <a:ea typeface="文鼎ＰＬ新宋" charset="0"/>
              <a:cs typeface="文鼎ＰＬ新宋" charset="0"/>
            </a:endParaRPr>
          </a:p>
        </p:txBody>
      </p:sp>
      <p:sp>
        <p:nvSpPr>
          <p:cNvPr id="14" name="Rectangle 1"/>
          <p:cNvSpPr>
            <a:spLocks noGrp="1" noChangeArrowheads="1"/>
          </p:cNvSpPr>
          <p:nvPr>
            <p:ph type="title" idx="4294967295"/>
          </p:nvPr>
        </p:nvSpPr>
        <p:spPr>
          <a:xfrm>
            <a:off x="0" y="179388"/>
            <a:ext cx="9144000" cy="735012"/>
          </a:xfrm>
        </p:spPr>
        <p:txBody>
          <a:bodyPr tIns="25602"/>
          <a:lstStyle/>
          <a:p>
            <a:pPr>
              <a:tabLst>
                <a:tab pos="656650" algn="l"/>
                <a:tab pos="1313299" algn="l"/>
                <a:tab pos="1969949" algn="l"/>
                <a:tab pos="2626599" algn="l"/>
                <a:tab pos="3283248" algn="l"/>
                <a:tab pos="3939898" algn="l"/>
                <a:tab pos="4596548" algn="l"/>
                <a:tab pos="5253198" algn="l"/>
                <a:tab pos="5909847" algn="l"/>
                <a:tab pos="6566497" algn="l"/>
              </a:tabLst>
              <a:defRPr/>
            </a:pPr>
            <a:r>
              <a:rPr lang="en-US" sz="2800" dirty="0" smtClean="0">
                <a:ea typeface="+mj-ea"/>
                <a:cs typeface="+mj-cs"/>
              </a:rPr>
              <a:t/>
            </a:r>
            <a:br>
              <a:rPr lang="en-US" sz="2800" dirty="0" smtClean="0">
                <a:ea typeface="+mj-ea"/>
                <a:cs typeface="+mj-cs"/>
              </a:rPr>
            </a:br>
            <a:r>
              <a:rPr lang="en-US" sz="2800" b="0" dirty="0" smtClean="0">
                <a:solidFill>
                  <a:schemeClr val="tx1"/>
                </a:solidFill>
                <a:ea typeface="+mj-ea"/>
                <a:cs typeface="+mj-cs"/>
              </a:rPr>
              <a:t>Comparison between 7 </a:t>
            </a:r>
            <a:r>
              <a:rPr lang="en-US" sz="2800" b="0" dirty="0" err="1" smtClean="0">
                <a:solidFill>
                  <a:schemeClr val="tx1"/>
                </a:solidFill>
                <a:ea typeface="+mj-ea"/>
                <a:cs typeface="+mj-cs"/>
              </a:rPr>
              <a:t>TeV</a:t>
            </a:r>
            <a:r>
              <a:rPr lang="en-US" sz="2800" b="0" dirty="0" smtClean="0">
                <a:solidFill>
                  <a:schemeClr val="tx1"/>
                </a:solidFill>
                <a:ea typeface="+mj-ea"/>
                <a:cs typeface="+mj-cs"/>
              </a:rPr>
              <a:t> and 900 </a:t>
            </a:r>
            <a:r>
              <a:rPr lang="en-US" sz="2800" b="0" dirty="0" err="1" smtClean="0">
                <a:solidFill>
                  <a:schemeClr val="tx1"/>
                </a:solidFill>
                <a:ea typeface="+mj-ea"/>
                <a:cs typeface="+mj-cs"/>
              </a:rPr>
              <a:t>GeV</a:t>
            </a:r>
            <a:r>
              <a:rPr lang="en-US" dirty="0" smtClean="0">
                <a:ea typeface="+mj-ea"/>
                <a:cs typeface="+mj-cs"/>
              </a:rPr>
              <a:t/>
            </a:r>
            <a:br>
              <a:rPr lang="en-US" dirty="0" smtClean="0">
                <a:ea typeface="+mj-ea"/>
                <a:cs typeface="+mj-cs"/>
              </a:rPr>
            </a:br>
            <a:endParaRPr lang="en-US" sz="2400" dirty="0">
              <a:solidFill>
                <a:schemeClr val="bg1">
                  <a:lumMod val="50000"/>
                </a:schemeClr>
              </a:solidFill>
              <a:ea typeface="+mj-ea"/>
              <a:cs typeface="+mj-cs"/>
            </a:endParaRPr>
          </a:p>
        </p:txBody>
      </p:sp>
      <p:sp>
        <p:nvSpPr>
          <p:cNvPr id="50181" name="Text Box 8"/>
          <p:cNvSpPr txBox="1">
            <a:spLocks noChangeArrowheads="1"/>
          </p:cNvSpPr>
          <p:nvPr/>
        </p:nvSpPr>
        <p:spPr bwMode="auto">
          <a:xfrm>
            <a:off x="2078038" y="4057650"/>
            <a:ext cx="2227262" cy="361950"/>
          </a:xfrm>
          <a:prstGeom prst="rect">
            <a:avLst/>
          </a:prstGeom>
          <a:solidFill>
            <a:srgbClr val="FFFF00">
              <a:alpha val="70195"/>
            </a:srgbClr>
          </a:solidFill>
          <a:ln w="9525">
            <a:noFill/>
            <a:round/>
            <a:headEnd/>
            <a:tailEnd/>
          </a:ln>
        </p:spPr>
        <p:txBody>
          <a:bodyPr wrap="square" lIns="81639" tIns="42452" rIns="81639" bIns="42452">
            <a:prstTxWarp prst="textNoShape">
              <a:avLst/>
            </a:prstTxWarp>
            <a:spAutoFit/>
          </a:bodyPr>
          <a:lstStyle/>
          <a:p>
            <a:pPr>
              <a:tabLst>
                <a:tab pos="655638" algn="l"/>
                <a:tab pos="1312863" algn="l"/>
                <a:tab pos="1968500" algn="l"/>
              </a:tabLst>
            </a:pPr>
            <a:r>
              <a:rPr lang="en-US" b="1" dirty="0">
                <a:solidFill>
                  <a:srgbClr val="3366FF"/>
                </a:solidFill>
                <a:ea typeface="文鼎ＰＬ新宋" charset="0"/>
                <a:cs typeface="文鼎ＰＬ新宋" charset="0"/>
              </a:rPr>
              <a:t>Leading track-jet </a:t>
            </a:r>
          </a:p>
        </p:txBody>
      </p:sp>
      <p:sp>
        <p:nvSpPr>
          <p:cNvPr id="50182" name="Text Box 8"/>
          <p:cNvSpPr txBox="1">
            <a:spLocks noChangeArrowheads="1"/>
          </p:cNvSpPr>
          <p:nvPr/>
        </p:nvSpPr>
        <p:spPr bwMode="auto">
          <a:xfrm>
            <a:off x="6172200" y="4057650"/>
            <a:ext cx="2447004" cy="362732"/>
          </a:xfrm>
          <a:prstGeom prst="rect">
            <a:avLst/>
          </a:prstGeom>
          <a:solidFill>
            <a:srgbClr val="FFFF00">
              <a:alpha val="70195"/>
            </a:srgbClr>
          </a:solidFill>
          <a:ln w="9525">
            <a:noFill/>
            <a:round/>
            <a:headEnd/>
            <a:tailEnd/>
          </a:ln>
        </p:spPr>
        <p:txBody>
          <a:bodyPr wrap="square" lIns="81639" tIns="42452" rIns="81639" bIns="42452">
            <a:prstTxWarp prst="textNoShape">
              <a:avLst/>
            </a:prstTxWarp>
            <a:spAutoFit/>
          </a:bodyPr>
          <a:lstStyle/>
          <a:p>
            <a:pPr>
              <a:tabLst>
                <a:tab pos="655638" algn="l"/>
                <a:tab pos="1312863" algn="l"/>
                <a:tab pos="1968500" algn="l"/>
              </a:tabLst>
            </a:pPr>
            <a:r>
              <a:rPr lang="en-US" b="1" dirty="0">
                <a:solidFill>
                  <a:srgbClr val="3366FF"/>
                </a:solidFill>
                <a:ea typeface="文鼎ＰＬ新宋" charset="0"/>
                <a:cs typeface="文鼎ＰＬ新宋" charset="0"/>
              </a:rPr>
              <a:t>Leading track-jet </a:t>
            </a:r>
          </a:p>
        </p:txBody>
      </p:sp>
      <p:grpSp>
        <p:nvGrpSpPr>
          <p:cNvPr id="2" name="Group 24"/>
          <p:cNvGrpSpPr>
            <a:grpSpLocks/>
          </p:cNvGrpSpPr>
          <p:nvPr/>
        </p:nvGrpSpPr>
        <p:grpSpPr bwMode="auto">
          <a:xfrm>
            <a:off x="4114800" y="1006476"/>
            <a:ext cx="5029200" cy="639731"/>
            <a:chOff x="4114800" y="1143000"/>
            <a:chExt cx="4724400" cy="639376"/>
          </a:xfrm>
        </p:grpSpPr>
        <p:sp>
          <p:nvSpPr>
            <p:cNvPr id="50190" name="Rectangle 4"/>
            <p:cNvSpPr>
              <a:spLocks noChangeArrowheads="1"/>
            </p:cNvSpPr>
            <p:nvPr/>
          </p:nvSpPr>
          <p:spPr bwMode="auto">
            <a:xfrm>
              <a:off x="4114800" y="1143000"/>
              <a:ext cx="4724400" cy="639376"/>
            </a:xfrm>
            <a:prstGeom prst="rect">
              <a:avLst/>
            </a:prstGeom>
            <a:noFill/>
            <a:ln w="9525">
              <a:noFill/>
              <a:round/>
              <a:headEnd/>
              <a:tailEnd/>
            </a:ln>
          </p:spPr>
          <p:txBody>
            <a:bodyPr wrap="square" lIns="81639" tIns="42452" rIns="81639" bIns="42452">
              <a:prstTxWarp prst="textNoShape">
                <a:avLst/>
              </a:prstTxWarp>
              <a:spAutoFit/>
            </a:bodyPr>
            <a:lstStyle/>
            <a:p>
              <a:pPr lvl="2" algn="ctr"/>
              <a:r>
                <a:rPr lang="en-US" b="1" dirty="0">
                  <a:solidFill>
                    <a:srgbClr val="964528"/>
                  </a:solidFill>
                </a:rPr>
                <a:t>d</a:t>
              </a:r>
              <a:r>
                <a:rPr lang="en-US" b="1" baseline="30000" dirty="0">
                  <a:solidFill>
                    <a:srgbClr val="964528"/>
                  </a:solidFill>
                </a:rPr>
                <a:t>2</a:t>
              </a:r>
              <a:r>
                <a:rPr lang="en-US" b="1" dirty="0">
                  <a:solidFill>
                    <a:srgbClr val="964528"/>
                  </a:solidFill>
                  <a:latin typeface="Symbol" pitchFamily="-106" charset="2"/>
                  <a:ea typeface="Symbol" pitchFamily="-106" charset="2"/>
                  <a:cs typeface="Symbol" pitchFamily="-106" charset="2"/>
                </a:rPr>
                <a:t>S</a:t>
              </a:r>
              <a:r>
                <a:rPr lang="en-US" b="1" dirty="0">
                  <a:solidFill>
                    <a:srgbClr val="964528"/>
                  </a:solidFill>
                </a:rPr>
                <a:t>pT/d</a:t>
              </a:r>
              <a:r>
                <a:rPr lang="en-US" b="1" dirty="0">
                  <a:solidFill>
                    <a:srgbClr val="964528"/>
                  </a:solidFill>
                  <a:latin typeface="Symbol" pitchFamily="-106" charset="2"/>
                  <a:ea typeface="Symbol" pitchFamily="-106" charset="2"/>
                  <a:cs typeface="Symbol" pitchFamily="-106" charset="2"/>
                </a:rPr>
                <a:t>h</a:t>
              </a:r>
              <a:r>
                <a:rPr lang="en-US" b="1" dirty="0">
                  <a:solidFill>
                    <a:srgbClr val="964528"/>
                  </a:solidFill>
                </a:rPr>
                <a:t>d</a:t>
              </a:r>
              <a:r>
                <a:rPr lang="en-US" b="1" dirty="0">
                  <a:solidFill>
                    <a:srgbClr val="964528"/>
                  </a:solidFill>
                  <a:latin typeface="Symbol" pitchFamily="-106" charset="2"/>
                  <a:ea typeface="Symbol" pitchFamily="-106" charset="2"/>
                  <a:cs typeface="Symbol" pitchFamily="-106" charset="2"/>
                </a:rPr>
                <a:t>f </a:t>
              </a:r>
              <a:r>
                <a:rPr lang="en-US" b="1" dirty="0" err="1">
                  <a:solidFill>
                    <a:srgbClr val="964528"/>
                  </a:solidFill>
                </a:rPr>
                <a:t>vs</a:t>
              </a:r>
              <a:r>
                <a:rPr lang="en-US" b="1" dirty="0">
                  <a:solidFill>
                    <a:srgbClr val="964528"/>
                  </a:solidFill>
                </a:rPr>
                <a:t> </a:t>
              </a:r>
              <a:r>
                <a:rPr lang="en-US" b="1" dirty="0" err="1">
                  <a:solidFill>
                    <a:srgbClr val="964528"/>
                  </a:solidFill>
                </a:rPr>
                <a:t>pT</a:t>
              </a:r>
              <a:r>
                <a:rPr lang="en-US" b="1" dirty="0">
                  <a:solidFill>
                    <a:srgbClr val="964528"/>
                  </a:solidFill>
                </a:rPr>
                <a:t> (7 </a:t>
              </a:r>
              <a:r>
                <a:rPr lang="en-US" b="1" dirty="0" err="1">
                  <a:solidFill>
                    <a:srgbClr val="964528"/>
                  </a:solidFill>
                </a:rPr>
                <a:t>TeV</a:t>
              </a:r>
              <a:r>
                <a:rPr lang="en-US" b="1" dirty="0">
                  <a:solidFill>
                    <a:srgbClr val="964528"/>
                  </a:solidFill>
                </a:rPr>
                <a:t>) </a:t>
              </a:r>
            </a:p>
            <a:p>
              <a:pPr lvl="2" algn="ctr"/>
              <a:r>
                <a:rPr lang="en-US" b="1" dirty="0">
                  <a:solidFill>
                    <a:srgbClr val="964528"/>
                  </a:solidFill>
                </a:rPr>
                <a:t>d</a:t>
              </a:r>
              <a:r>
                <a:rPr lang="en-US" b="1" baseline="30000" dirty="0">
                  <a:solidFill>
                    <a:srgbClr val="964528"/>
                  </a:solidFill>
                </a:rPr>
                <a:t>2</a:t>
              </a:r>
              <a:r>
                <a:rPr lang="en-US" b="1" dirty="0">
                  <a:solidFill>
                    <a:srgbClr val="964528"/>
                  </a:solidFill>
                  <a:latin typeface="Symbol" pitchFamily="-106" charset="2"/>
                  <a:ea typeface="Symbol" pitchFamily="-106" charset="2"/>
                  <a:cs typeface="Symbol" pitchFamily="-106" charset="2"/>
                </a:rPr>
                <a:t>S</a:t>
              </a:r>
              <a:r>
                <a:rPr lang="en-US" b="1" dirty="0">
                  <a:solidFill>
                    <a:srgbClr val="964528"/>
                  </a:solidFill>
                </a:rPr>
                <a:t>pT/d</a:t>
              </a:r>
              <a:r>
                <a:rPr lang="en-US" b="1" dirty="0">
                  <a:solidFill>
                    <a:srgbClr val="964528"/>
                  </a:solidFill>
                  <a:latin typeface="Symbol" pitchFamily="-106" charset="2"/>
                  <a:ea typeface="Symbol" pitchFamily="-106" charset="2"/>
                  <a:cs typeface="Symbol" pitchFamily="-106" charset="2"/>
                </a:rPr>
                <a:t>h</a:t>
              </a:r>
              <a:r>
                <a:rPr lang="en-US" b="1" dirty="0">
                  <a:solidFill>
                    <a:srgbClr val="964528"/>
                  </a:solidFill>
                </a:rPr>
                <a:t>d</a:t>
              </a:r>
              <a:r>
                <a:rPr lang="en-US" b="1" dirty="0">
                  <a:solidFill>
                    <a:srgbClr val="964528"/>
                  </a:solidFill>
                  <a:latin typeface="Symbol" pitchFamily="-106" charset="2"/>
                  <a:ea typeface="Symbol" pitchFamily="-106" charset="2"/>
                  <a:cs typeface="Symbol" pitchFamily="-106" charset="2"/>
                </a:rPr>
                <a:t>f </a:t>
              </a:r>
              <a:r>
                <a:rPr lang="en-US" b="1" dirty="0" err="1">
                  <a:solidFill>
                    <a:srgbClr val="964528"/>
                  </a:solidFill>
                </a:rPr>
                <a:t>vs</a:t>
              </a:r>
              <a:r>
                <a:rPr lang="en-US" b="1" dirty="0">
                  <a:solidFill>
                    <a:srgbClr val="964528"/>
                  </a:solidFill>
                </a:rPr>
                <a:t> </a:t>
              </a:r>
              <a:r>
                <a:rPr lang="en-US" b="1" dirty="0" err="1">
                  <a:solidFill>
                    <a:srgbClr val="964528"/>
                  </a:solidFill>
                </a:rPr>
                <a:t>pT</a:t>
              </a:r>
              <a:r>
                <a:rPr lang="en-US" b="1" dirty="0">
                  <a:solidFill>
                    <a:srgbClr val="964528"/>
                  </a:solidFill>
                </a:rPr>
                <a:t> (900 </a:t>
              </a:r>
              <a:r>
                <a:rPr lang="en-US" b="1" dirty="0" err="1">
                  <a:solidFill>
                    <a:srgbClr val="964528"/>
                  </a:solidFill>
                </a:rPr>
                <a:t>GeV</a:t>
              </a:r>
              <a:r>
                <a:rPr lang="en-US" b="1" dirty="0">
                  <a:solidFill>
                    <a:srgbClr val="964528"/>
                  </a:solidFill>
                </a:rPr>
                <a:t>) </a:t>
              </a:r>
            </a:p>
          </p:txBody>
        </p:sp>
        <p:cxnSp>
          <p:nvCxnSpPr>
            <p:cNvPr id="24" name="Straight Connector 23"/>
            <p:cNvCxnSpPr/>
            <p:nvPr/>
          </p:nvCxnSpPr>
          <p:spPr>
            <a:xfrm>
              <a:off x="5224703" y="1485709"/>
              <a:ext cx="3276600" cy="1587"/>
            </a:xfrm>
            <a:prstGeom prst="line">
              <a:avLst/>
            </a:prstGeom>
            <a:ln>
              <a:solidFill>
                <a:srgbClr val="964528"/>
              </a:solidFill>
            </a:ln>
          </p:spPr>
          <p:style>
            <a:lnRef idx="2">
              <a:schemeClr val="accent1"/>
            </a:lnRef>
            <a:fillRef idx="0">
              <a:schemeClr val="accent1"/>
            </a:fillRef>
            <a:effectRef idx="1">
              <a:schemeClr val="accent1"/>
            </a:effectRef>
            <a:fontRef idx="minor">
              <a:schemeClr val="tx1"/>
            </a:fontRef>
          </p:style>
        </p:cxnSp>
      </p:grpSp>
      <p:grpSp>
        <p:nvGrpSpPr>
          <p:cNvPr id="3" name="Group 25"/>
          <p:cNvGrpSpPr>
            <a:grpSpLocks/>
          </p:cNvGrpSpPr>
          <p:nvPr/>
        </p:nvGrpSpPr>
        <p:grpSpPr bwMode="auto">
          <a:xfrm>
            <a:off x="-152400" y="990601"/>
            <a:ext cx="4724400" cy="639731"/>
            <a:chOff x="4114800" y="1143000"/>
            <a:chExt cx="4724400" cy="639376"/>
          </a:xfrm>
        </p:grpSpPr>
        <p:sp>
          <p:nvSpPr>
            <p:cNvPr id="50188" name="Rectangle 4"/>
            <p:cNvSpPr>
              <a:spLocks noChangeArrowheads="1"/>
            </p:cNvSpPr>
            <p:nvPr/>
          </p:nvSpPr>
          <p:spPr bwMode="auto">
            <a:xfrm>
              <a:off x="4114800" y="1143000"/>
              <a:ext cx="4724400" cy="639376"/>
            </a:xfrm>
            <a:prstGeom prst="rect">
              <a:avLst/>
            </a:prstGeom>
            <a:noFill/>
            <a:ln w="9525">
              <a:noFill/>
              <a:round/>
              <a:headEnd/>
              <a:tailEnd/>
            </a:ln>
          </p:spPr>
          <p:txBody>
            <a:bodyPr lIns="81639" tIns="42452" rIns="81639" bIns="42452">
              <a:prstTxWarp prst="textNoShape">
                <a:avLst/>
              </a:prstTxWarp>
              <a:spAutoFit/>
            </a:bodyPr>
            <a:lstStyle/>
            <a:p>
              <a:pPr lvl="2" algn="ctr"/>
              <a:r>
                <a:rPr lang="en-US" b="1" dirty="0">
                  <a:solidFill>
                    <a:srgbClr val="964528"/>
                  </a:solidFill>
                </a:rPr>
                <a:t>d</a:t>
              </a:r>
              <a:r>
                <a:rPr lang="en-US" b="1" baseline="30000" dirty="0">
                  <a:solidFill>
                    <a:srgbClr val="964528"/>
                  </a:solidFill>
                </a:rPr>
                <a:t>2</a:t>
              </a:r>
              <a:r>
                <a:rPr lang="en-US" b="1" dirty="0">
                  <a:solidFill>
                    <a:srgbClr val="964528"/>
                  </a:solidFill>
                  <a:latin typeface="Symbol" pitchFamily="-106" charset="2"/>
                  <a:ea typeface="Symbol" pitchFamily="-106" charset="2"/>
                  <a:cs typeface="Symbol" pitchFamily="-106" charset="2"/>
                </a:rPr>
                <a:t>N</a:t>
              </a:r>
              <a:r>
                <a:rPr lang="en-US" b="1" dirty="0">
                  <a:solidFill>
                    <a:srgbClr val="964528"/>
                  </a:solidFill>
                </a:rPr>
                <a:t>/d</a:t>
              </a:r>
              <a:r>
                <a:rPr lang="en-US" b="1" dirty="0">
                  <a:solidFill>
                    <a:srgbClr val="964528"/>
                  </a:solidFill>
                  <a:latin typeface="Symbol" pitchFamily="-106" charset="2"/>
                  <a:ea typeface="Symbol" pitchFamily="-106" charset="2"/>
                  <a:cs typeface="Symbol" pitchFamily="-106" charset="2"/>
                </a:rPr>
                <a:t>h</a:t>
              </a:r>
              <a:r>
                <a:rPr lang="en-US" b="1" dirty="0">
                  <a:solidFill>
                    <a:srgbClr val="964528"/>
                  </a:solidFill>
                </a:rPr>
                <a:t>d</a:t>
              </a:r>
              <a:r>
                <a:rPr lang="en-US" b="1" dirty="0">
                  <a:solidFill>
                    <a:srgbClr val="964528"/>
                  </a:solidFill>
                  <a:latin typeface="Symbol" pitchFamily="-106" charset="2"/>
                  <a:ea typeface="Symbol" pitchFamily="-106" charset="2"/>
                  <a:cs typeface="Symbol" pitchFamily="-106" charset="2"/>
                </a:rPr>
                <a:t>f </a:t>
              </a:r>
              <a:r>
                <a:rPr lang="en-US" b="1" dirty="0" err="1">
                  <a:solidFill>
                    <a:srgbClr val="964528"/>
                  </a:solidFill>
                </a:rPr>
                <a:t>vs</a:t>
              </a:r>
              <a:r>
                <a:rPr lang="en-US" b="1" dirty="0">
                  <a:solidFill>
                    <a:srgbClr val="964528"/>
                  </a:solidFill>
                </a:rPr>
                <a:t> </a:t>
              </a:r>
              <a:r>
                <a:rPr lang="en-US" b="1" dirty="0" err="1">
                  <a:solidFill>
                    <a:srgbClr val="964528"/>
                  </a:solidFill>
                </a:rPr>
                <a:t>pT</a:t>
              </a:r>
              <a:r>
                <a:rPr lang="en-US" b="1" dirty="0">
                  <a:solidFill>
                    <a:srgbClr val="964528"/>
                  </a:solidFill>
                </a:rPr>
                <a:t> (7 </a:t>
              </a:r>
              <a:r>
                <a:rPr lang="en-US" b="1" dirty="0" err="1">
                  <a:solidFill>
                    <a:srgbClr val="964528"/>
                  </a:solidFill>
                </a:rPr>
                <a:t>TeV</a:t>
              </a:r>
              <a:r>
                <a:rPr lang="en-US" b="1" dirty="0">
                  <a:solidFill>
                    <a:srgbClr val="964528"/>
                  </a:solidFill>
                </a:rPr>
                <a:t>) </a:t>
              </a:r>
            </a:p>
            <a:p>
              <a:pPr lvl="2" algn="ctr"/>
              <a:r>
                <a:rPr lang="en-US" b="1" dirty="0">
                  <a:solidFill>
                    <a:srgbClr val="964528"/>
                  </a:solidFill>
                </a:rPr>
                <a:t>d</a:t>
              </a:r>
              <a:r>
                <a:rPr lang="en-US" b="1" baseline="30000" dirty="0">
                  <a:solidFill>
                    <a:srgbClr val="964528"/>
                  </a:solidFill>
                </a:rPr>
                <a:t>2</a:t>
              </a:r>
              <a:r>
                <a:rPr lang="en-US" b="1" dirty="0">
                  <a:solidFill>
                    <a:srgbClr val="964528"/>
                  </a:solidFill>
                  <a:latin typeface="Symbol" pitchFamily="-106" charset="2"/>
                  <a:ea typeface="Symbol" pitchFamily="-106" charset="2"/>
                  <a:cs typeface="Symbol" pitchFamily="-106" charset="2"/>
                </a:rPr>
                <a:t>N</a:t>
              </a:r>
              <a:r>
                <a:rPr lang="en-US" b="1" baseline="-25000" dirty="0">
                  <a:solidFill>
                    <a:srgbClr val="964528"/>
                  </a:solidFill>
                </a:rPr>
                <a:t>ch</a:t>
              </a:r>
              <a:r>
                <a:rPr lang="en-US" b="1" dirty="0">
                  <a:solidFill>
                    <a:srgbClr val="964528"/>
                  </a:solidFill>
                </a:rPr>
                <a:t>/d</a:t>
              </a:r>
              <a:r>
                <a:rPr lang="en-US" b="1" dirty="0">
                  <a:solidFill>
                    <a:srgbClr val="964528"/>
                  </a:solidFill>
                  <a:latin typeface="Symbol" pitchFamily="-106" charset="2"/>
                  <a:ea typeface="Symbol" pitchFamily="-106" charset="2"/>
                  <a:cs typeface="Symbol" pitchFamily="-106" charset="2"/>
                </a:rPr>
                <a:t>h</a:t>
              </a:r>
              <a:r>
                <a:rPr lang="en-US" b="1" dirty="0">
                  <a:solidFill>
                    <a:srgbClr val="964528"/>
                  </a:solidFill>
                </a:rPr>
                <a:t>d</a:t>
              </a:r>
              <a:r>
                <a:rPr lang="en-US" b="1" dirty="0">
                  <a:solidFill>
                    <a:srgbClr val="964528"/>
                  </a:solidFill>
                  <a:latin typeface="Symbol" pitchFamily="-106" charset="2"/>
                  <a:ea typeface="Symbol" pitchFamily="-106" charset="2"/>
                  <a:cs typeface="Symbol" pitchFamily="-106" charset="2"/>
                </a:rPr>
                <a:t>f </a:t>
              </a:r>
              <a:r>
                <a:rPr lang="en-US" b="1" dirty="0" err="1">
                  <a:solidFill>
                    <a:srgbClr val="964528"/>
                  </a:solidFill>
                </a:rPr>
                <a:t>vs</a:t>
              </a:r>
              <a:r>
                <a:rPr lang="en-US" b="1" dirty="0">
                  <a:solidFill>
                    <a:srgbClr val="964528"/>
                  </a:solidFill>
                </a:rPr>
                <a:t> </a:t>
              </a:r>
              <a:r>
                <a:rPr lang="en-US" b="1" dirty="0" err="1">
                  <a:solidFill>
                    <a:srgbClr val="964528"/>
                  </a:solidFill>
                </a:rPr>
                <a:t>pT</a:t>
              </a:r>
              <a:r>
                <a:rPr lang="en-US" b="1" dirty="0">
                  <a:solidFill>
                    <a:srgbClr val="964528"/>
                  </a:solidFill>
                </a:rPr>
                <a:t> (900 </a:t>
              </a:r>
              <a:r>
                <a:rPr lang="en-US" b="1" dirty="0" err="1">
                  <a:solidFill>
                    <a:srgbClr val="964528"/>
                  </a:solidFill>
                </a:rPr>
                <a:t>GeV</a:t>
              </a:r>
              <a:r>
                <a:rPr lang="en-US" b="1" dirty="0">
                  <a:solidFill>
                    <a:srgbClr val="964528"/>
                  </a:solidFill>
                </a:rPr>
                <a:t>) </a:t>
              </a:r>
            </a:p>
          </p:txBody>
        </p:sp>
        <p:cxnSp>
          <p:nvCxnSpPr>
            <p:cNvPr id="28" name="Straight Connector 27"/>
            <p:cNvCxnSpPr/>
            <p:nvPr/>
          </p:nvCxnSpPr>
          <p:spPr>
            <a:xfrm>
              <a:off x="5270500" y="1485709"/>
              <a:ext cx="3276600" cy="1587"/>
            </a:xfrm>
            <a:prstGeom prst="line">
              <a:avLst/>
            </a:prstGeom>
            <a:ln>
              <a:solidFill>
                <a:srgbClr val="964528"/>
              </a:solidFill>
            </a:ln>
          </p:spPr>
          <p:style>
            <a:lnRef idx="2">
              <a:schemeClr val="accent1"/>
            </a:lnRef>
            <a:fillRef idx="0">
              <a:schemeClr val="accent1"/>
            </a:fillRef>
            <a:effectRef idx="1">
              <a:schemeClr val="accent1"/>
            </a:effectRef>
            <a:fontRef idx="minor">
              <a:schemeClr val="tx1"/>
            </a:fontRef>
          </p:style>
        </p:cxnSp>
      </p:grpSp>
      <p:sp>
        <p:nvSpPr>
          <p:cNvPr id="16"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7/22/10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7"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9"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654" descr="Pi-FigR6"/>
          <p:cNvPicPr>
            <a:picLocks noChangeAspect="1" noChangeArrowheads="1"/>
          </p:cNvPicPr>
          <p:nvPr/>
        </p:nvPicPr>
        <p:blipFill>
          <a:blip r:embed="rId2"/>
          <a:srcRect/>
          <a:stretch>
            <a:fillRect/>
          </a:stretch>
        </p:blipFill>
        <p:spPr bwMode="auto">
          <a:xfrm>
            <a:off x="6131303" y="1711325"/>
            <a:ext cx="2823973" cy="2879500"/>
          </a:xfrm>
          <a:prstGeom prst="rect">
            <a:avLst/>
          </a:prstGeom>
          <a:noFill/>
          <a:ln w="9525">
            <a:noFill/>
            <a:miter lim="800000"/>
            <a:headEnd/>
            <a:tailEnd/>
          </a:ln>
        </p:spPr>
      </p:pic>
      <p:pic>
        <p:nvPicPr>
          <p:cNvPr id="3" name="Picture 656" descr="Pi-FigR4"/>
          <p:cNvPicPr>
            <a:picLocks noChangeAspect="1" noChangeArrowheads="1"/>
          </p:cNvPicPr>
          <p:nvPr/>
        </p:nvPicPr>
        <p:blipFill>
          <a:blip r:embed="rId3"/>
          <a:srcRect/>
          <a:stretch>
            <a:fillRect/>
          </a:stretch>
        </p:blipFill>
        <p:spPr bwMode="auto">
          <a:xfrm>
            <a:off x="3183126" y="1711325"/>
            <a:ext cx="2823973" cy="2879500"/>
          </a:xfrm>
          <a:prstGeom prst="rect">
            <a:avLst/>
          </a:prstGeom>
          <a:noFill/>
          <a:ln w="9525">
            <a:noFill/>
            <a:miter lim="800000"/>
            <a:headEnd/>
            <a:tailEnd/>
          </a:ln>
        </p:spPr>
      </p:pic>
      <p:pic>
        <p:nvPicPr>
          <p:cNvPr id="4" name="Picture 657" descr="Pi-FigR2"/>
          <p:cNvPicPr>
            <a:picLocks noChangeAspect="1" noChangeArrowheads="1"/>
          </p:cNvPicPr>
          <p:nvPr/>
        </p:nvPicPr>
        <p:blipFill>
          <a:blip r:embed="rId4"/>
          <a:srcRect/>
          <a:stretch>
            <a:fillRect/>
          </a:stretch>
        </p:blipFill>
        <p:spPr bwMode="auto">
          <a:xfrm>
            <a:off x="28953" y="1711325"/>
            <a:ext cx="2823973" cy="2882900"/>
          </a:xfrm>
          <a:prstGeom prst="rect">
            <a:avLst/>
          </a:prstGeom>
          <a:noFill/>
          <a:ln w="9525">
            <a:noFill/>
            <a:miter lim="800000"/>
            <a:headEnd/>
            <a:tailEnd/>
          </a:ln>
        </p:spPr>
      </p:pic>
      <p:sp>
        <p:nvSpPr>
          <p:cNvPr id="5" name="Text Box 133"/>
          <p:cNvSpPr txBox="1">
            <a:spLocks noChangeArrowheads="1"/>
          </p:cNvSpPr>
          <p:nvPr/>
        </p:nvSpPr>
        <p:spPr bwMode="auto">
          <a:xfrm>
            <a:off x="10896177" y="4111625"/>
            <a:ext cx="419523" cy="590406"/>
          </a:xfrm>
          <a:prstGeom prst="rect">
            <a:avLst/>
          </a:prstGeom>
          <a:noFill/>
          <a:ln w="9525">
            <a:noFill/>
            <a:miter lim="800000"/>
            <a:headEnd/>
            <a:tailEnd/>
          </a:ln>
          <a:effectLst/>
        </p:spPr>
        <p:txBody>
          <a:bodyPr wrap="square" lIns="417588" tIns="208794" rIns="417588" bIns="208794">
            <a:prstTxWarp prst="textNoShape">
              <a:avLst/>
            </a:prstTxWarp>
            <a:spAutoFit/>
          </a:bodyPr>
          <a:lstStyle/>
          <a:p>
            <a:pPr defTabSz="2087563"/>
            <a:endParaRPr lang="en-GB" sz="2300"/>
          </a:p>
        </p:txBody>
      </p:sp>
      <p:sp>
        <p:nvSpPr>
          <p:cNvPr id="10" name="Text Box 506"/>
          <p:cNvSpPr txBox="1">
            <a:spLocks noChangeArrowheads="1"/>
          </p:cNvSpPr>
          <p:nvPr/>
        </p:nvSpPr>
        <p:spPr bwMode="auto">
          <a:xfrm>
            <a:off x="10609078" y="3270250"/>
            <a:ext cx="535171" cy="1323439"/>
          </a:xfrm>
          <a:prstGeom prst="rect">
            <a:avLst/>
          </a:prstGeom>
          <a:noFill/>
          <a:ln w="9525">
            <a:noFill/>
            <a:miter lim="800000"/>
            <a:headEnd/>
            <a:tailEnd/>
          </a:ln>
          <a:effectLst/>
        </p:spPr>
        <p:txBody>
          <a:bodyPr wrap="square">
            <a:prstTxWarp prst="textNoShape">
              <a:avLst/>
            </a:prstTxWarp>
            <a:spAutoFit/>
          </a:bodyPr>
          <a:lstStyle/>
          <a:p>
            <a:r>
              <a:rPr lang="en-GB" sz="2000"/>
              <a:t>DW OK</a:t>
            </a:r>
          </a:p>
        </p:txBody>
      </p:sp>
      <p:sp>
        <p:nvSpPr>
          <p:cNvPr id="14" name="Rectangle 1"/>
          <p:cNvSpPr txBox="1">
            <a:spLocks noChangeArrowheads="1"/>
          </p:cNvSpPr>
          <p:nvPr/>
        </p:nvSpPr>
        <p:spPr bwMode="auto">
          <a:xfrm>
            <a:off x="0" y="179388"/>
            <a:ext cx="9144000" cy="735012"/>
          </a:xfrm>
          <a:prstGeom prst="rect">
            <a:avLst/>
          </a:prstGeom>
          <a:noFill/>
          <a:ln w="12700">
            <a:noFill/>
            <a:miter lim="800000"/>
            <a:headEnd/>
            <a:tailEnd/>
          </a:ln>
          <a:effectLst/>
        </p:spPr>
        <p:txBody>
          <a:bodyPr vert="horz" wrap="square" lIns="35717" tIns="25602" rIns="35717" bIns="35717" numCol="1" anchor="b" anchorCtr="0" compatLnSpc="1">
            <a:prstTxWarp prst="textNoShape">
              <a:avLst/>
            </a:prstTxWarp>
          </a:bodyPr>
          <a:lstStyle/>
          <a:p>
            <a:pPr algn="ctr" defTabSz="914400" fontAlgn="base">
              <a:spcBef>
                <a:spcPct val="0"/>
              </a:spcBef>
              <a:spcAft>
                <a:spcPct val="0"/>
              </a:spcAft>
              <a:tabLst>
                <a:tab pos="656650" algn="l"/>
                <a:tab pos="1313299" algn="l"/>
                <a:tab pos="1969949" algn="l"/>
                <a:tab pos="2626599" algn="l"/>
                <a:tab pos="3283248" algn="l"/>
                <a:tab pos="3939898" algn="l"/>
                <a:tab pos="4596548" algn="l"/>
                <a:tab pos="5253198" algn="l"/>
                <a:tab pos="5909847" algn="l"/>
                <a:tab pos="6566497" algn="l"/>
              </a:tabLst>
              <a:defRPr/>
            </a:pPr>
            <a:r>
              <a:rPr lang="en-US" sz="2800" dirty="0" err="1"/>
              <a:t>N</a:t>
            </a:r>
            <a:r>
              <a:rPr lang="en-US" sz="2800" baseline="-25000" dirty="0" err="1"/>
              <a:t>ch</a:t>
            </a:r>
            <a:r>
              <a:rPr lang="en-US" sz="2800" dirty="0"/>
              <a:t>, </a:t>
            </a:r>
            <a:r>
              <a:rPr lang="en-US" sz="2800" dirty="0" err="1">
                <a:latin typeface="Symbol" charset="2"/>
                <a:cs typeface="Symbol" charset="2"/>
              </a:rPr>
              <a:t>S</a:t>
            </a:r>
            <a:r>
              <a:rPr lang="en-US" sz="2800" dirty="0" err="1"/>
              <a:t>(pT</a:t>
            </a:r>
            <a:r>
              <a:rPr lang="en-US" sz="2800" dirty="0"/>
              <a:t>) and </a:t>
            </a:r>
            <a:r>
              <a:rPr lang="en-US" sz="2800" dirty="0" err="1" smtClean="0"/>
              <a:t>pT</a:t>
            </a:r>
            <a:r>
              <a:rPr kumimoji="0" lang="en-US" sz="2800" b="0" i="0" u="none" strike="noStrike" kern="0" cap="none" spc="0" normalizeH="0" baseline="0" noProof="0" dirty="0" smtClean="0">
                <a:ln>
                  <a:noFill/>
                </a:ln>
                <a:solidFill>
                  <a:srgbClr val="000000"/>
                </a:solidFill>
                <a:effectLst/>
                <a:uLnTx/>
                <a:uFillTx/>
                <a:latin typeface="+mj-lt"/>
                <a:ea typeface="+mj-ea"/>
                <a:cs typeface="+mj-cs"/>
                <a:sym typeface="Tahoma" pitchFamily="-106" charset="0"/>
              </a:rPr>
              <a:t> in the Transverse Region</a:t>
            </a:r>
            <a:r>
              <a:rPr kumimoji="0" lang="en-US" sz="2800" b="1" i="0" u="none" strike="noStrike" kern="0" cap="none" spc="0" normalizeH="0" baseline="0" noProof="0" dirty="0" smtClean="0">
                <a:ln>
                  <a:noFill/>
                </a:ln>
                <a:solidFill>
                  <a:srgbClr val="003DCC"/>
                </a:solidFill>
                <a:effectLst/>
                <a:uLnTx/>
                <a:uFillTx/>
                <a:latin typeface="+mj-lt"/>
                <a:ea typeface="+mj-ea"/>
                <a:cs typeface="+mj-cs"/>
                <a:sym typeface="Tahoma" pitchFamily="-106" charset="0"/>
              </a:rPr>
              <a:t/>
            </a:r>
            <a:br>
              <a:rPr kumimoji="0" lang="en-US" sz="2800" b="1" i="0" u="none" strike="noStrike" kern="0" cap="none" spc="0" normalizeH="0" baseline="0" noProof="0" dirty="0" smtClean="0">
                <a:ln>
                  <a:noFill/>
                </a:ln>
                <a:solidFill>
                  <a:srgbClr val="003DCC"/>
                </a:solidFill>
                <a:effectLst/>
                <a:uLnTx/>
                <a:uFillTx/>
                <a:latin typeface="+mj-lt"/>
                <a:ea typeface="+mj-ea"/>
                <a:cs typeface="+mj-cs"/>
                <a:sym typeface="Tahoma" pitchFamily="-106" charset="0"/>
              </a:rPr>
            </a:br>
            <a:endParaRPr kumimoji="0" lang="en-US" sz="2800" b="1" i="0" u="none" strike="noStrike" kern="0" cap="none" spc="0" normalizeH="0" baseline="0" noProof="0" dirty="0">
              <a:ln>
                <a:noFill/>
              </a:ln>
              <a:solidFill>
                <a:schemeClr val="bg1">
                  <a:lumMod val="50000"/>
                </a:schemeClr>
              </a:solidFill>
              <a:effectLst/>
              <a:uLnTx/>
              <a:uFillTx/>
              <a:latin typeface="+mj-lt"/>
              <a:ea typeface="+mj-ea"/>
              <a:cs typeface="+mj-cs"/>
              <a:sym typeface="Tahoma" pitchFamily="-106" charset="0"/>
            </a:endParaRPr>
          </a:p>
        </p:txBody>
      </p:sp>
      <p:sp>
        <p:nvSpPr>
          <p:cNvPr id="15" name="Text Box 8"/>
          <p:cNvSpPr txBox="1">
            <a:spLocks noChangeArrowheads="1"/>
          </p:cNvSpPr>
          <p:nvPr/>
        </p:nvSpPr>
        <p:spPr bwMode="auto">
          <a:xfrm>
            <a:off x="482600" y="1545431"/>
            <a:ext cx="8371110" cy="331787"/>
          </a:xfrm>
          <a:prstGeom prst="rect">
            <a:avLst/>
          </a:prstGeom>
          <a:solidFill>
            <a:schemeClr val="bg2">
              <a:lumMod val="60000"/>
              <a:lumOff val="40000"/>
              <a:alpha val="70195"/>
            </a:schemeClr>
          </a:solidFill>
          <a:ln w="9525">
            <a:noFill/>
            <a:round/>
            <a:headEnd/>
            <a:tailEnd/>
          </a:ln>
        </p:spPr>
        <p:txBody>
          <a:bodyPr wrap="square" lIns="81639" tIns="42452" rIns="81639" bIns="42452">
            <a:prstTxWarp prst="textNoShape">
              <a:avLst/>
            </a:prstTxWarp>
            <a:spAutoFit/>
          </a:bodyPr>
          <a:lstStyle/>
          <a:p>
            <a:pPr algn="ctr">
              <a:tabLst>
                <a:tab pos="655638" algn="l"/>
                <a:tab pos="1312863" algn="l"/>
                <a:tab pos="1968500" algn="l"/>
              </a:tabLst>
            </a:pPr>
            <a:r>
              <a:rPr lang="en-US" sz="1600" b="1" dirty="0" err="1">
                <a:solidFill>
                  <a:srgbClr val="3366FF"/>
                </a:solidFill>
                <a:ea typeface="文鼎ＰＬ新宋" charset="0"/>
                <a:cs typeface="文鼎ＰＬ新宋" charset="0"/>
              </a:rPr>
              <a:t>pT</a:t>
            </a:r>
            <a:r>
              <a:rPr lang="en-US" sz="1600" b="1" dirty="0">
                <a:solidFill>
                  <a:srgbClr val="3366FF"/>
                </a:solidFill>
                <a:ea typeface="文鼎ＰＬ新宋" charset="0"/>
                <a:cs typeface="文鼎ＰＬ新宋" charset="0"/>
              </a:rPr>
              <a:t> track-jet &gt; 3 </a:t>
            </a:r>
            <a:r>
              <a:rPr lang="en-US" sz="1600" b="1" dirty="0" err="1" smtClean="0">
                <a:solidFill>
                  <a:srgbClr val="3366FF"/>
                </a:solidFill>
                <a:ea typeface="文鼎ＰＬ新宋" charset="0"/>
                <a:cs typeface="文鼎ＰＬ新宋" charset="0"/>
              </a:rPr>
              <a:t>GeV</a:t>
            </a:r>
            <a:r>
              <a:rPr lang="en-US" sz="1600" b="1" dirty="0" smtClean="0">
                <a:solidFill>
                  <a:srgbClr val="3366FF"/>
                </a:solidFill>
                <a:ea typeface="文鼎ＰＬ新宋" charset="0"/>
                <a:cs typeface="文鼎ＰＬ新宋" charset="0"/>
              </a:rPr>
              <a:t> for both </a:t>
            </a:r>
            <a:r>
              <a:rPr lang="en-US" sz="1600" b="1" dirty="0" smtClean="0">
                <a:ea typeface="文鼎ＰＬ新宋" charset="0"/>
                <a:cs typeface="文鼎ＰＬ新宋" charset="0"/>
              </a:rPr>
              <a:t>7 </a:t>
            </a:r>
            <a:r>
              <a:rPr lang="en-US" sz="1600" b="1" dirty="0" err="1" smtClean="0">
                <a:ea typeface="文鼎ＰＬ新宋" charset="0"/>
                <a:cs typeface="文鼎ＰＬ新宋" charset="0"/>
              </a:rPr>
              <a:t>TeV</a:t>
            </a:r>
            <a:r>
              <a:rPr lang="en-US" sz="1600" b="1" dirty="0" smtClean="0">
                <a:ea typeface="文鼎ＰＬ新宋" charset="0"/>
                <a:cs typeface="文鼎ＰＬ新宋" charset="0"/>
              </a:rPr>
              <a:t> </a:t>
            </a:r>
            <a:r>
              <a:rPr lang="en-US" sz="1600" b="1" dirty="0" smtClean="0">
                <a:solidFill>
                  <a:srgbClr val="3366FF"/>
                </a:solidFill>
                <a:ea typeface="文鼎ＰＬ新宋" charset="0"/>
                <a:cs typeface="文鼎ＰＬ新宋" charset="0"/>
              </a:rPr>
              <a:t>and </a:t>
            </a:r>
            <a:r>
              <a:rPr lang="en-US" sz="1600" b="1" dirty="0" smtClean="0">
                <a:solidFill>
                  <a:srgbClr val="FF0000"/>
                </a:solidFill>
                <a:ea typeface="文鼎ＰＬ新宋" charset="0"/>
                <a:cs typeface="文鼎ＰＬ新宋" charset="0"/>
              </a:rPr>
              <a:t>900 </a:t>
            </a:r>
            <a:r>
              <a:rPr lang="en-US" sz="1600" b="1" dirty="0" err="1" smtClean="0">
                <a:solidFill>
                  <a:srgbClr val="FF0000"/>
                </a:solidFill>
                <a:ea typeface="文鼎ＰＬ新宋" charset="0"/>
                <a:cs typeface="文鼎ＰＬ新宋" charset="0"/>
              </a:rPr>
              <a:t>GeV</a:t>
            </a:r>
            <a:r>
              <a:rPr lang="en-US" sz="1600" b="1" dirty="0" smtClean="0">
                <a:solidFill>
                  <a:srgbClr val="FF0000"/>
                </a:solidFill>
                <a:ea typeface="文鼎ＰＬ新宋" charset="0"/>
                <a:cs typeface="文鼎ＰＬ新宋" charset="0"/>
              </a:rPr>
              <a:t> </a:t>
            </a:r>
            <a:r>
              <a:rPr lang="en-US" sz="1600" b="1" dirty="0" smtClean="0">
                <a:solidFill>
                  <a:srgbClr val="3366FF"/>
                </a:solidFill>
                <a:ea typeface="文鼎ＰＬ新宋" charset="0"/>
                <a:cs typeface="文鼎ＰＬ新宋" charset="0"/>
              </a:rPr>
              <a:t>data</a:t>
            </a:r>
            <a:endParaRPr lang="en-US" sz="1600" b="1" dirty="0">
              <a:solidFill>
                <a:srgbClr val="3366FF"/>
              </a:solidFill>
              <a:ea typeface="文鼎ＰＬ新宋" charset="0"/>
              <a:cs typeface="文鼎ＰＬ新宋" charset="0"/>
            </a:endParaRPr>
          </a:p>
        </p:txBody>
      </p:sp>
      <p:sp>
        <p:nvSpPr>
          <p:cNvPr id="16" name="Date Placeholder 3"/>
          <p:cNvSpPr txBox="1">
            <a:spLocks/>
          </p:cNvSpPr>
          <p:nvPr/>
        </p:nvSpPr>
        <p:spPr>
          <a:xfrm>
            <a:off x="263680" y="6489395"/>
            <a:ext cx="2133600" cy="365125"/>
          </a:xfrm>
          <a:prstGeom prst="rect">
            <a:avLst/>
          </a:prstGeom>
        </p:spPr>
        <p:txBody>
          <a:bodyPr vert="horz" lIns="91440" tIns="45720" rIns="91440" bIns="45720" rtlCol="0" anchor="ctr"/>
          <a:lstStyle/>
          <a:p>
            <a:pPr marL="0" marR="0" lvl="0" indent="0" algn="l" defTabSz="457200" rtl="0" eaLnBrk="1" fontAlgn="auto" latinLnBrk="0" hangingPunct="1">
              <a:lnSpc>
                <a:spcPct val="100000"/>
              </a:lnSpc>
              <a:spcBef>
                <a:spcPts val="0"/>
              </a:spcBef>
              <a:spcAft>
                <a:spcPts val="0"/>
              </a:spcAft>
              <a:buClrTx/>
              <a:buSzTx/>
              <a:buFontTx/>
              <a:buNone/>
              <a:tabLst/>
              <a:defRPr/>
            </a:pPr>
            <a:fld id="{49C751F6-8106-D248-9AC7-E79CDEA31DE6}" type="datetime1">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7/22/10</a:t>
            </a:fld>
            <a:endPar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
        <p:nvSpPr>
          <p:cNvPr id="17" name="Footer Placeholder 4"/>
          <p:cNvSpPr txBox="1">
            <a:spLocks/>
          </p:cNvSpPr>
          <p:nvPr/>
        </p:nvSpPr>
        <p:spPr>
          <a:xfrm>
            <a:off x="3124200" y="6489395"/>
            <a:ext cx="2895600" cy="365125"/>
          </a:xfrm>
          <a:prstGeom prst="rect">
            <a:avLst/>
          </a:prstGeom>
        </p:spPr>
        <p:txBody>
          <a:bodyPr vert="horz" lIns="91440" tIns="45720" rIns="91440" bIns="45720"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P.Bartalini - ICHEP 2010</a:t>
            </a:r>
          </a:p>
        </p:txBody>
      </p:sp>
      <p:sp>
        <p:nvSpPr>
          <p:cNvPr id="18" name="Slide Number Placeholder 5"/>
          <p:cNvSpPr txBox="1">
            <a:spLocks/>
          </p:cNvSpPr>
          <p:nvPr/>
        </p:nvSpPr>
        <p:spPr>
          <a:xfrm>
            <a:off x="6770910" y="6477300"/>
            <a:ext cx="2133600" cy="365125"/>
          </a:xfrm>
          <a:prstGeom prst="rect">
            <a:avLst/>
          </a:prstGeom>
        </p:spPr>
        <p:txBody>
          <a:bodyPr vert="horz" lIns="91440" tIns="45720" rIns="91440" bIns="45720" rtlCol="0" anchor="ctr"/>
          <a:lstStyle/>
          <a:p>
            <a:pPr marL="0" marR="0" lvl="0" indent="0" algn="r" defTabSz="457200" rtl="0" eaLnBrk="1" fontAlgn="auto" latinLnBrk="0" hangingPunct="1">
              <a:lnSpc>
                <a:spcPct val="100000"/>
              </a:lnSpc>
              <a:spcBef>
                <a:spcPts val="0"/>
              </a:spcBef>
              <a:spcAft>
                <a:spcPts val="0"/>
              </a:spcAft>
              <a:buClrTx/>
              <a:buSzTx/>
              <a:buFontTx/>
              <a:buNone/>
              <a:tabLst/>
              <a:defRPr/>
            </a:pPr>
            <a:fld id="{6AF9A71B-441C-2C48-9BD6-133FAC048821}"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endParaRPr>
          </a:p>
        </p:txBody>
      </p:sp>
      <p:sp>
        <p:nvSpPr>
          <p:cNvPr id="19" name="Rectangle 18"/>
          <p:cNvSpPr/>
          <p:nvPr/>
        </p:nvSpPr>
        <p:spPr>
          <a:xfrm>
            <a:off x="0" y="4686300"/>
            <a:ext cx="9144000" cy="1754327"/>
          </a:xfrm>
          <a:prstGeom prst="rect">
            <a:avLst/>
          </a:prstGeom>
        </p:spPr>
        <p:txBody>
          <a:bodyPr wrap="square">
            <a:spAutoFit/>
          </a:bodyPr>
          <a:lstStyle/>
          <a:p>
            <a:r>
              <a:rPr lang="en-US" b="1" dirty="0">
                <a:solidFill>
                  <a:srgbClr val="660066"/>
                </a:solidFill>
              </a:rPr>
              <a:t>The three distributions</a:t>
            </a:r>
            <a:r>
              <a:rPr lang="en-US" dirty="0">
                <a:solidFill>
                  <a:srgbClr val="964528"/>
                </a:solidFill>
              </a:rPr>
              <a:t>, which extend up to quite large values of the selected observables in </a:t>
            </a:r>
            <a:r>
              <a:rPr lang="en-US" dirty="0" smtClean="0">
                <a:solidFill>
                  <a:srgbClr val="964528"/>
                </a:solidFill>
              </a:rPr>
              <a:t>the transverse </a:t>
            </a:r>
            <a:r>
              <a:rPr lang="en-US" dirty="0" smtClean="0">
                <a:solidFill>
                  <a:srgbClr val="964528"/>
                </a:solidFill>
              </a:rPr>
              <a:t>region, </a:t>
            </a:r>
            <a:r>
              <a:rPr lang="en-US" b="1" dirty="0" smtClean="0">
                <a:solidFill>
                  <a:srgbClr val="660066"/>
                </a:solidFill>
              </a:rPr>
              <a:t>are </a:t>
            </a:r>
            <a:r>
              <a:rPr lang="en-US" b="1" dirty="0">
                <a:solidFill>
                  <a:srgbClr val="660066"/>
                </a:solidFill>
              </a:rPr>
              <a:t>quite well described overall by the</a:t>
            </a:r>
          </a:p>
          <a:p>
            <a:r>
              <a:rPr lang="en-US" b="1" dirty="0">
                <a:solidFill>
                  <a:srgbClr val="660066"/>
                </a:solidFill>
              </a:rPr>
              <a:t>various MC models, over several orders of </a:t>
            </a:r>
            <a:r>
              <a:rPr lang="en-US" b="1" dirty="0" smtClean="0">
                <a:solidFill>
                  <a:srgbClr val="660066"/>
                </a:solidFill>
              </a:rPr>
              <a:t>magnitude!</a:t>
            </a:r>
            <a:endParaRPr lang="en-US" dirty="0" smtClean="0">
              <a:solidFill>
                <a:srgbClr val="964528"/>
              </a:solidFill>
            </a:endParaRPr>
          </a:p>
          <a:p>
            <a:endParaRPr lang="en-US" dirty="0" smtClean="0"/>
          </a:p>
          <a:p>
            <a:r>
              <a:rPr lang="en-US" dirty="0" smtClean="0">
                <a:solidFill>
                  <a:srgbClr val="964528"/>
                </a:solidFill>
              </a:rPr>
              <a:t>At </a:t>
            </a:r>
            <a:r>
              <a:rPr lang="en-US" b="1" dirty="0" smtClean="0"/>
              <a:t>7 </a:t>
            </a:r>
            <a:r>
              <a:rPr lang="en-US" b="1" dirty="0" err="1" smtClean="0"/>
              <a:t>TeV</a:t>
            </a:r>
            <a:r>
              <a:rPr lang="en-US" b="1" dirty="0" smtClean="0"/>
              <a:t> </a:t>
            </a:r>
            <a:r>
              <a:rPr lang="en-US" dirty="0" smtClean="0">
                <a:solidFill>
                  <a:srgbClr val="964528"/>
                </a:solidFill>
              </a:rPr>
              <a:t>the </a:t>
            </a:r>
            <a:r>
              <a:rPr lang="en-US" dirty="0">
                <a:solidFill>
                  <a:srgbClr val="964528"/>
                </a:solidFill>
              </a:rPr>
              <a:t>charged particle spectrum extends up to </a:t>
            </a:r>
            <a:r>
              <a:rPr lang="en-US" dirty="0" err="1">
                <a:solidFill>
                  <a:srgbClr val="964528"/>
                </a:solidFill>
              </a:rPr>
              <a:t>pT</a:t>
            </a:r>
            <a:r>
              <a:rPr lang="en-US" dirty="0">
                <a:solidFill>
                  <a:srgbClr val="964528"/>
                </a:solidFill>
              </a:rPr>
              <a:t> &gt;10 </a:t>
            </a:r>
            <a:r>
              <a:rPr lang="en-US" dirty="0" err="1" smtClean="0">
                <a:solidFill>
                  <a:srgbClr val="964528"/>
                </a:solidFill>
              </a:rPr>
              <a:t>GeV</a:t>
            </a:r>
            <a:r>
              <a:rPr lang="en-US" dirty="0" err="1" smtClean="0">
                <a:solidFill>
                  <a:srgbClr val="964528"/>
                </a:solidFill>
              </a:rPr>
              <a:t>/c</a:t>
            </a:r>
            <a:r>
              <a:rPr lang="en-US" dirty="0" smtClean="0">
                <a:solidFill>
                  <a:srgbClr val="964528"/>
                </a:solidFill>
              </a:rPr>
              <a:t> </a:t>
            </a:r>
          </a:p>
          <a:p>
            <a:r>
              <a:rPr lang="en-US" b="1" dirty="0" err="1" smtClean="0">
                <a:solidFill>
                  <a:srgbClr val="660066"/>
                </a:solidFill>
                <a:sym typeface="Wingdings"/>
              </a:rPr>
              <a:t></a:t>
            </a:r>
            <a:r>
              <a:rPr lang="en-US" b="1" dirty="0" smtClean="0">
                <a:solidFill>
                  <a:srgbClr val="660066"/>
                </a:solidFill>
                <a:sym typeface="Wingdings"/>
              </a:rPr>
              <a:t> </a:t>
            </a:r>
            <a:r>
              <a:rPr lang="en-US" b="1" dirty="0" smtClean="0">
                <a:solidFill>
                  <a:srgbClr val="660066"/>
                </a:solidFill>
                <a:sym typeface="Wingdings"/>
              </a:rPr>
              <a:t>H</a:t>
            </a:r>
            <a:r>
              <a:rPr lang="en-US" b="1" dirty="0" smtClean="0">
                <a:solidFill>
                  <a:srgbClr val="660066"/>
                </a:solidFill>
              </a:rPr>
              <a:t>ard </a:t>
            </a:r>
            <a:r>
              <a:rPr lang="en-US" b="1" dirty="0">
                <a:solidFill>
                  <a:srgbClr val="660066"/>
                </a:solidFill>
              </a:rPr>
              <a:t>component in particle production in the transverse </a:t>
            </a:r>
            <a:r>
              <a:rPr lang="en-US" b="1" dirty="0" smtClean="0">
                <a:solidFill>
                  <a:srgbClr val="660066"/>
                </a:solidFill>
              </a:rPr>
              <a:t>region.</a:t>
            </a:r>
            <a:endParaRPr lang="en-US" b="1" dirty="0">
              <a:solidFill>
                <a:srgbClr val="660066"/>
              </a:solidFill>
            </a:endParaRPr>
          </a:p>
        </p:txBody>
      </p:sp>
      <p:sp>
        <p:nvSpPr>
          <p:cNvPr id="20" name="Rectangle 3"/>
          <p:cNvSpPr>
            <a:spLocks noChangeArrowheads="1"/>
          </p:cNvSpPr>
          <p:nvPr/>
        </p:nvSpPr>
        <p:spPr bwMode="auto">
          <a:xfrm>
            <a:off x="0" y="723900"/>
            <a:ext cx="9144000" cy="916730"/>
          </a:xfrm>
          <a:prstGeom prst="rect">
            <a:avLst/>
          </a:prstGeom>
          <a:noFill/>
          <a:ln w="9525">
            <a:noFill/>
            <a:round/>
            <a:headEnd/>
            <a:tailEnd/>
          </a:ln>
        </p:spPr>
        <p:txBody>
          <a:bodyPr wrap="square" lIns="81639" tIns="42452" rIns="81639" bIns="42452">
            <a:prstTxWarp prst="textNoShape">
              <a:avLst/>
            </a:prstTxWarp>
            <a:spAutoFit/>
          </a:bodyPr>
          <a:lstStyle/>
          <a:p>
            <a:pP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r>
              <a:rPr lang="en-GB" b="1" dirty="0">
                <a:ea typeface="Verdana" pitchFamily="-106" charset="0"/>
                <a:cs typeface="Verdana" pitchFamily="-106" charset="0"/>
              </a:rPr>
              <a:t>7 </a:t>
            </a:r>
            <a:r>
              <a:rPr lang="en-GB" b="1" dirty="0" err="1">
                <a:ea typeface="Verdana" pitchFamily="-106" charset="0"/>
                <a:cs typeface="Verdana" pitchFamily="-106" charset="0"/>
              </a:rPr>
              <a:t>TeV</a:t>
            </a:r>
            <a:r>
              <a:rPr lang="en-GB" b="1" dirty="0">
                <a:solidFill>
                  <a:srgbClr val="964528"/>
                </a:solidFill>
                <a:ea typeface="Verdana" pitchFamily="-106" charset="0"/>
                <a:cs typeface="Verdana" pitchFamily="-106" charset="0"/>
              </a:rPr>
              <a:t> </a:t>
            </a:r>
            <a:r>
              <a:rPr lang="en-GB" dirty="0">
                <a:solidFill>
                  <a:srgbClr val="964528"/>
                </a:solidFill>
                <a:ea typeface="Verdana" pitchFamily="-106" charset="0"/>
                <a:cs typeface="Verdana" pitchFamily="-106" charset="0"/>
              </a:rPr>
              <a:t>and </a:t>
            </a:r>
            <a:r>
              <a:rPr lang="en-GB" b="1" dirty="0">
                <a:solidFill>
                  <a:srgbClr val="FF0000"/>
                </a:solidFill>
                <a:ea typeface="Verdana" pitchFamily="-106" charset="0"/>
                <a:cs typeface="Verdana" pitchFamily="-106" charset="0"/>
              </a:rPr>
              <a:t>900 </a:t>
            </a:r>
            <a:r>
              <a:rPr lang="en-GB" b="1" dirty="0" err="1">
                <a:solidFill>
                  <a:srgbClr val="FF0000"/>
                </a:solidFill>
                <a:ea typeface="Verdana" pitchFamily="-106" charset="0"/>
                <a:cs typeface="Verdana" pitchFamily="-106" charset="0"/>
              </a:rPr>
              <a:t>GeV</a:t>
            </a:r>
            <a:r>
              <a:rPr lang="en-GB" b="1" dirty="0">
                <a:solidFill>
                  <a:srgbClr val="FF0000"/>
                </a:solidFill>
                <a:ea typeface="Verdana" pitchFamily="-106" charset="0"/>
                <a:cs typeface="Verdana" pitchFamily="-106" charset="0"/>
              </a:rPr>
              <a:t> </a:t>
            </a:r>
            <a:r>
              <a:rPr lang="en-GB" dirty="0">
                <a:solidFill>
                  <a:srgbClr val="964528"/>
                </a:solidFill>
                <a:ea typeface="Verdana" pitchFamily="-106" charset="0"/>
                <a:cs typeface="Verdana" pitchFamily="-106" charset="0"/>
              </a:rPr>
              <a:t>results for the reference</a:t>
            </a:r>
            <a:r>
              <a:rPr lang="en-GB" dirty="0" smtClean="0">
                <a:solidFill>
                  <a:srgbClr val="964528"/>
                </a:solidFill>
                <a:ea typeface="Verdana" pitchFamily="-106" charset="0"/>
                <a:cs typeface="Verdana" pitchFamily="-106" charset="0"/>
              </a:rPr>
              <a:t> distributions in the Transverse region including </a:t>
            </a:r>
            <a:r>
              <a:rPr lang="en-GB" dirty="0">
                <a:solidFill>
                  <a:srgbClr val="964528"/>
                </a:solidFill>
                <a:ea typeface="Verdana" pitchFamily="-106" charset="0"/>
                <a:cs typeface="Verdana" pitchFamily="-106" charset="0"/>
              </a:rPr>
              <a:t>both D6T and DW predictions.</a:t>
            </a:r>
          </a:p>
          <a:p>
            <a:pPr>
              <a:tabLst>
                <a:tab pos="655638" algn="l"/>
                <a:tab pos="1312863" algn="l"/>
                <a:tab pos="1968500" algn="l"/>
                <a:tab pos="2625725" algn="l"/>
                <a:tab pos="3282950" algn="l"/>
                <a:tab pos="3938588" algn="l"/>
                <a:tab pos="4595813" algn="l"/>
                <a:tab pos="5253038" algn="l"/>
                <a:tab pos="5908675" algn="l"/>
                <a:tab pos="6565900" algn="l"/>
                <a:tab pos="7223125" algn="l"/>
                <a:tab pos="7878763" algn="l"/>
              </a:tabLst>
            </a:pPr>
            <a:endParaRPr lang="en-GB" b="1" dirty="0">
              <a:solidFill>
                <a:srgbClr val="800080"/>
              </a:solidFill>
              <a:ea typeface="Verdana" pitchFamily="-106" charset="0"/>
              <a:cs typeface="Verdana" pitchFamily="-106" charset="0"/>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Tahoma"/>
        <a:ea typeface="ヒラギノ角ゴ ProN W6"/>
        <a:cs typeface="ヒラギノ角ゴ ProN W6"/>
      </a:majorFont>
      <a:minorFont>
        <a:latin typeface="Lucida Grand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Lucida Grande" pitchFamily="-106" charset="0"/>
            <a:ea typeface="ヒラギノ角ゴ ProN W3" pitchFamily="-106" charset="-128"/>
            <a:cs typeface="ヒラギノ角ゴ ProN W3" pitchFamily="-106" charset="-128"/>
            <a:sym typeface="Lucida Grande" pitchFamily="-106"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Lucida Grande" pitchFamily="-106" charset="0"/>
            <a:ea typeface="ヒラギノ角ゴ ProN W3" pitchFamily="-106" charset="-128"/>
            <a:cs typeface="ヒラギノ角ゴ ProN W3" pitchFamily="-106" charset="-128"/>
            <a:sym typeface="Lucida Grande" pitchFamily="-106"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5690</TotalTime>
  <Words>6807</Words>
  <Application>Microsoft Macintosh PowerPoint</Application>
  <PresentationFormat>On-screen Show (4:3)</PresentationFormat>
  <Paragraphs>726</Paragraphs>
  <Slides>43</Slides>
  <Notes>27</Notes>
  <HiddenSlides>0</HiddenSlides>
  <MMClips>0</MMClips>
  <ScaleCrop>false</ScaleCrop>
  <HeadingPairs>
    <vt:vector size="4" baseType="variant">
      <vt:variant>
        <vt:lpstr>Design Template</vt:lpstr>
      </vt:variant>
      <vt:variant>
        <vt:i4>3</vt:i4>
      </vt:variant>
      <vt:variant>
        <vt:lpstr>Slide Titles</vt:lpstr>
      </vt:variant>
      <vt:variant>
        <vt:i4>43</vt:i4>
      </vt:variant>
    </vt:vector>
  </HeadingPairs>
  <TitlesOfParts>
    <vt:vector size="46" baseType="lpstr">
      <vt:lpstr>Title &amp; Subtitle</vt:lpstr>
      <vt:lpstr>Office Theme</vt:lpstr>
      <vt:lpstr>1_Office Theme</vt:lpstr>
      <vt:lpstr>Underlying Event Studies and Forward Physics at CMS ICHEP 2010 – July 22-28, 2010 – Paris  (3 – Perturbative QCD Jets and Diffractive Physics)</vt:lpstr>
      <vt:lpstr>Slide 2</vt:lpstr>
      <vt:lpstr>Slide 3</vt:lpstr>
      <vt:lpstr>Event and Track Selections (900 GeV)</vt:lpstr>
      <vt:lpstr>Slide 5</vt:lpstr>
      <vt:lpstr>Pythia tunes/versions in CMS</vt:lpstr>
      <vt:lpstr>Densities in the Transverse Region </vt:lpstr>
      <vt:lpstr> Comparison between 7 TeV and 900 GeV </vt:lpstr>
      <vt:lpstr>Slide 9</vt:lpstr>
      <vt:lpstr>Slide 10</vt:lpstr>
      <vt:lpstr>A new approach to UE: Jet Area/Median</vt:lpstr>
      <vt:lpstr>UE: Jet Area/Median (r’)</vt:lpstr>
      <vt:lpstr>UE Bottom line</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Underlying Event Studies and Forward Physics at CMS ICHEP 2010 – July 22-28, 2010 – Paris</vt:lpstr>
      <vt:lpstr>Slide 29</vt:lpstr>
      <vt:lpstr>Slide 30</vt:lpstr>
      <vt:lpstr>PYTHIA tunes</vt:lpstr>
      <vt:lpstr>Slide 32</vt:lpstr>
      <vt:lpstr>Event selection. UE 7 TeV</vt:lpstr>
      <vt:lpstr>Track selection. UE 7 TeV</vt:lpstr>
      <vt:lpstr>Slide 35</vt:lpstr>
      <vt:lpstr>Slide 36</vt:lpstr>
      <vt:lpstr>Slide 37</vt:lpstr>
      <vt:lpstr>Slide 38</vt:lpstr>
      <vt:lpstr>Slide 39</vt:lpstr>
      <vt:lpstr>Slide 40</vt:lpstr>
      <vt:lpstr>FWD Jets</vt:lpstr>
      <vt:lpstr>Slide 42</vt:lpstr>
      <vt:lpstr>Slide 43</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Underlying Event Studies and Forward Physics at CMS ICHEP 2010 – July 21-28, 2010 – Paris</dc:title>
  <dc:creator>Paolo Bartalini</dc:creator>
  <cp:lastModifiedBy>Paolo Bartalini</cp:lastModifiedBy>
  <cp:revision>38</cp:revision>
  <cp:lastPrinted>2010-07-23T18:54:51Z</cp:lastPrinted>
  <dcterms:created xsi:type="dcterms:W3CDTF">2010-07-22T16:29:38Z</dcterms:created>
  <dcterms:modified xsi:type="dcterms:W3CDTF">2010-07-24T07:50:47Z</dcterms:modified>
</cp:coreProperties>
</file>