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22"/>
  </p:notesMasterIdLst>
  <p:sldIdLst>
    <p:sldId id="280" r:id="rId2"/>
    <p:sldId id="279" r:id="rId3"/>
    <p:sldId id="285" r:id="rId4"/>
    <p:sldId id="299" r:id="rId5"/>
    <p:sldId id="259" r:id="rId6"/>
    <p:sldId id="293" r:id="rId7"/>
    <p:sldId id="269" r:id="rId8"/>
    <p:sldId id="270" r:id="rId9"/>
    <p:sldId id="289" r:id="rId10"/>
    <p:sldId id="287" r:id="rId11"/>
    <p:sldId id="300" r:id="rId12"/>
    <p:sldId id="295" r:id="rId13"/>
    <p:sldId id="264" r:id="rId14"/>
    <p:sldId id="265" r:id="rId15"/>
    <p:sldId id="258" r:id="rId16"/>
    <p:sldId id="260" r:id="rId17"/>
    <p:sldId id="301" r:id="rId18"/>
    <p:sldId id="286" r:id="rId19"/>
    <p:sldId id="284"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3" d="100"/>
          <a:sy n="93" d="100"/>
        </p:scale>
        <p:origin x="-35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5D2624-9DD0-4D7C-8513-45374C9ACD2E}" type="datetimeFigureOut">
              <a:rPr lang="en-US" smtClean="0"/>
              <a:pPr/>
              <a:t>7/23/2010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95130-E4EE-4DCA-8E5D-5EDF515A4412}"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1F82E64C-F7A4-1D45-A8C4-2BDDD10DC8E8}" type="slidenum">
              <a:rPr lang="en-US"/>
              <a:pPr/>
              <a:t>7</a:t>
            </a:fld>
            <a:endParaRPr lang="en-US" dirty="0"/>
          </a:p>
        </p:txBody>
      </p:sp>
      <p:sp>
        <p:nvSpPr>
          <p:cNvPr id="28675" name="Rectangle 2"/>
          <p:cNvSpPr>
            <a:spLocks noGrp="1" noRot="1" noChangeAspect="1" noChangeArrowheads="1"/>
          </p:cNvSpPr>
          <p:nvPr>
            <p:ph type="sldImg"/>
          </p:nvPr>
        </p:nvSpPr>
        <p:spPr>
          <a:solidFill>
            <a:srgbClr val="FFFFFF"/>
          </a:solidFill>
          <a:ln/>
        </p:spPr>
      </p:sp>
      <p:sp>
        <p:nvSpPr>
          <p:cNvPr id="2867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a:p>
            <a:pPr eaLnBrk="1" hangingPunct="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671755DD-19BD-0944-AB0A-3DB95ADEB235}" type="slidenum">
              <a:rPr lang="en-US"/>
              <a:pPr/>
              <a:t>8</a:t>
            </a:fld>
            <a:endParaRPr lang="en-US" dirty="0"/>
          </a:p>
        </p:txBody>
      </p:sp>
      <p:sp>
        <p:nvSpPr>
          <p:cNvPr id="30723" name="Rectangle 2"/>
          <p:cNvSpPr>
            <a:spLocks noGrp="1" noRot="1" noChangeAspect="1" noChangeArrowheads="1"/>
          </p:cNvSpPr>
          <p:nvPr>
            <p:ph type="sldImg"/>
          </p:nvPr>
        </p:nvSpPr>
        <p:spPr>
          <a:solidFill>
            <a:srgbClr val="FFFFFF"/>
          </a:solidFill>
          <a:ln/>
        </p:spPr>
      </p:sp>
      <p:sp>
        <p:nvSpPr>
          <p:cNvPr id="30724" name="Rectangle 3"/>
          <p:cNvSpPr>
            <a:spLocks noGrp="1" noChangeArrowheads="1"/>
          </p:cNvSpPr>
          <p:nvPr>
            <p:ph type="body" idx="1"/>
          </p:nvPr>
        </p:nvSpPr>
        <p:spPr>
          <a:solidFill>
            <a:srgbClr val="FFFFFF"/>
          </a:solidFill>
          <a:ln>
            <a:solidFill>
              <a:srgbClr val="000000"/>
            </a:solidFill>
          </a:ln>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9" name="Footer Placeholder 18"/>
          <p:cNvSpPr>
            <a:spLocks noGrp="1"/>
          </p:cNvSpPr>
          <p:nvPr>
            <p:ph type="ftr" sz="quarter" idx="11"/>
          </p:nvPr>
        </p:nvSpPr>
        <p:spPr/>
        <p:txBody>
          <a:bodyPr/>
          <a:lstStyle/>
          <a:p>
            <a:r>
              <a:rPr lang="en-US" dirty="0" smtClean="0"/>
              <a:t>ICHEP 2010       July 22-28, 2010</a:t>
            </a:r>
            <a:endParaRPr lang="en-US" dirty="0"/>
          </a:p>
        </p:txBody>
      </p:sp>
      <p:sp>
        <p:nvSpPr>
          <p:cNvPr id="27" name="Slide Number Placeholder 26"/>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68722BA-6B72-9443-9BEB-3F8F73C72B0F}"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dirty="0"/>
          </a:p>
        </p:txBody>
      </p:sp>
      <p:sp>
        <p:nvSpPr>
          <p:cNvPr id="7"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8" name="Rectangle 6"/>
          <p:cNvSpPr>
            <a:spLocks noGrp="1" noChangeArrowheads="1"/>
          </p:cNvSpPr>
          <p:nvPr>
            <p:ph type="sldNum" sz="quarter" idx="12"/>
          </p:nvPr>
        </p:nvSpPr>
        <p:spPr>
          <a:ln/>
        </p:spPr>
        <p:txBody>
          <a:bodyPr/>
          <a:lstStyle>
            <a:lvl1pPr>
              <a:defRPr/>
            </a:lvl1pPr>
          </a:lstStyle>
          <a:p>
            <a:pPr>
              <a:defRPr/>
            </a:pPr>
            <a:fld id="{E93FE734-A9A8-3B41-8F38-7351105DB3B6}"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334600F-916D-488A-8B19-401D52588A57}"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6AE63D-E8D8-4835-AC6B-9A9587B473EA}" type="datetimeFigureOut">
              <a:rPr lang="en-US" smtClean="0"/>
              <a:pPr/>
              <a:t>7/23/2010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3334600F-916D-488A-8B19-401D52588A57}"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06AE63D-E8D8-4835-AC6B-9A9587B473EA}" type="datetimeFigureOut">
              <a:rPr lang="en-US" smtClean="0"/>
              <a:pPr/>
              <a:t>7/23/2010</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334600F-916D-488A-8B19-401D52588A57}"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8" r:id="rId13"/>
    <p:sldLayoutId id="2147483679" r:id="rId14"/>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28.emf"/></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4.xml"/><Relationship Id="rId1" Type="http://schemas.openxmlformats.org/officeDocument/2006/relationships/vmlDrawing" Target="../drawings/vmlDrawing4.vml"/><Relationship Id="rId5" Type="http://schemas.openxmlformats.org/officeDocument/2006/relationships/image" Target="../media/image38.png"/><Relationship Id="rId4" Type="http://schemas.openxmlformats.org/officeDocument/2006/relationships/image" Target="../media/image37.tiff"/></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14.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notesSlide" Target="../notesSlides/notesSlide1.xml"/><Relationship Id="rId7" Type="http://schemas.openxmlformats.org/officeDocument/2006/relationships/image" Target="../media/image20.png"/><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oleObject" Target="../embeddings/oleObject4.bin"/><Relationship Id="rId11" Type="http://schemas.openxmlformats.org/officeDocument/2006/relationships/oleObject" Target="../embeddings/oleObject8.bin"/><Relationship Id="rId5" Type="http://schemas.openxmlformats.org/officeDocument/2006/relationships/oleObject" Target="../embeddings/oleObject3.bin"/><Relationship Id="rId10" Type="http://schemas.openxmlformats.org/officeDocument/2006/relationships/oleObject" Target="../embeddings/oleObject7.bin"/><Relationship Id="rId4" Type="http://schemas.openxmlformats.org/officeDocument/2006/relationships/image" Target="../media/image5.png"/><Relationship Id="rId9" Type="http://schemas.openxmlformats.org/officeDocument/2006/relationships/oleObject" Target="../embeddings/oleObject6.bin"/></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90600"/>
            <a:ext cx="7851648" cy="1828800"/>
          </a:xfrm>
        </p:spPr>
        <p:txBody>
          <a:bodyPr>
            <a:noAutofit/>
          </a:bodyPr>
          <a:lstStyle/>
          <a:p>
            <a:r>
              <a:rPr lang="en-US" sz="4000" dirty="0" smtClean="0"/>
              <a:t>Present Limits and Future Prospects for Dielectric Acceleration</a:t>
            </a:r>
            <a:endParaRPr lang="en-US" sz="4000" dirty="0"/>
          </a:p>
        </p:txBody>
      </p:sp>
      <p:sp>
        <p:nvSpPr>
          <p:cNvPr id="3" name="Subtitle 2"/>
          <p:cNvSpPr>
            <a:spLocks noGrp="1"/>
          </p:cNvSpPr>
          <p:nvPr>
            <p:ph type="subTitle" idx="1"/>
          </p:nvPr>
        </p:nvSpPr>
        <p:spPr>
          <a:xfrm>
            <a:off x="533400" y="3124200"/>
            <a:ext cx="7854696" cy="1752600"/>
          </a:xfrm>
        </p:spPr>
        <p:txBody>
          <a:bodyPr/>
          <a:lstStyle/>
          <a:p>
            <a:r>
              <a:rPr lang="en-US" dirty="0" smtClean="0"/>
              <a:t>Eric R. Colby</a:t>
            </a:r>
            <a:r>
              <a:rPr lang="en-US" dirty="0" smtClean="0"/>
              <a:t>*</a:t>
            </a:r>
          </a:p>
          <a:p>
            <a:r>
              <a:rPr lang="en-US" dirty="0" smtClean="0"/>
              <a:t>SLAC</a:t>
            </a:r>
            <a:endParaRPr lang="en-US" dirty="0" smtClean="0"/>
          </a:p>
          <a:p>
            <a:r>
              <a:rPr lang="en-US" sz="2000" dirty="0" smtClean="0"/>
              <a:t>Advanced </a:t>
            </a:r>
            <a:r>
              <a:rPr lang="en-US" sz="2000" dirty="0" smtClean="0"/>
              <a:t>Accelerator Research </a:t>
            </a:r>
            <a:r>
              <a:rPr lang="en-US" sz="2000" dirty="0" smtClean="0"/>
              <a:t>Department</a:t>
            </a:r>
          </a:p>
          <a:p>
            <a:endParaRPr lang="en-US" dirty="0" smtClean="0"/>
          </a:p>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838200" y="304800"/>
            <a:ext cx="3466012" cy="1066800"/>
          </a:xfrm>
          <a:prstGeom prst="rect">
            <a:avLst/>
          </a:prstGeom>
          <a:noFill/>
          <a:ln w="9525">
            <a:noFill/>
            <a:miter lim="800000"/>
            <a:headEnd/>
            <a:tailEnd/>
          </a:ln>
        </p:spPr>
      </p:pic>
      <p:sp>
        <p:nvSpPr>
          <p:cNvPr id="5" name="TextBox 4"/>
          <p:cNvSpPr txBox="1"/>
          <p:nvPr/>
        </p:nvSpPr>
        <p:spPr>
          <a:xfrm>
            <a:off x="2667000" y="5943600"/>
            <a:ext cx="5715000" cy="369332"/>
          </a:xfrm>
          <a:prstGeom prst="rect">
            <a:avLst/>
          </a:prstGeom>
          <a:noFill/>
        </p:spPr>
        <p:txBody>
          <a:bodyPr wrap="square" rtlCol="0">
            <a:spAutoFit/>
          </a:bodyPr>
          <a:lstStyle/>
          <a:p>
            <a:pPr algn="r"/>
            <a:r>
              <a:rPr lang="en-US" dirty="0" smtClean="0"/>
              <a:t>* ecolby@slac.stanford.edu</a:t>
            </a:r>
            <a:endParaRPr lang="en-US" dirty="0"/>
          </a:p>
        </p:txBody>
      </p:sp>
      <p:sp>
        <p:nvSpPr>
          <p:cNvPr id="6" name="Subtitle 2"/>
          <p:cNvSpPr txBox="1">
            <a:spLocks/>
          </p:cNvSpPr>
          <p:nvPr/>
        </p:nvSpPr>
        <p:spPr>
          <a:xfrm>
            <a:off x="914400" y="4587240"/>
            <a:ext cx="7543800" cy="1508760"/>
          </a:xfrm>
          <a:prstGeom prst="rect">
            <a:avLst/>
          </a:prstGeom>
        </p:spPr>
        <p:txBody>
          <a:bodyPr vert="horz" lIns="0" rIns="18288">
            <a:normAutofit/>
          </a:bodyPr>
          <a:lstStyle/>
          <a:p>
            <a:pPr marL="0" marR="45720" lvl="0" indent="0"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n-US" sz="1500" b="0" i="1" u="none" strike="noStrike" kern="1200" cap="none" spc="0" normalizeH="0" baseline="0" noProof="0" dirty="0" smtClean="0">
                <a:ln>
                  <a:noFill/>
                </a:ln>
                <a:solidFill>
                  <a:schemeClr val="tx1"/>
                </a:solidFill>
                <a:effectLst/>
                <a:uLnTx/>
                <a:uFillTx/>
                <a:latin typeface="+mn-lt"/>
                <a:ea typeface="+mn-ea"/>
                <a:cs typeface="+mn-cs"/>
              </a:rPr>
              <a:t>Prepared with generous assistance from: </a:t>
            </a:r>
          </a:p>
          <a:p>
            <a:pPr marR="45720" lvl="0">
              <a:spcBef>
                <a:spcPct val="20000"/>
              </a:spcBef>
              <a:buClr>
                <a:schemeClr val="accent3"/>
              </a:buClr>
              <a:buSzPct val="95000"/>
            </a:pPr>
            <a:r>
              <a:rPr kumimoji="0" lang="en-US" sz="1500" b="0" i="0" u="none" strike="noStrike" kern="1200" cap="none" spc="0" normalizeH="0" baseline="0" noProof="0" dirty="0" smtClean="0">
                <a:ln>
                  <a:noFill/>
                </a:ln>
                <a:solidFill>
                  <a:schemeClr val="tx1"/>
                </a:solidFill>
                <a:effectLst/>
                <a:uLnTx/>
                <a:uFillTx/>
                <a:latin typeface="+mn-lt"/>
                <a:ea typeface="+mn-ea"/>
                <a:cs typeface="+mn-cs"/>
              </a:rPr>
              <a:t>The E163 Collaboration	</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The FACET Collaboration	</a:t>
            </a:r>
            <a:r>
              <a:rPr lang="en-US" sz="1500" dirty="0" smtClean="0"/>
              <a:t>Wei </a:t>
            </a:r>
            <a:r>
              <a:rPr lang="en-US" sz="1500" dirty="0" smtClean="0"/>
              <a:t>Gai, ANL </a:t>
            </a:r>
            <a:r>
              <a:rPr lang="en-US" sz="1500" dirty="0" smtClean="0"/>
              <a:t>              </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Jay </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Hirshfield, </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Yale		Jamie </a:t>
            </a:r>
            <a:r>
              <a:rPr kumimoji="0" lang="en-US" sz="1500" b="0" i="0" u="none" strike="noStrike" kern="1200" cap="none" spc="0" normalizeH="0" baseline="0" noProof="0" dirty="0" smtClean="0">
                <a:ln>
                  <a:noFill/>
                </a:ln>
                <a:solidFill>
                  <a:schemeClr val="tx1"/>
                </a:solidFill>
                <a:effectLst/>
                <a:uLnTx/>
                <a:uFillTx/>
                <a:latin typeface="+mn-lt"/>
                <a:ea typeface="+mn-ea"/>
                <a:cs typeface="+mn-cs"/>
              </a:rPr>
              <a:t>Rosenzweig</a:t>
            </a:r>
            <a:r>
              <a:rPr lang="en-US" sz="1500" dirty="0" smtClean="0"/>
              <a:t>, UCLA	</a:t>
            </a:r>
            <a:r>
              <a:rPr lang="en-US" sz="1500" dirty="0" smtClean="0"/>
              <a:t> Levi Schächter, IIT Gennady </a:t>
            </a:r>
            <a:r>
              <a:rPr lang="en-US" sz="1500" dirty="0" smtClean="0"/>
              <a:t>Shvets, UT-Austin	</a:t>
            </a:r>
            <a:r>
              <a:rPr lang="en-US" sz="1500" dirty="0" smtClean="0"/>
              <a:t>Ben Cowan, Tech-X</a:t>
            </a:r>
            <a:endParaRPr kumimoji="0" lang="en-US" sz="1500" b="0" i="0" u="none" strike="noStrike" kern="1200" cap="none" spc="0" normalizeH="0" baseline="0" noProof="0" dirty="0" smtClean="0">
              <a:ln>
                <a:noFill/>
              </a:ln>
              <a:solidFill>
                <a:schemeClr val="tx1"/>
              </a:solidFill>
              <a:effectLst/>
              <a:uLnTx/>
              <a:uFillTx/>
              <a:latin typeface="+mn-lt"/>
              <a:ea typeface="+mn-ea"/>
              <a:cs typeface="+mn-cs"/>
            </a:endParaRPr>
          </a:p>
          <a:p>
            <a:pPr marL="0" marR="45720" lvl="0" indent="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extBox 6"/>
          <p:cNvSpPr txBox="1"/>
          <p:nvPr/>
        </p:nvSpPr>
        <p:spPr>
          <a:xfrm>
            <a:off x="762000" y="6477000"/>
            <a:ext cx="8077200" cy="276999"/>
          </a:xfrm>
          <a:prstGeom prst="rect">
            <a:avLst/>
          </a:prstGeom>
          <a:noFill/>
        </p:spPr>
        <p:txBody>
          <a:bodyPr wrap="square" rtlCol="0">
            <a:spAutoFit/>
          </a:bodyPr>
          <a:lstStyle/>
          <a:p>
            <a:pPr algn="ctr"/>
            <a:r>
              <a:rPr lang="en-US" sz="1200" dirty="0" smtClean="0"/>
              <a:t>Preparation of this work supported by DOE funding grants DE-AC02-76SF00515 (SLAC) and  DE-FG06-97ER41276  </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33" name="Rectangle 1145"/>
          <p:cNvSpPr>
            <a:spLocks noGrp="1" noChangeArrowheads="1"/>
          </p:cNvSpPr>
          <p:nvPr>
            <p:ph type="title"/>
          </p:nvPr>
        </p:nvSpPr>
        <p:spPr>
          <a:xfrm>
            <a:off x="152400" y="268288"/>
            <a:ext cx="8382000" cy="766762"/>
          </a:xfrm>
          <a:noFill/>
          <a:ln/>
        </p:spPr>
        <p:txBody>
          <a:bodyPr>
            <a:noAutofit/>
          </a:bodyPr>
          <a:lstStyle/>
          <a:p>
            <a:r>
              <a:rPr lang="en-US" sz="2400" dirty="0"/>
              <a:t>ANL 26GHz 3TeV Dielectric-based Short Pulse Two Beam Linear Collider </a:t>
            </a:r>
            <a:r>
              <a:rPr lang="en-US" sz="2400" dirty="0" smtClean="0"/>
              <a:t> (</a:t>
            </a:r>
            <a:r>
              <a:rPr lang="en-US" sz="2400" dirty="0"/>
              <a:t>conceptual layout of </a:t>
            </a:r>
            <a:r>
              <a:rPr lang="en-US" sz="2400" dirty="0" smtClean="0"/>
              <a:t>one side of a 3TeV  e</a:t>
            </a:r>
            <a:r>
              <a:rPr lang="en-US" sz="2400" baseline="30000" dirty="0" smtClean="0"/>
              <a:t>+</a:t>
            </a:r>
            <a:r>
              <a:rPr lang="en-US" sz="2400" dirty="0" smtClean="0"/>
              <a:t>e</a:t>
            </a:r>
            <a:r>
              <a:rPr lang="en-US" sz="2400" baseline="30000" dirty="0" smtClean="0"/>
              <a:t>- </a:t>
            </a:r>
            <a:r>
              <a:rPr lang="en-US" sz="2400" dirty="0" smtClean="0"/>
              <a:t>collider)</a:t>
            </a:r>
            <a:endParaRPr lang="en-US" sz="2400" dirty="0"/>
          </a:p>
        </p:txBody>
      </p:sp>
      <p:sp>
        <p:nvSpPr>
          <p:cNvPr id="39039" name="Text Box 1151"/>
          <p:cNvSpPr txBox="1">
            <a:spLocks noChangeArrowheads="1"/>
          </p:cNvSpPr>
          <p:nvPr/>
        </p:nvSpPr>
        <p:spPr bwMode="auto">
          <a:xfrm>
            <a:off x="8229600" y="3657600"/>
            <a:ext cx="1087437" cy="366712"/>
          </a:xfrm>
          <a:prstGeom prst="rect">
            <a:avLst/>
          </a:prstGeom>
          <a:noFill/>
          <a:ln w="9525">
            <a:noFill/>
            <a:miter lim="800000"/>
            <a:headEnd/>
            <a:tailEnd/>
          </a:ln>
          <a:effectLst/>
        </p:spPr>
        <p:txBody>
          <a:bodyPr>
            <a:spAutoFit/>
          </a:bodyPr>
          <a:lstStyle/>
          <a:p>
            <a:pPr>
              <a:spcBef>
                <a:spcPct val="50000"/>
              </a:spcBef>
            </a:pPr>
            <a:r>
              <a:rPr lang="en-US" dirty="0"/>
              <a:t>1.5TeV</a:t>
            </a:r>
          </a:p>
        </p:txBody>
      </p:sp>
      <p:grpSp>
        <p:nvGrpSpPr>
          <p:cNvPr id="279" name="Group 278"/>
          <p:cNvGrpSpPr/>
          <p:nvPr/>
        </p:nvGrpSpPr>
        <p:grpSpPr>
          <a:xfrm>
            <a:off x="334963" y="1428751"/>
            <a:ext cx="7894637" cy="4667250"/>
            <a:chOff x="106363" y="1428750"/>
            <a:chExt cx="8512175" cy="5357813"/>
          </a:xfrm>
        </p:grpSpPr>
        <p:grpSp>
          <p:nvGrpSpPr>
            <p:cNvPr id="2" name="Group 829"/>
            <p:cNvGrpSpPr>
              <a:grpSpLocks/>
            </p:cNvGrpSpPr>
            <p:nvPr/>
          </p:nvGrpSpPr>
          <p:grpSpPr bwMode="auto">
            <a:xfrm flipH="1">
              <a:off x="4278313" y="5516563"/>
              <a:ext cx="409575" cy="652462"/>
              <a:chOff x="1727" y="3085"/>
              <a:chExt cx="258" cy="411"/>
            </a:xfrm>
          </p:grpSpPr>
          <p:sp>
            <p:nvSpPr>
              <p:cNvPr id="38625" name="AutoShape 737"/>
              <p:cNvSpPr>
                <a:spLocks noChangeAspect="1" noChangeArrowheads="1" noTextEdit="1"/>
              </p:cNvSpPr>
              <p:nvPr/>
            </p:nvSpPr>
            <p:spPr bwMode="auto">
              <a:xfrm rot="16200000" flipV="1">
                <a:off x="1650" y="3162"/>
                <a:ext cx="411" cy="258"/>
              </a:xfrm>
              <a:prstGeom prst="rect">
                <a:avLst/>
              </a:prstGeom>
              <a:noFill/>
              <a:ln w="9525">
                <a:noFill/>
                <a:miter lim="800000"/>
                <a:headEnd/>
                <a:tailEnd/>
              </a:ln>
            </p:spPr>
            <p:txBody>
              <a:bodyPr/>
              <a:lstStyle/>
              <a:p>
                <a:endParaRPr lang="en-US" sz="1600" dirty="0"/>
              </a:p>
            </p:txBody>
          </p:sp>
          <p:sp>
            <p:nvSpPr>
              <p:cNvPr id="38629" name="Freeform 741"/>
              <p:cNvSpPr>
                <a:spLocks noEditPoints="1"/>
              </p:cNvSpPr>
              <p:nvPr/>
            </p:nvSpPr>
            <p:spPr bwMode="auto">
              <a:xfrm rot="16200000" flipV="1">
                <a:off x="1739" y="3241"/>
                <a:ext cx="33" cy="31"/>
              </a:xfrm>
              <a:custGeom>
                <a:avLst/>
                <a:gdLst/>
                <a:ahLst/>
                <a:cxnLst>
                  <a:cxn ang="0">
                    <a:pos x="31" y="30"/>
                  </a:cxn>
                  <a:cxn ang="0">
                    <a:pos x="31" y="30"/>
                  </a:cxn>
                  <a:cxn ang="0">
                    <a:pos x="32" y="29"/>
                  </a:cxn>
                  <a:cxn ang="0">
                    <a:pos x="33" y="30"/>
                  </a:cxn>
                  <a:cxn ang="0">
                    <a:pos x="33" y="30"/>
                  </a:cxn>
                  <a:cxn ang="0">
                    <a:pos x="32" y="31"/>
                  </a:cxn>
                  <a:cxn ang="0">
                    <a:pos x="31" y="31"/>
                  </a:cxn>
                  <a:cxn ang="0">
                    <a:pos x="28" y="27"/>
                  </a:cxn>
                  <a:cxn ang="0">
                    <a:pos x="28" y="26"/>
                  </a:cxn>
                  <a:cxn ang="0">
                    <a:pos x="28" y="26"/>
                  </a:cxn>
                  <a:cxn ang="0">
                    <a:pos x="29" y="26"/>
                  </a:cxn>
                  <a:cxn ang="0">
                    <a:pos x="29" y="27"/>
                  </a:cxn>
                  <a:cxn ang="0">
                    <a:pos x="29" y="27"/>
                  </a:cxn>
                  <a:cxn ang="0">
                    <a:pos x="28" y="28"/>
                  </a:cxn>
                  <a:cxn ang="0">
                    <a:pos x="25" y="24"/>
                  </a:cxn>
                  <a:cxn ang="0">
                    <a:pos x="21" y="20"/>
                  </a:cxn>
                  <a:cxn ang="0">
                    <a:pos x="21" y="20"/>
                  </a:cxn>
                  <a:cxn ang="0">
                    <a:pos x="22" y="20"/>
                  </a:cxn>
                  <a:cxn ang="0">
                    <a:pos x="26" y="23"/>
                  </a:cxn>
                  <a:cxn ang="0">
                    <a:pos x="26" y="24"/>
                  </a:cxn>
                  <a:cxn ang="0">
                    <a:pos x="25" y="24"/>
                  </a:cxn>
                  <a:cxn ang="0">
                    <a:pos x="25" y="24"/>
                  </a:cxn>
                  <a:cxn ang="0">
                    <a:pos x="18" y="17"/>
                  </a:cxn>
                  <a:cxn ang="0">
                    <a:pos x="18" y="17"/>
                  </a:cxn>
                  <a:cxn ang="0">
                    <a:pos x="18" y="16"/>
                  </a:cxn>
                  <a:cxn ang="0">
                    <a:pos x="19" y="16"/>
                  </a:cxn>
                  <a:cxn ang="0">
                    <a:pos x="19" y="17"/>
                  </a:cxn>
                  <a:cxn ang="0">
                    <a:pos x="19" y="18"/>
                  </a:cxn>
                  <a:cxn ang="0">
                    <a:pos x="18" y="18"/>
                  </a:cxn>
                  <a:cxn ang="0">
                    <a:pos x="14" y="14"/>
                  </a:cxn>
                  <a:cxn ang="0">
                    <a:pos x="14" y="14"/>
                  </a:cxn>
                  <a:cxn ang="0">
                    <a:pos x="14" y="13"/>
                  </a:cxn>
                  <a:cxn ang="0">
                    <a:pos x="15" y="13"/>
                  </a:cxn>
                  <a:cxn ang="0">
                    <a:pos x="16" y="14"/>
                  </a:cxn>
                  <a:cxn ang="0">
                    <a:pos x="15" y="14"/>
                  </a:cxn>
                  <a:cxn ang="0">
                    <a:pos x="15" y="15"/>
                  </a:cxn>
                  <a:cxn ang="0">
                    <a:pos x="14" y="14"/>
                  </a:cxn>
                  <a:cxn ang="0">
                    <a:pos x="7" y="7"/>
                  </a:cxn>
                  <a:cxn ang="0">
                    <a:pos x="7" y="7"/>
                  </a:cxn>
                  <a:cxn ang="0">
                    <a:pos x="8" y="6"/>
                  </a:cxn>
                  <a:cxn ang="0">
                    <a:pos x="12" y="10"/>
                  </a:cxn>
                  <a:cxn ang="0">
                    <a:pos x="12" y="11"/>
                  </a:cxn>
                  <a:cxn ang="0">
                    <a:pos x="12" y="11"/>
                  </a:cxn>
                  <a:cxn ang="0">
                    <a:pos x="11" y="11"/>
                  </a:cxn>
                  <a:cxn ang="0">
                    <a:pos x="4" y="4"/>
                  </a:cxn>
                  <a:cxn ang="0">
                    <a:pos x="4" y="4"/>
                  </a:cxn>
                  <a:cxn ang="0">
                    <a:pos x="4" y="3"/>
                  </a:cxn>
                  <a:cxn ang="0">
                    <a:pos x="5" y="3"/>
                  </a:cxn>
                  <a:cxn ang="0">
                    <a:pos x="5" y="4"/>
                  </a:cxn>
                  <a:cxn ang="0">
                    <a:pos x="5" y="5"/>
                  </a:cxn>
                  <a:cxn ang="0">
                    <a:pos x="4" y="5"/>
                  </a:cxn>
                  <a:cxn ang="0">
                    <a:pos x="1" y="1"/>
                  </a:cxn>
                  <a:cxn ang="0">
                    <a:pos x="0" y="1"/>
                  </a:cxn>
                  <a:cxn ang="0">
                    <a:pos x="1" y="0"/>
                  </a:cxn>
                  <a:cxn ang="0">
                    <a:pos x="1" y="0"/>
                  </a:cxn>
                  <a:cxn ang="0">
                    <a:pos x="2" y="0"/>
                  </a:cxn>
                  <a:cxn ang="0">
                    <a:pos x="2" y="1"/>
                  </a:cxn>
                  <a:cxn ang="0">
                    <a:pos x="1" y="2"/>
                  </a:cxn>
                  <a:cxn ang="0">
                    <a:pos x="1" y="1"/>
                  </a:cxn>
                </a:cxnLst>
                <a:rect l="0" t="0" r="r" b="b"/>
                <a:pathLst>
                  <a:path w="33" h="31">
                    <a:moveTo>
                      <a:pt x="31" y="31"/>
                    </a:moveTo>
                    <a:lnTo>
                      <a:pt x="31" y="31"/>
                    </a:lnTo>
                    <a:lnTo>
                      <a:pt x="31" y="31"/>
                    </a:lnTo>
                    <a:lnTo>
                      <a:pt x="31" y="30"/>
                    </a:lnTo>
                    <a:lnTo>
                      <a:pt x="31" y="30"/>
                    </a:lnTo>
                    <a:lnTo>
                      <a:pt x="31" y="30"/>
                    </a:lnTo>
                    <a:lnTo>
                      <a:pt x="31" y="30"/>
                    </a:lnTo>
                    <a:lnTo>
                      <a:pt x="31" y="30"/>
                    </a:lnTo>
                    <a:lnTo>
                      <a:pt x="31" y="30"/>
                    </a:lnTo>
                    <a:lnTo>
                      <a:pt x="31" y="30"/>
                    </a:lnTo>
                    <a:lnTo>
                      <a:pt x="32" y="29"/>
                    </a:lnTo>
                    <a:lnTo>
                      <a:pt x="32" y="29"/>
                    </a:lnTo>
                    <a:lnTo>
                      <a:pt x="32" y="29"/>
                    </a:lnTo>
                    <a:lnTo>
                      <a:pt x="32" y="29"/>
                    </a:lnTo>
                    <a:lnTo>
                      <a:pt x="32" y="29"/>
                    </a:lnTo>
                    <a:lnTo>
                      <a:pt x="32" y="29"/>
                    </a:lnTo>
                    <a:lnTo>
                      <a:pt x="32" y="29"/>
                    </a:lnTo>
                    <a:lnTo>
                      <a:pt x="33" y="30"/>
                    </a:lnTo>
                    <a:lnTo>
                      <a:pt x="33" y="30"/>
                    </a:lnTo>
                    <a:lnTo>
                      <a:pt x="33" y="30"/>
                    </a:lnTo>
                    <a:lnTo>
                      <a:pt x="33" y="30"/>
                    </a:lnTo>
                    <a:lnTo>
                      <a:pt x="33" y="30"/>
                    </a:lnTo>
                    <a:lnTo>
                      <a:pt x="33" y="30"/>
                    </a:lnTo>
                    <a:lnTo>
                      <a:pt x="33" y="30"/>
                    </a:lnTo>
                    <a:lnTo>
                      <a:pt x="33" y="30"/>
                    </a:lnTo>
                    <a:lnTo>
                      <a:pt x="33" y="31"/>
                    </a:lnTo>
                    <a:lnTo>
                      <a:pt x="33" y="31"/>
                    </a:lnTo>
                    <a:lnTo>
                      <a:pt x="32" y="31"/>
                    </a:lnTo>
                    <a:lnTo>
                      <a:pt x="32" y="31"/>
                    </a:lnTo>
                    <a:lnTo>
                      <a:pt x="32" y="31"/>
                    </a:lnTo>
                    <a:lnTo>
                      <a:pt x="32" y="31"/>
                    </a:lnTo>
                    <a:lnTo>
                      <a:pt x="32" y="31"/>
                    </a:lnTo>
                    <a:lnTo>
                      <a:pt x="32" y="31"/>
                    </a:lnTo>
                    <a:lnTo>
                      <a:pt x="32" y="31"/>
                    </a:lnTo>
                    <a:lnTo>
                      <a:pt x="31" y="31"/>
                    </a:lnTo>
                    <a:lnTo>
                      <a:pt x="31" y="31"/>
                    </a:lnTo>
                    <a:lnTo>
                      <a:pt x="31" y="31"/>
                    </a:lnTo>
                    <a:close/>
                    <a:moveTo>
                      <a:pt x="28" y="27"/>
                    </a:moveTo>
                    <a:lnTo>
                      <a:pt x="28" y="27"/>
                    </a:lnTo>
                    <a:lnTo>
                      <a:pt x="28" y="27"/>
                    </a:lnTo>
                    <a:lnTo>
                      <a:pt x="28" y="27"/>
                    </a:lnTo>
                    <a:lnTo>
                      <a:pt x="28" y="27"/>
                    </a:lnTo>
                    <a:lnTo>
                      <a:pt x="28" y="27"/>
                    </a:lnTo>
                    <a:lnTo>
                      <a:pt x="28" y="27"/>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6"/>
                    </a:lnTo>
                    <a:lnTo>
                      <a:pt x="29" y="26"/>
                    </a:lnTo>
                    <a:lnTo>
                      <a:pt x="29" y="26"/>
                    </a:lnTo>
                    <a:lnTo>
                      <a:pt x="29" y="27"/>
                    </a:lnTo>
                    <a:lnTo>
                      <a:pt x="29" y="27"/>
                    </a:lnTo>
                    <a:lnTo>
                      <a:pt x="29" y="27"/>
                    </a:lnTo>
                    <a:lnTo>
                      <a:pt x="29" y="27"/>
                    </a:lnTo>
                    <a:lnTo>
                      <a:pt x="29" y="27"/>
                    </a:lnTo>
                    <a:lnTo>
                      <a:pt x="29" y="27"/>
                    </a:lnTo>
                    <a:lnTo>
                      <a:pt x="29" y="27"/>
                    </a:lnTo>
                    <a:lnTo>
                      <a:pt x="29" y="28"/>
                    </a:lnTo>
                    <a:lnTo>
                      <a:pt x="29" y="28"/>
                    </a:lnTo>
                    <a:lnTo>
                      <a:pt x="29" y="28"/>
                    </a:lnTo>
                    <a:lnTo>
                      <a:pt x="28" y="28"/>
                    </a:lnTo>
                    <a:lnTo>
                      <a:pt x="28" y="28"/>
                    </a:lnTo>
                    <a:lnTo>
                      <a:pt x="28" y="27"/>
                    </a:lnTo>
                    <a:lnTo>
                      <a:pt x="28" y="27"/>
                    </a:lnTo>
                    <a:lnTo>
                      <a:pt x="28" y="27"/>
                    </a:lnTo>
                    <a:lnTo>
                      <a:pt x="28" y="27"/>
                    </a:lnTo>
                    <a:close/>
                    <a:moveTo>
                      <a:pt x="25" y="24"/>
                    </a:moveTo>
                    <a:lnTo>
                      <a:pt x="21" y="21"/>
                    </a:lnTo>
                    <a:lnTo>
                      <a:pt x="21" y="21"/>
                    </a:lnTo>
                    <a:lnTo>
                      <a:pt x="21" y="21"/>
                    </a:lnTo>
                    <a:lnTo>
                      <a:pt x="21" y="21"/>
                    </a:lnTo>
                    <a:lnTo>
                      <a:pt x="21" y="20"/>
                    </a:lnTo>
                    <a:lnTo>
                      <a:pt x="21" y="20"/>
                    </a:lnTo>
                    <a:lnTo>
                      <a:pt x="21" y="20"/>
                    </a:lnTo>
                    <a:lnTo>
                      <a:pt x="21" y="20"/>
                    </a:lnTo>
                    <a:lnTo>
                      <a:pt x="21" y="20"/>
                    </a:lnTo>
                    <a:lnTo>
                      <a:pt x="21" y="20"/>
                    </a:lnTo>
                    <a:lnTo>
                      <a:pt x="21" y="20"/>
                    </a:lnTo>
                    <a:lnTo>
                      <a:pt x="21" y="20"/>
                    </a:lnTo>
                    <a:lnTo>
                      <a:pt x="22" y="20"/>
                    </a:lnTo>
                    <a:lnTo>
                      <a:pt x="22" y="20"/>
                    </a:lnTo>
                    <a:lnTo>
                      <a:pt x="22" y="20"/>
                    </a:lnTo>
                    <a:lnTo>
                      <a:pt x="22" y="20"/>
                    </a:lnTo>
                    <a:lnTo>
                      <a:pt x="22" y="20"/>
                    </a:lnTo>
                    <a:lnTo>
                      <a:pt x="26" y="23"/>
                    </a:lnTo>
                    <a:lnTo>
                      <a:pt x="26" y="23"/>
                    </a:lnTo>
                    <a:lnTo>
                      <a:pt x="26" y="23"/>
                    </a:lnTo>
                    <a:lnTo>
                      <a:pt x="26" y="23"/>
                    </a:lnTo>
                    <a:lnTo>
                      <a:pt x="26" y="24"/>
                    </a:lnTo>
                    <a:lnTo>
                      <a:pt x="26" y="24"/>
                    </a:lnTo>
                    <a:lnTo>
                      <a:pt x="26" y="24"/>
                    </a:lnTo>
                    <a:lnTo>
                      <a:pt x="26" y="24"/>
                    </a:lnTo>
                    <a:lnTo>
                      <a:pt x="26" y="24"/>
                    </a:lnTo>
                    <a:lnTo>
                      <a:pt x="25" y="24"/>
                    </a:lnTo>
                    <a:lnTo>
                      <a:pt x="25" y="24"/>
                    </a:lnTo>
                    <a:lnTo>
                      <a:pt x="25" y="24"/>
                    </a:lnTo>
                    <a:lnTo>
                      <a:pt x="25" y="24"/>
                    </a:lnTo>
                    <a:lnTo>
                      <a:pt x="25" y="24"/>
                    </a:lnTo>
                    <a:lnTo>
                      <a:pt x="25" y="24"/>
                    </a:lnTo>
                    <a:lnTo>
                      <a:pt x="25" y="24"/>
                    </a:lnTo>
                    <a:lnTo>
                      <a:pt x="25" y="24"/>
                    </a:lnTo>
                    <a:lnTo>
                      <a:pt x="25" y="24"/>
                    </a:lnTo>
                    <a:lnTo>
                      <a:pt x="25" y="24"/>
                    </a:lnTo>
                    <a:close/>
                    <a:moveTo>
                      <a:pt x="18" y="18"/>
                    </a:moveTo>
                    <a:lnTo>
                      <a:pt x="18" y="18"/>
                    </a:lnTo>
                    <a:lnTo>
                      <a:pt x="18" y="17"/>
                    </a:lnTo>
                    <a:lnTo>
                      <a:pt x="18" y="17"/>
                    </a:lnTo>
                    <a:lnTo>
                      <a:pt x="18" y="17"/>
                    </a:lnTo>
                    <a:lnTo>
                      <a:pt x="17" y="17"/>
                    </a:lnTo>
                    <a:lnTo>
                      <a:pt x="17" y="17"/>
                    </a:lnTo>
                    <a:lnTo>
                      <a:pt x="18" y="17"/>
                    </a:lnTo>
                    <a:lnTo>
                      <a:pt x="18" y="17"/>
                    </a:lnTo>
                    <a:lnTo>
                      <a:pt x="18" y="16"/>
                    </a:lnTo>
                    <a:lnTo>
                      <a:pt x="18" y="16"/>
                    </a:lnTo>
                    <a:lnTo>
                      <a:pt x="18" y="16"/>
                    </a:lnTo>
                    <a:lnTo>
                      <a:pt x="18" y="16"/>
                    </a:lnTo>
                    <a:lnTo>
                      <a:pt x="18" y="16"/>
                    </a:lnTo>
                    <a:lnTo>
                      <a:pt x="18" y="16"/>
                    </a:lnTo>
                    <a:lnTo>
                      <a:pt x="19" y="16"/>
                    </a:lnTo>
                    <a:lnTo>
                      <a:pt x="19" y="16"/>
                    </a:lnTo>
                    <a:lnTo>
                      <a:pt x="19" y="16"/>
                    </a:lnTo>
                    <a:lnTo>
                      <a:pt x="19" y="16"/>
                    </a:lnTo>
                    <a:lnTo>
                      <a:pt x="19" y="17"/>
                    </a:lnTo>
                    <a:lnTo>
                      <a:pt x="19" y="17"/>
                    </a:lnTo>
                    <a:lnTo>
                      <a:pt x="19" y="17"/>
                    </a:lnTo>
                    <a:lnTo>
                      <a:pt x="19" y="17"/>
                    </a:lnTo>
                    <a:lnTo>
                      <a:pt x="19" y="17"/>
                    </a:lnTo>
                    <a:lnTo>
                      <a:pt x="19" y="17"/>
                    </a:lnTo>
                    <a:lnTo>
                      <a:pt x="19" y="17"/>
                    </a:lnTo>
                    <a:lnTo>
                      <a:pt x="19" y="18"/>
                    </a:lnTo>
                    <a:lnTo>
                      <a:pt x="19" y="18"/>
                    </a:lnTo>
                    <a:lnTo>
                      <a:pt x="19" y="18"/>
                    </a:lnTo>
                    <a:lnTo>
                      <a:pt x="18" y="18"/>
                    </a:lnTo>
                    <a:lnTo>
                      <a:pt x="18" y="18"/>
                    </a:lnTo>
                    <a:lnTo>
                      <a:pt x="18" y="18"/>
                    </a:lnTo>
                    <a:lnTo>
                      <a:pt x="18" y="18"/>
                    </a:lnTo>
                    <a:lnTo>
                      <a:pt x="18" y="18"/>
                    </a:lnTo>
                    <a:lnTo>
                      <a:pt x="18" y="18"/>
                    </a:lnTo>
                    <a:lnTo>
                      <a:pt x="18" y="18"/>
                    </a:lnTo>
                    <a:lnTo>
                      <a:pt x="18" y="18"/>
                    </a:lnTo>
                    <a:close/>
                    <a:moveTo>
                      <a:pt x="14" y="14"/>
                    </a:moveTo>
                    <a:lnTo>
                      <a:pt x="14" y="14"/>
                    </a:lnTo>
                    <a:lnTo>
                      <a:pt x="14" y="14"/>
                    </a:lnTo>
                    <a:lnTo>
                      <a:pt x="14" y="14"/>
                    </a:lnTo>
                    <a:lnTo>
                      <a:pt x="14" y="14"/>
                    </a:lnTo>
                    <a:lnTo>
                      <a:pt x="14" y="14"/>
                    </a:lnTo>
                    <a:lnTo>
                      <a:pt x="14" y="14"/>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6" y="13"/>
                    </a:lnTo>
                    <a:lnTo>
                      <a:pt x="16" y="14"/>
                    </a:lnTo>
                    <a:lnTo>
                      <a:pt x="16" y="14"/>
                    </a:lnTo>
                    <a:lnTo>
                      <a:pt x="16" y="14"/>
                    </a:lnTo>
                    <a:lnTo>
                      <a:pt x="16" y="14"/>
                    </a:lnTo>
                    <a:lnTo>
                      <a:pt x="15" y="14"/>
                    </a:lnTo>
                    <a:lnTo>
                      <a:pt x="15" y="14"/>
                    </a:lnTo>
                    <a:lnTo>
                      <a:pt x="15" y="14"/>
                    </a:lnTo>
                    <a:lnTo>
                      <a:pt x="15" y="14"/>
                    </a:lnTo>
                    <a:lnTo>
                      <a:pt x="15" y="14"/>
                    </a:lnTo>
                    <a:lnTo>
                      <a:pt x="15" y="15"/>
                    </a:lnTo>
                    <a:lnTo>
                      <a:pt x="15" y="15"/>
                    </a:lnTo>
                    <a:lnTo>
                      <a:pt x="15" y="14"/>
                    </a:lnTo>
                    <a:lnTo>
                      <a:pt x="14" y="14"/>
                    </a:lnTo>
                    <a:lnTo>
                      <a:pt x="14" y="14"/>
                    </a:lnTo>
                    <a:lnTo>
                      <a:pt x="14" y="14"/>
                    </a:lnTo>
                    <a:lnTo>
                      <a:pt x="14" y="14"/>
                    </a:lnTo>
                    <a:close/>
                    <a:moveTo>
                      <a:pt x="11" y="11"/>
                    </a:moveTo>
                    <a:lnTo>
                      <a:pt x="7" y="8"/>
                    </a:lnTo>
                    <a:lnTo>
                      <a:pt x="7" y="8"/>
                    </a:lnTo>
                    <a:lnTo>
                      <a:pt x="7" y="8"/>
                    </a:lnTo>
                    <a:lnTo>
                      <a:pt x="7" y="7"/>
                    </a:lnTo>
                    <a:lnTo>
                      <a:pt x="7" y="7"/>
                    </a:lnTo>
                    <a:lnTo>
                      <a:pt x="7" y="7"/>
                    </a:lnTo>
                    <a:lnTo>
                      <a:pt x="7" y="7"/>
                    </a:lnTo>
                    <a:lnTo>
                      <a:pt x="7" y="7"/>
                    </a:lnTo>
                    <a:lnTo>
                      <a:pt x="7" y="7"/>
                    </a:lnTo>
                    <a:lnTo>
                      <a:pt x="8" y="7"/>
                    </a:lnTo>
                    <a:lnTo>
                      <a:pt x="8" y="7"/>
                    </a:lnTo>
                    <a:lnTo>
                      <a:pt x="8" y="7"/>
                    </a:lnTo>
                    <a:lnTo>
                      <a:pt x="8" y="6"/>
                    </a:lnTo>
                    <a:lnTo>
                      <a:pt x="8" y="6"/>
                    </a:lnTo>
                    <a:lnTo>
                      <a:pt x="8" y="7"/>
                    </a:lnTo>
                    <a:lnTo>
                      <a:pt x="8" y="7"/>
                    </a:lnTo>
                    <a:lnTo>
                      <a:pt x="9" y="7"/>
                    </a:lnTo>
                    <a:lnTo>
                      <a:pt x="12" y="10"/>
                    </a:lnTo>
                    <a:lnTo>
                      <a:pt x="12" y="10"/>
                    </a:lnTo>
                    <a:lnTo>
                      <a:pt x="12" y="10"/>
                    </a:lnTo>
                    <a:lnTo>
                      <a:pt x="12" y="10"/>
                    </a:lnTo>
                    <a:lnTo>
                      <a:pt x="12" y="10"/>
                    </a:lnTo>
                    <a:lnTo>
                      <a:pt x="12" y="11"/>
                    </a:lnTo>
                    <a:lnTo>
                      <a:pt x="12" y="11"/>
                    </a:lnTo>
                    <a:lnTo>
                      <a:pt x="12" y="11"/>
                    </a:lnTo>
                    <a:lnTo>
                      <a:pt x="12" y="11"/>
                    </a:lnTo>
                    <a:lnTo>
                      <a:pt x="12" y="11"/>
                    </a:lnTo>
                    <a:lnTo>
                      <a:pt x="12" y="11"/>
                    </a:lnTo>
                    <a:lnTo>
                      <a:pt x="12" y="11"/>
                    </a:lnTo>
                    <a:lnTo>
                      <a:pt x="11" y="11"/>
                    </a:lnTo>
                    <a:lnTo>
                      <a:pt x="11" y="11"/>
                    </a:lnTo>
                    <a:lnTo>
                      <a:pt x="11" y="11"/>
                    </a:lnTo>
                    <a:lnTo>
                      <a:pt x="11" y="11"/>
                    </a:lnTo>
                    <a:lnTo>
                      <a:pt x="11" y="11"/>
                    </a:lnTo>
                    <a:lnTo>
                      <a:pt x="11" y="11"/>
                    </a:lnTo>
                    <a:lnTo>
                      <a:pt x="11" y="11"/>
                    </a:lnTo>
                    <a:close/>
                    <a:moveTo>
                      <a:pt x="4" y="5"/>
                    </a:moveTo>
                    <a:lnTo>
                      <a:pt x="4" y="5"/>
                    </a:lnTo>
                    <a:lnTo>
                      <a:pt x="4" y="4"/>
                    </a:lnTo>
                    <a:lnTo>
                      <a:pt x="4" y="4"/>
                    </a:lnTo>
                    <a:lnTo>
                      <a:pt x="4" y="4"/>
                    </a:lnTo>
                    <a:lnTo>
                      <a:pt x="4" y="4"/>
                    </a:lnTo>
                    <a:lnTo>
                      <a:pt x="4" y="4"/>
                    </a:lnTo>
                    <a:lnTo>
                      <a:pt x="4" y="4"/>
                    </a:lnTo>
                    <a:lnTo>
                      <a:pt x="4" y="4"/>
                    </a:lnTo>
                    <a:lnTo>
                      <a:pt x="4" y="4"/>
                    </a:lnTo>
                    <a:lnTo>
                      <a:pt x="4" y="3"/>
                    </a:lnTo>
                    <a:lnTo>
                      <a:pt x="4" y="3"/>
                    </a:lnTo>
                    <a:lnTo>
                      <a:pt x="4" y="3"/>
                    </a:lnTo>
                    <a:lnTo>
                      <a:pt x="5" y="3"/>
                    </a:lnTo>
                    <a:lnTo>
                      <a:pt x="5" y="3"/>
                    </a:lnTo>
                    <a:lnTo>
                      <a:pt x="5" y="3"/>
                    </a:lnTo>
                    <a:lnTo>
                      <a:pt x="5" y="3"/>
                    </a:lnTo>
                    <a:lnTo>
                      <a:pt x="5" y="3"/>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close/>
                    <a:moveTo>
                      <a:pt x="1" y="1"/>
                    </a:moveTo>
                    <a:lnTo>
                      <a:pt x="1"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2"/>
                    </a:lnTo>
                    <a:lnTo>
                      <a:pt x="1" y="2"/>
                    </a:lnTo>
                    <a:lnTo>
                      <a:pt x="1" y="2"/>
                    </a:lnTo>
                    <a:lnTo>
                      <a:pt x="1" y="2"/>
                    </a:lnTo>
                    <a:lnTo>
                      <a:pt x="1" y="1"/>
                    </a:lnTo>
                    <a:lnTo>
                      <a:pt x="1" y="1"/>
                    </a:lnTo>
                    <a:lnTo>
                      <a:pt x="1" y="1"/>
                    </a:lnTo>
                    <a:lnTo>
                      <a:pt x="1" y="1"/>
                    </a:lnTo>
                    <a:close/>
                  </a:path>
                </a:pathLst>
              </a:custGeom>
              <a:solidFill>
                <a:srgbClr val="FF0000"/>
              </a:solidFill>
              <a:ln w="9525">
                <a:noFill/>
                <a:round/>
                <a:headEnd/>
                <a:tailEnd/>
              </a:ln>
            </p:spPr>
            <p:txBody>
              <a:bodyPr/>
              <a:lstStyle/>
              <a:p>
                <a:endParaRPr lang="en-US" sz="1600" dirty="0"/>
              </a:p>
            </p:txBody>
          </p:sp>
          <p:sp>
            <p:nvSpPr>
              <p:cNvPr id="38630" name="Freeform 742"/>
              <p:cNvSpPr>
                <a:spLocks noEditPoints="1"/>
              </p:cNvSpPr>
              <p:nvPr/>
            </p:nvSpPr>
            <p:spPr bwMode="auto">
              <a:xfrm rot="16200000" flipV="1">
                <a:off x="1772" y="3276"/>
                <a:ext cx="35" cy="34"/>
              </a:xfrm>
              <a:custGeom>
                <a:avLst/>
                <a:gdLst/>
                <a:ahLst/>
                <a:cxnLst>
                  <a:cxn ang="0">
                    <a:pos x="30" y="30"/>
                  </a:cxn>
                  <a:cxn ang="0">
                    <a:pos x="31" y="30"/>
                  </a:cxn>
                  <a:cxn ang="0">
                    <a:pos x="31" y="29"/>
                  </a:cxn>
                  <a:cxn ang="0">
                    <a:pos x="35" y="33"/>
                  </a:cxn>
                  <a:cxn ang="0">
                    <a:pos x="35" y="34"/>
                  </a:cxn>
                  <a:cxn ang="0">
                    <a:pos x="35" y="34"/>
                  </a:cxn>
                  <a:cxn ang="0">
                    <a:pos x="34" y="34"/>
                  </a:cxn>
                  <a:cxn ang="0">
                    <a:pos x="27" y="27"/>
                  </a:cxn>
                  <a:cxn ang="0">
                    <a:pos x="27" y="27"/>
                  </a:cxn>
                  <a:cxn ang="0">
                    <a:pos x="28" y="26"/>
                  </a:cxn>
                  <a:cxn ang="0">
                    <a:pos x="28" y="26"/>
                  </a:cxn>
                  <a:cxn ang="0">
                    <a:pos x="29" y="27"/>
                  </a:cxn>
                  <a:cxn ang="0">
                    <a:pos x="28" y="28"/>
                  </a:cxn>
                  <a:cxn ang="0">
                    <a:pos x="28" y="28"/>
                  </a:cxn>
                  <a:cxn ang="0">
                    <a:pos x="24" y="24"/>
                  </a:cxn>
                  <a:cxn ang="0">
                    <a:pos x="24" y="24"/>
                  </a:cxn>
                  <a:cxn ang="0">
                    <a:pos x="24" y="23"/>
                  </a:cxn>
                  <a:cxn ang="0">
                    <a:pos x="25" y="23"/>
                  </a:cxn>
                  <a:cxn ang="0">
                    <a:pos x="25" y="23"/>
                  </a:cxn>
                  <a:cxn ang="0">
                    <a:pos x="25" y="24"/>
                  </a:cxn>
                  <a:cxn ang="0">
                    <a:pos x="24" y="24"/>
                  </a:cxn>
                  <a:cxn ang="0">
                    <a:pos x="24" y="24"/>
                  </a:cxn>
                  <a:cxn ang="0">
                    <a:pos x="17" y="17"/>
                  </a:cxn>
                  <a:cxn ang="0">
                    <a:pos x="17" y="17"/>
                  </a:cxn>
                  <a:cxn ang="0">
                    <a:pos x="18" y="16"/>
                  </a:cxn>
                  <a:cxn ang="0">
                    <a:pos x="22" y="20"/>
                  </a:cxn>
                  <a:cxn ang="0">
                    <a:pos x="22" y="21"/>
                  </a:cxn>
                  <a:cxn ang="0">
                    <a:pos x="21" y="21"/>
                  </a:cxn>
                  <a:cxn ang="0">
                    <a:pos x="21" y="21"/>
                  </a:cxn>
                  <a:cxn ang="0">
                    <a:pos x="14" y="14"/>
                  </a:cxn>
                  <a:cxn ang="0">
                    <a:pos x="13" y="14"/>
                  </a:cxn>
                  <a:cxn ang="0">
                    <a:pos x="14" y="13"/>
                  </a:cxn>
                  <a:cxn ang="0">
                    <a:pos x="15" y="13"/>
                  </a:cxn>
                  <a:cxn ang="0">
                    <a:pos x="15" y="14"/>
                  </a:cxn>
                  <a:cxn ang="0">
                    <a:pos x="15" y="14"/>
                  </a:cxn>
                  <a:cxn ang="0">
                    <a:pos x="14" y="15"/>
                  </a:cxn>
                  <a:cxn ang="0">
                    <a:pos x="14" y="14"/>
                  </a:cxn>
                  <a:cxn ang="0">
                    <a:pos x="10" y="11"/>
                  </a:cxn>
                  <a:cxn ang="0">
                    <a:pos x="10" y="10"/>
                  </a:cxn>
                  <a:cxn ang="0">
                    <a:pos x="11" y="10"/>
                  </a:cxn>
                  <a:cxn ang="0">
                    <a:pos x="11" y="10"/>
                  </a:cxn>
                  <a:cxn ang="0">
                    <a:pos x="11" y="11"/>
                  </a:cxn>
                  <a:cxn ang="0">
                    <a:pos x="11" y="11"/>
                  </a:cxn>
                  <a:cxn ang="0">
                    <a:pos x="10" y="11"/>
                  </a:cxn>
                  <a:cxn ang="0">
                    <a:pos x="3" y="5"/>
                  </a:cxn>
                  <a:cxn ang="0">
                    <a:pos x="3" y="4"/>
                  </a:cxn>
                  <a:cxn ang="0">
                    <a:pos x="4" y="3"/>
                  </a:cxn>
                  <a:cxn ang="0">
                    <a:pos x="4" y="4"/>
                  </a:cxn>
                  <a:cxn ang="0">
                    <a:pos x="8" y="7"/>
                  </a:cxn>
                  <a:cxn ang="0">
                    <a:pos x="8" y="8"/>
                  </a:cxn>
                  <a:cxn ang="0">
                    <a:pos x="7" y="8"/>
                  </a:cxn>
                  <a:cxn ang="0">
                    <a:pos x="0" y="1"/>
                  </a:cxn>
                  <a:cxn ang="0">
                    <a:pos x="0" y="1"/>
                  </a:cxn>
                  <a:cxn ang="0">
                    <a:pos x="0" y="0"/>
                  </a:cxn>
                  <a:cxn ang="0">
                    <a:pos x="1" y="0"/>
                  </a:cxn>
                  <a:cxn ang="0">
                    <a:pos x="1" y="0"/>
                  </a:cxn>
                  <a:cxn ang="0">
                    <a:pos x="1" y="1"/>
                  </a:cxn>
                  <a:cxn ang="0">
                    <a:pos x="0" y="2"/>
                  </a:cxn>
                  <a:cxn ang="0">
                    <a:pos x="0" y="1"/>
                  </a:cxn>
                </a:cxnLst>
                <a:rect l="0" t="0" r="r" b="b"/>
                <a:pathLst>
                  <a:path w="35" h="34">
                    <a:moveTo>
                      <a:pt x="34" y="34"/>
                    </a:moveTo>
                    <a:lnTo>
                      <a:pt x="31" y="31"/>
                    </a:lnTo>
                    <a:lnTo>
                      <a:pt x="31" y="31"/>
                    </a:lnTo>
                    <a:lnTo>
                      <a:pt x="31" y="31"/>
                    </a:lnTo>
                    <a:lnTo>
                      <a:pt x="30" y="30"/>
                    </a:lnTo>
                    <a:lnTo>
                      <a:pt x="30" y="30"/>
                    </a:lnTo>
                    <a:lnTo>
                      <a:pt x="30" y="30"/>
                    </a:lnTo>
                    <a:lnTo>
                      <a:pt x="31" y="30"/>
                    </a:lnTo>
                    <a:lnTo>
                      <a:pt x="31" y="30"/>
                    </a:lnTo>
                    <a:lnTo>
                      <a:pt x="31" y="30"/>
                    </a:lnTo>
                    <a:lnTo>
                      <a:pt x="31" y="30"/>
                    </a:lnTo>
                    <a:lnTo>
                      <a:pt x="31" y="29"/>
                    </a:lnTo>
                    <a:lnTo>
                      <a:pt x="31" y="29"/>
                    </a:lnTo>
                    <a:lnTo>
                      <a:pt x="31" y="29"/>
                    </a:lnTo>
                    <a:lnTo>
                      <a:pt x="31" y="29"/>
                    </a:lnTo>
                    <a:lnTo>
                      <a:pt x="32" y="29"/>
                    </a:lnTo>
                    <a:lnTo>
                      <a:pt x="32" y="30"/>
                    </a:lnTo>
                    <a:lnTo>
                      <a:pt x="32" y="30"/>
                    </a:lnTo>
                    <a:lnTo>
                      <a:pt x="35" y="33"/>
                    </a:lnTo>
                    <a:lnTo>
                      <a:pt x="35" y="33"/>
                    </a:lnTo>
                    <a:lnTo>
                      <a:pt x="35" y="33"/>
                    </a:lnTo>
                    <a:lnTo>
                      <a:pt x="35" y="33"/>
                    </a:lnTo>
                    <a:lnTo>
                      <a:pt x="35" y="33"/>
                    </a:lnTo>
                    <a:lnTo>
                      <a:pt x="35" y="34"/>
                    </a:lnTo>
                    <a:lnTo>
                      <a:pt x="35" y="34"/>
                    </a:lnTo>
                    <a:lnTo>
                      <a:pt x="35" y="34"/>
                    </a:lnTo>
                    <a:lnTo>
                      <a:pt x="35" y="34"/>
                    </a:lnTo>
                    <a:lnTo>
                      <a:pt x="35" y="34"/>
                    </a:lnTo>
                    <a:lnTo>
                      <a:pt x="35" y="34"/>
                    </a:lnTo>
                    <a:lnTo>
                      <a:pt x="35" y="34"/>
                    </a:lnTo>
                    <a:lnTo>
                      <a:pt x="35" y="34"/>
                    </a:lnTo>
                    <a:lnTo>
                      <a:pt x="35" y="34"/>
                    </a:lnTo>
                    <a:lnTo>
                      <a:pt x="34" y="34"/>
                    </a:lnTo>
                    <a:lnTo>
                      <a:pt x="34" y="34"/>
                    </a:lnTo>
                    <a:lnTo>
                      <a:pt x="34" y="34"/>
                    </a:lnTo>
                    <a:lnTo>
                      <a:pt x="34" y="34"/>
                    </a:lnTo>
                    <a:lnTo>
                      <a:pt x="34" y="34"/>
                    </a:lnTo>
                    <a:close/>
                    <a:moveTo>
                      <a:pt x="27" y="27"/>
                    </a:moveTo>
                    <a:lnTo>
                      <a:pt x="27" y="27"/>
                    </a:lnTo>
                    <a:lnTo>
                      <a:pt x="27" y="27"/>
                    </a:lnTo>
                    <a:lnTo>
                      <a:pt x="27" y="27"/>
                    </a:lnTo>
                    <a:lnTo>
                      <a:pt x="27" y="27"/>
                    </a:lnTo>
                    <a:lnTo>
                      <a:pt x="27" y="27"/>
                    </a:lnTo>
                    <a:lnTo>
                      <a:pt x="27" y="27"/>
                    </a:lnTo>
                    <a:lnTo>
                      <a:pt x="27" y="27"/>
                    </a:lnTo>
                    <a:lnTo>
                      <a:pt x="27" y="26"/>
                    </a:lnTo>
                    <a:lnTo>
                      <a:pt x="27" y="26"/>
                    </a:lnTo>
                    <a:lnTo>
                      <a:pt x="27" y="26"/>
                    </a:lnTo>
                    <a:lnTo>
                      <a:pt x="28" y="26"/>
                    </a:lnTo>
                    <a:lnTo>
                      <a:pt x="28" y="26"/>
                    </a:lnTo>
                    <a:lnTo>
                      <a:pt x="28" y="26"/>
                    </a:lnTo>
                    <a:lnTo>
                      <a:pt x="28" y="26"/>
                    </a:lnTo>
                    <a:lnTo>
                      <a:pt x="28" y="26"/>
                    </a:lnTo>
                    <a:lnTo>
                      <a:pt x="28" y="26"/>
                    </a:lnTo>
                    <a:lnTo>
                      <a:pt x="28" y="26"/>
                    </a:lnTo>
                    <a:lnTo>
                      <a:pt x="28" y="26"/>
                    </a:lnTo>
                    <a:lnTo>
                      <a:pt x="28" y="26"/>
                    </a:lnTo>
                    <a:lnTo>
                      <a:pt x="29" y="27"/>
                    </a:lnTo>
                    <a:lnTo>
                      <a:pt x="29" y="27"/>
                    </a:lnTo>
                    <a:lnTo>
                      <a:pt x="29" y="27"/>
                    </a:lnTo>
                    <a:lnTo>
                      <a:pt x="29" y="27"/>
                    </a:lnTo>
                    <a:lnTo>
                      <a:pt x="29" y="27"/>
                    </a:lnTo>
                    <a:lnTo>
                      <a:pt x="28" y="27"/>
                    </a:lnTo>
                    <a:lnTo>
                      <a:pt x="28" y="27"/>
                    </a:lnTo>
                    <a:lnTo>
                      <a:pt x="28" y="28"/>
                    </a:lnTo>
                    <a:lnTo>
                      <a:pt x="28" y="28"/>
                    </a:lnTo>
                    <a:lnTo>
                      <a:pt x="28" y="28"/>
                    </a:lnTo>
                    <a:lnTo>
                      <a:pt x="28" y="28"/>
                    </a:lnTo>
                    <a:lnTo>
                      <a:pt x="28" y="28"/>
                    </a:lnTo>
                    <a:lnTo>
                      <a:pt x="28" y="28"/>
                    </a:lnTo>
                    <a:lnTo>
                      <a:pt x="27" y="28"/>
                    </a:lnTo>
                    <a:lnTo>
                      <a:pt x="27" y="27"/>
                    </a:lnTo>
                    <a:lnTo>
                      <a:pt x="27" y="27"/>
                    </a:lnTo>
                    <a:lnTo>
                      <a:pt x="27" y="27"/>
                    </a:lnTo>
                    <a:close/>
                    <a:moveTo>
                      <a:pt x="24" y="24"/>
                    </a:moveTo>
                    <a:lnTo>
                      <a:pt x="24" y="24"/>
                    </a:lnTo>
                    <a:lnTo>
                      <a:pt x="24" y="24"/>
                    </a:lnTo>
                    <a:lnTo>
                      <a:pt x="24" y="24"/>
                    </a:lnTo>
                    <a:lnTo>
                      <a:pt x="24" y="24"/>
                    </a:lnTo>
                    <a:lnTo>
                      <a:pt x="24" y="24"/>
                    </a:lnTo>
                    <a:lnTo>
                      <a:pt x="24" y="24"/>
                    </a:lnTo>
                    <a:lnTo>
                      <a:pt x="24" y="23"/>
                    </a:lnTo>
                    <a:lnTo>
                      <a:pt x="24" y="23"/>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4"/>
                    </a:lnTo>
                    <a:lnTo>
                      <a:pt x="25" y="24"/>
                    </a:lnTo>
                    <a:lnTo>
                      <a:pt x="25" y="24"/>
                    </a:lnTo>
                    <a:lnTo>
                      <a:pt x="25" y="24"/>
                    </a:lnTo>
                    <a:lnTo>
                      <a:pt x="25" y="24"/>
                    </a:lnTo>
                    <a:lnTo>
                      <a:pt x="25" y="24"/>
                    </a:lnTo>
                    <a:lnTo>
                      <a:pt x="25" y="24"/>
                    </a:lnTo>
                    <a:lnTo>
                      <a:pt x="25" y="24"/>
                    </a:lnTo>
                    <a:lnTo>
                      <a:pt x="25" y="24"/>
                    </a:lnTo>
                    <a:lnTo>
                      <a:pt x="24" y="24"/>
                    </a:lnTo>
                    <a:lnTo>
                      <a:pt x="24" y="24"/>
                    </a:lnTo>
                    <a:lnTo>
                      <a:pt x="24" y="24"/>
                    </a:lnTo>
                    <a:lnTo>
                      <a:pt x="24" y="24"/>
                    </a:lnTo>
                    <a:lnTo>
                      <a:pt x="24" y="24"/>
                    </a:lnTo>
                    <a:lnTo>
                      <a:pt x="24" y="24"/>
                    </a:lnTo>
                    <a:lnTo>
                      <a:pt x="24" y="24"/>
                    </a:lnTo>
                    <a:close/>
                    <a:moveTo>
                      <a:pt x="20" y="21"/>
                    </a:moveTo>
                    <a:lnTo>
                      <a:pt x="17" y="18"/>
                    </a:lnTo>
                    <a:lnTo>
                      <a:pt x="17" y="18"/>
                    </a:lnTo>
                    <a:lnTo>
                      <a:pt x="17" y="17"/>
                    </a:lnTo>
                    <a:lnTo>
                      <a:pt x="17" y="17"/>
                    </a:lnTo>
                    <a:lnTo>
                      <a:pt x="17" y="17"/>
                    </a:lnTo>
                    <a:lnTo>
                      <a:pt x="17" y="17"/>
                    </a:lnTo>
                    <a:lnTo>
                      <a:pt x="17" y="17"/>
                    </a:lnTo>
                    <a:lnTo>
                      <a:pt x="17" y="17"/>
                    </a:lnTo>
                    <a:lnTo>
                      <a:pt x="17" y="17"/>
                    </a:lnTo>
                    <a:lnTo>
                      <a:pt x="17" y="17"/>
                    </a:lnTo>
                    <a:lnTo>
                      <a:pt x="17" y="16"/>
                    </a:lnTo>
                    <a:lnTo>
                      <a:pt x="17" y="16"/>
                    </a:lnTo>
                    <a:lnTo>
                      <a:pt x="18" y="16"/>
                    </a:lnTo>
                    <a:lnTo>
                      <a:pt x="18" y="16"/>
                    </a:lnTo>
                    <a:lnTo>
                      <a:pt x="18" y="16"/>
                    </a:lnTo>
                    <a:lnTo>
                      <a:pt x="18" y="16"/>
                    </a:lnTo>
                    <a:lnTo>
                      <a:pt x="18" y="17"/>
                    </a:lnTo>
                    <a:lnTo>
                      <a:pt x="22" y="20"/>
                    </a:lnTo>
                    <a:lnTo>
                      <a:pt x="22" y="20"/>
                    </a:lnTo>
                    <a:lnTo>
                      <a:pt x="22" y="20"/>
                    </a:lnTo>
                    <a:lnTo>
                      <a:pt x="22" y="20"/>
                    </a:lnTo>
                    <a:lnTo>
                      <a:pt x="22" y="20"/>
                    </a:lnTo>
                    <a:lnTo>
                      <a:pt x="22" y="21"/>
                    </a:lnTo>
                    <a:lnTo>
                      <a:pt x="22" y="21"/>
                    </a:lnTo>
                    <a:lnTo>
                      <a:pt x="22" y="21"/>
                    </a:lnTo>
                    <a:lnTo>
                      <a:pt x="22" y="21"/>
                    </a:lnTo>
                    <a:lnTo>
                      <a:pt x="21" y="21"/>
                    </a:lnTo>
                    <a:lnTo>
                      <a:pt x="21" y="21"/>
                    </a:lnTo>
                    <a:lnTo>
                      <a:pt x="21" y="21"/>
                    </a:lnTo>
                    <a:lnTo>
                      <a:pt x="21" y="21"/>
                    </a:lnTo>
                    <a:lnTo>
                      <a:pt x="21" y="21"/>
                    </a:lnTo>
                    <a:lnTo>
                      <a:pt x="21" y="21"/>
                    </a:lnTo>
                    <a:lnTo>
                      <a:pt x="21" y="21"/>
                    </a:lnTo>
                    <a:lnTo>
                      <a:pt x="20" y="21"/>
                    </a:lnTo>
                    <a:lnTo>
                      <a:pt x="20" y="21"/>
                    </a:lnTo>
                    <a:lnTo>
                      <a:pt x="20" y="21"/>
                    </a:lnTo>
                    <a:close/>
                    <a:moveTo>
                      <a:pt x="14" y="14"/>
                    </a:moveTo>
                    <a:lnTo>
                      <a:pt x="14" y="14"/>
                    </a:lnTo>
                    <a:lnTo>
                      <a:pt x="13" y="14"/>
                    </a:lnTo>
                    <a:lnTo>
                      <a:pt x="13" y="14"/>
                    </a:lnTo>
                    <a:lnTo>
                      <a:pt x="13" y="14"/>
                    </a:lnTo>
                    <a:lnTo>
                      <a:pt x="13" y="14"/>
                    </a:lnTo>
                    <a:lnTo>
                      <a:pt x="13" y="14"/>
                    </a:lnTo>
                    <a:lnTo>
                      <a:pt x="13" y="14"/>
                    </a:lnTo>
                    <a:lnTo>
                      <a:pt x="13"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4"/>
                    </a:lnTo>
                    <a:lnTo>
                      <a:pt x="15" y="14"/>
                    </a:lnTo>
                    <a:lnTo>
                      <a:pt x="15" y="14"/>
                    </a:lnTo>
                    <a:lnTo>
                      <a:pt x="15" y="14"/>
                    </a:lnTo>
                    <a:lnTo>
                      <a:pt x="15" y="14"/>
                    </a:lnTo>
                    <a:lnTo>
                      <a:pt x="15" y="14"/>
                    </a:lnTo>
                    <a:lnTo>
                      <a:pt x="15" y="14"/>
                    </a:lnTo>
                    <a:lnTo>
                      <a:pt x="15" y="15"/>
                    </a:lnTo>
                    <a:lnTo>
                      <a:pt x="14" y="15"/>
                    </a:lnTo>
                    <a:lnTo>
                      <a:pt x="14" y="15"/>
                    </a:lnTo>
                    <a:lnTo>
                      <a:pt x="14" y="15"/>
                    </a:lnTo>
                    <a:lnTo>
                      <a:pt x="14" y="15"/>
                    </a:lnTo>
                    <a:lnTo>
                      <a:pt x="14" y="15"/>
                    </a:lnTo>
                    <a:lnTo>
                      <a:pt x="14" y="15"/>
                    </a:lnTo>
                    <a:lnTo>
                      <a:pt x="14" y="14"/>
                    </a:lnTo>
                    <a:lnTo>
                      <a:pt x="14" y="14"/>
                    </a:lnTo>
                    <a:lnTo>
                      <a:pt x="14" y="14"/>
                    </a:lnTo>
                    <a:close/>
                    <a:moveTo>
                      <a:pt x="10" y="11"/>
                    </a:moveTo>
                    <a:lnTo>
                      <a:pt x="10" y="11"/>
                    </a:lnTo>
                    <a:lnTo>
                      <a:pt x="10" y="11"/>
                    </a:lnTo>
                    <a:lnTo>
                      <a:pt x="10" y="11"/>
                    </a:lnTo>
                    <a:lnTo>
                      <a:pt x="10" y="11"/>
                    </a:lnTo>
                    <a:lnTo>
                      <a:pt x="10" y="11"/>
                    </a:lnTo>
                    <a:lnTo>
                      <a:pt x="10" y="11"/>
                    </a:lnTo>
                    <a:lnTo>
                      <a:pt x="10" y="10"/>
                    </a:lnTo>
                    <a:lnTo>
                      <a:pt x="10" y="10"/>
                    </a:lnTo>
                    <a:lnTo>
                      <a:pt x="10" y="10"/>
                    </a:lnTo>
                    <a:lnTo>
                      <a:pt x="10" y="10"/>
                    </a:lnTo>
                    <a:lnTo>
                      <a:pt x="10" y="10"/>
                    </a:lnTo>
                    <a:lnTo>
                      <a:pt x="11" y="10"/>
                    </a:lnTo>
                    <a:lnTo>
                      <a:pt x="11" y="10"/>
                    </a:lnTo>
                    <a:lnTo>
                      <a:pt x="11" y="10"/>
                    </a:lnTo>
                    <a:lnTo>
                      <a:pt x="11" y="10"/>
                    </a:lnTo>
                    <a:lnTo>
                      <a:pt x="11" y="10"/>
                    </a:lnTo>
                    <a:lnTo>
                      <a:pt x="11" y="10"/>
                    </a:lnTo>
                    <a:lnTo>
                      <a:pt x="11" y="10"/>
                    </a:lnTo>
                    <a:lnTo>
                      <a:pt x="11" y="10"/>
                    </a:lnTo>
                    <a:lnTo>
                      <a:pt x="11" y="10"/>
                    </a:lnTo>
                    <a:lnTo>
                      <a:pt x="12" y="10"/>
                    </a:lnTo>
                    <a:lnTo>
                      <a:pt x="12" y="11"/>
                    </a:lnTo>
                    <a:lnTo>
                      <a:pt x="12" y="11"/>
                    </a:lnTo>
                    <a:lnTo>
                      <a:pt x="11" y="11"/>
                    </a:lnTo>
                    <a:lnTo>
                      <a:pt x="11" y="11"/>
                    </a:lnTo>
                    <a:lnTo>
                      <a:pt x="11" y="11"/>
                    </a:lnTo>
                    <a:lnTo>
                      <a:pt x="11" y="11"/>
                    </a:lnTo>
                    <a:lnTo>
                      <a:pt x="11" y="11"/>
                    </a:lnTo>
                    <a:lnTo>
                      <a:pt x="11" y="11"/>
                    </a:lnTo>
                    <a:lnTo>
                      <a:pt x="11" y="11"/>
                    </a:lnTo>
                    <a:lnTo>
                      <a:pt x="11" y="11"/>
                    </a:lnTo>
                    <a:lnTo>
                      <a:pt x="10" y="11"/>
                    </a:lnTo>
                    <a:lnTo>
                      <a:pt x="10" y="11"/>
                    </a:lnTo>
                    <a:lnTo>
                      <a:pt x="10" y="11"/>
                    </a:lnTo>
                    <a:lnTo>
                      <a:pt x="10" y="11"/>
                    </a:lnTo>
                    <a:lnTo>
                      <a:pt x="10" y="11"/>
                    </a:lnTo>
                    <a:close/>
                    <a:moveTo>
                      <a:pt x="7" y="8"/>
                    </a:moveTo>
                    <a:lnTo>
                      <a:pt x="3" y="5"/>
                    </a:lnTo>
                    <a:lnTo>
                      <a:pt x="3" y="5"/>
                    </a:lnTo>
                    <a:lnTo>
                      <a:pt x="3" y="4"/>
                    </a:lnTo>
                    <a:lnTo>
                      <a:pt x="3" y="4"/>
                    </a:lnTo>
                    <a:lnTo>
                      <a:pt x="3" y="4"/>
                    </a:lnTo>
                    <a:lnTo>
                      <a:pt x="3" y="4"/>
                    </a:lnTo>
                    <a:lnTo>
                      <a:pt x="3" y="4"/>
                    </a:lnTo>
                    <a:lnTo>
                      <a:pt x="3" y="4"/>
                    </a:lnTo>
                    <a:lnTo>
                      <a:pt x="3" y="4"/>
                    </a:lnTo>
                    <a:lnTo>
                      <a:pt x="3" y="3"/>
                    </a:lnTo>
                    <a:lnTo>
                      <a:pt x="4" y="3"/>
                    </a:lnTo>
                    <a:lnTo>
                      <a:pt x="4" y="3"/>
                    </a:lnTo>
                    <a:lnTo>
                      <a:pt x="4" y="3"/>
                    </a:lnTo>
                    <a:lnTo>
                      <a:pt x="4" y="3"/>
                    </a:lnTo>
                    <a:lnTo>
                      <a:pt x="4" y="3"/>
                    </a:lnTo>
                    <a:lnTo>
                      <a:pt x="4" y="3"/>
                    </a:lnTo>
                    <a:lnTo>
                      <a:pt x="4" y="4"/>
                    </a:lnTo>
                    <a:lnTo>
                      <a:pt x="8" y="7"/>
                    </a:lnTo>
                    <a:lnTo>
                      <a:pt x="8" y="7"/>
                    </a:lnTo>
                    <a:lnTo>
                      <a:pt x="8" y="7"/>
                    </a:lnTo>
                    <a:lnTo>
                      <a:pt x="8" y="7"/>
                    </a:lnTo>
                    <a:lnTo>
                      <a:pt x="8" y="7"/>
                    </a:lnTo>
                    <a:lnTo>
                      <a:pt x="8" y="8"/>
                    </a:lnTo>
                    <a:lnTo>
                      <a:pt x="8" y="8"/>
                    </a:lnTo>
                    <a:lnTo>
                      <a:pt x="8" y="8"/>
                    </a:lnTo>
                    <a:lnTo>
                      <a:pt x="8" y="8"/>
                    </a:lnTo>
                    <a:lnTo>
                      <a:pt x="8" y="8"/>
                    </a:lnTo>
                    <a:lnTo>
                      <a:pt x="8" y="8"/>
                    </a:lnTo>
                    <a:lnTo>
                      <a:pt x="7" y="8"/>
                    </a:lnTo>
                    <a:lnTo>
                      <a:pt x="7" y="8"/>
                    </a:lnTo>
                    <a:lnTo>
                      <a:pt x="7" y="8"/>
                    </a:lnTo>
                    <a:lnTo>
                      <a:pt x="7" y="8"/>
                    </a:lnTo>
                    <a:lnTo>
                      <a:pt x="7" y="8"/>
                    </a:lnTo>
                    <a:lnTo>
                      <a:pt x="7" y="8"/>
                    </a:lnTo>
                    <a:lnTo>
                      <a:pt x="7" y="8"/>
                    </a:lnTo>
                    <a:lnTo>
                      <a:pt x="7" y="8"/>
                    </a:lnTo>
                    <a:close/>
                    <a:moveTo>
                      <a:pt x="0" y="1"/>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0" y="2"/>
                    </a:lnTo>
                    <a:lnTo>
                      <a:pt x="0" y="2"/>
                    </a:lnTo>
                    <a:lnTo>
                      <a:pt x="0" y="2"/>
                    </a:lnTo>
                    <a:lnTo>
                      <a:pt x="0" y="1"/>
                    </a:lnTo>
                    <a:lnTo>
                      <a:pt x="0" y="1"/>
                    </a:lnTo>
                    <a:lnTo>
                      <a:pt x="0" y="1"/>
                    </a:lnTo>
                    <a:lnTo>
                      <a:pt x="0" y="1"/>
                    </a:lnTo>
                    <a:close/>
                  </a:path>
                </a:pathLst>
              </a:custGeom>
              <a:solidFill>
                <a:srgbClr val="FF0000"/>
              </a:solidFill>
              <a:ln w="9525">
                <a:noFill/>
                <a:round/>
                <a:headEnd/>
                <a:tailEnd/>
              </a:ln>
            </p:spPr>
            <p:txBody>
              <a:bodyPr/>
              <a:lstStyle/>
              <a:p>
                <a:endParaRPr lang="en-US" sz="1600" dirty="0"/>
              </a:p>
            </p:txBody>
          </p:sp>
          <p:sp>
            <p:nvSpPr>
              <p:cNvPr id="38631" name="Freeform 743"/>
              <p:cNvSpPr>
                <a:spLocks noEditPoints="1"/>
              </p:cNvSpPr>
              <p:nvPr/>
            </p:nvSpPr>
            <p:spPr bwMode="auto">
              <a:xfrm rot="16200000" flipV="1">
                <a:off x="1808" y="3314"/>
                <a:ext cx="36" cy="34"/>
              </a:xfrm>
              <a:custGeom>
                <a:avLst/>
                <a:gdLst/>
                <a:ahLst/>
                <a:cxnLst>
                  <a:cxn ang="0">
                    <a:pos x="34" y="34"/>
                  </a:cxn>
                  <a:cxn ang="0">
                    <a:pos x="34" y="33"/>
                  </a:cxn>
                  <a:cxn ang="0">
                    <a:pos x="35" y="33"/>
                  </a:cxn>
                  <a:cxn ang="0">
                    <a:pos x="36" y="33"/>
                  </a:cxn>
                  <a:cxn ang="0">
                    <a:pos x="36" y="34"/>
                  </a:cxn>
                  <a:cxn ang="0">
                    <a:pos x="35" y="34"/>
                  </a:cxn>
                  <a:cxn ang="0">
                    <a:pos x="34" y="34"/>
                  </a:cxn>
                  <a:cxn ang="0">
                    <a:pos x="28" y="28"/>
                  </a:cxn>
                  <a:cxn ang="0">
                    <a:pos x="27" y="27"/>
                  </a:cxn>
                  <a:cxn ang="0">
                    <a:pos x="28" y="26"/>
                  </a:cxn>
                  <a:cxn ang="0">
                    <a:pos x="29" y="26"/>
                  </a:cxn>
                  <a:cxn ang="0">
                    <a:pos x="32" y="30"/>
                  </a:cxn>
                  <a:cxn ang="0">
                    <a:pos x="32" y="31"/>
                  </a:cxn>
                  <a:cxn ang="0">
                    <a:pos x="31" y="31"/>
                  </a:cxn>
                  <a:cxn ang="0">
                    <a:pos x="24" y="24"/>
                  </a:cxn>
                  <a:cxn ang="0">
                    <a:pos x="24" y="24"/>
                  </a:cxn>
                  <a:cxn ang="0">
                    <a:pos x="24" y="23"/>
                  </a:cxn>
                  <a:cxn ang="0">
                    <a:pos x="25" y="23"/>
                  </a:cxn>
                  <a:cxn ang="0">
                    <a:pos x="25" y="23"/>
                  </a:cxn>
                  <a:cxn ang="0">
                    <a:pos x="25" y="24"/>
                  </a:cxn>
                  <a:cxn ang="0">
                    <a:pos x="25" y="25"/>
                  </a:cxn>
                  <a:cxn ang="0">
                    <a:pos x="24" y="24"/>
                  </a:cxn>
                  <a:cxn ang="0">
                    <a:pos x="21" y="21"/>
                  </a:cxn>
                  <a:cxn ang="0">
                    <a:pos x="21" y="20"/>
                  </a:cxn>
                  <a:cxn ang="0">
                    <a:pos x="21" y="20"/>
                  </a:cxn>
                  <a:cxn ang="0">
                    <a:pos x="22" y="20"/>
                  </a:cxn>
                  <a:cxn ang="0">
                    <a:pos x="22" y="21"/>
                  </a:cxn>
                  <a:cxn ang="0">
                    <a:pos x="22" y="21"/>
                  </a:cxn>
                  <a:cxn ang="0">
                    <a:pos x="21" y="21"/>
                  </a:cxn>
                  <a:cxn ang="0">
                    <a:pos x="14" y="15"/>
                  </a:cxn>
                  <a:cxn ang="0">
                    <a:pos x="14" y="14"/>
                  </a:cxn>
                  <a:cxn ang="0">
                    <a:pos x="14" y="13"/>
                  </a:cxn>
                  <a:cxn ang="0">
                    <a:pos x="15" y="13"/>
                  </a:cxn>
                  <a:cxn ang="0">
                    <a:pos x="19" y="17"/>
                  </a:cxn>
                  <a:cxn ang="0">
                    <a:pos x="18" y="18"/>
                  </a:cxn>
                  <a:cxn ang="0">
                    <a:pos x="18" y="18"/>
                  </a:cxn>
                  <a:cxn ang="0">
                    <a:pos x="17" y="18"/>
                  </a:cxn>
                  <a:cxn ang="0">
                    <a:pos x="10" y="11"/>
                  </a:cxn>
                  <a:cxn ang="0">
                    <a:pos x="10" y="10"/>
                  </a:cxn>
                  <a:cxn ang="0">
                    <a:pos x="11" y="10"/>
                  </a:cxn>
                  <a:cxn ang="0">
                    <a:pos x="12" y="10"/>
                  </a:cxn>
                  <a:cxn ang="0">
                    <a:pos x="12" y="11"/>
                  </a:cxn>
                  <a:cxn ang="0">
                    <a:pos x="11" y="12"/>
                  </a:cxn>
                  <a:cxn ang="0">
                    <a:pos x="10" y="11"/>
                  </a:cxn>
                  <a:cxn ang="0">
                    <a:pos x="7" y="8"/>
                  </a:cxn>
                  <a:cxn ang="0">
                    <a:pos x="7" y="7"/>
                  </a:cxn>
                  <a:cxn ang="0">
                    <a:pos x="7" y="7"/>
                  </a:cxn>
                  <a:cxn ang="0">
                    <a:pos x="8" y="7"/>
                  </a:cxn>
                  <a:cxn ang="0">
                    <a:pos x="8" y="7"/>
                  </a:cxn>
                  <a:cxn ang="0">
                    <a:pos x="8" y="8"/>
                  </a:cxn>
                  <a:cxn ang="0">
                    <a:pos x="7" y="8"/>
                  </a:cxn>
                  <a:cxn ang="0">
                    <a:pos x="4" y="5"/>
                  </a:cxn>
                  <a:cxn ang="0">
                    <a:pos x="0" y="1"/>
                  </a:cxn>
                  <a:cxn ang="0">
                    <a:pos x="0" y="0"/>
                  </a:cxn>
                  <a:cxn ang="0">
                    <a:pos x="1" y="0"/>
                  </a:cxn>
                  <a:cxn ang="0">
                    <a:pos x="5" y="4"/>
                  </a:cxn>
                  <a:cxn ang="0">
                    <a:pos x="5" y="5"/>
                  </a:cxn>
                  <a:cxn ang="0">
                    <a:pos x="4" y="5"/>
                  </a:cxn>
                  <a:cxn ang="0">
                    <a:pos x="4" y="5"/>
                  </a:cxn>
                </a:cxnLst>
                <a:rect l="0" t="0" r="r" b="b"/>
                <a:pathLst>
                  <a:path w="36" h="34">
                    <a:moveTo>
                      <a:pt x="34" y="34"/>
                    </a:moveTo>
                    <a:lnTo>
                      <a:pt x="34" y="34"/>
                    </a:lnTo>
                    <a:lnTo>
                      <a:pt x="34" y="34"/>
                    </a:lnTo>
                    <a:lnTo>
                      <a:pt x="34" y="34"/>
                    </a:lnTo>
                    <a:lnTo>
                      <a:pt x="34" y="34"/>
                    </a:lnTo>
                    <a:lnTo>
                      <a:pt x="34" y="34"/>
                    </a:lnTo>
                    <a:lnTo>
                      <a:pt x="34" y="33"/>
                    </a:lnTo>
                    <a:lnTo>
                      <a:pt x="34" y="33"/>
                    </a:lnTo>
                    <a:lnTo>
                      <a:pt x="34" y="33"/>
                    </a:lnTo>
                    <a:lnTo>
                      <a:pt x="34" y="33"/>
                    </a:lnTo>
                    <a:lnTo>
                      <a:pt x="35" y="33"/>
                    </a:lnTo>
                    <a:lnTo>
                      <a:pt x="35" y="33"/>
                    </a:lnTo>
                    <a:lnTo>
                      <a:pt x="35" y="33"/>
                    </a:lnTo>
                    <a:lnTo>
                      <a:pt x="35" y="33"/>
                    </a:lnTo>
                    <a:lnTo>
                      <a:pt x="35" y="33"/>
                    </a:lnTo>
                    <a:lnTo>
                      <a:pt x="35" y="33"/>
                    </a:lnTo>
                    <a:lnTo>
                      <a:pt x="35" y="33"/>
                    </a:lnTo>
                    <a:lnTo>
                      <a:pt x="36" y="33"/>
                    </a:lnTo>
                    <a:lnTo>
                      <a:pt x="36" y="33"/>
                    </a:lnTo>
                    <a:lnTo>
                      <a:pt x="36" y="33"/>
                    </a:lnTo>
                    <a:lnTo>
                      <a:pt x="36" y="33"/>
                    </a:lnTo>
                    <a:lnTo>
                      <a:pt x="36" y="33"/>
                    </a:lnTo>
                    <a:lnTo>
                      <a:pt x="36" y="34"/>
                    </a:lnTo>
                    <a:lnTo>
                      <a:pt x="36" y="34"/>
                    </a:lnTo>
                    <a:lnTo>
                      <a:pt x="36" y="34"/>
                    </a:lnTo>
                    <a:lnTo>
                      <a:pt x="36" y="34"/>
                    </a:lnTo>
                    <a:lnTo>
                      <a:pt x="36" y="34"/>
                    </a:lnTo>
                    <a:lnTo>
                      <a:pt x="36" y="34"/>
                    </a:lnTo>
                    <a:lnTo>
                      <a:pt x="35" y="34"/>
                    </a:lnTo>
                    <a:lnTo>
                      <a:pt x="35" y="34"/>
                    </a:lnTo>
                    <a:lnTo>
                      <a:pt x="35" y="34"/>
                    </a:lnTo>
                    <a:lnTo>
                      <a:pt x="35" y="34"/>
                    </a:lnTo>
                    <a:lnTo>
                      <a:pt x="35" y="34"/>
                    </a:lnTo>
                    <a:lnTo>
                      <a:pt x="35" y="34"/>
                    </a:lnTo>
                    <a:lnTo>
                      <a:pt x="34" y="34"/>
                    </a:lnTo>
                    <a:lnTo>
                      <a:pt x="34" y="34"/>
                    </a:lnTo>
                    <a:lnTo>
                      <a:pt x="34" y="34"/>
                    </a:lnTo>
                    <a:close/>
                    <a:moveTo>
                      <a:pt x="31" y="31"/>
                    </a:moveTo>
                    <a:lnTo>
                      <a:pt x="28" y="28"/>
                    </a:lnTo>
                    <a:lnTo>
                      <a:pt x="28" y="28"/>
                    </a:lnTo>
                    <a:lnTo>
                      <a:pt x="27" y="27"/>
                    </a:lnTo>
                    <a:lnTo>
                      <a:pt x="27" y="27"/>
                    </a:lnTo>
                    <a:lnTo>
                      <a:pt x="27" y="27"/>
                    </a:lnTo>
                    <a:lnTo>
                      <a:pt x="27" y="27"/>
                    </a:lnTo>
                    <a:lnTo>
                      <a:pt x="27" y="27"/>
                    </a:lnTo>
                    <a:lnTo>
                      <a:pt x="28" y="27"/>
                    </a:lnTo>
                    <a:lnTo>
                      <a:pt x="28" y="27"/>
                    </a:lnTo>
                    <a:lnTo>
                      <a:pt x="28" y="26"/>
                    </a:lnTo>
                    <a:lnTo>
                      <a:pt x="28" y="26"/>
                    </a:lnTo>
                    <a:lnTo>
                      <a:pt x="28" y="26"/>
                    </a:lnTo>
                    <a:lnTo>
                      <a:pt x="28" y="26"/>
                    </a:lnTo>
                    <a:lnTo>
                      <a:pt x="28" y="26"/>
                    </a:lnTo>
                    <a:lnTo>
                      <a:pt x="28" y="26"/>
                    </a:lnTo>
                    <a:lnTo>
                      <a:pt x="29" y="26"/>
                    </a:lnTo>
                    <a:lnTo>
                      <a:pt x="29" y="26"/>
                    </a:lnTo>
                    <a:lnTo>
                      <a:pt x="32" y="30"/>
                    </a:lnTo>
                    <a:lnTo>
                      <a:pt x="32" y="30"/>
                    </a:lnTo>
                    <a:lnTo>
                      <a:pt x="32" y="30"/>
                    </a:lnTo>
                    <a:lnTo>
                      <a:pt x="32" y="30"/>
                    </a:lnTo>
                    <a:lnTo>
                      <a:pt x="32" y="30"/>
                    </a:lnTo>
                    <a:lnTo>
                      <a:pt x="32" y="30"/>
                    </a:lnTo>
                    <a:lnTo>
                      <a:pt x="32" y="31"/>
                    </a:lnTo>
                    <a:lnTo>
                      <a:pt x="32" y="31"/>
                    </a:lnTo>
                    <a:lnTo>
                      <a:pt x="32" y="31"/>
                    </a:lnTo>
                    <a:lnTo>
                      <a:pt x="32" y="31"/>
                    </a:lnTo>
                    <a:lnTo>
                      <a:pt x="32" y="31"/>
                    </a:lnTo>
                    <a:lnTo>
                      <a:pt x="32" y="31"/>
                    </a:lnTo>
                    <a:lnTo>
                      <a:pt x="32" y="31"/>
                    </a:lnTo>
                    <a:lnTo>
                      <a:pt x="32" y="31"/>
                    </a:lnTo>
                    <a:lnTo>
                      <a:pt x="31" y="31"/>
                    </a:lnTo>
                    <a:lnTo>
                      <a:pt x="31" y="31"/>
                    </a:lnTo>
                    <a:lnTo>
                      <a:pt x="31" y="31"/>
                    </a:lnTo>
                    <a:lnTo>
                      <a:pt x="31" y="31"/>
                    </a:lnTo>
                    <a:lnTo>
                      <a:pt x="31" y="31"/>
                    </a:lnTo>
                    <a:close/>
                    <a:moveTo>
                      <a:pt x="24" y="24"/>
                    </a:moveTo>
                    <a:lnTo>
                      <a:pt x="24" y="24"/>
                    </a:lnTo>
                    <a:lnTo>
                      <a:pt x="24" y="24"/>
                    </a:lnTo>
                    <a:lnTo>
                      <a:pt x="24" y="24"/>
                    </a:lnTo>
                    <a:lnTo>
                      <a:pt x="24" y="24"/>
                    </a:lnTo>
                    <a:lnTo>
                      <a:pt x="24" y="24"/>
                    </a:lnTo>
                    <a:lnTo>
                      <a:pt x="24" y="24"/>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3"/>
                    </a:lnTo>
                    <a:lnTo>
                      <a:pt x="25" y="23"/>
                    </a:lnTo>
                    <a:lnTo>
                      <a:pt x="26" y="24"/>
                    </a:lnTo>
                    <a:lnTo>
                      <a:pt x="26" y="24"/>
                    </a:lnTo>
                    <a:lnTo>
                      <a:pt x="26" y="24"/>
                    </a:lnTo>
                    <a:lnTo>
                      <a:pt x="25" y="24"/>
                    </a:lnTo>
                    <a:lnTo>
                      <a:pt x="25" y="24"/>
                    </a:lnTo>
                    <a:lnTo>
                      <a:pt x="25" y="24"/>
                    </a:lnTo>
                    <a:lnTo>
                      <a:pt x="25" y="24"/>
                    </a:lnTo>
                    <a:lnTo>
                      <a:pt x="25" y="24"/>
                    </a:lnTo>
                    <a:lnTo>
                      <a:pt x="25" y="25"/>
                    </a:lnTo>
                    <a:lnTo>
                      <a:pt x="25" y="25"/>
                    </a:lnTo>
                    <a:lnTo>
                      <a:pt x="25" y="25"/>
                    </a:lnTo>
                    <a:lnTo>
                      <a:pt x="24" y="24"/>
                    </a:lnTo>
                    <a:lnTo>
                      <a:pt x="24" y="24"/>
                    </a:lnTo>
                    <a:lnTo>
                      <a:pt x="24" y="24"/>
                    </a:lnTo>
                    <a:lnTo>
                      <a:pt x="24" y="24"/>
                    </a:lnTo>
                    <a:lnTo>
                      <a:pt x="24" y="24"/>
                    </a:lnTo>
                    <a:close/>
                    <a:moveTo>
                      <a:pt x="21" y="21"/>
                    </a:moveTo>
                    <a:lnTo>
                      <a:pt x="21" y="21"/>
                    </a:lnTo>
                    <a:lnTo>
                      <a:pt x="21" y="21"/>
                    </a:lnTo>
                    <a:lnTo>
                      <a:pt x="21" y="21"/>
                    </a:lnTo>
                    <a:lnTo>
                      <a:pt x="21" y="21"/>
                    </a:lnTo>
                    <a:lnTo>
                      <a:pt x="21" y="21"/>
                    </a:lnTo>
                    <a:lnTo>
                      <a:pt x="21" y="20"/>
                    </a:lnTo>
                    <a:lnTo>
                      <a:pt x="21" y="20"/>
                    </a:lnTo>
                    <a:lnTo>
                      <a:pt x="21" y="20"/>
                    </a:lnTo>
                    <a:lnTo>
                      <a:pt x="21" y="20"/>
                    </a:lnTo>
                    <a:lnTo>
                      <a:pt x="21" y="20"/>
                    </a:lnTo>
                    <a:lnTo>
                      <a:pt x="21" y="20"/>
                    </a:lnTo>
                    <a:lnTo>
                      <a:pt x="21" y="20"/>
                    </a:lnTo>
                    <a:lnTo>
                      <a:pt x="21" y="20"/>
                    </a:lnTo>
                    <a:lnTo>
                      <a:pt x="21" y="20"/>
                    </a:lnTo>
                    <a:lnTo>
                      <a:pt x="22" y="20"/>
                    </a:lnTo>
                    <a:lnTo>
                      <a:pt x="22" y="20"/>
                    </a:lnTo>
                    <a:lnTo>
                      <a:pt x="22" y="20"/>
                    </a:lnTo>
                    <a:lnTo>
                      <a:pt x="22" y="20"/>
                    </a:lnTo>
                    <a:lnTo>
                      <a:pt x="22" y="20"/>
                    </a:lnTo>
                    <a:lnTo>
                      <a:pt x="22" y="20"/>
                    </a:lnTo>
                    <a:lnTo>
                      <a:pt x="22" y="20"/>
                    </a:lnTo>
                    <a:lnTo>
                      <a:pt x="22" y="21"/>
                    </a:lnTo>
                    <a:lnTo>
                      <a:pt x="22" y="21"/>
                    </a:lnTo>
                    <a:lnTo>
                      <a:pt x="22" y="21"/>
                    </a:lnTo>
                    <a:lnTo>
                      <a:pt x="22" y="21"/>
                    </a:lnTo>
                    <a:lnTo>
                      <a:pt x="22" y="21"/>
                    </a:lnTo>
                    <a:lnTo>
                      <a:pt x="22" y="21"/>
                    </a:lnTo>
                    <a:lnTo>
                      <a:pt x="22" y="21"/>
                    </a:lnTo>
                    <a:lnTo>
                      <a:pt x="22" y="21"/>
                    </a:lnTo>
                    <a:lnTo>
                      <a:pt x="21" y="21"/>
                    </a:lnTo>
                    <a:lnTo>
                      <a:pt x="21" y="21"/>
                    </a:lnTo>
                    <a:lnTo>
                      <a:pt x="21" y="21"/>
                    </a:lnTo>
                    <a:lnTo>
                      <a:pt x="21" y="21"/>
                    </a:lnTo>
                    <a:lnTo>
                      <a:pt x="21" y="21"/>
                    </a:lnTo>
                    <a:lnTo>
                      <a:pt x="21" y="21"/>
                    </a:lnTo>
                    <a:lnTo>
                      <a:pt x="21" y="21"/>
                    </a:lnTo>
                    <a:close/>
                    <a:moveTo>
                      <a:pt x="17" y="18"/>
                    </a:moveTo>
                    <a:lnTo>
                      <a:pt x="14" y="15"/>
                    </a:lnTo>
                    <a:lnTo>
                      <a:pt x="14" y="14"/>
                    </a:lnTo>
                    <a:lnTo>
                      <a:pt x="14" y="14"/>
                    </a:lnTo>
                    <a:lnTo>
                      <a:pt x="14" y="14"/>
                    </a:lnTo>
                    <a:lnTo>
                      <a:pt x="14" y="14"/>
                    </a:lnTo>
                    <a:lnTo>
                      <a:pt x="14" y="14"/>
                    </a:lnTo>
                    <a:lnTo>
                      <a:pt x="14" y="14"/>
                    </a:lnTo>
                    <a:lnTo>
                      <a:pt x="14" y="14"/>
                    </a:lnTo>
                    <a:lnTo>
                      <a:pt x="14" y="13"/>
                    </a:lnTo>
                    <a:lnTo>
                      <a:pt x="14" y="13"/>
                    </a:lnTo>
                    <a:lnTo>
                      <a:pt x="14" y="13"/>
                    </a:lnTo>
                    <a:lnTo>
                      <a:pt x="14" y="13"/>
                    </a:lnTo>
                    <a:lnTo>
                      <a:pt x="14" y="13"/>
                    </a:lnTo>
                    <a:lnTo>
                      <a:pt x="15" y="13"/>
                    </a:lnTo>
                    <a:lnTo>
                      <a:pt x="15" y="13"/>
                    </a:lnTo>
                    <a:lnTo>
                      <a:pt x="15" y="13"/>
                    </a:lnTo>
                    <a:lnTo>
                      <a:pt x="15" y="13"/>
                    </a:lnTo>
                    <a:lnTo>
                      <a:pt x="18" y="17"/>
                    </a:lnTo>
                    <a:lnTo>
                      <a:pt x="19" y="17"/>
                    </a:lnTo>
                    <a:lnTo>
                      <a:pt x="19" y="17"/>
                    </a:lnTo>
                    <a:lnTo>
                      <a:pt x="19" y="17"/>
                    </a:lnTo>
                    <a:lnTo>
                      <a:pt x="19" y="17"/>
                    </a:lnTo>
                    <a:lnTo>
                      <a:pt x="19" y="17"/>
                    </a:lnTo>
                    <a:lnTo>
                      <a:pt x="19" y="18"/>
                    </a:lnTo>
                    <a:lnTo>
                      <a:pt x="19" y="18"/>
                    </a:lnTo>
                    <a:lnTo>
                      <a:pt x="18" y="18"/>
                    </a:lnTo>
                    <a:lnTo>
                      <a:pt x="18" y="18"/>
                    </a:lnTo>
                    <a:lnTo>
                      <a:pt x="18" y="18"/>
                    </a:lnTo>
                    <a:lnTo>
                      <a:pt x="18" y="18"/>
                    </a:lnTo>
                    <a:lnTo>
                      <a:pt x="18" y="18"/>
                    </a:lnTo>
                    <a:lnTo>
                      <a:pt x="18" y="18"/>
                    </a:lnTo>
                    <a:lnTo>
                      <a:pt x="18" y="18"/>
                    </a:lnTo>
                    <a:lnTo>
                      <a:pt x="17" y="18"/>
                    </a:lnTo>
                    <a:lnTo>
                      <a:pt x="17" y="18"/>
                    </a:lnTo>
                    <a:lnTo>
                      <a:pt x="17" y="18"/>
                    </a:lnTo>
                    <a:lnTo>
                      <a:pt x="17" y="18"/>
                    </a:lnTo>
                    <a:close/>
                    <a:moveTo>
                      <a:pt x="10" y="11"/>
                    </a:moveTo>
                    <a:lnTo>
                      <a:pt x="10" y="11"/>
                    </a:lnTo>
                    <a:lnTo>
                      <a:pt x="10" y="11"/>
                    </a:lnTo>
                    <a:lnTo>
                      <a:pt x="10" y="11"/>
                    </a:lnTo>
                    <a:lnTo>
                      <a:pt x="10" y="11"/>
                    </a:lnTo>
                    <a:lnTo>
                      <a:pt x="10" y="11"/>
                    </a:lnTo>
                    <a:lnTo>
                      <a:pt x="10" y="11"/>
                    </a:lnTo>
                    <a:lnTo>
                      <a:pt x="10" y="10"/>
                    </a:lnTo>
                    <a:lnTo>
                      <a:pt x="10" y="10"/>
                    </a:lnTo>
                    <a:lnTo>
                      <a:pt x="10" y="10"/>
                    </a:lnTo>
                    <a:lnTo>
                      <a:pt x="11" y="10"/>
                    </a:lnTo>
                    <a:lnTo>
                      <a:pt x="11" y="10"/>
                    </a:lnTo>
                    <a:lnTo>
                      <a:pt x="11" y="10"/>
                    </a:lnTo>
                    <a:lnTo>
                      <a:pt x="11" y="10"/>
                    </a:lnTo>
                    <a:lnTo>
                      <a:pt x="11" y="10"/>
                    </a:lnTo>
                    <a:lnTo>
                      <a:pt x="11" y="10"/>
                    </a:lnTo>
                    <a:lnTo>
                      <a:pt x="11" y="10"/>
                    </a:lnTo>
                    <a:lnTo>
                      <a:pt x="12" y="10"/>
                    </a:lnTo>
                    <a:lnTo>
                      <a:pt x="12" y="10"/>
                    </a:lnTo>
                    <a:lnTo>
                      <a:pt x="12" y="10"/>
                    </a:lnTo>
                    <a:lnTo>
                      <a:pt x="12" y="10"/>
                    </a:lnTo>
                    <a:lnTo>
                      <a:pt x="12" y="11"/>
                    </a:lnTo>
                    <a:lnTo>
                      <a:pt x="12" y="11"/>
                    </a:lnTo>
                    <a:lnTo>
                      <a:pt x="12" y="11"/>
                    </a:lnTo>
                    <a:lnTo>
                      <a:pt x="12" y="11"/>
                    </a:lnTo>
                    <a:lnTo>
                      <a:pt x="12" y="11"/>
                    </a:lnTo>
                    <a:lnTo>
                      <a:pt x="12" y="11"/>
                    </a:lnTo>
                    <a:lnTo>
                      <a:pt x="11" y="11"/>
                    </a:lnTo>
                    <a:lnTo>
                      <a:pt x="11" y="12"/>
                    </a:lnTo>
                    <a:lnTo>
                      <a:pt x="11" y="12"/>
                    </a:lnTo>
                    <a:lnTo>
                      <a:pt x="11" y="12"/>
                    </a:lnTo>
                    <a:lnTo>
                      <a:pt x="11" y="12"/>
                    </a:lnTo>
                    <a:lnTo>
                      <a:pt x="11" y="12"/>
                    </a:lnTo>
                    <a:lnTo>
                      <a:pt x="11" y="11"/>
                    </a:lnTo>
                    <a:lnTo>
                      <a:pt x="10" y="11"/>
                    </a:lnTo>
                    <a:lnTo>
                      <a:pt x="10" y="11"/>
                    </a:lnTo>
                    <a:lnTo>
                      <a:pt x="10" y="11"/>
                    </a:lnTo>
                    <a:close/>
                    <a:moveTo>
                      <a:pt x="7" y="8"/>
                    </a:moveTo>
                    <a:lnTo>
                      <a:pt x="7" y="8"/>
                    </a:lnTo>
                    <a:lnTo>
                      <a:pt x="7" y="8"/>
                    </a:lnTo>
                    <a:lnTo>
                      <a:pt x="7" y="8"/>
                    </a:lnTo>
                    <a:lnTo>
                      <a:pt x="7" y="8"/>
                    </a:lnTo>
                    <a:lnTo>
                      <a:pt x="7" y="7"/>
                    </a:lnTo>
                    <a:lnTo>
                      <a:pt x="7" y="7"/>
                    </a:lnTo>
                    <a:lnTo>
                      <a:pt x="7" y="7"/>
                    </a:lnTo>
                    <a:lnTo>
                      <a:pt x="7" y="7"/>
                    </a:lnTo>
                    <a:lnTo>
                      <a:pt x="7" y="7"/>
                    </a:lnTo>
                    <a:lnTo>
                      <a:pt x="7" y="7"/>
                    </a:lnTo>
                    <a:lnTo>
                      <a:pt x="7" y="7"/>
                    </a:lnTo>
                    <a:lnTo>
                      <a:pt x="7" y="7"/>
                    </a:lnTo>
                    <a:lnTo>
                      <a:pt x="8" y="7"/>
                    </a:lnTo>
                    <a:lnTo>
                      <a:pt x="8" y="7"/>
                    </a:lnTo>
                    <a:lnTo>
                      <a:pt x="8" y="7"/>
                    </a:lnTo>
                    <a:lnTo>
                      <a:pt x="8" y="7"/>
                    </a:lnTo>
                    <a:lnTo>
                      <a:pt x="8" y="7"/>
                    </a:lnTo>
                    <a:lnTo>
                      <a:pt x="8" y="7"/>
                    </a:lnTo>
                    <a:lnTo>
                      <a:pt x="8" y="7"/>
                    </a:lnTo>
                    <a:lnTo>
                      <a:pt x="8" y="7"/>
                    </a:lnTo>
                    <a:lnTo>
                      <a:pt x="8" y="7"/>
                    </a:lnTo>
                    <a:lnTo>
                      <a:pt x="8" y="7"/>
                    </a:lnTo>
                    <a:lnTo>
                      <a:pt x="8" y="8"/>
                    </a:lnTo>
                    <a:lnTo>
                      <a:pt x="8" y="8"/>
                    </a:lnTo>
                    <a:lnTo>
                      <a:pt x="8" y="8"/>
                    </a:lnTo>
                    <a:lnTo>
                      <a:pt x="8" y="8"/>
                    </a:lnTo>
                    <a:lnTo>
                      <a:pt x="8" y="8"/>
                    </a:lnTo>
                    <a:lnTo>
                      <a:pt x="8" y="8"/>
                    </a:lnTo>
                    <a:lnTo>
                      <a:pt x="8" y="8"/>
                    </a:lnTo>
                    <a:lnTo>
                      <a:pt x="8" y="8"/>
                    </a:lnTo>
                    <a:lnTo>
                      <a:pt x="8" y="8"/>
                    </a:lnTo>
                    <a:lnTo>
                      <a:pt x="7" y="8"/>
                    </a:lnTo>
                    <a:lnTo>
                      <a:pt x="7" y="8"/>
                    </a:lnTo>
                    <a:lnTo>
                      <a:pt x="7" y="8"/>
                    </a:lnTo>
                    <a:lnTo>
                      <a:pt x="7" y="8"/>
                    </a:lnTo>
                    <a:lnTo>
                      <a:pt x="7" y="8"/>
                    </a:lnTo>
                    <a:close/>
                    <a:moveTo>
                      <a:pt x="4" y="5"/>
                    </a:move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solidFill>
                <a:srgbClr val="FF0000"/>
              </a:solidFill>
              <a:ln w="9525">
                <a:noFill/>
                <a:round/>
                <a:headEnd/>
                <a:tailEnd/>
              </a:ln>
            </p:spPr>
            <p:txBody>
              <a:bodyPr/>
              <a:lstStyle/>
              <a:p>
                <a:endParaRPr lang="en-US" sz="1600" dirty="0"/>
              </a:p>
            </p:txBody>
          </p:sp>
          <p:sp>
            <p:nvSpPr>
              <p:cNvPr id="38632" name="Freeform 744"/>
              <p:cNvSpPr>
                <a:spLocks noEditPoints="1"/>
              </p:cNvSpPr>
              <p:nvPr/>
            </p:nvSpPr>
            <p:spPr bwMode="auto">
              <a:xfrm rot="16200000" flipV="1">
                <a:off x="1844" y="3351"/>
                <a:ext cx="32" cy="31"/>
              </a:xfrm>
              <a:custGeom>
                <a:avLst/>
                <a:gdLst/>
                <a:ahLst/>
                <a:cxnLst>
                  <a:cxn ang="0">
                    <a:pos x="31" y="30"/>
                  </a:cxn>
                  <a:cxn ang="0">
                    <a:pos x="31" y="29"/>
                  </a:cxn>
                  <a:cxn ang="0">
                    <a:pos x="31" y="29"/>
                  </a:cxn>
                  <a:cxn ang="0">
                    <a:pos x="32" y="29"/>
                  </a:cxn>
                  <a:cxn ang="0">
                    <a:pos x="32" y="30"/>
                  </a:cxn>
                  <a:cxn ang="0">
                    <a:pos x="32" y="30"/>
                  </a:cxn>
                  <a:cxn ang="0">
                    <a:pos x="31" y="30"/>
                  </a:cxn>
                  <a:cxn ang="0">
                    <a:pos x="27" y="27"/>
                  </a:cxn>
                  <a:cxn ang="0">
                    <a:pos x="27" y="26"/>
                  </a:cxn>
                  <a:cxn ang="0">
                    <a:pos x="28" y="26"/>
                  </a:cxn>
                  <a:cxn ang="0">
                    <a:pos x="28" y="26"/>
                  </a:cxn>
                  <a:cxn ang="0">
                    <a:pos x="29" y="26"/>
                  </a:cxn>
                  <a:cxn ang="0">
                    <a:pos x="28" y="27"/>
                  </a:cxn>
                  <a:cxn ang="0">
                    <a:pos x="28" y="27"/>
                  </a:cxn>
                  <a:cxn ang="0">
                    <a:pos x="24" y="24"/>
                  </a:cxn>
                  <a:cxn ang="0">
                    <a:pos x="20" y="20"/>
                  </a:cxn>
                  <a:cxn ang="0">
                    <a:pos x="21" y="19"/>
                  </a:cxn>
                  <a:cxn ang="0">
                    <a:pos x="21" y="19"/>
                  </a:cxn>
                  <a:cxn ang="0">
                    <a:pos x="25" y="23"/>
                  </a:cxn>
                  <a:cxn ang="0">
                    <a:pos x="25" y="24"/>
                  </a:cxn>
                  <a:cxn ang="0">
                    <a:pos x="25" y="24"/>
                  </a:cxn>
                  <a:cxn ang="0">
                    <a:pos x="24" y="24"/>
                  </a:cxn>
                  <a:cxn ang="0">
                    <a:pos x="17" y="17"/>
                  </a:cxn>
                  <a:cxn ang="0">
                    <a:pos x="17" y="16"/>
                  </a:cxn>
                  <a:cxn ang="0">
                    <a:pos x="18" y="16"/>
                  </a:cxn>
                  <a:cxn ang="0">
                    <a:pos x="18" y="16"/>
                  </a:cxn>
                  <a:cxn ang="0">
                    <a:pos x="18" y="17"/>
                  </a:cxn>
                  <a:cxn ang="0">
                    <a:pos x="18" y="17"/>
                  </a:cxn>
                  <a:cxn ang="0">
                    <a:pos x="17" y="17"/>
                  </a:cxn>
                  <a:cxn ang="0">
                    <a:pos x="14" y="14"/>
                  </a:cxn>
                  <a:cxn ang="0">
                    <a:pos x="13" y="13"/>
                  </a:cxn>
                  <a:cxn ang="0">
                    <a:pos x="14" y="13"/>
                  </a:cxn>
                  <a:cxn ang="0">
                    <a:pos x="15" y="13"/>
                  </a:cxn>
                  <a:cxn ang="0">
                    <a:pos x="15" y="13"/>
                  </a:cxn>
                  <a:cxn ang="0">
                    <a:pos x="15" y="14"/>
                  </a:cxn>
                  <a:cxn ang="0">
                    <a:pos x="14" y="14"/>
                  </a:cxn>
                  <a:cxn ang="0">
                    <a:pos x="14" y="14"/>
                  </a:cxn>
                  <a:cxn ang="0">
                    <a:pos x="7" y="7"/>
                  </a:cxn>
                  <a:cxn ang="0">
                    <a:pos x="7" y="6"/>
                  </a:cxn>
                  <a:cxn ang="0">
                    <a:pos x="8" y="6"/>
                  </a:cxn>
                  <a:cxn ang="0">
                    <a:pos x="11" y="10"/>
                  </a:cxn>
                  <a:cxn ang="0">
                    <a:pos x="12" y="10"/>
                  </a:cxn>
                  <a:cxn ang="0">
                    <a:pos x="11" y="11"/>
                  </a:cxn>
                  <a:cxn ang="0">
                    <a:pos x="10" y="11"/>
                  </a:cxn>
                  <a:cxn ang="0">
                    <a:pos x="3" y="4"/>
                  </a:cxn>
                  <a:cxn ang="0">
                    <a:pos x="3" y="3"/>
                  </a:cxn>
                  <a:cxn ang="0">
                    <a:pos x="4" y="3"/>
                  </a:cxn>
                  <a:cxn ang="0">
                    <a:pos x="5" y="3"/>
                  </a:cxn>
                  <a:cxn ang="0">
                    <a:pos x="5" y="4"/>
                  </a:cxn>
                  <a:cxn ang="0">
                    <a:pos x="4" y="4"/>
                  </a:cxn>
                  <a:cxn ang="0">
                    <a:pos x="4" y="4"/>
                  </a:cxn>
                  <a:cxn ang="0">
                    <a:pos x="0" y="1"/>
                  </a:cxn>
                  <a:cxn ang="0">
                    <a:pos x="0" y="0"/>
                  </a:cxn>
                  <a:cxn ang="0">
                    <a:pos x="0" y="0"/>
                  </a:cxn>
                  <a:cxn ang="0">
                    <a:pos x="1" y="0"/>
                  </a:cxn>
                  <a:cxn ang="0">
                    <a:pos x="1" y="0"/>
                  </a:cxn>
                  <a:cxn ang="0">
                    <a:pos x="1" y="1"/>
                  </a:cxn>
                  <a:cxn ang="0">
                    <a:pos x="1" y="1"/>
                  </a:cxn>
                  <a:cxn ang="0">
                    <a:pos x="0" y="1"/>
                  </a:cxn>
                </a:cxnLst>
                <a:rect l="0" t="0" r="r" b="b"/>
                <a:pathLst>
                  <a:path w="32" h="31">
                    <a:moveTo>
                      <a:pt x="31" y="30"/>
                    </a:moveTo>
                    <a:lnTo>
                      <a:pt x="31" y="30"/>
                    </a:lnTo>
                    <a:lnTo>
                      <a:pt x="31" y="30"/>
                    </a:lnTo>
                    <a:lnTo>
                      <a:pt x="31" y="30"/>
                    </a:lnTo>
                    <a:lnTo>
                      <a:pt x="31" y="30"/>
                    </a:lnTo>
                    <a:lnTo>
                      <a:pt x="31" y="30"/>
                    </a:lnTo>
                    <a:lnTo>
                      <a:pt x="31" y="30"/>
                    </a:lnTo>
                    <a:lnTo>
                      <a:pt x="31" y="29"/>
                    </a:lnTo>
                    <a:lnTo>
                      <a:pt x="31" y="29"/>
                    </a:lnTo>
                    <a:lnTo>
                      <a:pt x="31" y="29"/>
                    </a:lnTo>
                    <a:lnTo>
                      <a:pt x="31" y="29"/>
                    </a:lnTo>
                    <a:lnTo>
                      <a:pt x="31" y="29"/>
                    </a:lnTo>
                    <a:lnTo>
                      <a:pt x="31" y="29"/>
                    </a:lnTo>
                    <a:lnTo>
                      <a:pt x="31" y="29"/>
                    </a:lnTo>
                    <a:lnTo>
                      <a:pt x="31" y="29"/>
                    </a:lnTo>
                    <a:lnTo>
                      <a:pt x="32" y="29"/>
                    </a:lnTo>
                    <a:lnTo>
                      <a:pt x="32" y="29"/>
                    </a:lnTo>
                    <a:lnTo>
                      <a:pt x="32" y="29"/>
                    </a:lnTo>
                    <a:lnTo>
                      <a:pt x="32" y="29"/>
                    </a:lnTo>
                    <a:lnTo>
                      <a:pt x="32" y="29"/>
                    </a:lnTo>
                    <a:lnTo>
                      <a:pt x="32" y="29"/>
                    </a:lnTo>
                    <a:lnTo>
                      <a:pt x="32" y="30"/>
                    </a:lnTo>
                    <a:lnTo>
                      <a:pt x="32" y="30"/>
                    </a:lnTo>
                    <a:lnTo>
                      <a:pt x="32" y="30"/>
                    </a:lnTo>
                    <a:lnTo>
                      <a:pt x="32" y="30"/>
                    </a:lnTo>
                    <a:lnTo>
                      <a:pt x="32" y="30"/>
                    </a:lnTo>
                    <a:lnTo>
                      <a:pt x="32" y="30"/>
                    </a:lnTo>
                    <a:lnTo>
                      <a:pt x="32" y="30"/>
                    </a:lnTo>
                    <a:lnTo>
                      <a:pt x="32" y="30"/>
                    </a:lnTo>
                    <a:lnTo>
                      <a:pt x="32" y="30"/>
                    </a:lnTo>
                    <a:lnTo>
                      <a:pt x="31" y="31"/>
                    </a:lnTo>
                    <a:lnTo>
                      <a:pt x="31" y="31"/>
                    </a:lnTo>
                    <a:lnTo>
                      <a:pt x="31" y="30"/>
                    </a:lnTo>
                    <a:lnTo>
                      <a:pt x="31" y="30"/>
                    </a:lnTo>
                    <a:lnTo>
                      <a:pt x="31" y="30"/>
                    </a:lnTo>
                    <a:lnTo>
                      <a:pt x="31" y="30"/>
                    </a:lnTo>
                    <a:lnTo>
                      <a:pt x="31" y="30"/>
                    </a:lnTo>
                    <a:close/>
                    <a:moveTo>
                      <a:pt x="27" y="27"/>
                    </a:moveTo>
                    <a:lnTo>
                      <a:pt x="27" y="27"/>
                    </a:lnTo>
                    <a:lnTo>
                      <a:pt x="27" y="27"/>
                    </a:lnTo>
                    <a:lnTo>
                      <a:pt x="27" y="27"/>
                    </a:lnTo>
                    <a:lnTo>
                      <a:pt x="27" y="27"/>
                    </a:lnTo>
                    <a:lnTo>
                      <a:pt x="27" y="26"/>
                    </a:lnTo>
                    <a:lnTo>
                      <a:pt x="27" y="26"/>
                    </a:lnTo>
                    <a:lnTo>
                      <a:pt x="27" y="26"/>
                    </a:lnTo>
                    <a:lnTo>
                      <a:pt x="27" y="26"/>
                    </a:lnTo>
                    <a:lnTo>
                      <a:pt x="27" y="26"/>
                    </a:lnTo>
                    <a:lnTo>
                      <a:pt x="27" y="26"/>
                    </a:lnTo>
                    <a:lnTo>
                      <a:pt x="28" y="26"/>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7"/>
                    </a:lnTo>
                    <a:lnTo>
                      <a:pt x="29" y="27"/>
                    </a:lnTo>
                    <a:lnTo>
                      <a:pt x="29" y="27"/>
                    </a:lnTo>
                    <a:lnTo>
                      <a:pt x="28" y="27"/>
                    </a:lnTo>
                    <a:lnTo>
                      <a:pt x="28" y="27"/>
                    </a:lnTo>
                    <a:lnTo>
                      <a:pt x="28" y="27"/>
                    </a:lnTo>
                    <a:lnTo>
                      <a:pt x="28" y="27"/>
                    </a:lnTo>
                    <a:lnTo>
                      <a:pt x="28" y="27"/>
                    </a:lnTo>
                    <a:lnTo>
                      <a:pt x="28" y="27"/>
                    </a:lnTo>
                    <a:lnTo>
                      <a:pt x="28" y="27"/>
                    </a:lnTo>
                    <a:lnTo>
                      <a:pt x="27" y="27"/>
                    </a:lnTo>
                    <a:lnTo>
                      <a:pt x="27" y="27"/>
                    </a:lnTo>
                    <a:lnTo>
                      <a:pt x="27" y="27"/>
                    </a:lnTo>
                    <a:lnTo>
                      <a:pt x="27" y="27"/>
                    </a:lnTo>
                    <a:close/>
                    <a:moveTo>
                      <a:pt x="24" y="24"/>
                    </a:moveTo>
                    <a:lnTo>
                      <a:pt x="21" y="20"/>
                    </a:lnTo>
                    <a:lnTo>
                      <a:pt x="20" y="20"/>
                    </a:lnTo>
                    <a:lnTo>
                      <a:pt x="20" y="20"/>
                    </a:lnTo>
                    <a:lnTo>
                      <a:pt x="20" y="20"/>
                    </a:lnTo>
                    <a:lnTo>
                      <a:pt x="20" y="20"/>
                    </a:lnTo>
                    <a:lnTo>
                      <a:pt x="20" y="20"/>
                    </a:lnTo>
                    <a:lnTo>
                      <a:pt x="20" y="20"/>
                    </a:lnTo>
                    <a:lnTo>
                      <a:pt x="20" y="19"/>
                    </a:lnTo>
                    <a:lnTo>
                      <a:pt x="21" y="19"/>
                    </a:lnTo>
                    <a:lnTo>
                      <a:pt x="21" y="19"/>
                    </a:lnTo>
                    <a:lnTo>
                      <a:pt x="21" y="19"/>
                    </a:lnTo>
                    <a:lnTo>
                      <a:pt x="21" y="19"/>
                    </a:lnTo>
                    <a:lnTo>
                      <a:pt x="21" y="19"/>
                    </a:lnTo>
                    <a:lnTo>
                      <a:pt x="21" y="19"/>
                    </a:lnTo>
                    <a:lnTo>
                      <a:pt x="21" y="19"/>
                    </a:lnTo>
                    <a:lnTo>
                      <a:pt x="22" y="19"/>
                    </a:lnTo>
                    <a:lnTo>
                      <a:pt x="22" y="19"/>
                    </a:lnTo>
                    <a:lnTo>
                      <a:pt x="25" y="23"/>
                    </a:lnTo>
                    <a:lnTo>
                      <a:pt x="25" y="23"/>
                    </a:lnTo>
                    <a:lnTo>
                      <a:pt x="25" y="23"/>
                    </a:lnTo>
                    <a:lnTo>
                      <a:pt x="25" y="23"/>
                    </a:lnTo>
                    <a:lnTo>
                      <a:pt x="25" y="23"/>
                    </a:lnTo>
                    <a:lnTo>
                      <a:pt x="25" y="23"/>
                    </a:lnTo>
                    <a:lnTo>
                      <a:pt x="25" y="23"/>
                    </a:lnTo>
                    <a:lnTo>
                      <a:pt x="25" y="24"/>
                    </a:lnTo>
                    <a:lnTo>
                      <a:pt x="25" y="24"/>
                    </a:lnTo>
                    <a:lnTo>
                      <a:pt x="25" y="24"/>
                    </a:lnTo>
                    <a:lnTo>
                      <a:pt x="25" y="24"/>
                    </a:lnTo>
                    <a:lnTo>
                      <a:pt x="25" y="24"/>
                    </a:lnTo>
                    <a:lnTo>
                      <a:pt x="25" y="24"/>
                    </a:lnTo>
                    <a:lnTo>
                      <a:pt x="24" y="24"/>
                    </a:lnTo>
                    <a:lnTo>
                      <a:pt x="24" y="24"/>
                    </a:lnTo>
                    <a:lnTo>
                      <a:pt x="24" y="24"/>
                    </a:lnTo>
                    <a:lnTo>
                      <a:pt x="24" y="24"/>
                    </a:lnTo>
                    <a:lnTo>
                      <a:pt x="24" y="24"/>
                    </a:lnTo>
                    <a:lnTo>
                      <a:pt x="24" y="24"/>
                    </a:lnTo>
                    <a:close/>
                    <a:moveTo>
                      <a:pt x="17" y="17"/>
                    </a:moveTo>
                    <a:lnTo>
                      <a:pt x="17" y="17"/>
                    </a:lnTo>
                    <a:lnTo>
                      <a:pt x="17" y="17"/>
                    </a:lnTo>
                    <a:lnTo>
                      <a:pt x="17" y="17"/>
                    </a:lnTo>
                    <a:lnTo>
                      <a:pt x="17" y="17"/>
                    </a:lnTo>
                    <a:lnTo>
                      <a:pt x="17" y="17"/>
                    </a:lnTo>
                    <a:lnTo>
                      <a:pt x="17" y="17"/>
                    </a:lnTo>
                    <a:lnTo>
                      <a:pt x="17" y="16"/>
                    </a:lnTo>
                    <a:lnTo>
                      <a:pt x="17" y="16"/>
                    </a:lnTo>
                    <a:lnTo>
                      <a:pt x="17" y="16"/>
                    </a:lnTo>
                    <a:lnTo>
                      <a:pt x="17" y="16"/>
                    </a:lnTo>
                    <a:lnTo>
                      <a:pt x="17" y="16"/>
                    </a:lnTo>
                    <a:lnTo>
                      <a:pt x="17" y="16"/>
                    </a:lnTo>
                    <a:lnTo>
                      <a:pt x="18" y="16"/>
                    </a:lnTo>
                    <a:lnTo>
                      <a:pt x="18" y="16"/>
                    </a:lnTo>
                    <a:lnTo>
                      <a:pt x="18" y="16"/>
                    </a:lnTo>
                    <a:lnTo>
                      <a:pt x="18" y="16"/>
                    </a:lnTo>
                    <a:lnTo>
                      <a:pt x="18" y="16"/>
                    </a:lnTo>
                    <a:lnTo>
                      <a:pt x="18" y="16"/>
                    </a:lnTo>
                    <a:lnTo>
                      <a:pt x="18" y="16"/>
                    </a:lnTo>
                    <a:lnTo>
                      <a:pt x="18" y="16"/>
                    </a:lnTo>
                    <a:lnTo>
                      <a:pt x="18" y="16"/>
                    </a:lnTo>
                    <a:lnTo>
                      <a:pt x="18" y="17"/>
                    </a:lnTo>
                    <a:lnTo>
                      <a:pt x="18" y="17"/>
                    </a:lnTo>
                    <a:lnTo>
                      <a:pt x="18" y="17"/>
                    </a:lnTo>
                    <a:lnTo>
                      <a:pt x="18" y="17"/>
                    </a:lnTo>
                    <a:lnTo>
                      <a:pt x="18" y="17"/>
                    </a:lnTo>
                    <a:lnTo>
                      <a:pt x="18" y="17"/>
                    </a:lnTo>
                    <a:lnTo>
                      <a:pt x="18" y="17"/>
                    </a:lnTo>
                    <a:lnTo>
                      <a:pt x="18" y="17"/>
                    </a:lnTo>
                    <a:lnTo>
                      <a:pt x="18" y="17"/>
                    </a:lnTo>
                    <a:lnTo>
                      <a:pt x="18" y="17"/>
                    </a:lnTo>
                    <a:lnTo>
                      <a:pt x="17" y="17"/>
                    </a:lnTo>
                    <a:lnTo>
                      <a:pt x="17" y="17"/>
                    </a:lnTo>
                    <a:lnTo>
                      <a:pt x="17" y="17"/>
                    </a:lnTo>
                    <a:lnTo>
                      <a:pt x="17" y="17"/>
                    </a:lnTo>
                    <a:lnTo>
                      <a:pt x="17" y="17"/>
                    </a:lnTo>
                    <a:close/>
                    <a:moveTo>
                      <a:pt x="14" y="14"/>
                    </a:moveTo>
                    <a:lnTo>
                      <a:pt x="14" y="14"/>
                    </a:lnTo>
                    <a:lnTo>
                      <a:pt x="14" y="14"/>
                    </a:lnTo>
                    <a:lnTo>
                      <a:pt x="14" y="14"/>
                    </a:lnTo>
                    <a:lnTo>
                      <a:pt x="14" y="14"/>
                    </a:lnTo>
                    <a:lnTo>
                      <a:pt x="13" y="13"/>
                    </a:lnTo>
                    <a:lnTo>
                      <a:pt x="13" y="13"/>
                    </a:lnTo>
                    <a:lnTo>
                      <a:pt x="14"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5" y="14"/>
                    </a:lnTo>
                    <a:lnTo>
                      <a:pt x="15" y="14"/>
                    </a:lnTo>
                    <a:lnTo>
                      <a:pt x="15" y="14"/>
                    </a:lnTo>
                    <a:lnTo>
                      <a:pt x="15" y="14"/>
                    </a:lnTo>
                    <a:lnTo>
                      <a:pt x="15" y="14"/>
                    </a:lnTo>
                    <a:lnTo>
                      <a:pt x="15" y="14"/>
                    </a:lnTo>
                    <a:lnTo>
                      <a:pt x="14" y="14"/>
                    </a:lnTo>
                    <a:lnTo>
                      <a:pt x="14" y="14"/>
                    </a:lnTo>
                    <a:lnTo>
                      <a:pt x="14" y="14"/>
                    </a:lnTo>
                    <a:lnTo>
                      <a:pt x="14" y="14"/>
                    </a:lnTo>
                    <a:lnTo>
                      <a:pt x="14" y="14"/>
                    </a:lnTo>
                    <a:lnTo>
                      <a:pt x="14" y="14"/>
                    </a:lnTo>
                    <a:lnTo>
                      <a:pt x="14" y="14"/>
                    </a:lnTo>
                    <a:lnTo>
                      <a:pt x="14" y="14"/>
                    </a:lnTo>
                    <a:close/>
                    <a:moveTo>
                      <a:pt x="10" y="11"/>
                    </a:moveTo>
                    <a:lnTo>
                      <a:pt x="7" y="7"/>
                    </a:lnTo>
                    <a:lnTo>
                      <a:pt x="7" y="7"/>
                    </a:lnTo>
                    <a:lnTo>
                      <a:pt x="7" y="7"/>
                    </a:lnTo>
                    <a:lnTo>
                      <a:pt x="7" y="7"/>
                    </a:lnTo>
                    <a:lnTo>
                      <a:pt x="7" y="7"/>
                    </a:lnTo>
                    <a:lnTo>
                      <a:pt x="7" y="7"/>
                    </a:lnTo>
                    <a:lnTo>
                      <a:pt x="7" y="7"/>
                    </a:lnTo>
                    <a:lnTo>
                      <a:pt x="7" y="6"/>
                    </a:lnTo>
                    <a:lnTo>
                      <a:pt x="7" y="6"/>
                    </a:lnTo>
                    <a:lnTo>
                      <a:pt x="7" y="6"/>
                    </a:lnTo>
                    <a:lnTo>
                      <a:pt x="7" y="6"/>
                    </a:lnTo>
                    <a:lnTo>
                      <a:pt x="7" y="6"/>
                    </a:lnTo>
                    <a:lnTo>
                      <a:pt x="7" y="6"/>
                    </a:lnTo>
                    <a:lnTo>
                      <a:pt x="8" y="6"/>
                    </a:lnTo>
                    <a:lnTo>
                      <a:pt x="8" y="6"/>
                    </a:lnTo>
                    <a:lnTo>
                      <a:pt x="8" y="6"/>
                    </a:lnTo>
                    <a:lnTo>
                      <a:pt x="8" y="6"/>
                    </a:lnTo>
                    <a:lnTo>
                      <a:pt x="11" y="10"/>
                    </a:lnTo>
                    <a:lnTo>
                      <a:pt x="11" y="10"/>
                    </a:lnTo>
                    <a:lnTo>
                      <a:pt x="12" y="10"/>
                    </a:lnTo>
                    <a:lnTo>
                      <a:pt x="12" y="10"/>
                    </a:lnTo>
                    <a:lnTo>
                      <a:pt x="12" y="10"/>
                    </a:lnTo>
                    <a:lnTo>
                      <a:pt x="12" y="10"/>
                    </a:lnTo>
                    <a:lnTo>
                      <a:pt x="12" y="10"/>
                    </a:lnTo>
                    <a:lnTo>
                      <a:pt x="11" y="11"/>
                    </a:lnTo>
                    <a:lnTo>
                      <a:pt x="11" y="11"/>
                    </a:lnTo>
                    <a:lnTo>
                      <a:pt x="11" y="11"/>
                    </a:lnTo>
                    <a:lnTo>
                      <a:pt x="11" y="11"/>
                    </a:lnTo>
                    <a:lnTo>
                      <a:pt x="11" y="11"/>
                    </a:lnTo>
                    <a:lnTo>
                      <a:pt x="11" y="11"/>
                    </a:lnTo>
                    <a:lnTo>
                      <a:pt x="11" y="11"/>
                    </a:lnTo>
                    <a:lnTo>
                      <a:pt x="11" y="11"/>
                    </a:lnTo>
                    <a:lnTo>
                      <a:pt x="10" y="11"/>
                    </a:lnTo>
                    <a:lnTo>
                      <a:pt x="10" y="11"/>
                    </a:lnTo>
                    <a:lnTo>
                      <a:pt x="10" y="11"/>
                    </a:lnTo>
                    <a:lnTo>
                      <a:pt x="10" y="11"/>
                    </a:lnTo>
                    <a:close/>
                    <a:moveTo>
                      <a:pt x="3" y="4"/>
                    </a:moveTo>
                    <a:lnTo>
                      <a:pt x="3" y="4"/>
                    </a:lnTo>
                    <a:lnTo>
                      <a:pt x="3" y="4"/>
                    </a:lnTo>
                    <a:lnTo>
                      <a:pt x="3" y="4"/>
                    </a:lnTo>
                    <a:lnTo>
                      <a:pt x="3" y="4"/>
                    </a:lnTo>
                    <a:lnTo>
                      <a:pt x="3" y="4"/>
                    </a:lnTo>
                    <a:lnTo>
                      <a:pt x="3" y="3"/>
                    </a:lnTo>
                    <a:lnTo>
                      <a:pt x="3" y="3"/>
                    </a:lnTo>
                    <a:lnTo>
                      <a:pt x="3" y="3"/>
                    </a:lnTo>
                    <a:lnTo>
                      <a:pt x="3" y="3"/>
                    </a:lnTo>
                    <a:lnTo>
                      <a:pt x="4" y="3"/>
                    </a:lnTo>
                    <a:lnTo>
                      <a:pt x="4" y="3"/>
                    </a:lnTo>
                    <a:lnTo>
                      <a:pt x="4" y="3"/>
                    </a:lnTo>
                    <a:lnTo>
                      <a:pt x="4" y="3"/>
                    </a:lnTo>
                    <a:lnTo>
                      <a:pt x="4" y="3"/>
                    </a:lnTo>
                    <a:lnTo>
                      <a:pt x="4" y="3"/>
                    </a:lnTo>
                    <a:lnTo>
                      <a:pt x="4" y="3"/>
                    </a:lnTo>
                    <a:lnTo>
                      <a:pt x="5" y="3"/>
                    </a:lnTo>
                    <a:lnTo>
                      <a:pt x="5" y="3"/>
                    </a:lnTo>
                    <a:lnTo>
                      <a:pt x="5" y="3"/>
                    </a:lnTo>
                    <a:lnTo>
                      <a:pt x="5" y="3"/>
                    </a:lnTo>
                    <a:lnTo>
                      <a:pt x="5" y="3"/>
                    </a:lnTo>
                    <a:lnTo>
                      <a:pt x="5" y="4"/>
                    </a:lnTo>
                    <a:lnTo>
                      <a:pt x="5" y="4"/>
                    </a:lnTo>
                    <a:lnTo>
                      <a:pt x="5" y="4"/>
                    </a:lnTo>
                    <a:lnTo>
                      <a:pt x="5" y="4"/>
                    </a:lnTo>
                    <a:lnTo>
                      <a:pt x="5" y="4"/>
                    </a:lnTo>
                    <a:lnTo>
                      <a:pt x="4" y="4"/>
                    </a:lnTo>
                    <a:lnTo>
                      <a:pt x="4" y="4"/>
                    </a:lnTo>
                    <a:lnTo>
                      <a:pt x="4" y="4"/>
                    </a:lnTo>
                    <a:lnTo>
                      <a:pt x="4" y="4"/>
                    </a:lnTo>
                    <a:lnTo>
                      <a:pt x="4" y="4"/>
                    </a:lnTo>
                    <a:lnTo>
                      <a:pt x="4" y="4"/>
                    </a:lnTo>
                    <a:lnTo>
                      <a:pt x="4" y="4"/>
                    </a:lnTo>
                    <a:lnTo>
                      <a:pt x="3" y="4"/>
                    </a:lnTo>
                    <a:lnTo>
                      <a:pt x="3" y="4"/>
                    </a:lnTo>
                    <a:lnTo>
                      <a:pt x="3" y="4"/>
                    </a:lnTo>
                    <a:close/>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solidFill>
                <a:srgbClr val="FF0000"/>
              </a:solidFill>
              <a:ln w="9525">
                <a:noFill/>
                <a:round/>
                <a:headEnd/>
                <a:tailEnd/>
              </a:ln>
            </p:spPr>
            <p:txBody>
              <a:bodyPr/>
              <a:lstStyle/>
              <a:p>
                <a:endParaRPr lang="en-US" sz="1600" dirty="0"/>
              </a:p>
            </p:txBody>
          </p:sp>
          <p:sp>
            <p:nvSpPr>
              <p:cNvPr id="38633" name="Freeform 745"/>
              <p:cNvSpPr>
                <a:spLocks noEditPoints="1"/>
              </p:cNvSpPr>
              <p:nvPr/>
            </p:nvSpPr>
            <p:spPr bwMode="auto">
              <a:xfrm rot="16200000" flipV="1">
                <a:off x="1876" y="3386"/>
                <a:ext cx="36" cy="34"/>
              </a:xfrm>
              <a:custGeom>
                <a:avLst/>
                <a:gdLst/>
                <a:ahLst/>
                <a:cxnLst>
                  <a:cxn ang="0">
                    <a:pos x="31" y="30"/>
                  </a:cxn>
                  <a:cxn ang="0">
                    <a:pos x="31" y="29"/>
                  </a:cxn>
                  <a:cxn ang="0">
                    <a:pos x="32" y="29"/>
                  </a:cxn>
                  <a:cxn ang="0">
                    <a:pos x="36" y="33"/>
                  </a:cxn>
                  <a:cxn ang="0">
                    <a:pos x="36" y="33"/>
                  </a:cxn>
                  <a:cxn ang="0">
                    <a:pos x="35" y="34"/>
                  </a:cxn>
                  <a:cxn ang="0">
                    <a:pos x="35" y="34"/>
                  </a:cxn>
                  <a:cxn ang="0">
                    <a:pos x="28" y="27"/>
                  </a:cxn>
                  <a:cxn ang="0">
                    <a:pos x="28" y="26"/>
                  </a:cxn>
                  <a:cxn ang="0">
                    <a:pos x="28" y="26"/>
                  </a:cxn>
                  <a:cxn ang="0">
                    <a:pos x="29" y="26"/>
                  </a:cxn>
                  <a:cxn ang="0">
                    <a:pos x="29" y="27"/>
                  </a:cxn>
                  <a:cxn ang="0">
                    <a:pos x="29" y="27"/>
                  </a:cxn>
                  <a:cxn ang="0">
                    <a:pos x="28" y="27"/>
                  </a:cxn>
                  <a:cxn ang="0">
                    <a:pos x="24" y="24"/>
                  </a:cxn>
                  <a:cxn ang="0">
                    <a:pos x="24" y="23"/>
                  </a:cxn>
                  <a:cxn ang="0">
                    <a:pos x="24" y="23"/>
                  </a:cxn>
                  <a:cxn ang="0">
                    <a:pos x="25" y="23"/>
                  </a:cxn>
                  <a:cxn ang="0">
                    <a:pos x="26" y="23"/>
                  </a:cxn>
                  <a:cxn ang="0">
                    <a:pos x="26" y="24"/>
                  </a:cxn>
                  <a:cxn ang="0">
                    <a:pos x="25" y="24"/>
                  </a:cxn>
                  <a:cxn ang="0">
                    <a:pos x="24" y="24"/>
                  </a:cxn>
                  <a:cxn ang="0">
                    <a:pos x="17" y="17"/>
                  </a:cxn>
                  <a:cxn ang="0">
                    <a:pos x="17" y="16"/>
                  </a:cxn>
                  <a:cxn ang="0">
                    <a:pos x="18" y="16"/>
                  </a:cxn>
                  <a:cxn ang="0">
                    <a:pos x="22" y="19"/>
                  </a:cxn>
                  <a:cxn ang="0">
                    <a:pos x="22" y="20"/>
                  </a:cxn>
                  <a:cxn ang="0">
                    <a:pos x="22" y="21"/>
                  </a:cxn>
                  <a:cxn ang="0">
                    <a:pos x="21" y="21"/>
                  </a:cxn>
                  <a:cxn ang="0">
                    <a:pos x="14" y="14"/>
                  </a:cxn>
                  <a:cxn ang="0">
                    <a:pos x="14" y="13"/>
                  </a:cxn>
                  <a:cxn ang="0">
                    <a:pos x="14" y="13"/>
                  </a:cxn>
                  <a:cxn ang="0">
                    <a:pos x="15" y="13"/>
                  </a:cxn>
                  <a:cxn ang="0">
                    <a:pos x="15" y="13"/>
                  </a:cxn>
                  <a:cxn ang="0">
                    <a:pos x="15" y="14"/>
                  </a:cxn>
                  <a:cxn ang="0">
                    <a:pos x="14" y="14"/>
                  </a:cxn>
                  <a:cxn ang="0">
                    <a:pos x="14" y="14"/>
                  </a:cxn>
                  <a:cxn ang="0">
                    <a:pos x="10" y="10"/>
                  </a:cxn>
                  <a:cxn ang="0">
                    <a:pos x="11" y="10"/>
                  </a:cxn>
                  <a:cxn ang="0">
                    <a:pos x="11" y="9"/>
                  </a:cxn>
                  <a:cxn ang="0">
                    <a:pos x="12" y="10"/>
                  </a:cxn>
                  <a:cxn ang="0">
                    <a:pos x="12" y="10"/>
                  </a:cxn>
                  <a:cxn ang="0">
                    <a:pos x="11" y="11"/>
                  </a:cxn>
                  <a:cxn ang="0">
                    <a:pos x="11" y="11"/>
                  </a:cxn>
                  <a:cxn ang="0">
                    <a:pos x="4" y="4"/>
                  </a:cxn>
                  <a:cxn ang="0">
                    <a:pos x="4" y="3"/>
                  </a:cxn>
                  <a:cxn ang="0">
                    <a:pos x="4" y="3"/>
                  </a:cxn>
                  <a:cxn ang="0">
                    <a:pos x="5" y="3"/>
                  </a:cxn>
                  <a:cxn ang="0">
                    <a:pos x="9" y="7"/>
                  </a:cxn>
                  <a:cxn ang="0">
                    <a:pos x="8" y="8"/>
                  </a:cxn>
                  <a:cxn ang="0">
                    <a:pos x="7" y="8"/>
                  </a:cxn>
                  <a:cxn ang="0">
                    <a:pos x="0" y="1"/>
                  </a:cxn>
                  <a:cxn ang="0">
                    <a:pos x="0" y="0"/>
                  </a:cxn>
                  <a:cxn ang="0">
                    <a:pos x="0" y="0"/>
                  </a:cxn>
                  <a:cxn ang="0">
                    <a:pos x="1" y="0"/>
                  </a:cxn>
                  <a:cxn ang="0">
                    <a:pos x="2" y="0"/>
                  </a:cxn>
                  <a:cxn ang="0">
                    <a:pos x="2" y="1"/>
                  </a:cxn>
                  <a:cxn ang="0">
                    <a:pos x="1" y="1"/>
                  </a:cxn>
                  <a:cxn ang="0">
                    <a:pos x="0" y="1"/>
                  </a:cxn>
                </a:cxnLst>
                <a:rect l="0" t="0" r="r" b="b"/>
                <a:pathLst>
                  <a:path w="36" h="34">
                    <a:moveTo>
                      <a:pt x="35" y="34"/>
                    </a:moveTo>
                    <a:lnTo>
                      <a:pt x="31" y="30"/>
                    </a:lnTo>
                    <a:lnTo>
                      <a:pt x="31" y="30"/>
                    </a:lnTo>
                    <a:lnTo>
                      <a:pt x="31" y="30"/>
                    </a:lnTo>
                    <a:lnTo>
                      <a:pt x="31" y="30"/>
                    </a:lnTo>
                    <a:lnTo>
                      <a:pt x="31" y="30"/>
                    </a:lnTo>
                    <a:lnTo>
                      <a:pt x="31" y="30"/>
                    </a:lnTo>
                    <a:lnTo>
                      <a:pt x="31" y="30"/>
                    </a:lnTo>
                    <a:lnTo>
                      <a:pt x="31" y="29"/>
                    </a:lnTo>
                    <a:lnTo>
                      <a:pt x="31" y="29"/>
                    </a:lnTo>
                    <a:lnTo>
                      <a:pt x="31" y="29"/>
                    </a:lnTo>
                    <a:lnTo>
                      <a:pt x="31" y="29"/>
                    </a:lnTo>
                    <a:lnTo>
                      <a:pt x="31" y="29"/>
                    </a:lnTo>
                    <a:lnTo>
                      <a:pt x="32" y="29"/>
                    </a:lnTo>
                    <a:lnTo>
                      <a:pt x="32" y="29"/>
                    </a:lnTo>
                    <a:lnTo>
                      <a:pt x="32" y="29"/>
                    </a:lnTo>
                    <a:lnTo>
                      <a:pt x="32" y="29"/>
                    </a:lnTo>
                    <a:lnTo>
                      <a:pt x="32" y="29"/>
                    </a:lnTo>
                    <a:lnTo>
                      <a:pt x="36" y="32"/>
                    </a:lnTo>
                    <a:lnTo>
                      <a:pt x="36" y="33"/>
                    </a:lnTo>
                    <a:lnTo>
                      <a:pt x="36" y="33"/>
                    </a:lnTo>
                    <a:lnTo>
                      <a:pt x="36" y="33"/>
                    </a:lnTo>
                    <a:lnTo>
                      <a:pt x="36" y="33"/>
                    </a:lnTo>
                    <a:lnTo>
                      <a:pt x="36" y="33"/>
                    </a:lnTo>
                    <a:lnTo>
                      <a:pt x="36" y="33"/>
                    </a:lnTo>
                    <a:lnTo>
                      <a:pt x="36" y="33"/>
                    </a:lnTo>
                    <a:lnTo>
                      <a:pt x="36" y="34"/>
                    </a:lnTo>
                    <a:lnTo>
                      <a:pt x="36" y="34"/>
                    </a:lnTo>
                    <a:lnTo>
                      <a:pt x="35" y="34"/>
                    </a:lnTo>
                    <a:lnTo>
                      <a:pt x="35" y="34"/>
                    </a:lnTo>
                    <a:lnTo>
                      <a:pt x="35" y="34"/>
                    </a:lnTo>
                    <a:lnTo>
                      <a:pt x="35" y="34"/>
                    </a:lnTo>
                    <a:lnTo>
                      <a:pt x="35" y="34"/>
                    </a:lnTo>
                    <a:lnTo>
                      <a:pt x="35" y="34"/>
                    </a:lnTo>
                    <a:lnTo>
                      <a:pt x="35" y="34"/>
                    </a:lnTo>
                    <a:lnTo>
                      <a:pt x="35" y="34"/>
                    </a:lnTo>
                    <a:lnTo>
                      <a:pt x="35" y="34"/>
                    </a:lnTo>
                    <a:close/>
                    <a:moveTo>
                      <a:pt x="28" y="27"/>
                    </a:moveTo>
                    <a:lnTo>
                      <a:pt x="28" y="27"/>
                    </a:lnTo>
                    <a:lnTo>
                      <a:pt x="28" y="27"/>
                    </a:lnTo>
                    <a:lnTo>
                      <a:pt x="28" y="27"/>
                    </a:lnTo>
                    <a:lnTo>
                      <a:pt x="27" y="27"/>
                    </a:lnTo>
                    <a:lnTo>
                      <a:pt x="27" y="27"/>
                    </a:lnTo>
                    <a:lnTo>
                      <a:pt x="27" y="26"/>
                    </a:lnTo>
                    <a:lnTo>
                      <a:pt x="28" y="26"/>
                    </a:lnTo>
                    <a:lnTo>
                      <a:pt x="28" y="26"/>
                    </a:lnTo>
                    <a:lnTo>
                      <a:pt x="28" y="26"/>
                    </a:lnTo>
                    <a:lnTo>
                      <a:pt x="28" y="26"/>
                    </a:lnTo>
                    <a:lnTo>
                      <a:pt x="28" y="26"/>
                    </a:lnTo>
                    <a:lnTo>
                      <a:pt x="28" y="26"/>
                    </a:lnTo>
                    <a:lnTo>
                      <a:pt x="28" y="26"/>
                    </a:lnTo>
                    <a:lnTo>
                      <a:pt x="28" y="26"/>
                    </a:lnTo>
                    <a:lnTo>
                      <a:pt x="29" y="26"/>
                    </a:lnTo>
                    <a:lnTo>
                      <a:pt x="29" y="26"/>
                    </a:lnTo>
                    <a:lnTo>
                      <a:pt x="29" y="26"/>
                    </a:lnTo>
                    <a:lnTo>
                      <a:pt x="29" y="26"/>
                    </a:lnTo>
                    <a:lnTo>
                      <a:pt x="29" y="26"/>
                    </a:lnTo>
                    <a:lnTo>
                      <a:pt x="29" y="26"/>
                    </a:lnTo>
                    <a:lnTo>
                      <a:pt x="29" y="26"/>
                    </a:lnTo>
                    <a:lnTo>
                      <a:pt x="29" y="27"/>
                    </a:lnTo>
                    <a:lnTo>
                      <a:pt x="29" y="27"/>
                    </a:lnTo>
                    <a:lnTo>
                      <a:pt x="29" y="27"/>
                    </a:lnTo>
                    <a:lnTo>
                      <a:pt x="29" y="27"/>
                    </a:lnTo>
                    <a:lnTo>
                      <a:pt x="29" y="27"/>
                    </a:lnTo>
                    <a:lnTo>
                      <a:pt x="29" y="27"/>
                    </a:lnTo>
                    <a:lnTo>
                      <a:pt x="29" y="27"/>
                    </a:lnTo>
                    <a:lnTo>
                      <a:pt x="28" y="27"/>
                    </a:lnTo>
                    <a:lnTo>
                      <a:pt x="28" y="27"/>
                    </a:lnTo>
                    <a:lnTo>
                      <a:pt x="28" y="27"/>
                    </a:lnTo>
                    <a:lnTo>
                      <a:pt x="28" y="27"/>
                    </a:lnTo>
                    <a:lnTo>
                      <a:pt x="28" y="27"/>
                    </a:lnTo>
                    <a:lnTo>
                      <a:pt x="28" y="27"/>
                    </a:lnTo>
                    <a:lnTo>
                      <a:pt x="28" y="27"/>
                    </a:lnTo>
                    <a:lnTo>
                      <a:pt x="28" y="27"/>
                    </a:lnTo>
                    <a:close/>
                    <a:moveTo>
                      <a:pt x="24" y="24"/>
                    </a:moveTo>
                    <a:lnTo>
                      <a:pt x="24" y="24"/>
                    </a:lnTo>
                    <a:lnTo>
                      <a:pt x="24" y="24"/>
                    </a:lnTo>
                    <a:lnTo>
                      <a:pt x="24" y="24"/>
                    </a:lnTo>
                    <a:lnTo>
                      <a:pt x="24" y="23"/>
                    </a:lnTo>
                    <a:lnTo>
                      <a:pt x="24" y="23"/>
                    </a:lnTo>
                    <a:lnTo>
                      <a:pt x="24" y="23"/>
                    </a:lnTo>
                    <a:lnTo>
                      <a:pt x="24" y="23"/>
                    </a:lnTo>
                    <a:lnTo>
                      <a:pt x="24" y="23"/>
                    </a:lnTo>
                    <a:lnTo>
                      <a:pt x="24" y="23"/>
                    </a:lnTo>
                    <a:lnTo>
                      <a:pt x="24" y="23"/>
                    </a:lnTo>
                    <a:lnTo>
                      <a:pt x="25" y="23"/>
                    </a:lnTo>
                    <a:lnTo>
                      <a:pt x="25" y="23"/>
                    </a:lnTo>
                    <a:lnTo>
                      <a:pt x="25" y="23"/>
                    </a:lnTo>
                    <a:lnTo>
                      <a:pt x="25" y="23"/>
                    </a:lnTo>
                    <a:lnTo>
                      <a:pt x="25" y="23"/>
                    </a:lnTo>
                    <a:lnTo>
                      <a:pt x="25" y="23"/>
                    </a:lnTo>
                    <a:lnTo>
                      <a:pt x="25" y="23"/>
                    </a:lnTo>
                    <a:lnTo>
                      <a:pt x="25" y="23"/>
                    </a:lnTo>
                    <a:lnTo>
                      <a:pt x="26" y="23"/>
                    </a:lnTo>
                    <a:lnTo>
                      <a:pt x="26" y="23"/>
                    </a:lnTo>
                    <a:lnTo>
                      <a:pt x="26" y="23"/>
                    </a:lnTo>
                    <a:lnTo>
                      <a:pt x="26" y="23"/>
                    </a:lnTo>
                    <a:lnTo>
                      <a:pt x="26" y="23"/>
                    </a:lnTo>
                    <a:lnTo>
                      <a:pt x="26" y="24"/>
                    </a:lnTo>
                    <a:lnTo>
                      <a:pt x="26" y="24"/>
                    </a:lnTo>
                    <a:lnTo>
                      <a:pt x="25" y="24"/>
                    </a:lnTo>
                    <a:lnTo>
                      <a:pt x="25" y="24"/>
                    </a:lnTo>
                    <a:lnTo>
                      <a:pt x="25" y="24"/>
                    </a:lnTo>
                    <a:lnTo>
                      <a:pt x="25" y="24"/>
                    </a:lnTo>
                    <a:lnTo>
                      <a:pt x="25" y="24"/>
                    </a:lnTo>
                    <a:lnTo>
                      <a:pt x="25" y="24"/>
                    </a:lnTo>
                    <a:lnTo>
                      <a:pt x="25" y="24"/>
                    </a:lnTo>
                    <a:lnTo>
                      <a:pt x="24" y="24"/>
                    </a:lnTo>
                    <a:lnTo>
                      <a:pt x="24" y="24"/>
                    </a:lnTo>
                    <a:lnTo>
                      <a:pt x="24" y="24"/>
                    </a:lnTo>
                    <a:lnTo>
                      <a:pt x="24" y="24"/>
                    </a:lnTo>
                    <a:close/>
                    <a:moveTo>
                      <a:pt x="21" y="21"/>
                    </a:moveTo>
                    <a:lnTo>
                      <a:pt x="17" y="17"/>
                    </a:lnTo>
                    <a:lnTo>
                      <a:pt x="17" y="17"/>
                    </a:lnTo>
                    <a:lnTo>
                      <a:pt x="17" y="17"/>
                    </a:lnTo>
                    <a:lnTo>
                      <a:pt x="17" y="17"/>
                    </a:lnTo>
                    <a:lnTo>
                      <a:pt x="17" y="17"/>
                    </a:lnTo>
                    <a:lnTo>
                      <a:pt x="17" y="17"/>
                    </a:lnTo>
                    <a:lnTo>
                      <a:pt x="17" y="17"/>
                    </a:lnTo>
                    <a:lnTo>
                      <a:pt x="17" y="16"/>
                    </a:lnTo>
                    <a:lnTo>
                      <a:pt x="17" y="16"/>
                    </a:lnTo>
                    <a:lnTo>
                      <a:pt x="18" y="16"/>
                    </a:lnTo>
                    <a:lnTo>
                      <a:pt x="18" y="16"/>
                    </a:lnTo>
                    <a:lnTo>
                      <a:pt x="18" y="16"/>
                    </a:lnTo>
                    <a:lnTo>
                      <a:pt x="18" y="16"/>
                    </a:lnTo>
                    <a:lnTo>
                      <a:pt x="18" y="16"/>
                    </a:lnTo>
                    <a:lnTo>
                      <a:pt x="18" y="16"/>
                    </a:lnTo>
                    <a:lnTo>
                      <a:pt x="18" y="16"/>
                    </a:lnTo>
                    <a:lnTo>
                      <a:pt x="19" y="16"/>
                    </a:lnTo>
                    <a:lnTo>
                      <a:pt x="22" y="19"/>
                    </a:lnTo>
                    <a:lnTo>
                      <a:pt x="22" y="20"/>
                    </a:lnTo>
                    <a:lnTo>
                      <a:pt x="22" y="20"/>
                    </a:lnTo>
                    <a:lnTo>
                      <a:pt x="22" y="20"/>
                    </a:lnTo>
                    <a:lnTo>
                      <a:pt x="22" y="20"/>
                    </a:lnTo>
                    <a:lnTo>
                      <a:pt x="22" y="20"/>
                    </a:lnTo>
                    <a:lnTo>
                      <a:pt x="22" y="20"/>
                    </a:lnTo>
                    <a:lnTo>
                      <a:pt x="22" y="20"/>
                    </a:lnTo>
                    <a:lnTo>
                      <a:pt x="22" y="21"/>
                    </a:lnTo>
                    <a:lnTo>
                      <a:pt x="22" y="21"/>
                    </a:lnTo>
                    <a:lnTo>
                      <a:pt x="22" y="21"/>
                    </a:lnTo>
                    <a:lnTo>
                      <a:pt x="22" y="21"/>
                    </a:lnTo>
                    <a:lnTo>
                      <a:pt x="21" y="21"/>
                    </a:lnTo>
                    <a:lnTo>
                      <a:pt x="21" y="21"/>
                    </a:lnTo>
                    <a:lnTo>
                      <a:pt x="21" y="21"/>
                    </a:lnTo>
                    <a:lnTo>
                      <a:pt x="21" y="21"/>
                    </a:lnTo>
                    <a:lnTo>
                      <a:pt x="21" y="21"/>
                    </a:lnTo>
                    <a:lnTo>
                      <a:pt x="21" y="21"/>
                    </a:lnTo>
                    <a:lnTo>
                      <a:pt x="21" y="21"/>
                    </a:lnTo>
                    <a:close/>
                    <a:moveTo>
                      <a:pt x="14" y="14"/>
                    </a:moveTo>
                    <a:lnTo>
                      <a:pt x="14" y="14"/>
                    </a:lnTo>
                    <a:lnTo>
                      <a:pt x="14" y="14"/>
                    </a:lnTo>
                    <a:lnTo>
                      <a:pt x="14" y="14"/>
                    </a:lnTo>
                    <a:lnTo>
                      <a:pt x="14" y="14"/>
                    </a:lnTo>
                    <a:lnTo>
                      <a:pt x="14" y="13"/>
                    </a:lnTo>
                    <a:lnTo>
                      <a:pt x="14" y="13"/>
                    </a:lnTo>
                    <a:lnTo>
                      <a:pt x="14" y="13"/>
                    </a:lnTo>
                    <a:lnTo>
                      <a:pt x="14" y="13"/>
                    </a:lnTo>
                    <a:lnTo>
                      <a:pt x="14" y="13"/>
                    </a:lnTo>
                    <a:lnTo>
                      <a:pt x="14" y="13"/>
                    </a:lnTo>
                    <a:lnTo>
                      <a:pt x="14" y="13"/>
                    </a:lnTo>
                    <a:lnTo>
                      <a:pt x="14" y="13"/>
                    </a:lnTo>
                    <a:lnTo>
                      <a:pt x="15" y="13"/>
                    </a:lnTo>
                    <a:lnTo>
                      <a:pt x="15" y="13"/>
                    </a:lnTo>
                    <a:lnTo>
                      <a:pt x="15" y="13"/>
                    </a:lnTo>
                    <a:lnTo>
                      <a:pt x="15" y="13"/>
                    </a:lnTo>
                    <a:lnTo>
                      <a:pt x="15" y="13"/>
                    </a:lnTo>
                    <a:lnTo>
                      <a:pt x="15" y="13"/>
                    </a:lnTo>
                    <a:lnTo>
                      <a:pt x="15" y="13"/>
                    </a:lnTo>
                    <a:lnTo>
                      <a:pt x="15" y="13"/>
                    </a:lnTo>
                    <a:lnTo>
                      <a:pt x="15" y="13"/>
                    </a:lnTo>
                    <a:lnTo>
                      <a:pt x="15" y="13"/>
                    </a:lnTo>
                    <a:lnTo>
                      <a:pt x="15" y="14"/>
                    </a:lnTo>
                    <a:lnTo>
                      <a:pt x="15" y="14"/>
                    </a:lnTo>
                    <a:lnTo>
                      <a:pt x="15" y="14"/>
                    </a:lnTo>
                    <a:lnTo>
                      <a:pt x="15" y="14"/>
                    </a:lnTo>
                    <a:lnTo>
                      <a:pt x="15" y="14"/>
                    </a:lnTo>
                    <a:lnTo>
                      <a:pt x="15" y="14"/>
                    </a:lnTo>
                    <a:lnTo>
                      <a:pt x="15" y="14"/>
                    </a:lnTo>
                    <a:lnTo>
                      <a:pt x="15" y="14"/>
                    </a:lnTo>
                    <a:lnTo>
                      <a:pt x="14" y="14"/>
                    </a:lnTo>
                    <a:lnTo>
                      <a:pt x="14" y="14"/>
                    </a:lnTo>
                    <a:lnTo>
                      <a:pt x="14" y="14"/>
                    </a:lnTo>
                    <a:lnTo>
                      <a:pt x="14" y="14"/>
                    </a:lnTo>
                    <a:lnTo>
                      <a:pt x="14" y="14"/>
                    </a:lnTo>
                    <a:lnTo>
                      <a:pt x="14" y="14"/>
                    </a:lnTo>
                    <a:close/>
                    <a:moveTo>
                      <a:pt x="11" y="11"/>
                    </a:moveTo>
                    <a:lnTo>
                      <a:pt x="11" y="11"/>
                    </a:lnTo>
                    <a:lnTo>
                      <a:pt x="11" y="11"/>
                    </a:lnTo>
                    <a:lnTo>
                      <a:pt x="10" y="10"/>
                    </a:lnTo>
                    <a:lnTo>
                      <a:pt x="10" y="10"/>
                    </a:lnTo>
                    <a:lnTo>
                      <a:pt x="10" y="10"/>
                    </a:lnTo>
                    <a:lnTo>
                      <a:pt x="10" y="10"/>
                    </a:lnTo>
                    <a:lnTo>
                      <a:pt x="10" y="10"/>
                    </a:lnTo>
                    <a:lnTo>
                      <a:pt x="11" y="10"/>
                    </a:lnTo>
                    <a:lnTo>
                      <a:pt x="11" y="10"/>
                    </a:lnTo>
                    <a:lnTo>
                      <a:pt x="11" y="10"/>
                    </a:lnTo>
                    <a:lnTo>
                      <a:pt x="11" y="10"/>
                    </a:lnTo>
                    <a:lnTo>
                      <a:pt x="11" y="9"/>
                    </a:lnTo>
                    <a:lnTo>
                      <a:pt x="11" y="9"/>
                    </a:lnTo>
                    <a:lnTo>
                      <a:pt x="11" y="9"/>
                    </a:lnTo>
                    <a:lnTo>
                      <a:pt x="11" y="10"/>
                    </a:lnTo>
                    <a:lnTo>
                      <a:pt x="12" y="10"/>
                    </a:lnTo>
                    <a:lnTo>
                      <a:pt x="12" y="10"/>
                    </a:lnTo>
                    <a:lnTo>
                      <a:pt x="12" y="10"/>
                    </a:lnTo>
                    <a:lnTo>
                      <a:pt x="12" y="10"/>
                    </a:lnTo>
                    <a:lnTo>
                      <a:pt x="12" y="10"/>
                    </a:lnTo>
                    <a:lnTo>
                      <a:pt x="12" y="10"/>
                    </a:lnTo>
                    <a:lnTo>
                      <a:pt x="12" y="10"/>
                    </a:lnTo>
                    <a:lnTo>
                      <a:pt x="12" y="10"/>
                    </a:lnTo>
                    <a:lnTo>
                      <a:pt x="12" y="10"/>
                    </a:lnTo>
                    <a:lnTo>
                      <a:pt x="12" y="11"/>
                    </a:lnTo>
                    <a:lnTo>
                      <a:pt x="12" y="11"/>
                    </a:lnTo>
                    <a:lnTo>
                      <a:pt x="12" y="11"/>
                    </a:lnTo>
                    <a:lnTo>
                      <a:pt x="12" y="11"/>
                    </a:lnTo>
                    <a:lnTo>
                      <a:pt x="11" y="11"/>
                    </a:lnTo>
                    <a:lnTo>
                      <a:pt x="11" y="11"/>
                    </a:lnTo>
                    <a:lnTo>
                      <a:pt x="11" y="11"/>
                    </a:lnTo>
                    <a:lnTo>
                      <a:pt x="11" y="11"/>
                    </a:lnTo>
                    <a:lnTo>
                      <a:pt x="11" y="11"/>
                    </a:lnTo>
                    <a:lnTo>
                      <a:pt x="11" y="11"/>
                    </a:lnTo>
                    <a:lnTo>
                      <a:pt x="11" y="11"/>
                    </a:lnTo>
                    <a:lnTo>
                      <a:pt x="11" y="11"/>
                    </a:lnTo>
                    <a:close/>
                    <a:moveTo>
                      <a:pt x="7" y="8"/>
                    </a:moveTo>
                    <a:lnTo>
                      <a:pt x="4" y="4"/>
                    </a:lnTo>
                    <a:lnTo>
                      <a:pt x="4" y="4"/>
                    </a:lnTo>
                    <a:lnTo>
                      <a:pt x="4" y="4"/>
                    </a:lnTo>
                    <a:lnTo>
                      <a:pt x="3" y="4"/>
                    </a:lnTo>
                    <a:lnTo>
                      <a:pt x="3" y="4"/>
                    </a:lnTo>
                    <a:lnTo>
                      <a:pt x="3" y="4"/>
                    </a:lnTo>
                    <a:lnTo>
                      <a:pt x="4" y="3"/>
                    </a:lnTo>
                    <a:lnTo>
                      <a:pt x="4" y="3"/>
                    </a:lnTo>
                    <a:lnTo>
                      <a:pt x="4" y="3"/>
                    </a:lnTo>
                    <a:lnTo>
                      <a:pt x="4" y="3"/>
                    </a:lnTo>
                    <a:lnTo>
                      <a:pt x="4" y="3"/>
                    </a:lnTo>
                    <a:lnTo>
                      <a:pt x="4" y="3"/>
                    </a:lnTo>
                    <a:lnTo>
                      <a:pt x="4" y="3"/>
                    </a:lnTo>
                    <a:lnTo>
                      <a:pt x="4" y="3"/>
                    </a:lnTo>
                    <a:lnTo>
                      <a:pt x="5" y="3"/>
                    </a:lnTo>
                    <a:lnTo>
                      <a:pt x="5" y="3"/>
                    </a:lnTo>
                    <a:lnTo>
                      <a:pt x="5" y="3"/>
                    </a:lnTo>
                    <a:lnTo>
                      <a:pt x="8" y="6"/>
                    </a:lnTo>
                    <a:lnTo>
                      <a:pt x="8" y="6"/>
                    </a:lnTo>
                    <a:lnTo>
                      <a:pt x="8" y="7"/>
                    </a:lnTo>
                    <a:lnTo>
                      <a:pt x="9" y="7"/>
                    </a:lnTo>
                    <a:lnTo>
                      <a:pt x="9" y="7"/>
                    </a:lnTo>
                    <a:lnTo>
                      <a:pt x="9" y="7"/>
                    </a:lnTo>
                    <a:lnTo>
                      <a:pt x="8" y="7"/>
                    </a:lnTo>
                    <a:lnTo>
                      <a:pt x="8" y="7"/>
                    </a:lnTo>
                    <a:lnTo>
                      <a:pt x="8" y="8"/>
                    </a:lnTo>
                    <a:lnTo>
                      <a:pt x="8" y="8"/>
                    </a:lnTo>
                    <a:lnTo>
                      <a:pt x="8" y="8"/>
                    </a:lnTo>
                    <a:lnTo>
                      <a:pt x="8" y="8"/>
                    </a:lnTo>
                    <a:lnTo>
                      <a:pt x="8" y="8"/>
                    </a:lnTo>
                    <a:lnTo>
                      <a:pt x="8" y="8"/>
                    </a:lnTo>
                    <a:lnTo>
                      <a:pt x="7" y="8"/>
                    </a:lnTo>
                    <a:lnTo>
                      <a:pt x="7" y="8"/>
                    </a:lnTo>
                    <a:lnTo>
                      <a:pt x="7" y="8"/>
                    </a:lnTo>
                    <a:lnTo>
                      <a:pt x="7" y="8"/>
                    </a:lnTo>
                    <a:lnTo>
                      <a:pt x="7" y="8"/>
                    </a:lnTo>
                    <a:close/>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solidFill>
                <a:srgbClr val="FF0000"/>
              </a:solidFill>
              <a:ln w="9525">
                <a:noFill/>
                <a:round/>
                <a:headEnd/>
                <a:tailEnd/>
              </a:ln>
            </p:spPr>
            <p:txBody>
              <a:bodyPr/>
              <a:lstStyle/>
              <a:p>
                <a:endParaRPr lang="en-US" sz="1600" dirty="0"/>
              </a:p>
            </p:txBody>
          </p:sp>
          <p:sp>
            <p:nvSpPr>
              <p:cNvPr id="38634" name="Freeform 746"/>
              <p:cNvSpPr>
                <a:spLocks noEditPoints="1"/>
              </p:cNvSpPr>
              <p:nvPr/>
            </p:nvSpPr>
            <p:spPr bwMode="auto">
              <a:xfrm rot="16200000" flipV="1">
                <a:off x="1912" y="3424"/>
                <a:ext cx="66" cy="64"/>
              </a:xfrm>
              <a:custGeom>
                <a:avLst/>
                <a:gdLst/>
                <a:ahLst/>
                <a:cxnLst>
                  <a:cxn ang="0">
                    <a:pos x="65" y="63"/>
                  </a:cxn>
                  <a:cxn ang="0">
                    <a:pos x="66" y="63"/>
                  </a:cxn>
                  <a:cxn ang="0">
                    <a:pos x="66" y="64"/>
                  </a:cxn>
                  <a:cxn ang="0">
                    <a:pos x="65" y="64"/>
                  </a:cxn>
                  <a:cxn ang="0">
                    <a:pos x="58" y="56"/>
                  </a:cxn>
                  <a:cxn ang="0">
                    <a:pos x="59" y="56"/>
                  </a:cxn>
                  <a:cxn ang="0">
                    <a:pos x="63" y="60"/>
                  </a:cxn>
                  <a:cxn ang="0">
                    <a:pos x="61" y="60"/>
                  </a:cxn>
                  <a:cxn ang="0">
                    <a:pos x="54" y="53"/>
                  </a:cxn>
                  <a:cxn ang="0">
                    <a:pos x="55" y="53"/>
                  </a:cxn>
                  <a:cxn ang="0">
                    <a:pos x="56" y="54"/>
                  </a:cxn>
                  <a:cxn ang="0">
                    <a:pos x="55" y="54"/>
                  </a:cxn>
                  <a:cxn ang="0">
                    <a:pos x="51" y="50"/>
                  </a:cxn>
                  <a:cxn ang="0">
                    <a:pos x="52" y="49"/>
                  </a:cxn>
                  <a:cxn ang="0">
                    <a:pos x="53" y="50"/>
                  </a:cxn>
                  <a:cxn ang="0">
                    <a:pos x="51" y="51"/>
                  </a:cxn>
                  <a:cxn ang="0">
                    <a:pos x="44" y="44"/>
                  </a:cxn>
                  <a:cxn ang="0">
                    <a:pos x="45" y="43"/>
                  </a:cxn>
                  <a:cxn ang="0">
                    <a:pos x="49" y="47"/>
                  </a:cxn>
                  <a:cxn ang="0">
                    <a:pos x="48" y="48"/>
                  </a:cxn>
                  <a:cxn ang="0">
                    <a:pos x="41" y="41"/>
                  </a:cxn>
                  <a:cxn ang="0">
                    <a:pos x="41" y="40"/>
                  </a:cxn>
                  <a:cxn ang="0">
                    <a:pos x="42" y="40"/>
                  </a:cxn>
                  <a:cxn ang="0">
                    <a:pos x="42" y="41"/>
                  </a:cxn>
                  <a:cxn ang="0">
                    <a:pos x="37" y="38"/>
                  </a:cxn>
                  <a:cxn ang="0">
                    <a:pos x="38" y="36"/>
                  </a:cxn>
                  <a:cxn ang="0">
                    <a:pos x="39" y="37"/>
                  </a:cxn>
                  <a:cxn ang="0">
                    <a:pos x="38" y="38"/>
                  </a:cxn>
                  <a:cxn ang="0">
                    <a:pos x="31" y="31"/>
                  </a:cxn>
                  <a:cxn ang="0">
                    <a:pos x="31" y="30"/>
                  </a:cxn>
                  <a:cxn ang="0">
                    <a:pos x="35" y="33"/>
                  </a:cxn>
                  <a:cxn ang="0">
                    <a:pos x="35" y="35"/>
                  </a:cxn>
                  <a:cxn ang="0">
                    <a:pos x="27" y="28"/>
                  </a:cxn>
                  <a:cxn ang="0">
                    <a:pos x="27" y="27"/>
                  </a:cxn>
                  <a:cxn ang="0">
                    <a:pos x="28" y="27"/>
                  </a:cxn>
                  <a:cxn ang="0">
                    <a:pos x="28" y="28"/>
                  </a:cxn>
                  <a:cxn ang="0">
                    <a:pos x="27" y="28"/>
                  </a:cxn>
                  <a:cxn ang="0">
                    <a:pos x="24" y="24"/>
                  </a:cxn>
                  <a:cxn ang="0">
                    <a:pos x="25" y="23"/>
                  </a:cxn>
                  <a:cxn ang="0">
                    <a:pos x="25" y="25"/>
                  </a:cxn>
                  <a:cxn ang="0">
                    <a:pos x="24" y="25"/>
                  </a:cxn>
                  <a:cxn ang="0">
                    <a:pos x="17" y="17"/>
                  </a:cxn>
                  <a:cxn ang="0">
                    <a:pos x="18" y="17"/>
                  </a:cxn>
                  <a:cxn ang="0">
                    <a:pos x="22" y="21"/>
                  </a:cxn>
                  <a:cxn ang="0">
                    <a:pos x="20" y="21"/>
                  </a:cxn>
                  <a:cxn ang="0">
                    <a:pos x="13" y="14"/>
                  </a:cxn>
                  <a:cxn ang="0">
                    <a:pos x="14" y="14"/>
                  </a:cxn>
                  <a:cxn ang="0">
                    <a:pos x="15" y="14"/>
                  </a:cxn>
                  <a:cxn ang="0">
                    <a:pos x="14" y="15"/>
                  </a:cxn>
                  <a:cxn ang="0">
                    <a:pos x="10" y="11"/>
                  </a:cxn>
                  <a:cxn ang="0">
                    <a:pos x="11" y="10"/>
                  </a:cxn>
                  <a:cxn ang="0">
                    <a:pos x="11" y="11"/>
                  </a:cxn>
                  <a:cxn ang="0">
                    <a:pos x="10" y="12"/>
                  </a:cxn>
                  <a:cxn ang="0">
                    <a:pos x="3" y="5"/>
                  </a:cxn>
                  <a:cxn ang="0">
                    <a:pos x="4" y="4"/>
                  </a:cxn>
                  <a:cxn ang="0">
                    <a:pos x="8" y="8"/>
                  </a:cxn>
                  <a:cxn ang="0">
                    <a:pos x="7" y="9"/>
                  </a:cxn>
                  <a:cxn ang="0">
                    <a:pos x="0" y="2"/>
                  </a:cxn>
                  <a:cxn ang="0">
                    <a:pos x="0" y="0"/>
                  </a:cxn>
                  <a:cxn ang="0">
                    <a:pos x="1" y="1"/>
                  </a:cxn>
                  <a:cxn ang="0">
                    <a:pos x="0" y="2"/>
                  </a:cxn>
                </a:cxnLst>
                <a:rect l="0" t="0" r="r" b="b"/>
                <a:pathLst>
                  <a:path w="66" h="64">
                    <a:moveTo>
                      <a:pt x="65" y="64"/>
                    </a:moveTo>
                    <a:lnTo>
                      <a:pt x="65" y="64"/>
                    </a:lnTo>
                    <a:lnTo>
                      <a:pt x="65" y="64"/>
                    </a:lnTo>
                    <a:lnTo>
                      <a:pt x="65" y="64"/>
                    </a:lnTo>
                    <a:lnTo>
                      <a:pt x="65" y="63"/>
                    </a:lnTo>
                    <a:lnTo>
                      <a:pt x="65" y="63"/>
                    </a:lnTo>
                    <a:lnTo>
                      <a:pt x="65" y="63"/>
                    </a:lnTo>
                    <a:lnTo>
                      <a:pt x="65" y="63"/>
                    </a:lnTo>
                    <a:lnTo>
                      <a:pt x="65" y="63"/>
                    </a:lnTo>
                    <a:lnTo>
                      <a:pt x="65" y="63"/>
                    </a:lnTo>
                    <a:lnTo>
                      <a:pt x="65" y="63"/>
                    </a:lnTo>
                    <a:lnTo>
                      <a:pt x="65" y="62"/>
                    </a:lnTo>
                    <a:lnTo>
                      <a:pt x="65" y="62"/>
                    </a:lnTo>
                    <a:lnTo>
                      <a:pt x="65" y="62"/>
                    </a:lnTo>
                    <a:lnTo>
                      <a:pt x="66" y="62"/>
                    </a:lnTo>
                    <a:lnTo>
                      <a:pt x="66" y="62"/>
                    </a:lnTo>
                    <a:lnTo>
                      <a:pt x="66" y="63"/>
                    </a:lnTo>
                    <a:lnTo>
                      <a:pt x="66" y="63"/>
                    </a:lnTo>
                    <a:lnTo>
                      <a:pt x="66" y="63"/>
                    </a:lnTo>
                    <a:lnTo>
                      <a:pt x="66" y="63"/>
                    </a:lnTo>
                    <a:lnTo>
                      <a:pt x="66" y="63"/>
                    </a:lnTo>
                    <a:lnTo>
                      <a:pt x="66" y="63"/>
                    </a:lnTo>
                    <a:lnTo>
                      <a:pt x="66" y="63"/>
                    </a:lnTo>
                    <a:lnTo>
                      <a:pt x="66" y="63"/>
                    </a:lnTo>
                    <a:lnTo>
                      <a:pt x="66" y="63"/>
                    </a:lnTo>
                    <a:lnTo>
                      <a:pt x="66" y="64"/>
                    </a:lnTo>
                    <a:lnTo>
                      <a:pt x="66" y="64"/>
                    </a:lnTo>
                    <a:lnTo>
                      <a:pt x="66" y="64"/>
                    </a:lnTo>
                    <a:lnTo>
                      <a:pt x="66" y="64"/>
                    </a:lnTo>
                    <a:lnTo>
                      <a:pt x="66" y="64"/>
                    </a:lnTo>
                    <a:lnTo>
                      <a:pt x="65" y="64"/>
                    </a:lnTo>
                    <a:lnTo>
                      <a:pt x="65" y="64"/>
                    </a:lnTo>
                    <a:lnTo>
                      <a:pt x="65" y="64"/>
                    </a:lnTo>
                    <a:lnTo>
                      <a:pt x="65" y="64"/>
                    </a:lnTo>
                    <a:lnTo>
                      <a:pt x="65" y="64"/>
                    </a:lnTo>
                    <a:lnTo>
                      <a:pt x="65" y="64"/>
                    </a:lnTo>
                    <a:lnTo>
                      <a:pt x="65" y="64"/>
                    </a:lnTo>
                    <a:close/>
                    <a:moveTo>
                      <a:pt x="61" y="60"/>
                    </a:moveTo>
                    <a:lnTo>
                      <a:pt x="58" y="57"/>
                    </a:lnTo>
                    <a:lnTo>
                      <a:pt x="58" y="57"/>
                    </a:lnTo>
                    <a:lnTo>
                      <a:pt x="58" y="57"/>
                    </a:lnTo>
                    <a:lnTo>
                      <a:pt x="58" y="57"/>
                    </a:lnTo>
                    <a:lnTo>
                      <a:pt x="58" y="57"/>
                    </a:lnTo>
                    <a:lnTo>
                      <a:pt x="58" y="57"/>
                    </a:lnTo>
                    <a:lnTo>
                      <a:pt x="58" y="56"/>
                    </a:lnTo>
                    <a:lnTo>
                      <a:pt x="58" y="56"/>
                    </a:lnTo>
                    <a:lnTo>
                      <a:pt x="58" y="56"/>
                    </a:lnTo>
                    <a:lnTo>
                      <a:pt x="58" y="56"/>
                    </a:lnTo>
                    <a:lnTo>
                      <a:pt x="58" y="56"/>
                    </a:lnTo>
                    <a:lnTo>
                      <a:pt x="58" y="56"/>
                    </a:lnTo>
                    <a:lnTo>
                      <a:pt x="59" y="56"/>
                    </a:lnTo>
                    <a:lnTo>
                      <a:pt x="59" y="56"/>
                    </a:lnTo>
                    <a:lnTo>
                      <a:pt x="59" y="56"/>
                    </a:lnTo>
                    <a:lnTo>
                      <a:pt x="59" y="56"/>
                    </a:lnTo>
                    <a:lnTo>
                      <a:pt x="59" y="56"/>
                    </a:lnTo>
                    <a:lnTo>
                      <a:pt x="63" y="59"/>
                    </a:lnTo>
                    <a:lnTo>
                      <a:pt x="63" y="59"/>
                    </a:lnTo>
                    <a:lnTo>
                      <a:pt x="63" y="60"/>
                    </a:lnTo>
                    <a:lnTo>
                      <a:pt x="63" y="60"/>
                    </a:lnTo>
                    <a:lnTo>
                      <a:pt x="63" y="60"/>
                    </a:lnTo>
                    <a:lnTo>
                      <a:pt x="63" y="60"/>
                    </a:lnTo>
                    <a:lnTo>
                      <a:pt x="63" y="60"/>
                    </a:lnTo>
                    <a:lnTo>
                      <a:pt x="63" y="60"/>
                    </a:lnTo>
                    <a:lnTo>
                      <a:pt x="63" y="60"/>
                    </a:lnTo>
                    <a:lnTo>
                      <a:pt x="63" y="61"/>
                    </a:lnTo>
                    <a:lnTo>
                      <a:pt x="62" y="61"/>
                    </a:lnTo>
                    <a:lnTo>
                      <a:pt x="62" y="61"/>
                    </a:lnTo>
                    <a:lnTo>
                      <a:pt x="62" y="61"/>
                    </a:lnTo>
                    <a:lnTo>
                      <a:pt x="62" y="61"/>
                    </a:lnTo>
                    <a:lnTo>
                      <a:pt x="62" y="61"/>
                    </a:lnTo>
                    <a:lnTo>
                      <a:pt x="62" y="61"/>
                    </a:lnTo>
                    <a:lnTo>
                      <a:pt x="61" y="60"/>
                    </a:lnTo>
                    <a:lnTo>
                      <a:pt x="61" y="60"/>
                    </a:lnTo>
                    <a:lnTo>
                      <a:pt x="61" y="60"/>
                    </a:lnTo>
                    <a:close/>
                    <a:moveTo>
                      <a:pt x="55" y="54"/>
                    </a:moveTo>
                    <a:lnTo>
                      <a:pt x="55" y="54"/>
                    </a:lnTo>
                    <a:lnTo>
                      <a:pt x="55" y="54"/>
                    </a:lnTo>
                    <a:lnTo>
                      <a:pt x="54" y="54"/>
                    </a:lnTo>
                    <a:lnTo>
                      <a:pt x="54" y="54"/>
                    </a:lnTo>
                    <a:lnTo>
                      <a:pt x="54" y="53"/>
                    </a:lnTo>
                    <a:lnTo>
                      <a:pt x="54" y="53"/>
                    </a:lnTo>
                    <a:lnTo>
                      <a:pt x="54" y="53"/>
                    </a:lnTo>
                    <a:lnTo>
                      <a:pt x="55" y="53"/>
                    </a:lnTo>
                    <a:lnTo>
                      <a:pt x="55" y="53"/>
                    </a:lnTo>
                    <a:lnTo>
                      <a:pt x="55" y="53"/>
                    </a:lnTo>
                    <a:lnTo>
                      <a:pt x="55" y="53"/>
                    </a:lnTo>
                    <a:lnTo>
                      <a:pt x="55" y="53"/>
                    </a:lnTo>
                    <a:lnTo>
                      <a:pt x="55" y="53"/>
                    </a:lnTo>
                    <a:lnTo>
                      <a:pt x="55" y="53"/>
                    </a:lnTo>
                    <a:lnTo>
                      <a:pt x="55" y="53"/>
                    </a:lnTo>
                    <a:lnTo>
                      <a:pt x="56" y="53"/>
                    </a:lnTo>
                    <a:lnTo>
                      <a:pt x="56" y="53"/>
                    </a:lnTo>
                    <a:lnTo>
                      <a:pt x="56" y="53"/>
                    </a:lnTo>
                    <a:lnTo>
                      <a:pt x="56" y="53"/>
                    </a:lnTo>
                    <a:lnTo>
                      <a:pt x="56" y="53"/>
                    </a:lnTo>
                    <a:lnTo>
                      <a:pt x="56" y="53"/>
                    </a:lnTo>
                    <a:lnTo>
                      <a:pt x="56" y="53"/>
                    </a:lnTo>
                    <a:lnTo>
                      <a:pt x="56" y="54"/>
                    </a:lnTo>
                    <a:lnTo>
                      <a:pt x="56" y="54"/>
                    </a:lnTo>
                    <a:lnTo>
                      <a:pt x="56" y="54"/>
                    </a:lnTo>
                    <a:lnTo>
                      <a:pt x="56" y="54"/>
                    </a:lnTo>
                    <a:lnTo>
                      <a:pt x="56" y="54"/>
                    </a:lnTo>
                    <a:lnTo>
                      <a:pt x="56" y="54"/>
                    </a:lnTo>
                    <a:lnTo>
                      <a:pt x="55" y="54"/>
                    </a:lnTo>
                    <a:lnTo>
                      <a:pt x="55" y="54"/>
                    </a:lnTo>
                    <a:lnTo>
                      <a:pt x="55" y="54"/>
                    </a:lnTo>
                    <a:lnTo>
                      <a:pt x="55" y="54"/>
                    </a:lnTo>
                    <a:lnTo>
                      <a:pt x="55" y="54"/>
                    </a:lnTo>
                    <a:lnTo>
                      <a:pt x="55" y="54"/>
                    </a:lnTo>
                    <a:lnTo>
                      <a:pt x="55" y="54"/>
                    </a:lnTo>
                    <a:lnTo>
                      <a:pt x="55" y="54"/>
                    </a:lnTo>
                    <a:close/>
                    <a:moveTo>
                      <a:pt x="51" y="51"/>
                    </a:moveTo>
                    <a:lnTo>
                      <a:pt x="51" y="51"/>
                    </a:lnTo>
                    <a:lnTo>
                      <a:pt x="51" y="51"/>
                    </a:lnTo>
                    <a:lnTo>
                      <a:pt x="51" y="50"/>
                    </a:lnTo>
                    <a:lnTo>
                      <a:pt x="51" y="50"/>
                    </a:lnTo>
                    <a:lnTo>
                      <a:pt x="51" y="50"/>
                    </a:lnTo>
                    <a:lnTo>
                      <a:pt x="51" y="50"/>
                    </a:lnTo>
                    <a:lnTo>
                      <a:pt x="51" y="50"/>
                    </a:lnTo>
                    <a:lnTo>
                      <a:pt x="51" y="50"/>
                    </a:lnTo>
                    <a:lnTo>
                      <a:pt x="51" y="50"/>
                    </a:lnTo>
                    <a:lnTo>
                      <a:pt x="51" y="49"/>
                    </a:lnTo>
                    <a:lnTo>
                      <a:pt x="51" y="49"/>
                    </a:lnTo>
                    <a:lnTo>
                      <a:pt x="52" y="49"/>
                    </a:lnTo>
                    <a:lnTo>
                      <a:pt x="52" y="49"/>
                    </a:lnTo>
                    <a:lnTo>
                      <a:pt x="52" y="49"/>
                    </a:lnTo>
                    <a:lnTo>
                      <a:pt x="52" y="49"/>
                    </a:lnTo>
                    <a:lnTo>
                      <a:pt x="52" y="49"/>
                    </a:lnTo>
                    <a:lnTo>
                      <a:pt x="52" y="50"/>
                    </a:lnTo>
                    <a:lnTo>
                      <a:pt x="52" y="50"/>
                    </a:lnTo>
                    <a:lnTo>
                      <a:pt x="52" y="50"/>
                    </a:lnTo>
                    <a:lnTo>
                      <a:pt x="52" y="50"/>
                    </a:lnTo>
                    <a:lnTo>
                      <a:pt x="53" y="50"/>
                    </a:lnTo>
                    <a:lnTo>
                      <a:pt x="53" y="50"/>
                    </a:lnTo>
                    <a:lnTo>
                      <a:pt x="53" y="50"/>
                    </a:lnTo>
                    <a:lnTo>
                      <a:pt x="52" y="50"/>
                    </a:lnTo>
                    <a:lnTo>
                      <a:pt x="52" y="51"/>
                    </a:lnTo>
                    <a:lnTo>
                      <a:pt x="52" y="51"/>
                    </a:lnTo>
                    <a:lnTo>
                      <a:pt x="52" y="51"/>
                    </a:lnTo>
                    <a:lnTo>
                      <a:pt x="52" y="51"/>
                    </a:lnTo>
                    <a:lnTo>
                      <a:pt x="52" y="51"/>
                    </a:lnTo>
                    <a:lnTo>
                      <a:pt x="52" y="51"/>
                    </a:lnTo>
                    <a:lnTo>
                      <a:pt x="52" y="51"/>
                    </a:lnTo>
                    <a:lnTo>
                      <a:pt x="51" y="51"/>
                    </a:lnTo>
                    <a:lnTo>
                      <a:pt x="51" y="51"/>
                    </a:lnTo>
                    <a:lnTo>
                      <a:pt x="51" y="51"/>
                    </a:lnTo>
                    <a:lnTo>
                      <a:pt x="51" y="51"/>
                    </a:lnTo>
                    <a:lnTo>
                      <a:pt x="51" y="51"/>
                    </a:lnTo>
                    <a:close/>
                    <a:moveTo>
                      <a:pt x="48" y="47"/>
                    </a:moveTo>
                    <a:lnTo>
                      <a:pt x="44" y="44"/>
                    </a:lnTo>
                    <a:lnTo>
                      <a:pt x="44" y="44"/>
                    </a:lnTo>
                    <a:lnTo>
                      <a:pt x="44" y="44"/>
                    </a:lnTo>
                    <a:lnTo>
                      <a:pt x="44" y="44"/>
                    </a:lnTo>
                    <a:lnTo>
                      <a:pt x="44" y="44"/>
                    </a:lnTo>
                    <a:lnTo>
                      <a:pt x="44" y="43"/>
                    </a:lnTo>
                    <a:lnTo>
                      <a:pt x="44" y="43"/>
                    </a:lnTo>
                    <a:lnTo>
                      <a:pt x="44" y="43"/>
                    </a:lnTo>
                    <a:lnTo>
                      <a:pt x="44" y="43"/>
                    </a:lnTo>
                    <a:lnTo>
                      <a:pt x="45" y="43"/>
                    </a:lnTo>
                    <a:lnTo>
                      <a:pt x="45" y="43"/>
                    </a:lnTo>
                    <a:lnTo>
                      <a:pt x="45" y="43"/>
                    </a:lnTo>
                    <a:lnTo>
                      <a:pt x="45" y="43"/>
                    </a:lnTo>
                    <a:lnTo>
                      <a:pt x="45" y="43"/>
                    </a:lnTo>
                    <a:lnTo>
                      <a:pt x="45" y="43"/>
                    </a:lnTo>
                    <a:lnTo>
                      <a:pt x="45" y="43"/>
                    </a:lnTo>
                    <a:lnTo>
                      <a:pt x="46" y="43"/>
                    </a:lnTo>
                    <a:lnTo>
                      <a:pt x="49" y="46"/>
                    </a:lnTo>
                    <a:lnTo>
                      <a:pt x="49" y="46"/>
                    </a:lnTo>
                    <a:lnTo>
                      <a:pt x="49" y="47"/>
                    </a:lnTo>
                    <a:lnTo>
                      <a:pt x="49" y="47"/>
                    </a:lnTo>
                    <a:lnTo>
                      <a:pt x="49" y="47"/>
                    </a:lnTo>
                    <a:lnTo>
                      <a:pt x="49" y="47"/>
                    </a:lnTo>
                    <a:lnTo>
                      <a:pt x="49" y="47"/>
                    </a:lnTo>
                    <a:lnTo>
                      <a:pt x="49" y="47"/>
                    </a:lnTo>
                    <a:lnTo>
                      <a:pt x="49" y="47"/>
                    </a:lnTo>
                    <a:lnTo>
                      <a:pt x="49" y="47"/>
                    </a:lnTo>
                    <a:lnTo>
                      <a:pt x="49" y="48"/>
                    </a:lnTo>
                    <a:lnTo>
                      <a:pt x="49" y="48"/>
                    </a:lnTo>
                    <a:lnTo>
                      <a:pt x="48" y="48"/>
                    </a:lnTo>
                    <a:lnTo>
                      <a:pt x="48" y="48"/>
                    </a:lnTo>
                    <a:lnTo>
                      <a:pt x="48" y="48"/>
                    </a:lnTo>
                    <a:lnTo>
                      <a:pt x="48" y="48"/>
                    </a:lnTo>
                    <a:lnTo>
                      <a:pt x="48" y="47"/>
                    </a:lnTo>
                    <a:lnTo>
                      <a:pt x="48" y="47"/>
                    </a:lnTo>
                    <a:lnTo>
                      <a:pt x="48" y="47"/>
                    </a:lnTo>
                    <a:close/>
                    <a:moveTo>
                      <a:pt x="41" y="41"/>
                    </a:moveTo>
                    <a:lnTo>
                      <a:pt x="41" y="41"/>
                    </a:lnTo>
                    <a:lnTo>
                      <a:pt x="41" y="41"/>
                    </a:lnTo>
                    <a:lnTo>
                      <a:pt x="41" y="41"/>
                    </a:lnTo>
                    <a:lnTo>
                      <a:pt x="41" y="41"/>
                    </a:lnTo>
                    <a:lnTo>
                      <a:pt x="41" y="40"/>
                    </a:lnTo>
                    <a:lnTo>
                      <a:pt x="41" y="40"/>
                    </a:lnTo>
                    <a:lnTo>
                      <a:pt x="41" y="40"/>
                    </a:lnTo>
                    <a:lnTo>
                      <a:pt x="41" y="40"/>
                    </a:lnTo>
                    <a:lnTo>
                      <a:pt x="41" y="40"/>
                    </a:lnTo>
                    <a:lnTo>
                      <a:pt x="41" y="40"/>
                    </a:lnTo>
                    <a:lnTo>
                      <a:pt x="41" y="40"/>
                    </a:lnTo>
                    <a:lnTo>
                      <a:pt x="41" y="40"/>
                    </a:lnTo>
                    <a:lnTo>
                      <a:pt x="41" y="40"/>
                    </a:lnTo>
                    <a:lnTo>
                      <a:pt x="42" y="40"/>
                    </a:lnTo>
                    <a:lnTo>
                      <a:pt x="42" y="40"/>
                    </a:lnTo>
                    <a:lnTo>
                      <a:pt x="42" y="40"/>
                    </a:lnTo>
                    <a:lnTo>
                      <a:pt x="42" y="40"/>
                    </a:lnTo>
                    <a:lnTo>
                      <a:pt x="42" y="40"/>
                    </a:lnTo>
                    <a:lnTo>
                      <a:pt x="42" y="40"/>
                    </a:lnTo>
                    <a:lnTo>
                      <a:pt x="42" y="40"/>
                    </a:lnTo>
                    <a:lnTo>
                      <a:pt x="42" y="40"/>
                    </a:lnTo>
                    <a:lnTo>
                      <a:pt x="42" y="40"/>
                    </a:lnTo>
                    <a:lnTo>
                      <a:pt x="42" y="41"/>
                    </a:lnTo>
                    <a:lnTo>
                      <a:pt x="42" y="41"/>
                    </a:lnTo>
                    <a:lnTo>
                      <a:pt x="42" y="41"/>
                    </a:lnTo>
                    <a:lnTo>
                      <a:pt x="42" y="41"/>
                    </a:lnTo>
                    <a:lnTo>
                      <a:pt x="42" y="41"/>
                    </a:lnTo>
                    <a:lnTo>
                      <a:pt x="42" y="41"/>
                    </a:lnTo>
                    <a:lnTo>
                      <a:pt x="42" y="41"/>
                    </a:lnTo>
                    <a:lnTo>
                      <a:pt x="42" y="41"/>
                    </a:lnTo>
                    <a:lnTo>
                      <a:pt x="41" y="41"/>
                    </a:lnTo>
                    <a:lnTo>
                      <a:pt x="41" y="41"/>
                    </a:lnTo>
                    <a:lnTo>
                      <a:pt x="41" y="41"/>
                    </a:lnTo>
                    <a:lnTo>
                      <a:pt x="41" y="41"/>
                    </a:lnTo>
                    <a:lnTo>
                      <a:pt x="41" y="41"/>
                    </a:lnTo>
                    <a:lnTo>
                      <a:pt x="41" y="41"/>
                    </a:lnTo>
                    <a:close/>
                    <a:moveTo>
                      <a:pt x="37" y="38"/>
                    </a:moveTo>
                    <a:lnTo>
                      <a:pt x="37" y="38"/>
                    </a:lnTo>
                    <a:lnTo>
                      <a:pt x="37" y="38"/>
                    </a:lnTo>
                    <a:lnTo>
                      <a:pt x="37" y="37"/>
                    </a:lnTo>
                    <a:lnTo>
                      <a:pt x="37" y="37"/>
                    </a:lnTo>
                    <a:lnTo>
                      <a:pt x="37" y="37"/>
                    </a:lnTo>
                    <a:lnTo>
                      <a:pt x="37" y="37"/>
                    </a:lnTo>
                    <a:lnTo>
                      <a:pt x="37" y="37"/>
                    </a:lnTo>
                    <a:lnTo>
                      <a:pt x="37" y="37"/>
                    </a:lnTo>
                    <a:lnTo>
                      <a:pt x="37" y="37"/>
                    </a:lnTo>
                    <a:lnTo>
                      <a:pt x="38" y="36"/>
                    </a:lnTo>
                    <a:lnTo>
                      <a:pt x="38" y="36"/>
                    </a:lnTo>
                    <a:lnTo>
                      <a:pt x="38" y="36"/>
                    </a:lnTo>
                    <a:lnTo>
                      <a:pt x="38" y="36"/>
                    </a:lnTo>
                    <a:lnTo>
                      <a:pt x="38" y="36"/>
                    </a:lnTo>
                    <a:lnTo>
                      <a:pt x="38" y="36"/>
                    </a:lnTo>
                    <a:lnTo>
                      <a:pt x="38" y="36"/>
                    </a:lnTo>
                    <a:lnTo>
                      <a:pt x="39" y="37"/>
                    </a:lnTo>
                    <a:lnTo>
                      <a:pt x="39" y="37"/>
                    </a:lnTo>
                    <a:lnTo>
                      <a:pt x="39" y="37"/>
                    </a:lnTo>
                    <a:lnTo>
                      <a:pt x="39" y="37"/>
                    </a:lnTo>
                    <a:lnTo>
                      <a:pt x="39" y="37"/>
                    </a:lnTo>
                    <a:lnTo>
                      <a:pt x="39" y="37"/>
                    </a:lnTo>
                    <a:lnTo>
                      <a:pt x="39" y="37"/>
                    </a:lnTo>
                    <a:lnTo>
                      <a:pt x="39" y="37"/>
                    </a:lnTo>
                    <a:lnTo>
                      <a:pt x="39" y="38"/>
                    </a:lnTo>
                    <a:lnTo>
                      <a:pt x="39" y="38"/>
                    </a:lnTo>
                    <a:lnTo>
                      <a:pt x="38" y="38"/>
                    </a:lnTo>
                    <a:lnTo>
                      <a:pt x="38" y="38"/>
                    </a:lnTo>
                    <a:lnTo>
                      <a:pt x="38" y="38"/>
                    </a:lnTo>
                    <a:lnTo>
                      <a:pt x="38" y="38"/>
                    </a:lnTo>
                    <a:lnTo>
                      <a:pt x="38" y="38"/>
                    </a:lnTo>
                    <a:lnTo>
                      <a:pt x="38" y="38"/>
                    </a:lnTo>
                    <a:lnTo>
                      <a:pt x="38" y="38"/>
                    </a:lnTo>
                    <a:lnTo>
                      <a:pt x="37" y="38"/>
                    </a:lnTo>
                    <a:lnTo>
                      <a:pt x="37" y="38"/>
                    </a:lnTo>
                    <a:lnTo>
                      <a:pt x="37" y="38"/>
                    </a:lnTo>
                    <a:close/>
                    <a:moveTo>
                      <a:pt x="34" y="34"/>
                    </a:moveTo>
                    <a:lnTo>
                      <a:pt x="31" y="31"/>
                    </a:lnTo>
                    <a:lnTo>
                      <a:pt x="31" y="31"/>
                    </a:lnTo>
                    <a:lnTo>
                      <a:pt x="31" y="31"/>
                    </a:lnTo>
                    <a:lnTo>
                      <a:pt x="31" y="31"/>
                    </a:lnTo>
                    <a:lnTo>
                      <a:pt x="30" y="31"/>
                    </a:lnTo>
                    <a:lnTo>
                      <a:pt x="31" y="30"/>
                    </a:lnTo>
                    <a:lnTo>
                      <a:pt x="31" y="30"/>
                    </a:lnTo>
                    <a:lnTo>
                      <a:pt x="31" y="30"/>
                    </a:lnTo>
                    <a:lnTo>
                      <a:pt x="31" y="30"/>
                    </a:lnTo>
                    <a:lnTo>
                      <a:pt x="31" y="30"/>
                    </a:lnTo>
                    <a:lnTo>
                      <a:pt x="31" y="30"/>
                    </a:lnTo>
                    <a:lnTo>
                      <a:pt x="31" y="30"/>
                    </a:lnTo>
                    <a:lnTo>
                      <a:pt x="31" y="30"/>
                    </a:lnTo>
                    <a:lnTo>
                      <a:pt x="31" y="30"/>
                    </a:lnTo>
                    <a:lnTo>
                      <a:pt x="31" y="30"/>
                    </a:lnTo>
                    <a:lnTo>
                      <a:pt x="32" y="30"/>
                    </a:lnTo>
                    <a:lnTo>
                      <a:pt x="32" y="30"/>
                    </a:lnTo>
                    <a:lnTo>
                      <a:pt x="35" y="33"/>
                    </a:lnTo>
                    <a:lnTo>
                      <a:pt x="35" y="33"/>
                    </a:lnTo>
                    <a:lnTo>
                      <a:pt x="35" y="34"/>
                    </a:lnTo>
                    <a:lnTo>
                      <a:pt x="35" y="34"/>
                    </a:lnTo>
                    <a:lnTo>
                      <a:pt x="35" y="34"/>
                    </a:lnTo>
                    <a:lnTo>
                      <a:pt x="35" y="34"/>
                    </a:lnTo>
                    <a:lnTo>
                      <a:pt x="35" y="34"/>
                    </a:lnTo>
                    <a:lnTo>
                      <a:pt x="35" y="34"/>
                    </a:lnTo>
                    <a:lnTo>
                      <a:pt x="35" y="34"/>
                    </a:lnTo>
                    <a:lnTo>
                      <a:pt x="35" y="35"/>
                    </a:lnTo>
                    <a:lnTo>
                      <a:pt x="35" y="35"/>
                    </a:lnTo>
                    <a:lnTo>
                      <a:pt x="35" y="35"/>
                    </a:lnTo>
                    <a:lnTo>
                      <a:pt x="35" y="35"/>
                    </a:lnTo>
                    <a:lnTo>
                      <a:pt x="35" y="35"/>
                    </a:lnTo>
                    <a:lnTo>
                      <a:pt x="34" y="35"/>
                    </a:lnTo>
                    <a:lnTo>
                      <a:pt x="34" y="35"/>
                    </a:lnTo>
                    <a:lnTo>
                      <a:pt x="34" y="34"/>
                    </a:lnTo>
                    <a:lnTo>
                      <a:pt x="34" y="34"/>
                    </a:lnTo>
                    <a:lnTo>
                      <a:pt x="34" y="34"/>
                    </a:lnTo>
                    <a:close/>
                    <a:moveTo>
                      <a:pt x="27" y="28"/>
                    </a:moveTo>
                    <a:lnTo>
                      <a:pt x="27" y="28"/>
                    </a:lnTo>
                    <a:lnTo>
                      <a:pt x="27" y="28"/>
                    </a:lnTo>
                    <a:lnTo>
                      <a:pt x="27" y="28"/>
                    </a:lnTo>
                    <a:lnTo>
                      <a:pt x="27" y="28"/>
                    </a:lnTo>
                    <a:lnTo>
                      <a:pt x="27" y="27"/>
                    </a:lnTo>
                    <a:lnTo>
                      <a:pt x="27" y="27"/>
                    </a:lnTo>
                    <a:lnTo>
                      <a:pt x="27" y="27"/>
                    </a:lnTo>
                    <a:lnTo>
                      <a:pt x="27" y="27"/>
                    </a:lnTo>
                    <a:lnTo>
                      <a:pt x="27" y="27"/>
                    </a:lnTo>
                    <a:lnTo>
                      <a:pt x="27" y="27"/>
                    </a:lnTo>
                    <a:lnTo>
                      <a:pt x="28" y="27"/>
                    </a:lnTo>
                    <a:lnTo>
                      <a:pt x="28" y="27"/>
                    </a:lnTo>
                    <a:lnTo>
                      <a:pt x="28" y="27"/>
                    </a:lnTo>
                    <a:lnTo>
                      <a:pt x="28" y="27"/>
                    </a:lnTo>
                    <a:lnTo>
                      <a:pt x="28" y="27"/>
                    </a:lnTo>
                    <a:lnTo>
                      <a:pt x="28" y="27"/>
                    </a:lnTo>
                    <a:lnTo>
                      <a:pt x="28" y="27"/>
                    </a:lnTo>
                    <a:lnTo>
                      <a:pt x="28" y="27"/>
                    </a:lnTo>
                    <a:lnTo>
                      <a:pt x="28" y="27"/>
                    </a:lnTo>
                    <a:lnTo>
                      <a:pt x="29" y="27"/>
                    </a:lnTo>
                    <a:lnTo>
                      <a:pt x="29" y="27"/>
                    </a:lnTo>
                    <a:lnTo>
                      <a:pt x="29" y="27"/>
                    </a:lnTo>
                    <a:lnTo>
                      <a:pt x="29" y="27"/>
                    </a:lnTo>
                    <a:lnTo>
                      <a:pt x="29" y="28"/>
                    </a:lnTo>
                    <a:lnTo>
                      <a:pt x="28" y="28"/>
                    </a:lnTo>
                    <a:lnTo>
                      <a:pt x="28" y="28"/>
                    </a:lnTo>
                    <a:lnTo>
                      <a:pt x="28" y="28"/>
                    </a:lnTo>
                    <a:lnTo>
                      <a:pt x="28" y="28"/>
                    </a:lnTo>
                    <a:lnTo>
                      <a:pt x="28" y="28"/>
                    </a:lnTo>
                    <a:lnTo>
                      <a:pt x="28" y="28"/>
                    </a:lnTo>
                    <a:lnTo>
                      <a:pt x="28" y="28"/>
                    </a:lnTo>
                    <a:lnTo>
                      <a:pt x="28" y="28"/>
                    </a:lnTo>
                    <a:lnTo>
                      <a:pt x="27" y="28"/>
                    </a:lnTo>
                    <a:lnTo>
                      <a:pt x="27" y="28"/>
                    </a:lnTo>
                    <a:lnTo>
                      <a:pt x="27" y="28"/>
                    </a:lnTo>
                    <a:lnTo>
                      <a:pt x="27" y="28"/>
                    </a:lnTo>
                    <a:close/>
                    <a:moveTo>
                      <a:pt x="24" y="25"/>
                    </a:moveTo>
                    <a:lnTo>
                      <a:pt x="24" y="25"/>
                    </a:lnTo>
                    <a:lnTo>
                      <a:pt x="24" y="24"/>
                    </a:lnTo>
                    <a:lnTo>
                      <a:pt x="24" y="24"/>
                    </a:lnTo>
                    <a:lnTo>
                      <a:pt x="24" y="24"/>
                    </a:lnTo>
                    <a:lnTo>
                      <a:pt x="24" y="24"/>
                    </a:lnTo>
                    <a:lnTo>
                      <a:pt x="24" y="24"/>
                    </a:lnTo>
                    <a:lnTo>
                      <a:pt x="24" y="24"/>
                    </a:lnTo>
                    <a:lnTo>
                      <a:pt x="24" y="24"/>
                    </a:lnTo>
                    <a:lnTo>
                      <a:pt x="24" y="23"/>
                    </a:lnTo>
                    <a:lnTo>
                      <a:pt x="24" y="23"/>
                    </a:lnTo>
                    <a:lnTo>
                      <a:pt x="24" y="23"/>
                    </a:lnTo>
                    <a:lnTo>
                      <a:pt x="24" y="23"/>
                    </a:lnTo>
                    <a:lnTo>
                      <a:pt x="24" y="23"/>
                    </a:lnTo>
                    <a:lnTo>
                      <a:pt x="24" y="23"/>
                    </a:lnTo>
                    <a:lnTo>
                      <a:pt x="25" y="23"/>
                    </a:lnTo>
                    <a:lnTo>
                      <a:pt x="25" y="23"/>
                    </a:lnTo>
                    <a:lnTo>
                      <a:pt x="25" y="23"/>
                    </a:lnTo>
                    <a:lnTo>
                      <a:pt x="25" y="23"/>
                    </a:lnTo>
                    <a:lnTo>
                      <a:pt x="25" y="24"/>
                    </a:lnTo>
                    <a:lnTo>
                      <a:pt x="25" y="24"/>
                    </a:lnTo>
                    <a:lnTo>
                      <a:pt x="25" y="24"/>
                    </a:lnTo>
                    <a:lnTo>
                      <a:pt x="25" y="24"/>
                    </a:lnTo>
                    <a:lnTo>
                      <a:pt x="25" y="24"/>
                    </a:lnTo>
                    <a:lnTo>
                      <a:pt x="25" y="24"/>
                    </a:lnTo>
                    <a:lnTo>
                      <a:pt x="25" y="24"/>
                    </a:lnTo>
                    <a:lnTo>
                      <a:pt x="25" y="25"/>
                    </a:lnTo>
                    <a:lnTo>
                      <a:pt x="25" y="25"/>
                    </a:lnTo>
                    <a:lnTo>
                      <a:pt x="25" y="25"/>
                    </a:lnTo>
                    <a:lnTo>
                      <a:pt x="25" y="25"/>
                    </a:lnTo>
                    <a:lnTo>
                      <a:pt x="24" y="25"/>
                    </a:lnTo>
                    <a:lnTo>
                      <a:pt x="24" y="25"/>
                    </a:lnTo>
                    <a:lnTo>
                      <a:pt x="24" y="25"/>
                    </a:lnTo>
                    <a:lnTo>
                      <a:pt x="24" y="25"/>
                    </a:lnTo>
                    <a:lnTo>
                      <a:pt x="24" y="25"/>
                    </a:lnTo>
                    <a:lnTo>
                      <a:pt x="24" y="25"/>
                    </a:lnTo>
                    <a:lnTo>
                      <a:pt x="24" y="25"/>
                    </a:lnTo>
                    <a:close/>
                    <a:moveTo>
                      <a:pt x="20" y="21"/>
                    </a:moveTo>
                    <a:lnTo>
                      <a:pt x="17" y="18"/>
                    </a:lnTo>
                    <a:lnTo>
                      <a:pt x="17" y="18"/>
                    </a:lnTo>
                    <a:lnTo>
                      <a:pt x="17" y="18"/>
                    </a:lnTo>
                    <a:lnTo>
                      <a:pt x="17" y="18"/>
                    </a:lnTo>
                    <a:lnTo>
                      <a:pt x="17" y="18"/>
                    </a:lnTo>
                    <a:lnTo>
                      <a:pt x="17" y="17"/>
                    </a:lnTo>
                    <a:lnTo>
                      <a:pt x="17" y="17"/>
                    </a:lnTo>
                    <a:lnTo>
                      <a:pt x="17" y="17"/>
                    </a:lnTo>
                    <a:lnTo>
                      <a:pt x="17" y="17"/>
                    </a:lnTo>
                    <a:lnTo>
                      <a:pt x="17" y="17"/>
                    </a:lnTo>
                    <a:lnTo>
                      <a:pt x="17" y="17"/>
                    </a:lnTo>
                    <a:lnTo>
                      <a:pt x="17" y="17"/>
                    </a:lnTo>
                    <a:lnTo>
                      <a:pt x="17" y="17"/>
                    </a:lnTo>
                    <a:lnTo>
                      <a:pt x="18" y="17"/>
                    </a:lnTo>
                    <a:lnTo>
                      <a:pt x="18" y="17"/>
                    </a:lnTo>
                    <a:lnTo>
                      <a:pt x="18" y="17"/>
                    </a:lnTo>
                    <a:lnTo>
                      <a:pt x="18" y="17"/>
                    </a:lnTo>
                    <a:lnTo>
                      <a:pt x="21" y="20"/>
                    </a:lnTo>
                    <a:lnTo>
                      <a:pt x="22" y="20"/>
                    </a:lnTo>
                    <a:lnTo>
                      <a:pt x="22" y="20"/>
                    </a:lnTo>
                    <a:lnTo>
                      <a:pt x="22" y="21"/>
                    </a:lnTo>
                    <a:lnTo>
                      <a:pt x="22" y="21"/>
                    </a:lnTo>
                    <a:lnTo>
                      <a:pt x="22" y="21"/>
                    </a:lnTo>
                    <a:lnTo>
                      <a:pt x="22" y="21"/>
                    </a:lnTo>
                    <a:lnTo>
                      <a:pt x="22" y="21"/>
                    </a:lnTo>
                    <a:lnTo>
                      <a:pt x="21" y="21"/>
                    </a:lnTo>
                    <a:lnTo>
                      <a:pt x="21" y="21"/>
                    </a:lnTo>
                    <a:lnTo>
                      <a:pt x="21" y="22"/>
                    </a:lnTo>
                    <a:lnTo>
                      <a:pt x="21" y="22"/>
                    </a:lnTo>
                    <a:lnTo>
                      <a:pt x="21" y="22"/>
                    </a:lnTo>
                    <a:lnTo>
                      <a:pt x="21" y="22"/>
                    </a:lnTo>
                    <a:lnTo>
                      <a:pt x="21" y="22"/>
                    </a:lnTo>
                    <a:lnTo>
                      <a:pt x="21" y="21"/>
                    </a:lnTo>
                    <a:lnTo>
                      <a:pt x="20" y="21"/>
                    </a:lnTo>
                    <a:lnTo>
                      <a:pt x="20" y="21"/>
                    </a:lnTo>
                    <a:lnTo>
                      <a:pt x="20" y="21"/>
                    </a:lnTo>
                    <a:close/>
                    <a:moveTo>
                      <a:pt x="14" y="15"/>
                    </a:moveTo>
                    <a:lnTo>
                      <a:pt x="14" y="15"/>
                    </a:lnTo>
                    <a:lnTo>
                      <a:pt x="13" y="15"/>
                    </a:lnTo>
                    <a:lnTo>
                      <a:pt x="13" y="15"/>
                    </a:lnTo>
                    <a:lnTo>
                      <a:pt x="13" y="14"/>
                    </a:lnTo>
                    <a:lnTo>
                      <a:pt x="13" y="14"/>
                    </a:lnTo>
                    <a:lnTo>
                      <a:pt x="13" y="14"/>
                    </a:lnTo>
                    <a:lnTo>
                      <a:pt x="13" y="14"/>
                    </a:lnTo>
                    <a:lnTo>
                      <a:pt x="13" y="14"/>
                    </a:lnTo>
                    <a:lnTo>
                      <a:pt x="14" y="14"/>
                    </a:lnTo>
                    <a:lnTo>
                      <a:pt x="14" y="14"/>
                    </a:lnTo>
                    <a:lnTo>
                      <a:pt x="14" y="14"/>
                    </a:lnTo>
                    <a:lnTo>
                      <a:pt x="14" y="13"/>
                    </a:lnTo>
                    <a:lnTo>
                      <a:pt x="14" y="13"/>
                    </a:lnTo>
                    <a:lnTo>
                      <a:pt x="14" y="13"/>
                    </a:lnTo>
                    <a:lnTo>
                      <a:pt x="14" y="14"/>
                    </a:lnTo>
                    <a:lnTo>
                      <a:pt x="15" y="14"/>
                    </a:lnTo>
                    <a:lnTo>
                      <a:pt x="15" y="14"/>
                    </a:lnTo>
                    <a:lnTo>
                      <a:pt x="15" y="14"/>
                    </a:lnTo>
                    <a:lnTo>
                      <a:pt x="15" y="14"/>
                    </a:lnTo>
                    <a:lnTo>
                      <a:pt x="15" y="14"/>
                    </a:lnTo>
                    <a:lnTo>
                      <a:pt x="15" y="14"/>
                    </a:lnTo>
                    <a:lnTo>
                      <a:pt x="15" y="14"/>
                    </a:lnTo>
                    <a:lnTo>
                      <a:pt x="15" y="14"/>
                    </a:lnTo>
                    <a:lnTo>
                      <a:pt x="15" y="14"/>
                    </a:lnTo>
                    <a:lnTo>
                      <a:pt x="15" y="15"/>
                    </a:lnTo>
                    <a:lnTo>
                      <a:pt x="15" y="15"/>
                    </a:lnTo>
                    <a:lnTo>
                      <a:pt x="15" y="15"/>
                    </a:lnTo>
                    <a:lnTo>
                      <a:pt x="14" y="15"/>
                    </a:lnTo>
                    <a:lnTo>
                      <a:pt x="14" y="15"/>
                    </a:lnTo>
                    <a:lnTo>
                      <a:pt x="14" y="15"/>
                    </a:lnTo>
                    <a:lnTo>
                      <a:pt x="14" y="15"/>
                    </a:lnTo>
                    <a:lnTo>
                      <a:pt x="14" y="15"/>
                    </a:lnTo>
                    <a:lnTo>
                      <a:pt x="14" y="15"/>
                    </a:lnTo>
                    <a:lnTo>
                      <a:pt x="14" y="15"/>
                    </a:lnTo>
                    <a:lnTo>
                      <a:pt x="14" y="15"/>
                    </a:lnTo>
                    <a:lnTo>
                      <a:pt x="14" y="15"/>
                    </a:lnTo>
                    <a:close/>
                    <a:moveTo>
                      <a:pt x="10" y="12"/>
                    </a:moveTo>
                    <a:lnTo>
                      <a:pt x="10" y="12"/>
                    </a:lnTo>
                    <a:lnTo>
                      <a:pt x="10" y="11"/>
                    </a:lnTo>
                    <a:lnTo>
                      <a:pt x="10" y="11"/>
                    </a:lnTo>
                    <a:lnTo>
                      <a:pt x="10" y="11"/>
                    </a:lnTo>
                    <a:lnTo>
                      <a:pt x="10" y="11"/>
                    </a:lnTo>
                    <a:lnTo>
                      <a:pt x="10" y="11"/>
                    </a:lnTo>
                    <a:lnTo>
                      <a:pt x="10" y="11"/>
                    </a:lnTo>
                    <a:lnTo>
                      <a:pt x="10" y="11"/>
                    </a:lnTo>
                    <a:lnTo>
                      <a:pt x="10" y="10"/>
                    </a:lnTo>
                    <a:lnTo>
                      <a:pt x="10" y="10"/>
                    </a:lnTo>
                    <a:lnTo>
                      <a:pt x="10" y="10"/>
                    </a:lnTo>
                    <a:lnTo>
                      <a:pt x="10" y="10"/>
                    </a:lnTo>
                    <a:lnTo>
                      <a:pt x="11" y="10"/>
                    </a:lnTo>
                    <a:lnTo>
                      <a:pt x="11" y="10"/>
                    </a:lnTo>
                    <a:lnTo>
                      <a:pt x="11" y="10"/>
                    </a:lnTo>
                    <a:lnTo>
                      <a:pt x="11" y="10"/>
                    </a:lnTo>
                    <a:lnTo>
                      <a:pt x="11" y="10"/>
                    </a:lnTo>
                    <a:lnTo>
                      <a:pt x="11" y="10"/>
                    </a:lnTo>
                    <a:lnTo>
                      <a:pt x="11" y="11"/>
                    </a:lnTo>
                    <a:lnTo>
                      <a:pt x="11" y="11"/>
                    </a:lnTo>
                    <a:lnTo>
                      <a:pt x="11" y="11"/>
                    </a:lnTo>
                    <a:lnTo>
                      <a:pt x="11" y="11"/>
                    </a:lnTo>
                    <a:lnTo>
                      <a:pt x="11" y="11"/>
                    </a:lnTo>
                    <a:lnTo>
                      <a:pt x="11" y="11"/>
                    </a:lnTo>
                    <a:lnTo>
                      <a:pt x="11" y="11"/>
                    </a:lnTo>
                    <a:lnTo>
                      <a:pt x="11" y="12"/>
                    </a:lnTo>
                    <a:lnTo>
                      <a:pt x="11" y="12"/>
                    </a:lnTo>
                    <a:lnTo>
                      <a:pt x="11" y="12"/>
                    </a:lnTo>
                    <a:lnTo>
                      <a:pt x="11" y="12"/>
                    </a:lnTo>
                    <a:lnTo>
                      <a:pt x="11" y="12"/>
                    </a:lnTo>
                    <a:lnTo>
                      <a:pt x="11" y="12"/>
                    </a:lnTo>
                    <a:lnTo>
                      <a:pt x="10" y="12"/>
                    </a:lnTo>
                    <a:lnTo>
                      <a:pt x="10" y="12"/>
                    </a:lnTo>
                    <a:lnTo>
                      <a:pt x="10" y="12"/>
                    </a:lnTo>
                    <a:lnTo>
                      <a:pt x="10" y="12"/>
                    </a:lnTo>
                    <a:lnTo>
                      <a:pt x="10" y="12"/>
                    </a:lnTo>
                    <a:close/>
                    <a:moveTo>
                      <a:pt x="7" y="8"/>
                    </a:moveTo>
                    <a:lnTo>
                      <a:pt x="3" y="5"/>
                    </a:lnTo>
                    <a:lnTo>
                      <a:pt x="3" y="5"/>
                    </a:lnTo>
                    <a:lnTo>
                      <a:pt x="3" y="5"/>
                    </a:lnTo>
                    <a:lnTo>
                      <a:pt x="3" y="5"/>
                    </a:lnTo>
                    <a:lnTo>
                      <a:pt x="3" y="5"/>
                    </a:lnTo>
                    <a:lnTo>
                      <a:pt x="3" y="4"/>
                    </a:lnTo>
                    <a:lnTo>
                      <a:pt x="3" y="4"/>
                    </a:lnTo>
                    <a:lnTo>
                      <a:pt x="3" y="4"/>
                    </a:lnTo>
                    <a:lnTo>
                      <a:pt x="3" y="4"/>
                    </a:lnTo>
                    <a:lnTo>
                      <a:pt x="3" y="4"/>
                    </a:lnTo>
                    <a:lnTo>
                      <a:pt x="3" y="4"/>
                    </a:lnTo>
                    <a:lnTo>
                      <a:pt x="4" y="4"/>
                    </a:lnTo>
                    <a:lnTo>
                      <a:pt x="4" y="4"/>
                    </a:lnTo>
                    <a:lnTo>
                      <a:pt x="4" y="4"/>
                    </a:lnTo>
                    <a:lnTo>
                      <a:pt x="4" y="4"/>
                    </a:lnTo>
                    <a:lnTo>
                      <a:pt x="4" y="4"/>
                    </a:lnTo>
                    <a:lnTo>
                      <a:pt x="4" y="4"/>
                    </a:lnTo>
                    <a:lnTo>
                      <a:pt x="8" y="7"/>
                    </a:lnTo>
                    <a:lnTo>
                      <a:pt x="8" y="7"/>
                    </a:lnTo>
                    <a:lnTo>
                      <a:pt x="8" y="7"/>
                    </a:lnTo>
                    <a:lnTo>
                      <a:pt x="8" y="8"/>
                    </a:lnTo>
                    <a:lnTo>
                      <a:pt x="8" y="8"/>
                    </a:lnTo>
                    <a:lnTo>
                      <a:pt x="8" y="8"/>
                    </a:lnTo>
                    <a:lnTo>
                      <a:pt x="8" y="8"/>
                    </a:lnTo>
                    <a:lnTo>
                      <a:pt x="8" y="8"/>
                    </a:lnTo>
                    <a:lnTo>
                      <a:pt x="8" y="8"/>
                    </a:lnTo>
                    <a:lnTo>
                      <a:pt x="8" y="8"/>
                    </a:lnTo>
                    <a:lnTo>
                      <a:pt x="8" y="8"/>
                    </a:lnTo>
                    <a:lnTo>
                      <a:pt x="7" y="9"/>
                    </a:lnTo>
                    <a:lnTo>
                      <a:pt x="7" y="9"/>
                    </a:lnTo>
                    <a:lnTo>
                      <a:pt x="7" y="9"/>
                    </a:lnTo>
                    <a:lnTo>
                      <a:pt x="7" y="9"/>
                    </a:lnTo>
                    <a:lnTo>
                      <a:pt x="7" y="8"/>
                    </a:lnTo>
                    <a:lnTo>
                      <a:pt x="7" y="8"/>
                    </a:lnTo>
                    <a:lnTo>
                      <a:pt x="7" y="8"/>
                    </a:lnTo>
                    <a:lnTo>
                      <a:pt x="7" y="8"/>
                    </a:lnTo>
                    <a:close/>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solidFill>
                <a:srgbClr val="FF0000"/>
              </a:solidFill>
              <a:ln w="9525">
                <a:noFill/>
                <a:round/>
                <a:headEnd/>
                <a:tailEnd/>
              </a:ln>
            </p:spPr>
            <p:txBody>
              <a:bodyPr/>
              <a:lstStyle/>
              <a:p>
                <a:endParaRPr lang="en-US" sz="1600" dirty="0"/>
              </a:p>
            </p:txBody>
          </p:sp>
          <p:sp>
            <p:nvSpPr>
              <p:cNvPr id="38654" name="Freeform 766"/>
              <p:cNvSpPr>
                <a:spLocks/>
              </p:cNvSpPr>
              <p:nvPr/>
            </p:nvSpPr>
            <p:spPr bwMode="auto">
              <a:xfrm rot="16200000" flipV="1">
                <a:off x="1753" y="3255"/>
                <a:ext cx="2" cy="2"/>
              </a:xfrm>
              <a:custGeom>
                <a:avLst/>
                <a:gdLst/>
                <a:ahLst/>
                <a:cxnLst>
                  <a:cxn ang="0">
                    <a:pos x="1" y="2"/>
                  </a:cxn>
                  <a:cxn ang="0">
                    <a:pos x="1" y="2"/>
                  </a:cxn>
                  <a:cxn ang="0">
                    <a:pos x="1" y="1"/>
                  </a:cxn>
                  <a:cxn ang="0">
                    <a:pos x="1" y="1"/>
                  </a:cxn>
                  <a:cxn ang="0">
                    <a:pos x="1" y="1"/>
                  </a:cxn>
                  <a:cxn ang="0">
                    <a:pos x="0" y="1"/>
                  </a:cxn>
                  <a:cxn ang="0">
                    <a:pos x="0" y="1"/>
                  </a:cxn>
                  <a:cxn ang="0">
                    <a:pos x="1" y="1"/>
                  </a:cxn>
                  <a:cxn ang="0">
                    <a:pos x="1" y="1"/>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1" y="1"/>
                    </a:lnTo>
                    <a:lnTo>
                      <a:pt x="1" y="1"/>
                    </a:lnTo>
                    <a:lnTo>
                      <a:pt x="1" y="1"/>
                    </a:lnTo>
                    <a:lnTo>
                      <a:pt x="0" y="1"/>
                    </a:lnTo>
                    <a:lnTo>
                      <a:pt x="0" y="1"/>
                    </a:lnTo>
                    <a:lnTo>
                      <a:pt x="1" y="1"/>
                    </a:lnTo>
                    <a:lnTo>
                      <a:pt x="1" y="1"/>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2" y="1"/>
                    </a:lnTo>
                    <a:lnTo>
                      <a:pt x="2" y="2"/>
                    </a:lnTo>
                    <a:lnTo>
                      <a:pt x="2" y="2"/>
                    </a:lnTo>
                    <a:lnTo>
                      <a:pt x="2"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sz="1600" dirty="0"/>
              </a:p>
            </p:txBody>
          </p:sp>
          <p:sp>
            <p:nvSpPr>
              <p:cNvPr id="38655" name="Freeform 767"/>
              <p:cNvSpPr>
                <a:spLocks/>
              </p:cNvSpPr>
              <p:nvPr/>
            </p:nvSpPr>
            <p:spPr bwMode="auto">
              <a:xfrm rot="16200000" flipV="1">
                <a:off x="1756" y="3258"/>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1"/>
                  </a:cxn>
                  <a:cxn ang="0">
                    <a:pos x="2" y="1"/>
                  </a:cxn>
                  <a:cxn ang="0">
                    <a:pos x="2" y="1"/>
                  </a:cxn>
                  <a:cxn ang="0">
                    <a:pos x="2" y="1"/>
                  </a:cxn>
                  <a:cxn ang="0">
                    <a:pos x="1" y="1"/>
                  </a:cxn>
                  <a:cxn ang="0">
                    <a:pos x="1" y="1"/>
                  </a:cxn>
                  <a:cxn ang="0">
                    <a:pos x="1" y="1"/>
                  </a:cxn>
                  <a:cxn ang="0">
                    <a:pos x="1" y="1"/>
                  </a:cxn>
                  <a:cxn ang="0">
                    <a:pos x="1" y="1"/>
                  </a:cxn>
                  <a:cxn ang="0">
                    <a:pos x="1" y="2"/>
                  </a:cxn>
                  <a:cxn ang="0">
                    <a:pos x="1" y="2"/>
                  </a:cxn>
                  <a:cxn ang="0">
                    <a:pos x="1" y="1"/>
                  </a:cxn>
                  <a:cxn ang="0">
                    <a:pos x="0"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1"/>
                    </a:lnTo>
                    <a:lnTo>
                      <a:pt x="2" y="1"/>
                    </a:lnTo>
                    <a:lnTo>
                      <a:pt x="2" y="1"/>
                    </a:lnTo>
                    <a:lnTo>
                      <a:pt x="2" y="1"/>
                    </a:lnTo>
                    <a:lnTo>
                      <a:pt x="1" y="1"/>
                    </a:lnTo>
                    <a:lnTo>
                      <a:pt x="1" y="1"/>
                    </a:lnTo>
                    <a:lnTo>
                      <a:pt x="1" y="1"/>
                    </a:lnTo>
                    <a:lnTo>
                      <a:pt x="1" y="1"/>
                    </a:lnTo>
                    <a:lnTo>
                      <a:pt x="1" y="1"/>
                    </a:lnTo>
                    <a:lnTo>
                      <a:pt x="1" y="2"/>
                    </a:lnTo>
                    <a:lnTo>
                      <a:pt x="1" y="2"/>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56" name="Freeform 768"/>
              <p:cNvSpPr>
                <a:spLocks/>
              </p:cNvSpPr>
              <p:nvPr/>
            </p:nvSpPr>
            <p:spPr bwMode="auto">
              <a:xfrm rot="16200000" flipV="1">
                <a:off x="1760" y="3261"/>
                <a:ext cx="5" cy="5"/>
              </a:xfrm>
              <a:custGeom>
                <a:avLst/>
                <a:gdLst/>
                <a:ahLst/>
                <a:cxnLst>
                  <a:cxn ang="0">
                    <a:pos x="4" y="5"/>
                  </a:cxn>
                  <a:cxn ang="0">
                    <a:pos x="0" y="2"/>
                  </a:cxn>
                  <a:cxn ang="0">
                    <a:pos x="0" y="2"/>
                  </a:cxn>
                  <a:cxn ang="0">
                    <a:pos x="0" y="2"/>
                  </a:cxn>
                  <a:cxn ang="0">
                    <a:pos x="0" y="1"/>
                  </a:cxn>
                  <a:cxn ang="0">
                    <a:pos x="0" y="1"/>
                  </a:cxn>
                  <a:cxn ang="0">
                    <a:pos x="0" y="1"/>
                  </a:cxn>
                  <a:cxn ang="0">
                    <a:pos x="0" y="1"/>
                  </a:cxn>
                  <a:cxn ang="0">
                    <a:pos x="0" y="1"/>
                  </a:cxn>
                  <a:cxn ang="0">
                    <a:pos x="0" y="1"/>
                  </a:cxn>
                  <a:cxn ang="0">
                    <a:pos x="1" y="1"/>
                  </a:cxn>
                  <a:cxn ang="0">
                    <a:pos x="1" y="1"/>
                  </a:cxn>
                  <a:cxn ang="0">
                    <a:pos x="1" y="1"/>
                  </a:cxn>
                  <a:cxn ang="0">
                    <a:pos x="1" y="0"/>
                  </a:cxn>
                  <a:cxn ang="0">
                    <a:pos x="1" y="0"/>
                  </a:cxn>
                  <a:cxn ang="0">
                    <a:pos x="1" y="1"/>
                  </a:cxn>
                  <a:cxn ang="0">
                    <a:pos x="1" y="1"/>
                  </a:cxn>
                  <a:cxn ang="0">
                    <a:pos x="2"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2"/>
                    </a:lnTo>
                    <a:lnTo>
                      <a:pt x="0" y="2"/>
                    </a:lnTo>
                    <a:lnTo>
                      <a:pt x="0" y="1"/>
                    </a:lnTo>
                    <a:lnTo>
                      <a:pt x="0" y="1"/>
                    </a:lnTo>
                    <a:lnTo>
                      <a:pt x="0" y="1"/>
                    </a:lnTo>
                    <a:lnTo>
                      <a:pt x="0" y="1"/>
                    </a:lnTo>
                    <a:lnTo>
                      <a:pt x="0" y="1"/>
                    </a:lnTo>
                    <a:lnTo>
                      <a:pt x="0" y="1"/>
                    </a:lnTo>
                    <a:lnTo>
                      <a:pt x="1" y="1"/>
                    </a:lnTo>
                    <a:lnTo>
                      <a:pt x="1" y="1"/>
                    </a:lnTo>
                    <a:lnTo>
                      <a:pt x="1" y="1"/>
                    </a:lnTo>
                    <a:lnTo>
                      <a:pt x="1" y="0"/>
                    </a:lnTo>
                    <a:lnTo>
                      <a:pt x="1" y="0"/>
                    </a:lnTo>
                    <a:lnTo>
                      <a:pt x="1" y="1"/>
                    </a:lnTo>
                    <a:lnTo>
                      <a:pt x="1" y="1"/>
                    </a:lnTo>
                    <a:lnTo>
                      <a:pt x="2" y="1"/>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57" name="Freeform 769"/>
              <p:cNvSpPr>
                <a:spLocks/>
              </p:cNvSpPr>
              <p:nvPr/>
            </p:nvSpPr>
            <p:spPr bwMode="auto">
              <a:xfrm rot="16200000" flipV="1">
                <a:off x="1766" y="3268"/>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658" name="Freeform 770"/>
              <p:cNvSpPr>
                <a:spLocks/>
              </p:cNvSpPr>
              <p:nvPr/>
            </p:nvSpPr>
            <p:spPr bwMode="auto">
              <a:xfrm rot="16200000" flipV="1">
                <a:off x="1769" y="3272"/>
                <a:ext cx="2" cy="2"/>
              </a:xfrm>
              <a:custGeom>
                <a:avLst/>
                <a:gdLst/>
                <a:ahLst/>
                <a:cxnLst>
                  <a:cxn ang="0">
                    <a:pos x="1" y="1"/>
                  </a:cxn>
                  <a:cxn ang="0">
                    <a:pos x="1"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1" y="1"/>
                  </a:cxn>
                  <a:cxn ang="0">
                    <a:pos x="1" y="2"/>
                  </a:cxn>
                  <a:cxn ang="0">
                    <a:pos x="1" y="2"/>
                  </a:cxn>
                  <a:cxn ang="0">
                    <a:pos x="1" y="2"/>
                  </a:cxn>
                  <a:cxn ang="0">
                    <a:pos x="1" y="2"/>
                  </a:cxn>
                  <a:cxn ang="0">
                    <a:pos x="1" y="1"/>
                  </a:cxn>
                  <a:cxn ang="0">
                    <a:pos x="1" y="1"/>
                  </a:cxn>
                  <a:cxn ang="0">
                    <a:pos x="1" y="1"/>
                  </a:cxn>
                  <a:cxn ang="0">
                    <a:pos x="1" y="1"/>
                  </a:cxn>
                </a:cxnLst>
                <a:rect l="0" t="0" r="r" b="b"/>
                <a:pathLst>
                  <a:path w="2" h="2">
                    <a:moveTo>
                      <a:pt x="1" y="1"/>
                    </a:moveTo>
                    <a:lnTo>
                      <a:pt x="1"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2"/>
                    </a:lnTo>
                    <a:lnTo>
                      <a:pt x="1" y="2"/>
                    </a:lnTo>
                    <a:lnTo>
                      <a:pt x="1" y="2"/>
                    </a:lnTo>
                    <a:lnTo>
                      <a:pt x="1" y="2"/>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sz="1600" dirty="0"/>
              </a:p>
            </p:txBody>
          </p:sp>
          <p:sp>
            <p:nvSpPr>
              <p:cNvPr id="38659" name="Freeform 771"/>
              <p:cNvSpPr>
                <a:spLocks/>
              </p:cNvSpPr>
              <p:nvPr/>
            </p:nvSpPr>
            <p:spPr bwMode="auto">
              <a:xfrm rot="16200000" flipV="1">
                <a:off x="1773" y="3275"/>
                <a:ext cx="5" cy="5"/>
              </a:xfrm>
              <a:custGeom>
                <a:avLst/>
                <a:gdLst/>
                <a:ahLst/>
                <a:cxnLst>
                  <a:cxn ang="0">
                    <a:pos x="4" y="5"/>
                  </a:cxn>
                  <a:cxn ang="0">
                    <a:pos x="1" y="2"/>
                  </a:cxn>
                  <a:cxn ang="0">
                    <a:pos x="1" y="2"/>
                  </a:cxn>
                  <a:cxn ang="0">
                    <a:pos x="1" y="2"/>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2" y="0"/>
                  </a:cxn>
                  <a:cxn ang="0">
                    <a:pos x="2" y="1"/>
                  </a:cxn>
                  <a:cxn ang="0">
                    <a:pos x="2"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5" h="5">
                    <a:moveTo>
                      <a:pt x="4" y="5"/>
                    </a:moveTo>
                    <a:lnTo>
                      <a:pt x="1" y="2"/>
                    </a:lnTo>
                    <a:lnTo>
                      <a:pt x="1" y="2"/>
                    </a:lnTo>
                    <a:lnTo>
                      <a:pt x="1" y="2"/>
                    </a:lnTo>
                    <a:lnTo>
                      <a:pt x="0" y="1"/>
                    </a:lnTo>
                    <a:lnTo>
                      <a:pt x="0" y="1"/>
                    </a:lnTo>
                    <a:lnTo>
                      <a:pt x="0" y="1"/>
                    </a:lnTo>
                    <a:lnTo>
                      <a:pt x="1" y="1"/>
                    </a:lnTo>
                    <a:lnTo>
                      <a:pt x="1" y="1"/>
                    </a:lnTo>
                    <a:lnTo>
                      <a:pt x="1" y="1"/>
                    </a:lnTo>
                    <a:lnTo>
                      <a:pt x="1" y="1"/>
                    </a:lnTo>
                    <a:lnTo>
                      <a:pt x="1" y="0"/>
                    </a:lnTo>
                    <a:lnTo>
                      <a:pt x="1" y="0"/>
                    </a:lnTo>
                    <a:lnTo>
                      <a:pt x="1" y="0"/>
                    </a:lnTo>
                    <a:lnTo>
                      <a:pt x="1" y="0"/>
                    </a:lnTo>
                    <a:lnTo>
                      <a:pt x="2" y="0"/>
                    </a:lnTo>
                    <a:lnTo>
                      <a:pt x="2" y="1"/>
                    </a:lnTo>
                    <a:lnTo>
                      <a:pt x="2" y="1"/>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60" name="Freeform 772"/>
              <p:cNvSpPr>
                <a:spLocks/>
              </p:cNvSpPr>
              <p:nvPr/>
            </p:nvSpPr>
            <p:spPr bwMode="auto">
              <a:xfrm rot="16200000" flipV="1">
                <a:off x="1779" y="3282"/>
                <a:ext cx="2" cy="2"/>
              </a:xfrm>
              <a:custGeom>
                <a:avLst/>
                <a:gdLst/>
                <a:ahLst/>
                <a:cxnLst>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2" y="1"/>
                  </a:cxn>
                  <a:cxn ang="0">
                    <a:pos x="2" y="1"/>
                  </a:cxn>
                  <a:cxn ang="0">
                    <a:pos x="1" y="1"/>
                  </a:cxn>
                  <a:cxn ang="0">
                    <a:pos x="1" y="1"/>
                  </a:cxn>
                  <a:cxn ang="0">
                    <a:pos x="1" y="2"/>
                  </a:cxn>
                  <a:cxn ang="0">
                    <a:pos x="1" y="2"/>
                  </a:cxn>
                  <a:cxn ang="0">
                    <a:pos x="1" y="2"/>
                  </a:cxn>
                  <a:cxn ang="0">
                    <a:pos x="1" y="2"/>
                  </a:cxn>
                  <a:cxn ang="0">
                    <a:pos x="1" y="2"/>
                  </a:cxn>
                  <a:cxn ang="0">
                    <a:pos x="1" y="2"/>
                  </a:cxn>
                  <a:cxn ang="0">
                    <a:pos x="0" y="2"/>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1"/>
                    </a:lnTo>
                    <a:lnTo>
                      <a:pt x="2" y="1"/>
                    </a:lnTo>
                    <a:lnTo>
                      <a:pt x="2" y="1"/>
                    </a:lnTo>
                    <a:lnTo>
                      <a:pt x="2" y="1"/>
                    </a:lnTo>
                    <a:lnTo>
                      <a:pt x="2" y="1"/>
                    </a:lnTo>
                    <a:lnTo>
                      <a:pt x="1" y="1"/>
                    </a:lnTo>
                    <a:lnTo>
                      <a:pt x="1" y="1"/>
                    </a:lnTo>
                    <a:lnTo>
                      <a:pt x="1" y="2"/>
                    </a:lnTo>
                    <a:lnTo>
                      <a:pt x="1" y="2"/>
                    </a:lnTo>
                    <a:lnTo>
                      <a:pt x="1" y="2"/>
                    </a:lnTo>
                    <a:lnTo>
                      <a:pt x="1" y="2"/>
                    </a:lnTo>
                    <a:lnTo>
                      <a:pt x="1" y="2"/>
                    </a:lnTo>
                    <a:lnTo>
                      <a:pt x="1" y="2"/>
                    </a:lnTo>
                    <a:lnTo>
                      <a:pt x="0" y="2"/>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61" name="Freeform 773"/>
              <p:cNvSpPr>
                <a:spLocks/>
              </p:cNvSpPr>
              <p:nvPr/>
            </p:nvSpPr>
            <p:spPr bwMode="auto">
              <a:xfrm rot="16200000" flipV="1">
                <a:off x="1783" y="3285"/>
                <a:ext cx="1"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62" name="Freeform 774"/>
              <p:cNvSpPr>
                <a:spLocks/>
              </p:cNvSpPr>
              <p:nvPr/>
            </p:nvSpPr>
            <p:spPr bwMode="auto">
              <a:xfrm rot="16200000" flipV="1">
                <a:off x="1786" y="3288"/>
                <a:ext cx="5" cy="5"/>
              </a:xfrm>
              <a:custGeom>
                <a:avLst/>
                <a:gdLst/>
                <a:ahLst/>
                <a:cxnLst>
                  <a:cxn ang="0">
                    <a:pos x="3" y="5"/>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1"/>
                  </a:cxn>
                  <a:cxn ang="0">
                    <a:pos x="5" y="4"/>
                  </a:cxn>
                  <a:cxn ang="0">
                    <a:pos x="5" y="4"/>
                  </a:cxn>
                  <a:cxn ang="0">
                    <a:pos x="5" y="4"/>
                  </a:cxn>
                  <a:cxn ang="0">
                    <a:pos x="5" y="4"/>
                  </a:cxn>
                  <a:cxn ang="0">
                    <a:pos x="5" y="4"/>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3" y="5"/>
                  </a:cxn>
                  <a:cxn ang="0">
                    <a:pos x="3" y="5"/>
                  </a:cxn>
                  <a:cxn ang="0">
                    <a:pos x="3" y="5"/>
                  </a:cxn>
                </a:cxnLst>
                <a:rect l="0" t="0" r="r" b="b"/>
                <a:pathLst>
                  <a:path w="5" h="5">
                    <a:moveTo>
                      <a:pt x="3" y="5"/>
                    </a:moveTo>
                    <a:lnTo>
                      <a:pt x="0" y="2"/>
                    </a:lnTo>
                    <a:lnTo>
                      <a:pt x="0" y="2"/>
                    </a:lnTo>
                    <a:lnTo>
                      <a:pt x="0" y="1"/>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1"/>
                    </a:lnTo>
                    <a:lnTo>
                      <a:pt x="5" y="4"/>
                    </a:lnTo>
                    <a:lnTo>
                      <a:pt x="5" y="4"/>
                    </a:lnTo>
                    <a:lnTo>
                      <a:pt x="5" y="4"/>
                    </a:lnTo>
                    <a:lnTo>
                      <a:pt x="5" y="4"/>
                    </a:lnTo>
                    <a:lnTo>
                      <a:pt x="5" y="4"/>
                    </a:lnTo>
                    <a:lnTo>
                      <a:pt x="5" y="5"/>
                    </a:lnTo>
                    <a:lnTo>
                      <a:pt x="5" y="5"/>
                    </a:lnTo>
                    <a:lnTo>
                      <a:pt x="5" y="5"/>
                    </a:lnTo>
                    <a:lnTo>
                      <a:pt x="5" y="5"/>
                    </a:lnTo>
                    <a:lnTo>
                      <a:pt x="4" y="5"/>
                    </a:lnTo>
                    <a:lnTo>
                      <a:pt x="4" y="5"/>
                    </a:lnTo>
                    <a:lnTo>
                      <a:pt x="4" y="5"/>
                    </a:lnTo>
                    <a:lnTo>
                      <a:pt x="4" y="5"/>
                    </a:lnTo>
                    <a:lnTo>
                      <a:pt x="4" y="5"/>
                    </a:lnTo>
                    <a:lnTo>
                      <a:pt x="4" y="5"/>
                    </a:lnTo>
                    <a:lnTo>
                      <a:pt x="4" y="5"/>
                    </a:lnTo>
                    <a:lnTo>
                      <a:pt x="3" y="5"/>
                    </a:lnTo>
                    <a:lnTo>
                      <a:pt x="3" y="5"/>
                    </a:lnTo>
                    <a:lnTo>
                      <a:pt x="3" y="5"/>
                    </a:lnTo>
                    <a:close/>
                  </a:path>
                </a:pathLst>
              </a:custGeom>
              <a:noFill/>
              <a:ln w="0" cap="rnd">
                <a:solidFill>
                  <a:srgbClr val="FF0000"/>
                </a:solidFill>
                <a:prstDash val="solid"/>
                <a:round/>
                <a:headEnd/>
                <a:tailEnd/>
              </a:ln>
            </p:spPr>
            <p:txBody>
              <a:bodyPr/>
              <a:lstStyle/>
              <a:p>
                <a:endParaRPr lang="en-US" sz="1600" dirty="0"/>
              </a:p>
            </p:txBody>
          </p:sp>
          <p:sp>
            <p:nvSpPr>
              <p:cNvPr id="38663" name="Freeform 775"/>
              <p:cNvSpPr>
                <a:spLocks/>
              </p:cNvSpPr>
              <p:nvPr/>
            </p:nvSpPr>
            <p:spPr bwMode="auto">
              <a:xfrm rot="16200000" flipV="1">
                <a:off x="1792" y="3296"/>
                <a:ext cx="2" cy="2"/>
              </a:xfrm>
              <a:custGeom>
                <a:avLst/>
                <a:gdLst/>
                <a:ahLst/>
                <a:cxnLst>
                  <a:cxn ang="0">
                    <a:pos x="1" y="1"/>
                  </a:cxn>
                  <a:cxn ang="0">
                    <a:pos x="1"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2" y="2"/>
                  </a:cxn>
                  <a:cxn ang="0">
                    <a:pos x="1" y="2"/>
                  </a:cxn>
                  <a:cxn ang="0">
                    <a:pos x="1" y="2"/>
                  </a:cxn>
                  <a:cxn ang="0">
                    <a:pos x="1" y="2"/>
                  </a:cxn>
                  <a:cxn ang="0">
                    <a:pos x="1" y="2"/>
                  </a:cxn>
                  <a:cxn ang="0">
                    <a:pos x="1" y="2"/>
                  </a:cxn>
                  <a:cxn ang="0">
                    <a:pos x="1" y="2"/>
                  </a:cxn>
                  <a:cxn ang="0">
                    <a:pos x="1" y="1"/>
                  </a:cxn>
                  <a:cxn ang="0">
                    <a:pos x="1" y="1"/>
                  </a:cxn>
                  <a:cxn ang="0">
                    <a:pos x="1" y="1"/>
                  </a:cxn>
                </a:cxnLst>
                <a:rect l="0" t="0" r="r" b="b"/>
                <a:pathLst>
                  <a:path w="2" h="2">
                    <a:moveTo>
                      <a:pt x="1" y="1"/>
                    </a:moveTo>
                    <a:lnTo>
                      <a:pt x="1"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2" y="1"/>
                    </a:lnTo>
                    <a:lnTo>
                      <a:pt x="2" y="2"/>
                    </a:lnTo>
                    <a:lnTo>
                      <a:pt x="1" y="2"/>
                    </a:lnTo>
                    <a:lnTo>
                      <a:pt x="1" y="2"/>
                    </a:lnTo>
                    <a:lnTo>
                      <a:pt x="1" y="2"/>
                    </a:lnTo>
                    <a:lnTo>
                      <a:pt x="1" y="2"/>
                    </a:lnTo>
                    <a:lnTo>
                      <a:pt x="1" y="2"/>
                    </a:lnTo>
                    <a:lnTo>
                      <a:pt x="1" y="2"/>
                    </a:lnTo>
                    <a:lnTo>
                      <a:pt x="1" y="1"/>
                    </a:lnTo>
                    <a:lnTo>
                      <a:pt x="1" y="1"/>
                    </a:lnTo>
                    <a:lnTo>
                      <a:pt x="1" y="1"/>
                    </a:lnTo>
                    <a:close/>
                  </a:path>
                </a:pathLst>
              </a:custGeom>
              <a:noFill/>
              <a:ln w="0" cap="rnd">
                <a:solidFill>
                  <a:srgbClr val="FF0000"/>
                </a:solidFill>
                <a:prstDash val="solid"/>
                <a:round/>
                <a:headEnd/>
                <a:tailEnd/>
              </a:ln>
            </p:spPr>
            <p:txBody>
              <a:bodyPr/>
              <a:lstStyle/>
              <a:p>
                <a:endParaRPr lang="en-US" sz="1600" dirty="0"/>
              </a:p>
            </p:txBody>
          </p:sp>
          <p:sp>
            <p:nvSpPr>
              <p:cNvPr id="38664" name="Freeform 776"/>
              <p:cNvSpPr>
                <a:spLocks/>
              </p:cNvSpPr>
              <p:nvPr/>
            </p:nvSpPr>
            <p:spPr bwMode="auto">
              <a:xfrm rot="16200000" flipV="1">
                <a:off x="1796" y="3299"/>
                <a:ext cx="2"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1"/>
                  </a:cxn>
                  <a:cxn ang="0">
                    <a:pos x="2"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0"/>
                    </a:lnTo>
                    <a:lnTo>
                      <a:pt x="2" y="1"/>
                    </a:lnTo>
                    <a:lnTo>
                      <a:pt x="2"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65" name="Freeform 777"/>
              <p:cNvSpPr>
                <a:spLocks/>
              </p:cNvSpPr>
              <p:nvPr/>
            </p:nvSpPr>
            <p:spPr bwMode="auto">
              <a:xfrm rot="16200000" flipV="1">
                <a:off x="1799" y="3302"/>
                <a:ext cx="5" cy="5"/>
              </a:xfrm>
              <a:custGeom>
                <a:avLst/>
                <a:gdLst/>
                <a:ahLst/>
                <a:cxnLst>
                  <a:cxn ang="0">
                    <a:pos x="4" y="5"/>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1"/>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2"/>
                    </a:lnTo>
                    <a:lnTo>
                      <a:pt x="0"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1"/>
                    </a:lnTo>
                    <a:lnTo>
                      <a:pt x="5" y="4"/>
                    </a:lnTo>
                    <a:lnTo>
                      <a:pt x="5" y="4"/>
                    </a:lnTo>
                    <a:lnTo>
                      <a:pt x="5"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66" name="Freeform 778"/>
              <p:cNvSpPr>
                <a:spLocks/>
              </p:cNvSpPr>
              <p:nvPr/>
            </p:nvSpPr>
            <p:spPr bwMode="auto">
              <a:xfrm rot="16200000" flipV="1">
                <a:off x="1805" y="3309"/>
                <a:ext cx="1" cy="2"/>
              </a:xfrm>
              <a:custGeom>
                <a:avLst/>
                <a:gdLst/>
                <a:ahLst/>
                <a:cxnLst>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0" y="2"/>
                  </a:cxn>
                  <a:cxn ang="0">
                    <a:pos x="0" y="2"/>
                  </a:cxn>
                  <a:cxn ang="0">
                    <a:pos x="0" y="2"/>
                  </a:cxn>
                  <a:cxn ang="0">
                    <a:pos x="0" y="1"/>
                  </a:cxn>
                  <a:cxn ang="0">
                    <a:pos x="0" y="1"/>
                  </a:cxn>
                  <a:cxn ang="0">
                    <a:pos x="0" y="1"/>
                  </a:cxn>
                  <a:cxn ang="0">
                    <a:pos x="0" y="1"/>
                  </a:cxn>
                </a:cxnLst>
                <a:rect l="0" t="0" r="r" b="b"/>
                <a:pathLst>
                  <a:path w="1" h="2">
                    <a:moveTo>
                      <a:pt x="0" y="1"/>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0" y="2"/>
                    </a:lnTo>
                    <a:lnTo>
                      <a:pt x="0" y="2"/>
                    </a:lnTo>
                    <a:lnTo>
                      <a:pt x="0" y="2"/>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67" name="Freeform 779"/>
              <p:cNvSpPr>
                <a:spLocks/>
              </p:cNvSpPr>
              <p:nvPr/>
            </p:nvSpPr>
            <p:spPr bwMode="auto">
              <a:xfrm rot="16200000" flipV="1">
                <a:off x="1809" y="3313"/>
                <a:ext cx="2"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68" name="Freeform 780"/>
              <p:cNvSpPr>
                <a:spLocks/>
              </p:cNvSpPr>
              <p:nvPr/>
            </p:nvSpPr>
            <p:spPr bwMode="auto">
              <a:xfrm rot="16200000" flipV="1">
                <a:off x="1812" y="3316"/>
                <a:ext cx="5" cy="5"/>
              </a:xfrm>
              <a:custGeom>
                <a:avLst/>
                <a:gdLst/>
                <a:ahLst/>
                <a:cxnLst>
                  <a:cxn ang="0">
                    <a:pos x="4" y="5"/>
                  </a:cxn>
                  <a:cxn ang="0">
                    <a:pos x="1" y="2"/>
                  </a:cxn>
                  <a:cxn ang="0">
                    <a:pos x="1" y="2"/>
                  </a:cxn>
                  <a:cxn ang="0">
                    <a:pos x="0" y="1"/>
                  </a:cxn>
                  <a:cxn ang="0">
                    <a:pos x="0" y="1"/>
                  </a:cxn>
                  <a:cxn ang="0">
                    <a:pos x="0" y="1"/>
                  </a:cxn>
                  <a:cxn ang="0">
                    <a:pos x="0" y="1"/>
                  </a:cxn>
                  <a:cxn ang="0">
                    <a:pos x="0" y="1"/>
                  </a:cxn>
                  <a:cxn ang="0">
                    <a:pos x="1" y="1"/>
                  </a:cxn>
                  <a:cxn ang="0">
                    <a:pos x="1" y="1"/>
                  </a:cxn>
                  <a:cxn ang="0">
                    <a:pos x="1" y="0"/>
                  </a:cxn>
                  <a:cxn ang="0">
                    <a:pos x="1" y="0"/>
                  </a:cxn>
                  <a:cxn ang="0">
                    <a:pos x="1" y="0"/>
                  </a:cxn>
                  <a:cxn ang="0">
                    <a:pos x="1" y="0"/>
                  </a:cxn>
                  <a:cxn ang="0">
                    <a:pos x="1" y="0"/>
                  </a:cxn>
                  <a:cxn ang="0">
                    <a:pos x="1" y="0"/>
                  </a:cxn>
                  <a:cxn ang="0">
                    <a:pos x="2" y="0"/>
                  </a:cxn>
                  <a:cxn ang="0">
                    <a:pos x="2" y="0"/>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5" h="5">
                    <a:moveTo>
                      <a:pt x="4" y="5"/>
                    </a:moveTo>
                    <a:lnTo>
                      <a:pt x="1" y="2"/>
                    </a:lnTo>
                    <a:lnTo>
                      <a:pt x="1" y="2"/>
                    </a:lnTo>
                    <a:lnTo>
                      <a:pt x="0" y="1"/>
                    </a:lnTo>
                    <a:lnTo>
                      <a:pt x="0" y="1"/>
                    </a:lnTo>
                    <a:lnTo>
                      <a:pt x="0" y="1"/>
                    </a:lnTo>
                    <a:lnTo>
                      <a:pt x="0" y="1"/>
                    </a:lnTo>
                    <a:lnTo>
                      <a:pt x="0" y="1"/>
                    </a:lnTo>
                    <a:lnTo>
                      <a:pt x="1" y="1"/>
                    </a:lnTo>
                    <a:lnTo>
                      <a:pt x="1" y="1"/>
                    </a:lnTo>
                    <a:lnTo>
                      <a:pt x="1" y="0"/>
                    </a:lnTo>
                    <a:lnTo>
                      <a:pt x="1" y="0"/>
                    </a:lnTo>
                    <a:lnTo>
                      <a:pt x="1" y="0"/>
                    </a:lnTo>
                    <a:lnTo>
                      <a:pt x="1" y="0"/>
                    </a:lnTo>
                    <a:lnTo>
                      <a:pt x="1" y="0"/>
                    </a:lnTo>
                    <a:lnTo>
                      <a:pt x="1" y="0"/>
                    </a:lnTo>
                    <a:lnTo>
                      <a:pt x="2" y="0"/>
                    </a:lnTo>
                    <a:lnTo>
                      <a:pt x="2" y="0"/>
                    </a:lnTo>
                    <a:lnTo>
                      <a:pt x="5" y="4"/>
                    </a:lnTo>
                    <a:lnTo>
                      <a:pt x="5" y="4"/>
                    </a:lnTo>
                    <a:lnTo>
                      <a:pt x="5" y="4"/>
                    </a:lnTo>
                    <a:lnTo>
                      <a:pt x="5" y="4"/>
                    </a:lnTo>
                    <a:lnTo>
                      <a:pt x="5" y="4"/>
                    </a:lnTo>
                    <a:lnTo>
                      <a:pt x="5" y="4"/>
                    </a:lnTo>
                    <a:lnTo>
                      <a:pt x="5" y="5"/>
                    </a:lnTo>
                    <a:lnTo>
                      <a:pt x="5" y="5"/>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69" name="Freeform 781"/>
              <p:cNvSpPr>
                <a:spLocks/>
              </p:cNvSpPr>
              <p:nvPr/>
            </p:nvSpPr>
            <p:spPr bwMode="auto">
              <a:xfrm rot="16200000" flipV="1">
                <a:off x="1818" y="3323"/>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1" y="1"/>
                  </a:cxn>
                  <a:cxn ang="0">
                    <a:pos x="1" y="1"/>
                  </a:cxn>
                  <a:cxn ang="0">
                    <a:pos x="1" y="1"/>
                  </a:cxn>
                  <a:cxn ang="0">
                    <a:pos x="1" y="1"/>
                  </a:cxn>
                  <a:cxn ang="0">
                    <a:pos x="1" y="1"/>
                  </a:cxn>
                  <a:cxn ang="0">
                    <a:pos x="1" y="2"/>
                  </a:cxn>
                  <a:cxn ang="0">
                    <a:pos x="1" y="2"/>
                  </a:cxn>
                  <a:cxn ang="0">
                    <a:pos x="1" y="2"/>
                  </a:cxn>
                  <a:cxn ang="0">
                    <a:pos x="0" y="1"/>
                  </a:cxn>
                  <a:cxn ang="0">
                    <a:pos x="0"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1"/>
                    </a:lnTo>
                    <a:lnTo>
                      <a:pt x="2" y="1"/>
                    </a:lnTo>
                    <a:lnTo>
                      <a:pt x="2" y="1"/>
                    </a:lnTo>
                    <a:lnTo>
                      <a:pt x="1" y="1"/>
                    </a:lnTo>
                    <a:lnTo>
                      <a:pt x="1" y="1"/>
                    </a:lnTo>
                    <a:lnTo>
                      <a:pt x="1" y="1"/>
                    </a:lnTo>
                    <a:lnTo>
                      <a:pt x="1" y="1"/>
                    </a:lnTo>
                    <a:lnTo>
                      <a:pt x="1" y="1"/>
                    </a:lnTo>
                    <a:lnTo>
                      <a:pt x="1" y="2"/>
                    </a:lnTo>
                    <a:lnTo>
                      <a:pt x="1" y="2"/>
                    </a:lnTo>
                    <a:lnTo>
                      <a:pt x="1" y="2"/>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0" name="Freeform 782"/>
              <p:cNvSpPr>
                <a:spLocks/>
              </p:cNvSpPr>
              <p:nvPr/>
            </p:nvSpPr>
            <p:spPr bwMode="auto">
              <a:xfrm rot="16200000" flipV="1">
                <a:off x="1822" y="3326"/>
                <a:ext cx="1"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1" name="Freeform 783"/>
              <p:cNvSpPr>
                <a:spLocks/>
              </p:cNvSpPr>
              <p:nvPr/>
            </p:nvSpPr>
            <p:spPr bwMode="auto">
              <a:xfrm rot="16200000" flipV="1">
                <a:off x="1825" y="3329"/>
                <a:ext cx="5" cy="5"/>
              </a:xfrm>
              <a:custGeom>
                <a:avLst/>
                <a:gdLst/>
                <a:ahLst/>
                <a:cxnLst>
                  <a:cxn ang="0">
                    <a:pos x="3" y="5"/>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4"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5"/>
                  </a:cxn>
                  <a:cxn ang="0">
                    <a:pos x="4" y="5"/>
                  </a:cxn>
                  <a:cxn ang="0">
                    <a:pos x="4" y="5"/>
                  </a:cxn>
                  <a:cxn ang="0">
                    <a:pos x="3" y="5"/>
                  </a:cxn>
                  <a:cxn ang="0">
                    <a:pos x="3" y="5"/>
                  </a:cxn>
                  <a:cxn ang="0">
                    <a:pos x="3" y="5"/>
                  </a:cxn>
                  <a:cxn ang="0">
                    <a:pos x="3" y="5"/>
                  </a:cxn>
                </a:cxnLst>
                <a:rect l="0" t="0" r="r" b="b"/>
                <a:pathLst>
                  <a:path w="5" h="5">
                    <a:moveTo>
                      <a:pt x="3" y="5"/>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4" y="4"/>
                    </a:lnTo>
                    <a:lnTo>
                      <a:pt x="5" y="4"/>
                    </a:lnTo>
                    <a:lnTo>
                      <a:pt x="5" y="4"/>
                    </a:lnTo>
                    <a:lnTo>
                      <a:pt x="5" y="4"/>
                    </a:lnTo>
                    <a:lnTo>
                      <a:pt x="5" y="4"/>
                    </a:lnTo>
                    <a:lnTo>
                      <a:pt x="5" y="4"/>
                    </a:lnTo>
                    <a:lnTo>
                      <a:pt x="5" y="5"/>
                    </a:lnTo>
                    <a:lnTo>
                      <a:pt x="5" y="5"/>
                    </a:lnTo>
                    <a:lnTo>
                      <a:pt x="4" y="5"/>
                    </a:lnTo>
                    <a:lnTo>
                      <a:pt x="4" y="5"/>
                    </a:lnTo>
                    <a:lnTo>
                      <a:pt x="4" y="5"/>
                    </a:lnTo>
                    <a:lnTo>
                      <a:pt x="4" y="5"/>
                    </a:lnTo>
                    <a:lnTo>
                      <a:pt x="4" y="5"/>
                    </a:lnTo>
                    <a:lnTo>
                      <a:pt x="4" y="5"/>
                    </a:lnTo>
                    <a:lnTo>
                      <a:pt x="4" y="5"/>
                    </a:lnTo>
                    <a:lnTo>
                      <a:pt x="3" y="5"/>
                    </a:lnTo>
                    <a:lnTo>
                      <a:pt x="3" y="5"/>
                    </a:lnTo>
                    <a:lnTo>
                      <a:pt x="3" y="5"/>
                    </a:lnTo>
                    <a:lnTo>
                      <a:pt x="3" y="5"/>
                    </a:lnTo>
                    <a:close/>
                  </a:path>
                </a:pathLst>
              </a:custGeom>
              <a:noFill/>
              <a:ln w="0" cap="rnd">
                <a:solidFill>
                  <a:srgbClr val="FF0000"/>
                </a:solidFill>
                <a:prstDash val="solid"/>
                <a:round/>
                <a:headEnd/>
                <a:tailEnd/>
              </a:ln>
            </p:spPr>
            <p:txBody>
              <a:bodyPr/>
              <a:lstStyle/>
              <a:p>
                <a:endParaRPr lang="en-US" sz="1600" dirty="0"/>
              </a:p>
            </p:txBody>
          </p:sp>
          <p:sp>
            <p:nvSpPr>
              <p:cNvPr id="38672" name="Freeform 784"/>
              <p:cNvSpPr>
                <a:spLocks/>
              </p:cNvSpPr>
              <p:nvPr/>
            </p:nvSpPr>
            <p:spPr bwMode="auto">
              <a:xfrm rot="16200000" flipV="1">
                <a:off x="1831" y="3337"/>
                <a:ext cx="2"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2"/>
                  </a:cxn>
                  <a:cxn ang="0">
                    <a:pos x="1" y="2"/>
                  </a:cxn>
                  <a:cxn ang="0">
                    <a:pos x="1" y="2"/>
                  </a:cxn>
                  <a:cxn ang="0">
                    <a:pos x="1" y="2"/>
                  </a:cxn>
                  <a:cxn ang="0">
                    <a:pos x="1" y="2"/>
                  </a:cxn>
                  <a:cxn ang="0">
                    <a:pos x="1" y="1"/>
                  </a:cxn>
                  <a:cxn ang="0">
                    <a:pos x="0" y="1"/>
                  </a:cxn>
                  <a:cxn ang="0">
                    <a:pos x="0" y="1"/>
                  </a:cxn>
                  <a:cxn ang="0">
                    <a:pos x="0" y="1"/>
                  </a:cxn>
                </a:cxnLst>
                <a:rect l="0" t="0" r="r" b="b"/>
                <a:pathLst>
                  <a:path w="2" h="2">
                    <a:moveTo>
                      <a:pt x="0" y="1"/>
                    </a:moveTo>
                    <a:lnTo>
                      <a:pt x="0" y="1"/>
                    </a:lnTo>
                    <a:lnTo>
                      <a:pt x="0" y="1"/>
                    </a:lnTo>
                    <a:lnTo>
                      <a:pt x="0" y="1"/>
                    </a:lnTo>
                    <a:lnTo>
                      <a:pt x="0"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2" y="1"/>
                    </a:lnTo>
                    <a:lnTo>
                      <a:pt x="2" y="1"/>
                    </a:lnTo>
                    <a:lnTo>
                      <a:pt x="2" y="1"/>
                    </a:lnTo>
                    <a:lnTo>
                      <a:pt x="1" y="1"/>
                    </a:lnTo>
                    <a:lnTo>
                      <a:pt x="1" y="2"/>
                    </a:lnTo>
                    <a:lnTo>
                      <a:pt x="1" y="2"/>
                    </a:lnTo>
                    <a:lnTo>
                      <a:pt x="1" y="2"/>
                    </a:lnTo>
                    <a:lnTo>
                      <a:pt x="1" y="2"/>
                    </a:lnTo>
                    <a:lnTo>
                      <a:pt x="1" y="2"/>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3" name="Freeform 785"/>
              <p:cNvSpPr>
                <a:spLocks/>
              </p:cNvSpPr>
              <p:nvPr/>
            </p:nvSpPr>
            <p:spPr bwMode="auto">
              <a:xfrm rot="16200000" flipV="1">
                <a:off x="1835" y="3340"/>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4" name="Freeform 786"/>
              <p:cNvSpPr>
                <a:spLocks/>
              </p:cNvSpPr>
              <p:nvPr/>
            </p:nvSpPr>
            <p:spPr bwMode="auto">
              <a:xfrm rot="16200000" flipV="1">
                <a:off x="1838" y="3343"/>
                <a:ext cx="5" cy="5"/>
              </a:xfrm>
              <a:custGeom>
                <a:avLst/>
                <a:gdLst/>
                <a:ahLst/>
                <a:cxnLst>
                  <a:cxn ang="0">
                    <a:pos x="4" y="5"/>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75" name="Freeform 787"/>
              <p:cNvSpPr>
                <a:spLocks/>
              </p:cNvSpPr>
              <p:nvPr/>
            </p:nvSpPr>
            <p:spPr bwMode="auto">
              <a:xfrm rot="16200000" flipV="1">
                <a:off x="1844" y="3350"/>
                <a:ext cx="1" cy="2"/>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0" y="2"/>
                  </a:cxn>
                  <a:cxn ang="0">
                    <a:pos x="0" y="2"/>
                  </a:cxn>
                  <a:cxn ang="0">
                    <a:pos x="0" y="1"/>
                  </a:cxn>
                  <a:cxn ang="0">
                    <a:pos x="0" y="1"/>
                  </a:cxn>
                  <a:cxn ang="0">
                    <a:pos x="0" y="1"/>
                  </a:cxn>
                  <a:cxn ang="0">
                    <a:pos x="0" y="1"/>
                  </a:cxn>
                  <a:cxn ang="0">
                    <a:pos x="0" y="1"/>
                  </a:cxn>
                </a:cxnLst>
                <a:rect l="0" t="0" r="r" b="b"/>
                <a:pathLst>
                  <a:path w="1" h="2">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0" y="2"/>
                    </a:lnTo>
                    <a:lnTo>
                      <a:pt x="0" y="2"/>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6" name="Freeform 788"/>
              <p:cNvSpPr>
                <a:spLocks/>
              </p:cNvSpPr>
              <p:nvPr/>
            </p:nvSpPr>
            <p:spPr bwMode="auto">
              <a:xfrm rot="16200000" flipV="1">
                <a:off x="1848" y="3354"/>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7" name="Freeform 789"/>
              <p:cNvSpPr>
                <a:spLocks/>
              </p:cNvSpPr>
              <p:nvPr/>
            </p:nvSpPr>
            <p:spPr bwMode="auto">
              <a:xfrm rot="16200000" flipV="1">
                <a:off x="1851" y="3357"/>
                <a:ext cx="5" cy="5"/>
              </a:xfrm>
              <a:custGeom>
                <a:avLst/>
                <a:gdLst/>
                <a:ahLst/>
                <a:cxnLst>
                  <a:cxn ang="0">
                    <a:pos x="4" y="5"/>
                  </a:cxn>
                  <a:cxn ang="0">
                    <a:pos x="1" y="1"/>
                  </a:cxn>
                  <a:cxn ang="0">
                    <a:pos x="0" y="1"/>
                  </a:cxn>
                  <a:cxn ang="0">
                    <a:pos x="0" y="1"/>
                  </a:cxn>
                  <a:cxn ang="0">
                    <a:pos x="0" y="1"/>
                  </a:cxn>
                  <a:cxn ang="0">
                    <a:pos x="0"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 ang="0">
                    <a:pos x="4" y="5"/>
                  </a:cxn>
                </a:cxnLst>
                <a:rect l="0" t="0" r="r" b="b"/>
                <a:pathLst>
                  <a:path w="5" h="5">
                    <a:moveTo>
                      <a:pt x="4" y="5"/>
                    </a:moveTo>
                    <a:lnTo>
                      <a:pt x="1" y="1"/>
                    </a:lnTo>
                    <a:lnTo>
                      <a:pt x="0" y="1"/>
                    </a:lnTo>
                    <a:lnTo>
                      <a:pt x="0" y="1"/>
                    </a:lnTo>
                    <a:lnTo>
                      <a:pt x="0" y="1"/>
                    </a:lnTo>
                    <a:lnTo>
                      <a:pt x="0" y="1"/>
                    </a:lnTo>
                    <a:lnTo>
                      <a:pt x="0" y="1"/>
                    </a:lnTo>
                    <a:lnTo>
                      <a:pt x="0" y="1"/>
                    </a:lnTo>
                    <a:lnTo>
                      <a:pt x="0" y="0"/>
                    </a:lnTo>
                    <a:lnTo>
                      <a:pt x="1" y="0"/>
                    </a:lnTo>
                    <a:lnTo>
                      <a:pt x="1" y="0"/>
                    </a:lnTo>
                    <a:lnTo>
                      <a:pt x="1" y="0"/>
                    </a:lnTo>
                    <a:lnTo>
                      <a:pt x="1" y="0"/>
                    </a:lnTo>
                    <a:lnTo>
                      <a:pt x="1" y="0"/>
                    </a:lnTo>
                    <a:lnTo>
                      <a:pt x="1" y="0"/>
                    </a:lnTo>
                    <a:lnTo>
                      <a:pt x="1" y="0"/>
                    </a:lnTo>
                    <a:lnTo>
                      <a:pt x="2" y="0"/>
                    </a:lnTo>
                    <a:lnTo>
                      <a:pt x="2" y="0"/>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78" name="Freeform 790"/>
              <p:cNvSpPr>
                <a:spLocks/>
              </p:cNvSpPr>
              <p:nvPr/>
            </p:nvSpPr>
            <p:spPr bwMode="auto">
              <a:xfrm rot="16200000" flipV="1">
                <a:off x="1858" y="3364"/>
                <a:ext cx="1" cy="1"/>
              </a:xfrm>
              <a:custGeom>
                <a:avLst/>
                <a:gdLst/>
                <a:ahLst/>
                <a:cxnLst>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79" name="Freeform 791"/>
              <p:cNvSpPr>
                <a:spLocks/>
              </p:cNvSpPr>
              <p:nvPr/>
            </p:nvSpPr>
            <p:spPr bwMode="auto">
              <a:xfrm rot="16200000" flipV="1">
                <a:off x="1861" y="3368"/>
                <a:ext cx="2" cy="1"/>
              </a:xfrm>
              <a:custGeom>
                <a:avLst/>
                <a:gdLst/>
                <a:ahLst/>
                <a:cxnLst>
                  <a:cxn ang="0">
                    <a:pos x="1" y="1"/>
                  </a:cxn>
                  <a:cxn ang="0">
                    <a:pos x="1" y="1"/>
                  </a:cxn>
                  <a:cxn ang="0">
                    <a:pos x="1" y="1"/>
                  </a:cxn>
                  <a:cxn ang="0">
                    <a:pos x="1" y="1"/>
                  </a:cxn>
                  <a:cxn ang="0">
                    <a:pos x="1" y="1"/>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1" y="1"/>
                    </a:lnTo>
                    <a:lnTo>
                      <a:pt x="1" y="1"/>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sz="1600" dirty="0"/>
              </a:p>
            </p:txBody>
          </p:sp>
          <p:sp>
            <p:nvSpPr>
              <p:cNvPr id="38680" name="Freeform 792"/>
              <p:cNvSpPr>
                <a:spLocks/>
              </p:cNvSpPr>
              <p:nvPr/>
            </p:nvSpPr>
            <p:spPr bwMode="auto">
              <a:xfrm rot="16200000" flipV="1">
                <a:off x="1864" y="3370"/>
                <a:ext cx="5" cy="5"/>
              </a:xfrm>
              <a:custGeom>
                <a:avLst/>
                <a:gdLst/>
                <a:ahLst/>
                <a:cxnLst>
                  <a:cxn ang="0">
                    <a:pos x="3" y="5"/>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4" y="4"/>
                  </a:cxn>
                  <a:cxn ang="0">
                    <a:pos x="4" y="4"/>
                  </a:cxn>
                  <a:cxn ang="0">
                    <a:pos x="5" y="4"/>
                  </a:cxn>
                  <a:cxn ang="0">
                    <a:pos x="5" y="4"/>
                  </a:cxn>
                  <a:cxn ang="0">
                    <a:pos x="5" y="4"/>
                  </a:cxn>
                  <a:cxn ang="0">
                    <a:pos x="5" y="4"/>
                  </a:cxn>
                  <a:cxn ang="0">
                    <a:pos x="5" y="4"/>
                  </a:cxn>
                  <a:cxn ang="0">
                    <a:pos x="4" y="5"/>
                  </a:cxn>
                  <a:cxn ang="0">
                    <a:pos x="4" y="5"/>
                  </a:cxn>
                  <a:cxn ang="0">
                    <a:pos x="4" y="5"/>
                  </a:cxn>
                  <a:cxn ang="0">
                    <a:pos x="4" y="5"/>
                  </a:cxn>
                  <a:cxn ang="0">
                    <a:pos x="4" y="5"/>
                  </a:cxn>
                  <a:cxn ang="0">
                    <a:pos x="4" y="5"/>
                  </a:cxn>
                  <a:cxn ang="0">
                    <a:pos x="4" y="5"/>
                  </a:cxn>
                  <a:cxn ang="0">
                    <a:pos x="4" y="5"/>
                  </a:cxn>
                  <a:cxn ang="0">
                    <a:pos x="3" y="5"/>
                  </a:cxn>
                  <a:cxn ang="0">
                    <a:pos x="3" y="5"/>
                  </a:cxn>
                  <a:cxn ang="0">
                    <a:pos x="3" y="5"/>
                  </a:cxn>
                  <a:cxn ang="0">
                    <a:pos x="3" y="5"/>
                  </a:cxn>
                </a:cxnLst>
                <a:rect l="0" t="0" r="r" b="b"/>
                <a:pathLst>
                  <a:path w="5" h="5">
                    <a:moveTo>
                      <a:pt x="3" y="5"/>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4" y="4"/>
                    </a:lnTo>
                    <a:lnTo>
                      <a:pt x="4" y="4"/>
                    </a:lnTo>
                    <a:lnTo>
                      <a:pt x="5" y="4"/>
                    </a:lnTo>
                    <a:lnTo>
                      <a:pt x="5" y="4"/>
                    </a:lnTo>
                    <a:lnTo>
                      <a:pt x="5" y="4"/>
                    </a:lnTo>
                    <a:lnTo>
                      <a:pt x="5" y="4"/>
                    </a:lnTo>
                    <a:lnTo>
                      <a:pt x="5" y="4"/>
                    </a:lnTo>
                    <a:lnTo>
                      <a:pt x="4" y="5"/>
                    </a:lnTo>
                    <a:lnTo>
                      <a:pt x="4" y="5"/>
                    </a:lnTo>
                    <a:lnTo>
                      <a:pt x="4" y="5"/>
                    </a:lnTo>
                    <a:lnTo>
                      <a:pt x="4" y="5"/>
                    </a:lnTo>
                    <a:lnTo>
                      <a:pt x="4" y="5"/>
                    </a:lnTo>
                    <a:lnTo>
                      <a:pt x="4" y="5"/>
                    </a:lnTo>
                    <a:lnTo>
                      <a:pt x="4" y="5"/>
                    </a:lnTo>
                    <a:lnTo>
                      <a:pt x="4" y="5"/>
                    </a:lnTo>
                    <a:lnTo>
                      <a:pt x="3" y="5"/>
                    </a:lnTo>
                    <a:lnTo>
                      <a:pt x="3" y="5"/>
                    </a:lnTo>
                    <a:lnTo>
                      <a:pt x="3" y="5"/>
                    </a:lnTo>
                    <a:lnTo>
                      <a:pt x="3" y="5"/>
                    </a:lnTo>
                    <a:close/>
                  </a:path>
                </a:pathLst>
              </a:custGeom>
              <a:noFill/>
              <a:ln w="0" cap="rnd">
                <a:solidFill>
                  <a:srgbClr val="FF0000"/>
                </a:solidFill>
                <a:prstDash val="solid"/>
                <a:round/>
                <a:headEnd/>
                <a:tailEnd/>
              </a:ln>
            </p:spPr>
            <p:txBody>
              <a:bodyPr/>
              <a:lstStyle/>
              <a:p>
                <a:endParaRPr lang="en-US" sz="1600" dirty="0"/>
              </a:p>
            </p:txBody>
          </p:sp>
          <p:sp>
            <p:nvSpPr>
              <p:cNvPr id="38681" name="Freeform 793"/>
              <p:cNvSpPr>
                <a:spLocks/>
              </p:cNvSpPr>
              <p:nvPr/>
            </p:nvSpPr>
            <p:spPr bwMode="auto">
              <a:xfrm rot="16200000" flipV="1">
                <a:off x="1871" y="3378"/>
                <a:ext cx="2" cy="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Lst>
                <a:rect l="0" t="0" r="r" b="b"/>
                <a:pathLst>
                  <a:path w="2" h="1">
                    <a:moveTo>
                      <a:pt x="0" y="1"/>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82" name="Freeform 794"/>
              <p:cNvSpPr>
                <a:spLocks/>
              </p:cNvSpPr>
              <p:nvPr/>
            </p:nvSpPr>
            <p:spPr bwMode="auto">
              <a:xfrm rot="16200000" flipV="1">
                <a:off x="1874" y="3381"/>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83" name="Freeform 795"/>
              <p:cNvSpPr>
                <a:spLocks/>
              </p:cNvSpPr>
              <p:nvPr/>
            </p:nvSpPr>
            <p:spPr bwMode="auto">
              <a:xfrm rot="16200000" flipV="1">
                <a:off x="1877" y="3384"/>
                <a:ext cx="5" cy="5"/>
              </a:xfrm>
              <a:custGeom>
                <a:avLst/>
                <a:gdLst/>
                <a:ahLst/>
                <a:cxnLst>
                  <a:cxn ang="0">
                    <a:pos x="4" y="5"/>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5"/>
                  </a:cxn>
                  <a:cxn ang="0">
                    <a:pos x="4" y="5"/>
                  </a:cxn>
                  <a:cxn ang="0">
                    <a:pos x="4" y="5"/>
                  </a:cxn>
                  <a:cxn ang="0">
                    <a:pos x="4" y="5"/>
                  </a:cxn>
                  <a:cxn ang="0">
                    <a:pos x="4" y="5"/>
                  </a:cxn>
                </a:cxnLst>
                <a:rect l="0" t="0" r="r" b="b"/>
                <a:pathLst>
                  <a:path w="5" h="5">
                    <a:moveTo>
                      <a:pt x="4" y="5"/>
                    </a:moveTo>
                    <a:lnTo>
                      <a:pt x="0" y="1"/>
                    </a:lnTo>
                    <a:lnTo>
                      <a:pt x="0" y="1"/>
                    </a:lnTo>
                    <a:lnTo>
                      <a:pt x="0" y="1"/>
                    </a:lnTo>
                    <a:lnTo>
                      <a:pt x="0" y="1"/>
                    </a:lnTo>
                    <a:lnTo>
                      <a:pt x="0" y="1"/>
                    </a:lnTo>
                    <a:lnTo>
                      <a:pt x="0" y="1"/>
                    </a:lnTo>
                    <a:lnTo>
                      <a:pt x="0" y="1"/>
                    </a:lnTo>
                    <a:lnTo>
                      <a:pt x="0" y="0"/>
                    </a:lnTo>
                    <a:lnTo>
                      <a:pt x="0" y="0"/>
                    </a:lnTo>
                    <a:lnTo>
                      <a:pt x="0" y="0"/>
                    </a:lnTo>
                    <a:lnTo>
                      <a:pt x="0" y="0"/>
                    </a:lnTo>
                    <a:lnTo>
                      <a:pt x="0" y="0"/>
                    </a:lnTo>
                    <a:lnTo>
                      <a:pt x="1" y="0"/>
                    </a:lnTo>
                    <a:lnTo>
                      <a:pt x="1" y="0"/>
                    </a:lnTo>
                    <a:lnTo>
                      <a:pt x="1" y="0"/>
                    </a:lnTo>
                    <a:lnTo>
                      <a:pt x="1" y="0"/>
                    </a:lnTo>
                    <a:lnTo>
                      <a:pt x="1" y="0"/>
                    </a:lnTo>
                    <a:lnTo>
                      <a:pt x="5" y="3"/>
                    </a:lnTo>
                    <a:lnTo>
                      <a:pt x="5" y="4"/>
                    </a:lnTo>
                    <a:lnTo>
                      <a:pt x="5" y="4"/>
                    </a:lnTo>
                    <a:lnTo>
                      <a:pt x="5" y="4"/>
                    </a:lnTo>
                    <a:lnTo>
                      <a:pt x="5" y="4"/>
                    </a:lnTo>
                    <a:lnTo>
                      <a:pt x="5" y="4"/>
                    </a:lnTo>
                    <a:lnTo>
                      <a:pt x="5" y="4"/>
                    </a:lnTo>
                    <a:lnTo>
                      <a:pt x="5" y="4"/>
                    </a:lnTo>
                    <a:lnTo>
                      <a:pt x="5" y="5"/>
                    </a:lnTo>
                    <a:lnTo>
                      <a:pt x="5" y="5"/>
                    </a:lnTo>
                    <a:lnTo>
                      <a:pt x="4" y="5"/>
                    </a:lnTo>
                    <a:lnTo>
                      <a:pt x="4"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84" name="Freeform 796"/>
              <p:cNvSpPr>
                <a:spLocks/>
              </p:cNvSpPr>
              <p:nvPr/>
            </p:nvSpPr>
            <p:spPr bwMode="auto">
              <a:xfrm rot="16200000" flipV="1">
                <a:off x="1884" y="3392"/>
                <a:ext cx="2" cy="1"/>
              </a:xfrm>
              <a:custGeom>
                <a:avLst/>
                <a:gdLst/>
                <a:ahLst/>
                <a:cxnLst>
                  <a:cxn ang="0">
                    <a:pos x="1" y="1"/>
                  </a:cxn>
                  <a:cxn ang="0">
                    <a:pos x="1" y="1"/>
                  </a:cxn>
                  <a:cxn ang="0">
                    <a:pos x="1" y="1"/>
                  </a:cxn>
                  <a:cxn ang="0">
                    <a:pos x="1" y="1"/>
                  </a:cxn>
                  <a:cxn ang="0">
                    <a:pos x="0" y="1"/>
                  </a:cxn>
                  <a:cxn ang="0">
                    <a:pos x="0" y="1"/>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1" y="1"/>
                    </a:lnTo>
                    <a:lnTo>
                      <a:pt x="0" y="1"/>
                    </a:lnTo>
                    <a:lnTo>
                      <a:pt x="0" y="1"/>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sz="1600" dirty="0"/>
              </a:p>
            </p:txBody>
          </p:sp>
          <p:sp>
            <p:nvSpPr>
              <p:cNvPr id="38685" name="Freeform 797"/>
              <p:cNvSpPr>
                <a:spLocks/>
              </p:cNvSpPr>
              <p:nvPr/>
            </p:nvSpPr>
            <p:spPr bwMode="auto">
              <a:xfrm rot="16200000" flipV="1">
                <a:off x="1887" y="3395"/>
                <a:ext cx="2" cy="1"/>
              </a:xfrm>
              <a:custGeom>
                <a:avLst/>
                <a:gdLst/>
                <a:ahLst/>
                <a:cxnLst>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86" name="Freeform 798"/>
              <p:cNvSpPr>
                <a:spLocks/>
              </p:cNvSpPr>
              <p:nvPr/>
            </p:nvSpPr>
            <p:spPr bwMode="auto">
              <a:xfrm rot="16200000" flipV="1">
                <a:off x="1890" y="3398"/>
                <a:ext cx="5" cy="5"/>
              </a:xfrm>
              <a:custGeom>
                <a:avLst/>
                <a:gdLst/>
                <a:ahLst/>
                <a:cxnLst>
                  <a:cxn ang="0">
                    <a:pos x="4" y="5"/>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4" y="5"/>
                  </a:cxn>
                  <a:cxn ang="0">
                    <a:pos x="4" y="5"/>
                  </a:cxn>
                  <a:cxn ang="0">
                    <a:pos x="4" y="5"/>
                  </a:cxn>
                  <a:cxn ang="0">
                    <a:pos x="4" y="5"/>
                  </a:cxn>
                  <a:cxn ang="0">
                    <a:pos x="4" y="5"/>
                  </a:cxn>
                  <a:cxn ang="0">
                    <a:pos x="4" y="5"/>
                  </a:cxn>
                  <a:cxn ang="0">
                    <a:pos x="4" y="5"/>
                  </a:cxn>
                </a:cxnLst>
                <a:rect l="0" t="0" r="r" b="b"/>
                <a:pathLst>
                  <a:path w="5" h="5">
                    <a:moveTo>
                      <a:pt x="4" y="5"/>
                    </a:move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0"/>
                    </a:lnTo>
                    <a:lnTo>
                      <a:pt x="1" y="0"/>
                    </a:lnTo>
                    <a:lnTo>
                      <a:pt x="2" y="0"/>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4" y="5"/>
                    </a:lnTo>
                    <a:lnTo>
                      <a:pt x="4"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87" name="Freeform 799"/>
              <p:cNvSpPr>
                <a:spLocks/>
              </p:cNvSpPr>
              <p:nvPr/>
            </p:nvSpPr>
            <p:spPr bwMode="auto">
              <a:xfrm rot="16200000" flipV="1">
                <a:off x="1897" y="3405"/>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88" name="Freeform 800"/>
              <p:cNvSpPr>
                <a:spLocks/>
              </p:cNvSpPr>
              <p:nvPr/>
            </p:nvSpPr>
            <p:spPr bwMode="auto">
              <a:xfrm rot="16200000" flipV="1">
                <a:off x="1900" y="3409"/>
                <a:ext cx="2" cy="2"/>
              </a:xfrm>
              <a:custGeom>
                <a:avLst/>
                <a:gdLst/>
                <a:ahLst/>
                <a:cxnLst>
                  <a:cxn ang="0">
                    <a:pos x="1" y="2"/>
                  </a:cxn>
                  <a:cxn ang="0">
                    <a:pos x="1" y="2"/>
                  </a:cxn>
                  <a:cxn ang="0">
                    <a:pos x="1" y="2"/>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1" y="2"/>
                    </a:lnTo>
                    <a:lnTo>
                      <a:pt x="0" y="1"/>
                    </a:lnTo>
                    <a:lnTo>
                      <a:pt x="0" y="1"/>
                    </a:lnTo>
                    <a:lnTo>
                      <a:pt x="0" y="1"/>
                    </a:lnTo>
                    <a:lnTo>
                      <a:pt x="0" y="1"/>
                    </a:lnTo>
                    <a:lnTo>
                      <a:pt x="0" y="1"/>
                    </a:lnTo>
                    <a:lnTo>
                      <a:pt x="1" y="1"/>
                    </a:lnTo>
                    <a:lnTo>
                      <a:pt x="1" y="1"/>
                    </a:lnTo>
                    <a:lnTo>
                      <a:pt x="1" y="1"/>
                    </a:lnTo>
                    <a:lnTo>
                      <a:pt x="1" y="1"/>
                    </a:lnTo>
                    <a:lnTo>
                      <a:pt x="1" y="0"/>
                    </a:lnTo>
                    <a:lnTo>
                      <a:pt x="1" y="0"/>
                    </a:lnTo>
                    <a:lnTo>
                      <a:pt x="1" y="0"/>
                    </a:lnTo>
                    <a:lnTo>
                      <a:pt x="1" y="1"/>
                    </a:lnTo>
                    <a:lnTo>
                      <a:pt x="2" y="1"/>
                    </a:lnTo>
                    <a:lnTo>
                      <a:pt x="2" y="1"/>
                    </a:lnTo>
                    <a:lnTo>
                      <a:pt x="2" y="1"/>
                    </a:lnTo>
                    <a:lnTo>
                      <a:pt x="2" y="1"/>
                    </a:lnTo>
                    <a:lnTo>
                      <a:pt x="2" y="1"/>
                    </a:lnTo>
                    <a:lnTo>
                      <a:pt x="2" y="1"/>
                    </a:lnTo>
                    <a:lnTo>
                      <a:pt x="2" y="1"/>
                    </a:lnTo>
                    <a:lnTo>
                      <a:pt x="2" y="1"/>
                    </a:lnTo>
                    <a:lnTo>
                      <a:pt x="2" y="1"/>
                    </a:lnTo>
                    <a:lnTo>
                      <a:pt x="2" y="2"/>
                    </a:lnTo>
                    <a:lnTo>
                      <a:pt x="2" y="2"/>
                    </a:lnTo>
                    <a:lnTo>
                      <a:pt x="2" y="2"/>
                    </a:lnTo>
                    <a:lnTo>
                      <a:pt x="2"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sz="1600" dirty="0"/>
              </a:p>
            </p:txBody>
          </p:sp>
          <p:sp>
            <p:nvSpPr>
              <p:cNvPr id="38689" name="Freeform 801"/>
              <p:cNvSpPr>
                <a:spLocks/>
              </p:cNvSpPr>
              <p:nvPr/>
            </p:nvSpPr>
            <p:spPr bwMode="auto">
              <a:xfrm rot="16200000" flipV="1">
                <a:off x="1903" y="3412"/>
                <a:ext cx="6" cy="5"/>
              </a:xfrm>
              <a:custGeom>
                <a:avLst/>
                <a:gdLst/>
                <a:ahLst/>
                <a:cxnLst>
                  <a:cxn ang="0">
                    <a:pos x="4" y="5"/>
                  </a:cxn>
                  <a:cxn ang="0">
                    <a:pos x="1" y="1"/>
                  </a:cxn>
                  <a:cxn ang="0">
                    <a:pos x="1" y="1"/>
                  </a:cxn>
                  <a:cxn ang="0">
                    <a:pos x="1" y="1"/>
                  </a:cxn>
                  <a:cxn ang="0">
                    <a:pos x="0" y="1"/>
                  </a:cxn>
                  <a:cxn ang="0">
                    <a:pos x="0" y="1"/>
                  </a:cxn>
                  <a:cxn ang="0">
                    <a:pos x="0" y="1"/>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5" y="3"/>
                  </a:cxn>
                  <a:cxn ang="0">
                    <a:pos x="5" y="3"/>
                  </a:cxn>
                  <a:cxn ang="0">
                    <a:pos x="5" y="4"/>
                  </a:cxn>
                  <a:cxn ang="0">
                    <a:pos x="6" y="4"/>
                  </a:cxn>
                  <a:cxn ang="0">
                    <a:pos x="6" y="4"/>
                  </a:cxn>
                  <a:cxn ang="0">
                    <a:pos x="6" y="4"/>
                  </a:cxn>
                  <a:cxn ang="0">
                    <a:pos x="5" y="4"/>
                  </a:cxn>
                  <a:cxn ang="0">
                    <a:pos x="5" y="4"/>
                  </a:cxn>
                  <a:cxn ang="0">
                    <a:pos x="5" y="5"/>
                  </a:cxn>
                  <a:cxn ang="0">
                    <a:pos x="5" y="5"/>
                  </a:cxn>
                  <a:cxn ang="0">
                    <a:pos x="5" y="5"/>
                  </a:cxn>
                  <a:cxn ang="0">
                    <a:pos x="5" y="5"/>
                  </a:cxn>
                  <a:cxn ang="0">
                    <a:pos x="5" y="5"/>
                  </a:cxn>
                  <a:cxn ang="0">
                    <a:pos x="5" y="5"/>
                  </a:cxn>
                  <a:cxn ang="0">
                    <a:pos x="4" y="5"/>
                  </a:cxn>
                  <a:cxn ang="0">
                    <a:pos x="4" y="5"/>
                  </a:cxn>
                  <a:cxn ang="0">
                    <a:pos x="4" y="5"/>
                  </a:cxn>
                  <a:cxn ang="0">
                    <a:pos x="4" y="5"/>
                  </a:cxn>
                  <a:cxn ang="0">
                    <a:pos x="4" y="5"/>
                  </a:cxn>
                </a:cxnLst>
                <a:rect l="0" t="0" r="r" b="b"/>
                <a:pathLst>
                  <a:path w="6" h="5">
                    <a:moveTo>
                      <a:pt x="4" y="5"/>
                    </a:moveTo>
                    <a:lnTo>
                      <a:pt x="1" y="1"/>
                    </a:lnTo>
                    <a:lnTo>
                      <a:pt x="1" y="1"/>
                    </a:lnTo>
                    <a:lnTo>
                      <a:pt x="1" y="1"/>
                    </a:lnTo>
                    <a:lnTo>
                      <a:pt x="0" y="1"/>
                    </a:lnTo>
                    <a:lnTo>
                      <a:pt x="0" y="1"/>
                    </a:lnTo>
                    <a:lnTo>
                      <a:pt x="0" y="1"/>
                    </a:lnTo>
                    <a:lnTo>
                      <a:pt x="1" y="0"/>
                    </a:lnTo>
                    <a:lnTo>
                      <a:pt x="1" y="0"/>
                    </a:lnTo>
                    <a:lnTo>
                      <a:pt x="1" y="0"/>
                    </a:lnTo>
                    <a:lnTo>
                      <a:pt x="1" y="0"/>
                    </a:lnTo>
                    <a:lnTo>
                      <a:pt x="1" y="0"/>
                    </a:lnTo>
                    <a:lnTo>
                      <a:pt x="1" y="0"/>
                    </a:lnTo>
                    <a:lnTo>
                      <a:pt x="1" y="0"/>
                    </a:lnTo>
                    <a:lnTo>
                      <a:pt x="1" y="0"/>
                    </a:lnTo>
                    <a:lnTo>
                      <a:pt x="2" y="0"/>
                    </a:lnTo>
                    <a:lnTo>
                      <a:pt x="2" y="0"/>
                    </a:lnTo>
                    <a:lnTo>
                      <a:pt x="2" y="0"/>
                    </a:lnTo>
                    <a:lnTo>
                      <a:pt x="5" y="3"/>
                    </a:lnTo>
                    <a:lnTo>
                      <a:pt x="5" y="3"/>
                    </a:lnTo>
                    <a:lnTo>
                      <a:pt x="5" y="4"/>
                    </a:lnTo>
                    <a:lnTo>
                      <a:pt x="6" y="4"/>
                    </a:lnTo>
                    <a:lnTo>
                      <a:pt x="6" y="4"/>
                    </a:lnTo>
                    <a:lnTo>
                      <a:pt x="6" y="4"/>
                    </a:lnTo>
                    <a:lnTo>
                      <a:pt x="5" y="4"/>
                    </a:lnTo>
                    <a:lnTo>
                      <a:pt x="5" y="4"/>
                    </a:lnTo>
                    <a:lnTo>
                      <a:pt x="5" y="5"/>
                    </a:lnTo>
                    <a:lnTo>
                      <a:pt x="5" y="5"/>
                    </a:lnTo>
                    <a:lnTo>
                      <a:pt x="5" y="5"/>
                    </a:lnTo>
                    <a:lnTo>
                      <a:pt x="5" y="5"/>
                    </a:lnTo>
                    <a:lnTo>
                      <a:pt x="5" y="5"/>
                    </a:lnTo>
                    <a:lnTo>
                      <a:pt x="5" y="5"/>
                    </a:lnTo>
                    <a:lnTo>
                      <a:pt x="4" y="5"/>
                    </a:lnTo>
                    <a:lnTo>
                      <a:pt x="4" y="5"/>
                    </a:lnTo>
                    <a:lnTo>
                      <a:pt x="4" y="5"/>
                    </a:lnTo>
                    <a:lnTo>
                      <a:pt x="4" y="5"/>
                    </a:lnTo>
                    <a:lnTo>
                      <a:pt x="4" y="5"/>
                    </a:lnTo>
                    <a:close/>
                  </a:path>
                </a:pathLst>
              </a:custGeom>
              <a:noFill/>
              <a:ln w="0" cap="rnd">
                <a:solidFill>
                  <a:srgbClr val="FF0000"/>
                </a:solidFill>
                <a:prstDash val="solid"/>
                <a:round/>
                <a:headEnd/>
                <a:tailEnd/>
              </a:ln>
            </p:spPr>
            <p:txBody>
              <a:bodyPr/>
              <a:lstStyle/>
              <a:p>
                <a:endParaRPr lang="en-US" sz="1600" dirty="0"/>
              </a:p>
            </p:txBody>
          </p:sp>
          <p:sp>
            <p:nvSpPr>
              <p:cNvPr id="38690" name="Freeform 802"/>
              <p:cNvSpPr>
                <a:spLocks/>
              </p:cNvSpPr>
              <p:nvPr/>
            </p:nvSpPr>
            <p:spPr bwMode="auto">
              <a:xfrm rot="16200000" flipV="1">
                <a:off x="1910" y="3419"/>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2" y="1"/>
                    </a:lnTo>
                    <a:lnTo>
                      <a:pt x="2"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91" name="Freeform 803"/>
              <p:cNvSpPr>
                <a:spLocks/>
              </p:cNvSpPr>
              <p:nvPr/>
            </p:nvSpPr>
            <p:spPr bwMode="auto">
              <a:xfrm rot="16200000" flipV="1">
                <a:off x="1913" y="3422"/>
                <a:ext cx="1" cy="2"/>
              </a:xfrm>
              <a:custGeom>
                <a:avLst/>
                <a:gdLst/>
                <a:ahLst/>
                <a:cxnLst>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692" name="Freeform 804"/>
              <p:cNvSpPr>
                <a:spLocks/>
              </p:cNvSpPr>
              <p:nvPr/>
            </p:nvSpPr>
            <p:spPr bwMode="auto">
              <a:xfrm rot="16200000" flipV="1">
                <a:off x="1916" y="3425"/>
                <a:ext cx="5" cy="5"/>
              </a:xfrm>
              <a:custGeom>
                <a:avLst/>
                <a:gdLst/>
                <a:ahLst/>
                <a:cxnLst>
                  <a:cxn ang="0">
                    <a:pos x="3" y="4"/>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5" y="3"/>
                  </a:cxn>
                  <a:cxn ang="0">
                    <a:pos x="5" y="3"/>
                  </a:cxn>
                  <a:cxn ang="0">
                    <a:pos x="5" y="4"/>
                  </a:cxn>
                  <a:cxn ang="0">
                    <a:pos x="5" y="4"/>
                  </a:cxn>
                  <a:cxn ang="0">
                    <a:pos x="5" y="4"/>
                  </a:cxn>
                  <a:cxn ang="0">
                    <a:pos x="5" y="4"/>
                  </a:cxn>
                  <a:cxn ang="0">
                    <a:pos x="5" y="4"/>
                  </a:cxn>
                  <a:cxn ang="0">
                    <a:pos x="5" y="4"/>
                  </a:cxn>
                  <a:cxn ang="0">
                    <a:pos x="5" y="4"/>
                  </a:cxn>
                  <a:cxn ang="0">
                    <a:pos x="5" y="5"/>
                  </a:cxn>
                  <a:cxn ang="0">
                    <a:pos x="4" y="5"/>
                  </a:cxn>
                  <a:cxn ang="0">
                    <a:pos x="4" y="5"/>
                  </a:cxn>
                  <a:cxn ang="0">
                    <a:pos x="4" y="5"/>
                  </a:cxn>
                  <a:cxn ang="0">
                    <a:pos x="4" y="5"/>
                  </a:cxn>
                  <a:cxn ang="0">
                    <a:pos x="4" y="5"/>
                  </a:cxn>
                  <a:cxn ang="0">
                    <a:pos x="4" y="5"/>
                  </a:cxn>
                  <a:cxn ang="0">
                    <a:pos x="3" y="4"/>
                  </a:cxn>
                  <a:cxn ang="0">
                    <a:pos x="3" y="4"/>
                  </a:cxn>
                  <a:cxn ang="0">
                    <a:pos x="3" y="4"/>
                  </a:cxn>
                </a:cxnLst>
                <a:rect l="0" t="0" r="r" b="b"/>
                <a:pathLst>
                  <a:path w="5" h="5">
                    <a:moveTo>
                      <a:pt x="3" y="4"/>
                    </a:move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5" y="3"/>
                    </a:lnTo>
                    <a:lnTo>
                      <a:pt x="5" y="3"/>
                    </a:lnTo>
                    <a:lnTo>
                      <a:pt x="5" y="4"/>
                    </a:lnTo>
                    <a:lnTo>
                      <a:pt x="5" y="4"/>
                    </a:lnTo>
                    <a:lnTo>
                      <a:pt x="5" y="4"/>
                    </a:lnTo>
                    <a:lnTo>
                      <a:pt x="5" y="4"/>
                    </a:lnTo>
                    <a:lnTo>
                      <a:pt x="5" y="4"/>
                    </a:lnTo>
                    <a:lnTo>
                      <a:pt x="5" y="4"/>
                    </a:lnTo>
                    <a:lnTo>
                      <a:pt x="5" y="4"/>
                    </a:lnTo>
                    <a:lnTo>
                      <a:pt x="5" y="5"/>
                    </a:lnTo>
                    <a:lnTo>
                      <a:pt x="4" y="5"/>
                    </a:lnTo>
                    <a:lnTo>
                      <a:pt x="4" y="5"/>
                    </a:lnTo>
                    <a:lnTo>
                      <a:pt x="4" y="5"/>
                    </a:lnTo>
                    <a:lnTo>
                      <a:pt x="4" y="5"/>
                    </a:lnTo>
                    <a:lnTo>
                      <a:pt x="4" y="5"/>
                    </a:lnTo>
                    <a:lnTo>
                      <a:pt x="4" y="5"/>
                    </a:lnTo>
                    <a:lnTo>
                      <a:pt x="3" y="4"/>
                    </a:lnTo>
                    <a:lnTo>
                      <a:pt x="3" y="4"/>
                    </a:lnTo>
                    <a:lnTo>
                      <a:pt x="3" y="4"/>
                    </a:lnTo>
                    <a:close/>
                  </a:path>
                </a:pathLst>
              </a:custGeom>
              <a:noFill/>
              <a:ln w="0" cap="rnd">
                <a:solidFill>
                  <a:srgbClr val="FF0000"/>
                </a:solidFill>
                <a:prstDash val="solid"/>
                <a:round/>
                <a:headEnd/>
                <a:tailEnd/>
              </a:ln>
            </p:spPr>
            <p:txBody>
              <a:bodyPr/>
              <a:lstStyle/>
              <a:p>
                <a:endParaRPr lang="en-US" sz="1600" dirty="0"/>
              </a:p>
            </p:txBody>
          </p:sp>
          <p:sp>
            <p:nvSpPr>
              <p:cNvPr id="38693" name="Freeform 805"/>
              <p:cNvSpPr>
                <a:spLocks/>
              </p:cNvSpPr>
              <p:nvPr/>
            </p:nvSpPr>
            <p:spPr bwMode="auto">
              <a:xfrm rot="16200000" flipV="1">
                <a:off x="1923" y="3433"/>
                <a:ext cx="2" cy="1"/>
              </a:xfrm>
              <a:custGeom>
                <a:avLst/>
                <a:gdLst/>
                <a:ahLst/>
                <a:cxnLst>
                  <a:cxn ang="0">
                    <a:pos x="1" y="1"/>
                  </a:cxn>
                  <a:cxn ang="0">
                    <a:pos x="1" y="1"/>
                  </a:cxn>
                  <a:cxn ang="0">
                    <a:pos x="1" y="1"/>
                  </a:cxn>
                  <a:cxn ang="0">
                    <a:pos x="0" y="1"/>
                  </a:cxn>
                  <a:cxn ang="0">
                    <a:pos x="0" y="1"/>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1"/>
                  </a:cxn>
                  <a:cxn ang="0">
                    <a:pos x="2" y="1"/>
                  </a:cxn>
                  <a:cxn ang="0">
                    <a:pos x="2" y="1"/>
                  </a:cxn>
                  <a:cxn ang="0">
                    <a:pos x="2" y="1"/>
                  </a:cxn>
                  <a:cxn ang="0">
                    <a:pos x="2" y="1"/>
                  </a:cxn>
                  <a:cxn ang="0">
                    <a:pos x="2" y="1"/>
                  </a:cxn>
                  <a:cxn ang="0">
                    <a:pos x="1" y="1"/>
                  </a:cxn>
                  <a:cxn ang="0">
                    <a:pos x="1" y="1"/>
                  </a:cxn>
                  <a:cxn ang="0">
                    <a:pos x="1" y="1"/>
                  </a:cxn>
                  <a:cxn ang="0">
                    <a:pos x="1" y="1"/>
                  </a:cxn>
                  <a:cxn ang="0">
                    <a:pos x="1" y="1"/>
                  </a:cxn>
                  <a:cxn ang="0">
                    <a:pos x="1" y="1"/>
                  </a:cxn>
                  <a:cxn ang="0">
                    <a:pos x="1" y="1"/>
                  </a:cxn>
                  <a:cxn ang="0">
                    <a:pos x="1" y="1"/>
                  </a:cxn>
                </a:cxnLst>
                <a:rect l="0" t="0" r="r" b="b"/>
                <a:pathLst>
                  <a:path w="2" h="1">
                    <a:moveTo>
                      <a:pt x="1" y="1"/>
                    </a:moveTo>
                    <a:lnTo>
                      <a:pt x="1" y="1"/>
                    </a:lnTo>
                    <a:lnTo>
                      <a:pt x="1" y="1"/>
                    </a:lnTo>
                    <a:lnTo>
                      <a:pt x="0" y="1"/>
                    </a:lnTo>
                    <a:lnTo>
                      <a:pt x="0" y="1"/>
                    </a:lnTo>
                    <a:lnTo>
                      <a:pt x="0" y="0"/>
                    </a:lnTo>
                    <a:lnTo>
                      <a:pt x="0" y="0"/>
                    </a:lnTo>
                    <a:lnTo>
                      <a:pt x="0"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0"/>
                    </a:lnTo>
                    <a:lnTo>
                      <a:pt x="2" y="0"/>
                    </a:lnTo>
                    <a:lnTo>
                      <a:pt x="2" y="0"/>
                    </a:lnTo>
                    <a:lnTo>
                      <a:pt x="2" y="1"/>
                    </a:lnTo>
                    <a:lnTo>
                      <a:pt x="2" y="1"/>
                    </a:lnTo>
                    <a:lnTo>
                      <a:pt x="2" y="1"/>
                    </a:lnTo>
                    <a:lnTo>
                      <a:pt x="2" y="1"/>
                    </a:lnTo>
                    <a:lnTo>
                      <a:pt x="2" y="1"/>
                    </a:lnTo>
                    <a:lnTo>
                      <a:pt x="2" y="1"/>
                    </a:lnTo>
                    <a:lnTo>
                      <a:pt x="1" y="1"/>
                    </a:lnTo>
                    <a:lnTo>
                      <a:pt x="1" y="1"/>
                    </a:lnTo>
                    <a:lnTo>
                      <a:pt x="1" y="1"/>
                    </a:lnTo>
                    <a:lnTo>
                      <a:pt x="1" y="1"/>
                    </a:lnTo>
                    <a:lnTo>
                      <a:pt x="1" y="1"/>
                    </a:lnTo>
                    <a:lnTo>
                      <a:pt x="1" y="1"/>
                    </a:lnTo>
                    <a:lnTo>
                      <a:pt x="1" y="1"/>
                    </a:lnTo>
                    <a:lnTo>
                      <a:pt x="1" y="1"/>
                    </a:lnTo>
                    <a:close/>
                  </a:path>
                </a:pathLst>
              </a:custGeom>
              <a:noFill/>
              <a:ln w="0" cap="rnd">
                <a:solidFill>
                  <a:srgbClr val="FF0000"/>
                </a:solidFill>
                <a:prstDash val="solid"/>
                <a:round/>
                <a:headEnd/>
                <a:tailEnd/>
              </a:ln>
            </p:spPr>
            <p:txBody>
              <a:bodyPr/>
              <a:lstStyle/>
              <a:p>
                <a:endParaRPr lang="en-US" sz="1600" dirty="0"/>
              </a:p>
            </p:txBody>
          </p:sp>
          <p:sp>
            <p:nvSpPr>
              <p:cNvPr id="38694" name="Freeform 806"/>
              <p:cNvSpPr>
                <a:spLocks/>
              </p:cNvSpPr>
              <p:nvPr/>
            </p:nvSpPr>
            <p:spPr bwMode="auto">
              <a:xfrm rot="16200000" flipV="1">
                <a:off x="1926" y="3436"/>
                <a:ext cx="2" cy="2"/>
              </a:xfrm>
              <a:custGeom>
                <a:avLst/>
                <a:gdLst/>
                <a:ahLst/>
                <a:cxnLst>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1" y="0"/>
                  </a:cxn>
                  <a:cxn ang="0">
                    <a:pos x="1" y="0"/>
                  </a:cxn>
                  <a:cxn ang="0">
                    <a:pos x="1" y="0"/>
                  </a:cxn>
                  <a:cxn ang="0">
                    <a:pos x="1" y="0"/>
                  </a:cxn>
                  <a:cxn ang="0">
                    <a:pos x="1" y="0"/>
                  </a:cxn>
                  <a:cxn ang="0">
                    <a:pos x="1" y="1"/>
                  </a:cxn>
                  <a:cxn ang="0">
                    <a:pos x="1" y="1"/>
                  </a:cxn>
                  <a:cxn ang="0">
                    <a:pos x="1" y="1"/>
                  </a:cxn>
                  <a:cxn ang="0">
                    <a:pos x="1" y="1"/>
                  </a:cxn>
                  <a:cxn ang="0">
                    <a:pos x="2" y="1"/>
                  </a:cxn>
                  <a:cxn ang="0">
                    <a:pos x="2" y="1"/>
                  </a:cxn>
                  <a:cxn ang="0">
                    <a:pos x="2" y="1"/>
                  </a:cxn>
                  <a:cxn ang="0">
                    <a:pos x="1" y="1"/>
                  </a:cxn>
                  <a:cxn ang="0">
                    <a:pos x="1" y="2"/>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Lst>
                <a:rect l="0" t="0" r="r" b="b"/>
                <a:pathLst>
                  <a:path w="2" h="2">
                    <a:moveTo>
                      <a:pt x="0" y="2"/>
                    </a:moveTo>
                    <a:lnTo>
                      <a:pt x="0" y="2"/>
                    </a:lnTo>
                    <a:lnTo>
                      <a:pt x="0" y="2"/>
                    </a:lnTo>
                    <a:lnTo>
                      <a:pt x="0" y="1"/>
                    </a:lnTo>
                    <a:lnTo>
                      <a:pt x="0" y="1"/>
                    </a:lnTo>
                    <a:lnTo>
                      <a:pt x="0" y="1"/>
                    </a:lnTo>
                    <a:lnTo>
                      <a:pt x="0" y="1"/>
                    </a:lnTo>
                    <a:lnTo>
                      <a:pt x="0" y="1"/>
                    </a:lnTo>
                    <a:lnTo>
                      <a:pt x="0" y="1"/>
                    </a:lnTo>
                    <a:lnTo>
                      <a:pt x="0" y="1"/>
                    </a:lnTo>
                    <a:lnTo>
                      <a:pt x="0" y="0"/>
                    </a:lnTo>
                    <a:lnTo>
                      <a:pt x="0" y="0"/>
                    </a:lnTo>
                    <a:lnTo>
                      <a:pt x="1" y="0"/>
                    </a:lnTo>
                    <a:lnTo>
                      <a:pt x="1" y="0"/>
                    </a:lnTo>
                    <a:lnTo>
                      <a:pt x="1" y="0"/>
                    </a:lnTo>
                    <a:lnTo>
                      <a:pt x="1" y="0"/>
                    </a:lnTo>
                    <a:lnTo>
                      <a:pt x="1" y="0"/>
                    </a:lnTo>
                    <a:lnTo>
                      <a:pt x="1" y="1"/>
                    </a:lnTo>
                    <a:lnTo>
                      <a:pt x="1" y="1"/>
                    </a:lnTo>
                    <a:lnTo>
                      <a:pt x="1" y="1"/>
                    </a:lnTo>
                    <a:lnTo>
                      <a:pt x="1" y="1"/>
                    </a:lnTo>
                    <a:lnTo>
                      <a:pt x="2" y="1"/>
                    </a:lnTo>
                    <a:lnTo>
                      <a:pt x="2" y="1"/>
                    </a:lnTo>
                    <a:lnTo>
                      <a:pt x="2" y="1"/>
                    </a:lnTo>
                    <a:lnTo>
                      <a:pt x="1" y="1"/>
                    </a:lnTo>
                    <a:lnTo>
                      <a:pt x="1" y="2"/>
                    </a:lnTo>
                    <a:lnTo>
                      <a:pt x="1" y="2"/>
                    </a:lnTo>
                    <a:lnTo>
                      <a:pt x="1" y="2"/>
                    </a:lnTo>
                    <a:lnTo>
                      <a:pt x="1" y="2"/>
                    </a:lnTo>
                    <a:lnTo>
                      <a:pt x="1" y="2"/>
                    </a:lnTo>
                    <a:lnTo>
                      <a:pt x="1" y="2"/>
                    </a:lnTo>
                    <a:lnTo>
                      <a:pt x="1"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695" name="Freeform 807"/>
              <p:cNvSpPr>
                <a:spLocks/>
              </p:cNvSpPr>
              <p:nvPr/>
            </p:nvSpPr>
            <p:spPr bwMode="auto">
              <a:xfrm rot="16200000" flipV="1">
                <a:off x="1929" y="3439"/>
                <a:ext cx="5" cy="5"/>
              </a:xfrm>
              <a:custGeom>
                <a:avLst/>
                <a:gdLst/>
                <a:ahLst/>
                <a:cxnLst>
                  <a:cxn ang="0">
                    <a:pos x="4" y="4"/>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2" y="0"/>
                  </a:cxn>
                  <a:cxn ang="0">
                    <a:pos x="5" y="3"/>
                  </a:cxn>
                  <a:cxn ang="0">
                    <a:pos x="5" y="3"/>
                  </a:cxn>
                  <a:cxn ang="0">
                    <a:pos x="5" y="4"/>
                  </a:cxn>
                  <a:cxn ang="0">
                    <a:pos x="5" y="4"/>
                  </a:cxn>
                  <a:cxn ang="0">
                    <a:pos x="5" y="4"/>
                  </a:cxn>
                  <a:cxn ang="0">
                    <a:pos x="5" y="4"/>
                  </a:cxn>
                  <a:cxn ang="0">
                    <a:pos x="5" y="4"/>
                  </a:cxn>
                  <a:cxn ang="0">
                    <a:pos x="5" y="4"/>
                  </a:cxn>
                  <a:cxn ang="0">
                    <a:pos x="5" y="4"/>
                  </a:cxn>
                  <a:cxn ang="0">
                    <a:pos x="5" y="4"/>
                  </a:cxn>
                  <a:cxn ang="0">
                    <a:pos x="5" y="5"/>
                  </a:cxn>
                  <a:cxn ang="0">
                    <a:pos x="5" y="5"/>
                  </a:cxn>
                  <a:cxn ang="0">
                    <a:pos x="4" y="5"/>
                  </a:cxn>
                  <a:cxn ang="0">
                    <a:pos x="4" y="5"/>
                  </a:cxn>
                  <a:cxn ang="0">
                    <a:pos x="4" y="5"/>
                  </a:cxn>
                  <a:cxn ang="0">
                    <a:pos x="4" y="5"/>
                  </a:cxn>
                  <a:cxn ang="0">
                    <a:pos x="4" y="4"/>
                  </a:cxn>
                  <a:cxn ang="0">
                    <a:pos x="4" y="4"/>
                  </a:cxn>
                  <a:cxn ang="0">
                    <a:pos x="4" y="4"/>
                  </a:cxn>
                </a:cxnLst>
                <a:rect l="0" t="0" r="r" b="b"/>
                <a:pathLst>
                  <a:path w="5" h="5">
                    <a:moveTo>
                      <a:pt x="4" y="4"/>
                    </a:move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0"/>
                    </a:lnTo>
                    <a:lnTo>
                      <a:pt x="2" y="0"/>
                    </a:lnTo>
                    <a:lnTo>
                      <a:pt x="5" y="3"/>
                    </a:lnTo>
                    <a:lnTo>
                      <a:pt x="5" y="3"/>
                    </a:lnTo>
                    <a:lnTo>
                      <a:pt x="5" y="4"/>
                    </a:lnTo>
                    <a:lnTo>
                      <a:pt x="5" y="4"/>
                    </a:lnTo>
                    <a:lnTo>
                      <a:pt x="5" y="4"/>
                    </a:lnTo>
                    <a:lnTo>
                      <a:pt x="5" y="4"/>
                    </a:lnTo>
                    <a:lnTo>
                      <a:pt x="5" y="4"/>
                    </a:lnTo>
                    <a:lnTo>
                      <a:pt x="5" y="4"/>
                    </a:lnTo>
                    <a:lnTo>
                      <a:pt x="5" y="4"/>
                    </a:lnTo>
                    <a:lnTo>
                      <a:pt x="5" y="4"/>
                    </a:lnTo>
                    <a:lnTo>
                      <a:pt x="5" y="5"/>
                    </a:lnTo>
                    <a:lnTo>
                      <a:pt x="5" y="5"/>
                    </a:lnTo>
                    <a:lnTo>
                      <a:pt x="4" y="5"/>
                    </a:lnTo>
                    <a:lnTo>
                      <a:pt x="4" y="5"/>
                    </a:lnTo>
                    <a:lnTo>
                      <a:pt x="4" y="5"/>
                    </a:lnTo>
                    <a:lnTo>
                      <a:pt x="4" y="5"/>
                    </a:lnTo>
                    <a:lnTo>
                      <a:pt x="4" y="4"/>
                    </a:lnTo>
                    <a:lnTo>
                      <a:pt x="4" y="4"/>
                    </a:lnTo>
                    <a:lnTo>
                      <a:pt x="4" y="4"/>
                    </a:lnTo>
                    <a:close/>
                  </a:path>
                </a:pathLst>
              </a:custGeom>
              <a:noFill/>
              <a:ln w="0" cap="rnd">
                <a:solidFill>
                  <a:srgbClr val="FF0000"/>
                </a:solidFill>
                <a:prstDash val="solid"/>
                <a:round/>
                <a:headEnd/>
                <a:tailEnd/>
              </a:ln>
            </p:spPr>
            <p:txBody>
              <a:bodyPr/>
              <a:lstStyle/>
              <a:p>
                <a:endParaRPr lang="en-US" sz="1600" dirty="0"/>
              </a:p>
            </p:txBody>
          </p:sp>
          <p:sp>
            <p:nvSpPr>
              <p:cNvPr id="38696" name="Freeform 808"/>
              <p:cNvSpPr>
                <a:spLocks/>
              </p:cNvSpPr>
              <p:nvPr/>
            </p:nvSpPr>
            <p:spPr bwMode="auto">
              <a:xfrm rot="16200000" flipV="1">
                <a:off x="1936" y="3446"/>
                <a:ext cx="1"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Lst>
                <a:rect l="0" t="0" r="r" b="b"/>
                <a:pathLst>
                  <a:path w="1" h="1">
                    <a:moveTo>
                      <a:pt x="0" y="1"/>
                    </a:moveTo>
                    <a:lnTo>
                      <a:pt x="0" y="1"/>
                    </a:lnTo>
                    <a:lnTo>
                      <a:pt x="0" y="1"/>
                    </a:lnTo>
                    <a:lnTo>
                      <a:pt x="0" y="1"/>
                    </a:lnTo>
                    <a:lnTo>
                      <a:pt x="0" y="1"/>
                    </a:lnTo>
                    <a:lnTo>
                      <a:pt x="0" y="0"/>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1"/>
                    </a:lnTo>
                    <a:lnTo>
                      <a:pt x="0" y="1"/>
                    </a:lnTo>
                    <a:lnTo>
                      <a:pt x="0"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697" name="Freeform 809"/>
              <p:cNvSpPr>
                <a:spLocks/>
              </p:cNvSpPr>
              <p:nvPr/>
            </p:nvSpPr>
            <p:spPr bwMode="auto">
              <a:xfrm rot="16200000" flipV="1">
                <a:off x="1939" y="3450"/>
                <a:ext cx="2" cy="2"/>
              </a:xfrm>
              <a:custGeom>
                <a:avLst/>
                <a:gdLst/>
                <a:ahLst/>
                <a:cxnLst>
                  <a:cxn ang="0">
                    <a:pos x="0" y="2"/>
                  </a:cxn>
                  <a:cxn ang="0">
                    <a:pos x="0" y="2"/>
                  </a:cxn>
                  <a:cxn ang="0">
                    <a:pos x="0" y="2"/>
                  </a:cxn>
                  <a:cxn ang="0">
                    <a:pos x="0" y="1"/>
                  </a:cxn>
                  <a:cxn ang="0">
                    <a:pos x="0" y="1"/>
                  </a:cxn>
                  <a:cxn ang="0">
                    <a:pos x="0" y="1"/>
                  </a:cxn>
                  <a:cxn ang="0">
                    <a:pos x="0" y="1"/>
                  </a:cxn>
                  <a:cxn ang="0">
                    <a:pos x="0" y="1"/>
                  </a:cxn>
                  <a:cxn ang="0">
                    <a:pos x="0" y="1"/>
                  </a:cxn>
                  <a:cxn ang="0">
                    <a:pos x="0" y="1"/>
                  </a:cxn>
                  <a:cxn ang="0">
                    <a:pos x="1" y="0"/>
                  </a:cxn>
                  <a:cxn ang="0">
                    <a:pos x="1" y="0"/>
                  </a:cxn>
                  <a:cxn ang="0">
                    <a:pos x="1" y="0"/>
                  </a:cxn>
                  <a:cxn ang="0">
                    <a:pos x="1" y="0"/>
                  </a:cxn>
                  <a:cxn ang="0">
                    <a:pos x="1" y="0"/>
                  </a:cxn>
                  <a:cxn ang="0">
                    <a:pos x="1" y="0"/>
                  </a:cxn>
                  <a:cxn ang="0">
                    <a:pos x="1" y="0"/>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1" y="2"/>
                  </a:cxn>
                  <a:cxn ang="0">
                    <a:pos x="1" y="2"/>
                  </a:cxn>
                  <a:cxn ang="0">
                    <a:pos x="1" y="2"/>
                  </a:cxn>
                  <a:cxn ang="0">
                    <a:pos x="1" y="2"/>
                  </a:cxn>
                  <a:cxn ang="0">
                    <a:pos x="1" y="2"/>
                  </a:cxn>
                  <a:cxn ang="0">
                    <a:pos x="1" y="2"/>
                  </a:cxn>
                  <a:cxn ang="0">
                    <a:pos x="1" y="2"/>
                  </a:cxn>
                  <a:cxn ang="0">
                    <a:pos x="0" y="2"/>
                  </a:cxn>
                  <a:cxn ang="0">
                    <a:pos x="0" y="2"/>
                  </a:cxn>
                  <a:cxn ang="0">
                    <a:pos x="0" y="2"/>
                  </a:cxn>
                </a:cxnLst>
                <a:rect l="0" t="0" r="r" b="b"/>
                <a:pathLst>
                  <a:path w="2" h="2">
                    <a:moveTo>
                      <a:pt x="0" y="2"/>
                    </a:moveTo>
                    <a:lnTo>
                      <a:pt x="0" y="2"/>
                    </a:lnTo>
                    <a:lnTo>
                      <a:pt x="0" y="2"/>
                    </a:lnTo>
                    <a:lnTo>
                      <a:pt x="0" y="1"/>
                    </a:lnTo>
                    <a:lnTo>
                      <a:pt x="0" y="1"/>
                    </a:lnTo>
                    <a:lnTo>
                      <a:pt x="0" y="1"/>
                    </a:lnTo>
                    <a:lnTo>
                      <a:pt x="0" y="1"/>
                    </a:lnTo>
                    <a:lnTo>
                      <a:pt x="0" y="1"/>
                    </a:lnTo>
                    <a:lnTo>
                      <a:pt x="0" y="1"/>
                    </a:lnTo>
                    <a:lnTo>
                      <a:pt x="0" y="1"/>
                    </a:lnTo>
                    <a:lnTo>
                      <a:pt x="1" y="0"/>
                    </a:lnTo>
                    <a:lnTo>
                      <a:pt x="1" y="0"/>
                    </a:lnTo>
                    <a:lnTo>
                      <a:pt x="1" y="0"/>
                    </a:lnTo>
                    <a:lnTo>
                      <a:pt x="1" y="0"/>
                    </a:lnTo>
                    <a:lnTo>
                      <a:pt x="1" y="0"/>
                    </a:lnTo>
                    <a:lnTo>
                      <a:pt x="1" y="0"/>
                    </a:lnTo>
                    <a:lnTo>
                      <a:pt x="1" y="0"/>
                    </a:lnTo>
                    <a:lnTo>
                      <a:pt x="2" y="1"/>
                    </a:lnTo>
                    <a:lnTo>
                      <a:pt x="2" y="1"/>
                    </a:lnTo>
                    <a:lnTo>
                      <a:pt x="2" y="1"/>
                    </a:lnTo>
                    <a:lnTo>
                      <a:pt x="2" y="1"/>
                    </a:lnTo>
                    <a:lnTo>
                      <a:pt x="2" y="1"/>
                    </a:lnTo>
                    <a:lnTo>
                      <a:pt x="2" y="1"/>
                    </a:lnTo>
                    <a:lnTo>
                      <a:pt x="2" y="1"/>
                    </a:lnTo>
                    <a:lnTo>
                      <a:pt x="2" y="1"/>
                    </a:lnTo>
                    <a:lnTo>
                      <a:pt x="2" y="2"/>
                    </a:lnTo>
                    <a:lnTo>
                      <a:pt x="2" y="2"/>
                    </a:lnTo>
                    <a:lnTo>
                      <a:pt x="1" y="2"/>
                    </a:lnTo>
                    <a:lnTo>
                      <a:pt x="1" y="2"/>
                    </a:lnTo>
                    <a:lnTo>
                      <a:pt x="1" y="2"/>
                    </a:lnTo>
                    <a:lnTo>
                      <a:pt x="1" y="2"/>
                    </a:lnTo>
                    <a:lnTo>
                      <a:pt x="1" y="2"/>
                    </a:lnTo>
                    <a:lnTo>
                      <a:pt x="1" y="2"/>
                    </a:lnTo>
                    <a:lnTo>
                      <a:pt x="1"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698" name="Freeform 810"/>
              <p:cNvSpPr>
                <a:spLocks/>
              </p:cNvSpPr>
              <p:nvPr/>
            </p:nvSpPr>
            <p:spPr bwMode="auto">
              <a:xfrm rot="16200000" flipV="1">
                <a:off x="1942" y="3453"/>
                <a:ext cx="5" cy="5"/>
              </a:xfrm>
              <a:custGeom>
                <a:avLst/>
                <a:gdLst/>
                <a:ahLst/>
                <a:cxnLst>
                  <a:cxn ang="0">
                    <a:pos x="4" y="4"/>
                  </a:cxn>
                  <a:cxn ang="0">
                    <a:pos x="1" y="1"/>
                  </a:cxn>
                  <a:cxn ang="0">
                    <a:pos x="1" y="1"/>
                  </a:cxn>
                  <a:cxn ang="0">
                    <a:pos x="1" y="1"/>
                  </a:cxn>
                  <a:cxn ang="0">
                    <a:pos x="1" y="1"/>
                  </a:cxn>
                  <a:cxn ang="0">
                    <a:pos x="0"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5" y="3"/>
                  </a:cxn>
                  <a:cxn ang="0">
                    <a:pos x="5" y="3"/>
                  </a:cxn>
                  <a:cxn ang="0">
                    <a:pos x="5" y="4"/>
                  </a:cxn>
                  <a:cxn ang="0">
                    <a:pos x="5" y="4"/>
                  </a:cxn>
                  <a:cxn ang="0">
                    <a:pos x="5" y="4"/>
                  </a:cxn>
                  <a:cxn ang="0">
                    <a:pos x="5" y="4"/>
                  </a:cxn>
                  <a:cxn ang="0">
                    <a:pos x="5" y="4"/>
                  </a:cxn>
                  <a:cxn ang="0">
                    <a:pos x="5" y="4"/>
                  </a:cxn>
                  <a:cxn ang="0">
                    <a:pos x="5" y="4"/>
                  </a:cxn>
                  <a:cxn ang="0">
                    <a:pos x="5" y="5"/>
                  </a:cxn>
                  <a:cxn ang="0">
                    <a:pos x="5" y="5"/>
                  </a:cxn>
                  <a:cxn ang="0">
                    <a:pos x="5" y="5"/>
                  </a:cxn>
                  <a:cxn ang="0">
                    <a:pos x="5" y="5"/>
                  </a:cxn>
                  <a:cxn ang="0">
                    <a:pos x="5" y="5"/>
                  </a:cxn>
                  <a:cxn ang="0">
                    <a:pos x="4" y="5"/>
                  </a:cxn>
                  <a:cxn ang="0">
                    <a:pos x="4" y="5"/>
                  </a:cxn>
                  <a:cxn ang="0">
                    <a:pos x="4" y="4"/>
                  </a:cxn>
                  <a:cxn ang="0">
                    <a:pos x="4" y="4"/>
                  </a:cxn>
                  <a:cxn ang="0">
                    <a:pos x="4" y="4"/>
                  </a:cxn>
                </a:cxnLst>
                <a:rect l="0" t="0" r="r" b="b"/>
                <a:pathLst>
                  <a:path w="5" h="5">
                    <a:moveTo>
                      <a:pt x="4" y="4"/>
                    </a:moveTo>
                    <a:lnTo>
                      <a:pt x="1" y="1"/>
                    </a:lnTo>
                    <a:lnTo>
                      <a:pt x="1" y="1"/>
                    </a:lnTo>
                    <a:lnTo>
                      <a:pt x="1" y="1"/>
                    </a:lnTo>
                    <a:lnTo>
                      <a:pt x="1" y="1"/>
                    </a:lnTo>
                    <a:lnTo>
                      <a:pt x="0" y="1"/>
                    </a:lnTo>
                    <a:lnTo>
                      <a:pt x="1" y="0"/>
                    </a:lnTo>
                    <a:lnTo>
                      <a:pt x="1" y="0"/>
                    </a:lnTo>
                    <a:lnTo>
                      <a:pt x="1" y="0"/>
                    </a:lnTo>
                    <a:lnTo>
                      <a:pt x="1" y="0"/>
                    </a:lnTo>
                    <a:lnTo>
                      <a:pt x="1" y="0"/>
                    </a:lnTo>
                    <a:lnTo>
                      <a:pt x="1" y="0"/>
                    </a:lnTo>
                    <a:lnTo>
                      <a:pt x="1" y="0"/>
                    </a:lnTo>
                    <a:lnTo>
                      <a:pt x="1" y="0"/>
                    </a:lnTo>
                    <a:lnTo>
                      <a:pt x="1" y="0"/>
                    </a:lnTo>
                    <a:lnTo>
                      <a:pt x="1" y="0"/>
                    </a:lnTo>
                    <a:lnTo>
                      <a:pt x="2" y="0"/>
                    </a:lnTo>
                    <a:lnTo>
                      <a:pt x="2" y="0"/>
                    </a:lnTo>
                    <a:lnTo>
                      <a:pt x="5" y="3"/>
                    </a:lnTo>
                    <a:lnTo>
                      <a:pt x="5" y="3"/>
                    </a:lnTo>
                    <a:lnTo>
                      <a:pt x="5" y="4"/>
                    </a:lnTo>
                    <a:lnTo>
                      <a:pt x="5" y="4"/>
                    </a:lnTo>
                    <a:lnTo>
                      <a:pt x="5" y="4"/>
                    </a:lnTo>
                    <a:lnTo>
                      <a:pt x="5" y="4"/>
                    </a:lnTo>
                    <a:lnTo>
                      <a:pt x="5" y="4"/>
                    </a:lnTo>
                    <a:lnTo>
                      <a:pt x="5" y="4"/>
                    </a:lnTo>
                    <a:lnTo>
                      <a:pt x="5" y="4"/>
                    </a:lnTo>
                    <a:lnTo>
                      <a:pt x="5" y="5"/>
                    </a:lnTo>
                    <a:lnTo>
                      <a:pt x="5" y="5"/>
                    </a:lnTo>
                    <a:lnTo>
                      <a:pt x="5" y="5"/>
                    </a:lnTo>
                    <a:lnTo>
                      <a:pt x="5" y="5"/>
                    </a:lnTo>
                    <a:lnTo>
                      <a:pt x="5" y="5"/>
                    </a:lnTo>
                    <a:lnTo>
                      <a:pt x="4" y="5"/>
                    </a:lnTo>
                    <a:lnTo>
                      <a:pt x="4" y="5"/>
                    </a:lnTo>
                    <a:lnTo>
                      <a:pt x="4" y="4"/>
                    </a:lnTo>
                    <a:lnTo>
                      <a:pt x="4" y="4"/>
                    </a:lnTo>
                    <a:lnTo>
                      <a:pt x="4" y="4"/>
                    </a:lnTo>
                    <a:close/>
                  </a:path>
                </a:pathLst>
              </a:custGeom>
              <a:noFill/>
              <a:ln w="0" cap="rnd">
                <a:solidFill>
                  <a:srgbClr val="FF0000"/>
                </a:solidFill>
                <a:prstDash val="solid"/>
                <a:round/>
                <a:headEnd/>
                <a:tailEnd/>
              </a:ln>
            </p:spPr>
            <p:txBody>
              <a:bodyPr/>
              <a:lstStyle/>
              <a:p>
                <a:endParaRPr lang="en-US" sz="1600" dirty="0"/>
              </a:p>
            </p:txBody>
          </p:sp>
          <p:sp>
            <p:nvSpPr>
              <p:cNvPr id="38699" name="Freeform 811"/>
              <p:cNvSpPr>
                <a:spLocks/>
              </p:cNvSpPr>
              <p:nvPr/>
            </p:nvSpPr>
            <p:spPr bwMode="auto">
              <a:xfrm rot="16200000" flipV="1">
                <a:off x="1949" y="3460"/>
                <a:ext cx="2" cy="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Lst>
                <a:rect l="0" t="0" r="r" b="b"/>
                <a:pathLst>
                  <a:path w="2" h="1">
                    <a:moveTo>
                      <a:pt x="0" y="1"/>
                    </a:move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1" y="0"/>
                    </a:lnTo>
                    <a:lnTo>
                      <a:pt x="1" y="0"/>
                    </a:lnTo>
                    <a:lnTo>
                      <a:pt x="1" y="0"/>
                    </a:lnTo>
                    <a:lnTo>
                      <a:pt x="2" y="0"/>
                    </a:lnTo>
                    <a:lnTo>
                      <a:pt x="2" y="0"/>
                    </a:lnTo>
                    <a:lnTo>
                      <a:pt x="2" y="0"/>
                    </a:lnTo>
                    <a:lnTo>
                      <a:pt x="2" y="0"/>
                    </a:lnTo>
                    <a:lnTo>
                      <a:pt x="2" y="1"/>
                    </a:lnTo>
                    <a:lnTo>
                      <a:pt x="1" y="1"/>
                    </a:lnTo>
                    <a:lnTo>
                      <a:pt x="1" y="1"/>
                    </a:lnTo>
                    <a:lnTo>
                      <a:pt x="1" y="1"/>
                    </a:lnTo>
                    <a:lnTo>
                      <a:pt x="1" y="1"/>
                    </a:lnTo>
                    <a:lnTo>
                      <a:pt x="1" y="1"/>
                    </a:lnTo>
                    <a:lnTo>
                      <a:pt x="1" y="1"/>
                    </a:lnTo>
                    <a:lnTo>
                      <a:pt x="1" y="1"/>
                    </a:lnTo>
                    <a:lnTo>
                      <a:pt x="1" y="1"/>
                    </a:lnTo>
                    <a:lnTo>
                      <a:pt x="0" y="1"/>
                    </a:lnTo>
                    <a:lnTo>
                      <a:pt x="0" y="1"/>
                    </a:lnTo>
                    <a:lnTo>
                      <a:pt x="0" y="1"/>
                    </a:lnTo>
                    <a:lnTo>
                      <a:pt x="0" y="1"/>
                    </a:lnTo>
                    <a:close/>
                  </a:path>
                </a:pathLst>
              </a:custGeom>
              <a:noFill/>
              <a:ln w="0" cap="rnd">
                <a:solidFill>
                  <a:srgbClr val="FF0000"/>
                </a:solidFill>
                <a:prstDash val="solid"/>
                <a:round/>
                <a:headEnd/>
                <a:tailEnd/>
              </a:ln>
            </p:spPr>
            <p:txBody>
              <a:bodyPr/>
              <a:lstStyle/>
              <a:p>
                <a:endParaRPr lang="en-US" sz="1600" dirty="0"/>
              </a:p>
            </p:txBody>
          </p:sp>
          <p:sp>
            <p:nvSpPr>
              <p:cNvPr id="38700" name="Freeform 812"/>
              <p:cNvSpPr>
                <a:spLocks/>
              </p:cNvSpPr>
              <p:nvPr/>
            </p:nvSpPr>
            <p:spPr bwMode="auto">
              <a:xfrm rot="16200000" flipV="1">
                <a:off x="1952" y="3463"/>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701" name="Freeform 813"/>
              <p:cNvSpPr>
                <a:spLocks/>
              </p:cNvSpPr>
              <p:nvPr/>
            </p:nvSpPr>
            <p:spPr bwMode="auto">
              <a:xfrm rot="16200000" flipV="1">
                <a:off x="1955" y="3466"/>
                <a:ext cx="5" cy="5"/>
              </a:xfrm>
              <a:custGeom>
                <a:avLst/>
                <a:gdLst/>
                <a:ahLst/>
                <a:cxnLst>
                  <a:cxn ang="0">
                    <a:pos x="3" y="4"/>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4" y="3"/>
                  </a:cxn>
                  <a:cxn ang="0">
                    <a:pos x="5" y="3"/>
                  </a:cxn>
                  <a:cxn ang="0">
                    <a:pos x="5" y="3"/>
                  </a:cxn>
                  <a:cxn ang="0">
                    <a:pos x="5" y="4"/>
                  </a:cxn>
                  <a:cxn ang="0">
                    <a:pos x="5" y="4"/>
                  </a:cxn>
                  <a:cxn ang="0">
                    <a:pos x="5" y="4"/>
                  </a:cxn>
                  <a:cxn ang="0">
                    <a:pos x="5" y="4"/>
                  </a:cxn>
                  <a:cxn ang="0">
                    <a:pos x="5" y="4"/>
                  </a:cxn>
                  <a:cxn ang="0">
                    <a:pos x="4" y="4"/>
                  </a:cxn>
                  <a:cxn ang="0">
                    <a:pos x="4" y="4"/>
                  </a:cxn>
                  <a:cxn ang="0">
                    <a:pos x="4" y="5"/>
                  </a:cxn>
                  <a:cxn ang="0">
                    <a:pos x="4" y="5"/>
                  </a:cxn>
                  <a:cxn ang="0">
                    <a:pos x="4" y="5"/>
                  </a:cxn>
                  <a:cxn ang="0">
                    <a:pos x="4" y="5"/>
                  </a:cxn>
                  <a:cxn ang="0">
                    <a:pos x="4" y="5"/>
                  </a:cxn>
                  <a:cxn ang="0">
                    <a:pos x="4" y="4"/>
                  </a:cxn>
                  <a:cxn ang="0">
                    <a:pos x="3" y="4"/>
                  </a:cxn>
                  <a:cxn ang="0">
                    <a:pos x="3" y="4"/>
                  </a:cxn>
                  <a:cxn ang="0">
                    <a:pos x="3" y="4"/>
                  </a:cxn>
                </a:cxnLst>
                <a:rect l="0" t="0" r="r" b="b"/>
                <a:pathLst>
                  <a:path w="5" h="5">
                    <a:moveTo>
                      <a:pt x="3" y="4"/>
                    </a:moveTo>
                    <a:lnTo>
                      <a:pt x="0" y="1"/>
                    </a:lnTo>
                    <a:lnTo>
                      <a:pt x="0" y="1"/>
                    </a:lnTo>
                    <a:lnTo>
                      <a:pt x="0" y="1"/>
                    </a:lnTo>
                    <a:lnTo>
                      <a:pt x="0" y="1"/>
                    </a:lnTo>
                    <a:lnTo>
                      <a:pt x="0" y="1"/>
                    </a:lnTo>
                    <a:lnTo>
                      <a:pt x="0" y="0"/>
                    </a:lnTo>
                    <a:lnTo>
                      <a:pt x="0" y="0"/>
                    </a:lnTo>
                    <a:lnTo>
                      <a:pt x="0" y="0"/>
                    </a:lnTo>
                    <a:lnTo>
                      <a:pt x="0" y="0"/>
                    </a:lnTo>
                    <a:lnTo>
                      <a:pt x="0" y="0"/>
                    </a:lnTo>
                    <a:lnTo>
                      <a:pt x="0" y="0"/>
                    </a:lnTo>
                    <a:lnTo>
                      <a:pt x="0" y="0"/>
                    </a:lnTo>
                    <a:lnTo>
                      <a:pt x="0" y="0"/>
                    </a:lnTo>
                    <a:lnTo>
                      <a:pt x="1" y="0"/>
                    </a:lnTo>
                    <a:lnTo>
                      <a:pt x="1" y="0"/>
                    </a:lnTo>
                    <a:lnTo>
                      <a:pt x="1" y="0"/>
                    </a:lnTo>
                    <a:lnTo>
                      <a:pt x="1" y="0"/>
                    </a:lnTo>
                    <a:lnTo>
                      <a:pt x="4" y="3"/>
                    </a:lnTo>
                    <a:lnTo>
                      <a:pt x="5" y="3"/>
                    </a:lnTo>
                    <a:lnTo>
                      <a:pt x="5" y="3"/>
                    </a:lnTo>
                    <a:lnTo>
                      <a:pt x="5" y="4"/>
                    </a:lnTo>
                    <a:lnTo>
                      <a:pt x="5" y="4"/>
                    </a:lnTo>
                    <a:lnTo>
                      <a:pt x="5" y="4"/>
                    </a:lnTo>
                    <a:lnTo>
                      <a:pt x="5" y="4"/>
                    </a:lnTo>
                    <a:lnTo>
                      <a:pt x="5" y="4"/>
                    </a:lnTo>
                    <a:lnTo>
                      <a:pt x="4" y="4"/>
                    </a:lnTo>
                    <a:lnTo>
                      <a:pt x="4" y="4"/>
                    </a:lnTo>
                    <a:lnTo>
                      <a:pt x="4" y="5"/>
                    </a:lnTo>
                    <a:lnTo>
                      <a:pt x="4" y="5"/>
                    </a:lnTo>
                    <a:lnTo>
                      <a:pt x="4" y="5"/>
                    </a:lnTo>
                    <a:lnTo>
                      <a:pt x="4" y="5"/>
                    </a:lnTo>
                    <a:lnTo>
                      <a:pt x="4" y="5"/>
                    </a:lnTo>
                    <a:lnTo>
                      <a:pt x="4" y="4"/>
                    </a:lnTo>
                    <a:lnTo>
                      <a:pt x="3" y="4"/>
                    </a:lnTo>
                    <a:lnTo>
                      <a:pt x="3" y="4"/>
                    </a:lnTo>
                    <a:lnTo>
                      <a:pt x="3" y="4"/>
                    </a:lnTo>
                    <a:close/>
                  </a:path>
                </a:pathLst>
              </a:custGeom>
              <a:noFill/>
              <a:ln w="0" cap="rnd">
                <a:solidFill>
                  <a:srgbClr val="FF0000"/>
                </a:solidFill>
                <a:prstDash val="solid"/>
                <a:round/>
                <a:headEnd/>
                <a:tailEnd/>
              </a:ln>
            </p:spPr>
            <p:txBody>
              <a:bodyPr/>
              <a:lstStyle/>
              <a:p>
                <a:endParaRPr lang="en-US" sz="1600" dirty="0"/>
              </a:p>
            </p:txBody>
          </p:sp>
          <p:sp>
            <p:nvSpPr>
              <p:cNvPr id="38702" name="Freeform 814"/>
              <p:cNvSpPr>
                <a:spLocks/>
              </p:cNvSpPr>
              <p:nvPr/>
            </p:nvSpPr>
            <p:spPr bwMode="auto">
              <a:xfrm rot="16200000" flipV="1">
                <a:off x="1962" y="3474"/>
                <a:ext cx="2" cy="2"/>
              </a:xfrm>
              <a:custGeom>
                <a:avLst/>
                <a:gdLst/>
                <a:ahLst/>
                <a:cxnLst>
                  <a:cxn ang="0">
                    <a:pos x="1" y="2"/>
                  </a:cxn>
                  <a:cxn ang="0">
                    <a:pos x="1" y="2"/>
                  </a:cxn>
                  <a:cxn ang="0">
                    <a:pos x="0" y="2"/>
                  </a:cxn>
                  <a:cxn ang="0">
                    <a:pos x="0" y="2"/>
                  </a:cxn>
                  <a:cxn ang="0">
                    <a:pos x="0" y="1"/>
                  </a:cxn>
                  <a:cxn ang="0">
                    <a:pos x="0" y="1"/>
                  </a:cxn>
                  <a:cxn ang="0">
                    <a:pos x="0" y="1"/>
                  </a:cxn>
                  <a:cxn ang="0">
                    <a:pos x="0" y="1"/>
                  </a:cxn>
                  <a:cxn ang="0">
                    <a:pos x="0" y="1"/>
                  </a:cxn>
                  <a:cxn ang="0">
                    <a:pos x="1" y="1"/>
                  </a:cxn>
                  <a:cxn ang="0">
                    <a:pos x="1" y="1"/>
                  </a:cxn>
                  <a:cxn ang="0">
                    <a:pos x="1" y="1"/>
                  </a:cxn>
                  <a:cxn ang="0">
                    <a:pos x="1" y="0"/>
                  </a:cxn>
                  <a:cxn ang="0">
                    <a:pos x="1" y="0"/>
                  </a:cxn>
                  <a:cxn ang="0">
                    <a:pos x="1" y="0"/>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2"/>
                  </a:cxn>
                  <a:cxn ang="0">
                    <a:pos x="2" y="2"/>
                  </a:cxn>
                  <a:cxn ang="0">
                    <a:pos x="2" y="2"/>
                  </a:cxn>
                  <a:cxn ang="0">
                    <a:pos x="1" y="2"/>
                  </a:cxn>
                  <a:cxn ang="0">
                    <a:pos x="1" y="2"/>
                  </a:cxn>
                  <a:cxn ang="0">
                    <a:pos x="1" y="2"/>
                  </a:cxn>
                  <a:cxn ang="0">
                    <a:pos x="1" y="2"/>
                  </a:cxn>
                  <a:cxn ang="0">
                    <a:pos x="1" y="2"/>
                  </a:cxn>
                  <a:cxn ang="0">
                    <a:pos x="1" y="2"/>
                  </a:cxn>
                  <a:cxn ang="0">
                    <a:pos x="1" y="2"/>
                  </a:cxn>
                  <a:cxn ang="0">
                    <a:pos x="1" y="2"/>
                  </a:cxn>
                  <a:cxn ang="0">
                    <a:pos x="1" y="2"/>
                  </a:cxn>
                </a:cxnLst>
                <a:rect l="0" t="0" r="r" b="b"/>
                <a:pathLst>
                  <a:path w="2" h="2">
                    <a:moveTo>
                      <a:pt x="1" y="2"/>
                    </a:moveTo>
                    <a:lnTo>
                      <a:pt x="1" y="2"/>
                    </a:lnTo>
                    <a:lnTo>
                      <a:pt x="0" y="2"/>
                    </a:lnTo>
                    <a:lnTo>
                      <a:pt x="0" y="2"/>
                    </a:lnTo>
                    <a:lnTo>
                      <a:pt x="0" y="1"/>
                    </a:lnTo>
                    <a:lnTo>
                      <a:pt x="0" y="1"/>
                    </a:lnTo>
                    <a:lnTo>
                      <a:pt x="0" y="1"/>
                    </a:lnTo>
                    <a:lnTo>
                      <a:pt x="0" y="1"/>
                    </a:lnTo>
                    <a:lnTo>
                      <a:pt x="0" y="1"/>
                    </a:lnTo>
                    <a:lnTo>
                      <a:pt x="1" y="1"/>
                    </a:lnTo>
                    <a:lnTo>
                      <a:pt x="1" y="1"/>
                    </a:lnTo>
                    <a:lnTo>
                      <a:pt x="1" y="1"/>
                    </a:lnTo>
                    <a:lnTo>
                      <a:pt x="1" y="0"/>
                    </a:lnTo>
                    <a:lnTo>
                      <a:pt x="1" y="0"/>
                    </a:lnTo>
                    <a:lnTo>
                      <a:pt x="1" y="0"/>
                    </a:lnTo>
                    <a:lnTo>
                      <a:pt x="1" y="1"/>
                    </a:lnTo>
                    <a:lnTo>
                      <a:pt x="2" y="1"/>
                    </a:lnTo>
                    <a:lnTo>
                      <a:pt x="2" y="1"/>
                    </a:lnTo>
                    <a:lnTo>
                      <a:pt x="2" y="1"/>
                    </a:lnTo>
                    <a:lnTo>
                      <a:pt x="2" y="1"/>
                    </a:lnTo>
                    <a:lnTo>
                      <a:pt x="2" y="1"/>
                    </a:lnTo>
                    <a:lnTo>
                      <a:pt x="2" y="1"/>
                    </a:lnTo>
                    <a:lnTo>
                      <a:pt x="2" y="1"/>
                    </a:lnTo>
                    <a:lnTo>
                      <a:pt x="2" y="1"/>
                    </a:lnTo>
                    <a:lnTo>
                      <a:pt x="2" y="1"/>
                    </a:lnTo>
                    <a:lnTo>
                      <a:pt x="2" y="2"/>
                    </a:lnTo>
                    <a:lnTo>
                      <a:pt x="2" y="2"/>
                    </a:lnTo>
                    <a:lnTo>
                      <a:pt x="2" y="2"/>
                    </a:lnTo>
                    <a:lnTo>
                      <a:pt x="1" y="2"/>
                    </a:lnTo>
                    <a:lnTo>
                      <a:pt x="1" y="2"/>
                    </a:lnTo>
                    <a:lnTo>
                      <a:pt x="1" y="2"/>
                    </a:lnTo>
                    <a:lnTo>
                      <a:pt x="1" y="2"/>
                    </a:lnTo>
                    <a:lnTo>
                      <a:pt x="1" y="2"/>
                    </a:lnTo>
                    <a:lnTo>
                      <a:pt x="1" y="2"/>
                    </a:lnTo>
                    <a:lnTo>
                      <a:pt x="1" y="2"/>
                    </a:lnTo>
                    <a:lnTo>
                      <a:pt x="1" y="2"/>
                    </a:lnTo>
                    <a:lnTo>
                      <a:pt x="1" y="2"/>
                    </a:lnTo>
                    <a:close/>
                  </a:path>
                </a:pathLst>
              </a:custGeom>
              <a:noFill/>
              <a:ln w="0" cap="rnd">
                <a:solidFill>
                  <a:srgbClr val="FF0000"/>
                </a:solidFill>
                <a:prstDash val="solid"/>
                <a:round/>
                <a:headEnd/>
                <a:tailEnd/>
              </a:ln>
            </p:spPr>
            <p:txBody>
              <a:bodyPr/>
              <a:lstStyle/>
              <a:p>
                <a:endParaRPr lang="en-US" sz="1600" dirty="0"/>
              </a:p>
            </p:txBody>
          </p:sp>
          <p:sp>
            <p:nvSpPr>
              <p:cNvPr id="38703" name="Freeform 815"/>
              <p:cNvSpPr>
                <a:spLocks/>
              </p:cNvSpPr>
              <p:nvPr/>
            </p:nvSpPr>
            <p:spPr bwMode="auto">
              <a:xfrm rot="16200000" flipV="1">
                <a:off x="1965" y="3477"/>
                <a:ext cx="1" cy="2"/>
              </a:xfrm>
              <a:custGeom>
                <a:avLst/>
                <a:gdLst/>
                <a:ahLst/>
                <a:cxnLst>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Lst>
                <a:rect l="0" t="0" r="r" b="b"/>
                <a:pathLst>
                  <a:path w="1" h="2">
                    <a:moveTo>
                      <a:pt x="0" y="2"/>
                    </a:moveTo>
                    <a:lnTo>
                      <a:pt x="0" y="2"/>
                    </a:lnTo>
                    <a:lnTo>
                      <a:pt x="0" y="1"/>
                    </a:lnTo>
                    <a:lnTo>
                      <a:pt x="0" y="1"/>
                    </a:lnTo>
                    <a:lnTo>
                      <a:pt x="0" y="1"/>
                    </a:lnTo>
                    <a:lnTo>
                      <a:pt x="0" y="1"/>
                    </a:lnTo>
                    <a:lnTo>
                      <a:pt x="0" y="1"/>
                    </a:lnTo>
                    <a:lnTo>
                      <a:pt x="0" y="1"/>
                    </a:lnTo>
                    <a:lnTo>
                      <a:pt x="0" y="1"/>
                    </a:lnTo>
                    <a:lnTo>
                      <a:pt x="0" y="0"/>
                    </a:lnTo>
                    <a:lnTo>
                      <a:pt x="0" y="0"/>
                    </a:lnTo>
                    <a:lnTo>
                      <a:pt x="0" y="0"/>
                    </a:lnTo>
                    <a:lnTo>
                      <a:pt x="0" y="0"/>
                    </a:lnTo>
                    <a:lnTo>
                      <a:pt x="1" y="0"/>
                    </a:lnTo>
                    <a:lnTo>
                      <a:pt x="1" y="0"/>
                    </a:lnTo>
                    <a:lnTo>
                      <a:pt x="1" y="0"/>
                    </a:lnTo>
                    <a:lnTo>
                      <a:pt x="1" y="0"/>
                    </a:lnTo>
                    <a:lnTo>
                      <a:pt x="1" y="0"/>
                    </a:lnTo>
                    <a:lnTo>
                      <a:pt x="1" y="0"/>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704" name="Freeform 816"/>
              <p:cNvSpPr>
                <a:spLocks/>
              </p:cNvSpPr>
              <p:nvPr/>
            </p:nvSpPr>
            <p:spPr bwMode="auto">
              <a:xfrm rot="16200000" flipV="1">
                <a:off x="1968" y="3480"/>
                <a:ext cx="5" cy="5"/>
              </a:xfrm>
              <a:custGeom>
                <a:avLst/>
                <a:gdLst/>
                <a:ahLst/>
                <a:cxnLst>
                  <a:cxn ang="0">
                    <a:pos x="4" y="4"/>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5" y="3"/>
                  </a:cxn>
                  <a:cxn ang="0">
                    <a:pos x="5" y="3"/>
                  </a:cxn>
                  <a:cxn ang="0">
                    <a:pos x="5" y="3"/>
                  </a:cxn>
                  <a:cxn ang="0">
                    <a:pos x="5" y="4"/>
                  </a:cxn>
                  <a:cxn ang="0">
                    <a:pos x="5" y="4"/>
                  </a:cxn>
                  <a:cxn ang="0">
                    <a:pos x="5" y="4"/>
                  </a:cxn>
                  <a:cxn ang="0">
                    <a:pos x="5" y="4"/>
                  </a:cxn>
                  <a:cxn ang="0">
                    <a:pos x="5" y="4"/>
                  </a:cxn>
                  <a:cxn ang="0">
                    <a:pos x="5" y="4"/>
                  </a:cxn>
                  <a:cxn ang="0">
                    <a:pos x="5" y="4"/>
                  </a:cxn>
                  <a:cxn ang="0">
                    <a:pos x="5" y="4"/>
                  </a:cxn>
                  <a:cxn ang="0">
                    <a:pos x="4" y="5"/>
                  </a:cxn>
                  <a:cxn ang="0">
                    <a:pos x="4" y="5"/>
                  </a:cxn>
                  <a:cxn ang="0">
                    <a:pos x="4" y="5"/>
                  </a:cxn>
                  <a:cxn ang="0">
                    <a:pos x="4" y="5"/>
                  </a:cxn>
                  <a:cxn ang="0">
                    <a:pos x="4" y="4"/>
                  </a:cxn>
                  <a:cxn ang="0">
                    <a:pos x="4" y="4"/>
                  </a:cxn>
                  <a:cxn ang="0">
                    <a:pos x="4" y="4"/>
                  </a:cxn>
                  <a:cxn ang="0">
                    <a:pos x="4" y="4"/>
                  </a:cxn>
                </a:cxnLst>
                <a:rect l="0" t="0" r="r" b="b"/>
                <a:pathLst>
                  <a:path w="5" h="5">
                    <a:moveTo>
                      <a:pt x="4" y="4"/>
                    </a:moveTo>
                    <a:lnTo>
                      <a:pt x="0" y="1"/>
                    </a:lnTo>
                    <a:lnTo>
                      <a:pt x="0" y="1"/>
                    </a:lnTo>
                    <a:lnTo>
                      <a:pt x="0" y="1"/>
                    </a:lnTo>
                    <a:lnTo>
                      <a:pt x="0" y="1"/>
                    </a:lnTo>
                    <a:lnTo>
                      <a:pt x="0" y="1"/>
                    </a:lnTo>
                    <a:lnTo>
                      <a:pt x="0" y="0"/>
                    </a:lnTo>
                    <a:lnTo>
                      <a:pt x="0" y="0"/>
                    </a:lnTo>
                    <a:lnTo>
                      <a:pt x="0" y="0"/>
                    </a:lnTo>
                    <a:lnTo>
                      <a:pt x="0" y="0"/>
                    </a:lnTo>
                    <a:lnTo>
                      <a:pt x="0" y="0"/>
                    </a:lnTo>
                    <a:lnTo>
                      <a:pt x="0" y="0"/>
                    </a:lnTo>
                    <a:lnTo>
                      <a:pt x="1" y="0"/>
                    </a:lnTo>
                    <a:lnTo>
                      <a:pt x="1" y="0"/>
                    </a:lnTo>
                    <a:lnTo>
                      <a:pt x="1" y="0"/>
                    </a:lnTo>
                    <a:lnTo>
                      <a:pt x="1" y="0"/>
                    </a:lnTo>
                    <a:lnTo>
                      <a:pt x="1" y="0"/>
                    </a:lnTo>
                    <a:lnTo>
                      <a:pt x="1" y="0"/>
                    </a:lnTo>
                    <a:lnTo>
                      <a:pt x="5" y="3"/>
                    </a:lnTo>
                    <a:lnTo>
                      <a:pt x="5" y="3"/>
                    </a:lnTo>
                    <a:lnTo>
                      <a:pt x="5" y="3"/>
                    </a:lnTo>
                    <a:lnTo>
                      <a:pt x="5" y="4"/>
                    </a:lnTo>
                    <a:lnTo>
                      <a:pt x="5" y="4"/>
                    </a:lnTo>
                    <a:lnTo>
                      <a:pt x="5" y="4"/>
                    </a:lnTo>
                    <a:lnTo>
                      <a:pt x="5" y="4"/>
                    </a:lnTo>
                    <a:lnTo>
                      <a:pt x="5" y="4"/>
                    </a:lnTo>
                    <a:lnTo>
                      <a:pt x="5" y="4"/>
                    </a:lnTo>
                    <a:lnTo>
                      <a:pt x="5" y="4"/>
                    </a:lnTo>
                    <a:lnTo>
                      <a:pt x="5" y="4"/>
                    </a:lnTo>
                    <a:lnTo>
                      <a:pt x="4" y="5"/>
                    </a:lnTo>
                    <a:lnTo>
                      <a:pt x="4" y="5"/>
                    </a:lnTo>
                    <a:lnTo>
                      <a:pt x="4" y="5"/>
                    </a:lnTo>
                    <a:lnTo>
                      <a:pt x="4" y="5"/>
                    </a:lnTo>
                    <a:lnTo>
                      <a:pt x="4" y="4"/>
                    </a:lnTo>
                    <a:lnTo>
                      <a:pt x="4" y="4"/>
                    </a:lnTo>
                    <a:lnTo>
                      <a:pt x="4" y="4"/>
                    </a:lnTo>
                    <a:lnTo>
                      <a:pt x="4" y="4"/>
                    </a:lnTo>
                    <a:close/>
                  </a:path>
                </a:pathLst>
              </a:custGeom>
              <a:noFill/>
              <a:ln w="0" cap="rnd">
                <a:solidFill>
                  <a:srgbClr val="FF0000"/>
                </a:solidFill>
                <a:prstDash val="solid"/>
                <a:round/>
                <a:headEnd/>
                <a:tailEnd/>
              </a:ln>
            </p:spPr>
            <p:txBody>
              <a:bodyPr/>
              <a:lstStyle/>
              <a:p>
                <a:endParaRPr lang="en-US" sz="1600" dirty="0"/>
              </a:p>
            </p:txBody>
          </p:sp>
          <p:sp>
            <p:nvSpPr>
              <p:cNvPr id="38705" name="Freeform 817"/>
              <p:cNvSpPr>
                <a:spLocks/>
              </p:cNvSpPr>
              <p:nvPr/>
            </p:nvSpPr>
            <p:spPr bwMode="auto">
              <a:xfrm rot="16200000" flipV="1">
                <a:off x="1975" y="3487"/>
                <a:ext cx="1" cy="2"/>
              </a:xfrm>
              <a:custGeom>
                <a:avLst/>
                <a:gdLst/>
                <a:ahLst/>
                <a:cxnLst>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0" y="2"/>
                  </a:cxn>
                  <a:cxn ang="0">
                    <a:pos x="0" y="2"/>
                  </a:cxn>
                  <a:cxn ang="0">
                    <a:pos x="0" y="2"/>
                  </a:cxn>
                  <a:cxn ang="0">
                    <a:pos x="0" y="2"/>
                  </a:cxn>
                  <a:cxn ang="0">
                    <a:pos x="0" y="2"/>
                  </a:cxn>
                  <a:cxn ang="0">
                    <a:pos x="0" y="2"/>
                  </a:cxn>
                  <a:cxn ang="0">
                    <a:pos x="0" y="2"/>
                  </a:cxn>
                </a:cxnLst>
                <a:rect l="0" t="0" r="r" b="b"/>
                <a:pathLst>
                  <a:path w="1" h="2">
                    <a:moveTo>
                      <a:pt x="0" y="2"/>
                    </a:moveTo>
                    <a:lnTo>
                      <a:pt x="0" y="2"/>
                    </a:lnTo>
                    <a:lnTo>
                      <a:pt x="0" y="2"/>
                    </a:lnTo>
                    <a:lnTo>
                      <a:pt x="0" y="2"/>
                    </a:lnTo>
                    <a:lnTo>
                      <a:pt x="0" y="1"/>
                    </a:lnTo>
                    <a:lnTo>
                      <a:pt x="0" y="1"/>
                    </a:lnTo>
                    <a:lnTo>
                      <a:pt x="0" y="1"/>
                    </a:lnTo>
                    <a:lnTo>
                      <a:pt x="0" y="1"/>
                    </a:lnTo>
                    <a:lnTo>
                      <a:pt x="0" y="1"/>
                    </a:lnTo>
                    <a:lnTo>
                      <a:pt x="0" y="1"/>
                    </a:lnTo>
                    <a:lnTo>
                      <a:pt x="0" y="1"/>
                    </a:lnTo>
                    <a:lnTo>
                      <a:pt x="0" y="0"/>
                    </a:lnTo>
                    <a:lnTo>
                      <a:pt x="0" y="0"/>
                    </a:lnTo>
                    <a:lnTo>
                      <a:pt x="0" y="0"/>
                    </a:lnTo>
                    <a:lnTo>
                      <a:pt x="1" y="0"/>
                    </a:lnTo>
                    <a:lnTo>
                      <a:pt x="1" y="0"/>
                    </a:lnTo>
                    <a:lnTo>
                      <a:pt x="1" y="1"/>
                    </a:lnTo>
                    <a:lnTo>
                      <a:pt x="1" y="1"/>
                    </a:lnTo>
                    <a:lnTo>
                      <a:pt x="1" y="1"/>
                    </a:lnTo>
                    <a:lnTo>
                      <a:pt x="1" y="1"/>
                    </a:lnTo>
                    <a:lnTo>
                      <a:pt x="1" y="1"/>
                    </a:lnTo>
                    <a:lnTo>
                      <a:pt x="1" y="1"/>
                    </a:lnTo>
                    <a:lnTo>
                      <a:pt x="1" y="1"/>
                    </a:lnTo>
                    <a:lnTo>
                      <a:pt x="1" y="1"/>
                    </a:lnTo>
                    <a:lnTo>
                      <a:pt x="1" y="2"/>
                    </a:lnTo>
                    <a:lnTo>
                      <a:pt x="1" y="2"/>
                    </a:lnTo>
                    <a:lnTo>
                      <a:pt x="1" y="2"/>
                    </a:lnTo>
                    <a:lnTo>
                      <a:pt x="1" y="2"/>
                    </a:lnTo>
                    <a:lnTo>
                      <a:pt x="1" y="2"/>
                    </a:lnTo>
                    <a:lnTo>
                      <a:pt x="1" y="2"/>
                    </a:lnTo>
                    <a:lnTo>
                      <a:pt x="0" y="2"/>
                    </a:lnTo>
                    <a:lnTo>
                      <a:pt x="0" y="2"/>
                    </a:lnTo>
                    <a:lnTo>
                      <a:pt x="0" y="2"/>
                    </a:lnTo>
                    <a:lnTo>
                      <a:pt x="0" y="2"/>
                    </a:lnTo>
                    <a:lnTo>
                      <a:pt x="0" y="2"/>
                    </a:lnTo>
                    <a:lnTo>
                      <a:pt x="0" y="2"/>
                    </a:lnTo>
                    <a:lnTo>
                      <a:pt x="0" y="2"/>
                    </a:lnTo>
                    <a:close/>
                  </a:path>
                </a:pathLst>
              </a:custGeom>
              <a:noFill/>
              <a:ln w="0" cap="rnd">
                <a:solidFill>
                  <a:srgbClr val="FF0000"/>
                </a:solidFill>
                <a:prstDash val="solid"/>
                <a:round/>
                <a:headEnd/>
                <a:tailEnd/>
              </a:ln>
            </p:spPr>
            <p:txBody>
              <a:bodyPr/>
              <a:lstStyle/>
              <a:p>
                <a:endParaRPr lang="en-US" sz="1600" dirty="0"/>
              </a:p>
            </p:txBody>
          </p:sp>
          <p:sp>
            <p:nvSpPr>
              <p:cNvPr id="38706" name="Freeform 818"/>
              <p:cNvSpPr>
                <a:spLocks/>
              </p:cNvSpPr>
              <p:nvPr/>
            </p:nvSpPr>
            <p:spPr bwMode="auto">
              <a:xfrm rot="16200000" flipV="1">
                <a:off x="1971" y="3482"/>
                <a:ext cx="13" cy="13"/>
              </a:xfrm>
              <a:custGeom>
                <a:avLst/>
                <a:gdLst/>
                <a:ahLst/>
                <a:cxnLst>
                  <a:cxn ang="0">
                    <a:pos x="0" y="0"/>
                  </a:cxn>
                  <a:cxn ang="0">
                    <a:pos x="5" y="13"/>
                  </a:cxn>
                  <a:cxn ang="0">
                    <a:pos x="5" y="12"/>
                  </a:cxn>
                  <a:cxn ang="0">
                    <a:pos x="5" y="11"/>
                  </a:cxn>
                  <a:cxn ang="0">
                    <a:pos x="6" y="11"/>
                  </a:cxn>
                  <a:cxn ang="0">
                    <a:pos x="6" y="10"/>
                  </a:cxn>
                  <a:cxn ang="0">
                    <a:pos x="7" y="9"/>
                  </a:cxn>
                  <a:cxn ang="0">
                    <a:pos x="7" y="9"/>
                  </a:cxn>
                  <a:cxn ang="0">
                    <a:pos x="7" y="8"/>
                  </a:cxn>
                  <a:cxn ang="0">
                    <a:pos x="8" y="8"/>
                  </a:cxn>
                  <a:cxn ang="0">
                    <a:pos x="9" y="7"/>
                  </a:cxn>
                  <a:cxn ang="0">
                    <a:pos x="9" y="7"/>
                  </a:cxn>
                  <a:cxn ang="0">
                    <a:pos x="10" y="6"/>
                  </a:cxn>
                  <a:cxn ang="0">
                    <a:pos x="10" y="6"/>
                  </a:cxn>
                  <a:cxn ang="0">
                    <a:pos x="11" y="5"/>
                  </a:cxn>
                  <a:cxn ang="0">
                    <a:pos x="12" y="5"/>
                  </a:cxn>
                  <a:cxn ang="0">
                    <a:pos x="12" y="5"/>
                  </a:cxn>
                  <a:cxn ang="0">
                    <a:pos x="13" y="4"/>
                  </a:cxn>
                  <a:cxn ang="0">
                    <a:pos x="13" y="4"/>
                  </a:cxn>
                  <a:cxn ang="0">
                    <a:pos x="0" y="0"/>
                  </a:cxn>
                  <a:cxn ang="0">
                    <a:pos x="0" y="0"/>
                  </a:cxn>
                  <a:cxn ang="0">
                    <a:pos x="0" y="0"/>
                  </a:cxn>
                </a:cxnLst>
                <a:rect l="0" t="0" r="r" b="b"/>
                <a:pathLst>
                  <a:path w="13" h="13">
                    <a:moveTo>
                      <a:pt x="0" y="0"/>
                    </a:moveTo>
                    <a:lnTo>
                      <a:pt x="5" y="13"/>
                    </a:lnTo>
                    <a:lnTo>
                      <a:pt x="5" y="12"/>
                    </a:lnTo>
                    <a:lnTo>
                      <a:pt x="5" y="11"/>
                    </a:lnTo>
                    <a:lnTo>
                      <a:pt x="6" y="11"/>
                    </a:lnTo>
                    <a:lnTo>
                      <a:pt x="6" y="10"/>
                    </a:lnTo>
                    <a:lnTo>
                      <a:pt x="7" y="9"/>
                    </a:lnTo>
                    <a:lnTo>
                      <a:pt x="7" y="9"/>
                    </a:lnTo>
                    <a:lnTo>
                      <a:pt x="7" y="8"/>
                    </a:lnTo>
                    <a:lnTo>
                      <a:pt x="8" y="8"/>
                    </a:lnTo>
                    <a:lnTo>
                      <a:pt x="9" y="7"/>
                    </a:lnTo>
                    <a:lnTo>
                      <a:pt x="9" y="7"/>
                    </a:lnTo>
                    <a:lnTo>
                      <a:pt x="10" y="6"/>
                    </a:lnTo>
                    <a:lnTo>
                      <a:pt x="10" y="6"/>
                    </a:lnTo>
                    <a:lnTo>
                      <a:pt x="11" y="5"/>
                    </a:lnTo>
                    <a:lnTo>
                      <a:pt x="12" y="5"/>
                    </a:lnTo>
                    <a:lnTo>
                      <a:pt x="12" y="5"/>
                    </a:lnTo>
                    <a:lnTo>
                      <a:pt x="13" y="4"/>
                    </a:lnTo>
                    <a:lnTo>
                      <a:pt x="13" y="4"/>
                    </a:lnTo>
                    <a:lnTo>
                      <a:pt x="0" y="0"/>
                    </a:lnTo>
                    <a:lnTo>
                      <a:pt x="0" y="0"/>
                    </a:lnTo>
                    <a:lnTo>
                      <a:pt x="0" y="0"/>
                    </a:lnTo>
                    <a:close/>
                  </a:path>
                </a:pathLst>
              </a:custGeom>
              <a:solidFill>
                <a:srgbClr val="FF0000"/>
              </a:solidFill>
              <a:ln w="9525">
                <a:noFill/>
                <a:round/>
                <a:headEnd/>
                <a:tailEnd/>
              </a:ln>
            </p:spPr>
            <p:txBody>
              <a:bodyPr/>
              <a:lstStyle/>
              <a:p>
                <a:endParaRPr lang="en-US" sz="1600" dirty="0"/>
              </a:p>
            </p:txBody>
          </p:sp>
          <p:pic>
            <p:nvPicPr>
              <p:cNvPr id="38707" name="Picture 819"/>
              <p:cNvPicPr>
                <a:picLocks noChangeAspect="1" noChangeArrowheads="1"/>
              </p:cNvPicPr>
              <p:nvPr/>
            </p:nvPicPr>
            <p:blipFill>
              <a:blip r:embed="rId2" cstate="print"/>
              <a:srcRect/>
              <a:stretch>
                <a:fillRect/>
              </a:stretch>
            </p:blipFill>
            <p:spPr bwMode="auto">
              <a:xfrm rot="16200000" flipV="1">
                <a:off x="1740" y="3242"/>
                <a:ext cx="47" cy="47"/>
              </a:xfrm>
              <a:prstGeom prst="rect">
                <a:avLst/>
              </a:prstGeom>
              <a:noFill/>
              <a:ln w="9525">
                <a:noFill/>
                <a:miter lim="800000"/>
                <a:headEnd/>
                <a:tailEnd/>
              </a:ln>
            </p:spPr>
          </p:pic>
          <p:pic>
            <p:nvPicPr>
              <p:cNvPr id="38708" name="Picture 820"/>
              <p:cNvPicPr>
                <a:picLocks noChangeAspect="1" noChangeArrowheads="1"/>
              </p:cNvPicPr>
              <p:nvPr/>
            </p:nvPicPr>
            <p:blipFill>
              <a:blip r:embed="rId3" cstate="print"/>
              <a:srcRect/>
              <a:stretch>
                <a:fillRect/>
              </a:stretch>
            </p:blipFill>
            <p:spPr bwMode="auto">
              <a:xfrm rot="16200000" flipV="1">
                <a:off x="1801" y="3306"/>
                <a:ext cx="47" cy="46"/>
              </a:xfrm>
              <a:prstGeom prst="rect">
                <a:avLst/>
              </a:prstGeom>
              <a:noFill/>
              <a:ln w="9525">
                <a:noFill/>
                <a:miter lim="800000"/>
                <a:headEnd/>
                <a:tailEnd/>
              </a:ln>
            </p:spPr>
          </p:pic>
          <p:pic>
            <p:nvPicPr>
              <p:cNvPr id="38709" name="Picture 821"/>
              <p:cNvPicPr>
                <a:picLocks noChangeAspect="1" noChangeArrowheads="1"/>
              </p:cNvPicPr>
              <p:nvPr/>
            </p:nvPicPr>
            <p:blipFill>
              <a:blip r:embed="rId4" cstate="print"/>
              <a:srcRect/>
              <a:stretch>
                <a:fillRect/>
              </a:stretch>
            </p:blipFill>
            <p:spPr bwMode="auto">
              <a:xfrm rot="16200000" flipV="1">
                <a:off x="1870" y="3378"/>
                <a:ext cx="46" cy="46"/>
              </a:xfrm>
              <a:prstGeom prst="rect">
                <a:avLst/>
              </a:prstGeom>
              <a:noFill/>
              <a:ln w="9525">
                <a:noFill/>
                <a:miter lim="800000"/>
                <a:headEnd/>
                <a:tailEnd/>
              </a:ln>
            </p:spPr>
          </p:pic>
          <p:pic>
            <p:nvPicPr>
              <p:cNvPr id="38710" name="Picture 822"/>
              <p:cNvPicPr>
                <a:picLocks noChangeAspect="1" noChangeArrowheads="1"/>
              </p:cNvPicPr>
              <p:nvPr/>
            </p:nvPicPr>
            <p:blipFill>
              <a:blip r:embed="rId5" cstate="print"/>
              <a:srcRect/>
              <a:stretch>
                <a:fillRect/>
              </a:stretch>
            </p:blipFill>
            <p:spPr bwMode="auto">
              <a:xfrm rot="16200000" flipV="1">
                <a:off x="1931" y="3442"/>
                <a:ext cx="46" cy="46"/>
              </a:xfrm>
              <a:prstGeom prst="rect">
                <a:avLst/>
              </a:prstGeom>
              <a:noFill/>
              <a:ln w="9525">
                <a:noFill/>
                <a:miter lim="800000"/>
                <a:headEnd/>
                <a:tailEnd/>
              </a:ln>
            </p:spPr>
          </p:pic>
          <p:sp>
            <p:nvSpPr>
              <p:cNvPr id="38713" name="Freeform 825"/>
              <p:cNvSpPr>
                <a:spLocks/>
              </p:cNvSpPr>
              <p:nvPr/>
            </p:nvSpPr>
            <p:spPr bwMode="auto">
              <a:xfrm rot="16200000" flipV="1">
                <a:off x="1780" y="3189"/>
                <a:ext cx="95" cy="33"/>
              </a:xfrm>
              <a:custGeom>
                <a:avLst/>
                <a:gdLst/>
                <a:ahLst/>
                <a:cxnLst>
                  <a:cxn ang="0">
                    <a:pos x="0" y="0"/>
                  </a:cxn>
                  <a:cxn ang="0">
                    <a:pos x="0" y="33"/>
                  </a:cxn>
                  <a:cxn ang="0">
                    <a:pos x="95" y="33"/>
                  </a:cxn>
                  <a:cxn ang="0">
                    <a:pos x="95" y="0"/>
                  </a:cxn>
                  <a:cxn ang="0">
                    <a:pos x="0" y="0"/>
                  </a:cxn>
                  <a:cxn ang="0">
                    <a:pos x="0" y="0"/>
                  </a:cxn>
                </a:cxnLst>
                <a:rect l="0" t="0" r="r" b="b"/>
                <a:pathLst>
                  <a:path w="95" h="33">
                    <a:moveTo>
                      <a:pt x="0" y="0"/>
                    </a:moveTo>
                    <a:lnTo>
                      <a:pt x="0" y="33"/>
                    </a:lnTo>
                    <a:lnTo>
                      <a:pt x="95" y="33"/>
                    </a:lnTo>
                    <a:lnTo>
                      <a:pt x="95" y="0"/>
                    </a:lnTo>
                    <a:lnTo>
                      <a:pt x="0" y="0"/>
                    </a:lnTo>
                    <a:lnTo>
                      <a:pt x="0" y="0"/>
                    </a:lnTo>
                    <a:close/>
                  </a:path>
                </a:pathLst>
              </a:custGeom>
              <a:solidFill>
                <a:srgbClr val="FFFFFF"/>
              </a:solidFill>
              <a:ln w="9525">
                <a:noFill/>
                <a:round/>
                <a:headEnd/>
                <a:tailEnd/>
              </a:ln>
            </p:spPr>
            <p:txBody>
              <a:bodyPr/>
              <a:lstStyle/>
              <a:p>
                <a:endParaRPr lang="en-US" sz="1600" dirty="0"/>
              </a:p>
            </p:txBody>
          </p:sp>
        </p:grpSp>
        <p:grpSp>
          <p:nvGrpSpPr>
            <p:cNvPr id="3" name="Group 736"/>
            <p:cNvGrpSpPr>
              <a:grpSpLocks/>
            </p:cNvGrpSpPr>
            <p:nvPr/>
          </p:nvGrpSpPr>
          <p:grpSpPr bwMode="auto">
            <a:xfrm rot="5400000">
              <a:off x="3663950" y="4878388"/>
              <a:ext cx="1458913" cy="496887"/>
              <a:chOff x="2458" y="2953"/>
              <a:chExt cx="919" cy="313"/>
            </a:xfrm>
          </p:grpSpPr>
          <p:sp>
            <p:nvSpPr>
              <p:cNvPr id="38499" name="Rectangle 611"/>
              <p:cNvSpPr>
                <a:spLocks noChangeArrowheads="1"/>
              </p:cNvSpPr>
              <p:nvPr/>
            </p:nvSpPr>
            <p:spPr bwMode="auto">
              <a:xfrm flipH="1">
                <a:off x="3223" y="3073"/>
                <a:ext cx="48" cy="67"/>
              </a:xfrm>
              <a:prstGeom prst="rect">
                <a:avLst/>
              </a:prstGeom>
              <a:solidFill>
                <a:srgbClr val="FF3300"/>
              </a:solidFill>
              <a:ln w="9525">
                <a:noFill/>
                <a:miter lim="800000"/>
                <a:headEnd/>
                <a:tailEnd/>
              </a:ln>
              <a:effectLst/>
            </p:spPr>
            <p:txBody>
              <a:bodyPr wrap="none" anchor="ctr"/>
              <a:lstStyle/>
              <a:p>
                <a:endParaRPr lang="en-US" sz="1600" dirty="0"/>
              </a:p>
            </p:txBody>
          </p:sp>
          <p:sp>
            <p:nvSpPr>
              <p:cNvPr id="38500" name="Rectangle 612"/>
              <p:cNvSpPr>
                <a:spLocks noChangeArrowheads="1"/>
              </p:cNvSpPr>
              <p:nvPr/>
            </p:nvSpPr>
            <p:spPr bwMode="auto">
              <a:xfrm flipH="1">
                <a:off x="2584" y="3140"/>
                <a:ext cx="689" cy="114"/>
              </a:xfrm>
              <a:prstGeom prst="rect">
                <a:avLst/>
              </a:prstGeom>
              <a:solidFill>
                <a:srgbClr val="FFCC66"/>
              </a:solidFill>
              <a:ln w="9525">
                <a:noFill/>
                <a:miter lim="800000"/>
                <a:headEnd/>
                <a:tailEnd/>
              </a:ln>
              <a:effectLst/>
            </p:spPr>
            <p:txBody>
              <a:bodyPr wrap="none" anchor="ctr"/>
              <a:lstStyle/>
              <a:p>
                <a:endParaRPr lang="en-US" sz="1600" dirty="0"/>
              </a:p>
            </p:txBody>
          </p:sp>
          <p:sp>
            <p:nvSpPr>
              <p:cNvPr id="38501" name="Line 613"/>
              <p:cNvSpPr>
                <a:spLocks noChangeShapeType="1"/>
              </p:cNvSpPr>
              <p:nvPr/>
            </p:nvSpPr>
            <p:spPr bwMode="auto">
              <a:xfrm flipH="1">
                <a:off x="3279" y="3071"/>
                <a:ext cx="0" cy="109"/>
              </a:xfrm>
              <a:prstGeom prst="line">
                <a:avLst/>
              </a:prstGeom>
              <a:noFill/>
              <a:ln w="76200">
                <a:solidFill>
                  <a:schemeClr val="tx1"/>
                </a:solidFill>
                <a:round/>
                <a:headEnd/>
                <a:tailEnd/>
              </a:ln>
              <a:effectLst/>
            </p:spPr>
            <p:txBody>
              <a:bodyPr/>
              <a:lstStyle/>
              <a:p>
                <a:endParaRPr lang="en-US" sz="1600" dirty="0"/>
              </a:p>
            </p:txBody>
          </p:sp>
          <p:sp>
            <p:nvSpPr>
              <p:cNvPr id="38502" name="Line 614"/>
              <p:cNvSpPr>
                <a:spLocks noChangeShapeType="1"/>
              </p:cNvSpPr>
              <p:nvPr/>
            </p:nvSpPr>
            <p:spPr bwMode="auto">
              <a:xfrm>
                <a:off x="3277" y="3178"/>
                <a:ext cx="65" cy="0"/>
              </a:xfrm>
              <a:prstGeom prst="line">
                <a:avLst/>
              </a:prstGeom>
              <a:noFill/>
              <a:ln w="76200">
                <a:solidFill>
                  <a:schemeClr val="tx1"/>
                </a:solidFill>
                <a:round/>
                <a:headEnd/>
                <a:tailEnd/>
              </a:ln>
              <a:effectLst/>
            </p:spPr>
            <p:txBody>
              <a:bodyPr/>
              <a:lstStyle/>
              <a:p>
                <a:endParaRPr lang="en-US" sz="1600" dirty="0"/>
              </a:p>
            </p:txBody>
          </p:sp>
          <p:sp>
            <p:nvSpPr>
              <p:cNvPr id="38503" name="Line 615"/>
              <p:cNvSpPr>
                <a:spLocks noChangeShapeType="1"/>
              </p:cNvSpPr>
              <p:nvPr/>
            </p:nvSpPr>
            <p:spPr bwMode="auto">
              <a:xfrm>
                <a:off x="3275" y="3210"/>
                <a:ext cx="67" cy="0"/>
              </a:xfrm>
              <a:prstGeom prst="line">
                <a:avLst/>
              </a:prstGeom>
              <a:noFill/>
              <a:ln w="76200">
                <a:solidFill>
                  <a:schemeClr val="tx1"/>
                </a:solidFill>
                <a:round/>
                <a:headEnd/>
                <a:tailEnd/>
              </a:ln>
              <a:effectLst/>
            </p:spPr>
            <p:txBody>
              <a:bodyPr/>
              <a:lstStyle/>
              <a:p>
                <a:endParaRPr lang="en-US" sz="1600" dirty="0"/>
              </a:p>
            </p:txBody>
          </p:sp>
          <p:sp>
            <p:nvSpPr>
              <p:cNvPr id="38504" name="Line 616"/>
              <p:cNvSpPr>
                <a:spLocks noChangeShapeType="1"/>
              </p:cNvSpPr>
              <p:nvPr/>
            </p:nvSpPr>
            <p:spPr bwMode="auto">
              <a:xfrm flipH="1">
                <a:off x="3279" y="3214"/>
                <a:ext cx="0" cy="51"/>
              </a:xfrm>
              <a:prstGeom prst="line">
                <a:avLst/>
              </a:prstGeom>
              <a:noFill/>
              <a:ln w="76200">
                <a:solidFill>
                  <a:schemeClr val="tx1"/>
                </a:solidFill>
                <a:round/>
                <a:headEnd/>
                <a:tailEnd/>
              </a:ln>
              <a:effectLst/>
            </p:spPr>
            <p:txBody>
              <a:bodyPr/>
              <a:lstStyle/>
              <a:p>
                <a:endParaRPr lang="en-US" sz="1600" dirty="0"/>
              </a:p>
            </p:txBody>
          </p:sp>
          <p:sp>
            <p:nvSpPr>
              <p:cNvPr id="38505" name="Line 617"/>
              <p:cNvSpPr>
                <a:spLocks noChangeShapeType="1"/>
              </p:cNvSpPr>
              <p:nvPr/>
            </p:nvSpPr>
            <p:spPr bwMode="auto">
              <a:xfrm flipH="1">
                <a:off x="2582" y="3259"/>
                <a:ext cx="697" cy="0"/>
              </a:xfrm>
              <a:prstGeom prst="line">
                <a:avLst/>
              </a:prstGeom>
              <a:noFill/>
              <a:ln w="76200">
                <a:solidFill>
                  <a:schemeClr val="tx1"/>
                </a:solidFill>
                <a:round/>
                <a:headEnd/>
                <a:tailEnd/>
              </a:ln>
              <a:effectLst/>
            </p:spPr>
            <p:txBody>
              <a:bodyPr/>
              <a:lstStyle/>
              <a:p>
                <a:endParaRPr lang="en-US" sz="1600" dirty="0"/>
              </a:p>
            </p:txBody>
          </p:sp>
          <p:sp>
            <p:nvSpPr>
              <p:cNvPr id="38506" name="Line 618"/>
              <p:cNvSpPr>
                <a:spLocks noChangeShapeType="1"/>
              </p:cNvSpPr>
              <p:nvPr/>
            </p:nvSpPr>
            <p:spPr bwMode="auto">
              <a:xfrm flipH="1">
                <a:off x="3215" y="3071"/>
                <a:ext cx="0" cy="69"/>
              </a:xfrm>
              <a:prstGeom prst="line">
                <a:avLst/>
              </a:prstGeom>
              <a:noFill/>
              <a:ln w="76200">
                <a:solidFill>
                  <a:schemeClr val="tx1"/>
                </a:solidFill>
                <a:round/>
                <a:headEnd/>
                <a:tailEnd/>
              </a:ln>
              <a:effectLst/>
            </p:spPr>
            <p:txBody>
              <a:bodyPr/>
              <a:lstStyle/>
              <a:p>
                <a:endParaRPr lang="en-US" sz="1600" dirty="0"/>
              </a:p>
            </p:txBody>
          </p:sp>
          <p:sp>
            <p:nvSpPr>
              <p:cNvPr id="38507" name="Line 619"/>
              <p:cNvSpPr>
                <a:spLocks noChangeShapeType="1"/>
              </p:cNvSpPr>
              <p:nvPr/>
            </p:nvSpPr>
            <p:spPr bwMode="auto">
              <a:xfrm flipH="1">
                <a:off x="2582" y="3136"/>
                <a:ext cx="633" cy="0"/>
              </a:xfrm>
              <a:prstGeom prst="line">
                <a:avLst/>
              </a:prstGeom>
              <a:noFill/>
              <a:ln w="76200">
                <a:solidFill>
                  <a:schemeClr val="tx1"/>
                </a:solidFill>
                <a:round/>
                <a:headEnd/>
                <a:tailEnd/>
              </a:ln>
              <a:effectLst/>
            </p:spPr>
            <p:txBody>
              <a:bodyPr/>
              <a:lstStyle/>
              <a:p>
                <a:endParaRPr lang="en-US" sz="1600" dirty="0"/>
              </a:p>
            </p:txBody>
          </p:sp>
          <p:sp>
            <p:nvSpPr>
              <p:cNvPr id="38508" name="Line 620"/>
              <p:cNvSpPr>
                <a:spLocks noChangeShapeType="1"/>
              </p:cNvSpPr>
              <p:nvPr/>
            </p:nvSpPr>
            <p:spPr bwMode="auto">
              <a:xfrm flipH="1">
                <a:off x="3258" y="3135"/>
                <a:ext cx="22" cy="0"/>
              </a:xfrm>
              <a:prstGeom prst="line">
                <a:avLst/>
              </a:prstGeom>
              <a:noFill/>
              <a:ln w="57150">
                <a:solidFill>
                  <a:schemeClr val="tx1"/>
                </a:solidFill>
                <a:round/>
                <a:headEnd/>
                <a:tailEnd/>
              </a:ln>
              <a:effectLst/>
            </p:spPr>
            <p:txBody>
              <a:bodyPr/>
              <a:lstStyle/>
              <a:p>
                <a:endParaRPr lang="en-US" sz="1600" dirty="0"/>
              </a:p>
            </p:txBody>
          </p:sp>
          <p:sp>
            <p:nvSpPr>
              <p:cNvPr id="38509" name="Line 621"/>
              <p:cNvSpPr>
                <a:spLocks noChangeShapeType="1"/>
              </p:cNvSpPr>
              <p:nvPr/>
            </p:nvSpPr>
            <p:spPr bwMode="auto">
              <a:xfrm flipH="1">
                <a:off x="3217" y="3135"/>
                <a:ext cx="16" cy="0"/>
              </a:xfrm>
              <a:prstGeom prst="line">
                <a:avLst/>
              </a:prstGeom>
              <a:noFill/>
              <a:ln w="57150">
                <a:solidFill>
                  <a:schemeClr val="tx1"/>
                </a:solidFill>
                <a:round/>
                <a:headEnd/>
                <a:tailEnd/>
              </a:ln>
              <a:effectLst/>
            </p:spPr>
            <p:txBody>
              <a:bodyPr/>
              <a:lstStyle/>
              <a:p>
                <a:endParaRPr lang="en-US" sz="1600" dirty="0"/>
              </a:p>
            </p:txBody>
          </p:sp>
          <p:sp>
            <p:nvSpPr>
              <p:cNvPr id="38510" name="Line 622"/>
              <p:cNvSpPr>
                <a:spLocks noChangeShapeType="1"/>
              </p:cNvSpPr>
              <p:nvPr/>
            </p:nvSpPr>
            <p:spPr bwMode="auto">
              <a:xfrm flipH="1" flipV="1">
                <a:off x="3216" y="3213"/>
                <a:ext cx="0" cy="45"/>
              </a:xfrm>
              <a:prstGeom prst="line">
                <a:avLst/>
              </a:prstGeom>
              <a:noFill/>
              <a:ln w="57150">
                <a:solidFill>
                  <a:schemeClr val="tx1"/>
                </a:solidFill>
                <a:round/>
                <a:headEnd/>
                <a:tailEnd/>
              </a:ln>
              <a:effectLst/>
            </p:spPr>
            <p:txBody>
              <a:bodyPr/>
              <a:lstStyle/>
              <a:p>
                <a:endParaRPr lang="en-US" sz="1600" dirty="0"/>
              </a:p>
            </p:txBody>
          </p:sp>
          <p:sp>
            <p:nvSpPr>
              <p:cNvPr id="38511" name="Line 623"/>
              <p:cNvSpPr>
                <a:spLocks noChangeShapeType="1"/>
              </p:cNvSpPr>
              <p:nvPr/>
            </p:nvSpPr>
            <p:spPr bwMode="auto">
              <a:xfrm flipH="1">
                <a:off x="3216" y="3135"/>
                <a:ext cx="0" cy="47"/>
              </a:xfrm>
              <a:prstGeom prst="line">
                <a:avLst/>
              </a:prstGeom>
              <a:noFill/>
              <a:ln w="57150">
                <a:solidFill>
                  <a:schemeClr val="tx1"/>
                </a:solidFill>
                <a:round/>
                <a:headEnd/>
                <a:tailEnd/>
              </a:ln>
              <a:effectLst/>
            </p:spPr>
            <p:txBody>
              <a:bodyPr/>
              <a:lstStyle/>
              <a:p>
                <a:endParaRPr lang="en-US" sz="1600" dirty="0"/>
              </a:p>
            </p:txBody>
          </p:sp>
          <p:sp>
            <p:nvSpPr>
              <p:cNvPr id="38512" name="Line 624"/>
              <p:cNvSpPr>
                <a:spLocks noChangeShapeType="1"/>
              </p:cNvSpPr>
              <p:nvPr/>
            </p:nvSpPr>
            <p:spPr bwMode="auto">
              <a:xfrm flipH="1">
                <a:off x="3124" y="3133"/>
                <a:ext cx="0" cy="47"/>
              </a:xfrm>
              <a:prstGeom prst="line">
                <a:avLst/>
              </a:prstGeom>
              <a:noFill/>
              <a:ln w="57150">
                <a:solidFill>
                  <a:schemeClr val="tx1"/>
                </a:solidFill>
                <a:round/>
                <a:headEnd/>
                <a:tailEnd/>
              </a:ln>
              <a:effectLst/>
            </p:spPr>
            <p:txBody>
              <a:bodyPr/>
              <a:lstStyle/>
              <a:p>
                <a:endParaRPr lang="en-US" sz="1600" dirty="0"/>
              </a:p>
            </p:txBody>
          </p:sp>
          <p:sp>
            <p:nvSpPr>
              <p:cNvPr id="38513" name="Line 625"/>
              <p:cNvSpPr>
                <a:spLocks noChangeShapeType="1"/>
              </p:cNvSpPr>
              <p:nvPr/>
            </p:nvSpPr>
            <p:spPr bwMode="auto">
              <a:xfrm flipH="1" flipV="1">
                <a:off x="3124" y="3213"/>
                <a:ext cx="0" cy="45"/>
              </a:xfrm>
              <a:prstGeom prst="line">
                <a:avLst/>
              </a:prstGeom>
              <a:noFill/>
              <a:ln w="57150">
                <a:solidFill>
                  <a:schemeClr val="tx1"/>
                </a:solidFill>
                <a:round/>
                <a:headEnd/>
                <a:tailEnd/>
              </a:ln>
              <a:effectLst/>
            </p:spPr>
            <p:txBody>
              <a:bodyPr/>
              <a:lstStyle/>
              <a:p>
                <a:endParaRPr lang="en-US" sz="1600" dirty="0"/>
              </a:p>
            </p:txBody>
          </p:sp>
          <p:sp>
            <p:nvSpPr>
              <p:cNvPr id="38514" name="Line 626"/>
              <p:cNvSpPr>
                <a:spLocks noChangeShapeType="1"/>
              </p:cNvSpPr>
              <p:nvPr/>
            </p:nvSpPr>
            <p:spPr bwMode="auto">
              <a:xfrm flipH="1">
                <a:off x="3034" y="3133"/>
                <a:ext cx="0" cy="47"/>
              </a:xfrm>
              <a:prstGeom prst="line">
                <a:avLst/>
              </a:prstGeom>
              <a:noFill/>
              <a:ln w="57150">
                <a:solidFill>
                  <a:schemeClr val="tx1"/>
                </a:solidFill>
                <a:round/>
                <a:headEnd/>
                <a:tailEnd/>
              </a:ln>
              <a:effectLst/>
            </p:spPr>
            <p:txBody>
              <a:bodyPr/>
              <a:lstStyle/>
              <a:p>
                <a:endParaRPr lang="en-US" sz="1600" dirty="0"/>
              </a:p>
            </p:txBody>
          </p:sp>
          <p:sp>
            <p:nvSpPr>
              <p:cNvPr id="38515" name="Line 627"/>
              <p:cNvSpPr>
                <a:spLocks noChangeShapeType="1"/>
              </p:cNvSpPr>
              <p:nvPr/>
            </p:nvSpPr>
            <p:spPr bwMode="auto">
              <a:xfrm flipH="1" flipV="1">
                <a:off x="3034" y="3213"/>
                <a:ext cx="0" cy="45"/>
              </a:xfrm>
              <a:prstGeom prst="line">
                <a:avLst/>
              </a:prstGeom>
              <a:noFill/>
              <a:ln w="57150">
                <a:solidFill>
                  <a:schemeClr val="tx1"/>
                </a:solidFill>
                <a:round/>
                <a:headEnd/>
                <a:tailEnd/>
              </a:ln>
              <a:effectLst/>
            </p:spPr>
            <p:txBody>
              <a:bodyPr/>
              <a:lstStyle/>
              <a:p>
                <a:endParaRPr lang="en-US" sz="1600" dirty="0"/>
              </a:p>
            </p:txBody>
          </p:sp>
          <p:sp>
            <p:nvSpPr>
              <p:cNvPr id="38516" name="Line 628"/>
              <p:cNvSpPr>
                <a:spLocks noChangeShapeType="1"/>
              </p:cNvSpPr>
              <p:nvPr/>
            </p:nvSpPr>
            <p:spPr bwMode="auto">
              <a:xfrm flipH="1">
                <a:off x="2941" y="3133"/>
                <a:ext cx="0" cy="47"/>
              </a:xfrm>
              <a:prstGeom prst="line">
                <a:avLst/>
              </a:prstGeom>
              <a:noFill/>
              <a:ln w="57150">
                <a:solidFill>
                  <a:schemeClr val="tx1"/>
                </a:solidFill>
                <a:round/>
                <a:headEnd/>
                <a:tailEnd/>
              </a:ln>
              <a:effectLst/>
            </p:spPr>
            <p:txBody>
              <a:bodyPr/>
              <a:lstStyle/>
              <a:p>
                <a:endParaRPr lang="en-US" sz="1600" dirty="0"/>
              </a:p>
            </p:txBody>
          </p:sp>
          <p:sp>
            <p:nvSpPr>
              <p:cNvPr id="38517" name="Line 629"/>
              <p:cNvSpPr>
                <a:spLocks noChangeShapeType="1"/>
              </p:cNvSpPr>
              <p:nvPr/>
            </p:nvSpPr>
            <p:spPr bwMode="auto">
              <a:xfrm flipH="1" flipV="1">
                <a:off x="2941" y="3213"/>
                <a:ext cx="0" cy="45"/>
              </a:xfrm>
              <a:prstGeom prst="line">
                <a:avLst/>
              </a:prstGeom>
              <a:noFill/>
              <a:ln w="57150">
                <a:solidFill>
                  <a:schemeClr val="tx1"/>
                </a:solidFill>
                <a:round/>
                <a:headEnd/>
                <a:tailEnd/>
              </a:ln>
              <a:effectLst/>
            </p:spPr>
            <p:txBody>
              <a:bodyPr/>
              <a:lstStyle/>
              <a:p>
                <a:endParaRPr lang="en-US" sz="1600" dirty="0"/>
              </a:p>
            </p:txBody>
          </p:sp>
          <p:sp>
            <p:nvSpPr>
              <p:cNvPr id="38518" name="Line 630"/>
              <p:cNvSpPr>
                <a:spLocks noChangeShapeType="1"/>
              </p:cNvSpPr>
              <p:nvPr/>
            </p:nvSpPr>
            <p:spPr bwMode="auto">
              <a:xfrm flipH="1">
                <a:off x="2845" y="3130"/>
                <a:ext cx="0" cy="46"/>
              </a:xfrm>
              <a:prstGeom prst="line">
                <a:avLst/>
              </a:prstGeom>
              <a:noFill/>
              <a:ln w="57150">
                <a:solidFill>
                  <a:schemeClr val="tx1"/>
                </a:solidFill>
                <a:round/>
                <a:headEnd/>
                <a:tailEnd/>
              </a:ln>
              <a:effectLst/>
            </p:spPr>
            <p:txBody>
              <a:bodyPr/>
              <a:lstStyle/>
              <a:p>
                <a:endParaRPr lang="en-US" sz="1600" dirty="0"/>
              </a:p>
            </p:txBody>
          </p:sp>
          <p:sp>
            <p:nvSpPr>
              <p:cNvPr id="38519" name="Line 631"/>
              <p:cNvSpPr>
                <a:spLocks noChangeShapeType="1"/>
              </p:cNvSpPr>
              <p:nvPr/>
            </p:nvSpPr>
            <p:spPr bwMode="auto">
              <a:xfrm flipH="1" flipV="1">
                <a:off x="2845" y="3209"/>
                <a:ext cx="0" cy="45"/>
              </a:xfrm>
              <a:prstGeom prst="line">
                <a:avLst/>
              </a:prstGeom>
              <a:noFill/>
              <a:ln w="57150">
                <a:solidFill>
                  <a:schemeClr val="tx1"/>
                </a:solidFill>
                <a:round/>
                <a:headEnd/>
                <a:tailEnd/>
              </a:ln>
              <a:effectLst/>
            </p:spPr>
            <p:txBody>
              <a:bodyPr/>
              <a:lstStyle/>
              <a:p>
                <a:endParaRPr lang="en-US" sz="1600" dirty="0"/>
              </a:p>
            </p:txBody>
          </p:sp>
          <p:sp>
            <p:nvSpPr>
              <p:cNvPr id="38520" name="Line 632"/>
              <p:cNvSpPr>
                <a:spLocks noChangeShapeType="1"/>
              </p:cNvSpPr>
              <p:nvPr/>
            </p:nvSpPr>
            <p:spPr bwMode="auto">
              <a:xfrm flipH="1">
                <a:off x="2755" y="3130"/>
                <a:ext cx="0" cy="46"/>
              </a:xfrm>
              <a:prstGeom prst="line">
                <a:avLst/>
              </a:prstGeom>
              <a:noFill/>
              <a:ln w="57150">
                <a:solidFill>
                  <a:schemeClr val="tx1"/>
                </a:solidFill>
                <a:round/>
                <a:headEnd/>
                <a:tailEnd/>
              </a:ln>
              <a:effectLst/>
            </p:spPr>
            <p:txBody>
              <a:bodyPr/>
              <a:lstStyle/>
              <a:p>
                <a:endParaRPr lang="en-US" sz="1600" dirty="0"/>
              </a:p>
            </p:txBody>
          </p:sp>
          <p:sp>
            <p:nvSpPr>
              <p:cNvPr id="38521" name="Line 633"/>
              <p:cNvSpPr>
                <a:spLocks noChangeShapeType="1"/>
              </p:cNvSpPr>
              <p:nvPr/>
            </p:nvSpPr>
            <p:spPr bwMode="auto">
              <a:xfrm flipH="1" flipV="1">
                <a:off x="2755" y="3210"/>
                <a:ext cx="0" cy="45"/>
              </a:xfrm>
              <a:prstGeom prst="line">
                <a:avLst/>
              </a:prstGeom>
              <a:noFill/>
              <a:ln w="57150">
                <a:solidFill>
                  <a:schemeClr val="tx1"/>
                </a:solidFill>
                <a:round/>
                <a:headEnd/>
                <a:tailEnd/>
              </a:ln>
              <a:effectLst/>
            </p:spPr>
            <p:txBody>
              <a:bodyPr/>
              <a:lstStyle/>
              <a:p>
                <a:endParaRPr lang="en-US" sz="1600" dirty="0"/>
              </a:p>
            </p:txBody>
          </p:sp>
          <p:sp>
            <p:nvSpPr>
              <p:cNvPr id="38522" name="Line 634"/>
              <p:cNvSpPr>
                <a:spLocks noChangeShapeType="1"/>
              </p:cNvSpPr>
              <p:nvPr/>
            </p:nvSpPr>
            <p:spPr bwMode="auto">
              <a:xfrm flipH="1">
                <a:off x="2661" y="3130"/>
                <a:ext cx="0" cy="46"/>
              </a:xfrm>
              <a:prstGeom prst="line">
                <a:avLst/>
              </a:prstGeom>
              <a:noFill/>
              <a:ln w="57150">
                <a:solidFill>
                  <a:schemeClr val="tx1"/>
                </a:solidFill>
                <a:round/>
                <a:headEnd/>
                <a:tailEnd/>
              </a:ln>
              <a:effectLst/>
            </p:spPr>
            <p:txBody>
              <a:bodyPr/>
              <a:lstStyle/>
              <a:p>
                <a:endParaRPr lang="en-US" sz="1600" dirty="0"/>
              </a:p>
            </p:txBody>
          </p:sp>
          <p:sp>
            <p:nvSpPr>
              <p:cNvPr id="38523" name="Line 635"/>
              <p:cNvSpPr>
                <a:spLocks noChangeShapeType="1"/>
              </p:cNvSpPr>
              <p:nvPr/>
            </p:nvSpPr>
            <p:spPr bwMode="auto">
              <a:xfrm flipH="1" flipV="1">
                <a:off x="2661" y="3210"/>
                <a:ext cx="0" cy="45"/>
              </a:xfrm>
              <a:prstGeom prst="line">
                <a:avLst/>
              </a:prstGeom>
              <a:noFill/>
              <a:ln w="57150">
                <a:solidFill>
                  <a:schemeClr val="tx1"/>
                </a:solidFill>
                <a:round/>
                <a:headEnd/>
                <a:tailEnd/>
              </a:ln>
              <a:effectLst/>
            </p:spPr>
            <p:txBody>
              <a:bodyPr/>
              <a:lstStyle/>
              <a:p>
                <a:endParaRPr lang="en-US" sz="1600" dirty="0"/>
              </a:p>
            </p:txBody>
          </p:sp>
          <p:sp>
            <p:nvSpPr>
              <p:cNvPr id="38524" name="Line 636"/>
              <p:cNvSpPr>
                <a:spLocks noChangeShapeType="1"/>
              </p:cNvSpPr>
              <p:nvPr/>
            </p:nvSpPr>
            <p:spPr bwMode="auto">
              <a:xfrm rot="10800000" flipH="1">
                <a:off x="2578" y="3204"/>
                <a:ext cx="0" cy="62"/>
              </a:xfrm>
              <a:prstGeom prst="line">
                <a:avLst/>
              </a:prstGeom>
              <a:noFill/>
              <a:ln w="76200">
                <a:solidFill>
                  <a:schemeClr val="tx1"/>
                </a:solidFill>
                <a:round/>
                <a:headEnd/>
                <a:tailEnd/>
              </a:ln>
              <a:effectLst/>
            </p:spPr>
            <p:txBody>
              <a:bodyPr/>
              <a:lstStyle/>
              <a:p>
                <a:endParaRPr lang="en-US" sz="1600" dirty="0"/>
              </a:p>
            </p:txBody>
          </p:sp>
          <p:sp>
            <p:nvSpPr>
              <p:cNvPr id="38525" name="Line 637"/>
              <p:cNvSpPr>
                <a:spLocks noChangeShapeType="1"/>
              </p:cNvSpPr>
              <p:nvPr/>
            </p:nvSpPr>
            <p:spPr bwMode="auto">
              <a:xfrm rot="-10800000">
                <a:off x="2515" y="3210"/>
                <a:ext cx="66" cy="0"/>
              </a:xfrm>
              <a:prstGeom prst="line">
                <a:avLst/>
              </a:prstGeom>
              <a:noFill/>
              <a:ln w="76200">
                <a:solidFill>
                  <a:schemeClr val="tx1"/>
                </a:solidFill>
                <a:round/>
                <a:headEnd/>
                <a:tailEnd/>
              </a:ln>
              <a:effectLst/>
            </p:spPr>
            <p:txBody>
              <a:bodyPr/>
              <a:lstStyle/>
              <a:p>
                <a:endParaRPr lang="en-US" sz="1600" dirty="0"/>
              </a:p>
            </p:txBody>
          </p:sp>
          <p:sp>
            <p:nvSpPr>
              <p:cNvPr id="38526" name="Line 638"/>
              <p:cNvSpPr>
                <a:spLocks noChangeShapeType="1"/>
              </p:cNvSpPr>
              <p:nvPr/>
            </p:nvSpPr>
            <p:spPr bwMode="auto">
              <a:xfrm rot="-10800000">
                <a:off x="2515" y="3177"/>
                <a:ext cx="68" cy="0"/>
              </a:xfrm>
              <a:prstGeom prst="line">
                <a:avLst/>
              </a:prstGeom>
              <a:noFill/>
              <a:ln w="76200">
                <a:solidFill>
                  <a:schemeClr val="tx1"/>
                </a:solidFill>
                <a:round/>
                <a:headEnd/>
                <a:tailEnd/>
              </a:ln>
              <a:effectLst/>
            </p:spPr>
            <p:txBody>
              <a:bodyPr/>
              <a:lstStyle/>
              <a:p>
                <a:endParaRPr lang="en-US" sz="1600" dirty="0"/>
              </a:p>
            </p:txBody>
          </p:sp>
          <p:sp>
            <p:nvSpPr>
              <p:cNvPr id="38527" name="Line 639"/>
              <p:cNvSpPr>
                <a:spLocks noChangeShapeType="1"/>
              </p:cNvSpPr>
              <p:nvPr/>
            </p:nvSpPr>
            <p:spPr bwMode="auto">
              <a:xfrm rot="10800000" flipH="1">
                <a:off x="2578" y="3129"/>
                <a:ext cx="0" cy="51"/>
              </a:xfrm>
              <a:prstGeom prst="line">
                <a:avLst/>
              </a:prstGeom>
              <a:noFill/>
              <a:ln w="76200">
                <a:solidFill>
                  <a:schemeClr val="tx1"/>
                </a:solidFill>
                <a:round/>
                <a:headEnd/>
                <a:tailEnd/>
              </a:ln>
              <a:effectLst/>
            </p:spPr>
            <p:txBody>
              <a:bodyPr/>
              <a:lstStyle/>
              <a:p>
                <a:endParaRPr lang="en-US" sz="1600" dirty="0"/>
              </a:p>
            </p:txBody>
          </p:sp>
          <p:sp>
            <p:nvSpPr>
              <p:cNvPr id="38528" name="Line 640"/>
              <p:cNvSpPr>
                <a:spLocks noChangeShapeType="1"/>
              </p:cNvSpPr>
              <p:nvPr/>
            </p:nvSpPr>
            <p:spPr bwMode="auto">
              <a:xfrm flipH="1">
                <a:off x="2458" y="3195"/>
                <a:ext cx="919" cy="0"/>
              </a:xfrm>
              <a:prstGeom prst="line">
                <a:avLst/>
              </a:prstGeom>
              <a:noFill/>
              <a:ln w="57150">
                <a:solidFill>
                  <a:srgbClr val="0000FF"/>
                </a:solidFill>
                <a:round/>
                <a:headEnd/>
                <a:tailEnd type="triangle" w="med" len="med"/>
              </a:ln>
              <a:effectLst/>
            </p:spPr>
            <p:txBody>
              <a:bodyPr/>
              <a:lstStyle/>
              <a:p>
                <a:endParaRPr lang="en-US" sz="1600" dirty="0"/>
              </a:p>
            </p:txBody>
          </p:sp>
          <p:sp>
            <p:nvSpPr>
              <p:cNvPr id="38529" name="Rectangle 641"/>
              <p:cNvSpPr>
                <a:spLocks noChangeArrowheads="1"/>
              </p:cNvSpPr>
              <p:nvPr/>
            </p:nvSpPr>
            <p:spPr bwMode="auto">
              <a:xfrm flipH="1">
                <a:off x="2496" y="3190"/>
                <a:ext cx="881" cy="8"/>
              </a:xfrm>
              <a:prstGeom prst="rect">
                <a:avLst/>
              </a:prstGeom>
              <a:gradFill rotWithShape="1">
                <a:gsLst>
                  <a:gs pos="0">
                    <a:srgbClr val="CCECFF"/>
                  </a:gs>
                  <a:gs pos="100000">
                    <a:srgbClr val="0000FF"/>
                  </a:gs>
                </a:gsLst>
                <a:lin ang="0" scaled="1"/>
              </a:gradFill>
              <a:ln w="9525">
                <a:noFill/>
                <a:miter lim="800000"/>
                <a:headEnd/>
                <a:tailEnd/>
              </a:ln>
              <a:effectLst/>
            </p:spPr>
            <p:txBody>
              <a:bodyPr wrap="none" anchor="ctr"/>
              <a:lstStyle/>
              <a:p>
                <a:endParaRPr lang="en-US" sz="1600" dirty="0"/>
              </a:p>
            </p:txBody>
          </p:sp>
          <p:sp>
            <p:nvSpPr>
              <p:cNvPr id="38530" name="Line 642"/>
              <p:cNvSpPr>
                <a:spLocks noChangeShapeType="1"/>
              </p:cNvSpPr>
              <p:nvPr/>
            </p:nvSpPr>
            <p:spPr bwMode="auto">
              <a:xfrm flipH="1">
                <a:off x="3250" y="2953"/>
                <a:ext cx="6" cy="109"/>
              </a:xfrm>
              <a:prstGeom prst="line">
                <a:avLst/>
              </a:prstGeom>
              <a:noFill/>
              <a:ln w="9525">
                <a:solidFill>
                  <a:srgbClr val="FF3300"/>
                </a:solidFill>
                <a:round/>
                <a:headEnd/>
                <a:tailEnd type="triangle" w="med" len="med"/>
              </a:ln>
              <a:effectLst/>
            </p:spPr>
            <p:txBody>
              <a:bodyPr/>
              <a:lstStyle/>
              <a:p>
                <a:endParaRPr lang="en-US" sz="1600" dirty="0"/>
              </a:p>
            </p:txBody>
          </p:sp>
        </p:grpSp>
        <p:sp>
          <p:nvSpPr>
            <p:cNvPr id="38536" name="Text Box 648"/>
            <p:cNvSpPr txBox="1">
              <a:spLocks noChangeArrowheads="1"/>
            </p:cNvSpPr>
            <p:nvPr/>
          </p:nvSpPr>
          <p:spPr bwMode="auto">
            <a:xfrm>
              <a:off x="1287463" y="1504950"/>
              <a:ext cx="1728464" cy="388646"/>
            </a:xfrm>
            <a:prstGeom prst="rect">
              <a:avLst/>
            </a:prstGeom>
            <a:noFill/>
            <a:ln w="9525">
              <a:noFill/>
              <a:miter lim="800000"/>
              <a:headEnd/>
              <a:tailEnd/>
            </a:ln>
            <a:effectLst/>
          </p:spPr>
          <p:txBody>
            <a:bodyPr wrap="none">
              <a:spAutoFit/>
            </a:bodyPr>
            <a:lstStyle/>
            <a:p>
              <a:pPr eaLnBrk="1" hangingPunct="1"/>
              <a:r>
                <a:rPr lang="en-US" sz="1600" dirty="0"/>
                <a:t>150 GeV stage #1</a:t>
              </a:r>
            </a:p>
          </p:txBody>
        </p:sp>
        <p:grpSp>
          <p:nvGrpSpPr>
            <p:cNvPr id="4" name="Group 699"/>
            <p:cNvGrpSpPr>
              <a:grpSpLocks/>
            </p:cNvGrpSpPr>
            <p:nvPr/>
          </p:nvGrpSpPr>
          <p:grpSpPr bwMode="auto">
            <a:xfrm rot="-5400000">
              <a:off x="4095750" y="5875338"/>
              <a:ext cx="346075" cy="358775"/>
              <a:chOff x="2594" y="2525"/>
              <a:chExt cx="218" cy="226"/>
            </a:xfrm>
          </p:grpSpPr>
          <p:sp>
            <p:nvSpPr>
              <p:cNvPr id="38588" name="Rectangle 700"/>
              <p:cNvSpPr>
                <a:spLocks noChangeArrowheads="1"/>
              </p:cNvSpPr>
              <p:nvPr/>
            </p:nvSpPr>
            <p:spPr bwMode="auto">
              <a:xfrm>
                <a:off x="2594" y="2525"/>
                <a:ext cx="8" cy="226"/>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89" name="Oval 701"/>
              <p:cNvSpPr>
                <a:spLocks noChangeArrowheads="1"/>
              </p:cNvSpPr>
              <p:nvPr/>
            </p:nvSpPr>
            <p:spPr bwMode="auto">
              <a:xfrm>
                <a:off x="2614" y="2620"/>
                <a:ext cx="7" cy="56"/>
              </a:xfrm>
              <a:prstGeom prst="ellipse">
                <a:avLst/>
              </a:prstGeom>
              <a:solidFill>
                <a:srgbClr val="FF3399"/>
              </a:solidFill>
              <a:ln w="9525">
                <a:solidFill>
                  <a:schemeClr val="tx1"/>
                </a:solidFill>
                <a:round/>
                <a:headEnd/>
                <a:tailEnd/>
              </a:ln>
              <a:effectLst/>
            </p:spPr>
            <p:txBody>
              <a:bodyPr wrap="none" anchor="ctr"/>
              <a:lstStyle/>
              <a:p>
                <a:endParaRPr lang="en-US" sz="1600" dirty="0"/>
              </a:p>
            </p:txBody>
          </p:sp>
          <p:sp>
            <p:nvSpPr>
              <p:cNvPr id="38590" name="Rectangle 702"/>
              <p:cNvSpPr>
                <a:spLocks noChangeArrowheads="1"/>
              </p:cNvSpPr>
              <p:nvPr/>
            </p:nvSpPr>
            <p:spPr bwMode="auto">
              <a:xfrm>
                <a:off x="2602" y="2742"/>
                <a:ext cx="180" cy="9"/>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1" name="Rectangle 703"/>
              <p:cNvSpPr>
                <a:spLocks noChangeArrowheads="1"/>
              </p:cNvSpPr>
              <p:nvPr/>
            </p:nvSpPr>
            <p:spPr bwMode="auto">
              <a:xfrm>
                <a:off x="2594" y="2525"/>
                <a:ext cx="188" cy="9"/>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2" name="Rectangle 704"/>
              <p:cNvSpPr>
                <a:spLocks noChangeArrowheads="1"/>
              </p:cNvSpPr>
              <p:nvPr/>
            </p:nvSpPr>
            <p:spPr bwMode="auto">
              <a:xfrm>
                <a:off x="2667" y="2525"/>
                <a:ext cx="7" cy="85"/>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3" name="Rectangle 705"/>
              <p:cNvSpPr>
                <a:spLocks noChangeArrowheads="1"/>
              </p:cNvSpPr>
              <p:nvPr/>
            </p:nvSpPr>
            <p:spPr bwMode="auto">
              <a:xfrm>
                <a:off x="2667" y="2666"/>
                <a:ext cx="7" cy="85"/>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4" name="Rectangle 706"/>
              <p:cNvSpPr>
                <a:spLocks noChangeArrowheads="1"/>
              </p:cNvSpPr>
              <p:nvPr/>
            </p:nvSpPr>
            <p:spPr bwMode="auto">
              <a:xfrm>
                <a:off x="2774" y="2525"/>
                <a:ext cx="8" cy="85"/>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5" name="Rectangle 707"/>
              <p:cNvSpPr>
                <a:spLocks noChangeArrowheads="1"/>
              </p:cNvSpPr>
              <p:nvPr/>
            </p:nvSpPr>
            <p:spPr bwMode="auto">
              <a:xfrm>
                <a:off x="2774" y="2666"/>
                <a:ext cx="8" cy="85"/>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6" name="Rectangle 708"/>
              <p:cNvSpPr>
                <a:spLocks noChangeArrowheads="1"/>
              </p:cNvSpPr>
              <p:nvPr/>
            </p:nvSpPr>
            <p:spPr bwMode="auto">
              <a:xfrm>
                <a:off x="2774" y="2610"/>
                <a:ext cx="38" cy="9"/>
              </a:xfrm>
              <a:prstGeom prst="rect">
                <a:avLst/>
              </a:prstGeom>
              <a:solidFill>
                <a:srgbClr val="FF9900"/>
              </a:solidFill>
              <a:ln w="9525">
                <a:noFill/>
                <a:miter lim="800000"/>
                <a:headEnd/>
                <a:tailEnd/>
              </a:ln>
              <a:effectLst/>
            </p:spPr>
            <p:txBody>
              <a:bodyPr wrap="none" anchor="ctr"/>
              <a:lstStyle/>
              <a:p>
                <a:endParaRPr lang="en-US" sz="1600" dirty="0"/>
              </a:p>
            </p:txBody>
          </p:sp>
          <p:sp>
            <p:nvSpPr>
              <p:cNvPr id="38597" name="Rectangle 709"/>
              <p:cNvSpPr>
                <a:spLocks noChangeArrowheads="1"/>
              </p:cNvSpPr>
              <p:nvPr/>
            </p:nvSpPr>
            <p:spPr bwMode="auto">
              <a:xfrm>
                <a:off x="2774" y="2657"/>
                <a:ext cx="38" cy="9"/>
              </a:xfrm>
              <a:prstGeom prst="rect">
                <a:avLst/>
              </a:prstGeom>
              <a:solidFill>
                <a:srgbClr val="FF9900"/>
              </a:solidFill>
              <a:ln w="9525">
                <a:noFill/>
                <a:miter lim="800000"/>
                <a:headEnd/>
                <a:tailEnd/>
              </a:ln>
              <a:effectLst/>
            </p:spPr>
            <p:txBody>
              <a:bodyPr wrap="none" anchor="ctr"/>
              <a:lstStyle/>
              <a:p>
                <a:endParaRPr lang="en-US" sz="1600" dirty="0"/>
              </a:p>
            </p:txBody>
          </p:sp>
        </p:grpSp>
        <p:grpSp>
          <p:nvGrpSpPr>
            <p:cNvPr id="5" name="Group 4"/>
            <p:cNvGrpSpPr>
              <a:grpSpLocks/>
            </p:cNvGrpSpPr>
            <p:nvPr/>
          </p:nvGrpSpPr>
          <p:grpSpPr bwMode="auto">
            <a:xfrm>
              <a:off x="2727325" y="2890838"/>
              <a:ext cx="1108075" cy="1157287"/>
              <a:chOff x="2541" y="1991"/>
              <a:chExt cx="1452" cy="1306"/>
            </a:xfrm>
          </p:grpSpPr>
          <p:sp>
            <p:nvSpPr>
              <p:cNvPr id="37893" name="Arc 5"/>
              <p:cNvSpPr>
                <a:spLocks/>
              </p:cNvSpPr>
              <p:nvPr/>
            </p:nvSpPr>
            <p:spPr bwMode="auto">
              <a:xfrm flipH="1" flipV="1">
                <a:off x="2541" y="1991"/>
                <a:ext cx="605" cy="1306"/>
              </a:xfrm>
              <a:custGeom>
                <a:avLst/>
                <a:gdLst>
                  <a:gd name="G0" fmla="+- 1651 0 0"/>
                  <a:gd name="G1" fmla="+- 21600 0 0"/>
                  <a:gd name="G2" fmla="+- 21600 0 0"/>
                  <a:gd name="T0" fmla="*/ 1651 w 23251"/>
                  <a:gd name="T1" fmla="*/ 0 h 43200"/>
                  <a:gd name="T2" fmla="*/ 0 w 23251"/>
                  <a:gd name="T3" fmla="*/ 43137 h 43200"/>
                  <a:gd name="T4" fmla="*/ 1651 w 23251"/>
                  <a:gd name="T5" fmla="*/ 21600 h 43200"/>
                </a:gdLst>
                <a:ahLst/>
                <a:cxnLst>
                  <a:cxn ang="0">
                    <a:pos x="T0" y="T1"/>
                  </a:cxn>
                  <a:cxn ang="0">
                    <a:pos x="T2" y="T3"/>
                  </a:cxn>
                  <a:cxn ang="0">
                    <a:pos x="T4" y="T5"/>
                  </a:cxn>
                </a:cxnLst>
                <a:rect l="0" t="0" r="r" b="b"/>
                <a:pathLst>
                  <a:path w="23251" h="43200" fill="none" extrusionOk="0">
                    <a:moveTo>
                      <a:pt x="1650" y="0"/>
                    </a:moveTo>
                    <a:cubicBezTo>
                      <a:pt x="13580" y="0"/>
                      <a:pt x="23251" y="9670"/>
                      <a:pt x="23251" y="21600"/>
                    </a:cubicBezTo>
                    <a:cubicBezTo>
                      <a:pt x="23251" y="33529"/>
                      <a:pt x="13580" y="43200"/>
                      <a:pt x="1651" y="43200"/>
                    </a:cubicBezTo>
                    <a:cubicBezTo>
                      <a:pt x="1100" y="43200"/>
                      <a:pt x="549" y="43178"/>
                      <a:pt x="0" y="43136"/>
                    </a:cubicBezTo>
                  </a:path>
                  <a:path w="23251" h="43200" stroke="0" extrusionOk="0">
                    <a:moveTo>
                      <a:pt x="1650" y="0"/>
                    </a:moveTo>
                    <a:cubicBezTo>
                      <a:pt x="13580" y="0"/>
                      <a:pt x="23251" y="9670"/>
                      <a:pt x="23251" y="21600"/>
                    </a:cubicBezTo>
                    <a:cubicBezTo>
                      <a:pt x="23251" y="33529"/>
                      <a:pt x="13580" y="43200"/>
                      <a:pt x="1651" y="43200"/>
                    </a:cubicBezTo>
                    <a:cubicBezTo>
                      <a:pt x="1100" y="43200"/>
                      <a:pt x="549" y="43178"/>
                      <a:pt x="0" y="43136"/>
                    </a:cubicBezTo>
                    <a:lnTo>
                      <a:pt x="1651" y="21600"/>
                    </a:lnTo>
                    <a:close/>
                  </a:path>
                </a:pathLst>
              </a:custGeom>
              <a:noFill/>
              <a:ln w="9525">
                <a:solidFill>
                  <a:schemeClr val="tx1"/>
                </a:solidFill>
                <a:round/>
                <a:headEnd/>
                <a:tailEnd/>
              </a:ln>
              <a:effectLst/>
            </p:spPr>
            <p:txBody>
              <a:bodyPr wrap="none" anchor="ctr"/>
              <a:lstStyle/>
              <a:p>
                <a:endParaRPr lang="en-US" sz="1600" dirty="0"/>
              </a:p>
            </p:txBody>
          </p:sp>
          <p:sp>
            <p:nvSpPr>
              <p:cNvPr id="37894" name="Line 6"/>
              <p:cNvSpPr>
                <a:spLocks noChangeShapeType="1"/>
              </p:cNvSpPr>
              <p:nvPr/>
            </p:nvSpPr>
            <p:spPr bwMode="auto">
              <a:xfrm>
                <a:off x="3122" y="3297"/>
                <a:ext cx="847" cy="0"/>
              </a:xfrm>
              <a:prstGeom prst="line">
                <a:avLst/>
              </a:prstGeom>
              <a:noFill/>
              <a:ln w="9525">
                <a:solidFill>
                  <a:schemeClr val="tx1"/>
                </a:solidFill>
                <a:round/>
                <a:headEnd/>
                <a:tailEnd/>
              </a:ln>
              <a:effectLst/>
            </p:spPr>
            <p:txBody>
              <a:bodyPr/>
              <a:lstStyle/>
              <a:p>
                <a:endParaRPr lang="en-US" sz="1600" dirty="0"/>
              </a:p>
            </p:txBody>
          </p:sp>
          <p:sp>
            <p:nvSpPr>
              <p:cNvPr id="37895" name="Line 7"/>
              <p:cNvSpPr>
                <a:spLocks noChangeShapeType="1"/>
              </p:cNvSpPr>
              <p:nvPr/>
            </p:nvSpPr>
            <p:spPr bwMode="auto">
              <a:xfrm>
                <a:off x="3146" y="1991"/>
                <a:ext cx="847" cy="0"/>
              </a:xfrm>
              <a:prstGeom prst="line">
                <a:avLst/>
              </a:prstGeom>
              <a:noFill/>
              <a:ln w="9525">
                <a:solidFill>
                  <a:schemeClr val="tx1"/>
                </a:solidFill>
                <a:round/>
                <a:headEnd/>
                <a:tailEnd/>
              </a:ln>
              <a:effectLst/>
            </p:spPr>
            <p:txBody>
              <a:bodyPr/>
              <a:lstStyle/>
              <a:p>
                <a:endParaRPr lang="en-US" sz="1600" dirty="0"/>
              </a:p>
            </p:txBody>
          </p:sp>
        </p:grpSp>
        <p:sp>
          <p:nvSpPr>
            <p:cNvPr id="37896" name="Line 8"/>
            <p:cNvSpPr>
              <a:spLocks noChangeShapeType="1"/>
            </p:cNvSpPr>
            <p:nvPr/>
          </p:nvSpPr>
          <p:spPr bwMode="auto">
            <a:xfrm>
              <a:off x="325438" y="2803525"/>
              <a:ext cx="2733675" cy="0"/>
            </a:xfrm>
            <a:prstGeom prst="line">
              <a:avLst/>
            </a:prstGeom>
            <a:noFill/>
            <a:ln w="9525">
              <a:solidFill>
                <a:schemeClr val="tx1"/>
              </a:solidFill>
              <a:round/>
              <a:headEnd/>
              <a:tailEnd/>
            </a:ln>
            <a:effectLst/>
          </p:spPr>
          <p:txBody>
            <a:bodyPr/>
            <a:lstStyle/>
            <a:p>
              <a:endParaRPr lang="en-US" sz="1600" dirty="0"/>
            </a:p>
          </p:txBody>
        </p:sp>
        <p:grpSp>
          <p:nvGrpSpPr>
            <p:cNvPr id="6" name="Group 9"/>
            <p:cNvGrpSpPr>
              <a:grpSpLocks/>
            </p:cNvGrpSpPr>
            <p:nvPr/>
          </p:nvGrpSpPr>
          <p:grpSpPr bwMode="auto">
            <a:xfrm>
              <a:off x="935038" y="2890838"/>
              <a:ext cx="1108075" cy="1157287"/>
              <a:chOff x="2541" y="1991"/>
              <a:chExt cx="1452" cy="1306"/>
            </a:xfrm>
          </p:grpSpPr>
          <p:sp>
            <p:nvSpPr>
              <p:cNvPr id="37898" name="Arc 10"/>
              <p:cNvSpPr>
                <a:spLocks/>
              </p:cNvSpPr>
              <p:nvPr/>
            </p:nvSpPr>
            <p:spPr bwMode="auto">
              <a:xfrm flipH="1" flipV="1">
                <a:off x="2541" y="1991"/>
                <a:ext cx="605" cy="1306"/>
              </a:xfrm>
              <a:custGeom>
                <a:avLst/>
                <a:gdLst>
                  <a:gd name="G0" fmla="+- 1651 0 0"/>
                  <a:gd name="G1" fmla="+- 21600 0 0"/>
                  <a:gd name="G2" fmla="+- 21600 0 0"/>
                  <a:gd name="T0" fmla="*/ 1651 w 23251"/>
                  <a:gd name="T1" fmla="*/ 0 h 43200"/>
                  <a:gd name="T2" fmla="*/ 0 w 23251"/>
                  <a:gd name="T3" fmla="*/ 43137 h 43200"/>
                  <a:gd name="T4" fmla="*/ 1651 w 23251"/>
                  <a:gd name="T5" fmla="*/ 21600 h 43200"/>
                </a:gdLst>
                <a:ahLst/>
                <a:cxnLst>
                  <a:cxn ang="0">
                    <a:pos x="T0" y="T1"/>
                  </a:cxn>
                  <a:cxn ang="0">
                    <a:pos x="T2" y="T3"/>
                  </a:cxn>
                  <a:cxn ang="0">
                    <a:pos x="T4" y="T5"/>
                  </a:cxn>
                </a:cxnLst>
                <a:rect l="0" t="0" r="r" b="b"/>
                <a:pathLst>
                  <a:path w="23251" h="43200" fill="none" extrusionOk="0">
                    <a:moveTo>
                      <a:pt x="1650" y="0"/>
                    </a:moveTo>
                    <a:cubicBezTo>
                      <a:pt x="13580" y="0"/>
                      <a:pt x="23251" y="9670"/>
                      <a:pt x="23251" y="21600"/>
                    </a:cubicBezTo>
                    <a:cubicBezTo>
                      <a:pt x="23251" y="33529"/>
                      <a:pt x="13580" y="43200"/>
                      <a:pt x="1651" y="43200"/>
                    </a:cubicBezTo>
                    <a:cubicBezTo>
                      <a:pt x="1100" y="43200"/>
                      <a:pt x="549" y="43178"/>
                      <a:pt x="0" y="43136"/>
                    </a:cubicBezTo>
                  </a:path>
                  <a:path w="23251" h="43200" stroke="0" extrusionOk="0">
                    <a:moveTo>
                      <a:pt x="1650" y="0"/>
                    </a:moveTo>
                    <a:cubicBezTo>
                      <a:pt x="13580" y="0"/>
                      <a:pt x="23251" y="9670"/>
                      <a:pt x="23251" y="21600"/>
                    </a:cubicBezTo>
                    <a:cubicBezTo>
                      <a:pt x="23251" y="33529"/>
                      <a:pt x="13580" y="43200"/>
                      <a:pt x="1651" y="43200"/>
                    </a:cubicBezTo>
                    <a:cubicBezTo>
                      <a:pt x="1100" y="43200"/>
                      <a:pt x="549" y="43178"/>
                      <a:pt x="0" y="43136"/>
                    </a:cubicBezTo>
                    <a:lnTo>
                      <a:pt x="1651" y="21600"/>
                    </a:lnTo>
                    <a:close/>
                  </a:path>
                </a:pathLst>
              </a:custGeom>
              <a:noFill/>
              <a:ln w="9525">
                <a:solidFill>
                  <a:schemeClr val="tx1"/>
                </a:solidFill>
                <a:round/>
                <a:headEnd/>
                <a:tailEnd/>
              </a:ln>
              <a:effectLst/>
            </p:spPr>
            <p:txBody>
              <a:bodyPr wrap="none" anchor="ctr"/>
              <a:lstStyle/>
              <a:p>
                <a:endParaRPr lang="en-US" sz="1600" dirty="0"/>
              </a:p>
            </p:txBody>
          </p:sp>
          <p:sp>
            <p:nvSpPr>
              <p:cNvPr id="37899" name="Line 11"/>
              <p:cNvSpPr>
                <a:spLocks noChangeShapeType="1"/>
              </p:cNvSpPr>
              <p:nvPr/>
            </p:nvSpPr>
            <p:spPr bwMode="auto">
              <a:xfrm>
                <a:off x="3122" y="3297"/>
                <a:ext cx="847" cy="0"/>
              </a:xfrm>
              <a:prstGeom prst="line">
                <a:avLst/>
              </a:prstGeom>
              <a:noFill/>
              <a:ln w="9525">
                <a:solidFill>
                  <a:schemeClr val="tx1"/>
                </a:solidFill>
                <a:round/>
                <a:headEnd/>
                <a:tailEnd/>
              </a:ln>
              <a:effectLst/>
            </p:spPr>
            <p:txBody>
              <a:bodyPr/>
              <a:lstStyle/>
              <a:p>
                <a:endParaRPr lang="en-US" sz="1600" dirty="0"/>
              </a:p>
            </p:txBody>
          </p:sp>
          <p:sp>
            <p:nvSpPr>
              <p:cNvPr id="37900" name="Line 12"/>
              <p:cNvSpPr>
                <a:spLocks noChangeShapeType="1"/>
              </p:cNvSpPr>
              <p:nvPr/>
            </p:nvSpPr>
            <p:spPr bwMode="auto">
              <a:xfrm>
                <a:off x="3146" y="1991"/>
                <a:ext cx="847" cy="0"/>
              </a:xfrm>
              <a:prstGeom prst="line">
                <a:avLst/>
              </a:prstGeom>
              <a:noFill/>
              <a:ln w="9525">
                <a:solidFill>
                  <a:schemeClr val="tx1"/>
                </a:solidFill>
                <a:round/>
                <a:headEnd/>
                <a:tailEnd/>
              </a:ln>
              <a:effectLst/>
            </p:spPr>
            <p:txBody>
              <a:bodyPr/>
              <a:lstStyle/>
              <a:p>
                <a:endParaRPr lang="en-US" sz="1600" dirty="0"/>
              </a:p>
            </p:txBody>
          </p:sp>
        </p:grpSp>
        <p:grpSp>
          <p:nvGrpSpPr>
            <p:cNvPr id="7" name="Group 13"/>
            <p:cNvGrpSpPr>
              <a:grpSpLocks/>
            </p:cNvGrpSpPr>
            <p:nvPr/>
          </p:nvGrpSpPr>
          <p:grpSpPr bwMode="auto">
            <a:xfrm>
              <a:off x="271463" y="2890838"/>
              <a:ext cx="1108075" cy="1157287"/>
              <a:chOff x="2541" y="1991"/>
              <a:chExt cx="1452" cy="1306"/>
            </a:xfrm>
          </p:grpSpPr>
          <p:sp>
            <p:nvSpPr>
              <p:cNvPr id="37902" name="Arc 14"/>
              <p:cNvSpPr>
                <a:spLocks/>
              </p:cNvSpPr>
              <p:nvPr/>
            </p:nvSpPr>
            <p:spPr bwMode="auto">
              <a:xfrm flipH="1" flipV="1">
                <a:off x="2541" y="1991"/>
                <a:ext cx="605" cy="1306"/>
              </a:xfrm>
              <a:custGeom>
                <a:avLst/>
                <a:gdLst>
                  <a:gd name="G0" fmla="+- 1651 0 0"/>
                  <a:gd name="G1" fmla="+- 21600 0 0"/>
                  <a:gd name="G2" fmla="+- 21600 0 0"/>
                  <a:gd name="T0" fmla="*/ 1651 w 23251"/>
                  <a:gd name="T1" fmla="*/ 0 h 43200"/>
                  <a:gd name="T2" fmla="*/ 0 w 23251"/>
                  <a:gd name="T3" fmla="*/ 43137 h 43200"/>
                  <a:gd name="T4" fmla="*/ 1651 w 23251"/>
                  <a:gd name="T5" fmla="*/ 21600 h 43200"/>
                </a:gdLst>
                <a:ahLst/>
                <a:cxnLst>
                  <a:cxn ang="0">
                    <a:pos x="T0" y="T1"/>
                  </a:cxn>
                  <a:cxn ang="0">
                    <a:pos x="T2" y="T3"/>
                  </a:cxn>
                  <a:cxn ang="0">
                    <a:pos x="T4" y="T5"/>
                  </a:cxn>
                </a:cxnLst>
                <a:rect l="0" t="0" r="r" b="b"/>
                <a:pathLst>
                  <a:path w="23251" h="43200" fill="none" extrusionOk="0">
                    <a:moveTo>
                      <a:pt x="1650" y="0"/>
                    </a:moveTo>
                    <a:cubicBezTo>
                      <a:pt x="13580" y="0"/>
                      <a:pt x="23251" y="9670"/>
                      <a:pt x="23251" y="21600"/>
                    </a:cubicBezTo>
                    <a:cubicBezTo>
                      <a:pt x="23251" y="33529"/>
                      <a:pt x="13580" y="43200"/>
                      <a:pt x="1651" y="43200"/>
                    </a:cubicBezTo>
                    <a:cubicBezTo>
                      <a:pt x="1100" y="43200"/>
                      <a:pt x="549" y="43178"/>
                      <a:pt x="0" y="43136"/>
                    </a:cubicBezTo>
                  </a:path>
                  <a:path w="23251" h="43200" stroke="0" extrusionOk="0">
                    <a:moveTo>
                      <a:pt x="1650" y="0"/>
                    </a:moveTo>
                    <a:cubicBezTo>
                      <a:pt x="13580" y="0"/>
                      <a:pt x="23251" y="9670"/>
                      <a:pt x="23251" y="21600"/>
                    </a:cubicBezTo>
                    <a:cubicBezTo>
                      <a:pt x="23251" y="33529"/>
                      <a:pt x="13580" y="43200"/>
                      <a:pt x="1651" y="43200"/>
                    </a:cubicBezTo>
                    <a:cubicBezTo>
                      <a:pt x="1100" y="43200"/>
                      <a:pt x="549" y="43178"/>
                      <a:pt x="0" y="43136"/>
                    </a:cubicBezTo>
                    <a:lnTo>
                      <a:pt x="1651" y="21600"/>
                    </a:lnTo>
                    <a:close/>
                  </a:path>
                </a:pathLst>
              </a:custGeom>
              <a:noFill/>
              <a:ln w="9525">
                <a:solidFill>
                  <a:schemeClr val="tx1"/>
                </a:solidFill>
                <a:round/>
                <a:headEnd/>
                <a:tailEnd/>
              </a:ln>
              <a:effectLst/>
            </p:spPr>
            <p:txBody>
              <a:bodyPr wrap="none" anchor="ctr"/>
              <a:lstStyle/>
              <a:p>
                <a:endParaRPr lang="en-US" sz="1600" dirty="0"/>
              </a:p>
            </p:txBody>
          </p:sp>
          <p:sp>
            <p:nvSpPr>
              <p:cNvPr id="37903" name="Line 15"/>
              <p:cNvSpPr>
                <a:spLocks noChangeShapeType="1"/>
              </p:cNvSpPr>
              <p:nvPr/>
            </p:nvSpPr>
            <p:spPr bwMode="auto">
              <a:xfrm>
                <a:off x="3122" y="3297"/>
                <a:ext cx="847" cy="0"/>
              </a:xfrm>
              <a:prstGeom prst="line">
                <a:avLst/>
              </a:prstGeom>
              <a:noFill/>
              <a:ln w="9525">
                <a:solidFill>
                  <a:schemeClr val="tx1"/>
                </a:solidFill>
                <a:round/>
                <a:headEnd/>
                <a:tailEnd/>
              </a:ln>
              <a:effectLst/>
            </p:spPr>
            <p:txBody>
              <a:bodyPr/>
              <a:lstStyle/>
              <a:p>
                <a:endParaRPr lang="en-US" sz="1600" dirty="0"/>
              </a:p>
            </p:txBody>
          </p:sp>
          <p:sp>
            <p:nvSpPr>
              <p:cNvPr id="37904" name="Line 16"/>
              <p:cNvSpPr>
                <a:spLocks noChangeShapeType="1"/>
              </p:cNvSpPr>
              <p:nvPr/>
            </p:nvSpPr>
            <p:spPr bwMode="auto">
              <a:xfrm>
                <a:off x="3146" y="1991"/>
                <a:ext cx="847" cy="0"/>
              </a:xfrm>
              <a:prstGeom prst="line">
                <a:avLst/>
              </a:prstGeom>
              <a:noFill/>
              <a:ln w="9525">
                <a:solidFill>
                  <a:schemeClr val="tx1"/>
                </a:solidFill>
                <a:round/>
                <a:headEnd/>
                <a:tailEnd/>
              </a:ln>
              <a:effectLst/>
            </p:spPr>
            <p:txBody>
              <a:bodyPr/>
              <a:lstStyle/>
              <a:p>
                <a:endParaRPr lang="en-US" sz="1600" dirty="0"/>
              </a:p>
            </p:txBody>
          </p:sp>
        </p:grpSp>
        <p:sp>
          <p:nvSpPr>
            <p:cNvPr id="37905" name="Line 17"/>
            <p:cNvSpPr>
              <a:spLocks noChangeShapeType="1"/>
            </p:cNvSpPr>
            <p:nvPr/>
          </p:nvSpPr>
          <p:spPr bwMode="auto">
            <a:xfrm flipV="1">
              <a:off x="2074863" y="2890838"/>
              <a:ext cx="896937" cy="0"/>
            </a:xfrm>
            <a:prstGeom prst="line">
              <a:avLst/>
            </a:prstGeom>
            <a:noFill/>
            <a:ln w="76200">
              <a:solidFill>
                <a:schemeClr val="tx1"/>
              </a:solidFill>
              <a:prstDash val="sysDot"/>
              <a:round/>
              <a:headEnd/>
              <a:tailEnd/>
            </a:ln>
            <a:effectLst/>
          </p:spPr>
          <p:txBody>
            <a:bodyPr/>
            <a:lstStyle/>
            <a:p>
              <a:endParaRPr lang="en-US" sz="1600" dirty="0"/>
            </a:p>
          </p:txBody>
        </p:sp>
        <p:grpSp>
          <p:nvGrpSpPr>
            <p:cNvPr id="8" name="Group 19"/>
            <p:cNvGrpSpPr>
              <a:grpSpLocks/>
            </p:cNvGrpSpPr>
            <p:nvPr/>
          </p:nvGrpSpPr>
          <p:grpSpPr bwMode="auto">
            <a:xfrm flipH="1">
              <a:off x="598488" y="4176713"/>
              <a:ext cx="320675" cy="44450"/>
              <a:chOff x="2243" y="1215"/>
              <a:chExt cx="419" cy="52"/>
            </a:xfrm>
          </p:grpSpPr>
          <p:sp>
            <p:nvSpPr>
              <p:cNvPr id="37908" name="Oval 20"/>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09" name="Oval 21"/>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0" name="Oval 22"/>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1" name="Oval 23"/>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2" name="Oval 24"/>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9" name="Group 26"/>
            <p:cNvGrpSpPr>
              <a:grpSpLocks/>
            </p:cNvGrpSpPr>
            <p:nvPr/>
          </p:nvGrpSpPr>
          <p:grpSpPr bwMode="auto">
            <a:xfrm flipH="1">
              <a:off x="598488" y="3017838"/>
              <a:ext cx="320675" cy="46037"/>
              <a:chOff x="2243" y="1215"/>
              <a:chExt cx="419" cy="52"/>
            </a:xfrm>
          </p:grpSpPr>
          <p:sp>
            <p:nvSpPr>
              <p:cNvPr id="37915" name="Oval 27"/>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6" name="Oval 28"/>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7" name="Oval 29"/>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8" name="Oval 30"/>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19" name="Oval 31"/>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10" name="Group 32"/>
            <p:cNvGrpSpPr>
              <a:grpSpLocks/>
            </p:cNvGrpSpPr>
            <p:nvPr/>
          </p:nvGrpSpPr>
          <p:grpSpPr bwMode="auto">
            <a:xfrm flipH="1">
              <a:off x="1503363" y="4197350"/>
              <a:ext cx="319087" cy="44450"/>
              <a:chOff x="2243" y="1215"/>
              <a:chExt cx="419" cy="52"/>
            </a:xfrm>
          </p:grpSpPr>
          <p:sp>
            <p:nvSpPr>
              <p:cNvPr id="37921" name="Oval 33"/>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2" name="Oval 34"/>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3" name="Oval 35"/>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4" name="Oval 36"/>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5" name="Oval 37"/>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11" name="Group 38"/>
            <p:cNvGrpSpPr>
              <a:grpSpLocks/>
            </p:cNvGrpSpPr>
            <p:nvPr/>
          </p:nvGrpSpPr>
          <p:grpSpPr bwMode="auto">
            <a:xfrm flipH="1">
              <a:off x="3255963" y="4217988"/>
              <a:ext cx="320675" cy="49212"/>
              <a:chOff x="2243" y="1215"/>
              <a:chExt cx="419" cy="52"/>
            </a:xfrm>
          </p:grpSpPr>
          <p:sp>
            <p:nvSpPr>
              <p:cNvPr id="37927" name="Oval 39"/>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8" name="Oval 40"/>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29" name="Oval 41"/>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0" name="Oval 42"/>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1" name="Oval 43"/>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12" name="Group 44"/>
            <p:cNvGrpSpPr>
              <a:grpSpLocks/>
            </p:cNvGrpSpPr>
            <p:nvPr/>
          </p:nvGrpSpPr>
          <p:grpSpPr bwMode="auto">
            <a:xfrm flipH="1">
              <a:off x="1428750" y="3017838"/>
              <a:ext cx="320675" cy="46037"/>
              <a:chOff x="2243" y="1215"/>
              <a:chExt cx="419" cy="52"/>
            </a:xfrm>
          </p:grpSpPr>
          <p:sp>
            <p:nvSpPr>
              <p:cNvPr id="37933" name="Oval 45"/>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4" name="Oval 46"/>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5" name="Oval 47"/>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6" name="Oval 48"/>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37" name="Oval 49"/>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13" name="Group 51"/>
            <p:cNvGrpSpPr>
              <a:grpSpLocks/>
            </p:cNvGrpSpPr>
            <p:nvPr/>
          </p:nvGrpSpPr>
          <p:grpSpPr bwMode="auto">
            <a:xfrm flipH="1">
              <a:off x="3236913" y="2997200"/>
              <a:ext cx="322262" cy="46038"/>
              <a:chOff x="2243" y="1215"/>
              <a:chExt cx="419" cy="52"/>
            </a:xfrm>
          </p:grpSpPr>
          <p:sp>
            <p:nvSpPr>
              <p:cNvPr id="37940" name="Oval 52"/>
              <p:cNvSpPr>
                <a:spLocks noChangeArrowheads="1"/>
              </p:cNvSpPr>
              <p:nvPr/>
            </p:nvSpPr>
            <p:spPr bwMode="auto">
              <a:xfrm>
                <a:off x="2243" y="1215"/>
                <a:ext cx="53"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41" name="Oval 53"/>
              <p:cNvSpPr>
                <a:spLocks noChangeArrowheads="1"/>
              </p:cNvSpPr>
              <p:nvPr/>
            </p:nvSpPr>
            <p:spPr bwMode="auto">
              <a:xfrm>
                <a:off x="2335"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42" name="Oval 54"/>
              <p:cNvSpPr>
                <a:spLocks noChangeArrowheads="1"/>
              </p:cNvSpPr>
              <p:nvPr/>
            </p:nvSpPr>
            <p:spPr bwMode="auto">
              <a:xfrm>
                <a:off x="2427"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43" name="Oval 55"/>
              <p:cNvSpPr>
                <a:spLocks noChangeArrowheads="1"/>
              </p:cNvSpPr>
              <p:nvPr/>
            </p:nvSpPr>
            <p:spPr bwMode="auto">
              <a:xfrm>
                <a:off x="2518"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sp>
            <p:nvSpPr>
              <p:cNvPr id="37944" name="Oval 56"/>
              <p:cNvSpPr>
                <a:spLocks noChangeArrowheads="1"/>
              </p:cNvSpPr>
              <p:nvPr/>
            </p:nvSpPr>
            <p:spPr bwMode="auto">
              <a:xfrm>
                <a:off x="2610" y="1215"/>
                <a:ext cx="52" cy="52"/>
              </a:xfrm>
              <a:prstGeom prst="ellipse">
                <a:avLst/>
              </a:prstGeom>
              <a:solidFill>
                <a:schemeClr val="accent1"/>
              </a:solidFill>
              <a:ln w="9525">
                <a:solidFill>
                  <a:schemeClr val="tx1"/>
                </a:solidFill>
                <a:round/>
                <a:headEnd/>
                <a:tailEnd/>
              </a:ln>
              <a:effectLst/>
            </p:spPr>
            <p:txBody>
              <a:bodyPr wrap="none" anchor="ctr"/>
              <a:lstStyle/>
              <a:p>
                <a:endParaRPr lang="en-US" sz="1600" dirty="0"/>
              </a:p>
            </p:txBody>
          </p:sp>
        </p:grpSp>
        <p:grpSp>
          <p:nvGrpSpPr>
            <p:cNvPr id="14" name="Group 275"/>
            <p:cNvGrpSpPr>
              <a:grpSpLocks/>
            </p:cNvGrpSpPr>
            <p:nvPr/>
          </p:nvGrpSpPr>
          <p:grpSpPr bwMode="auto">
            <a:xfrm flipH="1">
              <a:off x="3171825" y="2803525"/>
              <a:ext cx="182563" cy="26988"/>
              <a:chOff x="2243" y="1215"/>
              <a:chExt cx="419" cy="52"/>
            </a:xfrm>
          </p:grpSpPr>
          <p:sp>
            <p:nvSpPr>
              <p:cNvPr id="38164" name="Oval 276"/>
              <p:cNvSpPr>
                <a:spLocks noChangeArrowheads="1"/>
              </p:cNvSpPr>
              <p:nvPr/>
            </p:nvSpPr>
            <p:spPr bwMode="auto">
              <a:xfrm>
                <a:off x="2243" y="1215"/>
                <a:ext cx="53"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65" name="Oval 277"/>
              <p:cNvSpPr>
                <a:spLocks noChangeArrowheads="1"/>
              </p:cNvSpPr>
              <p:nvPr/>
            </p:nvSpPr>
            <p:spPr bwMode="auto">
              <a:xfrm>
                <a:off x="2335"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66" name="Oval 278"/>
              <p:cNvSpPr>
                <a:spLocks noChangeArrowheads="1"/>
              </p:cNvSpPr>
              <p:nvPr/>
            </p:nvSpPr>
            <p:spPr bwMode="auto">
              <a:xfrm>
                <a:off x="2427"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67" name="Oval 279"/>
              <p:cNvSpPr>
                <a:spLocks noChangeArrowheads="1"/>
              </p:cNvSpPr>
              <p:nvPr/>
            </p:nvSpPr>
            <p:spPr bwMode="auto">
              <a:xfrm>
                <a:off x="2518"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68" name="Oval 280"/>
              <p:cNvSpPr>
                <a:spLocks noChangeArrowheads="1"/>
              </p:cNvSpPr>
              <p:nvPr/>
            </p:nvSpPr>
            <p:spPr bwMode="auto">
              <a:xfrm>
                <a:off x="2610"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grpSp>
        <p:grpSp>
          <p:nvGrpSpPr>
            <p:cNvPr id="15" name="Group 281"/>
            <p:cNvGrpSpPr>
              <a:grpSpLocks/>
            </p:cNvGrpSpPr>
            <p:nvPr/>
          </p:nvGrpSpPr>
          <p:grpSpPr bwMode="auto">
            <a:xfrm flipH="1">
              <a:off x="1379538" y="2824163"/>
              <a:ext cx="184150" cy="28575"/>
              <a:chOff x="2243" y="1215"/>
              <a:chExt cx="419" cy="52"/>
            </a:xfrm>
          </p:grpSpPr>
          <p:sp>
            <p:nvSpPr>
              <p:cNvPr id="38170" name="Oval 282"/>
              <p:cNvSpPr>
                <a:spLocks noChangeArrowheads="1"/>
              </p:cNvSpPr>
              <p:nvPr/>
            </p:nvSpPr>
            <p:spPr bwMode="auto">
              <a:xfrm>
                <a:off x="2243" y="1215"/>
                <a:ext cx="53"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1" name="Oval 283"/>
              <p:cNvSpPr>
                <a:spLocks noChangeArrowheads="1"/>
              </p:cNvSpPr>
              <p:nvPr/>
            </p:nvSpPr>
            <p:spPr bwMode="auto">
              <a:xfrm>
                <a:off x="2335"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2" name="Oval 284"/>
              <p:cNvSpPr>
                <a:spLocks noChangeArrowheads="1"/>
              </p:cNvSpPr>
              <p:nvPr/>
            </p:nvSpPr>
            <p:spPr bwMode="auto">
              <a:xfrm>
                <a:off x="2427"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3" name="Oval 285"/>
              <p:cNvSpPr>
                <a:spLocks noChangeArrowheads="1"/>
              </p:cNvSpPr>
              <p:nvPr/>
            </p:nvSpPr>
            <p:spPr bwMode="auto">
              <a:xfrm>
                <a:off x="2518"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4" name="Oval 286"/>
              <p:cNvSpPr>
                <a:spLocks noChangeArrowheads="1"/>
              </p:cNvSpPr>
              <p:nvPr/>
            </p:nvSpPr>
            <p:spPr bwMode="auto">
              <a:xfrm>
                <a:off x="2610"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grpSp>
        <p:grpSp>
          <p:nvGrpSpPr>
            <p:cNvPr id="16" name="Group 288"/>
            <p:cNvGrpSpPr>
              <a:grpSpLocks/>
            </p:cNvGrpSpPr>
            <p:nvPr/>
          </p:nvGrpSpPr>
          <p:grpSpPr bwMode="auto">
            <a:xfrm flipH="1">
              <a:off x="438150" y="2846388"/>
              <a:ext cx="185738" cy="25400"/>
              <a:chOff x="2243" y="1215"/>
              <a:chExt cx="419" cy="52"/>
            </a:xfrm>
          </p:grpSpPr>
          <p:sp>
            <p:nvSpPr>
              <p:cNvPr id="38177" name="Oval 289"/>
              <p:cNvSpPr>
                <a:spLocks noChangeArrowheads="1"/>
              </p:cNvSpPr>
              <p:nvPr/>
            </p:nvSpPr>
            <p:spPr bwMode="auto">
              <a:xfrm>
                <a:off x="2243" y="1215"/>
                <a:ext cx="53"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8" name="Oval 290"/>
              <p:cNvSpPr>
                <a:spLocks noChangeArrowheads="1"/>
              </p:cNvSpPr>
              <p:nvPr/>
            </p:nvSpPr>
            <p:spPr bwMode="auto">
              <a:xfrm>
                <a:off x="2335"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79" name="Oval 291"/>
              <p:cNvSpPr>
                <a:spLocks noChangeArrowheads="1"/>
              </p:cNvSpPr>
              <p:nvPr/>
            </p:nvSpPr>
            <p:spPr bwMode="auto">
              <a:xfrm>
                <a:off x="2427"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80" name="Oval 292"/>
              <p:cNvSpPr>
                <a:spLocks noChangeArrowheads="1"/>
              </p:cNvSpPr>
              <p:nvPr/>
            </p:nvSpPr>
            <p:spPr bwMode="auto">
              <a:xfrm>
                <a:off x="2518"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sp>
            <p:nvSpPr>
              <p:cNvPr id="38181" name="Oval 293"/>
              <p:cNvSpPr>
                <a:spLocks noChangeArrowheads="1"/>
              </p:cNvSpPr>
              <p:nvPr/>
            </p:nvSpPr>
            <p:spPr bwMode="auto">
              <a:xfrm>
                <a:off x="2610" y="1215"/>
                <a:ext cx="52" cy="52"/>
              </a:xfrm>
              <a:prstGeom prst="ellipse">
                <a:avLst/>
              </a:prstGeom>
              <a:solidFill>
                <a:schemeClr val="tx1"/>
              </a:solidFill>
              <a:ln w="9525">
                <a:solidFill>
                  <a:schemeClr val="tx1"/>
                </a:solidFill>
                <a:round/>
                <a:headEnd/>
                <a:tailEnd/>
              </a:ln>
              <a:effectLst/>
            </p:spPr>
            <p:txBody>
              <a:bodyPr wrap="none" anchor="ctr"/>
              <a:lstStyle/>
              <a:p>
                <a:endParaRPr lang="en-US" sz="1600" dirty="0"/>
              </a:p>
            </p:txBody>
          </p:sp>
        </p:grpSp>
        <p:sp>
          <p:nvSpPr>
            <p:cNvPr id="38603" name="Rectangle 715"/>
            <p:cNvSpPr>
              <a:spLocks noChangeArrowheads="1"/>
            </p:cNvSpPr>
            <p:nvPr/>
          </p:nvSpPr>
          <p:spPr bwMode="auto">
            <a:xfrm>
              <a:off x="269875" y="2489200"/>
              <a:ext cx="757238" cy="627063"/>
            </a:xfrm>
            <a:prstGeom prst="rect">
              <a:avLst/>
            </a:prstGeom>
            <a:noFill/>
            <a:ln w="28575">
              <a:solidFill>
                <a:schemeClr val="tx1"/>
              </a:solidFill>
              <a:miter lim="800000"/>
              <a:headEnd/>
              <a:tailEnd/>
            </a:ln>
            <a:effectLst/>
          </p:spPr>
          <p:txBody>
            <a:bodyPr wrap="none" anchor="ctr"/>
            <a:lstStyle/>
            <a:p>
              <a:endParaRPr lang="en-US" sz="1600" dirty="0"/>
            </a:p>
          </p:txBody>
        </p:sp>
        <p:grpSp>
          <p:nvGrpSpPr>
            <p:cNvPr id="17" name="Group 720"/>
            <p:cNvGrpSpPr>
              <a:grpSpLocks/>
            </p:cNvGrpSpPr>
            <p:nvPr/>
          </p:nvGrpSpPr>
          <p:grpSpPr bwMode="auto">
            <a:xfrm>
              <a:off x="846138" y="3186113"/>
              <a:ext cx="180975" cy="139700"/>
              <a:chOff x="3220" y="1888"/>
              <a:chExt cx="227" cy="159"/>
            </a:xfrm>
          </p:grpSpPr>
          <p:sp>
            <p:nvSpPr>
              <p:cNvPr id="38604" name="Line 716"/>
              <p:cNvSpPr>
                <a:spLocks noChangeShapeType="1"/>
              </p:cNvSpPr>
              <p:nvPr/>
            </p:nvSpPr>
            <p:spPr bwMode="auto">
              <a:xfrm>
                <a:off x="3220" y="1888"/>
                <a:ext cx="68" cy="159"/>
              </a:xfrm>
              <a:prstGeom prst="line">
                <a:avLst/>
              </a:prstGeom>
              <a:noFill/>
              <a:ln w="28575">
                <a:solidFill>
                  <a:schemeClr val="tx1"/>
                </a:solidFill>
                <a:round/>
                <a:headEnd/>
                <a:tailEnd/>
              </a:ln>
              <a:effectLst/>
            </p:spPr>
            <p:txBody>
              <a:bodyPr/>
              <a:lstStyle/>
              <a:p>
                <a:endParaRPr lang="en-US" sz="1600" dirty="0"/>
              </a:p>
            </p:txBody>
          </p:sp>
          <p:sp>
            <p:nvSpPr>
              <p:cNvPr id="38605" name="Line 717"/>
              <p:cNvSpPr>
                <a:spLocks noChangeShapeType="1"/>
              </p:cNvSpPr>
              <p:nvPr/>
            </p:nvSpPr>
            <p:spPr bwMode="auto">
              <a:xfrm>
                <a:off x="3288" y="2047"/>
                <a:ext cx="91" cy="0"/>
              </a:xfrm>
              <a:prstGeom prst="line">
                <a:avLst/>
              </a:prstGeom>
              <a:noFill/>
              <a:ln w="28575">
                <a:solidFill>
                  <a:schemeClr val="tx1"/>
                </a:solidFill>
                <a:round/>
                <a:headEnd/>
                <a:tailEnd/>
              </a:ln>
              <a:effectLst/>
            </p:spPr>
            <p:txBody>
              <a:bodyPr/>
              <a:lstStyle/>
              <a:p>
                <a:endParaRPr lang="en-US" sz="1600" dirty="0"/>
              </a:p>
            </p:txBody>
          </p:sp>
          <p:sp>
            <p:nvSpPr>
              <p:cNvPr id="38607" name="Line 719"/>
              <p:cNvSpPr>
                <a:spLocks noChangeShapeType="1"/>
              </p:cNvSpPr>
              <p:nvPr/>
            </p:nvSpPr>
            <p:spPr bwMode="auto">
              <a:xfrm flipH="1">
                <a:off x="3379" y="1888"/>
                <a:ext cx="68" cy="159"/>
              </a:xfrm>
              <a:prstGeom prst="line">
                <a:avLst/>
              </a:prstGeom>
              <a:noFill/>
              <a:ln w="28575">
                <a:solidFill>
                  <a:schemeClr val="tx1"/>
                </a:solidFill>
                <a:round/>
                <a:headEnd/>
                <a:tailEnd/>
              </a:ln>
              <a:effectLst/>
            </p:spPr>
            <p:txBody>
              <a:bodyPr/>
              <a:lstStyle/>
              <a:p>
                <a:endParaRPr lang="en-US" sz="1600" dirty="0"/>
              </a:p>
            </p:txBody>
          </p:sp>
        </p:grpSp>
        <p:sp>
          <p:nvSpPr>
            <p:cNvPr id="38610" name="Freeform 722"/>
            <p:cNvSpPr>
              <a:spLocks/>
            </p:cNvSpPr>
            <p:nvPr/>
          </p:nvSpPr>
          <p:spPr bwMode="auto">
            <a:xfrm>
              <a:off x="925513" y="3052763"/>
              <a:ext cx="87312" cy="144462"/>
            </a:xfrm>
            <a:custGeom>
              <a:avLst/>
              <a:gdLst/>
              <a:ahLst/>
              <a:cxnLst>
                <a:cxn ang="0">
                  <a:pos x="8" y="0"/>
                </a:cxn>
                <a:cxn ang="0">
                  <a:pos x="40" y="8"/>
                </a:cxn>
                <a:cxn ang="0">
                  <a:pos x="32" y="79"/>
                </a:cxn>
                <a:cxn ang="0">
                  <a:pos x="8" y="86"/>
                </a:cxn>
                <a:cxn ang="0">
                  <a:pos x="0" y="94"/>
                </a:cxn>
              </a:cxnLst>
              <a:rect l="0" t="0" r="r" b="b"/>
              <a:pathLst>
                <a:path w="55" h="94">
                  <a:moveTo>
                    <a:pt x="8" y="0"/>
                  </a:moveTo>
                  <a:cubicBezTo>
                    <a:pt x="19" y="3"/>
                    <a:pt x="31" y="1"/>
                    <a:pt x="40" y="8"/>
                  </a:cubicBezTo>
                  <a:cubicBezTo>
                    <a:pt x="55" y="20"/>
                    <a:pt x="42" y="69"/>
                    <a:pt x="32" y="79"/>
                  </a:cubicBezTo>
                  <a:cubicBezTo>
                    <a:pt x="26" y="85"/>
                    <a:pt x="16" y="82"/>
                    <a:pt x="8" y="86"/>
                  </a:cubicBezTo>
                  <a:cubicBezTo>
                    <a:pt x="5" y="88"/>
                    <a:pt x="3" y="91"/>
                    <a:pt x="0" y="94"/>
                  </a:cubicBezTo>
                </a:path>
              </a:pathLst>
            </a:custGeom>
            <a:noFill/>
            <a:ln w="9525">
              <a:solidFill>
                <a:schemeClr val="tx1"/>
              </a:solidFill>
              <a:round/>
              <a:headEnd type="none" w="med" len="med"/>
              <a:tailEnd type="triangle" w="med" len="med"/>
            </a:ln>
            <a:effectLst/>
          </p:spPr>
          <p:txBody>
            <a:bodyPr/>
            <a:lstStyle/>
            <a:p>
              <a:endParaRPr lang="en-US" sz="1600" dirty="0"/>
            </a:p>
          </p:txBody>
        </p:sp>
        <p:sp>
          <p:nvSpPr>
            <p:cNvPr id="38611" name="Rectangle 723"/>
            <p:cNvSpPr>
              <a:spLocks noChangeArrowheads="1"/>
            </p:cNvSpPr>
            <p:nvPr/>
          </p:nvSpPr>
          <p:spPr bwMode="auto">
            <a:xfrm>
              <a:off x="1133475" y="2489200"/>
              <a:ext cx="757238" cy="627063"/>
            </a:xfrm>
            <a:prstGeom prst="rect">
              <a:avLst/>
            </a:prstGeom>
            <a:noFill/>
            <a:ln w="28575">
              <a:solidFill>
                <a:schemeClr val="tx1"/>
              </a:solidFill>
              <a:miter lim="800000"/>
              <a:headEnd/>
              <a:tailEnd/>
            </a:ln>
            <a:effectLst/>
          </p:spPr>
          <p:txBody>
            <a:bodyPr wrap="none" anchor="ctr"/>
            <a:lstStyle/>
            <a:p>
              <a:endParaRPr lang="en-US" sz="1600" dirty="0"/>
            </a:p>
          </p:txBody>
        </p:sp>
        <p:grpSp>
          <p:nvGrpSpPr>
            <p:cNvPr id="18" name="Group 724"/>
            <p:cNvGrpSpPr>
              <a:grpSpLocks/>
            </p:cNvGrpSpPr>
            <p:nvPr/>
          </p:nvGrpSpPr>
          <p:grpSpPr bwMode="auto">
            <a:xfrm>
              <a:off x="1709738" y="3186113"/>
              <a:ext cx="180975" cy="139700"/>
              <a:chOff x="3220" y="1888"/>
              <a:chExt cx="227" cy="159"/>
            </a:xfrm>
          </p:grpSpPr>
          <p:sp>
            <p:nvSpPr>
              <p:cNvPr id="38613" name="Line 725"/>
              <p:cNvSpPr>
                <a:spLocks noChangeShapeType="1"/>
              </p:cNvSpPr>
              <p:nvPr/>
            </p:nvSpPr>
            <p:spPr bwMode="auto">
              <a:xfrm>
                <a:off x="3220" y="1888"/>
                <a:ext cx="68" cy="159"/>
              </a:xfrm>
              <a:prstGeom prst="line">
                <a:avLst/>
              </a:prstGeom>
              <a:noFill/>
              <a:ln w="28575">
                <a:solidFill>
                  <a:schemeClr val="tx1"/>
                </a:solidFill>
                <a:round/>
                <a:headEnd/>
                <a:tailEnd/>
              </a:ln>
              <a:effectLst/>
            </p:spPr>
            <p:txBody>
              <a:bodyPr/>
              <a:lstStyle/>
              <a:p>
                <a:endParaRPr lang="en-US" sz="1600" dirty="0"/>
              </a:p>
            </p:txBody>
          </p:sp>
          <p:sp>
            <p:nvSpPr>
              <p:cNvPr id="38614" name="Line 726"/>
              <p:cNvSpPr>
                <a:spLocks noChangeShapeType="1"/>
              </p:cNvSpPr>
              <p:nvPr/>
            </p:nvSpPr>
            <p:spPr bwMode="auto">
              <a:xfrm>
                <a:off x="3288" y="2047"/>
                <a:ext cx="91" cy="0"/>
              </a:xfrm>
              <a:prstGeom prst="line">
                <a:avLst/>
              </a:prstGeom>
              <a:noFill/>
              <a:ln w="28575">
                <a:solidFill>
                  <a:schemeClr val="tx1"/>
                </a:solidFill>
                <a:round/>
                <a:headEnd/>
                <a:tailEnd/>
              </a:ln>
              <a:effectLst/>
            </p:spPr>
            <p:txBody>
              <a:bodyPr/>
              <a:lstStyle/>
              <a:p>
                <a:endParaRPr lang="en-US" sz="1600" dirty="0"/>
              </a:p>
            </p:txBody>
          </p:sp>
          <p:sp>
            <p:nvSpPr>
              <p:cNvPr id="38615" name="Line 727"/>
              <p:cNvSpPr>
                <a:spLocks noChangeShapeType="1"/>
              </p:cNvSpPr>
              <p:nvPr/>
            </p:nvSpPr>
            <p:spPr bwMode="auto">
              <a:xfrm flipH="1">
                <a:off x="3379" y="1888"/>
                <a:ext cx="68" cy="159"/>
              </a:xfrm>
              <a:prstGeom prst="line">
                <a:avLst/>
              </a:prstGeom>
              <a:noFill/>
              <a:ln w="28575">
                <a:solidFill>
                  <a:schemeClr val="tx1"/>
                </a:solidFill>
                <a:round/>
                <a:headEnd/>
                <a:tailEnd/>
              </a:ln>
              <a:effectLst/>
            </p:spPr>
            <p:txBody>
              <a:bodyPr/>
              <a:lstStyle/>
              <a:p>
                <a:endParaRPr lang="en-US" sz="1600" dirty="0"/>
              </a:p>
            </p:txBody>
          </p:sp>
        </p:grpSp>
        <p:sp>
          <p:nvSpPr>
            <p:cNvPr id="38616" name="Freeform 728"/>
            <p:cNvSpPr>
              <a:spLocks/>
            </p:cNvSpPr>
            <p:nvPr/>
          </p:nvSpPr>
          <p:spPr bwMode="auto">
            <a:xfrm>
              <a:off x="1789113" y="3052763"/>
              <a:ext cx="87312" cy="144462"/>
            </a:xfrm>
            <a:custGeom>
              <a:avLst/>
              <a:gdLst/>
              <a:ahLst/>
              <a:cxnLst>
                <a:cxn ang="0">
                  <a:pos x="8" y="0"/>
                </a:cxn>
                <a:cxn ang="0">
                  <a:pos x="40" y="8"/>
                </a:cxn>
                <a:cxn ang="0">
                  <a:pos x="32" y="79"/>
                </a:cxn>
                <a:cxn ang="0">
                  <a:pos x="8" y="86"/>
                </a:cxn>
                <a:cxn ang="0">
                  <a:pos x="0" y="94"/>
                </a:cxn>
              </a:cxnLst>
              <a:rect l="0" t="0" r="r" b="b"/>
              <a:pathLst>
                <a:path w="55" h="94">
                  <a:moveTo>
                    <a:pt x="8" y="0"/>
                  </a:moveTo>
                  <a:cubicBezTo>
                    <a:pt x="19" y="3"/>
                    <a:pt x="31" y="1"/>
                    <a:pt x="40" y="8"/>
                  </a:cubicBezTo>
                  <a:cubicBezTo>
                    <a:pt x="55" y="20"/>
                    <a:pt x="42" y="69"/>
                    <a:pt x="32" y="79"/>
                  </a:cubicBezTo>
                  <a:cubicBezTo>
                    <a:pt x="26" y="85"/>
                    <a:pt x="16" y="82"/>
                    <a:pt x="8" y="86"/>
                  </a:cubicBezTo>
                  <a:cubicBezTo>
                    <a:pt x="5" y="88"/>
                    <a:pt x="3" y="91"/>
                    <a:pt x="0" y="94"/>
                  </a:cubicBezTo>
                </a:path>
              </a:pathLst>
            </a:custGeom>
            <a:noFill/>
            <a:ln w="9525">
              <a:solidFill>
                <a:schemeClr val="tx1"/>
              </a:solidFill>
              <a:round/>
              <a:headEnd type="none" w="med" len="med"/>
              <a:tailEnd type="triangle" w="med" len="med"/>
            </a:ln>
            <a:effectLst/>
          </p:spPr>
          <p:txBody>
            <a:bodyPr/>
            <a:lstStyle/>
            <a:p>
              <a:endParaRPr lang="en-US" sz="1600" dirty="0"/>
            </a:p>
          </p:txBody>
        </p:sp>
        <p:sp>
          <p:nvSpPr>
            <p:cNvPr id="38617" name="Rectangle 729"/>
            <p:cNvSpPr>
              <a:spLocks noChangeArrowheads="1"/>
            </p:cNvSpPr>
            <p:nvPr/>
          </p:nvSpPr>
          <p:spPr bwMode="auto">
            <a:xfrm>
              <a:off x="2970213" y="2489200"/>
              <a:ext cx="757237" cy="627063"/>
            </a:xfrm>
            <a:prstGeom prst="rect">
              <a:avLst/>
            </a:prstGeom>
            <a:noFill/>
            <a:ln w="28575">
              <a:solidFill>
                <a:schemeClr val="tx1"/>
              </a:solidFill>
              <a:miter lim="800000"/>
              <a:headEnd/>
              <a:tailEnd/>
            </a:ln>
            <a:effectLst/>
          </p:spPr>
          <p:txBody>
            <a:bodyPr wrap="none" anchor="ctr"/>
            <a:lstStyle/>
            <a:p>
              <a:endParaRPr lang="en-US" sz="1600" dirty="0"/>
            </a:p>
          </p:txBody>
        </p:sp>
        <p:grpSp>
          <p:nvGrpSpPr>
            <p:cNvPr id="19" name="Group 730"/>
            <p:cNvGrpSpPr>
              <a:grpSpLocks/>
            </p:cNvGrpSpPr>
            <p:nvPr/>
          </p:nvGrpSpPr>
          <p:grpSpPr bwMode="auto">
            <a:xfrm>
              <a:off x="3546475" y="3186113"/>
              <a:ext cx="180975" cy="139700"/>
              <a:chOff x="3220" y="1888"/>
              <a:chExt cx="227" cy="159"/>
            </a:xfrm>
          </p:grpSpPr>
          <p:sp>
            <p:nvSpPr>
              <p:cNvPr id="38619" name="Line 731"/>
              <p:cNvSpPr>
                <a:spLocks noChangeShapeType="1"/>
              </p:cNvSpPr>
              <p:nvPr/>
            </p:nvSpPr>
            <p:spPr bwMode="auto">
              <a:xfrm>
                <a:off x="3220" y="1888"/>
                <a:ext cx="68" cy="159"/>
              </a:xfrm>
              <a:prstGeom prst="line">
                <a:avLst/>
              </a:prstGeom>
              <a:noFill/>
              <a:ln w="28575">
                <a:solidFill>
                  <a:schemeClr val="tx1"/>
                </a:solidFill>
                <a:round/>
                <a:headEnd/>
                <a:tailEnd/>
              </a:ln>
              <a:effectLst/>
            </p:spPr>
            <p:txBody>
              <a:bodyPr/>
              <a:lstStyle/>
              <a:p>
                <a:endParaRPr lang="en-US" sz="1600" dirty="0"/>
              </a:p>
            </p:txBody>
          </p:sp>
          <p:sp>
            <p:nvSpPr>
              <p:cNvPr id="38620" name="Line 732"/>
              <p:cNvSpPr>
                <a:spLocks noChangeShapeType="1"/>
              </p:cNvSpPr>
              <p:nvPr/>
            </p:nvSpPr>
            <p:spPr bwMode="auto">
              <a:xfrm>
                <a:off x="3288" y="2047"/>
                <a:ext cx="91" cy="0"/>
              </a:xfrm>
              <a:prstGeom prst="line">
                <a:avLst/>
              </a:prstGeom>
              <a:noFill/>
              <a:ln w="28575">
                <a:solidFill>
                  <a:schemeClr val="tx1"/>
                </a:solidFill>
                <a:round/>
                <a:headEnd/>
                <a:tailEnd/>
              </a:ln>
              <a:effectLst/>
            </p:spPr>
            <p:txBody>
              <a:bodyPr/>
              <a:lstStyle/>
              <a:p>
                <a:endParaRPr lang="en-US" sz="1600" dirty="0"/>
              </a:p>
            </p:txBody>
          </p:sp>
          <p:sp>
            <p:nvSpPr>
              <p:cNvPr id="38621" name="Line 733"/>
              <p:cNvSpPr>
                <a:spLocks noChangeShapeType="1"/>
              </p:cNvSpPr>
              <p:nvPr/>
            </p:nvSpPr>
            <p:spPr bwMode="auto">
              <a:xfrm flipH="1">
                <a:off x="3379" y="1888"/>
                <a:ext cx="68" cy="159"/>
              </a:xfrm>
              <a:prstGeom prst="line">
                <a:avLst/>
              </a:prstGeom>
              <a:noFill/>
              <a:ln w="28575">
                <a:solidFill>
                  <a:schemeClr val="tx1"/>
                </a:solidFill>
                <a:round/>
                <a:headEnd/>
                <a:tailEnd/>
              </a:ln>
              <a:effectLst/>
            </p:spPr>
            <p:txBody>
              <a:bodyPr/>
              <a:lstStyle/>
              <a:p>
                <a:endParaRPr lang="en-US" sz="1600" dirty="0"/>
              </a:p>
            </p:txBody>
          </p:sp>
        </p:grpSp>
        <p:sp>
          <p:nvSpPr>
            <p:cNvPr id="38622" name="Freeform 734"/>
            <p:cNvSpPr>
              <a:spLocks/>
            </p:cNvSpPr>
            <p:nvPr/>
          </p:nvSpPr>
          <p:spPr bwMode="auto">
            <a:xfrm>
              <a:off x="3625850" y="3052763"/>
              <a:ext cx="87313" cy="144462"/>
            </a:xfrm>
            <a:custGeom>
              <a:avLst/>
              <a:gdLst/>
              <a:ahLst/>
              <a:cxnLst>
                <a:cxn ang="0">
                  <a:pos x="8" y="0"/>
                </a:cxn>
                <a:cxn ang="0">
                  <a:pos x="40" y="8"/>
                </a:cxn>
                <a:cxn ang="0">
                  <a:pos x="32" y="79"/>
                </a:cxn>
                <a:cxn ang="0">
                  <a:pos x="8" y="86"/>
                </a:cxn>
                <a:cxn ang="0">
                  <a:pos x="0" y="94"/>
                </a:cxn>
              </a:cxnLst>
              <a:rect l="0" t="0" r="r" b="b"/>
              <a:pathLst>
                <a:path w="55" h="94">
                  <a:moveTo>
                    <a:pt x="8" y="0"/>
                  </a:moveTo>
                  <a:cubicBezTo>
                    <a:pt x="19" y="3"/>
                    <a:pt x="31" y="1"/>
                    <a:pt x="40" y="8"/>
                  </a:cubicBezTo>
                  <a:cubicBezTo>
                    <a:pt x="55" y="20"/>
                    <a:pt x="42" y="69"/>
                    <a:pt x="32" y="79"/>
                  </a:cubicBezTo>
                  <a:cubicBezTo>
                    <a:pt x="26" y="85"/>
                    <a:pt x="16" y="82"/>
                    <a:pt x="8" y="86"/>
                  </a:cubicBezTo>
                  <a:cubicBezTo>
                    <a:pt x="5" y="88"/>
                    <a:pt x="3" y="91"/>
                    <a:pt x="0" y="94"/>
                  </a:cubicBezTo>
                </a:path>
              </a:pathLst>
            </a:custGeom>
            <a:noFill/>
            <a:ln w="9525">
              <a:solidFill>
                <a:schemeClr val="tx1"/>
              </a:solidFill>
              <a:round/>
              <a:headEnd type="none" w="med" len="med"/>
              <a:tailEnd type="triangle" w="med" len="med"/>
            </a:ln>
            <a:effectLst/>
          </p:spPr>
          <p:txBody>
            <a:bodyPr/>
            <a:lstStyle/>
            <a:p>
              <a:endParaRPr lang="en-US" sz="1600" dirty="0"/>
            </a:p>
          </p:txBody>
        </p:sp>
        <p:sp>
          <p:nvSpPr>
            <p:cNvPr id="38623" name="Line 735"/>
            <p:cNvSpPr>
              <a:spLocks noChangeShapeType="1"/>
            </p:cNvSpPr>
            <p:nvPr/>
          </p:nvSpPr>
          <p:spPr bwMode="auto">
            <a:xfrm flipV="1">
              <a:off x="2073275" y="4044950"/>
              <a:ext cx="896938" cy="0"/>
            </a:xfrm>
            <a:prstGeom prst="line">
              <a:avLst/>
            </a:prstGeom>
            <a:noFill/>
            <a:ln w="76200">
              <a:solidFill>
                <a:schemeClr val="tx1"/>
              </a:solidFill>
              <a:prstDash val="sysDot"/>
              <a:round/>
              <a:headEnd/>
              <a:tailEnd/>
            </a:ln>
            <a:effectLst/>
          </p:spPr>
          <p:txBody>
            <a:bodyPr/>
            <a:lstStyle/>
            <a:p>
              <a:endParaRPr lang="en-US" sz="1600" dirty="0"/>
            </a:p>
          </p:txBody>
        </p:sp>
        <p:sp>
          <p:nvSpPr>
            <p:cNvPr id="38718" name="Text Box 830"/>
            <p:cNvSpPr txBox="1">
              <a:spLocks noChangeArrowheads="1"/>
            </p:cNvSpPr>
            <p:nvPr/>
          </p:nvSpPr>
          <p:spPr bwMode="auto">
            <a:xfrm>
              <a:off x="4540250" y="5721350"/>
              <a:ext cx="704850" cy="247321"/>
            </a:xfrm>
            <a:prstGeom prst="rect">
              <a:avLst/>
            </a:prstGeom>
            <a:noFill/>
            <a:ln w="9525">
              <a:noFill/>
              <a:miter lim="800000"/>
              <a:headEnd/>
              <a:tailEnd/>
            </a:ln>
            <a:effectLst/>
          </p:spPr>
          <p:txBody>
            <a:bodyPr>
              <a:spAutoFit/>
            </a:bodyPr>
            <a:lstStyle/>
            <a:p>
              <a:pPr>
                <a:spcBef>
                  <a:spcPct val="50000"/>
                </a:spcBef>
              </a:pPr>
              <a:r>
                <a:rPr lang="en-US" sz="800" dirty="0">
                  <a:solidFill>
                    <a:srgbClr val="FF3300"/>
                  </a:solidFill>
                </a:rPr>
                <a:t>photons</a:t>
              </a:r>
            </a:p>
          </p:txBody>
        </p:sp>
        <p:sp>
          <p:nvSpPr>
            <p:cNvPr id="38719" name="Text Box 831"/>
            <p:cNvSpPr txBox="1">
              <a:spLocks noChangeArrowheads="1"/>
            </p:cNvSpPr>
            <p:nvPr/>
          </p:nvSpPr>
          <p:spPr bwMode="auto">
            <a:xfrm>
              <a:off x="4508500" y="5386388"/>
              <a:ext cx="709613" cy="247321"/>
            </a:xfrm>
            <a:prstGeom prst="rect">
              <a:avLst/>
            </a:prstGeom>
            <a:noFill/>
            <a:ln w="9525">
              <a:noFill/>
              <a:miter lim="800000"/>
              <a:headEnd/>
              <a:tailEnd/>
            </a:ln>
            <a:effectLst/>
          </p:spPr>
          <p:txBody>
            <a:bodyPr>
              <a:spAutoFit/>
            </a:bodyPr>
            <a:lstStyle/>
            <a:p>
              <a:pPr>
                <a:spcBef>
                  <a:spcPct val="50000"/>
                </a:spcBef>
              </a:pPr>
              <a:r>
                <a:rPr lang="en-US" sz="800" dirty="0">
                  <a:solidFill>
                    <a:srgbClr val="FF3300"/>
                  </a:solidFill>
                </a:rPr>
                <a:t>1.3GHz rf</a:t>
              </a:r>
            </a:p>
          </p:txBody>
        </p:sp>
        <p:sp>
          <p:nvSpPr>
            <p:cNvPr id="38721" name="Text Box 833"/>
            <p:cNvSpPr txBox="1">
              <a:spLocks noChangeArrowheads="1"/>
            </p:cNvSpPr>
            <p:nvPr/>
          </p:nvSpPr>
          <p:spPr bwMode="auto">
            <a:xfrm>
              <a:off x="239713" y="2444750"/>
              <a:ext cx="814387" cy="423978"/>
            </a:xfrm>
            <a:prstGeom prst="rect">
              <a:avLst/>
            </a:prstGeom>
            <a:noFill/>
            <a:ln w="9525">
              <a:noFill/>
              <a:miter lim="800000"/>
              <a:headEnd/>
              <a:tailEnd/>
            </a:ln>
            <a:effectLst/>
          </p:spPr>
          <p:txBody>
            <a:bodyPr>
              <a:spAutoFit/>
            </a:bodyPr>
            <a:lstStyle/>
            <a:p>
              <a:pPr eaLnBrk="1" hangingPunct="1"/>
              <a:r>
                <a:rPr lang="en-US" sz="900" dirty="0"/>
                <a:t>3 GeV module #1</a:t>
              </a:r>
            </a:p>
          </p:txBody>
        </p:sp>
        <p:sp>
          <p:nvSpPr>
            <p:cNvPr id="38722" name="Text Box 834"/>
            <p:cNvSpPr txBox="1">
              <a:spLocks noChangeArrowheads="1"/>
            </p:cNvSpPr>
            <p:nvPr/>
          </p:nvSpPr>
          <p:spPr bwMode="auto">
            <a:xfrm>
              <a:off x="1120775" y="2435224"/>
              <a:ext cx="814388" cy="423978"/>
            </a:xfrm>
            <a:prstGeom prst="rect">
              <a:avLst/>
            </a:prstGeom>
            <a:noFill/>
            <a:ln w="9525">
              <a:noFill/>
              <a:miter lim="800000"/>
              <a:headEnd/>
              <a:tailEnd/>
            </a:ln>
            <a:effectLst/>
          </p:spPr>
          <p:txBody>
            <a:bodyPr>
              <a:spAutoFit/>
            </a:bodyPr>
            <a:lstStyle/>
            <a:p>
              <a:pPr eaLnBrk="1" hangingPunct="1"/>
              <a:r>
                <a:rPr lang="en-US" sz="900" dirty="0"/>
                <a:t>3 GeV module #2</a:t>
              </a:r>
            </a:p>
          </p:txBody>
        </p:sp>
        <p:sp>
          <p:nvSpPr>
            <p:cNvPr id="38723" name="Text Box 835"/>
            <p:cNvSpPr txBox="1">
              <a:spLocks noChangeArrowheads="1"/>
            </p:cNvSpPr>
            <p:nvPr/>
          </p:nvSpPr>
          <p:spPr bwMode="auto">
            <a:xfrm>
              <a:off x="2921000" y="2446338"/>
              <a:ext cx="965200" cy="423978"/>
            </a:xfrm>
            <a:prstGeom prst="rect">
              <a:avLst/>
            </a:prstGeom>
            <a:noFill/>
            <a:ln w="9525">
              <a:noFill/>
              <a:miter lim="800000"/>
              <a:headEnd/>
              <a:tailEnd/>
            </a:ln>
            <a:effectLst/>
          </p:spPr>
          <p:txBody>
            <a:bodyPr>
              <a:spAutoFit/>
            </a:bodyPr>
            <a:lstStyle/>
            <a:p>
              <a:pPr eaLnBrk="1" hangingPunct="1"/>
              <a:r>
                <a:rPr lang="en-US" sz="900" dirty="0"/>
                <a:t>3 GeV module #50</a:t>
              </a:r>
            </a:p>
          </p:txBody>
        </p:sp>
        <p:sp>
          <p:nvSpPr>
            <p:cNvPr id="38724" name="Text Box 836"/>
            <p:cNvSpPr txBox="1">
              <a:spLocks noChangeArrowheads="1"/>
            </p:cNvSpPr>
            <p:nvPr/>
          </p:nvSpPr>
          <p:spPr bwMode="auto">
            <a:xfrm>
              <a:off x="574675" y="4884738"/>
              <a:ext cx="387350" cy="317984"/>
            </a:xfrm>
            <a:prstGeom prst="rect">
              <a:avLst/>
            </a:prstGeom>
            <a:noFill/>
            <a:ln w="9525">
              <a:noFill/>
              <a:miter lim="800000"/>
              <a:headEnd/>
              <a:tailEnd/>
            </a:ln>
            <a:effectLst/>
          </p:spPr>
          <p:txBody>
            <a:bodyPr>
              <a:spAutoFit/>
            </a:bodyPr>
            <a:lstStyle/>
            <a:p>
              <a:pPr>
                <a:spcBef>
                  <a:spcPct val="50000"/>
                </a:spcBef>
              </a:pPr>
              <a:r>
                <a:rPr lang="en-US" sz="1200" dirty="0"/>
                <a:t>1</a:t>
              </a:r>
            </a:p>
          </p:txBody>
        </p:sp>
        <p:sp>
          <p:nvSpPr>
            <p:cNvPr id="38725" name="Text Box 837"/>
            <p:cNvSpPr txBox="1">
              <a:spLocks noChangeArrowheads="1"/>
            </p:cNvSpPr>
            <p:nvPr/>
          </p:nvSpPr>
          <p:spPr bwMode="auto">
            <a:xfrm>
              <a:off x="1470025" y="4876800"/>
              <a:ext cx="387350" cy="317984"/>
            </a:xfrm>
            <a:prstGeom prst="rect">
              <a:avLst/>
            </a:prstGeom>
            <a:noFill/>
            <a:ln w="9525">
              <a:noFill/>
              <a:miter lim="800000"/>
              <a:headEnd/>
              <a:tailEnd/>
            </a:ln>
            <a:effectLst/>
          </p:spPr>
          <p:txBody>
            <a:bodyPr>
              <a:spAutoFit/>
            </a:bodyPr>
            <a:lstStyle/>
            <a:p>
              <a:pPr>
                <a:spcBef>
                  <a:spcPct val="50000"/>
                </a:spcBef>
              </a:pPr>
              <a:r>
                <a:rPr lang="en-US" sz="1200" dirty="0"/>
                <a:t>2</a:t>
              </a:r>
            </a:p>
          </p:txBody>
        </p:sp>
        <p:sp>
          <p:nvSpPr>
            <p:cNvPr id="38726" name="Line 838"/>
            <p:cNvSpPr>
              <a:spLocks noChangeShapeType="1"/>
            </p:cNvSpPr>
            <p:nvPr/>
          </p:nvSpPr>
          <p:spPr bwMode="auto">
            <a:xfrm>
              <a:off x="2255838" y="5037138"/>
              <a:ext cx="412750" cy="0"/>
            </a:xfrm>
            <a:prstGeom prst="line">
              <a:avLst/>
            </a:prstGeom>
            <a:noFill/>
            <a:ln w="76200">
              <a:solidFill>
                <a:schemeClr val="tx1"/>
              </a:solidFill>
              <a:prstDash val="sysDot"/>
              <a:round/>
              <a:headEnd/>
              <a:tailEnd/>
            </a:ln>
            <a:effectLst/>
          </p:spPr>
          <p:txBody>
            <a:bodyPr/>
            <a:lstStyle/>
            <a:p>
              <a:endParaRPr lang="en-US" sz="1600" dirty="0"/>
            </a:p>
          </p:txBody>
        </p:sp>
        <p:sp>
          <p:nvSpPr>
            <p:cNvPr id="38727" name="Text Box 839"/>
            <p:cNvSpPr txBox="1">
              <a:spLocks noChangeArrowheads="1"/>
            </p:cNvSpPr>
            <p:nvPr/>
          </p:nvSpPr>
          <p:spPr bwMode="auto">
            <a:xfrm>
              <a:off x="3211513" y="4878388"/>
              <a:ext cx="387350" cy="317984"/>
            </a:xfrm>
            <a:prstGeom prst="rect">
              <a:avLst/>
            </a:prstGeom>
            <a:noFill/>
            <a:ln w="9525">
              <a:noFill/>
              <a:miter lim="800000"/>
              <a:headEnd/>
              <a:tailEnd/>
            </a:ln>
            <a:effectLst/>
          </p:spPr>
          <p:txBody>
            <a:bodyPr>
              <a:spAutoFit/>
            </a:bodyPr>
            <a:lstStyle/>
            <a:p>
              <a:pPr>
                <a:spcBef>
                  <a:spcPct val="50000"/>
                </a:spcBef>
              </a:pPr>
              <a:r>
                <a:rPr lang="en-US" sz="1200" dirty="0"/>
                <a:t>50</a:t>
              </a:r>
            </a:p>
          </p:txBody>
        </p:sp>
        <p:sp>
          <p:nvSpPr>
            <p:cNvPr id="38728" name="Text Box 840"/>
            <p:cNvSpPr txBox="1">
              <a:spLocks noChangeArrowheads="1"/>
            </p:cNvSpPr>
            <p:nvPr/>
          </p:nvSpPr>
          <p:spPr bwMode="auto">
            <a:xfrm>
              <a:off x="582613" y="5157788"/>
              <a:ext cx="387350" cy="317984"/>
            </a:xfrm>
            <a:prstGeom prst="rect">
              <a:avLst/>
            </a:prstGeom>
            <a:noFill/>
            <a:ln w="9525">
              <a:noFill/>
              <a:miter lim="800000"/>
              <a:headEnd/>
              <a:tailEnd/>
            </a:ln>
            <a:effectLst/>
          </p:spPr>
          <p:txBody>
            <a:bodyPr>
              <a:spAutoFit/>
            </a:bodyPr>
            <a:lstStyle/>
            <a:p>
              <a:pPr>
                <a:spcBef>
                  <a:spcPct val="50000"/>
                </a:spcBef>
              </a:pPr>
              <a:r>
                <a:rPr lang="en-US" sz="1200" dirty="0"/>
                <a:t>51</a:t>
              </a:r>
            </a:p>
          </p:txBody>
        </p:sp>
        <p:sp>
          <p:nvSpPr>
            <p:cNvPr id="38729" name="Text Box 841"/>
            <p:cNvSpPr txBox="1">
              <a:spLocks noChangeArrowheads="1"/>
            </p:cNvSpPr>
            <p:nvPr/>
          </p:nvSpPr>
          <p:spPr bwMode="auto">
            <a:xfrm>
              <a:off x="1473200" y="5159375"/>
              <a:ext cx="387350" cy="317984"/>
            </a:xfrm>
            <a:prstGeom prst="rect">
              <a:avLst/>
            </a:prstGeom>
            <a:noFill/>
            <a:ln w="9525">
              <a:noFill/>
              <a:miter lim="800000"/>
              <a:headEnd/>
              <a:tailEnd/>
            </a:ln>
            <a:effectLst/>
          </p:spPr>
          <p:txBody>
            <a:bodyPr>
              <a:spAutoFit/>
            </a:bodyPr>
            <a:lstStyle/>
            <a:p>
              <a:pPr>
                <a:spcBef>
                  <a:spcPct val="50000"/>
                </a:spcBef>
              </a:pPr>
              <a:r>
                <a:rPr lang="en-US" sz="1200" dirty="0"/>
                <a:t>52</a:t>
              </a:r>
            </a:p>
          </p:txBody>
        </p:sp>
        <p:sp>
          <p:nvSpPr>
            <p:cNvPr id="38730" name="Text Box 842"/>
            <p:cNvSpPr txBox="1">
              <a:spLocks noChangeArrowheads="1"/>
            </p:cNvSpPr>
            <p:nvPr/>
          </p:nvSpPr>
          <p:spPr bwMode="auto">
            <a:xfrm>
              <a:off x="3178175" y="5159375"/>
              <a:ext cx="574675" cy="317984"/>
            </a:xfrm>
            <a:prstGeom prst="rect">
              <a:avLst/>
            </a:prstGeom>
            <a:noFill/>
            <a:ln w="9525">
              <a:noFill/>
              <a:miter lim="800000"/>
              <a:headEnd/>
              <a:tailEnd/>
            </a:ln>
            <a:effectLst/>
          </p:spPr>
          <p:txBody>
            <a:bodyPr>
              <a:spAutoFit/>
            </a:bodyPr>
            <a:lstStyle/>
            <a:p>
              <a:pPr>
                <a:spcBef>
                  <a:spcPct val="50000"/>
                </a:spcBef>
              </a:pPr>
              <a:r>
                <a:rPr lang="en-US" sz="1200" dirty="0"/>
                <a:t>100</a:t>
              </a:r>
            </a:p>
          </p:txBody>
        </p:sp>
        <p:sp>
          <p:nvSpPr>
            <p:cNvPr id="38732" name="Line 844"/>
            <p:cNvSpPr>
              <a:spLocks noChangeShapeType="1"/>
            </p:cNvSpPr>
            <p:nvPr/>
          </p:nvSpPr>
          <p:spPr bwMode="auto">
            <a:xfrm>
              <a:off x="2257425" y="5292725"/>
              <a:ext cx="412750" cy="0"/>
            </a:xfrm>
            <a:prstGeom prst="line">
              <a:avLst/>
            </a:prstGeom>
            <a:noFill/>
            <a:ln w="76200">
              <a:solidFill>
                <a:schemeClr val="tx1"/>
              </a:solidFill>
              <a:prstDash val="sysDot"/>
              <a:round/>
              <a:headEnd/>
              <a:tailEnd/>
            </a:ln>
            <a:effectLst/>
          </p:spPr>
          <p:txBody>
            <a:bodyPr/>
            <a:lstStyle/>
            <a:p>
              <a:endParaRPr lang="en-US" sz="1600" dirty="0"/>
            </a:p>
          </p:txBody>
        </p:sp>
        <p:sp>
          <p:nvSpPr>
            <p:cNvPr id="38733" name="Line 845"/>
            <p:cNvSpPr>
              <a:spLocks noChangeShapeType="1"/>
            </p:cNvSpPr>
            <p:nvPr/>
          </p:nvSpPr>
          <p:spPr bwMode="auto">
            <a:xfrm>
              <a:off x="731838" y="5508625"/>
              <a:ext cx="0" cy="388938"/>
            </a:xfrm>
            <a:prstGeom prst="line">
              <a:avLst/>
            </a:prstGeom>
            <a:noFill/>
            <a:ln w="76200">
              <a:solidFill>
                <a:schemeClr val="tx1"/>
              </a:solidFill>
              <a:prstDash val="sysDot"/>
              <a:round/>
              <a:headEnd/>
              <a:tailEnd/>
            </a:ln>
            <a:effectLst/>
          </p:spPr>
          <p:txBody>
            <a:bodyPr/>
            <a:lstStyle/>
            <a:p>
              <a:endParaRPr lang="en-US" sz="1600" dirty="0"/>
            </a:p>
          </p:txBody>
        </p:sp>
        <p:sp>
          <p:nvSpPr>
            <p:cNvPr id="38734" name="Line 846"/>
            <p:cNvSpPr>
              <a:spLocks noChangeShapeType="1"/>
            </p:cNvSpPr>
            <p:nvPr/>
          </p:nvSpPr>
          <p:spPr bwMode="auto">
            <a:xfrm>
              <a:off x="1636713" y="5499100"/>
              <a:ext cx="0" cy="388938"/>
            </a:xfrm>
            <a:prstGeom prst="line">
              <a:avLst/>
            </a:prstGeom>
            <a:noFill/>
            <a:ln w="76200">
              <a:solidFill>
                <a:schemeClr val="tx1"/>
              </a:solidFill>
              <a:prstDash val="sysDot"/>
              <a:round/>
              <a:headEnd/>
              <a:tailEnd/>
            </a:ln>
            <a:effectLst/>
          </p:spPr>
          <p:txBody>
            <a:bodyPr/>
            <a:lstStyle/>
            <a:p>
              <a:endParaRPr lang="en-US" sz="1600" dirty="0"/>
            </a:p>
          </p:txBody>
        </p:sp>
        <p:sp>
          <p:nvSpPr>
            <p:cNvPr id="38735" name="Line 847"/>
            <p:cNvSpPr>
              <a:spLocks noChangeShapeType="1"/>
            </p:cNvSpPr>
            <p:nvPr/>
          </p:nvSpPr>
          <p:spPr bwMode="auto">
            <a:xfrm>
              <a:off x="3443288" y="5491163"/>
              <a:ext cx="0" cy="388937"/>
            </a:xfrm>
            <a:prstGeom prst="line">
              <a:avLst/>
            </a:prstGeom>
            <a:noFill/>
            <a:ln w="76200">
              <a:solidFill>
                <a:schemeClr val="tx1"/>
              </a:solidFill>
              <a:prstDash val="sysDot"/>
              <a:round/>
              <a:headEnd/>
              <a:tailEnd/>
            </a:ln>
            <a:effectLst/>
          </p:spPr>
          <p:txBody>
            <a:bodyPr/>
            <a:lstStyle/>
            <a:p>
              <a:endParaRPr lang="en-US" sz="1600" dirty="0"/>
            </a:p>
          </p:txBody>
        </p:sp>
        <p:sp>
          <p:nvSpPr>
            <p:cNvPr id="38736" name="Text Box 848"/>
            <p:cNvSpPr txBox="1">
              <a:spLocks noChangeArrowheads="1"/>
            </p:cNvSpPr>
            <p:nvPr/>
          </p:nvSpPr>
          <p:spPr bwMode="auto">
            <a:xfrm>
              <a:off x="571500" y="5972175"/>
              <a:ext cx="625475" cy="317984"/>
            </a:xfrm>
            <a:prstGeom prst="rect">
              <a:avLst/>
            </a:prstGeom>
            <a:noFill/>
            <a:ln w="9525">
              <a:noFill/>
              <a:miter lim="800000"/>
              <a:headEnd/>
              <a:tailEnd/>
            </a:ln>
            <a:effectLst/>
          </p:spPr>
          <p:txBody>
            <a:bodyPr>
              <a:spAutoFit/>
            </a:bodyPr>
            <a:lstStyle/>
            <a:p>
              <a:pPr>
                <a:spcBef>
                  <a:spcPct val="50000"/>
                </a:spcBef>
              </a:pPr>
              <a:r>
                <a:rPr lang="en-US" sz="1200" dirty="0"/>
                <a:t>951</a:t>
              </a:r>
            </a:p>
          </p:txBody>
        </p:sp>
        <p:sp>
          <p:nvSpPr>
            <p:cNvPr id="38737" name="Text Box 849"/>
            <p:cNvSpPr txBox="1">
              <a:spLocks noChangeArrowheads="1"/>
            </p:cNvSpPr>
            <p:nvPr/>
          </p:nvSpPr>
          <p:spPr bwMode="auto">
            <a:xfrm>
              <a:off x="1449388" y="5973763"/>
              <a:ext cx="550862" cy="317984"/>
            </a:xfrm>
            <a:prstGeom prst="rect">
              <a:avLst/>
            </a:prstGeom>
            <a:noFill/>
            <a:ln w="9525">
              <a:noFill/>
              <a:miter lim="800000"/>
              <a:headEnd/>
              <a:tailEnd/>
            </a:ln>
            <a:effectLst/>
          </p:spPr>
          <p:txBody>
            <a:bodyPr>
              <a:spAutoFit/>
            </a:bodyPr>
            <a:lstStyle/>
            <a:p>
              <a:pPr>
                <a:spcBef>
                  <a:spcPct val="50000"/>
                </a:spcBef>
              </a:pPr>
              <a:r>
                <a:rPr lang="en-US" sz="1200" dirty="0"/>
                <a:t>952</a:t>
              </a:r>
            </a:p>
          </p:txBody>
        </p:sp>
        <p:sp>
          <p:nvSpPr>
            <p:cNvPr id="38738" name="Text Box 850"/>
            <p:cNvSpPr txBox="1">
              <a:spLocks noChangeArrowheads="1"/>
            </p:cNvSpPr>
            <p:nvPr/>
          </p:nvSpPr>
          <p:spPr bwMode="auto">
            <a:xfrm>
              <a:off x="3103563" y="5973763"/>
              <a:ext cx="663575" cy="317984"/>
            </a:xfrm>
            <a:prstGeom prst="rect">
              <a:avLst/>
            </a:prstGeom>
            <a:noFill/>
            <a:ln w="9525">
              <a:noFill/>
              <a:miter lim="800000"/>
              <a:headEnd/>
              <a:tailEnd/>
            </a:ln>
            <a:effectLst/>
          </p:spPr>
          <p:txBody>
            <a:bodyPr>
              <a:spAutoFit/>
            </a:bodyPr>
            <a:lstStyle/>
            <a:p>
              <a:pPr>
                <a:spcBef>
                  <a:spcPct val="50000"/>
                </a:spcBef>
              </a:pPr>
              <a:r>
                <a:rPr lang="en-US" sz="1200" dirty="0"/>
                <a:t>1000</a:t>
              </a:r>
            </a:p>
          </p:txBody>
        </p:sp>
        <p:sp>
          <p:nvSpPr>
            <p:cNvPr id="38739" name="Line 851"/>
            <p:cNvSpPr>
              <a:spLocks noChangeShapeType="1"/>
            </p:cNvSpPr>
            <p:nvPr/>
          </p:nvSpPr>
          <p:spPr bwMode="auto">
            <a:xfrm>
              <a:off x="2271713" y="6107113"/>
              <a:ext cx="412750" cy="0"/>
            </a:xfrm>
            <a:prstGeom prst="line">
              <a:avLst/>
            </a:prstGeom>
            <a:noFill/>
            <a:ln w="76200">
              <a:solidFill>
                <a:schemeClr val="tx1"/>
              </a:solidFill>
              <a:prstDash val="sysDot"/>
              <a:round/>
              <a:headEnd/>
              <a:tailEnd/>
            </a:ln>
            <a:effectLst/>
          </p:spPr>
          <p:txBody>
            <a:bodyPr/>
            <a:lstStyle/>
            <a:p>
              <a:endParaRPr lang="en-US" sz="1600" dirty="0"/>
            </a:p>
          </p:txBody>
        </p:sp>
        <p:sp>
          <p:nvSpPr>
            <p:cNvPr id="38740" name="Text Box 852"/>
            <p:cNvSpPr txBox="1">
              <a:spLocks noChangeArrowheads="1"/>
            </p:cNvSpPr>
            <p:nvPr/>
          </p:nvSpPr>
          <p:spPr bwMode="auto">
            <a:xfrm>
              <a:off x="106363" y="6234113"/>
              <a:ext cx="5362575" cy="529973"/>
            </a:xfrm>
            <a:prstGeom prst="rect">
              <a:avLst/>
            </a:prstGeom>
            <a:noFill/>
            <a:ln w="9525">
              <a:noFill/>
              <a:miter lim="800000"/>
              <a:headEnd/>
              <a:tailEnd/>
            </a:ln>
            <a:effectLst/>
          </p:spPr>
          <p:txBody>
            <a:bodyPr>
              <a:spAutoFit/>
            </a:bodyPr>
            <a:lstStyle/>
            <a:p>
              <a:pPr algn="ctr">
                <a:spcBef>
                  <a:spcPct val="50000"/>
                </a:spcBef>
              </a:pPr>
              <a:r>
                <a:rPr lang="en-US" sz="1200" b="1" dirty="0"/>
                <a:t>Drive beam structure</a:t>
              </a:r>
              <a:r>
                <a:rPr lang="en-US" sz="1200" dirty="0"/>
                <a:t>                                                                 </a:t>
              </a:r>
              <a:r>
                <a:rPr lang="en-US" sz="1100" dirty="0"/>
                <a:t>(one 100us macro pulse consists </a:t>
              </a:r>
              <a:r>
                <a:rPr lang="en-US" sz="1100" dirty="0" smtClean="0"/>
                <a:t>of 1000 </a:t>
              </a:r>
              <a:r>
                <a:rPr lang="en-US" sz="1100" dirty="0"/>
                <a:t>beam pulses, 65A inside the pulse)</a:t>
              </a:r>
            </a:p>
          </p:txBody>
        </p:sp>
        <p:sp>
          <p:nvSpPr>
            <p:cNvPr id="38741" name="Line 853"/>
            <p:cNvSpPr>
              <a:spLocks noChangeShapeType="1"/>
            </p:cNvSpPr>
            <p:nvPr/>
          </p:nvSpPr>
          <p:spPr bwMode="auto">
            <a:xfrm>
              <a:off x="600075" y="4356100"/>
              <a:ext cx="300038"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38742" name="Line 854"/>
            <p:cNvSpPr>
              <a:spLocks noChangeShapeType="1"/>
            </p:cNvSpPr>
            <p:nvPr/>
          </p:nvSpPr>
          <p:spPr bwMode="auto">
            <a:xfrm>
              <a:off x="600075" y="4256088"/>
              <a:ext cx="0" cy="465137"/>
            </a:xfrm>
            <a:prstGeom prst="line">
              <a:avLst/>
            </a:prstGeom>
            <a:noFill/>
            <a:ln w="9525">
              <a:solidFill>
                <a:schemeClr val="tx1"/>
              </a:solidFill>
              <a:round/>
              <a:headEnd/>
              <a:tailEnd/>
            </a:ln>
            <a:effectLst/>
          </p:spPr>
          <p:txBody>
            <a:bodyPr/>
            <a:lstStyle/>
            <a:p>
              <a:endParaRPr lang="en-US" sz="1600" dirty="0"/>
            </a:p>
          </p:txBody>
        </p:sp>
        <p:sp>
          <p:nvSpPr>
            <p:cNvPr id="38743" name="Text Box 855"/>
            <p:cNvSpPr txBox="1">
              <a:spLocks noChangeArrowheads="1"/>
            </p:cNvSpPr>
            <p:nvPr/>
          </p:nvSpPr>
          <p:spPr bwMode="auto">
            <a:xfrm>
              <a:off x="525463" y="4329113"/>
              <a:ext cx="612775" cy="300318"/>
            </a:xfrm>
            <a:prstGeom prst="rect">
              <a:avLst/>
            </a:prstGeom>
            <a:noFill/>
            <a:ln w="9525">
              <a:noFill/>
              <a:miter lim="800000"/>
              <a:headEnd/>
              <a:tailEnd/>
            </a:ln>
            <a:effectLst/>
          </p:spPr>
          <p:txBody>
            <a:bodyPr>
              <a:spAutoFit/>
            </a:bodyPr>
            <a:lstStyle/>
            <a:p>
              <a:pPr>
                <a:spcBef>
                  <a:spcPct val="50000"/>
                </a:spcBef>
              </a:pPr>
              <a:r>
                <a:rPr lang="en-US" sz="1100" dirty="0"/>
                <a:t>24ns</a:t>
              </a:r>
            </a:p>
          </p:txBody>
        </p:sp>
        <p:sp>
          <p:nvSpPr>
            <p:cNvPr id="38744" name="Text Box 856"/>
            <p:cNvSpPr txBox="1">
              <a:spLocks noChangeArrowheads="1"/>
            </p:cNvSpPr>
            <p:nvPr/>
          </p:nvSpPr>
          <p:spPr bwMode="auto">
            <a:xfrm>
              <a:off x="731838" y="4568825"/>
              <a:ext cx="612775" cy="300318"/>
            </a:xfrm>
            <a:prstGeom prst="rect">
              <a:avLst/>
            </a:prstGeom>
            <a:noFill/>
            <a:ln w="9525">
              <a:noFill/>
              <a:miter lim="800000"/>
              <a:headEnd/>
              <a:tailEnd/>
            </a:ln>
            <a:effectLst/>
          </p:spPr>
          <p:txBody>
            <a:bodyPr>
              <a:spAutoFit/>
            </a:bodyPr>
            <a:lstStyle/>
            <a:p>
              <a:pPr>
                <a:spcBef>
                  <a:spcPct val="50000"/>
                </a:spcBef>
              </a:pPr>
              <a:r>
                <a:rPr lang="en-US" sz="1100" dirty="0"/>
                <a:t>100ns</a:t>
              </a:r>
            </a:p>
          </p:txBody>
        </p:sp>
        <p:sp>
          <p:nvSpPr>
            <p:cNvPr id="38745" name="Line 857"/>
            <p:cNvSpPr>
              <a:spLocks noChangeShapeType="1"/>
            </p:cNvSpPr>
            <p:nvPr/>
          </p:nvSpPr>
          <p:spPr bwMode="auto">
            <a:xfrm>
              <a:off x="612775" y="4581525"/>
              <a:ext cx="876300"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38746" name="Line 858"/>
            <p:cNvSpPr>
              <a:spLocks noChangeShapeType="1"/>
            </p:cNvSpPr>
            <p:nvPr/>
          </p:nvSpPr>
          <p:spPr bwMode="auto">
            <a:xfrm>
              <a:off x="3995738" y="4056063"/>
              <a:ext cx="263525" cy="0"/>
            </a:xfrm>
            <a:prstGeom prst="line">
              <a:avLst/>
            </a:prstGeom>
            <a:noFill/>
            <a:ln w="57150">
              <a:solidFill>
                <a:srgbClr val="3366FF"/>
              </a:solidFill>
              <a:round/>
              <a:headEnd/>
              <a:tailEnd/>
            </a:ln>
            <a:effectLst/>
          </p:spPr>
          <p:txBody>
            <a:bodyPr/>
            <a:lstStyle/>
            <a:p>
              <a:endParaRPr lang="en-US" sz="1600" dirty="0"/>
            </a:p>
          </p:txBody>
        </p:sp>
        <p:sp>
          <p:nvSpPr>
            <p:cNvPr id="38747" name="Line 859"/>
            <p:cNvSpPr>
              <a:spLocks noChangeShapeType="1"/>
            </p:cNvSpPr>
            <p:nvPr/>
          </p:nvSpPr>
          <p:spPr bwMode="auto">
            <a:xfrm>
              <a:off x="4259263" y="4056063"/>
              <a:ext cx="0" cy="287337"/>
            </a:xfrm>
            <a:prstGeom prst="line">
              <a:avLst/>
            </a:prstGeom>
            <a:noFill/>
            <a:ln w="57150">
              <a:solidFill>
                <a:srgbClr val="3366FF"/>
              </a:solidFill>
              <a:round/>
              <a:headEnd/>
              <a:tailEnd/>
            </a:ln>
            <a:effectLst/>
          </p:spPr>
          <p:txBody>
            <a:bodyPr/>
            <a:lstStyle/>
            <a:p>
              <a:endParaRPr lang="en-US" sz="1600" dirty="0"/>
            </a:p>
          </p:txBody>
        </p:sp>
        <p:sp>
          <p:nvSpPr>
            <p:cNvPr id="38748" name="Rectangle 860"/>
            <p:cNvSpPr>
              <a:spLocks noChangeArrowheads="1"/>
            </p:cNvSpPr>
            <p:nvPr/>
          </p:nvSpPr>
          <p:spPr bwMode="auto">
            <a:xfrm>
              <a:off x="174625" y="1474788"/>
              <a:ext cx="5835650" cy="5311775"/>
            </a:xfrm>
            <a:prstGeom prst="rect">
              <a:avLst/>
            </a:prstGeom>
            <a:noFill/>
            <a:ln w="57150">
              <a:solidFill>
                <a:schemeClr val="tx1"/>
              </a:solidFill>
              <a:miter lim="800000"/>
              <a:headEnd/>
              <a:tailEnd/>
            </a:ln>
            <a:effectLst/>
          </p:spPr>
          <p:txBody>
            <a:bodyPr wrap="none" anchor="ctr"/>
            <a:lstStyle/>
            <a:p>
              <a:endParaRPr lang="en-US" sz="1600" dirty="0"/>
            </a:p>
          </p:txBody>
        </p:sp>
        <p:sp>
          <p:nvSpPr>
            <p:cNvPr id="38749" name="Line 861"/>
            <p:cNvSpPr>
              <a:spLocks noChangeShapeType="1"/>
            </p:cNvSpPr>
            <p:nvPr/>
          </p:nvSpPr>
          <p:spPr bwMode="auto">
            <a:xfrm>
              <a:off x="912813" y="4281488"/>
              <a:ext cx="0" cy="100012"/>
            </a:xfrm>
            <a:prstGeom prst="line">
              <a:avLst/>
            </a:prstGeom>
            <a:noFill/>
            <a:ln w="9525">
              <a:solidFill>
                <a:schemeClr val="tx1"/>
              </a:solidFill>
              <a:round/>
              <a:headEnd/>
              <a:tailEnd/>
            </a:ln>
            <a:effectLst/>
          </p:spPr>
          <p:txBody>
            <a:bodyPr/>
            <a:lstStyle/>
            <a:p>
              <a:endParaRPr lang="en-US" sz="1600" dirty="0"/>
            </a:p>
          </p:txBody>
        </p:sp>
        <p:sp>
          <p:nvSpPr>
            <p:cNvPr id="38750" name="Line 862"/>
            <p:cNvSpPr>
              <a:spLocks noChangeShapeType="1"/>
            </p:cNvSpPr>
            <p:nvPr/>
          </p:nvSpPr>
          <p:spPr bwMode="auto">
            <a:xfrm>
              <a:off x="1501775" y="4343400"/>
              <a:ext cx="0" cy="338138"/>
            </a:xfrm>
            <a:prstGeom prst="line">
              <a:avLst/>
            </a:prstGeom>
            <a:noFill/>
            <a:ln w="9525">
              <a:solidFill>
                <a:schemeClr val="tx1"/>
              </a:solidFill>
              <a:round/>
              <a:headEnd/>
              <a:tailEnd/>
            </a:ln>
            <a:effectLst/>
          </p:spPr>
          <p:txBody>
            <a:bodyPr/>
            <a:lstStyle/>
            <a:p>
              <a:endParaRPr lang="en-US" sz="1600" dirty="0"/>
            </a:p>
          </p:txBody>
        </p:sp>
        <p:sp>
          <p:nvSpPr>
            <p:cNvPr id="38751" name="Text Box 863"/>
            <p:cNvSpPr txBox="1">
              <a:spLocks noChangeArrowheads="1"/>
            </p:cNvSpPr>
            <p:nvPr/>
          </p:nvSpPr>
          <p:spPr bwMode="auto">
            <a:xfrm>
              <a:off x="161925" y="4772025"/>
              <a:ext cx="638175" cy="423978"/>
            </a:xfrm>
            <a:prstGeom prst="rect">
              <a:avLst/>
            </a:prstGeom>
            <a:noFill/>
            <a:ln w="9525">
              <a:noFill/>
              <a:miter lim="800000"/>
              <a:headEnd/>
              <a:tailEnd/>
            </a:ln>
            <a:effectLst/>
          </p:spPr>
          <p:txBody>
            <a:bodyPr>
              <a:spAutoFit/>
            </a:bodyPr>
            <a:lstStyle/>
            <a:p>
              <a:pPr>
                <a:spcBef>
                  <a:spcPct val="50000"/>
                </a:spcBef>
              </a:pPr>
              <a:r>
                <a:rPr lang="en-US" sz="900" dirty="0"/>
                <a:t>Beam pulse #</a:t>
              </a:r>
            </a:p>
          </p:txBody>
        </p:sp>
        <p:sp>
          <p:nvSpPr>
            <p:cNvPr id="38752" name="Text Box 864"/>
            <p:cNvSpPr txBox="1">
              <a:spLocks noChangeArrowheads="1"/>
            </p:cNvSpPr>
            <p:nvPr/>
          </p:nvSpPr>
          <p:spPr bwMode="auto">
            <a:xfrm>
              <a:off x="4159250" y="3930650"/>
              <a:ext cx="1101724" cy="529973"/>
            </a:xfrm>
            <a:prstGeom prst="rect">
              <a:avLst/>
            </a:prstGeom>
            <a:noFill/>
            <a:ln w="9525">
              <a:noFill/>
              <a:miter lim="800000"/>
              <a:headEnd/>
              <a:tailEnd/>
            </a:ln>
            <a:effectLst/>
          </p:spPr>
          <p:txBody>
            <a:bodyPr>
              <a:spAutoFit/>
            </a:bodyPr>
            <a:lstStyle/>
            <a:p>
              <a:pPr algn="ctr">
                <a:spcBef>
                  <a:spcPct val="50000"/>
                </a:spcBef>
              </a:pPr>
              <a:r>
                <a:rPr lang="en-US" sz="1200" dirty="0"/>
                <a:t>0.86GeV drive beam</a:t>
              </a:r>
            </a:p>
          </p:txBody>
        </p:sp>
        <p:sp>
          <p:nvSpPr>
            <p:cNvPr id="38755" name="Line 867"/>
            <p:cNvSpPr>
              <a:spLocks noChangeShapeType="1"/>
            </p:cNvSpPr>
            <p:nvPr/>
          </p:nvSpPr>
          <p:spPr bwMode="auto">
            <a:xfrm>
              <a:off x="6167438" y="4276725"/>
              <a:ext cx="825500" cy="0"/>
            </a:xfrm>
            <a:prstGeom prst="line">
              <a:avLst/>
            </a:prstGeom>
            <a:noFill/>
            <a:ln w="152400">
              <a:solidFill>
                <a:schemeClr val="tx1"/>
              </a:solidFill>
              <a:prstDash val="sysDot"/>
              <a:round/>
              <a:headEnd/>
              <a:tailEnd/>
            </a:ln>
            <a:effectLst/>
          </p:spPr>
          <p:txBody>
            <a:bodyPr/>
            <a:lstStyle/>
            <a:p>
              <a:endParaRPr lang="en-US" sz="1600" dirty="0"/>
            </a:p>
          </p:txBody>
        </p:sp>
        <p:sp>
          <p:nvSpPr>
            <p:cNvPr id="39036" name="Rectangle 1148"/>
            <p:cNvSpPr>
              <a:spLocks noChangeArrowheads="1"/>
            </p:cNvSpPr>
            <p:nvPr/>
          </p:nvSpPr>
          <p:spPr bwMode="auto">
            <a:xfrm>
              <a:off x="7078663" y="1428750"/>
              <a:ext cx="1150937" cy="5349875"/>
            </a:xfrm>
            <a:prstGeom prst="rect">
              <a:avLst/>
            </a:prstGeom>
            <a:noFill/>
            <a:ln w="57150">
              <a:solidFill>
                <a:schemeClr val="tx1"/>
              </a:solidFill>
              <a:miter lim="800000"/>
              <a:headEnd/>
              <a:tailEnd/>
            </a:ln>
            <a:effectLst/>
          </p:spPr>
          <p:txBody>
            <a:bodyPr wrap="none" anchor="ctr"/>
            <a:lstStyle/>
            <a:p>
              <a:endParaRPr lang="en-US" sz="1600" dirty="0"/>
            </a:p>
          </p:txBody>
        </p:sp>
        <p:sp>
          <p:nvSpPr>
            <p:cNvPr id="39037" name="Text Box 1149"/>
            <p:cNvSpPr txBox="1">
              <a:spLocks noChangeArrowheads="1"/>
            </p:cNvSpPr>
            <p:nvPr/>
          </p:nvSpPr>
          <p:spPr bwMode="auto">
            <a:xfrm>
              <a:off x="7099300" y="1630363"/>
              <a:ext cx="1439863" cy="671298"/>
            </a:xfrm>
            <a:prstGeom prst="rect">
              <a:avLst/>
            </a:prstGeom>
            <a:noFill/>
            <a:ln w="9525">
              <a:noFill/>
              <a:miter lim="800000"/>
              <a:headEnd/>
              <a:tailEnd/>
            </a:ln>
            <a:effectLst/>
          </p:spPr>
          <p:txBody>
            <a:bodyPr>
              <a:spAutoFit/>
            </a:bodyPr>
            <a:lstStyle/>
            <a:p>
              <a:pPr>
                <a:spcBef>
                  <a:spcPct val="50000"/>
                </a:spcBef>
              </a:pPr>
              <a:r>
                <a:rPr lang="en-US" sz="1600" dirty="0"/>
                <a:t>150 GeV stage #10</a:t>
              </a:r>
            </a:p>
          </p:txBody>
        </p:sp>
        <p:sp>
          <p:nvSpPr>
            <p:cNvPr id="39038" name="Line 1150"/>
            <p:cNvSpPr>
              <a:spLocks noChangeShapeType="1"/>
            </p:cNvSpPr>
            <p:nvPr/>
          </p:nvSpPr>
          <p:spPr bwMode="auto">
            <a:xfrm>
              <a:off x="8316913" y="4184650"/>
              <a:ext cx="301625" cy="0"/>
            </a:xfrm>
            <a:prstGeom prst="line">
              <a:avLst/>
            </a:prstGeom>
            <a:noFill/>
            <a:ln w="57150">
              <a:solidFill>
                <a:schemeClr val="tx1"/>
              </a:solidFill>
              <a:round/>
              <a:headEnd/>
              <a:tailEnd type="triangle" w="med" len="med"/>
            </a:ln>
            <a:effectLst/>
          </p:spPr>
          <p:txBody>
            <a:bodyPr/>
            <a:lstStyle/>
            <a:p>
              <a:endParaRPr lang="en-US" sz="1600" dirty="0"/>
            </a:p>
          </p:txBody>
        </p:sp>
        <p:grpSp>
          <p:nvGrpSpPr>
            <p:cNvPr id="20" name="Group 1152"/>
            <p:cNvGrpSpPr>
              <a:grpSpLocks/>
            </p:cNvGrpSpPr>
            <p:nvPr/>
          </p:nvGrpSpPr>
          <p:grpSpPr bwMode="auto">
            <a:xfrm>
              <a:off x="3978275" y="1500188"/>
              <a:ext cx="1974850" cy="1311275"/>
              <a:chOff x="2642" y="289"/>
              <a:chExt cx="1244" cy="826"/>
            </a:xfrm>
          </p:grpSpPr>
          <p:sp>
            <p:nvSpPr>
              <p:cNvPr id="39041" name="Line 1153"/>
              <p:cNvSpPr>
                <a:spLocks noChangeShapeType="1"/>
              </p:cNvSpPr>
              <p:nvPr/>
            </p:nvSpPr>
            <p:spPr bwMode="auto">
              <a:xfrm flipV="1">
                <a:off x="2691" y="1113"/>
                <a:ext cx="643" cy="0"/>
              </a:xfrm>
              <a:prstGeom prst="line">
                <a:avLst/>
              </a:prstGeom>
              <a:noFill/>
              <a:ln w="9525">
                <a:solidFill>
                  <a:schemeClr val="tx1"/>
                </a:solidFill>
                <a:round/>
                <a:headEnd/>
                <a:tailEnd/>
              </a:ln>
              <a:effectLst/>
            </p:spPr>
            <p:txBody>
              <a:bodyPr/>
              <a:lstStyle/>
              <a:p>
                <a:endParaRPr lang="en-US" sz="1600" dirty="0"/>
              </a:p>
            </p:txBody>
          </p:sp>
          <p:sp>
            <p:nvSpPr>
              <p:cNvPr id="39042" name="Line 1154"/>
              <p:cNvSpPr>
                <a:spLocks noChangeShapeType="1"/>
              </p:cNvSpPr>
              <p:nvPr/>
            </p:nvSpPr>
            <p:spPr bwMode="auto">
              <a:xfrm flipV="1">
                <a:off x="2706" y="907"/>
                <a:ext cx="0" cy="206"/>
              </a:xfrm>
              <a:prstGeom prst="line">
                <a:avLst/>
              </a:prstGeom>
              <a:noFill/>
              <a:ln w="9525">
                <a:solidFill>
                  <a:schemeClr val="tx1"/>
                </a:solidFill>
                <a:round/>
                <a:headEnd/>
                <a:tailEnd/>
              </a:ln>
              <a:effectLst/>
            </p:spPr>
            <p:txBody>
              <a:bodyPr/>
              <a:lstStyle/>
              <a:p>
                <a:endParaRPr lang="en-US" sz="1600" dirty="0"/>
              </a:p>
            </p:txBody>
          </p:sp>
          <p:sp>
            <p:nvSpPr>
              <p:cNvPr id="39043" name="Line 1155"/>
              <p:cNvSpPr>
                <a:spLocks noChangeShapeType="1"/>
              </p:cNvSpPr>
              <p:nvPr/>
            </p:nvSpPr>
            <p:spPr bwMode="auto">
              <a:xfrm flipV="1">
                <a:off x="2731" y="906"/>
                <a:ext cx="0" cy="206"/>
              </a:xfrm>
              <a:prstGeom prst="line">
                <a:avLst/>
              </a:prstGeom>
              <a:noFill/>
              <a:ln w="9525">
                <a:solidFill>
                  <a:schemeClr val="tx1"/>
                </a:solidFill>
                <a:round/>
                <a:headEnd/>
                <a:tailEnd/>
              </a:ln>
              <a:effectLst/>
            </p:spPr>
            <p:txBody>
              <a:bodyPr/>
              <a:lstStyle/>
              <a:p>
                <a:endParaRPr lang="en-US" sz="1600" dirty="0"/>
              </a:p>
            </p:txBody>
          </p:sp>
          <p:sp>
            <p:nvSpPr>
              <p:cNvPr id="39044" name="Line 1156"/>
              <p:cNvSpPr>
                <a:spLocks noChangeShapeType="1"/>
              </p:cNvSpPr>
              <p:nvPr/>
            </p:nvSpPr>
            <p:spPr bwMode="auto">
              <a:xfrm flipV="1">
                <a:off x="2757" y="904"/>
                <a:ext cx="0" cy="206"/>
              </a:xfrm>
              <a:prstGeom prst="line">
                <a:avLst/>
              </a:prstGeom>
              <a:noFill/>
              <a:ln w="9525">
                <a:solidFill>
                  <a:schemeClr val="tx1"/>
                </a:solidFill>
                <a:round/>
                <a:headEnd/>
                <a:tailEnd/>
              </a:ln>
              <a:effectLst/>
            </p:spPr>
            <p:txBody>
              <a:bodyPr/>
              <a:lstStyle/>
              <a:p>
                <a:endParaRPr lang="en-US" sz="1600" dirty="0"/>
              </a:p>
            </p:txBody>
          </p:sp>
          <p:sp>
            <p:nvSpPr>
              <p:cNvPr id="39045" name="Line 1157"/>
              <p:cNvSpPr>
                <a:spLocks noChangeShapeType="1"/>
              </p:cNvSpPr>
              <p:nvPr/>
            </p:nvSpPr>
            <p:spPr bwMode="auto">
              <a:xfrm flipV="1">
                <a:off x="2782" y="905"/>
                <a:ext cx="0" cy="206"/>
              </a:xfrm>
              <a:prstGeom prst="line">
                <a:avLst/>
              </a:prstGeom>
              <a:noFill/>
              <a:ln w="9525">
                <a:solidFill>
                  <a:schemeClr val="tx1"/>
                </a:solidFill>
                <a:round/>
                <a:headEnd/>
                <a:tailEnd/>
              </a:ln>
              <a:effectLst/>
            </p:spPr>
            <p:txBody>
              <a:bodyPr/>
              <a:lstStyle/>
              <a:p>
                <a:endParaRPr lang="en-US" sz="1600" dirty="0"/>
              </a:p>
            </p:txBody>
          </p:sp>
          <p:sp>
            <p:nvSpPr>
              <p:cNvPr id="39046" name="Line 1158"/>
              <p:cNvSpPr>
                <a:spLocks noChangeShapeType="1"/>
              </p:cNvSpPr>
              <p:nvPr/>
            </p:nvSpPr>
            <p:spPr bwMode="auto">
              <a:xfrm flipV="1">
                <a:off x="2807" y="908"/>
                <a:ext cx="0" cy="206"/>
              </a:xfrm>
              <a:prstGeom prst="line">
                <a:avLst/>
              </a:prstGeom>
              <a:noFill/>
              <a:ln w="9525">
                <a:solidFill>
                  <a:schemeClr val="tx1"/>
                </a:solidFill>
                <a:round/>
                <a:headEnd/>
                <a:tailEnd/>
              </a:ln>
              <a:effectLst/>
            </p:spPr>
            <p:txBody>
              <a:bodyPr/>
              <a:lstStyle/>
              <a:p>
                <a:endParaRPr lang="en-US" sz="1600" dirty="0"/>
              </a:p>
            </p:txBody>
          </p:sp>
          <p:sp>
            <p:nvSpPr>
              <p:cNvPr id="39047" name="Line 1159"/>
              <p:cNvSpPr>
                <a:spLocks noChangeShapeType="1"/>
              </p:cNvSpPr>
              <p:nvPr/>
            </p:nvSpPr>
            <p:spPr bwMode="auto">
              <a:xfrm flipV="1">
                <a:off x="2832" y="907"/>
                <a:ext cx="0" cy="206"/>
              </a:xfrm>
              <a:prstGeom prst="line">
                <a:avLst/>
              </a:prstGeom>
              <a:noFill/>
              <a:ln w="9525">
                <a:solidFill>
                  <a:schemeClr val="tx1"/>
                </a:solidFill>
                <a:round/>
                <a:headEnd/>
                <a:tailEnd/>
              </a:ln>
              <a:effectLst/>
            </p:spPr>
            <p:txBody>
              <a:bodyPr/>
              <a:lstStyle/>
              <a:p>
                <a:endParaRPr lang="en-US" sz="1600" dirty="0"/>
              </a:p>
            </p:txBody>
          </p:sp>
          <p:sp>
            <p:nvSpPr>
              <p:cNvPr id="39048" name="Line 1160"/>
              <p:cNvSpPr>
                <a:spLocks noChangeShapeType="1"/>
              </p:cNvSpPr>
              <p:nvPr/>
            </p:nvSpPr>
            <p:spPr bwMode="auto">
              <a:xfrm flipV="1">
                <a:off x="2858" y="905"/>
                <a:ext cx="0" cy="206"/>
              </a:xfrm>
              <a:prstGeom prst="line">
                <a:avLst/>
              </a:prstGeom>
              <a:noFill/>
              <a:ln w="9525">
                <a:solidFill>
                  <a:schemeClr val="tx1"/>
                </a:solidFill>
                <a:round/>
                <a:headEnd/>
                <a:tailEnd/>
              </a:ln>
              <a:effectLst/>
            </p:spPr>
            <p:txBody>
              <a:bodyPr/>
              <a:lstStyle/>
              <a:p>
                <a:endParaRPr lang="en-US" sz="1600" dirty="0"/>
              </a:p>
            </p:txBody>
          </p:sp>
          <p:sp>
            <p:nvSpPr>
              <p:cNvPr id="39049" name="Line 1161"/>
              <p:cNvSpPr>
                <a:spLocks noChangeShapeType="1"/>
              </p:cNvSpPr>
              <p:nvPr/>
            </p:nvSpPr>
            <p:spPr bwMode="auto">
              <a:xfrm flipV="1">
                <a:off x="2883" y="906"/>
                <a:ext cx="0" cy="206"/>
              </a:xfrm>
              <a:prstGeom prst="line">
                <a:avLst/>
              </a:prstGeom>
              <a:noFill/>
              <a:ln w="9525">
                <a:solidFill>
                  <a:schemeClr val="tx1"/>
                </a:solidFill>
                <a:round/>
                <a:headEnd/>
                <a:tailEnd/>
              </a:ln>
              <a:effectLst/>
            </p:spPr>
            <p:txBody>
              <a:bodyPr/>
              <a:lstStyle/>
              <a:p>
                <a:endParaRPr lang="en-US" sz="1600" dirty="0"/>
              </a:p>
            </p:txBody>
          </p:sp>
          <p:sp>
            <p:nvSpPr>
              <p:cNvPr id="39050" name="Line 1162"/>
              <p:cNvSpPr>
                <a:spLocks noChangeShapeType="1"/>
              </p:cNvSpPr>
              <p:nvPr/>
            </p:nvSpPr>
            <p:spPr bwMode="auto">
              <a:xfrm flipV="1">
                <a:off x="3049" y="906"/>
                <a:ext cx="0" cy="206"/>
              </a:xfrm>
              <a:prstGeom prst="line">
                <a:avLst/>
              </a:prstGeom>
              <a:noFill/>
              <a:ln w="9525">
                <a:solidFill>
                  <a:schemeClr val="tx1"/>
                </a:solidFill>
                <a:round/>
                <a:headEnd/>
                <a:tailEnd/>
              </a:ln>
              <a:effectLst/>
            </p:spPr>
            <p:txBody>
              <a:bodyPr/>
              <a:lstStyle/>
              <a:p>
                <a:endParaRPr lang="en-US" sz="1600" dirty="0"/>
              </a:p>
            </p:txBody>
          </p:sp>
          <p:sp>
            <p:nvSpPr>
              <p:cNvPr id="39051" name="Line 1163"/>
              <p:cNvSpPr>
                <a:spLocks noChangeShapeType="1"/>
              </p:cNvSpPr>
              <p:nvPr/>
            </p:nvSpPr>
            <p:spPr bwMode="auto">
              <a:xfrm flipV="1">
                <a:off x="3074" y="905"/>
                <a:ext cx="0" cy="206"/>
              </a:xfrm>
              <a:prstGeom prst="line">
                <a:avLst/>
              </a:prstGeom>
              <a:noFill/>
              <a:ln w="9525">
                <a:solidFill>
                  <a:schemeClr val="tx1"/>
                </a:solidFill>
                <a:round/>
                <a:headEnd/>
                <a:tailEnd/>
              </a:ln>
              <a:effectLst/>
            </p:spPr>
            <p:txBody>
              <a:bodyPr/>
              <a:lstStyle/>
              <a:p>
                <a:endParaRPr lang="en-US" sz="1600" dirty="0"/>
              </a:p>
            </p:txBody>
          </p:sp>
          <p:sp>
            <p:nvSpPr>
              <p:cNvPr id="39052" name="Line 1164"/>
              <p:cNvSpPr>
                <a:spLocks noChangeShapeType="1"/>
              </p:cNvSpPr>
              <p:nvPr/>
            </p:nvSpPr>
            <p:spPr bwMode="auto">
              <a:xfrm flipV="1">
                <a:off x="3100" y="903"/>
                <a:ext cx="0" cy="206"/>
              </a:xfrm>
              <a:prstGeom prst="line">
                <a:avLst/>
              </a:prstGeom>
              <a:noFill/>
              <a:ln w="9525">
                <a:solidFill>
                  <a:schemeClr val="tx1"/>
                </a:solidFill>
                <a:round/>
                <a:headEnd/>
                <a:tailEnd/>
              </a:ln>
              <a:effectLst/>
            </p:spPr>
            <p:txBody>
              <a:bodyPr/>
              <a:lstStyle/>
              <a:p>
                <a:endParaRPr lang="en-US" sz="1600" dirty="0"/>
              </a:p>
            </p:txBody>
          </p:sp>
          <p:sp>
            <p:nvSpPr>
              <p:cNvPr id="39053" name="Line 1165"/>
              <p:cNvSpPr>
                <a:spLocks noChangeShapeType="1"/>
              </p:cNvSpPr>
              <p:nvPr/>
            </p:nvSpPr>
            <p:spPr bwMode="auto">
              <a:xfrm flipV="1">
                <a:off x="3125" y="904"/>
                <a:ext cx="0" cy="206"/>
              </a:xfrm>
              <a:prstGeom prst="line">
                <a:avLst/>
              </a:prstGeom>
              <a:noFill/>
              <a:ln w="9525">
                <a:solidFill>
                  <a:schemeClr val="tx1"/>
                </a:solidFill>
                <a:round/>
                <a:headEnd/>
                <a:tailEnd/>
              </a:ln>
              <a:effectLst/>
            </p:spPr>
            <p:txBody>
              <a:bodyPr/>
              <a:lstStyle/>
              <a:p>
                <a:endParaRPr lang="en-US" sz="1600" dirty="0"/>
              </a:p>
            </p:txBody>
          </p:sp>
          <p:sp>
            <p:nvSpPr>
              <p:cNvPr id="39054" name="Line 1166"/>
              <p:cNvSpPr>
                <a:spLocks noChangeShapeType="1"/>
              </p:cNvSpPr>
              <p:nvPr/>
            </p:nvSpPr>
            <p:spPr bwMode="auto">
              <a:xfrm flipV="1">
                <a:off x="3150" y="907"/>
                <a:ext cx="0" cy="206"/>
              </a:xfrm>
              <a:prstGeom prst="line">
                <a:avLst/>
              </a:prstGeom>
              <a:noFill/>
              <a:ln w="9525">
                <a:solidFill>
                  <a:schemeClr val="tx1"/>
                </a:solidFill>
                <a:round/>
                <a:headEnd/>
                <a:tailEnd/>
              </a:ln>
              <a:effectLst/>
            </p:spPr>
            <p:txBody>
              <a:bodyPr/>
              <a:lstStyle/>
              <a:p>
                <a:endParaRPr lang="en-US" sz="1600" dirty="0"/>
              </a:p>
            </p:txBody>
          </p:sp>
          <p:sp>
            <p:nvSpPr>
              <p:cNvPr id="39055" name="Line 1167"/>
              <p:cNvSpPr>
                <a:spLocks noChangeShapeType="1"/>
              </p:cNvSpPr>
              <p:nvPr/>
            </p:nvSpPr>
            <p:spPr bwMode="auto">
              <a:xfrm flipV="1">
                <a:off x="3175" y="906"/>
                <a:ext cx="0" cy="206"/>
              </a:xfrm>
              <a:prstGeom prst="line">
                <a:avLst/>
              </a:prstGeom>
              <a:noFill/>
              <a:ln w="9525">
                <a:solidFill>
                  <a:schemeClr val="tx1"/>
                </a:solidFill>
                <a:round/>
                <a:headEnd/>
                <a:tailEnd/>
              </a:ln>
              <a:effectLst/>
            </p:spPr>
            <p:txBody>
              <a:bodyPr/>
              <a:lstStyle/>
              <a:p>
                <a:endParaRPr lang="en-US" sz="1600" dirty="0"/>
              </a:p>
            </p:txBody>
          </p:sp>
          <p:sp>
            <p:nvSpPr>
              <p:cNvPr id="39056" name="Line 1168"/>
              <p:cNvSpPr>
                <a:spLocks noChangeShapeType="1"/>
              </p:cNvSpPr>
              <p:nvPr/>
            </p:nvSpPr>
            <p:spPr bwMode="auto">
              <a:xfrm flipV="1">
                <a:off x="3201" y="904"/>
                <a:ext cx="0" cy="206"/>
              </a:xfrm>
              <a:prstGeom prst="line">
                <a:avLst/>
              </a:prstGeom>
              <a:noFill/>
              <a:ln w="9525">
                <a:solidFill>
                  <a:schemeClr val="tx1"/>
                </a:solidFill>
                <a:round/>
                <a:headEnd/>
                <a:tailEnd/>
              </a:ln>
              <a:effectLst/>
            </p:spPr>
            <p:txBody>
              <a:bodyPr/>
              <a:lstStyle/>
              <a:p>
                <a:endParaRPr lang="en-US" sz="1600" dirty="0"/>
              </a:p>
            </p:txBody>
          </p:sp>
          <p:sp>
            <p:nvSpPr>
              <p:cNvPr id="39057" name="Line 1169"/>
              <p:cNvSpPr>
                <a:spLocks noChangeShapeType="1"/>
              </p:cNvSpPr>
              <p:nvPr/>
            </p:nvSpPr>
            <p:spPr bwMode="auto">
              <a:xfrm flipV="1">
                <a:off x="3226" y="905"/>
                <a:ext cx="0" cy="206"/>
              </a:xfrm>
              <a:prstGeom prst="line">
                <a:avLst/>
              </a:prstGeom>
              <a:noFill/>
              <a:ln w="9525">
                <a:solidFill>
                  <a:schemeClr val="tx1"/>
                </a:solidFill>
                <a:round/>
                <a:headEnd/>
                <a:tailEnd/>
              </a:ln>
              <a:effectLst/>
            </p:spPr>
            <p:txBody>
              <a:bodyPr/>
              <a:lstStyle/>
              <a:p>
                <a:endParaRPr lang="en-US" sz="1600" dirty="0"/>
              </a:p>
            </p:txBody>
          </p:sp>
          <p:sp>
            <p:nvSpPr>
              <p:cNvPr id="39058" name="Line 1170"/>
              <p:cNvSpPr>
                <a:spLocks noChangeShapeType="1"/>
              </p:cNvSpPr>
              <p:nvPr/>
            </p:nvSpPr>
            <p:spPr bwMode="auto">
              <a:xfrm>
                <a:off x="2706" y="858"/>
                <a:ext cx="174"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39059" name="Line 1171"/>
              <p:cNvSpPr>
                <a:spLocks noChangeShapeType="1"/>
              </p:cNvSpPr>
              <p:nvPr/>
            </p:nvSpPr>
            <p:spPr bwMode="auto">
              <a:xfrm>
                <a:off x="2707" y="635"/>
                <a:ext cx="336"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39060" name="Line 1172"/>
              <p:cNvSpPr>
                <a:spLocks noChangeShapeType="1"/>
              </p:cNvSpPr>
              <p:nvPr/>
            </p:nvSpPr>
            <p:spPr bwMode="auto">
              <a:xfrm flipV="1">
                <a:off x="2698" y="395"/>
                <a:ext cx="1" cy="473"/>
              </a:xfrm>
              <a:prstGeom prst="line">
                <a:avLst/>
              </a:prstGeom>
              <a:noFill/>
              <a:ln w="9525">
                <a:solidFill>
                  <a:schemeClr val="tx1"/>
                </a:solidFill>
                <a:round/>
                <a:headEnd/>
                <a:tailEnd/>
              </a:ln>
              <a:effectLst/>
            </p:spPr>
            <p:txBody>
              <a:bodyPr/>
              <a:lstStyle/>
              <a:p>
                <a:endParaRPr lang="en-US" sz="1600" dirty="0"/>
              </a:p>
            </p:txBody>
          </p:sp>
          <p:sp>
            <p:nvSpPr>
              <p:cNvPr id="39061" name="Line 1173"/>
              <p:cNvSpPr>
                <a:spLocks noChangeShapeType="1"/>
              </p:cNvSpPr>
              <p:nvPr/>
            </p:nvSpPr>
            <p:spPr bwMode="auto">
              <a:xfrm flipV="1">
                <a:off x="2883" y="767"/>
                <a:ext cx="0" cy="100"/>
              </a:xfrm>
              <a:prstGeom prst="line">
                <a:avLst/>
              </a:prstGeom>
              <a:noFill/>
              <a:ln w="9525">
                <a:solidFill>
                  <a:schemeClr val="tx1"/>
                </a:solidFill>
                <a:round/>
                <a:headEnd/>
                <a:tailEnd/>
              </a:ln>
              <a:effectLst/>
            </p:spPr>
            <p:txBody>
              <a:bodyPr/>
              <a:lstStyle/>
              <a:p>
                <a:endParaRPr lang="en-US" sz="1600" dirty="0"/>
              </a:p>
            </p:txBody>
          </p:sp>
          <p:sp>
            <p:nvSpPr>
              <p:cNvPr id="39062" name="Line 1174"/>
              <p:cNvSpPr>
                <a:spLocks noChangeShapeType="1"/>
              </p:cNvSpPr>
              <p:nvPr/>
            </p:nvSpPr>
            <p:spPr bwMode="auto">
              <a:xfrm flipV="1">
                <a:off x="3045" y="603"/>
                <a:ext cx="0" cy="94"/>
              </a:xfrm>
              <a:prstGeom prst="line">
                <a:avLst/>
              </a:prstGeom>
              <a:noFill/>
              <a:ln w="9525">
                <a:solidFill>
                  <a:schemeClr val="tx1"/>
                </a:solidFill>
                <a:round/>
                <a:headEnd/>
                <a:tailEnd/>
              </a:ln>
              <a:effectLst/>
            </p:spPr>
            <p:txBody>
              <a:bodyPr/>
              <a:lstStyle/>
              <a:p>
                <a:endParaRPr lang="en-US" sz="1600" dirty="0"/>
              </a:p>
            </p:txBody>
          </p:sp>
          <p:sp>
            <p:nvSpPr>
              <p:cNvPr id="39063" name="Text Box 1175"/>
              <p:cNvSpPr txBox="1">
                <a:spLocks noChangeArrowheads="1"/>
              </p:cNvSpPr>
              <p:nvPr/>
            </p:nvSpPr>
            <p:spPr bwMode="auto">
              <a:xfrm>
                <a:off x="2742" y="480"/>
                <a:ext cx="274" cy="189"/>
              </a:xfrm>
              <a:prstGeom prst="rect">
                <a:avLst/>
              </a:prstGeom>
              <a:noFill/>
              <a:ln w="9525">
                <a:noFill/>
                <a:miter lim="800000"/>
                <a:headEnd/>
                <a:tailEnd/>
              </a:ln>
              <a:effectLst/>
            </p:spPr>
            <p:txBody>
              <a:bodyPr>
                <a:spAutoFit/>
              </a:bodyPr>
              <a:lstStyle/>
              <a:p>
                <a:pPr>
                  <a:spcBef>
                    <a:spcPct val="50000"/>
                  </a:spcBef>
                </a:pPr>
                <a:r>
                  <a:rPr lang="en-US" sz="1100" dirty="0"/>
                  <a:t>5us</a:t>
                </a:r>
              </a:p>
            </p:txBody>
          </p:sp>
          <p:sp>
            <p:nvSpPr>
              <p:cNvPr id="39064" name="Line 1176"/>
              <p:cNvSpPr>
                <a:spLocks noChangeShapeType="1"/>
              </p:cNvSpPr>
              <p:nvPr/>
            </p:nvSpPr>
            <p:spPr bwMode="auto">
              <a:xfrm>
                <a:off x="3401" y="1113"/>
                <a:ext cx="165" cy="0"/>
              </a:xfrm>
              <a:prstGeom prst="line">
                <a:avLst/>
              </a:prstGeom>
              <a:noFill/>
              <a:ln w="38100">
                <a:solidFill>
                  <a:schemeClr val="tx1"/>
                </a:solidFill>
                <a:prstDash val="sysDot"/>
                <a:round/>
                <a:headEnd/>
                <a:tailEnd/>
              </a:ln>
              <a:effectLst/>
            </p:spPr>
            <p:txBody>
              <a:bodyPr/>
              <a:lstStyle/>
              <a:p>
                <a:endParaRPr lang="en-US" sz="1600" dirty="0"/>
              </a:p>
            </p:txBody>
          </p:sp>
          <p:sp>
            <p:nvSpPr>
              <p:cNvPr id="39065" name="Line 1177"/>
              <p:cNvSpPr>
                <a:spLocks noChangeShapeType="1"/>
              </p:cNvSpPr>
              <p:nvPr/>
            </p:nvSpPr>
            <p:spPr bwMode="auto">
              <a:xfrm>
                <a:off x="3628" y="1114"/>
                <a:ext cx="232" cy="0"/>
              </a:xfrm>
              <a:prstGeom prst="line">
                <a:avLst/>
              </a:prstGeom>
              <a:noFill/>
              <a:ln w="9525">
                <a:solidFill>
                  <a:schemeClr val="tx1"/>
                </a:solidFill>
                <a:round/>
                <a:headEnd/>
                <a:tailEnd/>
              </a:ln>
              <a:effectLst/>
            </p:spPr>
            <p:txBody>
              <a:bodyPr/>
              <a:lstStyle/>
              <a:p>
                <a:endParaRPr lang="en-US" sz="1600" dirty="0"/>
              </a:p>
            </p:txBody>
          </p:sp>
          <p:sp>
            <p:nvSpPr>
              <p:cNvPr id="39066" name="Line 1178"/>
              <p:cNvSpPr>
                <a:spLocks noChangeShapeType="1"/>
              </p:cNvSpPr>
              <p:nvPr/>
            </p:nvSpPr>
            <p:spPr bwMode="auto">
              <a:xfrm flipV="1">
                <a:off x="3643" y="908"/>
                <a:ext cx="0" cy="206"/>
              </a:xfrm>
              <a:prstGeom prst="line">
                <a:avLst/>
              </a:prstGeom>
              <a:noFill/>
              <a:ln w="9525">
                <a:solidFill>
                  <a:schemeClr val="tx1"/>
                </a:solidFill>
                <a:round/>
                <a:headEnd/>
                <a:tailEnd/>
              </a:ln>
              <a:effectLst/>
            </p:spPr>
            <p:txBody>
              <a:bodyPr/>
              <a:lstStyle/>
              <a:p>
                <a:endParaRPr lang="en-US" sz="1600" dirty="0"/>
              </a:p>
            </p:txBody>
          </p:sp>
          <p:sp>
            <p:nvSpPr>
              <p:cNvPr id="39067" name="Line 1179"/>
              <p:cNvSpPr>
                <a:spLocks noChangeShapeType="1"/>
              </p:cNvSpPr>
              <p:nvPr/>
            </p:nvSpPr>
            <p:spPr bwMode="auto">
              <a:xfrm flipV="1">
                <a:off x="3668" y="907"/>
                <a:ext cx="0" cy="206"/>
              </a:xfrm>
              <a:prstGeom prst="line">
                <a:avLst/>
              </a:prstGeom>
              <a:noFill/>
              <a:ln w="9525">
                <a:solidFill>
                  <a:schemeClr val="tx1"/>
                </a:solidFill>
                <a:round/>
                <a:headEnd/>
                <a:tailEnd/>
              </a:ln>
              <a:effectLst/>
            </p:spPr>
            <p:txBody>
              <a:bodyPr/>
              <a:lstStyle/>
              <a:p>
                <a:endParaRPr lang="en-US" sz="1600" dirty="0"/>
              </a:p>
            </p:txBody>
          </p:sp>
          <p:sp>
            <p:nvSpPr>
              <p:cNvPr id="39068" name="Line 1180"/>
              <p:cNvSpPr>
                <a:spLocks noChangeShapeType="1"/>
              </p:cNvSpPr>
              <p:nvPr/>
            </p:nvSpPr>
            <p:spPr bwMode="auto">
              <a:xfrm flipV="1">
                <a:off x="3694" y="905"/>
                <a:ext cx="0" cy="206"/>
              </a:xfrm>
              <a:prstGeom prst="line">
                <a:avLst/>
              </a:prstGeom>
              <a:noFill/>
              <a:ln w="9525">
                <a:solidFill>
                  <a:schemeClr val="tx1"/>
                </a:solidFill>
                <a:round/>
                <a:headEnd/>
                <a:tailEnd/>
              </a:ln>
              <a:effectLst/>
            </p:spPr>
            <p:txBody>
              <a:bodyPr/>
              <a:lstStyle/>
              <a:p>
                <a:endParaRPr lang="en-US" sz="1600" dirty="0"/>
              </a:p>
            </p:txBody>
          </p:sp>
          <p:sp>
            <p:nvSpPr>
              <p:cNvPr id="39069" name="Line 1181"/>
              <p:cNvSpPr>
                <a:spLocks noChangeShapeType="1"/>
              </p:cNvSpPr>
              <p:nvPr/>
            </p:nvSpPr>
            <p:spPr bwMode="auto">
              <a:xfrm flipV="1">
                <a:off x="3719" y="906"/>
                <a:ext cx="0" cy="206"/>
              </a:xfrm>
              <a:prstGeom prst="line">
                <a:avLst/>
              </a:prstGeom>
              <a:noFill/>
              <a:ln w="9525">
                <a:solidFill>
                  <a:schemeClr val="tx1"/>
                </a:solidFill>
                <a:round/>
                <a:headEnd/>
                <a:tailEnd/>
              </a:ln>
              <a:effectLst/>
            </p:spPr>
            <p:txBody>
              <a:bodyPr/>
              <a:lstStyle/>
              <a:p>
                <a:endParaRPr lang="en-US" sz="1600" dirty="0"/>
              </a:p>
            </p:txBody>
          </p:sp>
          <p:sp>
            <p:nvSpPr>
              <p:cNvPr id="39070" name="Line 1182"/>
              <p:cNvSpPr>
                <a:spLocks noChangeShapeType="1"/>
              </p:cNvSpPr>
              <p:nvPr/>
            </p:nvSpPr>
            <p:spPr bwMode="auto">
              <a:xfrm flipV="1">
                <a:off x="3744" y="909"/>
                <a:ext cx="0" cy="206"/>
              </a:xfrm>
              <a:prstGeom prst="line">
                <a:avLst/>
              </a:prstGeom>
              <a:noFill/>
              <a:ln w="9525">
                <a:solidFill>
                  <a:schemeClr val="tx1"/>
                </a:solidFill>
                <a:round/>
                <a:headEnd/>
                <a:tailEnd/>
              </a:ln>
              <a:effectLst/>
            </p:spPr>
            <p:txBody>
              <a:bodyPr/>
              <a:lstStyle/>
              <a:p>
                <a:endParaRPr lang="en-US" sz="1600" dirty="0"/>
              </a:p>
            </p:txBody>
          </p:sp>
          <p:sp>
            <p:nvSpPr>
              <p:cNvPr id="39071" name="Line 1183"/>
              <p:cNvSpPr>
                <a:spLocks noChangeShapeType="1"/>
              </p:cNvSpPr>
              <p:nvPr/>
            </p:nvSpPr>
            <p:spPr bwMode="auto">
              <a:xfrm flipV="1">
                <a:off x="3769" y="908"/>
                <a:ext cx="0" cy="206"/>
              </a:xfrm>
              <a:prstGeom prst="line">
                <a:avLst/>
              </a:prstGeom>
              <a:noFill/>
              <a:ln w="9525">
                <a:solidFill>
                  <a:schemeClr val="tx1"/>
                </a:solidFill>
                <a:round/>
                <a:headEnd/>
                <a:tailEnd/>
              </a:ln>
              <a:effectLst/>
            </p:spPr>
            <p:txBody>
              <a:bodyPr/>
              <a:lstStyle/>
              <a:p>
                <a:endParaRPr lang="en-US" sz="1600" dirty="0"/>
              </a:p>
            </p:txBody>
          </p:sp>
          <p:sp>
            <p:nvSpPr>
              <p:cNvPr id="39072" name="Line 1184"/>
              <p:cNvSpPr>
                <a:spLocks noChangeShapeType="1"/>
              </p:cNvSpPr>
              <p:nvPr/>
            </p:nvSpPr>
            <p:spPr bwMode="auto">
              <a:xfrm flipV="1">
                <a:off x="3795" y="906"/>
                <a:ext cx="0" cy="206"/>
              </a:xfrm>
              <a:prstGeom prst="line">
                <a:avLst/>
              </a:prstGeom>
              <a:noFill/>
              <a:ln w="9525">
                <a:solidFill>
                  <a:schemeClr val="tx1"/>
                </a:solidFill>
                <a:round/>
                <a:headEnd/>
                <a:tailEnd/>
              </a:ln>
              <a:effectLst/>
            </p:spPr>
            <p:txBody>
              <a:bodyPr/>
              <a:lstStyle/>
              <a:p>
                <a:endParaRPr lang="en-US" sz="1600" dirty="0"/>
              </a:p>
            </p:txBody>
          </p:sp>
          <p:sp>
            <p:nvSpPr>
              <p:cNvPr id="39073" name="Line 1185"/>
              <p:cNvSpPr>
                <a:spLocks noChangeShapeType="1"/>
              </p:cNvSpPr>
              <p:nvPr/>
            </p:nvSpPr>
            <p:spPr bwMode="auto">
              <a:xfrm flipV="1">
                <a:off x="3820" y="907"/>
                <a:ext cx="0" cy="206"/>
              </a:xfrm>
              <a:prstGeom prst="line">
                <a:avLst/>
              </a:prstGeom>
              <a:noFill/>
              <a:ln w="9525">
                <a:solidFill>
                  <a:schemeClr val="tx1"/>
                </a:solidFill>
                <a:round/>
                <a:headEnd/>
                <a:tailEnd/>
              </a:ln>
              <a:effectLst/>
            </p:spPr>
            <p:txBody>
              <a:bodyPr/>
              <a:lstStyle/>
              <a:p>
                <a:endParaRPr lang="en-US" sz="1600" dirty="0"/>
              </a:p>
            </p:txBody>
          </p:sp>
          <p:sp>
            <p:nvSpPr>
              <p:cNvPr id="39074" name="Text Box 1186"/>
              <p:cNvSpPr txBox="1">
                <a:spLocks noChangeArrowheads="1"/>
              </p:cNvSpPr>
              <p:nvPr/>
            </p:nvSpPr>
            <p:spPr bwMode="auto">
              <a:xfrm>
                <a:off x="2642" y="664"/>
                <a:ext cx="424" cy="189"/>
              </a:xfrm>
              <a:prstGeom prst="rect">
                <a:avLst/>
              </a:prstGeom>
              <a:noFill/>
              <a:ln w="9525">
                <a:noFill/>
                <a:miter lim="800000"/>
                <a:headEnd/>
                <a:tailEnd/>
              </a:ln>
              <a:effectLst/>
            </p:spPr>
            <p:txBody>
              <a:bodyPr>
                <a:spAutoFit/>
              </a:bodyPr>
              <a:lstStyle/>
              <a:p>
                <a:pPr>
                  <a:spcBef>
                    <a:spcPct val="50000"/>
                  </a:spcBef>
                </a:pPr>
                <a:r>
                  <a:rPr lang="en-US" sz="1100" dirty="0"/>
                  <a:t>16ns</a:t>
                </a:r>
              </a:p>
            </p:txBody>
          </p:sp>
          <p:sp>
            <p:nvSpPr>
              <p:cNvPr id="39075" name="Line 1187"/>
              <p:cNvSpPr>
                <a:spLocks noChangeShapeType="1"/>
              </p:cNvSpPr>
              <p:nvPr/>
            </p:nvSpPr>
            <p:spPr bwMode="auto">
              <a:xfrm>
                <a:off x="2708" y="444"/>
                <a:ext cx="1172"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39076" name="Line 1188"/>
              <p:cNvSpPr>
                <a:spLocks noChangeShapeType="1"/>
              </p:cNvSpPr>
              <p:nvPr/>
            </p:nvSpPr>
            <p:spPr bwMode="auto">
              <a:xfrm flipV="1">
                <a:off x="3886" y="412"/>
                <a:ext cx="0" cy="94"/>
              </a:xfrm>
              <a:prstGeom prst="line">
                <a:avLst/>
              </a:prstGeom>
              <a:noFill/>
              <a:ln w="9525">
                <a:solidFill>
                  <a:schemeClr val="tx1"/>
                </a:solidFill>
                <a:round/>
                <a:headEnd/>
                <a:tailEnd/>
              </a:ln>
              <a:effectLst/>
            </p:spPr>
            <p:txBody>
              <a:bodyPr/>
              <a:lstStyle/>
              <a:p>
                <a:endParaRPr lang="en-US" sz="1600" dirty="0"/>
              </a:p>
            </p:txBody>
          </p:sp>
          <p:sp>
            <p:nvSpPr>
              <p:cNvPr id="39077" name="Text Box 1189"/>
              <p:cNvSpPr txBox="1">
                <a:spLocks noChangeArrowheads="1"/>
              </p:cNvSpPr>
              <p:nvPr/>
            </p:nvSpPr>
            <p:spPr bwMode="auto">
              <a:xfrm>
                <a:off x="2743" y="289"/>
                <a:ext cx="463" cy="189"/>
              </a:xfrm>
              <a:prstGeom prst="rect">
                <a:avLst/>
              </a:prstGeom>
              <a:noFill/>
              <a:ln w="9525">
                <a:noFill/>
                <a:miter lim="800000"/>
                <a:headEnd/>
                <a:tailEnd/>
              </a:ln>
              <a:effectLst/>
            </p:spPr>
            <p:txBody>
              <a:bodyPr>
                <a:spAutoFit/>
              </a:bodyPr>
              <a:lstStyle/>
              <a:p>
                <a:pPr>
                  <a:spcBef>
                    <a:spcPct val="50000"/>
                  </a:spcBef>
                </a:pPr>
                <a:r>
                  <a:rPr lang="en-US" sz="1100" dirty="0"/>
                  <a:t>100us</a:t>
                </a:r>
              </a:p>
            </p:txBody>
          </p:sp>
        </p:grpSp>
        <p:sp>
          <p:nvSpPr>
            <p:cNvPr id="39078" name="Text Box 1190"/>
            <p:cNvSpPr txBox="1">
              <a:spLocks noChangeArrowheads="1"/>
            </p:cNvSpPr>
            <p:nvPr/>
          </p:nvSpPr>
          <p:spPr bwMode="auto">
            <a:xfrm>
              <a:off x="3881438" y="2768600"/>
              <a:ext cx="2228850" cy="706630"/>
            </a:xfrm>
            <a:prstGeom prst="rect">
              <a:avLst/>
            </a:prstGeom>
            <a:noFill/>
            <a:ln w="9525">
              <a:noFill/>
              <a:miter lim="800000"/>
              <a:headEnd/>
              <a:tailEnd/>
            </a:ln>
            <a:effectLst/>
          </p:spPr>
          <p:txBody>
            <a:bodyPr>
              <a:spAutoFit/>
            </a:bodyPr>
            <a:lstStyle/>
            <a:p>
              <a:pPr algn="ctr">
                <a:spcBef>
                  <a:spcPct val="50000"/>
                </a:spcBef>
              </a:pPr>
              <a:r>
                <a:rPr lang="en-US" sz="1200" b="1" dirty="0"/>
                <a:t>main beam structure </a:t>
              </a:r>
              <a:r>
                <a:rPr lang="en-US" sz="1100" dirty="0"/>
                <a:t>(100us consists of 20 beam pulses, 6.5A inside the pulse)</a:t>
              </a:r>
            </a:p>
          </p:txBody>
        </p:sp>
      </p:grpSp>
      <p:sp>
        <p:nvSpPr>
          <p:cNvPr id="278" name="TextBox 277"/>
          <p:cNvSpPr txBox="1"/>
          <p:nvPr/>
        </p:nvSpPr>
        <p:spPr>
          <a:xfrm>
            <a:off x="381000" y="6324600"/>
            <a:ext cx="3429000" cy="369332"/>
          </a:xfrm>
          <a:prstGeom prst="rect">
            <a:avLst/>
          </a:prstGeom>
          <a:noFill/>
        </p:spPr>
        <p:txBody>
          <a:bodyPr wrap="square" rtlCol="0">
            <a:spAutoFit/>
          </a:bodyPr>
          <a:lstStyle/>
          <a:p>
            <a:r>
              <a:rPr lang="en-US" dirty="0" smtClean="0"/>
              <a:t>W. Gai, ANL.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8229600" cy="1143000"/>
          </a:xfrm>
        </p:spPr>
        <p:txBody>
          <a:bodyPr>
            <a:normAutofit/>
          </a:bodyPr>
          <a:lstStyle/>
          <a:p>
            <a:r>
              <a:rPr lang="en-US" dirty="0" smtClean="0"/>
              <a:t>DWA Variations</a:t>
            </a:r>
            <a:endParaRPr lang="en-US" dirty="0"/>
          </a:p>
        </p:txBody>
      </p:sp>
      <p:sp>
        <p:nvSpPr>
          <p:cNvPr id="3" name="Content Placeholder 2"/>
          <p:cNvSpPr>
            <a:spLocks noGrp="1"/>
          </p:cNvSpPr>
          <p:nvPr>
            <p:ph idx="1"/>
          </p:nvPr>
        </p:nvSpPr>
        <p:spPr>
          <a:xfrm>
            <a:off x="304800" y="1524000"/>
            <a:ext cx="8229600" cy="5105400"/>
          </a:xfrm>
        </p:spPr>
        <p:txBody>
          <a:bodyPr>
            <a:normAutofit/>
          </a:bodyPr>
          <a:lstStyle/>
          <a:p>
            <a:r>
              <a:rPr lang="en-US" sz="2400" dirty="0" smtClean="0"/>
              <a:t>Coaxial two-beam DWA</a:t>
            </a:r>
          </a:p>
          <a:p>
            <a:pPr lvl="1"/>
            <a:r>
              <a:rPr lang="en-US" sz="2000" dirty="0" smtClean="0"/>
              <a:t>High transformer ratios (~10!)</a:t>
            </a:r>
            <a:endParaRPr lang="en-US" sz="2000" dirty="0" smtClean="0"/>
          </a:p>
          <a:p>
            <a:pPr lvl="1"/>
            <a:r>
              <a:rPr lang="en-US" sz="2000" dirty="0" smtClean="0"/>
              <a:t>Sotnikov</a:t>
            </a:r>
            <a:r>
              <a:rPr lang="en-US" sz="2000" dirty="0" smtClean="0"/>
              <a:t>, </a:t>
            </a:r>
            <a:r>
              <a:rPr lang="en-US" sz="2000" i="1" dirty="0" smtClean="0"/>
              <a:t>et </a:t>
            </a:r>
            <a:r>
              <a:rPr lang="en-US" sz="2000" i="1" dirty="0" smtClean="0"/>
              <a:t>al</a:t>
            </a:r>
            <a:r>
              <a:rPr lang="en-US" sz="2000" dirty="0" smtClean="0"/>
              <a:t>, </a:t>
            </a:r>
            <a:r>
              <a:rPr lang="en-US" sz="2000" i="1" dirty="0" smtClean="0"/>
              <a:t>PRST-AB, </a:t>
            </a:r>
            <a:r>
              <a:rPr lang="en-US" sz="2000" b="1" dirty="0" smtClean="0"/>
              <a:t>12</a:t>
            </a:r>
            <a:r>
              <a:rPr lang="en-US" sz="2000" dirty="0" smtClean="0"/>
              <a:t>, 061302 (2009</a:t>
            </a:r>
            <a:r>
              <a:rPr lang="en-US" sz="2000" dirty="0" smtClean="0"/>
              <a:t>).</a:t>
            </a:r>
            <a:endParaRPr lang="en-US" sz="2000" dirty="0" smtClean="0"/>
          </a:p>
          <a:p>
            <a:r>
              <a:rPr lang="en-US" sz="2400" dirty="0" smtClean="0">
                <a:solidFill>
                  <a:srgbClr val="FF0000"/>
                </a:solidFill>
              </a:rPr>
              <a:t>Terahertz Structures</a:t>
            </a:r>
          </a:p>
          <a:p>
            <a:pPr lvl="1"/>
            <a:r>
              <a:rPr lang="en-US" sz="2200" dirty="0" smtClean="0">
                <a:solidFill>
                  <a:srgbClr val="FF0000"/>
                </a:solidFill>
              </a:rPr>
              <a:t>Collinear DWA</a:t>
            </a:r>
          </a:p>
          <a:p>
            <a:pPr lvl="2"/>
            <a:r>
              <a:rPr lang="en-US" sz="1900" dirty="0" smtClean="0">
                <a:solidFill>
                  <a:srgbClr val="FF0000"/>
                </a:solidFill>
              </a:rPr>
              <a:t>Scaled to </a:t>
            </a:r>
            <a:r>
              <a:rPr lang="en-US" sz="1900" dirty="0" smtClean="0">
                <a:solidFill>
                  <a:srgbClr val="FF0000"/>
                </a:solidFill>
                <a:latin typeface="Symbol" pitchFamily="18" charset="2"/>
              </a:rPr>
              <a:t>l</a:t>
            </a:r>
            <a:r>
              <a:rPr lang="en-US" sz="1900" dirty="0" smtClean="0">
                <a:solidFill>
                  <a:srgbClr val="FF0000"/>
                </a:solidFill>
              </a:rPr>
              <a:t>~</a:t>
            </a:r>
            <a:r>
              <a:rPr lang="en-US" sz="1900" dirty="0" smtClean="0">
                <a:solidFill>
                  <a:srgbClr val="FF0000"/>
                </a:solidFill>
              </a:rPr>
              <a:t>300</a:t>
            </a:r>
            <a:r>
              <a:rPr lang="en-US" sz="1900" dirty="0" smtClean="0">
                <a:solidFill>
                  <a:srgbClr val="FF0000"/>
                </a:solidFill>
                <a:latin typeface="Symbol" pitchFamily="18" charset="2"/>
              </a:rPr>
              <a:t>m</a:t>
            </a:r>
            <a:r>
              <a:rPr lang="en-US" sz="1900" dirty="0" smtClean="0">
                <a:solidFill>
                  <a:srgbClr val="FF0000"/>
                </a:solidFill>
              </a:rPr>
              <a:t>m</a:t>
            </a:r>
            <a:endParaRPr lang="en-US" sz="1900" dirty="0" smtClean="0">
              <a:solidFill>
                <a:srgbClr val="FF0000"/>
              </a:solidFill>
            </a:endParaRPr>
          </a:p>
          <a:p>
            <a:pPr lvl="1"/>
            <a:r>
              <a:rPr lang="en-US" sz="2200" dirty="0" smtClean="0">
                <a:solidFill>
                  <a:srgbClr val="FF0000"/>
                </a:solidFill>
              </a:rPr>
              <a:t>Slab structure collinear DWA</a:t>
            </a:r>
          </a:p>
          <a:p>
            <a:pPr lvl="2"/>
            <a:r>
              <a:rPr lang="en-US" sz="1700" dirty="0" smtClean="0">
                <a:solidFill>
                  <a:srgbClr val="FF0000"/>
                </a:solidFill>
              </a:rPr>
              <a:t>Suppressed transverse wakes</a:t>
            </a:r>
          </a:p>
          <a:p>
            <a:pPr lvl="2"/>
            <a:r>
              <a:rPr lang="en-US" sz="1700" dirty="0" smtClean="0">
                <a:solidFill>
                  <a:srgbClr val="FF0000"/>
                </a:solidFill>
              </a:rPr>
              <a:t>Reduced gradient, but larger bunch charge</a:t>
            </a:r>
            <a:endParaRPr lang="en-US" sz="1700" dirty="0" smtClean="0">
              <a:solidFill>
                <a:srgbClr val="FF0000"/>
              </a:solidFill>
            </a:endParaRPr>
          </a:p>
          <a:p>
            <a:pPr lvl="2"/>
            <a:r>
              <a:rPr lang="en-US" sz="1700" dirty="0" smtClean="0">
                <a:solidFill>
                  <a:srgbClr val="FF0000"/>
                </a:solidFill>
              </a:rPr>
              <a:t>A. Tremaine, </a:t>
            </a:r>
            <a:r>
              <a:rPr lang="en-US" sz="1700" i="1" dirty="0" smtClean="0">
                <a:solidFill>
                  <a:srgbClr val="FF0000"/>
                </a:solidFill>
              </a:rPr>
              <a:t>et </a:t>
            </a:r>
            <a:r>
              <a:rPr lang="en-US" sz="1700" dirty="0" smtClean="0">
                <a:solidFill>
                  <a:srgbClr val="FF0000"/>
                </a:solidFill>
              </a:rPr>
              <a:t>al, </a:t>
            </a:r>
            <a:r>
              <a:rPr lang="en-US" sz="1700" i="1" dirty="0" smtClean="0">
                <a:solidFill>
                  <a:srgbClr val="FF0000"/>
                </a:solidFill>
              </a:rPr>
              <a:t>Phys</a:t>
            </a:r>
            <a:r>
              <a:rPr lang="en-US" sz="1700" i="1" dirty="0" smtClean="0">
                <a:solidFill>
                  <a:srgbClr val="FF0000"/>
                </a:solidFill>
              </a:rPr>
              <a:t>. Rev. </a:t>
            </a:r>
            <a:r>
              <a:rPr lang="en-US" sz="1700" i="1" dirty="0" smtClean="0">
                <a:solidFill>
                  <a:srgbClr val="FF0000"/>
                </a:solidFill>
              </a:rPr>
              <a:t>E,</a:t>
            </a:r>
            <a:r>
              <a:rPr lang="en-US" sz="1700" dirty="0" smtClean="0">
                <a:solidFill>
                  <a:srgbClr val="FF0000"/>
                </a:solidFill>
              </a:rPr>
              <a:t> </a:t>
            </a:r>
            <a:r>
              <a:rPr lang="en-US" sz="1700" b="1" dirty="0" smtClean="0">
                <a:solidFill>
                  <a:srgbClr val="FF0000"/>
                </a:solidFill>
              </a:rPr>
              <a:t>56</a:t>
            </a:r>
            <a:r>
              <a:rPr lang="en-US" sz="1700" dirty="0" smtClean="0">
                <a:solidFill>
                  <a:srgbClr val="FF0000"/>
                </a:solidFill>
              </a:rPr>
              <a:t>,  7204 (</a:t>
            </a:r>
            <a:r>
              <a:rPr lang="en-US" sz="1700" dirty="0" smtClean="0">
                <a:solidFill>
                  <a:srgbClr val="FF0000"/>
                </a:solidFill>
              </a:rPr>
              <a:t>1997)</a:t>
            </a:r>
          </a:p>
          <a:p>
            <a:pPr lvl="1"/>
            <a:r>
              <a:rPr lang="en-US" sz="2200" dirty="0" smtClean="0">
                <a:solidFill>
                  <a:srgbClr val="FF0000"/>
                </a:solidFill>
              </a:rPr>
              <a:t>Other Materials</a:t>
            </a:r>
          </a:p>
          <a:p>
            <a:pPr lvl="2"/>
            <a:r>
              <a:rPr lang="en-US" sz="1700" dirty="0" smtClean="0">
                <a:solidFill>
                  <a:srgbClr val="FF0000"/>
                </a:solidFill>
              </a:rPr>
              <a:t>CVD Diamond (doped for low SEY)</a:t>
            </a:r>
          </a:p>
          <a:p>
            <a:pPr lvl="3"/>
            <a:r>
              <a:rPr lang="en-US" sz="1500" dirty="0" smtClean="0">
                <a:solidFill>
                  <a:srgbClr val="FF0000"/>
                </a:solidFill>
              </a:rPr>
              <a:t>Euclid Techlabs LLC</a:t>
            </a:r>
            <a:endParaRPr lang="en-US" sz="1500" dirty="0" smtClean="0">
              <a:solidFill>
                <a:srgbClr val="FF0000"/>
              </a:solidFill>
            </a:endParaRPr>
          </a:p>
          <a:p>
            <a:pPr lvl="2"/>
            <a:r>
              <a:rPr lang="en-US" sz="1700" dirty="0" smtClean="0">
                <a:solidFill>
                  <a:srgbClr val="FF0000"/>
                </a:solidFill>
              </a:rPr>
              <a:t>Silicon, GaAs</a:t>
            </a:r>
            <a:endParaRPr lang="en-US" sz="1700" dirty="0" smtClean="0">
              <a:solidFill>
                <a:srgbClr val="FF0000"/>
              </a:solidFill>
            </a:endParaRPr>
          </a:p>
          <a:p>
            <a:pPr lvl="1"/>
            <a:endParaRPr lang="en-US" sz="2000" dirty="0"/>
          </a:p>
        </p:txBody>
      </p:sp>
      <p:pic>
        <p:nvPicPr>
          <p:cNvPr id="87042" name="Picture 2"/>
          <p:cNvPicPr>
            <a:picLocks noChangeAspect="1" noChangeArrowheads="1"/>
          </p:cNvPicPr>
          <p:nvPr/>
        </p:nvPicPr>
        <p:blipFill>
          <a:blip r:embed="rId2" cstate="print"/>
          <a:srcRect/>
          <a:stretch>
            <a:fillRect/>
          </a:stretch>
        </p:blipFill>
        <p:spPr bwMode="auto">
          <a:xfrm>
            <a:off x="7075615" y="76200"/>
            <a:ext cx="1611185" cy="2019300"/>
          </a:xfrm>
          <a:prstGeom prst="rect">
            <a:avLst/>
          </a:prstGeom>
          <a:noFill/>
          <a:ln w="9525">
            <a:noFill/>
            <a:miter lim="800000"/>
            <a:headEnd/>
            <a:tailEnd/>
          </a:ln>
        </p:spPr>
      </p:pic>
      <p:pic>
        <p:nvPicPr>
          <p:cNvPr id="6" name="Picture 6"/>
          <p:cNvPicPr>
            <a:picLocks noChangeAspect="1"/>
          </p:cNvPicPr>
          <p:nvPr/>
        </p:nvPicPr>
        <p:blipFill>
          <a:blip r:embed="rId3" cstate="print"/>
          <a:srcRect/>
          <a:stretch>
            <a:fillRect/>
          </a:stretch>
        </p:blipFill>
        <p:spPr bwMode="auto">
          <a:xfrm>
            <a:off x="6400800" y="3352800"/>
            <a:ext cx="2367776" cy="1320800"/>
          </a:xfrm>
          <a:prstGeom prst="rect">
            <a:avLst/>
          </a:prstGeom>
          <a:noFill/>
          <a:ln w="9525">
            <a:noFill/>
            <a:miter lim="800000"/>
            <a:headEnd/>
            <a:tailEnd/>
          </a:ln>
        </p:spPr>
      </p:pic>
      <p:pic>
        <p:nvPicPr>
          <p:cNvPr id="11" name="Picture 11" descr="diamond"/>
          <p:cNvPicPr>
            <a:picLocks noChangeAspect="1" noChangeArrowheads="1"/>
          </p:cNvPicPr>
          <p:nvPr/>
        </p:nvPicPr>
        <p:blipFill>
          <a:blip r:embed="rId4" cstate="print"/>
          <a:srcRect/>
          <a:stretch>
            <a:fillRect/>
          </a:stretch>
        </p:blipFill>
        <p:spPr bwMode="auto">
          <a:xfrm>
            <a:off x="7010400" y="4724400"/>
            <a:ext cx="1837143" cy="1816371"/>
          </a:xfrm>
          <a:prstGeom prst="rect">
            <a:avLst/>
          </a:prstGeom>
          <a:noFill/>
          <a:ln w="9525">
            <a:noFill/>
            <a:miter lim="800000"/>
            <a:headEnd/>
            <a:tailEnd/>
          </a:ln>
        </p:spPr>
      </p:pic>
      <p:sp>
        <p:nvSpPr>
          <p:cNvPr id="12" name="Rectangle 13"/>
          <p:cNvSpPr>
            <a:spLocks noChangeArrowheads="1"/>
          </p:cNvSpPr>
          <p:nvPr/>
        </p:nvSpPr>
        <p:spPr bwMode="auto">
          <a:xfrm>
            <a:off x="6756400" y="6521450"/>
            <a:ext cx="2387600" cy="336550"/>
          </a:xfrm>
          <a:prstGeom prst="rect">
            <a:avLst/>
          </a:prstGeom>
          <a:noFill/>
          <a:ln w="9525">
            <a:noFill/>
            <a:miter lim="800000"/>
            <a:headEnd/>
            <a:tailEnd/>
          </a:ln>
        </p:spPr>
        <p:txBody>
          <a:bodyPr wrap="none">
            <a:prstTxWarp prst="textNoShape">
              <a:avLst/>
            </a:prstTxWarp>
            <a:spAutoFit/>
          </a:bodyPr>
          <a:lstStyle/>
          <a:p>
            <a:r>
              <a:rPr lang="en-US" sz="1600" dirty="0"/>
              <a:t>CVD deposited diamond</a:t>
            </a:r>
          </a:p>
        </p:txBody>
      </p:sp>
      <p:pic>
        <p:nvPicPr>
          <p:cNvPr id="13" name="Picture 3" descr="DWAdiagram"/>
          <p:cNvPicPr>
            <a:picLocks noChangeAspect="1" noChangeArrowheads="1"/>
          </p:cNvPicPr>
          <p:nvPr/>
        </p:nvPicPr>
        <p:blipFill>
          <a:blip r:embed="rId5" cstate="print"/>
          <a:srcRect/>
          <a:stretch>
            <a:fillRect/>
          </a:stretch>
        </p:blipFill>
        <p:spPr>
          <a:xfrm>
            <a:off x="6506014" y="2209800"/>
            <a:ext cx="2409386" cy="124142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7" name="Rectangle 3"/>
          <p:cNvSpPr>
            <a:spLocks noGrp="1" noChangeArrowheads="1"/>
          </p:cNvSpPr>
          <p:nvPr>
            <p:ph type="title"/>
          </p:nvPr>
        </p:nvSpPr>
        <p:spPr>
          <a:xfrm>
            <a:off x="457200" y="0"/>
            <a:ext cx="8229600" cy="1143000"/>
          </a:xfrm>
          <a:noFill/>
          <a:ln/>
        </p:spPr>
        <p:txBody>
          <a:bodyPr>
            <a:normAutofit/>
          </a:bodyPr>
          <a:lstStyle/>
          <a:p>
            <a:r>
              <a:rPr lang="en-US" sz="4400" dirty="0" smtClean="0"/>
              <a:t>Laser-Driven Dielectric Accelerators</a:t>
            </a:r>
            <a:endParaRPr lang="en-US" sz="4400" dirty="0"/>
          </a:p>
        </p:txBody>
      </p:sp>
      <p:sp>
        <p:nvSpPr>
          <p:cNvPr id="390149" name="Rectangle 5"/>
          <p:cNvSpPr>
            <a:spLocks noChangeArrowheads="1"/>
          </p:cNvSpPr>
          <p:nvPr/>
        </p:nvSpPr>
        <p:spPr bwMode="auto">
          <a:xfrm>
            <a:off x="152400" y="1711468"/>
            <a:ext cx="8915400" cy="3774930"/>
          </a:xfrm>
          <a:prstGeom prst="rect">
            <a:avLst/>
          </a:prstGeom>
          <a:solidFill>
            <a:schemeClr val="tx2">
              <a:lumMod val="20000"/>
              <a:lumOff val="80000"/>
            </a:schemeClr>
          </a:solidFill>
          <a:ln w="9525">
            <a:solidFill>
              <a:schemeClr val="tx1"/>
            </a:solidFill>
            <a:miter lim="800000"/>
            <a:headEnd/>
            <a:tailEnd/>
          </a:ln>
          <a:effectLst/>
        </p:spPr>
        <p:txBody>
          <a:bodyPr wrap="none" anchor="ctr"/>
          <a:lstStyle/>
          <a:p>
            <a:endParaRPr lang="en-US" dirty="0"/>
          </a:p>
        </p:txBody>
      </p:sp>
      <p:pic>
        <p:nvPicPr>
          <p:cNvPr id="390150" name="Picture 6" descr="THPMS050f5"/>
          <p:cNvPicPr>
            <a:picLocks noChangeAspect="1" noChangeArrowheads="1"/>
          </p:cNvPicPr>
          <p:nvPr/>
        </p:nvPicPr>
        <p:blipFill>
          <a:blip r:embed="rId2" cstate="print"/>
          <a:srcRect t="2386" b="2386"/>
          <a:stretch>
            <a:fillRect/>
          </a:stretch>
        </p:blipFill>
        <p:spPr bwMode="auto">
          <a:xfrm>
            <a:off x="3500159" y="3010680"/>
            <a:ext cx="1721704" cy="1789918"/>
          </a:xfrm>
          <a:prstGeom prst="rect">
            <a:avLst/>
          </a:prstGeom>
          <a:solidFill>
            <a:schemeClr val="tx2">
              <a:lumMod val="20000"/>
              <a:lumOff val="80000"/>
            </a:schemeClr>
          </a:solidFill>
        </p:spPr>
      </p:pic>
      <p:sp>
        <p:nvSpPr>
          <p:cNvPr id="390151" name="Text Box 7"/>
          <p:cNvSpPr txBox="1">
            <a:spLocks noChangeArrowheads="1"/>
          </p:cNvSpPr>
          <p:nvPr/>
        </p:nvSpPr>
        <p:spPr bwMode="auto">
          <a:xfrm>
            <a:off x="3213208" y="2377780"/>
            <a:ext cx="2295606" cy="522084"/>
          </a:xfrm>
          <a:prstGeom prst="rect">
            <a:avLst/>
          </a:prstGeom>
          <a:solidFill>
            <a:schemeClr val="tx2">
              <a:lumMod val="20000"/>
              <a:lumOff val="80000"/>
            </a:schemeClr>
          </a:solidFill>
          <a:ln w="9525">
            <a:solidFill>
              <a:srgbClr val="0000FF"/>
            </a:solidFill>
            <a:miter lim="800000"/>
            <a:headEnd/>
            <a:tailEnd/>
          </a:ln>
          <a:effectLst/>
        </p:spPr>
        <p:txBody>
          <a:bodyPr>
            <a:spAutoFit/>
          </a:bodyPr>
          <a:lstStyle/>
          <a:p>
            <a:pPr algn="ctr">
              <a:spcBef>
                <a:spcPct val="50000"/>
              </a:spcBef>
            </a:pPr>
            <a:r>
              <a:rPr lang="en-US" sz="1000" b="1" i="1" dirty="0">
                <a:solidFill>
                  <a:srgbClr val="0000FF"/>
                </a:solidFill>
              </a:rPr>
              <a:t>Photonic Crystal Fiber        </a:t>
            </a:r>
            <a:endParaRPr lang="en-US" sz="1000" b="1" i="1" dirty="0" smtClean="0">
              <a:solidFill>
                <a:srgbClr val="0000FF"/>
              </a:solidFill>
            </a:endParaRPr>
          </a:p>
          <a:p>
            <a:pPr algn="ctr">
              <a:spcBef>
                <a:spcPct val="50000"/>
              </a:spcBef>
            </a:pPr>
            <a:r>
              <a:rPr lang="en-US" sz="1000" b="1" i="1" dirty="0" smtClean="0">
                <a:solidFill>
                  <a:srgbClr val="0000FF"/>
                </a:solidFill>
              </a:rPr>
              <a:t>Silica</a:t>
            </a:r>
            <a:r>
              <a:rPr lang="en-US" sz="1000" b="1" i="1" dirty="0">
                <a:solidFill>
                  <a:srgbClr val="0000FF"/>
                </a:solidFill>
              </a:rPr>
              <a:t>, </a:t>
            </a:r>
            <a:r>
              <a:rPr lang="en-US" sz="1000" b="1" i="1" dirty="0">
                <a:solidFill>
                  <a:srgbClr val="0000FF"/>
                </a:solidFill>
                <a:latin typeface="Symbol" pitchFamily="18" charset="2"/>
              </a:rPr>
              <a:t>l</a:t>
            </a:r>
            <a:r>
              <a:rPr lang="en-US" sz="1000" b="1" i="1" dirty="0">
                <a:solidFill>
                  <a:srgbClr val="0000FF"/>
                </a:solidFill>
              </a:rPr>
              <a:t>=1890 nm,       </a:t>
            </a:r>
            <a:r>
              <a:rPr lang="en-US" sz="1000" b="1" i="1" dirty="0" smtClean="0">
                <a:solidFill>
                  <a:srgbClr val="0000FF"/>
                </a:solidFill>
              </a:rPr>
              <a:t> </a:t>
            </a:r>
            <a:r>
              <a:rPr lang="en-US" sz="1000" b="1" i="1" dirty="0">
                <a:solidFill>
                  <a:srgbClr val="CC0000"/>
                </a:solidFill>
              </a:rPr>
              <a:t>E</a:t>
            </a:r>
            <a:r>
              <a:rPr lang="en-US" sz="1000" b="1" i="1" baseline="-25000" dirty="0">
                <a:solidFill>
                  <a:srgbClr val="CC0000"/>
                </a:solidFill>
              </a:rPr>
              <a:t>z</a:t>
            </a:r>
            <a:r>
              <a:rPr lang="en-US" sz="1000" b="1" i="1" dirty="0">
                <a:solidFill>
                  <a:srgbClr val="CC0000"/>
                </a:solidFill>
              </a:rPr>
              <a:t>=400 MV/m</a:t>
            </a:r>
          </a:p>
        </p:txBody>
      </p:sp>
      <p:sp>
        <p:nvSpPr>
          <p:cNvPr id="390153" name="Text Box 9"/>
          <p:cNvSpPr txBox="1">
            <a:spLocks noChangeArrowheads="1"/>
          </p:cNvSpPr>
          <p:nvPr/>
        </p:nvSpPr>
        <p:spPr bwMode="auto">
          <a:xfrm>
            <a:off x="363628" y="4181329"/>
            <a:ext cx="2486906" cy="586242"/>
          </a:xfrm>
          <a:prstGeom prst="rect">
            <a:avLst/>
          </a:prstGeom>
          <a:solidFill>
            <a:schemeClr val="tx2">
              <a:lumMod val="20000"/>
              <a:lumOff val="80000"/>
            </a:schemeClr>
          </a:solidFill>
          <a:ln w="9525">
            <a:solidFill>
              <a:srgbClr val="0000FF"/>
            </a:solidFill>
            <a:miter lim="800000"/>
            <a:headEnd/>
            <a:tailEnd/>
          </a:ln>
          <a:effectLst/>
        </p:spPr>
        <p:txBody>
          <a:bodyPr>
            <a:spAutoFit/>
          </a:bodyPr>
          <a:lstStyle/>
          <a:p>
            <a:pPr algn="ctr">
              <a:spcBef>
                <a:spcPct val="50000"/>
              </a:spcBef>
            </a:pPr>
            <a:r>
              <a:rPr lang="en-US" sz="1000" b="1" i="1" dirty="0">
                <a:solidFill>
                  <a:srgbClr val="0000FF"/>
                </a:solidFill>
              </a:rPr>
              <a:t>Photonic Crystal “Woodpile” </a:t>
            </a:r>
            <a:endParaRPr lang="en-US" sz="1000" b="1" i="1" dirty="0" smtClean="0">
              <a:solidFill>
                <a:srgbClr val="0000FF"/>
              </a:solidFill>
            </a:endParaRPr>
          </a:p>
          <a:p>
            <a:pPr algn="ctr">
              <a:spcBef>
                <a:spcPct val="50000"/>
              </a:spcBef>
            </a:pPr>
            <a:r>
              <a:rPr lang="en-US" sz="1000" b="1" i="1" dirty="0" smtClean="0">
                <a:solidFill>
                  <a:srgbClr val="0000FF"/>
                </a:solidFill>
              </a:rPr>
              <a:t>Silicon</a:t>
            </a:r>
            <a:r>
              <a:rPr lang="en-US" sz="1000" b="1" i="1" dirty="0">
                <a:solidFill>
                  <a:srgbClr val="0000FF"/>
                </a:solidFill>
              </a:rPr>
              <a:t>, </a:t>
            </a:r>
            <a:r>
              <a:rPr lang="en-US" sz="1000" b="1" i="1" dirty="0">
                <a:solidFill>
                  <a:srgbClr val="0000FF"/>
                </a:solidFill>
                <a:latin typeface="Symbol" pitchFamily="18" charset="2"/>
              </a:rPr>
              <a:t>l</a:t>
            </a:r>
            <a:r>
              <a:rPr lang="en-US" sz="1000" b="1" i="1" dirty="0">
                <a:solidFill>
                  <a:srgbClr val="0000FF"/>
                </a:solidFill>
              </a:rPr>
              <a:t>=2200nm,          </a:t>
            </a:r>
            <a:r>
              <a:rPr lang="en-US" sz="1000" b="1" i="1" dirty="0">
                <a:solidFill>
                  <a:srgbClr val="CC0000"/>
                </a:solidFill>
              </a:rPr>
              <a:t>E</a:t>
            </a:r>
            <a:r>
              <a:rPr lang="en-US" sz="1000" b="1" i="1" baseline="-25000" dirty="0">
                <a:solidFill>
                  <a:srgbClr val="CC0000"/>
                </a:solidFill>
              </a:rPr>
              <a:t>z</a:t>
            </a:r>
            <a:r>
              <a:rPr lang="en-US" sz="1000" b="1" i="1" dirty="0">
                <a:solidFill>
                  <a:srgbClr val="CC0000"/>
                </a:solidFill>
              </a:rPr>
              <a:t>=400 MV/m</a:t>
            </a:r>
          </a:p>
        </p:txBody>
      </p:sp>
      <p:pic>
        <p:nvPicPr>
          <p:cNvPr id="390154" name="Picture 10"/>
          <p:cNvPicPr>
            <a:picLocks noChangeAspect="1" noChangeArrowheads="1"/>
          </p:cNvPicPr>
          <p:nvPr/>
        </p:nvPicPr>
        <p:blipFill>
          <a:blip r:embed="rId3" cstate="print"/>
          <a:srcRect/>
          <a:stretch>
            <a:fillRect/>
          </a:stretch>
        </p:blipFill>
        <p:spPr bwMode="auto">
          <a:xfrm>
            <a:off x="5911342" y="2285999"/>
            <a:ext cx="3040881" cy="1938815"/>
          </a:xfrm>
          <a:prstGeom prst="rect">
            <a:avLst/>
          </a:prstGeom>
          <a:solidFill>
            <a:schemeClr val="tx2">
              <a:lumMod val="20000"/>
              <a:lumOff val="80000"/>
            </a:schemeClr>
          </a:solidFill>
          <a:ln w="9525">
            <a:noFill/>
            <a:miter lim="800000"/>
            <a:headEnd/>
            <a:tailEnd/>
          </a:ln>
          <a:effectLst/>
        </p:spPr>
      </p:pic>
      <p:sp>
        <p:nvSpPr>
          <p:cNvPr id="390155" name="Text Box 11"/>
          <p:cNvSpPr txBox="1">
            <a:spLocks noChangeArrowheads="1"/>
          </p:cNvSpPr>
          <p:nvPr/>
        </p:nvSpPr>
        <p:spPr bwMode="auto">
          <a:xfrm>
            <a:off x="6006992" y="4328068"/>
            <a:ext cx="2773857" cy="586242"/>
          </a:xfrm>
          <a:prstGeom prst="rect">
            <a:avLst/>
          </a:prstGeom>
          <a:solidFill>
            <a:schemeClr val="tx2">
              <a:lumMod val="20000"/>
              <a:lumOff val="80000"/>
            </a:schemeClr>
          </a:solidFill>
          <a:ln w="9525">
            <a:solidFill>
              <a:srgbClr val="0000FF"/>
            </a:solidFill>
            <a:miter lim="800000"/>
            <a:headEnd/>
            <a:tailEnd/>
          </a:ln>
          <a:effectLst/>
        </p:spPr>
        <p:txBody>
          <a:bodyPr>
            <a:spAutoFit/>
          </a:bodyPr>
          <a:lstStyle/>
          <a:p>
            <a:pPr algn="ctr">
              <a:spcBef>
                <a:spcPct val="50000"/>
              </a:spcBef>
            </a:pPr>
            <a:r>
              <a:rPr lang="en-US" sz="1000" b="1" i="1" dirty="0">
                <a:solidFill>
                  <a:srgbClr val="0000FF"/>
                </a:solidFill>
              </a:rPr>
              <a:t>Transmission Grating Structure             </a:t>
            </a:r>
            <a:endParaRPr lang="en-US" sz="1000" b="1" i="1" dirty="0" smtClean="0">
              <a:solidFill>
                <a:srgbClr val="0000FF"/>
              </a:solidFill>
            </a:endParaRPr>
          </a:p>
          <a:p>
            <a:pPr algn="ctr">
              <a:spcBef>
                <a:spcPct val="50000"/>
              </a:spcBef>
            </a:pPr>
            <a:r>
              <a:rPr lang="en-US" sz="1000" b="1" i="1" dirty="0" smtClean="0">
                <a:solidFill>
                  <a:srgbClr val="0000FF"/>
                </a:solidFill>
              </a:rPr>
              <a:t>Silica</a:t>
            </a:r>
            <a:r>
              <a:rPr lang="en-US" sz="1000" b="1" i="1" dirty="0">
                <a:solidFill>
                  <a:srgbClr val="0000FF"/>
                </a:solidFill>
              </a:rPr>
              <a:t>, </a:t>
            </a:r>
            <a:r>
              <a:rPr lang="en-US" sz="1000" b="1" i="1" dirty="0">
                <a:solidFill>
                  <a:srgbClr val="0000FF"/>
                </a:solidFill>
                <a:latin typeface="Symbol" pitchFamily="18" charset="2"/>
              </a:rPr>
              <a:t>l</a:t>
            </a:r>
            <a:r>
              <a:rPr lang="en-US" sz="1000" b="1" i="1" dirty="0">
                <a:solidFill>
                  <a:srgbClr val="0000FF"/>
                </a:solidFill>
              </a:rPr>
              <a:t>=800nm,                   </a:t>
            </a:r>
            <a:r>
              <a:rPr lang="en-US" sz="1000" b="1" i="1" dirty="0">
                <a:solidFill>
                  <a:srgbClr val="CC0000"/>
                </a:solidFill>
              </a:rPr>
              <a:t>E</a:t>
            </a:r>
            <a:r>
              <a:rPr lang="en-US" sz="1000" b="1" i="1" baseline="-25000" dirty="0">
                <a:solidFill>
                  <a:srgbClr val="CC0000"/>
                </a:solidFill>
              </a:rPr>
              <a:t>z</a:t>
            </a:r>
            <a:r>
              <a:rPr lang="en-US" sz="1000" b="1" i="1" dirty="0">
                <a:solidFill>
                  <a:srgbClr val="CC0000"/>
                </a:solidFill>
              </a:rPr>
              <a:t>=830 MV/m</a:t>
            </a:r>
          </a:p>
        </p:txBody>
      </p:sp>
      <p:sp>
        <p:nvSpPr>
          <p:cNvPr id="390156" name="Text Box 12"/>
          <p:cNvSpPr txBox="1">
            <a:spLocks noChangeArrowheads="1"/>
          </p:cNvSpPr>
          <p:nvPr/>
        </p:nvSpPr>
        <p:spPr bwMode="auto">
          <a:xfrm>
            <a:off x="821952" y="1215527"/>
            <a:ext cx="7365069" cy="537073"/>
          </a:xfrm>
          <a:prstGeom prst="rect">
            <a:avLst/>
          </a:prstGeom>
          <a:solidFill>
            <a:schemeClr val="tx2">
              <a:lumMod val="20000"/>
              <a:lumOff val="80000"/>
            </a:schemeClr>
          </a:solidFill>
          <a:ln w="9525">
            <a:noFill/>
            <a:miter lim="800000"/>
            <a:headEnd/>
            <a:tailEnd/>
          </a:ln>
          <a:effectLst/>
        </p:spPr>
        <p:txBody>
          <a:bodyPr>
            <a:spAutoFit/>
          </a:bodyPr>
          <a:lstStyle/>
          <a:p>
            <a:pPr algn="ctr">
              <a:lnSpc>
                <a:spcPct val="80000"/>
              </a:lnSpc>
            </a:pPr>
            <a:r>
              <a:rPr lang="en-US" dirty="0"/>
              <a:t>Structure Candidates for High-Gradient Accelerators</a:t>
            </a:r>
            <a:endParaRPr lang="en-US" sz="1000" dirty="0"/>
          </a:p>
          <a:p>
            <a:pPr algn="ctr">
              <a:lnSpc>
                <a:spcPct val="80000"/>
              </a:lnSpc>
            </a:pPr>
            <a:r>
              <a:rPr lang="en-US" sz="1000" i="1" dirty="0" smtClean="0">
                <a:solidFill>
                  <a:srgbClr val="CC0000"/>
                </a:solidFill>
              </a:rPr>
              <a:t>Projected maximum </a:t>
            </a:r>
            <a:r>
              <a:rPr lang="en-US" sz="1000" i="1" dirty="0">
                <a:solidFill>
                  <a:srgbClr val="CC0000"/>
                </a:solidFill>
              </a:rPr>
              <a:t>gradients based on measured material damage threshold data</a:t>
            </a:r>
            <a:endParaRPr lang="en-US" i="1" dirty="0">
              <a:solidFill>
                <a:srgbClr val="CC0000"/>
              </a:solidFill>
            </a:endParaRPr>
          </a:p>
        </p:txBody>
      </p:sp>
      <p:sp>
        <p:nvSpPr>
          <p:cNvPr id="14" name="TextBox 13"/>
          <p:cNvSpPr txBox="1"/>
          <p:nvPr/>
        </p:nvSpPr>
        <p:spPr>
          <a:xfrm>
            <a:off x="228600" y="4876800"/>
            <a:ext cx="2971800" cy="646331"/>
          </a:xfrm>
          <a:prstGeom prst="rect">
            <a:avLst/>
          </a:prstGeom>
          <a:noFill/>
        </p:spPr>
        <p:txBody>
          <a:bodyPr wrap="square" rtlCol="0">
            <a:spAutoFit/>
          </a:bodyPr>
          <a:lstStyle/>
          <a:p>
            <a:r>
              <a:rPr lang="en-US" sz="1200" dirty="0" smtClean="0"/>
              <a:t>B. Cowan, </a:t>
            </a:r>
            <a:r>
              <a:rPr lang="en-US" sz="1200" i="1" dirty="0" smtClean="0"/>
              <a:t> et al</a:t>
            </a:r>
            <a:r>
              <a:rPr lang="en-US" sz="1200" dirty="0" smtClean="0"/>
              <a:t>, </a:t>
            </a:r>
            <a:r>
              <a:rPr lang="en-US" sz="1200" i="1" dirty="0" smtClean="0"/>
              <a:t>PRST-AB, </a:t>
            </a:r>
            <a:r>
              <a:rPr lang="en-US" sz="1200" b="1" dirty="0" smtClean="0"/>
              <a:t>11</a:t>
            </a:r>
            <a:r>
              <a:rPr lang="en-US" sz="1200" dirty="0" smtClean="0"/>
              <a:t>, 011301 (2008</a:t>
            </a:r>
            <a:r>
              <a:rPr lang="en-US" sz="1200" dirty="0" smtClean="0"/>
              <a:t>).</a:t>
            </a:r>
            <a:endParaRPr lang="en-US" sz="1200" dirty="0" smtClean="0"/>
          </a:p>
          <a:p>
            <a:endParaRPr lang="en-US" sz="1200" dirty="0"/>
          </a:p>
        </p:txBody>
      </p:sp>
      <p:sp>
        <p:nvSpPr>
          <p:cNvPr id="15" name="TextBox 14"/>
          <p:cNvSpPr txBox="1"/>
          <p:nvPr/>
        </p:nvSpPr>
        <p:spPr>
          <a:xfrm>
            <a:off x="3200400" y="4953000"/>
            <a:ext cx="2590800" cy="276999"/>
          </a:xfrm>
          <a:prstGeom prst="rect">
            <a:avLst/>
          </a:prstGeom>
          <a:noFill/>
        </p:spPr>
        <p:txBody>
          <a:bodyPr wrap="square" rtlCol="0">
            <a:spAutoFit/>
          </a:bodyPr>
          <a:lstStyle/>
          <a:p>
            <a:r>
              <a:rPr lang="en-US" sz="1200" dirty="0" smtClean="0"/>
              <a:t>X. </a:t>
            </a:r>
            <a:r>
              <a:rPr lang="en-US" sz="1200" dirty="0" smtClean="0"/>
              <a:t>Lin, </a:t>
            </a:r>
            <a:r>
              <a:rPr lang="en-US" sz="1200" i="1" dirty="0" smtClean="0"/>
              <a:t>PRST-AB, </a:t>
            </a:r>
            <a:r>
              <a:rPr lang="en-US" sz="1200" b="1" dirty="0" smtClean="0"/>
              <a:t>4</a:t>
            </a:r>
            <a:r>
              <a:rPr lang="en-US" sz="1200" dirty="0" smtClean="0"/>
              <a:t>, 051301 (2001</a:t>
            </a:r>
            <a:r>
              <a:rPr lang="en-US" sz="1200" dirty="0" smtClean="0"/>
              <a:t>). </a:t>
            </a:r>
            <a:endParaRPr lang="en-US" sz="1200" dirty="0"/>
          </a:p>
        </p:txBody>
      </p:sp>
      <p:sp>
        <p:nvSpPr>
          <p:cNvPr id="16" name="TextBox 15"/>
          <p:cNvSpPr txBox="1"/>
          <p:nvPr/>
        </p:nvSpPr>
        <p:spPr>
          <a:xfrm>
            <a:off x="5943600" y="5029200"/>
            <a:ext cx="2819400" cy="461665"/>
          </a:xfrm>
          <a:prstGeom prst="rect">
            <a:avLst/>
          </a:prstGeom>
          <a:noFill/>
        </p:spPr>
        <p:txBody>
          <a:bodyPr wrap="square" rtlCol="0">
            <a:spAutoFit/>
          </a:bodyPr>
          <a:lstStyle/>
          <a:p>
            <a:r>
              <a:rPr lang="en-US" sz="1200" dirty="0" smtClean="0"/>
              <a:t>T. Plettner, </a:t>
            </a:r>
            <a:r>
              <a:rPr lang="en-US" sz="1200" i="1" dirty="0" smtClean="0"/>
              <a:t>et al, </a:t>
            </a:r>
            <a:r>
              <a:rPr lang="en-US" sz="1200" dirty="0" smtClean="0"/>
              <a:t> </a:t>
            </a:r>
            <a:r>
              <a:rPr lang="en-US" sz="1200" i="1" dirty="0" smtClean="0"/>
              <a:t>PRST-AB, </a:t>
            </a:r>
            <a:r>
              <a:rPr lang="en-US" sz="1200" b="1" dirty="0" smtClean="0"/>
              <a:t>9</a:t>
            </a:r>
            <a:r>
              <a:rPr lang="en-US" sz="1200" dirty="0" smtClean="0"/>
              <a:t>, 111301 (2006</a:t>
            </a:r>
            <a:r>
              <a:rPr lang="en-US" sz="1200" dirty="0" smtClean="0"/>
              <a:t>).</a:t>
            </a:r>
            <a:endParaRPr lang="en-US" sz="1200" dirty="0"/>
          </a:p>
        </p:txBody>
      </p:sp>
      <p:sp>
        <p:nvSpPr>
          <p:cNvPr id="17" name="TextBox 16"/>
          <p:cNvSpPr txBox="1"/>
          <p:nvPr/>
        </p:nvSpPr>
        <p:spPr>
          <a:xfrm>
            <a:off x="228600" y="5638800"/>
            <a:ext cx="5029200" cy="369332"/>
          </a:xfrm>
          <a:prstGeom prst="rect">
            <a:avLst/>
          </a:prstGeom>
          <a:noFill/>
          <a:ln>
            <a:solidFill>
              <a:schemeClr val="tx1"/>
            </a:solidFill>
          </a:ln>
        </p:spPr>
        <p:txBody>
          <a:bodyPr wrap="square" rtlCol="0">
            <a:spAutoFit/>
          </a:bodyPr>
          <a:lstStyle/>
          <a:p>
            <a:pPr algn="ctr"/>
            <a:r>
              <a:rPr lang="en-US" dirty="0" smtClean="0"/>
              <a:t>Wave Guiding Structures </a:t>
            </a:r>
            <a:endParaRPr lang="en-US" dirty="0"/>
          </a:p>
        </p:txBody>
      </p:sp>
      <p:grpSp>
        <p:nvGrpSpPr>
          <p:cNvPr id="18" name="Group 142"/>
          <p:cNvGrpSpPr>
            <a:grpSpLocks/>
          </p:cNvGrpSpPr>
          <p:nvPr/>
        </p:nvGrpSpPr>
        <p:grpSpPr bwMode="auto">
          <a:xfrm>
            <a:off x="228600" y="2209800"/>
            <a:ext cx="2895600" cy="1828800"/>
            <a:chOff x="505" y="2814"/>
            <a:chExt cx="1559" cy="968"/>
          </a:xfrm>
        </p:grpSpPr>
        <p:pic>
          <p:nvPicPr>
            <p:cNvPr id="19" name="Picture 109" descr="woodpile2"/>
            <p:cNvPicPr>
              <a:picLocks noChangeAspect="1" noChangeArrowheads="1"/>
            </p:cNvPicPr>
            <p:nvPr/>
          </p:nvPicPr>
          <p:blipFill>
            <a:blip r:embed="rId4" cstate="print"/>
            <a:srcRect/>
            <a:stretch>
              <a:fillRect/>
            </a:stretch>
          </p:blipFill>
          <p:spPr bwMode="auto">
            <a:xfrm>
              <a:off x="579" y="2814"/>
              <a:ext cx="1261" cy="907"/>
            </a:xfrm>
            <a:prstGeom prst="rect">
              <a:avLst/>
            </a:prstGeom>
            <a:noFill/>
          </p:spPr>
        </p:pic>
        <p:sp>
          <p:nvSpPr>
            <p:cNvPr id="20" name="Line 136"/>
            <p:cNvSpPr>
              <a:spLocks noChangeShapeType="1"/>
            </p:cNvSpPr>
            <p:nvPr/>
          </p:nvSpPr>
          <p:spPr bwMode="auto">
            <a:xfrm>
              <a:off x="1313" y="3390"/>
              <a:ext cx="182" cy="277"/>
            </a:xfrm>
            <a:prstGeom prst="line">
              <a:avLst/>
            </a:prstGeom>
            <a:noFill/>
            <a:ln w="12700">
              <a:solidFill>
                <a:srgbClr val="FF0000"/>
              </a:solidFill>
              <a:round/>
              <a:headEnd type="triangle" w="med" len="med"/>
              <a:tailEnd/>
            </a:ln>
            <a:effectLst/>
          </p:spPr>
          <p:txBody>
            <a:bodyPr/>
            <a:lstStyle/>
            <a:p>
              <a:endParaRPr lang="en-US" dirty="0"/>
            </a:p>
          </p:txBody>
        </p:sp>
        <p:sp>
          <p:nvSpPr>
            <p:cNvPr id="21" name="Text Box 137"/>
            <p:cNvSpPr txBox="1">
              <a:spLocks noChangeArrowheads="1"/>
            </p:cNvSpPr>
            <p:nvPr/>
          </p:nvSpPr>
          <p:spPr bwMode="auto">
            <a:xfrm>
              <a:off x="1526" y="3552"/>
              <a:ext cx="538" cy="230"/>
            </a:xfrm>
            <a:prstGeom prst="rect">
              <a:avLst/>
            </a:prstGeom>
            <a:noFill/>
            <a:ln w="9525">
              <a:noFill/>
              <a:miter lim="800000"/>
              <a:headEnd/>
              <a:tailEnd/>
            </a:ln>
            <a:effectLst/>
          </p:spPr>
          <p:txBody>
            <a:bodyPr>
              <a:spAutoFit/>
            </a:bodyPr>
            <a:lstStyle/>
            <a:p>
              <a:pPr>
                <a:spcBef>
                  <a:spcPct val="50000"/>
                </a:spcBef>
              </a:pPr>
              <a:r>
                <a:rPr lang="en-US" sz="900" b="1" dirty="0">
                  <a:solidFill>
                    <a:srgbClr val="FF0000"/>
                  </a:solidFill>
                </a:rPr>
                <a:t>Input waveguide</a:t>
              </a:r>
            </a:p>
          </p:txBody>
        </p:sp>
        <p:sp>
          <p:nvSpPr>
            <p:cNvPr id="22" name="Line 138"/>
            <p:cNvSpPr>
              <a:spLocks noChangeShapeType="1"/>
            </p:cNvSpPr>
            <p:nvPr/>
          </p:nvSpPr>
          <p:spPr bwMode="auto">
            <a:xfrm flipV="1">
              <a:off x="645" y="3164"/>
              <a:ext cx="753" cy="339"/>
            </a:xfrm>
            <a:prstGeom prst="line">
              <a:avLst/>
            </a:prstGeom>
            <a:noFill/>
            <a:ln w="9525">
              <a:solidFill>
                <a:srgbClr val="00CC00"/>
              </a:solidFill>
              <a:round/>
              <a:headEnd/>
              <a:tailEnd type="triangle" w="med" len="med"/>
            </a:ln>
            <a:effectLst/>
          </p:spPr>
          <p:txBody>
            <a:bodyPr/>
            <a:lstStyle/>
            <a:p>
              <a:endParaRPr lang="en-US" dirty="0"/>
            </a:p>
          </p:txBody>
        </p:sp>
        <p:sp>
          <p:nvSpPr>
            <p:cNvPr id="23" name="Line 139"/>
            <p:cNvSpPr>
              <a:spLocks noChangeShapeType="1"/>
            </p:cNvSpPr>
            <p:nvPr/>
          </p:nvSpPr>
          <p:spPr bwMode="auto">
            <a:xfrm flipV="1">
              <a:off x="1756" y="2897"/>
              <a:ext cx="242" cy="104"/>
            </a:xfrm>
            <a:prstGeom prst="line">
              <a:avLst/>
            </a:prstGeom>
            <a:noFill/>
            <a:ln w="9525">
              <a:solidFill>
                <a:srgbClr val="00CC00"/>
              </a:solidFill>
              <a:round/>
              <a:headEnd/>
              <a:tailEnd type="triangle" w="med" len="med"/>
            </a:ln>
            <a:effectLst/>
          </p:spPr>
          <p:txBody>
            <a:bodyPr/>
            <a:lstStyle/>
            <a:p>
              <a:endParaRPr lang="en-US" dirty="0"/>
            </a:p>
          </p:txBody>
        </p:sp>
        <p:sp>
          <p:nvSpPr>
            <p:cNvPr id="24" name="Text Box 141"/>
            <p:cNvSpPr txBox="1">
              <a:spLocks noChangeArrowheads="1"/>
            </p:cNvSpPr>
            <p:nvPr/>
          </p:nvSpPr>
          <p:spPr bwMode="auto">
            <a:xfrm>
              <a:off x="505" y="3312"/>
              <a:ext cx="407" cy="154"/>
            </a:xfrm>
            <a:prstGeom prst="rect">
              <a:avLst/>
            </a:prstGeom>
            <a:noFill/>
            <a:ln w="9525">
              <a:noFill/>
              <a:miter lim="800000"/>
              <a:headEnd/>
              <a:tailEnd/>
            </a:ln>
            <a:effectLst/>
          </p:spPr>
          <p:txBody>
            <a:bodyPr>
              <a:spAutoFit/>
            </a:bodyPr>
            <a:lstStyle/>
            <a:p>
              <a:pPr>
                <a:spcBef>
                  <a:spcPct val="50000"/>
                </a:spcBef>
              </a:pPr>
              <a:r>
                <a:rPr lang="en-US" sz="1000" i="1" dirty="0">
                  <a:solidFill>
                    <a:srgbClr val="339933"/>
                  </a:solidFill>
                </a:rPr>
                <a:t>beam</a:t>
              </a:r>
            </a:p>
          </p:txBody>
        </p:sp>
      </p:grpSp>
      <p:sp>
        <p:nvSpPr>
          <p:cNvPr id="25" name="TextBox 24"/>
          <p:cNvSpPr txBox="1"/>
          <p:nvPr/>
        </p:nvSpPr>
        <p:spPr>
          <a:xfrm>
            <a:off x="5791200" y="5638800"/>
            <a:ext cx="3200400" cy="369332"/>
          </a:xfrm>
          <a:prstGeom prst="rect">
            <a:avLst/>
          </a:prstGeom>
          <a:noFill/>
          <a:ln>
            <a:solidFill>
              <a:schemeClr val="tx1"/>
            </a:solidFill>
          </a:ln>
        </p:spPr>
        <p:txBody>
          <a:bodyPr wrap="square" rtlCol="0">
            <a:spAutoFit/>
          </a:bodyPr>
          <a:lstStyle/>
          <a:p>
            <a:pPr algn="ctr"/>
            <a:r>
              <a:rPr lang="en-US" dirty="0" smtClean="0"/>
              <a:t>Phase Mask Structure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90" name="Text Box 6"/>
          <p:cNvSpPr txBox="1">
            <a:spLocks noChangeArrowheads="1"/>
          </p:cNvSpPr>
          <p:nvPr/>
        </p:nvSpPr>
        <p:spPr bwMode="auto">
          <a:xfrm>
            <a:off x="533400" y="152400"/>
            <a:ext cx="8229600" cy="461665"/>
          </a:xfrm>
          <a:prstGeom prst="rect">
            <a:avLst/>
          </a:prstGeom>
          <a:noFill/>
          <a:ln w="9525">
            <a:noFill/>
            <a:miter lim="800000"/>
            <a:headEnd/>
            <a:tailEnd/>
          </a:ln>
          <a:effectLst/>
        </p:spPr>
        <p:txBody>
          <a:bodyPr>
            <a:spAutoFit/>
          </a:bodyPr>
          <a:lstStyle/>
          <a:p>
            <a:pPr algn="ctr" fontAlgn="base">
              <a:spcBef>
                <a:spcPct val="0"/>
              </a:spcBef>
              <a:spcAft>
                <a:spcPct val="0"/>
              </a:spcAft>
            </a:pPr>
            <a:r>
              <a:rPr lang="en-US" sz="2400" dirty="0" smtClean="0">
                <a:solidFill>
                  <a:schemeClr val="tx2"/>
                </a:solidFill>
                <a:latin typeface="+mj-lt"/>
                <a:ea typeface="+mj-ea"/>
                <a:cs typeface="+mj-cs"/>
              </a:rPr>
              <a:t>3D Photonic </a:t>
            </a:r>
            <a:r>
              <a:rPr lang="en-US" sz="2400" dirty="0" smtClean="0">
                <a:solidFill>
                  <a:schemeClr val="tx2"/>
                </a:solidFill>
                <a:latin typeface="+mj-lt"/>
                <a:ea typeface="+mj-ea"/>
                <a:cs typeface="+mj-cs"/>
              </a:rPr>
              <a:t>Crys</a:t>
            </a:r>
            <a:r>
              <a:rPr lang="en-US" sz="2400" dirty="0" smtClean="0">
                <a:solidFill>
                  <a:schemeClr val="tx2"/>
                </a:solidFill>
                <a:latin typeface="+mj-lt"/>
                <a:ea typeface="+mj-ea"/>
                <a:cs typeface="+mj-cs"/>
              </a:rPr>
              <a:t>tal</a:t>
            </a:r>
            <a:r>
              <a:rPr lang="en-US" sz="2400" dirty="0" smtClean="0">
                <a:solidFill>
                  <a:schemeClr val="tx2"/>
                </a:solidFill>
                <a:latin typeface="+mj-lt"/>
                <a:ea typeface="+mj-ea"/>
                <a:cs typeface="+mj-cs"/>
              </a:rPr>
              <a:t>: Woodpile </a:t>
            </a:r>
            <a:r>
              <a:rPr lang="en-US" sz="2400" dirty="0">
                <a:solidFill>
                  <a:schemeClr val="tx2"/>
                </a:solidFill>
                <a:latin typeface="+mj-lt"/>
                <a:ea typeface="+mj-ea"/>
                <a:cs typeface="+mj-cs"/>
              </a:rPr>
              <a:t>Structures in Silicon</a:t>
            </a:r>
          </a:p>
        </p:txBody>
      </p:sp>
      <p:sp>
        <p:nvSpPr>
          <p:cNvPr id="400392" name="Text Box 8"/>
          <p:cNvSpPr txBox="1">
            <a:spLocks noChangeArrowheads="1"/>
          </p:cNvSpPr>
          <p:nvPr/>
        </p:nvSpPr>
        <p:spPr bwMode="auto">
          <a:xfrm>
            <a:off x="381000" y="990600"/>
            <a:ext cx="4191000" cy="581025"/>
          </a:xfrm>
          <a:prstGeom prst="rect">
            <a:avLst/>
          </a:prstGeom>
          <a:noFill/>
          <a:ln w="9525">
            <a:noFill/>
            <a:miter lim="800000"/>
            <a:headEnd/>
            <a:tailEnd/>
          </a:ln>
          <a:effectLst/>
        </p:spPr>
        <p:txBody>
          <a:bodyPr>
            <a:spAutoFit/>
          </a:bodyPr>
          <a:lstStyle/>
          <a:p>
            <a:pPr algn="ctr">
              <a:spcBef>
                <a:spcPct val="50000"/>
              </a:spcBef>
            </a:pPr>
            <a:r>
              <a:rPr lang="en-US" sz="1600" dirty="0">
                <a:solidFill>
                  <a:schemeClr val="tx2"/>
                </a:solidFill>
              </a:rPr>
              <a:t>Silicon woodpile structure produced at the Stanford Nanofabrication Facility (SNF)</a:t>
            </a:r>
          </a:p>
        </p:txBody>
      </p:sp>
      <p:sp>
        <p:nvSpPr>
          <p:cNvPr id="400405" name="Text Box 21"/>
          <p:cNvSpPr txBox="1">
            <a:spLocks noChangeArrowheads="1"/>
          </p:cNvSpPr>
          <p:nvPr/>
        </p:nvSpPr>
        <p:spPr bwMode="auto">
          <a:xfrm>
            <a:off x="4953000" y="914400"/>
            <a:ext cx="3505200" cy="336550"/>
          </a:xfrm>
          <a:prstGeom prst="rect">
            <a:avLst/>
          </a:prstGeom>
          <a:noFill/>
          <a:ln w="9525">
            <a:noFill/>
            <a:miter lim="800000"/>
            <a:headEnd/>
            <a:tailEnd/>
          </a:ln>
          <a:effectLst/>
        </p:spPr>
        <p:txBody>
          <a:bodyPr>
            <a:spAutoFit/>
          </a:bodyPr>
          <a:lstStyle/>
          <a:p>
            <a:pPr algn="ctr">
              <a:spcBef>
                <a:spcPct val="50000"/>
              </a:spcBef>
            </a:pPr>
            <a:r>
              <a:rPr lang="en-US" sz="1600" dirty="0">
                <a:solidFill>
                  <a:schemeClr val="tx2"/>
                </a:solidFill>
              </a:rPr>
              <a:t>Detailed Tolerance Studies of CDs</a:t>
            </a:r>
          </a:p>
        </p:txBody>
      </p:sp>
      <p:sp>
        <p:nvSpPr>
          <p:cNvPr id="400406" name="Line 22"/>
          <p:cNvSpPr>
            <a:spLocks noChangeShapeType="1"/>
          </p:cNvSpPr>
          <p:nvPr/>
        </p:nvSpPr>
        <p:spPr bwMode="auto">
          <a:xfrm>
            <a:off x="4648200" y="914400"/>
            <a:ext cx="0" cy="5105400"/>
          </a:xfrm>
          <a:prstGeom prst="line">
            <a:avLst/>
          </a:prstGeom>
          <a:noFill/>
          <a:ln w="19050">
            <a:solidFill>
              <a:srgbClr val="A50021"/>
            </a:solidFill>
            <a:round/>
            <a:headEnd/>
            <a:tailEnd/>
          </a:ln>
          <a:effectLst/>
        </p:spPr>
        <p:txBody>
          <a:bodyPr/>
          <a:lstStyle/>
          <a:p>
            <a:endParaRPr lang="en-US" dirty="0">
              <a:solidFill>
                <a:schemeClr val="tx2"/>
              </a:solidFill>
            </a:endParaRPr>
          </a:p>
        </p:txBody>
      </p:sp>
      <p:sp>
        <p:nvSpPr>
          <p:cNvPr id="400407" name="Text Box 23"/>
          <p:cNvSpPr txBox="1">
            <a:spLocks noChangeArrowheads="1"/>
          </p:cNvSpPr>
          <p:nvPr/>
        </p:nvSpPr>
        <p:spPr bwMode="auto">
          <a:xfrm>
            <a:off x="7666038" y="3871912"/>
            <a:ext cx="1477962" cy="2492990"/>
          </a:xfrm>
          <a:prstGeom prst="rect">
            <a:avLst/>
          </a:prstGeom>
          <a:noFill/>
          <a:ln w="38100" cmpd="dbl">
            <a:solidFill>
              <a:schemeClr val="accent2"/>
            </a:solidFill>
            <a:miter lim="800000"/>
            <a:headEnd/>
            <a:tailEnd/>
          </a:ln>
          <a:effectLst/>
        </p:spPr>
        <p:txBody>
          <a:bodyPr wrap="square">
            <a:spAutoFit/>
          </a:bodyPr>
          <a:lstStyle/>
          <a:p>
            <a:pPr algn="ctr">
              <a:spcBef>
                <a:spcPct val="50000"/>
              </a:spcBef>
            </a:pPr>
            <a:r>
              <a:rPr lang="en-US" sz="1100" b="1" dirty="0">
                <a:solidFill>
                  <a:schemeClr val="tx2"/>
                </a:solidFill>
              </a:rPr>
              <a:t>Best achieved:</a:t>
            </a:r>
          </a:p>
          <a:p>
            <a:pPr>
              <a:spcBef>
                <a:spcPct val="50000"/>
              </a:spcBef>
            </a:pPr>
            <a:r>
              <a:rPr lang="en-US" sz="1000" b="1" dirty="0">
                <a:solidFill>
                  <a:schemeClr val="tx2"/>
                </a:solidFill>
              </a:rPr>
              <a:t>Width Variation:</a:t>
            </a:r>
          </a:p>
          <a:p>
            <a:pPr>
              <a:spcBef>
                <a:spcPct val="50000"/>
              </a:spcBef>
            </a:pPr>
            <a:r>
              <a:rPr lang="en-US" sz="1000" b="1" dirty="0">
                <a:solidFill>
                  <a:schemeClr val="tx2"/>
                </a:solidFill>
              </a:rPr>
              <a:t>  &lt;40 nm RMS (~</a:t>
            </a:r>
            <a:r>
              <a:rPr lang="en-US" sz="1000" b="1" dirty="0">
                <a:solidFill>
                  <a:schemeClr val="tx2"/>
                </a:solidFill>
                <a:latin typeface="Symbol" pitchFamily="18" charset="2"/>
              </a:rPr>
              <a:t>l</a:t>
            </a:r>
            <a:r>
              <a:rPr lang="en-US" sz="1000" b="1" dirty="0">
                <a:solidFill>
                  <a:schemeClr val="tx2"/>
                </a:solidFill>
              </a:rPr>
              <a:t>/125)</a:t>
            </a:r>
          </a:p>
          <a:p>
            <a:pPr>
              <a:spcBef>
                <a:spcPct val="50000"/>
              </a:spcBef>
            </a:pPr>
            <a:r>
              <a:rPr lang="en-US" sz="1000" b="1" dirty="0">
                <a:solidFill>
                  <a:schemeClr val="tx2"/>
                </a:solidFill>
              </a:rPr>
              <a:t>Layer Thickness:</a:t>
            </a:r>
          </a:p>
          <a:p>
            <a:pPr>
              <a:spcBef>
                <a:spcPct val="50000"/>
              </a:spcBef>
            </a:pPr>
            <a:r>
              <a:rPr lang="en-US" sz="1000" b="1" dirty="0">
                <a:solidFill>
                  <a:schemeClr val="tx2"/>
                </a:solidFill>
              </a:rPr>
              <a:t>  &lt;65 nm RMS (~</a:t>
            </a:r>
            <a:r>
              <a:rPr lang="en-US" sz="1000" b="1" dirty="0">
                <a:solidFill>
                  <a:schemeClr val="tx2"/>
                </a:solidFill>
                <a:latin typeface="Symbol" pitchFamily="18" charset="2"/>
              </a:rPr>
              <a:t>l</a:t>
            </a:r>
            <a:r>
              <a:rPr lang="en-US" sz="1000" b="1" dirty="0">
                <a:solidFill>
                  <a:schemeClr val="tx2"/>
                </a:solidFill>
              </a:rPr>
              <a:t>/75)</a:t>
            </a:r>
          </a:p>
          <a:p>
            <a:pPr>
              <a:spcBef>
                <a:spcPct val="50000"/>
              </a:spcBef>
            </a:pPr>
            <a:r>
              <a:rPr lang="en-US" sz="1000" b="1" dirty="0">
                <a:solidFill>
                  <a:schemeClr val="tx2"/>
                </a:solidFill>
              </a:rPr>
              <a:t>Layer Alignment:</a:t>
            </a:r>
          </a:p>
          <a:p>
            <a:pPr>
              <a:spcBef>
                <a:spcPct val="50000"/>
              </a:spcBef>
            </a:pPr>
            <a:r>
              <a:rPr lang="en-US" sz="1000" b="1" dirty="0">
                <a:solidFill>
                  <a:schemeClr val="tx2"/>
                </a:solidFill>
              </a:rPr>
              <a:t>   &lt;65 nm RMS (~</a:t>
            </a:r>
            <a:r>
              <a:rPr lang="en-US" sz="1000" b="1" dirty="0">
                <a:solidFill>
                  <a:schemeClr val="tx2"/>
                </a:solidFill>
                <a:latin typeface="Symbol" pitchFamily="18" charset="2"/>
              </a:rPr>
              <a:t>l</a:t>
            </a:r>
            <a:r>
              <a:rPr lang="en-US" sz="1000" b="1" dirty="0">
                <a:solidFill>
                  <a:schemeClr val="tx2"/>
                </a:solidFill>
              </a:rPr>
              <a:t>/75)</a:t>
            </a:r>
          </a:p>
          <a:p>
            <a:pPr>
              <a:spcBef>
                <a:spcPct val="50000"/>
              </a:spcBef>
            </a:pPr>
            <a:r>
              <a:rPr lang="en-US" sz="1000" b="1" dirty="0">
                <a:solidFill>
                  <a:schemeClr val="tx2"/>
                </a:solidFill>
              </a:rPr>
              <a:t>Measurement Technique Granularity: </a:t>
            </a:r>
            <a:r>
              <a:rPr lang="en-US" sz="1000" b="1" dirty="0" smtClean="0">
                <a:solidFill>
                  <a:schemeClr val="tx2"/>
                </a:solidFill>
              </a:rPr>
              <a:t>7nm</a:t>
            </a:r>
            <a:endParaRPr lang="en-US" sz="1000" b="1" dirty="0">
              <a:solidFill>
                <a:schemeClr val="tx2"/>
              </a:solidFill>
            </a:endParaRPr>
          </a:p>
        </p:txBody>
      </p:sp>
      <p:graphicFrame>
        <p:nvGraphicFramePr>
          <p:cNvPr id="400408" name="Object 24"/>
          <p:cNvGraphicFramePr>
            <a:graphicFrameLocks noChangeAspect="1"/>
          </p:cNvGraphicFramePr>
          <p:nvPr>
            <p:ph/>
          </p:nvPr>
        </p:nvGraphicFramePr>
        <p:xfrm>
          <a:off x="4724400" y="1204913"/>
          <a:ext cx="3884613" cy="2635250"/>
        </p:xfrm>
        <a:graphic>
          <a:graphicData uri="http://schemas.openxmlformats.org/presentationml/2006/ole">
            <p:oleObj spid="_x0000_s3074" name="Worksheet" r:id="rId3" imgW="6458093" imgH="4381405" progId="Excel.Sheet.8">
              <p:embed/>
            </p:oleObj>
          </a:graphicData>
        </a:graphic>
      </p:graphicFrame>
      <p:pic>
        <p:nvPicPr>
          <p:cNvPr id="3075" name="Picture 3" descr="Y:\Documents and Settings\ecolby\Desktop\AAC2010\ContributedMaterials\4-15_9layers_horizontal_GOOD_CMcG.TIF"/>
          <p:cNvPicPr>
            <a:picLocks noChangeAspect="1" noChangeArrowheads="1"/>
          </p:cNvPicPr>
          <p:nvPr/>
        </p:nvPicPr>
        <p:blipFill>
          <a:blip r:embed="rId4" cstate="print">
            <a:lum bright="38000" contrast="66000"/>
          </a:blip>
          <a:srcRect/>
          <a:stretch>
            <a:fillRect/>
          </a:stretch>
        </p:blipFill>
        <p:spPr bwMode="auto">
          <a:xfrm>
            <a:off x="182617" y="1981200"/>
            <a:ext cx="4331138" cy="3505200"/>
          </a:xfrm>
          <a:prstGeom prst="rect">
            <a:avLst/>
          </a:prstGeom>
          <a:noFill/>
        </p:spPr>
      </p:pic>
      <p:pic>
        <p:nvPicPr>
          <p:cNvPr id="400403" name="Picture 19" descr="3_2_orientation_1_2_measured"/>
          <p:cNvPicPr>
            <a:picLocks noChangeAspect="1" noChangeArrowheads="1"/>
          </p:cNvPicPr>
          <p:nvPr/>
        </p:nvPicPr>
        <p:blipFill>
          <a:blip r:embed="rId5" cstate="print"/>
          <a:srcRect/>
          <a:stretch>
            <a:fillRect/>
          </a:stretch>
        </p:blipFill>
        <p:spPr bwMode="auto">
          <a:xfrm>
            <a:off x="4876800" y="4030663"/>
            <a:ext cx="2743200" cy="1912937"/>
          </a:xfrm>
          <a:prstGeom prst="rect">
            <a:avLst/>
          </a:prstGeom>
          <a:noFill/>
        </p:spPr>
      </p:pic>
      <p:sp>
        <p:nvSpPr>
          <p:cNvPr id="10" name="TextBox 9"/>
          <p:cNvSpPr txBox="1"/>
          <p:nvPr/>
        </p:nvSpPr>
        <p:spPr>
          <a:xfrm>
            <a:off x="304800" y="5638800"/>
            <a:ext cx="4191000" cy="369332"/>
          </a:xfrm>
          <a:prstGeom prst="rect">
            <a:avLst/>
          </a:prstGeom>
          <a:noFill/>
        </p:spPr>
        <p:txBody>
          <a:bodyPr wrap="square" rtlCol="0">
            <a:spAutoFit/>
          </a:bodyPr>
          <a:lstStyle/>
          <a:p>
            <a:r>
              <a:rPr lang="en-US" dirty="0" smtClean="0"/>
              <a:t>Designed for acceleration at </a:t>
            </a:r>
            <a:r>
              <a:rPr lang="en-US" dirty="0" smtClean="0">
                <a:latin typeface="Symbol" pitchFamily="18" charset="2"/>
              </a:rPr>
              <a:t>l</a:t>
            </a:r>
            <a:r>
              <a:rPr lang="en-US" dirty="0" smtClean="0"/>
              <a:t>~4 </a:t>
            </a:r>
            <a:r>
              <a:rPr lang="en-US" dirty="0" smtClean="0">
                <a:latin typeface="Symbol" pitchFamily="18" charset="2"/>
              </a:rPr>
              <a:t>m</a:t>
            </a:r>
            <a:r>
              <a:rPr lang="en-US" dirty="0" smtClean="0"/>
              <a:t>m</a:t>
            </a:r>
            <a:endParaRPr lang="en-US" dirty="0"/>
          </a:p>
        </p:txBody>
      </p:sp>
      <p:sp>
        <p:nvSpPr>
          <p:cNvPr id="11" name="TextBox 10"/>
          <p:cNvSpPr txBox="1"/>
          <p:nvPr/>
        </p:nvSpPr>
        <p:spPr>
          <a:xfrm>
            <a:off x="1371600" y="6400800"/>
            <a:ext cx="6248400" cy="307777"/>
          </a:xfrm>
          <a:prstGeom prst="rect">
            <a:avLst/>
          </a:prstGeom>
          <a:noFill/>
        </p:spPr>
        <p:txBody>
          <a:bodyPr wrap="square" rtlCol="0">
            <a:spAutoFit/>
          </a:bodyPr>
          <a:lstStyle/>
          <a:p>
            <a:r>
              <a:rPr lang="en-US" sz="1400" dirty="0" smtClean="0"/>
              <a:t>C. McGuinness, </a:t>
            </a:r>
            <a:r>
              <a:rPr lang="en-US" sz="1400" i="1" dirty="0" smtClean="0"/>
              <a:t> et al</a:t>
            </a:r>
            <a:r>
              <a:rPr lang="en-US" sz="1400" dirty="0" smtClean="0"/>
              <a:t>, </a:t>
            </a:r>
            <a:r>
              <a:rPr lang="en-US" sz="1400" i="1" dirty="0" smtClean="0"/>
              <a:t>J. Mod. Opt., </a:t>
            </a:r>
            <a:r>
              <a:rPr lang="en-US" sz="1400" b="1" dirty="0" smtClean="0"/>
              <a:t>56</a:t>
            </a:r>
            <a:r>
              <a:rPr lang="en-US" sz="1400" dirty="0" smtClean="0"/>
              <a:t>, </a:t>
            </a:r>
            <a:r>
              <a:rPr lang="en-US" sz="1400" dirty="0" smtClean="0"/>
              <a:t>18 </a:t>
            </a:r>
            <a:r>
              <a:rPr lang="en-US" sz="1400" dirty="0" smtClean="0"/>
              <a:t>&amp; 19 </a:t>
            </a:r>
            <a:r>
              <a:rPr lang="en-US" sz="1400" dirty="0" smtClean="0"/>
              <a:t>p. 2142ff, (2009).</a:t>
            </a:r>
            <a:endParaRPr lang="en-US"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
          <p:cNvSpPr txBox="1">
            <a:spLocks noChangeArrowheads="1"/>
          </p:cNvSpPr>
          <p:nvPr/>
        </p:nvSpPr>
        <p:spPr bwMode="auto">
          <a:xfrm>
            <a:off x="381000" y="88900"/>
            <a:ext cx="8305800" cy="1141413"/>
          </a:xfrm>
          <a:prstGeom prst="rect">
            <a:avLst/>
          </a:prstGeom>
          <a:noFill/>
          <a:ln w="9525">
            <a:noFill/>
            <a:miter lim="800000"/>
            <a:headEnd/>
            <a:tailEnd/>
          </a:ln>
          <a:effectLst/>
        </p:spPr>
        <p:txBody>
          <a:bodyPr>
            <a:spAutoFit/>
          </a:bodyPr>
          <a:lstStyle/>
          <a:p>
            <a:pPr algn="ctr">
              <a:spcBef>
                <a:spcPct val="50000"/>
              </a:spcBef>
            </a:pPr>
            <a:r>
              <a:rPr lang="en-US" sz="2400" dirty="0">
                <a:latin typeface="Comic Sans MS" pitchFamily="66" charset="0"/>
              </a:rPr>
              <a:t>The next level of integration:                                                 A Single-Pulse 32 MeV-Gain Woodpile Accelerator Chip</a:t>
            </a:r>
          </a:p>
          <a:p>
            <a:pPr algn="ctr">
              <a:spcBef>
                <a:spcPct val="50000"/>
              </a:spcBef>
            </a:pPr>
            <a:r>
              <a:rPr lang="en-US" sz="1400" dirty="0">
                <a:latin typeface="Comic Sans MS" pitchFamily="66" charset="0"/>
              </a:rPr>
              <a:t>(1 chip </a:t>
            </a:r>
            <a:r>
              <a:rPr lang="en-US" sz="1400" dirty="0">
                <a:latin typeface="Comic Sans MS" pitchFamily="66" charset="0"/>
                <a:cs typeface="Arial" pitchFamily="34" charset="0"/>
              </a:rPr>
              <a:t>≈</a:t>
            </a:r>
            <a:r>
              <a:rPr lang="en-US" sz="1400" dirty="0">
                <a:latin typeface="Comic Sans MS" pitchFamily="66" charset="0"/>
              </a:rPr>
              <a:t> 1 ILC cavity)</a:t>
            </a:r>
          </a:p>
        </p:txBody>
      </p:sp>
      <p:sp>
        <p:nvSpPr>
          <p:cNvPr id="6" name="Rectangle 111"/>
          <p:cNvSpPr>
            <a:spLocks noChangeArrowheads="1"/>
          </p:cNvSpPr>
          <p:nvPr/>
        </p:nvSpPr>
        <p:spPr bwMode="auto">
          <a:xfrm>
            <a:off x="987425" y="1482725"/>
            <a:ext cx="6997771" cy="3063411"/>
          </a:xfrm>
          <a:prstGeom prst="rect">
            <a:avLst/>
          </a:prstGeom>
          <a:solidFill>
            <a:schemeClr val="accent1">
              <a:lumMod val="20000"/>
              <a:lumOff val="80000"/>
            </a:schemeClr>
          </a:solidFill>
          <a:ln w="9525">
            <a:solidFill>
              <a:schemeClr val="tx1"/>
            </a:solidFill>
            <a:miter lim="800000"/>
            <a:headEnd/>
            <a:tailEnd/>
          </a:ln>
          <a:effectLst/>
        </p:spPr>
        <p:txBody>
          <a:bodyPr wrap="none" anchor="ctr"/>
          <a:lstStyle/>
          <a:p>
            <a:endParaRPr lang="en-US" dirty="0"/>
          </a:p>
        </p:txBody>
      </p:sp>
      <p:pic>
        <p:nvPicPr>
          <p:cNvPr id="7" name="Picture 112"/>
          <p:cNvPicPr>
            <a:picLocks noChangeAspect="1" noChangeArrowheads="1"/>
          </p:cNvPicPr>
          <p:nvPr/>
        </p:nvPicPr>
        <p:blipFill>
          <a:blip r:embed="rId2" cstate="print"/>
          <a:srcRect t="1730" r="829"/>
          <a:stretch>
            <a:fillRect/>
          </a:stretch>
        </p:blipFill>
        <p:spPr bwMode="auto">
          <a:xfrm>
            <a:off x="987425" y="2939481"/>
            <a:ext cx="3544381" cy="1613469"/>
          </a:xfrm>
          <a:prstGeom prst="rect">
            <a:avLst/>
          </a:prstGeom>
          <a:noFill/>
          <a:ln w="9525">
            <a:noFill/>
            <a:miter lim="800000"/>
            <a:headEnd/>
            <a:tailEnd/>
          </a:ln>
          <a:effectLst/>
        </p:spPr>
      </p:pic>
      <p:pic>
        <p:nvPicPr>
          <p:cNvPr id="8" name="Picture 113"/>
          <p:cNvPicPr>
            <a:picLocks noChangeAspect="1" noChangeArrowheads="1"/>
          </p:cNvPicPr>
          <p:nvPr/>
        </p:nvPicPr>
        <p:blipFill>
          <a:blip r:embed="rId3" cstate="print"/>
          <a:srcRect l="1657" t="1730"/>
          <a:stretch>
            <a:fillRect/>
          </a:stretch>
        </p:blipFill>
        <p:spPr bwMode="auto">
          <a:xfrm flipV="1">
            <a:off x="4484889" y="1484088"/>
            <a:ext cx="3514524" cy="1613469"/>
          </a:xfrm>
          <a:prstGeom prst="rect">
            <a:avLst/>
          </a:prstGeom>
          <a:noFill/>
          <a:ln w="9525">
            <a:noFill/>
            <a:miter lim="800000"/>
            <a:headEnd/>
            <a:tailEnd/>
          </a:ln>
          <a:effectLst/>
        </p:spPr>
      </p:pic>
      <p:sp>
        <p:nvSpPr>
          <p:cNvPr id="9" name="Text Box 114"/>
          <p:cNvSpPr txBox="1">
            <a:spLocks noChangeArrowheads="1"/>
          </p:cNvSpPr>
          <p:nvPr/>
        </p:nvSpPr>
        <p:spPr bwMode="auto">
          <a:xfrm>
            <a:off x="3517900" y="4730750"/>
            <a:ext cx="1689100" cy="1271588"/>
          </a:xfrm>
          <a:prstGeom prst="rect">
            <a:avLst/>
          </a:prstGeom>
          <a:noFill/>
          <a:ln w="9525">
            <a:solidFill>
              <a:srgbClr val="FF0000"/>
            </a:solidFill>
            <a:miter lim="800000"/>
            <a:headEnd/>
            <a:tailEnd/>
          </a:ln>
          <a:effectLst/>
        </p:spPr>
        <p:txBody>
          <a:bodyPr>
            <a:spAutoFit/>
          </a:bodyPr>
          <a:lstStyle/>
          <a:p>
            <a:pPr>
              <a:spcBef>
                <a:spcPct val="50000"/>
              </a:spcBef>
            </a:pPr>
            <a:r>
              <a:rPr lang="en-US" sz="1400" b="1" dirty="0">
                <a:solidFill>
                  <a:srgbClr val="FF0000"/>
                </a:solidFill>
              </a:rPr>
              <a:t>Fiber coupled input</a:t>
            </a:r>
          </a:p>
          <a:p>
            <a:pPr>
              <a:spcBef>
                <a:spcPct val="50000"/>
              </a:spcBef>
            </a:pPr>
            <a:r>
              <a:rPr lang="en-US" sz="1400" dirty="0">
                <a:solidFill>
                  <a:srgbClr val="FF0000"/>
                </a:solidFill>
                <a:latin typeface="Symbol" pitchFamily="18" charset="2"/>
              </a:rPr>
              <a:t>l</a:t>
            </a:r>
            <a:r>
              <a:rPr lang="en-US" sz="1400" dirty="0">
                <a:solidFill>
                  <a:srgbClr val="FF0000"/>
                </a:solidFill>
              </a:rPr>
              <a:t>=2 </a:t>
            </a:r>
            <a:r>
              <a:rPr lang="en-US" sz="1400" dirty="0">
                <a:solidFill>
                  <a:srgbClr val="FF0000"/>
                </a:solidFill>
                <a:latin typeface="Symbol" pitchFamily="18" charset="2"/>
              </a:rPr>
              <a:t>m</a:t>
            </a:r>
            <a:r>
              <a:rPr lang="en-US" sz="1400" dirty="0">
                <a:solidFill>
                  <a:srgbClr val="FF0000"/>
                </a:solidFill>
              </a:rPr>
              <a:t>m                   20 </a:t>
            </a:r>
            <a:r>
              <a:rPr lang="en-US" sz="1400" dirty="0">
                <a:solidFill>
                  <a:srgbClr val="FF0000"/>
                </a:solidFill>
                <a:latin typeface="Symbol" pitchFamily="18" charset="2"/>
              </a:rPr>
              <a:t>m</a:t>
            </a:r>
            <a:r>
              <a:rPr lang="en-US" sz="1400" dirty="0">
                <a:solidFill>
                  <a:srgbClr val="FF0000"/>
                </a:solidFill>
              </a:rPr>
              <a:t>J/pulse              1 ps laser pulse</a:t>
            </a:r>
          </a:p>
        </p:txBody>
      </p:sp>
      <p:sp>
        <p:nvSpPr>
          <p:cNvPr id="10" name="Text Box 115"/>
          <p:cNvSpPr txBox="1">
            <a:spLocks noChangeArrowheads="1"/>
          </p:cNvSpPr>
          <p:nvPr/>
        </p:nvSpPr>
        <p:spPr bwMode="auto">
          <a:xfrm>
            <a:off x="1281113" y="3186113"/>
            <a:ext cx="4230687" cy="214312"/>
          </a:xfrm>
          <a:prstGeom prst="rect">
            <a:avLst/>
          </a:prstGeom>
          <a:noFill/>
          <a:ln w="9525">
            <a:noFill/>
            <a:miter lim="800000"/>
            <a:headEnd/>
            <a:tailEnd/>
          </a:ln>
          <a:effectLst/>
        </p:spPr>
        <p:txBody>
          <a:bodyPr>
            <a:spAutoFit/>
          </a:bodyPr>
          <a:lstStyle/>
          <a:p>
            <a:pPr>
              <a:spcBef>
                <a:spcPct val="50000"/>
              </a:spcBef>
            </a:pPr>
            <a:r>
              <a:rPr lang="en-US" sz="800" dirty="0"/>
              <a:t>Distribution, delay, and mode shaping lines</a:t>
            </a:r>
          </a:p>
        </p:txBody>
      </p:sp>
      <p:sp>
        <p:nvSpPr>
          <p:cNvPr id="11" name="Line 116"/>
          <p:cNvSpPr>
            <a:spLocks noChangeShapeType="1"/>
          </p:cNvSpPr>
          <p:nvPr/>
        </p:nvSpPr>
        <p:spPr bwMode="auto">
          <a:xfrm flipH="1">
            <a:off x="965200" y="2968625"/>
            <a:ext cx="47625" cy="1928813"/>
          </a:xfrm>
          <a:prstGeom prst="line">
            <a:avLst/>
          </a:prstGeom>
          <a:noFill/>
          <a:ln w="9525">
            <a:solidFill>
              <a:schemeClr val="accent2"/>
            </a:solidFill>
            <a:round/>
            <a:headEnd/>
            <a:tailEnd/>
          </a:ln>
          <a:effectLst/>
        </p:spPr>
        <p:txBody>
          <a:bodyPr/>
          <a:lstStyle/>
          <a:p>
            <a:endParaRPr lang="en-US" dirty="0"/>
          </a:p>
        </p:txBody>
      </p:sp>
      <p:sp>
        <p:nvSpPr>
          <p:cNvPr id="12" name="Line 117"/>
          <p:cNvSpPr>
            <a:spLocks noChangeShapeType="1"/>
          </p:cNvSpPr>
          <p:nvPr/>
        </p:nvSpPr>
        <p:spPr bwMode="auto">
          <a:xfrm>
            <a:off x="1109663" y="3063875"/>
            <a:ext cx="730250" cy="1473200"/>
          </a:xfrm>
          <a:prstGeom prst="line">
            <a:avLst/>
          </a:prstGeom>
          <a:noFill/>
          <a:ln w="9525">
            <a:solidFill>
              <a:schemeClr val="accent2"/>
            </a:solidFill>
            <a:round/>
            <a:headEnd/>
            <a:tailEnd/>
          </a:ln>
          <a:effectLst/>
        </p:spPr>
        <p:txBody>
          <a:bodyPr/>
          <a:lstStyle/>
          <a:p>
            <a:endParaRPr lang="en-US" dirty="0"/>
          </a:p>
        </p:txBody>
      </p:sp>
      <p:sp>
        <p:nvSpPr>
          <p:cNvPr id="13" name="AutoShape 118"/>
          <p:cNvSpPr>
            <a:spLocks/>
          </p:cNvSpPr>
          <p:nvPr/>
        </p:nvSpPr>
        <p:spPr bwMode="auto">
          <a:xfrm rot="5400000">
            <a:off x="2629694" y="2840832"/>
            <a:ext cx="73025" cy="128587"/>
          </a:xfrm>
          <a:prstGeom prst="leftBrace">
            <a:avLst>
              <a:gd name="adj1" fmla="val 14674"/>
              <a:gd name="adj2" fmla="val 50000"/>
            </a:avLst>
          </a:prstGeom>
          <a:noFill/>
          <a:ln w="9525">
            <a:solidFill>
              <a:schemeClr val="accent2"/>
            </a:solidFill>
            <a:round/>
            <a:headEnd/>
            <a:tailEnd/>
          </a:ln>
          <a:effectLst/>
        </p:spPr>
        <p:txBody>
          <a:bodyPr wrap="none" anchor="ctr"/>
          <a:lstStyle/>
          <a:p>
            <a:endParaRPr lang="en-US" dirty="0"/>
          </a:p>
        </p:txBody>
      </p:sp>
      <p:sp>
        <p:nvSpPr>
          <p:cNvPr id="14" name="Text Box 119"/>
          <p:cNvSpPr txBox="1">
            <a:spLocks noChangeArrowheads="1"/>
          </p:cNvSpPr>
          <p:nvPr/>
        </p:nvSpPr>
        <p:spPr bwMode="auto">
          <a:xfrm>
            <a:off x="2354263" y="2603500"/>
            <a:ext cx="681037" cy="223838"/>
          </a:xfrm>
          <a:prstGeom prst="rect">
            <a:avLst/>
          </a:prstGeom>
          <a:noFill/>
          <a:ln w="9525">
            <a:solidFill>
              <a:schemeClr val="accent2"/>
            </a:solidFill>
            <a:miter lim="800000"/>
            <a:headEnd/>
            <a:tailEnd/>
          </a:ln>
          <a:effectLst/>
        </p:spPr>
        <p:txBody>
          <a:bodyPr>
            <a:spAutoFit/>
          </a:bodyPr>
          <a:lstStyle/>
          <a:p>
            <a:pPr>
              <a:spcBef>
                <a:spcPct val="50000"/>
              </a:spcBef>
            </a:pPr>
            <a:r>
              <a:rPr lang="en-US" sz="800" b="1" dirty="0">
                <a:solidFill>
                  <a:schemeClr val="accent2"/>
                </a:solidFill>
              </a:rPr>
              <a:t>L</a:t>
            </a:r>
            <a:r>
              <a:rPr lang="en-US" sz="800" b="1" baseline="-25000" dirty="0">
                <a:solidFill>
                  <a:schemeClr val="accent2"/>
                </a:solidFill>
              </a:rPr>
              <a:t>eff</a:t>
            </a:r>
            <a:r>
              <a:rPr lang="en-US" sz="800" b="1" dirty="0">
                <a:solidFill>
                  <a:schemeClr val="accent2"/>
                </a:solidFill>
              </a:rPr>
              <a:t>=2mm</a:t>
            </a:r>
          </a:p>
        </p:txBody>
      </p:sp>
      <p:sp>
        <p:nvSpPr>
          <p:cNvPr id="15" name="Text Box 120"/>
          <p:cNvSpPr txBox="1">
            <a:spLocks noChangeArrowheads="1"/>
          </p:cNvSpPr>
          <p:nvPr/>
        </p:nvSpPr>
        <p:spPr bwMode="auto">
          <a:xfrm>
            <a:off x="6515100" y="3706813"/>
            <a:ext cx="1296988" cy="274637"/>
          </a:xfrm>
          <a:prstGeom prst="rect">
            <a:avLst/>
          </a:prstGeom>
          <a:noFill/>
          <a:ln w="9525">
            <a:noFill/>
            <a:miter lim="800000"/>
            <a:headEnd/>
            <a:tailEnd/>
          </a:ln>
          <a:effectLst/>
        </p:spPr>
        <p:txBody>
          <a:bodyPr>
            <a:spAutoFit/>
          </a:bodyPr>
          <a:lstStyle/>
          <a:p>
            <a:pPr>
              <a:spcBef>
                <a:spcPct val="50000"/>
              </a:spcBef>
            </a:pPr>
            <a:r>
              <a:rPr lang="en-US" sz="1200" dirty="0"/>
              <a:t>Silicon Chip</a:t>
            </a:r>
          </a:p>
        </p:txBody>
      </p:sp>
      <p:pic>
        <p:nvPicPr>
          <p:cNvPr id="16" name="Picture 121" descr="angeled_2_3"/>
          <p:cNvPicPr>
            <a:picLocks noChangeAspect="1" noChangeArrowheads="1"/>
          </p:cNvPicPr>
          <p:nvPr/>
        </p:nvPicPr>
        <p:blipFill>
          <a:blip r:embed="rId4" cstate="print"/>
          <a:srcRect/>
          <a:stretch>
            <a:fillRect/>
          </a:stretch>
        </p:blipFill>
        <p:spPr bwMode="auto">
          <a:xfrm>
            <a:off x="6715125" y="4622800"/>
            <a:ext cx="1570038" cy="1216025"/>
          </a:xfrm>
          <a:prstGeom prst="rect">
            <a:avLst/>
          </a:prstGeom>
          <a:noFill/>
          <a:ln w="9525">
            <a:noFill/>
            <a:miter lim="800000"/>
            <a:headEnd/>
            <a:tailEnd/>
          </a:ln>
        </p:spPr>
      </p:pic>
      <p:sp>
        <p:nvSpPr>
          <p:cNvPr id="17" name="Line 122"/>
          <p:cNvSpPr>
            <a:spLocks noChangeShapeType="1"/>
          </p:cNvSpPr>
          <p:nvPr/>
        </p:nvSpPr>
        <p:spPr bwMode="auto">
          <a:xfrm>
            <a:off x="3517900" y="4546600"/>
            <a:ext cx="1588" cy="203200"/>
          </a:xfrm>
          <a:prstGeom prst="line">
            <a:avLst/>
          </a:prstGeom>
          <a:noFill/>
          <a:ln w="15875">
            <a:solidFill>
              <a:srgbClr val="FF0000"/>
            </a:solidFill>
            <a:round/>
            <a:headEnd type="triangle" w="med" len="med"/>
            <a:tailEnd/>
          </a:ln>
          <a:effectLst/>
        </p:spPr>
        <p:txBody>
          <a:bodyPr/>
          <a:lstStyle/>
          <a:p>
            <a:endParaRPr lang="en-US" dirty="0"/>
          </a:p>
        </p:txBody>
      </p:sp>
      <p:sp>
        <p:nvSpPr>
          <p:cNvPr id="18" name="Text Box 123"/>
          <p:cNvSpPr txBox="1">
            <a:spLocks noChangeArrowheads="1"/>
          </p:cNvSpPr>
          <p:nvPr/>
        </p:nvSpPr>
        <p:spPr bwMode="auto">
          <a:xfrm>
            <a:off x="6376988" y="5883275"/>
            <a:ext cx="2309812" cy="369332"/>
          </a:xfrm>
          <a:prstGeom prst="rect">
            <a:avLst/>
          </a:prstGeom>
          <a:noFill/>
          <a:ln w="9525">
            <a:noFill/>
            <a:miter lim="800000"/>
            <a:headEnd/>
            <a:tailEnd/>
          </a:ln>
          <a:effectLst/>
        </p:spPr>
        <p:txBody>
          <a:bodyPr>
            <a:spAutoFit/>
          </a:bodyPr>
          <a:lstStyle/>
          <a:p>
            <a:pPr algn="ctr">
              <a:spcBef>
                <a:spcPct val="50000"/>
              </a:spcBef>
            </a:pPr>
            <a:r>
              <a:rPr lang="en-US" sz="900" b="1" dirty="0" smtClean="0"/>
              <a:t>4-layer </a:t>
            </a:r>
            <a:r>
              <a:rPr lang="en-US" sz="900" b="1" dirty="0"/>
              <a:t>Structure Fabrication             (completed at SNF)</a:t>
            </a:r>
          </a:p>
        </p:txBody>
      </p:sp>
      <p:sp>
        <p:nvSpPr>
          <p:cNvPr id="19" name="Line 124"/>
          <p:cNvSpPr>
            <a:spLocks noChangeShapeType="1"/>
          </p:cNvSpPr>
          <p:nvPr/>
        </p:nvSpPr>
        <p:spPr bwMode="auto">
          <a:xfrm flipV="1">
            <a:off x="987425" y="4349750"/>
            <a:ext cx="6986588" cy="11113"/>
          </a:xfrm>
          <a:prstGeom prst="line">
            <a:avLst/>
          </a:prstGeom>
          <a:noFill/>
          <a:ln w="57150">
            <a:solidFill>
              <a:srgbClr val="000080"/>
            </a:solidFill>
            <a:round/>
            <a:headEnd type="triangle" w="med" len="med"/>
            <a:tailEnd type="triangle" w="med" len="med"/>
          </a:ln>
          <a:effectLst/>
        </p:spPr>
        <p:txBody>
          <a:bodyPr/>
          <a:lstStyle/>
          <a:p>
            <a:endParaRPr lang="en-US" dirty="0"/>
          </a:p>
        </p:txBody>
      </p:sp>
      <p:sp>
        <p:nvSpPr>
          <p:cNvPr id="20" name="Text Box 125"/>
          <p:cNvSpPr txBox="1">
            <a:spLocks noChangeArrowheads="1"/>
          </p:cNvSpPr>
          <p:nvPr/>
        </p:nvSpPr>
        <p:spPr bwMode="auto">
          <a:xfrm>
            <a:off x="3854450" y="3836988"/>
            <a:ext cx="1704975" cy="457200"/>
          </a:xfrm>
          <a:prstGeom prst="rect">
            <a:avLst/>
          </a:prstGeom>
          <a:noFill/>
          <a:ln w="9525">
            <a:noFill/>
            <a:miter lim="800000"/>
            <a:headEnd/>
            <a:tailEnd/>
          </a:ln>
          <a:effectLst/>
        </p:spPr>
        <p:txBody>
          <a:bodyPr>
            <a:spAutoFit/>
          </a:bodyPr>
          <a:lstStyle/>
          <a:p>
            <a:pPr>
              <a:spcBef>
                <a:spcPct val="50000"/>
              </a:spcBef>
            </a:pPr>
            <a:r>
              <a:rPr lang="en-US" sz="2400" b="1" dirty="0">
                <a:solidFill>
                  <a:schemeClr val="accent2"/>
                </a:solidFill>
              </a:rPr>
              <a:t>~</a:t>
            </a:r>
            <a:r>
              <a:rPr lang="en-US" sz="2400" b="1" dirty="0" smtClean="0">
                <a:solidFill>
                  <a:schemeClr val="accent2"/>
                </a:solidFill>
              </a:rPr>
              <a:t>8 cm</a:t>
            </a:r>
            <a:endParaRPr lang="en-US" sz="2400" b="1" dirty="0">
              <a:solidFill>
                <a:schemeClr val="accent2"/>
              </a:solidFill>
            </a:endParaRPr>
          </a:p>
        </p:txBody>
      </p:sp>
      <p:sp>
        <p:nvSpPr>
          <p:cNvPr id="21" name="Text Box 126"/>
          <p:cNvSpPr txBox="1">
            <a:spLocks noChangeArrowheads="1"/>
          </p:cNvSpPr>
          <p:nvPr/>
        </p:nvSpPr>
        <p:spPr bwMode="auto">
          <a:xfrm>
            <a:off x="304800" y="5995988"/>
            <a:ext cx="1638300" cy="396875"/>
          </a:xfrm>
          <a:prstGeom prst="rect">
            <a:avLst/>
          </a:prstGeom>
          <a:noFill/>
          <a:ln w="9525">
            <a:noFill/>
            <a:miter lim="800000"/>
            <a:headEnd/>
            <a:tailEnd/>
          </a:ln>
          <a:effectLst/>
        </p:spPr>
        <p:txBody>
          <a:bodyPr>
            <a:spAutoFit/>
          </a:bodyPr>
          <a:lstStyle/>
          <a:p>
            <a:pPr algn="ctr">
              <a:spcBef>
                <a:spcPct val="50000"/>
              </a:spcBef>
            </a:pPr>
            <a:r>
              <a:rPr lang="en-US" sz="1000" b="1" dirty="0"/>
              <a:t>Cutaway sketch of       coupler region</a:t>
            </a:r>
          </a:p>
        </p:txBody>
      </p:sp>
      <p:sp>
        <p:nvSpPr>
          <p:cNvPr id="22" name="Line 127"/>
          <p:cNvSpPr>
            <a:spLocks noChangeShapeType="1"/>
          </p:cNvSpPr>
          <p:nvPr/>
        </p:nvSpPr>
        <p:spPr bwMode="auto">
          <a:xfrm>
            <a:off x="7920038" y="3019425"/>
            <a:ext cx="477837" cy="0"/>
          </a:xfrm>
          <a:prstGeom prst="line">
            <a:avLst/>
          </a:prstGeom>
          <a:noFill/>
          <a:ln w="19050">
            <a:solidFill>
              <a:srgbClr val="339933"/>
            </a:solidFill>
            <a:round/>
            <a:headEnd/>
            <a:tailEnd type="triangle" w="med" len="med"/>
          </a:ln>
          <a:effectLst/>
        </p:spPr>
        <p:txBody>
          <a:bodyPr/>
          <a:lstStyle/>
          <a:p>
            <a:endParaRPr lang="en-US" dirty="0"/>
          </a:p>
        </p:txBody>
      </p:sp>
      <p:sp>
        <p:nvSpPr>
          <p:cNvPr id="23" name="Line 128"/>
          <p:cNvSpPr>
            <a:spLocks noChangeShapeType="1"/>
          </p:cNvSpPr>
          <p:nvPr/>
        </p:nvSpPr>
        <p:spPr bwMode="auto">
          <a:xfrm>
            <a:off x="496888" y="3008313"/>
            <a:ext cx="477837" cy="0"/>
          </a:xfrm>
          <a:prstGeom prst="line">
            <a:avLst/>
          </a:prstGeom>
          <a:noFill/>
          <a:ln w="19050">
            <a:solidFill>
              <a:srgbClr val="339933"/>
            </a:solidFill>
            <a:round/>
            <a:headEnd/>
            <a:tailEnd type="triangle" w="med" len="med"/>
          </a:ln>
          <a:effectLst/>
        </p:spPr>
        <p:txBody>
          <a:bodyPr/>
          <a:lstStyle/>
          <a:p>
            <a:endParaRPr lang="en-US" dirty="0"/>
          </a:p>
        </p:txBody>
      </p:sp>
      <p:sp>
        <p:nvSpPr>
          <p:cNvPr id="24" name="Text Box 129"/>
          <p:cNvSpPr txBox="1">
            <a:spLocks noChangeArrowheads="1"/>
          </p:cNvSpPr>
          <p:nvPr/>
        </p:nvSpPr>
        <p:spPr bwMode="auto">
          <a:xfrm>
            <a:off x="420688" y="2740025"/>
            <a:ext cx="646112" cy="244475"/>
          </a:xfrm>
          <a:prstGeom prst="rect">
            <a:avLst/>
          </a:prstGeom>
          <a:noFill/>
          <a:ln w="9525">
            <a:noFill/>
            <a:miter lim="800000"/>
            <a:headEnd/>
            <a:tailEnd/>
          </a:ln>
          <a:effectLst/>
        </p:spPr>
        <p:txBody>
          <a:bodyPr>
            <a:spAutoFit/>
          </a:bodyPr>
          <a:lstStyle/>
          <a:p>
            <a:pPr>
              <a:spcBef>
                <a:spcPct val="50000"/>
              </a:spcBef>
            </a:pPr>
            <a:r>
              <a:rPr lang="en-US" sz="1000" i="1" dirty="0">
                <a:solidFill>
                  <a:srgbClr val="339933"/>
                </a:solidFill>
              </a:rPr>
              <a:t>beam</a:t>
            </a:r>
          </a:p>
        </p:txBody>
      </p:sp>
      <p:sp>
        <p:nvSpPr>
          <p:cNvPr id="25" name="Text Box 130"/>
          <p:cNvSpPr txBox="1">
            <a:spLocks noChangeArrowheads="1"/>
          </p:cNvSpPr>
          <p:nvPr/>
        </p:nvSpPr>
        <p:spPr bwMode="auto">
          <a:xfrm>
            <a:off x="7988300" y="2755900"/>
            <a:ext cx="622300" cy="244475"/>
          </a:xfrm>
          <a:prstGeom prst="rect">
            <a:avLst/>
          </a:prstGeom>
          <a:noFill/>
          <a:ln w="9525">
            <a:noFill/>
            <a:miter lim="800000"/>
            <a:headEnd/>
            <a:tailEnd/>
          </a:ln>
          <a:effectLst/>
        </p:spPr>
        <p:txBody>
          <a:bodyPr>
            <a:spAutoFit/>
          </a:bodyPr>
          <a:lstStyle/>
          <a:p>
            <a:pPr>
              <a:spcBef>
                <a:spcPct val="50000"/>
              </a:spcBef>
            </a:pPr>
            <a:r>
              <a:rPr lang="en-US" sz="1000" i="1" dirty="0">
                <a:solidFill>
                  <a:srgbClr val="339933"/>
                </a:solidFill>
              </a:rPr>
              <a:t>beam</a:t>
            </a:r>
          </a:p>
        </p:txBody>
      </p:sp>
      <p:sp>
        <p:nvSpPr>
          <p:cNvPr id="26" name="Text Box 131"/>
          <p:cNvSpPr txBox="1">
            <a:spLocks noChangeArrowheads="1"/>
          </p:cNvSpPr>
          <p:nvPr/>
        </p:nvSpPr>
        <p:spPr bwMode="auto">
          <a:xfrm>
            <a:off x="1828800" y="6032500"/>
            <a:ext cx="1828800" cy="369332"/>
          </a:xfrm>
          <a:prstGeom prst="rect">
            <a:avLst/>
          </a:prstGeom>
          <a:noFill/>
          <a:ln w="9525">
            <a:noFill/>
            <a:miter lim="800000"/>
            <a:headEnd/>
            <a:tailEnd/>
          </a:ln>
          <a:effectLst/>
        </p:spPr>
        <p:txBody>
          <a:bodyPr>
            <a:spAutoFit/>
          </a:bodyPr>
          <a:lstStyle/>
          <a:p>
            <a:pPr>
              <a:spcBef>
                <a:spcPct val="50000"/>
              </a:spcBef>
            </a:pPr>
            <a:r>
              <a:rPr lang="en-US" sz="900" dirty="0" smtClean="0"/>
              <a:t>Image </a:t>
            </a:r>
            <a:r>
              <a:rPr lang="en-US" sz="900" dirty="0"/>
              <a:t>courtesy of B. Cowan, Tech-X.</a:t>
            </a:r>
          </a:p>
        </p:txBody>
      </p:sp>
      <p:sp>
        <p:nvSpPr>
          <p:cNvPr id="27" name="Rectangle 132"/>
          <p:cNvSpPr>
            <a:spLocks noChangeArrowheads="1"/>
          </p:cNvSpPr>
          <p:nvPr/>
        </p:nvSpPr>
        <p:spPr bwMode="auto">
          <a:xfrm>
            <a:off x="1030288" y="2976563"/>
            <a:ext cx="73025" cy="80962"/>
          </a:xfrm>
          <a:prstGeom prst="rect">
            <a:avLst/>
          </a:prstGeom>
          <a:noFill/>
          <a:ln w="19050">
            <a:solidFill>
              <a:schemeClr val="accent2"/>
            </a:solidFill>
            <a:miter lim="800000"/>
            <a:headEnd/>
            <a:tailEnd/>
          </a:ln>
          <a:effectLst/>
        </p:spPr>
        <p:txBody>
          <a:bodyPr wrap="none" anchor="ctr"/>
          <a:lstStyle/>
          <a:p>
            <a:pPr algn="ctr"/>
            <a:endParaRPr lang="en-US" sz="1200" dirty="0">
              <a:solidFill>
                <a:schemeClr val="accent2"/>
              </a:solidFill>
            </a:endParaRPr>
          </a:p>
        </p:txBody>
      </p:sp>
      <p:sp>
        <p:nvSpPr>
          <p:cNvPr id="28" name="Line 133"/>
          <p:cNvSpPr>
            <a:spLocks noChangeShapeType="1"/>
          </p:cNvSpPr>
          <p:nvPr/>
        </p:nvSpPr>
        <p:spPr bwMode="auto">
          <a:xfrm>
            <a:off x="1108075" y="2968625"/>
            <a:ext cx="1806575" cy="2039938"/>
          </a:xfrm>
          <a:prstGeom prst="line">
            <a:avLst/>
          </a:prstGeom>
          <a:noFill/>
          <a:ln w="9525">
            <a:solidFill>
              <a:schemeClr val="accent2"/>
            </a:solidFill>
            <a:round/>
            <a:headEnd/>
            <a:tailEnd/>
          </a:ln>
          <a:effectLst/>
        </p:spPr>
        <p:txBody>
          <a:bodyPr/>
          <a:lstStyle/>
          <a:p>
            <a:endParaRPr lang="en-US" dirty="0"/>
          </a:p>
        </p:txBody>
      </p:sp>
      <p:sp>
        <p:nvSpPr>
          <p:cNvPr id="29" name="Line 134"/>
          <p:cNvSpPr>
            <a:spLocks noChangeShapeType="1"/>
          </p:cNvSpPr>
          <p:nvPr/>
        </p:nvSpPr>
        <p:spPr bwMode="auto">
          <a:xfrm>
            <a:off x="6962775" y="1223963"/>
            <a:ext cx="0" cy="261937"/>
          </a:xfrm>
          <a:prstGeom prst="line">
            <a:avLst/>
          </a:prstGeom>
          <a:noFill/>
          <a:ln w="15875">
            <a:solidFill>
              <a:srgbClr val="FF0000"/>
            </a:solidFill>
            <a:round/>
            <a:headEnd/>
            <a:tailEnd type="triangle" w="med" len="med"/>
          </a:ln>
          <a:effectLst/>
        </p:spPr>
        <p:txBody>
          <a:bodyPr/>
          <a:lstStyle/>
          <a:p>
            <a:endParaRPr lang="en-US" dirty="0"/>
          </a:p>
        </p:txBody>
      </p:sp>
      <p:sp>
        <p:nvSpPr>
          <p:cNvPr id="30" name="Text Box 135"/>
          <p:cNvSpPr txBox="1">
            <a:spLocks noChangeArrowheads="1"/>
          </p:cNvSpPr>
          <p:nvPr/>
        </p:nvSpPr>
        <p:spPr bwMode="auto">
          <a:xfrm>
            <a:off x="6719888" y="1003300"/>
            <a:ext cx="595312" cy="246221"/>
          </a:xfrm>
          <a:prstGeom prst="rect">
            <a:avLst/>
          </a:prstGeom>
          <a:noFill/>
          <a:ln w="9525">
            <a:solidFill>
              <a:srgbClr val="FF0000"/>
            </a:solidFill>
            <a:miter lim="800000"/>
            <a:headEnd/>
            <a:tailEnd/>
          </a:ln>
          <a:effectLst/>
        </p:spPr>
        <p:txBody>
          <a:bodyPr wrap="square">
            <a:spAutoFit/>
          </a:bodyPr>
          <a:lstStyle/>
          <a:p>
            <a:pPr>
              <a:spcBef>
                <a:spcPct val="50000"/>
              </a:spcBef>
            </a:pPr>
            <a:r>
              <a:rPr lang="en-US" sz="1000" dirty="0">
                <a:solidFill>
                  <a:srgbClr val="FF0000"/>
                </a:solidFill>
              </a:rPr>
              <a:t>input</a:t>
            </a:r>
          </a:p>
        </p:txBody>
      </p:sp>
      <p:grpSp>
        <p:nvGrpSpPr>
          <p:cNvPr id="3" name="Group 142"/>
          <p:cNvGrpSpPr>
            <a:grpSpLocks/>
          </p:cNvGrpSpPr>
          <p:nvPr/>
        </p:nvGrpSpPr>
        <p:grpSpPr bwMode="auto">
          <a:xfrm>
            <a:off x="801688" y="4556125"/>
            <a:ext cx="2474912" cy="1536700"/>
            <a:chOff x="505" y="2814"/>
            <a:chExt cx="1559" cy="968"/>
          </a:xfrm>
        </p:grpSpPr>
        <p:pic>
          <p:nvPicPr>
            <p:cNvPr id="32" name="Picture 109" descr="woodpile2"/>
            <p:cNvPicPr>
              <a:picLocks noChangeAspect="1" noChangeArrowheads="1"/>
            </p:cNvPicPr>
            <p:nvPr/>
          </p:nvPicPr>
          <p:blipFill>
            <a:blip r:embed="rId5" cstate="print"/>
            <a:srcRect/>
            <a:stretch>
              <a:fillRect/>
            </a:stretch>
          </p:blipFill>
          <p:spPr bwMode="auto">
            <a:xfrm>
              <a:off x="579" y="2814"/>
              <a:ext cx="1261" cy="907"/>
            </a:xfrm>
            <a:prstGeom prst="rect">
              <a:avLst/>
            </a:prstGeom>
            <a:noFill/>
          </p:spPr>
        </p:pic>
        <p:sp>
          <p:nvSpPr>
            <p:cNvPr id="33" name="Line 136"/>
            <p:cNvSpPr>
              <a:spLocks noChangeShapeType="1"/>
            </p:cNvSpPr>
            <p:nvPr/>
          </p:nvSpPr>
          <p:spPr bwMode="auto">
            <a:xfrm>
              <a:off x="1313" y="3390"/>
              <a:ext cx="182" cy="277"/>
            </a:xfrm>
            <a:prstGeom prst="line">
              <a:avLst/>
            </a:prstGeom>
            <a:noFill/>
            <a:ln w="12700">
              <a:solidFill>
                <a:srgbClr val="FF0000"/>
              </a:solidFill>
              <a:round/>
              <a:headEnd type="triangle" w="med" len="med"/>
              <a:tailEnd/>
            </a:ln>
            <a:effectLst/>
          </p:spPr>
          <p:txBody>
            <a:bodyPr/>
            <a:lstStyle/>
            <a:p>
              <a:endParaRPr lang="en-US" dirty="0"/>
            </a:p>
          </p:txBody>
        </p:sp>
        <p:sp>
          <p:nvSpPr>
            <p:cNvPr id="34" name="Text Box 137"/>
            <p:cNvSpPr txBox="1">
              <a:spLocks noChangeArrowheads="1"/>
            </p:cNvSpPr>
            <p:nvPr/>
          </p:nvSpPr>
          <p:spPr bwMode="auto">
            <a:xfrm>
              <a:off x="1526" y="3552"/>
              <a:ext cx="538" cy="230"/>
            </a:xfrm>
            <a:prstGeom prst="rect">
              <a:avLst/>
            </a:prstGeom>
            <a:noFill/>
            <a:ln w="9525">
              <a:noFill/>
              <a:miter lim="800000"/>
              <a:headEnd/>
              <a:tailEnd/>
            </a:ln>
            <a:effectLst/>
          </p:spPr>
          <p:txBody>
            <a:bodyPr>
              <a:spAutoFit/>
            </a:bodyPr>
            <a:lstStyle/>
            <a:p>
              <a:pPr>
                <a:spcBef>
                  <a:spcPct val="50000"/>
                </a:spcBef>
              </a:pPr>
              <a:r>
                <a:rPr lang="en-US" sz="900" b="1" dirty="0">
                  <a:solidFill>
                    <a:srgbClr val="FF0000"/>
                  </a:solidFill>
                </a:rPr>
                <a:t>Input waveguide</a:t>
              </a:r>
            </a:p>
          </p:txBody>
        </p:sp>
        <p:sp>
          <p:nvSpPr>
            <p:cNvPr id="35" name="Line 138"/>
            <p:cNvSpPr>
              <a:spLocks noChangeShapeType="1"/>
            </p:cNvSpPr>
            <p:nvPr/>
          </p:nvSpPr>
          <p:spPr bwMode="auto">
            <a:xfrm flipV="1">
              <a:off x="645" y="3164"/>
              <a:ext cx="753" cy="339"/>
            </a:xfrm>
            <a:prstGeom prst="line">
              <a:avLst/>
            </a:prstGeom>
            <a:noFill/>
            <a:ln w="9525">
              <a:solidFill>
                <a:srgbClr val="00CC00"/>
              </a:solidFill>
              <a:round/>
              <a:headEnd/>
              <a:tailEnd type="triangle" w="med" len="med"/>
            </a:ln>
            <a:effectLst/>
          </p:spPr>
          <p:txBody>
            <a:bodyPr/>
            <a:lstStyle/>
            <a:p>
              <a:endParaRPr lang="en-US" dirty="0"/>
            </a:p>
          </p:txBody>
        </p:sp>
        <p:sp>
          <p:nvSpPr>
            <p:cNvPr id="36" name="Line 139"/>
            <p:cNvSpPr>
              <a:spLocks noChangeShapeType="1"/>
            </p:cNvSpPr>
            <p:nvPr/>
          </p:nvSpPr>
          <p:spPr bwMode="auto">
            <a:xfrm flipV="1">
              <a:off x="1756" y="2897"/>
              <a:ext cx="242" cy="104"/>
            </a:xfrm>
            <a:prstGeom prst="line">
              <a:avLst/>
            </a:prstGeom>
            <a:noFill/>
            <a:ln w="9525">
              <a:solidFill>
                <a:srgbClr val="00CC00"/>
              </a:solidFill>
              <a:round/>
              <a:headEnd/>
              <a:tailEnd type="triangle" w="med" len="med"/>
            </a:ln>
            <a:effectLst/>
          </p:spPr>
          <p:txBody>
            <a:bodyPr/>
            <a:lstStyle/>
            <a:p>
              <a:endParaRPr lang="en-US" dirty="0"/>
            </a:p>
          </p:txBody>
        </p:sp>
        <p:sp>
          <p:nvSpPr>
            <p:cNvPr id="37" name="Text Box 141"/>
            <p:cNvSpPr txBox="1">
              <a:spLocks noChangeArrowheads="1"/>
            </p:cNvSpPr>
            <p:nvPr/>
          </p:nvSpPr>
          <p:spPr bwMode="auto">
            <a:xfrm>
              <a:off x="505" y="3312"/>
              <a:ext cx="407" cy="154"/>
            </a:xfrm>
            <a:prstGeom prst="rect">
              <a:avLst/>
            </a:prstGeom>
            <a:noFill/>
            <a:ln w="9525">
              <a:noFill/>
              <a:miter lim="800000"/>
              <a:headEnd/>
              <a:tailEnd/>
            </a:ln>
            <a:effectLst/>
          </p:spPr>
          <p:txBody>
            <a:bodyPr>
              <a:spAutoFit/>
            </a:bodyPr>
            <a:lstStyle/>
            <a:p>
              <a:pPr>
                <a:spcBef>
                  <a:spcPct val="50000"/>
                </a:spcBef>
              </a:pPr>
              <a:r>
                <a:rPr lang="en-US" sz="1000" i="1" dirty="0">
                  <a:solidFill>
                    <a:srgbClr val="339933"/>
                  </a:solidFill>
                </a:rPr>
                <a:t>beam</a:t>
              </a:r>
            </a:p>
          </p:txBody>
        </p:sp>
      </p:grpSp>
      <p:sp>
        <p:nvSpPr>
          <p:cNvPr id="38" name="Text Box 131"/>
          <p:cNvSpPr txBox="1">
            <a:spLocks noChangeArrowheads="1"/>
          </p:cNvSpPr>
          <p:nvPr/>
        </p:nvSpPr>
        <p:spPr bwMode="auto">
          <a:xfrm>
            <a:off x="6553200" y="6248400"/>
            <a:ext cx="1828800" cy="369332"/>
          </a:xfrm>
          <a:prstGeom prst="rect">
            <a:avLst/>
          </a:prstGeom>
          <a:noFill/>
          <a:ln w="9525">
            <a:noFill/>
            <a:miter lim="800000"/>
            <a:headEnd/>
            <a:tailEnd/>
          </a:ln>
          <a:effectLst/>
        </p:spPr>
        <p:txBody>
          <a:bodyPr>
            <a:spAutoFit/>
          </a:bodyPr>
          <a:lstStyle/>
          <a:p>
            <a:pPr>
              <a:spcBef>
                <a:spcPct val="50000"/>
              </a:spcBef>
            </a:pPr>
            <a:r>
              <a:rPr lang="en-US" sz="900" dirty="0" smtClean="0"/>
              <a:t>Image </a:t>
            </a:r>
            <a:r>
              <a:rPr lang="en-US" sz="900" dirty="0"/>
              <a:t>courtesy of </a:t>
            </a:r>
            <a:r>
              <a:rPr lang="en-US" sz="900" dirty="0" smtClean="0"/>
              <a:t>C. McGuinness, Stanford.</a:t>
            </a:r>
            <a:endParaRPr lang="en-US" sz="9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lgn="l"/>
            <a:r>
              <a:rPr lang="en-US" sz="3200" dirty="0" smtClean="0"/>
              <a:t>Strong coupling impedance comes at a price</a:t>
            </a:r>
            <a:endParaRPr lang="en-US" sz="3200" dirty="0"/>
          </a:p>
        </p:txBody>
      </p:sp>
      <p:sp>
        <p:nvSpPr>
          <p:cNvPr id="3" name="Content Placeholder 2"/>
          <p:cNvSpPr>
            <a:spLocks noGrp="1"/>
          </p:cNvSpPr>
          <p:nvPr>
            <p:ph idx="1"/>
          </p:nvPr>
        </p:nvSpPr>
        <p:spPr>
          <a:xfrm>
            <a:off x="304800" y="1447800"/>
            <a:ext cx="8229600" cy="5029200"/>
          </a:xfrm>
        </p:spPr>
        <p:txBody>
          <a:bodyPr>
            <a:normAutofit fontScale="77500" lnSpcReduction="20000"/>
          </a:bodyPr>
          <a:lstStyle/>
          <a:p>
            <a:pPr>
              <a:buNone/>
            </a:pPr>
            <a:r>
              <a:rPr lang="en-US" sz="2000" dirty="0" smtClean="0">
                <a:solidFill>
                  <a:srgbClr val="0070C0"/>
                </a:solidFill>
                <a:sym typeface="Wingdings" pitchFamily="2" charset="2"/>
              </a:rPr>
              <a:t>Strong coupling to E</a:t>
            </a:r>
            <a:r>
              <a:rPr lang="en-US" sz="2000" baseline="-25000" dirty="0" smtClean="0">
                <a:solidFill>
                  <a:srgbClr val="0070C0"/>
                </a:solidFill>
                <a:sym typeface="Symbol"/>
              </a:rPr>
              <a:t></a:t>
            </a:r>
            <a:r>
              <a:rPr lang="en-US" sz="2000" dirty="0" smtClean="0">
                <a:solidFill>
                  <a:srgbClr val="0070C0"/>
                </a:solidFill>
                <a:sym typeface="Symbol"/>
              </a:rPr>
              <a:t> </a:t>
            </a:r>
            <a:r>
              <a:rPr lang="en-US" sz="2000" dirty="0" smtClean="0">
                <a:solidFill>
                  <a:srgbClr val="0070C0"/>
                </a:solidFill>
                <a:sym typeface="Wingdings" pitchFamily="2" charset="2"/>
              </a:rPr>
              <a:t></a:t>
            </a:r>
            <a:r>
              <a:rPr lang="en-US" sz="2000" dirty="0" smtClean="0">
                <a:solidFill>
                  <a:srgbClr val="0070C0"/>
                </a:solidFill>
              </a:rPr>
              <a:t>r&lt;</a:t>
            </a:r>
            <a:r>
              <a:rPr lang="en-US" sz="2000" dirty="0" smtClean="0">
                <a:solidFill>
                  <a:srgbClr val="0070C0"/>
                </a:solidFill>
                <a:latin typeface="Symbol" pitchFamily="18" charset="2"/>
              </a:rPr>
              <a:t>gl</a:t>
            </a:r>
            <a:r>
              <a:rPr lang="en-US" sz="2000" dirty="0" smtClean="0">
                <a:solidFill>
                  <a:srgbClr val="0070C0"/>
                </a:solidFill>
              </a:rPr>
              <a:t> </a:t>
            </a:r>
            <a:r>
              <a:rPr lang="en-US" sz="2000" dirty="0" smtClean="0">
                <a:solidFill>
                  <a:srgbClr val="0070C0"/>
                </a:solidFill>
                <a:sym typeface="Symbol"/>
              </a:rPr>
              <a:t>; Strong coupling to </a:t>
            </a:r>
            <a:r>
              <a:rPr lang="en-US" sz="2000" b="1" dirty="0" smtClean="0">
                <a:solidFill>
                  <a:srgbClr val="0070C0"/>
                </a:solidFill>
                <a:sym typeface="Wingdings" pitchFamily="2" charset="2"/>
              </a:rPr>
              <a:t>E</a:t>
            </a:r>
            <a:r>
              <a:rPr lang="en-US" sz="2000" b="1" baseline="-25000" dirty="0" smtClean="0">
                <a:solidFill>
                  <a:srgbClr val="0070C0"/>
                </a:solidFill>
                <a:sym typeface="Wingdings" pitchFamily="2" charset="2"/>
              </a:rPr>
              <a:t>// </a:t>
            </a:r>
            <a:r>
              <a:rPr lang="en-US" sz="2000" b="1" dirty="0" smtClean="0">
                <a:solidFill>
                  <a:srgbClr val="0070C0"/>
                </a:solidFill>
                <a:sym typeface="Wingdings" pitchFamily="2" charset="2"/>
              </a:rPr>
              <a:t> </a:t>
            </a:r>
            <a:r>
              <a:rPr lang="en-US" sz="2000" b="1" dirty="0" smtClean="0">
                <a:solidFill>
                  <a:srgbClr val="0070C0"/>
                </a:solidFill>
                <a:sym typeface="Symbol"/>
              </a:rPr>
              <a:t>r~</a:t>
            </a:r>
            <a:r>
              <a:rPr lang="en-US" sz="2000" b="1" dirty="0" smtClean="0">
                <a:solidFill>
                  <a:srgbClr val="0070C0"/>
                </a:solidFill>
                <a:latin typeface="Symbol" pitchFamily="18" charset="2"/>
                <a:sym typeface="Symbol"/>
              </a:rPr>
              <a:t>l</a:t>
            </a:r>
          </a:p>
          <a:p>
            <a:pPr>
              <a:buNone/>
            </a:pPr>
            <a:endParaRPr lang="en-US" sz="2000" b="1" baseline="-25000" dirty="0" smtClean="0">
              <a:solidFill>
                <a:srgbClr val="0070C0"/>
              </a:solidFill>
            </a:endParaRPr>
          </a:p>
          <a:p>
            <a:r>
              <a:rPr lang="en-US" sz="2000" dirty="0" smtClean="0"/>
              <a:t>Structure aperture </a:t>
            </a:r>
            <a:r>
              <a:rPr lang="en-US" sz="2000" dirty="0" smtClean="0">
                <a:sym typeface="Wingdings" pitchFamily="2" charset="2"/>
              </a:rPr>
              <a:t> ~</a:t>
            </a:r>
            <a:r>
              <a:rPr lang="en-US" sz="2000" dirty="0" smtClean="0">
                <a:latin typeface="Symbol" pitchFamily="18" charset="2"/>
                <a:sym typeface="Wingdings" pitchFamily="2" charset="2"/>
              </a:rPr>
              <a:t>l</a:t>
            </a:r>
          </a:p>
          <a:p>
            <a:pPr lvl="1"/>
            <a:r>
              <a:rPr lang="en-US" sz="1800" i="1" dirty="0" smtClean="0">
                <a:latin typeface="+mj-lt"/>
                <a:sym typeface="Wingdings" pitchFamily="2" charset="2"/>
              </a:rPr>
              <a:t>Terahertz: has been achieved with CVD diamond deposition and capillary drawing</a:t>
            </a:r>
          </a:p>
          <a:p>
            <a:pPr lvl="1"/>
            <a:r>
              <a:rPr lang="en-US" sz="1800" i="1" dirty="0" smtClean="0">
                <a:latin typeface="+mj-lt"/>
                <a:sym typeface="Wingdings" pitchFamily="2" charset="2"/>
              </a:rPr>
              <a:t>Optical: Has </a:t>
            </a:r>
            <a:r>
              <a:rPr lang="en-US" sz="1800" i="1" dirty="0" smtClean="0">
                <a:latin typeface="+mj-lt"/>
                <a:sym typeface="Wingdings" pitchFamily="2" charset="2"/>
              </a:rPr>
              <a:t>been achieved with semiconductor and fiber drawing technology</a:t>
            </a:r>
            <a:endParaRPr lang="en-US" sz="1800" i="1" dirty="0" smtClean="0">
              <a:latin typeface="+mj-lt"/>
            </a:endParaRPr>
          </a:p>
          <a:p>
            <a:r>
              <a:rPr lang="en-US" sz="2000" dirty="0" smtClean="0"/>
              <a:t>Optimum </a:t>
            </a:r>
            <a:r>
              <a:rPr lang="en-US" sz="2000" dirty="0" smtClean="0"/>
              <a:t>beam loading </a:t>
            </a:r>
            <a:r>
              <a:rPr lang="en-US" sz="2000" dirty="0" smtClean="0"/>
              <a:t>requires bunch charge </a:t>
            </a:r>
            <a:r>
              <a:rPr lang="en-US" sz="2000" dirty="0" smtClean="0">
                <a:sym typeface="Wingdings" pitchFamily="2" charset="2"/>
              </a:rPr>
              <a:t> </a:t>
            </a:r>
            <a:endParaRPr lang="en-US" sz="2000" dirty="0" smtClean="0">
              <a:sym typeface="Wingdings" pitchFamily="2" charset="2"/>
            </a:endParaRPr>
          </a:p>
          <a:p>
            <a:pPr lvl="1"/>
            <a:r>
              <a:rPr lang="en-US" sz="1800" i="1" dirty="0" smtClean="0">
                <a:sym typeface="Wingdings" pitchFamily="2" charset="2"/>
              </a:rPr>
              <a:t>Terahertz: ~picoCoulombs per bunch</a:t>
            </a:r>
          </a:p>
          <a:p>
            <a:pPr lvl="1"/>
            <a:r>
              <a:rPr lang="en-US" sz="1800" i="1" dirty="0" smtClean="0">
                <a:sym typeface="Wingdings" pitchFamily="2" charset="2"/>
              </a:rPr>
              <a:t>Optical: </a:t>
            </a:r>
            <a:r>
              <a:rPr lang="en-US" sz="1800" i="1" dirty="0" smtClean="0">
                <a:sym typeface="Wingdings" pitchFamily="2" charset="2"/>
              </a:rPr>
              <a:t>~femtoCoulombs per bunch</a:t>
            </a:r>
            <a:endParaRPr lang="en-US" sz="1800" i="1" dirty="0" smtClean="0">
              <a:sym typeface="Wingdings" pitchFamily="2" charset="2"/>
            </a:endParaRPr>
          </a:p>
          <a:p>
            <a:r>
              <a:rPr lang="en-US" sz="2000" dirty="0" smtClean="0">
                <a:sym typeface="Wingdings" pitchFamily="2" charset="2"/>
              </a:rPr>
              <a:t>Beam transmission requires </a:t>
            </a:r>
            <a:r>
              <a:rPr lang="en-US" sz="2000" dirty="0" smtClean="0">
                <a:sym typeface="Wingdings" pitchFamily="2" charset="2"/>
              </a:rPr>
              <a:t>very small emittances </a:t>
            </a:r>
            <a:r>
              <a:rPr lang="en-US" sz="2000" dirty="0" smtClean="0">
                <a:sym typeface="Wingdings" pitchFamily="2" charset="2"/>
              </a:rPr>
              <a:t> ~nm</a:t>
            </a:r>
          </a:p>
          <a:p>
            <a:pPr lvl="1"/>
            <a:r>
              <a:rPr lang="en-US" sz="1800" i="1" dirty="0" smtClean="0">
                <a:sym typeface="Wingdings" pitchFamily="2" charset="2"/>
              </a:rPr>
              <a:t>Possible with metal tip emission </a:t>
            </a:r>
            <a:r>
              <a:rPr lang="en-US" sz="1800" i="1" dirty="0" smtClean="0">
                <a:sym typeface="Wingdings" pitchFamily="2" charset="2"/>
              </a:rPr>
              <a:t>sources</a:t>
            </a:r>
          </a:p>
          <a:p>
            <a:pPr lvl="1"/>
            <a:r>
              <a:rPr lang="en-US" sz="1800" i="1" dirty="0" smtClean="0">
                <a:sym typeface="Wingdings" pitchFamily="2" charset="2"/>
              </a:rPr>
              <a:t>Naturally leads to reduction in IP spot sizes</a:t>
            </a:r>
            <a:endParaRPr lang="en-US" sz="1800" i="1" dirty="0" smtClean="0">
              <a:sym typeface="Wingdings" pitchFamily="2" charset="2"/>
            </a:endParaRPr>
          </a:p>
          <a:p>
            <a:r>
              <a:rPr lang="en-US" sz="2000" dirty="0" smtClean="0">
                <a:sym typeface="Wingdings" pitchFamily="2" charset="2"/>
              </a:rPr>
              <a:t>Narrow energy spread  Bunch length ~</a:t>
            </a:r>
            <a:r>
              <a:rPr lang="en-US" sz="2000" dirty="0" smtClean="0">
                <a:latin typeface="Symbol" pitchFamily="18" charset="2"/>
                <a:sym typeface="Wingdings" pitchFamily="2" charset="2"/>
              </a:rPr>
              <a:t>l</a:t>
            </a:r>
            <a:r>
              <a:rPr lang="en-US" sz="2000" dirty="0" smtClean="0">
                <a:sym typeface="Wingdings" pitchFamily="2" charset="2"/>
              </a:rPr>
              <a:t>/100</a:t>
            </a:r>
            <a:endParaRPr lang="en-US" sz="2000" dirty="0" smtClean="0">
              <a:sym typeface="Wingdings" pitchFamily="2" charset="2"/>
            </a:endParaRPr>
          </a:p>
          <a:p>
            <a:pPr lvl="1"/>
            <a:r>
              <a:rPr lang="en-US" sz="1800" i="1" dirty="0" smtClean="0">
                <a:sym typeface="Wingdings" pitchFamily="2" charset="2"/>
              </a:rPr>
              <a:t>Terahertz: Bunching by conventional means to ~</a:t>
            </a:r>
            <a:r>
              <a:rPr lang="en-US" sz="1800" i="1" dirty="0" smtClean="0">
                <a:latin typeface="Symbol" pitchFamily="18" charset="2"/>
                <a:sym typeface="Wingdings" pitchFamily="2" charset="2"/>
              </a:rPr>
              <a:t>l</a:t>
            </a:r>
            <a:r>
              <a:rPr lang="en-US" sz="1800" i="1" dirty="0" smtClean="0">
                <a:sym typeface="Wingdings" pitchFamily="2" charset="2"/>
              </a:rPr>
              <a:t>/30 already achieved</a:t>
            </a:r>
          </a:p>
          <a:p>
            <a:pPr lvl="1"/>
            <a:r>
              <a:rPr lang="en-US" sz="1800" i="1" dirty="0" smtClean="0">
                <a:sym typeface="Wingdings" pitchFamily="2" charset="2"/>
              </a:rPr>
              <a:t>Optical: Single-stage </a:t>
            </a:r>
            <a:r>
              <a:rPr lang="en-US" sz="1800" i="1" dirty="0" smtClean="0">
                <a:sym typeface="Wingdings" pitchFamily="2" charset="2"/>
              </a:rPr>
              <a:t>bunching at ~410as </a:t>
            </a:r>
            <a:r>
              <a:rPr lang="en-US" sz="1800" i="1" dirty="0" smtClean="0">
                <a:sym typeface="Wingdings" pitchFamily="2" charset="2"/>
              </a:rPr>
              <a:t>(</a:t>
            </a:r>
            <a:r>
              <a:rPr lang="en-US" sz="1800" i="1" dirty="0" smtClean="0">
                <a:sym typeface="Wingdings" pitchFamily="2" charset="2"/>
              </a:rPr>
              <a:t>~</a:t>
            </a:r>
            <a:r>
              <a:rPr lang="en-US" sz="1800" i="1" dirty="0" smtClean="0">
                <a:latin typeface="Symbol" pitchFamily="18" charset="2"/>
                <a:sym typeface="Wingdings" pitchFamily="2" charset="2"/>
              </a:rPr>
              <a:t>l</a:t>
            </a:r>
            <a:r>
              <a:rPr lang="en-US" sz="1800" i="1" dirty="0" smtClean="0">
                <a:sym typeface="Wingdings" pitchFamily="2" charset="2"/>
              </a:rPr>
              <a:t>/8) </a:t>
            </a:r>
            <a:r>
              <a:rPr lang="en-US" sz="1800" i="1" dirty="0" smtClean="0">
                <a:sym typeface="Wingdings" pitchFamily="2" charset="2"/>
              </a:rPr>
              <a:t>demonstrated</a:t>
            </a:r>
            <a:endParaRPr lang="en-US" sz="1800" i="1" dirty="0" smtClean="0">
              <a:sym typeface="Wingdings" pitchFamily="2" charset="2"/>
            </a:endParaRPr>
          </a:p>
          <a:p>
            <a:r>
              <a:rPr lang="en-US" sz="2000" dirty="0" smtClean="0">
                <a:sym typeface="Wingdings" pitchFamily="2" charset="2"/>
              </a:rPr>
              <a:t>Beam current ~1-10 </a:t>
            </a:r>
            <a:r>
              <a:rPr lang="en-US" sz="2000" dirty="0" smtClean="0">
                <a:latin typeface="Symbol" pitchFamily="18" charset="2"/>
                <a:sym typeface="Wingdings" pitchFamily="2" charset="2"/>
              </a:rPr>
              <a:t>m</a:t>
            </a:r>
            <a:r>
              <a:rPr lang="en-US" sz="2000" dirty="0" smtClean="0">
                <a:sym typeface="Wingdings" pitchFamily="2" charset="2"/>
              </a:rPr>
              <a:t>A </a:t>
            </a:r>
            <a:r>
              <a:rPr lang="en-US" sz="2000" dirty="0" smtClean="0">
                <a:sym typeface="Wingdings" pitchFamily="2" charset="2"/>
              </a:rPr>
              <a:t>requires high repetition </a:t>
            </a:r>
            <a:r>
              <a:rPr lang="en-US" sz="2000" dirty="0" smtClean="0">
                <a:sym typeface="Wingdings" pitchFamily="2" charset="2"/>
              </a:rPr>
              <a:t>rates  </a:t>
            </a:r>
            <a:endParaRPr lang="en-US" sz="2000" dirty="0" smtClean="0">
              <a:sym typeface="Wingdings" pitchFamily="2" charset="2"/>
            </a:endParaRPr>
          </a:p>
          <a:p>
            <a:pPr lvl="1"/>
            <a:r>
              <a:rPr lang="en-US" sz="1800" i="1" dirty="0" smtClean="0">
                <a:sym typeface="Wingdings" pitchFamily="2" charset="2"/>
              </a:rPr>
              <a:t>Terahertz: klystron-based power sources imply low rep rate and long pulse trains</a:t>
            </a:r>
          </a:p>
          <a:p>
            <a:pPr lvl="1"/>
            <a:r>
              <a:rPr lang="en-US" sz="1800" i="1" dirty="0" smtClean="0">
                <a:sym typeface="Wingdings" pitchFamily="2" charset="2"/>
              </a:rPr>
              <a:t>Optical: lasers operating in the ~10-100 MHz are commercially available</a:t>
            </a:r>
            <a:endParaRPr lang="en-US" sz="1800" i="1" dirty="0" smtClean="0">
              <a:sym typeface="Wingdings" pitchFamily="2" charset="2"/>
            </a:endParaRPr>
          </a:p>
          <a:p>
            <a:r>
              <a:rPr lang="en-US" sz="2200" dirty="0" smtClean="0">
                <a:sym typeface="Wingdings" pitchFamily="2" charset="2"/>
              </a:rPr>
              <a:t>BBU</a:t>
            </a:r>
            <a:r>
              <a:rPr lang="en-US" sz="2200" dirty="0" smtClean="0">
                <a:sym typeface="Wingdings" pitchFamily="2" charset="2"/>
              </a:rPr>
              <a:t>Alignment</a:t>
            </a:r>
            <a:r>
              <a:rPr lang="en-US" sz="2200" dirty="0" smtClean="0">
                <a:sym typeface="Wingdings" pitchFamily="2" charset="2"/>
              </a:rPr>
              <a:t> tolerances  </a:t>
            </a:r>
            <a:r>
              <a:rPr lang="en-US" sz="2400" dirty="0" smtClean="0">
                <a:sym typeface="Wingdings" pitchFamily="2" charset="2"/>
              </a:rPr>
              <a:t>~</a:t>
            </a:r>
            <a:r>
              <a:rPr lang="en-US" sz="2400" dirty="0" smtClean="0">
                <a:latin typeface="Symbol" pitchFamily="18" charset="2"/>
                <a:sym typeface="Wingdings" pitchFamily="2" charset="2"/>
              </a:rPr>
              <a:t>l/100</a:t>
            </a:r>
            <a:endParaRPr lang="en-US" sz="2400" dirty="0" smtClean="0">
              <a:sym typeface="Wingdings" pitchFamily="2" charset="2"/>
            </a:endParaRPr>
          </a:p>
          <a:p>
            <a:pPr lvl="1"/>
            <a:r>
              <a:rPr lang="en-US" sz="2000" i="1" dirty="0" smtClean="0">
                <a:latin typeface="+mj-lt"/>
                <a:sym typeface="Wingdings" pitchFamily="2" charset="2"/>
              </a:rPr>
              <a:t>Single-mode structures with no confined deflecting </a:t>
            </a:r>
            <a:r>
              <a:rPr lang="en-US" sz="2000" i="1" dirty="0" smtClean="0">
                <a:latin typeface="+mj-lt"/>
                <a:sym typeface="Wingdings" pitchFamily="2" charset="2"/>
              </a:rPr>
              <a:t>modes</a:t>
            </a:r>
          </a:p>
          <a:p>
            <a:pPr lvl="1"/>
            <a:r>
              <a:rPr lang="en-US" sz="2000" i="1" dirty="0" smtClean="0">
                <a:latin typeface="+mj-lt"/>
                <a:sym typeface="Wingdings" pitchFamily="2" charset="2"/>
              </a:rPr>
              <a:t>Terahertz: Moderately high rep rate  effective position stabilization feedback </a:t>
            </a:r>
            <a:endParaRPr lang="en-US" sz="2000" i="1" dirty="0" smtClean="0">
              <a:latin typeface="+mj-lt"/>
              <a:sym typeface="Wingdings" pitchFamily="2" charset="2"/>
            </a:endParaRPr>
          </a:p>
          <a:p>
            <a:pPr lvl="1"/>
            <a:r>
              <a:rPr lang="en-US" sz="2000" i="1" dirty="0" smtClean="0">
                <a:latin typeface="+mj-lt"/>
                <a:sym typeface="Wingdings" pitchFamily="2" charset="2"/>
              </a:rPr>
              <a:t>Optical: Very high </a:t>
            </a:r>
            <a:r>
              <a:rPr lang="en-US" sz="2000" i="1" dirty="0" smtClean="0">
                <a:latin typeface="+mj-lt"/>
                <a:sym typeface="Wingdings" pitchFamily="2" charset="2"/>
              </a:rPr>
              <a:t>repetition rate </a:t>
            </a:r>
            <a:r>
              <a:rPr lang="en-US" sz="2000" i="1" dirty="0" smtClean="0">
                <a:latin typeface="+mj-lt"/>
                <a:sym typeface="Wingdings" pitchFamily="2" charset="2"/>
              </a:rPr>
              <a:t>very broadband </a:t>
            </a:r>
            <a:r>
              <a:rPr lang="en-US" sz="2000" i="1" dirty="0" smtClean="0">
                <a:latin typeface="+mj-lt"/>
                <a:sym typeface="Wingdings" pitchFamily="2" charset="2"/>
              </a:rPr>
              <a:t>position stabilization feedback</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ICT0159b.jpg"/>
          <p:cNvPicPr>
            <a:picLocks noChangeAspect="1"/>
          </p:cNvPicPr>
          <p:nvPr/>
        </p:nvPicPr>
        <p:blipFill>
          <a:blip r:embed="rId2" cstate="print">
            <a:lum bright="-15000" contrast="-28000"/>
          </a:blip>
          <a:srcRect l="4612" t="24017" r="9224" b="9607"/>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57200" y="76200"/>
            <a:ext cx="8229600" cy="1143000"/>
          </a:xfrm>
        </p:spPr>
        <p:txBody>
          <a:bodyPr>
            <a:normAutofit fontScale="90000"/>
          </a:bodyPr>
          <a:lstStyle/>
          <a:p>
            <a:r>
              <a:rPr lang="en-US" dirty="0" smtClean="0">
                <a:solidFill>
                  <a:schemeClr val="bg1"/>
                </a:solidFill>
              </a:rPr>
              <a:t>Present </a:t>
            </a:r>
            <a:r>
              <a:rPr lang="en-US" dirty="0" smtClean="0">
                <a:solidFill>
                  <a:schemeClr val="bg1"/>
                </a:solidFill>
              </a:rPr>
              <a:t>Status of Optical Structures</a:t>
            </a:r>
            <a:endParaRPr lang="en-US" dirty="0">
              <a:solidFill>
                <a:schemeClr val="bg1"/>
              </a:solidFill>
            </a:endParaRPr>
          </a:p>
        </p:txBody>
      </p:sp>
      <p:sp>
        <p:nvSpPr>
          <p:cNvPr id="3" name="Content Placeholder 2"/>
          <p:cNvSpPr>
            <a:spLocks noGrp="1"/>
          </p:cNvSpPr>
          <p:nvPr>
            <p:ph idx="1"/>
          </p:nvPr>
        </p:nvSpPr>
        <p:spPr>
          <a:xfrm>
            <a:off x="457200" y="1447800"/>
            <a:ext cx="8229600" cy="4525963"/>
          </a:xfrm>
        </p:spPr>
        <p:txBody>
          <a:bodyPr>
            <a:normAutofit lnSpcReduction="10000"/>
          </a:bodyPr>
          <a:lstStyle/>
          <a:p>
            <a:r>
              <a:rPr lang="en-US" sz="2000" dirty="0" smtClean="0">
                <a:solidFill>
                  <a:schemeClr val="bg1"/>
                </a:solidFill>
              </a:rPr>
              <a:t>Dominant effort to date has been on designing and making </a:t>
            </a:r>
            <a:r>
              <a:rPr lang="en-US" sz="2000" b="1" dirty="0" smtClean="0">
                <a:solidFill>
                  <a:schemeClr val="bg1"/>
                </a:solidFill>
              </a:rPr>
              <a:t>structures</a:t>
            </a:r>
            <a:r>
              <a:rPr lang="en-US" sz="2000" dirty="0" smtClean="0">
                <a:solidFill>
                  <a:schemeClr val="bg1"/>
                </a:solidFill>
              </a:rPr>
              <a:t> that can support high gradient and scale to high energy (efficiently transfer power, preserve beam quality)</a:t>
            </a:r>
          </a:p>
          <a:p>
            <a:pPr lvl="1"/>
            <a:r>
              <a:rPr lang="en-US" sz="1800" dirty="0" smtClean="0">
                <a:solidFill>
                  <a:schemeClr val="bg1"/>
                </a:solidFill>
              </a:rPr>
              <a:t>Wave guiding</a:t>
            </a:r>
            <a:endParaRPr lang="en-US" sz="1800" dirty="0" smtClean="0">
              <a:solidFill>
                <a:schemeClr val="bg1"/>
              </a:solidFill>
            </a:endParaRPr>
          </a:p>
          <a:p>
            <a:pPr lvl="1"/>
            <a:r>
              <a:rPr lang="en-US" sz="1800" dirty="0" smtClean="0">
                <a:solidFill>
                  <a:schemeClr val="bg1"/>
                </a:solidFill>
              </a:rPr>
              <a:t>Phase mask and swept-laser methods</a:t>
            </a:r>
          </a:p>
          <a:p>
            <a:r>
              <a:rPr lang="en-US" sz="2000" b="1" dirty="0" smtClean="0">
                <a:solidFill>
                  <a:schemeClr val="bg1"/>
                </a:solidFill>
              </a:rPr>
              <a:t>Demonstrations</a:t>
            </a:r>
            <a:r>
              <a:rPr lang="en-US" sz="2000" dirty="0" smtClean="0">
                <a:solidFill>
                  <a:schemeClr val="bg1"/>
                </a:solidFill>
              </a:rPr>
              <a:t> of “large-aperture” </a:t>
            </a:r>
            <a:r>
              <a:rPr lang="en-US" sz="2000" dirty="0" smtClean="0">
                <a:solidFill>
                  <a:schemeClr val="bg1"/>
                </a:solidFill>
              </a:rPr>
              <a:t>but inefficient acceleration </a:t>
            </a:r>
            <a:r>
              <a:rPr lang="en-US" sz="2000" dirty="0" smtClean="0">
                <a:solidFill>
                  <a:schemeClr val="bg1"/>
                </a:solidFill>
              </a:rPr>
              <a:t>concepts (r&gt;&gt;</a:t>
            </a:r>
            <a:r>
              <a:rPr lang="en-US" sz="2000" dirty="0" smtClean="0">
                <a:solidFill>
                  <a:schemeClr val="bg1"/>
                </a:solidFill>
                <a:latin typeface="Symbol" pitchFamily="18" charset="2"/>
              </a:rPr>
              <a:t>l</a:t>
            </a:r>
            <a:r>
              <a:rPr lang="en-US" sz="2000" dirty="0" smtClean="0">
                <a:solidFill>
                  <a:schemeClr val="bg1"/>
                </a:solidFill>
              </a:rPr>
              <a:t>) at </a:t>
            </a:r>
            <a:r>
              <a:rPr lang="en-US" sz="2000" dirty="0" smtClean="0">
                <a:solidFill>
                  <a:schemeClr val="bg1"/>
                </a:solidFill>
                <a:latin typeface="Symbol" pitchFamily="18" charset="2"/>
              </a:rPr>
              <a:t>l</a:t>
            </a:r>
            <a:r>
              <a:rPr lang="en-US" sz="2000" dirty="0" smtClean="0">
                <a:solidFill>
                  <a:schemeClr val="bg1"/>
                </a:solidFill>
              </a:rPr>
              <a:t>=10 </a:t>
            </a:r>
            <a:r>
              <a:rPr lang="en-US" sz="2000" dirty="0" smtClean="0">
                <a:solidFill>
                  <a:schemeClr val="bg1"/>
                </a:solidFill>
                <a:latin typeface="Symbol" pitchFamily="18" charset="2"/>
              </a:rPr>
              <a:t>m</a:t>
            </a:r>
            <a:r>
              <a:rPr lang="en-US" sz="2000" dirty="0" smtClean="0">
                <a:solidFill>
                  <a:schemeClr val="bg1"/>
                </a:solidFill>
              </a:rPr>
              <a:t>m and 0.8 </a:t>
            </a:r>
            <a:r>
              <a:rPr lang="en-US" sz="2000" dirty="0" smtClean="0">
                <a:solidFill>
                  <a:schemeClr val="bg1"/>
                </a:solidFill>
                <a:latin typeface="Symbol" pitchFamily="18" charset="2"/>
              </a:rPr>
              <a:t>m</a:t>
            </a:r>
            <a:r>
              <a:rPr lang="en-US" sz="2000" dirty="0" smtClean="0">
                <a:solidFill>
                  <a:schemeClr val="bg1"/>
                </a:solidFill>
              </a:rPr>
              <a:t>m have been done</a:t>
            </a:r>
          </a:p>
          <a:p>
            <a:r>
              <a:rPr lang="en-US" sz="2000" dirty="0" smtClean="0">
                <a:solidFill>
                  <a:schemeClr val="bg1"/>
                </a:solidFill>
              </a:rPr>
              <a:t>Facilities and </a:t>
            </a:r>
            <a:r>
              <a:rPr lang="en-US" sz="2000" b="1" dirty="0" smtClean="0">
                <a:solidFill>
                  <a:schemeClr val="bg1"/>
                </a:solidFill>
              </a:rPr>
              <a:t>accelerator </a:t>
            </a:r>
            <a:r>
              <a:rPr lang="en-US" sz="2000" b="1" dirty="0" smtClean="0">
                <a:solidFill>
                  <a:schemeClr val="bg1"/>
                </a:solidFill>
              </a:rPr>
              <a:t>techniques</a:t>
            </a:r>
            <a:r>
              <a:rPr lang="en-US" sz="2000" dirty="0" smtClean="0">
                <a:solidFill>
                  <a:schemeClr val="bg1"/>
                </a:solidFill>
              </a:rPr>
              <a:t> for working in the picosecond-micron-pC domain</a:t>
            </a:r>
            <a:r>
              <a:rPr lang="en-US" sz="2000" b="1" dirty="0" smtClean="0">
                <a:solidFill>
                  <a:schemeClr val="bg1"/>
                </a:solidFill>
              </a:rPr>
              <a:t> have matured</a:t>
            </a:r>
          </a:p>
          <a:p>
            <a:r>
              <a:rPr lang="en-US" sz="2000" dirty="0" smtClean="0">
                <a:solidFill>
                  <a:schemeClr val="bg1"/>
                </a:solidFill>
              </a:rPr>
              <a:t>Research on suitable electron </a:t>
            </a:r>
            <a:r>
              <a:rPr lang="en-US" sz="2000" b="1" dirty="0" smtClean="0">
                <a:solidFill>
                  <a:schemeClr val="bg1"/>
                </a:solidFill>
              </a:rPr>
              <a:t>sources</a:t>
            </a:r>
            <a:r>
              <a:rPr lang="en-US" sz="2000" dirty="0" smtClean="0">
                <a:solidFill>
                  <a:schemeClr val="bg1"/>
                </a:solidFill>
              </a:rPr>
              <a:t> is underway</a:t>
            </a:r>
          </a:p>
          <a:p>
            <a:pPr lvl="1"/>
            <a:r>
              <a:rPr lang="en-US" sz="1800" dirty="0" smtClean="0">
                <a:solidFill>
                  <a:schemeClr val="bg1"/>
                </a:solidFill>
              </a:rPr>
              <a:t>Laser-triggered field emission sources</a:t>
            </a:r>
          </a:p>
          <a:p>
            <a:pPr lvl="1"/>
            <a:r>
              <a:rPr lang="en-US" sz="1800" dirty="0" smtClean="0">
                <a:solidFill>
                  <a:schemeClr val="bg1"/>
                </a:solidFill>
              </a:rPr>
              <a:t>Laser-triggered ferro-electric sources </a:t>
            </a:r>
          </a:p>
          <a:p>
            <a:r>
              <a:rPr lang="en-US" sz="2000" dirty="0" smtClean="0">
                <a:solidFill>
                  <a:schemeClr val="bg1"/>
                </a:solidFill>
              </a:rPr>
              <a:t>Work to experimentally </a:t>
            </a:r>
            <a:r>
              <a:rPr lang="en-US" sz="2000" b="1" dirty="0" smtClean="0">
                <a:solidFill>
                  <a:schemeClr val="bg1"/>
                </a:solidFill>
              </a:rPr>
              <a:t>quantify structure limitations </a:t>
            </a:r>
            <a:r>
              <a:rPr lang="en-US" sz="2000" dirty="0" smtClean="0">
                <a:solidFill>
                  <a:schemeClr val="bg1"/>
                </a:solidFill>
              </a:rPr>
              <a:t>is underway (damage threshold, dephasing, thermal, etc.)</a:t>
            </a:r>
          </a:p>
          <a:p>
            <a:pPr>
              <a:buNone/>
            </a:pPr>
            <a:endParaRPr lang="en-US" sz="2000" dirty="0" smtClean="0">
              <a:solidFill>
                <a:schemeClr val="bg1"/>
              </a:solidFill>
            </a:endParaRPr>
          </a:p>
        </p:txBody>
      </p:sp>
      <p:sp>
        <p:nvSpPr>
          <p:cNvPr id="5" name="TextBox 4"/>
          <p:cNvSpPr txBox="1"/>
          <p:nvPr/>
        </p:nvSpPr>
        <p:spPr>
          <a:xfrm>
            <a:off x="1752600" y="6657201"/>
            <a:ext cx="7391400" cy="276999"/>
          </a:xfrm>
          <a:prstGeom prst="rect">
            <a:avLst/>
          </a:prstGeom>
          <a:noFill/>
        </p:spPr>
        <p:txBody>
          <a:bodyPr wrap="square" rtlCol="0">
            <a:spAutoFit/>
          </a:bodyPr>
          <a:lstStyle/>
          <a:p>
            <a:pPr algn="r"/>
            <a:r>
              <a:rPr lang="en-US" sz="1200" i="1" dirty="0" smtClean="0">
                <a:solidFill>
                  <a:schemeClr val="bg1"/>
                </a:solidFill>
              </a:rPr>
              <a:t>Image credit: Gennady Shvets, UT Austin</a:t>
            </a:r>
            <a:endParaRPr lang="en-US" sz="1200" i="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lide Number Placeholder 4"/>
          <p:cNvSpPr>
            <a:spLocks noGrp="1"/>
          </p:cNvSpPr>
          <p:nvPr>
            <p:ph type="sldNum" sz="quarter" idx="12"/>
          </p:nvPr>
        </p:nvSpPr>
        <p:spPr/>
        <p:txBody>
          <a:bodyPr/>
          <a:lstStyle/>
          <a:p>
            <a:endParaRPr lang="en-US" dirty="0"/>
          </a:p>
          <a:p>
            <a:fld id="{FBC830A0-3A23-400D-AC98-EAC14AE00514}" type="slidenum">
              <a:rPr lang="en-US"/>
              <a:pPr/>
              <a:t>17</a:t>
            </a:fld>
            <a:endParaRPr lang="en-US" dirty="0"/>
          </a:p>
        </p:txBody>
      </p:sp>
      <p:sp>
        <p:nvSpPr>
          <p:cNvPr id="53250" name="Rectangle 2"/>
          <p:cNvSpPr>
            <a:spLocks noGrp="1" noChangeArrowheads="1"/>
          </p:cNvSpPr>
          <p:nvPr>
            <p:ph type="title"/>
          </p:nvPr>
        </p:nvSpPr>
        <p:spPr>
          <a:xfrm>
            <a:off x="533400" y="152400"/>
            <a:ext cx="7772400" cy="685800"/>
          </a:xfrm>
        </p:spPr>
        <p:txBody>
          <a:bodyPr>
            <a:normAutofit fontScale="90000"/>
          </a:bodyPr>
          <a:lstStyle/>
          <a:p>
            <a:r>
              <a:rPr lang="en-US" sz="3600" dirty="0" smtClean="0"/>
              <a:t>Laser-Driven Dielectric Accelerator  LC Cartoon</a:t>
            </a:r>
            <a:endParaRPr lang="en-US" sz="3600" dirty="0" smtClean="0"/>
          </a:p>
        </p:txBody>
      </p:sp>
      <p:sp>
        <p:nvSpPr>
          <p:cNvPr id="53251" name="Rectangle 3"/>
          <p:cNvSpPr>
            <a:spLocks noChangeArrowheads="1"/>
          </p:cNvSpPr>
          <p:nvPr/>
        </p:nvSpPr>
        <p:spPr bwMode="auto">
          <a:xfrm>
            <a:off x="152400" y="914400"/>
            <a:ext cx="533400" cy="609600"/>
          </a:xfrm>
          <a:prstGeom prst="rect">
            <a:avLst/>
          </a:prstGeom>
          <a:solidFill>
            <a:srgbClr val="FF6600"/>
          </a:solidFill>
          <a:ln w="9525">
            <a:solidFill>
              <a:schemeClr val="tx1"/>
            </a:solidFill>
            <a:miter lim="800000"/>
            <a:headEnd/>
            <a:tailEnd/>
          </a:ln>
          <a:effectLst/>
        </p:spPr>
        <p:txBody>
          <a:bodyPr wrap="none" anchor="ctr"/>
          <a:lstStyle/>
          <a:p>
            <a:endParaRPr lang="en-US" dirty="0"/>
          </a:p>
        </p:txBody>
      </p:sp>
      <p:grpSp>
        <p:nvGrpSpPr>
          <p:cNvPr id="2" name="Group 4"/>
          <p:cNvGrpSpPr>
            <a:grpSpLocks/>
          </p:cNvGrpSpPr>
          <p:nvPr/>
        </p:nvGrpSpPr>
        <p:grpSpPr bwMode="auto">
          <a:xfrm>
            <a:off x="914400" y="914400"/>
            <a:ext cx="2133600" cy="609600"/>
            <a:chOff x="528" y="576"/>
            <a:chExt cx="912" cy="192"/>
          </a:xfrm>
        </p:grpSpPr>
        <p:grpSp>
          <p:nvGrpSpPr>
            <p:cNvPr id="3" name="Group 5"/>
            <p:cNvGrpSpPr>
              <a:grpSpLocks/>
            </p:cNvGrpSpPr>
            <p:nvPr/>
          </p:nvGrpSpPr>
          <p:grpSpPr bwMode="auto">
            <a:xfrm>
              <a:off x="528" y="576"/>
              <a:ext cx="432" cy="192"/>
              <a:chOff x="528" y="576"/>
              <a:chExt cx="432" cy="192"/>
            </a:xfrm>
          </p:grpSpPr>
          <p:sp>
            <p:nvSpPr>
              <p:cNvPr id="53254" name="Oval 6"/>
              <p:cNvSpPr>
                <a:spLocks noChangeArrowheads="1"/>
              </p:cNvSpPr>
              <p:nvPr/>
            </p:nvSpPr>
            <p:spPr bwMode="auto">
              <a:xfrm>
                <a:off x="576"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55" name="Oval 7"/>
              <p:cNvSpPr>
                <a:spLocks noChangeArrowheads="1"/>
              </p:cNvSpPr>
              <p:nvPr/>
            </p:nvSpPr>
            <p:spPr bwMode="auto">
              <a:xfrm>
                <a:off x="624"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56" name="Oval 8"/>
              <p:cNvSpPr>
                <a:spLocks noChangeArrowheads="1"/>
              </p:cNvSpPr>
              <p:nvPr/>
            </p:nvSpPr>
            <p:spPr bwMode="auto">
              <a:xfrm>
                <a:off x="672"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57" name="Oval 9"/>
              <p:cNvSpPr>
                <a:spLocks noChangeArrowheads="1"/>
              </p:cNvSpPr>
              <p:nvPr/>
            </p:nvSpPr>
            <p:spPr bwMode="auto">
              <a:xfrm>
                <a:off x="720"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58" name="Oval 10"/>
              <p:cNvSpPr>
                <a:spLocks noChangeArrowheads="1"/>
              </p:cNvSpPr>
              <p:nvPr/>
            </p:nvSpPr>
            <p:spPr bwMode="auto">
              <a:xfrm>
                <a:off x="768"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59" name="Oval 11"/>
              <p:cNvSpPr>
                <a:spLocks noChangeArrowheads="1"/>
              </p:cNvSpPr>
              <p:nvPr/>
            </p:nvSpPr>
            <p:spPr bwMode="auto">
              <a:xfrm>
                <a:off x="816"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0" name="Oval 12"/>
              <p:cNvSpPr>
                <a:spLocks noChangeArrowheads="1"/>
              </p:cNvSpPr>
              <p:nvPr/>
            </p:nvSpPr>
            <p:spPr bwMode="auto">
              <a:xfrm>
                <a:off x="864"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1" name="Oval 13"/>
              <p:cNvSpPr>
                <a:spLocks noChangeArrowheads="1"/>
              </p:cNvSpPr>
              <p:nvPr/>
            </p:nvSpPr>
            <p:spPr bwMode="auto">
              <a:xfrm>
                <a:off x="912"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2" name="Oval 14"/>
              <p:cNvSpPr>
                <a:spLocks noChangeArrowheads="1"/>
              </p:cNvSpPr>
              <p:nvPr/>
            </p:nvSpPr>
            <p:spPr bwMode="auto">
              <a:xfrm>
                <a:off x="528"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grpSp>
        <p:grpSp>
          <p:nvGrpSpPr>
            <p:cNvPr id="4" name="Group 15"/>
            <p:cNvGrpSpPr>
              <a:grpSpLocks/>
            </p:cNvGrpSpPr>
            <p:nvPr/>
          </p:nvGrpSpPr>
          <p:grpSpPr bwMode="auto">
            <a:xfrm>
              <a:off x="1008" y="576"/>
              <a:ext cx="432" cy="192"/>
              <a:chOff x="528" y="576"/>
              <a:chExt cx="432" cy="192"/>
            </a:xfrm>
          </p:grpSpPr>
          <p:sp>
            <p:nvSpPr>
              <p:cNvPr id="53264" name="Oval 16"/>
              <p:cNvSpPr>
                <a:spLocks noChangeArrowheads="1"/>
              </p:cNvSpPr>
              <p:nvPr/>
            </p:nvSpPr>
            <p:spPr bwMode="auto">
              <a:xfrm>
                <a:off x="576"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5" name="Oval 17"/>
              <p:cNvSpPr>
                <a:spLocks noChangeArrowheads="1"/>
              </p:cNvSpPr>
              <p:nvPr/>
            </p:nvSpPr>
            <p:spPr bwMode="auto">
              <a:xfrm>
                <a:off x="624"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6" name="Oval 18"/>
              <p:cNvSpPr>
                <a:spLocks noChangeArrowheads="1"/>
              </p:cNvSpPr>
              <p:nvPr/>
            </p:nvSpPr>
            <p:spPr bwMode="auto">
              <a:xfrm>
                <a:off x="672"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7" name="Oval 19"/>
              <p:cNvSpPr>
                <a:spLocks noChangeArrowheads="1"/>
              </p:cNvSpPr>
              <p:nvPr/>
            </p:nvSpPr>
            <p:spPr bwMode="auto">
              <a:xfrm>
                <a:off x="720"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8" name="Oval 20"/>
              <p:cNvSpPr>
                <a:spLocks noChangeArrowheads="1"/>
              </p:cNvSpPr>
              <p:nvPr/>
            </p:nvSpPr>
            <p:spPr bwMode="auto">
              <a:xfrm>
                <a:off x="768"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69" name="Oval 21"/>
              <p:cNvSpPr>
                <a:spLocks noChangeArrowheads="1"/>
              </p:cNvSpPr>
              <p:nvPr/>
            </p:nvSpPr>
            <p:spPr bwMode="auto">
              <a:xfrm>
                <a:off x="816"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70" name="Oval 22"/>
              <p:cNvSpPr>
                <a:spLocks noChangeArrowheads="1"/>
              </p:cNvSpPr>
              <p:nvPr/>
            </p:nvSpPr>
            <p:spPr bwMode="auto">
              <a:xfrm>
                <a:off x="864"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71" name="Oval 23"/>
              <p:cNvSpPr>
                <a:spLocks noChangeArrowheads="1"/>
              </p:cNvSpPr>
              <p:nvPr/>
            </p:nvSpPr>
            <p:spPr bwMode="auto">
              <a:xfrm>
                <a:off x="912"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sp>
            <p:nvSpPr>
              <p:cNvPr id="53272" name="Oval 24"/>
              <p:cNvSpPr>
                <a:spLocks noChangeArrowheads="1"/>
              </p:cNvSpPr>
              <p:nvPr/>
            </p:nvSpPr>
            <p:spPr bwMode="auto">
              <a:xfrm>
                <a:off x="528" y="576"/>
                <a:ext cx="48" cy="192"/>
              </a:xfrm>
              <a:prstGeom prst="ellipse">
                <a:avLst/>
              </a:prstGeom>
              <a:solidFill>
                <a:schemeClr val="accent2"/>
              </a:solidFill>
              <a:ln w="9525">
                <a:solidFill>
                  <a:schemeClr val="tx1"/>
                </a:solidFill>
                <a:round/>
                <a:headEnd/>
                <a:tailEnd/>
              </a:ln>
              <a:effectLst/>
            </p:spPr>
            <p:txBody>
              <a:bodyPr wrap="none" anchor="ctr"/>
              <a:lstStyle/>
              <a:p>
                <a:endParaRPr lang="en-US" dirty="0"/>
              </a:p>
            </p:txBody>
          </p:sp>
        </p:grpSp>
      </p:grpSp>
      <p:sp>
        <p:nvSpPr>
          <p:cNvPr id="53273" name="Text Box 25"/>
          <p:cNvSpPr txBox="1">
            <a:spLocks noChangeArrowheads="1"/>
          </p:cNvSpPr>
          <p:nvPr/>
        </p:nvSpPr>
        <p:spPr bwMode="auto">
          <a:xfrm>
            <a:off x="0" y="1763713"/>
            <a:ext cx="4876800" cy="1077218"/>
          </a:xfrm>
          <a:prstGeom prst="rect">
            <a:avLst/>
          </a:prstGeom>
          <a:noFill/>
          <a:ln w="9525">
            <a:noFill/>
            <a:miter lim="800000"/>
            <a:headEnd/>
            <a:tailEnd/>
          </a:ln>
          <a:effectLst/>
        </p:spPr>
        <p:txBody>
          <a:bodyPr>
            <a:spAutoFit/>
          </a:bodyPr>
          <a:lstStyle/>
          <a:p>
            <a:pPr algn="ctr" eaLnBrk="0" hangingPunct="0">
              <a:lnSpc>
                <a:spcPct val="50000"/>
              </a:lnSpc>
              <a:spcBef>
                <a:spcPct val="50000"/>
              </a:spcBef>
            </a:pPr>
            <a:r>
              <a:rPr lang="en-US" sz="1600" b="1" dirty="0">
                <a:solidFill>
                  <a:schemeClr val="tx1"/>
                </a:solidFill>
              </a:rPr>
              <a:t>CW Injector</a:t>
            </a:r>
          </a:p>
          <a:p>
            <a:pPr eaLnBrk="0" hangingPunct="0">
              <a:lnSpc>
                <a:spcPct val="50000"/>
              </a:lnSpc>
              <a:spcBef>
                <a:spcPct val="50000"/>
              </a:spcBef>
            </a:pPr>
            <a:r>
              <a:rPr lang="en-US" sz="1400" dirty="0">
                <a:solidFill>
                  <a:srgbClr val="FF0000"/>
                </a:solidFill>
              </a:rPr>
              <a:t>Warm rf gun</a:t>
            </a:r>
            <a:r>
              <a:rPr lang="en-US" sz="1400" dirty="0">
                <a:solidFill>
                  <a:schemeClr val="tx1"/>
                </a:solidFill>
              </a:rPr>
              <a:t>   </a:t>
            </a:r>
            <a:r>
              <a:rPr lang="en-US" sz="1400" dirty="0">
                <a:solidFill>
                  <a:schemeClr val="accent2"/>
                </a:solidFill>
              </a:rPr>
              <a:t>Cold Preaccelerator</a:t>
            </a:r>
            <a:r>
              <a:rPr lang="en-US" sz="1400" dirty="0">
                <a:solidFill>
                  <a:schemeClr val="tx1"/>
                </a:solidFill>
              </a:rPr>
              <a:t>    </a:t>
            </a:r>
            <a:r>
              <a:rPr lang="en-US" sz="1400" dirty="0">
                <a:solidFill>
                  <a:srgbClr val="CC0000"/>
                </a:solidFill>
              </a:rPr>
              <a:t>Optical Buncher</a:t>
            </a:r>
          </a:p>
          <a:p>
            <a:pPr eaLnBrk="0" hangingPunct="0">
              <a:lnSpc>
                <a:spcPct val="50000"/>
              </a:lnSpc>
              <a:spcBef>
                <a:spcPct val="50000"/>
              </a:spcBef>
            </a:pPr>
            <a:r>
              <a:rPr lang="en-US" sz="1400" dirty="0">
                <a:solidFill>
                  <a:schemeClr val="tx1"/>
                </a:solidFill>
              </a:rPr>
              <a:t>433 MHz x </a:t>
            </a:r>
            <a:r>
              <a:rPr lang="en-US" sz="1400" dirty="0" smtClean="0">
                <a:solidFill>
                  <a:schemeClr val="tx1"/>
                </a:solidFill>
              </a:rPr>
              <a:t>6E03 </a:t>
            </a:r>
            <a:r>
              <a:rPr lang="en-US" sz="1400" dirty="0">
                <a:solidFill>
                  <a:schemeClr val="tx1"/>
                </a:solidFill>
              </a:rPr>
              <a:t>e</a:t>
            </a:r>
            <a:r>
              <a:rPr lang="en-US" sz="1400" baseline="30000" dirty="0">
                <a:solidFill>
                  <a:schemeClr val="tx1"/>
                </a:solidFill>
              </a:rPr>
              <a:t>-</a:t>
            </a:r>
            <a:r>
              <a:rPr lang="en-US" sz="1400" dirty="0">
                <a:solidFill>
                  <a:schemeClr val="tx1"/>
                </a:solidFill>
              </a:rPr>
              <a:t>/macropulse </a:t>
            </a:r>
            <a:r>
              <a:rPr lang="en-US" sz="1400" dirty="0" smtClean="0">
                <a:solidFill>
                  <a:schemeClr val="tx1"/>
                </a:solidFill>
              </a:rPr>
              <a:t>(</a:t>
            </a:r>
            <a:r>
              <a:rPr lang="en-US" sz="1400" dirty="0" smtClean="0"/>
              <a:t>145</a:t>
            </a:r>
            <a:r>
              <a:rPr lang="en-US" sz="1400" dirty="0" smtClean="0">
                <a:solidFill>
                  <a:schemeClr val="tx1"/>
                </a:solidFill>
              </a:rPr>
              <a:t> </a:t>
            </a:r>
            <a:r>
              <a:rPr lang="en-US" sz="1400" dirty="0">
                <a:solidFill>
                  <a:schemeClr val="tx1"/>
                </a:solidFill>
                <a:latin typeface="Symbol" pitchFamily="18" charset="2"/>
              </a:rPr>
              <a:t>m</a:t>
            </a:r>
            <a:r>
              <a:rPr lang="en-US" sz="1400" dirty="0">
                <a:solidFill>
                  <a:schemeClr val="tx1"/>
                </a:solidFill>
              </a:rPr>
              <a:t>pulse/macropulse)</a:t>
            </a:r>
          </a:p>
          <a:p>
            <a:pPr eaLnBrk="0" hangingPunct="0">
              <a:lnSpc>
                <a:spcPct val="50000"/>
              </a:lnSpc>
              <a:spcBef>
                <a:spcPct val="50000"/>
              </a:spcBef>
            </a:pPr>
            <a:r>
              <a:rPr lang="en-US" sz="1400" dirty="0" smtClean="0">
                <a:solidFill>
                  <a:schemeClr val="tx1"/>
                </a:solidFill>
                <a:latin typeface="Symbol" pitchFamily="18" charset="2"/>
              </a:rPr>
              <a:t>e</a:t>
            </a:r>
            <a:r>
              <a:rPr lang="en-US" sz="1400" baseline="-25000" dirty="0" smtClean="0">
                <a:solidFill>
                  <a:schemeClr val="tx1"/>
                </a:solidFill>
              </a:rPr>
              <a:t>N</a:t>
            </a:r>
            <a:r>
              <a:rPr lang="en-US" sz="1400" dirty="0" smtClean="0">
                <a:solidFill>
                  <a:schemeClr val="tx1"/>
                </a:solidFill>
              </a:rPr>
              <a:t>~10</a:t>
            </a:r>
            <a:r>
              <a:rPr lang="en-US" sz="1400" baseline="30000" dirty="0" smtClean="0">
                <a:solidFill>
                  <a:schemeClr val="tx1"/>
                </a:solidFill>
              </a:rPr>
              <a:t>-10</a:t>
            </a:r>
            <a:r>
              <a:rPr lang="en-US" sz="1400" dirty="0" smtClean="0">
                <a:solidFill>
                  <a:schemeClr val="tx1"/>
                </a:solidFill>
              </a:rPr>
              <a:t> </a:t>
            </a:r>
            <a:r>
              <a:rPr lang="en-US" sz="1400" dirty="0">
                <a:solidFill>
                  <a:schemeClr val="tx1"/>
                </a:solidFill>
              </a:rPr>
              <a:t>m (but note Q/</a:t>
            </a:r>
            <a:r>
              <a:rPr lang="en-US" sz="1400" dirty="0">
                <a:solidFill>
                  <a:schemeClr val="tx1"/>
                </a:solidFill>
                <a:latin typeface="Symbol" pitchFamily="18" charset="2"/>
              </a:rPr>
              <a:t>e</a:t>
            </a:r>
            <a:r>
              <a:rPr lang="en-US" sz="1400" baseline="-25000" dirty="0">
                <a:solidFill>
                  <a:schemeClr val="tx1"/>
                </a:solidFill>
              </a:rPr>
              <a:t>N</a:t>
            </a:r>
            <a:r>
              <a:rPr lang="en-US" sz="1400" dirty="0">
                <a:solidFill>
                  <a:schemeClr val="tx1"/>
                </a:solidFill>
              </a:rPr>
              <a:t> </a:t>
            </a:r>
            <a:r>
              <a:rPr lang="en-US" sz="1400" dirty="0" smtClean="0">
                <a:solidFill>
                  <a:schemeClr val="tx1"/>
                </a:solidFill>
              </a:rPr>
              <a:t>&lt;&lt; </a:t>
            </a:r>
            <a:r>
              <a:rPr lang="en-US" sz="1400" dirty="0">
                <a:solidFill>
                  <a:schemeClr val="tx1"/>
                </a:solidFill>
              </a:rPr>
              <a:t>1 </a:t>
            </a:r>
            <a:r>
              <a:rPr lang="en-US" sz="1400" dirty="0" smtClean="0">
                <a:solidFill>
                  <a:schemeClr val="tx1"/>
                </a:solidFill>
              </a:rPr>
              <a:t>nC/</a:t>
            </a:r>
            <a:r>
              <a:rPr lang="en-US" sz="1400" dirty="0" smtClean="0">
                <a:latin typeface="Symbol" pitchFamily="18" charset="2"/>
              </a:rPr>
              <a:t>m</a:t>
            </a:r>
            <a:r>
              <a:rPr lang="en-US" sz="1400" dirty="0" smtClean="0"/>
              <a:t>m</a:t>
            </a:r>
            <a:r>
              <a:rPr lang="en-US" sz="1400" dirty="0" smtClean="0">
                <a:solidFill>
                  <a:schemeClr val="tx1"/>
                </a:solidFill>
              </a:rPr>
              <a:t>)</a:t>
            </a:r>
            <a:endParaRPr lang="en-US" sz="1400" dirty="0">
              <a:solidFill>
                <a:schemeClr val="tx1"/>
              </a:solidFill>
              <a:latin typeface="Symbol" pitchFamily="18" charset="2"/>
            </a:endParaRPr>
          </a:p>
          <a:p>
            <a:pPr eaLnBrk="0" hangingPunct="0">
              <a:lnSpc>
                <a:spcPct val="50000"/>
              </a:lnSpc>
              <a:spcBef>
                <a:spcPct val="50000"/>
              </a:spcBef>
            </a:pPr>
            <a:endParaRPr lang="en-US" sz="1400" dirty="0">
              <a:solidFill>
                <a:schemeClr val="tx1"/>
              </a:solidFill>
            </a:endParaRPr>
          </a:p>
        </p:txBody>
      </p:sp>
      <p:grpSp>
        <p:nvGrpSpPr>
          <p:cNvPr id="5" name="Group 26"/>
          <p:cNvGrpSpPr>
            <a:grpSpLocks/>
          </p:cNvGrpSpPr>
          <p:nvPr/>
        </p:nvGrpSpPr>
        <p:grpSpPr bwMode="auto">
          <a:xfrm>
            <a:off x="3228975" y="1104900"/>
            <a:ext cx="1495425" cy="266700"/>
            <a:chOff x="1458" y="1992"/>
            <a:chExt cx="1278" cy="336"/>
          </a:xfrm>
        </p:grpSpPr>
        <p:grpSp>
          <p:nvGrpSpPr>
            <p:cNvPr id="6" name="Group 27"/>
            <p:cNvGrpSpPr>
              <a:grpSpLocks/>
            </p:cNvGrpSpPr>
            <p:nvPr/>
          </p:nvGrpSpPr>
          <p:grpSpPr bwMode="auto">
            <a:xfrm>
              <a:off x="1458" y="1992"/>
              <a:ext cx="384" cy="336"/>
              <a:chOff x="1440" y="2016"/>
              <a:chExt cx="384" cy="336"/>
            </a:xfrm>
          </p:grpSpPr>
          <p:grpSp>
            <p:nvGrpSpPr>
              <p:cNvPr id="7" name="Group 28"/>
              <p:cNvGrpSpPr>
                <a:grpSpLocks/>
              </p:cNvGrpSpPr>
              <p:nvPr/>
            </p:nvGrpSpPr>
            <p:grpSpPr bwMode="auto">
              <a:xfrm>
                <a:off x="1440" y="2016"/>
                <a:ext cx="384" cy="144"/>
                <a:chOff x="1440" y="2016"/>
                <a:chExt cx="384" cy="144"/>
              </a:xfrm>
            </p:grpSpPr>
            <p:sp>
              <p:nvSpPr>
                <p:cNvPr id="53277" name="Rectangle 29"/>
                <p:cNvSpPr>
                  <a:spLocks noChangeArrowheads="1"/>
                </p:cNvSpPr>
                <p:nvPr/>
              </p:nvSpPr>
              <p:spPr bwMode="auto">
                <a:xfrm>
                  <a:off x="1440"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78" name="Rectangle 30"/>
                <p:cNvSpPr>
                  <a:spLocks noChangeArrowheads="1"/>
                </p:cNvSpPr>
                <p:nvPr/>
              </p:nvSpPr>
              <p:spPr bwMode="auto">
                <a:xfrm>
                  <a:off x="1488"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79" name="Rectangle 31"/>
                <p:cNvSpPr>
                  <a:spLocks noChangeArrowheads="1"/>
                </p:cNvSpPr>
                <p:nvPr/>
              </p:nvSpPr>
              <p:spPr bwMode="auto">
                <a:xfrm>
                  <a:off x="1536"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80" name="Rectangle 32"/>
                <p:cNvSpPr>
                  <a:spLocks noChangeArrowheads="1"/>
                </p:cNvSpPr>
                <p:nvPr/>
              </p:nvSpPr>
              <p:spPr bwMode="auto">
                <a:xfrm>
                  <a:off x="1584"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81" name="Rectangle 33"/>
                <p:cNvSpPr>
                  <a:spLocks noChangeArrowheads="1"/>
                </p:cNvSpPr>
                <p:nvPr/>
              </p:nvSpPr>
              <p:spPr bwMode="auto">
                <a:xfrm>
                  <a:off x="1632"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82" name="Rectangle 34"/>
                <p:cNvSpPr>
                  <a:spLocks noChangeArrowheads="1"/>
                </p:cNvSpPr>
                <p:nvPr/>
              </p:nvSpPr>
              <p:spPr bwMode="auto">
                <a:xfrm>
                  <a:off x="1680"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83" name="Rectangle 35"/>
                <p:cNvSpPr>
                  <a:spLocks noChangeArrowheads="1"/>
                </p:cNvSpPr>
                <p:nvPr/>
              </p:nvSpPr>
              <p:spPr bwMode="auto">
                <a:xfrm>
                  <a:off x="1728"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84" name="Rectangle 36"/>
                <p:cNvSpPr>
                  <a:spLocks noChangeArrowheads="1"/>
                </p:cNvSpPr>
                <p:nvPr/>
              </p:nvSpPr>
              <p:spPr bwMode="auto">
                <a:xfrm>
                  <a:off x="1776"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sp>
            <p:nvSpPr>
              <p:cNvPr id="53285" name="Rectangle 37"/>
              <p:cNvSpPr>
                <a:spLocks noChangeArrowheads="1"/>
              </p:cNvSpPr>
              <p:nvPr/>
            </p:nvSpPr>
            <p:spPr bwMode="auto">
              <a:xfrm>
                <a:off x="1776"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86" name="Rectangle 38"/>
              <p:cNvSpPr>
                <a:spLocks noChangeArrowheads="1"/>
              </p:cNvSpPr>
              <p:nvPr/>
            </p:nvSpPr>
            <p:spPr bwMode="auto">
              <a:xfrm>
                <a:off x="1440"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87" name="Rectangle 39"/>
              <p:cNvSpPr>
                <a:spLocks noChangeArrowheads="1"/>
              </p:cNvSpPr>
              <p:nvPr/>
            </p:nvSpPr>
            <p:spPr bwMode="auto">
              <a:xfrm>
                <a:off x="1488"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88" name="Rectangle 40"/>
              <p:cNvSpPr>
                <a:spLocks noChangeArrowheads="1"/>
              </p:cNvSpPr>
              <p:nvPr/>
            </p:nvSpPr>
            <p:spPr bwMode="auto">
              <a:xfrm>
                <a:off x="1536"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89" name="Rectangle 41"/>
              <p:cNvSpPr>
                <a:spLocks noChangeArrowheads="1"/>
              </p:cNvSpPr>
              <p:nvPr/>
            </p:nvSpPr>
            <p:spPr bwMode="auto">
              <a:xfrm>
                <a:off x="1584"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90" name="Rectangle 42"/>
              <p:cNvSpPr>
                <a:spLocks noChangeArrowheads="1"/>
              </p:cNvSpPr>
              <p:nvPr/>
            </p:nvSpPr>
            <p:spPr bwMode="auto">
              <a:xfrm>
                <a:off x="1632"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91" name="Rectangle 43"/>
              <p:cNvSpPr>
                <a:spLocks noChangeArrowheads="1"/>
              </p:cNvSpPr>
              <p:nvPr/>
            </p:nvSpPr>
            <p:spPr bwMode="auto">
              <a:xfrm>
                <a:off x="1680"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92" name="Rectangle 44"/>
              <p:cNvSpPr>
                <a:spLocks noChangeArrowheads="1"/>
              </p:cNvSpPr>
              <p:nvPr/>
            </p:nvSpPr>
            <p:spPr bwMode="auto">
              <a:xfrm>
                <a:off x="1728"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8" name="Group 45"/>
            <p:cNvGrpSpPr>
              <a:grpSpLocks/>
            </p:cNvGrpSpPr>
            <p:nvPr/>
          </p:nvGrpSpPr>
          <p:grpSpPr bwMode="auto">
            <a:xfrm>
              <a:off x="2208" y="2064"/>
              <a:ext cx="192" cy="192"/>
              <a:chOff x="1440" y="2016"/>
              <a:chExt cx="384" cy="336"/>
            </a:xfrm>
          </p:grpSpPr>
          <p:grpSp>
            <p:nvGrpSpPr>
              <p:cNvPr id="9" name="Group 46"/>
              <p:cNvGrpSpPr>
                <a:grpSpLocks/>
              </p:cNvGrpSpPr>
              <p:nvPr/>
            </p:nvGrpSpPr>
            <p:grpSpPr bwMode="auto">
              <a:xfrm>
                <a:off x="1440" y="2016"/>
                <a:ext cx="384" cy="144"/>
                <a:chOff x="1440" y="2016"/>
                <a:chExt cx="384" cy="144"/>
              </a:xfrm>
            </p:grpSpPr>
            <p:sp>
              <p:nvSpPr>
                <p:cNvPr id="53295" name="Rectangle 47"/>
                <p:cNvSpPr>
                  <a:spLocks noChangeArrowheads="1"/>
                </p:cNvSpPr>
                <p:nvPr/>
              </p:nvSpPr>
              <p:spPr bwMode="auto">
                <a:xfrm>
                  <a:off x="1440"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96" name="Rectangle 48"/>
                <p:cNvSpPr>
                  <a:spLocks noChangeArrowheads="1"/>
                </p:cNvSpPr>
                <p:nvPr/>
              </p:nvSpPr>
              <p:spPr bwMode="auto">
                <a:xfrm>
                  <a:off x="1488"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97" name="Rectangle 49"/>
                <p:cNvSpPr>
                  <a:spLocks noChangeArrowheads="1"/>
                </p:cNvSpPr>
                <p:nvPr/>
              </p:nvSpPr>
              <p:spPr bwMode="auto">
                <a:xfrm>
                  <a:off x="1536"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298" name="Rectangle 50"/>
                <p:cNvSpPr>
                  <a:spLocks noChangeArrowheads="1"/>
                </p:cNvSpPr>
                <p:nvPr/>
              </p:nvSpPr>
              <p:spPr bwMode="auto">
                <a:xfrm>
                  <a:off x="1584"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299" name="Rectangle 51"/>
                <p:cNvSpPr>
                  <a:spLocks noChangeArrowheads="1"/>
                </p:cNvSpPr>
                <p:nvPr/>
              </p:nvSpPr>
              <p:spPr bwMode="auto">
                <a:xfrm>
                  <a:off x="1632"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00" name="Rectangle 52"/>
                <p:cNvSpPr>
                  <a:spLocks noChangeArrowheads="1"/>
                </p:cNvSpPr>
                <p:nvPr/>
              </p:nvSpPr>
              <p:spPr bwMode="auto">
                <a:xfrm>
                  <a:off x="1680"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301" name="Rectangle 53"/>
                <p:cNvSpPr>
                  <a:spLocks noChangeArrowheads="1"/>
                </p:cNvSpPr>
                <p:nvPr/>
              </p:nvSpPr>
              <p:spPr bwMode="auto">
                <a:xfrm>
                  <a:off x="1728" y="2016"/>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02" name="Rectangle 54"/>
                <p:cNvSpPr>
                  <a:spLocks noChangeArrowheads="1"/>
                </p:cNvSpPr>
                <p:nvPr/>
              </p:nvSpPr>
              <p:spPr bwMode="auto">
                <a:xfrm>
                  <a:off x="1776" y="2016"/>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sp>
            <p:nvSpPr>
              <p:cNvPr id="53303" name="Rectangle 55"/>
              <p:cNvSpPr>
                <a:spLocks noChangeArrowheads="1"/>
              </p:cNvSpPr>
              <p:nvPr/>
            </p:nvSpPr>
            <p:spPr bwMode="auto">
              <a:xfrm>
                <a:off x="1776"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04" name="Rectangle 56"/>
              <p:cNvSpPr>
                <a:spLocks noChangeArrowheads="1"/>
              </p:cNvSpPr>
              <p:nvPr/>
            </p:nvSpPr>
            <p:spPr bwMode="auto">
              <a:xfrm>
                <a:off x="1440"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305" name="Rectangle 57"/>
              <p:cNvSpPr>
                <a:spLocks noChangeArrowheads="1"/>
              </p:cNvSpPr>
              <p:nvPr/>
            </p:nvSpPr>
            <p:spPr bwMode="auto">
              <a:xfrm>
                <a:off x="1488"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06" name="Rectangle 58"/>
              <p:cNvSpPr>
                <a:spLocks noChangeArrowheads="1"/>
              </p:cNvSpPr>
              <p:nvPr/>
            </p:nvSpPr>
            <p:spPr bwMode="auto">
              <a:xfrm>
                <a:off x="1536"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307" name="Rectangle 59"/>
              <p:cNvSpPr>
                <a:spLocks noChangeArrowheads="1"/>
              </p:cNvSpPr>
              <p:nvPr/>
            </p:nvSpPr>
            <p:spPr bwMode="auto">
              <a:xfrm>
                <a:off x="1584"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08" name="Rectangle 60"/>
              <p:cNvSpPr>
                <a:spLocks noChangeArrowheads="1"/>
              </p:cNvSpPr>
              <p:nvPr/>
            </p:nvSpPr>
            <p:spPr bwMode="auto">
              <a:xfrm>
                <a:off x="1632"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sp>
            <p:nvSpPr>
              <p:cNvPr id="53309" name="Rectangle 61"/>
              <p:cNvSpPr>
                <a:spLocks noChangeArrowheads="1"/>
              </p:cNvSpPr>
              <p:nvPr/>
            </p:nvSpPr>
            <p:spPr bwMode="auto">
              <a:xfrm>
                <a:off x="1680" y="2208"/>
                <a:ext cx="48" cy="144"/>
              </a:xfrm>
              <a:prstGeom prst="rect">
                <a:avLst/>
              </a:prstGeom>
              <a:solidFill>
                <a:schemeClr val="tx1"/>
              </a:solidFill>
              <a:ln w="9525">
                <a:solidFill>
                  <a:schemeClr val="tx1"/>
                </a:solidFill>
                <a:miter lim="800000"/>
                <a:headEnd/>
                <a:tailEnd/>
              </a:ln>
              <a:effectLst/>
            </p:spPr>
            <p:txBody>
              <a:bodyPr wrap="none" anchor="ctr"/>
              <a:lstStyle/>
              <a:p>
                <a:endParaRPr lang="en-US" dirty="0"/>
              </a:p>
            </p:txBody>
          </p:sp>
          <p:sp>
            <p:nvSpPr>
              <p:cNvPr id="53310" name="Rectangle 62"/>
              <p:cNvSpPr>
                <a:spLocks noChangeArrowheads="1"/>
              </p:cNvSpPr>
              <p:nvPr/>
            </p:nvSpPr>
            <p:spPr bwMode="auto">
              <a:xfrm>
                <a:off x="1728" y="2208"/>
                <a:ext cx="48" cy="144"/>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10" name="Group 63"/>
            <p:cNvGrpSpPr>
              <a:grpSpLocks/>
            </p:cNvGrpSpPr>
            <p:nvPr/>
          </p:nvGrpSpPr>
          <p:grpSpPr bwMode="auto">
            <a:xfrm>
              <a:off x="1872" y="2064"/>
              <a:ext cx="288" cy="192"/>
              <a:chOff x="1920" y="2976"/>
              <a:chExt cx="384" cy="288"/>
            </a:xfrm>
          </p:grpSpPr>
          <p:sp>
            <p:nvSpPr>
              <p:cNvPr id="53312" name="AutoShape 64"/>
              <p:cNvSpPr>
                <a:spLocks noChangeArrowheads="1"/>
              </p:cNvSpPr>
              <p:nvPr/>
            </p:nvSpPr>
            <p:spPr bwMode="auto">
              <a:xfrm>
                <a:off x="1920" y="3072"/>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13" name="AutoShape 65"/>
              <p:cNvSpPr>
                <a:spLocks noChangeArrowheads="1"/>
              </p:cNvSpPr>
              <p:nvPr/>
            </p:nvSpPr>
            <p:spPr bwMode="auto">
              <a:xfrm>
                <a:off x="2208" y="3072"/>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14" name="AutoShape 66"/>
              <p:cNvSpPr>
                <a:spLocks noChangeArrowheads="1"/>
              </p:cNvSpPr>
              <p:nvPr/>
            </p:nvSpPr>
            <p:spPr bwMode="auto">
              <a:xfrm flipV="1">
                <a:off x="2016" y="2976"/>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15" name="AutoShape 67"/>
              <p:cNvSpPr>
                <a:spLocks noChangeArrowheads="1"/>
              </p:cNvSpPr>
              <p:nvPr/>
            </p:nvSpPr>
            <p:spPr bwMode="auto">
              <a:xfrm flipV="1">
                <a:off x="2112" y="2976"/>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grpSp>
        <p:grpSp>
          <p:nvGrpSpPr>
            <p:cNvPr id="11" name="Group 68"/>
            <p:cNvGrpSpPr>
              <a:grpSpLocks/>
            </p:cNvGrpSpPr>
            <p:nvPr/>
          </p:nvGrpSpPr>
          <p:grpSpPr bwMode="auto">
            <a:xfrm>
              <a:off x="2448" y="2064"/>
              <a:ext cx="288" cy="192"/>
              <a:chOff x="1920" y="2976"/>
              <a:chExt cx="384" cy="288"/>
            </a:xfrm>
          </p:grpSpPr>
          <p:sp>
            <p:nvSpPr>
              <p:cNvPr id="53317" name="AutoShape 69"/>
              <p:cNvSpPr>
                <a:spLocks noChangeArrowheads="1"/>
              </p:cNvSpPr>
              <p:nvPr/>
            </p:nvSpPr>
            <p:spPr bwMode="auto">
              <a:xfrm>
                <a:off x="1920" y="3072"/>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18" name="AutoShape 70"/>
              <p:cNvSpPr>
                <a:spLocks noChangeArrowheads="1"/>
              </p:cNvSpPr>
              <p:nvPr/>
            </p:nvSpPr>
            <p:spPr bwMode="auto">
              <a:xfrm>
                <a:off x="2208" y="3072"/>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19" name="AutoShape 71"/>
              <p:cNvSpPr>
                <a:spLocks noChangeArrowheads="1"/>
              </p:cNvSpPr>
              <p:nvPr/>
            </p:nvSpPr>
            <p:spPr bwMode="auto">
              <a:xfrm flipV="1">
                <a:off x="2016" y="2976"/>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20" name="AutoShape 72"/>
              <p:cNvSpPr>
                <a:spLocks noChangeArrowheads="1"/>
              </p:cNvSpPr>
              <p:nvPr/>
            </p:nvSpPr>
            <p:spPr bwMode="auto">
              <a:xfrm flipV="1">
                <a:off x="2112" y="2976"/>
                <a:ext cx="96" cy="192"/>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grpSp>
      </p:grpSp>
      <p:sp>
        <p:nvSpPr>
          <p:cNvPr id="53321" name="Line 73"/>
          <p:cNvSpPr>
            <a:spLocks noChangeShapeType="1"/>
          </p:cNvSpPr>
          <p:nvPr/>
        </p:nvSpPr>
        <p:spPr bwMode="auto">
          <a:xfrm flipV="1">
            <a:off x="142875" y="1228725"/>
            <a:ext cx="8382000" cy="9525"/>
          </a:xfrm>
          <a:prstGeom prst="line">
            <a:avLst/>
          </a:prstGeom>
          <a:noFill/>
          <a:ln w="9525">
            <a:solidFill>
              <a:schemeClr val="tx1"/>
            </a:solidFill>
            <a:round/>
            <a:headEnd/>
            <a:tailEnd/>
          </a:ln>
          <a:effectLst/>
        </p:spPr>
        <p:txBody>
          <a:bodyPr wrap="none"/>
          <a:lstStyle/>
          <a:p>
            <a:endParaRPr lang="en-US" dirty="0"/>
          </a:p>
        </p:txBody>
      </p:sp>
      <p:grpSp>
        <p:nvGrpSpPr>
          <p:cNvPr id="12" name="Group 74"/>
          <p:cNvGrpSpPr>
            <a:grpSpLocks/>
          </p:cNvGrpSpPr>
          <p:nvPr/>
        </p:nvGrpSpPr>
        <p:grpSpPr bwMode="auto">
          <a:xfrm>
            <a:off x="4876800" y="838200"/>
            <a:ext cx="152400" cy="762000"/>
            <a:chOff x="1824" y="2592"/>
            <a:chExt cx="1056" cy="1008"/>
          </a:xfrm>
        </p:grpSpPr>
        <p:sp>
          <p:nvSpPr>
            <p:cNvPr id="53323" name="Rectangle 75"/>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24" name="Rectangle 76"/>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25" name="Rectangle 77"/>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13" name="Group 78"/>
          <p:cNvGrpSpPr>
            <a:grpSpLocks/>
          </p:cNvGrpSpPr>
          <p:nvPr/>
        </p:nvGrpSpPr>
        <p:grpSpPr bwMode="auto">
          <a:xfrm>
            <a:off x="5105400" y="914400"/>
            <a:ext cx="533400" cy="381000"/>
            <a:chOff x="2016" y="2592"/>
            <a:chExt cx="1488" cy="816"/>
          </a:xfrm>
        </p:grpSpPr>
        <p:sp>
          <p:nvSpPr>
            <p:cNvPr id="53327" name="Rectangle 79"/>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28" name="Rectangle 80"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329" name="Freeform 81"/>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30" name="Freeform 82"/>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31" name="Line 83"/>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32" name="Line 84"/>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14" name="Group 85"/>
          <p:cNvGrpSpPr>
            <a:grpSpLocks/>
          </p:cNvGrpSpPr>
          <p:nvPr/>
        </p:nvGrpSpPr>
        <p:grpSpPr bwMode="auto">
          <a:xfrm flipV="1">
            <a:off x="5705475" y="1181100"/>
            <a:ext cx="533400" cy="381000"/>
            <a:chOff x="2016" y="2592"/>
            <a:chExt cx="1488" cy="816"/>
          </a:xfrm>
        </p:grpSpPr>
        <p:sp>
          <p:nvSpPr>
            <p:cNvPr id="53334" name="Rectangle 86"/>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35" name="Rectangle 87"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336" name="Freeform 88"/>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37" name="Freeform 89"/>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38" name="Line 90"/>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39" name="Line 91"/>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15" name="Group 92"/>
          <p:cNvGrpSpPr>
            <a:grpSpLocks/>
          </p:cNvGrpSpPr>
          <p:nvPr/>
        </p:nvGrpSpPr>
        <p:grpSpPr bwMode="auto">
          <a:xfrm>
            <a:off x="6267450" y="914400"/>
            <a:ext cx="533400" cy="381000"/>
            <a:chOff x="2016" y="2592"/>
            <a:chExt cx="1488" cy="816"/>
          </a:xfrm>
        </p:grpSpPr>
        <p:sp>
          <p:nvSpPr>
            <p:cNvPr id="53341" name="Rectangle 93"/>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42" name="Rectangle 94"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343" name="Freeform 95"/>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44" name="Freeform 96"/>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45" name="Line 97"/>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46" name="Line 98"/>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16" name="Group 99"/>
          <p:cNvGrpSpPr>
            <a:grpSpLocks/>
          </p:cNvGrpSpPr>
          <p:nvPr/>
        </p:nvGrpSpPr>
        <p:grpSpPr bwMode="auto">
          <a:xfrm flipV="1">
            <a:off x="6867525" y="1171575"/>
            <a:ext cx="533400" cy="381000"/>
            <a:chOff x="2016" y="2592"/>
            <a:chExt cx="1488" cy="816"/>
          </a:xfrm>
        </p:grpSpPr>
        <p:sp>
          <p:nvSpPr>
            <p:cNvPr id="53348" name="Rectangle 100"/>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49" name="Rectangle 101"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350" name="Freeform 102"/>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51" name="Freeform 103"/>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52" name="Line 104"/>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53" name="Line 105"/>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17" name="Group 106"/>
          <p:cNvGrpSpPr>
            <a:grpSpLocks/>
          </p:cNvGrpSpPr>
          <p:nvPr/>
        </p:nvGrpSpPr>
        <p:grpSpPr bwMode="auto">
          <a:xfrm>
            <a:off x="7467600" y="838200"/>
            <a:ext cx="152400" cy="762000"/>
            <a:chOff x="1824" y="2592"/>
            <a:chExt cx="1056" cy="1008"/>
          </a:xfrm>
        </p:grpSpPr>
        <p:sp>
          <p:nvSpPr>
            <p:cNvPr id="53355" name="Rectangle 107"/>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56" name="Rectangle 108"/>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57" name="Rectangle 109"/>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18" name="Group 110"/>
          <p:cNvGrpSpPr>
            <a:grpSpLocks/>
          </p:cNvGrpSpPr>
          <p:nvPr/>
        </p:nvGrpSpPr>
        <p:grpSpPr bwMode="auto">
          <a:xfrm>
            <a:off x="7696200" y="914400"/>
            <a:ext cx="533400" cy="381000"/>
            <a:chOff x="2016" y="2592"/>
            <a:chExt cx="1488" cy="816"/>
          </a:xfrm>
        </p:grpSpPr>
        <p:sp>
          <p:nvSpPr>
            <p:cNvPr id="53359" name="Rectangle 111"/>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60" name="Rectangle 112"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361" name="Freeform 113"/>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62" name="Freeform 114"/>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63" name="Line 115"/>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64" name="Line 116"/>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sp>
        <p:nvSpPr>
          <p:cNvPr id="53365" name="Text Box 117"/>
          <p:cNvSpPr txBox="1">
            <a:spLocks noChangeArrowheads="1"/>
          </p:cNvSpPr>
          <p:nvPr/>
        </p:nvSpPr>
        <p:spPr bwMode="auto">
          <a:xfrm>
            <a:off x="4724400" y="1674432"/>
            <a:ext cx="3886200" cy="1221168"/>
          </a:xfrm>
          <a:prstGeom prst="rect">
            <a:avLst/>
          </a:prstGeom>
          <a:noFill/>
          <a:ln w="9525">
            <a:noFill/>
            <a:miter lim="800000"/>
            <a:headEnd/>
            <a:tailEnd/>
          </a:ln>
          <a:effectLst/>
        </p:spPr>
        <p:txBody>
          <a:bodyPr>
            <a:spAutoFit/>
          </a:bodyPr>
          <a:lstStyle/>
          <a:p>
            <a:pPr algn="ctr" eaLnBrk="0" hangingPunct="0">
              <a:lnSpc>
                <a:spcPct val="75000"/>
              </a:lnSpc>
              <a:spcBef>
                <a:spcPct val="45000"/>
              </a:spcBef>
            </a:pPr>
            <a:r>
              <a:rPr lang="en-US" sz="1600" b="1" dirty="0">
                <a:solidFill>
                  <a:schemeClr val="tx1"/>
                </a:solidFill>
              </a:rPr>
              <a:t>Laser Accelerator</a:t>
            </a:r>
          </a:p>
          <a:p>
            <a:pPr eaLnBrk="0" hangingPunct="0">
              <a:lnSpc>
                <a:spcPct val="75000"/>
              </a:lnSpc>
              <a:spcBef>
                <a:spcPct val="45000"/>
              </a:spcBef>
            </a:pPr>
            <a:r>
              <a:rPr lang="en-US" sz="1400" dirty="0" smtClean="0">
                <a:solidFill>
                  <a:schemeClr val="tx1"/>
                </a:solidFill>
                <a:latin typeface="Symbol" pitchFamily="18" charset="2"/>
              </a:rPr>
              <a:t>l=</a:t>
            </a:r>
            <a:r>
              <a:rPr lang="en-US" sz="1400" dirty="0" smtClean="0">
                <a:solidFill>
                  <a:schemeClr val="tx1"/>
                </a:solidFill>
              </a:rPr>
              <a:t>2-4 </a:t>
            </a:r>
            <a:r>
              <a:rPr lang="en-US" sz="1400" dirty="0">
                <a:solidFill>
                  <a:schemeClr val="tx1"/>
                </a:solidFill>
                <a:latin typeface="Symbol" pitchFamily="18" charset="2"/>
              </a:rPr>
              <a:t>m, </a:t>
            </a:r>
            <a:r>
              <a:rPr lang="en-US" sz="1400" dirty="0">
                <a:solidFill>
                  <a:schemeClr val="tx1"/>
                </a:solidFill>
              </a:rPr>
              <a:t>G~1 GeV/m</a:t>
            </a:r>
          </a:p>
          <a:p>
            <a:pPr eaLnBrk="0" hangingPunct="0">
              <a:lnSpc>
                <a:spcPct val="75000"/>
              </a:lnSpc>
              <a:spcBef>
                <a:spcPct val="45000"/>
              </a:spcBef>
            </a:pPr>
            <a:r>
              <a:rPr lang="en-US" sz="1400" dirty="0">
                <a:solidFill>
                  <a:schemeClr val="tx1"/>
                </a:solidFill>
              </a:rPr>
              <a:t>Photonic Band Gap Fiber structures embedded in optical resonant rings</a:t>
            </a:r>
          </a:p>
          <a:p>
            <a:pPr eaLnBrk="0" hangingPunct="0">
              <a:lnSpc>
                <a:spcPct val="75000"/>
              </a:lnSpc>
              <a:spcBef>
                <a:spcPct val="45000"/>
              </a:spcBef>
            </a:pPr>
            <a:r>
              <a:rPr lang="en-US" sz="1400" dirty="0">
                <a:solidFill>
                  <a:schemeClr val="tx1"/>
                </a:solidFill>
              </a:rPr>
              <a:t>Permanent Magnet Quads (B’~2.5 kT/m)</a:t>
            </a:r>
          </a:p>
        </p:txBody>
      </p:sp>
      <p:grpSp>
        <p:nvGrpSpPr>
          <p:cNvPr id="19" name="Group 118"/>
          <p:cNvGrpSpPr>
            <a:grpSpLocks/>
          </p:cNvGrpSpPr>
          <p:nvPr/>
        </p:nvGrpSpPr>
        <p:grpSpPr bwMode="auto">
          <a:xfrm>
            <a:off x="4343400" y="5638800"/>
            <a:ext cx="152400" cy="762000"/>
            <a:chOff x="1824" y="2592"/>
            <a:chExt cx="1056" cy="1008"/>
          </a:xfrm>
        </p:grpSpPr>
        <p:sp>
          <p:nvSpPr>
            <p:cNvPr id="53367" name="Rectangle 119"/>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68" name="Rectangle 120"/>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369" name="Rectangle 121"/>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20" name="Group 122"/>
          <p:cNvGrpSpPr>
            <a:grpSpLocks/>
          </p:cNvGrpSpPr>
          <p:nvPr/>
        </p:nvGrpSpPr>
        <p:grpSpPr bwMode="auto">
          <a:xfrm>
            <a:off x="4572000" y="5715000"/>
            <a:ext cx="533400" cy="381000"/>
            <a:chOff x="2016" y="2592"/>
            <a:chExt cx="1488" cy="816"/>
          </a:xfrm>
        </p:grpSpPr>
        <p:sp>
          <p:nvSpPr>
            <p:cNvPr id="53371" name="Rectangle 123"/>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72" name="Rectangle 124"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373" name="Freeform 125"/>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74" name="Freeform 126"/>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75" name="Line 127"/>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76" name="Line 128"/>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1" name="Group 129"/>
          <p:cNvGrpSpPr>
            <a:grpSpLocks/>
          </p:cNvGrpSpPr>
          <p:nvPr/>
        </p:nvGrpSpPr>
        <p:grpSpPr bwMode="auto">
          <a:xfrm flipV="1">
            <a:off x="5153025" y="5961063"/>
            <a:ext cx="533400" cy="381000"/>
            <a:chOff x="2016" y="2592"/>
            <a:chExt cx="1488" cy="816"/>
          </a:xfrm>
        </p:grpSpPr>
        <p:sp>
          <p:nvSpPr>
            <p:cNvPr id="53378" name="Rectangle 130"/>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79" name="Rectangle 131"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380" name="Freeform 132"/>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81" name="Freeform 133"/>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82" name="Line 134"/>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83" name="Line 135"/>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2" name="Group 136"/>
          <p:cNvGrpSpPr>
            <a:grpSpLocks/>
          </p:cNvGrpSpPr>
          <p:nvPr/>
        </p:nvGrpSpPr>
        <p:grpSpPr bwMode="auto">
          <a:xfrm>
            <a:off x="5734050" y="5715000"/>
            <a:ext cx="533400" cy="381000"/>
            <a:chOff x="2016" y="2592"/>
            <a:chExt cx="1488" cy="816"/>
          </a:xfrm>
        </p:grpSpPr>
        <p:sp>
          <p:nvSpPr>
            <p:cNvPr id="53385" name="Rectangle 137"/>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86" name="Rectangle 138"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387" name="Freeform 139"/>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88" name="Freeform 140"/>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89" name="Line 141"/>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90" name="Line 142"/>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3" name="Group 143"/>
          <p:cNvGrpSpPr>
            <a:grpSpLocks/>
          </p:cNvGrpSpPr>
          <p:nvPr/>
        </p:nvGrpSpPr>
        <p:grpSpPr bwMode="auto">
          <a:xfrm flipV="1">
            <a:off x="6324600" y="5962650"/>
            <a:ext cx="533400" cy="381000"/>
            <a:chOff x="2016" y="2592"/>
            <a:chExt cx="1488" cy="816"/>
          </a:xfrm>
        </p:grpSpPr>
        <p:sp>
          <p:nvSpPr>
            <p:cNvPr id="53392" name="Rectangle 144"/>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393" name="Rectangle 145"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394" name="Freeform 146"/>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395" name="Freeform 147"/>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396" name="Line 148"/>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397" name="Line 149"/>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4" name="Group 150"/>
          <p:cNvGrpSpPr>
            <a:grpSpLocks/>
          </p:cNvGrpSpPr>
          <p:nvPr/>
        </p:nvGrpSpPr>
        <p:grpSpPr bwMode="auto">
          <a:xfrm>
            <a:off x="6934200" y="5638800"/>
            <a:ext cx="152400" cy="762000"/>
            <a:chOff x="1824" y="2592"/>
            <a:chExt cx="1056" cy="1008"/>
          </a:xfrm>
        </p:grpSpPr>
        <p:sp>
          <p:nvSpPr>
            <p:cNvPr id="53399" name="Rectangle 151"/>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00" name="Rectangle 152"/>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01" name="Rectangle 153"/>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sp>
        <p:nvSpPr>
          <p:cNvPr id="53402" name="AutoShape 154"/>
          <p:cNvSpPr>
            <a:spLocks noChangeArrowheads="1"/>
          </p:cNvSpPr>
          <p:nvPr/>
        </p:nvSpPr>
        <p:spPr bwMode="auto">
          <a:xfrm>
            <a:off x="7239000" y="5791200"/>
            <a:ext cx="304800" cy="3810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03" name="AutoShape 155"/>
          <p:cNvSpPr>
            <a:spLocks noChangeArrowheads="1"/>
          </p:cNvSpPr>
          <p:nvPr/>
        </p:nvSpPr>
        <p:spPr bwMode="auto">
          <a:xfrm flipV="1">
            <a:off x="7467600" y="5791200"/>
            <a:ext cx="304800" cy="381000"/>
          </a:xfrm>
          <a:prstGeom prst="triangle">
            <a:avLst>
              <a:gd name="adj" fmla="val 50000"/>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04" name="Line 156"/>
          <p:cNvSpPr>
            <a:spLocks noChangeShapeType="1"/>
          </p:cNvSpPr>
          <p:nvPr/>
        </p:nvSpPr>
        <p:spPr bwMode="auto">
          <a:xfrm>
            <a:off x="457200" y="6019800"/>
            <a:ext cx="6934200" cy="0"/>
          </a:xfrm>
          <a:prstGeom prst="line">
            <a:avLst/>
          </a:prstGeom>
          <a:noFill/>
          <a:ln w="9525">
            <a:solidFill>
              <a:schemeClr val="tx1"/>
            </a:solidFill>
            <a:round/>
            <a:headEnd/>
            <a:tailEnd/>
          </a:ln>
          <a:effectLst/>
        </p:spPr>
        <p:txBody>
          <a:bodyPr wrap="none"/>
          <a:lstStyle/>
          <a:p>
            <a:endParaRPr lang="en-US" dirty="0"/>
          </a:p>
        </p:txBody>
      </p:sp>
      <p:sp>
        <p:nvSpPr>
          <p:cNvPr id="53405" name="Line 157"/>
          <p:cNvSpPr>
            <a:spLocks noChangeShapeType="1"/>
          </p:cNvSpPr>
          <p:nvPr/>
        </p:nvSpPr>
        <p:spPr bwMode="auto">
          <a:xfrm flipV="1">
            <a:off x="7391400" y="5934075"/>
            <a:ext cx="239713" cy="85725"/>
          </a:xfrm>
          <a:prstGeom prst="line">
            <a:avLst/>
          </a:prstGeom>
          <a:noFill/>
          <a:ln w="9525">
            <a:solidFill>
              <a:schemeClr val="tx1"/>
            </a:solidFill>
            <a:round/>
            <a:headEnd/>
            <a:tailEnd/>
          </a:ln>
          <a:effectLst/>
        </p:spPr>
        <p:txBody>
          <a:bodyPr wrap="none"/>
          <a:lstStyle/>
          <a:p>
            <a:endParaRPr lang="en-US" dirty="0"/>
          </a:p>
        </p:txBody>
      </p:sp>
      <p:sp>
        <p:nvSpPr>
          <p:cNvPr id="53406" name="Line 158"/>
          <p:cNvSpPr>
            <a:spLocks noChangeShapeType="1"/>
          </p:cNvSpPr>
          <p:nvPr/>
        </p:nvSpPr>
        <p:spPr bwMode="auto">
          <a:xfrm>
            <a:off x="7620000" y="5943600"/>
            <a:ext cx="1219200" cy="0"/>
          </a:xfrm>
          <a:prstGeom prst="line">
            <a:avLst/>
          </a:prstGeom>
          <a:noFill/>
          <a:ln w="9525">
            <a:solidFill>
              <a:schemeClr val="tx1"/>
            </a:solidFill>
            <a:round/>
            <a:headEnd/>
            <a:tailEnd/>
          </a:ln>
          <a:effectLst/>
        </p:spPr>
        <p:txBody>
          <a:bodyPr wrap="none"/>
          <a:lstStyle/>
          <a:p>
            <a:endParaRPr lang="en-US" dirty="0"/>
          </a:p>
        </p:txBody>
      </p:sp>
      <p:grpSp>
        <p:nvGrpSpPr>
          <p:cNvPr id="25" name="Group 159"/>
          <p:cNvGrpSpPr>
            <a:grpSpLocks/>
          </p:cNvGrpSpPr>
          <p:nvPr/>
        </p:nvGrpSpPr>
        <p:grpSpPr bwMode="auto">
          <a:xfrm>
            <a:off x="7924800" y="5638800"/>
            <a:ext cx="152400" cy="762000"/>
            <a:chOff x="1824" y="2592"/>
            <a:chExt cx="1056" cy="1008"/>
          </a:xfrm>
        </p:grpSpPr>
        <p:sp>
          <p:nvSpPr>
            <p:cNvPr id="53408" name="Rectangle 160"/>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09" name="Rectangle 161"/>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10" name="Rectangle 162"/>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sp>
        <p:nvSpPr>
          <p:cNvPr id="53411" name="Text Box 163"/>
          <p:cNvSpPr txBox="1">
            <a:spLocks noChangeArrowheads="1"/>
          </p:cNvSpPr>
          <p:nvPr/>
        </p:nvSpPr>
        <p:spPr bwMode="auto">
          <a:xfrm>
            <a:off x="4495800" y="6477000"/>
            <a:ext cx="4800600" cy="366713"/>
          </a:xfrm>
          <a:prstGeom prst="rect">
            <a:avLst/>
          </a:prstGeom>
          <a:noFill/>
          <a:ln w="9525">
            <a:noFill/>
            <a:miter lim="800000"/>
            <a:headEnd/>
            <a:tailEnd/>
          </a:ln>
          <a:effectLst/>
        </p:spPr>
        <p:txBody>
          <a:bodyPr>
            <a:spAutoFit/>
          </a:bodyPr>
          <a:lstStyle/>
          <a:p>
            <a:pPr algn="ctr" eaLnBrk="0" hangingPunct="0">
              <a:spcBef>
                <a:spcPct val="50000"/>
              </a:spcBef>
            </a:pPr>
            <a:r>
              <a:rPr lang="en-US" sz="1800" b="1" dirty="0">
                <a:solidFill>
                  <a:schemeClr val="tx1"/>
                </a:solidFill>
              </a:rPr>
              <a:t>Optical Debuncher              Final Focus  I.P.</a:t>
            </a:r>
          </a:p>
        </p:txBody>
      </p:sp>
      <p:sp>
        <p:nvSpPr>
          <p:cNvPr id="53412" name="Line 164"/>
          <p:cNvSpPr>
            <a:spLocks noChangeShapeType="1"/>
          </p:cNvSpPr>
          <p:nvPr/>
        </p:nvSpPr>
        <p:spPr bwMode="auto">
          <a:xfrm>
            <a:off x="8686800" y="5791200"/>
            <a:ext cx="304800" cy="304800"/>
          </a:xfrm>
          <a:prstGeom prst="line">
            <a:avLst/>
          </a:prstGeom>
          <a:noFill/>
          <a:ln w="28575">
            <a:solidFill>
              <a:schemeClr val="tx1"/>
            </a:solidFill>
            <a:round/>
            <a:headEnd/>
            <a:tailEnd/>
          </a:ln>
          <a:effectLst/>
        </p:spPr>
        <p:txBody>
          <a:bodyPr wrap="none"/>
          <a:lstStyle/>
          <a:p>
            <a:endParaRPr lang="en-US" dirty="0"/>
          </a:p>
        </p:txBody>
      </p:sp>
      <p:sp>
        <p:nvSpPr>
          <p:cNvPr id="53413" name="Line 165"/>
          <p:cNvSpPr>
            <a:spLocks noChangeShapeType="1"/>
          </p:cNvSpPr>
          <p:nvPr/>
        </p:nvSpPr>
        <p:spPr bwMode="auto">
          <a:xfrm flipH="1">
            <a:off x="8686800" y="5791200"/>
            <a:ext cx="304800" cy="304800"/>
          </a:xfrm>
          <a:prstGeom prst="line">
            <a:avLst/>
          </a:prstGeom>
          <a:noFill/>
          <a:ln w="28575">
            <a:solidFill>
              <a:schemeClr val="tx1"/>
            </a:solidFill>
            <a:round/>
            <a:headEnd/>
            <a:tailEnd/>
          </a:ln>
          <a:effectLst/>
        </p:spPr>
        <p:txBody>
          <a:bodyPr wrap="none"/>
          <a:lstStyle/>
          <a:p>
            <a:endParaRPr lang="en-US" dirty="0"/>
          </a:p>
        </p:txBody>
      </p:sp>
      <p:grpSp>
        <p:nvGrpSpPr>
          <p:cNvPr id="26" name="Group 166"/>
          <p:cNvGrpSpPr>
            <a:grpSpLocks/>
          </p:cNvGrpSpPr>
          <p:nvPr/>
        </p:nvGrpSpPr>
        <p:grpSpPr bwMode="auto">
          <a:xfrm>
            <a:off x="1752600" y="5638800"/>
            <a:ext cx="152400" cy="762000"/>
            <a:chOff x="1824" y="2592"/>
            <a:chExt cx="1056" cy="1008"/>
          </a:xfrm>
        </p:grpSpPr>
        <p:sp>
          <p:nvSpPr>
            <p:cNvPr id="53415" name="Rectangle 167"/>
            <p:cNvSpPr>
              <a:spLocks noChangeArrowheads="1"/>
            </p:cNvSpPr>
            <p:nvPr/>
          </p:nvSpPr>
          <p:spPr bwMode="auto">
            <a:xfrm>
              <a:off x="1824"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16" name="Rectangle 168"/>
            <p:cNvSpPr>
              <a:spLocks noChangeArrowheads="1"/>
            </p:cNvSpPr>
            <p:nvPr/>
          </p:nvSpPr>
          <p:spPr bwMode="auto">
            <a:xfrm>
              <a:off x="2592" y="2592"/>
              <a:ext cx="288" cy="1008"/>
            </a:xfrm>
            <a:prstGeom prst="rect">
              <a:avLst/>
            </a:prstGeom>
            <a:solidFill>
              <a:schemeClr val="tx2"/>
            </a:solidFill>
            <a:ln w="9525">
              <a:solidFill>
                <a:schemeClr val="tx1"/>
              </a:solidFill>
              <a:miter lim="800000"/>
              <a:headEnd/>
              <a:tailEnd/>
            </a:ln>
            <a:effectLst/>
          </p:spPr>
          <p:txBody>
            <a:bodyPr wrap="none" anchor="ctr"/>
            <a:lstStyle/>
            <a:p>
              <a:endParaRPr lang="en-US" dirty="0"/>
            </a:p>
          </p:txBody>
        </p:sp>
        <p:sp>
          <p:nvSpPr>
            <p:cNvPr id="53417" name="Rectangle 169"/>
            <p:cNvSpPr>
              <a:spLocks noChangeArrowheads="1"/>
            </p:cNvSpPr>
            <p:nvPr/>
          </p:nvSpPr>
          <p:spPr bwMode="auto">
            <a:xfrm>
              <a:off x="2112" y="2592"/>
              <a:ext cx="480" cy="1008"/>
            </a:xfrm>
            <a:prstGeom prst="rect">
              <a:avLst/>
            </a:prstGeom>
            <a:solidFill>
              <a:srgbClr val="FF0000"/>
            </a:solidFill>
            <a:ln w="9525">
              <a:solidFill>
                <a:schemeClr val="tx1"/>
              </a:solidFill>
              <a:miter lim="800000"/>
              <a:headEnd/>
              <a:tailEnd/>
            </a:ln>
            <a:effectLst/>
          </p:spPr>
          <p:txBody>
            <a:bodyPr wrap="none" anchor="ctr"/>
            <a:lstStyle/>
            <a:p>
              <a:endParaRPr lang="en-US" dirty="0"/>
            </a:p>
          </p:txBody>
        </p:sp>
      </p:grpSp>
      <p:grpSp>
        <p:nvGrpSpPr>
          <p:cNvPr id="27" name="Group 170"/>
          <p:cNvGrpSpPr>
            <a:grpSpLocks/>
          </p:cNvGrpSpPr>
          <p:nvPr/>
        </p:nvGrpSpPr>
        <p:grpSpPr bwMode="auto">
          <a:xfrm>
            <a:off x="1981200" y="5715000"/>
            <a:ext cx="533400" cy="381000"/>
            <a:chOff x="2016" y="2592"/>
            <a:chExt cx="1488" cy="816"/>
          </a:xfrm>
        </p:grpSpPr>
        <p:sp>
          <p:nvSpPr>
            <p:cNvPr id="53419" name="Rectangle 171"/>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20" name="Rectangle 172"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421" name="Freeform 173"/>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22" name="Freeform 174"/>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23" name="Line 175"/>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24" name="Line 176"/>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8" name="Group 177"/>
          <p:cNvGrpSpPr>
            <a:grpSpLocks/>
          </p:cNvGrpSpPr>
          <p:nvPr/>
        </p:nvGrpSpPr>
        <p:grpSpPr bwMode="auto">
          <a:xfrm flipV="1">
            <a:off x="2562225" y="5961063"/>
            <a:ext cx="533400" cy="381000"/>
            <a:chOff x="2016" y="2592"/>
            <a:chExt cx="1488" cy="816"/>
          </a:xfrm>
        </p:grpSpPr>
        <p:sp>
          <p:nvSpPr>
            <p:cNvPr id="53426" name="Rectangle 178"/>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27" name="Rectangle 179"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428" name="Freeform 180"/>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29" name="Freeform 181"/>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30" name="Line 182"/>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31" name="Line 183"/>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9" name="Group 184"/>
          <p:cNvGrpSpPr>
            <a:grpSpLocks/>
          </p:cNvGrpSpPr>
          <p:nvPr/>
        </p:nvGrpSpPr>
        <p:grpSpPr bwMode="auto">
          <a:xfrm>
            <a:off x="3143250" y="5715000"/>
            <a:ext cx="533400" cy="381000"/>
            <a:chOff x="2016" y="2592"/>
            <a:chExt cx="1488" cy="816"/>
          </a:xfrm>
        </p:grpSpPr>
        <p:sp>
          <p:nvSpPr>
            <p:cNvPr id="53433" name="Rectangle 185"/>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34" name="Rectangle 186"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435" name="Freeform 187"/>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36" name="Freeform 188"/>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37" name="Line 189"/>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38" name="Line 190"/>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30" name="Group 191"/>
          <p:cNvGrpSpPr>
            <a:grpSpLocks/>
          </p:cNvGrpSpPr>
          <p:nvPr/>
        </p:nvGrpSpPr>
        <p:grpSpPr bwMode="auto">
          <a:xfrm flipV="1">
            <a:off x="3733800" y="5962650"/>
            <a:ext cx="533400" cy="381000"/>
            <a:chOff x="2016" y="2592"/>
            <a:chExt cx="1488" cy="816"/>
          </a:xfrm>
        </p:grpSpPr>
        <p:sp>
          <p:nvSpPr>
            <p:cNvPr id="53440" name="Rectangle 192"/>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41" name="Rectangle 193"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442" name="Freeform 194"/>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43" name="Freeform 195"/>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44" name="Line 196"/>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45" name="Line 197"/>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sp>
        <p:nvSpPr>
          <p:cNvPr id="53446" name="Text Box 198"/>
          <p:cNvSpPr txBox="1">
            <a:spLocks noChangeArrowheads="1"/>
          </p:cNvSpPr>
          <p:nvPr/>
        </p:nvSpPr>
        <p:spPr bwMode="auto">
          <a:xfrm>
            <a:off x="76200" y="5653088"/>
            <a:ext cx="609600" cy="519112"/>
          </a:xfrm>
          <a:prstGeom prst="rect">
            <a:avLst/>
          </a:prstGeom>
          <a:noFill/>
          <a:ln w="9525">
            <a:noFill/>
            <a:miter lim="800000"/>
            <a:headEnd/>
            <a:tailEnd/>
          </a:ln>
          <a:effectLst/>
        </p:spPr>
        <p:txBody>
          <a:bodyPr>
            <a:spAutoFit/>
          </a:bodyPr>
          <a:lstStyle/>
          <a:p>
            <a:pPr eaLnBrk="0" hangingPunct="0">
              <a:spcBef>
                <a:spcPct val="50000"/>
              </a:spcBef>
            </a:pPr>
            <a:r>
              <a:rPr lang="en-US" sz="2800" b="1" dirty="0">
                <a:solidFill>
                  <a:schemeClr val="tx1"/>
                </a:solidFill>
              </a:rPr>
              <a:t>…</a:t>
            </a:r>
          </a:p>
        </p:txBody>
      </p:sp>
      <p:sp>
        <p:nvSpPr>
          <p:cNvPr id="53447" name="Text Box 199"/>
          <p:cNvSpPr txBox="1">
            <a:spLocks noChangeArrowheads="1"/>
          </p:cNvSpPr>
          <p:nvPr/>
        </p:nvSpPr>
        <p:spPr bwMode="auto">
          <a:xfrm>
            <a:off x="8458200" y="838200"/>
            <a:ext cx="609600" cy="519113"/>
          </a:xfrm>
          <a:prstGeom prst="rect">
            <a:avLst/>
          </a:prstGeom>
          <a:noFill/>
          <a:ln w="9525">
            <a:noFill/>
            <a:miter lim="800000"/>
            <a:headEnd/>
            <a:tailEnd/>
          </a:ln>
          <a:effectLst/>
        </p:spPr>
        <p:txBody>
          <a:bodyPr>
            <a:spAutoFit/>
          </a:bodyPr>
          <a:lstStyle/>
          <a:p>
            <a:pPr eaLnBrk="0" hangingPunct="0">
              <a:spcBef>
                <a:spcPct val="50000"/>
              </a:spcBef>
            </a:pPr>
            <a:r>
              <a:rPr lang="en-US" sz="2800" b="1" dirty="0">
                <a:solidFill>
                  <a:schemeClr val="tx1"/>
                </a:solidFill>
              </a:rPr>
              <a:t>…</a:t>
            </a:r>
          </a:p>
        </p:txBody>
      </p:sp>
      <p:grpSp>
        <p:nvGrpSpPr>
          <p:cNvPr id="31" name="Group 200"/>
          <p:cNvGrpSpPr>
            <a:grpSpLocks/>
          </p:cNvGrpSpPr>
          <p:nvPr/>
        </p:nvGrpSpPr>
        <p:grpSpPr bwMode="auto">
          <a:xfrm>
            <a:off x="609600" y="5715000"/>
            <a:ext cx="533400" cy="381000"/>
            <a:chOff x="2016" y="2592"/>
            <a:chExt cx="1488" cy="816"/>
          </a:xfrm>
        </p:grpSpPr>
        <p:sp>
          <p:nvSpPr>
            <p:cNvPr id="53449" name="Rectangle 201"/>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50" name="Rectangle 202"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451" name="Freeform 203"/>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52" name="Freeform 204"/>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53" name="Line 205"/>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54" name="Line 206"/>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24" name="Group 207"/>
          <p:cNvGrpSpPr>
            <a:grpSpLocks/>
          </p:cNvGrpSpPr>
          <p:nvPr/>
        </p:nvGrpSpPr>
        <p:grpSpPr bwMode="auto">
          <a:xfrm flipV="1">
            <a:off x="1190625" y="5961063"/>
            <a:ext cx="533400" cy="381000"/>
            <a:chOff x="2016" y="2592"/>
            <a:chExt cx="1488" cy="816"/>
          </a:xfrm>
        </p:grpSpPr>
        <p:sp>
          <p:nvSpPr>
            <p:cNvPr id="53456" name="Rectangle 208"/>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57" name="Rectangle 209"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rot="10800000" wrap="none" anchor="ctr"/>
            <a:lstStyle/>
            <a:p>
              <a:pPr algn="ctr" eaLnBrk="0" hangingPunct="0"/>
              <a:endParaRPr lang="en-US" sz="1600" dirty="0">
                <a:solidFill>
                  <a:schemeClr val="tx1"/>
                </a:solidFill>
              </a:endParaRPr>
            </a:p>
          </p:txBody>
        </p:sp>
        <p:sp>
          <p:nvSpPr>
            <p:cNvPr id="53458" name="Freeform 210"/>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59" name="Freeform 211"/>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60" name="Line 212"/>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61" name="Line 213"/>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grpSp>
        <p:nvGrpSpPr>
          <p:cNvPr id="225" name="Group 214"/>
          <p:cNvGrpSpPr>
            <a:grpSpLocks/>
          </p:cNvGrpSpPr>
          <p:nvPr/>
        </p:nvGrpSpPr>
        <p:grpSpPr bwMode="auto">
          <a:xfrm>
            <a:off x="609600" y="3810000"/>
            <a:ext cx="1524000" cy="1295400"/>
            <a:chOff x="2016" y="2592"/>
            <a:chExt cx="1488" cy="816"/>
          </a:xfrm>
        </p:grpSpPr>
        <p:sp>
          <p:nvSpPr>
            <p:cNvPr id="53463" name="Rectangle 215"/>
            <p:cNvSpPr>
              <a:spLocks noChangeArrowheads="1"/>
            </p:cNvSpPr>
            <p:nvPr/>
          </p:nvSpPr>
          <p:spPr bwMode="auto">
            <a:xfrm>
              <a:off x="2016" y="2592"/>
              <a:ext cx="1488" cy="816"/>
            </a:xfrm>
            <a:prstGeom prst="rect">
              <a:avLst/>
            </a:prstGeom>
            <a:solidFill>
              <a:schemeClr val="accent1"/>
            </a:solidFill>
            <a:ln w="9525">
              <a:solidFill>
                <a:schemeClr val="tx1"/>
              </a:solidFill>
              <a:miter lim="800000"/>
              <a:headEnd/>
              <a:tailEnd/>
            </a:ln>
            <a:effectLst/>
          </p:spPr>
          <p:txBody>
            <a:bodyPr wrap="none" anchor="ctr"/>
            <a:lstStyle/>
            <a:p>
              <a:endParaRPr lang="en-US" dirty="0"/>
            </a:p>
          </p:txBody>
        </p:sp>
        <p:sp>
          <p:nvSpPr>
            <p:cNvPr id="53464" name="Rectangle 216" descr="Dark horizontal"/>
            <p:cNvSpPr>
              <a:spLocks noChangeArrowheads="1"/>
            </p:cNvSpPr>
            <p:nvPr/>
          </p:nvSpPr>
          <p:spPr bwMode="auto">
            <a:xfrm>
              <a:off x="2112" y="3168"/>
              <a:ext cx="1296" cy="192"/>
            </a:xfrm>
            <a:prstGeom prst="rect">
              <a:avLst/>
            </a:prstGeom>
            <a:pattFill prst="dkHorz">
              <a:fgClr>
                <a:srgbClr val="FF0000"/>
              </a:fgClr>
              <a:bgClr>
                <a:srgbClr val="FFFFFF"/>
              </a:bgClr>
            </a:patt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465" name="Freeform 217"/>
            <p:cNvSpPr>
              <a:spLocks/>
            </p:cNvSpPr>
            <p:nvPr/>
          </p:nvSpPr>
          <p:spPr bwMode="auto">
            <a:xfrm>
              <a:off x="2112" y="2721"/>
              <a:ext cx="1296" cy="495"/>
            </a:xfrm>
            <a:custGeom>
              <a:avLst/>
              <a:gdLst/>
              <a:ahLst/>
              <a:cxnLst>
                <a:cxn ang="0">
                  <a:pos x="0" y="480"/>
                </a:cxn>
                <a:cxn ang="0">
                  <a:pos x="0" y="0"/>
                </a:cxn>
                <a:cxn ang="0">
                  <a:pos x="1296" y="0"/>
                </a:cxn>
                <a:cxn ang="0">
                  <a:pos x="1296" y="480"/>
                </a:cxn>
                <a:cxn ang="0">
                  <a:pos x="1295" y="495"/>
                </a:cxn>
              </a:cxnLst>
              <a:rect l="0" t="0" r="r" b="b"/>
              <a:pathLst>
                <a:path w="1296" h="495">
                  <a:moveTo>
                    <a:pt x="0" y="480"/>
                  </a:moveTo>
                  <a:lnTo>
                    <a:pt x="0" y="0"/>
                  </a:lnTo>
                  <a:lnTo>
                    <a:pt x="1296" y="0"/>
                  </a:lnTo>
                  <a:lnTo>
                    <a:pt x="1296" y="480"/>
                  </a:lnTo>
                  <a:lnTo>
                    <a:pt x="1295" y="495"/>
                  </a:lnTo>
                </a:path>
              </a:pathLst>
            </a:custGeom>
            <a:noFill/>
            <a:ln w="28575" cmpd="sng">
              <a:solidFill>
                <a:srgbClr val="FF0000"/>
              </a:solidFill>
              <a:round/>
              <a:headEnd/>
              <a:tailEnd/>
            </a:ln>
            <a:effectLst/>
          </p:spPr>
          <p:txBody>
            <a:bodyPr wrap="none"/>
            <a:lstStyle/>
            <a:p>
              <a:endParaRPr lang="en-US" dirty="0"/>
            </a:p>
          </p:txBody>
        </p:sp>
        <p:sp>
          <p:nvSpPr>
            <p:cNvPr id="53466" name="Freeform 218"/>
            <p:cNvSpPr>
              <a:spLocks/>
            </p:cNvSpPr>
            <p:nvPr/>
          </p:nvSpPr>
          <p:spPr bwMode="auto">
            <a:xfrm>
              <a:off x="2400" y="2688"/>
              <a:ext cx="720" cy="96"/>
            </a:xfrm>
            <a:custGeom>
              <a:avLst/>
              <a:gdLst/>
              <a:ahLst/>
              <a:cxnLst>
                <a:cxn ang="0">
                  <a:pos x="288" y="0"/>
                </a:cxn>
                <a:cxn ang="0">
                  <a:pos x="0" y="240"/>
                </a:cxn>
                <a:cxn ang="0">
                  <a:pos x="912" y="240"/>
                </a:cxn>
                <a:cxn ang="0">
                  <a:pos x="1248" y="0"/>
                </a:cxn>
                <a:cxn ang="0">
                  <a:pos x="288" y="0"/>
                </a:cxn>
              </a:cxnLst>
              <a:rect l="0" t="0" r="r" b="b"/>
              <a:pathLst>
                <a:path w="1248" h="240">
                  <a:moveTo>
                    <a:pt x="288" y="0"/>
                  </a:moveTo>
                  <a:lnTo>
                    <a:pt x="0" y="240"/>
                  </a:lnTo>
                  <a:lnTo>
                    <a:pt x="912" y="240"/>
                  </a:lnTo>
                  <a:lnTo>
                    <a:pt x="1248" y="0"/>
                  </a:lnTo>
                  <a:lnTo>
                    <a:pt x="288" y="0"/>
                  </a:lnTo>
                  <a:close/>
                </a:path>
              </a:pathLst>
            </a:custGeom>
            <a:solidFill>
              <a:srgbClr val="FF6600"/>
            </a:solidFill>
            <a:ln w="9525">
              <a:solidFill>
                <a:schemeClr val="tx1"/>
              </a:solidFill>
              <a:round/>
              <a:headEnd/>
              <a:tailEnd/>
            </a:ln>
            <a:effectLst/>
          </p:spPr>
          <p:txBody>
            <a:bodyPr wrap="none"/>
            <a:lstStyle/>
            <a:p>
              <a:endParaRPr lang="en-US" dirty="0"/>
            </a:p>
          </p:txBody>
        </p:sp>
        <p:sp>
          <p:nvSpPr>
            <p:cNvPr id="53467" name="Line 219"/>
            <p:cNvSpPr>
              <a:spLocks noChangeShapeType="1"/>
            </p:cNvSpPr>
            <p:nvPr/>
          </p:nvSpPr>
          <p:spPr bwMode="auto">
            <a:xfrm flipH="1">
              <a:off x="2028" y="2615"/>
              <a:ext cx="144" cy="192"/>
            </a:xfrm>
            <a:prstGeom prst="line">
              <a:avLst/>
            </a:prstGeom>
            <a:noFill/>
            <a:ln w="28575">
              <a:solidFill>
                <a:schemeClr val="tx1"/>
              </a:solidFill>
              <a:round/>
              <a:headEnd/>
              <a:tailEnd/>
            </a:ln>
            <a:effectLst/>
          </p:spPr>
          <p:txBody>
            <a:bodyPr wrap="none"/>
            <a:lstStyle/>
            <a:p>
              <a:endParaRPr lang="en-US" dirty="0"/>
            </a:p>
          </p:txBody>
        </p:sp>
        <p:sp>
          <p:nvSpPr>
            <p:cNvPr id="53468" name="Line 220"/>
            <p:cNvSpPr>
              <a:spLocks noChangeShapeType="1"/>
            </p:cNvSpPr>
            <p:nvPr/>
          </p:nvSpPr>
          <p:spPr bwMode="auto">
            <a:xfrm>
              <a:off x="3342" y="2616"/>
              <a:ext cx="144" cy="192"/>
            </a:xfrm>
            <a:prstGeom prst="line">
              <a:avLst/>
            </a:prstGeom>
            <a:noFill/>
            <a:ln w="28575">
              <a:solidFill>
                <a:schemeClr val="tx1"/>
              </a:solidFill>
              <a:round/>
              <a:headEnd/>
              <a:tailEnd/>
            </a:ln>
            <a:effectLst/>
          </p:spPr>
          <p:txBody>
            <a:bodyPr wrap="none"/>
            <a:lstStyle/>
            <a:p>
              <a:endParaRPr lang="en-US" dirty="0"/>
            </a:p>
          </p:txBody>
        </p:sp>
      </p:grpSp>
      <p:sp>
        <p:nvSpPr>
          <p:cNvPr id="53469" name="Line 221"/>
          <p:cNvSpPr>
            <a:spLocks noChangeShapeType="1"/>
          </p:cNvSpPr>
          <p:nvPr/>
        </p:nvSpPr>
        <p:spPr bwMode="auto">
          <a:xfrm flipH="1" flipV="1">
            <a:off x="1752600" y="4953000"/>
            <a:ext cx="1143000" cy="304800"/>
          </a:xfrm>
          <a:prstGeom prst="line">
            <a:avLst/>
          </a:prstGeom>
          <a:noFill/>
          <a:ln w="9525">
            <a:solidFill>
              <a:schemeClr val="tx1"/>
            </a:solidFill>
            <a:round/>
            <a:headEnd/>
            <a:tailEnd type="triangle" w="med" len="med"/>
          </a:ln>
          <a:effectLst/>
        </p:spPr>
        <p:txBody>
          <a:bodyPr wrap="none"/>
          <a:lstStyle/>
          <a:p>
            <a:endParaRPr lang="en-US" dirty="0"/>
          </a:p>
        </p:txBody>
      </p:sp>
      <p:sp>
        <p:nvSpPr>
          <p:cNvPr id="53470" name="Line 222"/>
          <p:cNvSpPr>
            <a:spLocks noChangeShapeType="1"/>
          </p:cNvSpPr>
          <p:nvPr/>
        </p:nvSpPr>
        <p:spPr bwMode="auto">
          <a:xfrm flipH="1" flipV="1">
            <a:off x="1676400" y="4114800"/>
            <a:ext cx="1143000" cy="304800"/>
          </a:xfrm>
          <a:prstGeom prst="line">
            <a:avLst/>
          </a:prstGeom>
          <a:noFill/>
          <a:ln w="9525">
            <a:solidFill>
              <a:schemeClr val="tx1"/>
            </a:solidFill>
            <a:round/>
            <a:headEnd/>
            <a:tailEnd type="triangle" w="med" len="med"/>
          </a:ln>
          <a:effectLst/>
        </p:spPr>
        <p:txBody>
          <a:bodyPr wrap="none"/>
          <a:lstStyle/>
          <a:p>
            <a:endParaRPr lang="en-US" dirty="0"/>
          </a:p>
        </p:txBody>
      </p:sp>
      <p:sp>
        <p:nvSpPr>
          <p:cNvPr id="53471" name="Text Box 223"/>
          <p:cNvSpPr txBox="1">
            <a:spLocks noChangeArrowheads="1"/>
          </p:cNvSpPr>
          <p:nvPr/>
        </p:nvSpPr>
        <p:spPr bwMode="auto">
          <a:xfrm>
            <a:off x="2819400" y="4114800"/>
            <a:ext cx="1447800" cy="336550"/>
          </a:xfrm>
          <a:prstGeom prst="rect">
            <a:avLst/>
          </a:prstGeom>
          <a:noFill/>
          <a:ln w="9525">
            <a:noFill/>
            <a:miter lim="800000"/>
            <a:headEnd/>
            <a:tailEnd/>
          </a:ln>
          <a:effectLst/>
        </p:spPr>
        <p:txBody>
          <a:bodyPr>
            <a:spAutoFit/>
          </a:bodyPr>
          <a:lstStyle/>
          <a:p>
            <a:pPr eaLnBrk="0" hangingPunct="0">
              <a:spcBef>
                <a:spcPct val="50000"/>
              </a:spcBef>
            </a:pPr>
            <a:r>
              <a:rPr lang="en-US" sz="1600" dirty="0">
                <a:solidFill>
                  <a:schemeClr val="tx1"/>
                </a:solidFill>
              </a:rPr>
              <a:t>Laser amplifier</a:t>
            </a:r>
          </a:p>
        </p:txBody>
      </p:sp>
      <p:sp>
        <p:nvSpPr>
          <p:cNvPr id="53472" name="Text Box 224"/>
          <p:cNvSpPr txBox="1">
            <a:spLocks noChangeArrowheads="1"/>
          </p:cNvSpPr>
          <p:nvPr/>
        </p:nvSpPr>
        <p:spPr bwMode="auto">
          <a:xfrm>
            <a:off x="2819400" y="4981575"/>
            <a:ext cx="1981200" cy="581025"/>
          </a:xfrm>
          <a:prstGeom prst="rect">
            <a:avLst/>
          </a:prstGeom>
          <a:noFill/>
          <a:ln w="9525">
            <a:noFill/>
            <a:miter lim="800000"/>
            <a:headEnd/>
            <a:tailEnd/>
          </a:ln>
          <a:effectLst/>
        </p:spPr>
        <p:txBody>
          <a:bodyPr>
            <a:spAutoFit/>
          </a:bodyPr>
          <a:lstStyle/>
          <a:p>
            <a:pPr eaLnBrk="0" hangingPunct="0">
              <a:spcBef>
                <a:spcPct val="50000"/>
              </a:spcBef>
            </a:pPr>
            <a:r>
              <a:rPr lang="en-US" sz="1600" dirty="0">
                <a:solidFill>
                  <a:schemeClr val="tx1"/>
                </a:solidFill>
              </a:rPr>
              <a:t>PBG accelerator structure</a:t>
            </a:r>
          </a:p>
        </p:txBody>
      </p:sp>
      <p:sp>
        <p:nvSpPr>
          <p:cNvPr id="53473" name="Line 225"/>
          <p:cNvSpPr>
            <a:spLocks noChangeShapeType="1"/>
          </p:cNvSpPr>
          <p:nvPr/>
        </p:nvSpPr>
        <p:spPr bwMode="auto">
          <a:xfrm flipH="1" flipV="1">
            <a:off x="2057400" y="4495800"/>
            <a:ext cx="762000" cy="304800"/>
          </a:xfrm>
          <a:prstGeom prst="line">
            <a:avLst/>
          </a:prstGeom>
          <a:noFill/>
          <a:ln w="9525">
            <a:solidFill>
              <a:schemeClr val="tx1"/>
            </a:solidFill>
            <a:round/>
            <a:headEnd/>
            <a:tailEnd type="triangle" w="med" len="med"/>
          </a:ln>
          <a:effectLst/>
        </p:spPr>
        <p:txBody>
          <a:bodyPr wrap="none"/>
          <a:lstStyle/>
          <a:p>
            <a:endParaRPr lang="en-US" dirty="0"/>
          </a:p>
        </p:txBody>
      </p:sp>
      <p:sp>
        <p:nvSpPr>
          <p:cNvPr id="53474" name="Text Box 226"/>
          <p:cNvSpPr txBox="1">
            <a:spLocks noChangeArrowheads="1"/>
          </p:cNvSpPr>
          <p:nvPr/>
        </p:nvSpPr>
        <p:spPr bwMode="auto">
          <a:xfrm>
            <a:off x="2819400" y="4648200"/>
            <a:ext cx="1752600" cy="336550"/>
          </a:xfrm>
          <a:prstGeom prst="rect">
            <a:avLst/>
          </a:prstGeom>
          <a:noFill/>
          <a:ln w="9525">
            <a:noFill/>
            <a:miter lim="800000"/>
            <a:headEnd/>
            <a:tailEnd/>
          </a:ln>
          <a:effectLst/>
        </p:spPr>
        <p:txBody>
          <a:bodyPr>
            <a:spAutoFit/>
          </a:bodyPr>
          <a:lstStyle/>
          <a:p>
            <a:pPr eaLnBrk="0" hangingPunct="0">
              <a:spcBef>
                <a:spcPct val="50000"/>
              </a:spcBef>
            </a:pPr>
            <a:r>
              <a:rPr lang="en-US" sz="1600" dirty="0">
                <a:solidFill>
                  <a:schemeClr val="tx1"/>
                </a:solidFill>
              </a:rPr>
              <a:t>Optical resonator</a:t>
            </a:r>
          </a:p>
        </p:txBody>
      </p:sp>
      <p:pic>
        <p:nvPicPr>
          <p:cNvPr id="53475" name="Picture 227" descr="V:\ARDB\LEAP\June2002\recirc.bmp"/>
          <p:cNvPicPr>
            <a:picLocks noChangeAspect="1" noChangeArrowheads="1"/>
          </p:cNvPicPr>
          <p:nvPr/>
        </p:nvPicPr>
        <p:blipFill>
          <a:blip r:embed="rId2" cstate="print"/>
          <a:srcRect/>
          <a:stretch>
            <a:fillRect/>
          </a:stretch>
        </p:blipFill>
        <p:spPr bwMode="auto">
          <a:xfrm>
            <a:off x="4648200" y="2952750"/>
            <a:ext cx="3657600" cy="2743200"/>
          </a:xfrm>
          <a:prstGeom prst="rect">
            <a:avLst/>
          </a:prstGeom>
          <a:noFill/>
        </p:spPr>
      </p:pic>
      <p:sp>
        <p:nvSpPr>
          <p:cNvPr id="53476" name="Text Box 228"/>
          <p:cNvSpPr txBox="1">
            <a:spLocks noChangeArrowheads="1"/>
          </p:cNvSpPr>
          <p:nvPr/>
        </p:nvSpPr>
        <p:spPr bwMode="auto">
          <a:xfrm>
            <a:off x="457200" y="3429000"/>
            <a:ext cx="2057400" cy="336550"/>
          </a:xfrm>
          <a:prstGeom prst="rect">
            <a:avLst/>
          </a:prstGeom>
          <a:noFill/>
          <a:ln w="9525">
            <a:noFill/>
            <a:miter lim="800000"/>
            <a:headEnd/>
            <a:tailEnd/>
          </a:ln>
          <a:effectLst/>
        </p:spPr>
        <p:txBody>
          <a:bodyPr>
            <a:spAutoFit/>
          </a:bodyPr>
          <a:lstStyle/>
          <a:p>
            <a:pPr eaLnBrk="0" hangingPunct="0">
              <a:spcBef>
                <a:spcPct val="50000"/>
              </a:spcBef>
            </a:pPr>
            <a:r>
              <a:rPr lang="en-US" sz="1600" dirty="0">
                <a:solidFill>
                  <a:schemeClr val="tx1"/>
                </a:solidFill>
              </a:rPr>
              <a:t>An Acceleration Unit</a:t>
            </a:r>
          </a:p>
        </p:txBody>
      </p:sp>
      <p:sp>
        <p:nvSpPr>
          <p:cNvPr id="53477" name="Rectangle 229"/>
          <p:cNvSpPr>
            <a:spLocks noChangeArrowheads="1"/>
          </p:cNvSpPr>
          <p:nvPr/>
        </p:nvSpPr>
        <p:spPr bwMode="auto">
          <a:xfrm>
            <a:off x="609600" y="4267200"/>
            <a:ext cx="228600" cy="228600"/>
          </a:xfrm>
          <a:prstGeom prst="rect">
            <a:avLst/>
          </a:prstGeom>
          <a:solidFill>
            <a:schemeClr val="accent2"/>
          </a:solidFill>
          <a:ln w="9525">
            <a:solidFill>
              <a:schemeClr val="tx1"/>
            </a:solidFill>
            <a:miter lim="800000"/>
            <a:headEnd/>
            <a:tailEnd/>
          </a:ln>
          <a:effectLst/>
        </p:spPr>
        <p:txBody>
          <a:bodyPr wrap="none" anchor="ctr"/>
          <a:lstStyle/>
          <a:p>
            <a:pPr algn="ctr" eaLnBrk="0" hangingPunct="0"/>
            <a:endParaRPr lang="en-US" sz="1600" dirty="0">
              <a:solidFill>
                <a:schemeClr val="tx1"/>
              </a:solidFill>
            </a:endParaRPr>
          </a:p>
        </p:txBody>
      </p:sp>
      <p:sp>
        <p:nvSpPr>
          <p:cNvPr id="53478" name="Line 230"/>
          <p:cNvSpPr>
            <a:spLocks noChangeShapeType="1"/>
          </p:cNvSpPr>
          <p:nvPr/>
        </p:nvSpPr>
        <p:spPr bwMode="auto">
          <a:xfrm flipH="1" flipV="1">
            <a:off x="762000" y="4419600"/>
            <a:ext cx="838200" cy="914400"/>
          </a:xfrm>
          <a:prstGeom prst="line">
            <a:avLst/>
          </a:prstGeom>
          <a:noFill/>
          <a:ln w="9525">
            <a:solidFill>
              <a:schemeClr val="tx1"/>
            </a:solidFill>
            <a:round/>
            <a:headEnd/>
            <a:tailEnd type="triangle" w="med" len="med"/>
          </a:ln>
          <a:effectLst/>
        </p:spPr>
        <p:txBody>
          <a:bodyPr wrap="none"/>
          <a:lstStyle/>
          <a:p>
            <a:endParaRPr lang="en-US" dirty="0"/>
          </a:p>
        </p:txBody>
      </p:sp>
      <p:sp>
        <p:nvSpPr>
          <p:cNvPr id="53479" name="Text Box 231"/>
          <p:cNvSpPr txBox="1">
            <a:spLocks noChangeArrowheads="1"/>
          </p:cNvSpPr>
          <p:nvPr/>
        </p:nvSpPr>
        <p:spPr bwMode="auto">
          <a:xfrm>
            <a:off x="1524000" y="5105400"/>
            <a:ext cx="762000" cy="457200"/>
          </a:xfrm>
          <a:prstGeom prst="rect">
            <a:avLst/>
          </a:prstGeom>
          <a:noFill/>
          <a:ln w="9525">
            <a:noFill/>
            <a:miter lim="800000"/>
            <a:headEnd/>
            <a:tailEnd/>
          </a:ln>
          <a:effectLst/>
        </p:spPr>
        <p:txBody>
          <a:bodyPr>
            <a:spAutoFit/>
          </a:bodyPr>
          <a:lstStyle/>
          <a:p>
            <a:pPr eaLnBrk="0" hangingPunct="0">
              <a:spcBef>
                <a:spcPct val="50000"/>
              </a:spcBef>
            </a:pPr>
            <a:r>
              <a:rPr lang="en-US" sz="1200" dirty="0">
                <a:solidFill>
                  <a:schemeClr val="tx1"/>
                </a:solidFill>
              </a:rPr>
              <a:t>Phase control</a:t>
            </a:r>
          </a:p>
        </p:txBody>
      </p:sp>
      <p:sp>
        <p:nvSpPr>
          <p:cNvPr id="53480" name="Line 232"/>
          <p:cNvSpPr>
            <a:spLocks noChangeShapeType="1"/>
          </p:cNvSpPr>
          <p:nvPr/>
        </p:nvSpPr>
        <p:spPr bwMode="auto">
          <a:xfrm>
            <a:off x="304800" y="4876800"/>
            <a:ext cx="2286000" cy="0"/>
          </a:xfrm>
          <a:prstGeom prst="line">
            <a:avLst/>
          </a:prstGeom>
          <a:noFill/>
          <a:ln w="9525">
            <a:solidFill>
              <a:schemeClr val="tx1"/>
            </a:solidFill>
            <a:round/>
            <a:headEnd/>
            <a:tailEnd type="triangle" w="med" len="med"/>
          </a:ln>
          <a:effectLst/>
        </p:spPr>
        <p:txBody>
          <a:bodyPr/>
          <a:lstStyle/>
          <a:p>
            <a:endParaRPr lang="en-US" dirty="0"/>
          </a:p>
        </p:txBody>
      </p:sp>
      <p:sp>
        <p:nvSpPr>
          <p:cNvPr id="53481" name="Text Box 233"/>
          <p:cNvSpPr txBox="1">
            <a:spLocks noChangeArrowheads="1"/>
          </p:cNvSpPr>
          <p:nvPr/>
        </p:nvSpPr>
        <p:spPr bwMode="auto">
          <a:xfrm>
            <a:off x="2362200" y="3200400"/>
            <a:ext cx="1981200" cy="641350"/>
          </a:xfrm>
          <a:prstGeom prst="rect">
            <a:avLst/>
          </a:prstGeom>
          <a:noFill/>
          <a:ln w="9525">
            <a:noFill/>
            <a:miter lim="800000"/>
            <a:headEnd/>
            <a:tailEnd/>
          </a:ln>
          <a:effectLst/>
        </p:spPr>
        <p:txBody>
          <a:bodyPr>
            <a:spAutoFit/>
          </a:bodyPr>
          <a:lstStyle/>
          <a:p>
            <a:pPr>
              <a:spcBef>
                <a:spcPct val="50000"/>
              </a:spcBef>
            </a:pPr>
            <a:r>
              <a:rPr lang="en-US" sz="1800" dirty="0">
                <a:solidFill>
                  <a:srgbClr val="FF0000"/>
                </a:solidFill>
              </a:rPr>
              <a:t>Resonant ring path length: </a:t>
            </a:r>
            <a:r>
              <a:rPr lang="en-US" sz="1800" dirty="0">
                <a:solidFill>
                  <a:srgbClr val="FF0000"/>
                </a:solidFill>
                <a:latin typeface="Symbol" pitchFamily="18" charset="2"/>
              </a:rPr>
              <a:t>l</a:t>
            </a:r>
            <a:r>
              <a:rPr lang="en-US" sz="1800" baseline="-25000" dirty="0">
                <a:solidFill>
                  <a:srgbClr val="FF0000"/>
                </a:solidFill>
              </a:rPr>
              <a:t>rf</a:t>
            </a:r>
            <a:r>
              <a:rPr lang="en-US" sz="1800" dirty="0">
                <a:solidFill>
                  <a:srgbClr val="FF0000"/>
                </a:solidFill>
              </a:rPr>
              <a:t>=23 cm</a:t>
            </a:r>
          </a:p>
        </p:txBody>
      </p:sp>
      <p:sp>
        <p:nvSpPr>
          <p:cNvPr id="53482" name="Line 234"/>
          <p:cNvSpPr>
            <a:spLocks noChangeShapeType="1"/>
          </p:cNvSpPr>
          <p:nvPr/>
        </p:nvSpPr>
        <p:spPr bwMode="auto">
          <a:xfrm flipH="1">
            <a:off x="2057400" y="3733800"/>
            <a:ext cx="381000" cy="381000"/>
          </a:xfrm>
          <a:prstGeom prst="line">
            <a:avLst/>
          </a:prstGeom>
          <a:noFill/>
          <a:ln w="9525">
            <a:solidFill>
              <a:srgbClr val="FF0000"/>
            </a:solidFill>
            <a:round/>
            <a:headEnd/>
            <a:tailEnd type="triangle" w="med" len="med"/>
          </a:ln>
          <a:effectLst/>
        </p:spPr>
        <p:txBody>
          <a:bodyPr/>
          <a:lstStyle/>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838200" y="1371596"/>
          <a:ext cx="7696200" cy="4078382"/>
        </p:xfrm>
        <a:graphic>
          <a:graphicData uri="http://schemas.openxmlformats.org/drawingml/2006/table">
            <a:tbl>
              <a:tblPr/>
              <a:tblGrid>
                <a:gridCol w="1630761"/>
                <a:gridCol w="815381"/>
                <a:gridCol w="898584"/>
                <a:gridCol w="798741"/>
                <a:gridCol w="886103"/>
                <a:gridCol w="865303"/>
                <a:gridCol w="886103"/>
                <a:gridCol w="915224"/>
              </a:tblGrid>
              <a:tr h="409467">
                <a:tc>
                  <a:txBody>
                    <a:bodyPr/>
                    <a:lstStyle/>
                    <a:p>
                      <a:pPr algn="l" fontAlgn="b"/>
                      <a:endParaRPr lang="en-US" sz="1100" b="1" i="0" u="none" strike="noStrike" dirty="0">
                        <a:latin typeface="Arial"/>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1" i="0" u="none" strike="noStrike" dirty="0">
                        <a:latin typeface="Arial"/>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1" i="0" u="none" strike="noStrike" dirty="0">
                          <a:latin typeface="Arial"/>
                        </a:rPr>
                        <a:t>RF Source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gridSpan="3">
                  <a:txBody>
                    <a:bodyPr/>
                    <a:lstStyle/>
                    <a:p>
                      <a:pPr algn="ctr" fontAlgn="b"/>
                      <a:r>
                        <a:rPr lang="en-US" sz="1100" b="1" i="0" u="none" strike="noStrike" dirty="0">
                          <a:latin typeface="Arial"/>
                        </a:rPr>
                        <a:t>RF Source ==&gt; Beam Driven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lang="en-US"/>
                    </a:p>
                  </a:txBody>
                  <a:tcPr/>
                </a:tc>
                <a:tc hMerge="1">
                  <a:txBody>
                    <a:bodyPr/>
                    <a:lstStyle/>
                    <a:p>
                      <a:endParaRPr lang="en-US"/>
                    </a:p>
                  </a:txBody>
                  <a:tcPr/>
                </a:tc>
                <a:tc gridSpan="2">
                  <a:txBody>
                    <a:bodyPr/>
                    <a:lstStyle/>
                    <a:p>
                      <a:pPr algn="ctr" fontAlgn="b"/>
                      <a:r>
                        <a:rPr lang="en-US" sz="1100" b="1" i="0" u="none" strike="noStrike" dirty="0">
                          <a:latin typeface="Arial"/>
                        </a:rPr>
                        <a:t>Laser-Driven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hMerge="1">
                  <a:txBody>
                    <a:bodyPr/>
                    <a:lstStyle/>
                    <a:p>
                      <a:endParaRPr lang="en-US"/>
                    </a:p>
                  </a:txBody>
                  <a:tcPr/>
                </a:tc>
              </a:tr>
              <a:tr h="409467">
                <a:tc>
                  <a:txBody>
                    <a:bodyPr/>
                    <a:lstStyle/>
                    <a:p>
                      <a:pPr algn="l" fontAlgn="b"/>
                      <a:r>
                        <a:rPr lang="en-US" sz="1100" b="1"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"ILC"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1" i="0" u="none" strike="noStrike" dirty="0">
                          <a:latin typeface="Arial"/>
                        </a:rPr>
                        <a:t>"CLIC"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Microwave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Terahertz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Grating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1" i="0" u="none" strike="noStrike" dirty="0">
                          <a:latin typeface="Arial"/>
                        </a:rPr>
                        <a:t>Waveguide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1" i="0" u="none" strike="noStrike" dirty="0">
                          <a:latin typeface="Arial"/>
                        </a:rPr>
                        <a:t>E_cms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GeV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1" i="0" u="none" strike="noStrike" dirty="0">
                          <a:latin typeface="Arial"/>
                        </a:rPr>
                        <a:t>3000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Bunch Charge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2.0E+10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3.7E+09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3.1E+09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1.1E+08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6.5E+03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3.5E+03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 bunches/train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1700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4160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4160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145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train repetition rate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Hz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50 MHz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125 MHz</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design wavelength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micron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230610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24983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11530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300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4736">
                <a:tc>
                  <a:txBody>
                    <a:bodyPr/>
                    <a:lstStyle/>
                    <a:p>
                      <a:pPr algn="l" fontAlgn="b"/>
                      <a:r>
                        <a:rPr lang="en-US" sz="1100" b="0" i="0" u="none" strike="noStrike" dirty="0">
                          <a:latin typeface="Arial"/>
                        </a:rPr>
                        <a:t>Invariant Emittances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micron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10/0.04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0.7/0.02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0.3/0.02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smtClean="0">
                          <a:latin typeface="Arial"/>
                        </a:rPr>
                        <a:t>0.008/0.001</a:t>
                      </a:r>
                      <a:endParaRPr lang="en-US" sz="1100" b="0" i="0" u="none" strike="noStrike" dirty="0">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1e-04/1e-04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1e-04/1e-04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I. P. Spot Size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nm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185/1.7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49/1.2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33/1.1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8/0.2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0.1/0.1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0.1/0.1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1" i="0" u="none" strike="noStrike" dirty="0">
                          <a:latin typeface="Arial"/>
                        </a:rPr>
                        <a:t>Enh Lumi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/cm^2/s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latin typeface="Arial"/>
                        </a:rPr>
                        <a:t>1E+39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1" i="0" u="none" strike="noStrike" dirty="0">
                          <a:latin typeface="Arial"/>
                        </a:rPr>
                        <a:t>9E+38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9E+38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9E+38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1" i="0" u="none" strike="noStrike" dirty="0">
                          <a:latin typeface="Arial"/>
                        </a:rPr>
                        <a:t>1E+39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1" i="0" u="none" strike="noStrike" dirty="0">
                          <a:latin typeface="Arial"/>
                        </a:rPr>
                        <a:t>9E+38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Beam Power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32.7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22.2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15.2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325313">
                <a:tc>
                  <a:txBody>
                    <a:bodyPr/>
                    <a:lstStyle/>
                    <a:p>
                      <a:pPr algn="l" fontAlgn="b"/>
                      <a:r>
                        <a:rPr lang="en-US" sz="1100" b="0" i="0" u="none" strike="noStrike" dirty="0">
                          <a:latin typeface="Arial"/>
                        </a:rPr>
                        <a:t>Beamstrahlung Power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MW</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14.1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04731">
                <a:tc>
                  <a:txBody>
                    <a:bodyPr/>
                    <a:lstStyle/>
                    <a:p>
                      <a:pPr algn="l" fontAlgn="t"/>
                      <a:r>
                        <a:rPr lang="en-US" sz="1100" b="0" i="0" u="none" strike="noStrike" dirty="0">
                          <a:latin typeface="Arial"/>
                        </a:rPr>
                        <a:t>Beamstrahlung Loss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latin typeface="Arial"/>
                        </a:rPr>
                        <a:t>%</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0" i="0" u="none" strike="noStrike" dirty="0">
                          <a:latin typeface="Arial"/>
                        </a:rPr>
                        <a:t>43.1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t"/>
                      <a:r>
                        <a:rPr lang="en-US" sz="1100" b="0" i="0" u="none" strike="noStrike" dirty="0">
                          <a:latin typeface="Arial"/>
                        </a:rPr>
                        <a:t>33.4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en-US" sz="1100" b="0" i="0" u="none" strike="noStrike" dirty="0">
                          <a:latin typeface="Arial"/>
                        </a:rPr>
                        <a:t>40.2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en-US" sz="1100" b="0" i="0" u="none" strike="noStrike" dirty="0">
                          <a:latin typeface="Arial"/>
                        </a:rPr>
                        <a:t>8.9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t"/>
                      <a:r>
                        <a:rPr lang="en-US" sz="1100" b="0" i="0" u="none" strike="noStrike" dirty="0">
                          <a:latin typeface="Arial"/>
                        </a:rPr>
                        <a:t>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t"/>
                      <a:r>
                        <a:rPr lang="en-US" sz="1100" b="0" i="0" u="none" strike="noStrike" dirty="0" smtClean="0">
                          <a:latin typeface="Arial"/>
                        </a:rPr>
                        <a:t>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smtClean="0">
                          <a:latin typeface="Arial"/>
                        </a:rPr>
                        <a:t>Gradient</a:t>
                      </a:r>
                      <a:endParaRPr lang="en-US" sz="1100" b="0" i="0" u="none" strike="noStrike" dirty="0">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MV/m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31.5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270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r h="210389">
                <a:tc>
                  <a:txBody>
                    <a:bodyPr/>
                    <a:lstStyle/>
                    <a:p>
                      <a:pPr algn="l" fontAlgn="b"/>
                      <a:r>
                        <a:rPr lang="en-US" sz="1100" b="0" i="0" u="none" strike="noStrike" dirty="0">
                          <a:latin typeface="Arial"/>
                        </a:rPr>
                        <a:t>Linac Length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km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latin typeface="Arial"/>
                        </a:rPr>
                        <a:t>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DDC"/>
                    </a:solidFill>
                  </a:tcPr>
                </a:tc>
                <a:tc>
                  <a:txBody>
                    <a:bodyPr/>
                    <a:lstStyle/>
                    <a:p>
                      <a:pPr algn="ctr" fontAlgn="b"/>
                      <a:r>
                        <a:rPr lang="en-US" sz="1100" b="0" i="0" u="none" strike="noStrike" dirty="0">
                          <a:latin typeface="Arial"/>
                        </a:rPr>
                        <a:t>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a:txBody>
                    <a:bodyPr/>
                    <a:lstStyle/>
                    <a:p>
                      <a:pPr algn="ctr" fontAlgn="b"/>
                      <a:r>
                        <a:rPr lang="en-US" sz="1100" b="0" i="0" u="none" strike="noStrike" dirty="0">
                          <a:latin typeface="Arial"/>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c>
                  <a:txBody>
                    <a:bodyPr/>
                    <a:lstStyle/>
                    <a:p>
                      <a:pPr algn="ctr" fontAlgn="b"/>
                      <a:r>
                        <a:rPr lang="en-US" sz="1100" b="0" i="0" u="none" strike="noStrike" dirty="0">
                          <a:latin typeface="Arial"/>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BEEF3"/>
                    </a:solidFill>
                  </a:tcPr>
                </a:tc>
              </a:tr>
            </a:tbl>
          </a:graphicData>
        </a:graphic>
      </p:graphicFrame>
      <p:sp>
        <p:nvSpPr>
          <p:cNvPr id="2" name="Title 1"/>
          <p:cNvSpPr>
            <a:spLocks noGrp="1"/>
          </p:cNvSpPr>
          <p:nvPr>
            <p:ph type="title"/>
          </p:nvPr>
        </p:nvSpPr>
        <p:spPr>
          <a:xfrm>
            <a:off x="457200" y="0"/>
            <a:ext cx="8229600" cy="1143000"/>
          </a:xfrm>
        </p:spPr>
        <p:txBody>
          <a:bodyPr>
            <a:noAutofit/>
          </a:bodyPr>
          <a:lstStyle/>
          <a:p>
            <a:r>
              <a:rPr lang="en-US" sz="4000" dirty="0" smtClean="0"/>
              <a:t>Strawman</a:t>
            </a:r>
            <a:r>
              <a:rPr lang="en-US" sz="4000" dirty="0" smtClean="0"/>
              <a:t> 3 </a:t>
            </a:r>
            <a:r>
              <a:rPr lang="en-US" sz="4000" dirty="0" smtClean="0"/>
              <a:t>TeV</a:t>
            </a:r>
            <a:r>
              <a:rPr lang="en-US" sz="4000" dirty="0" smtClean="0"/>
              <a:t> Collider Parameters </a:t>
            </a:r>
            <a:endParaRPr lang="en-US" sz="4000" dirty="0"/>
          </a:p>
        </p:txBody>
      </p:sp>
      <p:sp>
        <p:nvSpPr>
          <p:cNvPr id="4" name="TextBox 3"/>
          <p:cNvSpPr txBox="1"/>
          <p:nvPr/>
        </p:nvSpPr>
        <p:spPr>
          <a:xfrm>
            <a:off x="228600" y="6488668"/>
            <a:ext cx="8534400" cy="369332"/>
          </a:xfrm>
          <a:prstGeom prst="rect">
            <a:avLst/>
          </a:prstGeom>
          <a:noFill/>
        </p:spPr>
        <p:txBody>
          <a:bodyPr wrap="square" rtlCol="0">
            <a:spAutoFit/>
          </a:bodyPr>
          <a:lstStyle/>
          <a:p>
            <a:pPr algn="ctr"/>
            <a:r>
              <a:rPr lang="en-US" i="1" dirty="0" smtClean="0"/>
              <a:t>For illustrative purposes only! </a:t>
            </a:r>
            <a:endParaRPr lang="en-US" i="1" dirty="0"/>
          </a:p>
        </p:txBody>
      </p:sp>
      <p:cxnSp>
        <p:nvCxnSpPr>
          <p:cNvPr id="7" name="Straight Connector 6"/>
          <p:cNvCxnSpPr/>
          <p:nvPr/>
        </p:nvCxnSpPr>
        <p:spPr>
          <a:xfrm rot="5400000">
            <a:off x="3162300" y="3771900"/>
            <a:ext cx="54102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0800000">
            <a:off x="5029200" y="61722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029200" y="6096000"/>
            <a:ext cx="990600" cy="369332"/>
          </a:xfrm>
          <a:prstGeom prst="rect">
            <a:avLst/>
          </a:prstGeom>
          <a:noFill/>
        </p:spPr>
        <p:txBody>
          <a:bodyPr wrap="square" rtlCol="0">
            <a:spAutoFit/>
          </a:bodyPr>
          <a:lstStyle/>
          <a:p>
            <a:r>
              <a:rPr lang="en-US" dirty="0" smtClean="0"/>
              <a:t>cm</a:t>
            </a:r>
            <a:endParaRPr lang="en-US" dirty="0"/>
          </a:p>
        </p:txBody>
      </p:sp>
      <p:sp>
        <p:nvSpPr>
          <p:cNvPr id="11" name="TextBox 10"/>
          <p:cNvSpPr txBox="1"/>
          <p:nvPr/>
        </p:nvSpPr>
        <p:spPr>
          <a:xfrm>
            <a:off x="5943600" y="6096000"/>
            <a:ext cx="990600" cy="369332"/>
          </a:xfrm>
          <a:prstGeom prst="rect">
            <a:avLst/>
          </a:prstGeom>
          <a:noFill/>
        </p:spPr>
        <p:txBody>
          <a:bodyPr wrap="square" rtlCol="0">
            <a:spAutoFit/>
          </a:bodyPr>
          <a:lstStyle/>
          <a:p>
            <a:r>
              <a:rPr lang="en-US" dirty="0" smtClean="0"/>
              <a:t>micron</a:t>
            </a:r>
            <a:endParaRPr lang="en-US" dirty="0"/>
          </a:p>
        </p:txBody>
      </p:sp>
      <p:cxnSp>
        <p:nvCxnSpPr>
          <p:cNvPr id="12" name="Straight Arrow Connector 11"/>
          <p:cNvCxnSpPr/>
          <p:nvPr/>
        </p:nvCxnSpPr>
        <p:spPr>
          <a:xfrm rot="10800000" flipH="1">
            <a:off x="5867400" y="61722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457200" y="3030020"/>
            <a:ext cx="8534400" cy="2465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457200" y="2362200"/>
            <a:ext cx="8534400" cy="2465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p:nvSpPr>
        <p:spPr>
          <a:xfrm>
            <a:off x="457200" y="2801420"/>
            <a:ext cx="8534400" cy="2465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457200" y="4800600"/>
            <a:ext cx="8534400" cy="246580"/>
          </a:xfrm>
          <a:prstGeom prst="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6"/>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6" grpId="0" animBg="1"/>
      <p:bldP spid="16" grpId="1" animBg="1"/>
      <p:bldP spid="17" grpId="0" animBg="1"/>
      <p:bldP spid="17"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Limitations and Questions</a:t>
            </a:r>
            <a:endParaRPr lang="en-US" dirty="0"/>
          </a:p>
        </p:txBody>
      </p:sp>
      <p:sp>
        <p:nvSpPr>
          <p:cNvPr id="6" name="TextBox 5"/>
          <p:cNvSpPr txBox="1"/>
          <p:nvPr/>
        </p:nvSpPr>
        <p:spPr>
          <a:xfrm>
            <a:off x="228600" y="1219200"/>
            <a:ext cx="8229600" cy="5632311"/>
          </a:xfrm>
          <a:prstGeom prst="rect">
            <a:avLst/>
          </a:prstGeom>
          <a:noFill/>
        </p:spPr>
        <p:txBody>
          <a:bodyPr wrap="square" rtlCol="0">
            <a:spAutoFit/>
          </a:bodyPr>
          <a:lstStyle/>
          <a:p>
            <a:pPr>
              <a:buFont typeface="Arial" pitchFamily="34" charset="0"/>
              <a:buChar char="•"/>
            </a:pPr>
            <a:r>
              <a:rPr lang="en-US" dirty="0" smtClean="0"/>
              <a:t> </a:t>
            </a:r>
            <a:r>
              <a:rPr lang="en-US" dirty="0" smtClean="0"/>
              <a:t>Physics Issues</a:t>
            </a:r>
          </a:p>
          <a:p>
            <a:pPr lvl="1">
              <a:buFont typeface="Arial" pitchFamily="34" charset="0"/>
              <a:buChar char="•"/>
            </a:pPr>
            <a:r>
              <a:rPr lang="en-US" dirty="0" smtClean="0"/>
              <a:t> </a:t>
            </a:r>
            <a:r>
              <a:rPr lang="en-US" dirty="0" smtClean="0"/>
              <a:t>Deflecting-mode-driven instabilities are severe, requiring small bunch charge and innovations in focusing and damping</a:t>
            </a:r>
          </a:p>
          <a:p>
            <a:pPr lvl="1">
              <a:buFont typeface="Arial" pitchFamily="34" charset="0"/>
              <a:buChar char="•"/>
            </a:pPr>
            <a:r>
              <a:rPr lang="en-US" dirty="0" smtClean="0"/>
              <a:t> </a:t>
            </a:r>
            <a:r>
              <a:rPr lang="en-US" dirty="0" smtClean="0"/>
              <a:t>Two-beam short-pulse accelerators require efficient broadband mode convertors</a:t>
            </a:r>
          </a:p>
          <a:p>
            <a:pPr lvl="1">
              <a:buFont typeface="Arial" pitchFamily="34" charset="0"/>
              <a:buChar char="•"/>
            </a:pPr>
            <a:r>
              <a:rPr lang="en-US" i="1" dirty="0" smtClean="0"/>
              <a:t> </a:t>
            </a:r>
            <a:r>
              <a:rPr lang="en-US" i="1" dirty="0" smtClean="0"/>
              <a:t>What process ultimately limits the achievable gradient? </a:t>
            </a:r>
          </a:p>
          <a:p>
            <a:pPr>
              <a:buFont typeface="Arial" pitchFamily="34" charset="0"/>
              <a:buChar char="•"/>
            </a:pPr>
            <a:r>
              <a:rPr lang="en-US" dirty="0" smtClean="0"/>
              <a:t> Material Issues</a:t>
            </a:r>
          </a:p>
          <a:p>
            <a:pPr lvl="1">
              <a:buFont typeface="Arial" pitchFamily="34" charset="0"/>
              <a:buChar char="•"/>
            </a:pPr>
            <a:r>
              <a:rPr lang="en-US" dirty="0" smtClean="0"/>
              <a:t> Degradation with high field and radiation exposure</a:t>
            </a:r>
          </a:p>
          <a:p>
            <a:pPr lvl="1">
              <a:buFont typeface="Arial" pitchFamily="34" charset="0"/>
              <a:buChar char="•"/>
            </a:pPr>
            <a:r>
              <a:rPr lang="en-US" dirty="0" smtClean="0"/>
              <a:t> Charging and multipactoring</a:t>
            </a:r>
          </a:p>
          <a:p>
            <a:pPr lvl="1">
              <a:buFont typeface="Arial" pitchFamily="34" charset="0"/>
              <a:buChar char="•"/>
            </a:pPr>
            <a:r>
              <a:rPr lang="en-US" dirty="0" smtClean="0"/>
              <a:t> Nonlinear polarizability and Raman </a:t>
            </a:r>
            <a:r>
              <a:rPr lang="en-US" dirty="0" smtClean="0"/>
              <a:t>scattering</a:t>
            </a:r>
          </a:p>
          <a:p>
            <a:pPr lvl="1">
              <a:buFont typeface="Arial" pitchFamily="34" charset="0"/>
              <a:buChar char="•"/>
            </a:pPr>
            <a:r>
              <a:rPr lang="en-US" i="1" dirty="0" smtClean="0"/>
              <a:t> </a:t>
            </a:r>
            <a:r>
              <a:rPr lang="en-US" i="1" dirty="0" smtClean="0"/>
              <a:t>What materials have the best combination of attributes?</a:t>
            </a:r>
          </a:p>
          <a:p>
            <a:pPr>
              <a:buFont typeface="Arial" pitchFamily="34" charset="0"/>
              <a:buChar char="•"/>
            </a:pPr>
            <a:r>
              <a:rPr lang="en-US" i="1" dirty="0" smtClean="0"/>
              <a:t> </a:t>
            </a:r>
            <a:r>
              <a:rPr lang="en-US" dirty="0" smtClean="0"/>
              <a:t>Particle Source Issues</a:t>
            </a:r>
          </a:p>
          <a:p>
            <a:pPr lvl="1">
              <a:buFont typeface="Arial" pitchFamily="34" charset="0"/>
              <a:buChar char="•"/>
            </a:pPr>
            <a:r>
              <a:rPr lang="en-US" i="1" dirty="0" smtClean="0"/>
              <a:t>How can electron and positron sources with the required properties be made?</a:t>
            </a:r>
          </a:p>
          <a:p>
            <a:pPr>
              <a:buFont typeface="Arial" pitchFamily="34" charset="0"/>
              <a:buChar char="•"/>
            </a:pPr>
            <a:r>
              <a:rPr lang="en-US" dirty="0" smtClean="0"/>
              <a:t> Power Source Issues</a:t>
            </a:r>
          </a:p>
          <a:p>
            <a:pPr lvl="1">
              <a:buFont typeface="Arial" pitchFamily="34" charset="0"/>
              <a:buChar char="•"/>
            </a:pPr>
            <a:r>
              <a:rPr lang="en-US" dirty="0" smtClean="0"/>
              <a:t> </a:t>
            </a:r>
            <a:r>
              <a:rPr lang="en-US" dirty="0" smtClean="0"/>
              <a:t>Drive beam stability and power transfer structure design</a:t>
            </a:r>
          </a:p>
          <a:p>
            <a:pPr lvl="1">
              <a:buFont typeface="Arial" pitchFamily="34" charset="0"/>
              <a:buChar char="•"/>
            </a:pPr>
            <a:r>
              <a:rPr lang="en-US" dirty="0" smtClean="0"/>
              <a:t> </a:t>
            </a:r>
            <a:r>
              <a:rPr lang="en-US" dirty="0" smtClean="0"/>
              <a:t>Efficient production of the drive beam</a:t>
            </a:r>
          </a:p>
          <a:p>
            <a:pPr lvl="1">
              <a:buFont typeface="Arial" pitchFamily="34" charset="0"/>
              <a:buChar char="•"/>
            </a:pPr>
            <a:r>
              <a:rPr lang="en-US" i="1" dirty="0" smtClean="0"/>
              <a:t> </a:t>
            </a:r>
            <a:r>
              <a:rPr lang="en-US" i="1" dirty="0" smtClean="0"/>
              <a:t>How can compact, cost-effective drive sources be built?</a:t>
            </a:r>
          </a:p>
          <a:p>
            <a:pPr>
              <a:buFont typeface="Arial" pitchFamily="34" charset="0"/>
              <a:buChar char="•"/>
            </a:pPr>
            <a:r>
              <a:rPr lang="en-US" dirty="0" smtClean="0"/>
              <a:t> Fabrication Issues</a:t>
            </a:r>
          </a:p>
          <a:p>
            <a:pPr lvl="1">
              <a:buFont typeface="Arial" pitchFamily="34" charset="0"/>
              <a:buChar char="•"/>
            </a:pPr>
            <a:r>
              <a:rPr lang="en-US" dirty="0" smtClean="0"/>
              <a:t> </a:t>
            </a:r>
            <a:r>
              <a:rPr lang="en-US" i="1" dirty="0" smtClean="0"/>
              <a:t>How can the required tolerances be achieved for THz and optical structures?</a:t>
            </a:r>
          </a:p>
          <a:p>
            <a:pPr lvl="1">
              <a:buFont typeface="Arial" pitchFamily="34" charset="0"/>
              <a:buChar char="•"/>
            </a:pPr>
            <a:r>
              <a:rPr lang="en-US" i="1" dirty="0" smtClean="0"/>
              <a:t> How can the required alignment tolerances be achieved?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fade">
                                      <p:cBhvr>
                                        <p:cTn id="10" dur="2000"/>
                                        <p:tgtEl>
                                          <p:spTgt spid="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fade">
                                      <p:cBhvr>
                                        <p:cTn id="13" dur="2000"/>
                                        <p:tgtEl>
                                          <p:spTgt spid="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fade">
                                      <p:cBhvr>
                                        <p:cTn id="16" dur="2000"/>
                                        <p:tgtEl>
                                          <p:spTgt spid="6">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Effect transition="in" filter="fade">
                                      <p:cBhvr>
                                        <p:cTn id="21" dur="2000"/>
                                        <p:tgtEl>
                                          <p:spTgt spid="6">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5" end="5"/>
                                            </p:txEl>
                                          </p:spTgt>
                                        </p:tgtEl>
                                        <p:attrNameLst>
                                          <p:attrName>style.visibility</p:attrName>
                                        </p:attrNameLst>
                                      </p:cBhvr>
                                      <p:to>
                                        <p:strVal val="visible"/>
                                      </p:to>
                                    </p:set>
                                    <p:animEffect transition="in" filter="fade">
                                      <p:cBhvr>
                                        <p:cTn id="24" dur="2000"/>
                                        <p:tgtEl>
                                          <p:spTgt spid="6">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animEffect transition="in" filter="fade">
                                      <p:cBhvr>
                                        <p:cTn id="27" dur="2000"/>
                                        <p:tgtEl>
                                          <p:spTgt spid="6">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animEffect transition="in" filter="fade">
                                      <p:cBhvr>
                                        <p:cTn id="30" dur="2000"/>
                                        <p:tgtEl>
                                          <p:spTgt spid="6">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
                                            <p:txEl>
                                              <p:pRg st="8" end="8"/>
                                            </p:txEl>
                                          </p:spTgt>
                                        </p:tgtEl>
                                        <p:attrNameLst>
                                          <p:attrName>style.visibility</p:attrName>
                                        </p:attrNameLst>
                                      </p:cBhvr>
                                      <p:to>
                                        <p:strVal val="visible"/>
                                      </p:to>
                                    </p:set>
                                    <p:animEffect transition="in" filter="fade">
                                      <p:cBhvr>
                                        <p:cTn id="33" dur="2000"/>
                                        <p:tgtEl>
                                          <p:spTgt spid="6">
                                            <p:txEl>
                                              <p:pRg st="8" end="8"/>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txEl>
                                              <p:pRg st="9" end="9"/>
                                            </p:txEl>
                                          </p:spTgt>
                                        </p:tgtEl>
                                        <p:attrNameLst>
                                          <p:attrName>style.visibility</p:attrName>
                                        </p:attrNameLst>
                                      </p:cBhvr>
                                      <p:to>
                                        <p:strVal val="visible"/>
                                      </p:to>
                                    </p:set>
                                    <p:animEffect transition="in" filter="fade">
                                      <p:cBhvr>
                                        <p:cTn id="38" dur="2000"/>
                                        <p:tgtEl>
                                          <p:spTgt spid="6">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10" end="10"/>
                                            </p:txEl>
                                          </p:spTgt>
                                        </p:tgtEl>
                                        <p:attrNameLst>
                                          <p:attrName>style.visibility</p:attrName>
                                        </p:attrNameLst>
                                      </p:cBhvr>
                                      <p:to>
                                        <p:strVal val="visible"/>
                                      </p:to>
                                    </p:set>
                                    <p:animEffect transition="in" filter="fade">
                                      <p:cBhvr>
                                        <p:cTn id="41" dur="2000"/>
                                        <p:tgtEl>
                                          <p:spTgt spid="6">
                                            <p:txEl>
                                              <p:pRg st="10" end="1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6">
                                            <p:txEl>
                                              <p:pRg st="11" end="11"/>
                                            </p:txEl>
                                          </p:spTgt>
                                        </p:tgtEl>
                                        <p:attrNameLst>
                                          <p:attrName>style.visibility</p:attrName>
                                        </p:attrNameLst>
                                      </p:cBhvr>
                                      <p:to>
                                        <p:strVal val="visible"/>
                                      </p:to>
                                    </p:set>
                                    <p:animEffect transition="in" filter="fade">
                                      <p:cBhvr>
                                        <p:cTn id="46" dur="2000"/>
                                        <p:tgtEl>
                                          <p:spTgt spid="6">
                                            <p:txEl>
                                              <p:pRg st="11" end="1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12" end="12"/>
                                            </p:txEl>
                                          </p:spTgt>
                                        </p:tgtEl>
                                        <p:attrNameLst>
                                          <p:attrName>style.visibility</p:attrName>
                                        </p:attrNameLst>
                                      </p:cBhvr>
                                      <p:to>
                                        <p:strVal val="visible"/>
                                      </p:to>
                                    </p:set>
                                    <p:animEffect transition="in" filter="fade">
                                      <p:cBhvr>
                                        <p:cTn id="49" dur="2000"/>
                                        <p:tgtEl>
                                          <p:spTgt spid="6">
                                            <p:txEl>
                                              <p:pRg st="12" end="1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13" end="13"/>
                                            </p:txEl>
                                          </p:spTgt>
                                        </p:tgtEl>
                                        <p:attrNameLst>
                                          <p:attrName>style.visibility</p:attrName>
                                        </p:attrNameLst>
                                      </p:cBhvr>
                                      <p:to>
                                        <p:strVal val="visible"/>
                                      </p:to>
                                    </p:set>
                                    <p:animEffect transition="in" filter="fade">
                                      <p:cBhvr>
                                        <p:cTn id="52" dur="2000"/>
                                        <p:tgtEl>
                                          <p:spTgt spid="6">
                                            <p:txEl>
                                              <p:pRg st="13" end="13"/>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xEl>
                                              <p:pRg st="14" end="14"/>
                                            </p:txEl>
                                          </p:spTgt>
                                        </p:tgtEl>
                                        <p:attrNameLst>
                                          <p:attrName>style.visibility</p:attrName>
                                        </p:attrNameLst>
                                      </p:cBhvr>
                                      <p:to>
                                        <p:strVal val="visible"/>
                                      </p:to>
                                    </p:set>
                                    <p:animEffect transition="in" filter="fade">
                                      <p:cBhvr>
                                        <p:cTn id="55" dur="2000"/>
                                        <p:tgtEl>
                                          <p:spTgt spid="6">
                                            <p:txEl>
                                              <p:pRg st="14" end="14"/>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
                                            <p:txEl>
                                              <p:pRg st="15" end="15"/>
                                            </p:txEl>
                                          </p:spTgt>
                                        </p:tgtEl>
                                        <p:attrNameLst>
                                          <p:attrName>style.visibility</p:attrName>
                                        </p:attrNameLst>
                                      </p:cBhvr>
                                      <p:to>
                                        <p:strVal val="visible"/>
                                      </p:to>
                                    </p:set>
                                    <p:animEffect transition="in" filter="fade">
                                      <p:cBhvr>
                                        <p:cTn id="60" dur="2000"/>
                                        <p:tgtEl>
                                          <p:spTgt spid="6">
                                            <p:txEl>
                                              <p:pRg st="15" end="15"/>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6">
                                            <p:txEl>
                                              <p:pRg st="16" end="16"/>
                                            </p:txEl>
                                          </p:spTgt>
                                        </p:tgtEl>
                                        <p:attrNameLst>
                                          <p:attrName>style.visibility</p:attrName>
                                        </p:attrNameLst>
                                      </p:cBhvr>
                                      <p:to>
                                        <p:strVal val="visible"/>
                                      </p:to>
                                    </p:set>
                                    <p:animEffect transition="in" filter="fade">
                                      <p:cBhvr>
                                        <p:cTn id="63" dur="2000"/>
                                        <p:tgtEl>
                                          <p:spTgt spid="6">
                                            <p:txEl>
                                              <p:pRg st="16" end="16"/>
                                            </p:tx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
                                            <p:txEl>
                                              <p:pRg st="17" end="17"/>
                                            </p:txEl>
                                          </p:spTgt>
                                        </p:tgtEl>
                                        <p:attrNameLst>
                                          <p:attrName>style.visibility</p:attrName>
                                        </p:attrNameLst>
                                      </p:cBhvr>
                                      <p:to>
                                        <p:strVal val="visible"/>
                                      </p:to>
                                    </p:set>
                                    <p:animEffect transition="in" filter="fade">
                                      <p:cBhvr>
                                        <p:cTn id="66" dur="2000"/>
                                        <p:tgtEl>
                                          <p:spTgt spid="6">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228600" y="1935480"/>
            <a:ext cx="8686800" cy="4389120"/>
          </a:xfrm>
        </p:spPr>
        <p:txBody>
          <a:bodyPr>
            <a:normAutofit/>
          </a:bodyPr>
          <a:lstStyle/>
          <a:p>
            <a:r>
              <a:rPr lang="en-US" dirty="0" smtClean="0"/>
              <a:t>What is meant by “dielectric acceleration” and why is it worth pursuing?</a:t>
            </a:r>
          </a:p>
          <a:p>
            <a:r>
              <a:rPr lang="en-US" dirty="0" smtClean="0"/>
              <a:t>Current </a:t>
            </a:r>
            <a:r>
              <a:rPr lang="en-US" dirty="0" smtClean="0"/>
              <a:t>work on dielectric-based accelerator concepts at microwave, terahertz, and optical frequencies</a:t>
            </a:r>
          </a:p>
          <a:p>
            <a:r>
              <a:rPr lang="en-US" dirty="0" smtClean="0"/>
              <a:t>Outline e</a:t>
            </a:r>
            <a:r>
              <a:rPr lang="en-US" baseline="30000" dirty="0" smtClean="0"/>
              <a:t>+</a:t>
            </a:r>
            <a:r>
              <a:rPr lang="en-US" dirty="0" smtClean="0"/>
              <a:t>e</a:t>
            </a:r>
            <a:r>
              <a:rPr lang="en-US" baseline="30000" dirty="0" smtClean="0"/>
              <a:t>-</a:t>
            </a:r>
            <a:r>
              <a:rPr lang="en-US" dirty="0" smtClean="0"/>
              <a:t> collider configurations and parameters</a:t>
            </a:r>
          </a:p>
          <a:p>
            <a:r>
              <a:rPr lang="en-US" dirty="0" smtClean="0"/>
              <a:t>Discuss limitations and open questions</a:t>
            </a:r>
          </a:p>
          <a:p>
            <a:r>
              <a:rPr lang="en-US" dirty="0" smtClean="0"/>
              <a:t>Future Prospects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Future Prospects</a:t>
            </a:r>
            <a:endParaRPr lang="en-US" dirty="0"/>
          </a:p>
        </p:txBody>
      </p:sp>
      <p:sp>
        <p:nvSpPr>
          <p:cNvPr id="3" name="Content Placeholder 2"/>
          <p:cNvSpPr>
            <a:spLocks noGrp="1"/>
          </p:cNvSpPr>
          <p:nvPr>
            <p:ph idx="1"/>
          </p:nvPr>
        </p:nvSpPr>
        <p:spPr>
          <a:xfrm>
            <a:off x="228600" y="1524000"/>
            <a:ext cx="8610600" cy="5105400"/>
          </a:xfrm>
        </p:spPr>
        <p:txBody>
          <a:bodyPr>
            <a:noAutofit/>
          </a:bodyPr>
          <a:lstStyle/>
          <a:p>
            <a:pPr>
              <a:spcBef>
                <a:spcPts val="0"/>
              </a:spcBef>
            </a:pPr>
            <a:r>
              <a:rPr lang="en-US" sz="1800" dirty="0" smtClean="0"/>
              <a:t>Dielectrics offer higher damage resistance </a:t>
            </a:r>
            <a:r>
              <a:rPr lang="en-US" sz="1800" dirty="0" smtClean="0"/>
              <a:t>than metals and</a:t>
            </a:r>
            <a:r>
              <a:rPr lang="en-US" sz="1800" dirty="0" smtClean="0"/>
              <a:t> </a:t>
            </a:r>
            <a:r>
              <a:rPr lang="en-US" sz="1800" dirty="0" smtClean="0"/>
              <a:t>a </a:t>
            </a:r>
            <a:r>
              <a:rPr lang="en-US" sz="1800" dirty="0" smtClean="0"/>
              <a:t>natural way to provide synchronism with </a:t>
            </a:r>
            <a:r>
              <a:rPr lang="en-US" sz="1800" dirty="0" smtClean="0">
                <a:latin typeface="Symbol" pitchFamily="18" charset="2"/>
              </a:rPr>
              <a:t>b</a:t>
            </a:r>
            <a:r>
              <a:rPr lang="en-US" sz="1800" dirty="0" smtClean="0"/>
              <a:t>&lt;1 </a:t>
            </a:r>
            <a:r>
              <a:rPr lang="en-US" sz="1800" dirty="0" smtClean="0"/>
              <a:t>particles</a:t>
            </a:r>
          </a:p>
          <a:p>
            <a:pPr>
              <a:spcBef>
                <a:spcPts val="0"/>
              </a:spcBef>
            </a:pPr>
            <a:endParaRPr lang="en-US" sz="1800" dirty="0" smtClean="0"/>
          </a:p>
          <a:p>
            <a:pPr>
              <a:spcBef>
                <a:spcPts val="0"/>
              </a:spcBef>
            </a:pPr>
            <a:r>
              <a:rPr lang="en-US" sz="1800" dirty="0" smtClean="0"/>
              <a:t>F</a:t>
            </a:r>
            <a:r>
              <a:rPr lang="en-US" sz="1800" dirty="0" smtClean="0"/>
              <a:t>requency-selective boundary conditions are possible, allowing destructive HOMs to radiate out of the accelerator</a:t>
            </a:r>
          </a:p>
          <a:p>
            <a:pPr>
              <a:spcBef>
                <a:spcPts val="0"/>
              </a:spcBef>
              <a:buNone/>
            </a:pPr>
            <a:endParaRPr lang="en-US" sz="1800" dirty="0" smtClean="0"/>
          </a:p>
          <a:p>
            <a:pPr>
              <a:spcBef>
                <a:spcPts val="0"/>
              </a:spcBef>
            </a:pPr>
            <a:r>
              <a:rPr lang="en-US" sz="1800" dirty="0" smtClean="0"/>
              <a:t>Higher frequency methods will require smaller bunch charges and increased repetition rates, providing experimental advantages of reduced beamstrahlung background and event pileup</a:t>
            </a:r>
            <a:endParaRPr lang="en-US" sz="1800" dirty="0" smtClean="0"/>
          </a:p>
          <a:p>
            <a:pPr>
              <a:spcBef>
                <a:spcPts val="0"/>
              </a:spcBef>
              <a:buNone/>
            </a:pPr>
            <a:endParaRPr lang="en-US" sz="1800" dirty="0" smtClean="0"/>
          </a:p>
          <a:p>
            <a:pPr>
              <a:spcBef>
                <a:spcPts val="0"/>
              </a:spcBef>
            </a:pPr>
            <a:r>
              <a:rPr lang="en-US" sz="1800" dirty="0" smtClean="0"/>
              <a:t>In contrast to higher-gradient plasma wakefield techniques, dielectric acceleration is </a:t>
            </a:r>
            <a:r>
              <a:rPr lang="en-US" sz="1800" b="1" dirty="0" smtClean="0"/>
              <a:t>linear,</a:t>
            </a:r>
            <a:r>
              <a:rPr lang="en-US" sz="1800" dirty="0" smtClean="0"/>
              <a:t> the structure is </a:t>
            </a:r>
            <a:r>
              <a:rPr lang="en-US" sz="1800" b="1" dirty="0" smtClean="0"/>
              <a:t>solid-state,</a:t>
            </a:r>
            <a:r>
              <a:rPr lang="en-US" sz="1800" dirty="0" smtClean="0"/>
              <a:t> and the technique is </a:t>
            </a:r>
            <a:r>
              <a:rPr lang="en-US" sz="1800" dirty="0" smtClean="0"/>
              <a:t>inherently more </a:t>
            </a:r>
            <a:r>
              <a:rPr lang="en-US" sz="1800" b="1" dirty="0" smtClean="0"/>
              <a:t>stable</a:t>
            </a:r>
            <a:r>
              <a:rPr lang="en-US" sz="1800" dirty="0" smtClean="0"/>
              <a:t> </a:t>
            </a:r>
            <a:endParaRPr lang="en-US" sz="1800" dirty="0" smtClean="0"/>
          </a:p>
          <a:p>
            <a:pPr>
              <a:spcBef>
                <a:spcPts val="0"/>
              </a:spcBef>
              <a:buNone/>
            </a:pPr>
            <a:endParaRPr lang="en-US" sz="1800" dirty="0" smtClean="0"/>
          </a:p>
          <a:p>
            <a:pPr>
              <a:spcBef>
                <a:spcPts val="0"/>
              </a:spcBef>
            </a:pPr>
            <a:r>
              <a:rPr lang="en-US" sz="1800" dirty="0" smtClean="0"/>
              <a:t>High power structure and beam tests are planned or underway for </a:t>
            </a:r>
            <a:r>
              <a:rPr lang="en-US" sz="1800" dirty="0" smtClean="0"/>
              <a:t>microwave, terahertz, and optical</a:t>
            </a:r>
            <a:r>
              <a:rPr lang="en-US" sz="1800" dirty="0" smtClean="0"/>
              <a:t> </a:t>
            </a:r>
            <a:r>
              <a:rPr lang="en-US" sz="1800" dirty="0" smtClean="0"/>
              <a:t>technologies and clear evidence as to the suitability of each technique should be available in the next few years</a:t>
            </a:r>
          </a:p>
          <a:p>
            <a:pPr>
              <a:spcBef>
                <a:spcPts val="0"/>
              </a:spcBef>
            </a:pPr>
            <a:endParaRPr lang="en-US" sz="1800" dirty="0" smtClean="0"/>
          </a:p>
          <a:p>
            <a:pPr>
              <a:spcBef>
                <a:spcPts val="0"/>
              </a:spcBef>
            </a:pPr>
            <a:endParaRPr lang="en-US" sz="1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20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What is dielectric acceleration?</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6671510" y="1524000"/>
            <a:ext cx="2301039" cy="1295400"/>
          </a:xfrm>
          <a:prstGeom prst="rect">
            <a:avLst/>
          </a:prstGeom>
          <a:noFill/>
          <a:ln w="9525">
            <a:noFill/>
            <a:miter lim="800000"/>
            <a:headEnd/>
            <a:tailEnd/>
          </a:ln>
        </p:spPr>
      </p:pic>
      <p:pic>
        <p:nvPicPr>
          <p:cNvPr id="5" name="Picture 7" descr="braggfiber"/>
          <p:cNvPicPr>
            <a:picLocks noChangeAspect="1" noChangeArrowheads="1"/>
          </p:cNvPicPr>
          <p:nvPr/>
        </p:nvPicPr>
        <p:blipFill>
          <a:blip r:embed="rId3" cstate="print"/>
          <a:srcRect/>
          <a:stretch>
            <a:fillRect/>
          </a:stretch>
        </p:blipFill>
        <p:spPr bwMode="auto">
          <a:xfrm>
            <a:off x="7391400" y="5257800"/>
            <a:ext cx="1159933" cy="1186295"/>
          </a:xfrm>
          <a:prstGeom prst="rect">
            <a:avLst/>
          </a:prstGeom>
          <a:noFill/>
          <a:ln w="9525">
            <a:noFill/>
            <a:miter lim="800000"/>
            <a:headEnd/>
            <a:tailEnd/>
          </a:ln>
        </p:spPr>
      </p:pic>
      <p:sp>
        <p:nvSpPr>
          <p:cNvPr id="7" name="Content Placeholder 6"/>
          <p:cNvSpPr>
            <a:spLocks noGrp="1"/>
          </p:cNvSpPr>
          <p:nvPr>
            <p:ph idx="1"/>
          </p:nvPr>
        </p:nvSpPr>
        <p:spPr>
          <a:xfrm>
            <a:off x="76200" y="1706880"/>
            <a:ext cx="6705600" cy="4389120"/>
          </a:xfrm>
        </p:spPr>
        <p:txBody>
          <a:bodyPr>
            <a:normAutofit fontScale="92500"/>
          </a:bodyPr>
          <a:lstStyle/>
          <a:p>
            <a:r>
              <a:rPr lang="en-US" sz="2000" dirty="0" smtClean="0"/>
              <a:t>Conventional (conducting) case: </a:t>
            </a:r>
          </a:p>
          <a:p>
            <a:pPr lvl="1"/>
            <a:r>
              <a:rPr lang="en-US" sz="1800" dirty="0" smtClean="0"/>
              <a:t>EM wave guiding is enforced by outside metal wall</a:t>
            </a:r>
            <a:endParaRPr lang="en-US" sz="1500" dirty="0" smtClean="0"/>
          </a:p>
          <a:p>
            <a:pPr lvl="1"/>
            <a:r>
              <a:rPr lang="en-US" sz="1800" dirty="0" smtClean="0"/>
              <a:t>Phase velocity synchronism is enforced by periodic loading (metal irises)</a:t>
            </a:r>
          </a:p>
          <a:p>
            <a:pPr lvl="1"/>
            <a:r>
              <a:rPr lang="en-US" sz="1800" dirty="0" smtClean="0"/>
              <a:t>Tend to be high-Q resonators requiring long low-power pulses </a:t>
            </a:r>
          </a:p>
          <a:p>
            <a:pPr lvl="1"/>
            <a:r>
              <a:rPr lang="en-US" sz="1800" dirty="0" smtClean="0"/>
              <a:t>Limited (at present) to ~150 MV/m (short structures)</a:t>
            </a:r>
          </a:p>
          <a:p>
            <a:pPr>
              <a:buNone/>
            </a:pPr>
            <a:endParaRPr lang="en-US" sz="2000" dirty="0" smtClean="0"/>
          </a:p>
          <a:p>
            <a:r>
              <a:rPr lang="en-US" sz="2000" dirty="0" smtClean="0"/>
              <a:t>Dielectric case:</a:t>
            </a:r>
          </a:p>
          <a:p>
            <a:pPr lvl="1"/>
            <a:r>
              <a:rPr lang="en-US" sz="1800" dirty="0" smtClean="0"/>
              <a:t>Guiding is by either metal wall or Bragg reflector</a:t>
            </a:r>
          </a:p>
          <a:p>
            <a:pPr lvl="1"/>
            <a:r>
              <a:rPr lang="en-US" sz="1800" dirty="0" smtClean="0"/>
              <a:t>Synchronism is enforced by manipulating the effective index</a:t>
            </a:r>
          </a:p>
          <a:p>
            <a:pPr lvl="1"/>
            <a:r>
              <a:rPr lang="en-US" sz="1800" dirty="0" smtClean="0"/>
              <a:t>Tend to be low-Q structures requiring short high-power pulses</a:t>
            </a:r>
          </a:p>
          <a:p>
            <a:pPr lvl="1"/>
            <a:r>
              <a:rPr lang="en-US" sz="1800" dirty="0" smtClean="0"/>
              <a:t>Potentially capable of sustaining &gt;1 GV/m gradients</a:t>
            </a:r>
            <a:endParaRPr lang="en-US" sz="1800" dirty="0"/>
          </a:p>
        </p:txBody>
      </p:sp>
      <p:pic>
        <p:nvPicPr>
          <p:cNvPr id="8" name="Picture 3" descr="DWAdiagram"/>
          <p:cNvPicPr>
            <a:picLocks noChangeAspect="1" noChangeArrowheads="1"/>
          </p:cNvPicPr>
          <p:nvPr/>
        </p:nvPicPr>
        <p:blipFill>
          <a:blip r:embed="rId4" cstate="print"/>
          <a:srcRect/>
          <a:stretch>
            <a:fillRect/>
          </a:stretch>
        </p:blipFill>
        <p:spPr>
          <a:xfrm>
            <a:off x="6477000" y="3429000"/>
            <a:ext cx="2409386" cy="1241425"/>
          </a:xfrm>
          <a:prstGeom prst="rect">
            <a:avLst/>
          </a:prstGeom>
        </p:spPr>
      </p:pic>
      <p:sp>
        <p:nvSpPr>
          <p:cNvPr id="9" name="TextBox 8"/>
          <p:cNvSpPr txBox="1"/>
          <p:nvPr/>
        </p:nvSpPr>
        <p:spPr>
          <a:xfrm>
            <a:off x="6629400" y="2895600"/>
            <a:ext cx="2362200" cy="261610"/>
          </a:xfrm>
          <a:prstGeom prst="rect">
            <a:avLst/>
          </a:prstGeom>
          <a:noFill/>
        </p:spPr>
        <p:txBody>
          <a:bodyPr wrap="square" rtlCol="0">
            <a:spAutoFit/>
          </a:bodyPr>
          <a:lstStyle/>
          <a:p>
            <a:pPr algn="ctr"/>
            <a:r>
              <a:rPr lang="en-US" sz="1100" dirty="0" smtClean="0"/>
              <a:t>Conventional Iris-Loaded Structure</a:t>
            </a:r>
            <a:endParaRPr lang="en-US" sz="1100" dirty="0"/>
          </a:p>
        </p:txBody>
      </p:sp>
      <p:sp>
        <p:nvSpPr>
          <p:cNvPr id="10" name="TextBox 9"/>
          <p:cNvSpPr txBox="1"/>
          <p:nvPr/>
        </p:nvSpPr>
        <p:spPr>
          <a:xfrm>
            <a:off x="6629400" y="4648200"/>
            <a:ext cx="2362200" cy="261610"/>
          </a:xfrm>
          <a:prstGeom prst="rect">
            <a:avLst/>
          </a:prstGeom>
          <a:noFill/>
        </p:spPr>
        <p:txBody>
          <a:bodyPr wrap="square" rtlCol="0">
            <a:spAutoFit/>
          </a:bodyPr>
          <a:lstStyle/>
          <a:p>
            <a:pPr algn="ctr"/>
            <a:r>
              <a:rPr lang="en-US" sz="1100" dirty="0" smtClean="0"/>
              <a:t>Dielectric-Lined Waveguide</a:t>
            </a:r>
            <a:endParaRPr lang="en-US" sz="1100" dirty="0"/>
          </a:p>
        </p:txBody>
      </p:sp>
      <p:sp>
        <p:nvSpPr>
          <p:cNvPr id="11" name="TextBox 10"/>
          <p:cNvSpPr txBox="1"/>
          <p:nvPr/>
        </p:nvSpPr>
        <p:spPr>
          <a:xfrm>
            <a:off x="6934200" y="6477000"/>
            <a:ext cx="2057400" cy="261610"/>
          </a:xfrm>
          <a:prstGeom prst="rect">
            <a:avLst/>
          </a:prstGeom>
          <a:noFill/>
        </p:spPr>
        <p:txBody>
          <a:bodyPr wrap="square" rtlCol="0">
            <a:spAutoFit/>
          </a:bodyPr>
          <a:lstStyle/>
          <a:p>
            <a:pPr algn="ctr"/>
            <a:r>
              <a:rPr lang="en-US" sz="1100" dirty="0" smtClean="0"/>
              <a:t>Bragg Waveguide</a:t>
            </a:r>
            <a:endParaRPr lang="en-US" sz="11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590800"/>
            <a:ext cx="9144000" cy="3931920"/>
          </a:xfrm>
        </p:spPr>
        <p:txBody>
          <a:bodyPr>
            <a:normAutofit/>
          </a:bodyPr>
          <a:lstStyle/>
          <a:p>
            <a:pPr>
              <a:buNone/>
            </a:pPr>
            <a:r>
              <a:rPr lang="en-US" sz="1800" dirty="0" smtClean="0"/>
              <a:t>  31.5 MV/m – the ILC </a:t>
            </a:r>
            <a:r>
              <a:rPr lang="en-US" sz="1800" dirty="0" smtClean="0"/>
              <a:t>d</a:t>
            </a:r>
            <a:r>
              <a:rPr lang="en-US" sz="1800" dirty="0" smtClean="0"/>
              <a:t>esign gradient (superconducting)</a:t>
            </a:r>
          </a:p>
          <a:p>
            <a:pPr>
              <a:buNone/>
            </a:pPr>
            <a:r>
              <a:rPr lang="en-US" sz="1800" dirty="0" smtClean="0"/>
              <a:t> </a:t>
            </a:r>
            <a:r>
              <a:rPr lang="en-US" sz="1800" dirty="0" smtClean="0"/>
              <a:t> </a:t>
            </a:r>
            <a:r>
              <a:rPr lang="en-US" sz="1800" dirty="0" smtClean="0"/>
              <a:t>150 MV/m – maximum achieved in a </a:t>
            </a:r>
            <a:r>
              <a:rPr lang="en-US" sz="1800" b="1" dirty="0" smtClean="0"/>
              <a:t>metallic</a:t>
            </a:r>
            <a:r>
              <a:rPr lang="en-US" sz="1800" dirty="0" smtClean="0"/>
              <a:t> structure (75 years)</a:t>
            </a:r>
          </a:p>
          <a:p>
            <a:pPr>
              <a:buNone/>
            </a:pPr>
            <a:endParaRPr lang="en-US" sz="1800" dirty="0" smtClean="0"/>
          </a:p>
          <a:p>
            <a:pPr>
              <a:buNone/>
            </a:pPr>
            <a:r>
              <a:rPr lang="en-US" sz="1800" i="1" dirty="0" smtClean="0"/>
              <a:t>~</a:t>
            </a:r>
            <a:r>
              <a:rPr lang="en-US" sz="1800" i="1" dirty="0" smtClean="0"/>
              <a:t>1,000 </a:t>
            </a:r>
            <a:r>
              <a:rPr lang="en-US" sz="1800" i="1" dirty="0" smtClean="0"/>
              <a:t>MV/m – gradient expectation for </a:t>
            </a:r>
            <a:r>
              <a:rPr lang="en-US" sz="1800" b="1" i="1" dirty="0" smtClean="0"/>
              <a:t>dielectric</a:t>
            </a:r>
            <a:r>
              <a:rPr lang="en-US" sz="1800" i="1" dirty="0" smtClean="0"/>
              <a:t> acceleration</a:t>
            </a:r>
            <a:endParaRPr lang="en-US" sz="1800" dirty="0" smtClean="0"/>
          </a:p>
          <a:p>
            <a:pPr>
              <a:buNone/>
            </a:pPr>
            <a:r>
              <a:rPr lang="en-US" sz="1800" dirty="0" smtClean="0"/>
              <a:t> </a:t>
            </a:r>
            <a:r>
              <a:rPr lang="en-US" sz="1800" dirty="0" smtClean="0"/>
              <a:t> </a:t>
            </a:r>
            <a:r>
              <a:rPr lang="en-US" sz="1800" dirty="0" smtClean="0"/>
              <a:t>13,800 MV/m – maximum achieved in a </a:t>
            </a:r>
            <a:r>
              <a:rPr lang="en-US" sz="1800" b="1" dirty="0" smtClean="0"/>
              <a:t>dielectric</a:t>
            </a:r>
            <a:r>
              <a:rPr lang="en-US" sz="1800" dirty="0" smtClean="0"/>
              <a:t> structure (25 years)</a:t>
            </a:r>
          </a:p>
          <a:p>
            <a:pPr>
              <a:buNone/>
            </a:pPr>
            <a:endParaRPr lang="en-US" sz="1800" dirty="0" smtClean="0"/>
          </a:p>
          <a:p>
            <a:pPr>
              <a:buNone/>
            </a:pPr>
            <a:r>
              <a:rPr lang="en-US" sz="1800" i="1" dirty="0" smtClean="0"/>
              <a:t>~10,000 MV/m – gradient expectation for high-quality </a:t>
            </a:r>
            <a:r>
              <a:rPr lang="en-US" sz="1800" b="1" i="1" dirty="0" smtClean="0"/>
              <a:t>plasma</a:t>
            </a:r>
            <a:r>
              <a:rPr lang="en-US" sz="1800" i="1" dirty="0" smtClean="0"/>
              <a:t> acceleration</a:t>
            </a:r>
            <a:endParaRPr lang="en-US" sz="1800" i="1" dirty="0" smtClean="0"/>
          </a:p>
          <a:p>
            <a:pPr>
              <a:buNone/>
            </a:pPr>
            <a:r>
              <a:rPr lang="en-US" sz="1800" dirty="0" smtClean="0"/>
              <a:t> </a:t>
            </a:r>
            <a:r>
              <a:rPr lang="en-US" sz="1800" dirty="0" smtClean="0"/>
              <a:t> 50,000 </a:t>
            </a:r>
            <a:r>
              <a:rPr lang="en-US" sz="1800" dirty="0" smtClean="0"/>
              <a:t>M</a:t>
            </a:r>
            <a:r>
              <a:rPr lang="en-US" sz="1800" dirty="0" smtClean="0"/>
              <a:t>V/m –maximum gradient achieved in </a:t>
            </a:r>
            <a:r>
              <a:rPr lang="en-US" sz="1800" b="1" dirty="0" smtClean="0"/>
              <a:t>plasma</a:t>
            </a:r>
            <a:r>
              <a:rPr lang="en-US" sz="1800" dirty="0" smtClean="0"/>
              <a:t> over ~1 meter</a:t>
            </a:r>
          </a:p>
          <a:p>
            <a:pPr>
              <a:buNone/>
            </a:pPr>
            <a:r>
              <a:rPr lang="en-US" sz="1800" dirty="0" smtClean="0"/>
              <a:t>&gt;2</a:t>
            </a:r>
            <a:r>
              <a:rPr lang="en-US" sz="1800" dirty="0" smtClean="0"/>
              <a:t>00,000 </a:t>
            </a:r>
            <a:r>
              <a:rPr lang="en-US" sz="1800" dirty="0" smtClean="0"/>
              <a:t>M</a:t>
            </a:r>
            <a:r>
              <a:rPr lang="en-US" sz="1800" dirty="0" smtClean="0"/>
              <a:t>V/m—maximum gradient achieved in </a:t>
            </a:r>
            <a:r>
              <a:rPr lang="en-US" sz="1800" b="1" dirty="0" smtClean="0"/>
              <a:t>plasma</a:t>
            </a:r>
            <a:r>
              <a:rPr lang="en-US" sz="1800" dirty="0" smtClean="0"/>
              <a:t> over ~1 mm</a:t>
            </a:r>
          </a:p>
        </p:txBody>
      </p:sp>
      <p:sp>
        <p:nvSpPr>
          <p:cNvPr id="5" name="Rectangle 4"/>
          <p:cNvSpPr>
            <a:spLocks/>
          </p:cNvSpPr>
          <p:nvPr/>
        </p:nvSpPr>
        <p:spPr bwMode="auto">
          <a:xfrm>
            <a:off x="137160" y="5791200"/>
            <a:ext cx="8854440" cy="914400"/>
          </a:xfrm>
          <a:prstGeom prst="rect">
            <a:avLst/>
          </a:prstGeom>
          <a:solidFill>
            <a:srgbClr val="FFFF00">
              <a:alpha val="49803"/>
            </a:srgbClr>
          </a:solidFill>
          <a:ln w="25400" cap="flat">
            <a:solidFill>
              <a:schemeClr val="tx1"/>
            </a:solidFill>
            <a:prstDash val="solid"/>
            <a:miter lim="800000"/>
            <a:headEnd type="none" w="med" len="med"/>
            <a:tailEnd type="none" w="med" len="med"/>
          </a:ln>
        </p:spPr>
        <p:txBody>
          <a:bodyPr lIns="0" tIns="0" rIns="0" bIns="0"/>
          <a:lstStyle/>
          <a:p>
            <a:pPr algn="ctr">
              <a:tabLst>
                <a:tab pos="354330" algn="l"/>
                <a:tab pos="708660" algn="l"/>
                <a:tab pos="1062990" algn="l"/>
                <a:tab pos="1417320" algn="l"/>
                <a:tab pos="1783080" algn="l"/>
                <a:tab pos="2137410" algn="l"/>
                <a:tab pos="2491740" algn="l"/>
                <a:tab pos="2846070" algn="l"/>
                <a:tab pos="3200400" algn="l"/>
                <a:tab pos="3554730" algn="l"/>
                <a:tab pos="3909060" algn="l"/>
                <a:tab pos="4263390" algn="l"/>
                <a:tab pos="354330" algn="l"/>
                <a:tab pos="708660" algn="l"/>
                <a:tab pos="1062990" algn="l"/>
                <a:tab pos="1417320" algn="l"/>
                <a:tab pos="1783080" algn="l"/>
                <a:tab pos="2137410" algn="l"/>
                <a:tab pos="2491740" algn="l"/>
                <a:tab pos="2846070" algn="l"/>
                <a:tab pos="3200400" algn="l"/>
                <a:tab pos="3554730" algn="l"/>
                <a:tab pos="3909060" algn="l"/>
                <a:tab pos="4263390" algn="l"/>
              </a:tabLst>
            </a:pPr>
            <a:r>
              <a:rPr lang="en-US" sz="1100" b="1" dirty="0">
                <a:effectLst>
                  <a:outerShdw blurRad="38100" dist="38100" dir="2700000" algn="tl">
                    <a:srgbClr val="FFFFFF"/>
                  </a:outerShdw>
                </a:effectLst>
                <a:latin typeface="Tahoma" charset="0"/>
                <a:cs typeface="Tahoma" charset="0"/>
                <a:sym typeface="Tahoma" charset="0"/>
              </a:rPr>
              <a:t>Marx panel </a:t>
            </a:r>
            <a:r>
              <a:rPr lang="en-US" sz="1100" b="1" dirty="0" smtClean="0">
                <a:effectLst>
                  <a:outerShdw blurRad="38100" dist="38100" dir="2700000" algn="tl">
                    <a:srgbClr val="FFFFFF"/>
                  </a:outerShdw>
                </a:effectLst>
                <a:latin typeface="Tahoma" charset="0"/>
                <a:cs typeface="Tahoma" charset="0"/>
                <a:sym typeface="Tahoma" charset="0"/>
              </a:rPr>
              <a:t>(a HEPAP subpanel) recommendation </a:t>
            </a:r>
            <a:r>
              <a:rPr lang="en-US" sz="1100" b="1" dirty="0" smtClean="0">
                <a:effectLst>
                  <a:outerShdw blurRad="38100" dist="38100" dir="2700000" algn="tl">
                    <a:srgbClr val="FFFFFF"/>
                  </a:outerShdw>
                </a:effectLst>
                <a:latin typeface="Tahoma" charset="0"/>
                <a:cs typeface="Tahoma" charset="0"/>
                <a:sym typeface="Tahoma" charset="0"/>
              </a:rPr>
              <a:t>-- July </a:t>
            </a:r>
            <a:r>
              <a:rPr lang="en-US" sz="1100" b="1" dirty="0">
                <a:effectLst>
                  <a:outerShdw blurRad="38100" dist="38100" dir="2700000" algn="tl">
                    <a:srgbClr val="FFFFFF"/>
                  </a:outerShdw>
                </a:effectLst>
                <a:latin typeface="Tahoma" charset="0"/>
                <a:cs typeface="Tahoma" charset="0"/>
                <a:sym typeface="Tahoma" charset="0"/>
              </a:rPr>
              <a:t>2006</a:t>
            </a:r>
            <a:endParaRPr lang="en-US" sz="1100" b="1" dirty="0">
              <a:effectLst>
                <a:outerShdw blurRad="38100" dist="38100" dir="2700000" algn="tl">
                  <a:srgbClr val="FFFFFF"/>
                </a:outerShdw>
              </a:effectLst>
              <a:latin typeface="Helvetica" charset="0"/>
              <a:cs typeface="Helvetica" charset="0"/>
              <a:sym typeface="Helvetica" charset="0"/>
            </a:endParaRPr>
          </a:p>
          <a:p>
            <a:pPr>
              <a:tabLst>
                <a:tab pos="354330" algn="l"/>
                <a:tab pos="708660" algn="l"/>
                <a:tab pos="1062990" algn="l"/>
                <a:tab pos="1417320" algn="l"/>
                <a:tab pos="1783080" algn="l"/>
                <a:tab pos="2137410" algn="l"/>
                <a:tab pos="2491740" algn="l"/>
                <a:tab pos="2846070" algn="l"/>
                <a:tab pos="3200400" algn="l"/>
                <a:tab pos="3554730" algn="l"/>
                <a:tab pos="3909060" algn="l"/>
                <a:tab pos="4263390" algn="l"/>
                <a:tab pos="354330" algn="l"/>
                <a:tab pos="708660" algn="l"/>
                <a:tab pos="1062990" algn="l"/>
                <a:tab pos="1417320" algn="l"/>
                <a:tab pos="1783080" algn="l"/>
                <a:tab pos="2137410" algn="l"/>
                <a:tab pos="2491740" algn="l"/>
                <a:tab pos="2846070" algn="l"/>
                <a:tab pos="3200400" algn="l"/>
                <a:tab pos="3554730" algn="l"/>
                <a:tab pos="3909060" algn="l"/>
                <a:tab pos="4263390" algn="l"/>
              </a:tabLst>
            </a:pPr>
            <a:r>
              <a:rPr lang="en-US" sz="1100" dirty="0">
                <a:effectLst>
                  <a:outerShdw blurRad="38100" dist="38100" dir="2700000" algn="tl">
                    <a:srgbClr val="FFFFFF"/>
                  </a:outerShdw>
                </a:effectLst>
                <a:latin typeface="Arial" charset="0"/>
                <a:cs typeface="Arial" charset="0"/>
                <a:sym typeface="Arial" charset="0"/>
              </a:rPr>
              <a:t>“A major challenge for the accelerator science community is to identify and develop new concepts for future energy frontier accelerators that will be able to provide the exploration tools needed for HEP within a feasible cost to society. The future of accelerator-based HEP will be limited unless new ideas and new accelerator directions are developed to address the demands of beam energy and luminosity and consequently the management of beam power, energy recovery, accelerator power, size, and cost.”</a:t>
            </a:r>
          </a:p>
        </p:txBody>
      </p:sp>
      <p:grpSp>
        <p:nvGrpSpPr>
          <p:cNvPr id="9" name="Group 8"/>
          <p:cNvGrpSpPr/>
          <p:nvPr/>
        </p:nvGrpSpPr>
        <p:grpSpPr>
          <a:xfrm>
            <a:off x="2057400" y="70374"/>
            <a:ext cx="6934200" cy="2672826"/>
            <a:chOff x="0" y="2849106"/>
            <a:chExt cx="9144000" cy="4306190"/>
          </a:xfrm>
        </p:grpSpPr>
        <p:pic>
          <p:nvPicPr>
            <p:cNvPr id="6" name="Picture 2"/>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0" y="2849106"/>
              <a:ext cx="9144000" cy="4008894"/>
            </a:xfrm>
            <a:prstGeom prst="rect">
              <a:avLst/>
            </a:prstGeom>
            <a:noFill/>
            <a:ln w="9525">
              <a:noFill/>
              <a:miter lim="800000"/>
              <a:headEnd/>
              <a:tailEnd/>
            </a:ln>
          </p:spPr>
        </p:pic>
        <p:sp>
          <p:nvSpPr>
            <p:cNvPr id="7" name="TextBox 6"/>
            <p:cNvSpPr txBox="1"/>
            <p:nvPr/>
          </p:nvSpPr>
          <p:spPr>
            <a:xfrm>
              <a:off x="4724400" y="5410200"/>
              <a:ext cx="1219200" cy="693951"/>
            </a:xfrm>
            <a:prstGeom prst="rect">
              <a:avLst/>
            </a:prstGeom>
            <a:noFill/>
          </p:spPr>
          <p:txBody>
            <a:bodyPr wrap="square" rtlCol="0">
              <a:spAutoFit/>
            </a:bodyPr>
            <a:lstStyle/>
            <a:p>
              <a:r>
                <a:rPr lang="en-US" dirty="0" smtClean="0"/>
                <a:t>31 km</a:t>
              </a:r>
              <a:endParaRPr lang="en-US" dirty="0"/>
            </a:p>
          </p:txBody>
        </p:sp>
        <p:sp>
          <p:nvSpPr>
            <p:cNvPr id="8" name="TextBox 7"/>
            <p:cNvSpPr txBox="1"/>
            <p:nvPr/>
          </p:nvSpPr>
          <p:spPr>
            <a:xfrm>
              <a:off x="5410200" y="6172200"/>
              <a:ext cx="3581400" cy="983096"/>
            </a:xfrm>
            <a:prstGeom prst="rect">
              <a:avLst/>
            </a:prstGeom>
            <a:noFill/>
          </p:spPr>
          <p:txBody>
            <a:bodyPr wrap="square" rtlCol="0">
              <a:spAutoFit/>
            </a:bodyPr>
            <a:lstStyle/>
            <a:p>
              <a:r>
                <a:rPr lang="en-US" sz="1400" dirty="0" smtClean="0"/>
                <a:t>The International Linear Collider</a:t>
              </a:r>
              <a:endParaRPr lang="en-US" sz="1400" dirty="0"/>
            </a:p>
          </p:txBody>
        </p:sp>
      </p:grpSp>
      <p:sp>
        <p:nvSpPr>
          <p:cNvPr id="10" name="Title 1"/>
          <p:cNvSpPr>
            <a:spLocks noGrp="1"/>
          </p:cNvSpPr>
          <p:nvPr>
            <p:ph type="title"/>
          </p:nvPr>
        </p:nvSpPr>
        <p:spPr>
          <a:xfrm>
            <a:off x="304800" y="0"/>
            <a:ext cx="8229600" cy="1143000"/>
          </a:xfrm>
        </p:spPr>
        <p:txBody>
          <a:bodyPr/>
          <a:lstStyle/>
          <a:p>
            <a:r>
              <a:rPr lang="en-US" dirty="0" smtClean="0"/>
              <a:t>Motivation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p:cNvSpPr/>
          <p:nvPr/>
        </p:nvSpPr>
        <p:spPr>
          <a:xfrm>
            <a:off x="2895600" y="6324600"/>
            <a:ext cx="2812551" cy="501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22"/>
          <p:cNvGrpSpPr>
            <a:grpSpLocks/>
          </p:cNvGrpSpPr>
          <p:nvPr/>
        </p:nvGrpSpPr>
        <p:grpSpPr bwMode="auto">
          <a:xfrm>
            <a:off x="393" y="533400"/>
            <a:ext cx="5638407" cy="3958392"/>
            <a:chOff x="-257" y="509"/>
            <a:chExt cx="5972" cy="3484"/>
          </a:xfrm>
        </p:grpSpPr>
        <p:pic>
          <p:nvPicPr>
            <p:cNvPr id="6" name="Picture 7"/>
            <p:cNvPicPr>
              <a:picLocks noChangeAspect="1" noChangeArrowheads="1"/>
            </p:cNvPicPr>
            <p:nvPr/>
          </p:nvPicPr>
          <p:blipFill>
            <a:blip r:embed="rId2" cstate="print"/>
            <a:srcRect/>
            <a:stretch>
              <a:fillRect/>
            </a:stretch>
          </p:blipFill>
          <p:spPr bwMode="auto">
            <a:xfrm>
              <a:off x="0" y="669"/>
              <a:ext cx="5646" cy="2979"/>
            </a:xfrm>
            <a:prstGeom prst="rect">
              <a:avLst/>
            </a:prstGeom>
            <a:noFill/>
            <a:ln w="9525">
              <a:noFill/>
              <a:miter lim="800000"/>
              <a:headEnd/>
              <a:tailEnd/>
            </a:ln>
            <a:effectLst/>
          </p:spPr>
        </p:pic>
        <p:sp>
          <p:nvSpPr>
            <p:cNvPr id="7" name="Text Box 10"/>
            <p:cNvSpPr txBox="1">
              <a:spLocks noChangeArrowheads="1"/>
            </p:cNvSpPr>
            <p:nvPr/>
          </p:nvSpPr>
          <p:spPr bwMode="auto">
            <a:xfrm>
              <a:off x="1392" y="3676"/>
              <a:ext cx="2976" cy="317"/>
            </a:xfrm>
            <a:prstGeom prst="rect">
              <a:avLst/>
            </a:prstGeom>
            <a:noFill/>
            <a:ln w="9525">
              <a:noFill/>
              <a:miter lim="800000"/>
              <a:headEnd/>
              <a:tailEnd/>
            </a:ln>
            <a:effectLst/>
          </p:spPr>
          <p:txBody>
            <a:bodyPr>
              <a:spAutoFit/>
            </a:bodyPr>
            <a:lstStyle/>
            <a:p>
              <a:pPr algn="ctr" eaLnBrk="0" hangingPunct="0">
                <a:spcBef>
                  <a:spcPct val="50000"/>
                </a:spcBef>
              </a:pPr>
              <a:r>
                <a:rPr lang="en-US" sz="1050" dirty="0"/>
                <a:t>Source Wavelength</a:t>
              </a:r>
            </a:p>
          </p:txBody>
        </p:sp>
        <p:grpSp>
          <p:nvGrpSpPr>
            <p:cNvPr id="8" name="Group 11"/>
            <p:cNvGrpSpPr>
              <a:grpSpLocks/>
            </p:cNvGrpSpPr>
            <p:nvPr/>
          </p:nvGrpSpPr>
          <p:grpSpPr bwMode="auto">
            <a:xfrm>
              <a:off x="483" y="3453"/>
              <a:ext cx="5232" cy="234"/>
              <a:chOff x="528" y="3535"/>
              <a:chExt cx="5232" cy="234"/>
            </a:xfrm>
          </p:grpSpPr>
          <p:sp>
            <p:nvSpPr>
              <p:cNvPr id="10" name="Line 12"/>
              <p:cNvSpPr>
                <a:spLocks noChangeShapeType="1"/>
              </p:cNvSpPr>
              <p:nvPr/>
            </p:nvSpPr>
            <p:spPr bwMode="auto">
              <a:xfrm flipV="1">
                <a:off x="1434" y="3535"/>
                <a:ext cx="1" cy="48"/>
              </a:xfrm>
              <a:prstGeom prst="line">
                <a:avLst/>
              </a:prstGeom>
              <a:noFill/>
              <a:ln w="9525">
                <a:solidFill>
                  <a:schemeClr val="tx1"/>
                </a:solidFill>
                <a:round/>
                <a:headEnd/>
                <a:tailEnd/>
              </a:ln>
              <a:effectLst/>
            </p:spPr>
            <p:txBody>
              <a:bodyPr wrap="none"/>
              <a:lstStyle/>
              <a:p>
                <a:endParaRPr lang="en-US" sz="1100" dirty="0"/>
              </a:p>
            </p:txBody>
          </p:sp>
          <p:sp>
            <p:nvSpPr>
              <p:cNvPr id="11" name="Line 13"/>
              <p:cNvSpPr>
                <a:spLocks noChangeShapeType="1"/>
              </p:cNvSpPr>
              <p:nvPr/>
            </p:nvSpPr>
            <p:spPr bwMode="auto">
              <a:xfrm flipV="1">
                <a:off x="2202" y="3535"/>
                <a:ext cx="1" cy="48"/>
              </a:xfrm>
              <a:prstGeom prst="line">
                <a:avLst/>
              </a:prstGeom>
              <a:noFill/>
              <a:ln w="9525">
                <a:solidFill>
                  <a:schemeClr val="tx1"/>
                </a:solidFill>
                <a:round/>
                <a:headEnd/>
                <a:tailEnd/>
              </a:ln>
              <a:effectLst/>
            </p:spPr>
            <p:txBody>
              <a:bodyPr wrap="none"/>
              <a:lstStyle/>
              <a:p>
                <a:endParaRPr lang="en-US" sz="1100" dirty="0"/>
              </a:p>
            </p:txBody>
          </p:sp>
          <p:sp>
            <p:nvSpPr>
              <p:cNvPr id="12" name="Line 14"/>
              <p:cNvSpPr>
                <a:spLocks noChangeShapeType="1"/>
              </p:cNvSpPr>
              <p:nvPr/>
            </p:nvSpPr>
            <p:spPr bwMode="auto">
              <a:xfrm flipV="1">
                <a:off x="3786" y="3535"/>
                <a:ext cx="1" cy="48"/>
              </a:xfrm>
              <a:prstGeom prst="line">
                <a:avLst/>
              </a:prstGeom>
              <a:noFill/>
              <a:ln w="9525">
                <a:solidFill>
                  <a:schemeClr val="tx1"/>
                </a:solidFill>
                <a:round/>
                <a:headEnd/>
                <a:tailEnd/>
              </a:ln>
              <a:effectLst/>
            </p:spPr>
            <p:txBody>
              <a:bodyPr wrap="none"/>
              <a:lstStyle/>
              <a:p>
                <a:endParaRPr lang="en-US" sz="1100" dirty="0"/>
              </a:p>
            </p:txBody>
          </p:sp>
          <p:sp>
            <p:nvSpPr>
              <p:cNvPr id="13" name="Line 15"/>
              <p:cNvSpPr>
                <a:spLocks noChangeShapeType="1"/>
              </p:cNvSpPr>
              <p:nvPr/>
            </p:nvSpPr>
            <p:spPr bwMode="auto">
              <a:xfrm flipV="1">
                <a:off x="4554" y="3535"/>
                <a:ext cx="1" cy="48"/>
              </a:xfrm>
              <a:prstGeom prst="line">
                <a:avLst/>
              </a:prstGeom>
              <a:noFill/>
              <a:ln w="9525">
                <a:solidFill>
                  <a:schemeClr val="tx1"/>
                </a:solidFill>
                <a:round/>
                <a:headEnd/>
                <a:tailEnd/>
              </a:ln>
              <a:effectLst/>
            </p:spPr>
            <p:txBody>
              <a:bodyPr wrap="none"/>
              <a:lstStyle/>
              <a:p>
                <a:endParaRPr lang="en-US" sz="1100" dirty="0"/>
              </a:p>
            </p:txBody>
          </p:sp>
          <p:sp>
            <p:nvSpPr>
              <p:cNvPr id="14" name="Line 16"/>
              <p:cNvSpPr>
                <a:spLocks noChangeShapeType="1"/>
              </p:cNvSpPr>
              <p:nvPr/>
            </p:nvSpPr>
            <p:spPr bwMode="auto">
              <a:xfrm flipV="1">
                <a:off x="5322" y="3535"/>
                <a:ext cx="1" cy="48"/>
              </a:xfrm>
              <a:prstGeom prst="line">
                <a:avLst/>
              </a:prstGeom>
              <a:noFill/>
              <a:ln w="9525">
                <a:solidFill>
                  <a:schemeClr val="tx1"/>
                </a:solidFill>
                <a:round/>
                <a:headEnd/>
                <a:tailEnd/>
              </a:ln>
              <a:effectLst/>
            </p:spPr>
            <p:txBody>
              <a:bodyPr wrap="none"/>
              <a:lstStyle/>
              <a:p>
                <a:endParaRPr lang="en-US" sz="1100" dirty="0"/>
              </a:p>
            </p:txBody>
          </p:sp>
          <p:sp>
            <p:nvSpPr>
              <p:cNvPr id="15" name="Text Box 17"/>
              <p:cNvSpPr txBox="1">
                <a:spLocks noChangeArrowheads="1"/>
              </p:cNvSpPr>
              <p:nvPr/>
            </p:nvSpPr>
            <p:spPr bwMode="auto">
              <a:xfrm>
                <a:off x="528" y="3579"/>
                <a:ext cx="5232" cy="190"/>
              </a:xfrm>
              <a:prstGeom prst="rect">
                <a:avLst/>
              </a:prstGeom>
              <a:noFill/>
              <a:ln w="9525">
                <a:noFill/>
                <a:miter lim="800000"/>
                <a:headEnd/>
                <a:tailEnd/>
              </a:ln>
              <a:effectLst/>
            </p:spPr>
            <p:txBody>
              <a:bodyPr>
                <a:spAutoFit/>
              </a:bodyPr>
              <a:lstStyle/>
              <a:p>
                <a:pPr eaLnBrk="0" hangingPunct="0">
                  <a:spcBef>
                    <a:spcPct val="50000"/>
                  </a:spcBef>
                </a:pPr>
                <a:r>
                  <a:rPr lang="en-US" sz="800" dirty="0">
                    <a:solidFill>
                      <a:schemeClr val="tx1"/>
                    </a:solidFill>
                    <a:latin typeface="Symbol" pitchFamily="18" charset="2"/>
                  </a:rPr>
                  <a:t>30</a:t>
                </a:r>
                <a:r>
                  <a:rPr lang="en-US" sz="800" dirty="0">
                    <a:solidFill>
                      <a:schemeClr val="tx1"/>
                    </a:solidFill>
                  </a:rPr>
                  <a:t>cm               </a:t>
                </a:r>
                <a:r>
                  <a:rPr lang="en-US" sz="800" dirty="0">
                    <a:solidFill>
                      <a:schemeClr val="tx1"/>
                    </a:solidFill>
                    <a:latin typeface="Symbol" pitchFamily="18" charset="2"/>
                  </a:rPr>
                  <a:t>3</a:t>
                </a:r>
                <a:r>
                  <a:rPr lang="en-US" sz="800" dirty="0">
                    <a:solidFill>
                      <a:schemeClr val="tx1"/>
                    </a:solidFill>
                  </a:rPr>
                  <a:t>cm 	        </a:t>
                </a:r>
                <a:r>
                  <a:rPr lang="en-US" sz="800" dirty="0" smtClean="0"/>
                  <a:t> </a:t>
                </a:r>
                <a:r>
                  <a:rPr lang="en-US" sz="800" dirty="0" smtClean="0"/>
                  <a:t>      </a:t>
                </a:r>
                <a:r>
                  <a:rPr lang="en-US" sz="800" dirty="0" smtClean="0">
                    <a:solidFill>
                      <a:schemeClr val="tx1"/>
                    </a:solidFill>
                  </a:rPr>
                  <a:t>  </a:t>
                </a:r>
                <a:r>
                  <a:rPr lang="en-US" sz="800" dirty="0">
                    <a:solidFill>
                      <a:schemeClr val="tx1"/>
                    </a:solidFill>
                    <a:latin typeface="Symbol" pitchFamily="18" charset="2"/>
                  </a:rPr>
                  <a:t>3</a:t>
                </a:r>
                <a:r>
                  <a:rPr lang="en-US" sz="800" dirty="0">
                    <a:solidFill>
                      <a:schemeClr val="tx1"/>
                    </a:solidFill>
                  </a:rPr>
                  <a:t>mm 	</a:t>
                </a:r>
                <a:r>
                  <a:rPr lang="en-US" sz="800" dirty="0" smtClean="0">
                    <a:solidFill>
                      <a:schemeClr val="tx1"/>
                    </a:solidFill>
                  </a:rPr>
                  <a:t>             </a:t>
                </a:r>
                <a:r>
                  <a:rPr lang="en-US" sz="800" dirty="0">
                    <a:solidFill>
                      <a:schemeClr val="tx1"/>
                    </a:solidFill>
                    <a:latin typeface="Symbol" pitchFamily="18" charset="2"/>
                  </a:rPr>
                  <a:t>300m 	       30m 	</a:t>
                </a:r>
                <a:r>
                  <a:rPr lang="en-US" sz="800" dirty="0" smtClean="0">
                    <a:solidFill>
                      <a:schemeClr val="tx1"/>
                    </a:solidFill>
                    <a:latin typeface="Symbol" pitchFamily="18" charset="2"/>
                  </a:rPr>
                  <a:t> </a:t>
                </a:r>
                <a:r>
                  <a:rPr lang="en-US" sz="800" dirty="0">
                    <a:solidFill>
                      <a:schemeClr val="tx1"/>
                    </a:solidFill>
                    <a:latin typeface="Symbol" pitchFamily="18" charset="2"/>
                  </a:rPr>
                  <a:t>3m</a:t>
                </a:r>
                <a:r>
                  <a:rPr lang="en-US" sz="800" dirty="0">
                    <a:solidFill>
                      <a:schemeClr val="tx1"/>
                    </a:solidFill>
                  </a:rPr>
                  <a:t> </a:t>
                </a:r>
                <a:r>
                  <a:rPr lang="en-US" sz="800" dirty="0" smtClean="0">
                    <a:solidFill>
                      <a:schemeClr val="tx1"/>
                    </a:solidFill>
                  </a:rPr>
                  <a:t>                  </a:t>
                </a:r>
                <a:r>
                  <a:rPr lang="en-US" sz="800" dirty="0" smtClean="0">
                    <a:solidFill>
                      <a:schemeClr val="tx1"/>
                    </a:solidFill>
                    <a:latin typeface="Symbol" pitchFamily="18" charset="2"/>
                  </a:rPr>
                  <a:t>300</a:t>
                </a:r>
                <a:r>
                  <a:rPr lang="en-US" sz="800" dirty="0" smtClean="0">
                    <a:solidFill>
                      <a:schemeClr val="tx1"/>
                    </a:solidFill>
                  </a:rPr>
                  <a:t>nm</a:t>
                </a:r>
                <a:endParaRPr lang="en-US" sz="800" dirty="0">
                  <a:solidFill>
                    <a:schemeClr val="tx1"/>
                  </a:solidFill>
                </a:endParaRPr>
              </a:p>
            </p:txBody>
          </p:sp>
          <p:sp>
            <p:nvSpPr>
              <p:cNvPr id="16" name="Line 18"/>
              <p:cNvSpPr>
                <a:spLocks noChangeShapeType="1"/>
              </p:cNvSpPr>
              <p:nvPr/>
            </p:nvSpPr>
            <p:spPr bwMode="auto">
              <a:xfrm flipV="1">
                <a:off x="667" y="3541"/>
                <a:ext cx="1" cy="48"/>
              </a:xfrm>
              <a:prstGeom prst="line">
                <a:avLst/>
              </a:prstGeom>
              <a:noFill/>
              <a:ln w="9525">
                <a:solidFill>
                  <a:schemeClr val="tx1"/>
                </a:solidFill>
                <a:round/>
                <a:headEnd/>
                <a:tailEnd/>
              </a:ln>
              <a:effectLst/>
            </p:spPr>
            <p:txBody>
              <a:bodyPr wrap="none"/>
              <a:lstStyle/>
              <a:p>
                <a:endParaRPr lang="en-US" sz="1100" dirty="0"/>
              </a:p>
            </p:txBody>
          </p:sp>
          <p:sp>
            <p:nvSpPr>
              <p:cNvPr id="17" name="Line 19"/>
              <p:cNvSpPr>
                <a:spLocks noChangeShapeType="1"/>
              </p:cNvSpPr>
              <p:nvPr/>
            </p:nvSpPr>
            <p:spPr bwMode="auto">
              <a:xfrm flipV="1">
                <a:off x="3024" y="3535"/>
                <a:ext cx="1" cy="48"/>
              </a:xfrm>
              <a:prstGeom prst="line">
                <a:avLst/>
              </a:prstGeom>
              <a:noFill/>
              <a:ln w="9525">
                <a:solidFill>
                  <a:schemeClr val="tx1"/>
                </a:solidFill>
                <a:round/>
                <a:headEnd/>
                <a:tailEnd/>
              </a:ln>
              <a:effectLst/>
            </p:spPr>
            <p:txBody>
              <a:bodyPr wrap="none"/>
              <a:lstStyle/>
              <a:p>
                <a:endParaRPr lang="en-US" sz="1100" dirty="0"/>
              </a:p>
            </p:txBody>
          </p:sp>
        </p:grpSp>
        <p:sp>
          <p:nvSpPr>
            <p:cNvPr id="9" name="Text Box 21"/>
            <p:cNvSpPr txBox="1">
              <a:spLocks noChangeArrowheads="1"/>
            </p:cNvSpPr>
            <p:nvPr/>
          </p:nvSpPr>
          <p:spPr bwMode="auto">
            <a:xfrm>
              <a:off x="-257" y="509"/>
              <a:ext cx="968" cy="406"/>
            </a:xfrm>
            <a:prstGeom prst="rect">
              <a:avLst/>
            </a:prstGeom>
            <a:noFill/>
            <a:ln w="9525">
              <a:noFill/>
              <a:miter lim="800000"/>
              <a:headEnd/>
              <a:tailEnd/>
            </a:ln>
            <a:effectLst/>
          </p:spPr>
          <p:txBody>
            <a:bodyPr wrap="square">
              <a:spAutoFit/>
            </a:bodyPr>
            <a:lstStyle/>
            <a:p>
              <a:pPr algn="ctr" eaLnBrk="0" hangingPunct="0">
                <a:spcBef>
                  <a:spcPct val="50000"/>
                </a:spcBef>
              </a:pPr>
              <a:r>
                <a:rPr lang="en-US" sz="2400" b="1" i="1" dirty="0" smtClean="0">
                  <a:solidFill>
                    <a:schemeClr val="tx1"/>
                  </a:solidFill>
                </a:rPr>
                <a:t>P/</a:t>
              </a:r>
              <a:r>
                <a:rPr lang="en-US" sz="2400" b="1" i="1" dirty="0" smtClean="0">
                  <a:solidFill>
                    <a:schemeClr val="tx1"/>
                  </a:solidFill>
                  <a:latin typeface="Symbol" pitchFamily="18" charset="2"/>
                </a:rPr>
                <a:t>l</a:t>
              </a:r>
              <a:r>
                <a:rPr lang="en-US" sz="2400" b="1" i="1" baseline="30000" dirty="0" smtClean="0">
                  <a:solidFill>
                    <a:schemeClr val="tx1"/>
                  </a:solidFill>
                </a:rPr>
                <a:t> </a:t>
              </a:r>
              <a:r>
                <a:rPr lang="en-US" sz="2400" b="1" i="1" baseline="30000" dirty="0">
                  <a:solidFill>
                    <a:schemeClr val="tx1"/>
                  </a:solidFill>
                </a:rPr>
                <a:t>2</a:t>
              </a:r>
              <a:endParaRPr lang="en-US" sz="2400" b="1" i="1" dirty="0">
                <a:solidFill>
                  <a:schemeClr val="tx1"/>
                </a:solidFill>
              </a:endParaRPr>
            </a:p>
          </p:txBody>
        </p:sp>
      </p:grpSp>
      <p:pic>
        <p:nvPicPr>
          <p:cNvPr id="19" name="Picture 6"/>
          <p:cNvPicPr>
            <a:picLocks noChangeAspect="1" noChangeArrowheads="1"/>
          </p:cNvPicPr>
          <p:nvPr/>
        </p:nvPicPr>
        <p:blipFill>
          <a:blip r:embed="rId3" cstate="print"/>
          <a:srcRect b="20587"/>
          <a:stretch>
            <a:fillRect/>
          </a:stretch>
        </p:blipFill>
        <p:spPr bwMode="auto">
          <a:xfrm>
            <a:off x="5334000" y="1366979"/>
            <a:ext cx="3791415" cy="2723036"/>
          </a:xfrm>
          <a:prstGeom prst="rect">
            <a:avLst/>
          </a:prstGeom>
          <a:noFill/>
          <a:ln w="9525">
            <a:noFill/>
            <a:miter lim="800000"/>
            <a:headEnd/>
            <a:tailEnd/>
          </a:ln>
          <a:effectLst/>
        </p:spPr>
      </p:pic>
      <p:sp>
        <p:nvSpPr>
          <p:cNvPr id="25" name="Text Box 21"/>
          <p:cNvSpPr txBox="1">
            <a:spLocks noChangeArrowheads="1"/>
          </p:cNvSpPr>
          <p:nvPr/>
        </p:nvSpPr>
        <p:spPr bwMode="auto">
          <a:xfrm>
            <a:off x="4800600" y="4038600"/>
            <a:ext cx="762000" cy="523220"/>
          </a:xfrm>
          <a:prstGeom prst="rect">
            <a:avLst/>
          </a:prstGeom>
          <a:noFill/>
          <a:ln w="9525">
            <a:noFill/>
            <a:miter lim="800000"/>
            <a:headEnd/>
            <a:tailEnd/>
          </a:ln>
          <a:effectLst/>
        </p:spPr>
        <p:txBody>
          <a:bodyPr wrap="square">
            <a:spAutoFit/>
          </a:bodyPr>
          <a:lstStyle/>
          <a:p>
            <a:pPr algn="ctr" eaLnBrk="0" hangingPunct="0">
              <a:spcBef>
                <a:spcPct val="50000"/>
              </a:spcBef>
            </a:pPr>
            <a:r>
              <a:rPr lang="en-US" sz="2800" b="1" i="1" dirty="0" smtClean="0">
                <a:solidFill>
                  <a:schemeClr val="tx1"/>
                </a:solidFill>
                <a:latin typeface="Symbol" pitchFamily="18" charset="2"/>
              </a:rPr>
              <a:t>l</a:t>
            </a:r>
            <a:r>
              <a:rPr lang="en-US" sz="2800" b="1" i="1" baseline="30000" dirty="0" smtClean="0">
                <a:solidFill>
                  <a:schemeClr val="tx1"/>
                </a:solidFill>
              </a:rPr>
              <a:t> </a:t>
            </a:r>
            <a:endParaRPr lang="en-US" sz="2800" b="1" i="1" dirty="0">
              <a:solidFill>
                <a:schemeClr val="tx1"/>
              </a:solidFill>
            </a:endParaRPr>
          </a:p>
        </p:txBody>
      </p:sp>
      <p:sp>
        <p:nvSpPr>
          <p:cNvPr id="26" name="TextBox 25"/>
          <p:cNvSpPr txBox="1"/>
          <p:nvPr/>
        </p:nvSpPr>
        <p:spPr>
          <a:xfrm>
            <a:off x="5562600" y="985979"/>
            <a:ext cx="3581400" cy="369332"/>
          </a:xfrm>
          <a:prstGeom prst="rect">
            <a:avLst/>
          </a:prstGeom>
          <a:noFill/>
        </p:spPr>
        <p:txBody>
          <a:bodyPr wrap="square" rtlCol="0">
            <a:spAutoFit/>
          </a:bodyPr>
          <a:lstStyle/>
          <a:p>
            <a:pPr algn="ctr"/>
            <a:r>
              <a:rPr lang="en-US" dirty="0" smtClean="0"/>
              <a:t>Dielectric Damage Threshold</a:t>
            </a:r>
            <a:endParaRPr lang="en-US" dirty="0"/>
          </a:p>
        </p:txBody>
      </p:sp>
      <p:sp>
        <p:nvSpPr>
          <p:cNvPr id="27" name="Text Box 8"/>
          <p:cNvSpPr txBox="1">
            <a:spLocks noChangeArrowheads="1"/>
          </p:cNvSpPr>
          <p:nvPr/>
        </p:nvSpPr>
        <p:spPr bwMode="auto">
          <a:xfrm>
            <a:off x="5943600" y="4110179"/>
            <a:ext cx="3200400" cy="461665"/>
          </a:xfrm>
          <a:prstGeom prst="rect">
            <a:avLst/>
          </a:prstGeom>
          <a:noFill/>
          <a:ln w="9525">
            <a:noFill/>
            <a:miter lim="800000"/>
            <a:headEnd/>
            <a:tailEnd/>
          </a:ln>
          <a:effectLst/>
        </p:spPr>
        <p:txBody>
          <a:bodyPr wrap="square">
            <a:spAutoFit/>
          </a:bodyPr>
          <a:lstStyle/>
          <a:p>
            <a:pPr>
              <a:spcBef>
                <a:spcPct val="50000"/>
              </a:spcBef>
            </a:pPr>
            <a:r>
              <a:rPr lang="en-US" sz="1200" dirty="0"/>
              <a:t>B. C. Stuart, </a:t>
            </a:r>
            <a:r>
              <a:rPr lang="en-US" sz="1200" i="1" dirty="0"/>
              <a:t>et al</a:t>
            </a:r>
            <a:r>
              <a:rPr lang="en-US" sz="1200" dirty="0"/>
              <a:t>, </a:t>
            </a:r>
            <a:r>
              <a:rPr lang="en-US" sz="1200" i="1" dirty="0" smtClean="0"/>
              <a:t>Phys</a:t>
            </a:r>
            <a:r>
              <a:rPr lang="en-US" sz="1200" i="1" dirty="0"/>
              <a:t>. Rev. </a:t>
            </a:r>
            <a:r>
              <a:rPr lang="en-US" sz="1200" i="1" dirty="0"/>
              <a:t>Lett</a:t>
            </a:r>
            <a:r>
              <a:rPr lang="en-US" sz="1200" i="1" dirty="0"/>
              <a:t>.</a:t>
            </a:r>
            <a:r>
              <a:rPr lang="en-US" sz="1200" dirty="0"/>
              <a:t>, </a:t>
            </a:r>
            <a:r>
              <a:rPr lang="en-US" sz="1200" b="1" dirty="0"/>
              <a:t>74</a:t>
            </a:r>
            <a:r>
              <a:rPr lang="en-US" sz="1200" dirty="0"/>
              <a:t>, </a:t>
            </a:r>
            <a:r>
              <a:rPr lang="en-US" sz="1200" dirty="0" smtClean="0"/>
              <a:t>         p.2248ff,  </a:t>
            </a:r>
            <a:r>
              <a:rPr lang="en-US" sz="1200" dirty="0"/>
              <a:t>(1995).</a:t>
            </a:r>
          </a:p>
        </p:txBody>
      </p:sp>
      <p:sp>
        <p:nvSpPr>
          <p:cNvPr id="28" name="TextBox 27"/>
          <p:cNvSpPr txBox="1"/>
          <p:nvPr/>
        </p:nvSpPr>
        <p:spPr>
          <a:xfrm>
            <a:off x="6096000" y="1457824"/>
            <a:ext cx="1270000" cy="646331"/>
          </a:xfrm>
          <a:prstGeom prst="rect">
            <a:avLst/>
          </a:prstGeom>
          <a:noFill/>
        </p:spPr>
        <p:txBody>
          <a:bodyPr wrap="square" rtlCol="0">
            <a:spAutoFit/>
          </a:bodyPr>
          <a:lstStyle/>
          <a:p>
            <a:r>
              <a:rPr lang="en-US" sz="1200" b="1" dirty="0" smtClean="0">
                <a:solidFill>
                  <a:srgbClr val="FF0000"/>
                </a:solidFill>
              </a:rPr>
              <a:t>1053nm</a:t>
            </a:r>
          </a:p>
          <a:p>
            <a:r>
              <a:rPr lang="en-US" sz="1200" b="1" dirty="0" smtClean="0">
                <a:solidFill>
                  <a:srgbClr val="FF0000"/>
                </a:solidFill>
              </a:rPr>
              <a:t>2 J/cm</a:t>
            </a:r>
            <a:r>
              <a:rPr lang="en-US" sz="1200" b="1" baseline="30000" dirty="0" smtClean="0">
                <a:solidFill>
                  <a:srgbClr val="FF0000"/>
                </a:solidFill>
              </a:rPr>
              <a:t>2</a:t>
            </a:r>
            <a:r>
              <a:rPr lang="en-US" sz="1200" b="1" dirty="0" smtClean="0">
                <a:solidFill>
                  <a:srgbClr val="FF0000"/>
                </a:solidFill>
              </a:rPr>
              <a:t> @ 1 ps </a:t>
            </a:r>
          </a:p>
          <a:p>
            <a:r>
              <a:rPr lang="en-US" sz="1200" b="1" dirty="0" smtClean="0">
                <a:solidFill>
                  <a:srgbClr val="FF0000"/>
                </a:solidFill>
                <a:sym typeface="Wingdings" pitchFamily="2" charset="2"/>
              </a:rPr>
              <a:t>    &gt;2 GV/m</a:t>
            </a:r>
            <a:endParaRPr lang="en-US" sz="1200" b="1" dirty="0">
              <a:solidFill>
                <a:srgbClr val="FF0000"/>
              </a:solidFill>
            </a:endParaRPr>
          </a:p>
        </p:txBody>
      </p:sp>
      <p:pic>
        <p:nvPicPr>
          <p:cNvPr id="163842" name="Picture 2"/>
          <p:cNvPicPr>
            <a:picLocks noChangeAspect="1" noChangeArrowheads="1"/>
          </p:cNvPicPr>
          <p:nvPr/>
        </p:nvPicPr>
        <p:blipFill>
          <a:blip r:embed="rId4" cstate="print"/>
          <a:srcRect/>
          <a:stretch>
            <a:fillRect/>
          </a:stretch>
        </p:blipFill>
        <p:spPr bwMode="auto">
          <a:xfrm>
            <a:off x="457200" y="4876801"/>
            <a:ext cx="8153400" cy="1371600"/>
          </a:xfrm>
          <a:prstGeom prst="rect">
            <a:avLst/>
          </a:prstGeom>
          <a:noFill/>
          <a:ln w="9525">
            <a:noFill/>
            <a:miter lim="800000"/>
            <a:headEnd/>
            <a:tailEnd/>
          </a:ln>
        </p:spPr>
      </p:pic>
      <p:pic>
        <p:nvPicPr>
          <p:cNvPr id="163843" name="Picture 3"/>
          <p:cNvPicPr>
            <a:picLocks noChangeAspect="1" noChangeArrowheads="1"/>
          </p:cNvPicPr>
          <p:nvPr/>
        </p:nvPicPr>
        <p:blipFill>
          <a:blip r:embed="rId5" cstate="print"/>
          <a:srcRect/>
          <a:stretch>
            <a:fillRect/>
          </a:stretch>
        </p:blipFill>
        <p:spPr bwMode="auto">
          <a:xfrm>
            <a:off x="3039683" y="6361416"/>
            <a:ext cx="2544536" cy="419100"/>
          </a:xfrm>
          <a:prstGeom prst="rect">
            <a:avLst/>
          </a:prstGeom>
          <a:noFill/>
          <a:ln w="9525">
            <a:noFill/>
            <a:miter lim="800000"/>
            <a:headEnd/>
            <a:tailEnd/>
          </a:ln>
        </p:spPr>
      </p:pic>
      <p:sp>
        <p:nvSpPr>
          <p:cNvPr id="32" name="TextBox 31"/>
          <p:cNvSpPr txBox="1"/>
          <p:nvPr/>
        </p:nvSpPr>
        <p:spPr>
          <a:xfrm>
            <a:off x="5791200" y="6334780"/>
            <a:ext cx="2286000" cy="523220"/>
          </a:xfrm>
          <a:prstGeom prst="rect">
            <a:avLst/>
          </a:prstGeom>
          <a:noFill/>
        </p:spPr>
        <p:txBody>
          <a:bodyPr wrap="square" rtlCol="0">
            <a:spAutoFit/>
          </a:bodyPr>
          <a:lstStyle/>
          <a:p>
            <a:r>
              <a:rPr lang="en-US" sz="1400" b="1" dirty="0" smtClean="0">
                <a:solidFill>
                  <a:srgbClr val="FF0000"/>
                </a:solidFill>
              </a:rPr>
              <a:t>Fused silica, THz range, ~</a:t>
            </a:r>
            <a:r>
              <a:rPr lang="en-US" sz="1400" b="1" dirty="0" smtClean="0">
                <a:solidFill>
                  <a:srgbClr val="FF0000"/>
                </a:solidFill>
              </a:rPr>
              <a:t>psec</a:t>
            </a:r>
            <a:r>
              <a:rPr lang="en-US" sz="1400" b="1" dirty="0" smtClean="0">
                <a:solidFill>
                  <a:srgbClr val="FF0000"/>
                </a:solidFill>
              </a:rPr>
              <a:t> exposure</a:t>
            </a:r>
            <a:endParaRPr lang="en-US" sz="1400" b="1" dirty="0">
              <a:solidFill>
                <a:srgbClr val="FF0000"/>
              </a:solidFill>
            </a:endParaRPr>
          </a:p>
        </p:txBody>
      </p:sp>
      <p:sp>
        <p:nvSpPr>
          <p:cNvPr id="33" name="Oval 32"/>
          <p:cNvSpPr/>
          <p:nvPr/>
        </p:nvSpPr>
        <p:spPr>
          <a:xfrm>
            <a:off x="4648200" y="1066800"/>
            <a:ext cx="685800" cy="9144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5" name="Straight Arrow Connector 34"/>
          <p:cNvCxnSpPr>
            <a:stCxn id="33" idx="6"/>
            <a:endCxn id="28" idx="1"/>
          </p:cNvCxnSpPr>
          <p:nvPr/>
        </p:nvCxnSpPr>
        <p:spPr>
          <a:xfrm>
            <a:off x="5334000" y="1524000"/>
            <a:ext cx="762000" cy="25699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762000" y="1219200"/>
            <a:ext cx="3581400" cy="106680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7" name="Straight Arrow Connector 36"/>
          <p:cNvCxnSpPr/>
          <p:nvPr/>
        </p:nvCxnSpPr>
        <p:spPr>
          <a:xfrm rot="16200000" flipH="1">
            <a:off x="1752600" y="3200400"/>
            <a:ext cx="2514600" cy="6858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Title 33"/>
          <p:cNvSpPr>
            <a:spLocks noGrp="1"/>
          </p:cNvSpPr>
          <p:nvPr>
            <p:ph type="title"/>
          </p:nvPr>
        </p:nvSpPr>
        <p:spPr>
          <a:xfrm>
            <a:off x="457200" y="-457200"/>
            <a:ext cx="8229600" cy="1143000"/>
          </a:xfrm>
        </p:spPr>
        <p:txBody>
          <a:bodyPr>
            <a:normAutofit/>
          </a:bodyPr>
          <a:lstStyle/>
          <a:p>
            <a:r>
              <a:rPr lang="en-US" sz="4000" dirty="0" smtClean="0"/>
              <a:t>Dielectric Breakdown Resistance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par>
                                <p:cTn id="28" presetID="10" presetClass="entr" presetSubtype="0" fill="hold" nodeType="with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500"/>
                                        <p:tgtEl>
                                          <p:spTgt spid="37"/>
                                        </p:tgtEl>
                                      </p:cBhvr>
                                    </p:animEffect>
                                  </p:childTnLst>
                                </p:cTn>
                              </p:par>
                              <p:par>
                                <p:cTn id="31" presetID="10" presetClass="entr" presetSubtype="0" fill="hold" nodeType="withEffect">
                                  <p:stCondLst>
                                    <p:cond delay="0"/>
                                  </p:stCondLst>
                                  <p:childTnLst>
                                    <p:set>
                                      <p:cBhvr>
                                        <p:cTn id="32" dur="1" fill="hold">
                                          <p:stCondLst>
                                            <p:cond delay="0"/>
                                          </p:stCondLst>
                                        </p:cTn>
                                        <p:tgtEl>
                                          <p:spTgt spid="163842"/>
                                        </p:tgtEl>
                                        <p:attrNameLst>
                                          <p:attrName>style.visibility</p:attrName>
                                        </p:attrNameLst>
                                      </p:cBhvr>
                                      <p:to>
                                        <p:strVal val="visible"/>
                                      </p:to>
                                    </p:set>
                                    <p:animEffect transition="in" filter="fade">
                                      <p:cBhvr>
                                        <p:cTn id="33" dur="500"/>
                                        <p:tgtEl>
                                          <p:spTgt spid="16384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par>
                                <p:cTn id="37" presetID="10" presetClass="entr" presetSubtype="0" fill="hold" nodeType="withEffect">
                                  <p:stCondLst>
                                    <p:cond delay="0"/>
                                  </p:stCondLst>
                                  <p:childTnLst>
                                    <p:set>
                                      <p:cBhvr>
                                        <p:cTn id="38" dur="1" fill="hold">
                                          <p:stCondLst>
                                            <p:cond delay="0"/>
                                          </p:stCondLst>
                                        </p:cTn>
                                        <p:tgtEl>
                                          <p:spTgt spid="163843"/>
                                        </p:tgtEl>
                                        <p:attrNameLst>
                                          <p:attrName>style.visibility</p:attrName>
                                        </p:attrNameLst>
                                      </p:cBhvr>
                                      <p:to>
                                        <p:strVal val="visible"/>
                                      </p:to>
                                    </p:set>
                                    <p:animEffect transition="in" filter="fade">
                                      <p:cBhvr>
                                        <p:cTn id="39" dur="500"/>
                                        <p:tgtEl>
                                          <p:spTgt spid="16384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6" grpId="0"/>
      <p:bldP spid="27" grpId="0"/>
      <p:bldP spid="28" grpId="0"/>
      <p:bldP spid="32" grpId="0"/>
      <p:bldP spid="33" grpId="0" animBg="1"/>
      <p:bldP spid="3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53" name="Picture 9" descr="colZint"/>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3890963"/>
            <a:ext cx="3959225" cy="2967037"/>
          </a:xfrm>
          <a:prstGeom prst="rect">
            <a:avLst/>
          </a:prstGeom>
          <a:noFill/>
          <a:ln w="9525">
            <a:noFill/>
            <a:miter lim="800000"/>
            <a:headEnd/>
            <a:tailEnd/>
          </a:ln>
        </p:spPr>
      </p:pic>
      <p:sp>
        <p:nvSpPr>
          <p:cNvPr id="57346" name="Text Box 2"/>
          <p:cNvSpPr txBox="1">
            <a:spLocks noChangeArrowheads="1"/>
          </p:cNvSpPr>
          <p:nvPr/>
        </p:nvSpPr>
        <p:spPr bwMode="auto">
          <a:xfrm>
            <a:off x="0" y="228600"/>
            <a:ext cx="9144000" cy="1200329"/>
          </a:xfrm>
          <a:prstGeom prst="rect">
            <a:avLst/>
          </a:prstGeom>
          <a:noFill/>
          <a:ln w="38100" cmpd="dbl">
            <a:noFill/>
            <a:miter lim="800000"/>
            <a:headEnd/>
            <a:tailEnd/>
          </a:ln>
          <a:effectLst/>
        </p:spPr>
        <p:txBody>
          <a:bodyPr>
            <a:spAutoFit/>
          </a:bodyPr>
          <a:lstStyle/>
          <a:p>
            <a:pPr algn="ctr" fontAlgn="base">
              <a:spcBef>
                <a:spcPct val="0"/>
              </a:spcBef>
              <a:spcAft>
                <a:spcPct val="0"/>
              </a:spcAft>
            </a:pPr>
            <a:r>
              <a:rPr lang="en-US" sz="3600" dirty="0" smtClean="0">
                <a:solidFill>
                  <a:schemeClr val="tx2"/>
                </a:solidFill>
                <a:latin typeface="+mj-lt"/>
                <a:ea typeface="+mj-ea"/>
                <a:cs typeface="+mj-cs"/>
              </a:rPr>
              <a:t>Narrowband boundary conditions can be designed to mitigate instabilities—Bragg Fiber</a:t>
            </a:r>
          </a:p>
        </p:txBody>
      </p:sp>
      <p:sp>
        <p:nvSpPr>
          <p:cNvPr id="57351" name="Rectangle 7"/>
          <p:cNvSpPr>
            <a:spLocks noChangeArrowheads="1"/>
          </p:cNvSpPr>
          <p:nvPr/>
        </p:nvSpPr>
        <p:spPr bwMode="auto">
          <a:xfrm>
            <a:off x="4114800" y="1493838"/>
            <a:ext cx="4778375" cy="3743325"/>
          </a:xfrm>
          <a:prstGeom prst="rect">
            <a:avLst/>
          </a:prstGeom>
          <a:solidFill>
            <a:schemeClr val="bg1"/>
          </a:solidFill>
          <a:ln w="38100" cmpd="dbl">
            <a:solidFill>
              <a:schemeClr val="tx1"/>
            </a:solidFill>
            <a:miter lim="800000"/>
            <a:headEnd/>
            <a:tailEnd/>
          </a:ln>
          <a:effectLst/>
        </p:spPr>
        <p:txBody>
          <a:bodyPr/>
          <a:lstStyle/>
          <a:p>
            <a:pPr marL="342900" indent="-342900" fontAlgn="base">
              <a:spcBef>
                <a:spcPct val="20000"/>
              </a:spcBef>
              <a:spcAft>
                <a:spcPct val="0"/>
              </a:spcAft>
            </a:pPr>
            <a:endParaRPr lang="en-US" sz="1400" dirty="0" smtClean="0">
              <a:solidFill>
                <a:srgbClr val="000000"/>
              </a:solidFill>
              <a:latin typeface="Arial" charset="0"/>
              <a:cs typeface="Arial" charset="0"/>
            </a:endParaRPr>
          </a:p>
          <a:p>
            <a:pPr marL="342900" indent="-342900" fontAlgn="base">
              <a:lnSpc>
                <a:spcPct val="90000"/>
              </a:lnSpc>
              <a:spcBef>
                <a:spcPct val="20000"/>
              </a:spcBef>
              <a:spcAft>
                <a:spcPct val="0"/>
              </a:spcAft>
              <a:buFontTx/>
              <a:buChar char="•"/>
            </a:pPr>
            <a:r>
              <a:rPr lang="en-US" sz="1600" dirty="0" smtClean="0">
                <a:solidFill>
                  <a:srgbClr val="000000"/>
                </a:solidFill>
                <a:latin typeface="Arial" charset="0"/>
                <a:cs typeface="Arial" charset="0"/>
              </a:rPr>
              <a:t>With the exception of the first (matching) layer, each layer: </a:t>
            </a:r>
          </a:p>
          <a:p>
            <a:pPr marL="342900" indent="-342900" fontAlgn="base">
              <a:lnSpc>
                <a:spcPct val="90000"/>
              </a:lnSpc>
              <a:spcBef>
                <a:spcPct val="20000"/>
              </a:spcBef>
              <a:spcAft>
                <a:spcPct val="0"/>
              </a:spcAft>
            </a:pPr>
            <a:endParaRPr lang="en-US" sz="1600" dirty="0" smtClean="0">
              <a:solidFill>
                <a:srgbClr val="000000"/>
              </a:solidFill>
              <a:latin typeface="Arial" charset="0"/>
              <a:cs typeface="Arial" charset="0"/>
            </a:endParaRPr>
          </a:p>
          <a:p>
            <a:pPr marL="342900" indent="-342900" fontAlgn="base">
              <a:lnSpc>
                <a:spcPct val="90000"/>
              </a:lnSpc>
              <a:spcBef>
                <a:spcPct val="20000"/>
              </a:spcBef>
              <a:spcAft>
                <a:spcPct val="0"/>
              </a:spcAft>
              <a:buFontTx/>
              <a:buChar char="•"/>
            </a:pPr>
            <a:r>
              <a:rPr lang="en-US" sz="1600" dirty="0" smtClean="0">
                <a:solidFill>
                  <a:srgbClr val="000000"/>
                </a:solidFill>
                <a:latin typeface="Arial" charset="0"/>
                <a:cs typeface="Arial" charset="0"/>
              </a:rPr>
              <a:t>Interaction impedance peaks for </a:t>
            </a:r>
            <a:r>
              <a:rPr lang="en-US" sz="1600" dirty="0" smtClean="0">
                <a:solidFill>
                  <a:srgbClr val="CC0000"/>
                </a:solidFill>
                <a:latin typeface="Arial" charset="0"/>
                <a:cs typeface="Arial" charset="0"/>
              </a:rPr>
              <a:t>large contrast. </a:t>
            </a:r>
            <a:r>
              <a:rPr lang="en-US" sz="1600" dirty="0" smtClean="0">
                <a:solidFill>
                  <a:srgbClr val="000000"/>
                </a:solidFill>
                <a:latin typeface="Arial" charset="0"/>
                <a:cs typeface="Arial" charset="0"/>
              </a:rPr>
              <a:t>Optimal materials.</a:t>
            </a:r>
          </a:p>
          <a:p>
            <a:pPr marL="342900" indent="-342900" fontAlgn="base">
              <a:lnSpc>
                <a:spcPct val="90000"/>
              </a:lnSpc>
              <a:spcBef>
                <a:spcPct val="20000"/>
              </a:spcBef>
              <a:spcAft>
                <a:spcPct val="0"/>
              </a:spcAft>
              <a:buFontTx/>
              <a:buChar char="•"/>
            </a:pPr>
            <a:endParaRPr lang="en-US" sz="1600" dirty="0" smtClean="0">
              <a:solidFill>
                <a:srgbClr val="000000"/>
              </a:solidFill>
              <a:latin typeface="Arial" charset="0"/>
              <a:cs typeface="Arial" charset="0"/>
            </a:endParaRPr>
          </a:p>
          <a:p>
            <a:pPr marL="342900" indent="-342900" fontAlgn="base">
              <a:lnSpc>
                <a:spcPct val="90000"/>
              </a:lnSpc>
              <a:spcBef>
                <a:spcPct val="20000"/>
              </a:spcBef>
              <a:spcAft>
                <a:spcPct val="0"/>
              </a:spcAft>
              <a:buFontTx/>
              <a:buChar char="•"/>
            </a:pPr>
            <a:r>
              <a:rPr lang="en-US" sz="1600" dirty="0" smtClean="0">
                <a:solidFill>
                  <a:srgbClr val="000000"/>
                </a:solidFill>
                <a:latin typeface="Arial" charset="0"/>
                <a:cs typeface="Arial" charset="0"/>
              </a:rPr>
              <a:t>Harness developments in the communication and semiconductor industry: e.g. </a:t>
            </a:r>
            <a:r>
              <a:rPr lang="en-US" sz="1600" dirty="0" smtClean="0">
                <a:solidFill>
                  <a:srgbClr val="CC0000"/>
                </a:solidFill>
                <a:latin typeface="Arial" charset="0"/>
                <a:cs typeface="Arial" charset="0"/>
              </a:rPr>
              <a:t>solid state laser wall-plug to light efficiency</a:t>
            </a:r>
            <a:r>
              <a:rPr lang="en-US" sz="1600" dirty="0" smtClean="0">
                <a:solidFill>
                  <a:srgbClr val="000000"/>
                </a:solidFill>
                <a:latin typeface="Arial" charset="0"/>
                <a:cs typeface="Arial" charset="0"/>
              </a:rPr>
              <a:t>.</a:t>
            </a:r>
          </a:p>
          <a:p>
            <a:pPr marL="342900" indent="-342900" fontAlgn="base">
              <a:lnSpc>
                <a:spcPct val="90000"/>
              </a:lnSpc>
              <a:spcBef>
                <a:spcPct val="20000"/>
              </a:spcBef>
              <a:spcAft>
                <a:spcPct val="0"/>
              </a:spcAft>
            </a:pPr>
            <a:endParaRPr lang="en-US" sz="1600" dirty="0" smtClean="0">
              <a:solidFill>
                <a:srgbClr val="000000"/>
              </a:solidFill>
              <a:latin typeface="Arial" charset="0"/>
              <a:cs typeface="Arial" charset="0"/>
            </a:endParaRPr>
          </a:p>
          <a:p>
            <a:pPr marL="342900" indent="-342900" fontAlgn="base">
              <a:lnSpc>
                <a:spcPct val="90000"/>
              </a:lnSpc>
              <a:spcBef>
                <a:spcPct val="20000"/>
              </a:spcBef>
              <a:spcAft>
                <a:spcPct val="0"/>
              </a:spcAft>
              <a:buFontTx/>
              <a:buChar char="•"/>
            </a:pPr>
            <a:r>
              <a:rPr lang="en-US" sz="1600" dirty="0" smtClean="0">
                <a:solidFill>
                  <a:srgbClr val="000000"/>
                </a:solidFill>
                <a:latin typeface="Arial" charset="0"/>
                <a:cs typeface="Arial" charset="0"/>
              </a:rPr>
              <a:t>At optical wavelengths, dielectrics </a:t>
            </a:r>
            <a:r>
              <a:rPr lang="en-US" sz="1600" dirty="0" smtClean="0">
                <a:solidFill>
                  <a:srgbClr val="CC0000"/>
                </a:solidFill>
                <a:latin typeface="Arial" charset="0"/>
                <a:cs typeface="Arial" charset="0"/>
              </a:rPr>
              <a:t>sustain higher electric fields</a:t>
            </a:r>
            <a:r>
              <a:rPr lang="en-US" sz="1600" dirty="0" smtClean="0">
                <a:solidFill>
                  <a:srgbClr val="000000"/>
                </a:solidFill>
                <a:latin typeface="Arial" charset="0"/>
                <a:cs typeface="Arial" charset="0"/>
              </a:rPr>
              <a:t> than metals and have smaller loss.</a:t>
            </a:r>
          </a:p>
          <a:p>
            <a:pPr marL="342900" indent="-342900" fontAlgn="base">
              <a:lnSpc>
                <a:spcPct val="90000"/>
              </a:lnSpc>
              <a:spcBef>
                <a:spcPct val="20000"/>
              </a:spcBef>
              <a:spcAft>
                <a:spcPct val="0"/>
              </a:spcAft>
              <a:buFontTx/>
              <a:buChar char="•"/>
            </a:pPr>
            <a:endParaRPr lang="en-US" sz="1600" dirty="0" smtClean="0">
              <a:solidFill>
                <a:srgbClr val="000000"/>
              </a:solidFill>
              <a:latin typeface="Arial" charset="0"/>
              <a:cs typeface="Arial" charset="0"/>
            </a:endParaRPr>
          </a:p>
        </p:txBody>
      </p:sp>
      <p:graphicFrame>
        <p:nvGraphicFramePr>
          <p:cNvPr id="57352" name="Object 8"/>
          <p:cNvGraphicFramePr>
            <a:graphicFrameLocks noChangeAspect="1"/>
          </p:cNvGraphicFramePr>
          <p:nvPr/>
        </p:nvGraphicFramePr>
        <p:xfrm>
          <a:off x="5791200" y="2057400"/>
          <a:ext cx="1079500" cy="354013"/>
        </p:xfrm>
        <a:graphic>
          <a:graphicData uri="http://schemas.openxmlformats.org/presentationml/2006/ole">
            <p:oleObj spid="_x0000_s68610" name="Equation" r:id="rId4" imgW="698400" imgH="228600" progId="">
              <p:embed/>
            </p:oleObj>
          </a:graphicData>
        </a:graphic>
      </p:graphicFrame>
      <p:graphicFrame>
        <p:nvGraphicFramePr>
          <p:cNvPr id="57349" name="Object 5"/>
          <p:cNvGraphicFramePr>
            <a:graphicFrameLocks noChangeAspect="1"/>
          </p:cNvGraphicFramePr>
          <p:nvPr>
            <p:ph/>
          </p:nvPr>
        </p:nvGraphicFramePr>
        <p:xfrm>
          <a:off x="500063" y="1420813"/>
          <a:ext cx="3190875" cy="3049587"/>
        </p:xfrm>
        <a:graphic>
          <a:graphicData uri="http://schemas.openxmlformats.org/presentationml/2006/ole">
            <p:oleObj spid="_x0000_s68611" name="VISIO" r:id="rId5" imgW="2585880" imgH="2471040" progId="">
              <p:embed/>
            </p:oleObj>
          </a:graphicData>
        </a:graphic>
      </p:graphicFrame>
      <p:sp>
        <p:nvSpPr>
          <p:cNvPr id="57355" name="Text Box 11"/>
          <p:cNvSpPr txBox="1">
            <a:spLocks noChangeArrowheads="1"/>
          </p:cNvSpPr>
          <p:nvPr/>
        </p:nvSpPr>
        <p:spPr bwMode="auto">
          <a:xfrm>
            <a:off x="4089400" y="5581650"/>
            <a:ext cx="4783138" cy="769938"/>
          </a:xfrm>
          <a:prstGeom prst="rect">
            <a:avLst/>
          </a:prstGeom>
          <a:noFill/>
          <a:ln w="38100" cmpd="dbl">
            <a:solidFill>
              <a:schemeClr val="bg2"/>
            </a:solidFill>
            <a:miter lim="800000"/>
            <a:headEnd/>
            <a:tailEnd/>
          </a:ln>
          <a:effectLst/>
        </p:spPr>
        <p:txBody>
          <a:bodyPr>
            <a:spAutoFit/>
          </a:bodyPr>
          <a:lstStyle/>
          <a:p>
            <a:pPr rtl="1" fontAlgn="base">
              <a:spcBef>
                <a:spcPct val="50000"/>
              </a:spcBef>
              <a:spcAft>
                <a:spcPct val="0"/>
              </a:spcAft>
            </a:pPr>
            <a:r>
              <a:rPr lang="en-US" dirty="0" smtClean="0">
                <a:solidFill>
                  <a:srgbClr val="000000"/>
                </a:solidFill>
                <a:cs typeface="Times New Roman" pitchFamily="18" charset="0"/>
              </a:rPr>
              <a:t>A. Mizrahi and L. Schächter, </a:t>
            </a:r>
            <a:r>
              <a:rPr lang="en-US" i="1" dirty="0" smtClean="0">
                <a:solidFill>
                  <a:srgbClr val="000000"/>
                </a:solidFill>
                <a:cs typeface="Times New Roman" pitchFamily="18" charset="0"/>
              </a:rPr>
              <a:t>Optical</a:t>
            </a:r>
            <a:r>
              <a:rPr lang="en-US" dirty="0" smtClean="0">
                <a:solidFill>
                  <a:srgbClr val="000000"/>
                </a:solidFill>
                <a:cs typeface="Times New Roman" pitchFamily="18" charset="0"/>
              </a:rPr>
              <a:t> </a:t>
            </a:r>
            <a:r>
              <a:rPr lang="en-US" i="1" dirty="0" smtClean="0">
                <a:solidFill>
                  <a:srgbClr val="000000"/>
                </a:solidFill>
                <a:cs typeface="Times New Roman" pitchFamily="18" charset="0"/>
              </a:rPr>
              <a:t>Bragg Accelerator</a:t>
            </a:r>
            <a:r>
              <a:rPr lang="en-US" dirty="0" smtClean="0">
                <a:solidFill>
                  <a:srgbClr val="000000"/>
                </a:solidFill>
                <a:cs typeface="Times New Roman" pitchFamily="18" charset="0"/>
              </a:rPr>
              <a:t>, Phys. Rev. E, </a:t>
            </a:r>
            <a:r>
              <a:rPr lang="en-US" b="1" dirty="0" smtClean="0">
                <a:solidFill>
                  <a:srgbClr val="000000"/>
                </a:solidFill>
                <a:cs typeface="Times New Roman" pitchFamily="18" charset="0"/>
              </a:rPr>
              <a:t>70</a:t>
            </a:r>
            <a:r>
              <a:rPr lang="en-US" dirty="0" smtClean="0">
                <a:solidFill>
                  <a:srgbClr val="000000"/>
                </a:solidFill>
                <a:cs typeface="Times New Roman" pitchFamily="18" charset="0"/>
              </a:rPr>
              <a:t>, 016505 (2004).</a:t>
            </a:r>
            <a:r>
              <a:rPr lang="en-US" sz="2400" dirty="0" smtClean="0">
                <a:solidFill>
                  <a:srgbClr val="000000"/>
                </a:solidFill>
                <a:cs typeface="Times New Roman" pitchFamily="18"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85800" y="228600"/>
            <a:ext cx="7772400" cy="1143000"/>
          </a:xfrm>
        </p:spPr>
        <p:txBody>
          <a:bodyPr>
            <a:noAutofit/>
          </a:bodyPr>
          <a:lstStyle/>
          <a:p>
            <a:pPr eaLnBrk="1" hangingPunct="1">
              <a:defRPr/>
            </a:pPr>
            <a:r>
              <a:rPr lang="en-US" sz="3600" dirty="0" smtClean="0"/>
              <a:t>Driving a Dielectric </a:t>
            </a:r>
            <a:r>
              <a:rPr lang="en-US" sz="3600" dirty="0"/>
              <a:t>Wakefield </a:t>
            </a:r>
            <a:r>
              <a:rPr lang="en-US" sz="3600" dirty="0" smtClean="0"/>
              <a:t>Accelerator</a:t>
            </a:r>
            <a:r>
              <a:rPr lang="en-US" sz="2800" dirty="0" smtClean="0"/>
              <a:t/>
            </a:r>
            <a:br>
              <a:rPr lang="en-US" sz="2800" dirty="0" smtClean="0"/>
            </a:br>
            <a:r>
              <a:rPr lang="en-US" sz="2000" dirty="0" smtClean="0"/>
              <a:t>(Common to both Microwave and Terahertz cases</a:t>
            </a:r>
            <a:r>
              <a:rPr lang="en-US" sz="2000" dirty="0" smtClean="0"/>
              <a:t>)</a:t>
            </a:r>
            <a:endParaRPr lang="en-US" sz="4000" dirty="0"/>
          </a:p>
        </p:txBody>
      </p:sp>
      <p:pic>
        <p:nvPicPr>
          <p:cNvPr id="16387" name="Picture 3" descr="DWAdiagram"/>
          <p:cNvPicPr>
            <a:picLocks noGrp="1" noChangeAspect="1" noChangeArrowheads="1"/>
          </p:cNvPicPr>
          <p:nvPr>
            <p:ph sz="quarter" idx="1"/>
          </p:nvPr>
        </p:nvPicPr>
        <p:blipFill>
          <a:blip r:embed="rId4" cstate="print"/>
          <a:srcRect/>
          <a:stretch>
            <a:fillRect/>
          </a:stretch>
        </p:blipFill>
        <p:spPr>
          <a:xfrm>
            <a:off x="687388" y="2149475"/>
            <a:ext cx="3592512" cy="1851025"/>
          </a:xfrm>
        </p:spPr>
      </p:pic>
      <p:sp>
        <p:nvSpPr>
          <p:cNvPr id="27658" name="Text Box 4"/>
          <p:cNvSpPr txBox="1">
            <a:spLocks noChangeArrowheads="1"/>
          </p:cNvSpPr>
          <p:nvPr/>
        </p:nvSpPr>
        <p:spPr bwMode="auto">
          <a:xfrm>
            <a:off x="4343400" y="1720096"/>
            <a:ext cx="4800600" cy="1785104"/>
          </a:xfrm>
          <a:prstGeom prst="rect">
            <a:avLst/>
          </a:prstGeom>
          <a:noFill/>
          <a:ln w="9525">
            <a:noFill/>
            <a:miter lim="800000"/>
            <a:headEnd/>
            <a:tailEnd/>
          </a:ln>
        </p:spPr>
        <p:txBody>
          <a:bodyPr wrap="square">
            <a:prstTxWarp prst="textNoShape">
              <a:avLst/>
            </a:prstTxWarp>
            <a:spAutoFit/>
          </a:bodyPr>
          <a:lstStyle/>
          <a:p>
            <a:pPr eaLnBrk="1" hangingPunct="1">
              <a:buClr>
                <a:schemeClr val="folHlink"/>
              </a:buClr>
              <a:buSzPct val="150000"/>
              <a:buFont typeface="Wingdings" charset="2"/>
              <a:buChar char="§"/>
            </a:pPr>
            <a:r>
              <a:rPr lang="en-US" sz="2000" dirty="0"/>
              <a:t> </a:t>
            </a:r>
            <a:r>
              <a:rPr lang="en-US" sz="1800" dirty="0"/>
              <a:t>Electron bunch (</a:t>
            </a:r>
            <a:r>
              <a:rPr lang="en-US" sz="1800" dirty="0">
                <a:latin typeface="Symbol" charset="2"/>
                <a:sym typeface="Symbol" charset="2"/>
              </a:rPr>
              <a:t></a:t>
            </a:r>
            <a:r>
              <a:rPr lang="en-US" sz="1800" dirty="0"/>
              <a:t> ≈ 1) drives </a:t>
            </a:r>
            <a:r>
              <a:rPr lang="en-US" sz="1800" b="1" i="1" dirty="0"/>
              <a:t>Cerenkov wake</a:t>
            </a:r>
            <a:r>
              <a:rPr lang="en-US" sz="1800" dirty="0"/>
              <a:t> in cylindrical dielectric structure</a:t>
            </a:r>
            <a:endParaRPr lang="en-US" sz="1800" dirty="0" smtClean="0"/>
          </a:p>
          <a:p>
            <a:pPr lvl="1" eaLnBrk="1" hangingPunct="1">
              <a:buClr>
                <a:schemeClr val="folHlink"/>
              </a:buClr>
              <a:buSzPct val="150000"/>
              <a:buFont typeface="Wingdings" charset="2"/>
              <a:buChar char="§"/>
            </a:pPr>
            <a:r>
              <a:rPr lang="en-US" sz="1800" dirty="0" smtClean="0"/>
              <a:t>Dependent on structure properties</a:t>
            </a:r>
          </a:p>
          <a:p>
            <a:pPr lvl="1" eaLnBrk="1" hangingPunct="1">
              <a:buClr>
                <a:schemeClr val="folHlink"/>
              </a:buClr>
              <a:buSzPct val="150000"/>
              <a:buFont typeface="Wingdings" charset="2"/>
              <a:buChar char="§"/>
            </a:pPr>
            <a:r>
              <a:rPr lang="en-US" sz="1800" dirty="0"/>
              <a:t>Multimode </a:t>
            </a:r>
            <a:r>
              <a:rPr lang="en-US" sz="1800" dirty="0" smtClean="0"/>
              <a:t>excitation</a:t>
            </a:r>
          </a:p>
          <a:p>
            <a:pPr lvl="1" eaLnBrk="1" hangingPunct="1">
              <a:buClr>
                <a:schemeClr val="folHlink"/>
              </a:buClr>
              <a:buSzPct val="150000"/>
              <a:buFont typeface="Wingdings" charset="2"/>
              <a:buChar char="§"/>
            </a:pPr>
            <a:r>
              <a:rPr lang="en-US" dirty="0" smtClean="0"/>
              <a:t>Can be resonantly driven by a pulse train</a:t>
            </a:r>
            <a:endParaRPr lang="en-US" sz="1800" dirty="0"/>
          </a:p>
          <a:p>
            <a:pPr eaLnBrk="1" hangingPunct="1">
              <a:buClr>
                <a:schemeClr val="folHlink"/>
              </a:buClr>
              <a:buSzPct val="150000"/>
              <a:buFont typeface="Wingdings" charset="2"/>
              <a:buChar char="§"/>
            </a:pPr>
            <a:r>
              <a:rPr lang="en-US" sz="1800" dirty="0"/>
              <a:t>  Wakefields accelerate trailing bunch</a:t>
            </a:r>
          </a:p>
        </p:txBody>
      </p:sp>
      <p:grpSp>
        <p:nvGrpSpPr>
          <p:cNvPr id="2" name="Group 6"/>
          <p:cNvGrpSpPr>
            <a:grpSpLocks/>
          </p:cNvGrpSpPr>
          <p:nvPr/>
        </p:nvGrpSpPr>
        <p:grpSpPr bwMode="auto">
          <a:xfrm>
            <a:off x="5181600" y="3505200"/>
            <a:ext cx="3428813" cy="914400"/>
            <a:chOff x="3408" y="3024"/>
            <a:chExt cx="1669" cy="525"/>
          </a:xfrm>
        </p:grpSpPr>
        <p:sp>
          <p:nvSpPr>
            <p:cNvPr id="27674" name="Text Box 7"/>
            <p:cNvSpPr txBox="1">
              <a:spLocks noChangeArrowheads="1"/>
            </p:cNvSpPr>
            <p:nvPr/>
          </p:nvSpPr>
          <p:spPr bwMode="auto">
            <a:xfrm>
              <a:off x="3408" y="3024"/>
              <a:ext cx="1669" cy="194"/>
            </a:xfrm>
            <a:prstGeom prst="rect">
              <a:avLst/>
            </a:prstGeom>
            <a:noFill/>
            <a:ln w="9525">
              <a:noFill/>
              <a:miter lim="800000"/>
              <a:headEnd/>
              <a:tailEnd/>
            </a:ln>
          </p:spPr>
          <p:txBody>
            <a:bodyPr wrap="square">
              <a:prstTxWarp prst="textNoShape">
                <a:avLst/>
              </a:prstTxWarp>
              <a:spAutoFit/>
            </a:bodyPr>
            <a:lstStyle/>
            <a:p>
              <a:pPr eaLnBrk="1" hangingPunct="1">
                <a:buClr>
                  <a:schemeClr val="folHlink"/>
                </a:buClr>
                <a:buSzPct val="150000"/>
                <a:buFont typeface="Wingdings" charset="2"/>
                <a:buChar char="§"/>
              </a:pPr>
              <a:r>
                <a:rPr lang="en-US" sz="1600" dirty="0">
                  <a:latin typeface="Helvetica" charset="0"/>
                </a:rPr>
                <a:t> Mode </a:t>
              </a:r>
              <a:r>
                <a:rPr lang="en-US" sz="1600" dirty="0" smtClean="0">
                  <a:latin typeface="Helvetica" charset="0"/>
                </a:rPr>
                <a:t>wavelengths (quasi-optical)</a:t>
              </a:r>
              <a:endParaRPr lang="en-US" sz="3200" dirty="0">
                <a:latin typeface="Helvetica" charset="0"/>
              </a:endParaRPr>
            </a:p>
          </p:txBody>
        </p:sp>
        <p:graphicFrame>
          <p:nvGraphicFramePr>
            <p:cNvPr id="27655" name="Object 7"/>
            <p:cNvGraphicFramePr>
              <a:graphicFrameLocks noChangeAspect="1"/>
            </p:cNvGraphicFramePr>
            <p:nvPr/>
          </p:nvGraphicFramePr>
          <p:xfrm>
            <a:off x="3504" y="3193"/>
            <a:ext cx="1104" cy="356"/>
          </p:xfrm>
          <a:graphic>
            <a:graphicData uri="http://schemas.openxmlformats.org/presentationml/2006/ole">
              <p:oleObj spid="_x0000_s5127" name="Equation" r:id="rId5" imgW="1219200" imgH="393700" progId="Equation.3">
                <p:embed/>
              </p:oleObj>
            </a:graphicData>
          </a:graphic>
        </p:graphicFrame>
      </p:grpSp>
      <p:grpSp>
        <p:nvGrpSpPr>
          <p:cNvPr id="3" name="Group 9"/>
          <p:cNvGrpSpPr>
            <a:grpSpLocks/>
          </p:cNvGrpSpPr>
          <p:nvPr/>
        </p:nvGrpSpPr>
        <p:grpSpPr bwMode="auto">
          <a:xfrm>
            <a:off x="5105400" y="4419600"/>
            <a:ext cx="2590800" cy="1166813"/>
            <a:chOff x="3408" y="2121"/>
            <a:chExt cx="1632" cy="735"/>
          </a:xfrm>
        </p:grpSpPr>
        <p:sp>
          <p:nvSpPr>
            <p:cNvPr id="27673" name="Text Box 10"/>
            <p:cNvSpPr txBox="1">
              <a:spLocks noChangeArrowheads="1"/>
            </p:cNvSpPr>
            <p:nvPr/>
          </p:nvSpPr>
          <p:spPr bwMode="auto">
            <a:xfrm>
              <a:off x="3408" y="2121"/>
              <a:ext cx="1632" cy="231"/>
            </a:xfrm>
            <a:prstGeom prst="rect">
              <a:avLst/>
            </a:prstGeom>
            <a:noFill/>
            <a:ln w="9525">
              <a:noFill/>
              <a:miter lim="800000"/>
              <a:headEnd/>
              <a:tailEnd/>
            </a:ln>
          </p:spPr>
          <p:txBody>
            <a:bodyPr>
              <a:prstTxWarp prst="textNoShape">
                <a:avLst/>
              </a:prstTxWarp>
              <a:spAutoFit/>
            </a:bodyPr>
            <a:lstStyle/>
            <a:p>
              <a:pPr eaLnBrk="1" hangingPunct="1">
                <a:buClr>
                  <a:schemeClr val="folHlink"/>
                </a:buClr>
                <a:buSzPct val="150000"/>
                <a:buFont typeface="Wingdings" charset="2"/>
                <a:buChar char="§"/>
              </a:pPr>
              <a:r>
                <a:rPr lang="en-US" sz="1800" dirty="0">
                  <a:latin typeface="Helvetica" charset="0"/>
                </a:rPr>
                <a:t> </a:t>
              </a:r>
              <a:r>
                <a:rPr lang="en-US" sz="1600" dirty="0">
                  <a:latin typeface="Helvetica" charset="0"/>
                </a:rPr>
                <a:t>Peak decelerating field</a:t>
              </a:r>
            </a:p>
          </p:txBody>
        </p:sp>
        <p:graphicFrame>
          <p:nvGraphicFramePr>
            <p:cNvPr id="27654" name="Object 6"/>
            <p:cNvGraphicFramePr>
              <a:graphicFrameLocks noChangeAspect="1"/>
            </p:cNvGraphicFramePr>
            <p:nvPr/>
          </p:nvGraphicFramePr>
          <p:xfrm>
            <a:off x="3552" y="2313"/>
            <a:ext cx="1248" cy="543"/>
          </p:xfrm>
          <a:graphic>
            <a:graphicData uri="http://schemas.openxmlformats.org/presentationml/2006/ole">
              <p:oleObj spid="_x0000_s5126" name="Equation" r:id="rId6" imgW="1574800" imgH="685800" progId="Equation.3">
                <p:embed/>
              </p:oleObj>
            </a:graphicData>
          </a:graphic>
        </p:graphicFrame>
      </p:grpSp>
      <p:pic>
        <p:nvPicPr>
          <p:cNvPr id="27661" name="Picture 15" descr="multimodewakefield2"/>
          <p:cNvPicPr>
            <a:picLocks noChangeAspect="1" noChangeArrowheads="1"/>
          </p:cNvPicPr>
          <p:nvPr/>
        </p:nvPicPr>
        <p:blipFill>
          <a:blip r:embed="rId7" cstate="print"/>
          <a:srcRect/>
          <a:stretch>
            <a:fillRect/>
          </a:stretch>
        </p:blipFill>
        <p:spPr bwMode="auto">
          <a:xfrm>
            <a:off x="2286000" y="4495800"/>
            <a:ext cx="2057400" cy="1943100"/>
          </a:xfrm>
          <a:prstGeom prst="rect">
            <a:avLst/>
          </a:prstGeom>
          <a:noFill/>
          <a:ln w="9525">
            <a:noFill/>
            <a:miter lim="800000"/>
            <a:headEnd/>
            <a:tailEnd/>
          </a:ln>
        </p:spPr>
      </p:pic>
      <p:sp>
        <p:nvSpPr>
          <p:cNvPr id="27662" name="Text Box 17"/>
          <p:cNvSpPr txBox="1">
            <a:spLocks noChangeArrowheads="1"/>
          </p:cNvSpPr>
          <p:nvPr/>
        </p:nvSpPr>
        <p:spPr bwMode="auto">
          <a:xfrm>
            <a:off x="381000" y="4038600"/>
            <a:ext cx="2590800" cy="274638"/>
          </a:xfrm>
          <a:prstGeom prst="rect">
            <a:avLst/>
          </a:prstGeom>
          <a:noFill/>
          <a:ln w="9525">
            <a:noFill/>
            <a:miter lim="800000"/>
            <a:headEnd/>
            <a:tailEnd/>
          </a:ln>
        </p:spPr>
        <p:txBody>
          <a:bodyPr>
            <a:prstTxWarp prst="textNoShape">
              <a:avLst/>
            </a:prstTxWarp>
            <a:spAutoFit/>
          </a:bodyPr>
          <a:lstStyle/>
          <a:p>
            <a:pPr eaLnBrk="1" hangingPunct="1">
              <a:buClr>
                <a:schemeClr val="folHlink"/>
              </a:buClr>
              <a:buSzPct val="150000"/>
              <a:buFont typeface="Wingdings" charset="2"/>
              <a:buChar char="§"/>
            </a:pPr>
            <a:r>
              <a:rPr lang="en-US" sz="1200" dirty="0">
                <a:latin typeface="Helvetica" charset="0"/>
              </a:rPr>
              <a:t>  Design Parameters</a:t>
            </a:r>
            <a:endParaRPr lang="en-US" dirty="0">
              <a:latin typeface="Helvetica" charset="0"/>
            </a:endParaRPr>
          </a:p>
        </p:txBody>
      </p:sp>
      <p:graphicFrame>
        <p:nvGraphicFramePr>
          <p:cNvPr id="27650" name="Object 2"/>
          <p:cNvGraphicFramePr>
            <a:graphicFrameLocks noChangeAspect="1"/>
          </p:cNvGraphicFramePr>
          <p:nvPr/>
        </p:nvGraphicFramePr>
        <p:xfrm>
          <a:off x="2133600" y="4038600"/>
          <a:ext cx="419100" cy="303213"/>
        </p:xfrm>
        <a:graphic>
          <a:graphicData uri="http://schemas.openxmlformats.org/presentationml/2006/ole">
            <p:oleObj spid="_x0000_s5122" name="Equation" r:id="rId8" imgW="228600" imgH="165100" progId="Equation.3">
              <p:embed/>
            </p:oleObj>
          </a:graphicData>
        </a:graphic>
      </p:graphicFrame>
      <p:graphicFrame>
        <p:nvGraphicFramePr>
          <p:cNvPr id="27651" name="Object 3"/>
          <p:cNvGraphicFramePr>
            <a:graphicFrameLocks noChangeAspect="1"/>
          </p:cNvGraphicFramePr>
          <p:nvPr/>
        </p:nvGraphicFramePr>
        <p:xfrm>
          <a:off x="2820988" y="4038600"/>
          <a:ext cx="303212" cy="349250"/>
        </p:xfrm>
        <a:graphic>
          <a:graphicData uri="http://schemas.openxmlformats.org/presentationml/2006/ole">
            <p:oleObj spid="_x0000_s5123" name="Equation" r:id="rId9" imgW="165100" imgH="190500" progId="Equation.3">
              <p:embed/>
            </p:oleObj>
          </a:graphicData>
        </a:graphic>
      </p:graphicFrame>
      <p:graphicFrame>
        <p:nvGraphicFramePr>
          <p:cNvPr id="27652" name="Object 4"/>
          <p:cNvGraphicFramePr>
            <a:graphicFrameLocks noChangeAspect="1"/>
          </p:cNvGraphicFramePr>
          <p:nvPr/>
        </p:nvGraphicFramePr>
        <p:xfrm>
          <a:off x="3417888" y="4114800"/>
          <a:ext cx="163512" cy="185738"/>
        </p:xfrm>
        <a:graphic>
          <a:graphicData uri="http://schemas.openxmlformats.org/presentationml/2006/ole">
            <p:oleObj spid="_x0000_s5124" name="Equation" r:id="rId10" imgW="88900" imgH="101600" progId="Equation.3">
              <p:embed/>
            </p:oleObj>
          </a:graphicData>
        </a:graphic>
      </p:graphicFrame>
      <p:sp>
        <p:nvSpPr>
          <p:cNvPr id="27663" name="Text Box 24"/>
          <p:cNvSpPr txBox="1">
            <a:spLocks noChangeArrowheads="1"/>
          </p:cNvSpPr>
          <p:nvPr/>
        </p:nvSpPr>
        <p:spPr bwMode="auto">
          <a:xfrm>
            <a:off x="914023" y="5105400"/>
            <a:ext cx="990977" cy="523220"/>
          </a:xfrm>
          <a:prstGeom prst="rect">
            <a:avLst/>
          </a:prstGeom>
          <a:noFill/>
          <a:ln w="9525">
            <a:noFill/>
            <a:miter lim="800000"/>
            <a:headEnd/>
            <a:tailEnd/>
          </a:ln>
        </p:spPr>
        <p:txBody>
          <a:bodyPr wrap="none">
            <a:prstTxWarp prst="textNoShape">
              <a:avLst/>
            </a:prstTxWarp>
            <a:spAutoFit/>
          </a:bodyPr>
          <a:lstStyle/>
          <a:p>
            <a:pPr eaLnBrk="1" hangingPunct="1"/>
            <a:r>
              <a:rPr lang="en-US" sz="1400" dirty="0">
                <a:latin typeface="Helvetica" charset="0"/>
              </a:rPr>
              <a:t>E</a:t>
            </a:r>
            <a:r>
              <a:rPr lang="en-US" sz="1400" baseline="-25000" dirty="0">
                <a:latin typeface="Helvetica" charset="0"/>
              </a:rPr>
              <a:t>z</a:t>
            </a:r>
            <a:r>
              <a:rPr lang="en-US" sz="1400" dirty="0">
                <a:latin typeface="Helvetica" charset="0"/>
              </a:rPr>
              <a:t> </a:t>
            </a:r>
            <a:r>
              <a:rPr lang="en-US" sz="1400" dirty="0" smtClean="0">
                <a:latin typeface="Helvetica" charset="0"/>
              </a:rPr>
              <a:t>on-axis</a:t>
            </a:r>
          </a:p>
          <a:p>
            <a:pPr eaLnBrk="1" hangingPunct="1"/>
            <a:r>
              <a:rPr lang="en-US" sz="1400" dirty="0" smtClean="0">
                <a:latin typeface="Helvetica" charset="0"/>
              </a:rPr>
              <a:t>(OOPIC)</a:t>
            </a:r>
            <a:endParaRPr lang="en-US" dirty="0">
              <a:latin typeface="Helvetica" charset="0"/>
            </a:endParaRPr>
          </a:p>
        </p:txBody>
      </p:sp>
      <p:sp>
        <p:nvSpPr>
          <p:cNvPr id="27664" name="Rectangle 25"/>
          <p:cNvSpPr>
            <a:spLocks noChangeArrowheads="1"/>
          </p:cNvSpPr>
          <p:nvPr/>
        </p:nvSpPr>
        <p:spPr bwMode="auto">
          <a:xfrm>
            <a:off x="914400" y="2057400"/>
            <a:ext cx="303213" cy="457200"/>
          </a:xfrm>
          <a:prstGeom prst="rect">
            <a:avLst/>
          </a:prstGeom>
          <a:noFill/>
          <a:ln w="9525">
            <a:noFill/>
            <a:miter lim="800000"/>
            <a:headEnd/>
            <a:tailEnd/>
          </a:ln>
        </p:spPr>
        <p:txBody>
          <a:bodyPr wrap="none">
            <a:prstTxWarp prst="textNoShape">
              <a:avLst/>
            </a:prstTxWarp>
            <a:spAutoFit/>
          </a:bodyPr>
          <a:lstStyle/>
          <a:p>
            <a:pPr eaLnBrk="1" hangingPunct="1"/>
            <a:r>
              <a:rPr lang="en-US" dirty="0">
                <a:latin typeface="Helvetica" charset="0"/>
              </a:rPr>
              <a:t>*</a:t>
            </a:r>
          </a:p>
        </p:txBody>
      </p:sp>
      <p:grpSp>
        <p:nvGrpSpPr>
          <p:cNvPr id="4" name="Group 32"/>
          <p:cNvGrpSpPr>
            <a:grpSpLocks/>
          </p:cNvGrpSpPr>
          <p:nvPr/>
        </p:nvGrpSpPr>
        <p:grpSpPr bwMode="auto">
          <a:xfrm>
            <a:off x="5943600" y="4724400"/>
            <a:ext cx="3200400" cy="685800"/>
            <a:chOff x="3744" y="2976"/>
            <a:chExt cx="2016" cy="432"/>
          </a:xfrm>
        </p:grpSpPr>
        <p:sp>
          <p:nvSpPr>
            <p:cNvPr id="27668" name="Oval 21"/>
            <p:cNvSpPr>
              <a:spLocks noChangeArrowheads="1"/>
            </p:cNvSpPr>
            <p:nvPr/>
          </p:nvSpPr>
          <p:spPr bwMode="auto">
            <a:xfrm>
              <a:off x="4464" y="3264"/>
              <a:ext cx="144" cy="144"/>
            </a:xfrm>
            <a:prstGeom prst="ellipse">
              <a:avLst/>
            </a:prstGeom>
            <a:noFill/>
            <a:ln w="19050">
              <a:solidFill>
                <a:srgbClr val="FF0000"/>
              </a:solidFill>
              <a:miter lim="800000"/>
              <a:headEnd/>
              <a:tailEnd/>
            </a:ln>
          </p:spPr>
          <p:txBody>
            <a:bodyPr wrap="none" anchor="ctr">
              <a:prstTxWarp prst="textNoShape">
                <a:avLst/>
              </a:prstTxWarp>
            </a:bodyPr>
            <a:lstStyle/>
            <a:p>
              <a:endParaRPr lang="en-US" dirty="0"/>
            </a:p>
          </p:txBody>
        </p:sp>
        <p:sp>
          <p:nvSpPr>
            <p:cNvPr id="27669" name="Oval 22"/>
            <p:cNvSpPr>
              <a:spLocks noChangeArrowheads="1"/>
            </p:cNvSpPr>
            <p:nvPr/>
          </p:nvSpPr>
          <p:spPr bwMode="auto">
            <a:xfrm>
              <a:off x="3984" y="2976"/>
              <a:ext cx="240" cy="240"/>
            </a:xfrm>
            <a:prstGeom prst="ellipse">
              <a:avLst/>
            </a:prstGeom>
            <a:noFill/>
            <a:ln w="19050">
              <a:solidFill>
                <a:srgbClr val="FF0000"/>
              </a:solidFill>
              <a:miter lim="800000"/>
              <a:headEnd/>
              <a:tailEnd/>
            </a:ln>
          </p:spPr>
          <p:txBody>
            <a:bodyPr wrap="none" anchor="ctr">
              <a:prstTxWarp prst="textNoShape">
                <a:avLst/>
              </a:prstTxWarp>
            </a:bodyPr>
            <a:lstStyle/>
            <a:p>
              <a:endParaRPr lang="en-US" dirty="0"/>
            </a:p>
          </p:txBody>
        </p:sp>
        <p:sp>
          <p:nvSpPr>
            <p:cNvPr id="27670" name="Oval 23"/>
            <p:cNvSpPr>
              <a:spLocks noChangeArrowheads="1"/>
            </p:cNvSpPr>
            <p:nvPr/>
          </p:nvSpPr>
          <p:spPr bwMode="auto">
            <a:xfrm>
              <a:off x="3744" y="3264"/>
              <a:ext cx="144" cy="144"/>
            </a:xfrm>
            <a:prstGeom prst="ellipse">
              <a:avLst/>
            </a:prstGeom>
            <a:noFill/>
            <a:ln w="19050">
              <a:solidFill>
                <a:srgbClr val="FF0000"/>
              </a:solidFill>
              <a:miter lim="800000"/>
              <a:headEnd/>
              <a:tailEnd/>
            </a:ln>
          </p:spPr>
          <p:txBody>
            <a:bodyPr wrap="none" anchor="ctr">
              <a:prstTxWarp prst="textNoShape">
                <a:avLst/>
              </a:prstTxWarp>
            </a:bodyPr>
            <a:lstStyle/>
            <a:p>
              <a:endParaRPr lang="en-US" dirty="0"/>
            </a:p>
          </p:txBody>
        </p:sp>
        <p:sp>
          <p:nvSpPr>
            <p:cNvPr id="27671" name="Oval 27"/>
            <p:cNvSpPr>
              <a:spLocks noChangeArrowheads="1"/>
            </p:cNvSpPr>
            <p:nvPr/>
          </p:nvSpPr>
          <p:spPr bwMode="auto">
            <a:xfrm>
              <a:off x="4176" y="3216"/>
              <a:ext cx="192" cy="192"/>
            </a:xfrm>
            <a:prstGeom prst="ellipse">
              <a:avLst/>
            </a:prstGeom>
            <a:noFill/>
            <a:ln w="19050">
              <a:solidFill>
                <a:srgbClr val="FF0000"/>
              </a:solidFill>
              <a:miter lim="800000"/>
              <a:headEnd/>
              <a:tailEnd/>
            </a:ln>
          </p:spPr>
          <p:txBody>
            <a:bodyPr wrap="none" anchor="ctr">
              <a:prstTxWarp prst="textNoShape">
                <a:avLst/>
              </a:prstTxWarp>
            </a:bodyPr>
            <a:lstStyle/>
            <a:p>
              <a:endParaRPr lang="en-US" dirty="0"/>
            </a:p>
          </p:txBody>
        </p:sp>
        <p:sp>
          <p:nvSpPr>
            <p:cNvPr id="27672" name="Rectangle 28"/>
            <p:cNvSpPr>
              <a:spLocks noChangeArrowheads="1"/>
            </p:cNvSpPr>
            <p:nvPr/>
          </p:nvSpPr>
          <p:spPr bwMode="auto">
            <a:xfrm>
              <a:off x="4719" y="3024"/>
              <a:ext cx="1041" cy="366"/>
            </a:xfrm>
            <a:prstGeom prst="rect">
              <a:avLst/>
            </a:prstGeom>
            <a:noFill/>
            <a:ln w="9525">
              <a:noFill/>
              <a:miter lim="800000"/>
              <a:headEnd/>
              <a:tailEnd/>
            </a:ln>
          </p:spPr>
          <p:txBody>
            <a:bodyPr wrap="none">
              <a:prstTxWarp prst="textNoShape">
                <a:avLst/>
              </a:prstTxWarp>
              <a:spAutoFit/>
            </a:bodyPr>
            <a:lstStyle/>
            <a:p>
              <a:r>
                <a:rPr lang="en-US" sz="1600" dirty="0">
                  <a:solidFill>
                    <a:srgbClr val="FFFFFF"/>
                  </a:solidFill>
                </a:rPr>
                <a:t>Extremely good </a:t>
              </a:r>
            </a:p>
            <a:p>
              <a:r>
                <a:rPr lang="en-US" sz="1600" dirty="0">
                  <a:solidFill>
                    <a:srgbClr val="FFFFFF"/>
                  </a:solidFill>
                </a:rPr>
                <a:t>beam needed</a:t>
              </a:r>
            </a:p>
          </p:txBody>
        </p:sp>
      </p:grpSp>
      <p:grpSp>
        <p:nvGrpSpPr>
          <p:cNvPr id="5" name="Group 29"/>
          <p:cNvGrpSpPr>
            <a:grpSpLocks/>
          </p:cNvGrpSpPr>
          <p:nvPr/>
        </p:nvGrpSpPr>
        <p:grpSpPr bwMode="auto">
          <a:xfrm>
            <a:off x="5105400" y="5562600"/>
            <a:ext cx="3810000" cy="838200"/>
            <a:chOff x="3360" y="3545"/>
            <a:chExt cx="2400" cy="423"/>
          </a:xfrm>
        </p:grpSpPr>
        <p:graphicFrame>
          <p:nvGraphicFramePr>
            <p:cNvPr id="27653" name="Object 5"/>
            <p:cNvGraphicFramePr>
              <a:graphicFrameLocks noChangeAspect="1"/>
            </p:cNvGraphicFramePr>
            <p:nvPr/>
          </p:nvGraphicFramePr>
          <p:xfrm>
            <a:off x="3504" y="3696"/>
            <a:ext cx="570" cy="272"/>
          </p:xfrm>
          <a:graphic>
            <a:graphicData uri="http://schemas.openxmlformats.org/presentationml/2006/ole">
              <p:oleObj spid="_x0000_s5125" name="Equation" r:id="rId11" imgW="850900" imgH="406400" progId="Equation.3">
                <p:embed/>
              </p:oleObj>
            </a:graphicData>
          </a:graphic>
        </p:graphicFrame>
        <p:sp>
          <p:nvSpPr>
            <p:cNvPr id="27667" name="Text Box 31"/>
            <p:cNvSpPr txBox="1">
              <a:spLocks noChangeArrowheads="1"/>
            </p:cNvSpPr>
            <p:nvPr/>
          </p:nvSpPr>
          <p:spPr bwMode="auto">
            <a:xfrm>
              <a:off x="3360" y="3545"/>
              <a:ext cx="2400" cy="171"/>
            </a:xfrm>
            <a:prstGeom prst="rect">
              <a:avLst/>
            </a:prstGeom>
            <a:noFill/>
            <a:ln w="9525">
              <a:noFill/>
              <a:miter lim="800000"/>
              <a:headEnd/>
              <a:tailEnd/>
            </a:ln>
          </p:spPr>
          <p:txBody>
            <a:bodyPr>
              <a:prstTxWarp prst="textNoShape">
                <a:avLst/>
              </a:prstTxWarp>
              <a:spAutoFit/>
            </a:bodyPr>
            <a:lstStyle/>
            <a:p>
              <a:pPr eaLnBrk="1" hangingPunct="1">
                <a:buClr>
                  <a:schemeClr val="folHlink"/>
                </a:buClr>
                <a:buSzPct val="150000"/>
                <a:buFont typeface="Wingdings" charset="2"/>
                <a:buChar char="§"/>
              </a:pPr>
              <a:r>
                <a:rPr lang="en-US" sz="1600" dirty="0">
                  <a:latin typeface="Helvetica" charset="0"/>
                </a:rPr>
                <a:t>Transformer ratio (unshaped beam)</a:t>
              </a:r>
              <a:endParaRPr lang="en-US" sz="3200" dirty="0">
                <a:latin typeface="Helvetica" charset="0"/>
              </a:endParaRPr>
            </a:p>
          </p:txBody>
        </p:sp>
      </p:grpSp>
      <p:sp>
        <p:nvSpPr>
          <p:cNvPr id="27" name="TextBox 26"/>
          <p:cNvSpPr txBox="1"/>
          <p:nvPr/>
        </p:nvSpPr>
        <p:spPr>
          <a:xfrm>
            <a:off x="152400" y="6324600"/>
            <a:ext cx="3429000" cy="369332"/>
          </a:xfrm>
          <a:prstGeom prst="rect">
            <a:avLst/>
          </a:prstGeom>
          <a:noFill/>
        </p:spPr>
        <p:txBody>
          <a:bodyPr wrap="square" rtlCol="0">
            <a:spAutoFit/>
          </a:bodyPr>
          <a:lstStyle/>
          <a:p>
            <a:r>
              <a:rPr lang="en-US" dirty="0" smtClean="0"/>
              <a:t>J. Rosenzweig, UCLA.</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838200" y="381000"/>
            <a:ext cx="7772400" cy="1143000"/>
          </a:xfrm>
        </p:spPr>
        <p:txBody>
          <a:bodyPr>
            <a:normAutofit fontScale="90000"/>
          </a:bodyPr>
          <a:lstStyle/>
          <a:p>
            <a:pPr>
              <a:defRPr/>
            </a:pPr>
            <a:r>
              <a:rPr lang="en-US" sz="3800" dirty="0" smtClean="0"/>
              <a:t/>
            </a:r>
            <a:br>
              <a:rPr lang="en-US" sz="3800" dirty="0" smtClean="0"/>
            </a:br>
            <a:r>
              <a:rPr lang="en-US" sz="3800" dirty="0" smtClean="0"/>
              <a:t>Progress Developing Microwave </a:t>
            </a:r>
            <a:br>
              <a:rPr lang="en-US" sz="3800" dirty="0" smtClean="0"/>
            </a:br>
            <a:r>
              <a:rPr lang="en-US" sz="3800" dirty="0" smtClean="0"/>
              <a:t>Two-Beam Structures</a:t>
            </a:r>
            <a:endParaRPr lang="en-US" sz="5400" dirty="0"/>
          </a:p>
        </p:txBody>
      </p:sp>
      <p:sp>
        <p:nvSpPr>
          <p:cNvPr id="20483" name="Rectangle 3"/>
          <p:cNvSpPr>
            <a:spLocks noGrp="1" noChangeArrowheads="1"/>
          </p:cNvSpPr>
          <p:nvPr>
            <p:ph type="body" sz="half" idx="1"/>
          </p:nvPr>
        </p:nvSpPr>
        <p:spPr>
          <a:xfrm>
            <a:off x="533400" y="1752600"/>
            <a:ext cx="5105400" cy="4191000"/>
          </a:xfrm>
        </p:spPr>
        <p:txBody>
          <a:bodyPr>
            <a:normAutofit/>
          </a:bodyPr>
          <a:lstStyle/>
          <a:p>
            <a:pPr>
              <a:defRPr/>
            </a:pPr>
            <a:r>
              <a:rPr lang="en-US" sz="2000" dirty="0"/>
              <a:t>Proof-of-principle experiments </a:t>
            </a:r>
          </a:p>
          <a:p>
            <a:pPr>
              <a:buNone/>
              <a:defRPr/>
            </a:pPr>
            <a:r>
              <a:rPr lang="en-US" sz="1600" dirty="0"/>
              <a:t>       </a:t>
            </a:r>
            <a:r>
              <a:rPr lang="en-US" sz="1600" dirty="0" smtClean="0"/>
              <a:t>(H. Figueroa, </a:t>
            </a:r>
            <a:r>
              <a:rPr lang="en-US" sz="1600" i="1" dirty="0" smtClean="0"/>
              <a:t>et al, PRL, </a:t>
            </a:r>
            <a:r>
              <a:rPr lang="en-US" sz="1600" dirty="0" smtClean="0"/>
              <a:t>60, 2144–2147 (1988))</a:t>
            </a:r>
            <a:endParaRPr lang="en-US" sz="1600" dirty="0"/>
          </a:p>
          <a:p>
            <a:pPr lvl="1">
              <a:defRPr/>
            </a:pPr>
            <a:r>
              <a:rPr lang="en-US" sz="1400" dirty="0"/>
              <a:t>ANL AATF</a:t>
            </a:r>
          </a:p>
          <a:p>
            <a:pPr>
              <a:defRPr/>
            </a:pPr>
            <a:r>
              <a:rPr lang="en-US" sz="2000" dirty="0"/>
              <a:t>Mode superposition </a:t>
            </a:r>
          </a:p>
          <a:p>
            <a:pPr>
              <a:buFont typeface="Wingdings" charset="2"/>
              <a:buNone/>
              <a:defRPr/>
            </a:pPr>
            <a:r>
              <a:rPr lang="en-US" sz="1600" dirty="0"/>
              <a:t>       (J. Power, </a:t>
            </a:r>
            <a:r>
              <a:rPr lang="en-US" sz="1600" i="1" dirty="0"/>
              <a:t>et al</a:t>
            </a:r>
            <a:r>
              <a:rPr lang="en-US" sz="1600" dirty="0"/>
              <a:t>. and S. Shchelkunov, </a:t>
            </a:r>
            <a:r>
              <a:rPr lang="en-US" sz="1600" i="1" dirty="0"/>
              <a:t>et al.</a:t>
            </a:r>
            <a:r>
              <a:rPr lang="en-US" sz="1600" dirty="0"/>
              <a:t>)</a:t>
            </a:r>
          </a:p>
          <a:p>
            <a:pPr lvl="1">
              <a:defRPr/>
            </a:pPr>
            <a:r>
              <a:rPr lang="en-US" sz="1400" dirty="0"/>
              <a:t>ANL AWA, BNL</a:t>
            </a:r>
          </a:p>
          <a:p>
            <a:pPr>
              <a:defRPr/>
            </a:pPr>
            <a:r>
              <a:rPr lang="en-US" sz="2000" dirty="0"/>
              <a:t>Transformer ratio improvement </a:t>
            </a:r>
          </a:p>
          <a:p>
            <a:pPr>
              <a:buFont typeface="Wingdings" charset="2"/>
              <a:buNone/>
              <a:defRPr/>
            </a:pPr>
            <a:r>
              <a:rPr lang="en-US" sz="1600" dirty="0"/>
              <a:t>       (J. Power, </a:t>
            </a:r>
            <a:r>
              <a:rPr lang="en-US" sz="1600" i="1" dirty="0"/>
              <a:t>et al</a:t>
            </a:r>
            <a:r>
              <a:rPr lang="en-US" sz="1600" dirty="0"/>
              <a:t>.)</a:t>
            </a:r>
            <a:r>
              <a:rPr lang="en-US" sz="2000" dirty="0"/>
              <a:t> </a:t>
            </a:r>
          </a:p>
          <a:p>
            <a:pPr lvl="1">
              <a:defRPr/>
            </a:pPr>
            <a:r>
              <a:rPr lang="en-US" sz="1800" dirty="0"/>
              <a:t>Beam shaping</a:t>
            </a:r>
          </a:p>
          <a:p>
            <a:pPr>
              <a:defRPr/>
            </a:pPr>
            <a:r>
              <a:rPr lang="en-US" sz="2000" dirty="0"/>
              <a:t>Tunable permittivity structures </a:t>
            </a:r>
          </a:p>
          <a:p>
            <a:pPr lvl="1">
              <a:defRPr/>
            </a:pPr>
            <a:r>
              <a:rPr lang="en-US" sz="1800" dirty="0"/>
              <a:t> For external feeding</a:t>
            </a:r>
          </a:p>
          <a:p>
            <a:pPr>
              <a:buFont typeface="Wingdings" charset="2"/>
              <a:buNone/>
              <a:defRPr/>
            </a:pPr>
            <a:r>
              <a:rPr lang="en-US" sz="1600" dirty="0"/>
              <a:t>       (A. Kanareykin, </a:t>
            </a:r>
            <a:r>
              <a:rPr lang="en-US" sz="1600" i="1" dirty="0"/>
              <a:t>et al</a:t>
            </a:r>
            <a:r>
              <a:rPr lang="en-US" sz="1600" dirty="0"/>
              <a:t>.)</a:t>
            </a:r>
          </a:p>
          <a:p>
            <a:pPr>
              <a:buFont typeface="Wingdings" charset="2"/>
              <a:buNone/>
              <a:defRPr/>
            </a:pPr>
            <a:endParaRPr lang="en-US" sz="1600" dirty="0"/>
          </a:p>
        </p:txBody>
      </p:sp>
      <p:pic>
        <p:nvPicPr>
          <p:cNvPr id="20484" name="Picture 4" descr="GaiExperimentData"/>
          <p:cNvPicPr>
            <a:picLocks noGrp="1" noChangeAspect="1" noChangeArrowheads="1"/>
          </p:cNvPicPr>
          <p:nvPr>
            <p:ph sz="half" idx="2"/>
          </p:nvPr>
        </p:nvPicPr>
        <p:blipFill>
          <a:blip r:embed="rId3" cstate="print"/>
          <a:srcRect/>
          <a:stretch>
            <a:fillRect/>
          </a:stretch>
        </p:blipFill>
        <p:spPr>
          <a:xfrm>
            <a:off x="5410200" y="1828800"/>
            <a:ext cx="3124200" cy="2619375"/>
          </a:xfrm>
        </p:spPr>
      </p:pic>
      <p:grpSp>
        <p:nvGrpSpPr>
          <p:cNvPr id="2" name="Group 7"/>
          <p:cNvGrpSpPr>
            <a:grpSpLocks/>
          </p:cNvGrpSpPr>
          <p:nvPr/>
        </p:nvGrpSpPr>
        <p:grpSpPr bwMode="auto">
          <a:xfrm>
            <a:off x="4876800" y="4495800"/>
            <a:ext cx="3733800" cy="1600200"/>
            <a:chOff x="3408" y="3024"/>
            <a:chExt cx="2112" cy="871"/>
          </a:xfrm>
        </p:grpSpPr>
        <p:pic>
          <p:nvPicPr>
            <p:cNvPr id="29704" name="Picture 8" descr="tunableDWA"/>
            <p:cNvPicPr>
              <a:picLocks noChangeAspect="1" noChangeArrowheads="1"/>
            </p:cNvPicPr>
            <p:nvPr/>
          </p:nvPicPr>
          <p:blipFill>
            <a:blip r:embed="rId4" cstate="print"/>
            <a:srcRect/>
            <a:stretch>
              <a:fillRect/>
            </a:stretch>
          </p:blipFill>
          <p:spPr bwMode="auto">
            <a:xfrm>
              <a:off x="3408" y="3024"/>
              <a:ext cx="2064" cy="871"/>
            </a:xfrm>
            <a:prstGeom prst="rect">
              <a:avLst/>
            </a:prstGeom>
            <a:noFill/>
            <a:ln w="9525">
              <a:noFill/>
              <a:miter lim="800000"/>
              <a:headEnd/>
              <a:tailEnd/>
            </a:ln>
          </p:spPr>
        </p:pic>
        <p:sp>
          <p:nvSpPr>
            <p:cNvPr id="29705" name="Rectangle 9"/>
            <p:cNvSpPr>
              <a:spLocks noChangeArrowheads="1"/>
            </p:cNvSpPr>
            <p:nvPr/>
          </p:nvSpPr>
          <p:spPr bwMode="auto">
            <a:xfrm>
              <a:off x="4572" y="3715"/>
              <a:ext cx="948" cy="173"/>
            </a:xfrm>
            <a:prstGeom prst="rect">
              <a:avLst/>
            </a:prstGeom>
            <a:noFill/>
            <a:ln w="9525">
              <a:noFill/>
              <a:miter lim="800000"/>
              <a:headEnd/>
              <a:tailEnd/>
            </a:ln>
          </p:spPr>
          <p:txBody>
            <a:bodyPr wrap="none">
              <a:prstTxWarp prst="textNoShape">
                <a:avLst/>
              </a:prstTxWarp>
              <a:spAutoFit/>
            </a:bodyPr>
            <a:lstStyle/>
            <a:p>
              <a:pPr eaLnBrk="1" hangingPunct="1"/>
              <a:r>
                <a:rPr lang="en-US" sz="1200" dirty="0">
                  <a:latin typeface="Helvetica" charset="0"/>
                </a:rPr>
                <a:t>Tunable permittivity</a:t>
              </a:r>
            </a:p>
          </p:txBody>
        </p:sp>
      </p:grpSp>
      <p:sp>
        <p:nvSpPr>
          <p:cNvPr id="29702" name="Rectangle 10"/>
          <p:cNvSpPr>
            <a:spLocks noChangeArrowheads="1"/>
          </p:cNvSpPr>
          <p:nvPr/>
        </p:nvSpPr>
        <p:spPr bwMode="auto">
          <a:xfrm>
            <a:off x="5486400" y="1524000"/>
            <a:ext cx="1804988" cy="304800"/>
          </a:xfrm>
          <a:prstGeom prst="rect">
            <a:avLst/>
          </a:prstGeom>
          <a:noFill/>
          <a:ln w="9525">
            <a:noFill/>
            <a:miter lim="800000"/>
            <a:headEnd/>
            <a:tailEnd/>
          </a:ln>
        </p:spPr>
        <p:txBody>
          <a:bodyPr wrap="none">
            <a:prstTxWarp prst="textNoShape">
              <a:avLst/>
            </a:prstTxWarp>
            <a:spAutoFit/>
          </a:bodyPr>
          <a:lstStyle/>
          <a:p>
            <a:pPr eaLnBrk="1" hangingPunct="1"/>
            <a:r>
              <a:rPr lang="en-US" sz="1400" dirty="0">
                <a:latin typeface="Symbol" charset="2"/>
                <a:sym typeface="Symbol" charset="2"/>
              </a:rPr>
              <a:t></a:t>
            </a:r>
            <a:r>
              <a:rPr lang="en-US" sz="1400" dirty="0">
                <a:latin typeface="Helvetica" charset="0"/>
              </a:rPr>
              <a:t>E vs. witness delay</a:t>
            </a:r>
          </a:p>
        </p:txBody>
      </p:sp>
      <p:sp>
        <p:nvSpPr>
          <p:cNvPr id="29703" name="Rectangle 12"/>
          <p:cNvSpPr>
            <a:spLocks noChangeArrowheads="1"/>
          </p:cNvSpPr>
          <p:nvPr/>
        </p:nvSpPr>
        <p:spPr bwMode="auto">
          <a:xfrm>
            <a:off x="509851" y="6172200"/>
            <a:ext cx="8340873" cy="584775"/>
          </a:xfrm>
          <a:prstGeom prst="rect">
            <a:avLst/>
          </a:prstGeom>
          <a:noFill/>
          <a:ln w="9525">
            <a:noFill/>
            <a:miter lim="800000"/>
            <a:headEnd/>
            <a:tailEnd/>
          </a:ln>
        </p:spPr>
        <p:txBody>
          <a:bodyPr wrap="none">
            <a:prstTxWarp prst="textNoShape">
              <a:avLst/>
            </a:prstTxWarp>
            <a:spAutoFit/>
          </a:bodyPr>
          <a:lstStyle/>
          <a:p>
            <a:pPr algn="ctr"/>
            <a:r>
              <a:rPr lang="en-US" sz="1600" dirty="0" smtClean="0">
                <a:solidFill>
                  <a:srgbClr val="FF0000"/>
                </a:solidFill>
              </a:rPr>
              <a:t>Demonstrated g</a:t>
            </a:r>
            <a:r>
              <a:rPr lang="en-US" sz="1600" dirty="0" smtClean="0">
                <a:solidFill>
                  <a:srgbClr val="FF0000"/>
                </a:solidFill>
              </a:rPr>
              <a:t>radients </a:t>
            </a:r>
            <a:r>
              <a:rPr lang="en-US" sz="1600" dirty="0">
                <a:solidFill>
                  <a:srgbClr val="FF0000"/>
                </a:solidFill>
              </a:rPr>
              <a:t>limited to </a:t>
            </a:r>
            <a:r>
              <a:rPr lang="en-US" sz="1600" dirty="0" smtClean="0">
                <a:solidFill>
                  <a:srgbClr val="FF0000"/>
                </a:solidFill>
              </a:rPr>
              <a:t>&lt;100 </a:t>
            </a:r>
            <a:r>
              <a:rPr lang="en-US" sz="1600" dirty="0">
                <a:solidFill>
                  <a:srgbClr val="FF0000"/>
                </a:solidFill>
              </a:rPr>
              <a:t>MV/m by </a:t>
            </a:r>
            <a:r>
              <a:rPr lang="en-US" sz="1600" dirty="0" smtClean="0">
                <a:solidFill>
                  <a:srgbClr val="FF0000"/>
                </a:solidFill>
              </a:rPr>
              <a:t>available drive </a:t>
            </a:r>
            <a:r>
              <a:rPr lang="en-US" sz="1600" dirty="0" smtClean="0">
                <a:solidFill>
                  <a:srgbClr val="FF0000"/>
                </a:solidFill>
              </a:rPr>
              <a:t>beams</a:t>
            </a:r>
          </a:p>
          <a:p>
            <a:pPr algn="ctr"/>
            <a:r>
              <a:rPr lang="en-US" sz="1600" dirty="0" smtClean="0">
                <a:solidFill>
                  <a:srgbClr val="FF0000"/>
                </a:solidFill>
              </a:rPr>
              <a:t>The FACET facility will enable significant extension of results in both gradient and frequency</a:t>
            </a:r>
            <a:endParaRPr lang="en-US" sz="1600" dirty="0">
              <a:solidFill>
                <a:srgbClr val="FF0000"/>
              </a:solidFill>
            </a:endParaRPr>
          </a:p>
        </p:txBody>
      </p:sp>
      <p:sp>
        <p:nvSpPr>
          <p:cNvPr id="4915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pic>
        <p:nvPicPr>
          <p:cNvPr id="49153"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429000" y="4038600"/>
            <a:ext cx="1066800" cy="57664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0" y="1981200"/>
            <a:ext cx="3681413" cy="3810000"/>
            <a:chOff x="128587" y="533400"/>
            <a:chExt cx="3681413" cy="3810000"/>
          </a:xfrm>
        </p:grpSpPr>
        <p:sp>
          <p:nvSpPr>
            <p:cNvPr id="39939" name="Rectangle 3"/>
            <p:cNvSpPr>
              <a:spLocks noChangeArrowheads="1"/>
            </p:cNvSpPr>
            <p:nvPr/>
          </p:nvSpPr>
          <p:spPr bwMode="auto">
            <a:xfrm>
              <a:off x="204787" y="533400"/>
              <a:ext cx="3581400" cy="3810000"/>
            </a:xfrm>
            <a:prstGeom prst="rect">
              <a:avLst/>
            </a:prstGeom>
            <a:noFill/>
            <a:ln w="19050">
              <a:solidFill>
                <a:schemeClr val="tx1"/>
              </a:solidFill>
              <a:prstDash val="dash"/>
              <a:miter lim="800000"/>
              <a:headEnd/>
              <a:tailEnd/>
            </a:ln>
            <a:effectLst/>
          </p:spPr>
          <p:txBody>
            <a:bodyPr wrap="none" anchor="ctr"/>
            <a:lstStyle/>
            <a:p>
              <a:endParaRPr lang="en-US" dirty="0"/>
            </a:p>
          </p:txBody>
        </p:sp>
        <p:sp>
          <p:nvSpPr>
            <p:cNvPr id="39940" name="Text Box 4"/>
            <p:cNvSpPr txBox="1">
              <a:spLocks noChangeArrowheads="1"/>
            </p:cNvSpPr>
            <p:nvPr/>
          </p:nvSpPr>
          <p:spPr bwMode="auto">
            <a:xfrm>
              <a:off x="128587" y="587375"/>
              <a:ext cx="3681413" cy="661720"/>
            </a:xfrm>
            <a:prstGeom prst="rect">
              <a:avLst/>
            </a:prstGeom>
            <a:noFill/>
            <a:ln w="9525">
              <a:noFill/>
              <a:miter lim="800000"/>
              <a:headEnd/>
              <a:tailEnd/>
            </a:ln>
            <a:effectLst/>
          </p:spPr>
          <p:txBody>
            <a:bodyPr>
              <a:spAutoFit/>
            </a:bodyPr>
            <a:lstStyle/>
            <a:p>
              <a:pPr algn="ctr">
                <a:spcBef>
                  <a:spcPct val="50000"/>
                </a:spcBef>
              </a:pPr>
              <a:r>
                <a:rPr lang="en-US" sz="1600" b="1" dirty="0"/>
                <a:t>3GeV module</a:t>
              </a:r>
              <a:r>
                <a:rPr lang="en-US" sz="1600" dirty="0"/>
                <a:t> (15m)                         </a:t>
              </a:r>
              <a:endParaRPr lang="en-US" sz="1600" dirty="0" smtClean="0"/>
            </a:p>
            <a:p>
              <a:pPr algn="ctr">
                <a:spcBef>
                  <a:spcPct val="50000"/>
                </a:spcBef>
              </a:pPr>
              <a:r>
                <a:rPr lang="en-US" sz="1400" dirty="0" smtClean="0"/>
                <a:t>(</a:t>
              </a:r>
              <a:r>
                <a:rPr lang="en-US" sz="1400" dirty="0"/>
                <a:t>38 DWPE &amp; 38 DLA</a:t>
              </a:r>
              <a:r>
                <a:rPr lang="en-US" sz="1400" dirty="0">
                  <a:sym typeface="Wingdings" pitchFamily="2" charset="2"/>
                </a:rPr>
                <a:t> fill factor=76%</a:t>
              </a:r>
              <a:r>
                <a:rPr lang="en-US" sz="1400" dirty="0"/>
                <a:t>)</a:t>
              </a:r>
            </a:p>
          </p:txBody>
        </p:sp>
        <p:sp>
          <p:nvSpPr>
            <p:cNvPr id="39941" name="Text Box 5"/>
            <p:cNvSpPr txBox="1">
              <a:spLocks noChangeArrowheads="1"/>
            </p:cNvSpPr>
            <p:nvPr/>
          </p:nvSpPr>
          <p:spPr bwMode="auto">
            <a:xfrm>
              <a:off x="346075" y="3721100"/>
              <a:ext cx="3276600" cy="581025"/>
            </a:xfrm>
            <a:prstGeom prst="rect">
              <a:avLst/>
            </a:prstGeom>
            <a:noFill/>
            <a:ln w="9525">
              <a:noFill/>
              <a:miter lim="800000"/>
              <a:headEnd/>
              <a:tailEnd/>
            </a:ln>
            <a:effectLst/>
          </p:spPr>
          <p:txBody>
            <a:bodyPr>
              <a:spAutoFit/>
            </a:bodyPr>
            <a:lstStyle/>
            <a:p>
              <a:pPr>
                <a:spcBef>
                  <a:spcPct val="50000"/>
                </a:spcBef>
              </a:pPr>
              <a:r>
                <a:rPr lang="en-US" sz="1600" dirty="0"/>
                <a:t>Drive beam becomes 80MeV, </a:t>
              </a:r>
              <a:r>
                <a:rPr lang="en-US" sz="1600" dirty="0" smtClean="0"/>
                <a:t>   main </a:t>
              </a:r>
              <a:r>
                <a:rPr lang="en-US" sz="1600" dirty="0"/>
                <a:t>beam gain 3GeV</a:t>
              </a:r>
            </a:p>
          </p:txBody>
        </p:sp>
        <p:sp>
          <p:nvSpPr>
            <p:cNvPr id="39945" name="Text Box 9"/>
            <p:cNvSpPr txBox="1">
              <a:spLocks noChangeArrowheads="1"/>
            </p:cNvSpPr>
            <p:nvPr/>
          </p:nvSpPr>
          <p:spPr bwMode="auto">
            <a:xfrm>
              <a:off x="409575" y="2946400"/>
              <a:ext cx="3074987" cy="738664"/>
            </a:xfrm>
            <a:prstGeom prst="rect">
              <a:avLst/>
            </a:prstGeom>
            <a:noFill/>
            <a:ln w="9525">
              <a:noFill/>
              <a:miter lim="800000"/>
              <a:headEnd/>
              <a:tailEnd/>
            </a:ln>
            <a:effectLst/>
          </p:spPr>
          <p:txBody>
            <a:bodyPr>
              <a:spAutoFit/>
            </a:bodyPr>
            <a:lstStyle/>
            <a:p>
              <a:pPr>
                <a:spcBef>
                  <a:spcPct val="50000"/>
                </a:spcBef>
              </a:pPr>
              <a:r>
                <a:rPr lang="en-US" sz="1400" dirty="0"/>
                <a:t>1.33GW output/Dielectric PETS;   </a:t>
              </a:r>
              <a:r>
                <a:rPr lang="en-US" sz="1400" dirty="0" smtClean="0"/>
                <a:t>   5</a:t>
              </a:r>
              <a:r>
                <a:rPr lang="en-US" sz="1400" dirty="0"/>
                <a:t>% rf transportation loss;            </a:t>
              </a:r>
              <a:r>
                <a:rPr lang="en-US" sz="1400" dirty="0" smtClean="0"/>
                <a:t>   </a:t>
              </a:r>
              <a:r>
                <a:rPr lang="en-US" sz="1400" dirty="0"/>
                <a:t>E</a:t>
              </a:r>
              <a:r>
                <a:rPr lang="en-US" sz="1400" baseline="-25000" dirty="0"/>
                <a:t>load</a:t>
              </a:r>
              <a:r>
                <a:rPr lang="en-US" sz="1400" dirty="0"/>
                <a:t> =267MV/m (</a:t>
              </a:r>
              <a:r>
                <a:rPr lang="en-US" sz="1400" dirty="0"/>
                <a:t>I</a:t>
              </a:r>
              <a:r>
                <a:rPr lang="en-US" sz="1400" baseline="-25000" dirty="0"/>
                <a:t>b</a:t>
              </a:r>
              <a:r>
                <a:rPr lang="en-US" sz="1400" dirty="0"/>
                <a:t>=6.5A);</a:t>
              </a:r>
            </a:p>
          </p:txBody>
        </p:sp>
        <p:pic>
          <p:nvPicPr>
            <p:cNvPr id="39955" name="Picture 19"/>
            <p:cNvPicPr>
              <a:picLocks noChangeAspect="1" noChangeArrowheads="1"/>
            </p:cNvPicPr>
            <p:nvPr/>
          </p:nvPicPr>
          <p:blipFill>
            <a:blip r:embed="rId3" cstate="print"/>
            <a:srcRect/>
            <a:stretch>
              <a:fillRect/>
            </a:stretch>
          </p:blipFill>
          <p:spPr bwMode="auto">
            <a:xfrm>
              <a:off x="434975" y="1323975"/>
              <a:ext cx="3055937" cy="1447800"/>
            </a:xfrm>
            <a:prstGeom prst="rect">
              <a:avLst/>
            </a:prstGeom>
            <a:noFill/>
          </p:spPr>
        </p:pic>
      </p:grpSp>
      <p:grpSp>
        <p:nvGrpSpPr>
          <p:cNvPr id="39" name="Group 38"/>
          <p:cNvGrpSpPr/>
          <p:nvPr/>
        </p:nvGrpSpPr>
        <p:grpSpPr>
          <a:xfrm>
            <a:off x="3810000" y="990600"/>
            <a:ext cx="4953000" cy="2079528"/>
            <a:chOff x="3562098" y="3343673"/>
            <a:chExt cx="5580315" cy="2328609"/>
          </a:xfrm>
        </p:grpSpPr>
        <p:sp>
          <p:nvSpPr>
            <p:cNvPr id="40039" name="Text Box 103"/>
            <p:cNvSpPr txBox="1">
              <a:spLocks noChangeArrowheads="1"/>
            </p:cNvSpPr>
            <p:nvPr/>
          </p:nvSpPr>
          <p:spPr bwMode="auto">
            <a:xfrm>
              <a:off x="5334000" y="4948535"/>
              <a:ext cx="3808413" cy="723747"/>
            </a:xfrm>
            <a:prstGeom prst="rect">
              <a:avLst/>
            </a:prstGeom>
            <a:noFill/>
            <a:ln w="9525">
              <a:noFill/>
              <a:miter lim="800000"/>
              <a:headEnd/>
              <a:tailEnd/>
            </a:ln>
            <a:effectLst/>
          </p:spPr>
          <p:txBody>
            <a:bodyPr wrap="square">
              <a:spAutoFit/>
            </a:bodyPr>
            <a:lstStyle/>
            <a:p>
              <a:pPr>
                <a:spcBef>
                  <a:spcPct val="50000"/>
                </a:spcBef>
              </a:pPr>
              <a:r>
                <a:rPr lang="en-US" sz="1200" dirty="0">
                  <a:solidFill>
                    <a:schemeClr val="accent2"/>
                  </a:solidFill>
                </a:rPr>
                <a:t>T</a:t>
              </a:r>
              <a:r>
                <a:rPr lang="en-US" sz="1200" baseline="-25000" dirty="0">
                  <a:solidFill>
                    <a:schemeClr val="accent2"/>
                  </a:solidFill>
                </a:rPr>
                <a:t>beam</a:t>
              </a:r>
              <a:r>
                <a:rPr lang="en-US" sz="1200" dirty="0">
                  <a:solidFill>
                    <a:schemeClr val="accent2"/>
                  </a:solidFill>
                </a:rPr>
                <a:t>=16ns=416rf cycles </a:t>
              </a:r>
              <a:r>
                <a:rPr lang="en-US" sz="1200" dirty="0">
                  <a:solidFill>
                    <a:schemeClr val="accent2"/>
                  </a:solidFill>
                  <a:sym typeface="Wingdings" pitchFamily="2" charset="2"/>
                </a:rPr>
                <a:t>4160bunches (</a:t>
              </a:r>
              <a:r>
                <a:rPr lang="en-US" sz="1200" dirty="0">
                  <a:solidFill>
                    <a:schemeClr val="accent2"/>
                  </a:solidFill>
                  <a:sym typeface="Wingdings" pitchFamily="2" charset="2"/>
                </a:rPr>
                <a:t>Q</a:t>
              </a:r>
              <a:r>
                <a:rPr lang="en-US" sz="1200" baseline="-25000" dirty="0">
                  <a:solidFill>
                    <a:schemeClr val="accent2"/>
                  </a:solidFill>
                  <a:sym typeface="Wingdings" pitchFamily="2" charset="2"/>
                </a:rPr>
                <a:t>total</a:t>
              </a:r>
              <a:r>
                <a:rPr lang="en-US" sz="1200" dirty="0">
                  <a:solidFill>
                    <a:schemeClr val="accent2"/>
                  </a:solidFill>
                  <a:sym typeface="Wingdings" pitchFamily="2" charset="2"/>
                </a:rPr>
                <a:t>=2080nC</a:t>
              </a:r>
              <a:r>
                <a:rPr lang="en-US" sz="1200" dirty="0" smtClean="0">
                  <a:solidFill>
                    <a:schemeClr val="accent2"/>
                  </a:solidFill>
                  <a:sym typeface="Wingdings" pitchFamily="2" charset="2"/>
                </a:rPr>
                <a:t>),    </a:t>
              </a:r>
              <a:r>
                <a:rPr lang="en-US" sz="1200" dirty="0" smtClean="0">
                  <a:solidFill>
                    <a:schemeClr val="accent2"/>
                  </a:solidFill>
                  <a:sym typeface="Wingdings" pitchFamily="2" charset="2"/>
                </a:rPr>
                <a:t>                                      1bunch/2 </a:t>
              </a:r>
              <a:r>
                <a:rPr lang="en-US" sz="1200" dirty="0">
                  <a:solidFill>
                    <a:schemeClr val="accent2"/>
                  </a:solidFill>
                  <a:sym typeface="Wingdings" pitchFamily="2" charset="2"/>
                </a:rPr>
                <a:t>rf periods, 0.5nC/bunch</a:t>
              </a:r>
              <a:endParaRPr lang="en-US" sz="1200" dirty="0">
                <a:solidFill>
                  <a:schemeClr val="accent2"/>
                </a:solidFill>
              </a:endParaRPr>
            </a:p>
          </p:txBody>
        </p:sp>
        <p:grpSp>
          <p:nvGrpSpPr>
            <p:cNvPr id="37" name="Group 36"/>
            <p:cNvGrpSpPr/>
            <p:nvPr/>
          </p:nvGrpSpPr>
          <p:grpSpPr>
            <a:xfrm>
              <a:off x="3562098" y="3343673"/>
              <a:ext cx="5580314" cy="2259326"/>
              <a:chOff x="2240069" y="4140200"/>
              <a:chExt cx="6961682" cy="2774281"/>
            </a:xfrm>
          </p:grpSpPr>
          <p:grpSp>
            <p:nvGrpSpPr>
              <p:cNvPr id="2" name="Group 79"/>
              <p:cNvGrpSpPr>
                <a:grpSpLocks/>
              </p:cNvGrpSpPr>
              <p:nvPr/>
            </p:nvGrpSpPr>
            <p:grpSpPr bwMode="auto">
              <a:xfrm>
                <a:off x="2736850" y="4986338"/>
                <a:ext cx="1655763" cy="1143000"/>
                <a:chOff x="317" y="2166"/>
                <a:chExt cx="4038" cy="720"/>
              </a:xfrm>
            </p:grpSpPr>
            <p:sp>
              <p:nvSpPr>
                <p:cNvPr id="40016" name="Line 80"/>
                <p:cNvSpPr>
                  <a:spLocks noChangeShapeType="1"/>
                </p:cNvSpPr>
                <p:nvPr/>
              </p:nvSpPr>
              <p:spPr bwMode="auto">
                <a:xfrm>
                  <a:off x="317" y="2886"/>
                  <a:ext cx="480" cy="0"/>
                </a:xfrm>
                <a:prstGeom prst="line">
                  <a:avLst/>
                </a:prstGeom>
                <a:noFill/>
                <a:ln w="9525">
                  <a:solidFill>
                    <a:schemeClr val="tx1"/>
                  </a:solidFill>
                  <a:round/>
                  <a:headEnd/>
                  <a:tailEnd/>
                </a:ln>
                <a:effectLst/>
              </p:spPr>
              <p:txBody>
                <a:bodyPr/>
                <a:lstStyle/>
                <a:p>
                  <a:endParaRPr lang="en-US" sz="1600" dirty="0"/>
                </a:p>
              </p:txBody>
            </p:sp>
            <p:sp>
              <p:nvSpPr>
                <p:cNvPr id="40017" name="Line 81"/>
                <p:cNvSpPr>
                  <a:spLocks noChangeShapeType="1"/>
                </p:cNvSpPr>
                <p:nvPr/>
              </p:nvSpPr>
              <p:spPr bwMode="auto">
                <a:xfrm flipV="1">
                  <a:off x="797" y="2166"/>
                  <a:ext cx="432" cy="720"/>
                </a:xfrm>
                <a:prstGeom prst="line">
                  <a:avLst/>
                </a:prstGeom>
                <a:noFill/>
                <a:ln w="9525">
                  <a:solidFill>
                    <a:schemeClr val="tx1"/>
                  </a:solidFill>
                  <a:round/>
                  <a:headEnd/>
                  <a:tailEnd/>
                </a:ln>
                <a:effectLst/>
              </p:spPr>
              <p:txBody>
                <a:bodyPr/>
                <a:lstStyle/>
                <a:p>
                  <a:endParaRPr lang="en-US" sz="1600" dirty="0"/>
                </a:p>
              </p:txBody>
            </p:sp>
            <p:sp>
              <p:nvSpPr>
                <p:cNvPr id="40018" name="Line 82"/>
                <p:cNvSpPr>
                  <a:spLocks noChangeShapeType="1"/>
                </p:cNvSpPr>
                <p:nvPr/>
              </p:nvSpPr>
              <p:spPr bwMode="auto">
                <a:xfrm>
                  <a:off x="1229" y="2166"/>
                  <a:ext cx="2208" cy="0"/>
                </a:xfrm>
                <a:prstGeom prst="line">
                  <a:avLst/>
                </a:prstGeom>
                <a:noFill/>
                <a:ln w="9525">
                  <a:solidFill>
                    <a:schemeClr val="tx1"/>
                  </a:solidFill>
                  <a:round/>
                  <a:headEnd/>
                  <a:tailEnd/>
                </a:ln>
                <a:effectLst/>
              </p:spPr>
              <p:txBody>
                <a:bodyPr/>
                <a:lstStyle/>
                <a:p>
                  <a:endParaRPr lang="en-US" sz="1600" dirty="0"/>
                </a:p>
              </p:txBody>
            </p:sp>
            <p:sp>
              <p:nvSpPr>
                <p:cNvPr id="40019" name="Line 83"/>
                <p:cNvSpPr>
                  <a:spLocks noChangeShapeType="1"/>
                </p:cNvSpPr>
                <p:nvPr/>
              </p:nvSpPr>
              <p:spPr bwMode="auto">
                <a:xfrm flipH="1">
                  <a:off x="3875" y="2886"/>
                  <a:ext cx="480" cy="0"/>
                </a:xfrm>
                <a:prstGeom prst="line">
                  <a:avLst/>
                </a:prstGeom>
                <a:noFill/>
                <a:ln w="9525">
                  <a:solidFill>
                    <a:schemeClr val="tx1"/>
                  </a:solidFill>
                  <a:round/>
                  <a:headEnd/>
                  <a:tailEnd/>
                </a:ln>
                <a:effectLst/>
              </p:spPr>
              <p:txBody>
                <a:bodyPr/>
                <a:lstStyle/>
                <a:p>
                  <a:endParaRPr lang="en-US" sz="1600" dirty="0"/>
                </a:p>
              </p:txBody>
            </p:sp>
            <p:sp>
              <p:nvSpPr>
                <p:cNvPr id="40020" name="Line 84"/>
                <p:cNvSpPr>
                  <a:spLocks noChangeShapeType="1"/>
                </p:cNvSpPr>
                <p:nvPr/>
              </p:nvSpPr>
              <p:spPr bwMode="auto">
                <a:xfrm flipH="1" flipV="1">
                  <a:off x="3447" y="2166"/>
                  <a:ext cx="432" cy="720"/>
                </a:xfrm>
                <a:prstGeom prst="line">
                  <a:avLst/>
                </a:prstGeom>
                <a:noFill/>
                <a:ln w="9525">
                  <a:solidFill>
                    <a:schemeClr val="tx1"/>
                  </a:solidFill>
                  <a:round/>
                  <a:headEnd/>
                  <a:tailEnd/>
                </a:ln>
                <a:effectLst/>
              </p:spPr>
              <p:txBody>
                <a:bodyPr/>
                <a:lstStyle/>
                <a:p>
                  <a:endParaRPr lang="en-US" sz="1600" dirty="0"/>
                </a:p>
              </p:txBody>
            </p:sp>
          </p:grpSp>
          <p:sp>
            <p:nvSpPr>
              <p:cNvPr id="40021" name="Line 85"/>
              <p:cNvSpPr>
                <a:spLocks noChangeShapeType="1"/>
              </p:cNvSpPr>
              <p:nvPr/>
            </p:nvSpPr>
            <p:spPr bwMode="auto">
              <a:xfrm>
                <a:off x="3097213" y="4708525"/>
                <a:ext cx="0" cy="215900"/>
              </a:xfrm>
              <a:prstGeom prst="line">
                <a:avLst/>
              </a:prstGeom>
              <a:noFill/>
              <a:ln w="9525">
                <a:solidFill>
                  <a:schemeClr val="tx1"/>
                </a:solidFill>
                <a:round/>
                <a:headEnd/>
                <a:tailEnd/>
              </a:ln>
              <a:effectLst/>
            </p:spPr>
            <p:txBody>
              <a:bodyPr/>
              <a:lstStyle/>
              <a:p>
                <a:endParaRPr lang="en-US" sz="1600" dirty="0"/>
              </a:p>
            </p:txBody>
          </p:sp>
          <p:sp>
            <p:nvSpPr>
              <p:cNvPr id="40022" name="Line 86"/>
              <p:cNvSpPr>
                <a:spLocks noChangeShapeType="1"/>
              </p:cNvSpPr>
              <p:nvPr/>
            </p:nvSpPr>
            <p:spPr bwMode="auto">
              <a:xfrm>
                <a:off x="2917825" y="4375150"/>
                <a:ext cx="0" cy="1665288"/>
              </a:xfrm>
              <a:prstGeom prst="line">
                <a:avLst/>
              </a:prstGeom>
              <a:noFill/>
              <a:ln w="9525">
                <a:solidFill>
                  <a:schemeClr val="tx1"/>
                </a:solidFill>
                <a:round/>
                <a:headEnd/>
                <a:tailEnd/>
              </a:ln>
              <a:effectLst/>
            </p:spPr>
            <p:txBody>
              <a:bodyPr/>
              <a:lstStyle/>
              <a:p>
                <a:endParaRPr lang="en-US" sz="1600" dirty="0"/>
              </a:p>
            </p:txBody>
          </p:sp>
          <p:sp>
            <p:nvSpPr>
              <p:cNvPr id="40023" name="Line 87"/>
              <p:cNvSpPr>
                <a:spLocks noChangeShapeType="1"/>
              </p:cNvSpPr>
              <p:nvPr/>
            </p:nvSpPr>
            <p:spPr bwMode="auto">
              <a:xfrm>
                <a:off x="4213225" y="4365625"/>
                <a:ext cx="0" cy="1665288"/>
              </a:xfrm>
              <a:prstGeom prst="line">
                <a:avLst/>
              </a:prstGeom>
              <a:noFill/>
              <a:ln w="9525">
                <a:solidFill>
                  <a:schemeClr val="tx1"/>
                </a:solidFill>
                <a:round/>
                <a:headEnd/>
                <a:tailEnd/>
              </a:ln>
              <a:effectLst/>
            </p:spPr>
            <p:txBody>
              <a:bodyPr/>
              <a:lstStyle/>
              <a:p>
                <a:endParaRPr lang="en-US" sz="1600" dirty="0"/>
              </a:p>
            </p:txBody>
          </p:sp>
          <p:sp>
            <p:nvSpPr>
              <p:cNvPr id="40024" name="Line 88"/>
              <p:cNvSpPr>
                <a:spLocks noChangeShapeType="1"/>
              </p:cNvSpPr>
              <p:nvPr/>
            </p:nvSpPr>
            <p:spPr bwMode="auto">
              <a:xfrm>
                <a:off x="2917825" y="4545013"/>
                <a:ext cx="1295400"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40025" name="Line 89"/>
              <p:cNvSpPr>
                <a:spLocks noChangeShapeType="1"/>
              </p:cNvSpPr>
              <p:nvPr/>
            </p:nvSpPr>
            <p:spPr bwMode="auto">
              <a:xfrm>
                <a:off x="4033838" y="4724400"/>
                <a:ext cx="0" cy="215900"/>
              </a:xfrm>
              <a:prstGeom prst="line">
                <a:avLst/>
              </a:prstGeom>
              <a:noFill/>
              <a:ln w="9525">
                <a:solidFill>
                  <a:schemeClr val="tx1"/>
                </a:solidFill>
                <a:round/>
                <a:headEnd/>
                <a:tailEnd/>
              </a:ln>
              <a:effectLst/>
            </p:spPr>
            <p:txBody>
              <a:bodyPr/>
              <a:lstStyle/>
              <a:p>
                <a:endParaRPr lang="en-US" sz="1600" dirty="0"/>
              </a:p>
            </p:txBody>
          </p:sp>
          <p:sp>
            <p:nvSpPr>
              <p:cNvPr id="40026" name="Line 90"/>
              <p:cNvSpPr>
                <a:spLocks noChangeShapeType="1"/>
              </p:cNvSpPr>
              <p:nvPr/>
            </p:nvSpPr>
            <p:spPr bwMode="auto">
              <a:xfrm>
                <a:off x="2557463" y="4797425"/>
                <a:ext cx="360362" cy="0"/>
              </a:xfrm>
              <a:prstGeom prst="line">
                <a:avLst/>
              </a:prstGeom>
              <a:noFill/>
              <a:ln w="9525">
                <a:solidFill>
                  <a:schemeClr val="tx1"/>
                </a:solidFill>
                <a:round/>
                <a:headEnd/>
                <a:tailEnd type="triangle" w="med" len="med"/>
              </a:ln>
              <a:effectLst/>
            </p:spPr>
            <p:txBody>
              <a:bodyPr/>
              <a:lstStyle/>
              <a:p>
                <a:endParaRPr lang="en-US" sz="1600" dirty="0"/>
              </a:p>
            </p:txBody>
          </p:sp>
          <p:sp>
            <p:nvSpPr>
              <p:cNvPr id="40027" name="Line 91"/>
              <p:cNvSpPr>
                <a:spLocks noChangeShapeType="1"/>
              </p:cNvSpPr>
              <p:nvPr/>
            </p:nvSpPr>
            <p:spPr bwMode="auto">
              <a:xfrm flipH="1">
                <a:off x="3097213" y="4797425"/>
                <a:ext cx="288925" cy="0"/>
              </a:xfrm>
              <a:prstGeom prst="line">
                <a:avLst/>
              </a:prstGeom>
              <a:noFill/>
              <a:ln w="9525">
                <a:solidFill>
                  <a:schemeClr val="tx1"/>
                </a:solidFill>
                <a:round/>
                <a:headEnd/>
                <a:tailEnd type="triangle" w="med" len="med"/>
              </a:ln>
              <a:effectLst/>
            </p:spPr>
            <p:txBody>
              <a:bodyPr/>
              <a:lstStyle/>
              <a:p>
                <a:endParaRPr lang="en-US" sz="1600" dirty="0"/>
              </a:p>
            </p:txBody>
          </p:sp>
          <p:sp>
            <p:nvSpPr>
              <p:cNvPr id="40028" name="Line 92"/>
              <p:cNvSpPr>
                <a:spLocks noChangeShapeType="1"/>
              </p:cNvSpPr>
              <p:nvPr/>
            </p:nvSpPr>
            <p:spPr bwMode="auto">
              <a:xfrm>
                <a:off x="3673475" y="4797425"/>
                <a:ext cx="360363" cy="0"/>
              </a:xfrm>
              <a:prstGeom prst="line">
                <a:avLst/>
              </a:prstGeom>
              <a:noFill/>
              <a:ln w="9525">
                <a:solidFill>
                  <a:schemeClr val="tx1"/>
                </a:solidFill>
                <a:round/>
                <a:headEnd/>
                <a:tailEnd type="triangle" w="med" len="med"/>
              </a:ln>
              <a:effectLst/>
            </p:spPr>
            <p:txBody>
              <a:bodyPr/>
              <a:lstStyle/>
              <a:p>
                <a:endParaRPr lang="en-US" sz="1600" dirty="0"/>
              </a:p>
            </p:txBody>
          </p:sp>
          <p:sp>
            <p:nvSpPr>
              <p:cNvPr id="40029" name="Line 93"/>
              <p:cNvSpPr>
                <a:spLocks noChangeShapeType="1"/>
              </p:cNvSpPr>
              <p:nvPr/>
            </p:nvSpPr>
            <p:spPr bwMode="auto">
              <a:xfrm flipH="1">
                <a:off x="4213225" y="4797425"/>
                <a:ext cx="288925" cy="0"/>
              </a:xfrm>
              <a:prstGeom prst="line">
                <a:avLst/>
              </a:prstGeom>
              <a:noFill/>
              <a:ln w="9525">
                <a:solidFill>
                  <a:schemeClr val="tx1"/>
                </a:solidFill>
                <a:round/>
                <a:headEnd/>
                <a:tailEnd type="triangle" w="med" len="med"/>
              </a:ln>
              <a:effectLst/>
            </p:spPr>
            <p:txBody>
              <a:bodyPr/>
              <a:lstStyle/>
              <a:p>
                <a:endParaRPr lang="en-US" sz="1600" dirty="0"/>
              </a:p>
            </p:txBody>
          </p:sp>
          <p:sp>
            <p:nvSpPr>
              <p:cNvPr id="40030" name="Text Box 94"/>
              <p:cNvSpPr txBox="1">
                <a:spLocks noChangeArrowheads="1"/>
              </p:cNvSpPr>
              <p:nvPr/>
            </p:nvSpPr>
            <p:spPr bwMode="auto">
              <a:xfrm>
                <a:off x="2240069" y="4492625"/>
                <a:ext cx="790469" cy="423194"/>
              </a:xfrm>
              <a:prstGeom prst="rect">
                <a:avLst/>
              </a:prstGeom>
              <a:noFill/>
              <a:ln w="9525">
                <a:noFill/>
                <a:miter lim="800000"/>
                <a:headEnd/>
                <a:tailEnd/>
              </a:ln>
              <a:effectLst/>
            </p:spPr>
            <p:txBody>
              <a:bodyPr wrap="square">
                <a:spAutoFit/>
              </a:bodyPr>
              <a:lstStyle/>
              <a:p>
                <a:pPr>
                  <a:spcBef>
                    <a:spcPct val="50000"/>
                  </a:spcBef>
                </a:pPr>
                <a:r>
                  <a:rPr lang="en-US" sz="1400" dirty="0">
                    <a:solidFill>
                      <a:schemeClr val="accent2"/>
                    </a:solidFill>
                  </a:rPr>
                  <a:t>3ns</a:t>
                </a:r>
              </a:p>
            </p:txBody>
          </p:sp>
          <p:sp>
            <p:nvSpPr>
              <p:cNvPr id="40031" name="Text Box 95"/>
              <p:cNvSpPr txBox="1">
                <a:spLocks noChangeArrowheads="1"/>
              </p:cNvSpPr>
              <p:nvPr/>
            </p:nvSpPr>
            <p:spPr bwMode="auto">
              <a:xfrm>
                <a:off x="4465638" y="4581525"/>
                <a:ext cx="773310" cy="423194"/>
              </a:xfrm>
              <a:prstGeom prst="rect">
                <a:avLst/>
              </a:prstGeom>
              <a:noFill/>
              <a:ln w="9525">
                <a:noFill/>
                <a:miter lim="800000"/>
                <a:headEnd/>
                <a:tailEnd/>
              </a:ln>
              <a:effectLst/>
            </p:spPr>
            <p:txBody>
              <a:bodyPr wrap="square">
                <a:spAutoFit/>
              </a:bodyPr>
              <a:lstStyle/>
              <a:p>
                <a:pPr>
                  <a:spcBef>
                    <a:spcPct val="50000"/>
                  </a:spcBef>
                </a:pPr>
                <a:r>
                  <a:rPr lang="en-US" sz="1400" dirty="0">
                    <a:solidFill>
                      <a:schemeClr val="accent2"/>
                    </a:solidFill>
                  </a:rPr>
                  <a:t>3ns</a:t>
                </a:r>
              </a:p>
            </p:txBody>
          </p:sp>
          <p:sp>
            <p:nvSpPr>
              <p:cNvPr id="40032" name="Text Box 96"/>
              <p:cNvSpPr txBox="1">
                <a:spLocks noChangeArrowheads="1"/>
              </p:cNvSpPr>
              <p:nvPr/>
            </p:nvSpPr>
            <p:spPr bwMode="auto">
              <a:xfrm>
                <a:off x="2952750" y="4140200"/>
                <a:ext cx="1189038" cy="423194"/>
              </a:xfrm>
              <a:prstGeom prst="rect">
                <a:avLst/>
              </a:prstGeom>
              <a:noFill/>
              <a:ln w="9525">
                <a:noFill/>
                <a:miter lim="800000"/>
                <a:headEnd/>
                <a:tailEnd/>
              </a:ln>
              <a:effectLst/>
            </p:spPr>
            <p:txBody>
              <a:bodyPr>
                <a:spAutoFit/>
              </a:bodyPr>
              <a:lstStyle/>
              <a:p>
                <a:pPr>
                  <a:spcBef>
                    <a:spcPct val="50000"/>
                  </a:spcBef>
                </a:pPr>
                <a:r>
                  <a:rPr lang="en-US" sz="1400" dirty="0">
                    <a:solidFill>
                      <a:schemeClr val="accent2"/>
                    </a:solidFill>
                  </a:rPr>
                  <a:t>T</a:t>
                </a:r>
                <a:r>
                  <a:rPr lang="en-US" sz="1400" baseline="-25000" dirty="0">
                    <a:solidFill>
                      <a:schemeClr val="accent2"/>
                    </a:solidFill>
                  </a:rPr>
                  <a:t>rf</a:t>
                </a:r>
                <a:r>
                  <a:rPr lang="en-US" sz="1400" dirty="0">
                    <a:solidFill>
                      <a:schemeClr val="accent2"/>
                    </a:solidFill>
                  </a:rPr>
                  <a:t>=28ns</a:t>
                </a:r>
              </a:p>
            </p:txBody>
          </p:sp>
          <p:sp>
            <p:nvSpPr>
              <p:cNvPr id="40033" name="Line 97"/>
              <p:cNvSpPr>
                <a:spLocks noChangeShapeType="1"/>
              </p:cNvSpPr>
              <p:nvPr/>
            </p:nvSpPr>
            <p:spPr bwMode="auto">
              <a:xfrm>
                <a:off x="3386138" y="5048250"/>
                <a:ext cx="0" cy="1368425"/>
              </a:xfrm>
              <a:prstGeom prst="line">
                <a:avLst/>
              </a:prstGeom>
              <a:noFill/>
              <a:ln w="9525">
                <a:solidFill>
                  <a:schemeClr val="tx1"/>
                </a:solidFill>
                <a:round/>
                <a:headEnd/>
                <a:tailEnd/>
              </a:ln>
              <a:effectLst/>
            </p:spPr>
            <p:txBody>
              <a:bodyPr/>
              <a:lstStyle/>
              <a:p>
                <a:endParaRPr lang="en-US" sz="1600" dirty="0"/>
              </a:p>
            </p:txBody>
          </p:sp>
          <p:sp>
            <p:nvSpPr>
              <p:cNvPr id="40034" name="Line 98"/>
              <p:cNvSpPr>
                <a:spLocks noChangeShapeType="1"/>
              </p:cNvSpPr>
              <p:nvPr/>
            </p:nvSpPr>
            <p:spPr bwMode="auto">
              <a:xfrm>
                <a:off x="2917825" y="6200775"/>
                <a:ext cx="0" cy="215900"/>
              </a:xfrm>
              <a:prstGeom prst="line">
                <a:avLst/>
              </a:prstGeom>
              <a:noFill/>
              <a:ln w="9525">
                <a:solidFill>
                  <a:schemeClr val="tx1"/>
                </a:solidFill>
                <a:round/>
                <a:headEnd/>
                <a:tailEnd/>
              </a:ln>
              <a:effectLst/>
            </p:spPr>
            <p:txBody>
              <a:bodyPr/>
              <a:lstStyle/>
              <a:p>
                <a:endParaRPr lang="en-US" sz="1600" dirty="0"/>
              </a:p>
            </p:txBody>
          </p:sp>
          <p:sp>
            <p:nvSpPr>
              <p:cNvPr id="40035" name="Line 99"/>
              <p:cNvSpPr>
                <a:spLocks noChangeShapeType="1"/>
              </p:cNvSpPr>
              <p:nvPr/>
            </p:nvSpPr>
            <p:spPr bwMode="auto">
              <a:xfrm>
                <a:off x="2917825" y="6308725"/>
                <a:ext cx="433388"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40036" name="Line 100"/>
              <p:cNvSpPr>
                <a:spLocks noChangeShapeType="1"/>
              </p:cNvSpPr>
              <p:nvPr/>
            </p:nvSpPr>
            <p:spPr bwMode="auto">
              <a:xfrm flipH="1">
                <a:off x="3421063" y="6308725"/>
                <a:ext cx="539750" cy="0"/>
              </a:xfrm>
              <a:prstGeom prst="line">
                <a:avLst/>
              </a:prstGeom>
              <a:noFill/>
              <a:ln w="9525">
                <a:solidFill>
                  <a:schemeClr val="tx1"/>
                </a:solidFill>
                <a:round/>
                <a:headEnd type="triangle" w="med" len="med"/>
                <a:tailEnd type="triangle" w="med" len="med"/>
              </a:ln>
              <a:effectLst/>
            </p:spPr>
            <p:txBody>
              <a:bodyPr/>
              <a:lstStyle/>
              <a:p>
                <a:endParaRPr lang="en-US" sz="1600" dirty="0"/>
              </a:p>
            </p:txBody>
          </p:sp>
          <p:sp>
            <p:nvSpPr>
              <p:cNvPr id="40037" name="Text Box 101"/>
              <p:cNvSpPr txBox="1">
                <a:spLocks noChangeArrowheads="1"/>
              </p:cNvSpPr>
              <p:nvPr/>
            </p:nvSpPr>
            <p:spPr bwMode="auto">
              <a:xfrm>
                <a:off x="2628900" y="6491287"/>
                <a:ext cx="1189038" cy="423194"/>
              </a:xfrm>
              <a:prstGeom prst="rect">
                <a:avLst/>
              </a:prstGeom>
              <a:noFill/>
              <a:ln w="9525">
                <a:noFill/>
                <a:miter lim="800000"/>
                <a:headEnd/>
                <a:tailEnd/>
              </a:ln>
              <a:effectLst/>
            </p:spPr>
            <p:txBody>
              <a:bodyPr>
                <a:spAutoFit/>
              </a:bodyPr>
              <a:lstStyle/>
              <a:p>
                <a:pPr>
                  <a:spcBef>
                    <a:spcPct val="50000"/>
                  </a:spcBef>
                </a:pPr>
                <a:r>
                  <a:rPr lang="en-US" sz="1400" dirty="0">
                    <a:solidFill>
                      <a:schemeClr val="accent2"/>
                    </a:solidFill>
                  </a:rPr>
                  <a:t>T</a:t>
                </a:r>
                <a:r>
                  <a:rPr lang="en-US" sz="1400" baseline="-25000" dirty="0">
                    <a:solidFill>
                      <a:schemeClr val="accent2"/>
                    </a:solidFill>
                  </a:rPr>
                  <a:t>f</a:t>
                </a:r>
                <a:r>
                  <a:rPr lang="en-US" sz="1400" dirty="0">
                    <a:solidFill>
                      <a:schemeClr val="accent2"/>
                    </a:solidFill>
                  </a:rPr>
                  <a:t>=9ns</a:t>
                </a:r>
              </a:p>
            </p:txBody>
          </p:sp>
          <p:sp>
            <p:nvSpPr>
              <p:cNvPr id="40038" name="Line 102"/>
              <p:cNvSpPr>
                <a:spLocks noChangeShapeType="1"/>
              </p:cNvSpPr>
              <p:nvPr/>
            </p:nvSpPr>
            <p:spPr bwMode="auto">
              <a:xfrm>
                <a:off x="3997325" y="5049838"/>
                <a:ext cx="0" cy="1368425"/>
              </a:xfrm>
              <a:prstGeom prst="line">
                <a:avLst/>
              </a:prstGeom>
              <a:noFill/>
              <a:ln w="9525">
                <a:solidFill>
                  <a:schemeClr val="tx1"/>
                </a:solidFill>
                <a:round/>
                <a:headEnd/>
                <a:tailEnd/>
              </a:ln>
              <a:effectLst/>
            </p:spPr>
            <p:txBody>
              <a:bodyPr/>
              <a:lstStyle/>
              <a:p>
                <a:endParaRPr lang="en-US" sz="1600" dirty="0"/>
              </a:p>
            </p:txBody>
          </p:sp>
          <p:sp>
            <p:nvSpPr>
              <p:cNvPr id="40040" name="Text Box 104"/>
              <p:cNvSpPr txBox="1">
                <a:spLocks noChangeArrowheads="1"/>
              </p:cNvSpPr>
              <p:nvPr/>
            </p:nvSpPr>
            <p:spPr bwMode="auto">
              <a:xfrm>
                <a:off x="5146674" y="4257675"/>
                <a:ext cx="4055077" cy="719429"/>
              </a:xfrm>
              <a:prstGeom prst="rect">
                <a:avLst/>
              </a:prstGeom>
              <a:noFill/>
              <a:ln w="9525">
                <a:noFill/>
                <a:miter lim="800000"/>
                <a:headEnd/>
                <a:tailEnd/>
              </a:ln>
              <a:effectLst/>
            </p:spPr>
            <p:txBody>
              <a:bodyPr wrap="square">
                <a:spAutoFit/>
              </a:bodyPr>
              <a:lstStyle/>
              <a:p>
                <a:pPr>
                  <a:spcBef>
                    <a:spcPct val="50000"/>
                  </a:spcBef>
                </a:pPr>
                <a:r>
                  <a:rPr lang="en-US" sz="1400" dirty="0">
                    <a:solidFill>
                      <a:schemeClr val="accent2"/>
                    </a:solidFill>
                    <a:latin typeface="Comic Sans MS" pitchFamily="66" charset="0"/>
                  </a:rPr>
                  <a:t>Competitive rf-beam efficiency for the short pulse TBA</a:t>
                </a:r>
              </a:p>
            </p:txBody>
          </p:sp>
          <p:graphicFrame>
            <p:nvGraphicFramePr>
              <p:cNvPr id="40041" name="Object 105"/>
              <p:cNvGraphicFramePr>
                <a:graphicFrameLocks noChangeAspect="1"/>
              </p:cNvGraphicFramePr>
              <p:nvPr/>
            </p:nvGraphicFramePr>
            <p:xfrm>
              <a:off x="4465638" y="5241925"/>
              <a:ext cx="3506787" cy="771525"/>
            </p:xfrm>
            <a:graphic>
              <a:graphicData uri="http://schemas.openxmlformats.org/presentationml/2006/ole">
                <p:oleObj spid="_x0000_s40962" name="Equation" r:id="rId4" imgW="2019240" imgH="444240" progId="Equation.3">
                  <p:embed/>
                </p:oleObj>
              </a:graphicData>
            </a:graphic>
          </p:graphicFrame>
          <p:sp>
            <p:nvSpPr>
              <p:cNvPr id="40042" name="Oval 106"/>
              <p:cNvSpPr>
                <a:spLocks noChangeArrowheads="1"/>
              </p:cNvSpPr>
              <p:nvPr/>
            </p:nvSpPr>
            <p:spPr bwMode="auto">
              <a:xfrm>
                <a:off x="7386638" y="5346700"/>
                <a:ext cx="647700" cy="484188"/>
              </a:xfrm>
              <a:prstGeom prst="ellipse">
                <a:avLst/>
              </a:prstGeom>
              <a:noFill/>
              <a:ln w="9525">
                <a:solidFill>
                  <a:schemeClr val="tx1"/>
                </a:solidFill>
                <a:round/>
                <a:headEnd/>
                <a:tailEnd/>
              </a:ln>
              <a:effectLst/>
            </p:spPr>
            <p:txBody>
              <a:bodyPr wrap="none" anchor="ctr"/>
              <a:lstStyle/>
              <a:p>
                <a:endParaRPr lang="en-US" sz="1600" dirty="0"/>
              </a:p>
            </p:txBody>
          </p:sp>
          <p:sp>
            <p:nvSpPr>
              <p:cNvPr id="40047" name="Line 111"/>
              <p:cNvSpPr>
                <a:spLocks noChangeShapeType="1"/>
              </p:cNvSpPr>
              <p:nvPr/>
            </p:nvSpPr>
            <p:spPr bwMode="auto">
              <a:xfrm>
                <a:off x="7591425" y="4784725"/>
                <a:ext cx="112713" cy="576263"/>
              </a:xfrm>
              <a:prstGeom prst="line">
                <a:avLst/>
              </a:prstGeom>
              <a:noFill/>
              <a:ln w="9525">
                <a:solidFill>
                  <a:schemeClr val="tx1"/>
                </a:solidFill>
                <a:round/>
                <a:headEnd/>
                <a:tailEnd type="triangle" w="med" len="med"/>
              </a:ln>
              <a:effectLst/>
            </p:spPr>
            <p:txBody>
              <a:bodyPr/>
              <a:lstStyle/>
              <a:p>
                <a:endParaRPr lang="en-US" sz="1600" dirty="0"/>
              </a:p>
            </p:txBody>
          </p:sp>
        </p:grpSp>
      </p:grpSp>
      <p:graphicFrame>
        <p:nvGraphicFramePr>
          <p:cNvPr id="38" name="Group 38"/>
          <p:cNvGraphicFramePr>
            <a:graphicFrameLocks noGrp="1"/>
          </p:cNvGraphicFramePr>
          <p:nvPr/>
        </p:nvGraphicFramePr>
        <p:xfrm>
          <a:off x="3733800" y="4267200"/>
          <a:ext cx="5257800" cy="2316480"/>
        </p:xfrm>
        <a:graphic>
          <a:graphicData uri="http://schemas.openxmlformats.org/drawingml/2006/table">
            <a:tbl>
              <a:tblPr/>
              <a:tblGrid>
                <a:gridCol w="2496009"/>
                <a:gridCol w="2761791"/>
              </a:tblGrid>
              <a:tr h="476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rPr>
                        <a:t>AWA Short Pulse (1.5TeV,e+)</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4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Average drive beam current</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80 mA</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4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Average drive beam power</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68.8 MW</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08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Average rf power to main linac</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60MW</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4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Average main beam current</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10.4 uA</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46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Average main beam power</a:t>
                      </a:r>
                    </a:p>
                  </a:txBody>
                  <a:tcPr anchor="ctr"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15.6 MW</a:t>
                      </a:r>
                    </a:p>
                  </a:txBody>
                  <a:tcPr anchor="ctr"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1" name="TextBox 40"/>
          <p:cNvSpPr txBox="1"/>
          <p:nvPr/>
        </p:nvSpPr>
        <p:spPr>
          <a:xfrm>
            <a:off x="152400" y="228600"/>
            <a:ext cx="8534400" cy="615553"/>
          </a:xfrm>
          <a:prstGeom prst="rect">
            <a:avLst/>
          </a:prstGeom>
          <a:noFill/>
        </p:spPr>
        <p:txBody>
          <a:bodyPr wrap="square" rtlCol="0">
            <a:spAutoFit/>
          </a:bodyPr>
          <a:lstStyle/>
          <a:p>
            <a:r>
              <a:rPr lang="en-US" sz="3400" dirty="0" smtClean="0">
                <a:solidFill>
                  <a:schemeClr val="tx2"/>
                </a:solidFill>
                <a:latin typeface="+mj-lt"/>
                <a:ea typeface="+mj-ea"/>
                <a:cs typeface="+mj-cs"/>
              </a:rPr>
              <a:t>High-Gradient DWA Accelerator </a:t>
            </a:r>
            <a:r>
              <a:rPr lang="en-US" sz="3400" dirty="0" smtClean="0">
                <a:solidFill>
                  <a:schemeClr val="tx2"/>
                </a:solidFill>
                <a:latin typeface="+mj-lt"/>
                <a:ea typeface="+mj-ea"/>
                <a:cs typeface="+mj-cs"/>
              </a:rPr>
              <a:t>Module</a:t>
            </a:r>
          </a:p>
        </p:txBody>
      </p:sp>
      <p:sp>
        <p:nvSpPr>
          <p:cNvPr id="42" name="TextBox 41"/>
          <p:cNvSpPr txBox="1"/>
          <p:nvPr/>
        </p:nvSpPr>
        <p:spPr>
          <a:xfrm>
            <a:off x="152400" y="6336268"/>
            <a:ext cx="3429000" cy="369332"/>
          </a:xfrm>
          <a:prstGeom prst="rect">
            <a:avLst/>
          </a:prstGeom>
          <a:noFill/>
        </p:spPr>
        <p:txBody>
          <a:bodyPr wrap="square" rtlCol="0">
            <a:spAutoFit/>
          </a:bodyPr>
          <a:lstStyle/>
          <a:p>
            <a:r>
              <a:rPr lang="en-US" dirty="0" smtClean="0"/>
              <a:t>W. Gai, ANL.</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3687</TotalTime>
  <Words>2103</Words>
  <Application>Microsoft Office PowerPoint</Application>
  <PresentationFormat>On-screen Show (4:3)</PresentationFormat>
  <Paragraphs>429</Paragraphs>
  <Slides>20</Slides>
  <Notes>2</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20</vt:i4>
      </vt:variant>
    </vt:vector>
  </HeadingPairs>
  <TitlesOfParts>
    <vt:vector size="24" baseType="lpstr">
      <vt:lpstr>Flow</vt:lpstr>
      <vt:lpstr>Equation</vt:lpstr>
      <vt:lpstr>VISIO</vt:lpstr>
      <vt:lpstr>Worksheet</vt:lpstr>
      <vt:lpstr>Present Limits and Future Prospects for Dielectric Acceleration</vt:lpstr>
      <vt:lpstr>Overview</vt:lpstr>
      <vt:lpstr>What is dielectric acceleration?</vt:lpstr>
      <vt:lpstr>Motivation</vt:lpstr>
      <vt:lpstr>Dielectric Breakdown Resistance </vt:lpstr>
      <vt:lpstr>Slide 6</vt:lpstr>
      <vt:lpstr>Driving a Dielectric Wakefield Accelerator (Common to both Microwave and Terahertz cases)</vt:lpstr>
      <vt:lpstr> Progress Developing Microwave  Two-Beam Structures</vt:lpstr>
      <vt:lpstr>Slide 9</vt:lpstr>
      <vt:lpstr>ANL 26GHz 3TeV Dielectric-based Short Pulse Two Beam Linear Collider  (conceptual layout of one side of a 3TeV  e+e- collider)</vt:lpstr>
      <vt:lpstr>DWA Variations</vt:lpstr>
      <vt:lpstr>Laser-Driven Dielectric Accelerators</vt:lpstr>
      <vt:lpstr>Slide 13</vt:lpstr>
      <vt:lpstr>Slide 14</vt:lpstr>
      <vt:lpstr>Strong coupling impedance comes at a price</vt:lpstr>
      <vt:lpstr>Present Status of Optical Structures</vt:lpstr>
      <vt:lpstr>Laser-Driven Dielectric Accelerator  LC Cartoon</vt:lpstr>
      <vt:lpstr>Strawman 3 TeV Collider Parameters </vt:lpstr>
      <vt:lpstr>Limitations and Questions</vt:lpstr>
      <vt:lpstr>Future Prospects</vt:lpstr>
    </vt:vector>
  </TitlesOfParts>
  <Company>SLAC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ICHEP – DRAFT ?2?</dc:title>
  <dc:creator>ecolby</dc:creator>
  <cp:lastModifiedBy>ecolby</cp:lastModifiedBy>
  <cp:revision>71</cp:revision>
  <dcterms:created xsi:type="dcterms:W3CDTF">2010-07-20T23:11:24Z</dcterms:created>
  <dcterms:modified xsi:type="dcterms:W3CDTF">2010-07-23T14:03:33Z</dcterms:modified>
</cp:coreProperties>
</file>