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2" r:id="rId2"/>
    <p:sldId id="440" r:id="rId3"/>
    <p:sldId id="441" r:id="rId4"/>
    <p:sldId id="442" r:id="rId5"/>
    <p:sldId id="458" r:id="rId6"/>
    <p:sldId id="445" r:id="rId7"/>
    <p:sldId id="446" r:id="rId8"/>
    <p:sldId id="449" r:id="rId9"/>
    <p:sldId id="459" r:id="rId10"/>
    <p:sldId id="457" r:id="rId11"/>
    <p:sldId id="448" r:id="rId12"/>
    <p:sldId id="460" r:id="rId13"/>
    <p:sldId id="452" r:id="rId14"/>
    <p:sldId id="451" r:id="rId15"/>
  </p:sldIdLst>
  <p:sldSz cx="9906000" cy="6858000" type="A4"/>
  <p:notesSz cx="6992938" cy="92789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BD1B0"/>
    <a:srgbClr val="98C69D"/>
    <a:srgbClr val="8CD291"/>
    <a:srgbClr val="FF9900"/>
    <a:srgbClr val="EBB3BC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75" autoAdjust="0"/>
    <p:restoredTop sz="94660"/>
  </p:normalViewPr>
  <p:slideViewPr>
    <p:cSldViewPr>
      <p:cViewPr>
        <p:scale>
          <a:sx n="77" d="100"/>
          <a:sy n="77" d="100"/>
        </p:scale>
        <p:origin x="-1344" y="-13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2598" y="-90"/>
      </p:cViewPr>
      <p:guideLst>
        <p:guide orient="horz" pos="2922"/>
        <p:guide pos="220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5388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420946D-BA90-4967-A438-BCDB215E4D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55688" y="728663"/>
            <a:ext cx="4938712" cy="34194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440238"/>
            <a:ext cx="5149850" cy="4148137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4250" y="695325"/>
            <a:ext cx="5024438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0088" y="4406900"/>
            <a:ext cx="5594350" cy="417671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816100" y="2286000"/>
            <a:ext cx="77597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742950" y="6248400"/>
            <a:ext cx="2063750" cy="457200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35919-44CC-4518-921E-2E06871A0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EEBD9-2BA9-4E4C-9FFA-31CB11AE7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228600"/>
            <a:ext cx="22288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5341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4404C-9687-4A0A-8CC8-9CBFAD88F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EF83A-ECE1-4340-B327-28FE250E6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12BD3-2203-4DB4-BB18-F390B10DB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381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066800"/>
            <a:ext cx="4381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13D82-C434-4E20-AB76-D0264A92F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F20B1-0AB0-4850-AF5A-C0676B02B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5BC38-184C-46D8-B75E-046A375B0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B81E8-802D-45FB-889E-C668F90042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195ED-9C17-4CDB-B1BC-E192CB910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19DC2-5ED3-4FFE-8A1F-FD5F9F8FC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484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Thursday 22 july 2010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4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3000" y="6248400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D0DC6AA1-E2E9-43FE-BD2C-8FAD8DB18E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915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66800"/>
            <a:ext cx="891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1" name="Picture 31" descr="lhcb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000" y="6324600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6" name="Line 32"/>
          <p:cNvSpPr>
            <a:spLocks noChangeShapeType="1"/>
          </p:cNvSpPr>
          <p:nvPr/>
        </p:nvSpPr>
        <p:spPr bwMode="auto">
          <a:xfrm>
            <a:off x="381000" y="990600"/>
            <a:ext cx="8915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 spd="med">
    <p:wipe dir="r"/>
  </p:transition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381000"/>
            <a:ext cx="7759700" cy="12192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cs typeface="Times New Roman" pitchFamily="18" charset="0"/>
              </a:rPr>
              <a:t>The LHCb trigger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1524000"/>
            <a:ext cx="6934200" cy="1752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Eric van </a:t>
            </a:r>
            <a:r>
              <a:rPr lang="en-US" dirty="0" smtClean="0"/>
              <a:t>Herwijnen, on behalf of the LHCb collaboration</a:t>
            </a:r>
            <a:endParaRPr lang="en-US" dirty="0" smtClean="0"/>
          </a:p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Thursday, 22 </a:t>
            </a:r>
            <a:r>
              <a:rPr lang="en-US" dirty="0" err="1" smtClean="0">
                <a:cs typeface="Times New Roman" pitchFamily="18" charset="0"/>
              </a:rPr>
              <a:t>july</a:t>
            </a:r>
            <a:r>
              <a:rPr lang="en-US" dirty="0" smtClean="0">
                <a:cs typeface="Times New Roman" pitchFamily="18" charset="0"/>
              </a:rPr>
              <a:t> 2010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	</a:t>
            </a:r>
          </a:p>
        </p:txBody>
      </p:sp>
      <p:pic>
        <p:nvPicPr>
          <p:cNvPr id="4" name="Picture 3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2895600"/>
            <a:ext cx="3497580" cy="341985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Trigger performance</a:t>
            </a:r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73370"/>
            <a:ext cx="4962716" cy="42512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88938" y="1066800"/>
            <a:ext cx="4681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L0 </a:t>
            </a:r>
            <a:r>
              <a:rPr lang="en-US" dirty="0" err="1" smtClean="0"/>
              <a:t>Muon</a:t>
            </a:r>
            <a:r>
              <a:rPr lang="en-US" dirty="0" smtClean="0"/>
              <a:t> trigger efficiency to select J</a:t>
            </a:r>
            <a:r>
              <a:rPr lang="en-US" dirty="0" smtClean="0"/>
              <a:t>/</a:t>
            </a:r>
            <a:r>
              <a:rPr lang="en-US" dirty="0" smtClean="0">
                <a:latin typeface="StarSymbol" charset="0"/>
                <a:ea typeface="StarSymbol" charset="0"/>
                <a:cs typeface="StarSymbol" charset="0"/>
                <a:sym typeface="Symbol"/>
              </a:rPr>
              <a:t>  </a:t>
            </a:r>
            <a:r>
              <a:rPr lang="en-US" dirty="0" smtClean="0"/>
              <a:t>events </a:t>
            </a:r>
            <a:r>
              <a:rPr lang="en-US" dirty="0" smtClean="0"/>
              <a:t>as a </a:t>
            </a:r>
            <a:r>
              <a:rPr lang="en-US" dirty="0" smtClean="0"/>
              <a:t>function of</a:t>
            </a:r>
          </a:p>
          <a:p>
            <a:r>
              <a:rPr lang="en-US" dirty="0" smtClean="0"/>
              <a:t> </a:t>
            </a:r>
            <a:r>
              <a:rPr lang="en-US" i="1" dirty="0" err="1" smtClean="0"/>
              <a:t>p</a:t>
            </a:r>
            <a:r>
              <a:rPr lang="en-US" baseline="-33000" dirty="0" err="1" smtClean="0"/>
              <a:t>T</a:t>
            </a:r>
            <a:r>
              <a:rPr lang="en-US" baseline="-33000" dirty="0" smtClean="0"/>
              <a:t> </a:t>
            </a:r>
            <a:r>
              <a:rPr lang="en-US" dirty="0" smtClean="0">
                <a:latin typeface="StarSymbol" charset="0"/>
                <a:ea typeface="StarSymbol" charset="0"/>
                <a:cs typeface="StarSymbol" charset="0"/>
              </a:rPr>
              <a:t>of the </a:t>
            </a:r>
            <a:r>
              <a:rPr lang="en-US" dirty="0" err="1" smtClean="0">
                <a:latin typeface="StarSymbol" charset="0"/>
                <a:ea typeface="StarSymbol" charset="0"/>
                <a:cs typeface="StarSymbol" charset="0"/>
              </a:rPr>
              <a:t>muon</a:t>
            </a:r>
            <a:r>
              <a:rPr lang="en-US" dirty="0" smtClean="0">
                <a:latin typeface="StarSymbol" charset="0"/>
                <a:ea typeface="StarSymbol" charset="0"/>
                <a:cs typeface="StarSymbol" charset="0"/>
              </a:rPr>
              <a:t> coming from J</a:t>
            </a:r>
            <a:r>
              <a:rPr lang="en-US" dirty="0" smtClean="0">
                <a:latin typeface="StarSymbol" charset="0"/>
                <a:ea typeface="StarSymbol" charset="0"/>
                <a:cs typeface="StarSymbol" charset="0"/>
              </a:rPr>
              <a:t>/</a:t>
            </a:r>
            <a:r>
              <a:rPr lang="en-US" dirty="0" smtClean="0">
                <a:latin typeface="StarSymbol" charset="0"/>
                <a:ea typeface="StarSymbol" charset="0"/>
                <a:cs typeface="StarSymbol" charset="0"/>
                <a:sym typeface="Symbol"/>
              </a:rPr>
              <a:t>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2585" t="19234" r="53882" b="18077"/>
          <a:stretch>
            <a:fillRect/>
          </a:stretch>
        </p:blipFill>
        <p:spPr bwMode="auto">
          <a:xfrm>
            <a:off x="5638800" y="1676400"/>
            <a:ext cx="2438400" cy="497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867400" y="1219200"/>
            <a:ext cx="2650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HLT efficiency in D</a:t>
            </a:r>
            <a:r>
              <a:rPr lang="en-US" baseline="30000" dirty="0" smtClean="0"/>
              <a:t>*+</a:t>
            </a:r>
            <a:r>
              <a:rPr lang="en-US" dirty="0" smtClean="0"/>
              <a:t> p</a:t>
            </a:r>
            <a:r>
              <a:rPr lang="en-US" baseline="-25000" dirty="0" smtClean="0"/>
              <a:t>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00800" y="4953000"/>
            <a:ext cx="1441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LHCb</a:t>
            </a:r>
          </a:p>
          <a:p>
            <a:r>
              <a:rPr lang="en-US" dirty="0" smtClean="0"/>
              <a:t>Preliminary</a:t>
            </a:r>
          </a:p>
          <a:p>
            <a:r>
              <a:rPr lang="en-US" dirty="0" smtClean="0"/>
              <a:t>√s=7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full trigger is operational in the experiment</a:t>
            </a:r>
          </a:p>
          <a:p>
            <a:r>
              <a:rPr lang="en-US" dirty="0" smtClean="0"/>
              <a:t>Efficiencies are as </a:t>
            </a:r>
            <a:r>
              <a:rPr lang="en-US" dirty="0" smtClean="0"/>
              <a:t>expected</a:t>
            </a:r>
          </a:p>
          <a:p>
            <a:r>
              <a:rPr lang="en-US" dirty="0" smtClean="0"/>
              <a:t>At low luminosity we are running with much relaxed thresholds, and quickly adapting to more challenging than nominal conditions </a:t>
            </a:r>
          </a:p>
          <a:p>
            <a:pPr lvl="1"/>
            <a:r>
              <a:rPr lang="en-US" dirty="0" smtClean="0"/>
              <a:t>higher average # of pp </a:t>
            </a:r>
            <a:r>
              <a:rPr lang="en-US" dirty="0" err="1" smtClean="0"/>
              <a:t>ints</a:t>
            </a:r>
            <a:r>
              <a:rPr lang="en-US" dirty="0" smtClean="0"/>
              <a:t>/visible event</a:t>
            </a:r>
            <a:endParaRPr lang="en-US" dirty="0" smtClean="0"/>
          </a:p>
        </p:txBody>
      </p:sp>
      <p:sp>
        <p:nvSpPr>
          <p:cNvPr id="3482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Trigger Configuration Key (TCK)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915400" cy="3962400"/>
          </a:xfrm>
        </p:spPr>
        <p:txBody>
          <a:bodyPr/>
          <a:lstStyle/>
          <a:p>
            <a:r>
              <a:rPr lang="en-US" dirty="0" smtClean="0"/>
              <a:t>Allows </a:t>
            </a:r>
            <a:r>
              <a:rPr lang="en-US" dirty="0" smtClean="0"/>
              <a:t>selecting and keeping track of trigger conditions of data</a:t>
            </a:r>
          </a:p>
          <a:p>
            <a:r>
              <a:rPr lang="en-US" dirty="0" smtClean="0"/>
              <a:t>A running HLT job can change to a new TCK (in the same family) on the fly (“fast run change”)</a:t>
            </a:r>
          </a:p>
          <a:p>
            <a:r>
              <a:rPr lang="en-US" dirty="0" smtClean="0"/>
              <a:t>Can follow </a:t>
            </a:r>
            <a:r>
              <a:rPr lang="en-US" dirty="0" smtClean="0"/>
              <a:t>luminosity evolution, </a:t>
            </a:r>
            <a:r>
              <a:rPr lang="en-US" dirty="0" smtClean="0"/>
              <a:t>lower thresholds without reloading code in the </a:t>
            </a:r>
            <a:r>
              <a:rPr lang="en-US" dirty="0" smtClean="0"/>
              <a:t>Event Filter Farm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22540" name="Footer Placeholder 1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Operational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Storage:</a:t>
            </a:r>
          </a:p>
          <a:p>
            <a:pPr lvl="1"/>
            <a:r>
              <a:rPr lang="en-US" dirty="0" smtClean="0"/>
              <a:t>Nominal design conditions (</a:t>
            </a:r>
            <a:r>
              <a:rPr lang="en-US" dirty="0" err="1" smtClean="0"/>
              <a:t>ave</a:t>
            </a:r>
            <a:r>
              <a:rPr lang="en-US" dirty="0" smtClean="0"/>
              <a:t> </a:t>
            </a:r>
            <a:r>
              <a:rPr lang="en-US" dirty="0" smtClean="0"/>
              <a:t>pp </a:t>
            </a:r>
            <a:r>
              <a:rPr lang="en-US" dirty="0" err="1" smtClean="0"/>
              <a:t>ints</a:t>
            </a:r>
            <a:r>
              <a:rPr lang="en-US" dirty="0" smtClean="0"/>
              <a:t>/</a:t>
            </a:r>
            <a:r>
              <a:rPr lang="en-US" dirty="0" err="1" smtClean="0"/>
              <a:t>vis</a:t>
            </a:r>
            <a:r>
              <a:rPr lang="en-US" dirty="0" smtClean="0"/>
              <a:t> </a:t>
            </a:r>
            <a:r>
              <a:rPr lang="en-US" dirty="0" err="1" smtClean="0"/>
              <a:t>xing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1.2)</a:t>
            </a:r>
            <a:endParaRPr lang="en-US" dirty="0" smtClean="0"/>
          </a:p>
          <a:p>
            <a:pPr lvl="1"/>
            <a:r>
              <a:rPr lang="en-US" dirty="0" smtClean="0"/>
              <a:t>L0 accept rate: 1 </a:t>
            </a:r>
            <a:r>
              <a:rPr lang="en-US" dirty="0" err="1" smtClean="0"/>
              <a:t>MHz.</a:t>
            </a:r>
            <a:r>
              <a:rPr lang="en-US" dirty="0" smtClean="0"/>
              <a:t> </a:t>
            </a:r>
            <a:r>
              <a:rPr lang="en-US" dirty="0" err="1" smtClean="0"/>
              <a:t>Evt</a:t>
            </a:r>
            <a:r>
              <a:rPr lang="en-US" dirty="0" smtClean="0"/>
              <a:t> size: 35 kb. HLT accept rate: 2 kHz. Thru-put to storage: 70 </a:t>
            </a:r>
            <a:r>
              <a:rPr lang="en-US" dirty="0" smtClean="0"/>
              <a:t>MB/s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Now (13/7/2010) higher pileup makes events bigger:</a:t>
            </a:r>
          </a:p>
          <a:p>
            <a:pPr lvl="1"/>
            <a:r>
              <a:rPr lang="en-US" dirty="0" smtClean="0"/>
              <a:t>For 12b_8_8_8 bunches, L0 rate: 53 kHz,  </a:t>
            </a:r>
            <a:r>
              <a:rPr lang="en-US" dirty="0" err="1" smtClean="0"/>
              <a:t>ave</a:t>
            </a:r>
            <a:r>
              <a:rPr lang="en-US" dirty="0" smtClean="0"/>
              <a:t> pp </a:t>
            </a:r>
            <a:r>
              <a:rPr lang="en-US" dirty="0" err="1" smtClean="0"/>
              <a:t>ints</a:t>
            </a:r>
            <a:r>
              <a:rPr lang="en-US" dirty="0" smtClean="0"/>
              <a:t>/</a:t>
            </a:r>
            <a:r>
              <a:rPr lang="en-US" dirty="0" err="1" smtClean="0"/>
              <a:t>vis</a:t>
            </a:r>
            <a:r>
              <a:rPr lang="en-US" dirty="0" smtClean="0"/>
              <a:t> </a:t>
            </a:r>
            <a:r>
              <a:rPr lang="en-US" dirty="0" err="1" smtClean="0"/>
              <a:t>xing</a:t>
            </a:r>
            <a:r>
              <a:rPr lang="en-US" dirty="0" smtClean="0"/>
              <a:t> 1.5. </a:t>
            </a:r>
            <a:r>
              <a:rPr lang="en-US" dirty="0" smtClean="0"/>
              <a:t>HLT rate 1.9 kHz, </a:t>
            </a:r>
            <a:r>
              <a:rPr lang="en-US" dirty="0" err="1" smtClean="0"/>
              <a:t>evt</a:t>
            </a:r>
            <a:r>
              <a:rPr lang="en-US" dirty="0" smtClean="0"/>
              <a:t> size 52 kb, thru-put to storage: 100 </a:t>
            </a:r>
            <a:r>
              <a:rPr lang="en-US" dirty="0" smtClean="0"/>
              <a:t>MB/s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Theoretical limit: 500 </a:t>
            </a:r>
            <a:r>
              <a:rPr lang="en-US" dirty="0" smtClean="0"/>
              <a:t>MB/s</a:t>
            </a:r>
            <a:endParaRPr lang="en-US" dirty="0" smtClean="0"/>
          </a:p>
          <a:p>
            <a:r>
              <a:rPr lang="en-US" dirty="0" smtClean="0"/>
              <a:t>CPU:</a:t>
            </a:r>
          </a:p>
          <a:p>
            <a:pPr lvl="1"/>
            <a:r>
              <a:rPr lang="en-US" dirty="0" smtClean="0"/>
              <a:t>L0 rate 60 kHz:  current (=1/5 of final) farm can handle 73 ms/</a:t>
            </a:r>
            <a:r>
              <a:rPr lang="en-US" dirty="0" err="1" smtClean="0"/>
              <a:t>evt</a:t>
            </a:r>
            <a:r>
              <a:rPr lang="en-US" dirty="0" smtClean="0"/>
              <a:t>.  With current </a:t>
            </a:r>
            <a:r>
              <a:rPr lang="en-US" dirty="0" err="1" smtClean="0"/>
              <a:t>ave</a:t>
            </a:r>
            <a:r>
              <a:rPr lang="en-US" dirty="0" smtClean="0"/>
              <a:t> pp </a:t>
            </a:r>
            <a:r>
              <a:rPr lang="en-US" dirty="0" err="1" smtClean="0"/>
              <a:t>ints</a:t>
            </a:r>
            <a:r>
              <a:rPr lang="en-US" dirty="0" smtClean="0"/>
              <a:t>/</a:t>
            </a:r>
            <a:r>
              <a:rPr lang="en-US" dirty="0" err="1" smtClean="0"/>
              <a:t>vis</a:t>
            </a:r>
            <a:r>
              <a:rPr lang="en-US" dirty="0" smtClean="0"/>
              <a:t> </a:t>
            </a:r>
            <a:r>
              <a:rPr lang="en-US" dirty="0" err="1" smtClean="0"/>
              <a:t>xing</a:t>
            </a:r>
            <a:r>
              <a:rPr lang="en-US" dirty="0" smtClean="0"/>
              <a:t> (1.5, 50 kHz) </a:t>
            </a:r>
            <a:r>
              <a:rPr lang="en-US" dirty="0" smtClean="0"/>
              <a:t>: </a:t>
            </a:r>
            <a:r>
              <a:rPr lang="en-US" dirty="0" smtClean="0"/>
              <a:t>45 </a:t>
            </a:r>
            <a:r>
              <a:rPr lang="en-US" dirty="0" err="1" smtClean="0"/>
              <a:t>msec</a:t>
            </a:r>
            <a:r>
              <a:rPr lang="en-US" dirty="0" smtClean="0"/>
              <a:t>/</a:t>
            </a:r>
            <a:r>
              <a:rPr lang="en-US" dirty="0" err="1" smtClean="0"/>
              <a:t>evt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CPU usage increases exponentially with higher pileup and L0 rate</a:t>
            </a:r>
          </a:p>
          <a:p>
            <a:pPr lvl="1"/>
            <a:r>
              <a:rPr lang="en-US" dirty="0" smtClean="0"/>
              <a:t>Complete </a:t>
            </a:r>
            <a:r>
              <a:rPr lang="en-US" dirty="0" smtClean="0"/>
              <a:t>(increase factor 5 in power) planned for </a:t>
            </a:r>
            <a:r>
              <a:rPr lang="en-US" dirty="0" err="1" smtClean="0"/>
              <a:t>november</a:t>
            </a:r>
            <a:endParaRPr lang="en-US" dirty="0" smtClean="0"/>
          </a:p>
        </p:txBody>
      </p:sp>
      <p:sp>
        <p:nvSpPr>
          <p:cNvPr id="2458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Aim of LHCb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915400" cy="495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Exploit finite lifetime &amp; large mass of charm &amp; beauty hadrons to distinguish heavy </a:t>
            </a:r>
            <a:r>
              <a:rPr lang="en-US" dirty="0" err="1" smtClean="0"/>
              <a:t>flavour</a:t>
            </a:r>
            <a:r>
              <a:rPr lang="en-US" dirty="0" smtClean="0"/>
              <a:t> </a:t>
            </a:r>
            <a:r>
              <a:rPr lang="en-US" dirty="0" smtClean="0"/>
              <a:t>from </a:t>
            </a:r>
            <a:r>
              <a:rPr lang="en-US" dirty="0" smtClean="0"/>
              <a:t>background </a:t>
            </a:r>
            <a:r>
              <a:rPr lang="en-US" dirty="0" smtClean="0"/>
              <a:t>in </a:t>
            </a:r>
            <a:r>
              <a:rPr lang="en-US" dirty="0" smtClean="0"/>
              <a:t>inelastic pp scattering</a:t>
            </a:r>
          </a:p>
          <a:p>
            <a:pPr>
              <a:defRPr/>
            </a:pPr>
            <a:r>
              <a:rPr lang="en-US" dirty="0" smtClean="0"/>
              <a:t>Aim of trigger is to reject not interesting events as soon as possible</a:t>
            </a:r>
          </a:p>
          <a:p>
            <a:pPr>
              <a:defRPr/>
            </a:pPr>
            <a:r>
              <a:rPr lang="en-US" dirty="0" smtClean="0"/>
              <a:t>Assume LHCb </a:t>
            </a:r>
            <a:r>
              <a:rPr lang="en-US" dirty="0" smtClean="0"/>
              <a:t>design luminosity 2*10</a:t>
            </a:r>
            <a:r>
              <a:rPr lang="en-US" baseline="30000" dirty="0" smtClean="0"/>
              <a:t>32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endParaRPr lang="en-US" baseline="30000" dirty="0" smtClean="0"/>
          </a:p>
          <a:p>
            <a:pPr lvl="1">
              <a:buFont typeface="Wingdings" pitchFamily="2" charset="2"/>
              <a:buNone/>
              <a:defRPr/>
            </a:pPr>
            <a:endParaRPr lang="en-US" dirty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581400"/>
            <a:ext cx="38290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Structure of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915400" cy="2057400"/>
          </a:xfrm>
        </p:spPr>
        <p:txBody>
          <a:bodyPr/>
          <a:lstStyle/>
          <a:p>
            <a:pPr>
              <a:buSzPct val="100000"/>
              <a:buFont typeface="+mj-lt"/>
              <a:buAutoNum type="arabicPeriod"/>
              <a:defRPr/>
            </a:pPr>
            <a:r>
              <a:rPr lang="en-US" dirty="0" smtClean="0"/>
              <a:t>L0 is implemented in hardware. It reduces the visible </a:t>
            </a:r>
            <a:r>
              <a:rPr lang="en-US" dirty="0" smtClean="0"/>
              <a:t>(2 tracks in </a:t>
            </a:r>
            <a:r>
              <a:rPr lang="en-US" dirty="0" smtClean="0"/>
              <a:t>detector acceptance) </a:t>
            </a:r>
            <a:r>
              <a:rPr lang="en-US" dirty="0" smtClean="0"/>
              <a:t>interaction rate </a:t>
            </a:r>
            <a:r>
              <a:rPr lang="en-US" dirty="0" smtClean="0"/>
              <a:t>to a maximum of 1 </a:t>
            </a:r>
            <a:r>
              <a:rPr lang="en-US" dirty="0" smtClean="0"/>
              <a:t>MHz (nominal rate into LHCb)</a:t>
            </a:r>
            <a:endParaRPr lang="en-US" dirty="0" smtClean="0"/>
          </a:p>
          <a:p>
            <a:pPr>
              <a:buSzPct val="100000"/>
              <a:buFont typeface="+mj-lt"/>
              <a:buAutoNum type="arabicPeriod"/>
              <a:defRPr/>
            </a:pPr>
            <a:r>
              <a:rPr lang="en-US" dirty="0" smtClean="0"/>
              <a:t>HLT is a C++ application running on an Event Filter Farm composed of several thousand CPU nodes.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</p:txBody>
      </p:sp>
      <p:cxnSp>
        <p:nvCxnSpPr>
          <p:cNvPr id="6" name="Straight Arrow Connector 5"/>
          <p:cNvCxnSpPr/>
          <p:nvPr/>
        </p:nvCxnSpPr>
        <p:spPr bwMode="auto">
          <a:xfrm rot="5400000">
            <a:off x="4438650" y="1276349"/>
            <a:ext cx="1371600" cy="65913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609600" y="3047999"/>
            <a:ext cx="2209800" cy="914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/>
              <a:t>40 MHz</a:t>
            </a:r>
          </a:p>
          <a:p>
            <a:pPr algn="ctr" eaLnBrk="0" hangingPunct="0">
              <a:defRPr/>
            </a:pPr>
            <a:r>
              <a:rPr lang="en-US" dirty="0" smtClean="0"/>
              <a:t>LHC clock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 bwMode="auto">
          <a:xfrm>
            <a:off x="2819400" y="3505199"/>
            <a:ext cx="11430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9" name="Rectangle 8"/>
          <p:cNvSpPr/>
          <p:nvPr/>
        </p:nvSpPr>
        <p:spPr bwMode="auto">
          <a:xfrm>
            <a:off x="3962400" y="3047999"/>
            <a:ext cx="2209800" cy="914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 smtClean="0"/>
              <a:t>~ 30 </a:t>
            </a:r>
            <a:r>
              <a:rPr lang="en-US" dirty="0"/>
              <a:t>MHz</a:t>
            </a:r>
          </a:p>
          <a:p>
            <a:pPr algn="ctr" eaLnBrk="0" hangingPunct="0">
              <a:defRPr/>
            </a:pPr>
            <a:r>
              <a:rPr lang="en-US" dirty="0" smtClean="0"/>
              <a:t>bunch </a:t>
            </a:r>
            <a:r>
              <a:rPr lang="en-US" dirty="0" err="1" smtClean="0"/>
              <a:t>Xings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6172200" y="3505199"/>
            <a:ext cx="11430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7315200" y="3047999"/>
            <a:ext cx="2209800" cy="914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/>
              <a:t>&lt;</a:t>
            </a:r>
            <a:r>
              <a:rPr lang="en-US" dirty="0" smtClean="0"/>
              <a:t>10 MHz (inelastic)</a:t>
            </a:r>
            <a:endParaRPr lang="en-US" dirty="0"/>
          </a:p>
          <a:p>
            <a:pPr algn="ctr" eaLnBrk="0" hangingPunct="0">
              <a:defRPr/>
            </a:pPr>
            <a:r>
              <a:rPr lang="en-US" dirty="0"/>
              <a:t>v</a:t>
            </a:r>
            <a:r>
              <a:rPr lang="en-US" dirty="0" smtClean="0"/>
              <a:t>isible </a:t>
            </a:r>
            <a:r>
              <a:rPr lang="en-US" dirty="0"/>
              <a:t>in LHCb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609600" y="5257800"/>
            <a:ext cx="2209800" cy="914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/>
              <a:t>1 MHz</a:t>
            </a:r>
          </a:p>
          <a:p>
            <a:pPr algn="ctr" eaLnBrk="0" hangingPunct="0">
              <a:defRPr/>
            </a:pPr>
            <a:r>
              <a:rPr lang="en-US" dirty="0"/>
              <a:t>Max readout</a:t>
            </a: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 bwMode="auto">
          <a:xfrm>
            <a:off x="2819400" y="5715000"/>
            <a:ext cx="11430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3962400" y="5257800"/>
            <a:ext cx="2209800" cy="914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/>
              <a:t>2. HLT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6172200" y="5715000"/>
            <a:ext cx="11430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6" name="Rectangle 15"/>
          <p:cNvSpPr/>
          <p:nvPr/>
        </p:nvSpPr>
        <p:spPr bwMode="auto">
          <a:xfrm>
            <a:off x="7315200" y="5257800"/>
            <a:ext cx="2209800" cy="914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/>
              <a:t>2 kHz written to </a:t>
            </a:r>
          </a:p>
          <a:p>
            <a:pPr algn="ctr" eaLnBrk="0" hangingPunct="0">
              <a:defRPr/>
            </a:pPr>
            <a:r>
              <a:rPr lang="en-US" dirty="0"/>
              <a:t>tape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3962400" y="4190999"/>
            <a:ext cx="2209800" cy="914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/>
              <a:t>1. L0</a:t>
            </a:r>
          </a:p>
        </p:txBody>
      </p:sp>
      <p:sp>
        <p:nvSpPr>
          <p:cNvPr id="18449" name="Footer Placeholder 1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L0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4419600" cy="3352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Highest E</a:t>
            </a:r>
            <a:r>
              <a:rPr lang="en-US" baseline="-25000" dirty="0" smtClean="0"/>
              <a:t>T </a:t>
            </a:r>
            <a:r>
              <a:rPr lang="en-US" baseline="30000" dirty="0" err="1" smtClean="0"/>
              <a:t>hadron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  <a:sym typeface="Symbol"/>
              </a:rPr>
              <a:t> 3.5</a:t>
            </a:r>
            <a:r>
              <a:rPr lang="en-US" dirty="0" smtClean="0">
                <a:latin typeface="Symbol" pitchFamily="18" charset="2"/>
              </a:rPr>
              <a:t>,</a:t>
            </a:r>
            <a:r>
              <a:rPr lang="en-US" dirty="0" smtClean="0"/>
              <a:t> E</a:t>
            </a:r>
            <a:r>
              <a:rPr lang="en-US" baseline="-25000" dirty="0" smtClean="0"/>
              <a:t>T </a:t>
            </a:r>
            <a:r>
              <a:rPr lang="en-US" baseline="30000" dirty="0" smtClean="0"/>
              <a:t>e, </a:t>
            </a:r>
            <a:r>
              <a:rPr lang="en-US" baseline="30000" dirty="0" smtClean="0">
                <a:latin typeface="Symbol" pitchFamily="18" charset="2"/>
              </a:rPr>
              <a:t>g, p</a:t>
            </a:r>
            <a:r>
              <a:rPr lang="en-US" baseline="40000" dirty="0" smtClean="0">
                <a:latin typeface="Symbol" pitchFamily="18" charset="2"/>
              </a:rPr>
              <a:t>0</a:t>
            </a:r>
            <a:r>
              <a:rPr lang="en-US" baseline="30000" dirty="0" smtClean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  <a:sym typeface="Symbol"/>
              </a:rPr>
              <a:t> 2.5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GeV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/>
              <a:t>clusters </a:t>
            </a:r>
            <a:r>
              <a:rPr lang="en-US" dirty="0" smtClean="0"/>
              <a:t>in Calorimeters </a:t>
            </a:r>
          </a:p>
          <a:p>
            <a:pPr>
              <a:defRPr/>
            </a:pPr>
            <a:r>
              <a:rPr lang="en-US" dirty="0" smtClean="0"/>
              <a:t>Highest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30000" dirty="0" err="1" smtClean="0">
                <a:latin typeface="Symbol" pitchFamily="18" charset="2"/>
              </a:rPr>
              <a:t>m</a:t>
            </a:r>
            <a:r>
              <a:rPr lang="en-US" baseline="30000" dirty="0" smtClean="0">
                <a:latin typeface="Symbol" pitchFamily="18" charset="2"/>
              </a:rPr>
              <a:t>,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baseline="30000" dirty="0" smtClean="0">
                <a:latin typeface="Symbol" pitchFamily="18" charset="2"/>
              </a:rPr>
              <a:t>mm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  <a:sym typeface="Symbol"/>
              </a:rPr>
              <a:t> </a:t>
            </a:r>
            <a:r>
              <a:rPr lang="en-US" baseline="-25000" dirty="0" smtClean="0"/>
              <a:t> </a:t>
            </a:r>
            <a:r>
              <a:rPr lang="en-US" dirty="0" smtClean="0">
                <a:latin typeface="Symbol" pitchFamily="18" charset="2"/>
                <a:sym typeface="Symbol"/>
              </a:rPr>
              <a:t>1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r>
              <a:rPr lang="en-US" baseline="-25000" dirty="0" smtClean="0"/>
              <a:t> </a:t>
            </a:r>
            <a:r>
              <a:rPr lang="en-US" dirty="0" err="1" smtClean="0"/>
              <a:t>muons</a:t>
            </a:r>
            <a:r>
              <a:rPr lang="en-US" dirty="0" smtClean="0"/>
              <a:t>,  in </a:t>
            </a:r>
            <a:r>
              <a:rPr lang="en-US" dirty="0" err="1" smtClean="0"/>
              <a:t>Muon</a:t>
            </a:r>
            <a:r>
              <a:rPr lang="en-US" dirty="0" smtClean="0"/>
              <a:t> Chambers</a:t>
            </a:r>
          </a:p>
          <a:p>
            <a:pPr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baseline="-25000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1946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 dirty="0"/>
          </a:p>
        </p:txBody>
      </p:sp>
      <p:pic>
        <p:nvPicPr>
          <p:cNvPr id="19462" name="Picture 6" descr="trigger%20overvi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066800"/>
            <a:ext cx="4495800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HLT Trigger</a:t>
            </a:r>
            <a:endParaRPr lang="en-US" dirty="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27450" y="6184900"/>
            <a:ext cx="5334000" cy="457200"/>
          </a:xfrm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09963" y="1133475"/>
            <a:ext cx="59055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71500" indent="-5715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tabLst>
                <a:tab pos="447675" algn="l"/>
              </a:tabLst>
              <a:defRPr/>
            </a:pPr>
            <a:r>
              <a:rPr lang="en-US" sz="2400" kern="0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HLT first level (HLT1):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tabLst>
                <a:tab pos="447675" algn="l"/>
              </a:tabLst>
              <a:defRPr/>
            </a:pPr>
            <a:r>
              <a:rPr lang="en-US" kern="0" dirty="0">
                <a:latin typeface="+mn-lt"/>
              </a:rPr>
              <a:t>confirm L0 decision using tracking system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tabLst>
                <a:tab pos="447675" algn="l"/>
              </a:tabLst>
              <a:defRPr/>
            </a:pPr>
            <a:r>
              <a:rPr lang="en-US" kern="0" dirty="0">
                <a:latin typeface="+mn-lt"/>
              </a:rPr>
              <a:t>reconstruction in region of interest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tabLst>
                <a:tab pos="447675" algn="l"/>
              </a:tabLst>
              <a:defRPr/>
            </a:pPr>
            <a:r>
              <a:rPr lang="en-US" kern="0" dirty="0">
                <a:latin typeface="+mn-lt"/>
              </a:rPr>
              <a:t>trigger on simple signatures (pt, IP, ..)</a:t>
            </a:r>
          </a:p>
          <a:p>
            <a:pPr marL="571500" indent="-5715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tabLst>
                <a:tab pos="447675" algn="l"/>
              </a:tabLst>
              <a:defRPr/>
            </a:pPr>
            <a:r>
              <a:rPr lang="en-US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	</a:t>
            </a:r>
            <a:r>
              <a:rPr lang="en-US" sz="2400" kern="0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	</a:t>
            </a:r>
            <a:r>
              <a:rPr lang="en-US" sz="2000" kern="0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sym typeface="Wingdings" pitchFamily="2" charset="2"/>
              </a:rPr>
              <a:t> </a:t>
            </a:r>
            <a:r>
              <a:rPr lang="en-US" sz="2000" kern="0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increase fraction of </a:t>
            </a:r>
            <a:r>
              <a:rPr lang="en-US" sz="2000" kern="0" dirty="0" err="1" smtClean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ccbar</a:t>
            </a:r>
            <a:r>
              <a:rPr lang="en-US" sz="2000" kern="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and </a:t>
            </a:r>
            <a:r>
              <a:rPr lang="en-US" sz="2000" kern="0" dirty="0" err="1" smtClean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bbbar</a:t>
            </a:r>
            <a:endParaRPr lang="en-US" sz="2000" kern="0" dirty="0">
              <a:solidFill>
                <a:srgbClr val="66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tabLst>
                <a:tab pos="447675" algn="l"/>
              </a:tabLst>
              <a:defRPr/>
            </a:pPr>
            <a:endParaRPr lang="en-US" kern="0" dirty="0">
              <a:solidFill>
                <a:srgbClr val="008000"/>
              </a:solidFill>
              <a:latin typeface="+mn-lt"/>
            </a:endParaRP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tabLst>
                <a:tab pos="447675" algn="l"/>
              </a:tabLst>
              <a:defRPr/>
            </a:pPr>
            <a:endParaRPr lang="en-US" kern="0" dirty="0">
              <a:solidFill>
                <a:srgbClr val="008000"/>
              </a:solidFill>
              <a:latin typeface="+mn-lt"/>
            </a:endParaRPr>
          </a:p>
          <a:p>
            <a:pPr marL="571500" indent="-5715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tabLst>
                <a:tab pos="447675" algn="l"/>
              </a:tabLst>
              <a:defRPr/>
            </a:pPr>
            <a:r>
              <a:rPr lang="en-US" sz="2400" kern="0" dirty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HLT second level (HLT2):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tabLst>
                <a:tab pos="447675" algn="l"/>
              </a:tabLst>
              <a:defRPr/>
            </a:pPr>
            <a:r>
              <a:rPr lang="en-US" kern="0" dirty="0" smtClean="0">
                <a:solidFill>
                  <a:srgbClr val="008000"/>
                </a:solidFill>
                <a:latin typeface="+mn-lt"/>
              </a:rPr>
              <a:t>Use full detector information to produce a mixture of inclusive and exclusive channels</a:t>
            </a:r>
            <a:r>
              <a:rPr lang="en-US" sz="1600" kern="0" dirty="0">
                <a:solidFill>
                  <a:srgbClr val="FF3300"/>
                </a:solidFill>
                <a:latin typeface="+mn-lt"/>
              </a:rPr>
              <a:t>	</a:t>
            </a:r>
          </a:p>
          <a:p>
            <a:pPr marL="571500" indent="-5715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tabLst>
                <a:tab pos="447675" algn="l"/>
              </a:tabLst>
              <a:defRPr/>
            </a:pPr>
            <a:r>
              <a:rPr lang="en-US" sz="20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sym typeface="Wingdings" pitchFamily="2" charset="2"/>
              </a:rPr>
              <a:t>		</a:t>
            </a:r>
            <a:r>
              <a:rPr lang="en-US" sz="2000" kern="0" dirty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sym typeface="Wingdings" pitchFamily="2" charset="2"/>
              </a:rPr>
              <a:t> s</a:t>
            </a:r>
            <a:r>
              <a:rPr lang="en-US" sz="2000" kern="0" dirty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election of interesting </a:t>
            </a:r>
            <a:r>
              <a:rPr lang="en-US" sz="2000" kern="0" dirty="0" err="1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ccbar</a:t>
            </a:r>
            <a:r>
              <a:rPr lang="en-US" sz="2000" kern="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, </a:t>
            </a:r>
            <a:r>
              <a:rPr lang="en-US" sz="2000" kern="0" dirty="0" err="1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bbbar</a:t>
            </a:r>
            <a:r>
              <a:rPr lang="en-US" sz="2000" kern="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and other </a:t>
            </a:r>
            <a:endParaRPr lang="en-US" sz="2000" kern="0" dirty="0">
              <a:solidFill>
                <a:srgbClr val="00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0486" name="AutoShape 13"/>
          <p:cNvSpPr>
            <a:spLocks noChangeArrowheads="1"/>
          </p:cNvSpPr>
          <p:nvPr/>
        </p:nvSpPr>
        <p:spPr bwMode="auto">
          <a:xfrm>
            <a:off x="665163" y="5670550"/>
            <a:ext cx="1296987" cy="863600"/>
          </a:xfrm>
          <a:prstGeom prst="can">
            <a:avLst>
              <a:gd name="adj" fmla="val 25000"/>
            </a:avLst>
          </a:prstGeom>
          <a:solidFill>
            <a:srgbClr val="FFFF99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dirty="0" smtClean="0">
                <a:solidFill>
                  <a:srgbClr val="800000"/>
                </a:solidFill>
              </a:rPr>
              <a:t>exclusive</a:t>
            </a:r>
            <a:endParaRPr lang="en-US" sz="2000" dirty="0"/>
          </a:p>
        </p:txBody>
      </p:sp>
      <p:sp>
        <p:nvSpPr>
          <p:cNvPr id="20487" name="AutoShape 15"/>
          <p:cNvSpPr>
            <a:spLocks noChangeArrowheads="1"/>
          </p:cNvSpPr>
          <p:nvPr/>
        </p:nvSpPr>
        <p:spPr bwMode="auto">
          <a:xfrm>
            <a:off x="919163" y="4373563"/>
            <a:ext cx="2087562" cy="6477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FFFF99"/>
                </a:solidFill>
              </a:rPr>
              <a:t> HLT 2</a:t>
            </a:r>
          </a:p>
        </p:txBody>
      </p:sp>
      <p:sp>
        <p:nvSpPr>
          <p:cNvPr id="20488" name="Rectangle 23"/>
          <p:cNvSpPr>
            <a:spLocks noChangeArrowheads="1"/>
          </p:cNvSpPr>
          <p:nvPr/>
        </p:nvSpPr>
        <p:spPr bwMode="auto">
          <a:xfrm>
            <a:off x="577850" y="1054100"/>
            <a:ext cx="2736850" cy="1079500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800000"/>
                </a:solidFill>
              </a:rPr>
              <a:t>detector data:</a:t>
            </a:r>
            <a:br>
              <a:rPr lang="en-US">
                <a:solidFill>
                  <a:srgbClr val="800000"/>
                </a:solidFill>
              </a:rPr>
            </a:br>
            <a:r>
              <a:rPr lang="en-US">
                <a:solidFill>
                  <a:srgbClr val="800000"/>
                </a:solidFill>
              </a:rPr>
              <a:t>up to 1 MHz</a:t>
            </a:r>
          </a:p>
        </p:txBody>
      </p:sp>
      <p:sp>
        <p:nvSpPr>
          <p:cNvPr id="20489" name="Rectangle 24"/>
          <p:cNvSpPr>
            <a:spLocks noChangeArrowheads="1"/>
          </p:cNvSpPr>
          <p:nvPr/>
        </p:nvSpPr>
        <p:spPr bwMode="auto">
          <a:xfrm>
            <a:off x="630238" y="3221038"/>
            <a:ext cx="2635250" cy="1081087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dirty="0">
                <a:solidFill>
                  <a:srgbClr val="800000"/>
                </a:solidFill>
              </a:rPr>
              <a:t>full event </a:t>
            </a:r>
            <a:br>
              <a:rPr lang="en-US" sz="2000" dirty="0">
                <a:solidFill>
                  <a:srgbClr val="800000"/>
                </a:solidFill>
              </a:rPr>
            </a:br>
            <a:r>
              <a:rPr lang="en-US" sz="2000" dirty="0">
                <a:solidFill>
                  <a:srgbClr val="800000"/>
                </a:solidFill>
              </a:rPr>
              <a:t>reconstruction:</a:t>
            </a:r>
            <a:br>
              <a:rPr lang="en-US" sz="2000" dirty="0">
                <a:solidFill>
                  <a:srgbClr val="800000"/>
                </a:solidFill>
              </a:rPr>
            </a:br>
            <a:r>
              <a:rPr lang="en-US" sz="2000" dirty="0">
                <a:solidFill>
                  <a:srgbClr val="800000"/>
                </a:solidFill>
              </a:rPr>
              <a:t>up to 40 kHz</a:t>
            </a:r>
          </a:p>
        </p:txBody>
      </p:sp>
      <p:sp>
        <p:nvSpPr>
          <p:cNvPr id="20490" name="AutoShape 25"/>
          <p:cNvSpPr>
            <a:spLocks noChangeArrowheads="1"/>
          </p:cNvSpPr>
          <p:nvPr/>
        </p:nvSpPr>
        <p:spPr bwMode="auto">
          <a:xfrm>
            <a:off x="2070100" y="5670550"/>
            <a:ext cx="1296988" cy="863600"/>
          </a:xfrm>
          <a:prstGeom prst="can">
            <a:avLst>
              <a:gd name="adj" fmla="val 25000"/>
            </a:avLst>
          </a:prstGeom>
          <a:solidFill>
            <a:srgbClr val="FFFF99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dirty="0" smtClean="0">
                <a:solidFill>
                  <a:srgbClr val="800000"/>
                </a:solidFill>
              </a:rPr>
              <a:t>inclusive</a:t>
            </a:r>
            <a:endParaRPr lang="en-US" sz="2000" dirty="0">
              <a:solidFill>
                <a:srgbClr val="800000"/>
              </a:solidFill>
            </a:endParaRPr>
          </a:p>
        </p:txBody>
      </p:sp>
      <p:sp>
        <p:nvSpPr>
          <p:cNvPr id="20491" name="AutoShape 26"/>
          <p:cNvSpPr>
            <a:spLocks noChangeArrowheads="1"/>
          </p:cNvSpPr>
          <p:nvPr/>
        </p:nvSpPr>
        <p:spPr bwMode="auto">
          <a:xfrm rot="1800000">
            <a:off x="1300163" y="5006975"/>
            <a:ext cx="428625" cy="574675"/>
          </a:xfrm>
          <a:prstGeom prst="downArrow">
            <a:avLst>
              <a:gd name="adj1" fmla="val 50000"/>
              <a:gd name="adj2" fmla="val 33519"/>
            </a:avLst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solidFill>
                <a:srgbClr val="FFFF99"/>
              </a:solidFill>
            </a:endParaRPr>
          </a:p>
        </p:txBody>
      </p:sp>
      <p:sp>
        <p:nvSpPr>
          <p:cNvPr id="20492" name="AutoShape 27"/>
          <p:cNvSpPr>
            <a:spLocks noChangeArrowheads="1"/>
          </p:cNvSpPr>
          <p:nvPr/>
        </p:nvSpPr>
        <p:spPr bwMode="auto">
          <a:xfrm rot="-1800000">
            <a:off x="2197100" y="5016500"/>
            <a:ext cx="428625" cy="566738"/>
          </a:xfrm>
          <a:prstGeom prst="downArrow">
            <a:avLst>
              <a:gd name="adj1" fmla="val 50000"/>
              <a:gd name="adj2" fmla="val 33056"/>
            </a:avLst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solidFill>
                <a:srgbClr val="FFFF99"/>
              </a:solidFill>
            </a:endParaRPr>
          </a:p>
        </p:txBody>
      </p:sp>
      <p:sp>
        <p:nvSpPr>
          <p:cNvPr id="20493" name="Rectangle 30"/>
          <p:cNvSpPr>
            <a:spLocks noChangeArrowheads="1"/>
          </p:cNvSpPr>
          <p:nvPr/>
        </p:nvSpPr>
        <p:spPr bwMode="auto">
          <a:xfrm>
            <a:off x="3509963" y="1133475"/>
            <a:ext cx="5761037" cy="2160588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20494" name="Rectangle 31"/>
          <p:cNvSpPr>
            <a:spLocks noChangeArrowheads="1"/>
          </p:cNvSpPr>
          <p:nvPr/>
        </p:nvSpPr>
        <p:spPr bwMode="auto">
          <a:xfrm>
            <a:off x="3509963" y="3462338"/>
            <a:ext cx="5761037" cy="2782887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20495" name="AutoShape 10"/>
          <p:cNvSpPr>
            <a:spLocks noChangeArrowheads="1"/>
          </p:cNvSpPr>
          <p:nvPr/>
        </p:nvSpPr>
        <p:spPr bwMode="auto">
          <a:xfrm>
            <a:off x="919163" y="2200275"/>
            <a:ext cx="2087562" cy="11525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FFFF99"/>
                </a:solidFill>
              </a:rPr>
              <a:t>HLT 1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600200" y="5410200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2kHz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Commissioning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L0 </a:t>
            </a:r>
            <a:r>
              <a:rPr lang="en-US" dirty="0" smtClean="0"/>
              <a:t>used </a:t>
            </a:r>
            <a:r>
              <a:rPr lang="en-US" dirty="0" err="1" smtClean="0"/>
              <a:t>cosmics</a:t>
            </a:r>
            <a:r>
              <a:rPr lang="en-US" dirty="0" smtClean="0"/>
              <a:t> to commission; running smoothly from day 1 last year</a:t>
            </a:r>
          </a:p>
          <a:p>
            <a:r>
              <a:rPr lang="en-US" dirty="0" smtClean="0"/>
              <a:t>HLT: prepare/test offline using MC and also new “unbiased” data</a:t>
            </a:r>
          </a:p>
          <a:p>
            <a:r>
              <a:rPr lang="en-US" dirty="0" smtClean="0"/>
              <a:t>Inject MC and real data into EFF to test new online versions of HLT</a:t>
            </a:r>
          </a:p>
          <a:p>
            <a:r>
              <a:rPr lang="en-US" dirty="0" smtClean="0"/>
              <a:t>Benchmarks:</a:t>
            </a:r>
          </a:p>
          <a:p>
            <a:pPr lvl="1"/>
            <a:r>
              <a:rPr lang="en-US" dirty="0" smtClean="0"/>
              <a:t>Configuration time</a:t>
            </a:r>
          </a:p>
          <a:p>
            <a:pPr lvl="1"/>
            <a:r>
              <a:rPr lang="en-US" dirty="0" smtClean="0"/>
              <a:t>Time per event</a:t>
            </a:r>
          </a:p>
          <a:p>
            <a:pPr lvl="1"/>
            <a:r>
              <a:rPr lang="en-US" dirty="0" smtClean="0"/>
              <a:t>HLT1 &amp; 2 rejection rates</a:t>
            </a:r>
          </a:p>
          <a:p>
            <a:r>
              <a:rPr lang="en-US" dirty="0" smtClean="0"/>
              <a:t>If all ok, put new version in production</a:t>
            </a:r>
          </a:p>
          <a:p>
            <a:endParaRPr lang="en-US" dirty="0" smtClean="0"/>
          </a:p>
        </p:txBody>
      </p:sp>
      <p:sp>
        <p:nvSpPr>
          <p:cNvPr id="2560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763000" cy="5105400"/>
          </a:xfrm>
        </p:spPr>
        <p:txBody>
          <a:bodyPr/>
          <a:lstStyle/>
          <a:p>
            <a:r>
              <a:rPr lang="en-US" dirty="0" smtClean="0"/>
              <a:t>HLT/L0 rate trend plots, e.g.</a:t>
            </a:r>
            <a:endParaRPr lang="en-US" dirty="0" smtClean="0"/>
          </a:p>
        </p:txBody>
      </p:sp>
      <p:sp>
        <p:nvSpPr>
          <p:cNvPr id="2662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 dirty="0"/>
          </a:p>
        </p:txBody>
      </p:sp>
      <p:pic>
        <p:nvPicPr>
          <p:cNvPr id="9" name="Picture 8" descr="hltpage1-75691.jpg"/>
          <p:cNvPicPr>
            <a:picLocks noChangeAspect="1"/>
          </p:cNvPicPr>
          <p:nvPr/>
        </p:nvPicPr>
        <p:blipFill>
          <a:blip r:embed="rId2" cstate="print"/>
          <a:srcRect l="50990" b="50000"/>
          <a:stretch>
            <a:fillRect/>
          </a:stretch>
        </p:blipFill>
        <p:spPr>
          <a:xfrm>
            <a:off x="1981201" y="1702475"/>
            <a:ext cx="5486399" cy="4419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91201" y="246447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physics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201" y="368367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hadrons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1" y="4140875"/>
            <a:ext cx="15440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single </a:t>
            </a:r>
            <a:r>
              <a:rPr lang="en-US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muon</a:t>
            </a:r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dirty="0" err="1" smtClean="0">
                <a:solidFill>
                  <a:srgbClr val="7030A0"/>
                </a:solidFill>
              </a:rPr>
              <a:t>mutrack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dimuon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photon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electron</a:t>
            </a: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Experience with early data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Running conditions: factor 100 lower than design luminosity</a:t>
            </a:r>
          </a:p>
          <a:p>
            <a:pPr>
              <a:defRPr/>
            </a:pPr>
            <a:r>
              <a:rPr lang="en-US" dirty="0" smtClean="0"/>
              <a:t>Relaxed cuts for efficiency, maximizing charm while exploiting 2kHz output rate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However, increased luminosity per bunch </a:t>
            </a:r>
            <a:r>
              <a:rPr lang="en-US" dirty="0" smtClean="0"/>
              <a:t>due to lower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(3.5 m instead of 10 m) means we have a higher </a:t>
            </a:r>
            <a:r>
              <a:rPr lang="en-US" dirty="0" smtClean="0"/>
              <a:t>average number </a:t>
            </a:r>
            <a:r>
              <a:rPr lang="en-US" dirty="0" smtClean="0"/>
              <a:t>of pp </a:t>
            </a:r>
            <a:r>
              <a:rPr lang="en-US" dirty="0" smtClean="0"/>
              <a:t>interactions per visible event (1.5 </a:t>
            </a:r>
            <a:r>
              <a:rPr lang="en-US" dirty="0" smtClean="0"/>
              <a:t>instead of </a:t>
            </a:r>
            <a:r>
              <a:rPr lang="en-US" dirty="0" smtClean="0"/>
              <a:t>1.2, but we even saw 2.3)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CPU </a:t>
            </a:r>
            <a:r>
              <a:rPr lang="en-US" dirty="0" smtClean="0"/>
              <a:t>increases </a:t>
            </a:r>
            <a:r>
              <a:rPr lang="en-US" dirty="0" smtClean="0"/>
              <a:t>dramatically</a:t>
            </a:r>
            <a:endParaRPr lang="en-US" dirty="0" smtClean="0"/>
          </a:p>
        </p:txBody>
      </p:sp>
      <p:sp>
        <p:nvSpPr>
          <p:cNvPr id="3174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HLT1 &amp; 2 times/</a:t>
            </a:r>
            <a:r>
              <a:rPr lang="en-US" dirty="0" err="1" smtClean="0"/>
              <a:t>evt</a:t>
            </a:r>
            <a:r>
              <a:rPr lang="en-US" dirty="0" smtClean="0"/>
              <a:t> and retention rates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LHCb Trigger, ICHEP 2010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EF83A-ECE1-4340-B327-28FE250E657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1" name="Picture 10" descr="hlt1tim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1" y="1066800"/>
            <a:ext cx="3733800" cy="2532117"/>
          </a:xfrm>
          <a:prstGeom prst="rect">
            <a:avLst/>
          </a:prstGeom>
        </p:spPr>
      </p:pic>
      <p:pic>
        <p:nvPicPr>
          <p:cNvPr id="12" name="Picture 11" descr="hlt2tim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716282"/>
            <a:ext cx="3733800" cy="2532118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 rot="10800000">
            <a:off x="1066800" y="6019800"/>
            <a:ext cx="3581400" cy="152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hlink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10800000">
            <a:off x="990600" y="3429000"/>
            <a:ext cx="3733800" cy="27432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hlink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41" name="Picture 40" descr="hltreten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71169" y="1447800"/>
            <a:ext cx="5025232" cy="422910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rot="5400000" flipH="1" flipV="1">
            <a:off x="4495800" y="5562600"/>
            <a:ext cx="838200" cy="381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hlink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419600" y="5943600"/>
            <a:ext cx="518603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ominal running conditions with relaxed cuts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78443</TotalTime>
  <Words>746</Words>
  <Application>Microsoft Office PowerPoint</Application>
  <PresentationFormat>A4 Paper (210x297 mm)</PresentationFormat>
  <Paragraphs>125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Paper Presentation 1</vt:lpstr>
      <vt:lpstr>The LHCb trigger</vt:lpstr>
      <vt:lpstr>Aim of LHCb trigger</vt:lpstr>
      <vt:lpstr>Structure of trigger</vt:lpstr>
      <vt:lpstr>L0 trigger</vt:lpstr>
      <vt:lpstr>HLT Trigger</vt:lpstr>
      <vt:lpstr>Commissioning </vt:lpstr>
      <vt:lpstr>Monitoring</vt:lpstr>
      <vt:lpstr>Experience with early data taking</vt:lpstr>
      <vt:lpstr>HLT1 &amp; 2 times/evt and retention rates</vt:lpstr>
      <vt:lpstr>Trigger performance</vt:lpstr>
      <vt:lpstr>Conclusions</vt:lpstr>
      <vt:lpstr>Backup slides</vt:lpstr>
      <vt:lpstr>Trigger Configuration Key (TCK)</vt:lpstr>
      <vt:lpstr>Operational constraints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Eric van Herwijnen</dc:creator>
  <cp:lastModifiedBy>evh</cp:lastModifiedBy>
  <cp:revision>714</cp:revision>
  <cp:lastPrinted>2001-04-23T09:27:31Z</cp:lastPrinted>
  <dcterms:created xsi:type="dcterms:W3CDTF">1999-02-09T13:06:48Z</dcterms:created>
  <dcterms:modified xsi:type="dcterms:W3CDTF">2010-07-20T15:32:37Z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eric.van.herwijnen@cern.ch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D:\lhcb</vt:lpwstr>
  </property>
</Properties>
</file>