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302" r:id="rId3"/>
    <p:sldId id="287" r:id="rId4"/>
    <p:sldId id="257" r:id="rId5"/>
    <p:sldId id="258" r:id="rId6"/>
    <p:sldId id="266" r:id="rId7"/>
    <p:sldId id="293" r:id="rId8"/>
    <p:sldId id="259" r:id="rId9"/>
    <p:sldId id="267" r:id="rId10"/>
    <p:sldId id="296" r:id="rId11"/>
    <p:sldId id="303" r:id="rId12"/>
    <p:sldId id="260" r:id="rId13"/>
    <p:sldId id="297" r:id="rId14"/>
    <p:sldId id="299" r:id="rId15"/>
    <p:sldId id="300" r:id="rId16"/>
    <p:sldId id="301" r:id="rId17"/>
    <p:sldId id="298" r:id="rId18"/>
    <p:sldId id="304" r:id="rId19"/>
    <p:sldId id="279" r:id="rId20"/>
    <p:sldId id="262" r:id="rId21"/>
    <p:sldId id="280" r:id="rId22"/>
    <p:sldId id="289" r:id="rId23"/>
    <p:sldId id="306" r:id="rId24"/>
    <p:sldId id="288" r:id="rId25"/>
    <p:sldId id="285" r:id="rId26"/>
    <p:sldId id="305" r:id="rId27"/>
    <p:sldId id="307" r:id="rId28"/>
    <p:sldId id="286" r:id="rId29"/>
    <p:sldId id="291" r:id="rId30"/>
    <p:sldId id="292" r:id="rId31"/>
    <p:sldId id="261" r:id="rId32"/>
    <p:sldId id="295" r:id="rId33"/>
    <p:sldId id="294" r:id="rId34"/>
    <p:sldId id="270" r:id="rId35"/>
    <p:sldId id="271" r:id="rId36"/>
    <p:sldId id="278" r:id="rId37"/>
    <p:sldId id="290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765" autoAdjust="0"/>
    <p:restoredTop sz="94660"/>
  </p:normalViewPr>
  <p:slideViewPr>
    <p:cSldViewPr snapToGrid="0">
      <p:cViewPr varScale="1">
        <p:scale>
          <a:sx n="96" d="100"/>
          <a:sy n="96" d="100"/>
        </p:scale>
        <p:origin x="90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6051C-ADC1-4F64-8669-5A1E7BD22E20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D97C9A-F94B-4E1D-AD89-0DAAE91F61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82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6E55D-3554-40C7-BF78-467412EEFE6A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1719A-A3F1-4293-81AB-4423974F16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69172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512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80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295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721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80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36344"/>
            <a:ext cx="10515600" cy="48077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81042"/>
            <a:ext cx="2743200" cy="365125"/>
          </a:xfrm>
        </p:spPr>
        <p:txBody>
          <a:bodyPr/>
          <a:lstStyle>
            <a:lvl1pPr>
              <a:defRPr b="1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 smtClean="0"/>
              <a:t>J. Komppula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81042"/>
            <a:ext cx="4114800" cy="365125"/>
          </a:xfrm>
          <a:noFill/>
        </p:spPr>
        <p:txBody>
          <a:bodyPr/>
          <a:lstStyle>
            <a:lvl1pPr>
              <a:defRPr b="1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dirty="0" err="1" smtClean="0"/>
              <a:t>PyHEADTAIL</a:t>
            </a:r>
            <a:r>
              <a:rPr lang="en-US" dirty="0" smtClean="0"/>
              <a:t> meeting 15.06.2018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81042"/>
            <a:ext cx="2743200" cy="365125"/>
          </a:xfrm>
        </p:spPr>
        <p:txBody>
          <a:bodyPr/>
          <a:lstStyle>
            <a:lvl1pPr>
              <a:defRPr b="1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62F757F9-8508-4C55-A40B-F6EB2801F10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8498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124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841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458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-3841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047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841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005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472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378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388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757F9-8508-4C55-A40B-F6EB2801F1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45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8989" y="1668379"/>
            <a:ext cx="9753600" cy="1520744"/>
          </a:xfrm>
        </p:spPr>
        <p:txBody>
          <a:bodyPr>
            <a:normAutofit fontScale="90000"/>
          </a:bodyPr>
          <a:lstStyle/>
          <a:p>
            <a:r>
              <a:rPr lang="en-GB" dirty="0"/>
              <a:t>Optimization algorithms for </a:t>
            </a:r>
            <a:r>
              <a:rPr lang="en-GB" dirty="0" err="1"/>
              <a:t>PyHEADTAIL</a:t>
            </a:r>
            <a:r>
              <a:rPr lang="en-GB" dirty="0"/>
              <a:t> </a:t>
            </a:r>
            <a:r>
              <a:rPr lang="en-GB" dirty="0" err="1"/>
              <a:t>Multibunch</a:t>
            </a:r>
            <a:r>
              <a:rPr lang="en-GB" dirty="0"/>
              <a:t> simulations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99865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J. </a:t>
            </a:r>
            <a:r>
              <a:rPr lang="en-US" dirty="0" smtClean="0"/>
              <a:t>Komppula</a:t>
            </a:r>
            <a:endParaRPr lang="en-US" sz="3600" dirty="0"/>
          </a:p>
          <a:p>
            <a:endParaRPr lang="en-US" sz="3600" dirty="0"/>
          </a:p>
          <a:p>
            <a:r>
              <a:rPr lang="en-US" dirty="0"/>
              <a:t>Acknowledgements:</a:t>
            </a:r>
            <a:br>
              <a:rPr lang="en-US" dirty="0"/>
            </a:br>
            <a:r>
              <a:rPr lang="en-US" dirty="0" smtClean="0"/>
              <a:t>K</a:t>
            </a:r>
            <a:r>
              <a:rPr lang="en-US" dirty="0"/>
              <a:t>. Li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620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095" y="4181"/>
            <a:ext cx="11096090" cy="79720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Positive outcomes from the journey with the circular wakes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36344"/>
            <a:ext cx="10515600" cy="340004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Naturally led to explore circular convolution for the </a:t>
            </a:r>
            <a:r>
              <a:rPr lang="en-US" sz="2400" dirty="0" err="1" smtClean="0"/>
              <a:t>PyHEADTAIL</a:t>
            </a:r>
            <a:r>
              <a:rPr lang="en-US" sz="2400" dirty="0" smtClean="0"/>
              <a:t> wake kick computations -&gt; all the optimizations</a:t>
            </a:r>
          </a:p>
          <a:p>
            <a:r>
              <a:rPr lang="en-US" sz="2400" dirty="0" smtClean="0"/>
              <a:t>Leads naturally to complementary theory to the </a:t>
            </a:r>
            <a:r>
              <a:rPr lang="en-US" sz="2400" dirty="0" err="1" smtClean="0"/>
              <a:t>Sacherer</a:t>
            </a:r>
            <a:r>
              <a:rPr lang="en-US" sz="2400" dirty="0" smtClean="0"/>
              <a:t> approach can be used when only wake field is at hand</a:t>
            </a:r>
          </a:p>
          <a:p>
            <a:r>
              <a:rPr lang="en-US" sz="2400" dirty="0" smtClean="0"/>
              <a:t>Allows treatment of </a:t>
            </a:r>
            <a:r>
              <a:rPr lang="en-US" sz="2400" dirty="0" err="1" smtClean="0"/>
              <a:t>wakefields</a:t>
            </a:r>
            <a:r>
              <a:rPr lang="en-US" sz="2400" dirty="0" smtClean="0"/>
              <a:t> which </a:t>
            </a:r>
            <a:r>
              <a:rPr lang="en-US" sz="2400" dirty="0"/>
              <a:t> </a:t>
            </a:r>
            <a:r>
              <a:rPr lang="en-US" sz="2400" dirty="0" smtClean="0"/>
              <a:t>extend far ahead of bunches</a:t>
            </a:r>
            <a:endParaRPr lang="en-US" sz="2400" dirty="0"/>
          </a:p>
          <a:p>
            <a:r>
              <a:rPr lang="en-US" sz="2400" dirty="0"/>
              <a:t>Automatically comes with complementary numerical implementation which can be used for benchmarking, cross checking, </a:t>
            </a:r>
            <a:r>
              <a:rPr lang="en-US" sz="2400" dirty="0" err="1"/>
              <a:t>etc</a:t>
            </a:r>
            <a:endParaRPr lang="en-US" sz="2400" dirty="0"/>
          </a:p>
          <a:p>
            <a:r>
              <a:rPr lang="en-US" sz="2400" dirty="0" smtClean="0"/>
              <a:t>Faster algorithm</a:t>
            </a:r>
            <a:endParaRPr lang="en-US" sz="2400" dirty="0" smtClean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39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Background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Wake algorithms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Benchmarking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Performance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Applications</a:t>
            </a:r>
          </a:p>
          <a:p>
            <a:pPr marL="571500" indent="-571500">
              <a:buFont typeface="+mj-lt"/>
              <a:buAutoNum type="romanUcPeriod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 Komppula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meeting 15.06.2018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850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PyHEADTAIL</a:t>
            </a:r>
            <a:r>
              <a:rPr lang="en-US" dirty="0" smtClean="0"/>
              <a:t> wake algorithms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36343"/>
            <a:ext cx="10763250" cy="508093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There are several different </a:t>
            </a:r>
            <a:r>
              <a:rPr lang="en-US" dirty="0" err="1" smtClean="0"/>
              <a:t>multibunch</a:t>
            </a:r>
            <a:r>
              <a:rPr lang="en-US" dirty="0" smtClean="0"/>
              <a:t> wake algorithms in </a:t>
            </a:r>
            <a:r>
              <a:rPr lang="en-US" dirty="0" err="1"/>
              <a:t>PyHEADTAIL</a:t>
            </a:r>
            <a:endParaRPr lang="en-US" dirty="0"/>
          </a:p>
          <a:p>
            <a:pPr lvl="1"/>
            <a:r>
              <a:rPr lang="en-US" b="1" dirty="0" smtClean="0"/>
              <a:t>Differences in the algorithms do </a:t>
            </a:r>
            <a:r>
              <a:rPr lang="en-US" b="1" dirty="0"/>
              <a:t>not change the results!</a:t>
            </a:r>
          </a:p>
          <a:p>
            <a:pPr lvl="1"/>
            <a:r>
              <a:rPr lang="en-US" dirty="0"/>
              <a:t>Only </a:t>
            </a:r>
            <a:r>
              <a:rPr lang="en-US" dirty="0" smtClean="0"/>
              <a:t>difference is the reference </a:t>
            </a:r>
            <a:r>
              <a:rPr lang="en-US" dirty="0" err="1" smtClean="0"/>
              <a:t>framebetween</a:t>
            </a:r>
            <a:r>
              <a:rPr lang="en-US" dirty="0" smtClean="0"/>
              <a:t> </a:t>
            </a:r>
            <a:r>
              <a:rPr lang="en-US" dirty="0"/>
              <a:t>the linear and circular </a:t>
            </a:r>
            <a:r>
              <a:rPr lang="en-US" dirty="0" smtClean="0"/>
              <a:t>convolution wakes</a:t>
            </a:r>
          </a:p>
          <a:p>
            <a:r>
              <a:rPr lang="en-US" dirty="0" smtClean="0"/>
              <a:t>Linear convolution wakes:</a:t>
            </a:r>
          </a:p>
          <a:p>
            <a:pPr lvl="1"/>
            <a:r>
              <a:rPr lang="en-US" dirty="0" err="1" smtClean="0"/>
              <a:t>mpi</a:t>
            </a:r>
            <a:r>
              <a:rPr lang="en-US" dirty="0" smtClean="0"/>
              <a:t>=True</a:t>
            </a:r>
          </a:p>
          <a:p>
            <a:pPr lvl="2"/>
            <a:r>
              <a:rPr lang="en-US" dirty="0" smtClean="0"/>
              <a:t>The original algorithm</a:t>
            </a:r>
          </a:p>
          <a:p>
            <a:pPr lvl="1"/>
            <a:r>
              <a:rPr lang="en-US" dirty="0" err="1" smtClean="0"/>
              <a:t>mpi</a:t>
            </a:r>
            <a:r>
              <a:rPr lang="en-US" dirty="0" smtClean="0"/>
              <a:t>=“</a:t>
            </a:r>
            <a:r>
              <a:rPr lang="en-US" dirty="0" err="1" smtClean="0"/>
              <a:t>memory_optimized</a:t>
            </a:r>
            <a:r>
              <a:rPr lang="en-US" dirty="0" smtClean="0"/>
              <a:t>”</a:t>
            </a:r>
          </a:p>
          <a:p>
            <a:pPr lvl="2"/>
            <a:r>
              <a:rPr lang="en-US" dirty="0" smtClean="0"/>
              <a:t>Wake kicks are calculated for each tracked bunch</a:t>
            </a:r>
          </a:p>
          <a:p>
            <a:pPr lvl="2"/>
            <a:r>
              <a:rPr lang="en-US" dirty="0" smtClean="0"/>
              <a:t>Optimized for a few bunches, (up to 150-250 bunches with the LHC)</a:t>
            </a:r>
          </a:p>
          <a:p>
            <a:pPr lvl="1"/>
            <a:r>
              <a:rPr lang="en-US" b="1" dirty="0" err="1" smtClean="0"/>
              <a:t>mpi</a:t>
            </a:r>
            <a:r>
              <a:rPr lang="en-US" b="1" dirty="0" smtClean="0"/>
              <a:t>=“</a:t>
            </a:r>
            <a:r>
              <a:rPr lang="en-US" b="1" dirty="0" err="1" smtClean="0"/>
              <a:t>linear_full_ring_fft</a:t>
            </a:r>
            <a:r>
              <a:rPr lang="en-US" b="1" dirty="0" smtClean="0"/>
              <a:t>”</a:t>
            </a:r>
          </a:p>
          <a:p>
            <a:pPr lvl="2"/>
            <a:r>
              <a:rPr lang="en-US" dirty="0"/>
              <a:t>Wake kicks are calculated for </a:t>
            </a:r>
            <a:r>
              <a:rPr lang="en-US" dirty="0" smtClean="0"/>
              <a:t>each bucket, even if empty, which allows “compressed convolution”</a:t>
            </a:r>
          </a:p>
          <a:p>
            <a:pPr lvl="2"/>
            <a:r>
              <a:rPr lang="en-US" dirty="0" smtClean="0"/>
              <a:t>Allows efficient use of the FFT convolution </a:t>
            </a:r>
          </a:p>
          <a:p>
            <a:pPr marL="914400" lvl="2" indent="0">
              <a:buNone/>
            </a:pPr>
            <a:r>
              <a:rPr lang="en-US" dirty="0" smtClean="0"/>
              <a:t>	-&gt; faster when filling factor &gt;5-10%</a:t>
            </a:r>
          </a:p>
          <a:p>
            <a:r>
              <a:rPr lang="en-US" dirty="0" smtClean="0"/>
              <a:t>Circular convolution wakes:</a:t>
            </a:r>
          </a:p>
          <a:p>
            <a:pPr lvl="1"/>
            <a:r>
              <a:rPr lang="en-US" dirty="0" err="1"/>
              <a:t>mpi</a:t>
            </a:r>
            <a:r>
              <a:rPr lang="en-US" dirty="0" smtClean="0"/>
              <a:t>=“</a:t>
            </a:r>
            <a:r>
              <a:rPr lang="en-US" dirty="0" err="1" smtClean="0"/>
              <a:t>circular_full_ring_fft</a:t>
            </a:r>
            <a:r>
              <a:rPr lang="en-US" dirty="0"/>
              <a:t>”</a:t>
            </a:r>
          </a:p>
          <a:p>
            <a:pPr lvl="2"/>
            <a:r>
              <a:rPr lang="en-US" dirty="0"/>
              <a:t>Wake kicks are calculated for each bucket, even if empty</a:t>
            </a:r>
          </a:p>
          <a:p>
            <a:pPr lvl="2"/>
            <a:r>
              <a:rPr lang="en-US" dirty="0"/>
              <a:t>Allows efficient use of </a:t>
            </a:r>
            <a:r>
              <a:rPr lang="en-US" dirty="0" smtClean="0"/>
              <a:t>the FFT </a:t>
            </a:r>
            <a:r>
              <a:rPr lang="en-US" dirty="0"/>
              <a:t>convolution </a:t>
            </a:r>
            <a:endParaRPr lang="en-US" dirty="0" smtClean="0"/>
          </a:p>
          <a:p>
            <a:pPr lvl="2"/>
            <a:r>
              <a:rPr lang="en-US" dirty="0" smtClean="0"/>
              <a:t>In theory 2x faster than “</a:t>
            </a:r>
            <a:r>
              <a:rPr lang="en-US" dirty="0" err="1" smtClean="0"/>
              <a:t>linear_full_ring_fft</a:t>
            </a:r>
            <a:r>
              <a:rPr lang="en-US" dirty="0" smtClean="0"/>
              <a:t>” because the FFT convolution  is naturally circular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36363" y="4795532"/>
            <a:ext cx="4891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See more details </a:t>
            </a:r>
            <a:r>
              <a:rPr lang="en-US" sz="2000" b="1" dirty="0" smtClean="0"/>
              <a:t>from </a:t>
            </a:r>
            <a:r>
              <a:rPr lang="en-US" sz="2000" b="1" dirty="0" smtClean="0"/>
              <a:t>Nicolas’ presentation </a:t>
            </a:r>
            <a:endParaRPr lang="en-GB" sz="2000" b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6106787" y="4653270"/>
            <a:ext cx="1235676" cy="3707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6271591" y="5319347"/>
            <a:ext cx="1088457" cy="1074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12</a:t>
            </a:fld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025221" y="3603339"/>
            <a:ext cx="306624" cy="32316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8904" y="3170844"/>
            <a:ext cx="9556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I’ll focus</a:t>
            </a:r>
          </a:p>
          <a:p>
            <a:r>
              <a:rPr lang="fi-FI" dirty="0" smtClean="0"/>
              <a:t>on this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2851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compressed convolution works?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27" y="1612017"/>
            <a:ext cx="9240746" cy="45098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75839" y="1317036"/>
            <a:ext cx="7209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Full convolution between wake function and bunches without optimization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03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compressed convolution works?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330" y="1612017"/>
            <a:ext cx="9207339" cy="45098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52549" y="1317036"/>
            <a:ext cx="7032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1) Pick relevant  periodic data from the moments and the wake function  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2906412" y="4756373"/>
            <a:ext cx="2353952" cy="534256"/>
          </a:xfrm>
          <a:prstGeom prst="straightConnector1">
            <a:avLst/>
          </a:prstGeom>
          <a:ln w="3492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3647326" y="4740681"/>
            <a:ext cx="2034279" cy="569372"/>
          </a:xfrm>
          <a:prstGeom prst="straightConnector1">
            <a:avLst/>
          </a:prstGeom>
          <a:ln w="3492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4356243" y="4705470"/>
            <a:ext cx="1583499" cy="630083"/>
          </a:xfrm>
          <a:prstGeom prst="straightConnector1">
            <a:avLst/>
          </a:prstGeom>
          <a:ln w="3492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5147992" y="4705471"/>
            <a:ext cx="853286" cy="604582"/>
          </a:xfrm>
          <a:prstGeom prst="straightConnector1">
            <a:avLst/>
          </a:prstGeom>
          <a:ln w="3492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5969282" y="4740681"/>
            <a:ext cx="126717" cy="569372"/>
          </a:xfrm>
          <a:prstGeom prst="straightConnector1">
            <a:avLst/>
          </a:prstGeom>
          <a:ln w="3492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 flipH="1">
            <a:off x="6589553" y="4683009"/>
            <a:ext cx="3273637" cy="630083"/>
            <a:chOff x="3058812" y="4857870"/>
            <a:chExt cx="3189587" cy="630083"/>
          </a:xfrm>
        </p:grpSpPr>
        <p:cxnSp>
          <p:nvCxnSpPr>
            <p:cNvPr id="28" name="Straight Arrow Connector 27"/>
            <p:cNvCxnSpPr/>
            <p:nvPr/>
          </p:nvCxnSpPr>
          <p:spPr>
            <a:xfrm flipH="1" flipV="1">
              <a:off x="3058812" y="4908773"/>
              <a:ext cx="2353952" cy="534256"/>
            </a:xfrm>
            <a:prstGeom prst="straightConnector1">
              <a:avLst/>
            </a:prstGeom>
            <a:ln w="3492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 flipV="1">
              <a:off x="3799726" y="4893081"/>
              <a:ext cx="2034279" cy="569372"/>
            </a:xfrm>
            <a:prstGeom prst="straightConnector1">
              <a:avLst/>
            </a:prstGeom>
            <a:ln w="3492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4508643" y="4857870"/>
              <a:ext cx="1583499" cy="630083"/>
            </a:xfrm>
            <a:prstGeom prst="straightConnector1">
              <a:avLst/>
            </a:prstGeom>
            <a:ln w="3492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 flipV="1">
              <a:off x="5300392" y="4857871"/>
              <a:ext cx="853286" cy="604582"/>
            </a:xfrm>
            <a:prstGeom prst="straightConnector1">
              <a:avLst/>
            </a:prstGeom>
            <a:ln w="3492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H="1" flipV="1">
              <a:off x="6121682" y="4893081"/>
              <a:ext cx="126717" cy="569372"/>
            </a:xfrm>
            <a:prstGeom prst="straightConnector1">
              <a:avLst/>
            </a:prstGeom>
            <a:ln w="3492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4967352" y="5259807"/>
            <a:ext cx="2832635" cy="369332"/>
          </a:xfrm>
          <a:prstGeom prst="rect">
            <a:avLst/>
          </a:prstGeom>
          <a:solidFill>
            <a:schemeClr val="accent2">
              <a:lumMod val="60000"/>
              <a:lumOff val="40000"/>
              <a:alpha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These parts can be removed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4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compressed convolution works?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736" y="1614550"/>
            <a:ext cx="9140527" cy="45048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52549" y="1317036"/>
            <a:ext cx="4373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) Compress data and calculate convolution 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07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compressed convolution works?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574" y="1636473"/>
            <a:ext cx="9038851" cy="44609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36100" y="1343915"/>
            <a:ext cx="8328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results from the full convolution and the compressed convolution are exactly same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1953723">
            <a:off x="3373697" y="3489855"/>
            <a:ext cx="6485622" cy="461665"/>
          </a:xfrm>
          <a:prstGeom prst="rect">
            <a:avLst/>
          </a:prstGeom>
          <a:solidFill>
            <a:schemeClr val="accent1">
              <a:lumMod val="40000"/>
              <a:lumOff val="60000"/>
              <a:alpha val="62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See more </a:t>
            </a:r>
            <a:r>
              <a:rPr lang="en-US" sz="2400" b="1" dirty="0" err="1" smtClean="0"/>
              <a:t>detailes</a:t>
            </a:r>
            <a:r>
              <a:rPr lang="en-US" sz="2400" b="1" dirty="0" smtClean="0"/>
              <a:t> from </a:t>
            </a:r>
            <a:r>
              <a:rPr lang="en-US" sz="2400" b="1" dirty="0" smtClean="0"/>
              <a:t>the Nicolas’ presentation </a:t>
            </a:r>
            <a:endParaRPr lang="en-GB" sz="24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634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efficient is it?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0799" y="1329743"/>
            <a:ext cx="7401674" cy="4807782"/>
          </a:xfrm>
        </p:spPr>
        <p:txBody>
          <a:bodyPr>
            <a:normAutofit/>
          </a:bodyPr>
          <a:lstStyle/>
          <a:p>
            <a:r>
              <a:rPr lang="en-US" dirty="0" smtClean="0"/>
              <a:t>Benefits</a:t>
            </a:r>
          </a:p>
          <a:p>
            <a:pPr lvl="1"/>
            <a:r>
              <a:rPr lang="en-US" dirty="0" smtClean="0"/>
              <a:t>FFT convolution scales as </a:t>
            </a:r>
            <a:r>
              <a:rPr lang="en-US" dirty="0" err="1"/>
              <a:t>N</a:t>
            </a:r>
            <a:r>
              <a:rPr lang="en-US" baseline="-25000" dirty="0" err="1"/>
              <a:t>tot</a:t>
            </a:r>
            <a:r>
              <a:rPr lang="en-US" baseline="-25000" dirty="0"/>
              <a:t> </a:t>
            </a:r>
            <a:r>
              <a:rPr lang="en-US" dirty="0"/>
              <a:t>log(</a:t>
            </a:r>
            <a:r>
              <a:rPr lang="en-US" dirty="0" err="1"/>
              <a:t>N</a:t>
            </a:r>
            <a:r>
              <a:rPr lang="en-US" baseline="-25000" dirty="0" err="1"/>
              <a:t>tot</a:t>
            </a:r>
            <a:r>
              <a:rPr lang="en-US" dirty="0"/>
              <a:t>)</a:t>
            </a:r>
            <a:endParaRPr lang="en-US" dirty="0" smtClean="0"/>
          </a:p>
          <a:p>
            <a:pPr lvl="1"/>
            <a:r>
              <a:rPr lang="en-US" dirty="0" smtClean="0"/>
              <a:t>Wake field calculations can be efficiently parallelized to one turn length blocks</a:t>
            </a:r>
          </a:p>
          <a:p>
            <a:pPr lvl="1"/>
            <a:r>
              <a:rPr lang="en-US" dirty="0" smtClean="0"/>
              <a:t>Faster than N</a:t>
            </a:r>
            <a:r>
              <a:rPr lang="en-US" baseline="30000" dirty="0" smtClean="0"/>
              <a:t>2</a:t>
            </a:r>
            <a:r>
              <a:rPr lang="en-US" dirty="0"/>
              <a:t> </a:t>
            </a:r>
            <a:r>
              <a:rPr lang="en-US" dirty="0" smtClean="0"/>
              <a:t>algorithms when filling factor &gt;5-15%</a:t>
            </a:r>
          </a:p>
          <a:p>
            <a:r>
              <a:rPr lang="en-US" dirty="0" smtClean="0"/>
              <a:t>Drawbacks</a:t>
            </a:r>
          </a:p>
          <a:p>
            <a:pPr lvl="1"/>
            <a:r>
              <a:rPr lang="en-US" dirty="0" smtClean="0"/>
              <a:t>Padding needed -&gt; doubles the number of slices</a:t>
            </a:r>
          </a:p>
          <a:p>
            <a:pPr lvl="1"/>
            <a:r>
              <a:rPr lang="en-US" dirty="0" smtClean="0"/>
              <a:t>Includes all the buckets, even if they are empty</a:t>
            </a:r>
          </a:p>
          <a:p>
            <a:pPr lvl="1"/>
            <a:r>
              <a:rPr lang="en-US" dirty="0" smtClean="0"/>
              <a:t>Can be efficiently parallelized only to the total number of wake turns in the simulation (all wake kick objects in all planes)</a:t>
            </a:r>
          </a:p>
          <a:p>
            <a:pPr lvl="1"/>
            <a:r>
              <a:rPr lang="en-US" dirty="0" smtClean="0"/>
              <a:t>More data transfer between nodes, </a:t>
            </a:r>
            <a:r>
              <a:rPr lang="en-US" dirty="0"/>
              <a:t>but reasonable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473" y="1952089"/>
            <a:ext cx="4120199" cy="32961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500188" y="4438434"/>
            <a:ext cx="1340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og-log scale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10779371" y="3041245"/>
            <a:ext cx="206236" cy="3295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473812" y="3300469"/>
            <a:ext cx="1202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N</a:t>
            </a:r>
            <a:r>
              <a:rPr lang="en-US" sz="1400" b="1" baseline="30000" dirty="0" smtClean="0"/>
              <a:t>2</a:t>
            </a:r>
            <a:r>
              <a:rPr lang="en-US" sz="1400" b="1" dirty="0" smtClean="0"/>
              <a:t> algorithms</a:t>
            </a:r>
            <a:endParaRPr lang="en-GB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607342" y="3166789"/>
            <a:ext cx="1107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N</a:t>
            </a:r>
            <a:r>
              <a:rPr lang="en-US" sz="1400" b="1" baseline="-25000" dirty="0" err="1" smtClean="0"/>
              <a:t>tot</a:t>
            </a:r>
            <a:r>
              <a:rPr lang="en-US" sz="1400" b="1" baseline="-25000" dirty="0" smtClean="0"/>
              <a:t> </a:t>
            </a:r>
            <a:r>
              <a:rPr lang="en-US" sz="1400" b="1" dirty="0" smtClean="0"/>
              <a:t>log(</a:t>
            </a:r>
            <a:r>
              <a:rPr lang="en-US" sz="1400" b="1" dirty="0" err="1" smtClean="0"/>
              <a:t>N</a:t>
            </a:r>
            <a:r>
              <a:rPr lang="en-US" sz="1400" b="1" baseline="-25000" dirty="0" err="1" smtClean="0"/>
              <a:t>tot</a:t>
            </a:r>
            <a:r>
              <a:rPr lang="en-US" sz="1400" b="1" dirty="0" smtClean="0"/>
              <a:t>)</a:t>
            </a:r>
            <a:br>
              <a:rPr lang="en-US" sz="1400" b="1" dirty="0" smtClean="0"/>
            </a:br>
            <a:r>
              <a:rPr lang="en-US" sz="1400" b="1" dirty="0" smtClean="0"/>
              <a:t>algorithms</a:t>
            </a:r>
            <a:endParaRPr lang="en-GB" sz="1400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9029700" y="3648808"/>
            <a:ext cx="163470" cy="28759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28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Background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Wake algorithms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Benchmarking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Performance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Applications</a:t>
            </a:r>
          </a:p>
          <a:p>
            <a:pPr marL="571500" indent="-571500">
              <a:buFont typeface="+mj-lt"/>
              <a:buAutoNum type="romanUcPeriod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 Komppula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meeting 15.06.2018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761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034" y="1158738"/>
            <a:ext cx="8545689" cy="4806950"/>
          </a:xfrm>
        </p:spPr>
      </p:pic>
      <p:sp>
        <p:nvSpPr>
          <p:cNvPr id="5" name="TextBox 4"/>
          <p:cNvSpPr txBox="1"/>
          <p:nvPr/>
        </p:nvSpPr>
        <p:spPr>
          <a:xfrm>
            <a:off x="8418210" y="5947155"/>
            <a:ext cx="37737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004_test_split_slicing.py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10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Background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Wake algorithms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Benchmarking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Performance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Applications</a:t>
            </a:r>
          </a:p>
          <a:p>
            <a:pPr marL="571500" indent="-571500">
              <a:buFont typeface="+mj-lt"/>
              <a:buAutoNum type="romanUcPeriod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 Komppula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meeting 15.06.2018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597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" y="1099378"/>
            <a:ext cx="11805728" cy="3030136"/>
          </a:xfrm>
        </p:spPr>
      </p:pic>
      <p:sp>
        <p:nvSpPr>
          <p:cNvPr id="3" name="TextBox 2"/>
          <p:cNvSpPr txBox="1"/>
          <p:nvPr/>
        </p:nvSpPr>
        <p:spPr>
          <a:xfrm>
            <a:off x="5198804" y="6006790"/>
            <a:ext cx="6993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003a_rigid_beam_test__linear_convolution.py</a:t>
            </a:r>
            <a:endParaRPr lang="en-GB" sz="2800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7813"/>
            <a:ext cx="11805728" cy="3030136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4190157"/>
            <a:ext cx="10515600" cy="190361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All the linear convolution wake implementations give exactly same traces</a:t>
            </a:r>
          </a:p>
          <a:p>
            <a:pPr lvl="1"/>
            <a:r>
              <a:rPr lang="en-US" dirty="0" err="1" smtClean="0"/>
              <a:t>mpi</a:t>
            </a:r>
            <a:r>
              <a:rPr lang="en-US" dirty="0" smtClean="0"/>
              <a:t>=‘</a:t>
            </a:r>
            <a:r>
              <a:rPr lang="en-US" dirty="0" err="1" smtClean="0"/>
              <a:t>linear_mpi_full_ring_fft</a:t>
            </a:r>
            <a:r>
              <a:rPr lang="en-US" dirty="0" smtClean="0"/>
              <a:t>’</a:t>
            </a:r>
          </a:p>
          <a:p>
            <a:pPr lvl="1"/>
            <a:r>
              <a:rPr lang="en-US" dirty="0" err="1"/>
              <a:t>mpi</a:t>
            </a:r>
            <a:r>
              <a:rPr lang="en-US" dirty="0"/>
              <a:t>=</a:t>
            </a:r>
            <a:r>
              <a:rPr lang="en-US" dirty="0" smtClean="0"/>
              <a:t>‘</a:t>
            </a:r>
            <a:r>
              <a:rPr lang="en-US" dirty="0" err="1" smtClean="0"/>
              <a:t>memory_optimized</a:t>
            </a:r>
            <a:r>
              <a:rPr lang="en-US" dirty="0" smtClean="0"/>
              <a:t>’</a:t>
            </a:r>
          </a:p>
          <a:p>
            <a:pPr lvl="1"/>
            <a:r>
              <a:rPr lang="en-US" dirty="0" err="1" smtClean="0"/>
              <a:t>mpi</a:t>
            </a:r>
            <a:r>
              <a:rPr lang="en-US" dirty="0" smtClean="0"/>
              <a:t>=True (original (</a:t>
            </a:r>
            <a:r>
              <a:rPr lang="en-US" dirty="0" err="1" smtClean="0"/>
              <a:t>py</a:t>
            </a:r>
            <a:r>
              <a:rPr lang="en-US" dirty="0" smtClean="0"/>
              <a:t>)HEADTAIL implementation)</a:t>
            </a:r>
          </a:p>
          <a:p>
            <a:pPr lvl="1"/>
            <a:r>
              <a:rPr lang="en-US" dirty="0" smtClean="0"/>
              <a:t>Independent minimalistic code with an uniformly sliced ring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PyHEADTAIL</a:t>
            </a:r>
            <a:r>
              <a:rPr lang="en-US" dirty="0" smtClean="0"/>
              <a:t> meeting 15/06/2018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23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599" y="944190"/>
            <a:ext cx="5271976" cy="3294984"/>
          </a:xfrm>
        </p:spPr>
      </p:pic>
      <p:sp>
        <p:nvSpPr>
          <p:cNvPr id="5" name="TextBox 4"/>
          <p:cNvSpPr txBox="1"/>
          <p:nvPr/>
        </p:nvSpPr>
        <p:spPr>
          <a:xfrm>
            <a:off x="5967988" y="6006791"/>
            <a:ext cx="6224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005_compare_wake_implementations.py</a:t>
            </a:r>
            <a:endParaRPr lang="en-GB" sz="2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84610" y="4304249"/>
            <a:ext cx="10515600" cy="171131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Point like bunch beams are good tests for wake implementations</a:t>
            </a:r>
          </a:p>
          <a:p>
            <a:pPr lvl="1"/>
            <a:r>
              <a:rPr lang="en-US" dirty="0" smtClean="0"/>
              <a:t>Intra bunch motion does not affect results</a:t>
            </a:r>
          </a:p>
          <a:p>
            <a:pPr lvl="1"/>
            <a:r>
              <a:rPr lang="en-US" dirty="0" smtClean="0"/>
              <a:t>Simpler theories</a:t>
            </a:r>
          </a:p>
          <a:p>
            <a:r>
              <a:rPr lang="en-US" dirty="0" smtClean="0"/>
              <a:t>Different wake approaches give exactly same growth rates</a:t>
            </a:r>
          </a:p>
          <a:p>
            <a:r>
              <a:rPr lang="en-US" dirty="0" smtClean="0"/>
              <a:t>The results match excellently to the point like bunch theory from wake function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93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PyHEADTAIL</a:t>
            </a:r>
            <a:r>
              <a:rPr lang="en-US" dirty="0" smtClean="0"/>
              <a:t> vs NHT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051005"/>
            <a:ext cx="10515600" cy="1301578"/>
          </a:xfrm>
        </p:spPr>
        <p:txBody>
          <a:bodyPr>
            <a:normAutofit/>
          </a:bodyPr>
          <a:lstStyle/>
          <a:p>
            <a:r>
              <a:rPr lang="en-US" dirty="0" smtClean="0"/>
              <a:t>Results between the Nested </a:t>
            </a:r>
            <a:r>
              <a:rPr lang="en-US" dirty="0" smtClean="0"/>
              <a:t>Head-tail </a:t>
            </a:r>
            <a:r>
              <a:rPr lang="en-US" dirty="0" smtClean="0"/>
              <a:t>and </a:t>
            </a:r>
            <a:r>
              <a:rPr lang="en-US" dirty="0" err="1" smtClean="0"/>
              <a:t>PyHEADTAIL</a:t>
            </a:r>
            <a:r>
              <a:rPr lang="en-US" dirty="0" smtClean="0"/>
              <a:t> match well </a:t>
            </a:r>
          </a:p>
          <a:p>
            <a:pPr lvl="1"/>
            <a:r>
              <a:rPr lang="en-US" dirty="0" smtClean="0"/>
              <a:t>The error in the wake implementation had negligible effect because of the relatively short length of the wake function</a:t>
            </a:r>
            <a:endParaRPr lang="en-US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62" y="1605639"/>
            <a:ext cx="5992312" cy="299931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38814" y="1557437"/>
            <a:ext cx="2358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1.97 GHz HL-LHC HOM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72739"/>
            <a:ext cx="5486411" cy="3657607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1438814" y="2201237"/>
            <a:ext cx="543698" cy="16475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85319" y="1998361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Solid lines: NHT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1757283" y="2813746"/>
            <a:ext cx="391297" cy="40607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80983" y="3219819"/>
            <a:ext cx="2090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Dots: </a:t>
            </a:r>
            <a:r>
              <a:rPr lang="en-US" dirty="0" err="1" smtClean="0"/>
              <a:t>PyHT</a:t>
            </a:r>
            <a:r>
              <a:rPr lang="en-US" dirty="0" smtClean="0"/>
              <a:t>, 12/2017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05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Background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Wake algorithms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Benchmarking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Performance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Applications</a:t>
            </a:r>
          </a:p>
          <a:p>
            <a:pPr marL="571500" indent="-571500">
              <a:buFont typeface="+mj-lt"/>
              <a:buAutoNum type="romanUcPeriod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 Komppula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meeting 15.06.2018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98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evolution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54" y="1403324"/>
            <a:ext cx="4982405" cy="27911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36113" y="1118582"/>
            <a:ext cx="2954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December 2017, batch-nodes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304" y="1439213"/>
            <a:ext cx="5199365" cy="2835762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56459" y="4268066"/>
            <a:ext cx="10515600" cy="231782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A factor of 2-3 better performance now</a:t>
            </a:r>
          </a:p>
          <a:p>
            <a:pPr lvl="1"/>
            <a:r>
              <a:rPr lang="en-US" dirty="0" smtClean="0"/>
              <a:t>Improved code and cluster performances, </a:t>
            </a:r>
            <a:r>
              <a:rPr lang="en-US" dirty="0" smtClean="0"/>
              <a:t>still room for code improvements</a:t>
            </a:r>
            <a:endParaRPr lang="en-US" dirty="0"/>
          </a:p>
          <a:p>
            <a:pPr lvl="1"/>
            <a:r>
              <a:rPr lang="en-US" dirty="0" smtClean="0"/>
              <a:t>Cluster optimization procedure is unclear, it might be possible to improve cluster/MPI efficiency at high number of cores</a:t>
            </a:r>
          </a:p>
          <a:p>
            <a:r>
              <a:rPr lang="en-US" dirty="0" smtClean="0"/>
              <a:t>Perspective </a:t>
            </a:r>
          </a:p>
          <a:p>
            <a:pPr lvl="1"/>
            <a:r>
              <a:rPr lang="en-US" dirty="0"/>
              <a:t>The HL-LHC </a:t>
            </a:r>
            <a:r>
              <a:rPr lang="en-US" dirty="0" smtClean="0"/>
              <a:t>2GHz HOM </a:t>
            </a:r>
            <a:r>
              <a:rPr lang="en-US" dirty="0"/>
              <a:t>test is </a:t>
            </a:r>
            <a:r>
              <a:rPr lang="en-US" dirty="0" smtClean="0"/>
              <a:t>easy: </a:t>
            </a:r>
            <a:r>
              <a:rPr lang="en-US" dirty="0"/>
              <a:t>3564 bunches, 20k </a:t>
            </a:r>
            <a:r>
              <a:rPr lang="en-US" dirty="0" err="1"/>
              <a:t>mppb</a:t>
            </a:r>
            <a:r>
              <a:rPr lang="en-US" dirty="0"/>
              <a:t>, 20 slices per bunch, </a:t>
            </a:r>
            <a:r>
              <a:rPr lang="en-US" dirty="0" smtClean="0"/>
              <a:t>3 turns wake, </a:t>
            </a:r>
            <a:r>
              <a:rPr lang="en-US" dirty="0" err="1" smtClean="0"/>
              <a:t>chroma</a:t>
            </a:r>
            <a:endParaRPr lang="en-US" dirty="0" smtClean="0"/>
          </a:p>
          <a:p>
            <a:pPr marL="914400" lvl="2" indent="0">
              <a:buNone/>
            </a:pPr>
            <a:r>
              <a:rPr lang="en-US" dirty="0" smtClean="0"/>
              <a:t>=&gt; 0.7 s per turn on 40 cores (2 nodes)</a:t>
            </a:r>
            <a:endParaRPr lang="en-US" dirty="0"/>
          </a:p>
          <a:p>
            <a:pPr lvl="1"/>
            <a:r>
              <a:rPr lang="en-US" dirty="0" smtClean="0"/>
              <a:t>One-tenth of </a:t>
            </a:r>
            <a:r>
              <a:rPr lang="en-US" dirty="0"/>
              <a:t>the CERN </a:t>
            </a:r>
            <a:r>
              <a:rPr lang="en-US" dirty="0" smtClean="0"/>
              <a:t>HPC be-long queue: 8 nodes =  160 </a:t>
            </a:r>
            <a:r>
              <a:rPr lang="en-US" dirty="0"/>
              <a:t>real </a:t>
            </a:r>
            <a:r>
              <a:rPr lang="en-US" dirty="0" smtClean="0"/>
              <a:t>cores </a:t>
            </a:r>
            <a:r>
              <a:rPr lang="en-US" dirty="0"/>
              <a:t>/ </a:t>
            </a:r>
            <a:r>
              <a:rPr lang="en-US" dirty="0" smtClean="0"/>
              <a:t>320 </a:t>
            </a:r>
            <a:r>
              <a:rPr lang="en-US" dirty="0"/>
              <a:t>ranks</a:t>
            </a:r>
          </a:p>
          <a:p>
            <a:pPr lvl="2"/>
            <a:r>
              <a:rPr lang="en-US" dirty="0"/>
              <a:t>1 month = </a:t>
            </a:r>
            <a:r>
              <a:rPr lang="en-US" dirty="0" smtClean="0"/>
              <a:t>2.6*10</a:t>
            </a:r>
            <a:r>
              <a:rPr lang="en-US" baseline="30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seconds =&gt; 10</a:t>
            </a:r>
            <a:r>
              <a:rPr lang="en-US" baseline="30000" dirty="0"/>
              <a:t>6</a:t>
            </a:r>
            <a:r>
              <a:rPr lang="en-US" dirty="0" smtClean="0"/>
              <a:t> </a:t>
            </a:r>
            <a:r>
              <a:rPr lang="en-US" dirty="0"/>
              <a:t>turns </a:t>
            </a:r>
            <a:r>
              <a:rPr lang="en-US" dirty="0" smtClean="0"/>
              <a:t>when tracking </a:t>
            </a:r>
            <a:r>
              <a:rPr lang="en-US" dirty="0"/>
              <a:t>2.6 s per turn</a:t>
            </a:r>
          </a:p>
          <a:p>
            <a:pPr marL="457200" lvl="1" indent="0">
              <a:buNone/>
            </a:pPr>
            <a:r>
              <a:rPr lang="en-US" dirty="0" smtClean="0"/>
              <a:t>	=&gt; </a:t>
            </a:r>
            <a:r>
              <a:rPr lang="en-US" dirty="0"/>
              <a:t>Full LHC beam can be simulated </a:t>
            </a:r>
            <a:r>
              <a:rPr lang="en-US" dirty="0" smtClean="0"/>
              <a:t>with chromaticity with 100k </a:t>
            </a:r>
            <a:r>
              <a:rPr lang="en-US" dirty="0" err="1" smtClean="0"/>
              <a:t>mppb</a:t>
            </a:r>
            <a:r>
              <a:rPr lang="en-US" dirty="0" smtClean="0"/>
              <a:t> and 100 slices per bunch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322652" y="1182419"/>
            <a:ext cx="2109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June 2018, be-nodes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24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0320577" y="3215061"/>
            <a:ext cx="22481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3564 </a:t>
            </a:r>
            <a:r>
              <a:rPr lang="en-US" sz="1200" dirty="0" smtClean="0"/>
              <a:t>bunches, 20k </a:t>
            </a:r>
            <a:r>
              <a:rPr lang="en-US" sz="1200" dirty="0" err="1" smtClean="0"/>
              <a:t>mppb</a:t>
            </a:r>
            <a:endParaRPr lang="en-US" sz="1200" dirty="0" smtClean="0"/>
          </a:p>
          <a:p>
            <a:r>
              <a:rPr lang="en-US" sz="1200" dirty="0" smtClean="0"/>
              <a:t>20 </a:t>
            </a:r>
            <a:r>
              <a:rPr lang="en-US" sz="1200" dirty="0"/>
              <a:t>slices per </a:t>
            </a:r>
            <a:r>
              <a:rPr lang="en-US" sz="1200" dirty="0" smtClean="0"/>
              <a:t>bunch</a:t>
            </a:r>
          </a:p>
          <a:p>
            <a:r>
              <a:rPr lang="en-US" sz="1200" dirty="0" smtClean="0"/>
              <a:t>3 </a:t>
            </a:r>
            <a:r>
              <a:rPr lang="en-US" sz="1200" dirty="0"/>
              <a:t>turns </a:t>
            </a:r>
            <a:r>
              <a:rPr lang="en-US" sz="1200" dirty="0" smtClean="0"/>
              <a:t>wake, chromaticity</a:t>
            </a:r>
          </a:p>
          <a:p>
            <a:r>
              <a:rPr lang="en-US" sz="1200" dirty="0" err="1" smtClean="0"/>
              <a:t>mpi</a:t>
            </a:r>
            <a:r>
              <a:rPr lang="en-US" sz="1200" dirty="0" smtClean="0"/>
              <a:t>=‘</a:t>
            </a:r>
            <a:r>
              <a:rPr lang="en-US" sz="1200" dirty="0" err="1" smtClean="0"/>
              <a:t>circulat_full_ring_fft</a:t>
            </a:r>
            <a:r>
              <a:rPr lang="en-US" sz="1200" dirty="0" smtClean="0"/>
              <a:t>’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7257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838" y="3982915"/>
            <a:ext cx="10515600" cy="229861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Wake calculations are parallelized </a:t>
            </a:r>
            <a:r>
              <a:rPr lang="en-US" dirty="0" smtClean="0"/>
              <a:t>to</a:t>
            </a:r>
            <a:r>
              <a:rPr lang="en-US" dirty="0" smtClean="0"/>
              <a:t> </a:t>
            </a:r>
            <a:r>
              <a:rPr lang="en-US" dirty="0" smtClean="0"/>
              <a:t>one turn segments</a:t>
            </a:r>
          </a:p>
          <a:p>
            <a:pPr lvl="1"/>
            <a:r>
              <a:rPr lang="en-US" dirty="0" smtClean="0"/>
              <a:t>Number of wake turns has </a:t>
            </a:r>
            <a:r>
              <a:rPr lang="en-US" dirty="0" smtClean="0"/>
              <a:t>minor effects </a:t>
            </a:r>
            <a:endParaRPr lang="en-US" dirty="0" smtClean="0"/>
          </a:p>
          <a:p>
            <a:pPr lvl="1"/>
            <a:r>
              <a:rPr lang="en-US" dirty="0" smtClean="0"/>
              <a:t>Linearly </a:t>
            </a:r>
            <a:r>
              <a:rPr lang="en-US" dirty="0" smtClean="0"/>
              <a:t>proportionally to the total number of slices in the simulation</a:t>
            </a:r>
          </a:p>
          <a:p>
            <a:pPr lvl="1"/>
            <a:r>
              <a:rPr lang="en-US" dirty="0" smtClean="0"/>
              <a:t>Further improvements possible </a:t>
            </a:r>
          </a:p>
          <a:p>
            <a:pPr lvl="2"/>
            <a:r>
              <a:rPr lang="en-US" dirty="0" smtClean="0"/>
              <a:t>Direct convolution parallelization scales as  1/</a:t>
            </a:r>
            <a:r>
              <a:rPr lang="en-US" dirty="0" err="1" smtClean="0"/>
              <a:t>sqrt</a:t>
            </a:r>
            <a:r>
              <a:rPr lang="en-US" dirty="0" smtClean="0"/>
              <a:t>(</a:t>
            </a:r>
            <a:r>
              <a:rPr lang="en-US" dirty="0" err="1" smtClean="0"/>
              <a:t>N_cores</a:t>
            </a:r>
            <a:r>
              <a:rPr lang="en-US" dirty="0" smtClean="0"/>
              <a:t>/(</a:t>
            </a:r>
            <a:r>
              <a:rPr lang="en-US" dirty="0" err="1" smtClean="0"/>
              <a:t>all_wake</a:t>
            </a:r>
            <a:r>
              <a:rPr lang="en-US" dirty="0" err="1"/>
              <a:t>_</a:t>
            </a:r>
            <a:r>
              <a:rPr lang="en-US" dirty="0" err="1" smtClean="0"/>
              <a:t>turns</a:t>
            </a:r>
            <a:r>
              <a:rPr lang="en-US" dirty="0" smtClean="0"/>
              <a:t>))</a:t>
            </a:r>
          </a:p>
          <a:p>
            <a:pPr lvl="2"/>
            <a:r>
              <a:rPr lang="en-US" dirty="0" smtClean="0"/>
              <a:t>Accumulated wake approach allows separate cores or node(s) for long range </a:t>
            </a:r>
            <a:r>
              <a:rPr lang="en-US" dirty="0" smtClean="0"/>
              <a:t>wakes</a:t>
            </a:r>
          </a:p>
          <a:p>
            <a:pPr lvl="2"/>
            <a:r>
              <a:rPr lang="en-US" dirty="0" smtClean="0"/>
              <a:t>etc.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1238598"/>
            <a:ext cx="4021974" cy="26813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251" y="1238598"/>
            <a:ext cx="4021974" cy="26813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429" y="1238598"/>
            <a:ext cx="4021974" cy="268131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13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+mj-lt"/>
              <a:buAutoNum type="romanU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Background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Wake algorithms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Benchmarking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Performance</a:t>
            </a:r>
          </a:p>
          <a:p>
            <a:pPr marL="571500" indent="-571500">
              <a:buFont typeface="+mj-lt"/>
              <a:buAutoNum type="romanUcPeriod"/>
            </a:pPr>
            <a:r>
              <a:rPr lang="en-US" dirty="0" smtClean="0"/>
              <a:t>Applications</a:t>
            </a:r>
          </a:p>
          <a:p>
            <a:pPr marL="571500" indent="-571500">
              <a:buFont typeface="+mj-lt"/>
              <a:buAutoNum type="romanUcPeriod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 Komppula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meeting 15.06.2018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207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 Komppula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PyHEADTAIL meeting 15.06.2018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200" y="2121537"/>
            <a:ext cx="10515600" cy="1565882"/>
          </a:xfrm>
        </p:spPr>
        <p:txBody>
          <a:bodyPr>
            <a:normAutofit/>
          </a:bodyPr>
          <a:lstStyle/>
          <a:p>
            <a:r>
              <a:rPr lang="en-US" dirty="0" smtClean="0"/>
              <a:t>The goals were:</a:t>
            </a:r>
            <a:endParaRPr lang="en-GB" dirty="0" smtClean="0"/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Study CBI instability mitigation of the baseline </a:t>
            </a:r>
            <a:r>
              <a:rPr lang="en-US" dirty="0" smtClean="0"/>
              <a:t>damper </a:t>
            </a:r>
            <a:endParaRPr lang="en-US" dirty="0" smtClean="0"/>
          </a:p>
          <a:p>
            <a:pPr marL="914400" lvl="1" indent="-457200">
              <a:buFont typeface="+mj-lt"/>
              <a:buAutoNum type="alphaUcPeriod"/>
            </a:pPr>
            <a:r>
              <a:rPr lang="en-US" dirty="0" smtClean="0"/>
              <a:t>Probe </a:t>
            </a:r>
            <a:r>
              <a:rPr lang="en-US" dirty="0" smtClean="0"/>
              <a:t>impedance/intensity </a:t>
            </a:r>
            <a:r>
              <a:rPr lang="en-US" dirty="0"/>
              <a:t>margin given by the feedback </a:t>
            </a:r>
            <a:r>
              <a:rPr lang="en-US" dirty="0" smtClean="0"/>
              <a:t>system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4181"/>
            <a:ext cx="10515600" cy="110839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Good enough for the FCC transverse feedback studies?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61063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81"/>
            <a:ext cx="10515600" cy="110839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Good enough for the FCC transverse feedback studies?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8566" y="1107746"/>
            <a:ext cx="10515600" cy="133308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goal A:  </a:t>
            </a:r>
            <a:r>
              <a:rPr lang="en-US" sz="2400" dirty="0" err="1" smtClean="0"/>
              <a:t>Stairgforward</a:t>
            </a:r>
            <a:endParaRPr lang="en-US" sz="2400" dirty="0" smtClean="0"/>
          </a:p>
          <a:p>
            <a:pPr lvl="1"/>
            <a:r>
              <a:rPr lang="en-US" sz="2000" dirty="0" smtClean="0"/>
              <a:t>Full FCC-</a:t>
            </a:r>
            <a:r>
              <a:rPr lang="en-US" sz="2000" dirty="0" err="1" smtClean="0"/>
              <a:t>hh</a:t>
            </a:r>
            <a:r>
              <a:rPr lang="en-US" sz="2000" dirty="0" smtClean="0"/>
              <a:t> beam simulations including  a filling pattern, multi-ten-turn-wakes and the detailed damper model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703" y="3053934"/>
            <a:ext cx="3731474" cy="27068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481" y="2770729"/>
            <a:ext cx="3195645" cy="13097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298" y="4354690"/>
            <a:ext cx="3957664" cy="1633291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9495385" y="3385680"/>
            <a:ext cx="2005575" cy="2546808"/>
            <a:chOff x="10351440" y="507123"/>
            <a:chExt cx="2849846" cy="361891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51440" y="2338646"/>
              <a:ext cx="2849846" cy="178739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51441" y="507123"/>
              <a:ext cx="2849844" cy="1787394"/>
            </a:xfrm>
            <a:prstGeom prst="rect">
              <a:avLst/>
            </a:prstGeom>
          </p:spPr>
        </p:pic>
      </p:grpSp>
      <p:cxnSp>
        <p:nvCxnSpPr>
          <p:cNvPr id="10" name="Straight Arrow Connector 9"/>
          <p:cNvCxnSpPr/>
          <p:nvPr/>
        </p:nvCxnSpPr>
        <p:spPr>
          <a:xfrm flipH="1" flipV="1">
            <a:off x="7775201" y="3621700"/>
            <a:ext cx="1797229" cy="1196282"/>
          </a:xfrm>
          <a:prstGeom prst="straightConnector1">
            <a:avLst/>
          </a:prstGeom>
          <a:ln w="41275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7901611" y="3385680"/>
            <a:ext cx="1593775" cy="425140"/>
          </a:xfrm>
          <a:prstGeom prst="straightConnector1">
            <a:avLst/>
          </a:prstGeom>
          <a:ln w="41275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99481" y="2300097"/>
            <a:ext cx="2824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 ADT </a:t>
            </a:r>
            <a:r>
              <a:rPr lang="en-US" dirty="0" err="1" smtClean="0"/>
              <a:t>PyHEADTAIL</a:t>
            </a:r>
            <a:r>
              <a:rPr lang="en-US" dirty="0" smtClean="0"/>
              <a:t> model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592142" y="2270311"/>
            <a:ext cx="329615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FIR filters are the “soul” of  the ADT. </a:t>
            </a:r>
            <a:br>
              <a:rPr lang="en-US" sz="1600" dirty="0" smtClean="0"/>
            </a:br>
            <a:r>
              <a:rPr lang="en-US" sz="1600" dirty="0" smtClean="0"/>
              <a:t>Exactly same filters can be used both </a:t>
            </a:r>
            <a:br>
              <a:rPr lang="en-US" sz="1600" dirty="0" smtClean="0"/>
            </a:br>
            <a:r>
              <a:rPr lang="en-US" sz="1600" dirty="0" smtClean="0"/>
              <a:t>in the simulations and the machine</a:t>
            </a:r>
          </a:p>
          <a:p>
            <a:r>
              <a:rPr lang="en-US" sz="1600" dirty="0" smtClean="0"/>
              <a:t>(</a:t>
            </a:r>
            <a:r>
              <a:rPr lang="en-US" sz="1600" dirty="0" err="1" smtClean="0"/>
              <a:t>pyJapc</a:t>
            </a:r>
            <a:r>
              <a:rPr lang="en-US" sz="1600" dirty="0" smtClean="0"/>
              <a:t> interface). 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38200" y="5697215"/>
            <a:ext cx="40101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smtClean="0"/>
              <a:t>Damper gain s</a:t>
            </a:r>
            <a:r>
              <a:rPr lang="en-US" sz="1400" dirty="0" smtClean="0"/>
              <a:t>cans for different </a:t>
            </a:r>
            <a:r>
              <a:rPr lang="en-US" sz="1400" dirty="0" err="1" smtClean="0"/>
              <a:t>chromas</a:t>
            </a:r>
            <a:r>
              <a:rPr lang="en-US" sz="1400" dirty="0" smtClean="0"/>
              <a:t> and planes </a:t>
            </a:r>
            <a:endParaRPr lang="en-US" sz="1400" dirty="0" smtClean="0"/>
          </a:p>
          <a:p>
            <a:r>
              <a:rPr lang="en-US" sz="1400" dirty="0" smtClean="0"/>
              <a:t>for verification </a:t>
            </a:r>
            <a:r>
              <a:rPr lang="en-US" sz="1400" dirty="0" smtClean="0"/>
              <a:t>of the </a:t>
            </a:r>
            <a:r>
              <a:rPr lang="en-US" sz="1400" dirty="0" smtClean="0"/>
              <a:t>damper performance</a:t>
            </a:r>
            <a:endParaRPr lang="en-GB" sz="1400" dirty="0" smtClean="0"/>
          </a:p>
        </p:txBody>
      </p:sp>
      <p:sp>
        <p:nvSpPr>
          <p:cNvPr id="6" name="Down Arrow 5"/>
          <p:cNvSpPr/>
          <p:nvPr/>
        </p:nvSpPr>
        <p:spPr>
          <a:xfrm>
            <a:off x="6360642" y="4148908"/>
            <a:ext cx="980136" cy="24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8200" y="6490981"/>
            <a:ext cx="2743200" cy="365125"/>
          </a:xfrm>
        </p:spPr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93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1" grpId="0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3510"/>
            <a:ext cx="10515600" cy="797204"/>
          </a:xfrm>
        </p:spPr>
        <p:txBody>
          <a:bodyPr>
            <a:normAutofit/>
          </a:bodyPr>
          <a:lstStyle/>
          <a:p>
            <a:r>
              <a:rPr lang="en-US" sz="3600" dirty="0"/>
              <a:t>Good enough for the FCC transverse feedback studies?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048" y="1398625"/>
            <a:ext cx="8905238" cy="49926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24948" y="915103"/>
            <a:ext cx="10515600" cy="808340"/>
          </a:xfrm>
        </p:spPr>
        <p:txBody>
          <a:bodyPr>
            <a:normAutofit/>
          </a:bodyPr>
          <a:lstStyle/>
          <a:p>
            <a:r>
              <a:rPr lang="en-US" sz="2000" dirty="0"/>
              <a:t>The goal </a:t>
            </a:r>
            <a:r>
              <a:rPr lang="en-US" sz="2000" dirty="0" smtClean="0"/>
              <a:t>B: </a:t>
            </a:r>
            <a:r>
              <a:rPr lang="en-US" sz="2000" dirty="0"/>
              <a:t>The </a:t>
            </a:r>
            <a:r>
              <a:rPr lang="en-US" sz="2000" dirty="0" smtClean="0"/>
              <a:t>code is sufficient, but the challenges arise from physics at very high intensities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66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1765"/>
            <a:ext cx="10515600" cy="1120721"/>
          </a:xfrm>
        </p:spPr>
        <p:txBody>
          <a:bodyPr>
            <a:normAutofit/>
          </a:bodyPr>
          <a:lstStyle/>
          <a:p>
            <a:r>
              <a:rPr lang="en-US" dirty="0" smtClean="0"/>
              <a:t>Motivation: FCC-</a:t>
            </a:r>
            <a:r>
              <a:rPr lang="en-US" dirty="0" err="1" smtClean="0"/>
              <a:t>hh</a:t>
            </a:r>
            <a:r>
              <a:rPr lang="en-US" dirty="0" smtClean="0"/>
              <a:t> transverse feedback studies</a:t>
            </a:r>
          </a:p>
          <a:p>
            <a:r>
              <a:rPr lang="en-US" dirty="0" smtClean="0"/>
              <a:t>Significant code development needed: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390314" y="2716141"/>
            <a:ext cx="10963486" cy="3201783"/>
            <a:chOff x="1728664" y="1008762"/>
            <a:chExt cx="10963486" cy="3201783"/>
          </a:xfrm>
        </p:grpSpPr>
        <p:sp>
          <p:nvSpPr>
            <p:cNvPr id="5" name="Freeform 4"/>
            <p:cNvSpPr/>
            <p:nvPr/>
          </p:nvSpPr>
          <p:spPr>
            <a:xfrm>
              <a:off x="2398170" y="1355797"/>
              <a:ext cx="7734687" cy="2469602"/>
            </a:xfrm>
            <a:custGeom>
              <a:avLst/>
              <a:gdLst>
                <a:gd name="connsiteX0" fmla="*/ 399386 w 5466686"/>
                <a:gd name="connsiteY0" fmla="*/ 0 h 3533775"/>
                <a:gd name="connsiteX1" fmla="*/ 3780761 w 5466686"/>
                <a:gd name="connsiteY1" fmla="*/ 238125 h 3533775"/>
                <a:gd name="connsiteX2" fmla="*/ 5076161 w 5466686"/>
                <a:gd name="connsiteY2" fmla="*/ 523875 h 3533775"/>
                <a:gd name="connsiteX3" fmla="*/ 1142336 w 5466686"/>
                <a:gd name="connsiteY3" fmla="*/ 1666875 h 3533775"/>
                <a:gd name="connsiteX4" fmla="*/ 285086 w 5466686"/>
                <a:gd name="connsiteY4" fmla="*/ 3181350 h 3533775"/>
                <a:gd name="connsiteX5" fmla="*/ 5466686 w 5466686"/>
                <a:gd name="connsiteY5" fmla="*/ 3533775 h 3533775"/>
                <a:gd name="connsiteX0" fmla="*/ 376492 w 5443792"/>
                <a:gd name="connsiteY0" fmla="*/ 0 h 3533775"/>
                <a:gd name="connsiteX1" fmla="*/ 3757867 w 5443792"/>
                <a:gd name="connsiteY1" fmla="*/ 238125 h 3533775"/>
                <a:gd name="connsiteX2" fmla="*/ 4182197 w 5443792"/>
                <a:gd name="connsiteY2" fmla="*/ 1152525 h 3533775"/>
                <a:gd name="connsiteX3" fmla="*/ 1119442 w 5443792"/>
                <a:gd name="connsiteY3" fmla="*/ 1666875 h 3533775"/>
                <a:gd name="connsiteX4" fmla="*/ 262192 w 5443792"/>
                <a:gd name="connsiteY4" fmla="*/ 3181350 h 3533775"/>
                <a:gd name="connsiteX5" fmla="*/ 5443792 w 5443792"/>
                <a:gd name="connsiteY5" fmla="*/ 3533775 h 3533775"/>
                <a:gd name="connsiteX0" fmla="*/ 376492 w 7426168"/>
                <a:gd name="connsiteY0" fmla="*/ 0 h 3533775"/>
                <a:gd name="connsiteX1" fmla="*/ 7332262 w 7426168"/>
                <a:gd name="connsiteY1" fmla="*/ 257175 h 3533775"/>
                <a:gd name="connsiteX2" fmla="*/ 4182197 w 7426168"/>
                <a:gd name="connsiteY2" fmla="*/ 1152525 h 3533775"/>
                <a:gd name="connsiteX3" fmla="*/ 1119442 w 7426168"/>
                <a:gd name="connsiteY3" fmla="*/ 1666875 h 3533775"/>
                <a:gd name="connsiteX4" fmla="*/ 262192 w 7426168"/>
                <a:gd name="connsiteY4" fmla="*/ 3181350 h 3533775"/>
                <a:gd name="connsiteX5" fmla="*/ 5443792 w 7426168"/>
                <a:gd name="connsiteY5" fmla="*/ 3533775 h 3533775"/>
                <a:gd name="connsiteX0" fmla="*/ 0 w 8728918"/>
                <a:gd name="connsiteY0" fmla="*/ 0 h 3409950"/>
                <a:gd name="connsiteX1" fmla="*/ 8562747 w 8728918"/>
                <a:gd name="connsiteY1" fmla="*/ 133350 h 3409950"/>
                <a:gd name="connsiteX2" fmla="*/ 5412682 w 8728918"/>
                <a:gd name="connsiteY2" fmla="*/ 1028700 h 3409950"/>
                <a:gd name="connsiteX3" fmla="*/ 2349927 w 8728918"/>
                <a:gd name="connsiteY3" fmla="*/ 1543050 h 3409950"/>
                <a:gd name="connsiteX4" fmla="*/ 1492677 w 8728918"/>
                <a:gd name="connsiteY4" fmla="*/ 3057525 h 3409950"/>
                <a:gd name="connsiteX5" fmla="*/ 6674277 w 8728918"/>
                <a:gd name="connsiteY5" fmla="*/ 3409950 h 3409950"/>
                <a:gd name="connsiteX0" fmla="*/ 0 w 8728918"/>
                <a:gd name="connsiteY0" fmla="*/ 3958 h 3413908"/>
                <a:gd name="connsiteX1" fmla="*/ 8562747 w 8728918"/>
                <a:gd name="connsiteY1" fmla="*/ 137308 h 3413908"/>
                <a:gd name="connsiteX2" fmla="*/ 5412682 w 8728918"/>
                <a:gd name="connsiteY2" fmla="*/ 1032658 h 3413908"/>
                <a:gd name="connsiteX3" fmla="*/ 2349927 w 8728918"/>
                <a:gd name="connsiteY3" fmla="*/ 1547008 h 3413908"/>
                <a:gd name="connsiteX4" fmla="*/ 1492677 w 8728918"/>
                <a:gd name="connsiteY4" fmla="*/ 3061483 h 3413908"/>
                <a:gd name="connsiteX5" fmla="*/ 6674277 w 8728918"/>
                <a:gd name="connsiteY5" fmla="*/ 3413908 h 3413908"/>
                <a:gd name="connsiteX0" fmla="*/ 0 w 8562747"/>
                <a:gd name="connsiteY0" fmla="*/ 107469 h 3517419"/>
                <a:gd name="connsiteX1" fmla="*/ 8562747 w 8562747"/>
                <a:gd name="connsiteY1" fmla="*/ 240819 h 3517419"/>
                <a:gd name="connsiteX2" fmla="*/ 5412682 w 8562747"/>
                <a:gd name="connsiteY2" fmla="*/ 1136169 h 3517419"/>
                <a:gd name="connsiteX3" fmla="*/ 2349927 w 8562747"/>
                <a:gd name="connsiteY3" fmla="*/ 1650519 h 3517419"/>
                <a:gd name="connsiteX4" fmla="*/ 1492677 w 8562747"/>
                <a:gd name="connsiteY4" fmla="*/ 3164994 h 3517419"/>
                <a:gd name="connsiteX5" fmla="*/ 6674277 w 8562747"/>
                <a:gd name="connsiteY5" fmla="*/ 3517419 h 3517419"/>
                <a:gd name="connsiteX0" fmla="*/ 0 w 8686751"/>
                <a:gd name="connsiteY0" fmla="*/ 107469 h 3304465"/>
                <a:gd name="connsiteX1" fmla="*/ 8562747 w 8686751"/>
                <a:gd name="connsiteY1" fmla="*/ 240819 h 3304465"/>
                <a:gd name="connsiteX2" fmla="*/ 5412682 w 8686751"/>
                <a:gd name="connsiteY2" fmla="*/ 1136169 h 3304465"/>
                <a:gd name="connsiteX3" fmla="*/ 2349927 w 8686751"/>
                <a:gd name="connsiteY3" fmla="*/ 1650519 h 3304465"/>
                <a:gd name="connsiteX4" fmla="*/ 1492677 w 8686751"/>
                <a:gd name="connsiteY4" fmla="*/ 3164994 h 3304465"/>
                <a:gd name="connsiteX5" fmla="*/ 8686751 w 8686751"/>
                <a:gd name="connsiteY5" fmla="*/ 3250719 h 3304465"/>
                <a:gd name="connsiteX0" fmla="*/ 0 w 8686751"/>
                <a:gd name="connsiteY0" fmla="*/ 107469 h 3304465"/>
                <a:gd name="connsiteX1" fmla="*/ 8562747 w 8686751"/>
                <a:gd name="connsiteY1" fmla="*/ 240819 h 3304465"/>
                <a:gd name="connsiteX2" fmla="*/ 5412682 w 8686751"/>
                <a:gd name="connsiteY2" fmla="*/ 1136169 h 3304465"/>
                <a:gd name="connsiteX3" fmla="*/ 1492677 w 8686751"/>
                <a:gd name="connsiteY3" fmla="*/ 3164994 h 3304465"/>
                <a:gd name="connsiteX4" fmla="*/ 8686751 w 8686751"/>
                <a:gd name="connsiteY4" fmla="*/ 3250719 h 3304465"/>
                <a:gd name="connsiteX0" fmla="*/ 0 w 8686751"/>
                <a:gd name="connsiteY0" fmla="*/ 107469 h 3467497"/>
                <a:gd name="connsiteX1" fmla="*/ 8562747 w 8686751"/>
                <a:gd name="connsiteY1" fmla="*/ 240819 h 3467497"/>
                <a:gd name="connsiteX2" fmla="*/ 5412682 w 8686751"/>
                <a:gd name="connsiteY2" fmla="*/ 1136169 h 3467497"/>
                <a:gd name="connsiteX3" fmla="*/ 1492677 w 8686751"/>
                <a:gd name="connsiteY3" fmla="*/ 3164994 h 3467497"/>
                <a:gd name="connsiteX4" fmla="*/ 8686751 w 8686751"/>
                <a:gd name="connsiteY4" fmla="*/ 3250719 h 3467497"/>
                <a:gd name="connsiteX0" fmla="*/ 0 w 8686751"/>
                <a:gd name="connsiteY0" fmla="*/ 107469 h 3250719"/>
                <a:gd name="connsiteX1" fmla="*/ 8562747 w 8686751"/>
                <a:gd name="connsiteY1" fmla="*/ 240819 h 3250719"/>
                <a:gd name="connsiteX2" fmla="*/ 5412682 w 8686751"/>
                <a:gd name="connsiteY2" fmla="*/ 1136169 h 3250719"/>
                <a:gd name="connsiteX3" fmla="*/ 1132233 w 8686751"/>
                <a:gd name="connsiteY3" fmla="*/ 2564919 h 3250719"/>
                <a:gd name="connsiteX4" fmla="*/ 8686751 w 8686751"/>
                <a:gd name="connsiteY4" fmla="*/ 3250719 h 3250719"/>
                <a:gd name="connsiteX0" fmla="*/ 0 w 8686751"/>
                <a:gd name="connsiteY0" fmla="*/ 27216 h 3170466"/>
                <a:gd name="connsiteX1" fmla="*/ 8562747 w 8686751"/>
                <a:gd name="connsiteY1" fmla="*/ 160566 h 3170466"/>
                <a:gd name="connsiteX2" fmla="*/ 4661759 w 8686751"/>
                <a:gd name="connsiteY2" fmla="*/ 1522641 h 3170466"/>
                <a:gd name="connsiteX3" fmla="*/ 1132233 w 8686751"/>
                <a:gd name="connsiteY3" fmla="*/ 2484666 h 3170466"/>
                <a:gd name="connsiteX4" fmla="*/ 8686751 w 8686751"/>
                <a:gd name="connsiteY4" fmla="*/ 3170466 h 3170466"/>
                <a:gd name="connsiteX0" fmla="*/ 0 w 8686751"/>
                <a:gd name="connsiteY0" fmla="*/ 27216 h 3170466"/>
                <a:gd name="connsiteX1" fmla="*/ 8562747 w 8686751"/>
                <a:gd name="connsiteY1" fmla="*/ 160566 h 3170466"/>
                <a:gd name="connsiteX2" fmla="*/ 4661759 w 8686751"/>
                <a:gd name="connsiteY2" fmla="*/ 1522641 h 3170466"/>
                <a:gd name="connsiteX3" fmla="*/ 1132233 w 8686751"/>
                <a:gd name="connsiteY3" fmla="*/ 2484666 h 3170466"/>
                <a:gd name="connsiteX4" fmla="*/ 8686751 w 8686751"/>
                <a:gd name="connsiteY4" fmla="*/ 3170466 h 3170466"/>
                <a:gd name="connsiteX0" fmla="*/ 0 w 8696440"/>
                <a:gd name="connsiteY0" fmla="*/ 10111 h 3153361"/>
                <a:gd name="connsiteX1" fmla="*/ 8562747 w 8696440"/>
                <a:gd name="connsiteY1" fmla="*/ 143461 h 3153361"/>
                <a:gd name="connsiteX2" fmla="*/ 4841981 w 8696440"/>
                <a:gd name="connsiteY2" fmla="*/ 1191211 h 3153361"/>
                <a:gd name="connsiteX3" fmla="*/ 1132233 w 8696440"/>
                <a:gd name="connsiteY3" fmla="*/ 2467561 h 3153361"/>
                <a:gd name="connsiteX4" fmla="*/ 8686751 w 8696440"/>
                <a:gd name="connsiteY4" fmla="*/ 3153361 h 3153361"/>
                <a:gd name="connsiteX0" fmla="*/ 0 w 8686751"/>
                <a:gd name="connsiteY0" fmla="*/ 114236 h 3257486"/>
                <a:gd name="connsiteX1" fmla="*/ 8562747 w 8686751"/>
                <a:gd name="connsiteY1" fmla="*/ 247586 h 3257486"/>
                <a:gd name="connsiteX2" fmla="*/ 4841981 w 8686751"/>
                <a:gd name="connsiteY2" fmla="*/ 1295336 h 3257486"/>
                <a:gd name="connsiteX3" fmla="*/ 1132233 w 8686751"/>
                <a:gd name="connsiteY3" fmla="*/ 2571686 h 3257486"/>
                <a:gd name="connsiteX4" fmla="*/ 8686751 w 8686751"/>
                <a:gd name="connsiteY4" fmla="*/ 3257486 h 3257486"/>
                <a:gd name="connsiteX0" fmla="*/ 0 w 8788027"/>
                <a:gd name="connsiteY0" fmla="*/ 4522 h 3147772"/>
                <a:gd name="connsiteX1" fmla="*/ 8788025 w 8788027"/>
                <a:gd name="connsiteY1" fmla="*/ 395047 h 3147772"/>
                <a:gd name="connsiteX2" fmla="*/ 4841981 w 8788027"/>
                <a:gd name="connsiteY2" fmla="*/ 1185622 h 3147772"/>
                <a:gd name="connsiteX3" fmla="*/ 1132233 w 8788027"/>
                <a:gd name="connsiteY3" fmla="*/ 2461972 h 3147772"/>
                <a:gd name="connsiteX4" fmla="*/ 8686751 w 8788027"/>
                <a:gd name="connsiteY4" fmla="*/ 3147772 h 3147772"/>
                <a:gd name="connsiteX0" fmla="*/ 0 w 8788025"/>
                <a:gd name="connsiteY0" fmla="*/ 4522 h 3147772"/>
                <a:gd name="connsiteX1" fmla="*/ 8788025 w 8788025"/>
                <a:gd name="connsiteY1" fmla="*/ 395047 h 3147772"/>
                <a:gd name="connsiteX2" fmla="*/ 4841981 w 8788025"/>
                <a:gd name="connsiteY2" fmla="*/ 1185622 h 3147772"/>
                <a:gd name="connsiteX3" fmla="*/ 1132233 w 8788025"/>
                <a:gd name="connsiteY3" fmla="*/ 2461972 h 3147772"/>
                <a:gd name="connsiteX4" fmla="*/ 8686751 w 8788025"/>
                <a:gd name="connsiteY4" fmla="*/ 3147772 h 3147772"/>
                <a:gd name="connsiteX0" fmla="*/ 0 w 8788027"/>
                <a:gd name="connsiteY0" fmla="*/ 4522 h 3147772"/>
                <a:gd name="connsiteX1" fmla="*/ 8788025 w 8788027"/>
                <a:gd name="connsiteY1" fmla="*/ 395047 h 3147772"/>
                <a:gd name="connsiteX2" fmla="*/ 4841981 w 8788027"/>
                <a:gd name="connsiteY2" fmla="*/ 1185622 h 3147772"/>
                <a:gd name="connsiteX3" fmla="*/ 531494 w 8788027"/>
                <a:gd name="connsiteY3" fmla="*/ 1899997 h 3147772"/>
                <a:gd name="connsiteX4" fmla="*/ 8686751 w 8788027"/>
                <a:gd name="connsiteY4" fmla="*/ 3147772 h 3147772"/>
                <a:gd name="connsiteX0" fmla="*/ 0 w 8788025"/>
                <a:gd name="connsiteY0" fmla="*/ 4522 h 3147772"/>
                <a:gd name="connsiteX1" fmla="*/ 8788025 w 8788025"/>
                <a:gd name="connsiteY1" fmla="*/ 395047 h 3147772"/>
                <a:gd name="connsiteX2" fmla="*/ 4841981 w 8788025"/>
                <a:gd name="connsiteY2" fmla="*/ 1185622 h 3147772"/>
                <a:gd name="connsiteX3" fmla="*/ 531494 w 8788025"/>
                <a:gd name="connsiteY3" fmla="*/ 1899997 h 3147772"/>
                <a:gd name="connsiteX4" fmla="*/ 8686751 w 8788025"/>
                <a:gd name="connsiteY4" fmla="*/ 3147772 h 3147772"/>
                <a:gd name="connsiteX0" fmla="*/ 0 w 8788027"/>
                <a:gd name="connsiteY0" fmla="*/ 4522 h 2290522"/>
                <a:gd name="connsiteX1" fmla="*/ 8788025 w 8788027"/>
                <a:gd name="connsiteY1" fmla="*/ 395047 h 2290522"/>
                <a:gd name="connsiteX2" fmla="*/ 4841981 w 8788027"/>
                <a:gd name="connsiteY2" fmla="*/ 1185622 h 2290522"/>
                <a:gd name="connsiteX3" fmla="*/ 531494 w 8788027"/>
                <a:gd name="connsiteY3" fmla="*/ 1899997 h 2290522"/>
                <a:gd name="connsiteX4" fmla="*/ 8656714 w 8788027"/>
                <a:gd name="connsiteY4" fmla="*/ 2290522 h 2290522"/>
                <a:gd name="connsiteX0" fmla="*/ 0 w 8788025"/>
                <a:gd name="connsiteY0" fmla="*/ 4522 h 2290522"/>
                <a:gd name="connsiteX1" fmla="*/ 8788025 w 8788025"/>
                <a:gd name="connsiteY1" fmla="*/ 395047 h 2290522"/>
                <a:gd name="connsiteX2" fmla="*/ 4841981 w 8788025"/>
                <a:gd name="connsiteY2" fmla="*/ 1185622 h 2290522"/>
                <a:gd name="connsiteX3" fmla="*/ 531494 w 8788025"/>
                <a:gd name="connsiteY3" fmla="*/ 1899997 h 2290522"/>
                <a:gd name="connsiteX4" fmla="*/ 8656714 w 8788025"/>
                <a:gd name="connsiteY4" fmla="*/ 2290522 h 2290522"/>
                <a:gd name="connsiteX0" fmla="*/ 1646186 w 10434213"/>
                <a:gd name="connsiteY0" fmla="*/ 4522 h 2321028"/>
                <a:gd name="connsiteX1" fmla="*/ 10434211 w 10434213"/>
                <a:gd name="connsiteY1" fmla="*/ 395047 h 2321028"/>
                <a:gd name="connsiteX2" fmla="*/ 6488167 w 10434213"/>
                <a:gd name="connsiteY2" fmla="*/ 1185622 h 2321028"/>
                <a:gd name="connsiteX3" fmla="*/ 3 w 10434213"/>
                <a:gd name="connsiteY3" fmla="*/ 2071447 h 2321028"/>
                <a:gd name="connsiteX4" fmla="*/ 10302900 w 10434213"/>
                <a:gd name="connsiteY4" fmla="*/ 2290522 h 2321028"/>
                <a:gd name="connsiteX0" fmla="*/ 144340 w 10640522"/>
                <a:gd name="connsiteY0" fmla="*/ 3 h 2316509"/>
                <a:gd name="connsiteX1" fmla="*/ 10434211 w 10640522"/>
                <a:gd name="connsiteY1" fmla="*/ 390528 h 2316509"/>
                <a:gd name="connsiteX2" fmla="*/ 6488167 w 10640522"/>
                <a:gd name="connsiteY2" fmla="*/ 1181103 h 2316509"/>
                <a:gd name="connsiteX3" fmla="*/ 3 w 10640522"/>
                <a:gd name="connsiteY3" fmla="*/ 2066928 h 2316509"/>
                <a:gd name="connsiteX4" fmla="*/ 10302900 w 10640522"/>
                <a:gd name="connsiteY4" fmla="*/ 2286003 h 2316509"/>
                <a:gd name="connsiteX0" fmla="*/ 144340 w 10434216"/>
                <a:gd name="connsiteY0" fmla="*/ 3352 h 2319858"/>
                <a:gd name="connsiteX1" fmla="*/ 10434211 w 10434216"/>
                <a:gd name="connsiteY1" fmla="*/ 393877 h 2319858"/>
                <a:gd name="connsiteX2" fmla="*/ 6488167 w 10434216"/>
                <a:gd name="connsiteY2" fmla="*/ 1184452 h 2319858"/>
                <a:gd name="connsiteX3" fmla="*/ 3 w 10434216"/>
                <a:gd name="connsiteY3" fmla="*/ 2070277 h 2319858"/>
                <a:gd name="connsiteX4" fmla="*/ 10302900 w 10434216"/>
                <a:gd name="connsiteY4" fmla="*/ 2289352 h 2319858"/>
                <a:gd name="connsiteX0" fmla="*/ 144340 w 10302900"/>
                <a:gd name="connsiteY0" fmla="*/ 458 h 2316964"/>
                <a:gd name="connsiteX1" fmla="*/ 9998676 w 10302900"/>
                <a:gd name="connsiteY1" fmla="*/ 429083 h 2316964"/>
                <a:gd name="connsiteX2" fmla="*/ 6488167 w 10302900"/>
                <a:gd name="connsiteY2" fmla="*/ 1181558 h 2316964"/>
                <a:gd name="connsiteX3" fmla="*/ 3 w 10302900"/>
                <a:gd name="connsiteY3" fmla="*/ 2067383 h 2316964"/>
                <a:gd name="connsiteX4" fmla="*/ 10302900 w 10302900"/>
                <a:gd name="connsiteY4" fmla="*/ 2286458 h 2316964"/>
                <a:gd name="connsiteX0" fmla="*/ 144398 w 10302958"/>
                <a:gd name="connsiteY0" fmla="*/ 458 h 2436573"/>
                <a:gd name="connsiteX1" fmla="*/ 9998734 w 10302958"/>
                <a:gd name="connsiteY1" fmla="*/ 429083 h 2436573"/>
                <a:gd name="connsiteX2" fmla="*/ 6488225 w 10302958"/>
                <a:gd name="connsiteY2" fmla="*/ 1181558 h 2436573"/>
                <a:gd name="connsiteX3" fmla="*/ 61 w 10302958"/>
                <a:gd name="connsiteY3" fmla="*/ 2067383 h 2436573"/>
                <a:gd name="connsiteX4" fmla="*/ 10302958 w 10302958"/>
                <a:gd name="connsiteY4" fmla="*/ 2286458 h 2436573"/>
                <a:gd name="connsiteX0" fmla="*/ 144398 w 10302958"/>
                <a:gd name="connsiteY0" fmla="*/ 5252 h 2441367"/>
                <a:gd name="connsiteX1" fmla="*/ 9998734 w 10302958"/>
                <a:gd name="connsiteY1" fmla="*/ 433877 h 2441367"/>
                <a:gd name="connsiteX2" fmla="*/ 6488225 w 10302958"/>
                <a:gd name="connsiteY2" fmla="*/ 1186352 h 2441367"/>
                <a:gd name="connsiteX3" fmla="*/ 61 w 10302958"/>
                <a:gd name="connsiteY3" fmla="*/ 2072177 h 2441367"/>
                <a:gd name="connsiteX4" fmla="*/ 10302958 w 10302958"/>
                <a:gd name="connsiteY4" fmla="*/ 2291252 h 2441367"/>
                <a:gd name="connsiteX0" fmla="*/ 144401 w 10302961"/>
                <a:gd name="connsiteY0" fmla="*/ 5252 h 2441367"/>
                <a:gd name="connsiteX1" fmla="*/ 9998737 w 10302961"/>
                <a:gd name="connsiteY1" fmla="*/ 433877 h 2441367"/>
                <a:gd name="connsiteX2" fmla="*/ 6488228 w 10302961"/>
                <a:gd name="connsiteY2" fmla="*/ 1186352 h 2441367"/>
                <a:gd name="connsiteX3" fmla="*/ 64 w 10302961"/>
                <a:gd name="connsiteY3" fmla="*/ 2072177 h 2441367"/>
                <a:gd name="connsiteX4" fmla="*/ 10302961 w 10302961"/>
                <a:gd name="connsiteY4" fmla="*/ 2291252 h 2441367"/>
                <a:gd name="connsiteX0" fmla="*/ 280879 w 10439439"/>
                <a:gd name="connsiteY0" fmla="*/ 3 h 2286003"/>
                <a:gd name="connsiteX1" fmla="*/ 10135215 w 10439439"/>
                <a:gd name="connsiteY1" fmla="*/ 428628 h 2286003"/>
                <a:gd name="connsiteX2" fmla="*/ 4957656 w 10439439"/>
                <a:gd name="connsiteY2" fmla="*/ 1181103 h 2286003"/>
                <a:gd name="connsiteX3" fmla="*/ 136542 w 10439439"/>
                <a:gd name="connsiteY3" fmla="*/ 2066928 h 2286003"/>
                <a:gd name="connsiteX4" fmla="*/ 10439439 w 10439439"/>
                <a:gd name="connsiteY4" fmla="*/ 2286003 h 2286003"/>
                <a:gd name="connsiteX0" fmla="*/ 275184 w 10433744"/>
                <a:gd name="connsiteY0" fmla="*/ 3 h 2286003"/>
                <a:gd name="connsiteX1" fmla="*/ 10129520 w 10433744"/>
                <a:gd name="connsiteY1" fmla="*/ 428628 h 2286003"/>
                <a:gd name="connsiteX2" fmla="*/ 4951961 w 10433744"/>
                <a:gd name="connsiteY2" fmla="*/ 1181103 h 2286003"/>
                <a:gd name="connsiteX3" fmla="*/ 130847 w 10433744"/>
                <a:gd name="connsiteY3" fmla="*/ 2066928 h 2286003"/>
                <a:gd name="connsiteX4" fmla="*/ 10433744 w 10433744"/>
                <a:gd name="connsiteY4" fmla="*/ 2286003 h 2286003"/>
                <a:gd name="connsiteX0" fmla="*/ 144338 w 10302898"/>
                <a:gd name="connsiteY0" fmla="*/ 3 h 2372319"/>
                <a:gd name="connsiteX1" fmla="*/ 9998674 w 10302898"/>
                <a:gd name="connsiteY1" fmla="*/ 428628 h 2372319"/>
                <a:gd name="connsiteX2" fmla="*/ 4821115 w 10302898"/>
                <a:gd name="connsiteY2" fmla="*/ 1181103 h 2372319"/>
                <a:gd name="connsiteX3" fmla="*/ 1 w 10302898"/>
                <a:gd name="connsiteY3" fmla="*/ 2066928 h 2372319"/>
                <a:gd name="connsiteX4" fmla="*/ 10302898 w 10302898"/>
                <a:gd name="connsiteY4" fmla="*/ 2286003 h 2372319"/>
                <a:gd name="connsiteX0" fmla="*/ 144338 w 10302898"/>
                <a:gd name="connsiteY0" fmla="*/ 8143 h 2380459"/>
                <a:gd name="connsiteX1" fmla="*/ 9998674 w 10302898"/>
                <a:gd name="connsiteY1" fmla="*/ 436768 h 2380459"/>
                <a:gd name="connsiteX2" fmla="*/ 4821115 w 10302898"/>
                <a:gd name="connsiteY2" fmla="*/ 1189243 h 2380459"/>
                <a:gd name="connsiteX3" fmla="*/ 1 w 10302898"/>
                <a:gd name="connsiteY3" fmla="*/ 2075068 h 2380459"/>
                <a:gd name="connsiteX4" fmla="*/ 10302898 w 10302898"/>
                <a:gd name="connsiteY4" fmla="*/ 2294143 h 2380459"/>
                <a:gd name="connsiteX0" fmla="*/ 144336 w 10302896"/>
                <a:gd name="connsiteY0" fmla="*/ 8143 h 2335736"/>
                <a:gd name="connsiteX1" fmla="*/ 9998672 w 10302896"/>
                <a:gd name="connsiteY1" fmla="*/ 436768 h 2335736"/>
                <a:gd name="connsiteX2" fmla="*/ 4821113 w 10302896"/>
                <a:gd name="connsiteY2" fmla="*/ 1189243 h 2335736"/>
                <a:gd name="connsiteX3" fmla="*/ 0 w 10302896"/>
                <a:gd name="connsiteY3" fmla="*/ 1989343 h 2335736"/>
                <a:gd name="connsiteX4" fmla="*/ 10302896 w 10302896"/>
                <a:gd name="connsiteY4" fmla="*/ 2294143 h 2335736"/>
                <a:gd name="connsiteX0" fmla="*/ 144336 w 10302896"/>
                <a:gd name="connsiteY0" fmla="*/ 4984 h 2332577"/>
                <a:gd name="connsiteX1" fmla="*/ 9983655 w 10302896"/>
                <a:gd name="connsiteY1" fmla="*/ 452659 h 2332577"/>
                <a:gd name="connsiteX2" fmla="*/ 4821113 w 10302896"/>
                <a:gd name="connsiteY2" fmla="*/ 1186084 h 2332577"/>
                <a:gd name="connsiteX3" fmla="*/ 0 w 10302896"/>
                <a:gd name="connsiteY3" fmla="*/ 1986184 h 2332577"/>
                <a:gd name="connsiteX4" fmla="*/ 10302896 w 10302896"/>
                <a:gd name="connsiteY4" fmla="*/ 2290984 h 2332577"/>
                <a:gd name="connsiteX0" fmla="*/ 144336 w 10302896"/>
                <a:gd name="connsiteY0" fmla="*/ 4984 h 2332577"/>
                <a:gd name="connsiteX1" fmla="*/ 9983655 w 10302896"/>
                <a:gd name="connsiteY1" fmla="*/ 452659 h 2332577"/>
                <a:gd name="connsiteX2" fmla="*/ 4821113 w 10302896"/>
                <a:gd name="connsiteY2" fmla="*/ 1186084 h 2332577"/>
                <a:gd name="connsiteX3" fmla="*/ 0 w 10302896"/>
                <a:gd name="connsiteY3" fmla="*/ 1986184 h 2332577"/>
                <a:gd name="connsiteX4" fmla="*/ 10302896 w 10302896"/>
                <a:gd name="connsiteY4" fmla="*/ 2290984 h 2332577"/>
                <a:gd name="connsiteX0" fmla="*/ 144336 w 10302896"/>
                <a:gd name="connsiteY0" fmla="*/ 8 h 2327601"/>
                <a:gd name="connsiteX1" fmla="*/ 10120811 w 10302896"/>
                <a:gd name="connsiteY1" fmla="*/ 593002 h 2327601"/>
                <a:gd name="connsiteX2" fmla="*/ 4821113 w 10302896"/>
                <a:gd name="connsiteY2" fmla="*/ 1181108 h 2327601"/>
                <a:gd name="connsiteX3" fmla="*/ 0 w 10302896"/>
                <a:gd name="connsiteY3" fmla="*/ 1981208 h 2327601"/>
                <a:gd name="connsiteX4" fmla="*/ 10302896 w 10302896"/>
                <a:gd name="connsiteY4" fmla="*/ 2286008 h 2327601"/>
                <a:gd name="connsiteX0" fmla="*/ 665526 w 10824086"/>
                <a:gd name="connsiteY0" fmla="*/ 8 h 2286008"/>
                <a:gd name="connsiteX1" fmla="*/ 10642001 w 10824086"/>
                <a:gd name="connsiteY1" fmla="*/ 593002 h 2286008"/>
                <a:gd name="connsiteX2" fmla="*/ 5342303 w 10824086"/>
                <a:gd name="connsiteY2" fmla="*/ 1181108 h 2286008"/>
                <a:gd name="connsiteX3" fmla="*/ 0 w 10824086"/>
                <a:gd name="connsiteY3" fmla="*/ 1739010 h 2286008"/>
                <a:gd name="connsiteX4" fmla="*/ 10824086 w 10824086"/>
                <a:gd name="connsiteY4" fmla="*/ 2286008 h 2286008"/>
                <a:gd name="connsiteX0" fmla="*/ 666088 w 10824648"/>
                <a:gd name="connsiteY0" fmla="*/ 8 h 2286008"/>
                <a:gd name="connsiteX1" fmla="*/ 10642563 w 10824648"/>
                <a:gd name="connsiteY1" fmla="*/ 593002 h 2286008"/>
                <a:gd name="connsiteX2" fmla="*/ 5342865 w 10824648"/>
                <a:gd name="connsiteY2" fmla="*/ 1181108 h 2286008"/>
                <a:gd name="connsiteX3" fmla="*/ 562 w 10824648"/>
                <a:gd name="connsiteY3" fmla="*/ 1739010 h 2286008"/>
                <a:gd name="connsiteX4" fmla="*/ 10824648 w 10824648"/>
                <a:gd name="connsiteY4" fmla="*/ 2286008 h 2286008"/>
                <a:gd name="connsiteX0" fmla="*/ 666088 w 10824648"/>
                <a:gd name="connsiteY0" fmla="*/ 8 h 2304210"/>
                <a:gd name="connsiteX1" fmla="*/ 10642563 w 10824648"/>
                <a:gd name="connsiteY1" fmla="*/ 593002 h 2304210"/>
                <a:gd name="connsiteX2" fmla="*/ 5342865 w 10824648"/>
                <a:gd name="connsiteY2" fmla="*/ 1181108 h 2304210"/>
                <a:gd name="connsiteX3" fmla="*/ 562 w 10824648"/>
                <a:gd name="connsiteY3" fmla="*/ 1739010 h 2304210"/>
                <a:gd name="connsiteX4" fmla="*/ 10824648 w 10824648"/>
                <a:gd name="connsiteY4" fmla="*/ 2286008 h 2304210"/>
                <a:gd name="connsiteX0" fmla="*/ 940365 w 11098925"/>
                <a:gd name="connsiteY0" fmla="*/ 8 h 2371921"/>
                <a:gd name="connsiteX1" fmla="*/ 10916840 w 11098925"/>
                <a:gd name="connsiteY1" fmla="*/ 593002 h 2371921"/>
                <a:gd name="connsiteX2" fmla="*/ 5617142 w 11098925"/>
                <a:gd name="connsiteY2" fmla="*/ 1181108 h 2371921"/>
                <a:gd name="connsiteX3" fmla="*/ 528 w 11098925"/>
                <a:gd name="connsiteY3" fmla="*/ 1903705 h 2371921"/>
                <a:gd name="connsiteX4" fmla="*/ 11098925 w 11098925"/>
                <a:gd name="connsiteY4" fmla="*/ 2286008 h 2371921"/>
                <a:gd name="connsiteX0" fmla="*/ 940322 w 11098882"/>
                <a:gd name="connsiteY0" fmla="*/ 8 h 2371921"/>
                <a:gd name="connsiteX1" fmla="*/ 10916797 w 11098882"/>
                <a:gd name="connsiteY1" fmla="*/ 593002 h 2371921"/>
                <a:gd name="connsiteX2" fmla="*/ 5617099 w 11098882"/>
                <a:gd name="connsiteY2" fmla="*/ 1181108 h 2371921"/>
                <a:gd name="connsiteX3" fmla="*/ 485 w 11098882"/>
                <a:gd name="connsiteY3" fmla="*/ 1903705 h 2371921"/>
                <a:gd name="connsiteX4" fmla="*/ 11098882 w 11098882"/>
                <a:gd name="connsiteY4" fmla="*/ 2286008 h 2371921"/>
                <a:gd name="connsiteX0" fmla="*/ 940370 w 11136293"/>
                <a:gd name="connsiteY0" fmla="*/ 79 h 2371992"/>
                <a:gd name="connsiteX1" fmla="*/ 11136294 w 11136293"/>
                <a:gd name="connsiteY1" fmla="*/ 525258 h 2371992"/>
                <a:gd name="connsiteX2" fmla="*/ 5617147 w 11136293"/>
                <a:gd name="connsiteY2" fmla="*/ 1181179 h 2371992"/>
                <a:gd name="connsiteX3" fmla="*/ 533 w 11136293"/>
                <a:gd name="connsiteY3" fmla="*/ 1903776 h 2371992"/>
                <a:gd name="connsiteX4" fmla="*/ 11098930 w 11136293"/>
                <a:gd name="connsiteY4" fmla="*/ 2286079 h 2371992"/>
                <a:gd name="connsiteX0" fmla="*/ 940370 w 11137567"/>
                <a:gd name="connsiteY0" fmla="*/ 104217 h 2476130"/>
                <a:gd name="connsiteX1" fmla="*/ 11136294 w 11137567"/>
                <a:gd name="connsiteY1" fmla="*/ 629396 h 2476130"/>
                <a:gd name="connsiteX2" fmla="*/ 5617147 w 11137567"/>
                <a:gd name="connsiteY2" fmla="*/ 1285317 h 2476130"/>
                <a:gd name="connsiteX3" fmla="*/ 533 w 11137567"/>
                <a:gd name="connsiteY3" fmla="*/ 2007914 h 2476130"/>
                <a:gd name="connsiteX4" fmla="*/ 11098930 w 11137567"/>
                <a:gd name="connsiteY4" fmla="*/ 2390217 h 2476130"/>
                <a:gd name="connsiteX0" fmla="*/ 940370 w 11137567"/>
                <a:gd name="connsiteY0" fmla="*/ 104217 h 2511852"/>
                <a:gd name="connsiteX1" fmla="*/ 11136294 w 11137567"/>
                <a:gd name="connsiteY1" fmla="*/ 629396 h 2511852"/>
                <a:gd name="connsiteX2" fmla="*/ 5617147 w 11137567"/>
                <a:gd name="connsiteY2" fmla="*/ 1285317 h 2511852"/>
                <a:gd name="connsiteX3" fmla="*/ 533 w 11137567"/>
                <a:gd name="connsiteY3" fmla="*/ 2007914 h 2511852"/>
                <a:gd name="connsiteX4" fmla="*/ 11110901 w 11137567"/>
                <a:gd name="connsiteY4" fmla="*/ 2457856 h 2511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37567" h="2511852">
                  <a:moveTo>
                    <a:pt x="940370" y="104217"/>
                  </a:moveTo>
                  <a:cubicBezTo>
                    <a:pt x="2151215" y="103423"/>
                    <a:pt x="11261232" y="-346474"/>
                    <a:pt x="11136294" y="629396"/>
                  </a:cubicBezTo>
                  <a:cubicBezTo>
                    <a:pt x="11011356" y="1605266"/>
                    <a:pt x="7473107" y="1055564"/>
                    <a:pt x="5617147" y="1285317"/>
                  </a:cubicBezTo>
                  <a:cubicBezTo>
                    <a:pt x="3761187" y="1515070"/>
                    <a:pt x="-51834" y="1171013"/>
                    <a:pt x="533" y="2007914"/>
                  </a:cubicBezTo>
                  <a:cubicBezTo>
                    <a:pt x="-15678" y="2767312"/>
                    <a:pt x="8880463" y="2437218"/>
                    <a:pt x="11110901" y="2457856"/>
                  </a:cubicBezTo>
                </a:path>
              </a:pathLst>
            </a:custGeom>
            <a:noFill/>
            <a:ln w="34925"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362325" y="1008762"/>
              <a:ext cx="1790699" cy="101566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April 2016</a:t>
              </a:r>
            </a:p>
            <a:p>
              <a:r>
                <a:rPr lang="en-US" sz="1400" dirty="0"/>
                <a:t>Beta version of the FB module (single bunch, distributed systems)</a:t>
              </a:r>
              <a:endParaRPr lang="en-GB" sz="14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27490" y="1099374"/>
              <a:ext cx="1774214" cy="80021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September 2016</a:t>
              </a:r>
            </a:p>
            <a:p>
              <a:r>
                <a:rPr lang="en-US" sz="1400" dirty="0"/>
                <a:t>1</a:t>
              </a:r>
              <a:r>
                <a:rPr lang="en-US" sz="1400" baseline="30000" dirty="0"/>
                <a:t>st</a:t>
              </a:r>
              <a:r>
                <a:rPr lang="en-US" sz="1400" dirty="0"/>
                <a:t> stable version of the FB module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619704" y="1054692"/>
              <a:ext cx="1905295" cy="80021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December 2016</a:t>
              </a:r>
            </a:p>
            <a:p>
              <a:r>
                <a:rPr lang="en-US" sz="1400" dirty="0"/>
                <a:t>1</a:t>
              </a:r>
              <a:r>
                <a:rPr lang="en-US" sz="1400" baseline="30000" dirty="0"/>
                <a:t>st</a:t>
              </a:r>
              <a:r>
                <a:rPr lang="en-US" sz="1400" dirty="0"/>
                <a:t> </a:t>
              </a:r>
              <a:r>
                <a:rPr lang="en-US" sz="1400" dirty="0" err="1"/>
                <a:t>multibunch</a:t>
              </a:r>
              <a:r>
                <a:rPr lang="en-US" sz="1400" dirty="0"/>
                <a:t> version of the FB module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515225" y="2091740"/>
              <a:ext cx="1774214" cy="80021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May </a:t>
              </a:r>
              <a:r>
                <a:rPr lang="en-US" dirty="0"/>
                <a:t>2017</a:t>
              </a:r>
            </a:p>
            <a:p>
              <a:r>
                <a:rPr lang="en-US" sz="1400" dirty="0"/>
                <a:t>Wakes optimized for 1000 bunches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50901" y="2290928"/>
              <a:ext cx="1774214" cy="80021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May 2017</a:t>
              </a:r>
            </a:p>
            <a:p>
              <a:r>
                <a:rPr lang="en-US" sz="1400" dirty="0"/>
                <a:t>Point bunch code for</a:t>
              </a:r>
            </a:p>
            <a:p>
              <a:r>
                <a:rPr lang="en-US" sz="1400" dirty="0"/>
                <a:t>CBI damping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843650" y="3347808"/>
              <a:ext cx="2155215" cy="80021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October 2017</a:t>
              </a:r>
            </a:p>
            <a:p>
              <a:r>
                <a:rPr lang="en-US" sz="1400" dirty="0"/>
                <a:t>Tracking optimized </a:t>
              </a:r>
              <a:br>
                <a:rPr lang="en-US" sz="1400" dirty="0"/>
              </a:br>
              <a:r>
                <a:rPr lang="en-US" sz="1400" dirty="0"/>
                <a:t>for full beams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51041" y="2252887"/>
              <a:ext cx="1774214" cy="80021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July </a:t>
              </a:r>
              <a:r>
                <a:rPr lang="en-US" dirty="0"/>
                <a:t>2017</a:t>
              </a:r>
            </a:p>
            <a:p>
              <a:r>
                <a:rPr lang="en-US" sz="1400" dirty="0"/>
                <a:t>Full beam wakes</a:t>
              </a:r>
            </a:p>
            <a:p>
              <a:r>
                <a:rPr lang="en-US" sz="1400" dirty="0"/>
                <a:t>(10 000 bunches)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37015" y="3410326"/>
              <a:ext cx="1774214" cy="80021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November 2017</a:t>
              </a:r>
            </a:p>
            <a:p>
              <a:r>
                <a:rPr lang="en-US" sz="1400" dirty="0"/>
                <a:t>Parallelization for hundreds of cores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505700" y="3386284"/>
              <a:ext cx="2174923" cy="80021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March 2018</a:t>
              </a:r>
            </a:p>
            <a:p>
              <a:r>
                <a:rPr lang="en-US" sz="1400" dirty="0"/>
                <a:t>Multi location wakes,</a:t>
              </a:r>
            </a:p>
            <a:p>
              <a:r>
                <a:rPr lang="en-US" sz="1400" dirty="0"/>
                <a:t>more benchmarking</a:t>
              </a:r>
            </a:p>
          </p:txBody>
        </p:sp>
        <p:sp>
          <p:nvSpPr>
            <p:cNvPr id="15" name="TextBox 14"/>
            <p:cNvSpPr txBox="1"/>
            <p:nvPr>
              <p:extLst>
                <p:ext uri="{D42A27DB-BD31-4B8C-83A1-F6EECF244321}">
                  <p14:modId xmlns:p14="http://schemas.microsoft.com/office/powerpoint/2010/main" val="3599124660"/>
                </p:ext>
              </p:extLst>
            </p:nvPr>
          </p:nvSpPr>
          <p:spPr>
            <a:xfrm>
              <a:off x="10139545" y="2181660"/>
              <a:ext cx="2552605" cy="523220"/>
            </a:xfrm>
            <a:prstGeom prst="rect">
              <a:avLst/>
            </a:prstGeom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/>
                <a:t>Wake calculations  ∝</a:t>
              </a:r>
              <a:r>
                <a:rPr lang="en-US" sz="1400" dirty="0">
                  <a:cs typeface="Calibri"/>
                </a:rPr>
                <a:t> N</a:t>
              </a:r>
              <a:r>
                <a:rPr lang="en-US" sz="800" dirty="0">
                  <a:cs typeface="Calibri"/>
                </a:rPr>
                <a:t>bunches</a:t>
              </a:r>
              <a:r>
                <a:rPr lang="en-US" sz="1400" dirty="0">
                  <a:cs typeface="Calibri"/>
                </a:rPr>
                <a:t>²</a:t>
              </a:r>
            </a:p>
            <a:p>
              <a:pPr algn="ctr"/>
              <a:r>
                <a:rPr lang="en-US" sz="1400" dirty="0">
                  <a:cs typeface="Calibri"/>
                </a:rPr>
                <a:t> 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>
              <a:off x="9375059" y="2376796"/>
              <a:ext cx="926958" cy="32808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>
              <p:extLst>
                <p:ext uri="{D42A27DB-BD31-4B8C-83A1-F6EECF244321}">
                  <p14:modId xmlns:p14="http://schemas.microsoft.com/office/powerpoint/2010/main" val="2668737731"/>
                </p:ext>
              </p:extLst>
            </p:nvPr>
          </p:nvSpPr>
          <p:spPr>
            <a:xfrm>
              <a:off x="1728664" y="2004077"/>
              <a:ext cx="1630040" cy="523220"/>
            </a:xfrm>
            <a:prstGeom prst="rect">
              <a:avLst/>
            </a:prstGeom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dirty="0"/>
                <a:t>New algorithms </a:t>
              </a:r>
              <a:r>
                <a:rPr lang="en-US" sz="1400" dirty="0" smtClean="0"/>
                <a:t/>
              </a:r>
              <a:br>
                <a:rPr lang="en-US" sz="1400" dirty="0" smtClean="0"/>
              </a:br>
              <a:r>
                <a:rPr lang="en-US" sz="1400" dirty="0" smtClean="0"/>
                <a:t>∝ </a:t>
              </a:r>
              <a:r>
                <a:rPr lang="en-US" sz="1400" dirty="0" err="1" smtClean="0"/>
                <a:t>N</a:t>
              </a:r>
              <a:r>
                <a:rPr lang="en-US" sz="1400" baseline="-25000" dirty="0" err="1" smtClean="0"/>
                <a:t>tot</a:t>
              </a:r>
              <a:r>
                <a:rPr lang="en-US" sz="1400" dirty="0" smtClean="0"/>
                <a:t> log </a:t>
              </a:r>
              <a:r>
                <a:rPr lang="en-US" sz="1400" dirty="0" err="1" smtClean="0"/>
                <a:t>N</a:t>
              </a:r>
              <a:r>
                <a:rPr lang="en-US" sz="1400" baseline="-25000" dirty="0" err="1" smtClean="0"/>
                <a:t>tot</a:t>
              </a:r>
              <a:endParaRPr lang="en-US" baseline="-25000" dirty="0"/>
            </a:p>
          </p:txBody>
        </p:sp>
        <p:cxnSp>
          <p:nvCxnSpPr>
            <p:cNvPr id="18" name="Straight Arrow Connector 17"/>
            <p:cNvCxnSpPr>
              <a:cxnSpLocks/>
            </p:cNvCxnSpPr>
            <p:nvPr/>
          </p:nvCxnSpPr>
          <p:spPr>
            <a:xfrm>
              <a:off x="3060931" y="2315152"/>
              <a:ext cx="236452" cy="29179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>
          <a:xfrm>
            <a:off x="4038600" y="6481042"/>
            <a:ext cx="4114800" cy="365125"/>
          </a:xfrm>
        </p:spPr>
        <p:txBody>
          <a:bodyPr/>
          <a:lstStyle/>
          <a:p>
            <a:r>
              <a:rPr lang="en-GB" dirty="0" smtClean="0"/>
              <a:t>J. Komppula</a:t>
            </a:r>
            <a:endParaRPr lang="en-GB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24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4449" y="4605653"/>
            <a:ext cx="1801914" cy="185897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4450" y="4605653"/>
            <a:ext cx="1801912" cy="18589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feedback simulations could help beam dynamics and R&amp;D studies?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36343"/>
            <a:ext cx="10515600" cy="113441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Example: </a:t>
            </a:r>
            <a:r>
              <a:rPr lang="en-US" dirty="0"/>
              <a:t>o</a:t>
            </a:r>
            <a:r>
              <a:rPr lang="en-US" dirty="0" smtClean="0"/>
              <a:t>ngoing SPS tests of the FIR filter approach for </a:t>
            </a:r>
            <a:r>
              <a:rPr lang="en-US" dirty="0" err="1" smtClean="0"/>
              <a:t>betatron</a:t>
            </a:r>
            <a:r>
              <a:rPr lang="en-US" dirty="0" smtClean="0"/>
              <a:t> phase and close orbit offset corrections</a:t>
            </a:r>
            <a:endParaRPr lang="en-GB" dirty="0" smtClean="0"/>
          </a:p>
          <a:p>
            <a:pPr lvl="1"/>
            <a:r>
              <a:rPr lang="en-US" dirty="0" smtClean="0"/>
              <a:t>All steps can be simulated with the developed tools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ame feedback model can be used in all simulations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22" y="3485445"/>
            <a:ext cx="2732050" cy="17581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9808" y="2785079"/>
            <a:ext cx="1694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RF engineer</a:t>
            </a:r>
            <a:endParaRPr lang="en-GB" sz="2400" dirty="0"/>
          </a:p>
        </p:txBody>
      </p:sp>
      <p:sp>
        <p:nvSpPr>
          <p:cNvPr id="6" name="Rectangle 5"/>
          <p:cNvSpPr/>
          <p:nvPr/>
        </p:nvSpPr>
        <p:spPr>
          <a:xfrm>
            <a:off x="7005667" y="2695916"/>
            <a:ext cx="27492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Accelerator physicist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98" y="2402177"/>
            <a:ext cx="2710244" cy="18068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994" y="4137780"/>
            <a:ext cx="2415085" cy="1606119"/>
          </a:xfrm>
          <a:prstGeom prst="rect">
            <a:avLst/>
          </a:prstGeom>
        </p:spPr>
      </p:pic>
      <p:sp>
        <p:nvSpPr>
          <p:cNvPr id="9" name="Left-Right Arrow 8"/>
          <p:cNvSpPr/>
          <p:nvPr/>
        </p:nvSpPr>
        <p:spPr>
          <a:xfrm>
            <a:off x="2904155" y="4098590"/>
            <a:ext cx="571586" cy="34502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853977" y="4573269"/>
            <a:ext cx="257057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Emittance growth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Tune footprint at high </a:t>
            </a:r>
            <a:br>
              <a:rPr lang="en-US" dirty="0" smtClean="0"/>
            </a:br>
            <a:r>
              <a:rPr lang="en-US" dirty="0" smtClean="0"/>
              <a:t>gain values</a:t>
            </a:r>
            <a:br>
              <a:rPr lang="en-US" dirty="0" smtClean="0"/>
            </a:br>
            <a:endParaRPr lang="en-US" dirty="0" smtClean="0"/>
          </a:p>
          <a:p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870362" y="3260122"/>
            <a:ext cx="3101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Instabilities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Injection emittance growth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90940" y="3707912"/>
            <a:ext cx="1823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Damping performance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393841" y="5227363"/>
            <a:ext cx="1580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Noise performance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96324" y="5602601"/>
            <a:ext cx="28964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Signal response of the filter</a:t>
            </a:r>
          </a:p>
          <a:p>
            <a:r>
              <a:rPr lang="en-US" sz="1600" dirty="0" smtClean="0"/>
              <a:t>(simulations + network analyzer)</a:t>
            </a:r>
            <a:endParaRPr lang="en-GB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468690" y="5643525"/>
            <a:ext cx="28118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Straightforwardly measurable</a:t>
            </a:r>
          </a:p>
          <a:p>
            <a:r>
              <a:rPr lang="en-US" sz="1600" dirty="0" smtClean="0"/>
              <a:t>beam properties with amplified</a:t>
            </a:r>
          </a:p>
          <a:p>
            <a:r>
              <a:rPr lang="en-US" sz="1600" dirty="0"/>
              <a:t>b</a:t>
            </a:r>
            <a:r>
              <a:rPr lang="en-US" sz="1600" dirty="0" smtClean="0"/>
              <a:t>eam/accelerator parameters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7005667" y="5643525"/>
            <a:ext cx="30502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More precise simulations and </a:t>
            </a:r>
            <a:br>
              <a:rPr lang="en-US" sz="1600" dirty="0" smtClean="0"/>
            </a:br>
            <a:r>
              <a:rPr lang="en-US" sz="1600" dirty="0" smtClean="0"/>
              <a:t>experiments</a:t>
            </a:r>
            <a:r>
              <a:rPr lang="en-GB" sz="1600" dirty="0" smtClean="0"/>
              <a:t> about the real effects</a:t>
            </a:r>
          </a:p>
          <a:p>
            <a:r>
              <a:rPr lang="en-GB" sz="1600" dirty="0" smtClean="0"/>
              <a:t>for daily operations</a:t>
            </a:r>
            <a:endParaRPr lang="en-US" sz="1600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10470285" y="2600412"/>
            <a:ext cx="14335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Operators</a:t>
            </a:r>
          </a:p>
          <a:p>
            <a:r>
              <a:rPr lang="en-US" sz="2400" dirty="0"/>
              <a:t>a</a:t>
            </a:r>
            <a:r>
              <a:rPr lang="en-US" sz="2400" dirty="0" smtClean="0"/>
              <a:t>nd users</a:t>
            </a:r>
            <a:endParaRPr lang="en-GB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10263722" y="3395987"/>
            <a:ext cx="18467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Operational </a:t>
            </a:r>
            <a:br>
              <a:rPr lang="en-US" dirty="0" smtClean="0"/>
            </a:br>
            <a:r>
              <a:rPr lang="en-US" dirty="0" smtClean="0"/>
              <a:t>flexibility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Safety margins</a:t>
            </a:r>
            <a:endParaRPr lang="en-GB" dirty="0"/>
          </a:p>
        </p:txBody>
      </p:sp>
      <p:sp>
        <p:nvSpPr>
          <p:cNvPr id="23" name="Left-Right Arrow 22"/>
          <p:cNvSpPr/>
          <p:nvPr/>
        </p:nvSpPr>
        <p:spPr>
          <a:xfrm>
            <a:off x="6226900" y="3414024"/>
            <a:ext cx="571586" cy="34502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Left-Right Arrow 23"/>
          <p:cNvSpPr/>
          <p:nvPr/>
        </p:nvSpPr>
        <p:spPr>
          <a:xfrm>
            <a:off x="6226900" y="4768328"/>
            <a:ext cx="571586" cy="34502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Left-Right Arrow 24"/>
          <p:cNvSpPr/>
          <p:nvPr/>
        </p:nvSpPr>
        <p:spPr>
          <a:xfrm>
            <a:off x="9657039" y="4107880"/>
            <a:ext cx="571586" cy="34502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729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/>
      <p:bldP spid="13" grpId="0"/>
      <p:bldP spid="14" grpId="0"/>
      <p:bldP spid="15" grpId="0"/>
      <p:bldP spid="17" grpId="0"/>
      <p:bldP spid="18" grpId="0"/>
      <p:bldP spid="19" grpId="0"/>
      <p:bldP spid="22" grpId="0"/>
      <p:bldP spid="23" grpId="0" animBg="1"/>
      <p:bldP spid="24" grpId="0" animBg="1"/>
      <p:bldP spid="2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122160"/>
            <a:ext cx="10777151" cy="530845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Several different implementations for </a:t>
            </a:r>
            <a:r>
              <a:rPr lang="en-US" dirty="0" err="1" smtClean="0"/>
              <a:t>multibunch</a:t>
            </a:r>
            <a:r>
              <a:rPr lang="en-US" dirty="0" smtClean="0"/>
              <a:t> wakes</a:t>
            </a:r>
          </a:p>
          <a:p>
            <a:pPr lvl="1"/>
            <a:r>
              <a:rPr lang="en-US" dirty="0" smtClean="0"/>
              <a:t>Linear and circular convolution wakes allow different </a:t>
            </a:r>
            <a:r>
              <a:rPr lang="en-US" dirty="0" err="1" smtClean="0"/>
              <a:t>multibunch</a:t>
            </a:r>
            <a:r>
              <a:rPr lang="en-US" dirty="0" smtClean="0"/>
              <a:t> reference frames</a:t>
            </a:r>
            <a:endParaRPr lang="en-US" dirty="0" smtClean="0"/>
          </a:p>
          <a:p>
            <a:pPr lvl="1"/>
            <a:r>
              <a:rPr lang="en-US" dirty="0" smtClean="0"/>
              <a:t>Different optimization algorithms allow efficient </a:t>
            </a:r>
            <a:r>
              <a:rPr lang="en-US" dirty="0" smtClean="0"/>
              <a:t>wakes for </a:t>
            </a:r>
            <a:r>
              <a:rPr lang="en-US" dirty="0" smtClean="0"/>
              <a:t>different filling factors</a:t>
            </a:r>
          </a:p>
          <a:p>
            <a:pPr lvl="1"/>
            <a:r>
              <a:rPr lang="en-US" dirty="0" smtClean="0"/>
              <a:t>Full beam simulations are here!</a:t>
            </a:r>
          </a:p>
          <a:p>
            <a:r>
              <a:rPr lang="en-US" dirty="0" smtClean="0"/>
              <a:t>Benchmarking</a:t>
            </a:r>
          </a:p>
          <a:p>
            <a:pPr lvl="1"/>
            <a:r>
              <a:rPr lang="en-US" dirty="0" smtClean="0"/>
              <a:t>All the wake implementations pass all the tests </a:t>
            </a:r>
          </a:p>
          <a:p>
            <a:pPr lvl="1"/>
            <a:r>
              <a:rPr lang="en-US" dirty="0" smtClean="0"/>
              <a:t>The tests are included into </a:t>
            </a:r>
            <a:r>
              <a:rPr lang="en-US" dirty="0" smtClean="0"/>
              <a:t>the </a:t>
            </a:r>
            <a:r>
              <a:rPr lang="en-US" dirty="0" err="1" smtClean="0"/>
              <a:t>multibunch</a:t>
            </a:r>
            <a:r>
              <a:rPr lang="en-US" dirty="0" smtClean="0"/>
              <a:t> </a:t>
            </a:r>
            <a:r>
              <a:rPr lang="en-US" dirty="0" err="1" smtClean="0"/>
              <a:t>PyHEADTAIL</a:t>
            </a:r>
            <a:r>
              <a:rPr lang="en-US" dirty="0" smtClean="0"/>
              <a:t> branch</a:t>
            </a:r>
            <a:endParaRPr lang="en-US" dirty="0"/>
          </a:p>
          <a:p>
            <a:pPr lvl="1"/>
            <a:r>
              <a:rPr lang="en-US" dirty="0" smtClean="0"/>
              <a:t>The validity of </a:t>
            </a:r>
            <a:r>
              <a:rPr lang="en-US" dirty="0"/>
              <a:t>the ‘</a:t>
            </a:r>
            <a:r>
              <a:rPr lang="en-US" dirty="0" smtClean="0"/>
              <a:t>convolution compression’ mathematically proven by Nicolas</a:t>
            </a:r>
          </a:p>
          <a:p>
            <a:r>
              <a:rPr lang="en-US" dirty="0" smtClean="0"/>
              <a:t>Simulation tools allow to fill the gaps between the ideal and real world as well as approaches and communication challenges between different </a:t>
            </a:r>
            <a:r>
              <a:rPr lang="en-US" dirty="0" err="1" smtClean="0"/>
              <a:t>expertises</a:t>
            </a:r>
            <a:endParaRPr lang="en-US" dirty="0" smtClean="0"/>
          </a:p>
          <a:p>
            <a:r>
              <a:rPr lang="en-US" dirty="0" smtClean="0"/>
              <a:t>Future studies would benefit from some basic studies of the collective effects and the feedback systems</a:t>
            </a:r>
          </a:p>
          <a:p>
            <a:pPr lvl="1"/>
            <a:r>
              <a:rPr lang="en-US" dirty="0" smtClean="0"/>
              <a:t>Shapes of wake functions at short time scales</a:t>
            </a:r>
          </a:p>
          <a:p>
            <a:pPr lvl="1"/>
            <a:r>
              <a:rPr lang="en-US" dirty="0" smtClean="0"/>
              <a:t>Transparent comparison of </a:t>
            </a:r>
            <a:r>
              <a:rPr lang="en-US" dirty="0" smtClean="0"/>
              <a:t>the </a:t>
            </a:r>
            <a:r>
              <a:rPr lang="en-US" dirty="0" smtClean="0"/>
              <a:t>different </a:t>
            </a:r>
            <a:r>
              <a:rPr lang="en-US" dirty="0" smtClean="0"/>
              <a:t>theories and codes and their limits (also </a:t>
            </a:r>
            <a:r>
              <a:rPr lang="en-US" dirty="0" smtClean="0"/>
              <a:t>control </a:t>
            </a:r>
            <a:r>
              <a:rPr lang="en-US" dirty="0" smtClean="0"/>
              <a:t>theory of the feedback systems)</a:t>
            </a:r>
          </a:p>
          <a:p>
            <a:pPr lvl="1"/>
            <a:r>
              <a:rPr lang="en-US" dirty="0" smtClean="0"/>
              <a:t>Well defined measurable, relevant, performance meters for the feedback systems</a:t>
            </a:r>
          </a:p>
          <a:p>
            <a:pPr lvl="1"/>
            <a:r>
              <a:rPr lang="en-US" dirty="0" smtClean="0"/>
              <a:t>Fundamental mechanisms and limitations for the feedback stabilization from the beam dynamics point of view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14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14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 slides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92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difference between </a:t>
            </a:r>
            <a:r>
              <a:rPr lang="en-US" dirty="0" err="1"/>
              <a:t>trackings</a:t>
            </a:r>
            <a:r>
              <a:rPr lang="en-US" dirty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36344"/>
            <a:ext cx="5739063" cy="480778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Linear convolution wakes</a:t>
            </a:r>
          </a:p>
          <a:p>
            <a:pPr lvl="1"/>
            <a:r>
              <a:rPr lang="en-US" dirty="0" smtClean="0"/>
              <a:t>Definition of the turn depends on the choice of the first bunch (smoot transition between the turns)</a:t>
            </a:r>
            <a:endParaRPr lang="en-US" dirty="0"/>
          </a:p>
          <a:p>
            <a:pPr lvl="1"/>
            <a:r>
              <a:rPr lang="en-US" dirty="0"/>
              <a:t>Source bunches for the wake kick are all the previously tracked bunches</a:t>
            </a:r>
          </a:p>
          <a:p>
            <a:pPr lvl="1"/>
            <a:r>
              <a:rPr lang="en-US" dirty="0"/>
              <a:t>Beam </a:t>
            </a:r>
            <a:r>
              <a:rPr lang="en-US" dirty="0" smtClean="0"/>
              <a:t>oscillation modes </a:t>
            </a:r>
            <a:r>
              <a:rPr lang="en-US" dirty="0"/>
              <a:t>are self consistently continuous between the turns because of convolution properties</a:t>
            </a:r>
          </a:p>
          <a:p>
            <a:endParaRPr lang="en-US" dirty="0"/>
          </a:p>
          <a:p>
            <a:r>
              <a:rPr lang="en-US" dirty="0"/>
              <a:t>Circular convolution wakes</a:t>
            </a:r>
            <a:endParaRPr lang="en-GB" dirty="0"/>
          </a:p>
          <a:p>
            <a:pPr lvl="1"/>
            <a:r>
              <a:rPr lang="en-US" dirty="0"/>
              <a:t>Well defined turns for all bunches because of turn-by-turn tracking of the beam</a:t>
            </a:r>
          </a:p>
          <a:p>
            <a:pPr lvl="1"/>
            <a:r>
              <a:rPr lang="en-US" dirty="0"/>
              <a:t>Source bunches are bunches from previous turns which </a:t>
            </a:r>
            <a:r>
              <a:rPr lang="en-US" dirty="0" smtClean="0"/>
              <a:t>location rotate </a:t>
            </a:r>
            <a:r>
              <a:rPr lang="en-US" dirty="0"/>
              <a:t>(circular convolution)</a:t>
            </a:r>
          </a:p>
          <a:p>
            <a:pPr lvl="1"/>
            <a:r>
              <a:rPr lang="en-US" dirty="0"/>
              <a:t>Beam oscillations are self consistently continuous inside the turn, but there is discontinuity between the turns</a:t>
            </a:r>
          </a:p>
          <a:p>
            <a:pPr marL="457200" lvl="1" indent="0">
              <a:buNone/>
            </a:pPr>
            <a:r>
              <a:rPr lang="en-US" dirty="0"/>
              <a:t>	=&gt; “helix” correction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1" y="1329743"/>
            <a:ext cx="4876798" cy="17800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6905" y="3471054"/>
            <a:ext cx="1636294" cy="2902518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86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difference between </a:t>
            </a:r>
            <a:r>
              <a:rPr lang="en-US" dirty="0" smtClean="0"/>
              <a:t>tracking?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36344"/>
            <a:ext cx="5739063" cy="480778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Linear convolution wakes</a:t>
            </a:r>
          </a:p>
          <a:p>
            <a:pPr lvl="1"/>
            <a:r>
              <a:rPr lang="en-US" dirty="0"/>
              <a:t>Definition of the turn depends on the choice of the first bunch (smoot transition between the turns)</a:t>
            </a:r>
          </a:p>
          <a:p>
            <a:pPr lvl="1"/>
            <a:r>
              <a:rPr lang="en-US" dirty="0"/>
              <a:t>Source bunches for the wake kick are all the previously tracked bunches</a:t>
            </a:r>
          </a:p>
          <a:p>
            <a:pPr lvl="1"/>
            <a:r>
              <a:rPr lang="en-US" dirty="0"/>
              <a:t>Beam oscillation modes are self consistently continuous between the turns because of convolution properties</a:t>
            </a:r>
          </a:p>
          <a:p>
            <a:endParaRPr lang="en-US" dirty="0"/>
          </a:p>
          <a:p>
            <a:r>
              <a:rPr lang="en-US" dirty="0"/>
              <a:t>Circular convolution wakes</a:t>
            </a:r>
            <a:endParaRPr lang="en-GB" dirty="0"/>
          </a:p>
          <a:p>
            <a:pPr lvl="1"/>
            <a:r>
              <a:rPr lang="en-US" dirty="0"/>
              <a:t>Well defined turns for all bunches because of turn-by-turn tracking of the beam</a:t>
            </a:r>
          </a:p>
          <a:p>
            <a:pPr lvl="1"/>
            <a:r>
              <a:rPr lang="en-US" dirty="0"/>
              <a:t>Source bunches are bunches from previous turns which location rotate (circular convolution)</a:t>
            </a:r>
          </a:p>
          <a:p>
            <a:pPr lvl="1"/>
            <a:r>
              <a:rPr lang="en-US" dirty="0"/>
              <a:t>Beam oscillations are self consistently continuous inside the turn, but there is discontinuity between the turns</a:t>
            </a:r>
          </a:p>
          <a:p>
            <a:pPr marL="457200" lvl="1" indent="0">
              <a:buNone/>
            </a:pPr>
            <a:r>
              <a:rPr lang="en-US" dirty="0"/>
              <a:t>	=&gt; “helix” correction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722" y="1088988"/>
            <a:ext cx="4577220" cy="514438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63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934757" y="5996852"/>
            <a:ext cx="72572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003b_rigid_beam_test__circular_convolution.py</a:t>
            </a:r>
            <a:endParaRPr lang="en-GB" sz="2800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7" y="1090721"/>
            <a:ext cx="11805728" cy="298094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170709" y="4251415"/>
            <a:ext cx="10515600" cy="190361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Comparison of different linear convolution wake implementations</a:t>
            </a:r>
          </a:p>
          <a:p>
            <a:pPr lvl="1"/>
            <a:r>
              <a:rPr lang="en-US" dirty="0" err="1" smtClean="0"/>
              <a:t>mpi</a:t>
            </a:r>
            <a:r>
              <a:rPr lang="en-US" dirty="0" smtClean="0"/>
              <a:t>=‘</a:t>
            </a:r>
            <a:r>
              <a:rPr lang="en-US" dirty="0" err="1" smtClean="0"/>
              <a:t>circular_mpi_full_ring_fft</a:t>
            </a:r>
            <a:r>
              <a:rPr lang="en-US" dirty="0" smtClean="0"/>
              <a:t>’</a:t>
            </a:r>
          </a:p>
          <a:p>
            <a:pPr lvl="1"/>
            <a:r>
              <a:rPr lang="en-US" dirty="0" smtClean="0"/>
              <a:t>Independent </a:t>
            </a:r>
            <a:r>
              <a:rPr lang="en-US" dirty="0" smtClean="0"/>
              <a:t>minimalistic code with an uniformly sliced ring</a:t>
            </a:r>
          </a:p>
          <a:p>
            <a:r>
              <a:rPr lang="en-US" dirty="0" smtClean="0"/>
              <a:t>Relative differences in the slice or bunch positions &lt; 10</a:t>
            </a:r>
            <a:r>
              <a:rPr lang="en-US" baseline="30000" dirty="0" smtClean="0"/>
              <a:t>-12</a:t>
            </a:r>
            <a:r>
              <a:rPr lang="en-US" dirty="0" smtClean="0"/>
              <a:t> after the tracking</a:t>
            </a:r>
          </a:p>
          <a:p>
            <a:pPr lvl="1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91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of the different algorithms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538749"/>
            <a:ext cx="10515600" cy="1510359"/>
          </a:xfrm>
        </p:spPr>
        <p:txBody>
          <a:bodyPr/>
          <a:lstStyle/>
          <a:p>
            <a:r>
              <a:rPr lang="en-US" dirty="0"/>
              <a:t>N</a:t>
            </a:r>
            <a:r>
              <a:rPr lang="en-US" baseline="30000" dirty="0"/>
              <a:t>2</a:t>
            </a:r>
            <a:r>
              <a:rPr lang="en-US" b="1" baseline="30000" dirty="0"/>
              <a:t> </a:t>
            </a:r>
            <a:r>
              <a:rPr lang="en-US" dirty="0" smtClean="0"/>
              <a:t>algorithms are efficient when filling factor is low</a:t>
            </a:r>
          </a:p>
          <a:p>
            <a:r>
              <a:rPr lang="en-US" dirty="0" err="1"/>
              <a:t>N</a:t>
            </a:r>
            <a:r>
              <a:rPr lang="en-US" baseline="-25000" dirty="0" err="1"/>
              <a:t>tot</a:t>
            </a:r>
            <a:r>
              <a:rPr lang="en-US" baseline="-25000" dirty="0"/>
              <a:t>  </a:t>
            </a:r>
            <a:r>
              <a:rPr lang="en-US" dirty="0"/>
              <a:t>log(</a:t>
            </a:r>
            <a:r>
              <a:rPr lang="en-US" dirty="0" err="1"/>
              <a:t>N</a:t>
            </a:r>
            <a:r>
              <a:rPr lang="en-US" baseline="-25000" dirty="0" err="1"/>
              <a:t>tot</a:t>
            </a:r>
            <a:r>
              <a:rPr lang="en-US" dirty="0"/>
              <a:t>)</a:t>
            </a:r>
            <a:r>
              <a:rPr lang="en-US" dirty="0" smtClean="0"/>
              <a:t> algorithms faster when over 2-15% filling factor</a:t>
            </a:r>
          </a:p>
          <a:p>
            <a:pPr lvl="1"/>
            <a:r>
              <a:rPr lang="en-US" dirty="0" smtClean="0"/>
              <a:t>Circular convolution wake algorithm is the fastest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952" y="1238300"/>
            <a:ext cx="4710549" cy="31403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29" y="1238300"/>
            <a:ext cx="4710549" cy="31403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678784" y="1562159"/>
            <a:ext cx="2325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Note the log-log scale!</a:t>
            </a:r>
            <a:endParaRPr lang="en-GB" b="1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291137" y="2645848"/>
            <a:ext cx="151804" cy="10534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77876" y="2375045"/>
            <a:ext cx="1202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N</a:t>
            </a:r>
            <a:r>
              <a:rPr lang="en-US" sz="1400" b="1" baseline="30000" dirty="0" smtClean="0"/>
              <a:t>2</a:t>
            </a:r>
            <a:r>
              <a:rPr lang="en-US" sz="1400" b="1" dirty="0" smtClean="0"/>
              <a:t> algorithms</a:t>
            </a:r>
            <a:endParaRPr lang="en-GB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07434" y="2686354"/>
            <a:ext cx="1107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N</a:t>
            </a:r>
            <a:r>
              <a:rPr lang="en-US" sz="1400" b="1" baseline="-25000" dirty="0" err="1" smtClean="0"/>
              <a:t>tot</a:t>
            </a:r>
            <a:r>
              <a:rPr lang="en-US" sz="1400" b="1" baseline="-25000" dirty="0" smtClean="0"/>
              <a:t>  </a:t>
            </a:r>
            <a:r>
              <a:rPr lang="en-US" sz="1400" b="1" dirty="0" smtClean="0"/>
              <a:t>log(</a:t>
            </a:r>
            <a:r>
              <a:rPr lang="en-US" sz="1400" b="1" dirty="0" err="1" smtClean="0"/>
              <a:t>N</a:t>
            </a:r>
            <a:r>
              <a:rPr lang="en-US" sz="1400" b="1" baseline="-25000" dirty="0" err="1" smtClean="0"/>
              <a:t>tot</a:t>
            </a:r>
            <a:r>
              <a:rPr lang="en-US" sz="1400" b="1" dirty="0" smtClean="0"/>
              <a:t>)</a:t>
            </a:r>
            <a:br>
              <a:rPr lang="en-US" sz="1400" b="1" dirty="0" smtClean="0"/>
            </a:br>
            <a:r>
              <a:rPr lang="en-US" sz="1400" b="1" dirty="0" smtClean="0"/>
              <a:t>algorithms</a:t>
            </a:r>
            <a:endParaRPr lang="en-GB" sz="1400" b="1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940793" y="3030156"/>
            <a:ext cx="88242" cy="17606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66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841"/>
            <a:ext cx="10515600" cy="1325563"/>
          </a:xfrm>
        </p:spPr>
        <p:txBody>
          <a:bodyPr/>
          <a:lstStyle/>
          <a:p>
            <a:r>
              <a:rPr lang="en-US" dirty="0"/>
              <a:t>Background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33" y="1684318"/>
            <a:ext cx="5478417" cy="410368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Oval 4"/>
          <p:cNvSpPr/>
          <p:nvPr/>
        </p:nvSpPr>
        <p:spPr>
          <a:xfrm>
            <a:off x="4373143" y="4750288"/>
            <a:ext cx="1541625" cy="38501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586049" y="2859707"/>
            <a:ext cx="1626120" cy="1810934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340842" y="1397569"/>
            <a:ext cx="46556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Challenge arose from the unclear picture, which of </a:t>
            </a:r>
            <a:r>
              <a:rPr lang="en-US" dirty="0" smtClean="0"/>
              <a:t>the results </a:t>
            </a:r>
            <a:r>
              <a:rPr lang="en-US" dirty="0"/>
              <a:t>from </a:t>
            </a:r>
            <a:r>
              <a:rPr lang="en-US" dirty="0" smtClean="0"/>
              <a:t>different theories</a:t>
            </a:r>
            <a:r>
              <a:rPr lang="fi-FI" dirty="0"/>
              <a:t>/</a:t>
            </a:r>
            <a:r>
              <a:rPr lang="en-US" dirty="0"/>
              <a:t>codes is correct and </a:t>
            </a:r>
            <a:r>
              <a:rPr lang="en-US" dirty="0" smtClean="0"/>
              <a:t>what </a:t>
            </a:r>
            <a:r>
              <a:rPr lang="en-US" dirty="0"/>
              <a:t>are tolerable deviations. </a:t>
            </a:r>
          </a:p>
          <a:p>
            <a:endParaRPr lang="en-US" b="1" dirty="0" smtClean="0"/>
          </a:p>
          <a:p>
            <a:r>
              <a:rPr lang="en-US" b="1" dirty="0" smtClean="0"/>
              <a:t>I </a:t>
            </a:r>
            <a:r>
              <a:rPr lang="en-US" b="1" dirty="0"/>
              <a:t>tried my best, </a:t>
            </a:r>
            <a:r>
              <a:rPr lang="en-US" b="1" dirty="0" smtClean="0"/>
              <a:t>the approach was valid, </a:t>
            </a:r>
            <a:br>
              <a:rPr lang="en-US" b="1" dirty="0" smtClean="0"/>
            </a:br>
            <a:r>
              <a:rPr lang="en-US" b="1" dirty="0" smtClean="0"/>
              <a:t>but there was still a problem: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854105" y="3732222"/>
                <a:ext cx="2745175" cy="2955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𝐹𝐹𝑇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% 1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p>
                    </m:sSup>
                  </m:oMath>
                </a14:m>
                <a:r>
                  <a:rPr lang="en-GB" dirty="0" smtClean="0"/>
                  <a:t>)</a:t>
                </a:r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4105" y="3732222"/>
                <a:ext cx="2745175" cy="295594"/>
              </a:xfrm>
              <a:prstGeom prst="rect">
                <a:avLst/>
              </a:prstGeom>
              <a:blipFill>
                <a:blip r:embed="rId3"/>
                <a:stretch>
                  <a:fillRect l="-2882" t="-20408" r="-4435" b="-469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854105" y="3141243"/>
                <a:ext cx="112819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𝐹𝐹𝑇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𝑊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en-GB" dirty="0" smtClean="0"/>
                  <a:t>)</a:t>
                </a:r>
                <a:endParaRPr lang="en-GB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4105" y="3141243"/>
                <a:ext cx="1128194" cy="276999"/>
              </a:xfrm>
              <a:prstGeom prst="rect">
                <a:avLst/>
              </a:prstGeom>
              <a:blipFill>
                <a:blip r:embed="rId4"/>
                <a:stretch>
                  <a:fillRect l="-7027" t="-28261" r="-12432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7447967" y="3395842"/>
            <a:ext cx="2211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hould have been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9693" y="1297136"/>
            <a:ext cx="2548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PyHEADTAIL</a:t>
            </a:r>
            <a:r>
              <a:rPr lang="en-US" dirty="0"/>
              <a:t> meeting #16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415238" y="4161246"/>
            <a:ext cx="46814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Because of the different ways to implement </a:t>
            </a:r>
            <a:r>
              <a:rPr lang="en-US" dirty="0" err="1" smtClean="0"/>
              <a:t>multibunch</a:t>
            </a:r>
            <a:r>
              <a:rPr lang="en-US" dirty="0" smtClean="0"/>
              <a:t> wakes, it wasn’t </a:t>
            </a:r>
            <a:r>
              <a:rPr lang="en-US" dirty="0"/>
              <a:t>even clear </a:t>
            </a:r>
            <a:r>
              <a:rPr lang="en-US" dirty="0" smtClean="0"/>
              <a:t>to me if the original implementation was fully correct (but it is!).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447260" y="5527025"/>
            <a:ext cx="4726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 order to avoid this in future, I’ll explain why.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J. Komppula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24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  <p:bldP spid="15" grpId="0"/>
      <p:bldP spid="16" grpId="0"/>
      <p:bldP spid="8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PyHEADTAIL</a:t>
            </a:r>
            <a:r>
              <a:rPr lang="en-US" dirty="0" smtClean="0"/>
              <a:t> tracking, single bunch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443" y="1107640"/>
            <a:ext cx="10515600" cy="599293"/>
          </a:xfrm>
        </p:spPr>
        <p:txBody>
          <a:bodyPr/>
          <a:lstStyle/>
          <a:p>
            <a:r>
              <a:rPr lang="en-US" dirty="0" smtClean="0"/>
              <a:t>There are two ways to think tracking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429625" y="2784400"/>
            <a:ext cx="36671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 is the difference?</a:t>
            </a:r>
          </a:p>
          <a:p>
            <a:pPr algn="ctr"/>
            <a:r>
              <a:rPr lang="en-US" sz="2000" b="1" dirty="0" smtClean="0"/>
              <a:t>There is no difference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32443" y="1575612"/>
            <a:ext cx="68052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1) Bunch goes physically through all the one turn map elements</a:t>
            </a:r>
            <a:endParaRPr lang="en-GB" sz="2000" dirty="0"/>
          </a:p>
        </p:txBody>
      </p:sp>
      <p:grpSp>
        <p:nvGrpSpPr>
          <p:cNvPr id="5" name="Group 4"/>
          <p:cNvGrpSpPr/>
          <p:nvPr/>
        </p:nvGrpSpPr>
        <p:grpSpPr>
          <a:xfrm>
            <a:off x="522868" y="2052348"/>
            <a:ext cx="7515225" cy="1493759"/>
            <a:chOff x="522868" y="2052348"/>
            <a:chExt cx="7515225" cy="1493759"/>
          </a:xfrm>
        </p:grpSpPr>
        <p:grpSp>
          <p:nvGrpSpPr>
            <p:cNvPr id="24" name="Group 23"/>
            <p:cNvGrpSpPr/>
            <p:nvPr/>
          </p:nvGrpSpPr>
          <p:grpSpPr>
            <a:xfrm>
              <a:off x="522868" y="2052348"/>
              <a:ext cx="7515225" cy="1493759"/>
              <a:chOff x="1589668" y="1880898"/>
              <a:chExt cx="7515225" cy="1493759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1589668" y="2123856"/>
                <a:ext cx="7515225" cy="1047008"/>
              </a:xfrm>
              <a:prstGeom prst="ellipse">
                <a:avLst/>
              </a:prstGeom>
              <a:noFill/>
              <a:ln w="4762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4825150" y="1880898"/>
                <a:ext cx="1276350" cy="523220"/>
                <a:chOff x="4819650" y="1909319"/>
                <a:chExt cx="1276350" cy="523220"/>
              </a:xfrm>
            </p:grpSpPr>
            <p:sp>
              <p:nvSpPr>
                <p:cNvPr id="7" name="Rounded Rectangle 6"/>
                <p:cNvSpPr/>
                <p:nvPr/>
              </p:nvSpPr>
              <p:spPr>
                <a:xfrm>
                  <a:off x="4819650" y="1923530"/>
                  <a:ext cx="1276350" cy="494798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4978303" y="1909319"/>
                  <a:ext cx="959044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Transverse</a:t>
                  </a:r>
                </a:p>
                <a:p>
                  <a:pPr algn="ctr"/>
                  <a:r>
                    <a:rPr lang="en-US" sz="1400" dirty="0" smtClean="0"/>
                    <a:t>tracking</a:t>
                  </a:r>
                  <a:endParaRPr lang="en-GB" sz="1400" dirty="0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7257044" y="2025532"/>
                <a:ext cx="1276350" cy="523220"/>
                <a:chOff x="7257044" y="2044582"/>
                <a:chExt cx="1276350" cy="523220"/>
              </a:xfrm>
            </p:grpSpPr>
            <p:sp>
              <p:nvSpPr>
                <p:cNvPr id="9" name="Rounded Rectangle 8"/>
                <p:cNvSpPr/>
                <p:nvPr/>
              </p:nvSpPr>
              <p:spPr>
                <a:xfrm>
                  <a:off x="7257044" y="2058793"/>
                  <a:ext cx="1276350" cy="494798"/>
                </a:xfrm>
                <a:prstGeom prst="round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7350038" y="2044582"/>
                  <a:ext cx="109036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Longitudinal</a:t>
                  </a:r>
                </a:p>
                <a:p>
                  <a:pPr algn="ctr"/>
                  <a:r>
                    <a:rPr lang="en-US" sz="1400" dirty="0" smtClean="0"/>
                    <a:t>tracking</a:t>
                  </a:r>
                  <a:endParaRPr lang="en-GB" sz="1400" dirty="0"/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2208794" y="2044168"/>
                <a:ext cx="1276350" cy="494798"/>
                <a:chOff x="2208794" y="2101318"/>
                <a:chExt cx="1276350" cy="494798"/>
              </a:xfrm>
            </p:grpSpPr>
            <p:sp>
              <p:nvSpPr>
                <p:cNvPr id="13" name="Rounded Rectangle 12"/>
                <p:cNvSpPr/>
                <p:nvPr/>
              </p:nvSpPr>
              <p:spPr>
                <a:xfrm>
                  <a:off x="2208794" y="2101318"/>
                  <a:ext cx="1276350" cy="494798"/>
                </a:xfrm>
                <a:prstGeom prst="round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2516174" y="2194829"/>
                  <a:ext cx="66159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Wakes</a:t>
                  </a:r>
                  <a:endParaRPr lang="en-GB" sz="1400" dirty="0"/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3009900" y="2849937"/>
                <a:ext cx="1276350" cy="523220"/>
                <a:chOff x="3152775" y="3437418"/>
                <a:chExt cx="1276350" cy="523220"/>
              </a:xfrm>
            </p:grpSpPr>
            <p:sp>
              <p:nvSpPr>
                <p:cNvPr id="15" name="Rounded Rectangle 14"/>
                <p:cNvSpPr/>
                <p:nvPr/>
              </p:nvSpPr>
              <p:spPr>
                <a:xfrm>
                  <a:off x="3152775" y="3451629"/>
                  <a:ext cx="1276350" cy="494798"/>
                </a:xfrm>
                <a:prstGeom prst="round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3311428" y="3437418"/>
                  <a:ext cx="959045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Transverse</a:t>
                  </a:r>
                </a:p>
                <a:p>
                  <a:pPr algn="ctr"/>
                  <a:r>
                    <a:rPr lang="en-US" sz="1400" dirty="0"/>
                    <a:t>f</a:t>
                  </a:r>
                  <a:r>
                    <a:rPr lang="en-US" sz="1400" dirty="0" smtClean="0"/>
                    <a:t>eedback</a:t>
                  </a:r>
                  <a:endParaRPr lang="en-GB" sz="1400" dirty="0"/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6400800" y="2851437"/>
                <a:ext cx="1276350" cy="523220"/>
                <a:chOff x="6400800" y="3365787"/>
                <a:chExt cx="1276350" cy="523220"/>
              </a:xfrm>
            </p:grpSpPr>
            <p:sp>
              <p:nvSpPr>
                <p:cNvPr id="17" name="Rounded Rectangle 16"/>
                <p:cNvSpPr/>
                <p:nvPr/>
              </p:nvSpPr>
              <p:spPr>
                <a:xfrm>
                  <a:off x="6400800" y="3379998"/>
                  <a:ext cx="1276350" cy="494798"/>
                </a:xfrm>
                <a:prstGeom prst="round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6501777" y="3365787"/>
                  <a:ext cx="1074397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Synchrotron</a:t>
                  </a:r>
                </a:p>
                <a:p>
                  <a:pPr algn="ctr"/>
                  <a:r>
                    <a:rPr lang="en-US" sz="1400" dirty="0" smtClean="0"/>
                    <a:t>radiation</a:t>
                  </a:r>
                  <a:endParaRPr lang="en-GB" sz="1400" dirty="0"/>
                </a:p>
              </p:txBody>
            </p:sp>
          </p:grpSp>
        </p:grpSp>
        <p:sp>
          <p:nvSpPr>
            <p:cNvPr id="44" name="Oval 43"/>
            <p:cNvSpPr/>
            <p:nvPr/>
          </p:nvSpPr>
          <p:spPr>
            <a:xfrm>
              <a:off x="4134031" y="3235274"/>
              <a:ext cx="298761" cy="2000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Arc 70"/>
            <p:cNvSpPr/>
            <p:nvPr/>
          </p:nvSpPr>
          <p:spPr>
            <a:xfrm>
              <a:off x="3754345" y="2663949"/>
              <a:ext cx="1034716" cy="271315"/>
            </a:xfrm>
            <a:prstGeom prst="arc">
              <a:avLst>
                <a:gd name="adj1" fmla="val 5265861"/>
                <a:gd name="adj2" fmla="val 1416978"/>
              </a:avLst>
            </a:prstGeom>
            <a:ln w="47625">
              <a:solidFill>
                <a:schemeClr val="bg1">
                  <a:lumMod val="75000"/>
                </a:schemeClr>
              </a:solidFill>
              <a:head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932443" y="4290728"/>
            <a:ext cx="70151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2) One turn map elements operate the bunch object on each turn</a:t>
            </a:r>
            <a:endParaRPr lang="en-GB" sz="2000" dirty="0"/>
          </a:p>
        </p:txBody>
      </p:sp>
      <p:grpSp>
        <p:nvGrpSpPr>
          <p:cNvPr id="46" name="Group 45"/>
          <p:cNvGrpSpPr/>
          <p:nvPr/>
        </p:nvGrpSpPr>
        <p:grpSpPr>
          <a:xfrm>
            <a:off x="522868" y="4729279"/>
            <a:ext cx="7515225" cy="1493759"/>
            <a:chOff x="522868" y="2052348"/>
            <a:chExt cx="7515225" cy="1493759"/>
          </a:xfrm>
        </p:grpSpPr>
        <p:grpSp>
          <p:nvGrpSpPr>
            <p:cNvPr id="47" name="Group 46"/>
            <p:cNvGrpSpPr/>
            <p:nvPr/>
          </p:nvGrpSpPr>
          <p:grpSpPr>
            <a:xfrm>
              <a:off x="522868" y="2052348"/>
              <a:ext cx="7515225" cy="1493759"/>
              <a:chOff x="1589668" y="1880898"/>
              <a:chExt cx="7515225" cy="1493759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1589668" y="2123856"/>
                <a:ext cx="7515225" cy="1047008"/>
              </a:xfrm>
              <a:prstGeom prst="ellipse">
                <a:avLst/>
              </a:prstGeom>
              <a:noFill/>
              <a:ln w="4762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1" name="Group 50"/>
              <p:cNvGrpSpPr/>
              <p:nvPr/>
            </p:nvGrpSpPr>
            <p:grpSpPr>
              <a:xfrm>
                <a:off x="4825150" y="1880898"/>
                <a:ext cx="1276350" cy="523220"/>
                <a:chOff x="4819650" y="1909319"/>
                <a:chExt cx="1276350" cy="523220"/>
              </a:xfrm>
            </p:grpSpPr>
            <p:sp>
              <p:nvSpPr>
                <p:cNvPr id="64" name="Rounded Rectangle 63"/>
                <p:cNvSpPr/>
                <p:nvPr/>
              </p:nvSpPr>
              <p:spPr>
                <a:xfrm>
                  <a:off x="4819650" y="1923530"/>
                  <a:ext cx="1276350" cy="494798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4978303" y="1909319"/>
                  <a:ext cx="959044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Transverse</a:t>
                  </a:r>
                </a:p>
                <a:p>
                  <a:pPr algn="ctr"/>
                  <a:r>
                    <a:rPr lang="en-US" sz="1400" dirty="0" smtClean="0"/>
                    <a:t>tracking</a:t>
                  </a:r>
                  <a:endParaRPr lang="en-GB" sz="1400" dirty="0"/>
                </a:p>
              </p:txBody>
            </p:sp>
          </p:grpSp>
          <p:grpSp>
            <p:nvGrpSpPr>
              <p:cNvPr id="52" name="Group 51"/>
              <p:cNvGrpSpPr/>
              <p:nvPr/>
            </p:nvGrpSpPr>
            <p:grpSpPr>
              <a:xfrm>
                <a:off x="7257044" y="2025532"/>
                <a:ext cx="1276350" cy="523220"/>
                <a:chOff x="7257044" y="2044582"/>
                <a:chExt cx="1276350" cy="523220"/>
              </a:xfrm>
            </p:grpSpPr>
            <p:sp>
              <p:nvSpPr>
                <p:cNvPr id="62" name="Rounded Rectangle 61"/>
                <p:cNvSpPr/>
                <p:nvPr/>
              </p:nvSpPr>
              <p:spPr>
                <a:xfrm>
                  <a:off x="7257044" y="2058793"/>
                  <a:ext cx="1276350" cy="494798"/>
                </a:xfrm>
                <a:prstGeom prst="round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7350038" y="2044582"/>
                  <a:ext cx="109036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Longitudinal</a:t>
                  </a:r>
                </a:p>
                <a:p>
                  <a:pPr algn="ctr"/>
                  <a:r>
                    <a:rPr lang="en-US" sz="1400" dirty="0" smtClean="0"/>
                    <a:t>tracking</a:t>
                  </a:r>
                  <a:endParaRPr lang="en-GB" sz="1400" dirty="0"/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2208794" y="2044168"/>
                <a:ext cx="1276350" cy="494798"/>
                <a:chOff x="2208794" y="2101318"/>
                <a:chExt cx="1276350" cy="494798"/>
              </a:xfrm>
            </p:grpSpPr>
            <p:sp>
              <p:nvSpPr>
                <p:cNvPr id="60" name="Rounded Rectangle 59"/>
                <p:cNvSpPr/>
                <p:nvPr/>
              </p:nvSpPr>
              <p:spPr>
                <a:xfrm>
                  <a:off x="2208794" y="2101318"/>
                  <a:ext cx="1276350" cy="494798"/>
                </a:xfrm>
                <a:prstGeom prst="round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2516174" y="2194829"/>
                  <a:ext cx="66159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Wakes</a:t>
                  </a:r>
                  <a:endParaRPr lang="en-GB" sz="1400" dirty="0"/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>
                <a:off x="3009900" y="2849937"/>
                <a:ext cx="1276350" cy="523220"/>
                <a:chOff x="3152775" y="3437418"/>
                <a:chExt cx="1276350" cy="523220"/>
              </a:xfrm>
            </p:grpSpPr>
            <p:sp>
              <p:nvSpPr>
                <p:cNvPr id="58" name="Rounded Rectangle 57"/>
                <p:cNvSpPr/>
                <p:nvPr/>
              </p:nvSpPr>
              <p:spPr>
                <a:xfrm>
                  <a:off x="3152775" y="3451629"/>
                  <a:ext cx="1276350" cy="494798"/>
                </a:xfrm>
                <a:prstGeom prst="round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>
                  <a:off x="3311428" y="3437418"/>
                  <a:ext cx="959045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Transverse</a:t>
                  </a:r>
                </a:p>
                <a:p>
                  <a:pPr algn="ctr"/>
                  <a:r>
                    <a:rPr lang="en-US" sz="1400" dirty="0"/>
                    <a:t>f</a:t>
                  </a:r>
                  <a:r>
                    <a:rPr lang="en-US" sz="1400" dirty="0" smtClean="0"/>
                    <a:t>eedback</a:t>
                  </a:r>
                  <a:endParaRPr lang="en-GB" sz="1400" dirty="0"/>
                </a:p>
              </p:txBody>
            </p:sp>
          </p:grpSp>
          <p:grpSp>
            <p:nvGrpSpPr>
              <p:cNvPr id="55" name="Group 54"/>
              <p:cNvGrpSpPr/>
              <p:nvPr/>
            </p:nvGrpSpPr>
            <p:grpSpPr>
              <a:xfrm>
                <a:off x="6400800" y="2851437"/>
                <a:ext cx="1276350" cy="523220"/>
                <a:chOff x="6400800" y="3365787"/>
                <a:chExt cx="1276350" cy="523220"/>
              </a:xfrm>
            </p:grpSpPr>
            <p:sp>
              <p:nvSpPr>
                <p:cNvPr id="56" name="Rounded Rectangle 55"/>
                <p:cNvSpPr/>
                <p:nvPr/>
              </p:nvSpPr>
              <p:spPr>
                <a:xfrm>
                  <a:off x="6400800" y="3379998"/>
                  <a:ext cx="1276350" cy="494798"/>
                </a:xfrm>
                <a:prstGeom prst="round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6501777" y="3365787"/>
                  <a:ext cx="1074397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Synchrotron</a:t>
                  </a:r>
                </a:p>
                <a:p>
                  <a:pPr algn="ctr"/>
                  <a:r>
                    <a:rPr lang="en-US" sz="1400" dirty="0" smtClean="0"/>
                    <a:t>radiation</a:t>
                  </a:r>
                  <a:endParaRPr lang="en-GB" sz="1400" dirty="0"/>
                </a:p>
              </p:txBody>
            </p:sp>
          </p:grpSp>
        </p:grpSp>
        <p:sp>
          <p:nvSpPr>
            <p:cNvPr id="48" name="Oval 47"/>
            <p:cNvSpPr/>
            <p:nvPr/>
          </p:nvSpPr>
          <p:spPr>
            <a:xfrm>
              <a:off x="4134031" y="3235274"/>
              <a:ext cx="298761" cy="2000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Arc 48"/>
            <p:cNvSpPr/>
            <p:nvPr/>
          </p:nvSpPr>
          <p:spPr>
            <a:xfrm>
              <a:off x="3754345" y="2663949"/>
              <a:ext cx="1034716" cy="271315"/>
            </a:xfrm>
            <a:prstGeom prst="arc">
              <a:avLst>
                <a:gd name="adj1" fmla="val 5265861"/>
                <a:gd name="adj2" fmla="val 1416978"/>
              </a:avLst>
            </a:prstGeom>
            <a:ln w="47625">
              <a:solidFill>
                <a:schemeClr val="bg1">
                  <a:lumMod val="75000"/>
                </a:schemeClr>
              </a:solidFill>
              <a:head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50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PyHEADTAIL</a:t>
            </a:r>
            <a:r>
              <a:rPr lang="en-US" dirty="0" smtClean="0"/>
              <a:t> tracking, beam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443" y="1107640"/>
            <a:ext cx="10515600" cy="599293"/>
          </a:xfrm>
        </p:spPr>
        <p:txBody>
          <a:bodyPr>
            <a:normAutofit/>
          </a:bodyPr>
          <a:lstStyle/>
          <a:p>
            <a:r>
              <a:rPr lang="en-US" dirty="0"/>
              <a:t>There are two ways to think tracking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941968" y="1585137"/>
            <a:ext cx="67491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1) </a:t>
            </a:r>
            <a:r>
              <a:rPr lang="en-US" sz="2000" dirty="0"/>
              <a:t>Bunches go </a:t>
            </a:r>
            <a:r>
              <a:rPr lang="en-US" sz="2000" dirty="0" smtClean="0"/>
              <a:t>physically through all the one turn map elements</a:t>
            </a:r>
            <a:endParaRPr lang="en-GB" sz="2000" dirty="0"/>
          </a:p>
        </p:txBody>
      </p:sp>
      <p:sp>
        <p:nvSpPr>
          <p:cNvPr id="57" name="TextBox 56"/>
          <p:cNvSpPr txBox="1"/>
          <p:nvPr/>
        </p:nvSpPr>
        <p:spPr>
          <a:xfrm>
            <a:off x="932443" y="4290728"/>
            <a:ext cx="6959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2) One turn map elements operate the beam object on each turn</a:t>
            </a:r>
            <a:endParaRPr lang="en-GB" sz="20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522868" y="4729276"/>
            <a:ext cx="7515225" cy="1661594"/>
            <a:chOff x="522868" y="4933562"/>
            <a:chExt cx="7515225" cy="1661594"/>
          </a:xfrm>
        </p:grpSpPr>
        <p:grpSp>
          <p:nvGrpSpPr>
            <p:cNvPr id="77" name="Group 76"/>
            <p:cNvGrpSpPr/>
            <p:nvPr/>
          </p:nvGrpSpPr>
          <p:grpSpPr>
            <a:xfrm>
              <a:off x="522868" y="4933562"/>
              <a:ext cx="7515225" cy="1493759"/>
              <a:chOff x="1589668" y="1880898"/>
              <a:chExt cx="7515225" cy="1493759"/>
            </a:xfrm>
          </p:grpSpPr>
          <p:sp>
            <p:nvSpPr>
              <p:cNvPr id="80" name="Oval 79"/>
              <p:cNvSpPr/>
              <p:nvPr/>
            </p:nvSpPr>
            <p:spPr>
              <a:xfrm>
                <a:off x="1589668" y="2123856"/>
                <a:ext cx="7515225" cy="1047008"/>
              </a:xfrm>
              <a:prstGeom prst="ellipse">
                <a:avLst/>
              </a:prstGeom>
              <a:noFill/>
              <a:ln w="4762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1" name="Group 80"/>
              <p:cNvGrpSpPr/>
              <p:nvPr/>
            </p:nvGrpSpPr>
            <p:grpSpPr>
              <a:xfrm>
                <a:off x="4825150" y="1880898"/>
                <a:ext cx="1276350" cy="523220"/>
                <a:chOff x="4819650" y="1909319"/>
                <a:chExt cx="1276350" cy="523220"/>
              </a:xfrm>
            </p:grpSpPr>
            <p:sp>
              <p:nvSpPr>
                <p:cNvPr id="94" name="Rounded Rectangle 93"/>
                <p:cNvSpPr/>
                <p:nvPr/>
              </p:nvSpPr>
              <p:spPr>
                <a:xfrm>
                  <a:off x="4819650" y="1923530"/>
                  <a:ext cx="1276350" cy="494798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>
                  <a:off x="4978303" y="1909319"/>
                  <a:ext cx="959044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Transverse</a:t>
                  </a:r>
                </a:p>
                <a:p>
                  <a:pPr algn="ctr"/>
                  <a:r>
                    <a:rPr lang="en-US" sz="1400" dirty="0" smtClean="0"/>
                    <a:t>tracking</a:t>
                  </a:r>
                  <a:endParaRPr lang="en-GB" sz="1400" dirty="0"/>
                </a:p>
              </p:txBody>
            </p:sp>
          </p:grpSp>
          <p:grpSp>
            <p:nvGrpSpPr>
              <p:cNvPr id="82" name="Group 81"/>
              <p:cNvGrpSpPr/>
              <p:nvPr/>
            </p:nvGrpSpPr>
            <p:grpSpPr>
              <a:xfrm>
                <a:off x="7257044" y="2025532"/>
                <a:ext cx="1276350" cy="523220"/>
                <a:chOff x="7257044" y="2044582"/>
                <a:chExt cx="1276350" cy="523220"/>
              </a:xfrm>
            </p:grpSpPr>
            <p:sp>
              <p:nvSpPr>
                <p:cNvPr id="92" name="Rounded Rectangle 91"/>
                <p:cNvSpPr/>
                <p:nvPr/>
              </p:nvSpPr>
              <p:spPr>
                <a:xfrm>
                  <a:off x="7257044" y="2058793"/>
                  <a:ext cx="1276350" cy="494798"/>
                </a:xfrm>
                <a:prstGeom prst="round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3" name="TextBox 92"/>
                <p:cNvSpPr txBox="1"/>
                <p:nvPr/>
              </p:nvSpPr>
              <p:spPr>
                <a:xfrm>
                  <a:off x="7350038" y="2044582"/>
                  <a:ext cx="109036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Longitudinal</a:t>
                  </a:r>
                </a:p>
                <a:p>
                  <a:pPr algn="ctr"/>
                  <a:r>
                    <a:rPr lang="en-US" sz="1400" dirty="0" smtClean="0"/>
                    <a:t>tracking</a:t>
                  </a:r>
                  <a:endParaRPr lang="en-GB" sz="1400" dirty="0"/>
                </a:p>
              </p:txBody>
            </p:sp>
          </p:grpSp>
          <p:grpSp>
            <p:nvGrpSpPr>
              <p:cNvPr id="83" name="Group 82"/>
              <p:cNvGrpSpPr/>
              <p:nvPr/>
            </p:nvGrpSpPr>
            <p:grpSpPr>
              <a:xfrm>
                <a:off x="2208794" y="2044168"/>
                <a:ext cx="1276350" cy="494798"/>
                <a:chOff x="2208794" y="2101318"/>
                <a:chExt cx="1276350" cy="494798"/>
              </a:xfrm>
            </p:grpSpPr>
            <p:sp>
              <p:nvSpPr>
                <p:cNvPr id="90" name="Rounded Rectangle 89"/>
                <p:cNvSpPr/>
                <p:nvPr/>
              </p:nvSpPr>
              <p:spPr>
                <a:xfrm>
                  <a:off x="2208794" y="2101318"/>
                  <a:ext cx="1276350" cy="494798"/>
                </a:xfrm>
                <a:prstGeom prst="round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>
                  <a:off x="2516174" y="2194829"/>
                  <a:ext cx="66159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Wakes</a:t>
                  </a:r>
                  <a:endParaRPr lang="en-GB" sz="1400" dirty="0"/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>
                <a:off x="3009900" y="2849937"/>
                <a:ext cx="1276350" cy="523220"/>
                <a:chOff x="3152775" y="3437418"/>
                <a:chExt cx="1276350" cy="523220"/>
              </a:xfrm>
            </p:grpSpPr>
            <p:sp>
              <p:nvSpPr>
                <p:cNvPr id="88" name="Rounded Rectangle 87"/>
                <p:cNvSpPr/>
                <p:nvPr/>
              </p:nvSpPr>
              <p:spPr>
                <a:xfrm>
                  <a:off x="3152775" y="3451629"/>
                  <a:ext cx="1276350" cy="494798"/>
                </a:xfrm>
                <a:prstGeom prst="round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9" name="TextBox 88"/>
                <p:cNvSpPr txBox="1"/>
                <p:nvPr/>
              </p:nvSpPr>
              <p:spPr>
                <a:xfrm>
                  <a:off x="3311428" y="3437418"/>
                  <a:ext cx="959045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Transverse</a:t>
                  </a:r>
                </a:p>
                <a:p>
                  <a:pPr algn="ctr"/>
                  <a:r>
                    <a:rPr lang="en-US" sz="1400" dirty="0"/>
                    <a:t>f</a:t>
                  </a:r>
                  <a:r>
                    <a:rPr lang="en-US" sz="1400" dirty="0" smtClean="0"/>
                    <a:t>eedback</a:t>
                  </a:r>
                  <a:endParaRPr lang="en-GB" sz="1400" dirty="0"/>
                </a:p>
              </p:txBody>
            </p:sp>
          </p:grpSp>
          <p:grpSp>
            <p:nvGrpSpPr>
              <p:cNvPr id="85" name="Group 84"/>
              <p:cNvGrpSpPr/>
              <p:nvPr/>
            </p:nvGrpSpPr>
            <p:grpSpPr>
              <a:xfrm>
                <a:off x="6400800" y="2851437"/>
                <a:ext cx="1276350" cy="523220"/>
                <a:chOff x="6400800" y="3365787"/>
                <a:chExt cx="1276350" cy="523220"/>
              </a:xfrm>
            </p:grpSpPr>
            <p:sp>
              <p:nvSpPr>
                <p:cNvPr id="86" name="Rounded Rectangle 85"/>
                <p:cNvSpPr/>
                <p:nvPr/>
              </p:nvSpPr>
              <p:spPr>
                <a:xfrm>
                  <a:off x="6400800" y="3379998"/>
                  <a:ext cx="1276350" cy="494798"/>
                </a:xfrm>
                <a:prstGeom prst="round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>
                  <a:off x="6501777" y="3365787"/>
                  <a:ext cx="1074397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Synchrotron</a:t>
                  </a:r>
                </a:p>
                <a:p>
                  <a:pPr algn="ctr"/>
                  <a:r>
                    <a:rPr lang="en-US" sz="1400" dirty="0" smtClean="0"/>
                    <a:t>radiation</a:t>
                  </a:r>
                  <a:endParaRPr lang="en-GB" sz="1400" dirty="0"/>
                </a:p>
              </p:txBody>
            </p:sp>
          </p:grpSp>
        </p:grpSp>
        <p:sp>
          <p:nvSpPr>
            <p:cNvPr id="79" name="Arc 78"/>
            <p:cNvSpPr/>
            <p:nvPr/>
          </p:nvSpPr>
          <p:spPr>
            <a:xfrm>
              <a:off x="3754345" y="5545163"/>
              <a:ext cx="1034716" cy="271315"/>
            </a:xfrm>
            <a:prstGeom prst="arc">
              <a:avLst>
                <a:gd name="adj1" fmla="val 5265861"/>
                <a:gd name="adj2" fmla="val 1416978"/>
              </a:avLst>
            </a:prstGeom>
            <a:ln w="47625">
              <a:solidFill>
                <a:schemeClr val="bg1">
                  <a:lumMod val="75000"/>
                </a:schemeClr>
              </a:solidFill>
              <a:head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3802487" y="6007600"/>
              <a:ext cx="1137500" cy="495300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Oval 47"/>
            <p:cNvSpPr/>
            <p:nvPr/>
          </p:nvSpPr>
          <p:spPr>
            <a:xfrm>
              <a:off x="3988764" y="5932155"/>
              <a:ext cx="298761" cy="2000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Oval 48"/>
            <p:cNvSpPr/>
            <p:nvPr/>
          </p:nvSpPr>
          <p:spPr>
            <a:xfrm>
              <a:off x="4490300" y="5933823"/>
              <a:ext cx="298761" cy="2000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4251474" y="6395131"/>
              <a:ext cx="298761" cy="2000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4745030" y="6226675"/>
              <a:ext cx="298761" cy="2000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Oval 51"/>
            <p:cNvSpPr/>
            <p:nvPr/>
          </p:nvSpPr>
          <p:spPr>
            <a:xfrm>
              <a:off x="3715018" y="6245267"/>
              <a:ext cx="298761" cy="2000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22868" y="2052348"/>
            <a:ext cx="7515225" cy="1493759"/>
            <a:chOff x="522868" y="2052348"/>
            <a:chExt cx="7515225" cy="1493759"/>
          </a:xfrm>
        </p:grpSpPr>
        <p:sp>
          <p:nvSpPr>
            <p:cNvPr id="60" name="Oval 59"/>
            <p:cNvSpPr/>
            <p:nvPr/>
          </p:nvSpPr>
          <p:spPr>
            <a:xfrm>
              <a:off x="522868" y="2295306"/>
              <a:ext cx="7515225" cy="1047008"/>
            </a:xfrm>
            <a:prstGeom prst="ellipse">
              <a:avLst/>
            </a:prstGeom>
            <a:noFill/>
            <a:ln w="4762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3758350" y="2052348"/>
              <a:ext cx="1276350" cy="523220"/>
              <a:chOff x="4819650" y="1909319"/>
              <a:chExt cx="1276350" cy="523220"/>
            </a:xfrm>
          </p:grpSpPr>
          <p:sp>
            <p:nvSpPr>
              <p:cNvPr id="74" name="Rounded Rectangle 73"/>
              <p:cNvSpPr/>
              <p:nvPr/>
            </p:nvSpPr>
            <p:spPr>
              <a:xfrm>
                <a:off x="4819650" y="1923530"/>
                <a:ext cx="1276350" cy="494798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4978303" y="1909319"/>
                <a:ext cx="95904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/>
                  <a:t>Transverse</a:t>
                </a:r>
              </a:p>
              <a:p>
                <a:pPr algn="ctr"/>
                <a:r>
                  <a:rPr lang="en-US" sz="1400" dirty="0" smtClean="0"/>
                  <a:t>tracking</a:t>
                </a:r>
                <a:endParaRPr lang="en-GB" sz="1400" dirty="0"/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6190244" y="2196982"/>
              <a:ext cx="1276350" cy="523220"/>
              <a:chOff x="7257044" y="2044582"/>
              <a:chExt cx="1276350" cy="523220"/>
            </a:xfrm>
          </p:grpSpPr>
          <p:sp>
            <p:nvSpPr>
              <p:cNvPr id="72" name="Rounded Rectangle 71"/>
              <p:cNvSpPr/>
              <p:nvPr/>
            </p:nvSpPr>
            <p:spPr>
              <a:xfrm>
                <a:off x="7257044" y="2058793"/>
                <a:ext cx="1276350" cy="494798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7350038" y="2044582"/>
                <a:ext cx="109036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/>
                  <a:t>Longitudinal</a:t>
                </a:r>
              </a:p>
              <a:p>
                <a:pPr algn="ctr"/>
                <a:r>
                  <a:rPr lang="en-US" sz="1400" dirty="0" smtClean="0"/>
                  <a:t>tracking</a:t>
                </a:r>
                <a:endParaRPr lang="en-GB" sz="1400" dirty="0"/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1141994" y="2215618"/>
              <a:ext cx="1276350" cy="494798"/>
              <a:chOff x="2208794" y="2101318"/>
              <a:chExt cx="1276350" cy="494798"/>
            </a:xfrm>
          </p:grpSpPr>
          <p:sp>
            <p:nvSpPr>
              <p:cNvPr id="70" name="Rounded Rectangle 69"/>
              <p:cNvSpPr/>
              <p:nvPr/>
            </p:nvSpPr>
            <p:spPr>
              <a:xfrm>
                <a:off x="2208794" y="2101318"/>
                <a:ext cx="1276350" cy="494798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2516174" y="2194829"/>
                <a:ext cx="66159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/>
                  <a:t>Wakes</a:t>
                </a:r>
                <a:endParaRPr lang="en-GB" sz="1400" dirty="0"/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1943100" y="3021387"/>
              <a:ext cx="1276350" cy="523220"/>
              <a:chOff x="3152775" y="3437418"/>
              <a:chExt cx="1276350" cy="523220"/>
            </a:xfrm>
          </p:grpSpPr>
          <p:sp>
            <p:nvSpPr>
              <p:cNvPr id="68" name="Rounded Rectangle 67"/>
              <p:cNvSpPr/>
              <p:nvPr/>
            </p:nvSpPr>
            <p:spPr>
              <a:xfrm>
                <a:off x="3152775" y="3451629"/>
                <a:ext cx="1276350" cy="494798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3311428" y="3437418"/>
                <a:ext cx="95904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/>
                  <a:t>Transverse</a:t>
                </a:r>
              </a:p>
              <a:p>
                <a:pPr algn="ctr"/>
                <a:r>
                  <a:rPr lang="en-US" sz="1400" dirty="0"/>
                  <a:t>f</a:t>
                </a:r>
                <a:r>
                  <a:rPr lang="en-US" sz="1400" dirty="0" smtClean="0"/>
                  <a:t>eedback</a:t>
                </a:r>
                <a:endParaRPr lang="en-GB" sz="1400" dirty="0"/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5334000" y="3022887"/>
              <a:ext cx="1276350" cy="523220"/>
              <a:chOff x="6400800" y="3365787"/>
              <a:chExt cx="1276350" cy="523220"/>
            </a:xfrm>
          </p:grpSpPr>
          <p:sp>
            <p:nvSpPr>
              <p:cNvPr id="66" name="Rounded Rectangle 65"/>
              <p:cNvSpPr/>
              <p:nvPr/>
            </p:nvSpPr>
            <p:spPr>
              <a:xfrm>
                <a:off x="6400800" y="3379998"/>
                <a:ext cx="1276350" cy="494798"/>
              </a:xfrm>
              <a:prstGeom prst="round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6501777" y="3365787"/>
                <a:ext cx="107439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/>
                  <a:t>Synchrotron</a:t>
                </a:r>
              </a:p>
              <a:p>
                <a:pPr algn="ctr"/>
                <a:r>
                  <a:rPr lang="en-US" sz="1400" dirty="0" smtClean="0"/>
                  <a:t>radiation</a:t>
                </a:r>
                <a:endParaRPr lang="en-GB" sz="1400" dirty="0"/>
              </a:p>
            </p:txBody>
          </p:sp>
        </p:grpSp>
        <p:sp>
          <p:nvSpPr>
            <p:cNvPr id="59" name="Arc 58"/>
            <p:cNvSpPr/>
            <p:nvPr/>
          </p:nvSpPr>
          <p:spPr>
            <a:xfrm>
              <a:off x="3754345" y="2663949"/>
              <a:ext cx="1034716" cy="271315"/>
            </a:xfrm>
            <a:prstGeom prst="arc">
              <a:avLst>
                <a:gd name="adj1" fmla="val 5265861"/>
                <a:gd name="adj2" fmla="val 1416978"/>
              </a:avLst>
            </a:prstGeom>
            <a:ln w="47625">
              <a:solidFill>
                <a:schemeClr val="bg1">
                  <a:lumMod val="75000"/>
                </a:schemeClr>
              </a:solidFill>
              <a:head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Oval 4"/>
            <p:cNvSpPr/>
            <p:nvPr/>
          </p:nvSpPr>
          <p:spPr>
            <a:xfrm>
              <a:off x="2888090" y="2233178"/>
              <a:ext cx="298761" cy="2000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609870" y="2903835"/>
              <a:ext cx="298761" cy="2000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4137517" y="3228975"/>
              <a:ext cx="298761" cy="2000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5554080" y="2240068"/>
              <a:ext cx="298761" cy="2000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7433058" y="2977978"/>
              <a:ext cx="298761" cy="2000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0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PyHEADTAIL</a:t>
            </a:r>
            <a:r>
              <a:rPr lang="en-US" dirty="0" smtClean="0"/>
              <a:t> tracking, beam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443" y="1107640"/>
            <a:ext cx="10515600" cy="599293"/>
          </a:xfrm>
        </p:spPr>
        <p:txBody>
          <a:bodyPr>
            <a:normAutofit/>
          </a:bodyPr>
          <a:lstStyle/>
          <a:p>
            <a:r>
              <a:rPr lang="en-US" dirty="0"/>
              <a:t>There are two ways to think tracking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941968" y="1585137"/>
            <a:ext cx="95549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1) Bunches go physically through all the one turn map elements (linear convolution wakes)</a:t>
            </a:r>
            <a:endParaRPr lang="en-GB" sz="2000" dirty="0"/>
          </a:p>
        </p:txBody>
      </p:sp>
      <p:sp>
        <p:nvSpPr>
          <p:cNvPr id="57" name="TextBox 56"/>
          <p:cNvSpPr txBox="1"/>
          <p:nvPr/>
        </p:nvSpPr>
        <p:spPr>
          <a:xfrm>
            <a:off x="932443" y="4290728"/>
            <a:ext cx="101381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</a:t>
            </a:r>
            <a:r>
              <a:rPr lang="en-US" sz="2000" dirty="0"/>
              <a:t>) </a:t>
            </a:r>
            <a:r>
              <a:rPr lang="en-US" sz="2000" dirty="0" smtClean="0"/>
              <a:t>One </a:t>
            </a:r>
            <a:r>
              <a:rPr lang="en-US" sz="2000" dirty="0"/>
              <a:t>turn map elements operate the beam object on each </a:t>
            </a:r>
            <a:r>
              <a:rPr lang="en-US" sz="2000" dirty="0" smtClean="0"/>
              <a:t>turn</a:t>
            </a:r>
            <a:r>
              <a:rPr lang="en-GB" sz="2000" dirty="0" smtClean="0"/>
              <a:t> </a:t>
            </a:r>
            <a:r>
              <a:rPr lang="en-US" sz="2000" dirty="0" smtClean="0"/>
              <a:t>(circular convolution wakes)</a:t>
            </a:r>
            <a:endParaRPr lang="en-GB" sz="2000" dirty="0"/>
          </a:p>
        </p:txBody>
      </p:sp>
      <p:sp>
        <p:nvSpPr>
          <p:cNvPr id="53" name="TextBox 52"/>
          <p:cNvSpPr txBox="1"/>
          <p:nvPr/>
        </p:nvSpPr>
        <p:spPr>
          <a:xfrm>
            <a:off x="2745937" y="3515667"/>
            <a:ext cx="4159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Because of the (wake) </a:t>
            </a:r>
            <a:r>
              <a:rPr lang="en-US" sz="1400" b="1" dirty="0" smtClean="0"/>
              <a:t>causality</a:t>
            </a:r>
            <a:r>
              <a:rPr lang="en-US" sz="1400" dirty="0" smtClean="0"/>
              <a:t> in z-direction,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bunches can be tracked as a compressed train (no low beta </a:t>
            </a:r>
            <a:r>
              <a:rPr lang="en-GB" sz="1400" dirty="0" err="1" smtClean="0"/>
              <a:t>multibunch</a:t>
            </a:r>
            <a:r>
              <a:rPr lang="en-GB" sz="1400" dirty="0" smtClean="0"/>
              <a:t> wakes!).</a:t>
            </a:r>
            <a:endParaRPr lang="en-US" sz="1400" dirty="0" smtClean="0"/>
          </a:p>
        </p:txBody>
      </p:sp>
      <p:sp>
        <p:nvSpPr>
          <p:cNvPr id="54" name="TextBox 53"/>
          <p:cNvSpPr txBox="1"/>
          <p:nvPr/>
        </p:nvSpPr>
        <p:spPr>
          <a:xfrm>
            <a:off x="8269713" y="1985300"/>
            <a:ext cx="37658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 is the difference?</a:t>
            </a:r>
          </a:p>
          <a:p>
            <a:r>
              <a:rPr lang="en-US" dirty="0" smtClean="0"/>
              <a:t>The only difference is the wake implementation! 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522868" y="4729282"/>
            <a:ext cx="7515225" cy="1661594"/>
            <a:chOff x="522868" y="4933562"/>
            <a:chExt cx="7515225" cy="1661594"/>
          </a:xfrm>
        </p:grpSpPr>
        <p:grpSp>
          <p:nvGrpSpPr>
            <p:cNvPr id="59" name="Group 58"/>
            <p:cNvGrpSpPr/>
            <p:nvPr/>
          </p:nvGrpSpPr>
          <p:grpSpPr>
            <a:xfrm>
              <a:off x="522868" y="4933562"/>
              <a:ext cx="7515225" cy="1493759"/>
              <a:chOff x="1589668" y="1880898"/>
              <a:chExt cx="7515225" cy="1493759"/>
            </a:xfrm>
          </p:grpSpPr>
          <p:sp>
            <p:nvSpPr>
              <p:cNvPr id="67" name="Oval 66"/>
              <p:cNvSpPr/>
              <p:nvPr/>
            </p:nvSpPr>
            <p:spPr>
              <a:xfrm>
                <a:off x="1589668" y="2123856"/>
                <a:ext cx="7515225" cy="1047008"/>
              </a:xfrm>
              <a:prstGeom prst="ellipse">
                <a:avLst/>
              </a:prstGeom>
              <a:noFill/>
              <a:ln w="4762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4825150" y="1880898"/>
                <a:ext cx="1276350" cy="523220"/>
                <a:chOff x="4819650" y="1909319"/>
                <a:chExt cx="1276350" cy="523220"/>
              </a:xfrm>
            </p:grpSpPr>
            <p:sp>
              <p:nvSpPr>
                <p:cNvPr id="81" name="Rounded Rectangle 80"/>
                <p:cNvSpPr/>
                <p:nvPr/>
              </p:nvSpPr>
              <p:spPr>
                <a:xfrm>
                  <a:off x="4819650" y="1923530"/>
                  <a:ext cx="1276350" cy="494798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4978303" y="1909319"/>
                  <a:ext cx="959044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Transverse</a:t>
                  </a:r>
                </a:p>
                <a:p>
                  <a:pPr algn="ctr"/>
                  <a:r>
                    <a:rPr lang="en-US" sz="1400" dirty="0" smtClean="0"/>
                    <a:t>tracking</a:t>
                  </a:r>
                  <a:endParaRPr lang="en-GB" sz="1400" dirty="0"/>
                </a:p>
              </p:txBody>
            </p:sp>
          </p:grpSp>
          <p:grpSp>
            <p:nvGrpSpPr>
              <p:cNvPr id="69" name="Group 68"/>
              <p:cNvGrpSpPr/>
              <p:nvPr/>
            </p:nvGrpSpPr>
            <p:grpSpPr>
              <a:xfrm>
                <a:off x="7257044" y="2025532"/>
                <a:ext cx="1276350" cy="523220"/>
                <a:chOff x="7257044" y="2044582"/>
                <a:chExt cx="1276350" cy="523220"/>
              </a:xfrm>
            </p:grpSpPr>
            <p:sp>
              <p:nvSpPr>
                <p:cNvPr id="79" name="Rounded Rectangle 78"/>
                <p:cNvSpPr/>
                <p:nvPr/>
              </p:nvSpPr>
              <p:spPr>
                <a:xfrm>
                  <a:off x="7257044" y="2058793"/>
                  <a:ext cx="1276350" cy="494798"/>
                </a:xfrm>
                <a:prstGeom prst="round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7350038" y="2044582"/>
                  <a:ext cx="1090362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Longitudinal</a:t>
                  </a:r>
                </a:p>
                <a:p>
                  <a:pPr algn="ctr"/>
                  <a:r>
                    <a:rPr lang="en-US" sz="1400" dirty="0" smtClean="0"/>
                    <a:t>tracking</a:t>
                  </a:r>
                  <a:endParaRPr lang="en-GB" sz="1400" dirty="0"/>
                </a:p>
              </p:txBody>
            </p:sp>
          </p:grpSp>
          <p:grpSp>
            <p:nvGrpSpPr>
              <p:cNvPr id="70" name="Group 69"/>
              <p:cNvGrpSpPr/>
              <p:nvPr/>
            </p:nvGrpSpPr>
            <p:grpSpPr>
              <a:xfrm>
                <a:off x="2208794" y="2044168"/>
                <a:ext cx="1276350" cy="494798"/>
                <a:chOff x="2208794" y="2101318"/>
                <a:chExt cx="1276350" cy="494798"/>
              </a:xfrm>
            </p:grpSpPr>
            <p:sp>
              <p:nvSpPr>
                <p:cNvPr id="77" name="Rounded Rectangle 76"/>
                <p:cNvSpPr/>
                <p:nvPr/>
              </p:nvSpPr>
              <p:spPr>
                <a:xfrm>
                  <a:off x="2208794" y="2101318"/>
                  <a:ext cx="1276350" cy="494798"/>
                </a:xfrm>
                <a:prstGeom prst="round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2516174" y="2194829"/>
                  <a:ext cx="66159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Wakes</a:t>
                  </a:r>
                  <a:endParaRPr lang="en-GB" sz="1400" dirty="0"/>
                </a:p>
              </p:txBody>
            </p:sp>
          </p:grpSp>
          <p:grpSp>
            <p:nvGrpSpPr>
              <p:cNvPr id="71" name="Group 70"/>
              <p:cNvGrpSpPr/>
              <p:nvPr/>
            </p:nvGrpSpPr>
            <p:grpSpPr>
              <a:xfrm>
                <a:off x="3009900" y="2849937"/>
                <a:ext cx="1276350" cy="523220"/>
                <a:chOff x="3152775" y="3437418"/>
                <a:chExt cx="1276350" cy="523220"/>
              </a:xfrm>
            </p:grpSpPr>
            <p:sp>
              <p:nvSpPr>
                <p:cNvPr id="75" name="Rounded Rectangle 74"/>
                <p:cNvSpPr/>
                <p:nvPr/>
              </p:nvSpPr>
              <p:spPr>
                <a:xfrm>
                  <a:off x="3152775" y="3451629"/>
                  <a:ext cx="1276350" cy="494798"/>
                </a:xfrm>
                <a:prstGeom prst="round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3311428" y="3437418"/>
                  <a:ext cx="959045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Transverse</a:t>
                  </a:r>
                </a:p>
                <a:p>
                  <a:pPr algn="ctr"/>
                  <a:r>
                    <a:rPr lang="en-US" sz="1400" dirty="0"/>
                    <a:t>f</a:t>
                  </a:r>
                  <a:r>
                    <a:rPr lang="en-US" sz="1400" dirty="0" smtClean="0"/>
                    <a:t>eedback</a:t>
                  </a:r>
                  <a:endParaRPr lang="en-GB" sz="1400" dirty="0"/>
                </a:p>
              </p:txBody>
            </p:sp>
          </p:grpSp>
          <p:grpSp>
            <p:nvGrpSpPr>
              <p:cNvPr id="72" name="Group 71"/>
              <p:cNvGrpSpPr/>
              <p:nvPr/>
            </p:nvGrpSpPr>
            <p:grpSpPr>
              <a:xfrm>
                <a:off x="6400800" y="2851437"/>
                <a:ext cx="1276350" cy="523220"/>
                <a:chOff x="6400800" y="3365787"/>
                <a:chExt cx="1276350" cy="523220"/>
              </a:xfrm>
            </p:grpSpPr>
            <p:sp>
              <p:nvSpPr>
                <p:cNvPr id="73" name="Rounded Rectangle 72"/>
                <p:cNvSpPr/>
                <p:nvPr/>
              </p:nvSpPr>
              <p:spPr>
                <a:xfrm>
                  <a:off x="6400800" y="3379998"/>
                  <a:ext cx="1276350" cy="494798"/>
                </a:xfrm>
                <a:prstGeom prst="round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6501777" y="3365787"/>
                  <a:ext cx="1074397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 smtClean="0"/>
                    <a:t>Synchrotron</a:t>
                  </a:r>
                </a:p>
                <a:p>
                  <a:pPr algn="ctr"/>
                  <a:r>
                    <a:rPr lang="en-US" sz="1400" dirty="0" smtClean="0"/>
                    <a:t>radiation</a:t>
                  </a:r>
                  <a:endParaRPr lang="en-GB" sz="1400" dirty="0"/>
                </a:p>
              </p:txBody>
            </p:sp>
          </p:grpSp>
        </p:grpSp>
        <p:sp>
          <p:nvSpPr>
            <p:cNvPr id="60" name="Arc 59"/>
            <p:cNvSpPr/>
            <p:nvPr/>
          </p:nvSpPr>
          <p:spPr>
            <a:xfrm>
              <a:off x="3754345" y="5545163"/>
              <a:ext cx="1034716" cy="271315"/>
            </a:xfrm>
            <a:prstGeom prst="arc">
              <a:avLst>
                <a:gd name="adj1" fmla="val 5265861"/>
                <a:gd name="adj2" fmla="val 1416978"/>
              </a:avLst>
            </a:prstGeom>
            <a:ln w="47625">
              <a:solidFill>
                <a:schemeClr val="bg1">
                  <a:lumMod val="75000"/>
                </a:schemeClr>
              </a:solidFill>
              <a:head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/>
            <p:cNvSpPr/>
            <p:nvPr/>
          </p:nvSpPr>
          <p:spPr>
            <a:xfrm>
              <a:off x="3802487" y="6007600"/>
              <a:ext cx="1137500" cy="495300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/>
            <p:cNvSpPr/>
            <p:nvPr/>
          </p:nvSpPr>
          <p:spPr>
            <a:xfrm>
              <a:off x="3988764" y="5932155"/>
              <a:ext cx="298761" cy="2000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Oval 62"/>
            <p:cNvSpPr/>
            <p:nvPr/>
          </p:nvSpPr>
          <p:spPr>
            <a:xfrm>
              <a:off x="4490300" y="5933823"/>
              <a:ext cx="298761" cy="2000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/>
            <p:cNvSpPr/>
            <p:nvPr/>
          </p:nvSpPr>
          <p:spPr>
            <a:xfrm>
              <a:off x="4251474" y="6395131"/>
              <a:ext cx="298761" cy="2000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Oval 64"/>
            <p:cNvSpPr/>
            <p:nvPr/>
          </p:nvSpPr>
          <p:spPr>
            <a:xfrm>
              <a:off x="4745030" y="6226675"/>
              <a:ext cx="298761" cy="2000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Oval 65"/>
            <p:cNvSpPr/>
            <p:nvPr/>
          </p:nvSpPr>
          <p:spPr>
            <a:xfrm>
              <a:off x="3715018" y="6245267"/>
              <a:ext cx="298761" cy="20002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4" name="Oval 83"/>
          <p:cNvSpPr/>
          <p:nvPr/>
        </p:nvSpPr>
        <p:spPr>
          <a:xfrm>
            <a:off x="522868" y="2295306"/>
            <a:ext cx="7515225" cy="1047008"/>
          </a:xfrm>
          <a:prstGeom prst="ellipse">
            <a:avLst/>
          </a:prstGeom>
          <a:noFill/>
          <a:ln w="4762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5" name="Group 84"/>
          <p:cNvGrpSpPr/>
          <p:nvPr/>
        </p:nvGrpSpPr>
        <p:grpSpPr>
          <a:xfrm>
            <a:off x="3758350" y="2052348"/>
            <a:ext cx="1276350" cy="523220"/>
            <a:chOff x="4819650" y="1909319"/>
            <a:chExt cx="1276350" cy="523220"/>
          </a:xfrm>
        </p:grpSpPr>
        <p:sp>
          <p:nvSpPr>
            <p:cNvPr id="104" name="Rounded Rectangle 103"/>
            <p:cNvSpPr/>
            <p:nvPr/>
          </p:nvSpPr>
          <p:spPr>
            <a:xfrm>
              <a:off x="4819650" y="1923530"/>
              <a:ext cx="1276350" cy="49479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4978303" y="1909319"/>
              <a:ext cx="95904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Transverse</a:t>
              </a:r>
            </a:p>
            <a:p>
              <a:pPr algn="ctr"/>
              <a:r>
                <a:rPr lang="en-US" sz="1400" dirty="0" smtClean="0"/>
                <a:t>tracking</a:t>
              </a:r>
              <a:endParaRPr lang="en-GB" sz="1400" dirty="0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6190244" y="2196982"/>
            <a:ext cx="1276350" cy="523220"/>
            <a:chOff x="7257044" y="2044582"/>
            <a:chExt cx="1276350" cy="523220"/>
          </a:xfrm>
        </p:grpSpPr>
        <p:sp>
          <p:nvSpPr>
            <p:cNvPr id="102" name="Rounded Rectangle 101"/>
            <p:cNvSpPr/>
            <p:nvPr/>
          </p:nvSpPr>
          <p:spPr>
            <a:xfrm>
              <a:off x="7257044" y="2058793"/>
              <a:ext cx="1276350" cy="49479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7350038" y="2044582"/>
              <a:ext cx="10903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Longitudinal</a:t>
              </a:r>
            </a:p>
            <a:p>
              <a:pPr algn="ctr"/>
              <a:r>
                <a:rPr lang="en-US" sz="1400" dirty="0" smtClean="0"/>
                <a:t>tracking</a:t>
              </a:r>
              <a:endParaRPr lang="en-GB" sz="1400" dirty="0"/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1141994" y="2215618"/>
            <a:ext cx="1276350" cy="494798"/>
            <a:chOff x="2208794" y="2101318"/>
            <a:chExt cx="1276350" cy="494798"/>
          </a:xfrm>
        </p:grpSpPr>
        <p:sp>
          <p:nvSpPr>
            <p:cNvPr id="100" name="Rounded Rectangle 99"/>
            <p:cNvSpPr/>
            <p:nvPr/>
          </p:nvSpPr>
          <p:spPr>
            <a:xfrm>
              <a:off x="2208794" y="2101318"/>
              <a:ext cx="1276350" cy="494798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516174" y="2194829"/>
              <a:ext cx="6615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Wakes</a:t>
              </a:r>
              <a:endParaRPr lang="en-GB" sz="1400" dirty="0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1943100" y="3021387"/>
            <a:ext cx="1276350" cy="523220"/>
            <a:chOff x="3152775" y="3437418"/>
            <a:chExt cx="1276350" cy="523220"/>
          </a:xfrm>
        </p:grpSpPr>
        <p:sp>
          <p:nvSpPr>
            <p:cNvPr id="98" name="Rounded Rectangle 97"/>
            <p:cNvSpPr/>
            <p:nvPr/>
          </p:nvSpPr>
          <p:spPr>
            <a:xfrm>
              <a:off x="3152775" y="3451629"/>
              <a:ext cx="1276350" cy="494798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3311428" y="3437418"/>
              <a:ext cx="9590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Transverse</a:t>
              </a:r>
            </a:p>
            <a:p>
              <a:pPr algn="ctr"/>
              <a:r>
                <a:rPr lang="en-US" sz="1400" dirty="0"/>
                <a:t>f</a:t>
              </a:r>
              <a:r>
                <a:rPr lang="en-US" sz="1400" dirty="0" smtClean="0"/>
                <a:t>eedback</a:t>
              </a:r>
              <a:endParaRPr lang="en-GB" sz="1400" dirty="0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5334000" y="3022887"/>
            <a:ext cx="1276350" cy="523220"/>
            <a:chOff x="6400800" y="3365787"/>
            <a:chExt cx="1276350" cy="523220"/>
          </a:xfrm>
        </p:grpSpPr>
        <p:sp>
          <p:nvSpPr>
            <p:cNvPr id="96" name="Rounded Rectangle 95"/>
            <p:cNvSpPr/>
            <p:nvPr/>
          </p:nvSpPr>
          <p:spPr>
            <a:xfrm>
              <a:off x="6400800" y="3379998"/>
              <a:ext cx="1276350" cy="494798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6501777" y="3365787"/>
              <a:ext cx="107439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Synchrotron</a:t>
              </a:r>
            </a:p>
            <a:p>
              <a:pPr algn="ctr"/>
              <a:r>
                <a:rPr lang="en-US" sz="1400" dirty="0" smtClean="0"/>
                <a:t>radiation</a:t>
              </a:r>
              <a:endParaRPr lang="en-GB" sz="1400" dirty="0"/>
            </a:p>
          </p:txBody>
        </p:sp>
      </p:grpSp>
      <p:sp>
        <p:nvSpPr>
          <p:cNvPr id="90" name="Arc 89"/>
          <p:cNvSpPr/>
          <p:nvPr/>
        </p:nvSpPr>
        <p:spPr>
          <a:xfrm>
            <a:off x="3754345" y="2663949"/>
            <a:ext cx="1034716" cy="271315"/>
          </a:xfrm>
          <a:prstGeom prst="arc">
            <a:avLst>
              <a:gd name="adj1" fmla="val 5265861"/>
              <a:gd name="adj2" fmla="val 1416978"/>
            </a:avLst>
          </a:prstGeom>
          <a:ln w="47625">
            <a:solidFill>
              <a:schemeClr val="bg1">
                <a:lumMod val="7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4472365" y="3233059"/>
            <a:ext cx="298761" cy="2000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3802487" y="3238104"/>
            <a:ext cx="298761" cy="2000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4137517" y="3228975"/>
            <a:ext cx="298761" cy="2000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4800243" y="3229975"/>
            <a:ext cx="298761" cy="2000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3461060" y="3224505"/>
            <a:ext cx="298761" cy="2000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8170265" y="3035598"/>
            <a:ext cx="38653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Linear convolution wakes allow proper beam passing through the elements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Circular convolution wakes allow more flexible bunch interactions, but beam is handled as a circular object.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017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difference between tracking?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7182853" y="1609442"/>
            <a:ext cx="0" cy="47564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24650" y="952525"/>
            <a:ext cx="40737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Linear convolution wakes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93630" y="1006012"/>
            <a:ext cx="4160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Circular convolution wakes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8437" y="1733284"/>
            <a:ext cx="1210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Wake kick: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3372" y="4123587"/>
            <a:ext cx="19592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Coupled bunch</a:t>
            </a:r>
            <a:br>
              <a:rPr lang="en-US" b="1" dirty="0" smtClean="0"/>
            </a:br>
            <a:r>
              <a:rPr lang="en-US" b="1" dirty="0" smtClean="0"/>
              <a:t>mode wavelength: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70009" y="5427295"/>
            <a:ext cx="1840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Turn by turn data</a:t>
            </a:r>
          </a:p>
          <a:p>
            <a:r>
              <a:rPr lang="en-US" b="1" dirty="0" smtClean="0"/>
              <a:t>(mode -1):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207529" y="1552323"/>
                <a:ext cx="4115486" cy="7791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∝</m:t>
                      </m:r>
                      <m:nary>
                        <m:naryPr>
                          <m:chr m:val="∑"/>
                          <m:ctrlPr>
                            <a:rPr lang="pt-BR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pt-BR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pt-BR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pt-BR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  <m:d>
                                <m:dPr>
                                  <m:ctrlPr>
                                    <a:rPr lang="pt-BR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𝑚𝐶</m:t>
                                  </m:r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529" y="1552323"/>
                <a:ext cx="4115486" cy="77912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527203" y="1552689"/>
                <a:ext cx="4115486" cy="7791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l-GR" b="0" i="0" smtClean="0"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∝</m:t>
                      </m:r>
                      <m:nary>
                        <m:naryPr>
                          <m:chr m:val="∑"/>
                          <m:ctrlPr>
                            <a:rPr lang="pt-BR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pt-BR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pt-BR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pt-BR" b="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  <m:d>
                                <m:dPr>
                                  <m:ctrlPr>
                                    <a:rPr lang="pt-BR" b="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𝑚𝐶</m:t>
                                  </m:r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7203" y="1552689"/>
                <a:ext cx="4115486" cy="77912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918230" y="2257873"/>
                <a:ext cx="2169440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j: target bunch index</a:t>
                </a:r>
              </a:p>
              <a:p>
                <a:r>
                  <a:rPr lang="en-US" sz="1400" dirty="0" smtClean="0"/>
                  <a:t>k: source bunch index</a:t>
                </a:r>
              </a:p>
              <a:p>
                <a:r>
                  <a:rPr lang="en-US" sz="1400" dirty="0" smtClean="0"/>
                  <a:t>m: turn index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b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400" dirty="0" smtClean="0"/>
                  <a:t> next k:th</a:t>
                </a:r>
                <a:r>
                  <a:rPr lang="en-US" sz="1400" dirty="0"/>
                  <a:t> </a:t>
                </a:r>
                <a:r>
                  <a:rPr lang="en-US" sz="1400" dirty="0" smtClean="0"/>
                  <a:t>bunch which </a:t>
                </a:r>
                <a:br>
                  <a:rPr lang="en-US" sz="1400" dirty="0" smtClean="0"/>
                </a:br>
                <a:r>
                  <a:rPr lang="en-US" sz="1400" dirty="0" smtClean="0"/>
                  <a:t>        is m turns behind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8230" y="2257873"/>
                <a:ext cx="2169440" cy="1169551"/>
              </a:xfrm>
              <a:prstGeom prst="rect">
                <a:avLst/>
              </a:prstGeom>
              <a:blipFill>
                <a:blip r:embed="rId4"/>
                <a:stretch>
                  <a:fillRect l="-843" t="-521" b="-46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453757" y="2455512"/>
                <a:ext cx="2506648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j: target bunch index</a:t>
                </a:r>
              </a:p>
              <a:p>
                <a:r>
                  <a:rPr lang="en-US" sz="1400" dirty="0" smtClean="0"/>
                  <a:t>k: source bunch index</a:t>
                </a:r>
                <a:endParaRPr lang="en-US" sz="1400" dirty="0"/>
              </a:p>
              <a:p>
                <a:r>
                  <a:rPr lang="en-US" sz="1400" dirty="0"/>
                  <a:t>m: turn </a:t>
                </a:r>
                <a:r>
                  <a:rPr lang="en-US" sz="1400" dirty="0" smtClean="0"/>
                  <a:t>index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b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400" dirty="0" smtClean="0"/>
                  <a:t> k:th </a:t>
                </a:r>
                <a:r>
                  <a:rPr lang="en-US" sz="1400" dirty="0"/>
                  <a:t>bunch</a:t>
                </a:r>
                <a:r>
                  <a:rPr lang="en-US" sz="1400" dirty="0" smtClean="0"/>
                  <a:t> of the m:th turn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3757" y="2455512"/>
                <a:ext cx="2506648" cy="954107"/>
              </a:xfrm>
              <a:prstGeom prst="rect">
                <a:avLst/>
              </a:prstGeom>
              <a:blipFill>
                <a:blip r:embed="rId5"/>
                <a:stretch>
                  <a:fillRect l="-730" t="-1282" b="-5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163372" y="3635030"/>
            <a:ext cx="1823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Reference frame: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583760" y="3499627"/>
            <a:ext cx="3039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position monitor signal,</a:t>
            </a:r>
          </a:p>
          <a:p>
            <a:r>
              <a:rPr lang="en-US" dirty="0"/>
              <a:t>convenient </a:t>
            </a:r>
            <a:r>
              <a:rPr lang="en-US" dirty="0" smtClean="0"/>
              <a:t>for the wakes kicks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453757" y="3493190"/>
            <a:ext cx="2957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Snapshot </a:t>
            </a:r>
            <a:r>
              <a:rPr lang="en-US" dirty="0"/>
              <a:t>picture of </a:t>
            </a:r>
            <a:r>
              <a:rPr lang="en-US" dirty="0" smtClean="0"/>
              <a:t>a </a:t>
            </a:r>
            <a:r>
              <a:rPr lang="en-US" dirty="0"/>
              <a:t>beam,</a:t>
            </a:r>
          </a:p>
          <a:p>
            <a:r>
              <a:rPr lang="en-US" dirty="0"/>
              <a:t>convenient for </a:t>
            </a:r>
            <a:r>
              <a:rPr lang="en-US" dirty="0" smtClean="0"/>
              <a:t>the CBI modes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9647717" y="2136706"/>
                <a:ext cx="1768305" cy="4104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𝑚𝑜𝑑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1)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7717" y="2136706"/>
                <a:ext cx="1768305" cy="41043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val 11"/>
          <p:cNvSpPr/>
          <p:nvPr/>
        </p:nvSpPr>
        <p:spPr>
          <a:xfrm>
            <a:off x="7308877" y="3109380"/>
            <a:ext cx="2733481" cy="318044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9566003" y="2069311"/>
            <a:ext cx="2173705" cy="557248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9488905" y="2629567"/>
            <a:ext cx="553453" cy="47179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399276" y="4162860"/>
                <a:ext cx="1595245" cy="5677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𝑐𝑖𝑟𝑐𝑢𝑚𝑓𝑒𝑟𝑒𝑛𝑐𝑒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9276" y="4162860"/>
                <a:ext cx="1595245" cy="56778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3516" y="4796616"/>
            <a:ext cx="3309301" cy="163677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664" y="4790071"/>
            <a:ext cx="3304972" cy="163913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0037503" y="2619961"/>
            <a:ext cx="19827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5"/>
                </a:solidFill>
              </a:rPr>
              <a:t>Transformation between</a:t>
            </a:r>
            <a:br>
              <a:rPr lang="en-US" sz="1400" dirty="0" smtClean="0">
                <a:solidFill>
                  <a:schemeClr val="accent5"/>
                </a:solidFill>
              </a:rPr>
            </a:br>
            <a:r>
              <a:rPr lang="en-US" sz="1400" dirty="0" smtClean="0">
                <a:solidFill>
                  <a:schemeClr val="accent5"/>
                </a:solidFill>
              </a:rPr>
              <a:t>the reference frames</a:t>
            </a:r>
            <a:endParaRPr lang="en-GB" sz="1400"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8355071" y="4183475"/>
                <a:ext cx="1595244" cy="5265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𝑐𝑖𝑟𝑐𝑢𝑚𝑓𝑒𝑟𝑒𝑛𝑐𝑒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5071" y="4183475"/>
                <a:ext cx="1595244" cy="5265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931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6" grpId="0"/>
      <p:bldP spid="17" grpId="0"/>
      <p:bldP spid="18" grpId="0"/>
      <p:bldP spid="4" grpId="0"/>
      <p:bldP spid="12" grpId="0" animBg="1"/>
      <p:bldP spid="14" grpId="0" animBg="1"/>
      <p:bldP spid="19" grpId="0"/>
      <p:bldP spid="26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74"/>
            <a:ext cx="11277600" cy="79885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Where is the correction term coming from?</a:t>
            </a:r>
            <a:endParaRPr lang="en-GB" sz="36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6646947" y="2847975"/>
            <a:ext cx="0" cy="350770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672281" y="2506732"/>
            <a:ext cx="390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Linear convolution wakes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25250" y="2467265"/>
            <a:ext cx="4095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Circular convolution wakes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563" y="3838839"/>
            <a:ext cx="4184082" cy="20432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505" y="3838839"/>
            <a:ext cx="4184082" cy="20751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460067" y="2955697"/>
                <a:ext cx="4115486" cy="7791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∝</m:t>
                      </m:r>
                      <m:nary>
                        <m:naryPr>
                          <m:chr m:val="∑"/>
                          <m:ctrlPr>
                            <a:rPr lang="pt-BR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pt-BR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pt-BR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pt-BR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  <m:d>
                                <m:dPr>
                                  <m:ctrlPr>
                                    <a:rPr lang="pt-BR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𝑚𝐶</m:t>
                                  </m:r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0067" y="2955697"/>
                <a:ext cx="4115486" cy="77912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494116" y="2898913"/>
                <a:ext cx="4115486" cy="7791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l-GR" b="0" i="0" smtClean="0"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∝</m:t>
                      </m:r>
                      <m:nary>
                        <m:naryPr>
                          <m:chr m:val="∑"/>
                          <m:ctrlPr>
                            <a:rPr lang="pt-BR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pt-BR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pt-BR" i="1" smtClean="0">
                              <a:latin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pt-BR" b="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pt-BR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  <m:d>
                                <m:dPr>
                                  <m:ctrlPr>
                                    <a:rPr lang="pt-BR" b="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𝑚𝐶</m:t>
                                  </m:r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4116" y="2898913"/>
                <a:ext cx="4115486" cy="77912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9614630" y="3454355"/>
                <a:ext cx="1768305" cy="4104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𝑚𝑜𝑑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1)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4630" y="3454355"/>
                <a:ext cx="1768305" cy="41043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al 12"/>
          <p:cNvSpPr/>
          <p:nvPr/>
        </p:nvSpPr>
        <p:spPr>
          <a:xfrm>
            <a:off x="5851285" y="4271976"/>
            <a:ext cx="232610" cy="246668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2346085" y="4301053"/>
            <a:ext cx="232610" cy="246668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reeform 20"/>
          <p:cNvSpPr/>
          <p:nvPr/>
        </p:nvSpPr>
        <p:spPr>
          <a:xfrm flipV="1">
            <a:off x="2537043" y="4549036"/>
            <a:ext cx="3415831" cy="567274"/>
          </a:xfrm>
          <a:custGeom>
            <a:avLst/>
            <a:gdLst>
              <a:gd name="connsiteX0" fmla="*/ 3573127 w 3816967"/>
              <a:gd name="connsiteY0" fmla="*/ 910545 h 910545"/>
              <a:gd name="connsiteX1" fmla="*/ 3792202 w 3816967"/>
              <a:gd name="connsiteY1" fmla="*/ 472395 h 910545"/>
              <a:gd name="connsiteX2" fmla="*/ 3058777 w 3816967"/>
              <a:gd name="connsiteY2" fmla="*/ 15195 h 910545"/>
              <a:gd name="connsiteX3" fmla="*/ 1506202 w 3816967"/>
              <a:gd name="connsiteY3" fmla="*/ 139020 h 910545"/>
              <a:gd name="connsiteX4" fmla="*/ 220327 w 3816967"/>
              <a:gd name="connsiteY4" fmla="*/ 434295 h 910545"/>
              <a:gd name="connsiteX5" fmla="*/ 10777 w 3816967"/>
              <a:gd name="connsiteY5" fmla="*/ 843870 h 910545"/>
              <a:gd name="connsiteX0" fmla="*/ 3563658 w 3807498"/>
              <a:gd name="connsiteY0" fmla="*/ 909871 h 909871"/>
              <a:gd name="connsiteX1" fmla="*/ 3782733 w 3807498"/>
              <a:gd name="connsiteY1" fmla="*/ 471721 h 909871"/>
              <a:gd name="connsiteX2" fmla="*/ 3049308 w 3807498"/>
              <a:gd name="connsiteY2" fmla="*/ 14521 h 909871"/>
              <a:gd name="connsiteX3" fmla="*/ 1496733 w 3807498"/>
              <a:gd name="connsiteY3" fmla="*/ 138346 h 909871"/>
              <a:gd name="connsiteX4" fmla="*/ 439458 w 3807498"/>
              <a:gd name="connsiteY4" fmla="*/ 385996 h 909871"/>
              <a:gd name="connsiteX5" fmla="*/ 1308 w 3807498"/>
              <a:gd name="connsiteY5" fmla="*/ 843196 h 909871"/>
              <a:gd name="connsiteX0" fmla="*/ 3487956 w 3731796"/>
              <a:gd name="connsiteY0" fmla="*/ 909871 h 909871"/>
              <a:gd name="connsiteX1" fmla="*/ 3707031 w 3731796"/>
              <a:gd name="connsiteY1" fmla="*/ 471721 h 909871"/>
              <a:gd name="connsiteX2" fmla="*/ 2973606 w 3731796"/>
              <a:gd name="connsiteY2" fmla="*/ 14521 h 909871"/>
              <a:gd name="connsiteX3" fmla="*/ 1421031 w 3731796"/>
              <a:gd name="connsiteY3" fmla="*/ 138346 h 909871"/>
              <a:gd name="connsiteX4" fmla="*/ 363756 w 3731796"/>
              <a:gd name="connsiteY4" fmla="*/ 385996 h 909871"/>
              <a:gd name="connsiteX5" fmla="*/ 1806 w 3731796"/>
              <a:gd name="connsiteY5" fmla="*/ 890821 h 909871"/>
              <a:gd name="connsiteX0" fmla="*/ 3488060 w 3731900"/>
              <a:gd name="connsiteY0" fmla="*/ 895350 h 895350"/>
              <a:gd name="connsiteX1" fmla="*/ 3707135 w 3731900"/>
              <a:gd name="connsiteY1" fmla="*/ 457200 h 895350"/>
              <a:gd name="connsiteX2" fmla="*/ 2973710 w 3731900"/>
              <a:gd name="connsiteY2" fmla="*/ 0 h 895350"/>
              <a:gd name="connsiteX3" fmla="*/ 1478285 w 3731900"/>
              <a:gd name="connsiteY3" fmla="*/ 180975 h 895350"/>
              <a:gd name="connsiteX4" fmla="*/ 363860 w 3731900"/>
              <a:gd name="connsiteY4" fmla="*/ 371475 h 895350"/>
              <a:gd name="connsiteX5" fmla="*/ 1910 w 3731900"/>
              <a:gd name="connsiteY5" fmla="*/ 876300 h 895350"/>
              <a:gd name="connsiteX0" fmla="*/ 3487390 w 3731230"/>
              <a:gd name="connsiteY0" fmla="*/ 895350 h 895350"/>
              <a:gd name="connsiteX1" fmla="*/ 3706465 w 3731230"/>
              <a:gd name="connsiteY1" fmla="*/ 457200 h 895350"/>
              <a:gd name="connsiteX2" fmla="*/ 2973040 w 3731230"/>
              <a:gd name="connsiteY2" fmla="*/ 0 h 895350"/>
              <a:gd name="connsiteX3" fmla="*/ 1477615 w 3731230"/>
              <a:gd name="connsiteY3" fmla="*/ 180975 h 895350"/>
              <a:gd name="connsiteX4" fmla="*/ 448915 w 3731230"/>
              <a:gd name="connsiteY4" fmla="*/ 457200 h 895350"/>
              <a:gd name="connsiteX5" fmla="*/ 1240 w 3731230"/>
              <a:gd name="connsiteY5" fmla="*/ 876300 h 895350"/>
              <a:gd name="connsiteX0" fmla="*/ 3487390 w 3733067"/>
              <a:gd name="connsiteY0" fmla="*/ 838200 h 838200"/>
              <a:gd name="connsiteX1" fmla="*/ 3706465 w 3733067"/>
              <a:gd name="connsiteY1" fmla="*/ 400050 h 838200"/>
              <a:gd name="connsiteX2" fmla="*/ 2944465 w 3733067"/>
              <a:gd name="connsiteY2" fmla="*/ 0 h 838200"/>
              <a:gd name="connsiteX3" fmla="*/ 1477615 w 3733067"/>
              <a:gd name="connsiteY3" fmla="*/ 123825 h 838200"/>
              <a:gd name="connsiteX4" fmla="*/ 448915 w 3733067"/>
              <a:gd name="connsiteY4" fmla="*/ 400050 h 838200"/>
              <a:gd name="connsiteX5" fmla="*/ 1240 w 3733067"/>
              <a:gd name="connsiteY5" fmla="*/ 819150 h 838200"/>
              <a:gd name="connsiteX0" fmla="*/ 3487390 w 3699741"/>
              <a:gd name="connsiteY0" fmla="*/ 856716 h 856716"/>
              <a:gd name="connsiteX1" fmla="*/ 3668365 w 3699741"/>
              <a:gd name="connsiteY1" fmla="*/ 532866 h 856716"/>
              <a:gd name="connsiteX2" fmla="*/ 2944465 w 3699741"/>
              <a:gd name="connsiteY2" fmla="*/ 18516 h 856716"/>
              <a:gd name="connsiteX3" fmla="*/ 1477615 w 3699741"/>
              <a:gd name="connsiteY3" fmla="*/ 142341 h 856716"/>
              <a:gd name="connsiteX4" fmla="*/ 448915 w 3699741"/>
              <a:gd name="connsiteY4" fmla="*/ 418566 h 856716"/>
              <a:gd name="connsiteX5" fmla="*/ 1240 w 3699741"/>
              <a:gd name="connsiteY5" fmla="*/ 837666 h 856716"/>
              <a:gd name="connsiteX0" fmla="*/ 3487390 w 3533360"/>
              <a:gd name="connsiteY0" fmla="*/ 848179 h 848179"/>
              <a:gd name="connsiteX1" fmla="*/ 3281537 w 3533360"/>
              <a:gd name="connsiteY1" fmla="*/ 384707 h 848179"/>
              <a:gd name="connsiteX2" fmla="*/ 2944465 w 3533360"/>
              <a:gd name="connsiteY2" fmla="*/ 9979 h 848179"/>
              <a:gd name="connsiteX3" fmla="*/ 1477615 w 3533360"/>
              <a:gd name="connsiteY3" fmla="*/ 133804 h 848179"/>
              <a:gd name="connsiteX4" fmla="*/ 448915 w 3533360"/>
              <a:gd name="connsiteY4" fmla="*/ 410029 h 848179"/>
              <a:gd name="connsiteX5" fmla="*/ 1240 w 3533360"/>
              <a:gd name="connsiteY5" fmla="*/ 829129 h 848179"/>
              <a:gd name="connsiteX0" fmla="*/ 3487390 w 3541531"/>
              <a:gd name="connsiteY0" fmla="*/ 721968 h 721968"/>
              <a:gd name="connsiteX1" fmla="*/ 3281537 w 3541531"/>
              <a:gd name="connsiteY1" fmla="*/ 258496 h 721968"/>
              <a:gd name="connsiteX2" fmla="*/ 2548202 w 3541531"/>
              <a:gd name="connsiteY2" fmla="*/ 93201 h 721968"/>
              <a:gd name="connsiteX3" fmla="*/ 1477615 w 3541531"/>
              <a:gd name="connsiteY3" fmla="*/ 7593 h 721968"/>
              <a:gd name="connsiteX4" fmla="*/ 448915 w 3541531"/>
              <a:gd name="connsiteY4" fmla="*/ 283818 h 721968"/>
              <a:gd name="connsiteX5" fmla="*/ 1240 w 3541531"/>
              <a:gd name="connsiteY5" fmla="*/ 702918 h 721968"/>
              <a:gd name="connsiteX0" fmla="*/ 3487274 w 3541415"/>
              <a:gd name="connsiteY0" fmla="*/ 679979 h 679979"/>
              <a:gd name="connsiteX1" fmla="*/ 3281421 w 3541415"/>
              <a:gd name="connsiteY1" fmla="*/ 216507 h 679979"/>
              <a:gd name="connsiteX2" fmla="*/ 2548086 w 3541415"/>
              <a:gd name="connsiteY2" fmla="*/ 51212 h 679979"/>
              <a:gd name="connsiteX3" fmla="*/ 1326542 w 3541415"/>
              <a:gd name="connsiteY3" fmla="*/ 12145 h 679979"/>
              <a:gd name="connsiteX4" fmla="*/ 448799 w 3541415"/>
              <a:gd name="connsiteY4" fmla="*/ 241829 h 679979"/>
              <a:gd name="connsiteX5" fmla="*/ 1124 w 3541415"/>
              <a:gd name="connsiteY5" fmla="*/ 660929 h 679979"/>
              <a:gd name="connsiteX0" fmla="*/ 3487274 w 3487274"/>
              <a:gd name="connsiteY0" fmla="*/ 679979 h 679979"/>
              <a:gd name="connsiteX1" fmla="*/ 3281421 w 3487274"/>
              <a:gd name="connsiteY1" fmla="*/ 216507 h 679979"/>
              <a:gd name="connsiteX2" fmla="*/ 2548086 w 3487274"/>
              <a:gd name="connsiteY2" fmla="*/ 51212 h 679979"/>
              <a:gd name="connsiteX3" fmla="*/ 1326542 w 3487274"/>
              <a:gd name="connsiteY3" fmla="*/ 12145 h 679979"/>
              <a:gd name="connsiteX4" fmla="*/ 448799 w 3487274"/>
              <a:gd name="connsiteY4" fmla="*/ 241829 h 679979"/>
              <a:gd name="connsiteX5" fmla="*/ 1124 w 3487274"/>
              <a:gd name="connsiteY5" fmla="*/ 660929 h 679979"/>
              <a:gd name="connsiteX0" fmla="*/ 3487274 w 3487274"/>
              <a:gd name="connsiteY0" fmla="*/ 681310 h 681310"/>
              <a:gd name="connsiteX1" fmla="*/ 3158769 w 3487274"/>
              <a:gd name="connsiteY1" fmla="*/ 264378 h 681310"/>
              <a:gd name="connsiteX2" fmla="*/ 2548086 w 3487274"/>
              <a:gd name="connsiteY2" fmla="*/ 52543 h 681310"/>
              <a:gd name="connsiteX3" fmla="*/ 1326542 w 3487274"/>
              <a:gd name="connsiteY3" fmla="*/ 13476 h 681310"/>
              <a:gd name="connsiteX4" fmla="*/ 448799 w 3487274"/>
              <a:gd name="connsiteY4" fmla="*/ 243160 h 681310"/>
              <a:gd name="connsiteX5" fmla="*/ 1124 w 3487274"/>
              <a:gd name="connsiteY5" fmla="*/ 662260 h 681310"/>
              <a:gd name="connsiteX0" fmla="*/ 3383491 w 3383491"/>
              <a:gd name="connsiteY0" fmla="*/ 692946 h 692946"/>
              <a:gd name="connsiteX1" fmla="*/ 3158769 w 3383491"/>
              <a:gd name="connsiteY1" fmla="*/ 264379 h 692946"/>
              <a:gd name="connsiteX2" fmla="*/ 2548086 w 3383491"/>
              <a:gd name="connsiteY2" fmla="*/ 52544 h 692946"/>
              <a:gd name="connsiteX3" fmla="*/ 1326542 w 3383491"/>
              <a:gd name="connsiteY3" fmla="*/ 13477 h 692946"/>
              <a:gd name="connsiteX4" fmla="*/ 448799 w 3383491"/>
              <a:gd name="connsiteY4" fmla="*/ 243161 h 692946"/>
              <a:gd name="connsiteX5" fmla="*/ 1124 w 3383491"/>
              <a:gd name="connsiteY5" fmla="*/ 662261 h 692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3491" h="692946">
                <a:moveTo>
                  <a:pt x="3383491" y="692946"/>
                </a:moveTo>
                <a:cubicBezTo>
                  <a:pt x="3290585" y="373956"/>
                  <a:pt x="3298003" y="371113"/>
                  <a:pt x="3158769" y="264379"/>
                </a:cubicBezTo>
                <a:cubicBezTo>
                  <a:pt x="3019535" y="157645"/>
                  <a:pt x="2853457" y="94361"/>
                  <a:pt x="2548086" y="52544"/>
                </a:cubicBezTo>
                <a:cubicBezTo>
                  <a:pt x="2242715" y="10727"/>
                  <a:pt x="1676423" y="-18292"/>
                  <a:pt x="1326542" y="13477"/>
                </a:cubicBezTo>
                <a:cubicBezTo>
                  <a:pt x="976661" y="45247"/>
                  <a:pt x="669702" y="135030"/>
                  <a:pt x="448799" y="243161"/>
                </a:cubicBezTo>
                <a:cubicBezTo>
                  <a:pt x="227896" y="351292"/>
                  <a:pt x="-18720" y="516211"/>
                  <a:pt x="1124" y="662261"/>
                </a:cubicBezTo>
              </a:path>
            </a:pathLst>
          </a:custGeom>
          <a:noFill/>
          <a:ln w="28575">
            <a:solidFill>
              <a:srgbClr val="C00000"/>
            </a:solidFill>
            <a:prstDash val="dash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11212277" y="5182056"/>
            <a:ext cx="232610" cy="246668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7610474" y="4828575"/>
            <a:ext cx="232610" cy="246668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reeform 25"/>
          <p:cNvSpPr/>
          <p:nvPr/>
        </p:nvSpPr>
        <p:spPr>
          <a:xfrm>
            <a:off x="7870135" y="4366436"/>
            <a:ext cx="3411981" cy="777402"/>
          </a:xfrm>
          <a:custGeom>
            <a:avLst/>
            <a:gdLst>
              <a:gd name="connsiteX0" fmla="*/ 3573127 w 3816967"/>
              <a:gd name="connsiteY0" fmla="*/ 910545 h 910545"/>
              <a:gd name="connsiteX1" fmla="*/ 3792202 w 3816967"/>
              <a:gd name="connsiteY1" fmla="*/ 472395 h 910545"/>
              <a:gd name="connsiteX2" fmla="*/ 3058777 w 3816967"/>
              <a:gd name="connsiteY2" fmla="*/ 15195 h 910545"/>
              <a:gd name="connsiteX3" fmla="*/ 1506202 w 3816967"/>
              <a:gd name="connsiteY3" fmla="*/ 139020 h 910545"/>
              <a:gd name="connsiteX4" fmla="*/ 220327 w 3816967"/>
              <a:gd name="connsiteY4" fmla="*/ 434295 h 910545"/>
              <a:gd name="connsiteX5" fmla="*/ 10777 w 3816967"/>
              <a:gd name="connsiteY5" fmla="*/ 843870 h 910545"/>
              <a:gd name="connsiteX0" fmla="*/ 3563658 w 3807498"/>
              <a:gd name="connsiteY0" fmla="*/ 909871 h 909871"/>
              <a:gd name="connsiteX1" fmla="*/ 3782733 w 3807498"/>
              <a:gd name="connsiteY1" fmla="*/ 471721 h 909871"/>
              <a:gd name="connsiteX2" fmla="*/ 3049308 w 3807498"/>
              <a:gd name="connsiteY2" fmla="*/ 14521 h 909871"/>
              <a:gd name="connsiteX3" fmla="*/ 1496733 w 3807498"/>
              <a:gd name="connsiteY3" fmla="*/ 138346 h 909871"/>
              <a:gd name="connsiteX4" fmla="*/ 439458 w 3807498"/>
              <a:gd name="connsiteY4" fmla="*/ 385996 h 909871"/>
              <a:gd name="connsiteX5" fmla="*/ 1308 w 3807498"/>
              <a:gd name="connsiteY5" fmla="*/ 843196 h 909871"/>
              <a:gd name="connsiteX0" fmla="*/ 3487956 w 3731796"/>
              <a:gd name="connsiteY0" fmla="*/ 909871 h 909871"/>
              <a:gd name="connsiteX1" fmla="*/ 3707031 w 3731796"/>
              <a:gd name="connsiteY1" fmla="*/ 471721 h 909871"/>
              <a:gd name="connsiteX2" fmla="*/ 2973606 w 3731796"/>
              <a:gd name="connsiteY2" fmla="*/ 14521 h 909871"/>
              <a:gd name="connsiteX3" fmla="*/ 1421031 w 3731796"/>
              <a:gd name="connsiteY3" fmla="*/ 138346 h 909871"/>
              <a:gd name="connsiteX4" fmla="*/ 363756 w 3731796"/>
              <a:gd name="connsiteY4" fmla="*/ 385996 h 909871"/>
              <a:gd name="connsiteX5" fmla="*/ 1806 w 3731796"/>
              <a:gd name="connsiteY5" fmla="*/ 890821 h 909871"/>
              <a:gd name="connsiteX0" fmla="*/ 3488060 w 3731900"/>
              <a:gd name="connsiteY0" fmla="*/ 895350 h 895350"/>
              <a:gd name="connsiteX1" fmla="*/ 3707135 w 3731900"/>
              <a:gd name="connsiteY1" fmla="*/ 457200 h 895350"/>
              <a:gd name="connsiteX2" fmla="*/ 2973710 w 3731900"/>
              <a:gd name="connsiteY2" fmla="*/ 0 h 895350"/>
              <a:gd name="connsiteX3" fmla="*/ 1478285 w 3731900"/>
              <a:gd name="connsiteY3" fmla="*/ 180975 h 895350"/>
              <a:gd name="connsiteX4" fmla="*/ 363860 w 3731900"/>
              <a:gd name="connsiteY4" fmla="*/ 371475 h 895350"/>
              <a:gd name="connsiteX5" fmla="*/ 1910 w 3731900"/>
              <a:gd name="connsiteY5" fmla="*/ 876300 h 895350"/>
              <a:gd name="connsiteX0" fmla="*/ 3487390 w 3731230"/>
              <a:gd name="connsiteY0" fmla="*/ 895350 h 895350"/>
              <a:gd name="connsiteX1" fmla="*/ 3706465 w 3731230"/>
              <a:gd name="connsiteY1" fmla="*/ 457200 h 895350"/>
              <a:gd name="connsiteX2" fmla="*/ 2973040 w 3731230"/>
              <a:gd name="connsiteY2" fmla="*/ 0 h 895350"/>
              <a:gd name="connsiteX3" fmla="*/ 1477615 w 3731230"/>
              <a:gd name="connsiteY3" fmla="*/ 180975 h 895350"/>
              <a:gd name="connsiteX4" fmla="*/ 448915 w 3731230"/>
              <a:gd name="connsiteY4" fmla="*/ 457200 h 895350"/>
              <a:gd name="connsiteX5" fmla="*/ 1240 w 3731230"/>
              <a:gd name="connsiteY5" fmla="*/ 876300 h 895350"/>
              <a:gd name="connsiteX0" fmla="*/ 3487390 w 3733067"/>
              <a:gd name="connsiteY0" fmla="*/ 838200 h 838200"/>
              <a:gd name="connsiteX1" fmla="*/ 3706465 w 3733067"/>
              <a:gd name="connsiteY1" fmla="*/ 400050 h 838200"/>
              <a:gd name="connsiteX2" fmla="*/ 2944465 w 3733067"/>
              <a:gd name="connsiteY2" fmla="*/ 0 h 838200"/>
              <a:gd name="connsiteX3" fmla="*/ 1477615 w 3733067"/>
              <a:gd name="connsiteY3" fmla="*/ 123825 h 838200"/>
              <a:gd name="connsiteX4" fmla="*/ 448915 w 3733067"/>
              <a:gd name="connsiteY4" fmla="*/ 400050 h 838200"/>
              <a:gd name="connsiteX5" fmla="*/ 1240 w 3733067"/>
              <a:gd name="connsiteY5" fmla="*/ 819150 h 838200"/>
              <a:gd name="connsiteX0" fmla="*/ 3487390 w 3699741"/>
              <a:gd name="connsiteY0" fmla="*/ 856716 h 856716"/>
              <a:gd name="connsiteX1" fmla="*/ 3668365 w 3699741"/>
              <a:gd name="connsiteY1" fmla="*/ 532866 h 856716"/>
              <a:gd name="connsiteX2" fmla="*/ 2944465 w 3699741"/>
              <a:gd name="connsiteY2" fmla="*/ 18516 h 856716"/>
              <a:gd name="connsiteX3" fmla="*/ 1477615 w 3699741"/>
              <a:gd name="connsiteY3" fmla="*/ 142341 h 856716"/>
              <a:gd name="connsiteX4" fmla="*/ 448915 w 3699741"/>
              <a:gd name="connsiteY4" fmla="*/ 418566 h 856716"/>
              <a:gd name="connsiteX5" fmla="*/ 1240 w 3699741"/>
              <a:gd name="connsiteY5" fmla="*/ 837666 h 856716"/>
              <a:gd name="connsiteX0" fmla="*/ 3658377 w 3870728"/>
              <a:gd name="connsiteY0" fmla="*/ 856716 h 1138512"/>
              <a:gd name="connsiteX1" fmla="*/ 3839352 w 3870728"/>
              <a:gd name="connsiteY1" fmla="*/ 532866 h 1138512"/>
              <a:gd name="connsiteX2" fmla="*/ 3115452 w 3870728"/>
              <a:gd name="connsiteY2" fmla="*/ 18516 h 1138512"/>
              <a:gd name="connsiteX3" fmla="*/ 1648602 w 3870728"/>
              <a:gd name="connsiteY3" fmla="*/ 142341 h 1138512"/>
              <a:gd name="connsiteX4" fmla="*/ 619902 w 3870728"/>
              <a:gd name="connsiteY4" fmla="*/ 418566 h 1138512"/>
              <a:gd name="connsiteX5" fmla="*/ 777 w 3870728"/>
              <a:gd name="connsiteY5" fmla="*/ 1138512 h 1138512"/>
              <a:gd name="connsiteX0" fmla="*/ 3812566 w 4024917"/>
              <a:gd name="connsiteY0" fmla="*/ 855828 h 1137624"/>
              <a:gd name="connsiteX1" fmla="*/ 3993541 w 4024917"/>
              <a:gd name="connsiteY1" fmla="*/ 531978 h 1137624"/>
              <a:gd name="connsiteX2" fmla="*/ 3269641 w 4024917"/>
              <a:gd name="connsiteY2" fmla="*/ 17628 h 1137624"/>
              <a:gd name="connsiteX3" fmla="*/ 1802791 w 4024917"/>
              <a:gd name="connsiteY3" fmla="*/ 141453 h 1137624"/>
              <a:gd name="connsiteX4" fmla="*/ 116866 w 4024917"/>
              <a:gd name="connsiteY4" fmla="*/ 359450 h 1137624"/>
              <a:gd name="connsiteX5" fmla="*/ 154966 w 4024917"/>
              <a:gd name="connsiteY5" fmla="*/ 1137624 h 1137624"/>
              <a:gd name="connsiteX0" fmla="*/ 3843092 w 4055443"/>
              <a:gd name="connsiteY0" fmla="*/ 855828 h 1137624"/>
              <a:gd name="connsiteX1" fmla="*/ 4024067 w 4055443"/>
              <a:gd name="connsiteY1" fmla="*/ 531978 h 1137624"/>
              <a:gd name="connsiteX2" fmla="*/ 3300167 w 4055443"/>
              <a:gd name="connsiteY2" fmla="*/ 17628 h 1137624"/>
              <a:gd name="connsiteX3" fmla="*/ 1833317 w 4055443"/>
              <a:gd name="connsiteY3" fmla="*/ 141453 h 1137624"/>
              <a:gd name="connsiteX4" fmla="*/ 147392 w 4055443"/>
              <a:gd name="connsiteY4" fmla="*/ 359450 h 1137624"/>
              <a:gd name="connsiteX5" fmla="*/ 99767 w 4055443"/>
              <a:gd name="connsiteY5" fmla="*/ 1137624 h 1137624"/>
              <a:gd name="connsiteX0" fmla="*/ 3744451 w 3956802"/>
              <a:gd name="connsiteY0" fmla="*/ 857447 h 1139243"/>
              <a:gd name="connsiteX1" fmla="*/ 3925426 w 3956802"/>
              <a:gd name="connsiteY1" fmla="*/ 533597 h 1139243"/>
              <a:gd name="connsiteX2" fmla="*/ 3201526 w 3956802"/>
              <a:gd name="connsiteY2" fmla="*/ 19247 h 1139243"/>
              <a:gd name="connsiteX3" fmla="*/ 1734676 w 3956802"/>
              <a:gd name="connsiteY3" fmla="*/ 143072 h 1139243"/>
              <a:gd name="connsiteX4" fmla="*/ 515476 w 3956802"/>
              <a:gd name="connsiteY4" fmla="*/ 463684 h 1139243"/>
              <a:gd name="connsiteX5" fmla="*/ 1126 w 3956802"/>
              <a:gd name="connsiteY5" fmla="*/ 1139243 h 1139243"/>
              <a:gd name="connsiteX0" fmla="*/ 3583660 w 3796011"/>
              <a:gd name="connsiteY0" fmla="*/ 857447 h 862181"/>
              <a:gd name="connsiteX1" fmla="*/ 3764635 w 3796011"/>
              <a:gd name="connsiteY1" fmla="*/ 533597 h 862181"/>
              <a:gd name="connsiteX2" fmla="*/ 3040735 w 3796011"/>
              <a:gd name="connsiteY2" fmla="*/ 19247 h 862181"/>
              <a:gd name="connsiteX3" fmla="*/ 1573885 w 3796011"/>
              <a:gd name="connsiteY3" fmla="*/ 143072 h 862181"/>
              <a:gd name="connsiteX4" fmla="*/ 354685 w 3796011"/>
              <a:gd name="connsiteY4" fmla="*/ 463684 h 862181"/>
              <a:gd name="connsiteX5" fmla="*/ 2260 w 3796011"/>
              <a:gd name="connsiteY5" fmla="*/ 862181 h 862181"/>
              <a:gd name="connsiteX0" fmla="*/ 3412210 w 3773932"/>
              <a:gd name="connsiteY0" fmla="*/ 1175556 h 1175556"/>
              <a:gd name="connsiteX1" fmla="*/ 3764635 w 3773932"/>
              <a:gd name="connsiteY1" fmla="*/ 533597 h 1175556"/>
              <a:gd name="connsiteX2" fmla="*/ 3040735 w 3773932"/>
              <a:gd name="connsiteY2" fmla="*/ 19247 h 1175556"/>
              <a:gd name="connsiteX3" fmla="*/ 1573885 w 3773932"/>
              <a:gd name="connsiteY3" fmla="*/ 143072 h 1175556"/>
              <a:gd name="connsiteX4" fmla="*/ 354685 w 3773932"/>
              <a:gd name="connsiteY4" fmla="*/ 463684 h 1175556"/>
              <a:gd name="connsiteX5" fmla="*/ 2260 w 3773932"/>
              <a:gd name="connsiteY5" fmla="*/ 862181 h 1175556"/>
              <a:gd name="connsiteX0" fmla="*/ 3411981 w 3773703"/>
              <a:gd name="connsiteY0" fmla="*/ 1158960 h 1158960"/>
              <a:gd name="connsiteX1" fmla="*/ 3764406 w 3773703"/>
              <a:gd name="connsiteY1" fmla="*/ 517001 h 1158960"/>
              <a:gd name="connsiteX2" fmla="*/ 3040506 w 3773703"/>
              <a:gd name="connsiteY2" fmla="*/ 2651 h 1158960"/>
              <a:gd name="connsiteX3" fmla="*/ 1478406 w 3773703"/>
              <a:gd name="connsiteY3" fmla="*/ 321445 h 1158960"/>
              <a:gd name="connsiteX4" fmla="*/ 354456 w 3773703"/>
              <a:gd name="connsiteY4" fmla="*/ 447088 h 1158960"/>
              <a:gd name="connsiteX5" fmla="*/ 2031 w 3773703"/>
              <a:gd name="connsiteY5" fmla="*/ 845585 h 1158960"/>
              <a:gd name="connsiteX0" fmla="*/ 3411981 w 3798493"/>
              <a:gd name="connsiteY0" fmla="*/ 837518 h 837518"/>
              <a:gd name="connsiteX1" fmla="*/ 3764406 w 3798493"/>
              <a:gd name="connsiteY1" fmla="*/ 195559 h 837518"/>
              <a:gd name="connsiteX2" fmla="*/ 2554731 w 3798493"/>
              <a:gd name="connsiteY2" fmla="*/ 122457 h 837518"/>
              <a:gd name="connsiteX3" fmla="*/ 1478406 w 3798493"/>
              <a:gd name="connsiteY3" fmla="*/ 3 h 837518"/>
              <a:gd name="connsiteX4" fmla="*/ 354456 w 3798493"/>
              <a:gd name="connsiteY4" fmla="*/ 125646 h 837518"/>
              <a:gd name="connsiteX5" fmla="*/ 2031 w 3798493"/>
              <a:gd name="connsiteY5" fmla="*/ 524143 h 837518"/>
              <a:gd name="connsiteX0" fmla="*/ 3411981 w 3489619"/>
              <a:gd name="connsiteY0" fmla="*/ 837518 h 837518"/>
              <a:gd name="connsiteX1" fmla="*/ 3326256 w 3489619"/>
              <a:gd name="connsiteY1" fmla="*/ 318698 h 837518"/>
              <a:gd name="connsiteX2" fmla="*/ 2554731 w 3489619"/>
              <a:gd name="connsiteY2" fmla="*/ 122457 h 837518"/>
              <a:gd name="connsiteX3" fmla="*/ 1478406 w 3489619"/>
              <a:gd name="connsiteY3" fmla="*/ 3 h 837518"/>
              <a:gd name="connsiteX4" fmla="*/ 354456 w 3489619"/>
              <a:gd name="connsiteY4" fmla="*/ 125646 h 837518"/>
              <a:gd name="connsiteX5" fmla="*/ 2031 w 3489619"/>
              <a:gd name="connsiteY5" fmla="*/ 524143 h 837518"/>
              <a:gd name="connsiteX0" fmla="*/ 3411981 w 3419394"/>
              <a:gd name="connsiteY0" fmla="*/ 837518 h 837518"/>
              <a:gd name="connsiteX1" fmla="*/ 3326256 w 3419394"/>
              <a:gd name="connsiteY1" fmla="*/ 318698 h 837518"/>
              <a:gd name="connsiteX2" fmla="*/ 2554731 w 3419394"/>
              <a:gd name="connsiteY2" fmla="*/ 122457 h 837518"/>
              <a:gd name="connsiteX3" fmla="*/ 1478406 w 3419394"/>
              <a:gd name="connsiteY3" fmla="*/ 3 h 837518"/>
              <a:gd name="connsiteX4" fmla="*/ 354456 w 3419394"/>
              <a:gd name="connsiteY4" fmla="*/ 125646 h 837518"/>
              <a:gd name="connsiteX5" fmla="*/ 2031 w 3419394"/>
              <a:gd name="connsiteY5" fmla="*/ 524143 h 837518"/>
              <a:gd name="connsiteX0" fmla="*/ 3411981 w 3411981"/>
              <a:gd name="connsiteY0" fmla="*/ 837518 h 837518"/>
              <a:gd name="connsiteX1" fmla="*/ 3050031 w 3411981"/>
              <a:gd name="connsiteY1" fmla="*/ 370006 h 837518"/>
              <a:gd name="connsiteX2" fmla="*/ 2554731 w 3411981"/>
              <a:gd name="connsiteY2" fmla="*/ 122457 h 837518"/>
              <a:gd name="connsiteX3" fmla="*/ 1478406 w 3411981"/>
              <a:gd name="connsiteY3" fmla="*/ 3 h 837518"/>
              <a:gd name="connsiteX4" fmla="*/ 354456 w 3411981"/>
              <a:gd name="connsiteY4" fmla="*/ 125646 h 837518"/>
              <a:gd name="connsiteX5" fmla="*/ 2031 w 3411981"/>
              <a:gd name="connsiteY5" fmla="*/ 524143 h 837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11981" h="837518">
                <a:moveTo>
                  <a:pt x="3411981" y="837518"/>
                </a:moveTo>
                <a:cubicBezTo>
                  <a:pt x="3402456" y="693055"/>
                  <a:pt x="3192906" y="489183"/>
                  <a:pt x="3050031" y="370006"/>
                </a:cubicBezTo>
                <a:cubicBezTo>
                  <a:pt x="2907156" y="250829"/>
                  <a:pt x="2816669" y="184124"/>
                  <a:pt x="2554731" y="122457"/>
                </a:cubicBezTo>
                <a:cubicBezTo>
                  <a:pt x="2292794" y="60790"/>
                  <a:pt x="1845118" y="-528"/>
                  <a:pt x="1478406" y="3"/>
                </a:cubicBezTo>
                <a:cubicBezTo>
                  <a:pt x="1111694" y="534"/>
                  <a:pt x="600518" y="38289"/>
                  <a:pt x="354456" y="125646"/>
                </a:cubicBezTo>
                <a:cubicBezTo>
                  <a:pt x="108394" y="213003"/>
                  <a:pt x="-17813" y="378093"/>
                  <a:pt x="2031" y="524143"/>
                </a:cubicBezTo>
              </a:path>
            </a:pathLst>
          </a:custGeom>
          <a:noFill/>
          <a:ln w="28575">
            <a:solidFill>
              <a:srgbClr val="C00000"/>
            </a:solidFill>
            <a:prstDash val="dash"/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935528" y="6088161"/>
            <a:ext cx="5267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discrete transitions in the beam between the turns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6791900" y="5811162"/>
            <a:ext cx="4563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Discrete </a:t>
            </a:r>
            <a:r>
              <a:rPr lang="en-US" dirty="0" err="1" smtClean="0"/>
              <a:t>betatron</a:t>
            </a:r>
            <a:r>
              <a:rPr lang="en-US" dirty="0" smtClean="0"/>
              <a:t> transition between the turns</a:t>
            </a:r>
          </a:p>
          <a:p>
            <a:r>
              <a:rPr lang="en-US" dirty="0" smtClean="0"/>
              <a:t>-</a:t>
            </a:r>
            <a:r>
              <a:rPr lang="en-GB" dirty="0" smtClean="0"/>
              <a:t>&gt; </a:t>
            </a:r>
            <a:r>
              <a:rPr lang="en-US" dirty="0" smtClean="0"/>
              <a:t>smooth </a:t>
            </a:r>
            <a:r>
              <a:rPr lang="en-US" dirty="0" err="1" smtClean="0"/>
              <a:t>betatron</a:t>
            </a:r>
            <a:r>
              <a:rPr lang="en-US" dirty="0" smtClean="0"/>
              <a:t> motion with</a:t>
            </a:r>
            <a:endParaRPr lang="en-GB" dirty="0"/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2462391" y="4404344"/>
            <a:ext cx="3505199" cy="0"/>
          </a:xfrm>
          <a:prstGeom prst="line">
            <a:avLst/>
          </a:prstGeom>
          <a:ln w="222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7794808" y="5343490"/>
            <a:ext cx="3505199" cy="0"/>
          </a:xfrm>
          <a:prstGeom prst="line">
            <a:avLst/>
          </a:prstGeom>
          <a:ln w="222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ontent Placeholder 2"/>
          <p:cNvSpPr>
            <a:spLocks noGrp="1"/>
          </p:cNvSpPr>
          <p:nvPr>
            <p:ph idx="1"/>
          </p:nvPr>
        </p:nvSpPr>
        <p:spPr>
          <a:xfrm>
            <a:off x="838200" y="1119679"/>
            <a:ext cx="11049000" cy="130182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Code for transverse tracking is same for both convolutions</a:t>
            </a:r>
          </a:p>
          <a:p>
            <a:r>
              <a:rPr lang="en-US" dirty="0" smtClean="0"/>
              <a:t>Only difference is the definition of the index </a:t>
            </a:r>
          </a:p>
          <a:p>
            <a:pPr lvl="1"/>
            <a:r>
              <a:rPr lang="en-US" dirty="0" smtClean="0"/>
              <a:t>The reference frame differences arise </a:t>
            </a:r>
            <a:r>
              <a:rPr lang="en-US" i="1" dirty="0" smtClean="0"/>
              <a:t>self consistently  </a:t>
            </a:r>
            <a:r>
              <a:rPr lang="en-US" dirty="0" smtClean="0"/>
              <a:t>from the properties of the convolutions</a:t>
            </a:r>
          </a:p>
          <a:p>
            <a:pPr lvl="1"/>
            <a:r>
              <a:rPr lang="en-US" b="1" dirty="0" smtClean="0"/>
              <a:t>Linear convolution: </a:t>
            </a:r>
            <a:r>
              <a:rPr lang="en-US" dirty="0" smtClean="0"/>
              <a:t>turn by turn tracking of independent bunches, BPM monitor reference frame</a:t>
            </a:r>
          </a:p>
          <a:p>
            <a:pPr lvl="1"/>
            <a:r>
              <a:rPr lang="en-US" b="1" dirty="0" smtClean="0"/>
              <a:t>Circular convolution: </a:t>
            </a:r>
            <a:r>
              <a:rPr lang="en-US" dirty="0" smtClean="0"/>
              <a:t>turn by turn tracking of the entire beam, as a snapshot photo without </a:t>
            </a:r>
            <a:r>
              <a:rPr lang="en-US" dirty="0" err="1" smtClean="0"/>
              <a:t>betatron</a:t>
            </a:r>
            <a:r>
              <a:rPr lang="en-US" dirty="0" smtClean="0"/>
              <a:t> motion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9958316" y="6087488"/>
                <a:ext cx="1651286" cy="4104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𝑚𝑜𝑑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1)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8316" y="6087488"/>
                <a:ext cx="1651286" cy="41043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218473" y="1344049"/>
                <a:ext cx="54822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b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8473" y="1344049"/>
                <a:ext cx="548227" cy="369332"/>
              </a:xfrm>
              <a:prstGeom prst="rect">
                <a:avLst/>
              </a:prstGeom>
              <a:blipFill>
                <a:blip r:embed="rId8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PyHEADTAIL meeting 15/06/2018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J. Komppula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757F9-8508-4C55-A40B-F6EB2801F10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775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1" grpId="0"/>
      <p:bldP spid="12" grpId="0"/>
      <p:bldP spid="13" grpId="0" animBg="1"/>
      <p:bldP spid="20" grpId="0" animBg="1"/>
      <p:bldP spid="21" grpId="0" animBg="1"/>
      <p:bldP spid="22" grpId="0" animBg="1"/>
      <p:bldP spid="23" grpId="0" animBg="1"/>
      <p:bldP spid="26" grpId="0" animBg="1"/>
      <p:bldP spid="27" grpId="0"/>
      <p:bldP spid="28" grpId="0"/>
      <p:bldP spid="3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11192</TotalTime>
  <Words>2206</Words>
  <Application>Microsoft Office PowerPoint</Application>
  <PresentationFormat>Widescreen</PresentationFormat>
  <Paragraphs>478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Calibri</vt:lpstr>
      <vt:lpstr>Calibri Light</vt:lpstr>
      <vt:lpstr>Cambria Math</vt:lpstr>
      <vt:lpstr>Office Theme</vt:lpstr>
      <vt:lpstr>Optimization algorithms for PyHEADTAIL Multibunch simulations</vt:lpstr>
      <vt:lpstr>Outline</vt:lpstr>
      <vt:lpstr>Background</vt:lpstr>
      <vt:lpstr>Background</vt:lpstr>
      <vt:lpstr>PyHEADTAIL tracking, single bunch</vt:lpstr>
      <vt:lpstr>PyHEADTAIL tracking, beam</vt:lpstr>
      <vt:lpstr>PyHEADTAIL tracking, beam</vt:lpstr>
      <vt:lpstr>What is the difference between tracking?</vt:lpstr>
      <vt:lpstr>Where is the correction term coming from?</vt:lpstr>
      <vt:lpstr>Positive outcomes from the journey with the circular wakes </vt:lpstr>
      <vt:lpstr>Outline</vt:lpstr>
      <vt:lpstr>PyHEADTAIL wake algorithms</vt:lpstr>
      <vt:lpstr>How compressed convolution works?</vt:lpstr>
      <vt:lpstr>How compressed convolution works?</vt:lpstr>
      <vt:lpstr>How compressed convolution works?</vt:lpstr>
      <vt:lpstr>How compressed convolution works?</vt:lpstr>
      <vt:lpstr>How efficient is it?</vt:lpstr>
      <vt:lpstr>Outline</vt:lpstr>
      <vt:lpstr>Benchmarking</vt:lpstr>
      <vt:lpstr>Benchmarking</vt:lpstr>
      <vt:lpstr>Benchmarking</vt:lpstr>
      <vt:lpstr>PyHEADTAIL vs NHT</vt:lpstr>
      <vt:lpstr>Outline</vt:lpstr>
      <vt:lpstr>Performance evolution</vt:lpstr>
      <vt:lpstr>Simulation performance</vt:lpstr>
      <vt:lpstr>Outline</vt:lpstr>
      <vt:lpstr>Good enough for the FCC transverse feedback studies?</vt:lpstr>
      <vt:lpstr>Good enough for the FCC transverse feedback studies?</vt:lpstr>
      <vt:lpstr>Good enough for the FCC transverse feedback studies?</vt:lpstr>
      <vt:lpstr>How feedback simulations could help beam dynamics and R&amp;D studies?</vt:lpstr>
      <vt:lpstr>Summary</vt:lpstr>
      <vt:lpstr>Thank you!</vt:lpstr>
      <vt:lpstr>Spare slides</vt:lpstr>
      <vt:lpstr>What is the difference between trackings?</vt:lpstr>
      <vt:lpstr>What is the difference between tracking?</vt:lpstr>
      <vt:lpstr>Benchmarking</vt:lpstr>
      <vt:lpstr>Performance of the different algorithms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Jani Paavo Olavi Komppula</dc:creator>
  <cp:lastModifiedBy>Jani Paavo Olavi Komppula</cp:lastModifiedBy>
  <cp:revision>246</cp:revision>
  <dcterms:created xsi:type="dcterms:W3CDTF">2018-04-17T14:26:33Z</dcterms:created>
  <dcterms:modified xsi:type="dcterms:W3CDTF">2018-06-15T08:36:48Z</dcterms:modified>
</cp:coreProperties>
</file>