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255" r:id="rId1"/>
  </p:sldMasterIdLst>
  <p:notesMasterIdLst>
    <p:notesMasterId r:id="rId9"/>
  </p:notesMasterIdLst>
  <p:handoutMasterIdLst>
    <p:handoutMasterId r:id="rId10"/>
  </p:handoutMasterIdLst>
  <p:sldIdLst>
    <p:sldId id="802" r:id="rId2"/>
    <p:sldId id="952" r:id="rId3"/>
    <p:sldId id="950" r:id="rId4"/>
    <p:sldId id="953" r:id="rId5"/>
    <p:sldId id="955" r:id="rId6"/>
    <p:sldId id="954" r:id="rId7"/>
    <p:sldId id="951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82"/>
    <a:srgbClr val="14881F"/>
    <a:srgbClr val="F8CBAD"/>
    <a:srgbClr val="E52809"/>
    <a:srgbClr val="EC0000"/>
    <a:srgbClr val="A3DA9A"/>
    <a:srgbClr val="DAE3F3"/>
    <a:srgbClr val="AE5A21"/>
    <a:srgbClr val="DEE7D1"/>
    <a:srgbClr val="DEE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 autoAdjust="0"/>
    <p:restoredTop sz="86418" autoAdjust="0"/>
  </p:normalViewPr>
  <p:slideViewPr>
    <p:cSldViewPr>
      <p:cViewPr>
        <p:scale>
          <a:sx n="115" d="100"/>
          <a:sy n="115" d="100"/>
        </p:scale>
        <p:origin x="1096" y="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22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srgbClr val="DC0000"/>
                </a:solidFill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hape 59"/>
          <p:cNvSpPr>
            <a:spLocks noGrp="1"/>
          </p:cNvSpPr>
          <p:nvPr>
            <p:ph type="sldNum" sz="quarter" idx="2"/>
          </p:nvPr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lvl1pPr algn="r" defTabSz="914400">
              <a:defRPr sz="1200" b="0">
                <a:uFill>
                  <a:solidFill>
                    <a:srgbClr val="000000"/>
                  </a:solidFill>
                </a:u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986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0" y="76200"/>
            <a:ext cx="5410200" cy="838200"/>
          </a:xfrm>
        </p:spPr>
        <p:txBody>
          <a:bodyPr/>
          <a:lstStyle>
            <a:lvl1pPr>
              <a:defRPr sz="3200">
                <a:solidFill>
                  <a:srgbClr val="DC0000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492875"/>
            <a:ext cx="6172200" cy="365125"/>
          </a:xfrm>
          <a:prstGeom prst="rect">
            <a:avLst/>
          </a:prstGeom>
        </p:spPr>
        <p:txBody>
          <a:bodyPr/>
          <a:lstStyle>
            <a:lvl1pPr>
              <a:defRPr b="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r>
              <a:rPr lang="fr-CH" smtClean="0"/>
              <a:t>J. Komppula/N. Mounet/K. Li – PyHEADTAIL meeting 15/06/2018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67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838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822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DC0000"/>
                </a:solidFill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492875"/>
            <a:ext cx="6172200" cy="365125"/>
          </a:xfrm>
          <a:prstGeom prst="rect">
            <a:avLst/>
          </a:prstGeom>
        </p:spPr>
        <p:txBody>
          <a:bodyPr/>
          <a:lstStyle>
            <a:lvl1pPr>
              <a:defRPr b="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r>
              <a:rPr lang="fr-CH" smtClean="0"/>
              <a:t>J. Komppula/N. Mounet/K. Li – PyHEADTAIL meeting 15/06/2018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4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256" r:id="rId1"/>
    <p:sldLayoutId id="2147486257" r:id="rId2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DC0000"/>
          </a:solidFill>
          <a:latin typeface="Myriad Pro"/>
          <a:ea typeface="Myriad Pro"/>
          <a:cs typeface="Myriad Pro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Myriad Pro"/>
          <a:ea typeface="Myriad Pro"/>
          <a:cs typeface="Myriad Pro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Myriad Pro"/>
          <a:ea typeface="Myriad Pro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Myriad Pro"/>
          <a:ea typeface="Myriad Pro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Myriad Pro"/>
          <a:ea typeface="Myriad Pro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Myriad Pro"/>
          <a:ea typeface="Myriad Pro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3.png"/><Relationship Id="rId1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4.emf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6.png"/><Relationship Id="rId10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20" Type="http://schemas.openxmlformats.org/officeDocument/2006/relationships/image" Target="../media/image30.png"/><Relationship Id="rId21" Type="http://schemas.openxmlformats.org/officeDocument/2006/relationships/image" Target="../media/image31.png"/><Relationship Id="rId22" Type="http://schemas.openxmlformats.org/officeDocument/2006/relationships/image" Target="../media/image19.png"/><Relationship Id="rId23" Type="http://schemas.openxmlformats.org/officeDocument/2006/relationships/image" Target="../media/image18.png"/><Relationship Id="rId24" Type="http://schemas.openxmlformats.org/officeDocument/2006/relationships/image" Target="../media/image32.png"/><Relationship Id="rId25" Type="http://schemas.openxmlformats.org/officeDocument/2006/relationships/image" Target="../media/image33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14.png"/><Relationship Id="rId15" Type="http://schemas.openxmlformats.org/officeDocument/2006/relationships/image" Target="../media/image6.png"/><Relationship Id="rId16" Type="http://schemas.openxmlformats.org/officeDocument/2006/relationships/image" Target="../media/image28.png"/><Relationship Id="rId17" Type="http://schemas.openxmlformats.org/officeDocument/2006/relationships/image" Target="../media/image29.png"/><Relationship Id="rId18" Type="http://schemas.openxmlformats.org/officeDocument/2006/relationships/image" Target="../media/image15.png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5" Type="http://schemas.openxmlformats.org/officeDocument/2006/relationships/image" Target="../media/image10.png"/><Relationship Id="rId6" Type="http://schemas.openxmlformats.org/officeDocument/2006/relationships/image" Target="../media/image23.png"/><Relationship Id="rId7" Type="http://schemas.openxmlformats.org/officeDocument/2006/relationships/image" Target="../media/image11.png"/><Relationship Id="rId8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7" Type="http://schemas.openxmlformats.org/officeDocument/2006/relationships/image" Target="../media/image38.emf"/><Relationship Id="rId8" Type="http://schemas.openxmlformats.org/officeDocument/2006/relationships/image" Target="../media/image39.emf"/><Relationship Id="rId9" Type="http://schemas.openxmlformats.org/officeDocument/2006/relationships/image" Target="../media/image40.emf"/><Relationship Id="rId10" Type="http://schemas.openxmlformats.org/officeDocument/2006/relationships/image" Target="../media/image41.emf"/><Relationship Id="rId11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066800"/>
            <a:ext cx="7543800" cy="1981200"/>
          </a:xfrm>
        </p:spPr>
        <p:txBody>
          <a:bodyPr/>
          <a:lstStyle/>
          <a:p>
            <a:r>
              <a:rPr lang="fr-FR" sz="4000" dirty="0" err="1" smtClean="0">
                <a:solidFill>
                  <a:schemeClr val="tx1"/>
                </a:solidFill>
              </a:rPr>
              <a:t>PyHEADTAIL</a:t>
            </a:r>
            <a:r>
              <a:rPr lang="fr-FR" sz="4000" dirty="0" smtClean="0">
                <a:solidFill>
                  <a:schemeClr val="tx1"/>
                </a:solidFill>
              </a:rPr>
              <a:t> </a:t>
            </a:r>
            <a:r>
              <a:rPr lang="fr-FR" sz="4000" dirty="0" err="1" smtClean="0">
                <a:solidFill>
                  <a:schemeClr val="tx1"/>
                </a:solidFill>
              </a:rPr>
              <a:t>multibunch</a:t>
            </a:r>
            <a:r>
              <a:rPr lang="fr-FR" sz="4000" dirty="0" smtClean="0">
                <a:solidFill>
                  <a:schemeClr val="tx1"/>
                </a:solidFill>
              </a:rPr>
              <a:t/>
            </a:r>
            <a:br>
              <a:rPr lang="fr-FR" sz="4000" dirty="0" smtClean="0">
                <a:solidFill>
                  <a:schemeClr val="tx1"/>
                </a:solidFill>
              </a:rPr>
            </a:br>
            <a:r>
              <a:rPr lang="fr-FR" sz="4000" dirty="0" smtClean="0">
                <a:solidFill>
                  <a:schemeClr val="tx1"/>
                </a:solidFill>
              </a:rPr>
              <a:t/>
            </a:r>
            <a:br>
              <a:rPr lang="fr-FR" sz="4000" dirty="0" smtClean="0">
                <a:solidFill>
                  <a:schemeClr val="tx1"/>
                </a:solidFill>
              </a:rPr>
            </a:br>
            <a:r>
              <a:rPr lang="fr-FR" dirty="0" err="1" smtClean="0">
                <a:solidFill>
                  <a:schemeClr val="tx1"/>
                </a:solidFill>
              </a:rPr>
              <a:t>Some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theoretical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considerations</a:t>
            </a:r>
            <a:r>
              <a:rPr lang="fr-FR" dirty="0" smtClean="0">
                <a:solidFill>
                  <a:schemeClr val="tx1"/>
                </a:solidFill>
              </a:rPr>
              <a:t> about convolutions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periodic</a:t>
            </a:r>
            <a:r>
              <a:rPr lang="fr-FR" dirty="0" smtClean="0">
                <a:solidFill>
                  <a:schemeClr val="tx1"/>
                </a:solidFill>
              </a:rPr>
              <a:t> gaps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114800"/>
            <a:ext cx="8229600" cy="2057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Jani </a:t>
            </a:r>
            <a:r>
              <a:rPr lang="en-US" sz="24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Komppula</a:t>
            </a: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2400" u="sng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Nicolas </a:t>
            </a:r>
            <a:r>
              <a:rPr lang="en-US" sz="2400" u="sng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Mounet</a:t>
            </a:r>
            <a:r>
              <a:rPr lang="en-US" sz="2400" u="sng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and Kevin Li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4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731038"/>
          </a:xfrm>
        </p:spPr>
        <p:txBody>
          <a:bodyPr/>
          <a:lstStyle/>
          <a:p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Position of the problem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726" y="609600"/>
            <a:ext cx="84814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Given two functions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f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and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g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(given for any positive or negative integer), we want to compute their convolution: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our case, </a:t>
            </a:r>
            <a:r>
              <a:rPr lang="en-US" sz="20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f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is typically a line density, or the line density times the horizontal or vertical centroid position, and </a:t>
            </a:r>
            <a:r>
              <a:rPr lang="en-US" sz="20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g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is a wake function: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J. Komppula/N. Mounet/K. Li – PyHEADTAIL meeting 15/06/2018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1745" y="1373669"/>
            <a:ext cx="4080510" cy="8001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400" y="4936388"/>
            <a:ext cx="5400000" cy="139155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762000" y="3740480"/>
            <a:ext cx="1769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>
                <a:latin typeface="Myriad Pro" charset="0"/>
                <a:ea typeface="Myriad Pro" charset="0"/>
                <a:cs typeface="Myriad Pro" charset="0"/>
              </a:rPr>
              <a:t>L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ine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density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for a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multibunch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beam</a:t>
            </a:r>
            <a:r>
              <a:rPr lang="fr-FR" b="0" dirty="0">
                <a:latin typeface="Myriad Pro" charset="0"/>
                <a:ea typeface="Myriad Pro" charset="0"/>
                <a:cs typeface="Myriad Pro" charset="0"/>
              </a:rPr>
              <a:t/>
            </a:r>
            <a:br>
              <a:rPr lang="fr-FR" b="0" dirty="0">
                <a:latin typeface="Myriad Pro" charset="0"/>
                <a:ea typeface="Myriad Pro" charset="0"/>
                <a:cs typeface="Myriad Pro" charset="0"/>
              </a:rPr>
            </a:b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periodic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gaps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42072" y="5132423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0" i="1" dirty="0">
                <a:latin typeface="Century Schoolbook" charset="0"/>
                <a:ea typeface="Century Schoolbook" charset="0"/>
                <a:cs typeface="Century Schoolbook" charset="0"/>
              </a:rPr>
              <a:t>g</a:t>
            </a:r>
            <a:endParaRPr lang="fr-FR" b="0" i="1" dirty="0" smtClean="0">
              <a:latin typeface="Century Schoolbook" charset="0"/>
              <a:ea typeface="Century Schoolbook" charset="0"/>
              <a:cs typeface="Century Schoolbook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342072" y="3233051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f 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762000" y="5693369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Wake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function</a:t>
            </a:r>
            <a:endParaRPr lang="fr-FR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341" y="3277544"/>
            <a:ext cx="5400000" cy="139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5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5600234"/>
            <a:ext cx="4488474" cy="781575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230" y="5631975"/>
            <a:ext cx="3220529" cy="718091"/>
          </a:xfrm>
          <a:prstGeom prst="rect">
            <a:avLst/>
          </a:prstGeom>
        </p:spPr>
      </p:pic>
      <p:grpSp>
        <p:nvGrpSpPr>
          <p:cNvPr id="60" name="Grouper 59"/>
          <p:cNvGrpSpPr/>
          <p:nvPr/>
        </p:nvGrpSpPr>
        <p:grpSpPr>
          <a:xfrm>
            <a:off x="827314" y="2926997"/>
            <a:ext cx="6753125" cy="451433"/>
            <a:chOff x="827314" y="2926997"/>
            <a:chExt cx="6753125" cy="451433"/>
          </a:xfrm>
        </p:grpSpPr>
        <p:cxnSp>
          <p:nvCxnSpPr>
            <p:cNvPr id="26" name="Connecteur droit avec flèche 25"/>
            <p:cNvCxnSpPr/>
            <p:nvPr/>
          </p:nvCxnSpPr>
          <p:spPr>
            <a:xfrm>
              <a:off x="7572869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>
              <a:off x="7445829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>
              <a:off x="4800600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>
              <a:off x="4665618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>
              <a:off x="4260669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>
              <a:off x="4125686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>
              <a:off x="4530635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>
              <a:off x="4395652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>
              <a:off x="1502228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>
              <a:off x="1367246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>
              <a:off x="962297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>
              <a:off x="827314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>
              <a:off x="1232263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>
              <a:off x="1097280" y="2926997"/>
              <a:ext cx="7570" cy="451433"/>
            </a:xfrm>
            <a:prstGeom prst="straightConnector1">
              <a:avLst/>
            </a:prstGeom>
            <a:ln w="31750">
              <a:solidFill>
                <a:schemeClr val="tx1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er 26"/>
          <p:cNvGrpSpPr/>
          <p:nvPr/>
        </p:nvGrpSpPr>
        <p:grpSpPr>
          <a:xfrm>
            <a:off x="827314" y="2926800"/>
            <a:ext cx="6753125" cy="451433"/>
            <a:chOff x="827314" y="2362200"/>
            <a:chExt cx="6753125" cy="451433"/>
          </a:xfrm>
        </p:grpSpPr>
        <p:cxnSp>
          <p:nvCxnSpPr>
            <p:cNvPr id="45" name="Connecteur droit avec flèche 44"/>
            <p:cNvCxnSpPr/>
            <p:nvPr/>
          </p:nvCxnSpPr>
          <p:spPr>
            <a:xfrm>
              <a:off x="7572869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>
              <a:off x="7445829" y="2362200"/>
              <a:ext cx="7570" cy="451433"/>
            </a:xfrm>
            <a:prstGeom prst="straightConnector1">
              <a:avLst/>
            </a:prstGeom>
            <a:ln w="31750">
              <a:solidFill>
                <a:srgbClr val="C0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>
              <a:off x="4800600" y="2362200"/>
              <a:ext cx="7570" cy="451433"/>
            </a:xfrm>
            <a:prstGeom prst="straightConnector1">
              <a:avLst/>
            </a:prstGeom>
            <a:ln w="31750">
              <a:solidFill>
                <a:srgbClr val="00206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>
              <a:off x="4665618" y="2362200"/>
              <a:ext cx="7570" cy="451433"/>
            </a:xfrm>
            <a:prstGeom prst="straightConnector1">
              <a:avLst/>
            </a:prstGeom>
            <a:ln w="31750">
              <a:solidFill>
                <a:srgbClr val="00B0F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>
              <a:off x="4260669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/>
            <p:cNvCxnSpPr/>
            <p:nvPr/>
          </p:nvCxnSpPr>
          <p:spPr>
            <a:xfrm>
              <a:off x="4125686" y="2362200"/>
              <a:ext cx="7570" cy="451433"/>
            </a:xfrm>
            <a:prstGeom prst="straightConnector1">
              <a:avLst/>
            </a:prstGeom>
            <a:ln w="31750">
              <a:solidFill>
                <a:srgbClr val="C0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>
              <a:off x="4530635" y="2362200"/>
              <a:ext cx="7570" cy="451433"/>
            </a:xfrm>
            <a:prstGeom prst="straightConnector1">
              <a:avLst/>
            </a:prstGeom>
            <a:ln w="31750">
              <a:solidFill>
                <a:srgbClr val="00B05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>
              <a:off x="4395652" y="2362200"/>
              <a:ext cx="7570" cy="451433"/>
            </a:xfrm>
            <a:prstGeom prst="straightConnector1">
              <a:avLst/>
            </a:prstGeom>
            <a:ln w="31750">
              <a:solidFill>
                <a:schemeClr val="accent6">
                  <a:lumMod val="75000"/>
                </a:scheme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>
              <a:off x="1502228" y="2362200"/>
              <a:ext cx="7570" cy="451433"/>
            </a:xfrm>
            <a:prstGeom prst="straightConnector1">
              <a:avLst/>
            </a:prstGeom>
            <a:ln w="31750">
              <a:solidFill>
                <a:srgbClr val="00206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>
              <a:off x="1367246" y="2362200"/>
              <a:ext cx="7570" cy="451433"/>
            </a:xfrm>
            <a:prstGeom prst="straightConnector1">
              <a:avLst/>
            </a:prstGeom>
            <a:ln w="31750">
              <a:solidFill>
                <a:srgbClr val="00B0F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>
              <a:off x="962297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>
              <a:off x="827314" y="2362200"/>
              <a:ext cx="7570" cy="451433"/>
            </a:xfrm>
            <a:prstGeom prst="straightConnector1">
              <a:avLst/>
            </a:prstGeom>
            <a:ln w="31750">
              <a:solidFill>
                <a:srgbClr val="C0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>
              <a:off x="1232263" y="2362200"/>
              <a:ext cx="7570" cy="451433"/>
            </a:xfrm>
            <a:prstGeom prst="straightConnector1">
              <a:avLst/>
            </a:prstGeom>
            <a:ln w="31750">
              <a:solidFill>
                <a:srgbClr val="00B05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57"/>
            <p:cNvCxnSpPr/>
            <p:nvPr/>
          </p:nvCxnSpPr>
          <p:spPr>
            <a:xfrm>
              <a:off x="1097280" y="2362200"/>
              <a:ext cx="7570" cy="451433"/>
            </a:xfrm>
            <a:prstGeom prst="straightConnector1">
              <a:avLst/>
            </a:prstGeom>
            <a:ln w="31750">
              <a:solidFill>
                <a:schemeClr val="accent6">
                  <a:lumMod val="75000"/>
                </a:schemeClr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" y="762000"/>
            <a:ext cx="8640000" cy="2226490"/>
          </a:xfr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9" y="762000"/>
            <a:ext cx="8640000" cy="22264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685800"/>
          </a:xfrm>
        </p:spPr>
        <p:txBody>
          <a:bodyPr/>
          <a:lstStyle/>
          <a:p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Convolution</a:t>
            </a:r>
            <a:endParaRPr lang="en-US" dirty="0">
              <a:solidFill>
                <a:srgbClr val="C0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7696200" y="685800"/>
            <a:ext cx="4617" cy="1353984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6858000" y="10056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Say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we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compute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the convolution 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here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at  </a:t>
            </a:r>
            <a:r>
              <a:rPr lang="fr-FR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J. </a:t>
            </a:r>
            <a:r>
              <a:rPr lang="fr-CH" dirty="0" err="1" smtClean="0"/>
              <a:t>Komppula</a:t>
            </a:r>
            <a:r>
              <a:rPr lang="fr-CH" dirty="0" smtClean="0"/>
              <a:t>/N. </a:t>
            </a:r>
            <a:r>
              <a:rPr lang="fr-CH" dirty="0" err="1" smtClean="0"/>
              <a:t>Mounet</a:t>
            </a:r>
            <a:r>
              <a:rPr lang="fr-CH" dirty="0" smtClean="0"/>
              <a:t>/K. Li – </a:t>
            </a:r>
            <a:r>
              <a:rPr lang="fr-CH" dirty="0" err="1" smtClean="0"/>
              <a:t>PyHEADTAIL</a:t>
            </a:r>
            <a:r>
              <a:rPr lang="fr-CH" dirty="0" smtClean="0"/>
              <a:t> meeting 15/06/2018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" y="3319664"/>
            <a:ext cx="8640000" cy="222649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3319200"/>
            <a:ext cx="8640000" cy="222649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0544537" y="-13889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b="0" dirty="0" err="1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3319200"/>
            <a:ext cx="8640000" cy="2226490"/>
          </a:xfrm>
          <a:prstGeom prst="rect">
            <a:avLst/>
          </a:prstGeom>
        </p:spPr>
      </p:pic>
      <p:sp>
        <p:nvSpPr>
          <p:cNvPr id="61" name="ZoneTexte 60"/>
          <p:cNvSpPr txBox="1"/>
          <p:nvPr/>
        </p:nvSpPr>
        <p:spPr>
          <a:xfrm>
            <a:off x="4935582" y="2870898"/>
            <a:ext cx="2375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dirty="0" smtClean="0">
                <a:latin typeface="Myriad Pro" charset="0"/>
                <a:ea typeface="Myriad Pro" charset="0"/>
                <a:cs typeface="Myriad Pro" charset="0"/>
              </a:rPr>
              <a:t>One </a:t>
            </a:r>
            <a:r>
              <a:rPr lang="fr-FR" sz="1400" b="0" dirty="0" err="1" smtClean="0">
                <a:latin typeface="Myriad Pro" charset="0"/>
                <a:ea typeface="Myriad Pro" charset="0"/>
                <a:cs typeface="Myriad Pro" charset="0"/>
              </a:rPr>
              <a:t>can</a:t>
            </a:r>
            <a:r>
              <a:rPr lang="fr-FR" sz="1400" b="0" dirty="0" smtClean="0">
                <a:latin typeface="Myriad Pro" charset="0"/>
                <a:ea typeface="Myriad Pro" charset="0"/>
                <a:cs typeface="Myriad Pro" charset="0"/>
              </a:rPr>
              <a:t> split the convolution </a:t>
            </a:r>
            <a:r>
              <a:rPr lang="fr-FR" sz="1400" b="0" dirty="0" err="1" smtClean="0">
                <a:latin typeface="Myriad Pro" charset="0"/>
                <a:ea typeface="Myriad Pro" charset="0"/>
                <a:cs typeface="Myriad Pro" charset="0"/>
              </a:rPr>
              <a:t>into</a:t>
            </a:r>
            <a:r>
              <a:rPr lang="fr-FR" sz="14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4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L=</a:t>
            </a:r>
            <a:r>
              <a:rPr lang="fr-FR" sz="1400" b="0" dirty="0" smtClean="0">
                <a:latin typeface="Myriad Pro" charset="0"/>
                <a:ea typeface="Myriad Pro" charset="0"/>
                <a:cs typeface="Myriad Pro" charset="0"/>
              </a:rPr>
              <a:t>6 « </a:t>
            </a:r>
            <a:r>
              <a:rPr lang="fr-FR" sz="1400" b="0" dirty="0" err="1" smtClean="0">
                <a:latin typeface="Myriad Pro" charset="0"/>
                <a:ea typeface="Myriad Pro" charset="0"/>
                <a:cs typeface="Myriad Pro" charset="0"/>
              </a:rPr>
              <a:t>periodic</a:t>
            </a:r>
            <a:r>
              <a:rPr lang="fr-FR" sz="1400" b="0" dirty="0" smtClean="0">
                <a:latin typeface="Myriad Pro" charset="0"/>
                <a:ea typeface="Myriad Pro" charset="0"/>
                <a:cs typeface="Myriad Pro" charset="0"/>
              </a:rPr>
              <a:t> » </a:t>
            </a:r>
            <a:r>
              <a:rPr lang="fr-FR" sz="1400" b="0" dirty="0" err="1" smtClean="0">
                <a:latin typeface="Myriad Pro" charset="0"/>
                <a:ea typeface="Myriad Pro" charset="0"/>
                <a:cs typeface="Myriad Pro" charset="0"/>
              </a:rPr>
              <a:t>sums</a:t>
            </a:r>
            <a:endParaRPr lang="fr-FR" sz="14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4" name="Ellipse 63"/>
          <p:cNvSpPr/>
          <p:nvPr/>
        </p:nvSpPr>
        <p:spPr>
          <a:xfrm>
            <a:off x="2438400" y="5781869"/>
            <a:ext cx="228600" cy="40011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8674052" y="337960"/>
            <a:ext cx="154262" cy="347608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3897086" y="5815407"/>
            <a:ext cx="228600" cy="375903"/>
          </a:xfrm>
          <a:prstGeom prst="ellipse">
            <a:avLst/>
          </a:prstGeom>
          <a:noFill/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avec flèche 66"/>
          <p:cNvCxnSpPr>
            <a:stCxn id="66" idx="7"/>
          </p:cNvCxnSpPr>
          <p:nvPr/>
        </p:nvCxnSpPr>
        <p:spPr>
          <a:xfrm flipV="1">
            <a:off x="4092208" y="5656755"/>
            <a:ext cx="1568364" cy="213702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Accolade ouvrante 71"/>
          <p:cNvSpPr/>
          <p:nvPr/>
        </p:nvSpPr>
        <p:spPr>
          <a:xfrm rot="16200000">
            <a:off x="5686271" y="3951626"/>
            <a:ext cx="111066" cy="3299192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2649164" y="5569859"/>
            <a:ext cx="203714" cy="307006"/>
          </a:xfrm>
          <a:prstGeom prst="ellipse">
            <a:avLst/>
          </a:prstGeom>
          <a:noFill/>
          <a:ln w="31750">
            <a:solidFill>
              <a:srgbClr val="14881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Connecteur droit avec flèche 81"/>
          <p:cNvCxnSpPr>
            <a:stCxn id="81" idx="2"/>
            <a:endCxn id="83" idx="1"/>
          </p:cNvCxnSpPr>
          <p:nvPr/>
        </p:nvCxnSpPr>
        <p:spPr>
          <a:xfrm flipH="1" flipV="1">
            <a:off x="1197841" y="5637825"/>
            <a:ext cx="1451323" cy="85537"/>
          </a:xfrm>
          <a:prstGeom prst="straightConnector1">
            <a:avLst/>
          </a:prstGeom>
          <a:ln w="31750">
            <a:solidFill>
              <a:srgbClr val="14881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Accolade ouvrante 82"/>
          <p:cNvSpPr/>
          <p:nvPr/>
        </p:nvSpPr>
        <p:spPr>
          <a:xfrm rot="16200000">
            <a:off x="1122128" y="5179882"/>
            <a:ext cx="151424" cy="764461"/>
          </a:xfrm>
          <a:prstGeom prst="leftBrace">
            <a:avLst/>
          </a:prstGeom>
          <a:ln>
            <a:solidFill>
              <a:srgbClr val="14881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4444588" y="5791200"/>
            <a:ext cx="170955" cy="40011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32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1" grpId="0"/>
      <p:bldP spid="64" grpId="0" animBg="1"/>
      <p:bldP spid="64" grpId="1" animBg="1"/>
      <p:bldP spid="65" grpId="0" animBg="1"/>
      <p:bldP spid="65" grpId="1" animBg="1"/>
      <p:bldP spid="66" grpId="0" animBg="1"/>
      <p:bldP spid="72" grpId="0" animBg="1"/>
      <p:bldP spid="81" grpId="0" animBg="1"/>
      <p:bldP spid="83" grpId="0" animBg="1"/>
      <p:bldP spid="89" grpId="1" animBg="1"/>
      <p:bldP spid="89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800"/>
            <a:ext cx="8640000" cy="222649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800"/>
            <a:ext cx="8640000" cy="222649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80" name="Image 79"/>
          <p:cNvPicPr>
            <a:picLocks noChangeAspect="1"/>
          </p:cNvPicPr>
          <p:nvPr/>
        </p:nvPicPr>
        <p:blipFill rotWithShape="1">
          <a:blip r:embed="rId6"/>
          <a:srcRect l="33953"/>
          <a:stretch/>
        </p:blipFill>
        <p:spPr>
          <a:xfrm>
            <a:off x="3962400" y="665423"/>
            <a:ext cx="2964474" cy="781575"/>
          </a:xfrm>
          <a:prstGeom prst="rect">
            <a:avLst/>
          </a:prstGeom>
        </p:spPr>
      </p:pic>
      <p:grpSp>
        <p:nvGrpSpPr>
          <p:cNvPr id="27" name="Grouper 26"/>
          <p:cNvGrpSpPr/>
          <p:nvPr/>
        </p:nvGrpSpPr>
        <p:grpSpPr>
          <a:xfrm>
            <a:off x="973183" y="3605660"/>
            <a:ext cx="6618142" cy="451433"/>
            <a:chOff x="962297" y="2362200"/>
            <a:chExt cx="6618142" cy="451433"/>
          </a:xfrm>
        </p:grpSpPr>
        <p:cxnSp>
          <p:nvCxnSpPr>
            <p:cNvPr id="45" name="Connecteur droit avec flèche 44"/>
            <p:cNvCxnSpPr/>
            <p:nvPr/>
          </p:nvCxnSpPr>
          <p:spPr>
            <a:xfrm>
              <a:off x="7572869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>
              <a:off x="4260669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>
              <a:off x="962297" y="2362200"/>
              <a:ext cx="7570" cy="451433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ot"/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685800"/>
          </a:xfrm>
        </p:spPr>
        <p:txBody>
          <a:bodyPr/>
          <a:lstStyle/>
          <a:p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Compression</a:t>
            </a:r>
            <a:r>
              <a:rPr lang="it-IT" dirty="0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 of the gaps</a:t>
            </a:r>
            <a:endParaRPr lang="en-US" dirty="0">
              <a:solidFill>
                <a:srgbClr val="C0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44026" y="897746"/>
            <a:ext cx="408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Now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we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scroll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different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i="1" dirty="0" smtClean="0">
                <a:solidFill>
                  <a:srgbClr val="FF0000"/>
                </a:solidFill>
                <a:latin typeface="Century Schoolbook" charset="0"/>
                <a:ea typeface="Century Schoolbook" charset="0"/>
                <a:cs typeface="Century Schoolbook" charset="0"/>
              </a:rPr>
              <a:t>n</a:t>
            </a:r>
            <a:r>
              <a:rPr lang="fr-FR" sz="18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in the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sum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J. </a:t>
            </a:r>
            <a:r>
              <a:rPr lang="fr-CH" dirty="0" err="1" smtClean="0"/>
              <a:t>Komppula</a:t>
            </a:r>
            <a:r>
              <a:rPr lang="fr-CH" dirty="0" smtClean="0"/>
              <a:t>/N. </a:t>
            </a:r>
            <a:r>
              <a:rPr lang="fr-CH" dirty="0" err="1" smtClean="0"/>
              <a:t>Mounet</a:t>
            </a:r>
            <a:r>
              <a:rPr lang="fr-CH" dirty="0" smtClean="0"/>
              <a:t>/K. Li – </a:t>
            </a:r>
            <a:r>
              <a:rPr lang="fr-CH" dirty="0" err="1" smtClean="0"/>
              <a:t>PyHEADTAIL</a:t>
            </a:r>
            <a:r>
              <a:rPr lang="fr-CH" dirty="0" smtClean="0"/>
              <a:t> meeting 15/06/2018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10544537" y="-13889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b="0" dirty="0" err="1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1009850" y="3635706"/>
            <a:ext cx="354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Then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if one moves </a:t>
            </a:r>
            <a:r>
              <a:rPr lang="fr-FR" sz="18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l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from</a:t>
            </a:r>
            <a:r>
              <a:rPr lang="fr-FR" sz="18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 0 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to</a:t>
            </a:r>
            <a:r>
              <a:rPr lang="fr-FR" sz="18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 5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: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1447200"/>
            <a:ext cx="8640000" cy="2226490"/>
          </a:xfrm>
          <a:prstGeom prst="rect">
            <a:avLst/>
          </a:prstGeom>
        </p:spPr>
      </p:pic>
      <p:sp>
        <p:nvSpPr>
          <p:cNvPr id="73" name="ZoneTexte 72"/>
          <p:cNvSpPr txBox="1"/>
          <p:nvPr/>
        </p:nvSpPr>
        <p:spPr>
          <a:xfrm>
            <a:off x="7082528" y="913135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(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here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for </a:t>
            </a:r>
            <a:r>
              <a:rPr lang="fr-FR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l=4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)</a:t>
            </a:r>
          </a:p>
        </p:txBody>
      </p:sp>
      <p:sp>
        <p:nvSpPr>
          <p:cNvPr id="84" name="ZoneTexte 83"/>
          <p:cNvSpPr txBox="1"/>
          <p:nvPr/>
        </p:nvSpPr>
        <p:spPr>
          <a:xfrm>
            <a:off x="1027528" y="3654398"/>
            <a:ext cx="3544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Full range:</a:t>
            </a:r>
          </a:p>
        </p:txBody>
      </p:sp>
      <p:pic>
        <p:nvPicPr>
          <p:cNvPr id="75" name="Image 7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" y="4003200"/>
            <a:ext cx="8640000" cy="2226490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5492580" y="1429777"/>
            <a:ext cx="1905000" cy="49530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Rectangle 84"/>
          <p:cNvSpPr/>
          <p:nvPr/>
        </p:nvSpPr>
        <p:spPr>
          <a:xfrm>
            <a:off x="2165173" y="1429777"/>
            <a:ext cx="1905000" cy="49530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Rectangle 85"/>
          <p:cNvSpPr/>
          <p:nvPr/>
        </p:nvSpPr>
        <p:spPr>
          <a:xfrm>
            <a:off x="-174776" y="1440928"/>
            <a:ext cx="957729" cy="4953000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/>
          <p:cNvSpPr txBox="1"/>
          <p:nvPr/>
        </p:nvSpPr>
        <p:spPr>
          <a:xfrm>
            <a:off x="2603562" y="830744"/>
            <a:ext cx="356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>
                <a:latin typeface="Myriad Pro" charset="0"/>
                <a:ea typeface="Myriad Pro" charset="0"/>
                <a:cs typeface="Myriad Pro" charset="0"/>
              </a:rPr>
              <a:t>Let’s</a:t>
            </a:r>
            <a:r>
              <a:rPr lang="fr-FR" sz="240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400" dirty="0" err="1" smtClean="0">
                <a:latin typeface="Myriad Pro" charset="0"/>
                <a:ea typeface="Myriad Pro" charset="0"/>
                <a:cs typeface="Myriad Pro" charset="0"/>
              </a:rPr>
              <a:t>just</a:t>
            </a:r>
            <a:r>
              <a:rPr lang="fr-FR" sz="240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400" dirty="0" err="1" smtClean="0">
                <a:latin typeface="Myriad Pro" charset="0"/>
                <a:ea typeface="Myriad Pro" charset="0"/>
                <a:cs typeface="Myriad Pro" charset="0"/>
              </a:rPr>
              <a:t>cut</a:t>
            </a:r>
            <a:r>
              <a:rPr lang="fr-FR" sz="240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400" dirty="0" err="1" smtClean="0">
                <a:latin typeface="Myriad Pro" charset="0"/>
                <a:ea typeface="Myriad Pro" charset="0"/>
                <a:cs typeface="Myriad Pro" charset="0"/>
              </a:rPr>
              <a:t>these</a:t>
            </a:r>
            <a:r>
              <a:rPr lang="fr-FR" sz="2400" dirty="0" smtClean="0">
                <a:latin typeface="Myriad Pro" charset="0"/>
                <a:ea typeface="Myriad Pro" charset="0"/>
                <a:cs typeface="Myriad Pro" charset="0"/>
              </a:rPr>
              <a:t> parts!</a:t>
            </a:r>
          </a:p>
        </p:txBody>
      </p:sp>
      <p:cxnSp>
        <p:nvCxnSpPr>
          <p:cNvPr id="79" name="Connecteur droit avec flèche 78"/>
          <p:cNvCxnSpPr/>
          <p:nvPr/>
        </p:nvCxnSpPr>
        <p:spPr>
          <a:xfrm flipV="1">
            <a:off x="4099731" y="6218037"/>
            <a:ext cx="1341511" cy="398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4426926" y="6193389"/>
            <a:ext cx="8053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smtClean="0">
                <a:latin typeface="Century Schoolbook" charset="0"/>
                <a:ea typeface="Century Schoolbook" charset="0"/>
                <a:cs typeface="Century Schoolbook" charset="0"/>
              </a:rPr>
              <a:t>2L-1</a:t>
            </a:r>
            <a:endParaRPr lang="fr-FR" i="1" dirty="0" err="1" smtClean="0">
              <a:latin typeface="Century Schoolbook" charset="0"/>
              <a:ea typeface="Century Schoolbook" charset="0"/>
              <a:cs typeface="Century School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88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61" grpId="0"/>
      <p:bldP spid="73" grpId="0"/>
      <p:bldP spid="73" grpId="1"/>
      <p:bldP spid="84" grpId="0"/>
      <p:bldP spid="84" grpId="1"/>
      <p:bldP spid="76" grpId="0" animBg="1"/>
      <p:bldP spid="85" grpId="0" animBg="1"/>
      <p:bldP spid="86" grpId="0" animBg="1"/>
      <p:bldP spid="77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 79"/>
          <p:cNvPicPr>
            <a:picLocks noChangeAspect="1"/>
          </p:cNvPicPr>
          <p:nvPr/>
        </p:nvPicPr>
        <p:blipFill rotWithShape="1">
          <a:blip r:embed="rId2"/>
          <a:srcRect l="33953"/>
          <a:stretch/>
        </p:blipFill>
        <p:spPr>
          <a:xfrm>
            <a:off x="4419600" y="685800"/>
            <a:ext cx="2964474" cy="7815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685800"/>
          </a:xfrm>
        </p:spPr>
        <p:txBody>
          <a:bodyPr/>
          <a:lstStyle/>
          <a:p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Looking</a:t>
            </a:r>
            <a:r>
              <a:rPr lang="it-IT" dirty="0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at</a:t>
            </a:r>
            <a:r>
              <a:rPr lang="it-IT" dirty="0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 the </a:t>
            </a:r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same</a:t>
            </a:r>
            <a:r>
              <a:rPr lang="it-IT" dirty="0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 sum </a:t>
            </a:r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after</a:t>
            </a:r>
            <a:r>
              <a:rPr lang="it-IT" dirty="0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it-IT" dirty="0" err="1" smtClean="0">
                <a:solidFill>
                  <a:srgbClr val="C00000"/>
                </a:solidFill>
                <a:latin typeface="Myriad Pro" charset="0"/>
                <a:ea typeface="Myriad Pro" charset="0"/>
                <a:cs typeface="Myriad Pro" charset="0"/>
              </a:rPr>
              <a:t>compression</a:t>
            </a:r>
            <a:endParaRPr lang="en-US" dirty="0">
              <a:solidFill>
                <a:srgbClr val="C0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62000" y="891921"/>
            <a:ext cx="408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Scrolling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again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different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i="1" dirty="0" smtClean="0">
                <a:solidFill>
                  <a:srgbClr val="FF0000"/>
                </a:solidFill>
                <a:latin typeface="Century Schoolbook" charset="0"/>
                <a:ea typeface="Century Schoolbook" charset="0"/>
                <a:cs typeface="Century Schoolbook" charset="0"/>
              </a:rPr>
              <a:t>n</a:t>
            </a:r>
            <a:r>
              <a:rPr lang="fr-FR" sz="18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in the </a:t>
            </a:r>
            <a:r>
              <a:rPr lang="fr-FR" sz="1800" b="0" dirty="0" err="1" smtClean="0">
                <a:latin typeface="Myriad Pro" charset="0"/>
                <a:ea typeface="Myriad Pro" charset="0"/>
                <a:cs typeface="Myriad Pro" charset="0"/>
              </a:rPr>
              <a:t>sum</a:t>
            </a:r>
            <a:r>
              <a:rPr lang="fr-FR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dirty="0" smtClean="0"/>
              <a:t>J. </a:t>
            </a:r>
            <a:r>
              <a:rPr lang="fr-CH" dirty="0" err="1" smtClean="0"/>
              <a:t>Komppula</a:t>
            </a:r>
            <a:r>
              <a:rPr lang="fr-CH" dirty="0" smtClean="0"/>
              <a:t>/N. </a:t>
            </a:r>
            <a:r>
              <a:rPr lang="fr-CH" dirty="0" err="1" smtClean="0"/>
              <a:t>Mounet</a:t>
            </a:r>
            <a:r>
              <a:rPr lang="fr-CH" dirty="0" smtClean="0"/>
              <a:t>/K. Li – </a:t>
            </a:r>
            <a:r>
              <a:rPr lang="fr-CH" dirty="0" err="1" smtClean="0"/>
              <a:t>PyHEADTAIL</a:t>
            </a:r>
            <a:r>
              <a:rPr lang="fr-CH" dirty="0" smtClean="0"/>
              <a:t> meeting 15/06/2018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10544537" y="-138896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b="0" dirty="0" err="1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933798"/>
            <a:ext cx="6286481" cy="162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76"/>
          <a:stretch/>
        </p:blipFill>
        <p:spPr>
          <a:xfrm>
            <a:off x="76200" y="1933798"/>
            <a:ext cx="2648098" cy="162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481039"/>
            <a:ext cx="6286481" cy="16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33"/>
          <a:stretch/>
        </p:blipFill>
        <p:spPr>
          <a:xfrm>
            <a:off x="97200" y="3481039"/>
            <a:ext cx="2619369" cy="16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1933200"/>
            <a:ext cx="6286486" cy="162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75"/>
          <a:stretch/>
        </p:blipFill>
        <p:spPr>
          <a:xfrm>
            <a:off x="75600" y="1933200"/>
            <a:ext cx="2667000" cy="1620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8569"/>
          <a:stretch/>
        </p:blipFill>
        <p:spPr>
          <a:xfrm>
            <a:off x="97200" y="3481200"/>
            <a:ext cx="2604487" cy="1620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3481200"/>
            <a:ext cx="6286486" cy="1620000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1933200"/>
            <a:ext cx="6286486" cy="1620000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90"/>
          <a:stretch/>
        </p:blipFill>
        <p:spPr>
          <a:xfrm>
            <a:off x="75600" y="1933200"/>
            <a:ext cx="2622142" cy="162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83"/>
          <a:stretch/>
        </p:blipFill>
        <p:spPr>
          <a:xfrm>
            <a:off x="97200" y="3481200"/>
            <a:ext cx="2660256" cy="1620000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3481200"/>
            <a:ext cx="6286486" cy="1620000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1933200"/>
            <a:ext cx="6286486" cy="162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22"/>
          <a:stretch/>
        </p:blipFill>
        <p:spPr>
          <a:xfrm>
            <a:off x="75600" y="1933200"/>
            <a:ext cx="2664063" cy="162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80"/>
          <a:stretch/>
        </p:blipFill>
        <p:spPr>
          <a:xfrm>
            <a:off x="97200" y="3481200"/>
            <a:ext cx="2641600" cy="162000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3481200"/>
            <a:ext cx="6286486" cy="1620000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1933200"/>
            <a:ext cx="6286486" cy="1620000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085"/>
          <a:stretch/>
        </p:blipFill>
        <p:spPr>
          <a:xfrm>
            <a:off x="75600" y="1933200"/>
            <a:ext cx="2634994" cy="1620000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92"/>
          <a:stretch/>
        </p:blipFill>
        <p:spPr>
          <a:xfrm>
            <a:off x="97200" y="3481200"/>
            <a:ext cx="2659661" cy="162000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3481200"/>
            <a:ext cx="6286486" cy="1620000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1933200"/>
            <a:ext cx="6286486" cy="162000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76"/>
          <a:stretch/>
        </p:blipFill>
        <p:spPr>
          <a:xfrm>
            <a:off x="75600" y="1933200"/>
            <a:ext cx="2667000" cy="1620000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88"/>
          <a:stretch/>
        </p:blipFill>
        <p:spPr>
          <a:xfrm>
            <a:off x="97200" y="3481200"/>
            <a:ext cx="2590800" cy="162000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800" y="3481200"/>
            <a:ext cx="6286486" cy="1620000"/>
          </a:xfrm>
          <a:prstGeom prst="rect">
            <a:avLst/>
          </a:prstGeom>
        </p:spPr>
      </p:pic>
      <p:sp>
        <p:nvSpPr>
          <p:cNvPr id="63" name="ZoneTexte 62"/>
          <p:cNvSpPr txBox="1"/>
          <p:nvPr/>
        </p:nvSpPr>
        <p:spPr>
          <a:xfrm>
            <a:off x="7412827" y="889271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(</a:t>
            </a:r>
            <a:r>
              <a:rPr lang="fr-FR" b="0" dirty="0" err="1" smtClean="0">
                <a:latin typeface="Myriad Pro" charset="0"/>
                <a:ea typeface="Myriad Pro" charset="0"/>
                <a:cs typeface="Myriad Pro" charset="0"/>
              </a:rPr>
              <a:t>here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 for </a:t>
            </a:r>
            <a:r>
              <a:rPr lang="fr-FR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l=4</a:t>
            </a:r>
            <a:r>
              <a:rPr lang="fr-FR" b="0" dirty="0" smtClean="0">
                <a:latin typeface="Myriad Pro" charset="0"/>
                <a:ea typeface="Myriad Pro" charset="0"/>
                <a:cs typeface="Myriad Pro" charset="0"/>
              </a:rPr>
              <a:t>)</a:t>
            </a:r>
          </a:p>
        </p:txBody>
      </p:sp>
      <p:cxnSp>
        <p:nvCxnSpPr>
          <p:cNvPr id="64" name="Connecteur droit avec flèche 63"/>
          <p:cNvCxnSpPr/>
          <p:nvPr/>
        </p:nvCxnSpPr>
        <p:spPr>
          <a:xfrm>
            <a:off x="8264913" y="1245220"/>
            <a:ext cx="4617" cy="972984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2261840" y="1245220"/>
            <a:ext cx="4617" cy="972984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457199" y="5562600"/>
            <a:ext cx="78077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⇒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We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are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doing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the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same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computation if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we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use the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compressed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functions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instead</a:t>
            </a:r>
            <a:r>
              <a:rPr lang="fr-FR" sz="2000" dirty="0" smtClean="0">
                <a:latin typeface="Myriad Pro" charset="0"/>
                <a:ea typeface="Myriad Pro" charset="0"/>
                <a:cs typeface="Myriad Pro" charset="0"/>
              </a:rPr>
              <a:t> of the initial </a:t>
            </a:r>
            <a:r>
              <a:rPr lang="fr-FR" sz="2000" dirty="0" err="1" smtClean="0">
                <a:latin typeface="Myriad Pro" charset="0"/>
                <a:ea typeface="Myriad Pro" charset="0"/>
                <a:cs typeface="Myriad Pro" charset="0"/>
              </a:rPr>
              <a:t>ones</a:t>
            </a:r>
            <a:r>
              <a:rPr lang="fr-FR" sz="2000" dirty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fr-FR" sz="200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9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3" grpId="1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731038"/>
          </a:xfrm>
        </p:spPr>
        <p:txBody>
          <a:bodyPr/>
          <a:lstStyle/>
          <a:p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Compression of the gaps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073" y="1021689"/>
            <a:ext cx="848147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the end, and assuming that		 we simply need to replace </a:t>
            </a:r>
            <a:r>
              <a:rPr lang="en-US" sz="2000" i="1" dirty="0" smtClean="0">
                <a:latin typeface="Century Schoolbook" charset="0"/>
                <a:ea typeface="Century Schoolbook" charset="0"/>
                <a:cs typeface="Century Schoolbook" charset="0"/>
              </a:rPr>
              <a:t>f(m)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,</a:t>
            </a:r>
            <a:r>
              <a:rPr lang="en-US" sz="2000" i="1" dirty="0" smtClean="0">
                <a:latin typeface="Century Schoolbook" charset="0"/>
                <a:ea typeface="Century Schoolbook" charset="0"/>
                <a:cs typeface="Century Schoolbook" charset="0"/>
              </a:rPr>
              <a:t> g(m)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US" sz="2000" i="1" dirty="0" smtClean="0">
                <a:latin typeface="Century Schoolbook" charset="0"/>
                <a:ea typeface="Century Schoolbook" charset="0"/>
                <a:cs typeface="Century Schoolbook" charset="0"/>
              </a:rPr>
              <a:t>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by resp.</a:t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/>
            </a:r>
            <a:b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here        denotes the largest integer just below </a:t>
            </a:r>
            <a:r>
              <a:rPr lang="en-US" sz="20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x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and </a:t>
            </a:r>
            <a:r>
              <a:rPr lang="en-US" sz="2000" b="0" i="1" dirty="0" smtClean="0">
                <a:latin typeface="Century Schoolbook" charset="0"/>
                <a:ea typeface="Century Schoolbook" charset="0"/>
                <a:cs typeface="Century Schoolbook" charset="0"/>
              </a:rPr>
              <a:t>%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the “modulo” operator, in such a way that			  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Then the convolution can be computed as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J. Komppula/N. Mounet/K. Li – PyHEADTAIL meeting 15/06/2018</a:t>
            </a:r>
            <a:endParaRPr lang="en-US" dirty="0"/>
          </a:p>
        </p:txBody>
      </p:sp>
      <p:grpSp>
        <p:nvGrpSpPr>
          <p:cNvPr id="8" name="Grouper 7"/>
          <p:cNvGrpSpPr/>
          <p:nvPr/>
        </p:nvGrpSpPr>
        <p:grpSpPr>
          <a:xfrm>
            <a:off x="2590800" y="1886592"/>
            <a:ext cx="5181600" cy="838200"/>
            <a:chOff x="4349750" y="3251200"/>
            <a:chExt cx="2933700" cy="4064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49750" y="3295650"/>
              <a:ext cx="444500" cy="266700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4250" y="3251200"/>
              <a:ext cx="2489200" cy="406400"/>
            </a:xfrm>
            <a:prstGeom prst="rect">
              <a:avLst/>
            </a:prstGeom>
          </p:spPr>
        </p:pic>
      </p:grp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773" y="3715392"/>
            <a:ext cx="4154827" cy="704208"/>
          </a:xfrm>
          <a:prstGeom prst="rect">
            <a:avLst/>
          </a:prstGeom>
        </p:spPr>
      </p:pic>
      <p:grpSp>
        <p:nvGrpSpPr>
          <p:cNvPr id="14" name="Grouper 13"/>
          <p:cNvGrpSpPr/>
          <p:nvPr/>
        </p:nvGrpSpPr>
        <p:grpSpPr>
          <a:xfrm>
            <a:off x="2590800" y="2819642"/>
            <a:ext cx="5105400" cy="812400"/>
            <a:chOff x="4343400" y="3219450"/>
            <a:chExt cx="2951440" cy="419100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43400" y="3297199"/>
              <a:ext cx="457200" cy="24130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3740" y="3219450"/>
              <a:ext cx="2451100" cy="419100"/>
            </a:xfrm>
            <a:prstGeom prst="rect">
              <a:avLst/>
            </a:prstGeom>
          </p:spPr>
        </p:pic>
      </p:grpSp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6201" y="1090962"/>
            <a:ext cx="1061594" cy="312234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982" y="4651476"/>
            <a:ext cx="2241188" cy="437305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57523" y="4337988"/>
            <a:ext cx="304800" cy="431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94496" y="5503651"/>
            <a:ext cx="2493544" cy="651722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25740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731038"/>
          </a:xfrm>
        </p:spPr>
        <p:txBody>
          <a:bodyPr/>
          <a:lstStyle/>
          <a:p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Appendix: proof “in </a:t>
            </a:r>
            <a:r>
              <a:rPr lang="en-US" dirty="0" err="1" smtClean="0">
                <a:latin typeface="Myriad Pro" charset="0"/>
                <a:ea typeface="Myriad Pro" charset="0"/>
                <a:cs typeface="Myriad Pro" charset="0"/>
              </a:rPr>
              <a:t>extenso</a:t>
            </a:r>
            <a:r>
              <a:rPr lang="en-US" dirty="0" smtClean="0">
                <a:latin typeface="Myriad Pro" charset="0"/>
                <a:ea typeface="Myriad Pro" charset="0"/>
                <a:cs typeface="Myriad Pro" charset="0"/>
              </a:rPr>
              <a:t>”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CH" smtClean="0"/>
              <a:t>J. Komppula/N. Mounet/K. Li – PyHEADTAIL meeting 15/06/2018</a:t>
            </a:r>
            <a:endParaRPr lang="en-US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1" y="700067"/>
            <a:ext cx="7239000" cy="563584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629400" y="5181600"/>
            <a:ext cx="228600" cy="381000"/>
          </a:xfrm>
          <a:prstGeom prst="rect">
            <a:avLst/>
          </a:prstGeom>
          <a:solidFill>
            <a:schemeClr val="bg1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819400" y="6043961"/>
            <a:ext cx="3810000" cy="291948"/>
          </a:xfrm>
          <a:prstGeom prst="rect">
            <a:avLst/>
          </a:prstGeom>
          <a:solidFill>
            <a:schemeClr val="bg1"/>
          </a:solidFill>
          <a:ln w="317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9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0">
          <a:solidFill>
            <a:srgbClr val="C0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b="0" dirty="0" err="1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42442</TotalTime>
  <Words>256</Words>
  <Application>Microsoft Macintosh PowerPoint</Application>
  <PresentationFormat>Présentation à l'écran (4:3)</PresentationFormat>
  <Paragraphs>39</Paragraphs>
  <Slides>7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6" baseType="lpstr">
      <vt:lpstr>Calibri</vt:lpstr>
      <vt:lpstr>Century Schoolbook</vt:lpstr>
      <vt:lpstr>Courier New</vt:lpstr>
      <vt:lpstr>ＭＳ Ｐゴシック</vt:lpstr>
      <vt:lpstr>Myriad Pro</vt:lpstr>
      <vt:lpstr>Tahoma</vt:lpstr>
      <vt:lpstr>Wingdings</vt:lpstr>
      <vt:lpstr>Arial</vt:lpstr>
      <vt:lpstr>2_Office Theme</vt:lpstr>
      <vt:lpstr>PyHEADTAIL multibunch  Some theoretical considerations about convolutions with periodic gaps</vt:lpstr>
      <vt:lpstr>Position of the problem</vt:lpstr>
      <vt:lpstr>Convolution</vt:lpstr>
      <vt:lpstr>Compression of the gaps</vt:lpstr>
      <vt:lpstr>Looking at the same sum after compression</vt:lpstr>
      <vt:lpstr>Compression of the gaps</vt:lpstr>
      <vt:lpstr>Appendix: proof “in extenso”</vt:lpstr>
    </vt:vector>
  </TitlesOfParts>
  <Company>MIT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Utilisateur de Microsoft Office</cp:lastModifiedBy>
  <cp:revision>1420</cp:revision>
  <cp:lastPrinted>2018-06-07T15:04:33Z</cp:lastPrinted>
  <dcterms:created xsi:type="dcterms:W3CDTF">2003-11-20T04:59:35Z</dcterms:created>
  <dcterms:modified xsi:type="dcterms:W3CDTF">2018-06-15T09:30:29Z</dcterms:modified>
</cp:coreProperties>
</file>