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9" r:id="rId5"/>
    <p:sldMasterId id="2147483672" r:id="rId6"/>
    <p:sldMasterId id="2147483675" r:id="rId7"/>
  </p:sldMasterIdLst>
  <p:notesMasterIdLst>
    <p:notesMasterId r:id="rId27"/>
  </p:notesMasterIdLst>
  <p:handoutMasterIdLst>
    <p:handoutMasterId r:id="rId28"/>
  </p:handoutMasterIdLst>
  <p:sldIdLst>
    <p:sldId id="284" r:id="rId8"/>
    <p:sldId id="279" r:id="rId9"/>
    <p:sldId id="324" r:id="rId10"/>
    <p:sldId id="302" r:id="rId11"/>
    <p:sldId id="325" r:id="rId12"/>
    <p:sldId id="303" r:id="rId13"/>
    <p:sldId id="307" r:id="rId14"/>
    <p:sldId id="310" r:id="rId15"/>
    <p:sldId id="311" r:id="rId16"/>
    <p:sldId id="312" r:id="rId17"/>
    <p:sldId id="313" r:id="rId18"/>
    <p:sldId id="314" r:id="rId19"/>
    <p:sldId id="315" r:id="rId20"/>
    <p:sldId id="320" r:id="rId21"/>
    <p:sldId id="321" r:id="rId22"/>
    <p:sldId id="326" r:id="rId23"/>
    <p:sldId id="329" r:id="rId24"/>
    <p:sldId id="327" r:id="rId25"/>
    <p:sldId id="328" r:id="rId2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669E"/>
    <a:srgbClr val="006600"/>
    <a:srgbClr val="000000"/>
    <a:srgbClr val="0157A4"/>
    <a:srgbClr val="F8B13C"/>
    <a:srgbClr val="1F497D"/>
    <a:srgbClr val="1E38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0" autoAdjust="0"/>
    <p:restoredTop sz="94609" autoAdjust="0"/>
  </p:normalViewPr>
  <p:slideViewPr>
    <p:cSldViewPr snapToObjects="1" showGuides="1">
      <p:cViewPr varScale="1">
        <p:scale>
          <a:sx n="109" d="100"/>
          <a:sy n="109" d="100"/>
        </p:scale>
        <p:origin x="1794" y="78"/>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21/05/2018</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7367235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21/05/2018</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391255470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633608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smtClean="0"/>
              <a:t>To edit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A74C6E8-1105-467A-BD6F-3D8C4DFD9098}"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3292371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74C6E8-1105-467A-BD6F-3D8C4DFD9098}"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41125601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A74C6E8-1105-467A-BD6F-3D8C4DFD9098}"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2457967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A74C6E8-1105-467A-BD6F-3D8C4DFD9098}"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3130206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A74C6E8-1105-467A-BD6F-3D8C4DFD9098}" type="datetimeFigureOut">
              <a:rPr lang="en-GB" smtClean="0"/>
              <a:t>21/05/2018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180696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A74C6E8-1105-467A-BD6F-3D8C4DFD9098}" type="datetimeFigureOut">
              <a:rPr lang="en-GB" smtClean="0"/>
              <a:t>21/05/2018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1325952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74C6E8-1105-467A-BD6F-3D8C4DFD9098}" type="datetimeFigureOut">
              <a:rPr lang="en-GB" smtClean="0"/>
              <a:t>21/05/2018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1319761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9A74C6E8-1105-467A-BD6F-3D8C4DFD9098}"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3928513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9A74C6E8-1105-467A-BD6F-3D8C4DFD9098}" type="datetimeFigureOut">
              <a:rPr lang="en-GB" smtClean="0"/>
              <a:t>21/05/2018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15282883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74C6E8-1105-467A-BD6F-3D8C4DFD9098}"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1979031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pied de page 4"/>
          <p:cNvSpPr>
            <a:spLocks noGrp="1"/>
          </p:cNvSpPr>
          <p:nvPr>
            <p:ph type="ftr" sz="quarter" idx="11"/>
          </p:nvPr>
        </p:nvSpPr>
        <p:spPr/>
        <p:txBody>
          <a:bodyPr/>
          <a:lstStyle/>
          <a:p>
            <a:r>
              <a:rPr lang="en-GB" smtClean="0"/>
              <a:t>To edit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74C6E8-1105-467A-BD6F-3D8C4DFD9098}" type="datetimeFigureOut">
              <a:rPr lang="en-GB" smtClean="0"/>
              <a:t>21/05/2018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FD4968-53C2-470E-8085-BD527C810FDF}" type="slidenum">
              <a:rPr lang="en-GB" smtClean="0"/>
              <a:t>‹#›</a:t>
            </a:fld>
            <a:endParaRPr lang="en-GB"/>
          </a:p>
        </p:txBody>
      </p:sp>
    </p:spTree>
    <p:extLst>
      <p:ext uri="{BB962C8B-B14F-4D97-AF65-F5344CB8AC3E}">
        <p14:creationId xmlns:p14="http://schemas.microsoft.com/office/powerpoint/2010/main" val="407980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6" name="Espace réservé du pied de page 5"/>
          <p:cNvSpPr>
            <a:spLocks noGrp="1"/>
          </p:cNvSpPr>
          <p:nvPr>
            <p:ph type="ftr" sz="quarter" idx="11"/>
          </p:nvPr>
        </p:nvSpPr>
        <p:spPr/>
        <p:txBody>
          <a:bodyPr/>
          <a:lstStyle/>
          <a:p>
            <a:r>
              <a:rPr lang="en-GB" smtClean="0"/>
              <a:t>To edit footer: Insert -&gt; Header &amp; Footer</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8" name="Espace réservé du pied de page 7"/>
          <p:cNvSpPr>
            <a:spLocks noGrp="1"/>
          </p:cNvSpPr>
          <p:nvPr>
            <p:ph type="ftr" sz="quarter" idx="11"/>
          </p:nvPr>
        </p:nvSpPr>
        <p:spPr/>
        <p:txBody>
          <a:bodyPr/>
          <a:lstStyle/>
          <a:p>
            <a:r>
              <a:rPr lang="en-GB" smtClean="0"/>
              <a:t>To edit footer: Insert -&gt; Header &amp; Footer</a:t>
            </a:r>
            <a:endParaRPr lang="en-GB"/>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6" name="Espace réservé du pied de page 5"/>
          <p:cNvSpPr>
            <a:spLocks noGrp="1"/>
          </p:cNvSpPr>
          <p:nvPr>
            <p:ph type="ftr" sz="quarter" idx="11"/>
          </p:nvPr>
        </p:nvSpPr>
        <p:spPr/>
        <p:txBody>
          <a:bodyPr/>
          <a:lstStyle/>
          <a:p>
            <a:r>
              <a:rPr lang="en-GB" smtClean="0"/>
              <a:t>To edit footer: Insert -&gt; Header &amp; Footer</a:t>
            </a:r>
            <a:endParaRPr lang="en-GB"/>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dirty="0" smtClean="0"/>
              <a:t>To edit footer: Insert -&gt; Header &amp; Footer</a:t>
            </a:r>
            <a:endParaRPr lang="en-GB" dirty="0"/>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8"/>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userDrawn="1"/>
        </p:nvPicPr>
        <p:blipFill>
          <a:blip r:embed="rId5"/>
          <a:stretch>
            <a:fillRect/>
          </a:stretch>
        </p:blipFill>
        <p:spPr>
          <a:xfrm>
            <a:off x="-252536" y="448583"/>
            <a:ext cx="4399784" cy="3088957"/>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9" name="Rectangle 8"/>
          <p:cNvSpPr/>
          <p:nvPr userDrawn="1"/>
        </p:nvSpPr>
        <p:spPr>
          <a:xfrm>
            <a:off x="251520" y="123182"/>
            <a:ext cx="8892480" cy="246221"/>
          </a:xfrm>
          <a:prstGeom prst="rect">
            <a:avLst/>
          </a:prstGeom>
        </p:spPr>
        <p:txBody>
          <a:bodyPr wrap="square">
            <a:spAutoFit/>
          </a:bodyPr>
          <a:lstStyle/>
          <a:p>
            <a:pPr algn="ctr"/>
            <a:r>
              <a:rPr lang="en-GB" sz="1000" b="0" i="0" kern="1200" dirty="0" smtClean="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800" dirty="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2" r:id="rId2"/>
  </p:sldLayoutIdLst>
  <p:timing>
    <p:tnLst>
      <p:par>
        <p:cTn id="1" dur="indefinite" restart="never" nodeType="tmRoot"/>
      </p:par>
    </p:tnLst>
  </p:timing>
  <p:hf hd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13" name="Rectangle 12"/>
          <p:cNvSpPr/>
          <p:nvPr userDrawn="1"/>
        </p:nvSpPr>
        <p:spPr>
          <a:xfrm>
            <a:off x="251520" y="123182"/>
            <a:ext cx="8892480" cy="246221"/>
          </a:xfrm>
          <a:prstGeom prst="rect">
            <a:avLst/>
          </a:prstGeom>
        </p:spPr>
        <p:txBody>
          <a:bodyPr wrap="square">
            <a:spAutoFit/>
          </a:bodyPr>
          <a:lstStyle/>
          <a:p>
            <a:pPr algn="ctr"/>
            <a:r>
              <a:rPr lang="en-GB" sz="1000" b="0" i="0" kern="1200" dirty="0" smtClean="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800" dirty="0">
              <a:solidFill>
                <a:schemeClr val="bg1"/>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A74C6E8-1105-467A-BD6F-3D8C4DFD9098}" type="datetimeFigureOut">
              <a:rPr lang="en-GB" smtClean="0"/>
              <a:t>21/05/2018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6FD4968-53C2-470E-8085-BD527C810FDF}" type="slidenum">
              <a:rPr lang="en-GB" smtClean="0"/>
              <a:t>‹#›</a:t>
            </a:fld>
            <a:endParaRPr lang="en-GB"/>
          </a:p>
        </p:txBody>
      </p:sp>
    </p:spTree>
    <p:extLst>
      <p:ext uri="{BB962C8B-B14F-4D97-AF65-F5344CB8AC3E}">
        <p14:creationId xmlns:p14="http://schemas.microsoft.com/office/powerpoint/2010/main" val="193901692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1B4523E-0E60-2F49-A1DB-8E66CE3DE81B}" type="slidenum">
              <a:rPr lang="en-GB" smtClean="0"/>
              <a:pPr/>
              <a:t>1</a:t>
            </a:fld>
            <a:endParaRPr lang="en-GB" dirty="0"/>
          </a:p>
        </p:txBody>
      </p:sp>
      <p:sp>
        <p:nvSpPr>
          <p:cNvPr id="3" name="Text Placeholder 2"/>
          <p:cNvSpPr>
            <a:spLocks noGrp="1"/>
          </p:cNvSpPr>
          <p:nvPr>
            <p:ph type="body" sz="quarter" idx="13"/>
          </p:nvPr>
        </p:nvSpPr>
        <p:spPr>
          <a:xfrm>
            <a:off x="759183" y="3518250"/>
            <a:ext cx="7924800" cy="984885"/>
          </a:xfrm>
        </p:spPr>
        <p:txBody>
          <a:bodyPr/>
          <a:lstStyle/>
          <a:p>
            <a:r>
              <a:rPr lang="en-GB" dirty="0" smtClean="0"/>
              <a:t>ARIES Industrial and Societal Applications Network</a:t>
            </a:r>
            <a:endParaRPr lang="en-GB" dirty="0"/>
          </a:p>
        </p:txBody>
      </p:sp>
      <p:sp>
        <p:nvSpPr>
          <p:cNvPr id="4" name="Text Placeholder 3"/>
          <p:cNvSpPr>
            <a:spLocks noGrp="1"/>
          </p:cNvSpPr>
          <p:nvPr>
            <p:ph type="body" sz="quarter" idx="14"/>
          </p:nvPr>
        </p:nvSpPr>
        <p:spPr>
          <a:xfrm>
            <a:off x="759183" y="4941006"/>
            <a:ext cx="7924800" cy="378210"/>
          </a:xfrm>
        </p:spPr>
        <p:txBody>
          <a:bodyPr/>
          <a:lstStyle/>
          <a:p>
            <a:r>
              <a:rPr lang="en-GB" dirty="0" smtClean="0"/>
              <a:t>Rob Edgecock / University of Huddersfield &amp; STFC</a:t>
            </a:r>
            <a:endParaRPr lang="en-GB" dirty="0"/>
          </a:p>
        </p:txBody>
      </p:sp>
    </p:spTree>
    <p:extLst>
      <p:ext uri="{BB962C8B-B14F-4D97-AF65-F5344CB8AC3E}">
        <p14:creationId xmlns:p14="http://schemas.microsoft.com/office/powerpoint/2010/main" val="28529153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Milestones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2" y="1196752"/>
            <a:ext cx="9020175" cy="301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96" y="4149080"/>
            <a:ext cx="8991600"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131840" y="2132856"/>
            <a:ext cx="3096344" cy="584775"/>
          </a:xfrm>
          <a:prstGeom prst="rect">
            <a:avLst/>
          </a:prstGeom>
          <a:solidFill>
            <a:schemeClr val="bg1"/>
          </a:solidFill>
        </p:spPr>
        <p:txBody>
          <a:bodyPr wrap="square" rtlCol="0">
            <a:spAutoFit/>
          </a:bodyPr>
          <a:lstStyle/>
          <a:p>
            <a:pPr algn="ctr"/>
            <a:r>
              <a:rPr lang="en-GB" sz="3200" b="1" dirty="0" smtClean="0">
                <a:solidFill>
                  <a:srgbClr val="006600"/>
                </a:solidFill>
                <a:effectLst>
                  <a:outerShdw blurRad="38100" dist="38100" dir="2700000" algn="tl">
                    <a:srgbClr val="000000">
                      <a:alpha val="43137"/>
                    </a:srgbClr>
                  </a:outerShdw>
                </a:effectLst>
              </a:rPr>
              <a:t>Done!</a:t>
            </a:r>
            <a:endParaRPr lang="en-GB" sz="3200" b="1" dirty="0">
              <a:solidFill>
                <a:srgbClr val="0066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9914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Milestones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11</a:t>
            </a:fld>
            <a:endParaRPr lang="en-GB"/>
          </a:p>
        </p:txBody>
      </p:sp>
      <p:sp>
        <p:nvSpPr>
          <p:cNvPr id="7" name="Content Placeholder 2"/>
          <p:cNvSpPr>
            <a:spLocks noGrp="1"/>
          </p:cNvSpPr>
          <p:nvPr>
            <p:ph idx="1"/>
          </p:nvPr>
        </p:nvSpPr>
        <p:spPr>
          <a:xfrm>
            <a:off x="251520" y="1268760"/>
            <a:ext cx="8740080" cy="4525963"/>
          </a:xfrm>
        </p:spPr>
        <p:txBody>
          <a:bodyPr>
            <a:normAutofit/>
          </a:bodyPr>
          <a:lstStyle/>
          <a:p>
            <a:r>
              <a:rPr lang="en-GB" dirty="0" smtClean="0"/>
              <a:t>Don’t go to the EU, so not quite as important</a:t>
            </a:r>
          </a:p>
          <a:p>
            <a:r>
              <a:rPr lang="en-GB" dirty="0" smtClean="0"/>
              <a:t>Should still be on time</a:t>
            </a:r>
          </a:p>
          <a:p>
            <a:r>
              <a:rPr lang="en-GB" dirty="0" smtClean="0"/>
              <a:t>Approval procedure:</a:t>
            </a:r>
          </a:p>
          <a:p>
            <a:pPr lvl="1"/>
            <a:r>
              <a:rPr lang="en-GB" sz="2000" dirty="0" smtClean="0"/>
              <a:t>well in advance, start writing using template on website</a:t>
            </a:r>
          </a:p>
          <a:p>
            <a:pPr lvl="1"/>
            <a:r>
              <a:rPr lang="en-GB" sz="2000" dirty="0" smtClean="0"/>
              <a:t>&gt;1 month in advance, send to me for comments, </a:t>
            </a:r>
            <a:r>
              <a:rPr lang="en-GB" sz="2000" dirty="0" err="1" smtClean="0"/>
              <a:t>etc</a:t>
            </a:r>
            <a:endParaRPr lang="en-GB" sz="2000" dirty="0" smtClean="0"/>
          </a:p>
          <a:p>
            <a:pPr lvl="1"/>
            <a:r>
              <a:rPr lang="en-GB" sz="2000" dirty="0" smtClean="0"/>
              <a:t>1 month in advance, send to </a:t>
            </a:r>
            <a:r>
              <a:rPr lang="en-GB" sz="2000" dirty="0" smtClean="0"/>
              <a:t>Maurizio</a:t>
            </a:r>
            <a:endParaRPr lang="en-GB" sz="2000" dirty="0" smtClean="0"/>
          </a:p>
          <a:p>
            <a:r>
              <a:rPr lang="en-GB" dirty="0" smtClean="0"/>
              <a:t>Can be short length: &gt;4 pages?</a:t>
            </a:r>
          </a:p>
          <a:p>
            <a:r>
              <a:rPr lang="en-GB" dirty="0" smtClean="0"/>
              <a:t>Scientific documents</a:t>
            </a:r>
          </a:p>
        </p:txBody>
      </p:sp>
    </p:spTree>
    <p:extLst>
      <p:ext uri="{BB962C8B-B14F-4D97-AF65-F5344CB8AC3E}">
        <p14:creationId xmlns:p14="http://schemas.microsoft.com/office/powerpoint/2010/main" val="279139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Papers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12</a:t>
            </a:fld>
            <a:endParaRPr lang="en-GB"/>
          </a:p>
        </p:txBody>
      </p:sp>
      <p:sp>
        <p:nvSpPr>
          <p:cNvPr id="7" name="Content Placeholder 2"/>
          <p:cNvSpPr>
            <a:spLocks noGrp="1"/>
          </p:cNvSpPr>
          <p:nvPr>
            <p:ph idx="1"/>
          </p:nvPr>
        </p:nvSpPr>
        <p:spPr>
          <a:xfrm>
            <a:off x="251520" y="1268760"/>
            <a:ext cx="8740080" cy="4525963"/>
          </a:xfrm>
        </p:spPr>
        <p:txBody>
          <a:bodyPr>
            <a:normAutofit/>
          </a:bodyPr>
          <a:lstStyle/>
          <a:p>
            <a:r>
              <a:rPr lang="en-GB" dirty="0" smtClean="0"/>
              <a:t>Worth considering whether deliverables &amp; milestones could be converted to refereed papers</a:t>
            </a:r>
          </a:p>
          <a:p>
            <a:r>
              <a:rPr lang="en-GB" dirty="0" smtClean="0"/>
              <a:t>Papers are encouraged</a:t>
            </a:r>
          </a:p>
          <a:p>
            <a:r>
              <a:rPr lang="en-GB" dirty="0" smtClean="0"/>
              <a:t>Three rules:</a:t>
            </a:r>
          </a:p>
          <a:p>
            <a:pPr lvl="1"/>
            <a:r>
              <a:rPr lang="en-GB" sz="2000" dirty="0" smtClean="0"/>
              <a:t>Must </a:t>
            </a:r>
            <a:r>
              <a:rPr lang="en-GB" sz="2000" dirty="0"/>
              <a:t>ensure open access (free of charge, online access for any user) to all peer-reviewed scientific publications relating to its results. In particular, it must as soon as possible and at the latest on publication, deposit a machine-readable electronic copy of the published version or final peer-reviewed manuscript accepted for publication in a repository for scientific publications.</a:t>
            </a:r>
            <a:endParaRPr lang="en-GB" sz="2000" dirty="0" smtClean="0"/>
          </a:p>
          <a:p>
            <a:pPr lvl="1"/>
            <a:r>
              <a:rPr lang="en-GB" sz="2000" dirty="0"/>
              <a:t>M</a:t>
            </a:r>
            <a:r>
              <a:rPr lang="en-GB" sz="2000" dirty="0" smtClean="0"/>
              <a:t>ust have </a:t>
            </a:r>
            <a:r>
              <a:rPr lang="en-GB" sz="2000" smtClean="0"/>
              <a:t>an </a:t>
            </a:r>
            <a:r>
              <a:rPr lang="en-GB" sz="2000" smtClean="0"/>
              <a:t>acknowledgement </a:t>
            </a:r>
            <a:r>
              <a:rPr lang="en-GB" sz="2000" dirty="0" smtClean="0"/>
              <a:t>to EU funding</a:t>
            </a:r>
          </a:p>
          <a:p>
            <a:pPr lvl="1"/>
            <a:r>
              <a:rPr lang="en-GB" sz="2000" dirty="0" smtClean="0"/>
              <a:t>Must be uploaded onto the ARIES website</a:t>
            </a:r>
          </a:p>
        </p:txBody>
      </p:sp>
    </p:spTree>
    <p:extLst>
      <p:ext uri="{BB962C8B-B14F-4D97-AF65-F5344CB8AC3E}">
        <p14:creationId xmlns:p14="http://schemas.microsoft.com/office/powerpoint/2010/main" val="12520687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Papers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13</a:t>
            </a:fld>
            <a:endParaRPr lang="en-GB"/>
          </a:p>
        </p:txBody>
      </p:sp>
      <p:sp>
        <p:nvSpPr>
          <p:cNvPr id="7" name="Content Placeholder 2"/>
          <p:cNvSpPr>
            <a:spLocks noGrp="1"/>
          </p:cNvSpPr>
          <p:nvPr>
            <p:ph idx="1"/>
          </p:nvPr>
        </p:nvSpPr>
        <p:spPr>
          <a:xfrm>
            <a:off x="251520" y="1268760"/>
            <a:ext cx="8740080" cy="4525963"/>
          </a:xfrm>
        </p:spPr>
        <p:txBody>
          <a:bodyPr>
            <a:normAutofit/>
          </a:bodyPr>
          <a:lstStyle/>
          <a:p>
            <a:pPr marL="0" indent="0">
              <a:buNone/>
            </a:pPr>
            <a:r>
              <a:rPr lang="en-GB" b="1" dirty="0"/>
              <a:t>Acknowledgement</a:t>
            </a:r>
          </a:p>
          <a:p>
            <a:pPr marL="0" indent="0">
              <a:buNone/>
            </a:pPr>
            <a:r>
              <a:rPr lang="en-GB" dirty="0"/>
              <a:t>All ARIES publications (including Transnational Access) must include the following acknowledgement: </a:t>
            </a:r>
            <a:br>
              <a:rPr lang="en-GB" dirty="0"/>
            </a:b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71" y="3090815"/>
            <a:ext cx="8819319" cy="1130273"/>
          </a:xfrm>
          <a:prstGeom prst="rect">
            <a:avLst/>
          </a:prstGeom>
        </p:spPr>
      </p:pic>
    </p:spTree>
    <p:extLst>
      <p:ext uri="{BB962C8B-B14F-4D97-AF65-F5344CB8AC3E}">
        <p14:creationId xmlns:p14="http://schemas.microsoft.com/office/powerpoint/2010/main" val="1292409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Proof of Concept Fund</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14</a:t>
            </a:fld>
            <a:endParaRPr lang="en-GB"/>
          </a:p>
        </p:txBody>
      </p:sp>
      <p:sp>
        <p:nvSpPr>
          <p:cNvPr id="7" name="Content Placeholder 2"/>
          <p:cNvSpPr>
            <a:spLocks noGrp="1"/>
          </p:cNvSpPr>
          <p:nvPr>
            <p:ph idx="1"/>
          </p:nvPr>
        </p:nvSpPr>
        <p:spPr>
          <a:xfrm>
            <a:off x="251520" y="1268760"/>
            <a:ext cx="8740080" cy="4525963"/>
          </a:xfrm>
        </p:spPr>
        <p:txBody>
          <a:bodyPr>
            <a:normAutofit/>
          </a:bodyPr>
          <a:lstStyle/>
          <a:p>
            <a:r>
              <a:rPr lang="en-GB" dirty="0" smtClean="0"/>
              <a:t>WP3 part of/submitted 4 proposals:</a:t>
            </a:r>
          </a:p>
          <a:p>
            <a:pPr lvl="1"/>
            <a:r>
              <a:rPr lang="en-GB" dirty="0" smtClean="0"/>
              <a:t>“Eliminating the spread of AMR through wastewater” (HUD)</a:t>
            </a:r>
          </a:p>
          <a:p>
            <a:pPr lvl="1"/>
            <a:r>
              <a:rPr lang="en-US" dirty="0" smtClean="0"/>
              <a:t>“Development </a:t>
            </a:r>
            <a:r>
              <a:rPr lang="en-US" dirty="0"/>
              <a:t>of hybrid electron accelerator system for the treatment of marine diesel exhaust </a:t>
            </a:r>
            <a:r>
              <a:rPr lang="en-US" dirty="0" smtClean="0"/>
              <a:t>gases” (RIGA)</a:t>
            </a:r>
            <a:endParaRPr lang="en-GB" dirty="0"/>
          </a:p>
          <a:p>
            <a:pPr lvl="1"/>
            <a:r>
              <a:rPr lang="en-GB" dirty="0" smtClean="0"/>
              <a:t>Production of 99Mo using an electron beam (IBA)</a:t>
            </a:r>
          </a:p>
          <a:p>
            <a:pPr lvl="1"/>
            <a:r>
              <a:rPr lang="en-GB" dirty="0" smtClean="0"/>
              <a:t>Novel ion source for AMIT (CIEMAT)</a:t>
            </a:r>
          </a:p>
          <a:p>
            <a:r>
              <a:rPr lang="en-GB" dirty="0" smtClean="0"/>
              <a:t>Still waiting for any form of feedback!</a:t>
            </a:r>
          </a:p>
        </p:txBody>
      </p:sp>
    </p:spTree>
    <p:extLst>
      <p:ext uri="{BB962C8B-B14F-4D97-AF65-F5344CB8AC3E}">
        <p14:creationId xmlns:p14="http://schemas.microsoft.com/office/powerpoint/2010/main" val="3212888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H2020</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15</a:t>
            </a:fld>
            <a:endParaRPr lang="en-GB"/>
          </a:p>
        </p:txBody>
      </p:sp>
      <p:sp>
        <p:nvSpPr>
          <p:cNvPr id="6" name="Content Placeholder 5"/>
          <p:cNvSpPr txBox="1">
            <a:spLocks noGrp="1"/>
          </p:cNvSpPr>
          <p:nvPr>
            <p:ph idx="1"/>
          </p:nvPr>
        </p:nvSpPr>
        <p:spPr>
          <a:xfrm>
            <a:off x="250825" y="1268413"/>
            <a:ext cx="8740775" cy="4724370"/>
          </a:xfrm>
          <a:prstGeom prst="rect">
            <a:avLst/>
          </a:prstGeom>
          <a:noFill/>
        </p:spPr>
        <p:txBody>
          <a:bodyPr wrap="square" rtlCol="0">
            <a:spAutoFit/>
          </a:bodyPr>
          <a:lstStyle/>
          <a:p>
            <a:pPr marL="342900" indent="-342900">
              <a:spcAft>
                <a:spcPts val="600"/>
              </a:spcAft>
              <a:buFont typeface="Wingdings" panose="05000000000000000000" pitchFamily="2" charset="2"/>
              <a:buChar char="§"/>
            </a:pPr>
            <a:r>
              <a:rPr lang="en-GB" sz="2000" dirty="0" smtClean="0"/>
              <a:t>Societal Challenges area</a:t>
            </a:r>
          </a:p>
          <a:p>
            <a:pPr marL="342900" indent="-342900">
              <a:spcAft>
                <a:spcPts val="600"/>
              </a:spcAft>
              <a:buFont typeface="Wingdings" panose="05000000000000000000" pitchFamily="2" charset="2"/>
              <a:buChar char="§"/>
            </a:pPr>
            <a:r>
              <a:rPr lang="en-GB" sz="2000" dirty="0" smtClean="0"/>
              <a:t>Two calls perhaps still of interest</a:t>
            </a:r>
          </a:p>
          <a:p>
            <a:pPr marL="342900" indent="-342900">
              <a:spcAft>
                <a:spcPts val="600"/>
              </a:spcAft>
              <a:buFont typeface="Wingdings" panose="05000000000000000000" pitchFamily="2" charset="2"/>
              <a:buChar char="§"/>
            </a:pPr>
            <a:r>
              <a:rPr lang="en-GB" sz="2000" dirty="0" smtClean="0"/>
              <a:t>SC2: CE-SFS-30-2019: High-quality organic fertilisers from biogas </a:t>
            </a:r>
            <a:r>
              <a:rPr lang="en-GB" sz="2000" dirty="0" err="1" smtClean="0"/>
              <a:t>digestate</a:t>
            </a:r>
            <a:r>
              <a:rPr lang="en-GB" sz="2000" dirty="0" smtClean="0"/>
              <a:t>:																		</a:t>
            </a:r>
            <a:r>
              <a:rPr lang="en-GB" sz="2000" dirty="0" smtClean="0">
                <a:solidFill>
                  <a:schemeClr val="accent6">
                    <a:lumMod val="75000"/>
                  </a:schemeClr>
                </a:solidFill>
              </a:rPr>
              <a:t>- up to 5 MEUR																- in collaboration with at least 3 Chinese partners							- companies required														- opens: 16</a:t>
            </a:r>
            <a:r>
              <a:rPr lang="en-GB" sz="2000" baseline="30000" dirty="0" smtClean="0">
                <a:solidFill>
                  <a:schemeClr val="accent6">
                    <a:lumMod val="75000"/>
                  </a:schemeClr>
                </a:solidFill>
              </a:rPr>
              <a:t>th</a:t>
            </a:r>
            <a:r>
              <a:rPr lang="en-GB" sz="2000" dirty="0" smtClean="0">
                <a:solidFill>
                  <a:schemeClr val="accent6">
                    <a:lumMod val="75000"/>
                  </a:schemeClr>
                </a:solidFill>
              </a:rPr>
              <a:t> Oct 2018; closes: 23</a:t>
            </a:r>
            <a:r>
              <a:rPr lang="en-GB" sz="2000" baseline="30000" dirty="0" smtClean="0">
                <a:solidFill>
                  <a:schemeClr val="accent6">
                    <a:lumMod val="75000"/>
                  </a:schemeClr>
                </a:solidFill>
              </a:rPr>
              <a:t>rd</a:t>
            </a:r>
            <a:r>
              <a:rPr lang="en-GB" sz="2000" dirty="0" smtClean="0">
                <a:solidFill>
                  <a:schemeClr val="accent6">
                    <a:lumMod val="75000"/>
                  </a:schemeClr>
                </a:solidFill>
              </a:rPr>
              <a:t> January 2019</a:t>
            </a:r>
            <a:endParaRPr lang="en-GB" sz="2000" dirty="0" smtClean="0"/>
          </a:p>
          <a:p>
            <a:pPr marL="342900" indent="-342900">
              <a:spcAft>
                <a:spcPts val="600"/>
              </a:spcAft>
              <a:buFont typeface="Wingdings" panose="05000000000000000000" pitchFamily="2" charset="2"/>
              <a:buChar char="§"/>
            </a:pPr>
            <a:r>
              <a:rPr lang="en-GB" sz="2000" dirty="0" smtClean="0"/>
              <a:t>SC4: LC-MG-1-8-2019: Retrofit solutions and next generation propulsion for waterborne transport															</a:t>
            </a:r>
            <a:r>
              <a:rPr lang="en-GB" sz="2000" dirty="0" smtClean="0">
                <a:solidFill>
                  <a:schemeClr val="accent6">
                    <a:lumMod val="75000"/>
                  </a:schemeClr>
                </a:solidFill>
              </a:rPr>
              <a:t>- 4 – 6 MEUR																- company required															- two stage proposals														- opens: 5</a:t>
            </a:r>
            <a:r>
              <a:rPr lang="en-GB" sz="2000" baseline="30000" dirty="0" smtClean="0">
                <a:solidFill>
                  <a:schemeClr val="accent6">
                    <a:lumMod val="75000"/>
                  </a:schemeClr>
                </a:solidFill>
              </a:rPr>
              <a:t>th</a:t>
            </a:r>
            <a:r>
              <a:rPr lang="en-GB" sz="2000" dirty="0" smtClean="0">
                <a:solidFill>
                  <a:schemeClr val="accent6">
                    <a:lumMod val="75000"/>
                  </a:schemeClr>
                </a:solidFill>
              </a:rPr>
              <a:t> Sep 2018; closes: 16</a:t>
            </a:r>
            <a:r>
              <a:rPr lang="en-GB" sz="2000" baseline="30000" dirty="0" smtClean="0">
                <a:solidFill>
                  <a:schemeClr val="accent6">
                    <a:lumMod val="75000"/>
                  </a:schemeClr>
                </a:solidFill>
              </a:rPr>
              <a:t>th</a:t>
            </a:r>
            <a:r>
              <a:rPr lang="en-GB" sz="2000" dirty="0" smtClean="0">
                <a:solidFill>
                  <a:schemeClr val="accent6">
                    <a:lumMod val="75000"/>
                  </a:schemeClr>
                </a:solidFill>
              </a:rPr>
              <a:t> Jan 2019</a:t>
            </a:r>
            <a:endParaRPr lang="en-GB" sz="2000" dirty="0"/>
          </a:p>
        </p:txBody>
      </p:sp>
    </p:spTree>
    <p:extLst>
      <p:ext uri="{BB962C8B-B14F-4D97-AF65-F5344CB8AC3E}">
        <p14:creationId xmlns:p14="http://schemas.microsoft.com/office/powerpoint/2010/main" val="750117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5182" y="1225088"/>
            <a:ext cx="7138555" cy="369332"/>
          </a:xfrm>
          <a:prstGeom prst="rect">
            <a:avLst/>
          </a:prstGeom>
          <a:noFill/>
        </p:spPr>
        <p:txBody>
          <a:bodyPr wrap="square" rtlCol="0">
            <a:spAutoFit/>
          </a:bodyPr>
          <a:lstStyle/>
          <a:p>
            <a:pPr algn="ctr" defTabSz="685800"/>
            <a:r>
              <a:rPr lang="en-GB" b="1" dirty="0">
                <a:solidFill>
                  <a:prstClr val="black"/>
                </a:solidFill>
                <a:effectLst>
                  <a:outerShdw blurRad="38100" dist="38100" dir="2700000" algn="tl">
                    <a:srgbClr val="000000">
                      <a:alpha val="43137"/>
                    </a:srgbClr>
                  </a:outerShdw>
                </a:effectLst>
                <a:latin typeface="Calibri" panose="020F0502020204030204"/>
              </a:rPr>
              <a:t>CE-SFS-39-2019: High-Quality Organic Fertilisers from Biogas </a:t>
            </a:r>
            <a:r>
              <a:rPr lang="en-GB" b="1" dirty="0" err="1">
                <a:solidFill>
                  <a:prstClr val="black"/>
                </a:solidFill>
                <a:effectLst>
                  <a:outerShdw blurRad="38100" dist="38100" dir="2700000" algn="tl">
                    <a:srgbClr val="000000">
                      <a:alpha val="43137"/>
                    </a:srgbClr>
                  </a:outerShdw>
                </a:effectLst>
                <a:latin typeface="Calibri" panose="020F0502020204030204"/>
              </a:rPr>
              <a:t>Digistate</a:t>
            </a:r>
            <a:endParaRPr lang="en-GB" b="1" dirty="0">
              <a:solidFill>
                <a:prstClr val="black"/>
              </a:solidFill>
              <a:effectLst>
                <a:outerShdw blurRad="38100" dist="38100" dir="2700000" algn="tl">
                  <a:srgbClr val="000000">
                    <a:alpha val="43137"/>
                  </a:srgbClr>
                </a:outerShdw>
              </a:effectLst>
              <a:latin typeface="Calibri" panose="020F0502020204030204"/>
            </a:endParaRPr>
          </a:p>
        </p:txBody>
      </p:sp>
      <p:sp>
        <p:nvSpPr>
          <p:cNvPr id="5" name="TextBox 4"/>
          <p:cNvSpPr txBox="1"/>
          <p:nvPr/>
        </p:nvSpPr>
        <p:spPr>
          <a:xfrm>
            <a:off x="598516" y="1829839"/>
            <a:ext cx="8011391" cy="3924151"/>
          </a:xfrm>
          <a:prstGeom prst="rect">
            <a:avLst/>
          </a:prstGeom>
          <a:noFill/>
        </p:spPr>
        <p:txBody>
          <a:bodyPr wrap="square" rtlCol="0">
            <a:spAutoFit/>
          </a:bodyPr>
          <a:lstStyle/>
          <a:p>
            <a:pPr marL="257175" indent="-257175" defTabSz="685800">
              <a:buFont typeface="Wingdings" panose="05000000000000000000" pitchFamily="2" charset="2"/>
              <a:buChar char="§"/>
            </a:pPr>
            <a:r>
              <a:rPr lang="en-GB" sz="1500" dirty="0">
                <a:solidFill>
                  <a:prstClr val="black"/>
                </a:solidFill>
                <a:latin typeface="Calibri" panose="020F0502020204030204"/>
              </a:rPr>
              <a:t>Part of FAB: agreement between EU and Chinese Academy of Agricultural Sciences</a:t>
            </a:r>
          </a:p>
          <a:p>
            <a:pPr marL="257175" indent="-257175" defTabSz="685800">
              <a:buFont typeface="Wingdings" panose="05000000000000000000" pitchFamily="2" charset="2"/>
              <a:buChar char="§"/>
            </a:pPr>
            <a:r>
              <a:rPr lang="en-GB" sz="1500" dirty="0">
                <a:solidFill>
                  <a:prstClr val="black"/>
                </a:solidFill>
                <a:latin typeface="Calibri" panose="020F0502020204030204"/>
              </a:rPr>
              <a:t>Scope: </a:t>
            </a:r>
            <a:r>
              <a:rPr lang="en-US" sz="1350" dirty="0">
                <a:solidFill>
                  <a:srgbClr val="006600"/>
                </a:solidFill>
                <a:latin typeface="Calibri" panose="020F0502020204030204"/>
              </a:rPr>
              <a:t>Projects shall develop treatment technologies to convert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into a suitable </a:t>
            </a:r>
            <a:r>
              <a:rPr lang="en-US" sz="1350" dirty="0" err="1">
                <a:solidFill>
                  <a:srgbClr val="006600"/>
                </a:solidFill>
                <a:latin typeface="Calibri" panose="020F0502020204030204"/>
              </a:rPr>
              <a:t>fertiliser</a:t>
            </a:r>
            <a:r>
              <a:rPr lang="en-US" sz="1350" dirty="0">
                <a:solidFill>
                  <a:srgbClr val="006600"/>
                </a:solidFill>
                <a:latin typeface="Calibri" panose="020F0502020204030204"/>
              </a:rPr>
              <a:t> or soil amender. They could focus on a specific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type or develop a flexible process covering a variety of </a:t>
            </a:r>
            <a:r>
              <a:rPr lang="en-US" sz="1350" dirty="0" err="1">
                <a:solidFill>
                  <a:srgbClr val="006600"/>
                </a:solidFill>
                <a:latin typeface="Calibri" panose="020F0502020204030204"/>
              </a:rPr>
              <a:t>digestates</a:t>
            </a:r>
            <a:r>
              <a:rPr lang="en-US" sz="1350" dirty="0">
                <a:solidFill>
                  <a:srgbClr val="006600"/>
                </a:solidFill>
                <a:latin typeface="Calibri" panose="020F0502020204030204"/>
              </a:rPr>
              <a:t>. These treatments shall</a:t>
            </a:r>
            <a:r>
              <a:rPr lang="en-US" sz="1350" dirty="0">
                <a:solidFill>
                  <a:prstClr val="black"/>
                </a:solidFill>
                <a:latin typeface="Calibri" panose="020F0502020204030204"/>
              </a:rPr>
              <a:t>:</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reduce risks linked to biological and chemical hazards (including AMR) to acceptable levels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improve </a:t>
            </a:r>
            <a:r>
              <a:rPr lang="en-US" sz="1350" dirty="0" err="1">
                <a:solidFill>
                  <a:srgbClr val="006600"/>
                </a:solidFill>
                <a:latin typeface="Calibri" panose="020F0502020204030204"/>
              </a:rPr>
              <a:t>fertilising</a:t>
            </a:r>
            <a:r>
              <a:rPr lang="en-US" sz="1350" dirty="0">
                <a:solidFill>
                  <a:srgbClr val="006600"/>
                </a:solidFill>
                <a:latin typeface="Calibri" panose="020F0502020204030204"/>
              </a:rPr>
              <a:t> properties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address issues related to format, formulation and handling. Proper solutions must be sought for the liquid phase to avoid pollution</a:t>
            </a:r>
          </a:p>
          <a:p>
            <a:pPr marL="257175" indent="-257175" defTabSz="685800">
              <a:buFont typeface="Wingdings" panose="05000000000000000000" pitchFamily="2" charset="2"/>
              <a:buChar char="§"/>
            </a:pPr>
            <a:r>
              <a:rPr lang="en-US" sz="1500" dirty="0">
                <a:solidFill>
                  <a:prstClr val="black"/>
                </a:solidFill>
                <a:latin typeface="Calibri" panose="020F0502020204030204"/>
              </a:rPr>
              <a:t>Our proposal: use electron beams</a:t>
            </a:r>
            <a:endParaRPr lang="en-US" sz="1350" dirty="0">
              <a:solidFill>
                <a:prstClr val="black"/>
              </a:solidFill>
              <a:latin typeface="Calibri" panose="020F0502020204030204"/>
            </a:endParaRPr>
          </a:p>
          <a:p>
            <a:pPr marL="257175" indent="-257175" defTabSz="685800">
              <a:buFont typeface="Wingdings" panose="05000000000000000000" pitchFamily="2" charset="2"/>
              <a:buChar char="§"/>
            </a:pPr>
            <a:r>
              <a:rPr lang="en-US" sz="1500" dirty="0">
                <a:solidFill>
                  <a:prstClr val="black"/>
                </a:solidFill>
                <a:latin typeface="Calibri" panose="020F0502020204030204"/>
              </a:rPr>
              <a:t>Requirements: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The </a:t>
            </a:r>
            <a:r>
              <a:rPr lang="en-US" sz="1350" dirty="0" err="1">
                <a:solidFill>
                  <a:srgbClr val="006600"/>
                </a:solidFill>
                <a:latin typeface="Calibri" panose="020F0502020204030204"/>
              </a:rPr>
              <a:t>fertiliser</a:t>
            </a:r>
            <a:r>
              <a:rPr lang="en-US" sz="1350" dirty="0">
                <a:solidFill>
                  <a:srgbClr val="006600"/>
                </a:solidFill>
                <a:latin typeface="Calibri" panose="020F0502020204030204"/>
              </a:rPr>
              <a:t> developed must be suitable for direct use, or for mixed formulation with other </a:t>
            </a:r>
            <a:r>
              <a:rPr lang="en-US" sz="1350" dirty="0" err="1">
                <a:solidFill>
                  <a:srgbClr val="006600"/>
                </a:solidFill>
                <a:latin typeface="Calibri" panose="020F0502020204030204"/>
              </a:rPr>
              <a:t>fertilisers</a:t>
            </a:r>
            <a:endParaRPr lang="en-US" sz="1350" dirty="0">
              <a:solidFill>
                <a:srgbClr val="006600"/>
              </a:solidFill>
              <a:latin typeface="Calibri" panose="020F0502020204030204"/>
            </a:endParaRPr>
          </a:p>
          <a:p>
            <a:pPr marL="600075" lvl="1" indent="-257175" defTabSz="685800">
              <a:buFont typeface="Arial" panose="020B0604020202020204" pitchFamily="34" charset="0"/>
              <a:buChar char="•"/>
            </a:pPr>
            <a:r>
              <a:rPr lang="en-US" sz="1350" dirty="0">
                <a:solidFill>
                  <a:srgbClr val="006600"/>
                </a:solidFill>
                <a:latin typeface="Calibri" panose="020F0502020204030204"/>
              </a:rPr>
              <a:t>Field tests must be implemented over an appropriate period of time to assess its agronomic properties, as well as its effect on the environment (including greenhouse gas emissions), and on food safety </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Projects shall focus on technologies that could be deployed in a </a:t>
            </a:r>
            <a:r>
              <a:rPr lang="en-US" sz="1350" dirty="0" err="1">
                <a:solidFill>
                  <a:srgbClr val="006600"/>
                </a:solidFill>
                <a:latin typeface="Calibri" panose="020F0502020204030204"/>
              </a:rPr>
              <a:t>decentralised</a:t>
            </a:r>
            <a:r>
              <a:rPr lang="en-US" sz="1350" dirty="0">
                <a:solidFill>
                  <a:srgbClr val="006600"/>
                </a:solidFill>
                <a:latin typeface="Calibri" panose="020F0502020204030204"/>
              </a:rPr>
              <a:t> manner, at a relatively small scale</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Such technologies shall achieve a technology readiness level (TRL) 6-7 by the end of your project</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A comprehensive impact assessment (economic, environmental and social) of the business model shall be carried out, and policy recommendations shall be provided to boost its deployment </a:t>
            </a:r>
            <a:endParaRPr lang="en-GB" sz="1350" dirty="0">
              <a:solidFill>
                <a:srgbClr val="006600"/>
              </a:solidFill>
              <a:latin typeface="Calibri" panose="020F0502020204030204"/>
            </a:endParaRPr>
          </a:p>
        </p:txBody>
      </p:sp>
    </p:spTree>
    <p:extLst>
      <p:ext uri="{BB962C8B-B14F-4D97-AF65-F5344CB8AC3E}">
        <p14:creationId xmlns:p14="http://schemas.microsoft.com/office/powerpoint/2010/main" val="17635156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35182" y="1225088"/>
            <a:ext cx="7138555" cy="369332"/>
          </a:xfrm>
          <a:prstGeom prst="rect">
            <a:avLst/>
          </a:prstGeom>
          <a:noFill/>
        </p:spPr>
        <p:txBody>
          <a:bodyPr wrap="square" rtlCol="0">
            <a:spAutoFit/>
          </a:bodyPr>
          <a:lstStyle/>
          <a:p>
            <a:pPr algn="ctr" defTabSz="685800"/>
            <a:r>
              <a:rPr lang="en-GB" b="1" dirty="0">
                <a:solidFill>
                  <a:prstClr val="black"/>
                </a:solidFill>
                <a:effectLst>
                  <a:outerShdw blurRad="38100" dist="38100" dir="2700000" algn="tl">
                    <a:srgbClr val="000000">
                      <a:alpha val="43137"/>
                    </a:srgbClr>
                  </a:outerShdw>
                </a:effectLst>
                <a:latin typeface="Calibri" panose="020F0502020204030204"/>
              </a:rPr>
              <a:t>CE-SFS-39-2019: High-Quality Organic Fertilisers from Biogas </a:t>
            </a:r>
            <a:r>
              <a:rPr lang="en-GB" b="1" dirty="0" err="1">
                <a:solidFill>
                  <a:prstClr val="black"/>
                </a:solidFill>
                <a:effectLst>
                  <a:outerShdw blurRad="38100" dist="38100" dir="2700000" algn="tl">
                    <a:srgbClr val="000000">
                      <a:alpha val="43137"/>
                    </a:srgbClr>
                  </a:outerShdw>
                </a:effectLst>
                <a:latin typeface="Calibri" panose="020F0502020204030204"/>
              </a:rPr>
              <a:t>Digistate</a:t>
            </a:r>
            <a:endParaRPr lang="en-GB" b="1" dirty="0">
              <a:solidFill>
                <a:prstClr val="black"/>
              </a:solidFill>
              <a:effectLst>
                <a:outerShdw blurRad="38100" dist="38100" dir="2700000" algn="tl">
                  <a:srgbClr val="000000">
                    <a:alpha val="43137"/>
                  </a:srgbClr>
                </a:outerShdw>
              </a:effectLst>
              <a:latin typeface="Calibri" panose="020F0502020204030204"/>
            </a:endParaRPr>
          </a:p>
        </p:txBody>
      </p:sp>
      <p:sp>
        <p:nvSpPr>
          <p:cNvPr id="5" name="TextBox 4"/>
          <p:cNvSpPr txBox="1"/>
          <p:nvPr/>
        </p:nvSpPr>
        <p:spPr>
          <a:xfrm>
            <a:off x="598516" y="1829839"/>
            <a:ext cx="8011391" cy="3924151"/>
          </a:xfrm>
          <a:prstGeom prst="rect">
            <a:avLst/>
          </a:prstGeom>
          <a:noFill/>
        </p:spPr>
        <p:txBody>
          <a:bodyPr wrap="square" rtlCol="0">
            <a:spAutoFit/>
          </a:bodyPr>
          <a:lstStyle/>
          <a:p>
            <a:pPr marL="257175" indent="-257175" defTabSz="685800">
              <a:buFont typeface="Wingdings" panose="05000000000000000000" pitchFamily="2" charset="2"/>
              <a:buChar char="§"/>
            </a:pPr>
            <a:r>
              <a:rPr lang="en-GB" sz="1500" dirty="0">
                <a:solidFill>
                  <a:prstClr val="black"/>
                </a:solidFill>
                <a:latin typeface="Calibri" panose="020F0502020204030204"/>
              </a:rPr>
              <a:t>Part of FAB: agreement between EU and Chinese Academy of Agricultural Sciences</a:t>
            </a:r>
          </a:p>
          <a:p>
            <a:pPr marL="257175" indent="-257175" defTabSz="685800">
              <a:buFont typeface="Wingdings" panose="05000000000000000000" pitchFamily="2" charset="2"/>
              <a:buChar char="§"/>
            </a:pPr>
            <a:r>
              <a:rPr lang="en-GB" sz="1500" dirty="0">
                <a:solidFill>
                  <a:prstClr val="black"/>
                </a:solidFill>
                <a:latin typeface="Calibri" panose="020F0502020204030204"/>
              </a:rPr>
              <a:t>Scope: </a:t>
            </a:r>
            <a:r>
              <a:rPr lang="en-US" sz="1350" dirty="0">
                <a:solidFill>
                  <a:srgbClr val="006600"/>
                </a:solidFill>
                <a:latin typeface="Calibri" panose="020F0502020204030204"/>
              </a:rPr>
              <a:t>Projects shall develop treatment technologies to convert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into a suitable </a:t>
            </a:r>
            <a:r>
              <a:rPr lang="en-US" sz="1350" dirty="0" err="1">
                <a:solidFill>
                  <a:srgbClr val="006600"/>
                </a:solidFill>
                <a:latin typeface="Calibri" panose="020F0502020204030204"/>
              </a:rPr>
              <a:t>fertiliser</a:t>
            </a:r>
            <a:r>
              <a:rPr lang="en-US" sz="1350" dirty="0">
                <a:solidFill>
                  <a:srgbClr val="006600"/>
                </a:solidFill>
                <a:latin typeface="Calibri" panose="020F0502020204030204"/>
              </a:rPr>
              <a:t> or soil amender. They could focus on a specific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type or develop a flexible process covering a variety of </a:t>
            </a:r>
            <a:r>
              <a:rPr lang="en-US" sz="1350" dirty="0" err="1">
                <a:solidFill>
                  <a:srgbClr val="006600"/>
                </a:solidFill>
                <a:latin typeface="Calibri" panose="020F0502020204030204"/>
              </a:rPr>
              <a:t>digestates</a:t>
            </a:r>
            <a:r>
              <a:rPr lang="en-US" sz="1350" dirty="0">
                <a:solidFill>
                  <a:srgbClr val="006600"/>
                </a:solidFill>
                <a:latin typeface="Calibri" panose="020F0502020204030204"/>
              </a:rPr>
              <a:t>. These treatments shall</a:t>
            </a:r>
            <a:r>
              <a:rPr lang="en-US" sz="1350" dirty="0">
                <a:solidFill>
                  <a:prstClr val="black"/>
                </a:solidFill>
                <a:latin typeface="Calibri" panose="020F0502020204030204"/>
              </a:rPr>
              <a:t>:</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reduce risks linked to biological and chemical hazards (including AMR) to acceptable levels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improve </a:t>
            </a:r>
            <a:r>
              <a:rPr lang="en-US" sz="1350" dirty="0" err="1">
                <a:solidFill>
                  <a:srgbClr val="006600"/>
                </a:solidFill>
                <a:latin typeface="Calibri" panose="020F0502020204030204"/>
              </a:rPr>
              <a:t>fertilising</a:t>
            </a:r>
            <a:r>
              <a:rPr lang="en-US" sz="1350" dirty="0">
                <a:solidFill>
                  <a:srgbClr val="006600"/>
                </a:solidFill>
                <a:latin typeface="Calibri" panose="020F0502020204030204"/>
              </a:rPr>
              <a:t> properties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address issues related to format, formulation and handling. Proper solutions must be sought for the liquid phase to avoid pollution</a:t>
            </a:r>
          </a:p>
          <a:p>
            <a:pPr marL="257175" indent="-257175" defTabSz="685800">
              <a:buFont typeface="Wingdings" panose="05000000000000000000" pitchFamily="2" charset="2"/>
              <a:buChar char="§"/>
            </a:pPr>
            <a:r>
              <a:rPr lang="en-US" sz="1500" dirty="0">
                <a:solidFill>
                  <a:prstClr val="black"/>
                </a:solidFill>
                <a:latin typeface="Calibri" panose="020F0502020204030204"/>
              </a:rPr>
              <a:t>Our proposal: use electron beams</a:t>
            </a:r>
            <a:endParaRPr lang="en-US" sz="1350" dirty="0">
              <a:solidFill>
                <a:prstClr val="black"/>
              </a:solidFill>
              <a:latin typeface="Calibri" panose="020F0502020204030204"/>
            </a:endParaRPr>
          </a:p>
          <a:p>
            <a:pPr marL="257175" indent="-257175" defTabSz="685800">
              <a:buFont typeface="Wingdings" panose="05000000000000000000" pitchFamily="2" charset="2"/>
              <a:buChar char="§"/>
            </a:pPr>
            <a:r>
              <a:rPr lang="en-US" sz="1500" dirty="0">
                <a:solidFill>
                  <a:prstClr val="black"/>
                </a:solidFill>
                <a:latin typeface="Calibri" panose="020F0502020204030204"/>
              </a:rPr>
              <a:t>Requirements:</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The </a:t>
            </a:r>
            <a:r>
              <a:rPr lang="en-US" sz="1350" dirty="0" err="1">
                <a:solidFill>
                  <a:srgbClr val="006600"/>
                </a:solidFill>
                <a:latin typeface="Calibri" panose="020F0502020204030204"/>
              </a:rPr>
              <a:t>fertiliser</a:t>
            </a:r>
            <a:r>
              <a:rPr lang="en-US" sz="1350" dirty="0">
                <a:solidFill>
                  <a:srgbClr val="006600"/>
                </a:solidFill>
                <a:latin typeface="Calibri" panose="020F0502020204030204"/>
              </a:rPr>
              <a:t> developed must be suitable for direct use, or for mixed formulation with other </a:t>
            </a:r>
            <a:r>
              <a:rPr lang="en-US" sz="1350" dirty="0" err="1">
                <a:solidFill>
                  <a:srgbClr val="006600"/>
                </a:solidFill>
                <a:latin typeface="Calibri" panose="020F0502020204030204"/>
              </a:rPr>
              <a:t>fertilisers</a:t>
            </a:r>
            <a:endParaRPr lang="en-US" sz="1350" dirty="0">
              <a:solidFill>
                <a:srgbClr val="006600"/>
              </a:solidFill>
              <a:latin typeface="Calibri" panose="020F0502020204030204"/>
            </a:endParaRPr>
          </a:p>
          <a:p>
            <a:pPr marL="600075" lvl="1" indent="-257175" defTabSz="685800">
              <a:buFont typeface="Arial" panose="020B0604020202020204" pitchFamily="34" charset="0"/>
              <a:buChar char="•"/>
            </a:pPr>
            <a:r>
              <a:rPr lang="en-US" sz="1350" dirty="0">
                <a:solidFill>
                  <a:srgbClr val="2C669E"/>
                </a:solidFill>
                <a:latin typeface="Calibri" panose="020F0502020204030204"/>
              </a:rPr>
              <a:t>Field tests must be implemented over an appropriate period of time to assess its agronomic properties, as well as its effect on the environment (including greenhouse gas emissions), and on food safety </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Projects shall focus on technologies that could be deployed in a </a:t>
            </a:r>
            <a:r>
              <a:rPr lang="en-US" sz="1350" dirty="0" err="1">
                <a:solidFill>
                  <a:srgbClr val="006600"/>
                </a:solidFill>
                <a:latin typeface="Calibri" panose="020F0502020204030204"/>
              </a:rPr>
              <a:t>decentralised</a:t>
            </a:r>
            <a:r>
              <a:rPr lang="en-US" sz="1350" dirty="0">
                <a:solidFill>
                  <a:srgbClr val="006600"/>
                </a:solidFill>
                <a:latin typeface="Calibri" panose="020F0502020204030204"/>
              </a:rPr>
              <a:t> manner, at a relatively small scale</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Such technologies shall achieve a </a:t>
            </a:r>
            <a:r>
              <a:rPr lang="en-US" sz="1350" dirty="0">
                <a:solidFill>
                  <a:srgbClr val="2C669E"/>
                </a:solidFill>
                <a:latin typeface="Calibri" panose="020F0502020204030204"/>
              </a:rPr>
              <a:t>technology readiness level (TRL) 6-7 </a:t>
            </a:r>
            <a:r>
              <a:rPr lang="en-US" sz="1350" dirty="0">
                <a:solidFill>
                  <a:srgbClr val="006600"/>
                </a:solidFill>
                <a:latin typeface="Calibri" panose="020F0502020204030204"/>
              </a:rPr>
              <a:t>by the end of your project</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A comprehensive impact assessment (economic, environmental and social) of the business model shall be carried out, and policy recommendations shall be provided to boost its deployment </a:t>
            </a:r>
            <a:endParaRPr lang="en-GB" sz="1350" dirty="0">
              <a:solidFill>
                <a:srgbClr val="006600"/>
              </a:solidFill>
              <a:latin typeface="Calibri" panose="020F0502020204030204"/>
            </a:endParaRPr>
          </a:p>
        </p:txBody>
      </p:sp>
    </p:spTree>
    <p:extLst>
      <p:ext uri="{BB962C8B-B14F-4D97-AF65-F5344CB8AC3E}">
        <p14:creationId xmlns:p14="http://schemas.microsoft.com/office/powerpoint/2010/main" val="6122113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9813" y="1107103"/>
            <a:ext cx="8011391" cy="4916731"/>
          </a:xfrm>
          <a:prstGeom prst="rect">
            <a:avLst/>
          </a:prstGeom>
          <a:noFill/>
        </p:spPr>
        <p:txBody>
          <a:bodyPr wrap="square" rtlCol="0">
            <a:spAutoFit/>
          </a:bodyPr>
          <a:lstStyle/>
          <a:p>
            <a:pPr marL="257175" indent="-257175" defTabSz="685800">
              <a:buFont typeface="Wingdings" panose="05000000000000000000" pitchFamily="2" charset="2"/>
              <a:buChar char="§"/>
            </a:pPr>
            <a:r>
              <a:rPr lang="en-US" sz="1500" dirty="0">
                <a:solidFill>
                  <a:prstClr val="black"/>
                </a:solidFill>
                <a:latin typeface="Calibri" panose="020F0502020204030204"/>
              </a:rPr>
              <a:t>Requirements (</a:t>
            </a:r>
            <a:r>
              <a:rPr lang="en-US" sz="1500" dirty="0" err="1">
                <a:solidFill>
                  <a:prstClr val="black"/>
                </a:solidFill>
                <a:latin typeface="Calibri" panose="020F0502020204030204"/>
              </a:rPr>
              <a:t>cont</a:t>
            </a:r>
            <a:r>
              <a:rPr lang="en-US" sz="1500" dirty="0">
                <a:solidFill>
                  <a:prstClr val="black"/>
                </a:solidFill>
                <a:latin typeface="Calibri" panose="020F0502020204030204"/>
              </a:rPr>
              <a:t>):</a:t>
            </a:r>
          </a:p>
          <a:p>
            <a:pPr marL="600075" lvl="1" indent="-257175" defTabSz="685800">
              <a:buFont typeface="Arial" panose="020B0604020202020204" pitchFamily="34" charset="0"/>
              <a:buChar char="•"/>
            </a:pPr>
            <a:r>
              <a:rPr lang="en-US" sz="1350" dirty="0">
                <a:solidFill>
                  <a:srgbClr val="2C669E"/>
                </a:solidFill>
                <a:latin typeface="Calibri" panose="020F0502020204030204"/>
              </a:rPr>
              <a:t>Proposals shall ensure solid collaboration between agro-food actors, technology providers, research </a:t>
            </a:r>
            <a:r>
              <a:rPr lang="en-US" sz="1350" dirty="0" err="1">
                <a:solidFill>
                  <a:srgbClr val="2C669E"/>
                </a:solidFill>
                <a:latin typeface="Calibri" panose="020F0502020204030204"/>
              </a:rPr>
              <a:t>centres</a:t>
            </a:r>
            <a:r>
              <a:rPr lang="en-US" sz="1350" dirty="0">
                <a:solidFill>
                  <a:srgbClr val="2C669E"/>
                </a:solidFill>
                <a:latin typeface="Calibri" panose="020F0502020204030204"/>
              </a:rPr>
              <a:t>, end-users (farmers and farmers associations), and public administration</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Projects shall perform a thorough analysis of the state of the art, and demonstrate that your proposed activities go beyond this state and do not overlap with past or ongoing research</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Proposals shall include a task to cluster with other projects financed under topic RUR CE-08-2018/2019/2020 and — if possible — with other relevant projects in the field funded by Horizon 2020</a:t>
            </a:r>
          </a:p>
          <a:p>
            <a:pPr marL="600075" lvl="1" indent="-257175" defTabSz="685800">
              <a:buFont typeface="Arial" panose="020B0604020202020204" pitchFamily="34" charset="0"/>
              <a:buChar char="•"/>
            </a:pPr>
            <a:r>
              <a:rPr lang="en-US" sz="1350" dirty="0">
                <a:solidFill>
                  <a:srgbClr val="2C669E"/>
                </a:solidFill>
                <a:latin typeface="Calibri" panose="020F0502020204030204"/>
              </a:rPr>
              <a:t>Proposals shall promote balanced research and innovation cooperation between the EU and China. </a:t>
            </a:r>
            <a:r>
              <a:rPr lang="en-US" sz="1350" dirty="0">
                <a:solidFill>
                  <a:srgbClr val="006600"/>
                </a:solidFill>
                <a:latin typeface="Calibri" panose="020F0502020204030204"/>
              </a:rPr>
              <a:t>China-based entities that will participate in joint projects with European partners under Horizon 2020 have also the possibility to apply for funding under the Chinese co-funding mechanism. </a:t>
            </a:r>
          </a:p>
          <a:p>
            <a:pPr marL="257175" indent="-257175" defTabSz="685800">
              <a:buFont typeface="Wingdings" panose="05000000000000000000" pitchFamily="2" charset="2"/>
              <a:buChar char="§"/>
            </a:pPr>
            <a:r>
              <a:rPr lang="en-GB" sz="1500" dirty="0">
                <a:solidFill>
                  <a:prstClr val="black"/>
                </a:solidFill>
                <a:latin typeface="Calibri" panose="020F0502020204030204"/>
              </a:rPr>
              <a:t>Impact: </a:t>
            </a:r>
            <a:r>
              <a:rPr lang="en-US" sz="1350" dirty="0">
                <a:solidFill>
                  <a:srgbClr val="006600"/>
                </a:solidFill>
                <a:latin typeface="Calibri" panose="020F0502020204030204"/>
              </a:rPr>
              <a:t>Projects are expected to provide the technologies needed to develop commercial </a:t>
            </a:r>
            <a:r>
              <a:rPr lang="en-US" sz="1350" dirty="0" err="1">
                <a:solidFill>
                  <a:srgbClr val="006600"/>
                </a:solidFill>
                <a:latin typeface="Calibri" panose="020F0502020204030204"/>
              </a:rPr>
              <a:t>fertilisers</a:t>
            </a:r>
            <a:r>
              <a:rPr lang="en-US" sz="1350" dirty="0">
                <a:solidFill>
                  <a:srgbClr val="006600"/>
                </a:solidFill>
                <a:latin typeface="Calibri" panose="020F0502020204030204"/>
              </a:rPr>
              <a:t> based on biogas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This will help to: </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replace conventional, non-renewable mineral </a:t>
            </a:r>
            <a:r>
              <a:rPr lang="en-US" sz="1350" dirty="0" err="1">
                <a:solidFill>
                  <a:srgbClr val="006600"/>
                </a:solidFill>
                <a:latin typeface="Calibri" panose="020F0502020204030204"/>
              </a:rPr>
              <a:t>fertilisers</a:t>
            </a:r>
            <a:r>
              <a:rPr lang="en-US" sz="1350" dirty="0">
                <a:solidFill>
                  <a:srgbClr val="006600"/>
                </a:solidFill>
                <a:latin typeface="Calibri" panose="020F0502020204030204"/>
              </a:rPr>
              <a:t>, hence reducing external dependence and risks related to depletion</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reduce the environmental impacts linked to the inadequate management of biogas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and to the production of fossil-based </a:t>
            </a:r>
            <a:r>
              <a:rPr lang="en-US" sz="1350" dirty="0" err="1">
                <a:solidFill>
                  <a:srgbClr val="006600"/>
                </a:solidFill>
                <a:latin typeface="Calibri" panose="020F0502020204030204"/>
              </a:rPr>
              <a:t>fertilisers</a:t>
            </a:r>
            <a:r>
              <a:rPr lang="en-US" sz="1350" dirty="0">
                <a:solidFill>
                  <a:srgbClr val="006600"/>
                </a:solidFill>
                <a:latin typeface="Calibri" panose="020F0502020204030204"/>
              </a:rPr>
              <a:t> </a:t>
            </a:r>
          </a:p>
          <a:p>
            <a:pPr marL="600075" lvl="1" indent="-257175" defTabSz="685800">
              <a:buFont typeface="Arial" panose="020B0604020202020204" pitchFamily="34" charset="0"/>
              <a:buChar char="•"/>
            </a:pPr>
            <a:r>
              <a:rPr lang="en-US" sz="1350" dirty="0">
                <a:solidFill>
                  <a:srgbClr val="006600"/>
                </a:solidFill>
                <a:latin typeface="Calibri" panose="020F0502020204030204"/>
              </a:rPr>
              <a:t>develop new business models in rural areas, that are </a:t>
            </a:r>
            <a:r>
              <a:rPr lang="en-US" sz="1350" dirty="0" err="1">
                <a:solidFill>
                  <a:srgbClr val="006600"/>
                </a:solidFill>
                <a:latin typeface="Calibri" panose="020F0502020204030204"/>
              </a:rPr>
              <a:t>synergised</a:t>
            </a:r>
            <a:r>
              <a:rPr lang="en-US" sz="1350" dirty="0">
                <a:solidFill>
                  <a:srgbClr val="006600"/>
                </a:solidFill>
                <a:latin typeface="Calibri" panose="020F0502020204030204"/>
              </a:rPr>
              <a:t> with existing ones, creating value from </a:t>
            </a:r>
            <a:r>
              <a:rPr lang="en-US" sz="1350" dirty="0" err="1">
                <a:solidFill>
                  <a:srgbClr val="006600"/>
                </a:solidFill>
                <a:latin typeface="Calibri" panose="020F0502020204030204"/>
              </a:rPr>
              <a:t>digestate</a:t>
            </a:r>
            <a:r>
              <a:rPr lang="en-US" sz="1350" dirty="0">
                <a:solidFill>
                  <a:srgbClr val="006600"/>
                </a:solidFill>
                <a:latin typeface="Calibri" panose="020F0502020204030204"/>
              </a:rPr>
              <a:t>. </a:t>
            </a:r>
          </a:p>
          <a:p>
            <a:pPr defTabSz="685800"/>
            <a:endParaRPr lang="en-GB" sz="1350" dirty="0">
              <a:solidFill>
                <a:srgbClr val="006600"/>
              </a:solidFill>
              <a:latin typeface="Calibri" panose="020F0502020204030204"/>
            </a:endParaRPr>
          </a:p>
          <a:p>
            <a:pPr defTabSz="685800"/>
            <a:r>
              <a:rPr lang="en-US" sz="1350" dirty="0">
                <a:solidFill>
                  <a:srgbClr val="006600"/>
                </a:solidFill>
                <a:latin typeface="Calibri" panose="020F0502020204030204"/>
              </a:rPr>
              <a:t>	In the long term, this shall contribute to a more circular, resource-efficient and sustainable agro-food 	sector, and create wealth and quality jobs in rural areas. </a:t>
            </a:r>
          </a:p>
          <a:p>
            <a:pPr defTabSz="685800"/>
            <a:r>
              <a:rPr lang="en-US" sz="1350" dirty="0">
                <a:solidFill>
                  <a:srgbClr val="006600"/>
                </a:solidFill>
                <a:latin typeface="Calibri" panose="020F0502020204030204"/>
              </a:rPr>
              <a:t>	Projects shall also contribute to increasing the innovation capacities of participating </a:t>
            </a:r>
            <a:r>
              <a:rPr lang="en-US" sz="1350" dirty="0" err="1">
                <a:solidFill>
                  <a:srgbClr val="006600"/>
                </a:solidFill>
                <a:latin typeface="Calibri" panose="020F0502020204030204"/>
              </a:rPr>
              <a:t>organisations</a:t>
            </a:r>
            <a:r>
              <a:rPr lang="en-US" sz="1350" dirty="0">
                <a:solidFill>
                  <a:srgbClr val="006600"/>
                </a:solidFill>
                <a:latin typeface="Calibri" panose="020F0502020204030204"/>
              </a:rPr>
              <a:t>, and 	to strengthening scientific and industrial collaboration between the EU and China. </a:t>
            </a:r>
            <a:r>
              <a:rPr lang="en-GB" sz="1350" dirty="0">
                <a:solidFill>
                  <a:srgbClr val="006600"/>
                </a:solidFill>
                <a:latin typeface="Calibri" panose="020F0502020204030204"/>
              </a:rPr>
              <a:t> </a:t>
            </a:r>
          </a:p>
        </p:txBody>
      </p:sp>
    </p:spTree>
    <p:extLst>
      <p:ext uri="{BB962C8B-B14F-4D97-AF65-F5344CB8AC3E}">
        <p14:creationId xmlns:p14="http://schemas.microsoft.com/office/powerpoint/2010/main" val="3631860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9813" y="1107103"/>
            <a:ext cx="8011391" cy="3393237"/>
          </a:xfrm>
          <a:prstGeom prst="rect">
            <a:avLst/>
          </a:prstGeom>
          <a:noFill/>
        </p:spPr>
        <p:txBody>
          <a:bodyPr wrap="square" rtlCol="0">
            <a:spAutoFit/>
          </a:bodyPr>
          <a:lstStyle/>
          <a:p>
            <a:pPr marL="257175" indent="-257175" defTabSz="685800">
              <a:buFont typeface="Wingdings" panose="05000000000000000000" pitchFamily="2" charset="2"/>
              <a:buChar char="§"/>
            </a:pPr>
            <a:r>
              <a:rPr lang="en-US" sz="1500" dirty="0">
                <a:solidFill>
                  <a:prstClr val="black"/>
                </a:solidFill>
                <a:latin typeface="Calibri" panose="020F0502020204030204"/>
              </a:rPr>
              <a:t>Funding available: up to 5 MEUR								Rate: 70% for companies									           100% for non-profit legal entities</a:t>
            </a:r>
          </a:p>
          <a:p>
            <a:pPr marL="257175" indent="-257175" defTabSz="685800">
              <a:buFont typeface="Wingdings" panose="05000000000000000000" pitchFamily="2" charset="2"/>
              <a:buChar char="§"/>
            </a:pPr>
            <a:r>
              <a:rPr lang="en-US" sz="1500" dirty="0">
                <a:solidFill>
                  <a:prstClr val="black"/>
                </a:solidFill>
                <a:latin typeface="Calibri" panose="020F0502020204030204"/>
              </a:rPr>
              <a:t>Duration: ?</a:t>
            </a:r>
          </a:p>
          <a:p>
            <a:pPr marL="257175" indent="-257175" defTabSz="685800">
              <a:buFont typeface="Wingdings" panose="05000000000000000000" pitchFamily="2" charset="2"/>
              <a:buChar char="§"/>
            </a:pPr>
            <a:r>
              <a:rPr lang="en-GB" sz="1500" dirty="0">
                <a:solidFill>
                  <a:prstClr val="black"/>
                </a:solidFill>
                <a:latin typeface="Calibri" panose="020F0502020204030204"/>
              </a:rPr>
              <a:t>Opening date: 16</a:t>
            </a:r>
            <a:r>
              <a:rPr lang="en-GB" sz="1500" baseline="30000" dirty="0">
                <a:solidFill>
                  <a:prstClr val="black"/>
                </a:solidFill>
                <a:latin typeface="Calibri" panose="020F0502020204030204"/>
              </a:rPr>
              <a:t>th</a:t>
            </a:r>
            <a:r>
              <a:rPr lang="en-GB" sz="1500" dirty="0">
                <a:solidFill>
                  <a:prstClr val="black"/>
                </a:solidFill>
                <a:latin typeface="Calibri" panose="020F0502020204030204"/>
              </a:rPr>
              <a:t> October 2018</a:t>
            </a:r>
          </a:p>
          <a:p>
            <a:pPr marL="257175" indent="-257175" defTabSz="685800">
              <a:buFont typeface="Wingdings" panose="05000000000000000000" pitchFamily="2" charset="2"/>
              <a:buChar char="§"/>
            </a:pPr>
            <a:r>
              <a:rPr lang="en-GB" sz="1500" dirty="0">
                <a:solidFill>
                  <a:prstClr val="black"/>
                </a:solidFill>
                <a:latin typeface="Calibri" panose="020F0502020204030204"/>
              </a:rPr>
              <a:t>Closing date: 23</a:t>
            </a:r>
            <a:r>
              <a:rPr lang="en-GB" sz="1500" baseline="30000" dirty="0">
                <a:solidFill>
                  <a:prstClr val="black"/>
                </a:solidFill>
                <a:latin typeface="Calibri" panose="020F0502020204030204"/>
              </a:rPr>
              <a:t>rd</a:t>
            </a:r>
            <a:r>
              <a:rPr lang="en-GB" sz="1500" dirty="0">
                <a:solidFill>
                  <a:prstClr val="black"/>
                </a:solidFill>
                <a:latin typeface="Calibri" panose="020F0502020204030204"/>
              </a:rPr>
              <a:t> January 2019</a:t>
            </a:r>
            <a:r>
              <a:rPr lang="en-GB" sz="1350" dirty="0">
                <a:solidFill>
                  <a:prstClr val="black"/>
                </a:solidFill>
                <a:latin typeface="Calibri" panose="020F0502020204030204"/>
              </a:rPr>
              <a:t> </a:t>
            </a:r>
          </a:p>
          <a:p>
            <a:pPr marL="257175" indent="-257175" defTabSz="685800">
              <a:buFont typeface="Wingdings" panose="05000000000000000000" pitchFamily="2" charset="2"/>
              <a:buChar char="§"/>
            </a:pPr>
            <a:r>
              <a:rPr lang="en-GB" sz="1500" dirty="0">
                <a:solidFill>
                  <a:prstClr val="black"/>
                </a:solidFill>
                <a:latin typeface="Calibri" panose="020F0502020204030204"/>
              </a:rPr>
              <a:t>Innovation action:</a:t>
            </a:r>
          </a:p>
          <a:p>
            <a:pPr marL="600075" lvl="1" indent="-257175" defTabSz="685800">
              <a:buFont typeface="Arial" panose="020B0604020202020204" pitchFamily="34" charset="0"/>
              <a:buChar char="•"/>
            </a:pPr>
            <a:r>
              <a:rPr lang="en-US" sz="1350" dirty="0">
                <a:solidFill>
                  <a:prstClr val="black"/>
                </a:solidFill>
                <a:latin typeface="Calibri" panose="020F0502020204030204"/>
              </a:rPr>
              <a:t>Action primarily consisting of activities directly aiming at producing plans and arrangements or designs for new, altered or improved products, processes or services. For this purpose they may include prototyping, testing, demonstrating, piloting, large-scale product validation and market replication.</a:t>
            </a:r>
          </a:p>
          <a:p>
            <a:pPr marL="600075" lvl="1" indent="-257175" defTabSz="685800">
              <a:buFont typeface="Arial" panose="020B0604020202020204" pitchFamily="34" charset="0"/>
              <a:buChar char="•"/>
            </a:pPr>
            <a:r>
              <a:rPr lang="en-US" sz="1350" dirty="0">
                <a:solidFill>
                  <a:prstClr val="black"/>
                </a:solidFill>
                <a:latin typeface="Calibri" panose="020F0502020204030204"/>
              </a:rPr>
              <a:t>Projects may include limited research and development activities</a:t>
            </a:r>
          </a:p>
          <a:p>
            <a:pPr marL="257175" indent="-257175" defTabSz="685800">
              <a:buFont typeface="Wingdings" panose="05000000000000000000" pitchFamily="2" charset="2"/>
              <a:buChar char="§"/>
            </a:pPr>
            <a:r>
              <a:rPr lang="en-US" sz="1500" dirty="0">
                <a:solidFill>
                  <a:prstClr val="black"/>
                </a:solidFill>
                <a:latin typeface="Calibri" panose="020F0502020204030204"/>
              </a:rPr>
              <a:t>TRLs:</a:t>
            </a:r>
          </a:p>
          <a:p>
            <a:pPr marL="557213" lvl="1" indent="-214313" defTabSz="685800">
              <a:buFont typeface="Arial" panose="020B0604020202020204" pitchFamily="34" charset="0"/>
              <a:buChar char="•"/>
            </a:pPr>
            <a:r>
              <a:rPr lang="en-US" sz="1350" dirty="0">
                <a:solidFill>
                  <a:prstClr val="black"/>
                </a:solidFill>
                <a:latin typeface="Calibri" panose="020F0502020204030204"/>
              </a:rPr>
              <a:t>6: technology demonstrated in relevant environment (industrially relevant environment in the case of key enabling technologies)</a:t>
            </a:r>
          </a:p>
          <a:p>
            <a:pPr marL="557213" lvl="1" indent="-214313" defTabSz="685800">
              <a:buFont typeface="Arial" panose="020B0604020202020204" pitchFamily="34" charset="0"/>
              <a:buChar char="•"/>
            </a:pPr>
            <a:r>
              <a:rPr lang="en-GB" sz="1350" dirty="0">
                <a:solidFill>
                  <a:prstClr val="black"/>
                </a:solidFill>
                <a:latin typeface="Calibri" panose="020F0502020204030204"/>
              </a:rPr>
              <a:t>7: system prototype demonstration in operational environment </a:t>
            </a:r>
          </a:p>
        </p:txBody>
      </p:sp>
      <p:sp>
        <p:nvSpPr>
          <p:cNvPr id="3" name="TextBox 2"/>
          <p:cNvSpPr txBox="1"/>
          <p:nvPr/>
        </p:nvSpPr>
        <p:spPr>
          <a:xfrm>
            <a:off x="467544" y="4725144"/>
            <a:ext cx="7394171" cy="369332"/>
          </a:xfrm>
          <a:prstGeom prst="rect">
            <a:avLst/>
          </a:prstGeom>
          <a:noFill/>
        </p:spPr>
        <p:txBody>
          <a:bodyPr wrap="square" rtlCol="0">
            <a:spAutoFit/>
          </a:bodyPr>
          <a:lstStyle/>
          <a:p>
            <a:pPr algn="ctr" defTabSz="685800"/>
            <a:r>
              <a:rPr lang="en-GB" smtClean="0">
                <a:solidFill>
                  <a:srgbClr val="C00000"/>
                </a:solidFill>
                <a:latin typeface="Calibri" panose="020F0502020204030204"/>
              </a:rPr>
              <a:t>PHOEBe</a:t>
            </a:r>
            <a:r>
              <a:rPr lang="en-GB" smtClean="0">
                <a:solidFill>
                  <a:prstClr val="black"/>
                </a:solidFill>
                <a:latin typeface="Calibri" panose="020F0502020204030204"/>
              </a:rPr>
              <a:t>: </a:t>
            </a:r>
            <a:r>
              <a:rPr lang="en-GB" dirty="0">
                <a:solidFill>
                  <a:srgbClr val="C00000"/>
                </a:solidFill>
                <a:latin typeface="Calibri" panose="020F0502020204030204"/>
              </a:rPr>
              <a:t>P</a:t>
            </a:r>
            <a:r>
              <a:rPr lang="en-GB" dirty="0">
                <a:solidFill>
                  <a:prstClr val="black"/>
                </a:solidFill>
                <a:latin typeface="Calibri" panose="020F0502020204030204"/>
              </a:rPr>
              <a:t>roduction of </a:t>
            </a:r>
            <a:r>
              <a:rPr lang="en-GB" dirty="0">
                <a:solidFill>
                  <a:srgbClr val="C00000"/>
                </a:solidFill>
                <a:latin typeface="Calibri" panose="020F0502020204030204"/>
              </a:rPr>
              <a:t>H</a:t>
            </a:r>
            <a:r>
              <a:rPr lang="en-GB" dirty="0">
                <a:solidFill>
                  <a:prstClr val="black"/>
                </a:solidFill>
                <a:latin typeface="Calibri" panose="020F0502020204030204"/>
              </a:rPr>
              <a:t>igh-Quality </a:t>
            </a:r>
            <a:r>
              <a:rPr lang="en-GB" dirty="0">
                <a:solidFill>
                  <a:srgbClr val="C00000"/>
                </a:solidFill>
                <a:latin typeface="Calibri" panose="020F0502020204030204"/>
              </a:rPr>
              <a:t>O</a:t>
            </a:r>
            <a:r>
              <a:rPr lang="en-GB" dirty="0">
                <a:solidFill>
                  <a:prstClr val="black"/>
                </a:solidFill>
                <a:latin typeface="Calibri" panose="020F0502020204030204"/>
              </a:rPr>
              <a:t>rganic Fertiliser using </a:t>
            </a:r>
            <a:r>
              <a:rPr lang="en-GB" dirty="0">
                <a:solidFill>
                  <a:srgbClr val="C00000"/>
                </a:solidFill>
                <a:latin typeface="Calibri" panose="020F0502020204030204"/>
              </a:rPr>
              <a:t>E</a:t>
            </a:r>
            <a:r>
              <a:rPr lang="en-GB" dirty="0">
                <a:solidFill>
                  <a:prstClr val="black"/>
                </a:solidFill>
                <a:latin typeface="Calibri" panose="020F0502020204030204"/>
              </a:rPr>
              <a:t>lectron </a:t>
            </a:r>
            <a:r>
              <a:rPr lang="en-GB" dirty="0">
                <a:solidFill>
                  <a:srgbClr val="C00000"/>
                </a:solidFill>
                <a:latin typeface="Calibri" panose="020F0502020204030204"/>
              </a:rPr>
              <a:t>Be</a:t>
            </a:r>
            <a:r>
              <a:rPr lang="en-GB" dirty="0">
                <a:solidFill>
                  <a:prstClr val="black"/>
                </a:solidFill>
                <a:latin typeface="Calibri" panose="020F0502020204030204"/>
              </a:rPr>
              <a:t>ams</a:t>
            </a:r>
          </a:p>
        </p:txBody>
      </p:sp>
    </p:spTree>
    <p:extLst>
      <p:ext uri="{BB962C8B-B14F-4D97-AF65-F5344CB8AC3E}">
        <p14:creationId xmlns:p14="http://schemas.microsoft.com/office/powerpoint/2010/main" val="2246998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Outline</a:t>
            </a:r>
            <a:endParaRPr lang="en-GB" dirty="0"/>
          </a:p>
        </p:txBody>
      </p:sp>
      <p:sp>
        <p:nvSpPr>
          <p:cNvPr id="3" name="Content Placeholder 2"/>
          <p:cNvSpPr>
            <a:spLocks noGrp="1"/>
          </p:cNvSpPr>
          <p:nvPr>
            <p:ph idx="1"/>
          </p:nvPr>
        </p:nvSpPr>
        <p:spPr>
          <a:xfrm>
            <a:off x="457200" y="1268760"/>
            <a:ext cx="8229600" cy="3744416"/>
          </a:xfrm>
        </p:spPr>
        <p:txBody>
          <a:bodyPr>
            <a:normAutofit/>
          </a:bodyPr>
          <a:lstStyle/>
          <a:p>
            <a:r>
              <a:rPr lang="en-GB" dirty="0" smtClean="0"/>
              <a:t>Welcome</a:t>
            </a:r>
          </a:p>
          <a:p>
            <a:r>
              <a:rPr lang="en-GB" dirty="0" smtClean="0"/>
              <a:t>Agenda</a:t>
            </a:r>
          </a:p>
          <a:p>
            <a:r>
              <a:rPr lang="en-GB" dirty="0" smtClean="0"/>
              <a:t>WP3 talks in the plenary</a:t>
            </a:r>
          </a:p>
          <a:p>
            <a:r>
              <a:rPr lang="en-GB" dirty="0" smtClean="0"/>
              <a:t>WP3 tasks</a:t>
            </a:r>
          </a:p>
          <a:p>
            <a:r>
              <a:rPr lang="en-GB" dirty="0" smtClean="0"/>
              <a:t>Deliverables</a:t>
            </a:r>
          </a:p>
          <a:p>
            <a:r>
              <a:rPr lang="en-GB" dirty="0" smtClean="0"/>
              <a:t>Milestones</a:t>
            </a:r>
          </a:p>
          <a:p>
            <a:r>
              <a:rPr lang="en-GB" dirty="0" smtClean="0"/>
              <a:t>Proof of Concept fund proposals</a:t>
            </a:r>
          </a:p>
          <a:p>
            <a:r>
              <a:rPr lang="en-GB" dirty="0" smtClean="0"/>
              <a:t>H2020</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spTree>
    <p:extLst>
      <p:ext uri="{BB962C8B-B14F-4D97-AF65-F5344CB8AC3E}">
        <p14:creationId xmlns:p14="http://schemas.microsoft.com/office/powerpoint/2010/main" val="893957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Agenda</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
        <p:nvSpPr>
          <p:cNvPr id="4" name="Content Placeholder 3"/>
          <p:cNvSpPr>
            <a:spLocks noGrp="1"/>
          </p:cNvSpPr>
          <p:nvPr>
            <p:ph idx="1"/>
          </p:nvPr>
        </p:nvSpPr>
        <p:spPr>
          <a:xfrm>
            <a:off x="323528" y="1556792"/>
            <a:ext cx="8496944" cy="3960440"/>
          </a:xfrm>
        </p:spPr>
        <p:txBody>
          <a:bodyPr>
            <a:normAutofit fontScale="70000" lnSpcReduction="20000"/>
          </a:bodyPr>
          <a:lstStyle/>
          <a:p>
            <a:pPr lvl="0">
              <a:lnSpc>
                <a:spcPct val="120000"/>
              </a:lnSpc>
            </a:pPr>
            <a:r>
              <a:rPr lang="en-GB" dirty="0"/>
              <a:t>Task </a:t>
            </a:r>
            <a:r>
              <a:rPr lang="en-GB" dirty="0" smtClean="0"/>
              <a:t>3.1/Introduction</a:t>
            </a:r>
            <a:r>
              <a:rPr lang="en-GB" dirty="0"/>
              <a:t>							</a:t>
            </a:r>
            <a:r>
              <a:rPr lang="en-GB" dirty="0" smtClean="0"/>
              <a:t>		- </a:t>
            </a:r>
            <a:r>
              <a:rPr lang="en-GB" dirty="0"/>
              <a:t>R. </a:t>
            </a:r>
            <a:r>
              <a:rPr lang="en-GB" dirty="0" smtClean="0"/>
              <a:t>Edgecock</a:t>
            </a:r>
            <a:endParaRPr lang="en-GB" sz="2000" dirty="0"/>
          </a:p>
          <a:p>
            <a:pPr lvl="0"/>
            <a:r>
              <a:rPr lang="en-GB" dirty="0"/>
              <a:t>Task 3.2</a:t>
            </a:r>
            <a:endParaRPr lang="en-GB" sz="2000" dirty="0"/>
          </a:p>
          <a:p>
            <a:pPr lvl="1"/>
            <a:r>
              <a:rPr lang="en-GB" dirty="0"/>
              <a:t>General review of activities			</a:t>
            </a:r>
            <a:r>
              <a:rPr lang="en-GB" dirty="0" smtClean="0"/>
              <a:t>				- </a:t>
            </a:r>
            <a:r>
              <a:rPr lang="en-GB" dirty="0" err="1" smtClean="0"/>
              <a:t>A.G.Chmielewski</a:t>
            </a:r>
            <a:endParaRPr lang="en-GB" sz="2000" dirty="0"/>
          </a:p>
          <a:p>
            <a:pPr lvl="1"/>
            <a:r>
              <a:rPr lang="en-GB" dirty="0"/>
              <a:t>Current applications of electron beam accelerators up to 10 MeV	- </a:t>
            </a:r>
            <a:r>
              <a:rPr lang="en-GB" dirty="0" err="1"/>
              <a:t>Z.Zimek</a:t>
            </a:r>
            <a:r>
              <a:rPr lang="en-GB" dirty="0"/>
              <a:t> </a:t>
            </a:r>
            <a:endParaRPr lang="en-GB" sz="2000" dirty="0"/>
          </a:p>
          <a:p>
            <a:pPr lvl="1">
              <a:lnSpc>
                <a:spcPct val="120000"/>
              </a:lnSpc>
            </a:pPr>
            <a:r>
              <a:rPr lang="en-GB" dirty="0"/>
              <a:t>Electron beam technology for preservation of cultural heritage artefacts </a:t>
            </a:r>
            <a:r>
              <a:rPr lang="en-GB" dirty="0" smtClean="0"/>
              <a:t>															- </a:t>
            </a:r>
            <a:r>
              <a:rPr lang="en-GB" dirty="0"/>
              <a:t>D. </a:t>
            </a:r>
            <a:r>
              <a:rPr lang="en-GB" dirty="0" err="1" smtClean="0"/>
              <a:t>Smietanko</a:t>
            </a:r>
            <a:endParaRPr lang="en-GB" sz="2000" dirty="0"/>
          </a:p>
          <a:p>
            <a:pPr lvl="0"/>
            <a:r>
              <a:rPr lang="en-GB" dirty="0"/>
              <a:t>Task 3.3</a:t>
            </a:r>
            <a:endParaRPr lang="en-GB" sz="2000" dirty="0"/>
          </a:p>
          <a:p>
            <a:pPr lvl="1"/>
            <a:r>
              <a:rPr lang="en-GB" dirty="0"/>
              <a:t>General review of activities			</a:t>
            </a:r>
            <a:r>
              <a:rPr lang="en-GB" dirty="0" smtClean="0"/>
              <a:t>				- F-</a:t>
            </a:r>
            <a:r>
              <a:rPr lang="en-GB" dirty="0" err="1" smtClean="0"/>
              <a:t>H.Roegner</a:t>
            </a:r>
            <a:endParaRPr lang="en-GB" sz="2000" dirty="0"/>
          </a:p>
          <a:p>
            <a:pPr lvl="1">
              <a:lnSpc>
                <a:spcPct val="120000"/>
              </a:lnSpc>
            </a:pPr>
            <a:r>
              <a:rPr lang="en-GB" dirty="0"/>
              <a:t>Low energy electron beam to treat biological </a:t>
            </a:r>
            <a:r>
              <a:rPr lang="en-GB" dirty="0" smtClean="0"/>
              <a:t>cell-substrates - F-</a:t>
            </a:r>
            <a:r>
              <a:rPr lang="en-GB" dirty="0" err="1" smtClean="0"/>
              <a:t>H.Roegner</a:t>
            </a:r>
            <a:endParaRPr lang="en-GB" sz="2000" dirty="0"/>
          </a:p>
          <a:p>
            <a:pPr lvl="0"/>
            <a:r>
              <a:rPr lang="en-GB" dirty="0"/>
              <a:t>Task 3.4</a:t>
            </a:r>
            <a:endParaRPr lang="en-GB" sz="2000" dirty="0"/>
          </a:p>
          <a:p>
            <a:pPr lvl="1"/>
            <a:r>
              <a:rPr lang="en-GB" dirty="0"/>
              <a:t>General review of activities			</a:t>
            </a:r>
            <a:r>
              <a:rPr lang="en-GB" dirty="0" smtClean="0"/>
              <a:t>				- </a:t>
            </a:r>
            <a:r>
              <a:rPr lang="en-GB" dirty="0" err="1" smtClean="0"/>
              <a:t>A.Faus-Golfe</a:t>
            </a:r>
            <a:endParaRPr lang="en-GB" sz="2000" dirty="0"/>
          </a:p>
          <a:p>
            <a:pPr lvl="1" indent="-360000"/>
            <a:r>
              <a:rPr lang="en-GB" dirty="0"/>
              <a:t>Consulting company in environmental applications </a:t>
            </a:r>
            <a:r>
              <a:rPr lang="en-GB" dirty="0" smtClean="0"/>
              <a:t>		- </a:t>
            </a:r>
            <a:r>
              <a:rPr lang="en-GB" dirty="0" err="1" smtClean="0"/>
              <a:t>E.Marin</a:t>
            </a:r>
            <a:endParaRPr lang="en-GB" sz="2000" dirty="0"/>
          </a:p>
          <a:p>
            <a:pPr lvl="0"/>
            <a:r>
              <a:rPr lang="en-GB" dirty="0"/>
              <a:t>Task 3.5</a:t>
            </a:r>
            <a:endParaRPr lang="en-GB" sz="2000" dirty="0"/>
          </a:p>
          <a:p>
            <a:pPr lvl="1"/>
            <a:r>
              <a:rPr lang="en-GB" dirty="0"/>
              <a:t>General review of activities			</a:t>
            </a:r>
            <a:r>
              <a:rPr lang="en-GB" dirty="0" smtClean="0"/>
              <a:t>				- </a:t>
            </a:r>
            <a:r>
              <a:rPr lang="en-GB" dirty="0" err="1" smtClean="0"/>
              <a:t>D.Campos</a:t>
            </a:r>
            <a:endParaRPr lang="en-GB" sz="2000" dirty="0"/>
          </a:p>
          <a:p>
            <a:pPr marL="0" indent="0">
              <a:buNone/>
            </a:pPr>
            <a:endParaRPr lang="en-GB" dirty="0"/>
          </a:p>
        </p:txBody>
      </p:sp>
    </p:spTree>
    <p:extLst>
      <p:ext uri="{BB962C8B-B14F-4D97-AF65-F5344CB8AC3E}">
        <p14:creationId xmlns:p14="http://schemas.microsoft.com/office/powerpoint/2010/main" val="1200756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WP3 in the Plenary</a:t>
            </a:r>
            <a:endParaRPr lang="en-GB" dirty="0"/>
          </a:p>
        </p:txBody>
      </p:sp>
      <p:pic>
        <p:nvPicPr>
          <p:cNvPr id="4" name="Content Placeholder 3"/>
          <p:cNvPicPr>
            <a:picLocks noGrp="1" noChangeAspect="1"/>
          </p:cNvPicPr>
          <p:nvPr>
            <p:ph idx="1"/>
          </p:nvPr>
        </p:nvPicPr>
        <p:blipFill>
          <a:blip r:embed="rId2"/>
          <a:stretch>
            <a:fillRect/>
          </a:stretch>
        </p:blipFill>
        <p:spPr>
          <a:xfrm>
            <a:off x="250825" y="1494100"/>
            <a:ext cx="8740775" cy="3606746"/>
          </a:xfrm>
          <a:prstGeom prst="rect">
            <a:avLst/>
          </a:prstGeom>
        </p:spPr>
      </p:pic>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pic>
        <p:nvPicPr>
          <p:cNvPr id="6" name="Picture 5"/>
          <p:cNvPicPr>
            <a:picLocks noChangeAspect="1"/>
          </p:cNvPicPr>
          <p:nvPr/>
        </p:nvPicPr>
        <p:blipFill>
          <a:blip r:embed="rId3"/>
          <a:stretch>
            <a:fillRect/>
          </a:stretch>
        </p:blipFill>
        <p:spPr>
          <a:xfrm>
            <a:off x="281875" y="5115672"/>
            <a:ext cx="8252525" cy="761600"/>
          </a:xfrm>
          <a:prstGeom prst="rect">
            <a:avLst/>
          </a:prstGeom>
        </p:spPr>
      </p:pic>
      <p:sp>
        <p:nvSpPr>
          <p:cNvPr id="7" name="TextBox 6"/>
          <p:cNvSpPr txBox="1"/>
          <p:nvPr/>
        </p:nvSpPr>
        <p:spPr>
          <a:xfrm>
            <a:off x="281875" y="980728"/>
            <a:ext cx="4794181" cy="400110"/>
          </a:xfrm>
          <a:prstGeom prst="rect">
            <a:avLst/>
          </a:prstGeom>
          <a:noFill/>
        </p:spPr>
        <p:txBody>
          <a:bodyPr wrap="square" rtlCol="0">
            <a:spAutoFit/>
          </a:bodyPr>
          <a:lstStyle/>
          <a:p>
            <a:r>
              <a:rPr lang="en-GB" sz="2000" dirty="0" smtClean="0"/>
              <a:t>Thursday 24th</a:t>
            </a:r>
            <a:endParaRPr lang="en-GB" sz="2000" dirty="0"/>
          </a:p>
        </p:txBody>
      </p:sp>
    </p:spTree>
    <p:extLst>
      <p:ext uri="{BB962C8B-B14F-4D97-AF65-F5344CB8AC3E}">
        <p14:creationId xmlns:p14="http://schemas.microsoft.com/office/powerpoint/2010/main" val="294919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WP3</a:t>
            </a:r>
            <a:endParaRPr lang="en-GB" dirty="0"/>
          </a:p>
        </p:txBody>
      </p:sp>
      <p:sp>
        <p:nvSpPr>
          <p:cNvPr id="3" name="Content Placeholder 2"/>
          <p:cNvSpPr>
            <a:spLocks noGrp="1"/>
          </p:cNvSpPr>
          <p:nvPr>
            <p:ph idx="1"/>
          </p:nvPr>
        </p:nvSpPr>
        <p:spPr>
          <a:xfrm>
            <a:off x="251520" y="1135285"/>
            <a:ext cx="8740080" cy="4525963"/>
          </a:xfrm>
        </p:spPr>
        <p:txBody>
          <a:bodyPr>
            <a:normAutofit/>
          </a:bodyPr>
          <a:lstStyle/>
          <a:p>
            <a:r>
              <a:rPr lang="en-GB" dirty="0" smtClean="0"/>
              <a:t>ISA: Industrial and Societal Applications of accelerators</a:t>
            </a:r>
          </a:p>
          <a:p>
            <a:r>
              <a:rPr lang="en-GB" dirty="0" smtClean="0"/>
              <a:t>Three science areas</a:t>
            </a:r>
            <a:r>
              <a:rPr lang="en-GB" dirty="0" smtClean="0">
                <a:solidFill>
                  <a:srgbClr val="C00000"/>
                </a:solidFill>
              </a:rPr>
              <a:t>:</a:t>
            </a:r>
            <a:r>
              <a:rPr lang="en-GB" dirty="0"/>
              <a:t>	</a:t>
            </a:r>
            <a:r>
              <a:rPr lang="en-GB" dirty="0" smtClean="0"/>
              <a:t>												</a:t>
            </a:r>
            <a:endParaRPr lang="en-GB" sz="2000" dirty="0" smtClean="0"/>
          </a:p>
          <a:p>
            <a:pPr lvl="1"/>
            <a:r>
              <a:rPr lang="en-GB" sz="2000" dirty="0" smtClean="0"/>
              <a:t>Industrial and environmental applications of electrons up to 10MeV</a:t>
            </a:r>
          </a:p>
          <a:p>
            <a:pPr lvl="1"/>
            <a:r>
              <a:rPr lang="en-GB" sz="2000" dirty="0" smtClean="0"/>
              <a:t>Accelerator radioisotope production</a:t>
            </a:r>
          </a:p>
          <a:p>
            <a:pPr lvl="1"/>
            <a:r>
              <a:rPr lang="en-GB" sz="2000" dirty="0" smtClean="0"/>
              <a:t>Applications of electron beams up to </a:t>
            </a:r>
            <a:r>
              <a:rPr lang="en-GB" sz="2000" dirty="0" smtClean="0"/>
              <a:t>~</a:t>
            </a:r>
            <a:r>
              <a:rPr lang="en-GB" sz="2000" dirty="0" smtClean="0"/>
              <a:t>140</a:t>
            </a:r>
            <a:r>
              <a:rPr lang="en-GB" sz="2000" dirty="0" smtClean="0"/>
              <a:t> </a:t>
            </a:r>
            <a:r>
              <a:rPr lang="en-GB" sz="2000" dirty="0" smtClean="0"/>
              <a:t>MeV</a:t>
            </a:r>
          </a:p>
          <a:p>
            <a:r>
              <a:rPr lang="en-GB" sz="2000" dirty="0" smtClean="0"/>
              <a:t>Will do real work (i.e. not organise workshops)</a:t>
            </a:r>
          </a:p>
          <a:p>
            <a:r>
              <a:rPr lang="en-GB" sz="2000" dirty="0" smtClean="0"/>
              <a:t>Focus is on improving or developing new applications</a:t>
            </a:r>
            <a:endParaRPr lang="en-GB" sz="2000"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spTree>
    <p:extLst>
      <p:ext uri="{BB962C8B-B14F-4D97-AF65-F5344CB8AC3E}">
        <p14:creationId xmlns:p14="http://schemas.microsoft.com/office/powerpoint/2010/main" val="14250601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WP3</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sp>
        <p:nvSpPr>
          <p:cNvPr id="6" name="Rectangle 5"/>
          <p:cNvSpPr/>
          <p:nvPr/>
        </p:nvSpPr>
        <p:spPr>
          <a:xfrm>
            <a:off x="35496" y="1052736"/>
            <a:ext cx="9073008" cy="495520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2060"/>
                </a:solidFill>
                <a:effectLst/>
                <a:uLnTx/>
                <a:uFillTx/>
              </a:rPr>
              <a:t>Task 3.1. Coordination and Communication </a:t>
            </a:r>
            <a:r>
              <a:rPr kumimoji="0" lang="en-GB" sz="1600" b="0" i="0" u="none" strike="noStrike" kern="0" cap="none" spc="0" normalizeH="0" baseline="0" noProof="0" dirty="0" smtClean="0">
                <a:ln>
                  <a:noFill/>
                </a:ln>
                <a:solidFill>
                  <a:srgbClr val="006600"/>
                </a:solidFill>
                <a:effectLst/>
                <a:uLnTx/>
                <a:uFillTx/>
              </a:rPr>
              <a:t>(Rob Edgecock)</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Coordinate the WP activities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Monitor the progress of WP tasks and ensure the obligations are met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Manage the WP budget and use of resources and prepare internal and deliverable reports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2060"/>
                </a:solidFill>
                <a:effectLst/>
                <a:uLnTx/>
                <a:uFillTx/>
              </a:rPr>
              <a:t>Task 3.2. Low energy electron beam applications: new technology development </a:t>
            </a:r>
            <a:r>
              <a:rPr kumimoji="0" lang="en-GB" sz="1600" b="0" i="0" u="none" strike="noStrike" kern="0" cap="none" spc="0" normalizeH="0" baseline="0" noProof="0" dirty="0" smtClean="0">
                <a:ln>
                  <a:noFill/>
                </a:ln>
                <a:solidFill>
                  <a:srgbClr val="006600"/>
                </a:solidFill>
                <a:effectLst/>
                <a:uLnTx/>
                <a:uFillTx/>
              </a:rPr>
              <a:t>(</a:t>
            </a:r>
            <a:r>
              <a:rPr lang="en-GB" sz="1600" kern="0" dirty="0" smtClean="0">
                <a:solidFill>
                  <a:srgbClr val="006600"/>
                </a:solidFill>
              </a:rPr>
              <a:t>Andrzej </a:t>
            </a:r>
            <a:r>
              <a:rPr lang="en-GB" sz="1600" kern="0" dirty="0" err="1" smtClean="0">
                <a:solidFill>
                  <a:srgbClr val="006600"/>
                </a:solidFill>
              </a:rPr>
              <a:t>Chmielewski</a:t>
            </a:r>
            <a:r>
              <a:rPr kumimoji="0" lang="en-GB" sz="1600" b="0" i="0" u="none" strike="noStrike" kern="0" cap="none" spc="0" normalizeH="0" baseline="0" noProof="0" dirty="0" smtClean="0">
                <a:ln>
                  <a:noFill/>
                </a:ln>
                <a:solidFill>
                  <a:srgbClr val="006600"/>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and document the requirements for current e-beam applications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the introduction of new technology from the research area to bring improvements to these applications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Develop a standard electron beam unit to make the transition to electron beam applications easier for newcomers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2060"/>
                </a:solidFill>
                <a:effectLst/>
                <a:uLnTx/>
                <a:uFillTx/>
              </a:rPr>
              <a:t>Task 3.3. Low energy electron beam applications: new applications </a:t>
            </a:r>
            <a:r>
              <a:rPr kumimoji="0" lang="en-GB" sz="1600" b="0" i="0" u="none" strike="noStrike" kern="0" cap="none" spc="0" normalizeH="0" baseline="0" noProof="0" dirty="0" smtClean="0">
                <a:ln>
                  <a:noFill/>
                </a:ln>
                <a:solidFill>
                  <a:srgbClr val="006600"/>
                </a:solidFill>
                <a:effectLst/>
                <a:uLnTx/>
                <a:uFillTx/>
              </a:rPr>
              <a:t>(</a:t>
            </a:r>
            <a:r>
              <a:rPr lang="en-GB" sz="1600" kern="0" dirty="0" smtClean="0">
                <a:solidFill>
                  <a:srgbClr val="006600"/>
                </a:solidFill>
              </a:rPr>
              <a:t>Frank-Holm </a:t>
            </a:r>
            <a:r>
              <a:rPr lang="en-GB" sz="1600" kern="0" dirty="0" err="1" smtClean="0">
                <a:solidFill>
                  <a:srgbClr val="006600"/>
                </a:solidFill>
              </a:rPr>
              <a:t>Roegner</a:t>
            </a:r>
            <a:r>
              <a:rPr kumimoji="0" lang="en-GB" sz="1600" b="0" i="0" u="none" strike="noStrike" kern="0" cap="none" spc="0" normalizeH="0" baseline="0" noProof="0" dirty="0" smtClean="0">
                <a:ln>
                  <a:noFill/>
                </a:ln>
                <a:solidFill>
                  <a:srgbClr val="006600"/>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the use of electron beams in the environmental area</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the expansion of the use of electron beams in the industrial area</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Document the new applications and the requirements on the accelerator technology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2060"/>
                </a:solidFill>
                <a:effectLst/>
                <a:uLnTx/>
                <a:uFillTx/>
              </a:rPr>
              <a:t>Task 3.4. Medium energy electron beams </a:t>
            </a:r>
            <a:r>
              <a:rPr kumimoji="0" lang="en-GB" sz="1600" b="0" i="0" u="none" strike="noStrike" kern="0" cap="none" spc="0" normalizeH="0" baseline="0" noProof="0" dirty="0" smtClean="0">
                <a:ln>
                  <a:noFill/>
                </a:ln>
                <a:solidFill>
                  <a:srgbClr val="006600"/>
                </a:solidFill>
                <a:effectLst/>
                <a:uLnTx/>
                <a:uFillTx/>
              </a:rPr>
              <a:t>(Angeles</a:t>
            </a:r>
            <a:r>
              <a:rPr kumimoji="0" lang="en-GB" sz="1600" b="0" i="0" u="none" strike="noStrike" kern="0" cap="none" spc="0" normalizeH="0" noProof="0" dirty="0" smtClean="0">
                <a:ln>
                  <a:noFill/>
                </a:ln>
                <a:solidFill>
                  <a:srgbClr val="006600"/>
                </a:solidFill>
                <a:effectLst/>
                <a:uLnTx/>
                <a:uFillTx/>
              </a:rPr>
              <a:t> </a:t>
            </a:r>
            <a:r>
              <a:rPr kumimoji="0" lang="en-GB" sz="1600" b="0" i="0" u="none" strike="noStrike" kern="0" cap="none" spc="0" normalizeH="0" noProof="0" dirty="0" err="1" smtClean="0">
                <a:ln>
                  <a:noFill/>
                </a:ln>
                <a:solidFill>
                  <a:srgbClr val="006600"/>
                </a:solidFill>
                <a:effectLst/>
                <a:uLnTx/>
                <a:uFillTx/>
              </a:rPr>
              <a:t>Faus-Golfe</a:t>
            </a:r>
            <a:r>
              <a:rPr kumimoji="0" lang="en-GB" sz="1600" b="0" i="0" u="none" strike="noStrike" kern="0" cap="none" spc="0" normalizeH="0" baseline="0" noProof="0" dirty="0" smtClean="0">
                <a:ln>
                  <a:noFill/>
                </a:ln>
                <a:solidFill>
                  <a:srgbClr val="006600"/>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of the applications of electron beams up to 140 MeV in the medical and other areas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of the construction of high performance electron linear accelerator up to 140 MeV</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2060"/>
                </a:solidFill>
                <a:effectLst/>
                <a:uLnTx/>
                <a:uFillTx/>
              </a:rPr>
              <a:t>Task 3.5. Radioisotope production </a:t>
            </a:r>
            <a:r>
              <a:rPr kumimoji="0" lang="en-GB" sz="1600" b="0" i="0" u="none" strike="noStrike" kern="0" cap="none" spc="0" normalizeH="0" baseline="0" noProof="0" dirty="0" smtClean="0">
                <a:ln>
                  <a:noFill/>
                </a:ln>
                <a:solidFill>
                  <a:srgbClr val="006600"/>
                </a:solidFill>
                <a:effectLst/>
                <a:uLnTx/>
                <a:uFillTx/>
              </a:rPr>
              <a:t>(Diego</a:t>
            </a:r>
            <a:r>
              <a:rPr kumimoji="0" lang="en-GB" sz="1600" b="0" i="0" u="none" strike="noStrike" kern="0" cap="none" spc="0" normalizeH="0" noProof="0" dirty="0" smtClean="0">
                <a:ln>
                  <a:noFill/>
                </a:ln>
                <a:solidFill>
                  <a:srgbClr val="006600"/>
                </a:solidFill>
                <a:effectLst/>
                <a:uLnTx/>
                <a:uFillTx/>
              </a:rPr>
              <a:t> Campos/</a:t>
            </a:r>
            <a:r>
              <a:rPr kumimoji="0" lang="en-GB" sz="1600" b="0" i="0" u="none" strike="noStrike" kern="0" cap="none" spc="0" normalizeH="0" baseline="0" noProof="0" dirty="0" err="1" smtClean="0">
                <a:ln>
                  <a:noFill/>
                </a:ln>
                <a:solidFill>
                  <a:srgbClr val="006600"/>
                </a:solidFill>
                <a:effectLst/>
                <a:uLnTx/>
                <a:uFillTx/>
              </a:rPr>
              <a:t>Conchi</a:t>
            </a:r>
            <a:r>
              <a:rPr kumimoji="0" lang="en-GB" sz="1600" b="0" i="0" u="none" strike="noStrike" kern="0" cap="none" spc="0" normalizeH="0" baseline="0" noProof="0" dirty="0" smtClean="0">
                <a:ln>
                  <a:noFill/>
                </a:ln>
                <a:solidFill>
                  <a:srgbClr val="006600"/>
                </a:solidFill>
                <a:effectLst/>
                <a:uLnTx/>
                <a:uFillTx/>
              </a:rPr>
              <a:t> Oliver)</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Document the requirements for compact accelerators for radioisotope production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Optimise the design of a new compact cyclotron for PET isotope production, with the aim of maximising the production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Analyse different solutions for a compact source for PET, with the aim of improving the performance and cost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which existing and possibly new therapeutic isotopes are of interest clinically and how they can be produced</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using particle beams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 Study and compare novel acceleration techniques for </a:t>
            </a:r>
            <a:r>
              <a:rPr kumimoji="0" lang="en-GB" sz="1400" b="0" i="0" u="none" strike="noStrike" kern="0" cap="none" spc="0" normalizeH="0" baseline="30000" noProof="0" dirty="0" smtClean="0">
                <a:ln>
                  <a:noFill/>
                </a:ln>
                <a:solidFill>
                  <a:prstClr val="black"/>
                </a:solidFill>
                <a:effectLst/>
                <a:uLnTx/>
                <a:uFillTx/>
              </a:rPr>
              <a:t>99m</a:t>
            </a:r>
            <a:r>
              <a:rPr kumimoji="0" lang="en-GB" sz="1400" b="0" i="0" u="none" strike="noStrike" kern="0" cap="none" spc="0" normalizeH="0" baseline="0" noProof="0" dirty="0" smtClean="0">
                <a:ln>
                  <a:noFill/>
                </a:ln>
                <a:solidFill>
                  <a:prstClr val="black"/>
                </a:solidFill>
                <a:effectLst/>
                <a:uLnTx/>
                <a:uFillTx/>
              </a:rPr>
              <a:t>Tc </a:t>
            </a:r>
            <a:r>
              <a:rPr kumimoji="0" lang="en-GB" sz="1400" b="0" i="0" u="none" strike="noStrike" kern="0" cap="none" spc="0" normalizeH="0" baseline="0" noProof="0" dirty="0" smtClean="0">
                <a:ln>
                  <a:noFill/>
                </a:ln>
                <a:solidFill>
                  <a:prstClr val="black"/>
                </a:solidFill>
                <a:effectLst/>
                <a:uLnTx/>
                <a:uFillTx/>
              </a:rPr>
              <a:t>and therapeutic isotope production</a:t>
            </a:r>
          </a:p>
        </p:txBody>
      </p:sp>
    </p:spTree>
    <p:extLst>
      <p:ext uri="{BB962C8B-B14F-4D97-AF65-F5344CB8AC3E}">
        <p14:creationId xmlns:p14="http://schemas.microsoft.com/office/powerpoint/2010/main" val="1382830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WP3 - Partners</a:t>
            </a:r>
            <a:endParaRPr lang="en-GB" dirty="0"/>
          </a:p>
        </p:txBody>
      </p:sp>
      <p:sp>
        <p:nvSpPr>
          <p:cNvPr id="3" name="Content Placeholder 2"/>
          <p:cNvSpPr>
            <a:spLocks noGrp="1"/>
          </p:cNvSpPr>
          <p:nvPr>
            <p:ph idx="1"/>
          </p:nvPr>
        </p:nvSpPr>
        <p:spPr>
          <a:xfrm>
            <a:off x="251520" y="1135285"/>
            <a:ext cx="8740080" cy="4525963"/>
          </a:xfrm>
        </p:spPr>
        <p:txBody>
          <a:bodyPr>
            <a:normAutofit lnSpcReduction="10000"/>
          </a:bodyPr>
          <a:lstStyle/>
          <a:p>
            <a:r>
              <a:rPr lang="en-GB" dirty="0" smtClean="0"/>
              <a:t>Full partners:</a:t>
            </a:r>
            <a:endParaRPr lang="en-GB" sz="2000" dirty="0" smtClean="0"/>
          </a:p>
          <a:p>
            <a:pPr lvl="1"/>
            <a:r>
              <a:rPr lang="en-GB" sz="2000" dirty="0" smtClean="0"/>
              <a:t>CERN (Switzerland)</a:t>
            </a:r>
          </a:p>
          <a:p>
            <a:pPr lvl="1"/>
            <a:r>
              <a:rPr lang="en-GB" sz="2000" dirty="0" err="1" smtClean="0"/>
              <a:t>Ciemat</a:t>
            </a:r>
            <a:r>
              <a:rPr lang="en-GB" sz="2000" dirty="0" smtClean="0"/>
              <a:t> (Spain)</a:t>
            </a:r>
          </a:p>
          <a:p>
            <a:pPr lvl="1"/>
            <a:r>
              <a:rPr lang="en-GB" sz="2000" dirty="0" smtClean="0"/>
              <a:t>CNRS (France)</a:t>
            </a:r>
          </a:p>
          <a:p>
            <a:pPr lvl="1"/>
            <a:r>
              <a:rPr lang="en-GB" sz="2000" dirty="0" err="1" smtClean="0"/>
              <a:t>Fraunhofer</a:t>
            </a:r>
            <a:r>
              <a:rPr lang="en-GB" sz="2000" dirty="0" smtClean="0"/>
              <a:t> FEP (Germany)</a:t>
            </a:r>
          </a:p>
          <a:p>
            <a:pPr lvl="1"/>
            <a:r>
              <a:rPr lang="en-GB" sz="2000" dirty="0" smtClean="0"/>
              <a:t>University of Huddersfield (UK)</a:t>
            </a:r>
          </a:p>
          <a:p>
            <a:pPr lvl="1"/>
            <a:r>
              <a:rPr lang="en-GB" sz="2000" dirty="0" smtClean="0"/>
              <a:t>IBA (Belgium)</a:t>
            </a:r>
          </a:p>
          <a:p>
            <a:pPr lvl="1"/>
            <a:r>
              <a:rPr lang="en-GB" sz="2000" dirty="0" smtClean="0"/>
              <a:t>INCT (Poland)</a:t>
            </a:r>
          </a:p>
          <a:p>
            <a:r>
              <a:rPr lang="en-GB" dirty="0" smtClean="0"/>
              <a:t>Associates:</a:t>
            </a:r>
          </a:p>
          <a:p>
            <a:pPr lvl="1"/>
            <a:r>
              <a:rPr lang="en-GB" sz="2000" dirty="0" err="1" smtClean="0"/>
              <a:t>EBtech</a:t>
            </a:r>
            <a:endParaRPr lang="en-GB" sz="2000" dirty="0" smtClean="0"/>
          </a:p>
          <a:p>
            <a:pPr lvl="1"/>
            <a:r>
              <a:rPr lang="en-GB" sz="2000" dirty="0" smtClean="0"/>
              <a:t>IAEA</a:t>
            </a:r>
          </a:p>
          <a:p>
            <a:pPr lvl="1"/>
            <a:r>
              <a:rPr lang="en-GB" sz="2000" dirty="0" err="1" smtClean="0"/>
              <a:t>iiA</a:t>
            </a:r>
            <a:endParaRPr lang="en-GB" sz="2000" dirty="0" smtClean="0"/>
          </a:p>
          <a:p>
            <a:pPr lvl="1"/>
            <a:r>
              <a:rPr lang="en-GB" sz="2000" dirty="0" smtClean="0"/>
              <a:t>Slovak </a:t>
            </a:r>
            <a:r>
              <a:rPr lang="en-GB" sz="2000" smtClean="0"/>
              <a:t>Medical University</a:t>
            </a:r>
            <a:endParaRPr lang="en-GB" sz="2000" dirty="0" smtClean="0"/>
          </a:p>
        </p:txBody>
      </p:sp>
      <p:sp>
        <p:nvSpPr>
          <p:cNvPr id="5" name="Slide Number Placeholder 4"/>
          <p:cNvSpPr>
            <a:spLocks noGrp="1"/>
          </p:cNvSpPr>
          <p:nvPr>
            <p:ph type="sldNum" sz="quarter" idx="12"/>
          </p:nvPr>
        </p:nvSpPr>
        <p:spPr/>
        <p:txBody>
          <a:bodyPr/>
          <a:lstStyle/>
          <a:p>
            <a:fld id="{81B4523E-0E60-2F49-A1DB-8E66CE3DE81B}" type="slidenum">
              <a:rPr lang="en-GB" smtClean="0"/>
              <a:pPr/>
              <a:t>7</a:t>
            </a:fld>
            <a:endParaRPr lang="en-GB"/>
          </a:p>
        </p:txBody>
      </p:sp>
    </p:spTree>
    <p:extLst>
      <p:ext uri="{BB962C8B-B14F-4D97-AF65-F5344CB8AC3E}">
        <p14:creationId xmlns:p14="http://schemas.microsoft.com/office/powerpoint/2010/main" val="42868394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Deliverables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8</a:t>
            </a:fld>
            <a:endParaRPr lang="en-GB"/>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7384"/>
            <a:ext cx="7572523" cy="6906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1802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Deliverables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sp>
        <p:nvSpPr>
          <p:cNvPr id="7" name="Content Placeholder 2"/>
          <p:cNvSpPr>
            <a:spLocks noGrp="1"/>
          </p:cNvSpPr>
          <p:nvPr>
            <p:ph idx="1"/>
          </p:nvPr>
        </p:nvSpPr>
        <p:spPr>
          <a:xfrm>
            <a:off x="251520" y="1268760"/>
            <a:ext cx="8740080" cy="4525963"/>
          </a:xfrm>
        </p:spPr>
        <p:txBody>
          <a:bodyPr>
            <a:normAutofit/>
          </a:bodyPr>
          <a:lstStyle/>
          <a:p>
            <a:r>
              <a:rPr lang="en-GB" dirty="0" smtClean="0"/>
              <a:t>Go to the EU, so important</a:t>
            </a:r>
          </a:p>
          <a:p>
            <a:r>
              <a:rPr lang="en-GB" dirty="0" smtClean="0"/>
              <a:t>Must be on time</a:t>
            </a:r>
          </a:p>
          <a:p>
            <a:r>
              <a:rPr lang="en-GB" dirty="0" smtClean="0"/>
              <a:t>Approval procedure:</a:t>
            </a:r>
          </a:p>
          <a:p>
            <a:pPr lvl="1"/>
            <a:r>
              <a:rPr lang="en-GB" sz="2000" dirty="0" smtClean="0"/>
              <a:t>well in advance, start writing using template on website</a:t>
            </a:r>
          </a:p>
          <a:p>
            <a:pPr lvl="1"/>
            <a:r>
              <a:rPr lang="en-GB" sz="2000" dirty="0" smtClean="0"/>
              <a:t>&gt;1 month in advance, send to me for comments, </a:t>
            </a:r>
            <a:r>
              <a:rPr lang="en-GB" sz="2000" dirty="0" err="1" smtClean="0"/>
              <a:t>etc</a:t>
            </a:r>
            <a:endParaRPr lang="en-GB" sz="2000" dirty="0" smtClean="0"/>
          </a:p>
          <a:p>
            <a:pPr lvl="1"/>
            <a:r>
              <a:rPr lang="en-GB" sz="2000" dirty="0" smtClean="0"/>
              <a:t>1 month in advance, send to Maurizio</a:t>
            </a:r>
          </a:p>
          <a:p>
            <a:pPr lvl="1"/>
            <a:r>
              <a:rPr lang="en-GB" sz="2000" dirty="0" smtClean="0"/>
              <a:t>Will allow the deliverable to be uploaded by the deadline</a:t>
            </a:r>
          </a:p>
          <a:p>
            <a:r>
              <a:rPr lang="en-GB" dirty="0" smtClean="0"/>
              <a:t>“Reasonable” length: 12-20 pages?</a:t>
            </a:r>
          </a:p>
          <a:p>
            <a:r>
              <a:rPr lang="en-GB" dirty="0" smtClean="0"/>
              <a:t>Scientific documents</a:t>
            </a:r>
          </a:p>
        </p:txBody>
      </p:sp>
    </p:spTree>
    <p:extLst>
      <p:ext uri="{BB962C8B-B14F-4D97-AF65-F5344CB8AC3E}">
        <p14:creationId xmlns:p14="http://schemas.microsoft.com/office/powerpoint/2010/main" val="24790323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8A4A180E42E74A98E0CF60E4682E5F" ma:contentTypeVersion="0" ma:contentTypeDescription="Create a new document." ma:contentTypeScope="" ma:versionID="39f8ba23f63fa5174fa67a825a2c1b4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9AD6EB-DC50-45B1-B5E4-C04AB89B91CB}">
  <ds:schemaRefs>
    <ds:schemaRef ds:uri="http://www.w3.org/XML/1998/namespace"/>
    <ds:schemaRef ds:uri="http://purl.org/dc/elements/1.1/"/>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082DC925-5A6B-4214-A855-323F165702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3B21BFF-A65A-4492-9EE2-63C60DEF990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1029</TotalTime>
  <Words>1434</Words>
  <Application>Microsoft Office PowerPoint</Application>
  <PresentationFormat>On-screen Show (4:3)</PresentationFormat>
  <Paragraphs>181</Paragraphs>
  <Slides>19</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19</vt:i4>
      </vt:variant>
    </vt:vector>
  </HeadingPairs>
  <TitlesOfParts>
    <vt:vector size="27" baseType="lpstr">
      <vt:lpstr>Arial</vt:lpstr>
      <vt:lpstr>Calibri</vt:lpstr>
      <vt:lpstr>Calibri Light</vt:lpstr>
      <vt:lpstr>Wingdings</vt:lpstr>
      <vt:lpstr>Thème Office</vt:lpstr>
      <vt:lpstr>Thème ARIES</vt:lpstr>
      <vt:lpstr>Thème Office</vt:lpstr>
      <vt:lpstr>Office Theme</vt:lpstr>
      <vt:lpstr>PowerPoint Presentation</vt:lpstr>
      <vt:lpstr>Outline</vt:lpstr>
      <vt:lpstr>Agenda</vt:lpstr>
      <vt:lpstr>WP3 in the Plenary</vt:lpstr>
      <vt:lpstr>WP3</vt:lpstr>
      <vt:lpstr>WP3</vt:lpstr>
      <vt:lpstr>WP3 - Partners</vt:lpstr>
      <vt:lpstr>Deliverables</vt:lpstr>
      <vt:lpstr>Deliverables</vt:lpstr>
      <vt:lpstr>Milestones</vt:lpstr>
      <vt:lpstr>Milestones</vt:lpstr>
      <vt:lpstr>Papers</vt:lpstr>
      <vt:lpstr>Papers</vt:lpstr>
      <vt:lpstr>Proof of Concept Fund</vt:lpstr>
      <vt:lpstr>H2020</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Edgecock, Rob (STFC,RAL,PPD)</cp:lastModifiedBy>
  <cp:revision>75</cp:revision>
  <dcterms:created xsi:type="dcterms:W3CDTF">2017-04-26T09:15:49Z</dcterms:created>
  <dcterms:modified xsi:type="dcterms:W3CDTF">2018-05-21T08:04:10Z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0x010100E98A4A180E42E74A98E0CF60E4682E5F</vt:lpwstr>
  </property>
</Properties>
</file>