
<file path=[Content_Types].xml><?xml version="1.0" encoding="utf-8"?>
<Types xmlns="http://schemas.openxmlformats.org/package/2006/content-types">
  <Default Extension="JPG" ContentType="image/jpeg"/>
  <Default Extension="emf" ContentType="image/x-emf"/>
  <Default Extension="jpeg" ContentType="image/jpeg"/>
  <Default Extension="xml" ContentType="application/xml"/>
  <Default Extension="vml" ContentType="application/vnd.openxmlformats-officedocument.vmlDrawing"/>
  <Default Extension="tif" ContentType="image/tif"/>
  <Default Extension="bin" ContentType="application/vnd.openxmlformats-officedocument.presentationml.printerSettings"/>
  <Default Extension="png" ContentType="image/png"/>
  <Default Extension="wmf" ContentType="image/x-wmf"/>
  <Default Extension="rels" ContentType="application/vnd.openxmlformats-package.relationships+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260" r:id="rId2"/>
    <p:sldMasterId id="2147484272" r:id="rId3"/>
    <p:sldMasterId id="2147484294" r:id="rId4"/>
  </p:sldMasterIdLst>
  <p:notesMasterIdLst>
    <p:notesMasterId r:id="rId39"/>
  </p:notesMasterIdLst>
  <p:handoutMasterIdLst>
    <p:handoutMasterId r:id="rId40"/>
  </p:handoutMasterIdLst>
  <p:sldIdLst>
    <p:sldId id="767" r:id="rId5"/>
    <p:sldId id="768" r:id="rId6"/>
    <p:sldId id="762" r:id="rId7"/>
    <p:sldId id="766" r:id="rId8"/>
    <p:sldId id="338" r:id="rId9"/>
    <p:sldId id="569" r:id="rId10"/>
    <p:sldId id="383" r:id="rId11"/>
    <p:sldId id="414" r:id="rId12"/>
    <p:sldId id="468" r:id="rId13"/>
    <p:sldId id="534" r:id="rId14"/>
    <p:sldId id="648" r:id="rId15"/>
    <p:sldId id="656" r:id="rId16"/>
    <p:sldId id="672" r:id="rId17"/>
    <p:sldId id="770" r:id="rId18"/>
    <p:sldId id="678" r:id="rId19"/>
    <p:sldId id="683" r:id="rId20"/>
    <p:sldId id="735" r:id="rId21"/>
    <p:sldId id="736" r:id="rId22"/>
    <p:sldId id="737" r:id="rId23"/>
    <p:sldId id="738" r:id="rId24"/>
    <p:sldId id="679" r:id="rId25"/>
    <p:sldId id="680" r:id="rId26"/>
    <p:sldId id="681" r:id="rId27"/>
    <p:sldId id="682" r:id="rId28"/>
    <p:sldId id="415" r:id="rId29"/>
    <p:sldId id="540" r:id="rId30"/>
    <p:sldId id="771" r:id="rId31"/>
    <p:sldId id="694" r:id="rId32"/>
    <p:sldId id="773" r:id="rId33"/>
    <p:sldId id="772" r:id="rId34"/>
    <p:sldId id="751" r:id="rId35"/>
    <p:sldId id="752" r:id="rId36"/>
    <p:sldId id="754" r:id="rId37"/>
    <p:sldId id="532" r:id="rId38"/>
  </p:sldIdLst>
  <p:sldSz cx="9144000" cy="6858000" type="screen4x3"/>
  <p:notesSz cx="6662738" cy="9906000"/>
  <p:defaultTextStyle>
    <a:defPPr>
      <a:defRPr lang="en-US"/>
    </a:defPPr>
    <a:lvl1pPr algn="l" rtl="0" eaLnBrk="0" fontAlgn="base" hangingPunct="0">
      <a:spcBef>
        <a:spcPct val="0"/>
      </a:spcBef>
      <a:spcAft>
        <a:spcPct val="0"/>
      </a:spcAft>
      <a:defRPr sz="2000" kern="1200">
        <a:solidFill>
          <a:schemeClr val="tx1"/>
        </a:solidFill>
        <a:latin typeface="Comic Sans MS" charset="0"/>
        <a:ea typeface="ＭＳ Ｐゴシック" charset="0"/>
        <a:cs typeface="+mn-cs"/>
      </a:defRPr>
    </a:lvl1pPr>
    <a:lvl2pPr marL="457059" algn="l" rtl="0" eaLnBrk="0" fontAlgn="base" hangingPunct="0">
      <a:spcBef>
        <a:spcPct val="0"/>
      </a:spcBef>
      <a:spcAft>
        <a:spcPct val="0"/>
      </a:spcAft>
      <a:defRPr sz="2000" kern="1200">
        <a:solidFill>
          <a:schemeClr val="tx1"/>
        </a:solidFill>
        <a:latin typeface="Comic Sans MS" charset="0"/>
        <a:ea typeface="ＭＳ Ｐゴシック" charset="0"/>
        <a:cs typeface="+mn-cs"/>
      </a:defRPr>
    </a:lvl2pPr>
    <a:lvl3pPr marL="914118" algn="l" rtl="0" eaLnBrk="0" fontAlgn="base" hangingPunct="0">
      <a:spcBef>
        <a:spcPct val="0"/>
      </a:spcBef>
      <a:spcAft>
        <a:spcPct val="0"/>
      </a:spcAft>
      <a:defRPr sz="2000" kern="1200">
        <a:solidFill>
          <a:schemeClr val="tx1"/>
        </a:solidFill>
        <a:latin typeface="Comic Sans MS" charset="0"/>
        <a:ea typeface="ＭＳ Ｐゴシック" charset="0"/>
        <a:cs typeface="+mn-cs"/>
      </a:defRPr>
    </a:lvl3pPr>
    <a:lvl4pPr marL="1371180" algn="l" rtl="0" eaLnBrk="0" fontAlgn="base" hangingPunct="0">
      <a:spcBef>
        <a:spcPct val="0"/>
      </a:spcBef>
      <a:spcAft>
        <a:spcPct val="0"/>
      </a:spcAft>
      <a:defRPr sz="2000" kern="1200">
        <a:solidFill>
          <a:schemeClr val="tx1"/>
        </a:solidFill>
        <a:latin typeface="Comic Sans MS" charset="0"/>
        <a:ea typeface="ＭＳ Ｐゴシック" charset="0"/>
        <a:cs typeface="+mn-cs"/>
      </a:defRPr>
    </a:lvl4pPr>
    <a:lvl5pPr marL="1828239" algn="l" rtl="0" eaLnBrk="0" fontAlgn="base" hangingPunct="0">
      <a:spcBef>
        <a:spcPct val="0"/>
      </a:spcBef>
      <a:spcAft>
        <a:spcPct val="0"/>
      </a:spcAft>
      <a:defRPr sz="2000" kern="1200">
        <a:solidFill>
          <a:schemeClr val="tx1"/>
        </a:solidFill>
        <a:latin typeface="Comic Sans MS" charset="0"/>
        <a:ea typeface="ＭＳ Ｐゴシック" charset="0"/>
        <a:cs typeface="+mn-cs"/>
      </a:defRPr>
    </a:lvl5pPr>
    <a:lvl6pPr marL="2285298" algn="l" defTabSz="457059" rtl="0" eaLnBrk="1" latinLnBrk="0" hangingPunct="1">
      <a:defRPr sz="2000" kern="1200">
        <a:solidFill>
          <a:schemeClr val="tx1"/>
        </a:solidFill>
        <a:latin typeface="Comic Sans MS" charset="0"/>
        <a:ea typeface="ＭＳ Ｐゴシック" charset="0"/>
        <a:cs typeface="+mn-cs"/>
      </a:defRPr>
    </a:lvl6pPr>
    <a:lvl7pPr marL="2742360" algn="l" defTabSz="457059" rtl="0" eaLnBrk="1" latinLnBrk="0" hangingPunct="1">
      <a:defRPr sz="2000" kern="1200">
        <a:solidFill>
          <a:schemeClr val="tx1"/>
        </a:solidFill>
        <a:latin typeface="Comic Sans MS" charset="0"/>
        <a:ea typeface="ＭＳ Ｐゴシック" charset="0"/>
        <a:cs typeface="+mn-cs"/>
      </a:defRPr>
    </a:lvl7pPr>
    <a:lvl8pPr marL="3199416" algn="l" defTabSz="457059" rtl="0" eaLnBrk="1" latinLnBrk="0" hangingPunct="1">
      <a:defRPr sz="2000" kern="1200">
        <a:solidFill>
          <a:schemeClr val="tx1"/>
        </a:solidFill>
        <a:latin typeface="Comic Sans MS" charset="0"/>
        <a:ea typeface="ＭＳ Ｐゴシック" charset="0"/>
        <a:cs typeface="+mn-cs"/>
      </a:defRPr>
    </a:lvl8pPr>
    <a:lvl9pPr marL="3656478" algn="l" defTabSz="457059" rtl="0" eaLnBrk="1" latinLnBrk="0" hangingPunct="1">
      <a:defRPr sz="2000" kern="1200">
        <a:solidFill>
          <a:schemeClr val="tx1"/>
        </a:solidFill>
        <a:latin typeface="Comic Sans MS" charset="0"/>
        <a:ea typeface="ＭＳ Ｐゴシック" charset="0"/>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0">
          <p15:clr>
            <a:srgbClr val="A4A3A4"/>
          </p15:clr>
        </p15:guide>
        <p15:guide id="2" pos="209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0005"/>
    <a:srgbClr val="3333CC"/>
    <a:srgbClr val="FF9900"/>
    <a:srgbClr val="00CC00"/>
    <a:srgbClr val="3399FF"/>
    <a:srgbClr val="FFCCFF"/>
    <a:srgbClr val="FF99FF"/>
    <a:srgbClr val="FF481D"/>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80" autoAdjust="0"/>
    <p:restoredTop sz="95575" autoAdjust="0"/>
  </p:normalViewPr>
  <p:slideViewPr>
    <p:cSldViewPr>
      <p:cViewPr>
        <p:scale>
          <a:sx n="75" d="100"/>
          <a:sy n="75" d="100"/>
        </p:scale>
        <p:origin x="-1176" y="-29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9696"/>
    </p:cViewPr>
  </p:sorterViewPr>
  <p:notesViewPr>
    <p:cSldViewPr>
      <p:cViewPr varScale="1">
        <p:scale>
          <a:sx n="63" d="100"/>
          <a:sy n="63" d="100"/>
        </p:scale>
        <p:origin x="-2904" y="-114"/>
      </p:cViewPr>
      <p:guideLst>
        <p:guide orient="horz" pos="3120"/>
        <p:guide pos="2098"/>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ACEDD0-2DAF-4CD6-A237-B4E30A2F40EB}" type="doc">
      <dgm:prSet loTypeId="urn:microsoft.com/office/officeart/2005/8/layout/radial1" loCatId="cycle" qsTypeId="urn:microsoft.com/office/officeart/2005/8/quickstyle/3D1" qsCatId="3D" csTypeId="urn:microsoft.com/office/officeart/2005/8/colors/colorful3" csCatId="colorful" phldr="1"/>
      <dgm:spPr/>
      <dgm:t>
        <a:bodyPr/>
        <a:lstStyle/>
        <a:p>
          <a:endParaRPr lang="es-ES"/>
        </a:p>
      </dgm:t>
    </dgm:pt>
    <dgm:pt modelId="{526C6B05-0EB7-4712-A8C4-E858C34E96D4}">
      <dgm:prSet phldrT="[Texto]"/>
      <dgm:spPr/>
      <dgm:t>
        <a:bodyPr/>
        <a:lstStyle/>
        <a:p>
          <a:r>
            <a:rPr lang="en-US" b="1" dirty="0" smtClean="0">
              <a:solidFill>
                <a:srgbClr val="FFFFFF"/>
              </a:solidFill>
              <a:latin typeface="Comic Sans MS" panose="030F0702030302020204" pitchFamily="66" charset="0"/>
            </a:rPr>
            <a:t>Applications of electron beams  and construction of high performance electron linear up to 140 MeV </a:t>
          </a:r>
          <a:endParaRPr lang="en-US" baseline="0" noProof="0" dirty="0">
            <a:solidFill>
              <a:srgbClr val="FFFFFF"/>
            </a:solidFill>
          </a:endParaRPr>
        </a:p>
      </dgm:t>
    </dgm:pt>
    <dgm:pt modelId="{81A335C9-71BF-4471-B736-16DB3E0B91CA}" type="parTrans" cxnId="{B97D1496-DB42-49ED-B2A4-8FBF4EC03146}">
      <dgm:prSet/>
      <dgm:spPr/>
      <dgm:t>
        <a:bodyPr/>
        <a:lstStyle/>
        <a:p>
          <a:endParaRPr lang="es-ES"/>
        </a:p>
      </dgm:t>
    </dgm:pt>
    <dgm:pt modelId="{4FF48E2A-C980-4767-9118-2CF7729E9361}" type="sibTrans" cxnId="{B97D1496-DB42-49ED-B2A4-8FBF4EC03146}">
      <dgm:prSet/>
      <dgm:spPr/>
      <dgm:t>
        <a:bodyPr/>
        <a:lstStyle/>
        <a:p>
          <a:endParaRPr lang="es-ES"/>
        </a:p>
      </dgm:t>
    </dgm:pt>
    <dgm:pt modelId="{4B67A0E4-94D4-43C1-A791-1A9194ECB1EA}">
      <dgm:prSet phldrT="[Texto]" custT="1"/>
      <dgm:spPr/>
      <dgm:t>
        <a:bodyPr/>
        <a:lstStyle/>
        <a:p>
          <a:r>
            <a:rPr lang="en-US" sz="2000" b="1" baseline="0" noProof="0" dirty="0" smtClean="0"/>
            <a:t>Biomedical: </a:t>
          </a:r>
        </a:p>
        <a:p>
          <a:r>
            <a:rPr lang="en-US" sz="1600" b="1" baseline="0" noProof="0" dirty="0" smtClean="0"/>
            <a:t>New radiotherapy approaches: mini-beams, flash</a:t>
          </a:r>
          <a:r>
            <a:rPr lang="mr-IN" sz="1600" b="1" baseline="0" noProof="0" dirty="0" smtClean="0"/>
            <a:t>…</a:t>
          </a:r>
          <a:endParaRPr lang="en-US" sz="1600" b="1" baseline="0" noProof="0" dirty="0"/>
        </a:p>
      </dgm:t>
    </dgm:pt>
    <dgm:pt modelId="{631A4B5E-5B6D-4C4D-95D8-8D1438B09A2B}" type="parTrans" cxnId="{65CAEA07-2CC9-4CDC-BFFD-0E0EE807F91A}">
      <dgm:prSet/>
      <dgm:spPr/>
      <dgm:t>
        <a:bodyPr/>
        <a:lstStyle/>
        <a:p>
          <a:endParaRPr lang="es-ES"/>
        </a:p>
      </dgm:t>
    </dgm:pt>
    <dgm:pt modelId="{2591D3AF-132E-4478-A667-49ABC4A8A11A}" type="sibTrans" cxnId="{65CAEA07-2CC9-4CDC-BFFD-0E0EE807F91A}">
      <dgm:prSet/>
      <dgm:spPr/>
      <dgm:t>
        <a:bodyPr/>
        <a:lstStyle/>
        <a:p>
          <a:endParaRPr lang="es-ES"/>
        </a:p>
      </dgm:t>
    </dgm:pt>
    <dgm:pt modelId="{5D61D39B-22F1-B54D-8050-A54755F84924}">
      <dgm:prSet phldrT="[Texto]" custT="1"/>
      <dgm:spPr/>
      <dgm:t>
        <a:bodyPr/>
        <a:lstStyle/>
        <a:p>
          <a:r>
            <a:rPr lang="en-US" sz="2000" b="1" baseline="0" noProof="0" dirty="0" smtClean="0"/>
            <a:t>Detector Developments:</a:t>
          </a:r>
        </a:p>
        <a:p>
          <a:r>
            <a:rPr lang="en-US" sz="1600" b="1" baseline="0" noProof="0" dirty="0" smtClean="0"/>
            <a:t>MAPS, HV-CMOS, DEPFETs, Diamonds</a:t>
          </a:r>
          <a:endParaRPr lang="en-US" sz="1600" b="1" baseline="0" noProof="0" dirty="0"/>
        </a:p>
      </dgm:t>
    </dgm:pt>
    <dgm:pt modelId="{64095138-CB7E-5041-B363-1E18D6FDDA71}" type="parTrans" cxnId="{E92C4FE4-5369-7D42-8AE8-2AFD47762A48}">
      <dgm:prSet/>
      <dgm:spPr/>
      <dgm:t>
        <a:bodyPr/>
        <a:lstStyle/>
        <a:p>
          <a:endParaRPr lang="es-ES"/>
        </a:p>
      </dgm:t>
    </dgm:pt>
    <dgm:pt modelId="{2DB5878D-6418-9E49-A0DE-08D239CA953E}" type="sibTrans" cxnId="{E92C4FE4-5369-7D42-8AE8-2AFD47762A48}">
      <dgm:prSet/>
      <dgm:spPr/>
      <dgm:t>
        <a:bodyPr/>
        <a:lstStyle/>
        <a:p>
          <a:endParaRPr lang="es-ES"/>
        </a:p>
      </dgm:t>
    </dgm:pt>
    <dgm:pt modelId="{0489FA79-0681-1647-BFA4-248E8AB1706E}">
      <dgm:prSet phldrT="[Texto]" custT="1"/>
      <dgm:spPr/>
      <dgm:t>
        <a:bodyPr/>
        <a:lstStyle/>
        <a:p>
          <a:r>
            <a:rPr lang="en-US" sz="2000" b="1" baseline="0" noProof="0" dirty="0" smtClean="0"/>
            <a:t>Space:</a:t>
          </a:r>
        </a:p>
        <a:p>
          <a:r>
            <a:rPr lang="en-US" sz="1600" b="1" baseline="0" noProof="0" dirty="0" err="1" smtClean="0"/>
            <a:t>Multipactor</a:t>
          </a:r>
          <a:endParaRPr lang="en-US" sz="1600" b="1" baseline="0" noProof="0" dirty="0"/>
        </a:p>
      </dgm:t>
    </dgm:pt>
    <dgm:pt modelId="{3C4D9052-FC55-DF43-A964-CF3863C507E5}" type="parTrans" cxnId="{8D1A3F3C-4A32-7143-8F5A-1A07202FA7C4}">
      <dgm:prSet/>
      <dgm:spPr/>
      <dgm:t>
        <a:bodyPr/>
        <a:lstStyle/>
        <a:p>
          <a:endParaRPr lang="es-ES"/>
        </a:p>
      </dgm:t>
    </dgm:pt>
    <dgm:pt modelId="{3A36B639-69C1-2D4B-B655-A11C4490D20B}" type="sibTrans" cxnId="{8D1A3F3C-4A32-7143-8F5A-1A07202FA7C4}">
      <dgm:prSet/>
      <dgm:spPr/>
      <dgm:t>
        <a:bodyPr/>
        <a:lstStyle/>
        <a:p>
          <a:endParaRPr lang="es-ES"/>
        </a:p>
      </dgm:t>
    </dgm:pt>
    <dgm:pt modelId="{FBCA764B-D922-DE4E-8943-820EE72FCA37}">
      <dgm:prSet phldrT="[Texto]" custT="1"/>
      <dgm:spPr/>
      <dgm:t>
        <a:bodyPr/>
        <a:lstStyle/>
        <a:p>
          <a:r>
            <a:rPr lang="en-US" sz="2000" b="1" baseline="0" noProof="0" dirty="0" smtClean="0"/>
            <a:t>Others:</a:t>
          </a:r>
        </a:p>
        <a:p>
          <a:r>
            <a:rPr lang="en-US" sz="2000" b="1" baseline="0" noProof="0" dirty="0" smtClean="0"/>
            <a:t> </a:t>
          </a:r>
          <a:r>
            <a:rPr lang="en-US" sz="1600" b="1" baseline="0" noProof="0" dirty="0" smtClean="0"/>
            <a:t>Subatomic physics, laser, beam instrumentation, laser plasma lens, THz radiation</a:t>
          </a:r>
          <a:r>
            <a:rPr lang="mr-IN" sz="1600" b="1" baseline="0" noProof="0" dirty="0" smtClean="0"/>
            <a:t>…</a:t>
          </a:r>
          <a:endParaRPr lang="en-US" sz="1600" b="1" baseline="0" noProof="0" dirty="0"/>
        </a:p>
      </dgm:t>
    </dgm:pt>
    <dgm:pt modelId="{EE0DAE0E-AD59-B342-83F0-FE94D2A4A632}" type="parTrans" cxnId="{9605AAD2-BFBA-4B46-9D3D-81303BAA8245}">
      <dgm:prSet/>
      <dgm:spPr/>
      <dgm:t>
        <a:bodyPr/>
        <a:lstStyle/>
        <a:p>
          <a:endParaRPr lang="es-ES"/>
        </a:p>
      </dgm:t>
    </dgm:pt>
    <dgm:pt modelId="{634A2318-2948-004F-8782-A968D555B9EA}" type="sibTrans" cxnId="{9605AAD2-BFBA-4B46-9D3D-81303BAA8245}">
      <dgm:prSet/>
      <dgm:spPr/>
      <dgm:t>
        <a:bodyPr/>
        <a:lstStyle/>
        <a:p>
          <a:endParaRPr lang="es-ES"/>
        </a:p>
      </dgm:t>
    </dgm:pt>
    <dgm:pt modelId="{247C934D-448F-41A7-B32A-912F81187D30}" type="pres">
      <dgm:prSet presAssocID="{FDACEDD0-2DAF-4CD6-A237-B4E30A2F40EB}" presName="cycle" presStyleCnt="0">
        <dgm:presLayoutVars>
          <dgm:chMax val="1"/>
          <dgm:dir/>
          <dgm:animLvl val="ctr"/>
          <dgm:resizeHandles val="exact"/>
        </dgm:presLayoutVars>
      </dgm:prSet>
      <dgm:spPr/>
      <dgm:t>
        <a:bodyPr/>
        <a:lstStyle/>
        <a:p>
          <a:endParaRPr lang="es-ES"/>
        </a:p>
      </dgm:t>
    </dgm:pt>
    <dgm:pt modelId="{6B5361FE-4444-4A36-A8FD-BE723C096048}" type="pres">
      <dgm:prSet presAssocID="{526C6B05-0EB7-4712-A8C4-E858C34E96D4}" presName="centerShape" presStyleLbl="node0" presStyleIdx="0" presStyleCnt="1" custScaleX="163955" custScaleY="139455" custLinFactNeighborX="-60127" custLinFactNeighborY="-11951"/>
      <dgm:spPr/>
      <dgm:t>
        <a:bodyPr/>
        <a:lstStyle/>
        <a:p>
          <a:endParaRPr lang="es-ES"/>
        </a:p>
      </dgm:t>
    </dgm:pt>
    <dgm:pt modelId="{D20C5ABB-E6DE-4C1D-91AD-53042A1C52D9}" type="pres">
      <dgm:prSet presAssocID="{631A4B5E-5B6D-4C4D-95D8-8D1438B09A2B}" presName="Name9" presStyleLbl="parChTrans1D2" presStyleIdx="0" presStyleCnt="4"/>
      <dgm:spPr/>
      <dgm:t>
        <a:bodyPr/>
        <a:lstStyle/>
        <a:p>
          <a:endParaRPr lang="es-ES"/>
        </a:p>
      </dgm:t>
    </dgm:pt>
    <dgm:pt modelId="{7C016CA3-DC3D-41F9-96A4-4B367F35C181}" type="pres">
      <dgm:prSet presAssocID="{631A4B5E-5B6D-4C4D-95D8-8D1438B09A2B}" presName="connTx" presStyleLbl="parChTrans1D2" presStyleIdx="0" presStyleCnt="4"/>
      <dgm:spPr/>
      <dgm:t>
        <a:bodyPr/>
        <a:lstStyle/>
        <a:p>
          <a:endParaRPr lang="es-ES"/>
        </a:p>
      </dgm:t>
    </dgm:pt>
    <dgm:pt modelId="{DE424974-458A-4D15-8311-7860748702DA}" type="pres">
      <dgm:prSet presAssocID="{4B67A0E4-94D4-43C1-A791-1A9194ECB1EA}" presName="node" presStyleLbl="node1" presStyleIdx="0" presStyleCnt="4" custScaleX="124819" custScaleY="70186" custRadScaleRad="105910" custRadScaleInc="-22296">
        <dgm:presLayoutVars>
          <dgm:bulletEnabled val="1"/>
        </dgm:presLayoutVars>
      </dgm:prSet>
      <dgm:spPr/>
      <dgm:t>
        <a:bodyPr/>
        <a:lstStyle/>
        <a:p>
          <a:endParaRPr lang="es-ES"/>
        </a:p>
      </dgm:t>
    </dgm:pt>
    <dgm:pt modelId="{C8C499BB-A870-954C-804B-D7B7B5B20A88}" type="pres">
      <dgm:prSet presAssocID="{64095138-CB7E-5041-B363-1E18D6FDDA71}" presName="Name9" presStyleLbl="parChTrans1D2" presStyleIdx="1" presStyleCnt="4"/>
      <dgm:spPr/>
      <dgm:t>
        <a:bodyPr/>
        <a:lstStyle/>
        <a:p>
          <a:endParaRPr lang="es-ES"/>
        </a:p>
      </dgm:t>
    </dgm:pt>
    <dgm:pt modelId="{2C9FCDE7-6A13-E34E-95D6-9B973C2E781E}" type="pres">
      <dgm:prSet presAssocID="{64095138-CB7E-5041-B363-1E18D6FDDA71}" presName="connTx" presStyleLbl="parChTrans1D2" presStyleIdx="1" presStyleCnt="4"/>
      <dgm:spPr/>
      <dgm:t>
        <a:bodyPr/>
        <a:lstStyle/>
        <a:p>
          <a:endParaRPr lang="es-ES"/>
        </a:p>
      </dgm:t>
    </dgm:pt>
    <dgm:pt modelId="{D67DD959-38E4-DA4B-9E47-2600414AD282}" type="pres">
      <dgm:prSet presAssocID="{5D61D39B-22F1-B54D-8050-A54755F84924}" presName="node" presStyleLbl="node1" presStyleIdx="1" presStyleCnt="4" custScaleX="144054" custScaleY="82276" custRadScaleRad="65000" custRadScaleInc="-89545">
        <dgm:presLayoutVars>
          <dgm:bulletEnabled val="1"/>
        </dgm:presLayoutVars>
      </dgm:prSet>
      <dgm:spPr/>
      <dgm:t>
        <a:bodyPr/>
        <a:lstStyle/>
        <a:p>
          <a:endParaRPr lang="es-ES"/>
        </a:p>
      </dgm:t>
    </dgm:pt>
    <dgm:pt modelId="{06F2C8B6-DEF2-604E-B39E-B5B70BB5EA64}" type="pres">
      <dgm:prSet presAssocID="{3C4D9052-FC55-DF43-A964-CF3863C507E5}" presName="Name9" presStyleLbl="parChTrans1D2" presStyleIdx="2" presStyleCnt="4"/>
      <dgm:spPr/>
      <dgm:t>
        <a:bodyPr/>
        <a:lstStyle/>
        <a:p>
          <a:endParaRPr lang="es-ES"/>
        </a:p>
      </dgm:t>
    </dgm:pt>
    <dgm:pt modelId="{4221AFA6-1AF1-9142-946D-8C9674684D8E}" type="pres">
      <dgm:prSet presAssocID="{3C4D9052-FC55-DF43-A964-CF3863C507E5}" presName="connTx" presStyleLbl="parChTrans1D2" presStyleIdx="2" presStyleCnt="4"/>
      <dgm:spPr/>
      <dgm:t>
        <a:bodyPr/>
        <a:lstStyle/>
        <a:p>
          <a:endParaRPr lang="es-ES"/>
        </a:p>
      </dgm:t>
    </dgm:pt>
    <dgm:pt modelId="{A0226386-B9C1-674A-B112-42EC7DD78485}" type="pres">
      <dgm:prSet presAssocID="{0489FA79-0681-1647-BFA4-248E8AB1706E}" presName="node" presStyleLbl="node1" presStyleIdx="2" presStyleCnt="4" custScaleX="120124" custScaleY="50407" custRadScaleRad="50233" custRadScaleInc="-132915">
        <dgm:presLayoutVars>
          <dgm:bulletEnabled val="1"/>
        </dgm:presLayoutVars>
      </dgm:prSet>
      <dgm:spPr/>
      <dgm:t>
        <a:bodyPr/>
        <a:lstStyle/>
        <a:p>
          <a:endParaRPr lang="es-ES"/>
        </a:p>
      </dgm:t>
    </dgm:pt>
    <dgm:pt modelId="{5B78CB67-8083-174E-8ED4-D4AAC5ABB722}" type="pres">
      <dgm:prSet presAssocID="{EE0DAE0E-AD59-B342-83F0-FE94D2A4A632}" presName="Name9" presStyleLbl="parChTrans1D2" presStyleIdx="3" presStyleCnt="4"/>
      <dgm:spPr/>
      <dgm:t>
        <a:bodyPr/>
        <a:lstStyle/>
        <a:p>
          <a:endParaRPr lang="es-ES"/>
        </a:p>
      </dgm:t>
    </dgm:pt>
    <dgm:pt modelId="{027E7BCD-A6DB-CA46-855E-E89B44C48595}" type="pres">
      <dgm:prSet presAssocID="{EE0DAE0E-AD59-B342-83F0-FE94D2A4A632}" presName="connTx" presStyleLbl="parChTrans1D2" presStyleIdx="3" presStyleCnt="4"/>
      <dgm:spPr/>
      <dgm:t>
        <a:bodyPr/>
        <a:lstStyle/>
        <a:p>
          <a:endParaRPr lang="es-ES"/>
        </a:p>
      </dgm:t>
    </dgm:pt>
    <dgm:pt modelId="{E68C520F-6D41-744D-9952-A11EE1478C40}" type="pres">
      <dgm:prSet presAssocID="{FBCA764B-D922-DE4E-8943-820EE72FCA37}" presName="node" presStyleLbl="node1" presStyleIdx="3" presStyleCnt="4" custScaleX="181595" custScaleY="84721" custRadScaleRad="74911" custRadScaleInc="-153109">
        <dgm:presLayoutVars>
          <dgm:bulletEnabled val="1"/>
        </dgm:presLayoutVars>
      </dgm:prSet>
      <dgm:spPr/>
      <dgm:t>
        <a:bodyPr/>
        <a:lstStyle/>
        <a:p>
          <a:endParaRPr lang="es-ES"/>
        </a:p>
      </dgm:t>
    </dgm:pt>
  </dgm:ptLst>
  <dgm:cxnLst>
    <dgm:cxn modelId="{5EF381F1-141B-FF48-9A66-F8C6E23359D2}" type="presOf" srcId="{64095138-CB7E-5041-B363-1E18D6FDDA71}" destId="{2C9FCDE7-6A13-E34E-95D6-9B973C2E781E}" srcOrd="1" destOrd="0" presId="urn:microsoft.com/office/officeart/2005/8/layout/radial1"/>
    <dgm:cxn modelId="{CEB887B0-5339-7E48-B432-B866E07503D7}" type="presOf" srcId="{631A4B5E-5B6D-4C4D-95D8-8D1438B09A2B}" destId="{D20C5ABB-E6DE-4C1D-91AD-53042A1C52D9}" srcOrd="0" destOrd="0" presId="urn:microsoft.com/office/officeart/2005/8/layout/radial1"/>
    <dgm:cxn modelId="{6058DC4D-1F55-B84C-8CF5-4BB35E58559B}" type="presOf" srcId="{3C4D9052-FC55-DF43-A964-CF3863C507E5}" destId="{4221AFA6-1AF1-9142-946D-8C9674684D8E}" srcOrd="1" destOrd="0" presId="urn:microsoft.com/office/officeart/2005/8/layout/radial1"/>
    <dgm:cxn modelId="{E22FB37B-6B76-3345-9DAC-6C5E213C1FC9}" type="presOf" srcId="{4B67A0E4-94D4-43C1-A791-1A9194ECB1EA}" destId="{DE424974-458A-4D15-8311-7860748702DA}" srcOrd="0" destOrd="0" presId="urn:microsoft.com/office/officeart/2005/8/layout/radial1"/>
    <dgm:cxn modelId="{E92C4FE4-5369-7D42-8AE8-2AFD47762A48}" srcId="{526C6B05-0EB7-4712-A8C4-E858C34E96D4}" destId="{5D61D39B-22F1-B54D-8050-A54755F84924}" srcOrd="1" destOrd="0" parTransId="{64095138-CB7E-5041-B363-1E18D6FDDA71}" sibTransId="{2DB5878D-6418-9E49-A0DE-08D239CA953E}"/>
    <dgm:cxn modelId="{BFA852F6-F43A-2E43-9004-A90653304B5C}" type="presOf" srcId="{64095138-CB7E-5041-B363-1E18D6FDDA71}" destId="{C8C499BB-A870-954C-804B-D7B7B5B20A88}" srcOrd="0" destOrd="0" presId="urn:microsoft.com/office/officeart/2005/8/layout/radial1"/>
    <dgm:cxn modelId="{AB3D0F5E-48BB-D848-8D45-A755E428500E}" type="presOf" srcId="{FBCA764B-D922-DE4E-8943-820EE72FCA37}" destId="{E68C520F-6D41-744D-9952-A11EE1478C40}" srcOrd="0" destOrd="0" presId="urn:microsoft.com/office/officeart/2005/8/layout/radial1"/>
    <dgm:cxn modelId="{F9462ABA-80C2-DB44-893A-81BF74EA06D4}" type="presOf" srcId="{631A4B5E-5B6D-4C4D-95D8-8D1438B09A2B}" destId="{7C016CA3-DC3D-41F9-96A4-4B367F35C181}" srcOrd="1" destOrd="0" presId="urn:microsoft.com/office/officeart/2005/8/layout/radial1"/>
    <dgm:cxn modelId="{9605AAD2-BFBA-4B46-9D3D-81303BAA8245}" srcId="{526C6B05-0EB7-4712-A8C4-E858C34E96D4}" destId="{FBCA764B-D922-DE4E-8943-820EE72FCA37}" srcOrd="3" destOrd="0" parTransId="{EE0DAE0E-AD59-B342-83F0-FE94D2A4A632}" sibTransId="{634A2318-2948-004F-8782-A968D555B9EA}"/>
    <dgm:cxn modelId="{AAA61D71-50EB-604B-A000-4BE20BA4EE71}" type="presOf" srcId="{EE0DAE0E-AD59-B342-83F0-FE94D2A4A632}" destId="{5B78CB67-8083-174E-8ED4-D4AAC5ABB722}" srcOrd="0" destOrd="0" presId="urn:microsoft.com/office/officeart/2005/8/layout/radial1"/>
    <dgm:cxn modelId="{8D1A3F3C-4A32-7143-8F5A-1A07202FA7C4}" srcId="{526C6B05-0EB7-4712-A8C4-E858C34E96D4}" destId="{0489FA79-0681-1647-BFA4-248E8AB1706E}" srcOrd="2" destOrd="0" parTransId="{3C4D9052-FC55-DF43-A964-CF3863C507E5}" sibTransId="{3A36B639-69C1-2D4B-B655-A11C4490D20B}"/>
    <dgm:cxn modelId="{567D0F0B-C4BA-FF40-861B-98E556FDE4B9}" type="presOf" srcId="{5D61D39B-22F1-B54D-8050-A54755F84924}" destId="{D67DD959-38E4-DA4B-9E47-2600414AD282}" srcOrd="0" destOrd="0" presId="urn:microsoft.com/office/officeart/2005/8/layout/radial1"/>
    <dgm:cxn modelId="{E8513E22-FCCE-BE44-937B-5A74DE936D92}" type="presOf" srcId="{EE0DAE0E-AD59-B342-83F0-FE94D2A4A632}" destId="{027E7BCD-A6DB-CA46-855E-E89B44C48595}" srcOrd="1" destOrd="0" presId="urn:microsoft.com/office/officeart/2005/8/layout/radial1"/>
    <dgm:cxn modelId="{E608E49A-F373-5C47-A8D4-5B95D5620748}" type="presOf" srcId="{0489FA79-0681-1647-BFA4-248E8AB1706E}" destId="{A0226386-B9C1-674A-B112-42EC7DD78485}" srcOrd="0" destOrd="0" presId="urn:microsoft.com/office/officeart/2005/8/layout/radial1"/>
    <dgm:cxn modelId="{C5FC1320-4BCE-C54B-B338-E7F4464987DB}" type="presOf" srcId="{526C6B05-0EB7-4712-A8C4-E858C34E96D4}" destId="{6B5361FE-4444-4A36-A8FD-BE723C096048}" srcOrd="0" destOrd="0" presId="urn:microsoft.com/office/officeart/2005/8/layout/radial1"/>
    <dgm:cxn modelId="{B97D1496-DB42-49ED-B2A4-8FBF4EC03146}" srcId="{FDACEDD0-2DAF-4CD6-A237-B4E30A2F40EB}" destId="{526C6B05-0EB7-4712-A8C4-E858C34E96D4}" srcOrd="0" destOrd="0" parTransId="{81A335C9-71BF-4471-B736-16DB3E0B91CA}" sibTransId="{4FF48E2A-C980-4767-9118-2CF7729E9361}"/>
    <dgm:cxn modelId="{65CAEA07-2CC9-4CDC-BFFD-0E0EE807F91A}" srcId="{526C6B05-0EB7-4712-A8C4-E858C34E96D4}" destId="{4B67A0E4-94D4-43C1-A791-1A9194ECB1EA}" srcOrd="0" destOrd="0" parTransId="{631A4B5E-5B6D-4C4D-95D8-8D1438B09A2B}" sibTransId="{2591D3AF-132E-4478-A667-49ABC4A8A11A}"/>
    <dgm:cxn modelId="{E98BCE7D-51A7-9442-A9DF-B4C93C21F4A6}" type="presOf" srcId="{3C4D9052-FC55-DF43-A964-CF3863C507E5}" destId="{06F2C8B6-DEF2-604E-B39E-B5B70BB5EA64}" srcOrd="0" destOrd="0" presId="urn:microsoft.com/office/officeart/2005/8/layout/radial1"/>
    <dgm:cxn modelId="{4F9343E5-23C7-3942-8F24-9FD64EC43078}" type="presOf" srcId="{FDACEDD0-2DAF-4CD6-A237-B4E30A2F40EB}" destId="{247C934D-448F-41A7-B32A-912F81187D30}" srcOrd="0" destOrd="0" presId="urn:microsoft.com/office/officeart/2005/8/layout/radial1"/>
    <dgm:cxn modelId="{5E5BB289-413A-DC49-9624-DA49EABA8B4F}" type="presParOf" srcId="{247C934D-448F-41A7-B32A-912F81187D30}" destId="{6B5361FE-4444-4A36-A8FD-BE723C096048}" srcOrd="0" destOrd="0" presId="urn:microsoft.com/office/officeart/2005/8/layout/radial1"/>
    <dgm:cxn modelId="{541A6C03-8306-5740-91A8-AE6F185E86A6}" type="presParOf" srcId="{247C934D-448F-41A7-B32A-912F81187D30}" destId="{D20C5ABB-E6DE-4C1D-91AD-53042A1C52D9}" srcOrd="1" destOrd="0" presId="urn:microsoft.com/office/officeart/2005/8/layout/radial1"/>
    <dgm:cxn modelId="{1774AABC-B9A8-9A43-AF7B-787A45BD9C6A}" type="presParOf" srcId="{D20C5ABB-E6DE-4C1D-91AD-53042A1C52D9}" destId="{7C016CA3-DC3D-41F9-96A4-4B367F35C181}" srcOrd="0" destOrd="0" presId="urn:microsoft.com/office/officeart/2005/8/layout/radial1"/>
    <dgm:cxn modelId="{832DFCF5-AE19-E741-BB12-2A500651BA3F}" type="presParOf" srcId="{247C934D-448F-41A7-B32A-912F81187D30}" destId="{DE424974-458A-4D15-8311-7860748702DA}" srcOrd="2" destOrd="0" presId="urn:microsoft.com/office/officeart/2005/8/layout/radial1"/>
    <dgm:cxn modelId="{251BC3C8-BF43-9341-A9BE-A2ECB113FED5}" type="presParOf" srcId="{247C934D-448F-41A7-B32A-912F81187D30}" destId="{C8C499BB-A870-954C-804B-D7B7B5B20A88}" srcOrd="3" destOrd="0" presId="urn:microsoft.com/office/officeart/2005/8/layout/radial1"/>
    <dgm:cxn modelId="{06A03F4C-16DC-DA4C-8A81-012EAB0E6CC3}" type="presParOf" srcId="{C8C499BB-A870-954C-804B-D7B7B5B20A88}" destId="{2C9FCDE7-6A13-E34E-95D6-9B973C2E781E}" srcOrd="0" destOrd="0" presId="urn:microsoft.com/office/officeart/2005/8/layout/radial1"/>
    <dgm:cxn modelId="{2B2908DA-91AA-0345-8A3F-1FE2FC1FFFD2}" type="presParOf" srcId="{247C934D-448F-41A7-B32A-912F81187D30}" destId="{D67DD959-38E4-DA4B-9E47-2600414AD282}" srcOrd="4" destOrd="0" presId="urn:microsoft.com/office/officeart/2005/8/layout/radial1"/>
    <dgm:cxn modelId="{9ACC3A39-3736-824A-9108-DC4A886CDBC2}" type="presParOf" srcId="{247C934D-448F-41A7-B32A-912F81187D30}" destId="{06F2C8B6-DEF2-604E-B39E-B5B70BB5EA64}" srcOrd="5" destOrd="0" presId="urn:microsoft.com/office/officeart/2005/8/layout/radial1"/>
    <dgm:cxn modelId="{F95776C8-B2DB-BB4D-8A07-9850D23AD7BF}" type="presParOf" srcId="{06F2C8B6-DEF2-604E-B39E-B5B70BB5EA64}" destId="{4221AFA6-1AF1-9142-946D-8C9674684D8E}" srcOrd="0" destOrd="0" presId="urn:microsoft.com/office/officeart/2005/8/layout/radial1"/>
    <dgm:cxn modelId="{1D46C12C-5B1F-B641-8A38-1FECEB4347C9}" type="presParOf" srcId="{247C934D-448F-41A7-B32A-912F81187D30}" destId="{A0226386-B9C1-674A-B112-42EC7DD78485}" srcOrd="6" destOrd="0" presId="urn:microsoft.com/office/officeart/2005/8/layout/radial1"/>
    <dgm:cxn modelId="{3076C155-C1BF-C04D-B3D6-59B3A6A40F38}" type="presParOf" srcId="{247C934D-448F-41A7-B32A-912F81187D30}" destId="{5B78CB67-8083-174E-8ED4-D4AAC5ABB722}" srcOrd="7" destOrd="0" presId="urn:microsoft.com/office/officeart/2005/8/layout/radial1"/>
    <dgm:cxn modelId="{83295C0B-9687-394B-BC28-E41E4A209795}" type="presParOf" srcId="{5B78CB67-8083-174E-8ED4-D4AAC5ABB722}" destId="{027E7BCD-A6DB-CA46-855E-E89B44C48595}" srcOrd="0" destOrd="0" presId="urn:microsoft.com/office/officeart/2005/8/layout/radial1"/>
    <dgm:cxn modelId="{A38BA7DD-8636-2A42-941A-3B074254D1B4}" type="presParOf" srcId="{247C934D-448F-41A7-B32A-912F81187D30}" destId="{E68C520F-6D41-744D-9952-A11EE1478C40}" srcOrd="8"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42362A-F9F2-484E-8A14-2CEDCC2586A5}"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s-ES"/>
        </a:p>
      </dgm:t>
    </dgm:pt>
    <dgm:pt modelId="{BCCF2C7C-E8F1-4BEA-8561-385C4A2CB6C3}">
      <dgm:prSet phldrT="[Texto]" custT="1"/>
      <dgm:spPr/>
      <dgm:t>
        <a:bodyPr/>
        <a:lstStyle/>
        <a:p>
          <a:pPr algn="ctr"/>
          <a:r>
            <a:rPr lang="en-US" sz="2400" dirty="0" smtClean="0"/>
            <a:t>The  main goal of FEVHER project is to demonstrate that VHEE are suitable for innovative RT applications in particular by allowing Grid and FLASH methodologies, which are likely to represent a major breakthrough in RT. </a:t>
          </a:r>
          <a:endParaRPr lang="en-US" sz="2400" b="0" i="0" baseline="0" dirty="0" smtClean="0">
            <a:latin typeface="+mj-lt"/>
            <a:cs typeface="Apple Casual"/>
          </a:endParaRPr>
        </a:p>
      </dgm:t>
    </dgm:pt>
    <dgm:pt modelId="{BC40F0CC-073D-4F29-889E-4E404D8BC59B}" type="parTrans" cxnId="{08723B9D-8B7B-49D1-9C17-A44D976CCE59}">
      <dgm:prSet/>
      <dgm:spPr/>
      <dgm:t>
        <a:bodyPr/>
        <a:lstStyle/>
        <a:p>
          <a:endParaRPr lang="es-ES"/>
        </a:p>
      </dgm:t>
    </dgm:pt>
    <dgm:pt modelId="{BF5A9AF8-5D6A-4809-AB94-0525ECFECC72}" type="sibTrans" cxnId="{08723B9D-8B7B-49D1-9C17-A44D976CCE59}">
      <dgm:prSet/>
      <dgm:spPr/>
      <dgm:t>
        <a:bodyPr/>
        <a:lstStyle/>
        <a:p>
          <a:endParaRPr lang="es-ES"/>
        </a:p>
      </dgm:t>
    </dgm:pt>
    <dgm:pt modelId="{0E044C73-4442-4271-8EE0-C545143AFDA2}">
      <dgm:prSet phldrT="[Texto]" custT="1"/>
      <dgm:spPr/>
      <dgm:t>
        <a:bodyPr/>
        <a:lstStyle/>
        <a:p>
          <a:r>
            <a:rPr lang="en-GB" sz="1800" noProof="0" dirty="0" smtClean="0">
              <a:latin typeface="+mj-lt"/>
              <a:cs typeface="Apple Casual"/>
            </a:rPr>
            <a:t>Adaptation and Exploitation of the existing Facilities</a:t>
          </a:r>
          <a:endParaRPr lang="en-GB" sz="1800" noProof="0" dirty="0">
            <a:latin typeface="+mj-lt"/>
            <a:cs typeface="Apple Casual"/>
          </a:endParaRPr>
        </a:p>
      </dgm:t>
    </dgm:pt>
    <dgm:pt modelId="{D2D9912B-FACC-4ED9-9FEB-A475ABAA6720}" type="parTrans" cxnId="{7AE8896C-6F21-45E8-A126-6E171B68698B}">
      <dgm:prSet/>
      <dgm:spPr/>
      <dgm:t>
        <a:bodyPr/>
        <a:lstStyle/>
        <a:p>
          <a:endParaRPr lang="es-ES"/>
        </a:p>
      </dgm:t>
    </dgm:pt>
    <dgm:pt modelId="{2B80BC96-9616-4687-9DA1-FD0E9FBA3C80}" type="sibTrans" cxnId="{7AE8896C-6F21-45E8-A126-6E171B68698B}">
      <dgm:prSet/>
      <dgm:spPr/>
      <dgm:t>
        <a:bodyPr/>
        <a:lstStyle/>
        <a:p>
          <a:endParaRPr lang="es-ES"/>
        </a:p>
      </dgm:t>
    </dgm:pt>
    <dgm:pt modelId="{BB6066EA-3B56-AC4B-802C-E18C399A410C}">
      <dgm:prSet phldrT="[Texto]" custT="1"/>
      <dgm:spPr/>
      <dgm:t>
        <a:bodyPr/>
        <a:lstStyle/>
        <a:p>
          <a:r>
            <a:rPr lang="en-GB" sz="1800" noProof="0" dirty="0" smtClean="0">
              <a:latin typeface="+mj-lt"/>
              <a:cs typeface="Apple Casual"/>
            </a:rPr>
            <a:t>Medical Physics: Modelling and </a:t>
          </a:r>
          <a:r>
            <a:rPr lang="en-GB" sz="1800" noProof="0" dirty="0" err="1" smtClean="0">
              <a:latin typeface="+mj-lt"/>
              <a:cs typeface="Apple Casual"/>
            </a:rPr>
            <a:t>Dosimetry</a:t>
          </a:r>
          <a:endParaRPr lang="en-GB" sz="1800" noProof="0" dirty="0">
            <a:latin typeface="+mj-lt"/>
            <a:cs typeface="Apple Casual"/>
          </a:endParaRPr>
        </a:p>
      </dgm:t>
    </dgm:pt>
    <dgm:pt modelId="{FC25D084-117E-A646-B79C-8EBCC21F6185}" type="parTrans" cxnId="{A86BB0C1-77CD-C749-B87D-4AE98F1E6E64}">
      <dgm:prSet/>
      <dgm:spPr/>
      <dgm:t>
        <a:bodyPr/>
        <a:lstStyle/>
        <a:p>
          <a:endParaRPr lang="es-ES_tradnl"/>
        </a:p>
      </dgm:t>
    </dgm:pt>
    <dgm:pt modelId="{9DA4E16F-205A-A048-B084-9D5B4EA4E3C4}" type="sibTrans" cxnId="{A86BB0C1-77CD-C749-B87D-4AE98F1E6E64}">
      <dgm:prSet/>
      <dgm:spPr/>
      <dgm:t>
        <a:bodyPr/>
        <a:lstStyle/>
        <a:p>
          <a:endParaRPr lang="es-ES_tradnl"/>
        </a:p>
      </dgm:t>
    </dgm:pt>
    <dgm:pt modelId="{440EB524-B9EE-4E54-8B6A-F9CBCD7A1E07}">
      <dgm:prSet phldrT="[Texto]" custT="1"/>
      <dgm:spPr/>
      <dgm:t>
        <a:bodyPr/>
        <a:lstStyle/>
        <a:p>
          <a:r>
            <a:rPr lang="en-GB" sz="2400" noProof="0" dirty="0" smtClean="0">
              <a:latin typeface="+mj-lt"/>
              <a:cs typeface="Apple Casual"/>
            </a:rPr>
            <a:t> CNRS</a:t>
          </a:r>
          <a:r>
            <a:rPr lang="en-GB" sz="2400" noProof="0" smtClean="0">
              <a:latin typeface="+mj-lt"/>
              <a:cs typeface="Apple Casual"/>
            </a:rPr>
            <a:t>, University </a:t>
          </a:r>
          <a:r>
            <a:rPr lang="en-GB" sz="2400" noProof="0" dirty="0" smtClean="0">
              <a:latin typeface="+mj-lt"/>
              <a:cs typeface="Apple Casual"/>
            </a:rPr>
            <a:t>of Manchester, Institute Curie, CERN                 </a:t>
          </a:r>
          <a:endParaRPr lang="en-GB" sz="2400" noProof="0" dirty="0">
            <a:solidFill>
              <a:srgbClr val="008000"/>
            </a:solidFill>
            <a:latin typeface="+mj-lt"/>
            <a:cs typeface="Apple Casual"/>
          </a:endParaRPr>
        </a:p>
      </dgm:t>
    </dgm:pt>
    <dgm:pt modelId="{4CEE6E73-14B8-4315-8035-FB05D675AFAE}" type="sibTrans" cxnId="{B2671F6D-7604-4258-9A38-247A79ED8D94}">
      <dgm:prSet/>
      <dgm:spPr/>
      <dgm:t>
        <a:bodyPr/>
        <a:lstStyle/>
        <a:p>
          <a:endParaRPr lang="es-ES"/>
        </a:p>
      </dgm:t>
    </dgm:pt>
    <dgm:pt modelId="{A7F3AD0C-524D-4B37-9117-BCD3C84E583C}" type="parTrans" cxnId="{B2671F6D-7604-4258-9A38-247A79ED8D94}">
      <dgm:prSet/>
      <dgm:spPr/>
      <dgm:t>
        <a:bodyPr/>
        <a:lstStyle/>
        <a:p>
          <a:endParaRPr lang="es-ES"/>
        </a:p>
      </dgm:t>
    </dgm:pt>
    <dgm:pt modelId="{37B1C9BA-5386-8844-8DD1-DA512ED54FDE}">
      <dgm:prSet phldrT="[Texto]" custT="1"/>
      <dgm:spPr/>
      <dgm:t>
        <a:bodyPr/>
        <a:lstStyle/>
        <a:p>
          <a:r>
            <a:rPr lang="en-GB" sz="1800" noProof="0" dirty="0" smtClean="0">
              <a:latin typeface="+mj-lt"/>
              <a:cs typeface="Apple Casual"/>
            </a:rPr>
            <a:t>In Vitro Radiobiology</a:t>
          </a:r>
          <a:endParaRPr lang="en-GB" sz="1800" noProof="0" dirty="0">
            <a:latin typeface="+mj-lt"/>
            <a:cs typeface="Apple Casual"/>
          </a:endParaRPr>
        </a:p>
      </dgm:t>
    </dgm:pt>
    <dgm:pt modelId="{D0561FC2-9367-2148-8E46-9631194DD70E}" type="parTrans" cxnId="{BCCC3399-ABDE-C941-AE81-B0081755F9A8}">
      <dgm:prSet/>
      <dgm:spPr/>
      <dgm:t>
        <a:bodyPr/>
        <a:lstStyle/>
        <a:p>
          <a:endParaRPr lang="fr-FR"/>
        </a:p>
      </dgm:t>
    </dgm:pt>
    <dgm:pt modelId="{2C2BB7B8-29E7-F34C-8F0F-B07ABA7EE952}" type="sibTrans" cxnId="{BCCC3399-ABDE-C941-AE81-B0081755F9A8}">
      <dgm:prSet/>
      <dgm:spPr/>
      <dgm:t>
        <a:bodyPr/>
        <a:lstStyle/>
        <a:p>
          <a:endParaRPr lang="fr-FR"/>
        </a:p>
      </dgm:t>
    </dgm:pt>
    <dgm:pt modelId="{E4FA1D47-4EC8-BE46-8C42-20F3B4E200E3}">
      <dgm:prSet phldrT="[Texto]" custT="1"/>
      <dgm:spPr/>
      <dgm:t>
        <a:bodyPr/>
        <a:lstStyle/>
        <a:p>
          <a:r>
            <a:rPr lang="en-GB" sz="1800" noProof="0" dirty="0" smtClean="0">
              <a:latin typeface="+mj-lt"/>
              <a:cs typeface="Apple Casual"/>
            </a:rPr>
            <a:t>In Vivo and pre-Clinical studies</a:t>
          </a:r>
          <a:endParaRPr lang="en-GB" sz="1800" noProof="0" dirty="0">
            <a:latin typeface="+mj-lt"/>
            <a:cs typeface="Apple Casual"/>
          </a:endParaRPr>
        </a:p>
      </dgm:t>
    </dgm:pt>
    <dgm:pt modelId="{A99486B7-75C4-0845-9A3D-A0633039776C}" type="parTrans" cxnId="{46C754D7-DE0A-F441-B18C-1422B8AB2FB6}">
      <dgm:prSet/>
      <dgm:spPr/>
      <dgm:t>
        <a:bodyPr/>
        <a:lstStyle/>
        <a:p>
          <a:endParaRPr lang="fr-FR"/>
        </a:p>
      </dgm:t>
    </dgm:pt>
    <dgm:pt modelId="{48EE78C1-BB6D-604E-9095-1BDFB4CEA682}" type="sibTrans" cxnId="{46C754D7-DE0A-F441-B18C-1422B8AB2FB6}">
      <dgm:prSet/>
      <dgm:spPr/>
      <dgm:t>
        <a:bodyPr/>
        <a:lstStyle/>
        <a:p>
          <a:endParaRPr lang="fr-FR"/>
        </a:p>
      </dgm:t>
    </dgm:pt>
    <dgm:pt modelId="{69B45099-BF90-0243-92EE-F6642019ED79}">
      <dgm:prSet phldrT="[Texto]" custT="1"/>
      <dgm:spPr/>
      <dgm:t>
        <a:bodyPr/>
        <a:lstStyle/>
        <a:p>
          <a:r>
            <a:rPr lang="fr-FR" sz="1800" noProof="0" dirty="0" smtClean="0">
              <a:latin typeface="+mj-lt"/>
              <a:cs typeface="Apple Casual"/>
            </a:rPr>
            <a:t>D</a:t>
          </a:r>
          <a:r>
            <a:rPr lang="en-GB" sz="1800" noProof="0" dirty="0" err="1" smtClean="0">
              <a:latin typeface="+mj-lt"/>
              <a:cs typeface="Apple Casual"/>
            </a:rPr>
            <a:t>esign</a:t>
          </a:r>
          <a:r>
            <a:rPr lang="en-GB" sz="1800" noProof="0" dirty="0" smtClean="0">
              <a:latin typeface="+mj-lt"/>
              <a:cs typeface="Apple Casual"/>
            </a:rPr>
            <a:t> of an optimized future machine for VHEE</a:t>
          </a:r>
          <a:endParaRPr lang="en-GB" sz="1800" noProof="0" dirty="0">
            <a:latin typeface="+mj-lt"/>
            <a:cs typeface="Apple Casual"/>
          </a:endParaRPr>
        </a:p>
      </dgm:t>
    </dgm:pt>
    <dgm:pt modelId="{5BFE7466-9BC7-3849-B2BD-2DC4C839F046}" type="parTrans" cxnId="{C2D59DA6-C822-8945-9347-7ABA5298D150}">
      <dgm:prSet/>
      <dgm:spPr/>
      <dgm:t>
        <a:bodyPr/>
        <a:lstStyle/>
        <a:p>
          <a:endParaRPr lang="fr-FR"/>
        </a:p>
      </dgm:t>
    </dgm:pt>
    <dgm:pt modelId="{9730A2A1-A381-2945-BCC8-24B09AA15813}" type="sibTrans" cxnId="{C2D59DA6-C822-8945-9347-7ABA5298D150}">
      <dgm:prSet/>
      <dgm:spPr/>
      <dgm:t>
        <a:bodyPr/>
        <a:lstStyle/>
        <a:p>
          <a:endParaRPr lang="fr-FR"/>
        </a:p>
      </dgm:t>
    </dgm:pt>
    <dgm:pt modelId="{D134C879-CF6B-4984-9E01-37923D116CBA}" type="pres">
      <dgm:prSet presAssocID="{E442362A-F9F2-484E-8A14-2CEDCC2586A5}" presName="hierChild1" presStyleCnt="0">
        <dgm:presLayoutVars>
          <dgm:chPref val="1"/>
          <dgm:dir/>
          <dgm:animOne val="branch"/>
          <dgm:animLvl val="lvl"/>
          <dgm:resizeHandles/>
        </dgm:presLayoutVars>
      </dgm:prSet>
      <dgm:spPr/>
      <dgm:t>
        <a:bodyPr/>
        <a:lstStyle/>
        <a:p>
          <a:endParaRPr lang="es-ES"/>
        </a:p>
      </dgm:t>
    </dgm:pt>
    <dgm:pt modelId="{7BFBB79B-292E-483E-965B-3DF954FD272B}" type="pres">
      <dgm:prSet presAssocID="{BCCF2C7C-E8F1-4BEA-8561-385C4A2CB6C3}" presName="hierRoot1" presStyleCnt="0"/>
      <dgm:spPr/>
      <dgm:t>
        <a:bodyPr/>
        <a:lstStyle/>
        <a:p>
          <a:endParaRPr lang="es-ES"/>
        </a:p>
      </dgm:t>
    </dgm:pt>
    <dgm:pt modelId="{A61E546C-B059-4D76-B412-2D741863062A}" type="pres">
      <dgm:prSet presAssocID="{BCCF2C7C-E8F1-4BEA-8561-385C4A2CB6C3}" presName="composite" presStyleCnt="0"/>
      <dgm:spPr/>
      <dgm:t>
        <a:bodyPr/>
        <a:lstStyle/>
        <a:p>
          <a:endParaRPr lang="es-ES"/>
        </a:p>
      </dgm:t>
    </dgm:pt>
    <dgm:pt modelId="{8ABC1959-BCDE-4EE0-91F6-E2A6C5A381C9}" type="pres">
      <dgm:prSet presAssocID="{BCCF2C7C-E8F1-4BEA-8561-385C4A2CB6C3}" presName="background" presStyleLbl="node0" presStyleIdx="0" presStyleCnt="1"/>
      <dgm:spPr/>
      <dgm:t>
        <a:bodyPr/>
        <a:lstStyle/>
        <a:p>
          <a:endParaRPr lang="es-ES"/>
        </a:p>
      </dgm:t>
    </dgm:pt>
    <dgm:pt modelId="{1D823831-4B66-4190-B19F-4981A3FF7CBC}" type="pres">
      <dgm:prSet presAssocID="{BCCF2C7C-E8F1-4BEA-8561-385C4A2CB6C3}" presName="text" presStyleLbl="fgAcc0" presStyleIdx="0" presStyleCnt="1" custScaleX="662474" custScaleY="206916" custLinFactNeighborX="-6974" custLinFactNeighborY="-47075">
        <dgm:presLayoutVars>
          <dgm:chPref val="3"/>
        </dgm:presLayoutVars>
      </dgm:prSet>
      <dgm:spPr/>
      <dgm:t>
        <a:bodyPr/>
        <a:lstStyle/>
        <a:p>
          <a:endParaRPr lang="es-ES"/>
        </a:p>
      </dgm:t>
    </dgm:pt>
    <dgm:pt modelId="{722CA260-4151-4B08-9905-2475AA7A160D}" type="pres">
      <dgm:prSet presAssocID="{BCCF2C7C-E8F1-4BEA-8561-385C4A2CB6C3}" presName="hierChild2" presStyleCnt="0"/>
      <dgm:spPr/>
      <dgm:t>
        <a:bodyPr/>
        <a:lstStyle/>
        <a:p>
          <a:endParaRPr lang="es-ES"/>
        </a:p>
      </dgm:t>
    </dgm:pt>
    <dgm:pt modelId="{0FC5619E-F40F-44FD-8AA1-1641955E9536}" type="pres">
      <dgm:prSet presAssocID="{A7F3AD0C-524D-4B37-9117-BCD3C84E583C}" presName="Name10" presStyleLbl="parChTrans1D2" presStyleIdx="0" presStyleCnt="1"/>
      <dgm:spPr/>
      <dgm:t>
        <a:bodyPr/>
        <a:lstStyle/>
        <a:p>
          <a:endParaRPr lang="es-ES"/>
        </a:p>
      </dgm:t>
    </dgm:pt>
    <dgm:pt modelId="{9FF8C659-33E9-4C0F-9697-8B8B576BB49B}" type="pres">
      <dgm:prSet presAssocID="{440EB524-B9EE-4E54-8B6A-F9CBCD7A1E07}" presName="hierRoot2" presStyleCnt="0"/>
      <dgm:spPr/>
      <dgm:t>
        <a:bodyPr/>
        <a:lstStyle/>
        <a:p>
          <a:endParaRPr lang="es-ES"/>
        </a:p>
      </dgm:t>
    </dgm:pt>
    <dgm:pt modelId="{F36669A4-98C6-45A0-8E22-6098CEF8C50B}" type="pres">
      <dgm:prSet presAssocID="{440EB524-B9EE-4E54-8B6A-F9CBCD7A1E07}" presName="composite2" presStyleCnt="0"/>
      <dgm:spPr/>
      <dgm:t>
        <a:bodyPr/>
        <a:lstStyle/>
        <a:p>
          <a:endParaRPr lang="es-ES"/>
        </a:p>
      </dgm:t>
    </dgm:pt>
    <dgm:pt modelId="{44459802-D21C-4081-8329-E30DEE8D7BEA}" type="pres">
      <dgm:prSet presAssocID="{440EB524-B9EE-4E54-8B6A-F9CBCD7A1E07}" presName="background2" presStyleLbl="node2" presStyleIdx="0" presStyleCnt="1"/>
      <dgm:spPr/>
      <dgm:t>
        <a:bodyPr/>
        <a:lstStyle/>
        <a:p>
          <a:endParaRPr lang="es-ES"/>
        </a:p>
      </dgm:t>
    </dgm:pt>
    <dgm:pt modelId="{7D763F89-DAB6-49FE-AF30-29F5653D86C6}" type="pres">
      <dgm:prSet presAssocID="{440EB524-B9EE-4E54-8B6A-F9CBCD7A1E07}" presName="text2" presStyleLbl="fgAcc2" presStyleIdx="0" presStyleCnt="1" custScaleX="679284" custScaleY="64035" custLinFactNeighborX="-9668" custLinFactNeighborY="-41485">
        <dgm:presLayoutVars>
          <dgm:chPref val="3"/>
        </dgm:presLayoutVars>
      </dgm:prSet>
      <dgm:spPr/>
      <dgm:t>
        <a:bodyPr/>
        <a:lstStyle/>
        <a:p>
          <a:endParaRPr lang="es-ES"/>
        </a:p>
      </dgm:t>
    </dgm:pt>
    <dgm:pt modelId="{6278AF8D-C0E2-42E6-B6E3-1D1E67C1DC32}" type="pres">
      <dgm:prSet presAssocID="{440EB524-B9EE-4E54-8B6A-F9CBCD7A1E07}" presName="hierChild3" presStyleCnt="0"/>
      <dgm:spPr/>
      <dgm:t>
        <a:bodyPr/>
        <a:lstStyle/>
        <a:p>
          <a:endParaRPr lang="es-ES"/>
        </a:p>
      </dgm:t>
    </dgm:pt>
    <dgm:pt modelId="{5D2172BA-ED98-4EBE-8CD2-4AAE4F679246}" type="pres">
      <dgm:prSet presAssocID="{D2D9912B-FACC-4ED9-9FEB-A475ABAA6720}" presName="Name17" presStyleLbl="parChTrans1D3" presStyleIdx="0" presStyleCnt="5"/>
      <dgm:spPr/>
      <dgm:t>
        <a:bodyPr/>
        <a:lstStyle/>
        <a:p>
          <a:endParaRPr lang="es-ES"/>
        </a:p>
      </dgm:t>
    </dgm:pt>
    <dgm:pt modelId="{F3FB2341-71B9-470B-AB5F-6F1F5E8E5482}" type="pres">
      <dgm:prSet presAssocID="{0E044C73-4442-4271-8EE0-C545143AFDA2}" presName="hierRoot3" presStyleCnt="0"/>
      <dgm:spPr/>
      <dgm:t>
        <a:bodyPr/>
        <a:lstStyle/>
        <a:p>
          <a:endParaRPr lang="es-ES"/>
        </a:p>
      </dgm:t>
    </dgm:pt>
    <dgm:pt modelId="{9749A0E6-48A7-4647-B139-FC7277FEDD63}" type="pres">
      <dgm:prSet presAssocID="{0E044C73-4442-4271-8EE0-C545143AFDA2}" presName="composite3" presStyleCnt="0"/>
      <dgm:spPr/>
      <dgm:t>
        <a:bodyPr/>
        <a:lstStyle/>
        <a:p>
          <a:endParaRPr lang="es-ES"/>
        </a:p>
      </dgm:t>
    </dgm:pt>
    <dgm:pt modelId="{D771F26E-BDEA-428D-9804-3CAB46F6B3B2}" type="pres">
      <dgm:prSet presAssocID="{0E044C73-4442-4271-8EE0-C545143AFDA2}" presName="background3" presStyleLbl="node3" presStyleIdx="0" presStyleCnt="5"/>
      <dgm:spPr/>
      <dgm:t>
        <a:bodyPr/>
        <a:lstStyle/>
        <a:p>
          <a:endParaRPr lang="es-ES"/>
        </a:p>
      </dgm:t>
    </dgm:pt>
    <dgm:pt modelId="{FEFA9006-06D7-4918-B82F-0FCF1BC73733}" type="pres">
      <dgm:prSet presAssocID="{0E044C73-4442-4271-8EE0-C545143AFDA2}" presName="text3" presStyleLbl="fgAcc3" presStyleIdx="0" presStyleCnt="5" custScaleX="118577" custScaleY="228691" custLinFactNeighborX="-1090" custLinFactNeighborY="-6458">
        <dgm:presLayoutVars>
          <dgm:chPref val="3"/>
        </dgm:presLayoutVars>
      </dgm:prSet>
      <dgm:spPr/>
      <dgm:t>
        <a:bodyPr/>
        <a:lstStyle/>
        <a:p>
          <a:endParaRPr lang="es-ES"/>
        </a:p>
      </dgm:t>
    </dgm:pt>
    <dgm:pt modelId="{DBC323DC-5AEF-4552-8292-2F70106C9711}" type="pres">
      <dgm:prSet presAssocID="{0E044C73-4442-4271-8EE0-C545143AFDA2}" presName="hierChild4" presStyleCnt="0"/>
      <dgm:spPr/>
      <dgm:t>
        <a:bodyPr/>
        <a:lstStyle/>
        <a:p>
          <a:endParaRPr lang="es-ES"/>
        </a:p>
      </dgm:t>
    </dgm:pt>
    <dgm:pt modelId="{F82072B7-2B30-BD4A-B498-D5897FE0C2F8}" type="pres">
      <dgm:prSet presAssocID="{FC25D084-117E-A646-B79C-8EBCC21F6185}" presName="Name17" presStyleLbl="parChTrans1D3" presStyleIdx="1" presStyleCnt="5"/>
      <dgm:spPr/>
      <dgm:t>
        <a:bodyPr/>
        <a:lstStyle/>
        <a:p>
          <a:endParaRPr lang="es-ES_tradnl"/>
        </a:p>
      </dgm:t>
    </dgm:pt>
    <dgm:pt modelId="{302D5462-8070-0245-B0B8-0A3BD29AAA3F}" type="pres">
      <dgm:prSet presAssocID="{BB6066EA-3B56-AC4B-802C-E18C399A410C}" presName="hierRoot3" presStyleCnt="0"/>
      <dgm:spPr/>
    </dgm:pt>
    <dgm:pt modelId="{1331821A-C1B6-CC41-9EB5-82C8F2B3D26D}" type="pres">
      <dgm:prSet presAssocID="{BB6066EA-3B56-AC4B-802C-E18C399A410C}" presName="composite3" presStyleCnt="0"/>
      <dgm:spPr/>
    </dgm:pt>
    <dgm:pt modelId="{A3380057-640B-8848-99BC-8EA29E7798D6}" type="pres">
      <dgm:prSet presAssocID="{BB6066EA-3B56-AC4B-802C-E18C399A410C}" presName="background3" presStyleLbl="node3" presStyleIdx="1" presStyleCnt="5"/>
      <dgm:spPr/>
    </dgm:pt>
    <dgm:pt modelId="{DD6F92F7-7DBA-5D49-AA13-38B6BD0AC846}" type="pres">
      <dgm:prSet presAssocID="{BB6066EA-3B56-AC4B-802C-E18C399A410C}" presName="text3" presStyleLbl="fgAcc3" presStyleIdx="1" presStyleCnt="5" custScaleX="106532" custScaleY="239262" custLinFactNeighborX="-9949" custLinFactNeighborY="-5312">
        <dgm:presLayoutVars>
          <dgm:chPref val="3"/>
        </dgm:presLayoutVars>
      </dgm:prSet>
      <dgm:spPr/>
      <dgm:t>
        <a:bodyPr/>
        <a:lstStyle/>
        <a:p>
          <a:endParaRPr lang="es-ES_tradnl"/>
        </a:p>
      </dgm:t>
    </dgm:pt>
    <dgm:pt modelId="{5EED47AD-814C-C34F-A5F5-2DC5AD91F8FF}" type="pres">
      <dgm:prSet presAssocID="{BB6066EA-3B56-AC4B-802C-E18C399A410C}" presName="hierChild4" presStyleCnt="0"/>
      <dgm:spPr/>
    </dgm:pt>
    <dgm:pt modelId="{A9611E0E-148A-CA49-BD1B-5DCB868BE576}" type="pres">
      <dgm:prSet presAssocID="{D0561FC2-9367-2148-8E46-9631194DD70E}" presName="Name17" presStyleLbl="parChTrans1D3" presStyleIdx="2" presStyleCnt="5"/>
      <dgm:spPr/>
      <dgm:t>
        <a:bodyPr/>
        <a:lstStyle/>
        <a:p>
          <a:endParaRPr lang="fr-FR"/>
        </a:p>
      </dgm:t>
    </dgm:pt>
    <dgm:pt modelId="{54F914DA-3655-9F46-8AAD-F00364F62799}" type="pres">
      <dgm:prSet presAssocID="{37B1C9BA-5386-8844-8DD1-DA512ED54FDE}" presName="hierRoot3" presStyleCnt="0"/>
      <dgm:spPr/>
    </dgm:pt>
    <dgm:pt modelId="{9BA421C1-856E-2E49-A4F2-5F5094B6CD0C}" type="pres">
      <dgm:prSet presAssocID="{37B1C9BA-5386-8844-8DD1-DA512ED54FDE}" presName="composite3" presStyleCnt="0"/>
      <dgm:spPr/>
    </dgm:pt>
    <dgm:pt modelId="{6D10BA61-B92F-0848-9989-C21A6DA8E777}" type="pres">
      <dgm:prSet presAssocID="{37B1C9BA-5386-8844-8DD1-DA512ED54FDE}" presName="background3" presStyleLbl="node3" presStyleIdx="2" presStyleCnt="5"/>
      <dgm:spPr/>
    </dgm:pt>
    <dgm:pt modelId="{4F4FBB95-6425-6743-900F-9122D63C2A64}" type="pres">
      <dgm:prSet presAssocID="{37B1C9BA-5386-8844-8DD1-DA512ED54FDE}" presName="text3" presStyleLbl="fgAcc3" presStyleIdx="2" presStyleCnt="5" custScaleX="100474" custScaleY="232218" custLinFactNeighborX="-14881" custLinFactNeighborY="280">
        <dgm:presLayoutVars>
          <dgm:chPref val="3"/>
        </dgm:presLayoutVars>
      </dgm:prSet>
      <dgm:spPr/>
      <dgm:t>
        <a:bodyPr/>
        <a:lstStyle/>
        <a:p>
          <a:endParaRPr lang="fr-FR"/>
        </a:p>
      </dgm:t>
    </dgm:pt>
    <dgm:pt modelId="{DDF5BCA6-0A5E-9E49-A91A-46B336987C27}" type="pres">
      <dgm:prSet presAssocID="{37B1C9BA-5386-8844-8DD1-DA512ED54FDE}" presName="hierChild4" presStyleCnt="0"/>
      <dgm:spPr/>
    </dgm:pt>
    <dgm:pt modelId="{A8B09E74-6EB4-AC43-94BF-6CD8F101ECBB}" type="pres">
      <dgm:prSet presAssocID="{A99486B7-75C4-0845-9A3D-A0633039776C}" presName="Name17" presStyleLbl="parChTrans1D3" presStyleIdx="3" presStyleCnt="5"/>
      <dgm:spPr/>
      <dgm:t>
        <a:bodyPr/>
        <a:lstStyle/>
        <a:p>
          <a:endParaRPr lang="fr-FR"/>
        </a:p>
      </dgm:t>
    </dgm:pt>
    <dgm:pt modelId="{D83D5706-7721-A64F-8A1D-C3A743877EDF}" type="pres">
      <dgm:prSet presAssocID="{E4FA1D47-4EC8-BE46-8C42-20F3B4E200E3}" presName="hierRoot3" presStyleCnt="0"/>
      <dgm:spPr/>
    </dgm:pt>
    <dgm:pt modelId="{8FF479DA-8045-5A46-B5E7-7FF930187221}" type="pres">
      <dgm:prSet presAssocID="{E4FA1D47-4EC8-BE46-8C42-20F3B4E200E3}" presName="composite3" presStyleCnt="0"/>
      <dgm:spPr/>
    </dgm:pt>
    <dgm:pt modelId="{C90807FF-5517-4546-A60C-F75D131FD826}" type="pres">
      <dgm:prSet presAssocID="{E4FA1D47-4EC8-BE46-8C42-20F3B4E200E3}" presName="background3" presStyleLbl="node3" presStyleIdx="3" presStyleCnt="5"/>
      <dgm:spPr/>
    </dgm:pt>
    <dgm:pt modelId="{25FCF15E-7963-9941-A127-FDB40F24EC47}" type="pres">
      <dgm:prSet presAssocID="{E4FA1D47-4EC8-BE46-8C42-20F3B4E200E3}" presName="text3" presStyleLbl="fgAcc3" presStyleIdx="3" presStyleCnt="5" custScaleX="95127" custScaleY="227909" custLinFactNeighborX="-18183" custLinFactNeighborY="-4590">
        <dgm:presLayoutVars>
          <dgm:chPref val="3"/>
        </dgm:presLayoutVars>
      </dgm:prSet>
      <dgm:spPr/>
      <dgm:t>
        <a:bodyPr/>
        <a:lstStyle/>
        <a:p>
          <a:endParaRPr lang="fr-FR"/>
        </a:p>
      </dgm:t>
    </dgm:pt>
    <dgm:pt modelId="{CE6A6C47-CF9C-DD44-8565-0FB6D922A3FE}" type="pres">
      <dgm:prSet presAssocID="{E4FA1D47-4EC8-BE46-8C42-20F3B4E200E3}" presName="hierChild4" presStyleCnt="0"/>
      <dgm:spPr/>
    </dgm:pt>
    <dgm:pt modelId="{C5912B79-BED3-1042-AA6A-C1FBCE9544B8}" type="pres">
      <dgm:prSet presAssocID="{5BFE7466-9BC7-3849-B2BD-2DC4C839F046}" presName="Name17" presStyleLbl="parChTrans1D3" presStyleIdx="4" presStyleCnt="5"/>
      <dgm:spPr/>
      <dgm:t>
        <a:bodyPr/>
        <a:lstStyle/>
        <a:p>
          <a:endParaRPr lang="fr-FR"/>
        </a:p>
      </dgm:t>
    </dgm:pt>
    <dgm:pt modelId="{5E66201F-D472-CB49-BB63-202E50541DB4}" type="pres">
      <dgm:prSet presAssocID="{69B45099-BF90-0243-92EE-F6642019ED79}" presName="hierRoot3" presStyleCnt="0"/>
      <dgm:spPr/>
    </dgm:pt>
    <dgm:pt modelId="{4CD385C1-9799-6646-8B3B-87EAFF720A50}" type="pres">
      <dgm:prSet presAssocID="{69B45099-BF90-0243-92EE-F6642019ED79}" presName="composite3" presStyleCnt="0"/>
      <dgm:spPr/>
    </dgm:pt>
    <dgm:pt modelId="{39B8E1C1-CA43-6744-B0C3-46B65A8F7B25}" type="pres">
      <dgm:prSet presAssocID="{69B45099-BF90-0243-92EE-F6642019ED79}" presName="background3" presStyleLbl="node3" presStyleIdx="4" presStyleCnt="5"/>
      <dgm:spPr/>
    </dgm:pt>
    <dgm:pt modelId="{01ED5B03-B9A6-8343-8079-0DD9BCDFEDAC}" type="pres">
      <dgm:prSet presAssocID="{69B45099-BF90-0243-92EE-F6642019ED79}" presName="text3" presStyleLbl="fgAcc3" presStyleIdx="4" presStyleCnt="5" custScaleX="111487" custScaleY="222280" custLinFactNeighborX="-25891" custLinFactNeighborY="-47">
        <dgm:presLayoutVars>
          <dgm:chPref val="3"/>
        </dgm:presLayoutVars>
      </dgm:prSet>
      <dgm:spPr/>
      <dgm:t>
        <a:bodyPr/>
        <a:lstStyle/>
        <a:p>
          <a:endParaRPr lang="fr-FR"/>
        </a:p>
      </dgm:t>
    </dgm:pt>
    <dgm:pt modelId="{4AE27F93-E8B3-7041-A14A-87018108DF33}" type="pres">
      <dgm:prSet presAssocID="{69B45099-BF90-0243-92EE-F6642019ED79}" presName="hierChild4" presStyleCnt="0"/>
      <dgm:spPr/>
    </dgm:pt>
  </dgm:ptLst>
  <dgm:cxnLst>
    <dgm:cxn modelId="{0858AEB1-09E4-A24E-8BBE-CCA30C1B42C8}" type="presOf" srcId="{37B1C9BA-5386-8844-8DD1-DA512ED54FDE}" destId="{4F4FBB95-6425-6743-900F-9122D63C2A64}" srcOrd="0" destOrd="0" presId="urn:microsoft.com/office/officeart/2005/8/layout/hierarchy1"/>
    <dgm:cxn modelId="{AA7A6228-50FD-2141-816C-FAF75C58CE35}" type="presOf" srcId="{440EB524-B9EE-4E54-8B6A-F9CBCD7A1E07}" destId="{7D763F89-DAB6-49FE-AF30-29F5653D86C6}" srcOrd="0" destOrd="0" presId="urn:microsoft.com/office/officeart/2005/8/layout/hierarchy1"/>
    <dgm:cxn modelId="{790751E4-3F24-EA48-B8AD-A2F0E3E88AFA}" type="presOf" srcId="{D2D9912B-FACC-4ED9-9FEB-A475ABAA6720}" destId="{5D2172BA-ED98-4EBE-8CD2-4AAE4F679246}" srcOrd="0" destOrd="0" presId="urn:microsoft.com/office/officeart/2005/8/layout/hierarchy1"/>
    <dgm:cxn modelId="{4D832524-3A6A-7247-A86F-CBFEB5ADCC3F}" type="presOf" srcId="{69B45099-BF90-0243-92EE-F6642019ED79}" destId="{01ED5B03-B9A6-8343-8079-0DD9BCDFEDAC}" srcOrd="0" destOrd="0" presId="urn:microsoft.com/office/officeart/2005/8/layout/hierarchy1"/>
    <dgm:cxn modelId="{1C145116-AFFB-E846-A6E0-A316EB1D4E49}" type="presOf" srcId="{FC25D084-117E-A646-B79C-8EBCC21F6185}" destId="{F82072B7-2B30-BD4A-B498-D5897FE0C2F8}" srcOrd="0" destOrd="0" presId="urn:microsoft.com/office/officeart/2005/8/layout/hierarchy1"/>
    <dgm:cxn modelId="{08723B9D-8B7B-49D1-9C17-A44D976CCE59}" srcId="{E442362A-F9F2-484E-8A14-2CEDCC2586A5}" destId="{BCCF2C7C-E8F1-4BEA-8561-385C4A2CB6C3}" srcOrd="0" destOrd="0" parTransId="{BC40F0CC-073D-4F29-889E-4E404D8BC59B}" sibTransId="{BF5A9AF8-5D6A-4809-AB94-0525ECFECC72}"/>
    <dgm:cxn modelId="{9E6BC56D-D80D-C942-98B8-924A1766647D}" type="presOf" srcId="{E4FA1D47-4EC8-BE46-8C42-20F3B4E200E3}" destId="{25FCF15E-7963-9941-A127-FDB40F24EC47}" srcOrd="0" destOrd="0" presId="urn:microsoft.com/office/officeart/2005/8/layout/hierarchy1"/>
    <dgm:cxn modelId="{4944A8FE-C149-F54D-ADDF-AF5CB9F90590}" type="presOf" srcId="{0E044C73-4442-4271-8EE0-C545143AFDA2}" destId="{FEFA9006-06D7-4918-B82F-0FCF1BC73733}" srcOrd="0" destOrd="0" presId="urn:microsoft.com/office/officeart/2005/8/layout/hierarchy1"/>
    <dgm:cxn modelId="{B2671F6D-7604-4258-9A38-247A79ED8D94}" srcId="{BCCF2C7C-E8F1-4BEA-8561-385C4A2CB6C3}" destId="{440EB524-B9EE-4E54-8B6A-F9CBCD7A1E07}" srcOrd="0" destOrd="0" parTransId="{A7F3AD0C-524D-4B37-9117-BCD3C84E583C}" sibTransId="{4CEE6E73-14B8-4315-8035-FB05D675AFAE}"/>
    <dgm:cxn modelId="{C2D59DA6-C822-8945-9347-7ABA5298D150}" srcId="{440EB524-B9EE-4E54-8B6A-F9CBCD7A1E07}" destId="{69B45099-BF90-0243-92EE-F6642019ED79}" srcOrd="4" destOrd="0" parTransId="{5BFE7466-9BC7-3849-B2BD-2DC4C839F046}" sibTransId="{9730A2A1-A381-2945-BCC8-24B09AA15813}"/>
    <dgm:cxn modelId="{46C754D7-DE0A-F441-B18C-1422B8AB2FB6}" srcId="{440EB524-B9EE-4E54-8B6A-F9CBCD7A1E07}" destId="{E4FA1D47-4EC8-BE46-8C42-20F3B4E200E3}" srcOrd="3" destOrd="0" parTransId="{A99486B7-75C4-0845-9A3D-A0633039776C}" sibTransId="{48EE78C1-BB6D-604E-9095-1BDFB4CEA682}"/>
    <dgm:cxn modelId="{3A6C2B8B-9179-A84E-9150-213BDE737B2D}" type="presOf" srcId="{D0561FC2-9367-2148-8E46-9631194DD70E}" destId="{A9611E0E-148A-CA49-BD1B-5DCB868BE576}" srcOrd="0" destOrd="0" presId="urn:microsoft.com/office/officeart/2005/8/layout/hierarchy1"/>
    <dgm:cxn modelId="{453C1204-A3A1-F840-88D3-9C8E9747AA5A}" type="presOf" srcId="{BCCF2C7C-E8F1-4BEA-8561-385C4A2CB6C3}" destId="{1D823831-4B66-4190-B19F-4981A3FF7CBC}" srcOrd="0" destOrd="0" presId="urn:microsoft.com/office/officeart/2005/8/layout/hierarchy1"/>
    <dgm:cxn modelId="{7AE8896C-6F21-45E8-A126-6E171B68698B}" srcId="{440EB524-B9EE-4E54-8B6A-F9CBCD7A1E07}" destId="{0E044C73-4442-4271-8EE0-C545143AFDA2}" srcOrd="0" destOrd="0" parTransId="{D2D9912B-FACC-4ED9-9FEB-A475ABAA6720}" sibTransId="{2B80BC96-9616-4687-9DA1-FD0E9FBA3C80}"/>
    <dgm:cxn modelId="{46C3FC88-2E6C-AE47-B43F-3C0A745F3BE0}" type="presOf" srcId="{BB6066EA-3B56-AC4B-802C-E18C399A410C}" destId="{DD6F92F7-7DBA-5D49-AA13-38B6BD0AC846}" srcOrd="0" destOrd="0" presId="urn:microsoft.com/office/officeart/2005/8/layout/hierarchy1"/>
    <dgm:cxn modelId="{E1810545-E7F5-CE45-9C59-AFB11F07EE66}" type="presOf" srcId="{A99486B7-75C4-0845-9A3D-A0633039776C}" destId="{A8B09E74-6EB4-AC43-94BF-6CD8F101ECBB}" srcOrd="0" destOrd="0" presId="urn:microsoft.com/office/officeart/2005/8/layout/hierarchy1"/>
    <dgm:cxn modelId="{BCCC3399-ABDE-C941-AE81-B0081755F9A8}" srcId="{440EB524-B9EE-4E54-8B6A-F9CBCD7A1E07}" destId="{37B1C9BA-5386-8844-8DD1-DA512ED54FDE}" srcOrd="2" destOrd="0" parTransId="{D0561FC2-9367-2148-8E46-9631194DD70E}" sibTransId="{2C2BB7B8-29E7-F34C-8F0F-B07ABA7EE952}"/>
    <dgm:cxn modelId="{00988D4A-A4EA-E049-B171-03ED010A6C57}" type="presOf" srcId="{A7F3AD0C-524D-4B37-9117-BCD3C84E583C}" destId="{0FC5619E-F40F-44FD-8AA1-1641955E9536}" srcOrd="0" destOrd="0" presId="urn:microsoft.com/office/officeart/2005/8/layout/hierarchy1"/>
    <dgm:cxn modelId="{4BF07B80-AB7E-9B4A-8549-2BA712B37FC2}" type="presOf" srcId="{E442362A-F9F2-484E-8A14-2CEDCC2586A5}" destId="{D134C879-CF6B-4984-9E01-37923D116CBA}" srcOrd="0" destOrd="0" presId="urn:microsoft.com/office/officeart/2005/8/layout/hierarchy1"/>
    <dgm:cxn modelId="{5C09D4A5-F788-E941-A746-43CCC951B5E4}" type="presOf" srcId="{5BFE7466-9BC7-3849-B2BD-2DC4C839F046}" destId="{C5912B79-BED3-1042-AA6A-C1FBCE9544B8}" srcOrd="0" destOrd="0" presId="urn:microsoft.com/office/officeart/2005/8/layout/hierarchy1"/>
    <dgm:cxn modelId="{A86BB0C1-77CD-C749-B87D-4AE98F1E6E64}" srcId="{440EB524-B9EE-4E54-8B6A-F9CBCD7A1E07}" destId="{BB6066EA-3B56-AC4B-802C-E18C399A410C}" srcOrd="1" destOrd="0" parTransId="{FC25D084-117E-A646-B79C-8EBCC21F6185}" sibTransId="{9DA4E16F-205A-A048-B084-9D5B4EA4E3C4}"/>
    <dgm:cxn modelId="{664579B5-1424-9C43-BD08-3836E1F86C7C}" type="presParOf" srcId="{D134C879-CF6B-4984-9E01-37923D116CBA}" destId="{7BFBB79B-292E-483E-965B-3DF954FD272B}" srcOrd="0" destOrd="0" presId="urn:microsoft.com/office/officeart/2005/8/layout/hierarchy1"/>
    <dgm:cxn modelId="{9F296C6F-B755-D14B-9A2E-45D217308229}" type="presParOf" srcId="{7BFBB79B-292E-483E-965B-3DF954FD272B}" destId="{A61E546C-B059-4D76-B412-2D741863062A}" srcOrd="0" destOrd="0" presId="urn:microsoft.com/office/officeart/2005/8/layout/hierarchy1"/>
    <dgm:cxn modelId="{0B00A1B7-DC7C-9E44-8360-5803D0030EE2}" type="presParOf" srcId="{A61E546C-B059-4D76-B412-2D741863062A}" destId="{8ABC1959-BCDE-4EE0-91F6-E2A6C5A381C9}" srcOrd="0" destOrd="0" presId="urn:microsoft.com/office/officeart/2005/8/layout/hierarchy1"/>
    <dgm:cxn modelId="{ED3B558A-087C-3941-A1D8-2629DB226203}" type="presParOf" srcId="{A61E546C-B059-4D76-B412-2D741863062A}" destId="{1D823831-4B66-4190-B19F-4981A3FF7CBC}" srcOrd="1" destOrd="0" presId="urn:microsoft.com/office/officeart/2005/8/layout/hierarchy1"/>
    <dgm:cxn modelId="{7255AEE7-2F85-0248-9AC6-F33A80D7314B}" type="presParOf" srcId="{7BFBB79B-292E-483E-965B-3DF954FD272B}" destId="{722CA260-4151-4B08-9905-2475AA7A160D}" srcOrd="1" destOrd="0" presId="urn:microsoft.com/office/officeart/2005/8/layout/hierarchy1"/>
    <dgm:cxn modelId="{7DDE23B6-736B-B042-872E-807A3F64ED0D}" type="presParOf" srcId="{722CA260-4151-4B08-9905-2475AA7A160D}" destId="{0FC5619E-F40F-44FD-8AA1-1641955E9536}" srcOrd="0" destOrd="0" presId="urn:microsoft.com/office/officeart/2005/8/layout/hierarchy1"/>
    <dgm:cxn modelId="{C7E047E4-CB62-2341-A9C7-2FA44FC33F38}" type="presParOf" srcId="{722CA260-4151-4B08-9905-2475AA7A160D}" destId="{9FF8C659-33E9-4C0F-9697-8B8B576BB49B}" srcOrd="1" destOrd="0" presId="urn:microsoft.com/office/officeart/2005/8/layout/hierarchy1"/>
    <dgm:cxn modelId="{511BE1D8-D697-9C43-BDF4-6C4740CEFB07}" type="presParOf" srcId="{9FF8C659-33E9-4C0F-9697-8B8B576BB49B}" destId="{F36669A4-98C6-45A0-8E22-6098CEF8C50B}" srcOrd="0" destOrd="0" presId="urn:microsoft.com/office/officeart/2005/8/layout/hierarchy1"/>
    <dgm:cxn modelId="{60F04607-53DB-4F49-A777-01DE3CBFC277}" type="presParOf" srcId="{F36669A4-98C6-45A0-8E22-6098CEF8C50B}" destId="{44459802-D21C-4081-8329-E30DEE8D7BEA}" srcOrd="0" destOrd="0" presId="urn:microsoft.com/office/officeart/2005/8/layout/hierarchy1"/>
    <dgm:cxn modelId="{4B194234-5089-3D4A-BBE3-27171B43D3B8}" type="presParOf" srcId="{F36669A4-98C6-45A0-8E22-6098CEF8C50B}" destId="{7D763F89-DAB6-49FE-AF30-29F5653D86C6}" srcOrd="1" destOrd="0" presId="urn:microsoft.com/office/officeart/2005/8/layout/hierarchy1"/>
    <dgm:cxn modelId="{E6454F7D-4D6C-3B4D-92D4-8C3BA9145916}" type="presParOf" srcId="{9FF8C659-33E9-4C0F-9697-8B8B576BB49B}" destId="{6278AF8D-C0E2-42E6-B6E3-1D1E67C1DC32}" srcOrd="1" destOrd="0" presId="urn:microsoft.com/office/officeart/2005/8/layout/hierarchy1"/>
    <dgm:cxn modelId="{0CA43BBF-276E-BD4A-8D48-2146753A9726}" type="presParOf" srcId="{6278AF8D-C0E2-42E6-B6E3-1D1E67C1DC32}" destId="{5D2172BA-ED98-4EBE-8CD2-4AAE4F679246}" srcOrd="0" destOrd="0" presId="urn:microsoft.com/office/officeart/2005/8/layout/hierarchy1"/>
    <dgm:cxn modelId="{A70E1206-C9A5-224A-AF8E-FC3CD3DBAE0E}" type="presParOf" srcId="{6278AF8D-C0E2-42E6-B6E3-1D1E67C1DC32}" destId="{F3FB2341-71B9-470B-AB5F-6F1F5E8E5482}" srcOrd="1" destOrd="0" presId="urn:microsoft.com/office/officeart/2005/8/layout/hierarchy1"/>
    <dgm:cxn modelId="{C06D8785-C52B-C440-BE87-3B584828BC84}" type="presParOf" srcId="{F3FB2341-71B9-470B-AB5F-6F1F5E8E5482}" destId="{9749A0E6-48A7-4647-B139-FC7277FEDD63}" srcOrd="0" destOrd="0" presId="urn:microsoft.com/office/officeart/2005/8/layout/hierarchy1"/>
    <dgm:cxn modelId="{9DBF4A8F-C324-C14F-9526-FEE5EDF3C4E6}" type="presParOf" srcId="{9749A0E6-48A7-4647-B139-FC7277FEDD63}" destId="{D771F26E-BDEA-428D-9804-3CAB46F6B3B2}" srcOrd="0" destOrd="0" presId="urn:microsoft.com/office/officeart/2005/8/layout/hierarchy1"/>
    <dgm:cxn modelId="{79ACCDBF-A638-F446-B6E2-F3BD0D96EFB4}" type="presParOf" srcId="{9749A0E6-48A7-4647-B139-FC7277FEDD63}" destId="{FEFA9006-06D7-4918-B82F-0FCF1BC73733}" srcOrd="1" destOrd="0" presId="urn:microsoft.com/office/officeart/2005/8/layout/hierarchy1"/>
    <dgm:cxn modelId="{BA3C5C6D-84EC-7245-A2CB-9E0520C6645F}" type="presParOf" srcId="{F3FB2341-71B9-470B-AB5F-6F1F5E8E5482}" destId="{DBC323DC-5AEF-4552-8292-2F70106C9711}" srcOrd="1" destOrd="0" presId="urn:microsoft.com/office/officeart/2005/8/layout/hierarchy1"/>
    <dgm:cxn modelId="{67328AB0-E0B4-D246-9D6B-8D80F49B4572}" type="presParOf" srcId="{6278AF8D-C0E2-42E6-B6E3-1D1E67C1DC32}" destId="{F82072B7-2B30-BD4A-B498-D5897FE0C2F8}" srcOrd="2" destOrd="0" presId="urn:microsoft.com/office/officeart/2005/8/layout/hierarchy1"/>
    <dgm:cxn modelId="{46D05851-86F7-0247-8F3E-0114D3FD9294}" type="presParOf" srcId="{6278AF8D-C0E2-42E6-B6E3-1D1E67C1DC32}" destId="{302D5462-8070-0245-B0B8-0A3BD29AAA3F}" srcOrd="3" destOrd="0" presId="urn:microsoft.com/office/officeart/2005/8/layout/hierarchy1"/>
    <dgm:cxn modelId="{E618C0ED-7928-1A4D-B735-ABC5D74626C1}" type="presParOf" srcId="{302D5462-8070-0245-B0B8-0A3BD29AAA3F}" destId="{1331821A-C1B6-CC41-9EB5-82C8F2B3D26D}" srcOrd="0" destOrd="0" presId="urn:microsoft.com/office/officeart/2005/8/layout/hierarchy1"/>
    <dgm:cxn modelId="{6C70286E-FA1B-AC4E-8C01-F3839270F28F}" type="presParOf" srcId="{1331821A-C1B6-CC41-9EB5-82C8F2B3D26D}" destId="{A3380057-640B-8848-99BC-8EA29E7798D6}" srcOrd="0" destOrd="0" presId="urn:microsoft.com/office/officeart/2005/8/layout/hierarchy1"/>
    <dgm:cxn modelId="{AB11F6F1-B0DA-D847-91C9-30F5407407BB}" type="presParOf" srcId="{1331821A-C1B6-CC41-9EB5-82C8F2B3D26D}" destId="{DD6F92F7-7DBA-5D49-AA13-38B6BD0AC846}" srcOrd="1" destOrd="0" presId="urn:microsoft.com/office/officeart/2005/8/layout/hierarchy1"/>
    <dgm:cxn modelId="{E2A7A410-0ADF-9E43-8AEE-3A920661B60A}" type="presParOf" srcId="{302D5462-8070-0245-B0B8-0A3BD29AAA3F}" destId="{5EED47AD-814C-C34F-A5F5-2DC5AD91F8FF}" srcOrd="1" destOrd="0" presId="urn:microsoft.com/office/officeart/2005/8/layout/hierarchy1"/>
    <dgm:cxn modelId="{9C3EF611-5FDB-DD47-8D3A-F559C70B4887}" type="presParOf" srcId="{6278AF8D-C0E2-42E6-B6E3-1D1E67C1DC32}" destId="{A9611E0E-148A-CA49-BD1B-5DCB868BE576}" srcOrd="4" destOrd="0" presId="urn:microsoft.com/office/officeart/2005/8/layout/hierarchy1"/>
    <dgm:cxn modelId="{0471F9F4-AD74-1E40-9A20-DC513E61605F}" type="presParOf" srcId="{6278AF8D-C0E2-42E6-B6E3-1D1E67C1DC32}" destId="{54F914DA-3655-9F46-8AAD-F00364F62799}" srcOrd="5" destOrd="0" presId="urn:microsoft.com/office/officeart/2005/8/layout/hierarchy1"/>
    <dgm:cxn modelId="{8D55C221-4919-DF4D-B9D0-FCD01CFCC7EA}" type="presParOf" srcId="{54F914DA-3655-9F46-8AAD-F00364F62799}" destId="{9BA421C1-856E-2E49-A4F2-5F5094B6CD0C}" srcOrd="0" destOrd="0" presId="urn:microsoft.com/office/officeart/2005/8/layout/hierarchy1"/>
    <dgm:cxn modelId="{74BB082E-F100-9841-B02B-EA81881877D5}" type="presParOf" srcId="{9BA421C1-856E-2E49-A4F2-5F5094B6CD0C}" destId="{6D10BA61-B92F-0848-9989-C21A6DA8E777}" srcOrd="0" destOrd="0" presId="urn:microsoft.com/office/officeart/2005/8/layout/hierarchy1"/>
    <dgm:cxn modelId="{8BA8A39F-BFE8-264E-BD35-253E834B5B97}" type="presParOf" srcId="{9BA421C1-856E-2E49-A4F2-5F5094B6CD0C}" destId="{4F4FBB95-6425-6743-900F-9122D63C2A64}" srcOrd="1" destOrd="0" presId="urn:microsoft.com/office/officeart/2005/8/layout/hierarchy1"/>
    <dgm:cxn modelId="{E7B6A35D-255D-1149-98F5-7E20EBAB46B4}" type="presParOf" srcId="{54F914DA-3655-9F46-8AAD-F00364F62799}" destId="{DDF5BCA6-0A5E-9E49-A91A-46B336987C27}" srcOrd="1" destOrd="0" presId="urn:microsoft.com/office/officeart/2005/8/layout/hierarchy1"/>
    <dgm:cxn modelId="{17F1AAA3-9FF7-D347-B410-27D252385BDB}" type="presParOf" srcId="{6278AF8D-C0E2-42E6-B6E3-1D1E67C1DC32}" destId="{A8B09E74-6EB4-AC43-94BF-6CD8F101ECBB}" srcOrd="6" destOrd="0" presId="urn:microsoft.com/office/officeart/2005/8/layout/hierarchy1"/>
    <dgm:cxn modelId="{15132467-50E7-B447-BC6C-E7411443FE29}" type="presParOf" srcId="{6278AF8D-C0E2-42E6-B6E3-1D1E67C1DC32}" destId="{D83D5706-7721-A64F-8A1D-C3A743877EDF}" srcOrd="7" destOrd="0" presId="urn:microsoft.com/office/officeart/2005/8/layout/hierarchy1"/>
    <dgm:cxn modelId="{9F25F385-DC8E-9348-BF59-AD0EAAC63BE8}" type="presParOf" srcId="{D83D5706-7721-A64F-8A1D-C3A743877EDF}" destId="{8FF479DA-8045-5A46-B5E7-7FF930187221}" srcOrd="0" destOrd="0" presId="urn:microsoft.com/office/officeart/2005/8/layout/hierarchy1"/>
    <dgm:cxn modelId="{B0DBE41E-C7C8-9B4D-A8AD-15EA9AA33E79}" type="presParOf" srcId="{8FF479DA-8045-5A46-B5E7-7FF930187221}" destId="{C90807FF-5517-4546-A60C-F75D131FD826}" srcOrd="0" destOrd="0" presId="urn:microsoft.com/office/officeart/2005/8/layout/hierarchy1"/>
    <dgm:cxn modelId="{78258828-811C-AC41-8F90-00918E637193}" type="presParOf" srcId="{8FF479DA-8045-5A46-B5E7-7FF930187221}" destId="{25FCF15E-7963-9941-A127-FDB40F24EC47}" srcOrd="1" destOrd="0" presId="urn:microsoft.com/office/officeart/2005/8/layout/hierarchy1"/>
    <dgm:cxn modelId="{153FBD62-9264-3146-A0EF-0967D7D57300}" type="presParOf" srcId="{D83D5706-7721-A64F-8A1D-C3A743877EDF}" destId="{CE6A6C47-CF9C-DD44-8565-0FB6D922A3FE}" srcOrd="1" destOrd="0" presId="urn:microsoft.com/office/officeart/2005/8/layout/hierarchy1"/>
    <dgm:cxn modelId="{6E73E6DC-B498-944F-A28A-27A14EA15AFB}" type="presParOf" srcId="{6278AF8D-C0E2-42E6-B6E3-1D1E67C1DC32}" destId="{C5912B79-BED3-1042-AA6A-C1FBCE9544B8}" srcOrd="8" destOrd="0" presId="urn:microsoft.com/office/officeart/2005/8/layout/hierarchy1"/>
    <dgm:cxn modelId="{8F5DA65B-C2DC-BC4B-86AD-5FD6E5A43A0A}" type="presParOf" srcId="{6278AF8D-C0E2-42E6-B6E3-1D1E67C1DC32}" destId="{5E66201F-D472-CB49-BB63-202E50541DB4}" srcOrd="9" destOrd="0" presId="urn:microsoft.com/office/officeart/2005/8/layout/hierarchy1"/>
    <dgm:cxn modelId="{A144A31A-1A10-454E-9E37-9901D2965A66}" type="presParOf" srcId="{5E66201F-D472-CB49-BB63-202E50541DB4}" destId="{4CD385C1-9799-6646-8B3B-87EAFF720A50}" srcOrd="0" destOrd="0" presId="urn:microsoft.com/office/officeart/2005/8/layout/hierarchy1"/>
    <dgm:cxn modelId="{063405B8-BDAF-CF48-9317-BB66DD645E88}" type="presParOf" srcId="{4CD385C1-9799-6646-8B3B-87EAFF720A50}" destId="{39B8E1C1-CA43-6744-B0C3-46B65A8F7B25}" srcOrd="0" destOrd="0" presId="urn:microsoft.com/office/officeart/2005/8/layout/hierarchy1"/>
    <dgm:cxn modelId="{7E747E6E-210D-514E-B781-F4546DEFD2B2}" type="presParOf" srcId="{4CD385C1-9799-6646-8B3B-87EAFF720A50}" destId="{01ED5B03-B9A6-8343-8079-0DD9BCDFEDAC}" srcOrd="1" destOrd="0" presId="urn:microsoft.com/office/officeart/2005/8/layout/hierarchy1"/>
    <dgm:cxn modelId="{0F4C5716-7515-A147-9925-9505AD3990D6}" type="presParOf" srcId="{5E66201F-D472-CB49-BB63-202E50541DB4}" destId="{4AE27F93-E8B3-7041-A14A-87018108DF33}"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5361FE-4444-4A36-A8FD-BE723C096048}">
      <dsp:nvSpPr>
        <dsp:cNvPr id="0" name=""/>
        <dsp:cNvSpPr/>
      </dsp:nvSpPr>
      <dsp:spPr>
        <a:xfrm>
          <a:off x="177732" y="1565390"/>
          <a:ext cx="2990620" cy="254372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b="1" kern="1200" dirty="0" smtClean="0">
              <a:solidFill>
                <a:srgbClr val="FFFFFF"/>
              </a:solidFill>
              <a:latin typeface="Comic Sans MS" panose="030F0702030302020204" pitchFamily="66" charset="0"/>
            </a:rPr>
            <a:t>Applications of electron beams  and construction of high performance electron linear up to 140 MeV </a:t>
          </a:r>
          <a:endParaRPr lang="en-US" sz="1700" kern="1200" baseline="0" noProof="0" dirty="0">
            <a:solidFill>
              <a:srgbClr val="FFFFFF"/>
            </a:solidFill>
          </a:endParaRPr>
        </a:p>
      </dsp:txBody>
      <dsp:txXfrm>
        <a:off x="615698" y="1937910"/>
        <a:ext cx="2114688" cy="1798688"/>
      </dsp:txXfrm>
    </dsp:sp>
    <dsp:sp modelId="{D20C5ABB-E6DE-4C1D-91AD-53042A1C52D9}">
      <dsp:nvSpPr>
        <dsp:cNvPr id="0" name=""/>
        <dsp:cNvSpPr/>
      </dsp:nvSpPr>
      <dsp:spPr>
        <a:xfrm rot="19302217">
          <a:off x="2678216" y="1691902"/>
          <a:ext cx="842858" cy="37672"/>
        </a:xfrm>
        <a:custGeom>
          <a:avLst/>
          <a:gdLst/>
          <a:ahLst/>
          <a:cxnLst/>
          <a:rect l="0" t="0" r="0" b="0"/>
          <a:pathLst>
            <a:path>
              <a:moveTo>
                <a:pt x="0" y="18836"/>
              </a:moveTo>
              <a:lnTo>
                <a:pt x="842858" y="18836"/>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078574" y="1689666"/>
        <a:ext cx="42142" cy="42142"/>
      </dsp:txXfrm>
    </dsp:sp>
    <dsp:sp modelId="{DE424974-458A-4D15-8311-7860748702DA}">
      <dsp:nvSpPr>
        <dsp:cNvPr id="0" name=""/>
        <dsp:cNvSpPr/>
      </dsp:nvSpPr>
      <dsp:spPr>
        <a:xfrm>
          <a:off x="2952331" y="288029"/>
          <a:ext cx="2276760" cy="128022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baseline="0" noProof="0" dirty="0" smtClean="0"/>
            <a:t>Biomedical: </a:t>
          </a:r>
        </a:p>
        <a:p>
          <a:pPr lvl="0" algn="ctr" defTabSz="889000">
            <a:lnSpc>
              <a:spcPct val="90000"/>
            </a:lnSpc>
            <a:spcBef>
              <a:spcPct val="0"/>
            </a:spcBef>
            <a:spcAft>
              <a:spcPct val="35000"/>
            </a:spcAft>
          </a:pPr>
          <a:r>
            <a:rPr lang="en-US" sz="1600" b="1" kern="1200" baseline="0" noProof="0" dirty="0" smtClean="0"/>
            <a:t>New radiotherapy approaches: mini-beams, flash</a:t>
          </a:r>
          <a:r>
            <a:rPr lang="mr-IN" sz="1600" b="1" kern="1200" baseline="0" noProof="0" dirty="0" smtClean="0"/>
            <a:t>…</a:t>
          </a:r>
          <a:endParaRPr lang="en-US" sz="1600" b="1" kern="1200" baseline="0" noProof="0" dirty="0"/>
        </a:p>
      </dsp:txBody>
      <dsp:txXfrm>
        <a:off x="3285755" y="475514"/>
        <a:ext cx="1609912" cy="905257"/>
      </dsp:txXfrm>
    </dsp:sp>
    <dsp:sp modelId="{C8C499BB-A870-954C-804B-D7B7B5B20A88}">
      <dsp:nvSpPr>
        <dsp:cNvPr id="0" name=""/>
        <dsp:cNvSpPr/>
      </dsp:nvSpPr>
      <dsp:spPr>
        <a:xfrm rot="21234289">
          <a:off x="3153130" y="2592812"/>
          <a:ext cx="1265308" cy="37672"/>
        </a:xfrm>
        <a:custGeom>
          <a:avLst/>
          <a:gdLst/>
          <a:ahLst/>
          <a:cxnLst/>
          <a:rect l="0" t="0" r="0" b="0"/>
          <a:pathLst>
            <a:path>
              <a:moveTo>
                <a:pt x="0" y="18836"/>
              </a:moveTo>
              <a:lnTo>
                <a:pt x="1265308" y="18836"/>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754151" y="2580015"/>
        <a:ext cx="63265" cy="63265"/>
      </dsp:txXfrm>
    </dsp:sp>
    <dsp:sp modelId="{D67DD959-38E4-DA4B-9E47-2600414AD282}">
      <dsp:nvSpPr>
        <dsp:cNvPr id="0" name=""/>
        <dsp:cNvSpPr/>
      </dsp:nvSpPr>
      <dsp:spPr>
        <a:xfrm>
          <a:off x="4392485" y="1656190"/>
          <a:ext cx="2627616" cy="1500755"/>
        </a:xfrm>
        <a:prstGeom prst="ellipse">
          <a:avLst/>
        </a:prstGeom>
        <a:gradFill rotWithShape="0">
          <a:gsLst>
            <a:gs pos="0">
              <a:schemeClr val="accent3">
                <a:hueOff val="3750089"/>
                <a:satOff val="-5627"/>
                <a:lumOff val="-915"/>
                <a:alphaOff val="0"/>
                <a:shade val="51000"/>
                <a:satMod val="130000"/>
              </a:schemeClr>
            </a:gs>
            <a:gs pos="80000">
              <a:schemeClr val="accent3">
                <a:hueOff val="3750089"/>
                <a:satOff val="-5627"/>
                <a:lumOff val="-915"/>
                <a:alphaOff val="0"/>
                <a:shade val="93000"/>
                <a:satMod val="130000"/>
              </a:schemeClr>
            </a:gs>
            <a:gs pos="100000">
              <a:schemeClr val="accent3">
                <a:hueOff val="3750089"/>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baseline="0" noProof="0" dirty="0" smtClean="0"/>
            <a:t>Detector Developments:</a:t>
          </a:r>
        </a:p>
        <a:p>
          <a:pPr lvl="0" algn="ctr" defTabSz="889000">
            <a:lnSpc>
              <a:spcPct val="90000"/>
            </a:lnSpc>
            <a:spcBef>
              <a:spcPct val="0"/>
            </a:spcBef>
            <a:spcAft>
              <a:spcPct val="35000"/>
            </a:spcAft>
          </a:pPr>
          <a:r>
            <a:rPr lang="en-US" sz="1600" b="1" kern="1200" baseline="0" noProof="0" dirty="0" smtClean="0"/>
            <a:t>MAPS, HV-CMOS, DEPFETs, Diamonds</a:t>
          </a:r>
          <a:endParaRPr lang="en-US" sz="1600" b="1" kern="1200" baseline="0" noProof="0" dirty="0"/>
        </a:p>
      </dsp:txBody>
      <dsp:txXfrm>
        <a:off x="4777290" y="1875970"/>
        <a:ext cx="1858006" cy="1061195"/>
      </dsp:txXfrm>
    </dsp:sp>
    <dsp:sp modelId="{06F2C8B6-DEF2-604E-B39E-B5B70BB5EA64}">
      <dsp:nvSpPr>
        <dsp:cNvPr id="0" name=""/>
        <dsp:cNvSpPr/>
      </dsp:nvSpPr>
      <dsp:spPr>
        <a:xfrm rot="1003092">
          <a:off x="3048020" y="3480136"/>
          <a:ext cx="1656201" cy="37672"/>
        </a:xfrm>
        <a:custGeom>
          <a:avLst/>
          <a:gdLst/>
          <a:ahLst/>
          <a:cxnLst/>
          <a:rect l="0" t="0" r="0" b="0"/>
          <a:pathLst>
            <a:path>
              <a:moveTo>
                <a:pt x="0" y="18836"/>
              </a:moveTo>
              <a:lnTo>
                <a:pt x="1656201" y="18836"/>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3834715" y="3457567"/>
        <a:ext cx="82810" cy="82810"/>
      </dsp:txXfrm>
    </dsp:sp>
    <dsp:sp modelId="{A0226386-B9C1-674A-B112-42EC7DD78485}">
      <dsp:nvSpPr>
        <dsp:cNvPr id="0" name=""/>
        <dsp:cNvSpPr/>
      </dsp:nvSpPr>
      <dsp:spPr>
        <a:xfrm>
          <a:off x="4464521" y="3545043"/>
          <a:ext cx="2191121" cy="919448"/>
        </a:xfrm>
        <a:prstGeom prst="ellipse">
          <a:avLst/>
        </a:prstGeom>
        <a:gradFill rotWithShape="0">
          <a:gsLst>
            <a:gs pos="0">
              <a:schemeClr val="accent3">
                <a:hueOff val="7500177"/>
                <a:satOff val="-11253"/>
                <a:lumOff val="-1830"/>
                <a:alphaOff val="0"/>
                <a:shade val="51000"/>
                <a:satMod val="130000"/>
              </a:schemeClr>
            </a:gs>
            <a:gs pos="80000">
              <a:schemeClr val="accent3">
                <a:hueOff val="7500177"/>
                <a:satOff val="-11253"/>
                <a:lumOff val="-1830"/>
                <a:alphaOff val="0"/>
                <a:shade val="93000"/>
                <a:satMod val="130000"/>
              </a:schemeClr>
            </a:gs>
            <a:gs pos="100000">
              <a:schemeClr val="accent3">
                <a:hueOff val="7500177"/>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baseline="0" noProof="0" dirty="0" smtClean="0"/>
            <a:t>Space:</a:t>
          </a:r>
        </a:p>
        <a:p>
          <a:pPr lvl="0" algn="ctr" defTabSz="889000">
            <a:lnSpc>
              <a:spcPct val="90000"/>
            </a:lnSpc>
            <a:spcBef>
              <a:spcPct val="0"/>
            </a:spcBef>
            <a:spcAft>
              <a:spcPct val="35000"/>
            </a:spcAft>
          </a:pPr>
          <a:r>
            <a:rPr lang="en-US" sz="1600" b="1" kern="1200" baseline="0" noProof="0" dirty="0" err="1" smtClean="0"/>
            <a:t>Multipactor</a:t>
          </a:r>
          <a:endParaRPr lang="en-US" sz="1600" b="1" kern="1200" baseline="0" noProof="0" dirty="0"/>
        </a:p>
      </dsp:txBody>
      <dsp:txXfrm>
        <a:off x="4785403" y="3679693"/>
        <a:ext cx="1549357" cy="650148"/>
      </dsp:txXfrm>
    </dsp:sp>
    <dsp:sp modelId="{5B78CB67-8083-174E-8ED4-D4AAC5ABB722}">
      <dsp:nvSpPr>
        <dsp:cNvPr id="0" name=""/>
        <dsp:cNvSpPr/>
      </dsp:nvSpPr>
      <dsp:spPr>
        <a:xfrm rot="2709278">
          <a:off x="2523333" y="4067165"/>
          <a:ext cx="783466" cy="37672"/>
        </a:xfrm>
        <a:custGeom>
          <a:avLst/>
          <a:gdLst/>
          <a:ahLst/>
          <a:cxnLst/>
          <a:rect l="0" t="0" r="0" b="0"/>
          <a:pathLst>
            <a:path>
              <a:moveTo>
                <a:pt x="0" y="18836"/>
              </a:moveTo>
              <a:lnTo>
                <a:pt x="783466" y="18836"/>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895479" y="4066414"/>
        <a:ext cx="39173" cy="39173"/>
      </dsp:txXfrm>
    </dsp:sp>
    <dsp:sp modelId="{E68C520F-6D41-744D-9952-A11EE1478C40}">
      <dsp:nvSpPr>
        <dsp:cNvPr id="0" name=""/>
        <dsp:cNvSpPr/>
      </dsp:nvSpPr>
      <dsp:spPr>
        <a:xfrm>
          <a:off x="2232244" y="4291962"/>
          <a:ext cx="3312383" cy="1545353"/>
        </a:xfrm>
        <a:prstGeom prst="ellipse">
          <a:avLst/>
        </a:prstGeom>
        <a:gradFill rotWithShape="0">
          <a:gsLst>
            <a:gs pos="0">
              <a:schemeClr val="accent3">
                <a:hueOff val="11250266"/>
                <a:satOff val="-16880"/>
                <a:lumOff val="-2745"/>
                <a:alphaOff val="0"/>
                <a:shade val="51000"/>
                <a:satMod val="130000"/>
              </a:schemeClr>
            </a:gs>
            <a:gs pos="80000">
              <a:schemeClr val="accent3">
                <a:hueOff val="11250266"/>
                <a:satOff val="-16880"/>
                <a:lumOff val="-2745"/>
                <a:alphaOff val="0"/>
                <a:shade val="93000"/>
                <a:satMod val="130000"/>
              </a:schemeClr>
            </a:gs>
            <a:gs pos="100000">
              <a:schemeClr val="accent3">
                <a:hueOff val="11250266"/>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baseline="0" noProof="0" dirty="0" smtClean="0"/>
            <a:t>Others:</a:t>
          </a:r>
        </a:p>
        <a:p>
          <a:pPr lvl="0" algn="ctr" defTabSz="889000">
            <a:lnSpc>
              <a:spcPct val="90000"/>
            </a:lnSpc>
            <a:spcBef>
              <a:spcPct val="0"/>
            </a:spcBef>
            <a:spcAft>
              <a:spcPct val="35000"/>
            </a:spcAft>
          </a:pPr>
          <a:r>
            <a:rPr lang="en-US" sz="2000" b="1" kern="1200" baseline="0" noProof="0" dirty="0" smtClean="0"/>
            <a:t> </a:t>
          </a:r>
          <a:r>
            <a:rPr lang="en-US" sz="1600" b="1" kern="1200" baseline="0" noProof="0" dirty="0" smtClean="0"/>
            <a:t>Subatomic physics, laser, beam instrumentation, laser plasma lens, THz radiation</a:t>
          </a:r>
          <a:r>
            <a:rPr lang="mr-IN" sz="1600" b="1" kern="1200" baseline="0" noProof="0" dirty="0" smtClean="0"/>
            <a:t>…</a:t>
          </a:r>
          <a:endParaRPr lang="en-US" sz="1600" b="1" kern="1200" baseline="0" noProof="0" dirty="0"/>
        </a:p>
      </dsp:txBody>
      <dsp:txXfrm>
        <a:off x="2717331" y="4518274"/>
        <a:ext cx="2342209" cy="10927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912B79-BED3-1042-AA6A-C1FBCE9544B8}">
      <dsp:nvSpPr>
        <dsp:cNvPr id="0" name=""/>
        <dsp:cNvSpPr/>
      </dsp:nvSpPr>
      <dsp:spPr>
        <a:xfrm>
          <a:off x="4107099" y="2677358"/>
          <a:ext cx="2968537" cy="689282"/>
        </a:xfrm>
        <a:custGeom>
          <a:avLst/>
          <a:gdLst/>
          <a:ahLst/>
          <a:cxnLst/>
          <a:rect l="0" t="0" r="0" b="0"/>
          <a:pathLst>
            <a:path>
              <a:moveTo>
                <a:pt x="0" y="0"/>
              </a:moveTo>
              <a:lnTo>
                <a:pt x="0" y="574014"/>
              </a:lnTo>
              <a:lnTo>
                <a:pt x="2968537" y="574014"/>
              </a:lnTo>
              <a:lnTo>
                <a:pt x="2968537" y="689282"/>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B09E74-6EB4-AC43-94BF-6CD8F101ECBB}">
      <dsp:nvSpPr>
        <dsp:cNvPr id="0" name=""/>
        <dsp:cNvSpPr/>
      </dsp:nvSpPr>
      <dsp:spPr>
        <a:xfrm>
          <a:off x="4107099" y="2677358"/>
          <a:ext cx="1502522" cy="653387"/>
        </a:xfrm>
        <a:custGeom>
          <a:avLst/>
          <a:gdLst/>
          <a:ahLst/>
          <a:cxnLst/>
          <a:rect l="0" t="0" r="0" b="0"/>
          <a:pathLst>
            <a:path>
              <a:moveTo>
                <a:pt x="0" y="0"/>
              </a:moveTo>
              <a:lnTo>
                <a:pt x="0" y="538119"/>
              </a:lnTo>
              <a:lnTo>
                <a:pt x="1502522" y="538119"/>
              </a:lnTo>
              <a:lnTo>
                <a:pt x="1502522" y="653387"/>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611E0E-148A-CA49-BD1B-5DCB868BE576}">
      <dsp:nvSpPr>
        <dsp:cNvPr id="0" name=""/>
        <dsp:cNvSpPr/>
      </dsp:nvSpPr>
      <dsp:spPr>
        <a:xfrm>
          <a:off x="4061379" y="2677358"/>
          <a:ext cx="91440" cy="691865"/>
        </a:xfrm>
        <a:custGeom>
          <a:avLst/>
          <a:gdLst/>
          <a:ahLst/>
          <a:cxnLst/>
          <a:rect l="0" t="0" r="0" b="0"/>
          <a:pathLst>
            <a:path>
              <a:moveTo>
                <a:pt x="45720" y="0"/>
              </a:moveTo>
              <a:lnTo>
                <a:pt x="45720" y="576597"/>
              </a:lnTo>
              <a:lnTo>
                <a:pt x="95920" y="576597"/>
              </a:lnTo>
              <a:lnTo>
                <a:pt x="95920" y="691865"/>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2072B7-2B30-BD4A-B498-D5897FE0C2F8}">
      <dsp:nvSpPr>
        <dsp:cNvPr id="0" name=""/>
        <dsp:cNvSpPr/>
      </dsp:nvSpPr>
      <dsp:spPr>
        <a:xfrm>
          <a:off x="2654304" y="2677358"/>
          <a:ext cx="1452795" cy="647682"/>
        </a:xfrm>
        <a:custGeom>
          <a:avLst/>
          <a:gdLst/>
          <a:ahLst/>
          <a:cxnLst/>
          <a:rect l="0" t="0" r="0" b="0"/>
          <a:pathLst>
            <a:path>
              <a:moveTo>
                <a:pt x="1452795" y="0"/>
              </a:moveTo>
              <a:lnTo>
                <a:pt x="1452795" y="532414"/>
              </a:lnTo>
              <a:lnTo>
                <a:pt x="0" y="532414"/>
              </a:lnTo>
              <a:lnTo>
                <a:pt x="0" y="647682"/>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2172BA-ED98-4EBE-8CD2-4AAE4F679246}">
      <dsp:nvSpPr>
        <dsp:cNvPr id="0" name=""/>
        <dsp:cNvSpPr/>
      </dsp:nvSpPr>
      <dsp:spPr>
        <a:xfrm>
          <a:off x="1087546" y="2677358"/>
          <a:ext cx="3019552" cy="638628"/>
        </a:xfrm>
        <a:custGeom>
          <a:avLst/>
          <a:gdLst/>
          <a:ahLst/>
          <a:cxnLst/>
          <a:rect l="0" t="0" r="0" b="0"/>
          <a:pathLst>
            <a:path>
              <a:moveTo>
                <a:pt x="3019552" y="0"/>
              </a:moveTo>
              <a:lnTo>
                <a:pt x="3019552" y="523360"/>
              </a:lnTo>
              <a:lnTo>
                <a:pt x="0" y="523360"/>
              </a:lnTo>
              <a:lnTo>
                <a:pt x="0" y="63862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C5619E-F40F-44FD-8AA1-1641955E9536}">
      <dsp:nvSpPr>
        <dsp:cNvPr id="0" name=""/>
        <dsp:cNvSpPr/>
      </dsp:nvSpPr>
      <dsp:spPr>
        <a:xfrm>
          <a:off x="4061379" y="1765367"/>
          <a:ext cx="91440" cy="406042"/>
        </a:xfrm>
        <a:custGeom>
          <a:avLst/>
          <a:gdLst/>
          <a:ahLst/>
          <a:cxnLst/>
          <a:rect l="0" t="0" r="0" b="0"/>
          <a:pathLst>
            <a:path>
              <a:moveTo>
                <a:pt x="79240" y="0"/>
              </a:moveTo>
              <a:lnTo>
                <a:pt x="79240" y="290774"/>
              </a:lnTo>
              <a:lnTo>
                <a:pt x="45720" y="290774"/>
              </a:lnTo>
              <a:lnTo>
                <a:pt x="45720" y="40604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BC1959-BCDE-4EE0-91F6-E2A6C5A381C9}">
      <dsp:nvSpPr>
        <dsp:cNvPr id="0" name=""/>
        <dsp:cNvSpPr/>
      </dsp:nvSpPr>
      <dsp:spPr>
        <a:xfrm>
          <a:off x="19134" y="130498"/>
          <a:ext cx="8242972" cy="163486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823831-4B66-4190-B19F-4981A3FF7CBC}">
      <dsp:nvSpPr>
        <dsp:cNvPr id="0" name=""/>
        <dsp:cNvSpPr/>
      </dsp:nvSpPr>
      <dsp:spPr>
        <a:xfrm>
          <a:off x="157386" y="261838"/>
          <a:ext cx="8242972" cy="163486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The  main goal of FEVHER project is to demonstrate that VHEE are suitable for innovative RT applications in particular by allowing Grid and FLASH methodologies, which are likely to represent a major breakthrough in RT. </a:t>
          </a:r>
          <a:endParaRPr lang="en-US" sz="2400" b="0" i="0" kern="1200" baseline="0" dirty="0" smtClean="0">
            <a:latin typeface="+mj-lt"/>
            <a:cs typeface="Apple Casual"/>
          </a:endParaRPr>
        </a:p>
      </dsp:txBody>
      <dsp:txXfrm>
        <a:off x="205270" y="309722"/>
        <a:ext cx="8147204" cy="1539100"/>
      </dsp:txXfrm>
    </dsp:sp>
    <dsp:sp modelId="{44459802-D21C-4081-8329-E30DEE8D7BEA}">
      <dsp:nvSpPr>
        <dsp:cNvPr id="0" name=""/>
        <dsp:cNvSpPr/>
      </dsp:nvSpPr>
      <dsp:spPr>
        <a:xfrm>
          <a:off x="-118967" y="2171410"/>
          <a:ext cx="8452134" cy="50594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763F89-DAB6-49FE-AF30-29F5653D86C6}">
      <dsp:nvSpPr>
        <dsp:cNvPr id="0" name=""/>
        <dsp:cNvSpPr/>
      </dsp:nvSpPr>
      <dsp:spPr>
        <a:xfrm>
          <a:off x="19284" y="2302749"/>
          <a:ext cx="8452134" cy="50594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kern="1200" noProof="0" dirty="0" smtClean="0">
              <a:latin typeface="+mj-lt"/>
              <a:cs typeface="Apple Casual"/>
            </a:rPr>
            <a:t> CNRS</a:t>
          </a:r>
          <a:r>
            <a:rPr lang="en-GB" sz="2400" kern="1200" noProof="0" smtClean="0">
              <a:latin typeface="+mj-lt"/>
              <a:cs typeface="Apple Casual"/>
            </a:rPr>
            <a:t>, University </a:t>
          </a:r>
          <a:r>
            <a:rPr lang="en-GB" sz="2400" kern="1200" noProof="0" dirty="0" smtClean="0">
              <a:latin typeface="+mj-lt"/>
              <a:cs typeface="Apple Casual"/>
            </a:rPr>
            <a:t>of Manchester, Institute Curie, CERN                 </a:t>
          </a:r>
          <a:endParaRPr lang="en-GB" sz="2400" kern="1200" noProof="0" dirty="0">
            <a:solidFill>
              <a:srgbClr val="008000"/>
            </a:solidFill>
            <a:latin typeface="+mj-lt"/>
            <a:cs typeface="Apple Casual"/>
          </a:endParaRPr>
        </a:p>
      </dsp:txBody>
      <dsp:txXfrm>
        <a:off x="34103" y="2317568"/>
        <a:ext cx="8422496" cy="476310"/>
      </dsp:txXfrm>
    </dsp:sp>
    <dsp:sp modelId="{D771F26E-BDEA-428D-9804-3CAB46F6B3B2}">
      <dsp:nvSpPr>
        <dsp:cNvPr id="0" name=""/>
        <dsp:cNvSpPr/>
      </dsp:nvSpPr>
      <dsp:spPr>
        <a:xfrm>
          <a:off x="349837" y="3315986"/>
          <a:ext cx="1475419" cy="18069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FA9006-06D7-4918-B82F-0FCF1BC73733}">
      <dsp:nvSpPr>
        <dsp:cNvPr id="0" name=""/>
        <dsp:cNvSpPr/>
      </dsp:nvSpPr>
      <dsp:spPr>
        <a:xfrm>
          <a:off x="488089" y="3447326"/>
          <a:ext cx="1475419" cy="18069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noProof="0" dirty="0" smtClean="0">
              <a:latin typeface="+mj-lt"/>
              <a:cs typeface="Apple Casual"/>
            </a:rPr>
            <a:t>Adaptation and Exploitation of the existing Facilities</a:t>
          </a:r>
          <a:endParaRPr lang="en-GB" sz="1800" kern="1200" noProof="0" dirty="0">
            <a:latin typeface="+mj-lt"/>
            <a:cs typeface="Apple Casual"/>
          </a:endParaRPr>
        </a:p>
      </dsp:txBody>
      <dsp:txXfrm>
        <a:off x="531303" y="3490540"/>
        <a:ext cx="1388991" cy="1720487"/>
      </dsp:txXfrm>
    </dsp:sp>
    <dsp:sp modelId="{A3380057-640B-8848-99BC-8EA29E7798D6}">
      <dsp:nvSpPr>
        <dsp:cNvPr id="0" name=""/>
        <dsp:cNvSpPr/>
      </dsp:nvSpPr>
      <dsp:spPr>
        <a:xfrm>
          <a:off x="1991531" y="3325041"/>
          <a:ext cx="1325546" cy="18904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6F92F7-7DBA-5D49-AA13-38B6BD0AC846}">
      <dsp:nvSpPr>
        <dsp:cNvPr id="0" name=""/>
        <dsp:cNvSpPr/>
      </dsp:nvSpPr>
      <dsp:spPr>
        <a:xfrm>
          <a:off x="2129783" y="3456380"/>
          <a:ext cx="1325546" cy="18904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noProof="0" dirty="0" smtClean="0">
              <a:latin typeface="+mj-lt"/>
              <a:cs typeface="Apple Casual"/>
            </a:rPr>
            <a:t>Medical Physics: Modelling and </a:t>
          </a:r>
          <a:r>
            <a:rPr lang="en-GB" sz="1800" kern="1200" noProof="0" dirty="0" err="1" smtClean="0">
              <a:latin typeface="+mj-lt"/>
              <a:cs typeface="Apple Casual"/>
            </a:rPr>
            <a:t>Dosimetry</a:t>
          </a:r>
          <a:endParaRPr lang="en-GB" sz="1800" kern="1200" noProof="0" dirty="0">
            <a:latin typeface="+mj-lt"/>
            <a:cs typeface="Apple Casual"/>
          </a:endParaRPr>
        </a:p>
      </dsp:txBody>
      <dsp:txXfrm>
        <a:off x="2168607" y="3495204"/>
        <a:ext cx="1247898" cy="1812790"/>
      </dsp:txXfrm>
    </dsp:sp>
    <dsp:sp modelId="{6D10BA61-B92F-0848-9989-C21A6DA8E777}">
      <dsp:nvSpPr>
        <dsp:cNvPr id="0" name=""/>
        <dsp:cNvSpPr/>
      </dsp:nvSpPr>
      <dsp:spPr>
        <a:xfrm>
          <a:off x="3532215" y="3369224"/>
          <a:ext cx="1250168" cy="18347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4FBB95-6425-6743-900F-9122D63C2A64}">
      <dsp:nvSpPr>
        <dsp:cNvPr id="0" name=""/>
        <dsp:cNvSpPr/>
      </dsp:nvSpPr>
      <dsp:spPr>
        <a:xfrm>
          <a:off x="3670467" y="3500564"/>
          <a:ext cx="1250168" cy="183478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noProof="0" dirty="0" smtClean="0">
              <a:latin typeface="+mj-lt"/>
              <a:cs typeface="Apple Casual"/>
            </a:rPr>
            <a:t>In Vitro Radiobiology</a:t>
          </a:r>
          <a:endParaRPr lang="en-GB" sz="1800" kern="1200" noProof="0" dirty="0">
            <a:latin typeface="+mj-lt"/>
            <a:cs typeface="Apple Casual"/>
          </a:endParaRPr>
        </a:p>
      </dsp:txBody>
      <dsp:txXfrm>
        <a:off x="3707083" y="3537180"/>
        <a:ext cx="1176936" cy="1761550"/>
      </dsp:txXfrm>
    </dsp:sp>
    <dsp:sp modelId="{C90807FF-5517-4546-A60C-F75D131FD826}">
      <dsp:nvSpPr>
        <dsp:cNvPr id="0" name=""/>
        <dsp:cNvSpPr/>
      </dsp:nvSpPr>
      <dsp:spPr>
        <a:xfrm>
          <a:off x="5017803" y="3330745"/>
          <a:ext cx="1183637" cy="18007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FCF15E-7963-9941-A127-FDB40F24EC47}">
      <dsp:nvSpPr>
        <dsp:cNvPr id="0" name=""/>
        <dsp:cNvSpPr/>
      </dsp:nvSpPr>
      <dsp:spPr>
        <a:xfrm>
          <a:off x="5156055" y="3462085"/>
          <a:ext cx="1183637" cy="180073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noProof="0" dirty="0" smtClean="0">
              <a:latin typeface="+mj-lt"/>
              <a:cs typeface="Apple Casual"/>
            </a:rPr>
            <a:t>In Vivo and pre-Clinical studies</a:t>
          </a:r>
          <a:endParaRPr lang="en-GB" sz="1800" kern="1200" noProof="0" dirty="0">
            <a:latin typeface="+mj-lt"/>
            <a:cs typeface="Apple Casual"/>
          </a:endParaRPr>
        </a:p>
      </dsp:txBody>
      <dsp:txXfrm>
        <a:off x="5190723" y="3496753"/>
        <a:ext cx="1114301" cy="1731400"/>
      </dsp:txXfrm>
    </dsp:sp>
    <dsp:sp modelId="{39B8E1C1-CA43-6744-B0C3-46B65A8F7B25}">
      <dsp:nvSpPr>
        <dsp:cNvPr id="0" name=""/>
        <dsp:cNvSpPr/>
      </dsp:nvSpPr>
      <dsp:spPr>
        <a:xfrm>
          <a:off x="6382037" y="3366640"/>
          <a:ext cx="1387200" cy="17562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ED5B03-B9A6-8343-8079-0DD9BCDFEDAC}">
      <dsp:nvSpPr>
        <dsp:cNvPr id="0" name=""/>
        <dsp:cNvSpPr/>
      </dsp:nvSpPr>
      <dsp:spPr>
        <a:xfrm>
          <a:off x="6520289" y="3497980"/>
          <a:ext cx="1387200" cy="17562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noProof="0" dirty="0" smtClean="0">
              <a:latin typeface="+mj-lt"/>
              <a:cs typeface="Apple Casual"/>
            </a:rPr>
            <a:t>D</a:t>
          </a:r>
          <a:r>
            <a:rPr lang="en-GB" sz="1800" kern="1200" noProof="0" dirty="0" err="1" smtClean="0">
              <a:latin typeface="+mj-lt"/>
              <a:cs typeface="Apple Casual"/>
            </a:rPr>
            <a:t>esign</a:t>
          </a:r>
          <a:r>
            <a:rPr lang="en-GB" sz="1800" kern="1200" noProof="0" dirty="0" smtClean="0">
              <a:latin typeface="+mj-lt"/>
              <a:cs typeface="Apple Casual"/>
            </a:rPr>
            <a:t> of an optimized future machine for VHEE</a:t>
          </a:r>
          <a:endParaRPr lang="en-GB" sz="1800" kern="1200" noProof="0" dirty="0">
            <a:latin typeface="+mj-lt"/>
            <a:cs typeface="Apple Casual"/>
          </a:endParaRPr>
        </a:p>
      </dsp:txBody>
      <dsp:txXfrm>
        <a:off x="6560919" y="3538610"/>
        <a:ext cx="1305940" cy="167500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9914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3570" name="Rectangle 2"/>
          <p:cNvSpPr>
            <a:spLocks noGrp="1" noChangeArrowheads="1"/>
          </p:cNvSpPr>
          <p:nvPr>
            <p:ph type="hdr" sz="quarter"/>
          </p:nvPr>
        </p:nvSpPr>
        <p:spPr bwMode="auto">
          <a:xfrm>
            <a:off x="0" y="0"/>
            <a:ext cx="28876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ea typeface="+mn-ea"/>
              </a:defRPr>
            </a:lvl1pPr>
          </a:lstStyle>
          <a:p>
            <a:pPr>
              <a:defRPr/>
            </a:pPr>
            <a:endParaRPr lang="en-US"/>
          </a:p>
        </p:txBody>
      </p:sp>
      <p:sp>
        <p:nvSpPr>
          <p:cNvPr id="493571" name="Rectangle 3"/>
          <p:cNvSpPr>
            <a:spLocks noGrp="1" noChangeArrowheads="1"/>
          </p:cNvSpPr>
          <p:nvPr>
            <p:ph type="dt" idx="1"/>
          </p:nvPr>
        </p:nvSpPr>
        <p:spPr bwMode="auto">
          <a:xfrm>
            <a:off x="3773488" y="0"/>
            <a:ext cx="28876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855663"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3573" name="Rectangle 5"/>
          <p:cNvSpPr>
            <a:spLocks noGrp="1" noChangeArrowheads="1"/>
          </p:cNvSpPr>
          <p:nvPr>
            <p:ph type="body" sz="quarter" idx="3"/>
          </p:nvPr>
        </p:nvSpPr>
        <p:spPr bwMode="auto">
          <a:xfrm>
            <a:off x="666750" y="4705350"/>
            <a:ext cx="5329238"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p>
        </p:txBody>
      </p:sp>
      <p:sp>
        <p:nvSpPr>
          <p:cNvPr id="493574" name="Rectangle 6"/>
          <p:cNvSpPr>
            <a:spLocks noGrp="1" noChangeArrowheads="1"/>
          </p:cNvSpPr>
          <p:nvPr>
            <p:ph type="ftr" sz="quarter" idx="4"/>
          </p:nvPr>
        </p:nvSpPr>
        <p:spPr bwMode="auto">
          <a:xfrm>
            <a:off x="0" y="9409113"/>
            <a:ext cx="28876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ea typeface="+mn-ea"/>
              </a:defRPr>
            </a:lvl1pPr>
          </a:lstStyle>
          <a:p>
            <a:pPr>
              <a:defRPr/>
            </a:pPr>
            <a:endParaRPr lang="en-US"/>
          </a:p>
        </p:txBody>
      </p:sp>
      <p:sp>
        <p:nvSpPr>
          <p:cNvPr id="493575" name="Rectangle 7"/>
          <p:cNvSpPr>
            <a:spLocks noGrp="1" noChangeArrowheads="1"/>
          </p:cNvSpPr>
          <p:nvPr>
            <p:ph type="sldNum" sz="quarter" idx="5"/>
          </p:nvPr>
        </p:nvSpPr>
        <p:spPr bwMode="auto">
          <a:xfrm>
            <a:off x="3773488" y="9409113"/>
            <a:ext cx="28876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E94FE491-52C2-3348-BDB7-481D22DB6D21}" type="slidenum">
              <a:rPr lang="en-US"/>
              <a:pPr/>
              <a:t>‹#›</a:t>
            </a:fld>
            <a:endParaRPr lang="en-US"/>
          </a:p>
        </p:txBody>
      </p:sp>
    </p:spTree>
    <p:extLst>
      <p:ext uri="{BB962C8B-B14F-4D97-AF65-F5344CB8AC3E}">
        <p14:creationId xmlns:p14="http://schemas.microsoft.com/office/powerpoint/2010/main" val="1578405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059"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118"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18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239"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5298" algn="l" defTabSz="914118" rtl="0" eaLnBrk="1" latinLnBrk="0" hangingPunct="1">
      <a:defRPr sz="1200" kern="1200">
        <a:solidFill>
          <a:schemeClr val="tx1"/>
        </a:solidFill>
        <a:latin typeface="+mn-lt"/>
        <a:ea typeface="+mn-ea"/>
        <a:cs typeface="+mn-cs"/>
      </a:defRPr>
    </a:lvl6pPr>
    <a:lvl7pPr marL="2742360" algn="l" defTabSz="914118" rtl="0" eaLnBrk="1" latinLnBrk="0" hangingPunct="1">
      <a:defRPr sz="1200" kern="1200">
        <a:solidFill>
          <a:schemeClr val="tx1"/>
        </a:solidFill>
        <a:latin typeface="+mn-lt"/>
        <a:ea typeface="+mn-ea"/>
        <a:cs typeface="+mn-cs"/>
      </a:defRPr>
    </a:lvl7pPr>
    <a:lvl8pPr marL="3199416" algn="l" defTabSz="914118" rtl="0" eaLnBrk="1" latinLnBrk="0" hangingPunct="1">
      <a:defRPr sz="1200" kern="1200">
        <a:solidFill>
          <a:schemeClr val="tx1"/>
        </a:solidFill>
        <a:latin typeface="+mn-lt"/>
        <a:ea typeface="+mn-ea"/>
        <a:cs typeface="+mn-cs"/>
      </a:defRPr>
    </a:lvl8pPr>
    <a:lvl9pPr marL="3656478" algn="l" defTabSz="91411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94FE491-52C2-3348-BDB7-481D22DB6D21}" type="slidenum">
              <a:rPr lang="en-US" smtClean="0"/>
              <a:pPr/>
              <a:t>1</a:t>
            </a:fld>
            <a:endParaRPr lang="en-US"/>
          </a:p>
        </p:txBody>
      </p:sp>
    </p:spTree>
    <p:extLst>
      <p:ext uri="{BB962C8B-B14F-4D97-AF65-F5344CB8AC3E}">
        <p14:creationId xmlns:p14="http://schemas.microsoft.com/office/powerpoint/2010/main" val="1007000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Q² = </a:t>
            </a:r>
            <a:r>
              <a:rPr lang="fr-FR" dirty="0" err="1" smtClean="0"/>
              <a:t>momentum</a:t>
            </a:r>
            <a:r>
              <a:rPr lang="fr-FR" dirty="0" smtClean="0"/>
              <a:t> </a:t>
            </a:r>
            <a:r>
              <a:rPr lang="fr-FR" dirty="0" err="1" smtClean="0"/>
              <a:t>transfer</a:t>
            </a:r>
            <a:r>
              <a:rPr lang="fr-FR" dirty="0" smtClean="0"/>
              <a:t>.</a:t>
            </a:r>
          </a:p>
          <a:p>
            <a:r>
              <a:rPr lang="fr-FR" dirty="0" smtClean="0"/>
              <a:t>Message : il y a beaucoup d’</a:t>
            </a:r>
            <a:r>
              <a:rPr lang="fr-FR" dirty="0" err="1" smtClean="0"/>
              <a:t>experiences</a:t>
            </a:r>
            <a:r>
              <a:rPr lang="fr-FR" baseline="0" dirty="0" smtClean="0"/>
              <a:t> qui se préparent pour cette mesure, mais + haute énergie et haut Q2 </a:t>
            </a:r>
            <a:r>
              <a:rPr lang="fr-FR" baseline="0" dirty="0" smtClean="0">
                <a:sym typeface="Wingdings" panose="05000000000000000000" pitchFamily="2" charset="2"/>
              </a:rPr>
              <a:t> motivation internationale sur la question</a:t>
            </a:r>
            <a:r>
              <a:rPr lang="fr-FR" baseline="0" dirty="0" smtClean="0"/>
              <a:t> </a:t>
            </a:r>
          </a:p>
          <a:p>
            <a:r>
              <a:rPr lang="fr-FR" baseline="0" dirty="0" smtClean="0"/>
              <a:t>Si l’écart expérimental se confirme, alors il y a de la nouvelle physique à trouver dans la nature de l’interaction</a:t>
            </a:r>
            <a:endParaRPr lang="fr-FR" dirty="0"/>
          </a:p>
        </p:txBody>
      </p:sp>
      <p:sp>
        <p:nvSpPr>
          <p:cNvPr id="4" name="Espace réservé du numéro de diapositive 3"/>
          <p:cNvSpPr>
            <a:spLocks noGrp="1"/>
          </p:cNvSpPr>
          <p:nvPr>
            <p:ph type="sldNum" sz="quarter" idx="10"/>
          </p:nvPr>
        </p:nvSpPr>
        <p:spPr/>
        <p:txBody>
          <a:bodyPr/>
          <a:lstStyle/>
          <a:p>
            <a:fld id="{01ACB23B-E0A3-45EE-9182-AC88B491A766}" type="slidenum">
              <a:rPr lang="fr-FR" smtClean="0"/>
              <a:t>18</a:t>
            </a:fld>
            <a:endParaRPr lang="fr-FR"/>
          </a:p>
        </p:txBody>
      </p:sp>
    </p:spTree>
    <p:extLst>
      <p:ext uri="{BB962C8B-B14F-4D97-AF65-F5344CB8AC3E}">
        <p14:creationId xmlns:p14="http://schemas.microsoft.com/office/powerpoint/2010/main" val="2216213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Alternative solution is to add a </a:t>
            </a:r>
            <a:r>
              <a:rPr lang="en-US" sz="1200" b="1" dirty="0" smtClean="0">
                <a:solidFill>
                  <a:srgbClr val="FF0000"/>
                </a:solidFill>
              </a:rPr>
              <a:t>passive structure</a:t>
            </a:r>
            <a:r>
              <a:rPr lang="en-US" sz="1200" dirty="0" smtClean="0"/>
              <a:t> based on magnetic field created by the beam flow in tubes (</a:t>
            </a:r>
            <a:r>
              <a:rPr lang="en-US" sz="1200" b="1" dirty="0" err="1" smtClean="0">
                <a:solidFill>
                  <a:srgbClr val="0432FF"/>
                </a:solidFill>
              </a:rPr>
              <a:t>wakefield</a:t>
            </a:r>
            <a:r>
              <a:rPr lang="en-US" sz="1200" dirty="0" smtClean="0"/>
              <a:t>). The form of this structure is essential to generate the field necessary to compress the beam to a dispersion of </a:t>
            </a:r>
            <a:r>
              <a:rPr lang="en-US" sz="1200" b="1" dirty="0" smtClean="0">
                <a:solidFill>
                  <a:srgbClr val="0432FF"/>
                </a:solidFill>
              </a:rPr>
              <a:t>5x10</a:t>
            </a:r>
            <a:r>
              <a:rPr lang="en-US" sz="1200" b="1" baseline="30222" dirty="0" smtClean="0">
                <a:solidFill>
                  <a:srgbClr val="0432FF"/>
                </a:solidFill>
              </a:rPr>
              <a:t>-4</a:t>
            </a:r>
            <a:r>
              <a:rPr lang="en-US" sz="120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cs typeface="Calibri" panose="020F0502020204030204" pitchFamily="34" charset="0"/>
              </a:rPr>
              <a:t> Beam Position Monitors (BPM) to measure </a:t>
            </a:r>
            <a:r>
              <a:rPr lang="en-US" sz="1200" b="1" dirty="0" smtClean="0">
                <a:solidFill>
                  <a:schemeClr val="accent1">
                    <a:hueOff val="114395"/>
                    <a:lumOff val="-24975"/>
                  </a:schemeClr>
                </a:solidFill>
                <a:latin typeface="Calibri" panose="020F0502020204030204" pitchFamily="34" charset="0"/>
                <a:cs typeface="Calibri" panose="020F0502020204030204" pitchFamily="34" charset="0"/>
              </a:rPr>
              <a:t>θ</a:t>
            </a:r>
            <a:r>
              <a:rPr lang="en-US" sz="1200" dirty="0" smtClean="0">
                <a:latin typeface="Calibri" panose="020F0502020204030204" pitchFamily="34" charset="0"/>
                <a:ea typeface="Comic Sans MS"/>
                <a:cs typeface="Calibri" panose="020F0502020204030204" pitchFamily="34" charset="0"/>
                <a:sym typeface="Comic Sans M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Control magnet connected serially with the dipole magnet </a:t>
            </a:r>
            <a:r>
              <a:rPr lang="en-US" sz="1200" dirty="0" smtClean="0">
                <a:latin typeface="+mn-lt"/>
                <a:sym typeface="Wingdings" panose="05000000000000000000" pitchFamily="2" charset="2"/>
              </a:rPr>
              <a:t></a:t>
            </a:r>
            <a:r>
              <a:rPr lang="en-US" sz="1200" dirty="0" smtClean="0">
                <a:latin typeface="+mn-lt"/>
              </a:rPr>
              <a:t> precise measurement of the integral field</a:t>
            </a:r>
            <a:endParaRPr lang="en-US" sz="1200" dirty="0" smtClean="0"/>
          </a:p>
          <a:p>
            <a:endParaRPr lang="fr-FR" dirty="0"/>
          </a:p>
        </p:txBody>
      </p:sp>
      <p:sp>
        <p:nvSpPr>
          <p:cNvPr id="4" name="Espace réservé du numéro de diapositive 3"/>
          <p:cNvSpPr>
            <a:spLocks noGrp="1"/>
          </p:cNvSpPr>
          <p:nvPr>
            <p:ph type="sldNum" sz="quarter" idx="10"/>
          </p:nvPr>
        </p:nvSpPr>
        <p:spPr/>
        <p:txBody>
          <a:bodyPr/>
          <a:lstStyle/>
          <a:p>
            <a:fld id="{01ACB23B-E0A3-45EE-9182-AC88B491A766}" type="slidenum">
              <a:rPr lang="fr-FR" smtClean="0"/>
              <a:t>19</a:t>
            </a:fld>
            <a:endParaRPr lang="fr-FR"/>
          </a:p>
        </p:txBody>
      </p:sp>
    </p:spTree>
    <p:extLst>
      <p:ext uri="{BB962C8B-B14F-4D97-AF65-F5344CB8AC3E}">
        <p14:creationId xmlns:p14="http://schemas.microsoft.com/office/powerpoint/2010/main" val="2540036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defRPr sz="2000">
                <a:latin typeface="Helvetica"/>
                <a:ea typeface="Helvetica"/>
                <a:cs typeface="Helvetica"/>
                <a:sym typeface="Helvetica"/>
              </a:defRPr>
            </a:pPr>
            <a:r>
              <a:rPr lang="en-US" sz="1200" dirty="0" smtClean="0"/>
              <a:t>Windowless target: reduced background</a:t>
            </a:r>
          </a:p>
          <a:p>
            <a:pPr algn="l">
              <a:defRPr sz="2000">
                <a:latin typeface="Helvetica"/>
                <a:ea typeface="Helvetica"/>
                <a:cs typeface="Helvetica"/>
                <a:sym typeface="Helvetica"/>
              </a:defRPr>
            </a:pPr>
            <a:r>
              <a:rPr lang="en-US" sz="1200" dirty="0" smtClean="0"/>
              <a:t>Thin target: precise knowledge of interaction vertex</a:t>
            </a:r>
          </a:p>
          <a:p>
            <a:pPr algn="just" defTabSz="914400">
              <a:defRPr sz="2000">
                <a:latin typeface="Helvetica"/>
                <a:ea typeface="Helvetica"/>
                <a:cs typeface="Helvetica"/>
                <a:sym typeface="Helvetica"/>
              </a:defRPr>
            </a:pPr>
            <a:r>
              <a:rPr lang="en-US" sz="1200" dirty="0" smtClean="0"/>
              <a:t>Each elementary detector made of</a:t>
            </a:r>
          </a:p>
          <a:p>
            <a:pPr marL="277812" indent="-277812" algn="just" defTabSz="914400">
              <a:buSzPct val="145000"/>
              <a:buChar char="•"/>
              <a:defRPr sz="2000">
                <a:latin typeface="Helvetica"/>
                <a:ea typeface="Helvetica"/>
                <a:cs typeface="Helvetica"/>
                <a:sym typeface="Helvetica"/>
              </a:defRPr>
            </a:pPr>
            <a:r>
              <a:rPr lang="en-US" sz="1200" dirty="0" smtClean="0"/>
              <a:t>2 planes of scintillating </a:t>
            </a:r>
            <a:r>
              <a:rPr lang="en-US" sz="1200" dirty="0" err="1" smtClean="0"/>
              <a:t>fibres</a:t>
            </a:r>
            <a:endParaRPr lang="en-US" sz="1200" dirty="0" smtClean="0"/>
          </a:p>
          <a:p>
            <a:pPr marL="277812" indent="-277812" algn="just" defTabSz="914400">
              <a:buSzPct val="145000"/>
              <a:buChar char="•"/>
              <a:defRPr sz="2000">
                <a:latin typeface="Helvetica"/>
                <a:ea typeface="Helvetica"/>
                <a:cs typeface="Helvetica"/>
                <a:sym typeface="Helvetica"/>
              </a:defRPr>
            </a:pPr>
            <a:r>
              <a:rPr lang="en-US" sz="1200" dirty="0" smtClean="0"/>
              <a:t>A cylindrical BGO crystal (π2.5</a:t>
            </a:r>
            <a:r>
              <a:rPr lang="en-US" sz="1200" baseline="30399" dirty="0" smtClean="0"/>
              <a:t>2</a:t>
            </a:r>
            <a:r>
              <a:rPr lang="en-US" sz="1200" dirty="0" smtClean="0"/>
              <a:t>x15 cm</a:t>
            </a:r>
            <a:r>
              <a:rPr lang="en-US" sz="1200" baseline="30399" dirty="0" smtClean="0"/>
              <a:t>3</a:t>
            </a:r>
            <a:r>
              <a:rPr lang="en-US" sz="1200" dirty="0" smtClean="0"/>
              <a:t>) </a:t>
            </a:r>
          </a:p>
          <a:p>
            <a:pPr algn="l">
              <a:defRPr sz="2000">
                <a:latin typeface="Helvetica"/>
                <a:ea typeface="Helvetica"/>
                <a:cs typeface="Helvetica"/>
                <a:sym typeface="Helvetica"/>
              </a:defRPr>
            </a:pPr>
            <a:r>
              <a:rPr lang="en-US" sz="1200" dirty="0" smtClean="0"/>
              <a:t>BGO Crystals: from Saint-Gobain (4 k€) and from Alpha Spectra (3.7 k€)</a:t>
            </a:r>
          </a:p>
        </p:txBody>
      </p:sp>
      <p:sp>
        <p:nvSpPr>
          <p:cNvPr id="4" name="Espace réservé du numéro de diapositive 3"/>
          <p:cNvSpPr>
            <a:spLocks noGrp="1"/>
          </p:cNvSpPr>
          <p:nvPr>
            <p:ph type="sldNum" sz="quarter" idx="10"/>
          </p:nvPr>
        </p:nvSpPr>
        <p:spPr/>
        <p:txBody>
          <a:bodyPr/>
          <a:lstStyle/>
          <a:p>
            <a:fld id="{01ACB23B-E0A3-45EE-9182-AC88B491A766}" type="slidenum">
              <a:rPr lang="fr-FR" smtClean="0"/>
              <a:t>20</a:t>
            </a:fld>
            <a:endParaRPr lang="fr-FR"/>
          </a:p>
        </p:txBody>
      </p:sp>
    </p:spTree>
    <p:extLst>
      <p:ext uri="{BB962C8B-B14F-4D97-AF65-F5344CB8AC3E}">
        <p14:creationId xmlns:p14="http://schemas.microsoft.com/office/powerpoint/2010/main" val="3951364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FR"/>
          </a:p>
        </p:txBody>
      </p:sp>
      <p:sp>
        <p:nvSpPr>
          <p:cNvPr id="460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CF22A05A-9B78-A540-89E6-F8F0B1287BFA}" type="slidenum">
              <a:rPr lang="en-US"/>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t>The timing performance is a major difference compared to other facilities (such as Legnaro)</a:t>
            </a:r>
            <a:endParaRPr lang="en-US"/>
          </a:p>
        </p:txBody>
      </p:sp>
      <p:sp>
        <p:nvSpPr>
          <p:cNvPr id="4813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fld id="{839006F7-8B03-D243-AB7C-3A0EC1ADCEA9}" type="slidenum">
              <a:rPr lang="en-US" sz="1200">
                <a:latin typeface="Arial" charset="0"/>
              </a:rPr>
              <a:pPr/>
              <a:t>22</a:t>
            </a:fld>
            <a:endParaRPr lang="en-US" sz="120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a:ln/>
        </p:spPr>
      </p:sp>
      <p:sp>
        <p:nvSpPr>
          <p:cNvPr id="5017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t>Available know-how to process the recorded traces of wavecatcher</a:t>
            </a:r>
            <a:endParaRPr lang="en-US"/>
          </a:p>
        </p:txBody>
      </p:sp>
      <p:sp>
        <p:nvSpPr>
          <p:cNvPr id="5018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fld id="{CFA53595-ABBA-D14D-A630-1DA57E156B52}" type="slidenum">
              <a:rPr lang="en-US" sz="1200">
                <a:latin typeface="Arial" charset="0"/>
              </a:rPr>
              <a:pPr/>
              <a:t>23</a:t>
            </a:fld>
            <a:endParaRPr lang="en-US" sz="120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a:ln/>
        </p:spPr>
      </p:sp>
      <p:sp>
        <p:nvSpPr>
          <p:cNvPr id="4096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FR"/>
          </a:p>
        </p:txBody>
      </p:sp>
      <p:sp>
        <p:nvSpPr>
          <p:cNvPr id="4096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EB59C3DA-987E-E840-AFCD-99954CA3579A}" type="slidenum">
              <a:rPr lang="en-US"/>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a:ln/>
        </p:spPr>
      </p:sp>
      <p:sp>
        <p:nvSpPr>
          <p:cNvPr id="23554"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171450" indent="-171450">
              <a:buFontTx/>
              <a:buChar char="-"/>
            </a:pPr>
            <a:endParaRPr lang="es-ES">
              <a:latin typeface="Times New Roman" charset="0"/>
              <a:ea typeface="ＭＳ Ｐゴシック" charset="0"/>
              <a:cs typeface="ＭＳ Ｐゴシック" charset="0"/>
            </a:endParaRPr>
          </a:p>
        </p:txBody>
      </p:sp>
      <p:sp>
        <p:nvSpPr>
          <p:cNvPr id="23555"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a:defRPr sz="2400">
                <a:solidFill>
                  <a:schemeClr val="tx1"/>
                </a:solidFill>
                <a:latin typeface="Arial" charset="0"/>
                <a:ea typeface="ＭＳ Ｐゴシック" charset="0"/>
                <a:cs typeface="ＭＳ Ｐゴシック" charset="0"/>
              </a:defRPr>
            </a:lvl1pPr>
            <a:lvl2pPr marL="742950" indent="-285750" defTabSz="946150">
              <a:defRPr sz="2400">
                <a:solidFill>
                  <a:schemeClr val="tx1"/>
                </a:solidFill>
                <a:latin typeface="Arial" charset="0"/>
                <a:ea typeface="ＭＳ Ｐゴシック" charset="0"/>
              </a:defRPr>
            </a:lvl2pPr>
            <a:lvl3pPr marL="1143000" indent="-228600" defTabSz="946150">
              <a:defRPr sz="2400">
                <a:solidFill>
                  <a:schemeClr val="tx1"/>
                </a:solidFill>
                <a:latin typeface="Arial" charset="0"/>
                <a:ea typeface="ＭＳ Ｐゴシック" charset="0"/>
              </a:defRPr>
            </a:lvl3pPr>
            <a:lvl4pPr marL="1600200" indent="-228600" defTabSz="946150">
              <a:defRPr sz="2400">
                <a:solidFill>
                  <a:schemeClr val="tx1"/>
                </a:solidFill>
                <a:latin typeface="Arial" charset="0"/>
                <a:ea typeface="ＭＳ Ｐゴシック" charset="0"/>
              </a:defRPr>
            </a:lvl4pPr>
            <a:lvl5pPr marL="2057400" indent="-228600" defTabSz="946150">
              <a:defRPr sz="2400">
                <a:solidFill>
                  <a:schemeClr val="tx1"/>
                </a:solidFill>
                <a:latin typeface="Arial" charset="0"/>
                <a:ea typeface="ＭＳ Ｐゴシック" charset="0"/>
              </a:defRPr>
            </a:lvl5pPr>
            <a:lvl6pPr marL="2514600" indent="-228600" defTabSz="9461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461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461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46150" eaLnBrk="0" fontAlgn="base" hangingPunct="0">
              <a:spcBef>
                <a:spcPct val="0"/>
              </a:spcBef>
              <a:spcAft>
                <a:spcPct val="0"/>
              </a:spcAft>
              <a:defRPr sz="2400">
                <a:solidFill>
                  <a:schemeClr val="tx1"/>
                </a:solidFill>
                <a:latin typeface="Arial" charset="0"/>
                <a:ea typeface="ＭＳ Ｐゴシック" charset="0"/>
              </a:defRPr>
            </a:lvl9pPr>
          </a:lstStyle>
          <a:p>
            <a:fld id="{85378C9F-5EFB-8A4A-A9A4-C2F14A547CC2}" type="slidenum">
              <a:rPr lang="en-US" sz="1200">
                <a:latin typeface="Times New Roman" charset="0"/>
              </a:rPr>
              <a:pPr/>
              <a:t>27</a:t>
            </a:fld>
            <a:endParaRPr lang="en-US" sz="120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a:ln/>
        </p:spPr>
      </p:sp>
      <p:sp>
        <p:nvSpPr>
          <p:cNvPr id="23554"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171450" indent="-171450">
              <a:buFontTx/>
              <a:buChar char="-"/>
            </a:pPr>
            <a:endParaRPr lang="es-ES">
              <a:latin typeface="Times New Roman" charset="0"/>
              <a:ea typeface="ＭＳ Ｐゴシック" charset="0"/>
              <a:cs typeface="ＭＳ Ｐゴシック" charset="0"/>
            </a:endParaRPr>
          </a:p>
        </p:txBody>
      </p:sp>
      <p:sp>
        <p:nvSpPr>
          <p:cNvPr id="23555"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a:defRPr sz="2400">
                <a:solidFill>
                  <a:schemeClr val="tx1"/>
                </a:solidFill>
                <a:latin typeface="Arial" charset="0"/>
                <a:ea typeface="ＭＳ Ｐゴシック" charset="0"/>
                <a:cs typeface="ＭＳ Ｐゴシック" charset="0"/>
              </a:defRPr>
            </a:lvl1pPr>
            <a:lvl2pPr marL="742950" indent="-285750" defTabSz="946150">
              <a:defRPr sz="2400">
                <a:solidFill>
                  <a:schemeClr val="tx1"/>
                </a:solidFill>
                <a:latin typeface="Arial" charset="0"/>
                <a:ea typeface="ＭＳ Ｐゴシック" charset="0"/>
              </a:defRPr>
            </a:lvl2pPr>
            <a:lvl3pPr marL="1143000" indent="-228600" defTabSz="946150">
              <a:defRPr sz="2400">
                <a:solidFill>
                  <a:schemeClr val="tx1"/>
                </a:solidFill>
                <a:latin typeface="Arial" charset="0"/>
                <a:ea typeface="ＭＳ Ｐゴシック" charset="0"/>
              </a:defRPr>
            </a:lvl3pPr>
            <a:lvl4pPr marL="1600200" indent="-228600" defTabSz="946150">
              <a:defRPr sz="2400">
                <a:solidFill>
                  <a:schemeClr val="tx1"/>
                </a:solidFill>
                <a:latin typeface="Arial" charset="0"/>
                <a:ea typeface="ＭＳ Ｐゴシック" charset="0"/>
              </a:defRPr>
            </a:lvl4pPr>
            <a:lvl5pPr marL="2057400" indent="-228600" defTabSz="946150">
              <a:defRPr sz="2400">
                <a:solidFill>
                  <a:schemeClr val="tx1"/>
                </a:solidFill>
                <a:latin typeface="Arial" charset="0"/>
                <a:ea typeface="ＭＳ Ｐゴシック" charset="0"/>
              </a:defRPr>
            </a:lvl5pPr>
            <a:lvl6pPr marL="2514600" indent="-228600" defTabSz="9461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461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461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46150" eaLnBrk="0" fontAlgn="base" hangingPunct="0">
              <a:spcBef>
                <a:spcPct val="0"/>
              </a:spcBef>
              <a:spcAft>
                <a:spcPct val="0"/>
              </a:spcAft>
              <a:defRPr sz="2400">
                <a:solidFill>
                  <a:schemeClr val="tx1"/>
                </a:solidFill>
                <a:latin typeface="Arial" charset="0"/>
                <a:ea typeface="ＭＳ Ｐゴシック" charset="0"/>
              </a:defRPr>
            </a:lvl9pPr>
          </a:lstStyle>
          <a:p>
            <a:fld id="{85378C9F-5EFB-8A4A-A9A4-C2F14A547CC2}" type="slidenum">
              <a:rPr lang="en-US" sz="1200">
                <a:latin typeface="Times New Roman" charset="0"/>
              </a:rPr>
              <a:pPr/>
              <a:t>28</a:t>
            </a:fld>
            <a:endParaRPr lang="en-US" sz="120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a:ln/>
        </p:spPr>
      </p:sp>
      <p:sp>
        <p:nvSpPr>
          <p:cNvPr id="23554"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171450" indent="-171450">
              <a:buFontTx/>
              <a:buChar char="-"/>
            </a:pPr>
            <a:endParaRPr lang="es-ES">
              <a:latin typeface="Times New Roman" charset="0"/>
              <a:ea typeface="ＭＳ Ｐゴシック" charset="0"/>
              <a:cs typeface="ＭＳ Ｐゴシック" charset="0"/>
            </a:endParaRPr>
          </a:p>
        </p:txBody>
      </p:sp>
      <p:sp>
        <p:nvSpPr>
          <p:cNvPr id="23555"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a:defRPr sz="2400">
                <a:solidFill>
                  <a:schemeClr val="tx1"/>
                </a:solidFill>
                <a:latin typeface="Arial" charset="0"/>
                <a:ea typeface="ＭＳ Ｐゴシック" charset="0"/>
                <a:cs typeface="ＭＳ Ｐゴシック" charset="0"/>
              </a:defRPr>
            </a:lvl1pPr>
            <a:lvl2pPr marL="742950" indent="-285750" defTabSz="946150">
              <a:defRPr sz="2400">
                <a:solidFill>
                  <a:schemeClr val="tx1"/>
                </a:solidFill>
                <a:latin typeface="Arial" charset="0"/>
                <a:ea typeface="ＭＳ Ｐゴシック" charset="0"/>
              </a:defRPr>
            </a:lvl2pPr>
            <a:lvl3pPr marL="1143000" indent="-228600" defTabSz="946150">
              <a:defRPr sz="2400">
                <a:solidFill>
                  <a:schemeClr val="tx1"/>
                </a:solidFill>
                <a:latin typeface="Arial" charset="0"/>
                <a:ea typeface="ＭＳ Ｐゴシック" charset="0"/>
              </a:defRPr>
            </a:lvl3pPr>
            <a:lvl4pPr marL="1600200" indent="-228600" defTabSz="946150">
              <a:defRPr sz="2400">
                <a:solidFill>
                  <a:schemeClr val="tx1"/>
                </a:solidFill>
                <a:latin typeface="Arial" charset="0"/>
                <a:ea typeface="ＭＳ Ｐゴシック" charset="0"/>
              </a:defRPr>
            </a:lvl4pPr>
            <a:lvl5pPr marL="2057400" indent="-228600" defTabSz="946150">
              <a:defRPr sz="2400">
                <a:solidFill>
                  <a:schemeClr val="tx1"/>
                </a:solidFill>
                <a:latin typeface="Arial" charset="0"/>
                <a:ea typeface="ＭＳ Ｐゴシック" charset="0"/>
              </a:defRPr>
            </a:lvl5pPr>
            <a:lvl6pPr marL="2514600" indent="-228600" defTabSz="9461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461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461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46150" eaLnBrk="0" fontAlgn="base" hangingPunct="0">
              <a:spcBef>
                <a:spcPct val="0"/>
              </a:spcBef>
              <a:spcAft>
                <a:spcPct val="0"/>
              </a:spcAft>
              <a:defRPr sz="2400">
                <a:solidFill>
                  <a:schemeClr val="tx1"/>
                </a:solidFill>
                <a:latin typeface="Arial" charset="0"/>
                <a:ea typeface="ＭＳ Ｐゴシック" charset="0"/>
              </a:defRPr>
            </a:lvl9pPr>
          </a:lstStyle>
          <a:p>
            <a:fld id="{85378C9F-5EFB-8A4A-A9A4-C2F14A547CC2}" type="slidenum">
              <a:rPr lang="en-US" sz="1200">
                <a:latin typeface="Times New Roman" charset="0"/>
              </a:rPr>
              <a:pPr/>
              <a:t>29</a:t>
            </a:fld>
            <a:endParaRPr lang="en-US" sz="120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a:solidFill>
                  <a:schemeClr val="tx1"/>
                </a:solidFill>
                <a:latin typeface="Arial" charset="0"/>
                <a:ea typeface="ＭＳ Ｐゴシック" charset="0"/>
                <a:cs typeface="ＭＳ Ｐゴシック" charset="0"/>
              </a:defRPr>
            </a:lvl1pPr>
            <a:lvl2pPr marL="37931725" indent="-37474525" defTabSz="944563">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AA7CBD65-B50E-2749-83B3-B52D250E78A3}" type="slidenum">
              <a:rPr lang="en-US" sz="1200">
                <a:solidFill>
                  <a:prstClr val="black"/>
                </a:solidFill>
                <a:latin typeface="Times New Roman" charset="0"/>
              </a:rPr>
              <a:pPr/>
              <a:t>3</a:t>
            </a:fld>
            <a:endParaRPr lang="en-US" sz="1200">
              <a:solidFill>
                <a:prstClr val="black"/>
              </a:solidFill>
              <a:latin typeface="Times New Roman" charset="0"/>
            </a:endParaRPr>
          </a:p>
        </p:txBody>
      </p:sp>
      <p:sp>
        <p:nvSpPr>
          <p:cNvPr id="25603"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ln/>
          <a:extLst/>
        </p:spPr>
        <p:txBody>
          <a:bodyPr/>
          <a:lstStyle/>
          <a:p>
            <a:pPr marL="171450" indent="-171450" eaLnBrk="1" hangingPunct="1">
              <a:buFontTx/>
              <a:buChar char="-"/>
              <a:defRPr/>
            </a:pPr>
            <a:r>
              <a:rPr lang="en-GB" dirty="0" err="1" smtClean="0">
                <a:latin typeface="Times New Roman" charset="0"/>
                <a:ea typeface="ＭＳ Ｐゴシック" charset="0"/>
                <a:cs typeface="ＭＳ Ｐゴシック" charset="0"/>
              </a:rPr>
              <a:t>Depfet</a:t>
            </a:r>
            <a:r>
              <a:rPr lang="en-GB" dirty="0" smtClean="0">
                <a:latin typeface="Times New Roman" charset="0"/>
                <a:ea typeface="ＭＳ Ｐゴシック" charset="0"/>
                <a:cs typeface="ＭＳ Ｐゴシック" charset="0"/>
              </a:rPr>
              <a:t> </a:t>
            </a:r>
            <a:r>
              <a:rPr lang="en-GB" dirty="0">
                <a:latin typeface="Times New Roman" charset="0"/>
                <a:ea typeface="ＭＳ Ｐゴシック" charset="0"/>
                <a:cs typeface="ＭＳ Ｐゴシック" charset="0"/>
              </a:rPr>
              <a:t>for beam test and dummy </a:t>
            </a:r>
            <a:r>
              <a:rPr lang="en-GB" dirty="0" smtClean="0">
                <a:latin typeface="Times New Roman" charset="0"/>
                <a:ea typeface="ＭＳ Ｐゴシック" charset="0"/>
                <a:cs typeface="ＭＳ Ｐゴシック" charset="0"/>
              </a:rPr>
              <a:t>electric</a:t>
            </a:r>
          </a:p>
          <a:p>
            <a:pPr marL="171450" indent="-171450" eaLnBrk="1" hangingPunct="1">
              <a:buFontTx/>
              <a:buChar char="-"/>
              <a:defRPr/>
            </a:pPr>
            <a:r>
              <a:rPr lang="en-GB" dirty="0" smtClean="0">
                <a:latin typeface="Times New Roman" charset="0"/>
                <a:ea typeface="ＭＳ Ｐゴシック" charset="0"/>
                <a:cs typeface="ＭＳ Ｐゴシック" charset="0"/>
              </a:rPr>
              <a:t>Diamond detector and diamond detector at PHIL test</a:t>
            </a:r>
          </a:p>
          <a:p>
            <a:pPr marL="171450" indent="-171450" eaLnBrk="1" hangingPunct="1">
              <a:buFontTx/>
              <a:buChar char="-"/>
              <a:defRPr/>
            </a:pPr>
            <a:endParaRPr lang="en-GB" dirty="0">
              <a:latin typeface="Times New Roman" charset="0"/>
              <a:ea typeface="ＭＳ Ｐゴシック" charset="0"/>
              <a:cs typeface="ＭＳ Ｐゴシック" charset="0"/>
            </a:endParaRPr>
          </a:p>
          <a:p>
            <a:pPr eaLnBrk="1" hangingPunct="1">
              <a:defRPr/>
            </a:pP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Multipactor</a:t>
            </a:r>
            <a:r>
              <a:rPr lang="en-GB" dirty="0">
                <a:latin typeface="Times New Roman" charset="0"/>
                <a:ea typeface="ＭＳ Ｐゴシック" charset="0"/>
                <a:cs typeface="ＭＳ Ｐゴシック" charset="0"/>
              </a:rPr>
              <a:t> effect in a diplexer with “</a:t>
            </a:r>
            <a:r>
              <a:rPr lang="en-GB" altLang="ja-JP" dirty="0" err="1">
                <a:latin typeface="Times New Roman" charset="0"/>
                <a:ea typeface="ＭＳ Ｐゴシック" charset="0"/>
                <a:cs typeface="ＭＳ Ｐゴシック" charset="0"/>
              </a:rPr>
              <a:t>combline</a:t>
            </a:r>
            <a:r>
              <a:rPr lang="en-GB" dirty="0">
                <a:latin typeface="Times New Roman" charset="0"/>
                <a:ea typeface="ＭＳ Ｐゴシック" charset="0"/>
                <a:cs typeface="ＭＳ Ｐゴシック" charset="0"/>
              </a:rPr>
              <a:t>”</a:t>
            </a:r>
            <a:r>
              <a:rPr lang="en-GB" altLang="ja-JP" dirty="0">
                <a:latin typeface="Times New Roman" charset="0"/>
                <a:ea typeface="ＭＳ Ｐゴシック" charset="0"/>
                <a:cs typeface="ＭＳ Ｐゴシック" charset="0"/>
              </a:rPr>
              <a:t> technology and surface effect seen at  SLAC due to e- cloud in a beam pipe (2010)</a:t>
            </a:r>
          </a:p>
          <a:p>
            <a:pPr eaLnBrk="1" hangingPunct="1">
              <a:defRPr/>
            </a:pPr>
            <a:r>
              <a:rPr lang="en-GB" dirty="0">
                <a:latin typeface="Times New Roman" charset="0"/>
                <a:ea typeface="ＭＳ Ｐゴシック" charset="0"/>
                <a:cs typeface="ＭＳ Ｐゴシック" charset="0"/>
              </a:rPr>
              <a:t>(</a:t>
            </a:r>
            <a:r>
              <a:rPr lang="en-GB" dirty="0" err="1">
                <a:latin typeface="Times New Roman" charset="0"/>
                <a:ea typeface="ＭＳ Ｐゴシック" charset="0"/>
                <a:cs typeface="ＭＳ Ｐゴシック" charset="0"/>
              </a:rPr>
              <a:t>diplexor</a:t>
            </a:r>
            <a:r>
              <a:rPr lang="en-GB" dirty="0">
                <a:latin typeface="Times New Roman" charset="0"/>
                <a:ea typeface="ＭＳ Ｐゴシック" charset="0"/>
                <a:cs typeface="ＭＳ Ｐゴシック" charset="0"/>
              </a:rPr>
              <a:t> en </a:t>
            </a:r>
            <a:r>
              <a:rPr lang="en-GB" dirty="0" err="1">
                <a:latin typeface="Times New Roman" charset="0"/>
                <a:ea typeface="ＭＳ Ｐゴシック" charset="0"/>
                <a:cs typeface="ＭＳ Ｐゴシック" charset="0"/>
              </a:rPr>
              <a:t>tecnolgía</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combline</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que</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es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una</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tecnología</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muy</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usada</a:t>
            </a:r>
            <a:r>
              <a:rPr lang="en-GB" dirty="0">
                <a:latin typeface="Times New Roman" charset="0"/>
                <a:ea typeface="ＭＳ Ｐゴシック" charset="0"/>
                <a:cs typeface="ＭＳ Ｐゴシック" charset="0"/>
              </a:rPr>
              <a:t> en </a:t>
            </a:r>
            <a:r>
              <a:rPr lang="en-GB" dirty="0" err="1">
                <a:latin typeface="Times New Roman" charset="0"/>
                <a:ea typeface="ＭＳ Ｐゴシック" charset="0"/>
                <a:cs typeface="ＭＳ Ｐゴシック" charset="0"/>
              </a:rPr>
              <a:t>filtros</a:t>
            </a:r>
            <a:r>
              <a:rPr lang="en-GB" dirty="0">
                <a:latin typeface="Times New Roman" charset="0"/>
                <a:ea typeface="ＭＳ Ｐゴシック" charset="0"/>
                <a:cs typeface="ＭＳ Ｐゴシック" charset="0"/>
              </a:rPr>
              <a:t> de </a:t>
            </a:r>
            <a:r>
              <a:rPr lang="en-GB" dirty="0" err="1">
                <a:latin typeface="Times New Roman" charset="0"/>
                <a:ea typeface="ＭＳ Ｐゴシック" charset="0"/>
                <a:cs typeface="ＭＳ Ｐゴシック" charset="0"/>
              </a:rPr>
              <a:t>satélites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para</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bajas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frecuencias</a:t>
            </a:r>
            <a:r>
              <a:rPr lang="en-GB" dirty="0">
                <a:latin typeface="Times New Roman" charset="0"/>
                <a:ea typeface="ＭＳ Ｐゴシック" charset="0"/>
                <a:cs typeface="ＭＳ Ｐゴシック" charset="0"/>
              </a:rPr>
              <a:t> (1 a 5 GHz) en </a:t>
            </a:r>
            <a:r>
              <a:rPr lang="en-GB" dirty="0" err="1">
                <a:latin typeface="Times New Roman" charset="0"/>
                <a:ea typeface="ＭＳ Ｐゴシック" charset="0"/>
                <a:cs typeface="ＭＳ Ｐゴシック" charset="0"/>
              </a:rPr>
              <a:t>las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etapas</a:t>
            </a:r>
            <a:r>
              <a:rPr lang="en-GB" dirty="0">
                <a:latin typeface="Times New Roman" charset="0"/>
                <a:ea typeface="ＭＳ Ｐゴシック" charset="0"/>
                <a:cs typeface="ＭＳ Ｐゴシック" charset="0"/>
              </a:rPr>
              <a:t> de </a:t>
            </a:r>
            <a:r>
              <a:rPr lang="en-GB" dirty="0" err="1">
                <a:latin typeface="Times New Roman" charset="0"/>
                <a:ea typeface="ＭＳ Ｐゴシック" charset="0"/>
                <a:cs typeface="ＭＳ Ｐゴシック" charset="0"/>
              </a:rPr>
              <a:t>salida</a:t>
            </a:r>
            <a:r>
              <a:rPr lang="en-GB" dirty="0">
                <a:latin typeface="Times New Roman" charset="0"/>
                <a:ea typeface="ＭＳ Ｐゴシック" charset="0"/>
                <a:cs typeface="ＭＳ Ｐゴシック" charset="0"/>
              </a:rPr>
              <a:t> del </a:t>
            </a:r>
            <a:r>
              <a:rPr lang="en-GB" dirty="0" err="1">
                <a:latin typeface="Times New Roman" charset="0"/>
                <a:ea typeface="ＭＳ Ｐゴシック" charset="0"/>
                <a:cs typeface="ＭＳ Ｐゴシック" charset="0"/>
              </a:rPr>
              <a:t>satélite</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donde</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circula</a:t>
            </a:r>
            <a:r>
              <a:rPr lang="en-GB" dirty="0">
                <a:latin typeface="Times New Roman" charset="0"/>
                <a:ea typeface="ＭＳ Ｐゴシック" charset="0"/>
                <a:cs typeface="ＭＳ Ｐゴシック" charset="0"/>
              </a:rPr>
              <a:t> la </a:t>
            </a:r>
            <a:r>
              <a:rPr lang="en-GB" dirty="0" err="1">
                <a:latin typeface="Times New Roman" charset="0"/>
                <a:ea typeface="ＭＳ Ｐゴシック" charset="0"/>
                <a:cs typeface="ＭＳ Ｐゴシック" charset="0"/>
              </a:rPr>
              <a:t>alta</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potencia</a:t>
            </a:r>
            <a:r>
              <a:rPr lang="en-GB" dirty="0">
                <a:latin typeface="Times New Roman" charset="0"/>
                <a:ea typeface="ＭＳ Ｐゴシック" charset="0"/>
                <a:cs typeface="ＭＳ Ｐゴシック" charset="0"/>
              </a:rPr>
              <a:t>); se </a:t>
            </a:r>
            <a:r>
              <a:rPr lang="en-GB" dirty="0" err="1">
                <a:latin typeface="Times New Roman" charset="0"/>
                <a:ea typeface="ＭＳ Ｐゴシック" charset="0"/>
                <a:cs typeface="ＭＳ Ｐゴシック" charset="0"/>
              </a:rPr>
              <a:t>basa</a:t>
            </a:r>
            <a:r>
              <a:rPr lang="en-GB" dirty="0">
                <a:latin typeface="Times New Roman" charset="0"/>
                <a:ea typeface="ＭＳ Ｐゴシック" charset="0"/>
                <a:cs typeface="ＭＳ Ｐゴシック" charset="0"/>
              </a:rPr>
              <a:t> en </a:t>
            </a:r>
            <a:r>
              <a:rPr lang="en-GB" dirty="0" err="1">
                <a:latin typeface="Times New Roman" charset="0"/>
                <a:ea typeface="ＭＳ Ｐゴシック" charset="0"/>
                <a:cs typeface="ＭＳ Ｐゴシック" charset="0"/>
              </a:rPr>
              <a:t>resonadores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coaxiales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inmersos</a:t>
            </a:r>
            <a:r>
              <a:rPr lang="en-GB" dirty="0">
                <a:latin typeface="Times New Roman" charset="0"/>
                <a:ea typeface="ＭＳ Ｐゴシック" charset="0"/>
                <a:cs typeface="ＭＳ Ｐゴシック" charset="0"/>
              </a:rPr>
              <a:t> en </a:t>
            </a:r>
            <a:r>
              <a:rPr lang="en-GB" dirty="0" err="1">
                <a:latin typeface="Times New Roman" charset="0"/>
                <a:ea typeface="ＭＳ Ｐゴシック" charset="0"/>
                <a:cs typeface="ＭＳ Ｐゴシック" charset="0"/>
              </a:rPr>
              <a:t>cavidades</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rectangulares</a:t>
            </a:r>
            <a:r>
              <a:rPr lang="en-GB" dirty="0">
                <a:latin typeface="Times New Roman" charset="0"/>
                <a:ea typeface="ＭＳ Ｐゴシック" charset="0"/>
                <a:cs typeface="ＭＳ Ｐゴシック" charset="0"/>
              </a:rPr>
              <a:t>, y son </a:t>
            </a:r>
            <a:r>
              <a:rPr lang="en-GB" dirty="0" err="1">
                <a:latin typeface="Times New Roman" charset="0"/>
                <a:ea typeface="ＭＳ Ｐゴシック" charset="0"/>
                <a:cs typeface="ＭＳ Ｐゴシック" charset="0"/>
              </a:rPr>
              <a:t>bastante</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difíciles</a:t>
            </a:r>
            <a:r>
              <a:rPr lang="en-GB" dirty="0">
                <a:latin typeface="Times New Roman" charset="0"/>
                <a:ea typeface="ＭＳ Ｐゴシック" charset="0"/>
                <a:cs typeface="ＭＳ Ｐゴシック" charset="0"/>
              </a:rPr>
              <a:t> de </a:t>
            </a:r>
            <a:r>
              <a:rPr lang="en-GB" dirty="0" err="1">
                <a:latin typeface="Times New Roman" charset="0"/>
                <a:ea typeface="ＭＳ Ｐゴシック" charset="0"/>
                <a:cs typeface="ＭＳ Ｐゴシック" charset="0"/>
              </a:rPr>
              <a:t>diseñar</a:t>
            </a:r>
            <a:r>
              <a:rPr lang="en-GB" dirty="0">
                <a:latin typeface="Times New Roman" charset="0"/>
                <a:ea typeface="ＭＳ Ｐゴシック" charset="0"/>
                <a:cs typeface="ＭＳ Ｐゴシック" charset="0"/>
              </a:rPr>
              <a:t> </a:t>
            </a:r>
            <a:r>
              <a:rPr lang="en-GB" dirty="0" err="1">
                <a:latin typeface="Times New Roman" charset="0"/>
                <a:ea typeface="ＭＳ Ｐゴシック" charset="0"/>
                <a:cs typeface="ＭＳ Ｐゴシック" charset="0"/>
              </a:rPr>
              <a:t>desde</a:t>
            </a:r>
            <a:r>
              <a:rPr lang="en-GB" dirty="0">
                <a:latin typeface="Times New Roman" charset="0"/>
                <a:ea typeface="ＭＳ Ｐゴシック" charset="0"/>
                <a:cs typeface="ＭＳ Ｐゴシック" charset="0"/>
              </a:rPr>
              <a:t> un </a:t>
            </a:r>
            <a:r>
              <a:rPr lang="en-GB" dirty="0" err="1">
                <a:latin typeface="Times New Roman" charset="0"/>
                <a:ea typeface="ＭＳ Ｐゴシック" charset="0"/>
                <a:cs typeface="ＭＳ Ｐゴシック" charset="0"/>
              </a:rPr>
              <a:t>punto</a:t>
            </a:r>
            <a:r>
              <a:rPr lang="en-GB" dirty="0">
                <a:latin typeface="Times New Roman" charset="0"/>
                <a:ea typeface="ＭＳ Ｐゴシック" charset="0"/>
                <a:cs typeface="ＭＳ Ｐゴシック" charset="0"/>
              </a:rPr>
              <a:t> de vista </a:t>
            </a:r>
            <a:r>
              <a:rPr lang="en-GB" dirty="0" err="1">
                <a:latin typeface="Times New Roman" charset="0"/>
                <a:ea typeface="ＭＳ Ｐゴシック" charset="0"/>
                <a:cs typeface="ＭＳ Ｐゴシック" charset="0"/>
              </a:rPr>
              <a:t>electromagnético</a:t>
            </a:r>
            <a:r>
              <a:rPr lang="en-GB" dirty="0">
                <a:latin typeface="Times New Roman" charset="0"/>
                <a:ea typeface="ＭＳ Ｐゴシック" charset="0"/>
                <a:cs typeface="ＭＳ Ｐゴシック" charset="0"/>
              </a:rPr>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a:ln/>
        </p:spPr>
      </p:sp>
      <p:sp>
        <p:nvSpPr>
          <p:cNvPr id="23554"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171450" indent="-171450">
              <a:buFontTx/>
              <a:buChar char="-"/>
            </a:pPr>
            <a:endParaRPr lang="es-ES">
              <a:latin typeface="Times New Roman" charset="0"/>
              <a:ea typeface="ＭＳ Ｐゴシック" charset="0"/>
              <a:cs typeface="ＭＳ Ｐゴシック" charset="0"/>
            </a:endParaRPr>
          </a:p>
        </p:txBody>
      </p:sp>
      <p:sp>
        <p:nvSpPr>
          <p:cNvPr id="23555"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a:defRPr sz="2400">
                <a:solidFill>
                  <a:schemeClr val="tx1"/>
                </a:solidFill>
                <a:latin typeface="Arial" charset="0"/>
                <a:ea typeface="ＭＳ Ｐゴシック" charset="0"/>
                <a:cs typeface="ＭＳ Ｐゴシック" charset="0"/>
              </a:defRPr>
            </a:lvl1pPr>
            <a:lvl2pPr marL="742950" indent="-285750" defTabSz="946150">
              <a:defRPr sz="2400">
                <a:solidFill>
                  <a:schemeClr val="tx1"/>
                </a:solidFill>
                <a:latin typeface="Arial" charset="0"/>
                <a:ea typeface="ＭＳ Ｐゴシック" charset="0"/>
              </a:defRPr>
            </a:lvl2pPr>
            <a:lvl3pPr marL="1143000" indent="-228600" defTabSz="946150">
              <a:defRPr sz="2400">
                <a:solidFill>
                  <a:schemeClr val="tx1"/>
                </a:solidFill>
                <a:latin typeface="Arial" charset="0"/>
                <a:ea typeface="ＭＳ Ｐゴシック" charset="0"/>
              </a:defRPr>
            </a:lvl3pPr>
            <a:lvl4pPr marL="1600200" indent="-228600" defTabSz="946150">
              <a:defRPr sz="2400">
                <a:solidFill>
                  <a:schemeClr val="tx1"/>
                </a:solidFill>
                <a:latin typeface="Arial" charset="0"/>
                <a:ea typeface="ＭＳ Ｐゴシック" charset="0"/>
              </a:defRPr>
            </a:lvl4pPr>
            <a:lvl5pPr marL="2057400" indent="-228600" defTabSz="946150">
              <a:defRPr sz="2400">
                <a:solidFill>
                  <a:schemeClr val="tx1"/>
                </a:solidFill>
                <a:latin typeface="Arial" charset="0"/>
                <a:ea typeface="ＭＳ Ｐゴシック" charset="0"/>
              </a:defRPr>
            </a:lvl5pPr>
            <a:lvl6pPr marL="2514600" indent="-228600" defTabSz="9461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461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461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46150" eaLnBrk="0" fontAlgn="base" hangingPunct="0">
              <a:spcBef>
                <a:spcPct val="0"/>
              </a:spcBef>
              <a:spcAft>
                <a:spcPct val="0"/>
              </a:spcAft>
              <a:defRPr sz="2400">
                <a:solidFill>
                  <a:schemeClr val="tx1"/>
                </a:solidFill>
                <a:latin typeface="Arial" charset="0"/>
                <a:ea typeface="ＭＳ Ｐゴシック" charset="0"/>
              </a:defRPr>
            </a:lvl9pPr>
          </a:lstStyle>
          <a:p>
            <a:fld id="{85378C9F-5EFB-8A4A-A9A4-C2F14A547CC2}" type="slidenum">
              <a:rPr lang="en-US" sz="1200">
                <a:latin typeface="Times New Roman" charset="0"/>
              </a:rPr>
              <a:pPr/>
              <a:t>30</a:t>
            </a:fld>
            <a:endParaRPr lang="en-US" sz="120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a:solidFill>
                  <a:schemeClr val="tx1"/>
                </a:solidFill>
                <a:latin typeface="Arial" charset="0"/>
                <a:ea typeface="ＭＳ Ｐゴシック" charset="0"/>
                <a:cs typeface="ＭＳ Ｐゴシック" charset="0"/>
              </a:defRPr>
            </a:lvl1pPr>
            <a:lvl2pPr marL="742950" indent="-285750" defTabSz="944563">
              <a:defRPr sz="2400">
                <a:solidFill>
                  <a:schemeClr val="tx1"/>
                </a:solidFill>
                <a:latin typeface="Arial" charset="0"/>
                <a:ea typeface="ＭＳ Ｐゴシック" charset="0"/>
              </a:defRPr>
            </a:lvl2pPr>
            <a:lvl3pPr marL="1143000" indent="-228600" defTabSz="944563">
              <a:defRPr sz="2400">
                <a:solidFill>
                  <a:schemeClr val="tx1"/>
                </a:solidFill>
                <a:latin typeface="Arial" charset="0"/>
                <a:ea typeface="ＭＳ Ｐゴシック" charset="0"/>
              </a:defRPr>
            </a:lvl3pPr>
            <a:lvl4pPr marL="1600200" indent="-228600" defTabSz="944563">
              <a:defRPr sz="2400">
                <a:solidFill>
                  <a:schemeClr val="tx1"/>
                </a:solidFill>
                <a:latin typeface="Arial" charset="0"/>
                <a:ea typeface="ＭＳ Ｐゴシック" charset="0"/>
              </a:defRPr>
            </a:lvl4pPr>
            <a:lvl5pPr marL="2057400" indent="-228600" defTabSz="944563">
              <a:defRPr sz="2400">
                <a:solidFill>
                  <a:schemeClr val="tx1"/>
                </a:solidFill>
                <a:latin typeface="Arial" charset="0"/>
                <a:ea typeface="ＭＳ Ｐゴシック" charset="0"/>
              </a:defRPr>
            </a:lvl5pPr>
            <a:lvl6pPr marL="2514600" indent="-228600" defTabSz="94456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4456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4456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44563" eaLnBrk="0" fontAlgn="base" hangingPunct="0">
              <a:spcBef>
                <a:spcPct val="0"/>
              </a:spcBef>
              <a:spcAft>
                <a:spcPct val="0"/>
              </a:spcAft>
              <a:defRPr sz="2400">
                <a:solidFill>
                  <a:schemeClr val="tx1"/>
                </a:solidFill>
                <a:latin typeface="Arial" charset="0"/>
                <a:ea typeface="ＭＳ Ｐゴシック" charset="0"/>
              </a:defRPr>
            </a:lvl9pPr>
          </a:lstStyle>
          <a:p>
            <a:fld id="{3F4F7E8C-C726-634E-BA4C-EA3E87F228BE}" type="slidenum">
              <a:rPr lang="en-US" sz="1200">
                <a:latin typeface="Times New Roman" charset="0"/>
              </a:rPr>
              <a:pPr/>
              <a:t>32</a:t>
            </a:fld>
            <a:endParaRPr lang="en-US" sz="1200">
              <a:latin typeface="Times New Roman"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ES">
              <a:latin typeface="Times New Roman"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ce réservé de l'image des diapositives 1"/>
          <p:cNvSpPr>
            <a:spLocks noGrp="1" noRot="1" noChangeAspect="1" noTextEdit="1"/>
          </p:cNvSpPr>
          <p:nvPr>
            <p:ph type="sldImg"/>
          </p:nvPr>
        </p:nvSpPr>
        <p:spPr>
          <a:ln/>
        </p:spPr>
      </p:sp>
      <p:sp>
        <p:nvSpPr>
          <p:cNvPr id="7782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FR"/>
          </a:p>
        </p:txBody>
      </p:sp>
      <p:sp>
        <p:nvSpPr>
          <p:cNvPr id="7782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FBE37B36-4BD0-F846-B331-55E121149E42}" type="slidenum">
              <a:rPr lang="en-US"/>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94FE491-52C2-3348-BDB7-481D22DB6D21}" type="slidenum">
              <a:rPr lang="en-US" smtClean="0"/>
              <a:pPr/>
              <a:t>5</a:t>
            </a:fld>
            <a:endParaRPr lang="en-US"/>
          </a:p>
        </p:txBody>
      </p:sp>
    </p:spTree>
    <p:extLst>
      <p:ext uri="{BB962C8B-B14F-4D97-AF65-F5344CB8AC3E}">
        <p14:creationId xmlns:p14="http://schemas.microsoft.com/office/powerpoint/2010/main" val="1007000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e l'image des diapositives 1"/>
          <p:cNvSpPr>
            <a:spLocks noGrp="1" noRot="1" noChangeAspect="1" noTextEdit="1"/>
          </p:cNvSpPr>
          <p:nvPr>
            <p:ph type="sldImg"/>
          </p:nvPr>
        </p:nvSpPr>
        <p:spPr>
          <a:ln/>
        </p:spPr>
      </p:sp>
      <p:sp>
        <p:nvSpPr>
          <p:cNvPr id="122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FR"/>
          </a:p>
        </p:txBody>
      </p:sp>
      <p:sp>
        <p:nvSpPr>
          <p:cNvPr id="1229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31765C74-68FE-C242-839A-933F02AC2A76}" type="slidenum">
              <a:rPr lang="en-US"/>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Coils</a:t>
            </a:r>
            <a:r>
              <a:rPr lang="fr-FR" dirty="0" smtClean="0"/>
              <a:t> </a:t>
            </a:r>
            <a:r>
              <a:rPr lang="fr-FR" dirty="0" err="1" smtClean="0"/>
              <a:t>separated</a:t>
            </a:r>
            <a:r>
              <a:rPr lang="fr-FR" dirty="0" smtClean="0"/>
              <a:t> by</a:t>
            </a:r>
            <a:r>
              <a:rPr lang="fr-FR" baseline="0" dirty="0" smtClean="0"/>
              <a:t> 23 cm to </a:t>
            </a:r>
            <a:r>
              <a:rPr lang="fr-FR" baseline="0" dirty="0" err="1" smtClean="0"/>
              <a:t>mitigate</a:t>
            </a:r>
            <a:r>
              <a:rPr lang="fr-FR" baseline="0" dirty="0" smtClean="0"/>
              <a:t> the </a:t>
            </a:r>
            <a:r>
              <a:rPr lang="fr-FR" baseline="0" dirty="0" err="1" smtClean="0"/>
              <a:t>emittance</a:t>
            </a:r>
            <a:r>
              <a:rPr lang="fr-FR" baseline="0" dirty="0" smtClean="0"/>
              <a:t> </a:t>
            </a:r>
            <a:r>
              <a:rPr lang="fr-FR" baseline="0" dirty="0" err="1" smtClean="0"/>
              <a:t>growth</a:t>
            </a:r>
            <a:r>
              <a:rPr lang="fr-FR" baseline="0" dirty="0" smtClean="0"/>
              <a:t> in the free </a:t>
            </a:r>
            <a:r>
              <a:rPr lang="fr-FR" baseline="0" dirty="0" err="1" smtClean="0"/>
              <a:t>space</a:t>
            </a:r>
            <a:r>
              <a:rPr lang="fr-FR" baseline="0" dirty="0" smtClean="0"/>
              <a:t> of 1.3 m </a:t>
            </a:r>
            <a:r>
              <a:rPr lang="fr-FR" baseline="0" dirty="0" err="1" smtClean="0"/>
              <a:t>between</a:t>
            </a:r>
            <a:r>
              <a:rPr lang="fr-FR" baseline="0" dirty="0" smtClean="0"/>
              <a:t> RF gun and </a:t>
            </a:r>
            <a:r>
              <a:rPr lang="fr-FR" baseline="0" dirty="0" err="1" smtClean="0"/>
              <a:t>linac</a:t>
            </a:r>
            <a:endParaRPr lang="fr-FR" dirty="0"/>
          </a:p>
        </p:txBody>
      </p:sp>
      <p:sp>
        <p:nvSpPr>
          <p:cNvPr id="4" name="Espace réservé du numéro de diapositive 3"/>
          <p:cNvSpPr>
            <a:spLocks noGrp="1"/>
          </p:cNvSpPr>
          <p:nvPr>
            <p:ph type="sldNum" sz="quarter" idx="10"/>
          </p:nvPr>
        </p:nvSpPr>
        <p:spPr/>
        <p:txBody>
          <a:bodyPr/>
          <a:lstStyle/>
          <a:p>
            <a:fld id="{E94FE491-52C2-3348-BDB7-481D22DB6D21}" type="slidenum">
              <a:rPr lang="en-US" smtClean="0"/>
              <a:pPr/>
              <a:t>10</a:t>
            </a:fld>
            <a:endParaRPr lang="en-US"/>
          </a:p>
        </p:txBody>
      </p:sp>
    </p:spTree>
    <p:extLst>
      <p:ext uri="{BB962C8B-B14F-4D97-AF65-F5344CB8AC3E}">
        <p14:creationId xmlns:p14="http://schemas.microsoft.com/office/powerpoint/2010/main" val="19264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D35A0774-020B-4080-8BE4-B37CFE6EC4C1}" type="slidenum">
              <a:rPr lang="en-US" smtClean="0"/>
              <a:t>11</a:t>
            </a:fld>
            <a:endParaRPr lang="en-US"/>
          </a:p>
        </p:txBody>
      </p:sp>
    </p:spTree>
    <p:extLst>
      <p:ext uri="{BB962C8B-B14F-4D97-AF65-F5344CB8AC3E}">
        <p14:creationId xmlns:p14="http://schemas.microsoft.com/office/powerpoint/2010/main" val="1369897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882211-7477-45AF-9D4B-702433FF8974}" type="slidenum">
              <a:rPr lang="fr-FR" smtClean="0"/>
              <a:pPr>
                <a:defRPr/>
              </a:pPr>
              <a:t>14</a:t>
            </a:fld>
            <a:endParaRPr lang="fr-FR"/>
          </a:p>
        </p:txBody>
      </p:sp>
    </p:spTree>
    <p:extLst>
      <p:ext uri="{BB962C8B-B14F-4D97-AF65-F5344CB8AC3E}">
        <p14:creationId xmlns:p14="http://schemas.microsoft.com/office/powerpoint/2010/main" val="1058236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p:txBody>
          <a:bodyPr/>
          <a:lstStyle/>
          <a:p>
            <a:pPr>
              <a:defRPr/>
            </a:pPr>
            <a:r>
              <a:rPr lang="en-US">
                <a:solidFill>
                  <a:prstClr val="black"/>
                </a:solidFill>
              </a:rPr>
              <a:t>Eric Voutier</a:t>
            </a:r>
          </a:p>
        </p:txBody>
      </p:sp>
      <p:sp>
        <p:nvSpPr>
          <p:cNvPr id="5" name="Rectangle 6"/>
          <p:cNvSpPr>
            <a:spLocks noGrp="1" noChangeArrowheads="1"/>
          </p:cNvSpPr>
          <p:nvPr>
            <p:ph type="ftr" sz="quarter" idx="4"/>
          </p:nvPr>
        </p:nvSpPr>
        <p:spPr/>
        <p:txBody>
          <a:bodyPr/>
          <a:lstStyle/>
          <a:p>
            <a:pPr>
              <a:defRPr/>
            </a:pPr>
            <a:r>
              <a:rPr lang="en-US">
                <a:solidFill>
                  <a:prstClr val="black"/>
                </a:solidFill>
              </a:rPr>
              <a:t>XXVth International Workshop on Nuclear Theory</a:t>
            </a:r>
          </a:p>
        </p:txBody>
      </p:sp>
      <p:sp>
        <p:nvSpPr>
          <p:cNvPr id="6" name="Rectangle 7"/>
          <p:cNvSpPr>
            <a:spLocks noGrp="1" noChangeArrowheads="1"/>
          </p:cNvSpPr>
          <p:nvPr>
            <p:ph type="sldNum" sz="quarter" idx="5"/>
          </p:nvPr>
        </p:nvSpPr>
        <p:spPr/>
        <p:txBody>
          <a:bodyPr/>
          <a:lstStyle/>
          <a:p>
            <a:pPr>
              <a:defRPr/>
            </a:pPr>
            <a:fld id="{9CD215C4-47FB-B24E-BDAA-5CD024DDEED1}" type="slidenum">
              <a:rPr lang="en-US">
                <a:solidFill>
                  <a:prstClr val="black"/>
                </a:solidFill>
              </a:rPr>
              <a:pPr>
                <a:defRPr/>
              </a:pPr>
              <a:t>15</a:t>
            </a:fld>
            <a:endParaRPr lang="en-US">
              <a:solidFill>
                <a:prstClr val="black"/>
              </a:solidFill>
            </a:endParaRPr>
          </a:p>
        </p:txBody>
      </p:sp>
      <p:sp>
        <p:nvSpPr>
          <p:cNvPr id="2027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2755" name="Rectangle 3"/>
          <p:cNvSpPr>
            <a:spLocks noGrp="1" noChangeArrowheads="1"/>
          </p:cNvSpPr>
          <p:nvPr>
            <p:ph type="body" idx="1"/>
          </p:nvPr>
        </p:nvSpPr>
        <p:spPr/>
        <p:txBody>
          <a:bodyPr/>
          <a:lstStyle/>
          <a:p>
            <a:pPr eaLnBrk="1" hangingPunct="1">
              <a:defRPr/>
            </a:pPr>
            <a:endParaRPr lang="fr-FR" smtClean="0">
              <a:cs typeface="+mn-cs"/>
            </a:endParaRPr>
          </a:p>
        </p:txBody>
      </p:sp>
    </p:spTree>
    <p:extLst>
      <p:ext uri="{BB962C8B-B14F-4D97-AF65-F5344CB8AC3E}">
        <p14:creationId xmlns:p14="http://schemas.microsoft.com/office/powerpoint/2010/main" val="867780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ln/>
        </p:spPr>
      </p:sp>
      <p:sp>
        <p:nvSpPr>
          <p:cNvPr id="2867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FR"/>
          </a:p>
        </p:txBody>
      </p:sp>
      <p:sp>
        <p:nvSpPr>
          <p:cNvPr id="2867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5BB8367E-3B7A-D34B-BFA0-1B39684508AA}" type="slidenum">
              <a:rPr lang="en-US"/>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983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6"/>
            <a:ext cx="8229600" cy="4525963"/>
          </a:xfrm>
          <a:prstGeom prst="rect">
            <a:avLst/>
          </a:prstGeom>
        </p:spPr>
        <p:txBody>
          <a:bodyPr vert="eaVert" lIns="91411" tIns="45706" rIns="91411" bIns="45706"/>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738984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4"/>
            <a:ext cx="2057400" cy="5851525"/>
          </a:xfrm>
          <a:prstGeom prst="rect">
            <a:avLst/>
          </a:prstGeom>
        </p:spPr>
        <p:txBody>
          <a:bodyPr vert="eaVert" lIns="91411" tIns="45706" rIns="91411" bIns="45706"/>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44"/>
            <a:ext cx="6019800" cy="5851525"/>
          </a:xfrm>
          <a:prstGeom prst="rect">
            <a:avLst/>
          </a:prstGeom>
        </p:spPr>
        <p:txBody>
          <a:bodyPr vert="eaVert" lIns="91411" tIns="45706" rIns="91411" bIns="45706"/>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662318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lIns="91411" tIns="45706" rIns="91411" bIns="45706" anchor="b"/>
          <a:lstStyle>
            <a:lvl1pPr algn="ctr">
              <a:defRPr sz="6000"/>
            </a:lvl1pPr>
          </a:lstStyle>
          <a:p>
            <a:r>
              <a:rPr lang="fr-FR" smtClean="0"/>
              <a:t>Modifiez le style du titre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lIns="91411" tIns="45706" rIns="91411" bIns="45706"/>
          <a:lstStyle>
            <a:lvl1pPr marL="0" indent="0" algn="ctr">
              <a:buNone/>
              <a:defRPr sz="2400"/>
            </a:lvl1pPr>
            <a:lvl2pPr marL="457059" indent="0" algn="ctr">
              <a:buNone/>
              <a:defRPr sz="2000"/>
            </a:lvl2pPr>
            <a:lvl3pPr marL="914118" indent="0" algn="ctr">
              <a:buNone/>
              <a:defRPr sz="1800"/>
            </a:lvl3pPr>
            <a:lvl4pPr marL="1371180" indent="0" algn="ctr">
              <a:buNone/>
              <a:defRPr sz="1600"/>
            </a:lvl4pPr>
            <a:lvl5pPr marL="1828239" indent="0" algn="ctr">
              <a:buNone/>
              <a:defRPr sz="1600"/>
            </a:lvl5pPr>
            <a:lvl6pPr marL="2285298" indent="0" algn="ctr">
              <a:buNone/>
              <a:defRPr sz="1600"/>
            </a:lvl6pPr>
            <a:lvl7pPr marL="2742360" indent="0" algn="ctr">
              <a:buNone/>
              <a:defRPr sz="1600"/>
            </a:lvl7pPr>
            <a:lvl8pPr marL="3199416" indent="0" algn="ctr">
              <a:buNone/>
              <a:defRPr sz="1600"/>
            </a:lvl8pPr>
            <a:lvl9pPr marL="3656478" indent="0" algn="ctr">
              <a:buNone/>
              <a:defRPr sz="1600"/>
            </a:lvl9pPr>
          </a:lstStyle>
          <a:p>
            <a:r>
              <a:rPr lang="fr-FR" smtClean="0"/>
              <a:t>Modifier le style des sous-titres du masque</a:t>
            </a:r>
            <a:endParaRPr lang="en-US" dirty="0"/>
          </a:p>
        </p:txBody>
      </p:sp>
    </p:spTree>
    <p:extLst>
      <p:ext uri="{BB962C8B-B14F-4D97-AF65-F5344CB8AC3E}">
        <p14:creationId xmlns:p14="http://schemas.microsoft.com/office/powerpoint/2010/main" val="4015502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7526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472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7526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V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168120"/>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2_Diapositive de titre">
    <p:spTree>
      <p:nvGrpSpPr>
        <p:cNvPr id="1" name=""/>
        <p:cNvGrpSpPr/>
        <p:nvPr/>
      </p:nvGrpSpPr>
      <p:grpSpPr>
        <a:xfrm>
          <a:off x="0" y="0"/>
          <a:ext cx="0" cy="0"/>
          <a:chOff x="0" y="0"/>
          <a:chExt cx="0" cy="0"/>
        </a:xfrm>
      </p:grpSpPr>
      <p:sp>
        <p:nvSpPr>
          <p:cNvPr id="2" name="Rectangle 17"/>
          <p:cNvSpPr>
            <a:spLocks noChangeArrowheads="1"/>
          </p:cNvSpPr>
          <p:nvPr userDrawn="1"/>
        </p:nvSpPr>
        <p:spPr bwMode="auto">
          <a:xfrm>
            <a:off x="25400" y="27756"/>
            <a:ext cx="184656" cy="400105"/>
          </a:xfrm>
          <a:prstGeom prst="rect">
            <a:avLst/>
          </a:prstGeom>
          <a:noFill/>
          <a:ln w="9525">
            <a:noFill/>
            <a:miter lim="800000"/>
            <a:headEnd/>
            <a:tailEnd/>
          </a:ln>
        </p:spPr>
        <p:txBody>
          <a:bodyPr wrap="none" lIns="91411" tIns="45706" rIns="91411" bIns="45706" anchor="ctr">
            <a:spAutoFit/>
          </a:bodyPr>
          <a:lstStyle/>
          <a:p>
            <a:pPr>
              <a:defRPr/>
            </a:pPr>
            <a:endParaRPr lang="fr-FR" u="none">
              <a:latin typeface="Calibri" pitchFamily="34" charset="0"/>
            </a:endParaRPr>
          </a:p>
        </p:txBody>
      </p:sp>
      <p:sp>
        <p:nvSpPr>
          <p:cNvPr id="4" name="Rectangle 22"/>
          <p:cNvSpPr>
            <a:spLocks noChangeArrowheads="1"/>
          </p:cNvSpPr>
          <p:nvPr userDrawn="1"/>
        </p:nvSpPr>
        <p:spPr bwMode="auto">
          <a:xfrm>
            <a:off x="449264" y="863776"/>
            <a:ext cx="638283" cy="1015659"/>
          </a:xfrm>
          <a:prstGeom prst="rect">
            <a:avLst/>
          </a:prstGeom>
          <a:noFill/>
          <a:ln w="9525">
            <a:noFill/>
            <a:miter lim="800000"/>
            <a:headEnd/>
            <a:tailEnd/>
          </a:ln>
        </p:spPr>
        <p:txBody>
          <a:bodyPr wrap="none" lIns="91411" tIns="45706" rIns="91411" bIns="45706" anchor="ctr">
            <a:spAutoFit/>
          </a:bodyPr>
          <a:lstStyle/>
          <a:p>
            <a:pPr indent="449125">
              <a:defRPr/>
            </a:pPr>
            <a:r>
              <a:rPr lang="fr-FR" u="none">
                <a:solidFill>
                  <a:srgbClr val="000000"/>
                </a:solidFill>
              </a:rPr>
              <a:t/>
            </a:r>
            <a:br>
              <a:rPr lang="fr-FR" u="none">
                <a:solidFill>
                  <a:srgbClr val="000000"/>
                </a:solidFill>
              </a:rPr>
            </a:br>
            <a:endParaRPr lang="fr-FR" u="none">
              <a:solidFill>
                <a:srgbClr val="000000"/>
              </a:solidFill>
            </a:endParaRPr>
          </a:p>
          <a:p>
            <a:pPr indent="449125" eaLnBrk="0" hangingPunct="0">
              <a:defRPr/>
            </a:pPr>
            <a:endParaRPr lang="fr-FR" u="none">
              <a:solidFill>
                <a:srgbClr val="000000"/>
              </a:solidFill>
            </a:endParaRPr>
          </a:p>
        </p:txBody>
      </p:sp>
      <p:sp>
        <p:nvSpPr>
          <p:cNvPr id="5" name="Rectangle 24"/>
          <p:cNvSpPr>
            <a:spLocks noChangeArrowheads="1"/>
          </p:cNvSpPr>
          <p:nvPr userDrawn="1"/>
        </p:nvSpPr>
        <p:spPr bwMode="auto">
          <a:xfrm>
            <a:off x="0" y="1171548"/>
            <a:ext cx="184656" cy="400105"/>
          </a:xfrm>
          <a:prstGeom prst="rect">
            <a:avLst/>
          </a:prstGeom>
          <a:noFill/>
          <a:ln w="9525">
            <a:noFill/>
            <a:miter lim="800000"/>
            <a:headEnd/>
            <a:tailEnd/>
          </a:ln>
        </p:spPr>
        <p:txBody>
          <a:bodyPr wrap="none" lIns="91411" tIns="45706" rIns="91411" bIns="45706" anchor="ctr">
            <a:spAutoFit/>
          </a:bodyPr>
          <a:lstStyle/>
          <a:p>
            <a:pPr>
              <a:defRPr/>
            </a:pPr>
            <a:endParaRPr lang="fr-FR" u="none"/>
          </a:p>
        </p:txBody>
      </p:sp>
      <p:sp>
        <p:nvSpPr>
          <p:cNvPr id="8" name="ZoneTexte 34"/>
          <p:cNvSpPr txBox="1">
            <a:spLocks noChangeArrowheads="1"/>
          </p:cNvSpPr>
          <p:nvPr userDrawn="1"/>
        </p:nvSpPr>
        <p:spPr bwMode="auto">
          <a:xfrm>
            <a:off x="8289925" y="6613526"/>
            <a:ext cx="787400" cy="244475"/>
          </a:xfrm>
          <a:prstGeom prst="rect">
            <a:avLst/>
          </a:prstGeom>
          <a:noFill/>
          <a:ln w="9525">
            <a:noFill/>
            <a:miter lim="800000"/>
            <a:headEnd/>
            <a:tailEnd/>
          </a:ln>
        </p:spPr>
        <p:txBody>
          <a:bodyPr lIns="91411" tIns="45706" rIns="91411" bIns="45706">
            <a:spAutoFit/>
          </a:bodyPr>
          <a:lstStyle/>
          <a:p>
            <a:pPr algn="r">
              <a:defRPr/>
            </a:pPr>
            <a:r>
              <a:rPr lang="fr-FR" sz="1000" b="1" u="none" dirty="0">
                <a:solidFill>
                  <a:schemeClr val="bg1">
                    <a:lumMod val="50000"/>
                  </a:schemeClr>
                </a:solidFill>
                <a:latin typeface="Calibri" pitchFamily="34" charset="0"/>
              </a:rPr>
              <a:t>P. </a:t>
            </a:r>
            <a:fld id="{B879421D-6B74-4BB9-8D5A-154CF5A71D4B}" type="slidenum">
              <a:rPr lang="fr-FR" sz="1000" b="1" u="none">
                <a:solidFill>
                  <a:schemeClr val="bg1">
                    <a:lumMod val="50000"/>
                  </a:schemeClr>
                </a:solidFill>
                <a:latin typeface="Calibri" pitchFamily="34" charset="0"/>
              </a:rPr>
              <a:pPr algn="r">
                <a:defRPr/>
              </a:pPr>
              <a:t>‹#›</a:t>
            </a:fld>
            <a:endParaRPr lang="fr-FR" sz="1000" b="1" u="none" dirty="0">
              <a:solidFill>
                <a:schemeClr val="bg1">
                  <a:lumMod val="50000"/>
                </a:schemeClr>
              </a:solidFill>
              <a:latin typeface="Calibri" pitchFamily="34" charset="0"/>
            </a:endParaRPr>
          </a:p>
        </p:txBody>
      </p:sp>
    </p:spTree>
    <p:extLst>
      <p:ext uri="{BB962C8B-B14F-4D97-AF65-F5344CB8AC3E}">
        <p14:creationId xmlns:p14="http://schemas.microsoft.com/office/powerpoint/2010/main" val="3975157512"/>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V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1106636"/>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54BA6A-C286-7743-A9D8-87B34BB523BA}"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45965367"/>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
        <p:nvSpPr>
          <p:cNvPr id="3" name="Espace réservé du contenu 2"/>
          <p:cNvSpPr>
            <a:spLocks noGrp="1"/>
          </p:cNvSpPr>
          <p:nvPr>
            <p:ph idx="1"/>
          </p:nvPr>
        </p:nvSpPr>
        <p:spPr>
          <a:xfrm>
            <a:off x="457200" y="1600206"/>
            <a:ext cx="8229600" cy="4525963"/>
          </a:xfrm>
          <a:prstGeom prst="rect">
            <a:avLst/>
          </a:prstGeom>
        </p:spPr>
        <p:txBody>
          <a:bodyPr lIns="91411" tIns="45706" rIns="91411" bIns="45706"/>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5209444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04CDAA-C7DF-4E4F-BFC5-A7FD57E7B19B}"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520686729"/>
      </p:ext>
    </p:extLst>
  </p:cSld>
  <p:clrMapOvr>
    <a:masterClrMapping/>
  </p:clrMapOvr>
  <p:transition xmlns:p14="http://schemas.microsoft.com/office/powerpoint/2010/mai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33C739AA-B9FA-AC46-9A92-7DD99DBA6EE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11571841"/>
      </p:ext>
    </p:extLst>
  </p:cSld>
  <p:clrMapOvr>
    <a:masterClrMapping/>
  </p:clrMapOvr>
  <p:transition xmlns:p14="http://schemas.microsoft.com/office/powerpoint/2010/mai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7C5D1A-4C51-E24E-8932-C230C19C8138}"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95512155"/>
      </p:ext>
    </p:extLst>
  </p:cSld>
  <p:clrMapOvr>
    <a:masterClrMapping/>
  </p:clrMapOvr>
  <p:transition xmlns:p14="http://schemas.microsoft.com/office/powerpoint/2010/mai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9" name="Rectangle 6"/>
          <p:cNvSpPr>
            <a:spLocks noGrp="1" noChangeArrowheads="1"/>
          </p:cNvSpPr>
          <p:nvPr>
            <p:ph type="sldNum" sz="quarter" idx="12"/>
          </p:nvPr>
        </p:nvSpPr>
        <p:spPr>
          <a:ln/>
        </p:spPr>
        <p:txBody>
          <a:bodyPr/>
          <a:lstStyle>
            <a:lvl1pPr>
              <a:defRPr/>
            </a:lvl1pPr>
          </a:lstStyle>
          <a:p>
            <a:pPr>
              <a:defRPr/>
            </a:pPr>
            <a:fld id="{23D00B7E-3338-2147-B70D-35E7D31DF59E}"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19846950"/>
      </p:ext>
    </p:extLst>
  </p:cSld>
  <p:clrMapOvr>
    <a:masterClrMapping/>
  </p:clrMapOvr>
  <p:transition xmlns:p14="http://schemas.microsoft.com/office/powerpoint/2010/mai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0AF6B2-0880-3348-A5C9-B50B06935C5C}"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76402352"/>
      </p:ext>
    </p:extLst>
  </p:cSld>
  <p:clrMapOvr>
    <a:masterClrMapping/>
  </p:clrMapOvr>
  <p:transition xmlns:p14="http://schemas.microsoft.com/office/powerpoint/2010/mai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4" name="Rectangle 6"/>
          <p:cNvSpPr>
            <a:spLocks noGrp="1" noChangeArrowheads="1"/>
          </p:cNvSpPr>
          <p:nvPr>
            <p:ph type="sldNum" sz="quarter" idx="12"/>
          </p:nvPr>
        </p:nvSpPr>
        <p:spPr>
          <a:ln/>
        </p:spPr>
        <p:txBody>
          <a:bodyPr/>
          <a:lstStyle>
            <a:lvl1pPr>
              <a:defRPr/>
            </a:lvl1pPr>
          </a:lstStyle>
          <a:p>
            <a:pPr>
              <a:defRPr/>
            </a:pPr>
            <a:fld id="{AE2A934F-CCF0-DE47-9A7A-D123705090D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041001749"/>
      </p:ext>
    </p:extLst>
  </p:cSld>
  <p:clrMapOvr>
    <a:masterClrMapping/>
  </p:clrMapOvr>
  <p:transition xmlns:p14="http://schemas.microsoft.com/office/powerpoint/2010/mai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E318D904-DC44-A047-A350-4EEE863CA09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05220972"/>
      </p:ext>
    </p:extLst>
  </p:cSld>
  <p:clrMapOvr>
    <a:masterClrMapping/>
  </p:clrMapOvr>
  <p:transition xmlns:p14="http://schemas.microsoft.com/office/powerpoint/2010/mai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7" name="Rectangle 6"/>
          <p:cNvSpPr>
            <a:spLocks noGrp="1" noChangeArrowheads="1"/>
          </p:cNvSpPr>
          <p:nvPr>
            <p:ph type="sldNum" sz="quarter" idx="12"/>
          </p:nvPr>
        </p:nvSpPr>
        <p:spPr>
          <a:ln/>
        </p:spPr>
        <p:txBody>
          <a:bodyPr/>
          <a:lstStyle>
            <a:lvl1pPr>
              <a:defRPr/>
            </a:lvl1pPr>
          </a:lstStyle>
          <a:p>
            <a:pPr>
              <a:defRPr/>
            </a:pPr>
            <a:fld id="{89354340-E236-0F46-90A0-F1F5F0319DC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518454026"/>
      </p:ext>
    </p:extLst>
  </p:cSld>
  <p:clrMapOvr>
    <a:masterClrMapping/>
  </p:clrMapOvr>
  <p:transition xmlns:p14="http://schemas.microsoft.com/office/powerpoint/2010/mai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4C0895F4-1926-4143-86E2-71561EC9279A}"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895467493"/>
      </p:ext>
    </p:extLst>
  </p:cSld>
  <p:clrMapOvr>
    <a:masterClrMapping/>
  </p:clrMapOvr>
  <p:transition xmlns:p14="http://schemas.microsoft.com/office/powerpoint/2010/mai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solidFill>
              </a:rPr>
              <a:t>22-25 May 18</a:t>
            </a:r>
            <a:endParaRPr lang="en-US">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6" name="Rectangle 6"/>
          <p:cNvSpPr>
            <a:spLocks noGrp="1" noChangeArrowheads="1"/>
          </p:cNvSpPr>
          <p:nvPr>
            <p:ph type="sldNum" sz="quarter" idx="12"/>
          </p:nvPr>
        </p:nvSpPr>
        <p:spPr>
          <a:ln/>
        </p:spPr>
        <p:txBody>
          <a:bodyPr/>
          <a:lstStyle>
            <a:lvl1pPr>
              <a:defRPr/>
            </a:lvl1pPr>
          </a:lstStyle>
          <a:p>
            <a:pPr>
              <a:defRPr/>
            </a:pPr>
            <a:fld id="{54192226-EDDA-274C-9E90-5C1C5E2AC42A}"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65502795"/>
      </p:ext>
    </p:extLst>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09190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68500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
        <p:nvSpPr>
          <p:cNvPr id="3" name="Espace réservé du contenu 2"/>
          <p:cNvSpPr>
            <a:spLocks noGrp="1"/>
          </p:cNvSpPr>
          <p:nvPr>
            <p:ph idx="1"/>
          </p:nvPr>
        </p:nvSpPr>
        <p:spPr>
          <a:xfrm>
            <a:off x="457200" y="1600206"/>
            <a:ext cx="8229600" cy="4525963"/>
          </a:xfrm>
          <a:prstGeom prst="rect">
            <a:avLst/>
          </a:prstGeom>
        </p:spPr>
        <p:txBody>
          <a:bodyPr lIns="91411" tIns="45706" rIns="91411" bIns="45706"/>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1785517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02271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6"/>
            <a:ext cx="4038600" cy="4525963"/>
          </a:xfrm>
          <a:prstGeom prst="rect">
            <a:avLst/>
          </a:prstGeom>
        </p:spPr>
        <p:txBody>
          <a:bodyPr lIns="91411" tIns="45706" rIns="91411" bIns="4570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6"/>
            <a:ext cx="4038600" cy="4525963"/>
          </a:xfrm>
          <a:prstGeom prst="rect">
            <a:avLst/>
          </a:prstGeom>
        </p:spPr>
        <p:txBody>
          <a:bodyPr lIns="91411" tIns="45706" rIns="91411" bIns="4570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9671187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lIns="91411" tIns="45706" rIns="91411" bIns="45706" anchor="b"/>
          <a:lstStyle>
            <a:lvl1pPr marL="0" indent="0">
              <a:buNone/>
              <a:defRPr sz="2400" b="1"/>
            </a:lvl1pPr>
            <a:lvl2pPr marL="457059" indent="0">
              <a:buNone/>
              <a:defRPr sz="2000" b="1"/>
            </a:lvl2pPr>
            <a:lvl3pPr marL="914118" indent="0">
              <a:buNone/>
              <a:defRPr sz="1800" b="1"/>
            </a:lvl3pPr>
            <a:lvl4pPr marL="1371180" indent="0">
              <a:buNone/>
              <a:defRPr sz="1600" b="1"/>
            </a:lvl4pPr>
            <a:lvl5pPr marL="1828239" indent="0">
              <a:buNone/>
              <a:defRPr sz="1600" b="1"/>
            </a:lvl5pPr>
            <a:lvl6pPr marL="2285298" indent="0">
              <a:buNone/>
              <a:defRPr sz="1600" b="1"/>
            </a:lvl6pPr>
            <a:lvl7pPr marL="2742360" indent="0">
              <a:buNone/>
              <a:defRPr sz="1600" b="1"/>
            </a:lvl7pPr>
            <a:lvl8pPr marL="3199416" indent="0">
              <a:buNone/>
              <a:defRPr sz="1600" b="1"/>
            </a:lvl8pPr>
            <a:lvl9pPr marL="3656478"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lIns="91411" tIns="45706" rIns="91411" bIns="4570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535113"/>
            <a:ext cx="4041775" cy="639762"/>
          </a:xfrm>
          <a:prstGeom prst="rect">
            <a:avLst/>
          </a:prstGeom>
        </p:spPr>
        <p:txBody>
          <a:bodyPr lIns="91411" tIns="45706" rIns="91411" bIns="45706" anchor="b"/>
          <a:lstStyle>
            <a:lvl1pPr marL="0" indent="0">
              <a:buNone/>
              <a:defRPr sz="2400" b="1"/>
            </a:lvl1pPr>
            <a:lvl2pPr marL="457059" indent="0">
              <a:buNone/>
              <a:defRPr sz="2000" b="1"/>
            </a:lvl2pPr>
            <a:lvl3pPr marL="914118" indent="0">
              <a:buNone/>
              <a:defRPr sz="1800" b="1"/>
            </a:lvl3pPr>
            <a:lvl4pPr marL="1371180" indent="0">
              <a:buNone/>
              <a:defRPr sz="1600" b="1"/>
            </a:lvl4pPr>
            <a:lvl5pPr marL="1828239" indent="0">
              <a:buNone/>
              <a:defRPr sz="1600" b="1"/>
            </a:lvl5pPr>
            <a:lvl6pPr marL="2285298" indent="0">
              <a:buNone/>
              <a:defRPr sz="1600" b="1"/>
            </a:lvl6pPr>
            <a:lvl7pPr marL="2742360" indent="0">
              <a:buNone/>
              <a:defRPr sz="1600" b="1"/>
            </a:lvl7pPr>
            <a:lvl8pPr marL="3199416" indent="0">
              <a:buNone/>
              <a:defRPr sz="1600" b="1"/>
            </a:lvl8pPr>
            <a:lvl9pPr marL="3656478"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6" y="2174875"/>
            <a:ext cx="4041775" cy="3951288"/>
          </a:xfrm>
          <a:prstGeom prst="rect">
            <a:avLst/>
          </a:prstGeom>
        </p:spPr>
        <p:txBody>
          <a:bodyPr lIns="91411" tIns="45706" rIns="91411" bIns="4570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0738997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Tree>
    <p:extLst>
      <p:ext uri="{BB962C8B-B14F-4D97-AF65-F5344CB8AC3E}">
        <p14:creationId xmlns:p14="http://schemas.microsoft.com/office/powerpoint/2010/main" val="41987471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Text Box 12"/>
          <p:cNvSpPr txBox="1">
            <a:spLocks noChangeArrowheads="1"/>
          </p:cNvSpPr>
          <p:nvPr userDrawn="1"/>
        </p:nvSpPr>
        <p:spPr bwMode="auto">
          <a:xfrm>
            <a:off x="8183563" y="6561143"/>
            <a:ext cx="965200" cy="308737"/>
          </a:xfrm>
          <a:prstGeom prst="rect">
            <a:avLst/>
          </a:prstGeom>
          <a:gradFill rotWithShape="1">
            <a:gsLst>
              <a:gs pos="0">
                <a:srgbClr val="FFFFFF"/>
              </a:gs>
              <a:gs pos="100000">
                <a:srgbClr val="969696"/>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11" tIns="45706" rIns="91411" bIns="45706">
            <a:spAutoFit/>
          </a:bodyPr>
          <a:lstStyle>
            <a:lvl1pPr eaLnBrk="0" hangingPunct="0">
              <a:defRPr sz="2000">
                <a:solidFill>
                  <a:schemeClr val="tx1"/>
                </a:solidFill>
                <a:latin typeface="Comic Sans MS" pitchFamily="66" charset="0"/>
                <a:cs typeface="Arial" charset="0"/>
              </a:defRPr>
            </a:lvl1pPr>
            <a:lvl2pPr marL="742950" indent="-285750" eaLnBrk="0" hangingPunct="0">
              <a:defRPr sz="2000">
                <a:solidFill>
                  <a:schemeClr val="tx1"/>
                </a:solidFill>
                <a:latin typeface="Comic Sans MS" pitchFamily="66" charset="0"/>
                <a:cs typeface="Arial" charset="0"/>
              </a:defRPr>
            </a:lvl2pPr>
            <a:lvl3pPr marL="1143000" indent="-228600" eaLnBrk="0" hangingPunct="0">
              <a:defRPr sz="2000">
                <a:solidFill>
                  <a:schemeClr val="tx1"/>
                </a:solidFill>
                <a:latin typeface="Comic Sans MS" pitchFamily="66" charset="0"/>
                <a:cs typeface="Arial" charset="0"/>
              </a:defRPr>
            </a:lvl3pPr>
            <a:lvl4pPr marL="1600200" indent="-228600" eaLnBrk="0" hangingPunct="0">
              <a:defRPr sz="2000">
                <a:solidFill>
                  <a:schemeClr val="tx1"/>
                </a:solidFill>
                <a:latin typeface="Comic Sans MS" pitchFamily="66" charset="0"/>
                <a:cs typeface="Arial" charset="0"/>
              </a:defRPr>
            </a:lvl4pPr>
            <a:lvl5pPr marL="2057400" indent="-228600" eaLnBrk="0" hangingPunct="0">
              <a:defRPr sz="2000">
                <a:solidFill>
                  <a:schemeClr val="tx1"/>
                </a:solidFill>
                <a:latin typeface="Comic Sans MS" pitchFamily="66" charset="0"/>
                <a:cs typeface="Arial"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charset="0"/>
              </a:defRPr>
            </a:lvl9pPr>
          </a:lstStyle>
          <a:p>
            <a:pPr algn="r" eaLnBrk="1" hangingPunct="1">
              <a:defRPr/>
            </a:pPr>
            <a:r>
              <a:rPr lang="en-US" sz="1400" b="1" smtClean="0">
                <a:solidFill>
                  <a:srgbClr val="262626"/>
                </a:solidFill>
              </a:rPr>
              <a:t>   </a:t>
            </a:r>
          </a:p>
        </p:txBody>
      </p:sp>
      <p:sp>
        <p:nvSpPr>
          <p:cNvPr id="3" name="Rectangle 9"/>
          <p:cNvSpPr>
            <a:spLocks noChangeArrowheads="1"/>
          </p:cNvSpPr>
          <p:nvPr userDrawn="1"/>
        </p:nvSpPr>
        <p:spPr bwMode="auto">
          <a:xfrm>
            <a:off x="8748713" y="6602419"/>
            <a:ext cx="144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6" tIns="46024" rIns="92046" bIns="46024" anchor="ctr"/>
          <a:lstStyle/>
          <a:p>
            <a:pPr algn="ctr">
              <a:lnSpc>
                <a:spcPct val="80000"/>
              </a:lnSpc>
            </a:pPr>
            <a:r>
              <a:rPr lang="en-US" sz="1200" b="1">
                <a:solidFill>
                  <a:srgbClr val="262626"/>
                </a:solidFill>
                <a:cs typeface="Arial" charset="0"/>
              </a:rPr>
              <a:t>  </a:t>
            </a:r>
            <a:fld id="{D923C7A8-204D-CA4F-9DA2-AFCC8D2072EB}" type="slidenum">
              <a:rPr lang="en-US" sz="1200" b="1">
                <a:solidFill>
                  <a:srgbClr val="262626"/>
                </a:solidFill>
                <a:cs typeface="Arial" charset="0"/>
              </a:rPr>
              <a:pPr algn="ctr">
                <a:lnSpc>
                  <a:spcPct val="80000"/>
                </a:lnSpc>
              </a:pPr>
              <a:t>‹#›</a:t>
            </a:fld>
            <a:endParaRPr lang="en-US" sz="1200" b="1">
              <a:solidFill>
                <a:srgbClr val="262626"/>
              </a:solidFill>
              <a:cs typeface="Arial" charset="0"/>
            </a:endParaRPr>
          </a:p>
        </p:txBody>
      </p:sp>
    </p:spTree>
    <p:extLst>
      <p:ext uri="{BB962C8B-B14F-4D97-AF65-F5344CB8AC3E}">
        <p14:creationId xmlns:p14="http://schemas.microsoft.com/office/powerpoint/2010/main" val="33154050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2" y="273050"/>
            <a:ext cx="3008313" cy="1162050"/>
          </a:xfrm>
          <a:prstGeom prst="rect">
            <a:avLst/>
          </a:prstGeom>
        </p:spPr>
        <p:txBody>
          <a:bodyPr lIns="91411" tIns="45706" rIns="91411" bIns="45706"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6"/>
            <a:ext cx="5111750" cy="5853113"/>
          </a:xfrm>
          <a:prstGeom prst="rect">
            <a:avLst/>
          </a:prstGeom>
        </p:spPr>
        <p:txBody>
          <a:bodyPr lIns="91411" tIns="45706" rIns="91411" bIns="4570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2" y="1435101"/>
            <a:ext cx="3008313" cy="4691063"/>
          </a:xfrm>
          <a:prstGeom prst="rect">
            <a:avLst/>
          </a:prstGeom>
        </p:spPr>
        <p:txBody>
          <a:bodyPr lIns="91411" tIns="45706" rIns="91411" bIns="45706"/>
          <a:lstStyle>
            <a:lvl1pPr marL="0" indent="0">
              <a:buNone/>
              <a:defRPr sz="1400"/>
            </a:lvl1pPr>
            <a:lvl2pPr marL="457059" indent="0">
              <a:buNone/>
              <a:defRPr sz="1200"/>
            </a:lvl2pPr>
            <a:lvl3pPr marL="914118" indent="0">
              <a:buNone/>
              <a:defRPr sz="1000"/>
            </a:lvl3pPr>
            <a:lvl4pPr marL="1371180" indent="0">
              <a:buNone/>
              <a:defRPr sz="900"/>
            </a:lvl4pPr>
            <a:lvl5pPr marL="1828239" indent="0">
              <a:buNone/>
              <a:defRPr sz="900"/>
            </a:lvl5pPr>
            <a:lvl6pPr marL="2285298" indent="0">
              <a:buNone/>
              <a:defRPr sz="900"/>
            </a:lvl6pPr>
            <a:lvl7pPr marL="2742360" indent="0">
              <a:buNone/>
              <a:defRPr sz="900"/>
            </a:lvl7pPr>
            <a:lvl8pPr marL="3199416" indent="0">
              <a:buNone/>
              <a:defRPr sz="900"/>
            </a:lvl8pPr>
            <a:lvl9pPr marL="3656478"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26963345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lIns="91411" tIns="45706" rIns="91411" bIns="45706"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lIns="91411" tIns="45706" rIns="91411" bIns="45706"/>
          <a:lstStyle>
            <a:lvl1pPr marL="0" indent="0">
              <a:buNone/>
              <a:defRPr sz="3200"/>
            </a:lvl1pPr>
            <a:lvl2pPr marL="457059" indent="0">
              <a:buNone/>
              <a:defRPr sz="2800"/>
            </a:lvl2pPr>
            <a:lvl3pPr marL="914118" indent="0">
              <a:buNone/>
              <a:defRPr sz="2400"/>
            </a:lvl3pPr>
            <a:lvl4pPr marL="1371180" indent="0">
              <a:buNone/>
              <a:defRPr sz="2000"/>
            </a:lvl4pPr>
            <a:lvl5pPr marL="1828239" indent="0">
              <a:buNone/>
              <a:defRPr sz="2000"/>
            </a:lvl5pPr>
            <a:lvl6pPr marL="2285298" indent="0">
              <a:buNone/>
              <a:defRPr sz="2000"/>
            </a:lvl6pPr>
            <a:lvl7pPr marL="2742360" indent="0">
              <a:buNone/>
              <a:defRPr sz="2000"/>
            </a:lvl7pPr>
            <a:lvl8pPr marL="3199416" indent="0">
              <a:buNone/>
              <a:defRPr sz="2000"/>
            </a:lvl8pPr>
            <a:lvl9pPr marL="3656478"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lIns="91411" tIns="45706" rIns="91411" bIns="45706"/>
          <a:lstStyle>
            <a:lvl1pPr marL="0" indent="0">
              <a:buNone/>
              <a:defRPr sz="1400"/>
            </a:lvl1pPr>
            <a:lvl2pPr marL="457059" indent="0">
              <a:buNone/>
              <a:defRPr sz="1200"/>
            </a:lvl2pPr>
            <a:lvl3pPr marL="914118" indent="0">
              <a:buNone/>
              <a:defRPr sz="1000"/>
            </a:lvl3pPr>
            <a:lvl4pPr marL="1371180" indent="0">
              <a:buNone/>
              <a:defRPr sz="900"/>
            </a:lvl4pPr>
            <a:lvl5pPr marL="1828239" indent="0">
              <a:buNone/>
              <a:defRPr sz="900"/>
            </a:lvl5pPr>
            <a:lvl6pPr marL="2285298" indent="0">
              <a:buNone/>
              <a:defRPr sz="900"/>
            </a:lvl6pPr>
            <a:lvl7pPr marL="2742360" indent="0">
              <a:buNone/>
              <a:defRPr sz="900"/>
            </a:lvl7pPr>
            <a:lvl8pPr marL="3199416" indent="0">
              <a:buNone/>
              <a:defRPr sz="900"/>
            </a:lvl8pPr>
            <a:lvl9pPr marL="3656478"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7414440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6"/>
            <a:ext cx="8229600" cy="4525963"/>
          </a:xfrm>
          <a:prstGeom prst="rect">
            <a:avLst/>
          </a:prstGeom>
        </p:spPr>
        <p:txBody>
          <a:bodyPr vert="eaVert" lIns="91411" tIns="45706" rIns="91411" bIns="45706"/>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124105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6"/>
            <a:ext cx="4038600" cy="4525963"/>
          </a:xfrm>
          <a:prstGeom prst="rect">
            <a:avLst/>
          </a:prstGeom>
        </p:spPr>
        <p:txBody>
          <a:bodyPr lIns="91411" tIns="45706" rIns="91411" bIns="4570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6"/>
            <a:ext cx="4038600" cy="4525963"/>
          </a:xfrm>
          <a:prstGeom prst="rect">
            <a:avLst/>
          </a:prstGeom>
        </p:spPr>
        <p:txBody>
          <a:bodyPr lIns="91411" tIns="45706" rIns="91411" bIns="4570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749300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4"/>
            <a:ext cx="2057400" cy="5851525"/>
          </a:xfrm>
          <a:prstGeom prst="rect">
            <a:avLst/>
          </a:prstGeom>
        </p:spPr>
        <p:txBody>
          <a:bodyPr vert="eaVert" lIns="91411" tIns="45706" rIns="91411" bIns="45706"/>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44"/>
            <a:ext cx="6019800" cy="5851525"/>
          </a:xfrm>
          <a:prstGeom prst="rect">
            <a:avLst/>
          </a:prstGeom>
        </p:spPr>
        <p:txBody>
          <a:bodyPr vert="eaVert" lIns="91411" tIns="45706" rIns="91411" bIns="45706"/>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4445564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lIns="91411" tIns="45706" rIns="91411" bIns="45706" anchor="b"/>
          <a:lstStyle>
            <a:lvl1pPr algn="ctr">
              <a:defRPr sz="6000"/>
            </a:lvl1pPr>
          </a:lstStyle>
          <a:p>
            <a:r>
              <a:rPr lang="fr-FR" smtClean="0"/>
              <a:t>Modifiez le style du titre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lIns="91411" tIns="45706" rIns="91411" bIns="45706"/>
          <a:lstStyle>
            <a:lvl1pPr marL="0" indent="0" algn="ctr">
              <a:buNone/>
              <a:defRPr sz="2400"/>
            </a:lvl1pPr>
            <a:lvl2pPr marL="457059" indent="0" algn="ctr">
              <a:buNone/>
              <a:defRPr sz="2000"/>
            </a:lvl2pPr>
            <a:lvl3pPr marL="914118" indent="0" algn="ctr">
              <a:buNone/>
              <a:defRPr sz="1800"/>
            </a:lvl3pPr>
            <a:lvl4pPr marL="1371180" indent="0" algn="ctr">
              <a:buNone/>
              <a:defRPr sz="1600"/>
            </a:lvl4pPr>
            <a:lvl5pPr marL="1828239" indent="0" algn="ctr">
              <a:buNone/>
              <a:defRPr sz="1600"/>
            </a:lvl5pPr>
            <a:lvl6pPr marL="2285298" indent="0" algn="ctr">
              <a:buNone/>
              <a:defRPr sz="1600"/>
            </a:lvl6pPr>
            <a:lvl7pPr marL="2742360" indent="0" algn="ctr">
              <a:buNone/>
              <a:defRPr sz="1600"/>
            </a:lvl7pPr>
            <a:lvl8pPr marL="3199416" indent="0" algn="ctr">
              <a:buNone/>
              <a:defRPr sz="1600"/>
            </a:lvl8pPr>
            <a:lvl9pPr marL="3656478" indent="0" algn="ctr">
              <a:buNone/>
              <a:defRPr sz="1600"/>
            </a:lvl9pPr>
          </a:lstStyle>
          <a:p>
            <a:r>
              <a:rPr lang="fr-FR" smtClean="0"/>
              <a:t>Modifier le style des sous-titres du masque</a:t>
            </a:r>
            <a:endParaRPr lang="en-US" dirty="0"/>
          </a:p>
        </p:txBody>
      </p:sp>
    </p:spTree>
    <p:extLst>
      <p:ext uri="{BB962C8B-B14F-4D97-AF65-F5344CB8AC3E}">
        <p14:creationId xmlns:p14="http://schemas.microsoft.com/office/powerpoint/2010/main" val="41357121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1140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50444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7897037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72692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_V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7628168"/>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cSld name="2_Diapositive de titre">
    <p:spTree>
      <p:nvGrpSpPr>
        <p:cNvPr id="1" name=""/>
        <p:cNvGrpSpPr/>
        <p:nvPr/>
      </p:nvGrpSpPr>
      <p:grpSpPr>
        <a:xfrm>
          <a:off x="0" y="0"/>
          <a:ext cx="0" cy="0"/>
          <a:chOff x="0" y="0"/>
          <a:chExt cx="0" cy="0"/>
        </a:xfrm>
      </p:grpSpPr>
      <p:sp>
        <p:nvSpPr>
          <p:cNvPr id="2" name="Rectangle 17"/>
          <p:cNvSpPr>
            <a:spLocks noChangeArrowheads="1"/>
          </p:cNvSpPr>
          <p:nvPr userDrawn="1"/>
        </p:nvSpPr>
        <p:spPr bwMode="auto">
          <a:xfrm>
            <a:off x="25400" y="27756"/>
            <a:ext cx="184656" cy="400105"/>
          </a:xfrm>
          <a:prstGeom prst="rect">
            <a:avLst/>
          </a:prstGeom>
          <a:noFill/>
          <a:ln w="9525">
            <a:noFill/>
            <a:miter lim="800000"/>
            <a:headEnd/>
            <a:tailEnd/>
          </a:ln>
        </p:spPr>
        <p:txBody>
          <a:bodyPr wrap="none" lIns="91411" tIns="45706" rIns="91411" bIns="45706" anchor="ctr">
            <a:spAutoFit/>
          </a:bodyPr>
          <a:lstStyle/>
          <a:p>
            <a:pPr>
              <a:defRPr/>
            </a:pPr>
            <a:endParaRPr lang="fr-FR">
              <a:solidFill>
                <a:srgbClr val="000000"/>
              </a:solidFill>
              <a:latin typeface="Calibri" pitchFamily="34" charset="0"/>
            </a:endParaRPr>
          </a:p>
        </p:txBody>
      </p:sp>
      <p:sp>
        <p:nvSpPr>
          <p:cNvPr id="4" name="Rectangle 22"/>
          <p:cNvSpPr>
            <a:spLocks noChangeArrowheads="1"/>
          </p:cNvSpPr>
          <p:nvPr userDrawn="1"/>
        </p:nvSpPr>
        <p:spPr bwMode="auto">
          <a:xfrm>
            <a:off x="449264" y="863776"/>
            <a:ext cx="638283" cy="1015659"/>
          </a:xfrm>
          <a:prstGeom prst="rect">
            <a:avLst/>
          </a:prstGeom>
          <a:noFill/>
          <a:ln w="9525">
            <a:noFill/>
            <a:miter lim="800000"/>
            <a:headEnd/>
            <a:tailEnd/>
          </a:ln>
        </p:spPr>
        <p:txBody>
          <a:bodyPr wrap="none" lIns="91411" tIns="45706" rIns="91411" bIns="45706" anchor="ctr">
            <a:spAutoFit/>
          </a:bodyPr>
          <a:lstStyle/>
          <a:p>
            <a:pPr indent="449125">
              <a:defRPr/>
            </a:pPr>
            <a:r>
              <a:rPr lang="fr-FR">
                <a:solidFill>
                  <a:srgbClr val="000000"/>
                </a:solidFill>
              </a:rPr>
              <a:t/>
            </a:r>
            <a:br>
              <a:rPr lang="fr-FR">
                <a:solidFill>
                  <a:srgbClr val="000000"/>
                </a:solidFill>
              </a:rPr>
            </a:br>
            <a:endParaRPr lang="fr-FR">
              <a:solidFill>
                <a:srgbClr val="000000"/>
              </a:solidFill>
            </a:endParaRPr>
          </a:p>
          <a:p>
            <a:pPr indent="449125">
              <a:defRPr/>
            </a:pPr>
            <a:endParaRPr lang="fr-FR">
              <a:solidFill>
                <a:srgbClr val="000000"/>
              </a:solidFill>
            </a:endParaRPr>
          </a:p>
        </p:txBody>
      </p:sp>
      <p:sp>
        <p:nvSpPr>
          <p:cNvPr id="5" name="Rectangle 24"/>
          <p:cNvSpPr>
            <a:spLocks noChangeArrowheads="1"/>
          </p:cNvSpPr>
          <p:nvPr userDrawn="1"/>
        </p:nvSpPr>
        <p:spPr bwMode="auto">
          <a:xfrm>
            <a:off x="0" y="1171548"/>
            <a:ext cx="184656" cy="400105"/>
          </a:xfrm>
          <a:prstGeom prst="rect">
            <a:avLst/>
          </a:prstGeom>
          <a:noFill/>
          <a:ln w="9525">
            <a:noFill/>
            <a:miter lim="800000"/>
            <a:headEnd/>
            <a:tailEnd/>
          </a:ln>
        </p:spPr>
        <p:txBody>
          <a:bodyPr wrap="none" lIns="91411" tIns="45706" rIns="91411" bIns="45706" anchor="ctr">
            <a:spAutoFit/>
          </a:bodyPr>
          <a:lstStyle/>
          <a:p>
            <a:pPr>
              <a:defRPr/>
            </a:pPr>
            <a:endParaRPr lang="fr-FR">
              <a:solidFill>
                <a:srgbClr val="000000"/>
              </a:solidFill>
            </a:endParaRPr>
          </a:p>
        </p:txBody>
      </p:sp>
      <p:sp>
        <p:nvSpPr>
          <p:cNvPr id="8" name="ZoneTexte 34"/>
          <p:cNvSpPr txBox="1">
            <a:spLocks noChangeArrowheads="1"/>
          </p:cNvSpPr>
          <p:nvPr userDrawn="1"/>
        </p:nvSpPr>
        <p:spPr bwMode="auto">
          <a:xfrm>
            <a:off x="8289925" y="6613526"/>
            <a:ext cx="787400" cy="244475"/>
          </a:xfrm>
          <a:prstGeom prst="rect">
            <a:avLst/>
          </a:prstGeom>
          <a:noFill/>
          <a:ln w="9525">
            <a:noFill/>
            <a:miter lim="800000"/>
            <a:headEnd/>
            <a:tailEnd/>
          </a:ln>
        </p:spPr>
        <p:txBody>
          <a:bodyPr lIns="91411" tIns="45706" rIns="91411" bIns="45706">
            <a:spAutoFit/>
          </a:bodyPr>
          <a:lstStyle/>
          <a:p>
            <a:pPr algn="r">
              <a:defRPr/>
            </a:pPr>
            <a:r>
              <a:rPr lang="fr-FR" sz="1000" b="1" dirty="0">
                <a:solidFill>
                  <a:srgbClr val="FFFFFF">
                    <a:lumMod val="50000"/>
                  </a:srgbClr>
                </a:solidFill>
                <a:latin typeface="Calibri" pitchFamily="34" charset="0"/>
              </a:rPr>
              <a:t>P. </a:t>
            </a:r>
            <a:fld id="{B879421D-6B74-4BB9-8D5A-154CF5A71D4B}" type="slidenum">
              <a:rPr lang="fr-FR" sz="1000" b="1">
                <a:solidFill>
                  <a:srgbClr val="FFFFFF">
                    <a:lumMod val="50000"/>
                  </a:srgbClr>
                </a:solidFill>
                <a:latin typeface="Calibri" pitchFamily="34" charset="0"/>
              </a:rPr>
              <a:pPr algn="r">
                <a:defRPr/>
              </a:pPr>
              <a:t>‹#›</a:t>
            </a:fld>
            <a:endParaRPr lang="fr-FR" sz="1000" b="1" dirty="0">
              <a:solidFill>
                <a:srgbClr val="FFFFFF">
                  <a:lumMod val="50000"/>
                </a:srgbClr>
              </a:solidFill>
              <a:latin typeface="Calibri" pitchFamily="34" charset="0"/>
            </a:endParaRPr>
          </a:p>
        </p:txBody>
      </p:sp>
    </p:spTree>
    <p:extLst>
      <p:ext uri="{BB962C8B-B14F-4D97-AF65-F5344CB8AC3E}">
        <p14:creationId xmlns:p14="http://schemas.microsoft.com/office/powerpoint/2010/main" val="312164851"/>
      </p:ext>
    </p:extLst>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Disposition personnalisée">
    <p:bg>
      <p:bgPr>
        <a:gradFill>
          <a:gsLst>
            <a:gs pos="50000">
              <a:schemeClr val="bg1"/>
            </a:gs>
            <a:gs pos="100000">
              <a:schemeClr val="bg1">
                <a:lumMod val="75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4249672"/>
      </p:ext>
    </p:extLst>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_V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446454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lIns="91411" tIns="45706" rIns="91411" bIns="45706" anchor="b"/>
          <a:lstStyle>
            <a:lvl1pPr marL="0" indent="0">
              <a:buNone/>
              <a:defRPr sz="2400" b="1"/>
            </a:lvl1pPr>
            <a:lvl2pPr marL="457059" indent="0">
              <a:buNone/>
              <a:defRPr sz="2000" b="1"/>
            </a:lvl2pPr>
            <a:lvl3pPr marL="914118" indent="0">
              <a:buNone/>
              <a:defRPr sz="1800" b="1"/>
            </a:lvl3pPr>
            <a:lvl4pPr marL="1371180" indent="0">
              <a:buNone/>
              <a:defRPr sz="1600" b="1"/>
            </a:lvl4pPr>
            <a:lvl5pPr marL="1828239" indent="0">
              <a:buNone/>
              <a:defRPr sz="1600" b="1"/>
            </a:lvl5pPr>
            <a:lvl6pPr marL="2285298" indent="0">
              <a:buNone/>
              <a:defRPr sz="1600" b="1"/>
            </a:lvl6pPr>
            <a:lvl7pPr marL="2742360" indent="0">
              <a:buNone/>
              <a:defRPr sz="1600" b="1"/>
            </a:lvl7pPr>
            <a:lvl8pPr marL="3199416" indent="0">
              <a:buNone/>
              <a:defRPr sz="1600" b="1"/>
            </a:lvl8pPr>
            <a:lvl9pPr marL="3656478"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lIns="91411" tIns="45706" rIns="91411" bIns="4570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535113"/>
            <a:ext cx="4041775" cy="639762"/>
          </a:xfrm>
          <a:prstGeom prst="rect">
            <a:avLst/>
          </a:prstGeom>
        </p:spPr>
        <p:txBody>
          <a:bodyPr lIns="91411" tIns="45706" rIns="91411" bIns="45706" anchor="b"/>
          <a:lstStyle>
            <a:lvl1pPr marL="0" indent="0">
              <a:buNone/>
              <a:defRPr sz="2400" b="1"/>
            </a:lvl1pPr>
            <a:lvl2pPr marL="457059" indent="0">
              <a:buNone/>
              <a:defRPr sz="2000" b="1"/>
            </a:lvl2pPr>
            <a:lvl3pPr marL="914118" indent="0">
              <a:buNone/>
              <a:defRPr sz="1800" b="1"/>
            </a:lvl3pPr>
            <a:lvl4pPr marL="1371180" indent="0">
              <a:buNone/>
              <a:defRPr sz="1600" b="1"/>
            </a:lvl4pPr>
            <a:lvl5pPr marL="1828239" indent="0">
              <a:buNone/>
              <a:defRPr sz="1600" b="1"/>
            </a:lvl5pPr>
            <a:lvl6pPr marL="2285298" indent="0">
              <a:buNone/>
              <a:defRPr sz="1600" b="1"/>
            </a:lvl6pPr>
            <a:lvl7pPr marL="2742360" indent="0">
              <a:buNone/>
              <a:defRPr sz="1600" b="1"/>
            </a:lvl7pPr>
            <a:lvl8pPr marL="3199416" indent="0">
              <a:buNone/>
              <a:defRPr sz="1600" b="1"/>
            </a:lvl8pPr>
            <a:lvl9pPr marL="3656478"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6" y="2174875"/>
            <a:ext cx="4041775" cy="3951288"/>
          </a:xfrm>
          <a:prstGeom prst="rect">
            <a:avLst/>
          </a:prstGeom>
        </p:spPr>
        <p:txBody>
          <a:bodyPr lIns="91411" tIns="45706" rIns="91411" bIns="45706"/>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5269492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Couverture">
    <p:spTree>
      <p:nvGrpSpPr>
        <p:cNvPr id="1" name=""/>
        <p:cNvGrpSpPr/>
        <p:nvPr/>
      </p:nvGrpSpPr>
      <p:grpSpPr>
        <a:xfrm>
          <a:off x="0" y="0"/>
          <a:ext cx="0" cy="0"/>
          <a:chOff x="0" y="0"/>
          <a:chExt cx="0" cy="0"/>
        </a:xfrm>
      </p:grpSpPr>
      <p:sp>
        <p:nvSpPr>
          <p:cNvPr id="15" name="Rectangle 14"/>
          <p:cNvSpPr/>
          <p:nvPr userDrawn="1"/>
        </p:nvSpPr>
        <p:spPr bwMode="auto">
          <a:xfrm>
            <a:off x="0" y="6400800"/>
            <a:ext cx="9144000" cy="486000"/>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algn="ctr"/>
            <a:endParaRPr lang="fr-FR">
              <a:solidFill>
                <a:srgbClr val="BBE0E3"/>
              </a:solidFill>
            </a:endParaRPr>
          </a:p>
        </p:txBody>
      </p:sp>
      <p:sp>
        <p:nvSpPr>
          <p:cNvPr id="9" name="Date Placeholder 3"/>
          <p:cNvSpPr>
            <a:spLocks noGrp="1"/>
          </p:cNvSpPr>
          <p:nvPr>
            <p:ph type="dt" sz="half" idx="10"/>
          </p:nvPr>
        </p:nvSpPr>
        <p:spPr>
          <a:xfrm>
            <a:off x="7524329" y="6550074"/>
            <a:ext cx="1413520" cy="248493"/>
          </a:xfrm>
          <a:prstGeom prst="rect">
            <a:avLst/>
          </a:prstGeom>
        </p:spPr>
        <p:txBody>
          <a:bodyPr/>
          <a:lstStyle/>
          <a:p>
            <a:r>
              <a:rPr lang="en-US" smtClean="0">
                <a:solidFill>
                  <a:srgbClr val="000000"/>
                </a:solidFill>
              </a:rPr>
              <a:t>22-25 May 18</a:t>
            </a:r>
            <a:endParaRPr lang="en-US" dirty="0">
              <a:solidFill>
                <a:srgbClr val="000000"/>
              </a:solidFill>
            </a:endParaRPr>
          </a:p>
        </p:txBody>
      </p:sp>
      <p:sp>
        <p:nvSpPr>
          <p:cNvPr id="10" name="Footer Placeholder 4"/>
          <p:cNvSpPr>
            <a:spLocks noGrp="1"/>
          </p:cNvSpPr>
          <p:nvPr>
            <p:ph type="ftr" sz="quarter" idx="11"/>
          </p:nvPr>
        </p:nvSpPr>
        <p:spPr>
          <a:xfrm>
            <a:off x="654051" y="6550074"/>
            <a:ext cx="5502126" cy="248493"/>
          </a:xfrm>
          <a:prstGeom prst="rect">
            <a:avLst/>
          </a:prstGeom>
        </p:spPr>
        <p:txBody>
          <a:bodyPr/>
          <a:lstStyle/>
          <a:p>
            <a:r>
              <a:rPr lang="en-US" i="1" smtClean="0">
                <a:solidFill>
                  <a:srgbClr val="000000"/>
                </a:solidFill>
              </a:rPr>
              <a:t>ARIES 1st Meeting</a:t>
            </a:r>
            <a:endParaRPr lang="en-US" i="1" dirty="0">
              <a:solidFill>
                <a:srgbClr val="000000"/>
              </a:solidFill>
            </a:endParaRPr>
          </a:p>
        </p:txBody>
      </p:sp>
      <p:sp>
        <p:nvSpPr>
          <p:cNvPr id="11" name="Slide Number Placeholder 5"/>
          <p:cNvSpPr>
            <a:spLocks noGrp="1"/>
          </p:cNvSpPr>
          <p:nvPr>
            <p:ph type="sldNum" sz="quarter" idx="12"/>
          </p:nvPr>
        </p:nvSpPr>
        <p:spPr>
          <a:xfrm>
            <a:off x="6904857" y="6550074"/>
            <a:ext cx="477416" cy="248493"/>
          </a:xfrm>
          <a:prstGeom prst="rect">
            <a:avLst/>
          </a:prstGeom>
        </p:spPr>
        <p:txBody>
          <a:bodyPr/>
          <a:lstStyle/>
          <a:p>
            <a:fld id="{5E366EBC-928B-1F4D-BCBB-31473BB08F84}" type="slidenum">
              <a:rPr lang="en-US" smtClean="0">
                <a:solidFill>
                  <a:srgbClr val="000000"/>
                </a:solidFill>
              </a:rPr>
              <a:pPr/>
              <a:t>‹#›</a:t>
            </a:fld>
            <a:endParaRPr lang="en-US" dirty="0">
              <a:solidFill>
                <a:srgbClr val="000000"/>
              </a:solidFill>
            </a:endParaRPr>
          </a:p>
        </p:txBody>
      </p:sp>
      <p:sp>
        <p:nvSpPr>
          <p:cNvPr id="12" name="Title 1"/>
          <p:cNvSpPr>
            <a:spLocks noGrp="1"/>
          </p:cNvSpPr>
          <p:nvPr>
            <p:ph type="ctrTitle"/>
          </p:nvPr>
        </p:nvSpPr>
        <p:spPr>
          <a:xfrm>
            <a:off x="4034175" y="4295001"/>
            <a:ext cx="4431963" cy="1728192"/>
          </a:xfrm>
          <a:prstGeom prst="rect">
            <a:avLst/>
          </a:prstGeom>
        </p:spPr>
        <p:txBody>
          <a:bodyPr anchor="t" anchorCtr="0"/>
          <a:lstStyle>
            <a:lvl1pPr algn="l">
              <a:lnSpc>
                <a:spcPts val="3500"/>
              </a:lnSpc>
              <a:defRPr sz="3400" b="1">
                <a:solidFill>
                  <a:schemeClr val="bg1"/>
                </a:solidFill>
              </a:defRPr>
            </a:lvl1pPr>
          </a:lstStyle>
          <a:p>
            <a:r>
              <a:rPr lang="en-US" smtClean="0"/>
              <a:t>Click to edit Master title style</a:t>
            </a:r>
            <a:endParaRPr lang="en-US"/>
          </a:p>
        </p:txBody>
      </p:sp>
      <p:cxnSp>
        <p:nvCxnSpPr>
          <p:cNvPr id="14" name="Connecteur droit 13"/>
          <p:cNvCxnSpPr/>
          <p:nvPr userDrawn="1"/>
        </p:nvCxnSpPr>
        <p:spPr>
          <a:xfrm>
            <a:off x="7452320" y="6550072"/>
            <a:ext cx="0" cy="208868"/>
          </a:xfrm>
          <a:prstGeom prst="line">
            <a:avLst/>
          </a:prstGeom>
          <a:ln w="63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6" name="Image 15" descr="LogolC-Blanc.png"/>
          <p:cNvPicPr>
            <a:picLocks noChangeAspect="1"/>
          </p:cNvPicPr>
          <p:nvPr userDrawn="1"/>
        </p:nvPicPr>
        <p:blipFill>
          <a:blip r:embed="rId2"/>
          <a:stretch>
            <a:fillRect/>
          </a:stretch>
        </p:blipFill>
        <p:spPr>
          <a:xfrm>
            <a:off x="4373897" y="3300996"/>
            <a:ext cx="396207" cy="256011"/>
          </a:xfrm>
          <a:prstGeom prst="rect">
            <a:avLst/>
          </a:prstGeom>
        </p:spPr>
      </p:pic>
      <p:pic>
        <p:nvPicPr>
          <p:cNvPr id="13" name="Image 12" descr="LogolC-Gris300Marge.png"/>
          <p:cNvPicPr>
            <a:picLocks noChangeAspect="1"/>
          </p:cNvPicPr>
          <p:nvPr userDrawn="1"/>
        </p:nvPicPr>
        <p:blipFill>
          <a:blip r:embed="rId3"/>
          <a:stretch>
            <a:fillRect/>
          </a:stretch>
        </p:blipFill>
        <p:spPr>
          <a:xfrm>
            <a:off x="103145" y="6486715"/>
            <a:ext cx="432817" cy="286513"/>
          </a:xfrm>
          <a:prstGeom prst="rect">
            <a:avLst/>
          </a:prstGeom>
          <a:ln>
            <a:noFill/>
          </a:ln>
        </p:spPr>
      </p:pic>
    </p:spTree>
    <p:extLst>
      <p:ext uri="{BB962C8B-B14F-4D97-AF65-F5344CB8AC3E}">
        <p14:creationId xmlns:p14="http://schemas.microsoft.com/office/powerpoint/2010/main" val="33133707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45534343"/>
      </p:ext>
    </p:extLst>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057304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5304055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997507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026068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068370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432141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21208231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46854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lIns="91411" tIns="45706" rIns="91411" bIns="45706"/>
          <a:lstStyle/>
          <a:p>
            <a:r>
              <a:rPr lang="fr-FR" smtClean="0"/>
              <a:t>Cliquez pour modifier le style du titre</a:t>
            </a:r>
            <a:endParaRPr lang="fr-FR"/>
          </a:p>
        </p:txBody>
      </p:sp>
    </p:spTree>
    <p:extLst>
      <p:ext uri="{BB962C8B-B14F-4D97-AF65-F5344CB8AC3E}">
        <p14:creationId xmlns:p14="http://schemas.microsoft.com/office/powerpoint/2010/main" val="22828790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824988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61749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Text Box 12"/>
          <p:cNvSpPr txBox="1">
            <a:spLocks noChangeArrowheads="1"/>
          </p:cNvSpPr>
          <p:nvPr userDrawn="1"/>
        </p:nvSpPr>
        <p:spPr bwMode="auto">
          <a:xfrm>
            <a:off x="8183563" y="6561143"/>
            <a:ext cx="965200" cy="308737"/>
          </a:xfrm>
          <a:prstGeom prst="rect">
            <a:avLst/>
          </a:prstGeom>
          <a:gradFill rotWithShape="1">
            <a:gsLst>
              <a:gs pos="0">
                <a:srgbClr val="FFFFFF"/>
              </a:gs>
              <a:gs pos="100000">
                <a:srgbClr val="969696"/>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11" tIns="45706" rIns="91411" bIns="45706">
            <a:spAutoFit/>
          </a:bodyPr>
          <a:lstStyle>
            <a:lvl1pPr eaLnBrk="0" hangingPunct="0">
              <a:defRPr sz="2000">
                <a:solidFill>
                  <a:schemeClr val="tx1"/>
                </a:solidFill>
                <a:latin typeface="Comic Sans MS" pitchFamily="66" charset="0"/>
                <a:cs typeface="Arial" charset="0"/>
              </a:defRPr>
            </a:lvl1pPr>
            <a:lvl2pPr marL="742950" indent="-285750" eaLnBrk="0" hangingPunct="0">
              <a:defRPr sz="2000">
                <a:solidFill>
                  <a:schemeClr val="tx1"/>
                </a:solidFill>
                <a:latin typeface="Comic Sans MS" pitchFamily="66" charset="0"/>
                <a:cs typeface="Arial" charset="0"/>
              </a:defRPr>
            </a:lvl2pPr>
            <a:lvl3pPr marL="1143000" indent="-228600" eaLnBrk="0" hangingPunct="0">
              <a:defRPr sz="2000">
                <a:solidFill>
                  <a:schemeClr val="tx1"/>
                </a:solidFill>
                <a:latin typeface="Comic Sans MS" pitchFamily="66" charset="0"/>
                <a:cs typeface="Arial" charset="0"/>
              </a:defRPr>
            </a:lvl3pPr>
            <a:lvl4pPr marL="1600200" indent="-228600" eaLnBrk="0" hangingPunct="0">
              <a:defRPr sz="2000">
                <a:solidFill>
                  <a:schemeClr val="tx1"/>
                </a:solidFill>
                <a:latin typeface="Comic Sans MS" pitchFamily="66" charset="0"/>
                <a:cs typeface="Arial" charset="0"/>
              </a:defRPr>
            </a:lvl4pPr>
            <a:lvl5pPr marL="2057400" indent="-228600" eaLnBrk="0" hangingPunct="0">
              <a:defRPr sz="2000">
                <a:solidFill>
                  <a:schemeClr val="tx1"/>
                </a:solidFill>
                <a:latin typeface="Comic Sans MS" pitchFamily="66" charset="0"/>
                <a:cs typeface="Arial"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charset="0"/>
              </a:defRPr>
            </a:lvl9pPr>
          </a:lstStyle>
          <a:p>
            <a:pPr algn="r" eaLnBrk="1" hangingPunct="1">
              <a:defRPr/>
            </a:pPr>
            <a:r>
              <a:rPr lang="en-US" sz="1400" b="1" smtClean="0">
                <a:solidFill>
                  <a:srgbClr val="262626"/>
                </a:solidFill>
                <a:ea typeface="+mn-ea"/>
              </a:rPr>
              <a:t>   </a:t>
            </a:r>
          </a:p>
        </p:txBody>
      </p:sp>
      <p:sp>
        <p:nvSpPr>
          <p:cNvPr id="3" name="Rectangle 9"/>
          <p:cNvSpPr>
            <a:spLocks noChangeArrowheads="1"/>
          </p:cNvSpPr>
          <p:nvPr userDrawn="1"/>
        </p:nvSpPr>
        <p:spPr bwMode="auto">
          <a:xfrm>
            <a:off x="8748713" y="6602419"/>
            <a:ext cx="144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6" tIns="46024" rIns="92046" bIns="46024" anchor="ctr"/>
          <a:lstStyle/>
          <a:p>
            <a:pPr algn="ctr">
              <a:lnSpc>
                <a:spcPct val="80000"/>
              </a:lnSpc>
            </a:pPr>
            <a:r>
              <a:rPr lang="en-US" sz="1200" b="1">
                <a:solidFill>
                  <a:srgbClr val="262626"/>
                </a:solidFill>
                <a:cs typeface="Arial" charset="0"/>
              </a:rPr>
              <a:t>  </a:t>
            </a:r>
            <a:fld id="{D923C7A8-204D-CA4F-9DA2-AFCC8D2072EB}" type="slidenum">
              <a:rPr lang="en-US" sz="1200" b="1">
                <a:solidFill>
                  <a:srgbClr val="262626"/>
                </a:solidFill>
                <a:cs typeface="Arial" charset="0"/>
              </a:rPr>
              <a:pPr algn="ctr">
                <a:lnSpc>
                  <a:spcPct val="80000"/>
                </a:lnSpc>
              </a:pPr>
              <a:t>‹#›</a:t>
            </a:fld>
            <a:endParaRPr lang="en-US" sz="1200" b="1">
              <a:solidFill>
                <a:srgbClr val="262626"/>
              </a:solidFill>
              <a:cs typeface="Arial" charset="0"/>
            </a:endParaRPr>
          </a:p>
        </p:txBody>
      </p:sp>
    </p:spTree>
    <p:extLst>
      <p:ext uri="{BB962C8B-B14F-4D97-AF65-F5344CB8AC3E}">
        <p14:creationId xmlns:p14="http://schemas.microsoft.com/office/powerpoint/2010/main" val="2479187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2" y="273050"/>
            <a:ext cx="3008313" cy="1162050"/>
          </a:xfrm>
          <a:prstGeom prst="rect">
            <a:avLst/>
          </a:prstGeom>
        </p:spPr>
        <p:txBody>
          <a:bodyPr lIns="91411" tIns="45706" rIns="91411" bIns="45706"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6"/>
            <a:ext cx="5111750" cy="5853113"/>
          </a:xfrm>
          <a:prstGeom prst="rect">
            <a:avLst/>
          </a:prstGeom>
        </p:spPr>
        <p:txBody>
          <a:bodyPr lIns="91411" tIns="45706" rIns="91411" bIns="4570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2" y="1435101"/>
            <a:ext cx="3008313" cy="4691063"/>
          </a:xfrm>
          <a:prstGeom prst="rect">
            <a:avLst/>
          </a:prstGeom>
        </p:spPr>
        <p:txBody>
          <a:bodyPr lIns="91411" tIns="45706" rIns="91411" bIns="45706"/>
          <a:lstStyle>
            <a:lvl1pPr marL="0" indent="0">
              <a:buNone/>
              <a:defRPr sz="1400"/>
            </a:lvl1pPr>
            <a:lvl2pPr marL="457059" indent="0">
              <a:buNone/>
              <a:defRPr sz="1200"/>
            </a:lvl2pPr>
            <a:lvl3pPr marL="914118" indent="0">
              <a:buNone/>
              <a:defRPr sz="1000"/>
            </a:lvl3pPr>
            <a:lvl4pPr marL="1371180" indent="0">
              <a:buNone/>
              <a:defRPr sz="900"/>
            </a:lvl4pPr>
            <a:lvl5pPr marL="1828239" indent="0">
              <a:buNone/>
              <a:defRPr sz="900"/>
            </a:lvl5pPr>
            <a:lvl6pPr marL="2285298" indent="0">
              <a:buNone/>
              <a:defRPr sz="900"/>
            </a:lvl6pPr>
            <a:lvl7pPr marL="2742360" indent="0">
              <a:buNone/>
              <a:defRPr sz="900"/>
            </a:lvl7pPr>
            <a:lvl8pPr marL="3199416" indent="0">
              <a:buNone/>
              <a:defRPr sz="900"/>
            </a:lvl8pPr>
            <a:lvl9pPr marL="3656478"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959564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lIns="91411" tIns="45706" rIns="91411" bIns="45706"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lIns="91411" tIns="45706" rIns="91411" bIns="45706"/>
          <a:lstStyle>
            <a:lvl1pPr marL="0" indent="0">
              <a:buNone/>
              <a:defRPr sz="3200"/>
            </a:lvl1pPr>
            <a:lvl2pPr marL="457059" indent="0">
              <a:buNone/>
              <a:defRPr sz="2800"/>
            </a:lvl2pPr>
            <a:lvl3pPr marL="914118" indent="0">
              <a:buNone/>
              <a:defRPr sz="2400"/>
            </a:lvl3pPr>
            <a:lvl4pPr marL="1371180" indent="0">
              <a:buNone/>
              <a:defRPr sz="2000"/>
            </a:lvl4pPr>
            <a:lvl5pPr marL="1828239" indent="0">
              <a:buNone/>
              <a:defRPr sz="2000"/>
            </a:lvl5pPr>
            <a:lvl6pPr marL="2285298" indent="0">
              <a:buNone/>
              <a:defRPr sz="2000"/>
            </a:lvl6pPr>
            <a:lvl7pPr marL="2742360" indent="0">
              <a:buNone/>
              <a:defRPr sz="2000"/>
            </a:lvl7pPr>
            <a:lvl8pPr marL="3199416" indent="0">
              <a:buNone/>
              <a:defRPr sz="2000"/>
            </a:lvl8pPr>
            <a:lvl9pPr marL="3656478"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lIns="91411" tIns="45706" rIns="91411" bIns="45706"/>
          <a:lstStyle>
            <a:lvl1pPr marL="0" indent="0">
              <a:buNone/>
              <a:defRPr sz="1400"/>
            </a:lvl1pPr>
            <a:lvl2pPr marL="457059" indent="0">
              <a:buNone/>
              <a:defRPr sz="1200"/>
            </a:lvl2pPr>
            <a:lvl3pPr marL="914118" indent="0">
              <a:buNone/>
              <a:defRPr sz="1000"/>
            </a:lvl3pPr>
            <a:lvl4pPr marL="1371180" indent="0">
              <a:buNone/>
              <a:defRPr sz="900"/>
            </a:lvl4pPr>
            <a:lvl5pPr marL="1828239" indent="0">
              <a:buNone/>
              <a:defRPr sz="900"/>
            </a:lvl5pPr>
            <a:lvl6pPr marL="2285298" indent="0">
              <a:buNone/>
              <a:defRPr sz="900"/>
            </a:lvl6pPr>
            <a:lvl7pPr marL="2742360" indent="0">
              <a:buNone/>
              <a:defRPr sz="900"/>
            </a:lvl7pPr>
            <a:lvl8pPr marL="3199416" indent="0">
              <a:buNone/>
              <a:defRPr sz="900"/>
            </a:lvl8pPr>
            <a:lvl9pPr marL="3656478"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2310030272"/>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theme" Target="../theme/theme2.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20" Type="http://schemas.openxmlformats.org/officeDocument/2006/relationships/slideLayout" Target="../slideLayouts/slideLayout49.xml"/><Relationship Id="rId21" Type="http://schemas.openxmlformats.org/officeDocument/2006/relationships/slideLayout" Target="../slideLayouts/slideLayout50.xml"/><Relationship Id="rId22" Type="http://schemas.openxmlformats.org/officeDocument/2006/relationships/theme" Target="../theme/theme3.xml"/><Relationship Id="rId23" Type="http://schemas.openxmlformats.org/officeDocument/2006/relationships/image" Target="../media/image2.png"/><Relationship Id="rId10" Type="http://schemas.openxmlformats.org/officeDocument/2006/relationships/slideLayout" Target="../slideLayouts/slideLayout39.xml"/><Relationship Id="rId11" Type="http://schemas.openxmlformats.org/officeDocument/2006/relationships/slideLayout" Target="../slideLayouts/slideLayout40.xml"/><Relationship Id="rId12" Type="http://schemas.openxmlformats.org/officeDocument/2006/relationships/slideLayout" Target="../slideLayouts/slideLayout41.xml"/><Relationship Id="rId13" Type="http://schemas.openxmlformats.org/officeDocument/2006/relationships/slideLayout" Target="../slideLayouts/slideLayout42.xml"/><Relationship Id="rId14" Type="http://schemas.openxmlformats.org/officeDocument/2006/relationships/slideLayout" Target="../slideLayouts/slideLayout43.xml"/><Relationship Id="rId15" Type="http://schemas.openxmlformats.org/officeDocument/2006/relationships/slideLayout" Target="../slideLayouts/slideLayout44.xml"/><Relationship Id="rId16" Type="http://schemas.openxmlformats.org/officeDocument/2006/relationships/slideLayout" Target="../slideLayouts/slideLayout45.xml"/><Relationship Id="rId17" Type="http://schemas.openxmlformats.org/officeDocument/2006/relationships/slideLayout" Target="../slideLayouts/slideLayout46.xml"/><Relationship Id="rId18" Type="http://schemas.openxmlformats.org/officeDocument/2006/relationships/slideLayout" Target="../slideLayouts/slideLayout47.xml"/><Relationship Id="rId19" Type="http://schemas.openxmlformats.org/officeDocument/2006/relationships/slideLayout" Target="../slideLayouts/slideLayout48.xml"/><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theme" Target="../theme/theme4.xml"/><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userDrawn="1"/>
        </p:nvSpPr>
        <p:spPr bwMode="auto">
          <a:xfrm>
            <a:off x="1" y="6464300"/>
            <a:ext cx="9148763" cy="420688"/>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11" tIns="45706" rIns="91411" bIns="45706"/>
          <a:lstStyle>
            <a:lvl1pPr>
              <a:defRPr sz="2000">
                <a:solidFill>
                  <a:schemeClr val="tx1"/>
                </a:solidFill>
                <a:latin typeface="Comic Sans MS" panose="030F0702030302020204" pitchFamily="66" charset="0"/>
              </a:defRPr>
            </a:lvl1pPr>
            <a:lvl2pPr marL="742950" indent="-285750">
              <a:defRPr sz="2000">
                <a:solidFill>
                  <a:schemeClr val="tx1"/>
                </a:solidFill>
                <a:latin typeface="Comic Sans MS" panose="030F0702030302020204" pitchFamily="66" charset="0"/>
              </a:defRPr>
            </a:lvl2pPr>
            <a:lvl3pPr marL="1143000" indent="-228600">
              <a:defRPr sz="2000">
                <a:solidFill>
                  <a:schemeClr val="tx1"/>
                </a:solidFill>
                <a:latin typeface="Comic Sans MS" panose="030F0702030302020204" pitchFamily="66" charset="0"/>
              </a:defRPr>
            </a:lvl3pPr>
            <a:lvl4pPr marL="1600200" indent="-228600">
              <a:defRPr sz="2000">
                <a:solidFill>
                  <a:schemeClr val="tx1"/>
                </a:solidFill>
                <a:latin typeface="Comic Sans MS" panose="030F0702030302020204" pitchFamily="66" charset="0"/>
              </a:defRPr>
            </a:lvl4pPr>
            <a:lvl5pPr marL="2057400" indent="-228600">
              <a:defRPr sz="2000">
                <a:solidFill>
                  <a:schemeClr val="tx1"/>
                </a:solidFill>
                <a:latin typeface="Comic Sans MS" panose="030F0702030302020204" pitchFamily="66" charset="0"/>
              </a:defRPr>
            </a:lvl5pPr>
            <a:lvl6pPr marL="2514600" indent="-228600" eaLnBrk="0" fontAlgn="base" hangingPunct="0">
              <a:spcBef>
                <a:spcPct val="0"/>
              </a:spcBef>
              <a:spcAft>
                <a:spcPct val="0"/>
              </a:spcAft>
              <a:defRPr sz="2000">
                <a:solidFill>
                  <a:schemeClr val="tx1"/>
                </a:solidFill>
                <a:latin typeface="Comic Sans MS" panose="030F0702030302020204" pitchFamily="66" charset="0"/>
              </a:defRPr>
            </a:lvl6pPr>
            <a:lvl7pPr marL="2971800" indent="-228600" eaLnBrk="0" fontAlgn="base" hangingPunct="0">
              <a:spcBef>
                <a:spcPct val="0"/>
              </a:spcBef>
              <a:spcAft>
                <a:spcPct val="0"/>
              </a:spcAft>
              <a:defRPr sz="2000">
                <a:solidFill>
                  <a:schemeClr val="tx1"/>
                </a:solidFill>
                <a:latin typeface="Comic Sans MS" panose="030F0702030302020204" pitchFamily="66" charset="0"/>
              </a:defRPr>
            </a:lvl7pPr>
            <a:lvl8pPr marL="3429000" indent="-228600" eaLnBrk="0" fontAlgn="base" hangingPunct="0">
              <a:spcBef>
                <a:spcPct val="0"/>
              </a:spcBef>
              <a:spcAft>
                <a:spcPct val="0"/>
              </a:spcAft>
              <a:defRPr sz="2000">
                <a:solidFill>
                  <a:schemeClr val="tx1"/>
                </a:solidFill>
                <a:latin typeface="Comic Sans MS" panose="030F0702030302020204" pitchFamily="66" charset="0"/>
              </a:defRPr>
            </a:lvl8pPr>
            <a:lvl9pPr marL="3886200" indent="-228600" eaLnBrk="0" fontAlgn="base" hangingPunct="0">
              <a:spcBef>
                <a:spcPct val="0"/>
              </a:spcBef>
              <a:spcAft>
                <a:spcPct val="0"/>
              </a:spcAft>
              <a:defRPr sz="2000">
                <a:solidFill>
                  <a:schemeClr val="tx1"/>
                </a:solidFill>
                <a:latin typeface="Comic Sans MS" panose="030F0702030302020204" pitchFamily="66" charset="0"/>
              </a:defRPr>
            </a:lvl9pPr>
          </a:lstStyle>
          <a:p>
            <a:pPr algn="r" eaLnBrk="1" hangingPunct="1">
              <a:defRPr/>
            </a:pPr>
            <a:endParaRPr lang="fr-FR" smtClean="0">
              <a:ea typeface="+mn-ea"/>
            </a:endParaRPr>
          </a:p>
        </p:txBody>
      </p:sp>
      <p:sp>
        <p:nvSpPr>
          <p:cNvPr id="5" name="Text Box 13"/>
          <p:cNvSpPr txBox="1">
            <a:spLocks noChangeArrowheads="1"/>
          </p:cNvSpPr>
          <p:nvPr userDrawn="1"/>
        </p:nvSpPr>
        <p:spPr bwMode="auto">
          <a:xfrm>
            <a:off x="3276601" y="6553206"/>
            <a:ext cx="4392613" cy="307975"/>
          </a:xfrm>
          <a:prstGeom prst="rect">
            <a:avLst/>
          </a:prstGeom>
          <a:gradFill rotWithShape="1">
            <a:gsLst>
              <a:gs pos="0">
                <a:srgbClr val="FFFFFF"/>
              </a:gs>
              <a:gs pos="50000">
                <a:srgbClr val="969696"/>
              </a:gs>
              <a:gs pos="100000">
                <a:srgbClr val="FFFFFF"/>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11" tIns="45706" rIns="91411" bIns="45706">
            <a:spAutoFit/>
          </a:bodyPr>
          <a:lstStyle>
            <a:lvl1pPr eaLnBrk="0" hangingPunct="0">
              <a:defRPr sz="2000">
                <a:solidFill>
                  <a:schemeClr val="tx1"/>
                </a:solidFill>
                <a:latin typeface="Comic Sans MS" pitchFamily="66" charset="0"/>
                <a:cs typeface="Arial" pitchFamily="34" charset="0"/>
              </a:defRPr>
            </a:lvl1pPr>
            <a:lvl2pPr marL="742950" indent="-285750" eaLnBrk="0" hangingPunct="0">
              <a:defRPr sz="2000">
                <a:solidFill>
                  <a:schemeClr val="tx1"/>
                </a:solidFill>
                <a:latin typeface="Comic Sans MS" pitchFamily="66" charset="0"/>
                <a:cs typeface="Arial" pitchFamily="34" charset="0"/>
              </a:defRPr>
            </a:lvl2pPr>
            <a:lvl3pPr marL="1143000" indent="-228600" eaLnBrk="0" hangingPunct="0">
              <a:defRPr sz="2000">
                <a:solidFill>
                  <a:schemeClr val="tx1"/>
                </a:solidFill>
                <a:latin typeface="Comic Sans MS" pitchFamily="66" charset="0"/>
                <a:cs typeface="Arial" pitchFamily="34" charset="0"/>
              </a:defRPr>
            </a:lvl3pPr>
            <a:lvl4pPr marL="1600200" indent="-228600" eaLnBrk="0" hangingPunct="0">
              <a:defRPr sz="2000">
                <a:solidFill>
                  <a:schemeClr val="tx1"/>
                </a:solidFill>
                <a:latin typeface="Comic Sans MS" pitchFamily="66" charset="0"/>
                <a:cs typeface="Arial" pitchFamily="34" charset="0"/>
              </a:defRPr>
            </a:lvl4pPr>
            <a:lvl5pPr marL="2057400" indent="-228600" eaLnBrk="0" hangingPunct="0">
              <a:defRPr sz="2000">
                <a:solidFill>
                  <a:schemeClr val="tx1"/>
                </a:solidFill>
                <a:latin typeface="Comic Sans MS" pitchFamily="66" charset="0"/>
                <a:cs typeface="Arial" pitchFamily="34"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pitchFamily="34"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pitchFamily="34"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pitchFamily="34"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pitchFamily="34" charset="0"/>
              </a:defRPr>
            </a:lvl9pPr>
          </a:lstStyle>
          <a:p>
            <a:pPr algn="ctr" eaLnBrk="1" hangingPunct="1">
              <a:defRPr/>
            </a:pPr>
            <a:r>
              <a:rPr lang="en-US" altLang="fr-FR" sz="1400" b="1" baseline="0" dirty="0" smtClean="0">
                <a:solidFill>
                  <a:srgbClr val="262626"/>
                </a:solidFill>
                <a:ea typeface="+mn-ea"/>
              </a:rPr>
              <a:t>May 2018</a:t>
            </a:r>
            <a:endParaRPr lang="en-US" altLang="fr-FR" sz="1400" b="1" dirty="0" smtClean="0">
              <a:solidFill>
                <a:srgbClr val="262626"/>
              </a:solidFill>
              <a:ea typeface="+mn-ea"/>
            </a:endParaRPr>
          </a:p>
        </p:txBody>
      </p:sp>
      <p:sp>
        <p:nvSpPr>
          <p:cNvPr id="2" name="Text Box 12"/>
          <p:cNvSpPr txBox="1">
            <a:spLocks noChangeArrowheads="1"/>
          </p:cNvSpPr>
          <p:nvPr userDrawn="1"/>
        </p:nvSpPr>
        <p:spPr bwMode="auto">
          <a:xfrm>
            <a:off x="8183563" y="6561143"/>
            <a:ext cx="965200" cy="308737"/>
          </a:xfrm>
          <a:prstGeom prst="rect">
            <a:avLst/>
          </a:prstGeom>
          <a:gradFill rotWithShape="1">
            <a:gsLst>
              <a:gs pos="0">
                <a:srgbClr val="FFFFFF"/>
              </a:gs>
              <a:gs pos="100000">
                <a:srgbClr val="969696"/>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11" tIns="45706" rIns="91411" bIns="45706">
            <a:spAutoFit/>
          </a:bodyPr>
          <a:lstStyle>
            <a:lvl1pPr eaLnBrk="0" hangingPunct="0">
              <a:defRPr sz="2000">
                <a:solidFill>
                  <a:schemeClr val="tx1"/>
                </a:solidFill>
                <a:latin typeface="Comic Sans MS" pitchFamily="66" charset="0"/>
                <a:cs typeface="Arial" charset="0"/>
              </a:defRPr>
            </a:lvl1pPr>
            <a:lvl2pPr marL="742950" indent="-285750" eaLnBrk="0" hangingPunct="0">
              <a:defRPr sz="2000">
                <a:solidFill>
                  <a:schemeClr val="tx1"/>
                </a:solidFill>
                <a:latin typeface="Comic Sans MS" pitchFamily="66" charset="0"/>
                <a:cs typeface="Arial" charset="0"/>
              </a:defRPr>
            </a:lvl2pPr>
            <a:lvl3pPr marL="1143000" indent="-228600" eaLnBrk="0" hangingPunct="0">
              <a:defRPr sz="2000">
                <a:solidFill>
                  <a:schemeClr val="tx1"/>
                </a:solidFill>
                <a:latin typeface="Comic Sans MS" pitchFamily="66" charset="0"/>
                <a:cs typeface="Arial" charset="0"/>
              </a:defRPr>
            </a:lvl3pPr>
            <a:lvl4pPr marL="1600200" indent="-228600" eaLnBrk="0" hangingPunct="0">
              <a:defRPr sz="2000">
                <a:solidFill>
                  <a:schemeClr val="tx1"/>
                </a:solidFill>
                <a:latin typeface="Comic Sans MS" pitchFamily="66" charset="0"/>
                <a:cs typeface="Arial" charset="0"/>
              </a:defRPr>
            </a:lvl4pPr>
            <a:lvl5pPr marL="2057400" indent="-228600" eaLnBrk="0" hangingPunct="0">
              <a:defRPr sz="2000">
                <a:solidFill>
                  <a:schemeClr val="tx1"/>
                </a:solidFill>
                <a:latin typeface="Comic Sans MS" pitchFamily="66" charset="0"/>
                <a:cs typeface="Arial"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charset="0"/>
              </a:defRPr>
            </a:lvl9pPr>
          </a:lstStyle>
          <a:p>
            <a:pPr algn="r" eaLnBrk="1" hangingPunct="1">
              <a:defRPr/>
            </a:pPr>
            <a:r>
              <a:rPr lang="en-US" sz="1400" b="1" smtClean="0">
                <a:solidFill>
                  <a:srgbClr val="262626"/>
                </a:solidFill>
                <a:ea typeface="+mn-ea"/>
              </a:rPr>
              <a:t>   </a:t>
            </a:r>
          </a:p>
        </p:txBody>
      </p:sp>
      <p:sp>
        <p:nvSpPr>
          <p:cNvPr id="3" name="Rectangle 9"/>
          <p:cNvSpPr>
            <a:spLocks noChangeArrowheads="1"/>
          </p:cNvSpPr>
          <p:nvPr userDrawn="1"/>
        </p:nvSpPr>
        <p:spPr bwMode="auto">
          <a:xfrm>
            <a:off x="8748713" y="6602419"/>
            <a:ext cx="144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6" tIns="46024" rIns="92046" bIns="46024" anchor="ctr"/>
          <a:lstStyle/>
          <a:p>
            <a:pPr algn="ctr">
              <a:lnSpc>
                <a:spcPct val="80000"/>
              </a:lnSpc>
            </a:pPr>
            <a:r>
              <a:rPr lang="en-US" sz="1200" b="1">
                <a:solidFill>
                  <a:srgbClr val="262626"/>
                </a:solidFill>
                <a:cs typeface="Arial" charset="0"/>
              </a:rPr>
              <a:t>  </a:t>
            </a:r>
            <a:fld id="{9E5B87D4-4CE6-FC46-80FA-1ECAA36E84FF}" type="slidenum">
              <a:rPr lang="en-US" sz="1200" b="1">
                <a:solidFill>
                  <a:srgbClr val="262626"/>
                </a:solidFill>
                <a:cs typeface="Arial" charset="0"/>
              </a:rPr>
              <a:pPr algn="ctr">
                <a:lnSpc>
                  <a:spcPct val="80000"/>
                </a:lnSpc>
              </a:pPr>
              <a:t>‹#›</a:t>
            </a:fld>
            <a:endParaRPr lang="en-US" sz="1200" b="1">
              <a:solidFill>
                <a:srgbClr val="262626"/>
              </a:solidFill>
              <a:cs typeface="Arial" charset="0"/>
            </a:endParaRPr>
          </a:p>
        </p:txBody>
      </p:sp>
      <p:sp>
        <p:nvSpPr>
          <p:cNvPr id="4" name="Text Box 11"/>
          <p:cNvSpPr txBox="1">
            <a:spLocks noChangeArrowheads="1"/>
          </p:cNvSpPr>
          <p:nvPr userDrawn="1"/>
        </p:nvSpPr>
        <p:spPr bwMode="auto">
          <a:xfrm>
            <a:off x="579438" y="6553206"/>
            <a:ext cx="2912442" cy="307777"/>
          </a:xfrm>
          <a:prstGeom prst="rect">
            <a:avLst/>
          </a:prstGeom>
          <a:gradFill rotWithShape="1">
            <a:gsLst>
              <a:gs pos="0">
                <a:srgbClr val="969696"/>
              </a:gs>
              <a:gs pos="100000">
                <a:srgbClr val="FFFFFF"/>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91411" tIns="45706" rIns="91411" bIns="45706">
            <a:spAutoFit/>
          </a:bodyPr>
          <a:lstStyle>
            <a:lvl1pPr eaLnBrk="0" hangingPunct="0">
              <a:defRPr sz="2000">
                <a:solidFill>
                  <a:schemeClr val="tx1"/>
                </a:solidFill>
                <a:latin typeface="Comic Sans MS" pitchFamily="66" charset="0"/>
                <a:cs typeface="Arial" pitchFamily="34" charset="0"/>
              </a:defRPr>
            </a:lvl1pPr>
            <a:lvl2pPr marL="742950" indent="-285750" eaLnBrk="0" hangingPunct="0">
              <a:defRPr sz="2000">
                <a:solidFill>
                  <a:schemeClr val="tx1"/>
                </a:solidFill>
                <a:latin typeface="Comic Sans MS" pitchFamily="66" charset="0"/>
                <a:cs typeface="Arial" pitchFamily="34" charset="0"/>
              </a:defRPr>
            </a:lvl2pPr>
            <a:lvl3pPr marL="1143000" indent="-228600" eaLnBrk="0" hangingPunct="0">
              <a:defRPr sz="2000">
                <a:solidFill>
                  <a:schemeClr val="tx1"/>
                </a:solidFill>
                <a:latin typeface="Comic Sans MS" pitchFamily="66" charset="0"/>
                <a:cs typeface="Arial" pitchFamily="34" charset="0"/>
              </a:defRPr>
            </a:lvl3pPr>
            <a:lvl4pPr marL="1600200" indent="-228600" eaLnBrk="0" hangingPunct="0">
              <a:defRPr sz="2000">
                <a:solidFill>
                  <a:schemeClr val="tx1"/>
                </a:solidFill>
                <a:latin typeface="Comic Sans MS" pitchFamily="66" charset="0"/>
                <a:cs typeface="Arial" pitchFamily="34" charset="0"/>
              </a:defRPr>
            </a:lvl4pPr>
            <a:lvl5pPr marL="2057400" indent="-228600" eaLnBrk="0" hangingPunct="0">
              <a:defRPr sz="2000">
                <a:solidFill>
                  <a:schemeClr val="tx1"/>
                </a:solidFill>
                <a:latin typeface="Comic Sans MS" pitchFamily="66" charset="0"/>
                <a:cs typeface="Arial" pitchFamily="34"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pitchFamily="34"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pitchFamily="34"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pitchFamily="34"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pitchFamily="34" charset="0"/>
              </a:defRPr>
            </a:lvl9pPr>
          </a:lstStyle>
          <a:p>
            <a:pPr eaLnBrk="1" hangingPunct="1">
              <a:defRPr/>
            </a:pPr>
            <a:endParaRPr lang="en-US" altLang="fr-FR" sz="1400" b="1" dirty="0" smtClean="0">
              <a:solidFill>
                <a:srgbClr val="262626"/>
              </a:solidFill>
              <a:ea typeface="+mn-ea"/>
            </a:endParaRPr>
          </a:p>
        </p:txBody>
      </p:sp>
      <p:pic>
        <p:nvPicPr>
          <p:cNvPr id="6" name="Image 5" descr="Sans titre.png"/>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0" y="6476664"/>
            <a:ext cx="750440" cy="412664"/>
          </a:xfrm>
          <a:prstGeom prst="rect">
            <a:avLst/>
          </a:prstGeom>
        </p:spPr>
      </p:pic>
    </p:spTree>
  </p:cSld>
  <p:clrMap bg1="lt1" tx1="dk1" bg2="lt2" tx2="dk2" accent1="accent1" accent2="accent2" accent3="accent3" accent4="accent4" accent5="accent5" accent6="accent6" hlink="hlink" folHlink="folHlink"/>
  <p:sldLayoutIdLst>
    <p:sldLayoutId id="2147484198" r:id="rId1"/>
    <p:sldLayoutId id="2147484199" r:id="rId2"/>
    <p:sldLayoutId id="2147484200" r:id="rId3"/>
    <p:sldLayoutId id="2147484201" r:id="rId4"/>
    <p:sldLayoutId id="2147484202" r:id="rId5"/>
    <p:sldLayoutId id="2147484203" r:id="rId6"/>
    <p:sldLayoutId id="2147484210" r:id="rId7"/>
    <p:sldLayoutId id="2147484204" r:id="rId8"/>
    <p:sldLayoutId id="2147484205" r:id="rId9"/>
    <p:sldLayoutId id="2147484206" r:id="rId10"/>
    <p:sldLayoutId id="2147484207" r:id="rId11"/>
    <p:sldLayoutId id="2147484211" r:id="rId12"/>
    <p:sldLayoutId id="2147484209" r:id="rId13"/>
    <p:sldLayoutId id="2147484225" r:id="rId14"/>
    <p:sldLayoutId id="2147484226" r:id="rId15"/>
    <p:sldLayoutId id="2147484227" r:id="rId16"/>
    <p:sldLayoutId id="2147484228" r:id="rId17"/>
    <p:sldLayoutId id="2147484230" r:id="rId18"/>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059" algn="ctr" rtl="0" fontAlgn="base">
        <a:spcBef>
          <a:spcPct val="0"/>
        </a:spcBef>
        <a:spcAft>
          <a:spcPct val="0"/>
        </a:spcAft>
        <a:defRPr sz="4400">
          <a:solidFill>
            <a:schemeClr val="tx2"/>
          </a:solidFill>
          <a:latin typeface="Arial" charset="0"/>
        </a:defRPr>
      </a:lvl6pPr>
      <a:lvl7pPr marL="914118" algn="ctr" rtl="0" fontAlgn="base">
        <a:spcBef>
          <a:spcPct val="0"/>
        </a:spcBef>
        <a:spcAft>
          <a:spcPct val="0"/>
        </a:spcAft>
        <a:defRPr sz="4400">
          <a:solidFill>
            <a:schemeClr val="tx2"/>
          </a:solidFill>
          <a:latin typeface="Arial" charset="0"/>
        </a:defRPr>
      </a:lvl7pPr>
      <a:lvl8pPr marL="1371180" algn="ctr" rtl="0" fontAlgn="base">
        <a:spcBef>
          <a:spcPct val="0"/>
        </a:spcBef>
        <a:spcAft>
          <a:spcPct val="0"/>
        </a:spcAft>
        <a:defRPr sz="4400">
          <a:solidFill>
            <a:schemeClr val="tx2"/>
          </a:solidFill>
          <a:latin typeface="Arial" charset="0"/>
        </a:defRPr>
      </a:lvl8pPr>
      <a:lvl9pPr marL="1828239" algn="ctr" rtl="0" fontAlgn="base">
        <a:spcBef>
          <a:spcPct val="0"/>
        </a:spcBef>
        <a:spcAft>
          <a:spcPct val="0"/>
        </a:spcAft>
        <a:defRPr sz="4400">
          <a:solidFill>
            <a:schemeClr val="tx2"/>
          </a:solidFill>
          <a:latin typeface="Arial" charset="0"/>
        </a:defRPr>
      </a:lvl9pPr>
    </p:titleStyle>
    <p:bodyStyle>
      <a:lvl1pPr marL="342796" indent="-342796"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722" indent="-285662" algn="l" rtl="0" eaLnBrk="0" fontAlgn="base" hangingPunct="0">
        <a:spcBef>
          <a:spcPct val="20000"/>
        </a:spcBef>
        <a:spcAft>
          <a:spcPct val="0"/>
        </a:spcAft>
        <a:buChar char="–"/>
        <a:defRPr sz="2800">
          <a:solidFill>
            <a:schemeClr val="tx1"/>
          </a:solidFill>
          <a:latin typeface="+mn-lt"/>
          <a:ea typeface="ＭＳ Ｐゴシック" charset="0"/>
        </a:defRPr>
      </a:lvl2pPr>
      <a:lvl3pPr marL="1142647" indent="-228529" algn="l" rtl="0" eaLnBrk="0" fontAlgn="base" hangingPunct="0">
        <a:spcBef>
          <a:spcPct val="20000"/>
        </a:spcBef>
        <a:spcAft>
          <a:spcPct val="0"/>
        </a:spcAft>
        <a:buChar char="•"/>
        <a:defRPr sz="2400">
          <a:solidFill>
            <a:schemeClr val="tx1"/>
          </a:solidFill>
          <a:latin typeface="+mn-lt"/>
          <a:ea typeface="ＭＳ Ｐゴシック" charset="0"/>
        </a:defRPr>
      </a:lvl3pPr>
      <a:lvl4pPr marL="1599708" indent="-228529" algn="l" rtl="0" eaLnBrk="0" fontAlgn="base" hangingPunct="0">
        <a:spcBef>
          <a:spcPct val="20000"/>
        </a:spcBef>
        <a:spcAft>
          <a:spcPct val="0"/>
        </a:spcAft>
        <a:buChar char="–"/>
        <a:defRPr sz="2000">
          <a:solidFill>
            <a:schemeClr val="tx1"/>
          </a:solidFill>
          <a:latin typeface="+mn-lt"/>
          <a:ea typeface="ＭＳ Ｐゴシック" charset="0"/>
        </a:defRPr>
      </a:lvl4pPr>
      <a:lvl5pPr marL="2056770" indent="-228529" algn="l" rtl="0" eaLnBrk="0" fontAlgn="base" hangingPunct="0">
        <a:spcBef>
          <a:spcPct val="20000"/>
        </a:spcBef>
        <a:spcAft>
          <a:spcPct val="0"/>
        </a:spcAft>
        <a:buChar char="»"/>
        <a:defRPr sz="2000">
          <a:solidFill>
            <a:schemeClr val="tx1"/>
          </a:solidFill>
          <a:latin typeface="+mn-lt"/>
          <a:ea typeface="ＭＳ Ｐゴシック" charset="0"/>
        </a:defRPr>
      </a:lvl5pPr>
      <a:lvl6pPr marL="2513830" indent="-228529" algn="l" rtl="0" fontAlgn="base">
        <a:spcBef>
          <a:spcPct val="20000"/>
        </a:spcBef>
        <a:spcAft>
          <a:spcPct val="0"/>
        </a:spcAft>
        <a:buChar char="»"/>
        <a:defRPr sz="2000">
          <a:solidFill>
            <a:schemeClr val="tx1"/>
          </a:solidFill>
          <a:latin typeface="+mn-lt"/>
        </a:defRPr>
      </a:lvl6pPr>
      <a:lvl7pPr marL="2970888" indent="-228529" algn="l" rtl="0" fontAlgn="base">
        <a:spcBef>
          <a:spcPct val="20000"/>
        </a:spcBef>
        <a:spcAft>
          <a:spcPct val="0"/>
        </a:spcAft>
        <a:buChar char="»"/>
        <a:defRPr sz="2000">
          <a:solidFill>
            <a:schemeClr val="tx1"/>
          </a:solidFill>
          <a:latin typeface="+mn-lt"/>
        </a:defRPr>
      </a:lvl7pPr>
      <a:lvl8pPr marL="3427949" indent="-228529" algn="l" rtl="0" fontAlgn="base">
        <a:spcBef>
          <a:spcPct val="20000"/>
        </a:spcBef>
        <a:spcAft>
          <a:spcPct val="0"/>
        </a:spcAft>
        <a:buChar char="»"/>
        <a:defRPr sz="2000">
          <a:solidFill>
            <a:schemeClr val="tx1"/>
          </a:solidFill>
          <a:latin typeface="+mn-lt"/>
        </a:defRPr>
      </a:lvl8pPr>
      <a:lvl9pPr marL="3885006" indent="-228529"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118" rtl="0" eaLnBrk="1" latinLnBrk="0" hangingPunct="1">
        <a:defRPr sz="1800" kern="1200">
          <a:solidFill>
            <a:schemeClr val="tx1"/>
          </a:solidFill>
          <a:latin typeface="+mn-lt"/>
          <a:ea typeface="+mn-ea"/>
          <a:cs typeface="+mn-cs"/>
        </a:defRPr>
      </a:lvl1pPr>
      <a:lvl2pPr marL="457059" algn="l" defTabSz="914118" rtl="0" eaLnBrk="1" latinLnBrk="0" hangingPunct="1">
        <a:defRPr sz="1800" kern="1200">
          <a:solidFill>
            <a:schemeClr val="tx1"/>
          </a:solidFill>
          <a:latin typeface="+mn-lt"/>
          <a:ea typeface="+mn-ea"/>
          <a:cs typeface="+mn-cs"/>
        </a:defRPr>
      </a:lvl2pPr>
      <a:lvl3pPr marL="914118" algn="l" defTabSz="914118" rtl="0" eaLnBrk="1" latinLnBrk="0" hangingPunct="1">
        <a:defRPr sz="1800" kern="1200">
          <a:solidFill>
            <a:schemeClr val="tx1"/>
          </a:solidFill>
          <a:latin typeface="+mn-lt"/>
          <a:ea typeface="+mn-ea"/>
          <a:cs typeface="+mn-cs"/>
        </a:defRPr>
      </a:lvl3pPr>
      <a:lvl4pPr marL="1371180" algn="l" defTabSz="914118" rtl="0" eaLnBrk="1" latinLnBrk="0" hangingPunct="1">
        <a:defRPr sz="1800" kern="1200">
          <a:solidFill>
            <a:schemeClr val="tx1"/>
          </a:solidFill>
          <a:latin typeface="+mn-lt"/>
          <a:ea typeface="+mn-ea"/>
          <a:cs typeface="+mn-cs"/>
        </a:defRPr>
      </a:lvl4pPr>
      <a:lvl5pPr marL="1828239" algn="l" defTabSz="914118" rtl="0" eaLnBrk="1" latinLnBrk="0" hangingPunct="1">
        <a:defRPr sz="1800" kern="1200">
          <a:solidFill>
            <a:schemeClr val="tx1"/>
          </a:solidFill>
          <a:latin typeface="+mn-lt"/>
          <a:ea typeface="+mn-ea"/>
          <a:cs typeface="+mn-cs"/>
        </a:defRPr>
      </a:lvl5pPr>
      <a:lvl6pPr marL="2285298" algn="l" defTabSz="914118" rtl="0" eaLnBrk="1" latinLnBrk="0" hangingPunct="1">
        <a:defRPr sz="1800" kern="1200">
          <a:solidFill>
            <a:schemeClr val="tx1"/>
          </a:solidFill>
          <a:latin typeface="+mn-lt"/>
          <a:ea typeface="+mn-ea"/>
          <a:cs typeface="+mn-cs"/>
        </a:defRPr>
      </a:lvl6pPr>
      <a:lvl7pPr marL="2742360" algn="l" defTabSz="914118" rtl="0" eaLnBrk="1" latinLnBrk="0" hangingPunct="1">
        <a:defRPr sz="1800" kern="1200">
          <a:solidFill>
            <a:schemeClr val="tx1"/>
          </a:solidFill>
          <a:latin typeface="+mn-lt"/>
          <a:ea typeface="+mn-ea"/>
          <a:cs typeface="+mn-cs"/>
        </a:defRPr>
      </a:lvl7pPr>
      <a:lvl8pPr marL="3199416" algn="l" defTabSz="914118" rtl="0" eaLnBrk="1" latinLnBrk="0" hangingPunct="1">
        <a:defRPr sz="1800" kern="1200">
          <a:solidFill>
            <a:schemeClr val="tx1"/>
          </a:solidFill>
          <a:latin typeface="+mn-lt"/>
          <a:ea typeface="+mn-ea"/>
          <a:cs typeface="+mn-cs"/>
        </a:defRPr>
      </a:lvl8pPr>
      <a:lvl9pPr marL="3656478" algn="l" defTabSz="91411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Haga clic para cambiar el estilo de título	</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68198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1">
                <a:latin typeface="Times New Roman" charset="0"/>
              </a:defRPr>
            </a:lvl1pPr>
          </a:lstStyle>
          <a:p>
            <a:pPr>
              <a:defRPr/>
            </a:pPr>
            <a:r>
              <a:rPr lang="en-US" smtClean="0">
                <a:solidFill>
                  <a:prstClr val="black"/>
                </a:solidFill>
                <a:cs typeface="ＭＳ Ｐゴシック" charset="0"/>
              </a:rPr>
              <a:t>22-25 May 18</a:t>
            </a:r>
            <a:endParaRPr lang="en-US">
              <a:solidFill>
                <a:prstClr val="black"/>
              </a:solidFill>
              <a:cs typeface="ＭＳ Ｐゴシック" charset="0"/>
            </a:endParaRPr>
          </a:p>
        </p:txBody>
      </p:sp>
      <p:sp>
        <p:nvSpPr>
          <p:cNvPr id="6819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1">
                <a:latin typeface="+mn-lt"/>
                <a:ea typeface="+mn-ea"/>
                <a:cs typeface="+mn-cs"/>
              </a:defRPr>
            </a:lvl1p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
        <p:nvSpPr>
          <p:cNvPr id="68199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1">
                <a:latin typeface="Times New Roman" charset="0"/>
              </a:defRPr>
            </a:lvl1pPr>
          </a:lstStyle>
          <a:p>
            <a:pPr>
              <a:defRPr/>
            </a:pPr>
            <a:fld id="{7D368A47-0C3A-294A-ADD8-4E92D619B0CB}" type="slidenum">
              <a:rPr lang="en-US">
                <a:solidFill>
                  <a:prstClr val="black"/>
                </a:solidFill>
                <a:cs typeface="ＭＳ Ｐゴシック" charset="0"/>
              </a:rPr>
              <a:pPr>
                <a:defRPr/>
              </a:pPr>
              <a:t>‹#›</a:t>
            </a:fld>
            <a:endParaRPr lang="en-US">
              <a:solidFill>
                <a:prstClr val="black"/>
              </a:solidFill>
              <a:cs typeface="ＭＳ Ｐゴシック" charset="0"/>
            </a:endParaRPr>
          </a:p>
        </p:txBody>
      </p:sp>
    </p:spTree>
    <p:extLst>
      <p:ext uri="{BB962C8B-B14F-4D97-AF65-F5344CB8AC3E}">
        <p14:creationId xmlns:p14="http://schemas.microsoft.com/office/powerpoint/2010/main" val="4275038280"/>
      </p:ext>
    </p:extLst>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ransition xmlns:p14="http://schemas.microsoft.com/office/powerpoint/2010/main" spd="med"/>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5"/>
          <p:cNvSpPr>
            <a:spLocks noChangeArrowheads="1"/>
          </p:cNvSpPr>
          <p:nvPr userDrawn="1"/>
        </p:nvSpPr>
        <p:spPr bwMode="auto">
          <a:xfrm>
            <a:off x="1" y="6464300"/>
            <a:ext cx="9148763" cy="420688"/>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11" tIns="45706" rIns="91411" bIns="45706"/>
          <a:lstStyle>
            <a:lvl1pPr>
              <a:defRPr sz="2000">
                <a:solidFill>
                  <a:schemeClr val="tx1"/>
                </a:solidFill>
                <a:latin typeface="Comic Sans MS" panose="030F0702030302020204" pitchFamily="66" charset="0"/>
              </a:defRPr>
            </a:lvl1pPr>
            <a:lvl2pPr marL="742950" indent="-285750">
              <a:defRPr sz="2000">
                <a:solidFill>
                  <a:schemeClr val="tx1"/>
                </a:solidFill>
                <a:latin typeface="Comic Sans MS" panose="030F0702030302020204" pitchFamily="66" charset="0"/>
              </a:defRPr>
            </a:lvl2pPr>
            <a:lvl3pPr marL="1143000" indent="-228600">
              <a:defRPr sz="2000">
                <a:solidFill>
                  <a:schemeClr val="tx1"/>
                </a:solidFill>
                <a:latin typeface="Comic Sans MS" panose="030F0702030302020204" pitchFamily="66" charset="0"/>
              </a:defRPr>
            </a:lvl3pPr>
            <a:lvl4pPr marL="1600200" indent="-228600">
              <a:defRPr sz="2000">
                <a:solidFill>
                  <a:schemeClr val="tx1"/>
                </a:solidFill>
                <a:latin typeface="Comic Sans MS" panose="030F0702030302020204" pitchFamily="66" charset="0"/>
              </a:defRPr>
            </a:lvl4pPr>
            <a:lvl5pPr marL="2057400" indent="-228600">
              <a:defRPr sz="2000">
                <a:solidFill>
                  <a:schemeClr val="tx1"/>
                </a:solidFill>
                <a:latin typeface="Comic Sans MS" panose="030F0702030302020204" pitchFamily="66" charset="0"/>
              </a:defRPr>
            </a:lvl5pPr>
            <a:lvl6pPr marL="2514600" indent="-228600" eaLnBrk="0" fontAlgn="base" hangingPunct="0">
              <a:spcBef>
                <a:spcPct val="0"/>
              </a:spcBef>
              <a:spcAft>
                <a:spcPct val="0"/>
              </a:spcAft>
              <a:defRPr sz="2000">
                <a:solidFill>
                  <a:schemeClr val="tx1"/>
                </a:solidFill>
                <a:latin typeface="Comic Sans MS" panose="030F0702030302020204" pitchFamily="66" charset="0"/>
              </a:defRPr>
            </a:lvl6pPr>
            <a:lvl7pPr marL="2971800" indent="-228600" eaLnBrk="0" fontAlgn="base" hangingPunct="0">
              <a:spcBef>
                <a:spcPct val="0"/>
              </a:spcBef>
              <a:spcAft>
                <a:spcPct val="0"/>
              </a:spcAft>
              <a:defRPr sz="2000">
                <a:solidFill>
                  <a:schemeClr val="tx1"/>
                </a:solidFill>
                <a:latin typeface="Comic Sans MS" panose="030F0702030302020204" pitchFamily="66" charset="0"/>
              </a:defRPr>
            </a:lvl7pPr>
            <a:lvl8pPr marL="3429000" indent="-228600" eaLnBrk="0" fontAlgn="base" hangingPunct="0">
              <a:spcBef>
                <a:spcPct val="0"/>
              </a:spcBef>
              <a:spcAft>
                <a:spcPct val="0"/>
              </a:spcAft>
              <a:defRPr sz="2000">
                <a:solidFill>
                  <a:schemeClr val="tx1"/>
                </a:solidFill>
                <a:latin typeface="Comic Sans MS" panose="030F0702030302020204" pitchFamily="66" charset="0"/>
              </a:defRPr>
            </a:lvl8pPr>
            <a:lvl9pPr marL="3886200" indent="-228600" eaLnBrk="0" fontAlgn="base" hangingPunct="0">
              <a:spcBef>
                <a:spcPct val="0"/>
              </a:spcBef>
              <a:spcAft>
                <a:spcPct val="0"/>
              </a:spcAft>
              <a:defRPr sz="2000">
                <a:solidFill>
                  <a:schemeClr val="tx1"/>
                </a:solidFill>
                <a:latin typeface="Comic Sans MS" panose="030F0702030302020204" pitchFamily="66" charset="0"/>
              </a:defRPr>
            </a:lvl9pPr>
          </a:lstStyle>
          <a:p>
            <a:pPr algn="r" eaLnBrk="1" hangingPunct="1">
              <a:defRPr/>
            </a:pPr>
            <a:endParaRPr lang="fr-FR" smtClean="0">
              <a:solidFill>
                <a:srgbClr val="000000"/>
              </a:solidFill>
            </a:endParaRPr>
          </a:p>
        </p:txBody>
      </p:sp>
      <p:sp>
        <p:nvSpPr>
          <p:cNvPr id="5" name="Text Box 13"/>
          <p:cNvSpPr txBox="1">
            <a:spLocks noChangeArrowheads="1"/>
          </p:cNvSpPr>
          <p:nvPr userDrawn="1"/>
        </p:nvSpPr>
        <p:spPr bwMode="auto">
          <a:xfrm>
            <a:off x="3276601" y="6553206"/>
            <a:ext cx="4392613" cy="307975"/>
          </a:xfrm>
          <a:prstGeom prst="rect">
            <a:avLst/>
          </a:prstGeom>
          <a:gradFill rotWithShape="1">
            <a:gsLst>
              <a:gs pos="0">
                <a:srgbClr val="FFFFFF"/>
              </a:gs>
              <a:gs pos="50000">
                <a:srgbClr val="969696"/>
              </a:gs>
              <a:gs pos="100000">
                <a:srgbClr val="FFFFFF"/>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11" tIns="45706" rIns="91411" bIns="45706">
            <a:spAutoFit/>
          </a:bodyPr>
          <a:lstStyle>
            <a:lvl1pPr eaLnBrk="0" hangingPunct="0">
              <a:defRPr sz="2000">
                <a:solidFill>
                  <a:schemeClr val="tx1"/>
                </a:solidFill>
                <a:latin typeface="Comic Sans MS" pitchFamily="66" charset="0"/>
                <a:cs typeface="Arial" pitchFamily="34" charset="0"/>
              </a:defRPr>
            </a:lvl1pPr>
            <a:lvl2pPr marL="742950" indent="-285750" eaLnBrk="0" hangingPunct="0">
              <a:defRPr sz="2000">
                <a:solidFill>
                  <a:schemeClr val="tx1"/>
                </a:solidFill>
                <a:latin typeface="Comic Sans MS" pitchFamily="66" charset="0"/>
                <a:cs typeface="Arial" pitchFamily="34" charset="0"/>
              </a:defRPr>
            </a:lvl2pPr>
            <a:lvl3pPr marL="1143000" indent="-228600" eaLnBrk="0" hangingPunct="0">
              <a:defRPr sz="2000">
                <a:solidFill>
                  <a:schemeClr val="tx1"/>
                </a:solidFill>
                <a:latin typeface="Comic Sans MS" pitchFamily="66" charset="0"/>
                <a:cs typeface="Arial" pitchFamily="34" charset="0"/>
              </a:defRPr>
            </a:lvl3pPr>
            <a:lvl4pPr marL="1600200" indent="-228600" eaLnBrk="0" hangingPunct="0">
              <a:defRPr sz="2000">
                <a:solidFill>
                  <a:schemeClr val="tx1"/>
                </a:solidFill>
                <a:latin typeface="Comic Sans MS" pitchFamily="66" charset="0"/>
                <a:cs typeface="Arial" pitchFamily="34" charset="0"/>
              </a:defRPr>
            </a:lvl4pPr>
            <a:lvl5pPr marL="2057400" indent="-228600" eaLnBrk="0" hangingPunct="0">
              <a:defRPr sz="2000">
                <a:solidFill>
                  <a:schemeClr val="tx1"/>
                </a:solidFill>
                <a:latin typeface="Comic Sans MS" pitchFamily="66" charset="0"/>
                <a:cs typeface="Arial" pitchFamily="34"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pitchFamily="34"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pitchFamily="34"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pitchFamily="34"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pitchFamily="34" charset="0"/>
              </a:defRPr>
            </a:lvl9pPr>
          </a:lstStyle>
          <a:p>
            <a:pPr algn="ctr" eaLnBrk="1" hangingPunct="1">
              <a:defRPr/>
            </a:pPr>
            <a:r>
              <a:rPr lang="en-US" altLang="fr-FR" sz="1400" b="1" dirty="0" smtClean="0">
                <a:solidFill>
                  <a:srgbClr val="262626"/>
                </a:solidFill>
              </a:rPr>
              <a:t>December 2017</a:t>
            </a:r>
          </a:p>
        </p:txBody>
      </p:sp>
      <p:sp>
        <p:nvSpPr>
          <p:cNvPr id="2" name="Text Box 12"/>
          <p:cNvSpPr txBox="1">
            <a:spLocks noChangeArrowheads="1"/>
          </p:cNvSpPr>
          <p:nvPr userDrawn="1"/>
        </p:nvSpPr>
        <p:spPr bwMode="auto">
          <a:xfrm>
            <a:off x="8183563" y="6561143"/>
            <a:ext cx="965200" cy="308737"/>
          </a:xfrm>
          <a:prstGeom prst="rect">
            <a:avLst/>
          </a:prstGeom>
          <a:gradFill rotWithShape="1">
            <a:gsLst>
              <a:gs pos="0">
                <a:srgbClr val="FFFFFF"/>
              </a:gs>
              <a:gs pos="100000">
                <a:srgbClr val="969696"/>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11" tIns="45706" rIns="91411" bIns="45706">
            <a:spAutoFit/>
          </a:bodyPr>
          <a:lstStyle>
            <a:lvl1pPr eaLnBrk="0" hangingPunct="0">
              <a:defRPr sz="2000">
                <a:solidFill>
                  <a:schemeClr val="tx1"/>
                </a:solidFill>
                <a:latin typeface="Comic Sans MS" pitchFamily="66" charset="0"/>
                <a:cs typeface="Arial" charset="0"/>
              </a:defRPr>
            </a:lvl1pPr>
            <a:lvl2pPr marL="742950" indent="-285750" eaLnBrk="0" hangingPunct="0">
              <a:defRPr sz="2000">
                <a:solidFill>
                  <a:schemeClr val="tx1"/>
                </a:solidFill>
                <a:latin typeface="Comic Sans MS" pitchFamily="66" charset="0"/>
                <a:cs typeface="Arial" charset="0"/>
              </a:defRPr>
            </a:lvl2pPr>
            <a:lvl3pPr marL="1143000" indent="-228600" eaLnBrk="0" hangingPunct="0">
              <a:defRPr sz="2000">
                <a:solidFill>
                  <a:schemeClr val="tx1"/>
                </a:solidFill>
                <a:latin typeface="Comic Sans MS" pitchFamily="66" charset="0"/>
                <a:cs typeface="Arial" charset="0"/>
              </a:defRPr>
            </a:lvl3pPr>
            <a:lvl4pPr marL="1600200" indent="-228600" eaLnBrk="0" hangingPunct="0">
              <a:defRPr sz="2000">
                <a:solidFill>
                  <a:schemeClr val="tx1"/>
                </a:solidFill>
                <a:latin typeface="Comic Sans MS" pitchFamily="66" charset="0"/>
                <a:cs typeface="Arial" charset="0"/>
              </a:defRPr>
            </a:lvl4pPr>
            <a:lvl5pPr marL="2057400" indent="-228600" eaLnBrk="0" hangingPunct="0">
              <a:defRPr sz="2000">
                <a:solidFill>
                  <a:schemeClr val="tx1"/>
                </a:solidFill>
                <a:latin typeface="Comic Sans MS" pitchFamily="66" charset="0"/>
                <a:cs typeface="Arial"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charset="0"/>
              </a:defRPr>
            </a:lvl9pPr>
          </a:lstStyle>
          <a:p>
            <a:pPr algn="r" eaLnBrk="1" hangingPunct="1">
              <a:defRPr/>
            </a:pPr>
            <a:r>
              <a:rPr lang="en-US" sz="1400" b="1" smtClean="0">
                <a:solidFill>
                  <a:srgbClr val="262626"/>
                </a:solidFill>
              </a:rPr>
              <a:t>   </a:t>
            </a:r>
          </a:p>
        </p:txBody>
      </p:sp>
      <p:sp>
        <p:nvSpPr>
          <p:cNvPr id="3" name="Rectangle 9"/>
          <p:cNvSpPr>
            <a:spLocks noChangeArrowheads="1"/>
          </p:cNvSpPr>
          <p:nvPr userDrawn="1"/>
        </p:nvSpPr>
        <p:spPr bwMode="auto">
          <a:xfrm>
            <a:off x="8748713" y="6602419"/>
            <a:ext cx="144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6" tIns="46024" rIns="92046" bIns="46024" anchor="ctr"/>
          <a:lstStyle/>
          <a:p>
            <a:pPr algn="ctr">
              <a:lnSpc>
                <a:spcPct val="80000"/>
              </a:lnSpc>
            </a:pPr>
            <a:r>
              <a:rPr lang="en-US" sz="1200" b="1">
                <a:solidFill>
                  <a:srgbClr val="262626"/>
                </a:solidFill>
                <a:cs typeface="Arial" charset="0"/>
              </a:rPr>
              <a:t>  </a:t>
            </a:r>
            <a:fld id="{9E5B87D4-4CE6-FC46-80FA-1ECAA36E84FF}" type="slidenum">
              <a:rPr lang="en-US" sz="1200" b="1">
                <a:solidFill>
                  <a:srgbClr val="262626"/>
                </a:solidFill>
                <a:cs typeface="Arial" charset="0"/>
              </a:rPr>
              <a:pPr algn="ctr">
                <a:lnSpc>
                  <a:spcPct val="80000"/>
                </a:lnSpc>
              </a:pPr>
              <a:t>‹#›</a:t>
            </a:fld>
            <a:endParaRPr lang="en-US" sz="1200" b="1">
              <a:solidFill>
                <a:srgbClr val="262626"/>
              </a:solidFill>
              <a:cs typeface="Arial" charset="0"/>
            </a:endParaRPr>
          </a:p>
        </p:txBody>
      </p:sp>
      <p:sp>
        <p:nvSpPr>
          <p:cNvPr id="4" name="Text Box 11"/>
          <p:cNvSpPr txBox="1">
            <a:spLocks noChangeArrowheads="1"/>
          </p:cNvSpPr>
          <p:nvPr userDrawn="1"/>
        </p:nvSpPr>
        <p:spPr bwMode="auto">
          <a:xfrm>
            <a:off x="579438" y="6553206"/>
            <a:ext cx="2912442" cy="307777"/>
          </a:xfrm>
          <a:prstGeom prst="rect">
            <a:avLst/>
          </a:prstGeom>
          <a:gradFill rotWithShape="1">
            <a:gsLst>
              <a:gs pos="0">
                <a:srgbClr val="969696"/>
              </a:gs>
              <a:gs pos="100000">
                <a:srgbClr val="FFFFFF"/>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91411" tIns="45706" rIns="91411" bIns="45706">
            <a:spAutoFit/>
          </a:bodyPr>
          <a:lstStyle>
            <a:lvl1pPr eaLnBrk="0" hangingPunct="0">
              <a:defRPr sz="2000">
                <a:solidFill>
                  <a:schemeClr val="tx1"/>
                </a:solidFill>
                <a:latin typeface="Comic Sans MS" pitchFamily="66" charset="0"/>
                <a:cs typeface="Arial" pitchFamily="34" charset="0"/>
              </a:defRPr>
            </a:lvl1pPr>
            <a:lvl2pPr marL="742950" indent="-285750" eaLnBrk="0" hangingPunct="0">
              <a:defRPr sz="2000">
                <a:solidFill>
                  <a:schemeClr val="tx1"/>
                </a:solidFill>
                <a:latin typeface="Comic Sans MS" pitchFamily="66" charset="0"/>
                <a:cs typeface="Arial" pitchFamily="34" charset="0"/>
              </a:defRPr>
            </a:lvl2pPr>
            <a:lvl3pPr marL="1143000" indent="-228600" eaLnBrk="0" hangingPunct="0">
              <a:defRPr sz="2000">
                <a:solidFill>
                  <a:schemeClr val="tx1"/>
                </a:solidFill>
                <a:latin typeface="Comic Sans MS" pitchFamily="66" charset="0"/>
                <a:cs typeface="Arial" pitchFamily="34" charset="0"/>
              </a:defRPr>
            </a:lvl3pPr>
            <a:lvl4pPr marL="1600200" indent="-228600" eaLnBrk="0" hangingPunct="0">
              <a:defRPr sz="2000">
                <a:solidFill>
                  <a:schemeClr val="tx1"/>
                </a:solidFill>
                <a:latin typeface="Comic Sans MS" pitchFamily="66" charset="0"/>
                <a:cs typeface="Arial" pitchFamily="34" charset="0"/>
              </a:defRPr>
            </a:lvl4pPr>
            <a:lvl5pPr marL="2057400" indent="-228600" eaLnBrk="0" hangingPunct="0">
              <a:defRPr sz="2000">
                <a:solidFill>
                  <a:schemeClr val="tx1"/>
                </a:solidFill>
                <a:latin typeface="Comic Sans MS" pitchFamily="66" charset="0"/>
                <a:cs typeface="Arial" pitchFamily="34" charset="0"/>
              </a:defRPr>
            </a:lvl5pPr>
            <a:lvl6pPr marL="2514600" indent="-228600" eaLnBrk="0" fontAlgn="base" hangingPunct="0">
              <a:spcBef>
                <a:spcPct val="0"/>
              </a:spcBef>
              <a:spcAft>
                <a:spcPct val="0"/>
              </a:spcAft>
              <a:defRPr sz="2000">
                <a:solidFill>
                  <a:schemeClr val="tx1"/>
                </a:solidFill>
                <a:latin typeface="Comic Sans MS" pitchFamily="66" charset="0"/>
                <a:cs typeface="Arial" pitchFamily="34" charset="0"/>
              </a:defRPr>
            </a:lvl6pPr>
            <a:lvl7pPr marL="2971800" indent="-228600" eaLnBrk="0" fontAlgn="base" hangingPunct="0">
              <a:spcBef>
                <a:spcPct val="0"/>
              </a:spcBef>
              <a:spcAft>
                <a:spcPct val="0"/>
              </a:spcAft>
              <a:defRPr sz="2000">
                <a:solidFill>
                  <a:schemeClr val="tx1"/>
                </a:solidFill>
                <a:latin typeface="Comic Sans MS" pitchFamily="66" charset="0"/>
                <a:cs typeface="Arial" pitchFamily="34" charset="0"/>
              </a:defRPr>
            </a:lvl7pPr>
            <a:lvl8pPr marL="3429000" indent="-228600" eaLnBrk="0" fontAlgn="base" hangingPunct="0">
              <a:spcBef>
                <a:spcPct val="0"/>
              </a:spcBef>
              <a:spcAft>
                <a:spcPct val="0"/>
              </a:spcAft>
              <a:defRPr sz="2000">
                <a:solidFill>
                  <a:schemeClr val="tx1"/>
                </a:solidFill>
                <a:latin typeface="Comic Sans MS" pitchFamily="66" charset="0"/>
                <a:cs typeface="Arial" pitchFamily="34" charset="0"/>
              </a:defRPr>
            </a:lvl8pPr>
            <a:lvl9pPr marL="3886200" indent="-228600" eaLnBrk="0" fontAlgn="base" hangingPunct="0">
              <a:spcBef>
                <a:spcPct val="0"/>
              </a:spcBef>
              <a:spcAft>
                <a:spcPct val="0"/>
              </a:spcAft>
              <a:defRPr sz="2000">
                <a:solidFill>
                  <a:schemeClr val="tx1"/>
                </a:solidFill>
                <a:latin typeface="Comic Sans MS" pitchFamily="66" charset="0"/>
                <a:cs typeface="Arial" pitchFamily="34" charset="0"/>
              </a:defRPr>
            </a:lvl9pPr>
          </a:lstStyle>
          <a:p>
            <a:pPr eaLnBrk="1" hangingPunct="1">
              <a:defRPr/>
            </a:pPr>
            <a:endParaRPr lang="en-US" altLang="fr-FR" sz="1400" b="1" dirty="0" smtClean="0">
              <a:solidFill>
                <a:srgbClr val="262626"/>
              </a:solidFill>
            </a:endParaRPr>
          </a:p>
        </p:txBody>
      </p:sp>
      <p:pic>
        <p:nvPicPr>
          <p:cNvPr id="1031" name="Image 1"/>
          <p:cNvPicPr>
            <a:picLocks noChangeAspect="1"/>
          </p:cNvPicPr>
          <p:nvPr userDrawn="1"/>
        </p:nvPicPr>
        <p:blipFill>
          <a:blip r:embed="rId23" cstate="email">
            <a:extLst>
              <a:ext uri="{28A0092B-C50C-407E-A947-70E740481C1C}">
                <a14:useLocalDpi xmlns:a14="http://schemas.microsoft.com/office/drawing/2010/main" val="0"/>
              </a:ext>
            </a:extLst>
          </a:blip>
          <a:srcRect/>
          <a:stretch>
            <a:fillRect/>
          </a:stretch>
        </p:blipFill>
        <p:spPr bwMode="auto">
          <a:xfrm>
            <a:off x="4763" y="6526213"/>
            <a:ext cx="569912"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482194"/>
      </p:ext>
    </p:extLst>
  </p:cSld>
  <p:clrMap bg1="lt1" tx1="dk1" bg2="lt2" tx2="dk2" accent1="accent1" accent2="accent2" accent3="accent3" accent4="accent4" accent5="accent5" accent6="accent6" hlink="hlink" folHlink="folHlink"/>
  <p:sldLayoutIdLst>
    <p:sldLayoutId id="2147484273" r:id="rId1"/>
    <p:sldLayoutId id="2147484274" r:id="rId2"/>
    <p:sldLayoutId id="2147484275" r:id="rId3"/>
    <p:sldLayoutId id="2147484276" r:id="rId4"/>
    <p:sldLayoutId id="2147484277" r:id="rId5"/>
    <p:sldLayoutId id="2147484278" r:id="rId6"/>
    <p:sldLayoutId id="2147484279" r:id="rId7"/>
    <p:sldLayoutId id="2147484280" r:id="rId8"/>
    <p:sldLayoutId id="2147484281" r:id="rId9"/>
    <p:sldLayoutId id="2147484282" r:id="rId10"/>
    <p:sldLayoutId id="2147484283" r:id="rId11"/>
    <p:sldLayoutId id="2147484284"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293" r:id="rId21"/>
  </p:sldLayoutIdLst>
  <p:timing>
    <p:tnLst>
      <p:par>
        <p:cTn xmlns:p14="http://schemas.microsoft.com/office/powerpoint/2010/mai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059" algn="ctr" rtl="0" fontAlgn="base">
        <a:spcBef>
          <a:spcPct val="0"/>
        </a:spcBef>
        <a:spcAft>
          <a:spcPct val="0"/>
        </a:spcAft>
        <a:defRPr sz="4400">
          <a:solidFill>
            <a:schemeClr val="tx2"/>
          </a:solidFill>
          <a:latin typeface="Arial" charset="0"/>
        </a:defRPr>
      </a:lvl6pPr>
      <a:lvl7pPr marL="914118" algn="ctr" rtl="0" fontAlgn="base">
        <a:spcBef>
          <a:spcPct val="0"/>
        </a:spcBef>
        <a:spcAft>
          <a:spcPct val="0"/>
        </a:spcAft>
        <a:defRPr sz="4400">
          <a:solidFill>
            <a:schemeClr val="tx2"/>
          </a:solidFill>
          <a:latin typeface="Arial" charset="0"/>
        </a:defRPr>
      </a:lvl7pPr>
      <a:lvl8pPr marL="1371180" algn="ctr" rtl="0" fontAlgn="base">
        <a:spcBef>
          <a:spcPct val="0"/>
        </a:spcBef>
        <a:spcAft>
          <a:spcPct val="0"/>
        </a:spcAft>
        <a:defRPr sz="4400">
          <a:solidFill>
            <a:schemeClr val="tx2"/>
          </a:solidFill>
          <a:latin typeface="Arial" charset="0"/>
        </a:defRPr>
      </a:lvl8pPr>
      <a:lvl9pPr marL="1828239" algn="ctr" rtl="0" fontAlgn="base">
        <a:spcBef>
          <a:spcPct val="0"/>
        </a:spcBef>
        <a:spcAft>
          <a:spcPct val="0"/>
        </a:spcAft>
        <a:defRPr sz="4400">
          <a:solidFill>
            <a:schemeClr val="tx2"/>
          </a:solidFill>
          <a:latin typeface="Arial" charset="0"/>
        </a:defRPr>
      </a:lvl9pPr>
    </p:titleStyle>
    <p:bodyStyle>
      <a:lvl1pPr marL="342796" indent="-342796"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722" indent="-285662" algn="l" rtl="0" eaLnBrk="0" fontAlgn="base" hangingPunct="0">
        <a:spcBef>
          <a:spcPct val="20000"/>
        </a:spcBef>
        <a:spcAft>
          <a:spcPct val="0"/>
        </a:spcAft>
        <a:buChar char="–"/>
        <a:defRPr sz="2800">
          <a:solidFill>
            <a:schemeClr val="tx1"/>
          </a:solidFill>
          <a:latin typeface="+mn-lt"/>
          <a:ea typeface="ＭＳ Ｐゴシック" charset="0"/>
        </a:defRPr>
      </a:lvl2pPr>
      <a:lvl3pPr marL="1142647" indent="-228529" algn="l" rtl="0" eaLnBrk="0" fontAlgn="base" hangingPunct="0">
        <a:spcBef>
          <a:spcPct val="20000"/>
        </a:spcBef>
        <a:spcAft>
          <a:spcPct val="0"/>
        </a:spcAft>
        <a:buChar char="•"/>
        <a:defRPr sz="2400">
          <a:solidFill>
            <a:schemeClr val="tx1"/>
          </a:solidFill>
          <a:latin typeface="+mn-lt"/>
          <a:ea typeface="ＭＳ Ｐゴシック" charset="0"/>
        </a:defRPr>
      </a:lvl3pPr>
      <a:lvl4pPr marL="1599708" indent="-228529" algn="l" rtl="0" eaLnBrk="0" fontAlgn="base" hangingPunct="0">
        <a:spcBef>
          <a:spcPct val="20000"/>
        </a:spcBef>
        <a:spcAft>
          <a:spcPct val="0"/>
        </a:spcAft>
        <a:buChar char="–"/>
        <a:defRPr sz="2000">
          <a:solidFill>
            <a:schemeClr val="tx1"/>
          </a:solidFill>
          <a:latin typeface="+mn-lt"/>
          <a:ea typeface="ＭＳ Ｐゴシック" charset="0"/>
        </a:defRPr>
      </a:lvl4pPr>
      <a:lvl5pPr marL="2056770" indent="-228529" algn="l" rtl="0" eaLnBrk="0" fontAlgn="base" hangingPunct="0">
        <a:spcBef>
          <a:spcPct val="20000"/>
        </a:spcBef>
        <a:spcAft>
          <a:spcPct val="0"/>
        </a:spcAft>
        <a:buChar char="»"/>
        <a:defRPr sz="2000">
          <a:solidFill>
            <a:schemeClr val="tx1"/>
          </a:solidFill>
          <a:latin typeface="+mn-lt"/>
          <a:ea typeface="ＭＳ Ｐゴシック" charset="0"/>
        </a:defRPr>
      </a:lvl5pPr>
      <a:lvl6pPr marL="2513830" indent="-228529" algn="l" rtl="0" fontAlgn="base">
        <a:spcBef>
          <a:spcPct val="20000"/>
        </a:spcBef>
        <a:spcAft>
          <a:spcPct val="0"/>
        </a:spcAft>
        <a:buChar char="»"/>
        <a:defRPr sz="2000">
          <a:solidFill>
            <a:schemeClr val="tx1"/>
          </a:solidFill>
          <a:latin typeface="+mn-lt"/>
        </a:defRPr>
      </a:lvl6pPr>
      <a:lvl7pPr marL="2970888" indent="-228529" algn="l" rtl="0" fontAlgn="base">
        <a:spcBef>
          <a:spcPct val="20000"/>
        </a:spcBef>
        <a:spcAft>
          <a:spcPct val="0"/>
        </a:spcAft>
        <a:buChar char="»"/>
        <a:defRPr sz="2000">
          <a:solidFill>
            <a:schemeClr val="tx1"/>
          </a:solidFill>
          <a:latin typeface="+mn-lt"/>
        </a:defRPr>
      </a:lvl7pPr>
      <a:lvl8pPr marL="3427949" indent="-228529" algn="l" rtl="0" fontAlgn="base">
        <a:spcBef>
          <a:spcPct val="20000"/>
        </a:spcBef>
        <a:spcAft>
          <a:spcPct val="0"/>
        </a:spcAft>
        <a:buChar char="»"/>
        <a:defRPr sz="2000">
          <a:solidFill>
            <a:schemeClr val="tx1"/>
          </a:solidFill>
          <a:latin typeface="+mn-lt"/>
        </a:defRPr>
      </a:lvl8pPr>
      <a:lvl9pPr marL="3885006" indent="-228529"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118" rtl="0" eaLnBrk="1" latinLnBrk="0" hangingPunct="1">
        <a:defRPr sz="1800" kern="1200">
          <a:solidFill>
            <a:schemeClr val="tx1"/>
          </a:solidFill>
          <a:latin typeface="+mn-lt"/>
          <a:ea typeface="+mn-ea"/>
          <a:cs typeface="+mn-cs"/>
        </a:defRPr>
      </a:lvl1pPr>
      <a:lvl2pPr marL="457059" algn="l" defTabSz="914118" rtl="0" eaLnBrk="1" latinLnBrk="0" hangingPunct="1">
        <a:defRPr sz="1800" kern="1200">
          <a:solidFill>
            <a:schemeClr val="tx1"/>
          </a:solidFill>
          <a:latin typeface="+mn-lt"/>
          <a:ea typeface="+mn-ea"/>
          <a:cs typeface="+mn-cs"/>
        </a:defRPr>
      </a:lvl2pPr>
      <a:lvl3pPr marL="914118" algn="l" defTabSz="914118" rtl="0" eaLnBrk="1" latinLnBrk="0" hangingPunct="1">
        <a:defRPr sz="1800" kern="1200">
          <a:solidFill>
            <a:schemeClr val="tx1"/>
          </a:solidFill>
          <a:latin typeface="+mn-lt"/>
          <a:ea typeface="+mn-ea"/>
          <a:cs typeface="+mn-cs"/>
        </a:defRPr>
      </a:lvl3pPr>
      <a:lvl4pPr marL="1371180" algn="l" defTabSz="914118" rtl="0" eaLnBrk="1" latinLnBrk="0" hangingPunct="1">
        <a:defRPr sz="1800" kern="1200">
          <a:solidFill>
            <a:schemeClr val="tx1"/>
          </a:solidFill>
          <a:latin typeface="+mn-lt"/>
          <a:ea typeface="+mn-ea"/>
          <a:cs typeface="+mn-cs"/>
        </a:defRPr>
      </a:lvl4pPr>
      <a:lvl5pPr marL="1828239" algn="l" defTabSz="914118" rtl="0" eaLnBrk="1" latinLnBrk="0" hangingPunct="1">
        <a:defRPr sz="1800" kern="1200">
          <a:solidFill>
            <a:schemeClr val="tx1"/>
          </a:solidFill>
          <a:latin typeface="+mn-lt"/>
          <a:ea typeface="+mn-ea"/>
          <a:cs typeface="+mn-cs"/>
        </a:defRPr>
      </a:lvl5pPr>
      <a:lvl6pPr marL="2285298" algn="l" defTabSz="914118" rtl="0" eaLnBrk="1" latinLnBrk="0" hangingPunct="1">
        <a:defRPr sz="1800" kern="1200">
          <a:solidFill>
            <a:schemeClr val="tx1"/>
          </a:solidFill>
          <a:latin typeface="+mn-lt"/>
          <a:ea typeface="+mn-ea"/>
          <a:cs typeface="+mn-cs"/>
        </a:defRPr>
      </a:lvl6pPr>
      <a:lvl7pPr marL="2742360" algn="l" defTabSz="914118" rtl="0" eaLnBrk="1" latinLnBrk="0" hangingPunct="1">
        <a:defRPr sz="1800" kern="1200">
          <a:solidFill>
            <a:schemeClr val="tx1"/>
          </a:solidFill>
          <a:latin typeface="+mn-lt"/>
          <a:ea typeface="+mn-ea"/>
          <a:cs typeface="+mn-cs"/>
        </a:defRPr>
      </a:lvl7pPr>
      <a:lvl8pPr marL="3199416" algn="l" defTabSz="914118" rtl="0" eaLnBrk="1" latinLnBrk="0" hangingPunct="1">
        <a:defRPr sz="1800" kern="1200">
          <a:solidFill>
            <a:schemeClr val="tx1"/>
          </a:solidFill>
          <a:latin typeface="+mn-lt"/>
          <a:ea typeface="+mn-ea"/>
          <a:cs typeface="+mn-cs"/>
        </a:defRPr>
      </a:lvl8pPr>
      <a:lvl9pPr marL="3656478" algn="l" defTabSz="91411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r>
              <a:rPr lang="en-US" smtClean="0">
                <a:solidFill>
                  <a:prstClr val="black">
                    <a:tint val="75000"/>
                  </a:prstClr>
                </a:solidFill>
                <a:latin typeface="Calibri"/>
                <a:ea typeface="+mn-ea"/>
              </a:rPr>
              <a:t>22-25 May 18</a:t>
            </a:r>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r>
              <a:rPr lang="en-US" smtClean="0">
                <a:solidFill>
                  <a:prstClr val="black">
                    <a:tint val="75000"/>
                  </a:prstClr>
                </a:solidFill>
                <a:latin typeface="Calibri"/>
                <a:ea typeface="+mn-ea"/>
              </a:rPr>
              <a:t>ARIES 1st Meeting</a:t>
            </a: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5979F22E-50FE-4608-8BBD-459F0D1103E6}" type="slidenum">
              <a:rPr lang="en-GB" smtClean="0">
                <a:solidFill>
                  <a:prstClr val="black">
                    <a:tint val="75000"/>
                  </a:prstClr>
                </a:solidFill>
                <a:latin typeface="Calibri"/>
                <a:ea typeface="+mn-ea"/>
              </a:rPr>
              <a:pPr eaLnBrk="1" fontAlgn="auto" hangingPunct="1">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3402522201"/>
      </p:ext>
    </p:extLst>
  </p:cSld>
  <p:clrMap bg1="lt1" tx1="dk1" bg2="lt2" tx2="dk2" accent1="accent1" accent2="accent2" accent3="accent3" accent4="accent4" accent5="accent5" accent6="accent6" hlink="hlink" folHlink="folHlink"/>
  <p:sldLayoutIdLst>
    <p:sldLayoutId id="2147484295" r:id="rId1"/>
    <p:sldLayoutId id="2147484296" r:id="rId2"/>
    <p:sldLayoutId id="2147484297" r:id="rId3"/>
    <p:sldLayoutId id="2147484298" r:id="rId4"/>
    <p:sldLayoutId id="2147484299" r:id="rId5"/>
    <p:sldLayoutId id="2147484300" r:id="rId6"/>
    <p:sldLayoutId id="2147484301" r:id="rId7"/>
    <p:sldLayoutId id="2147484302" r:id="rId8"/>
    <p:sldLayoutId id="2147484303" r:id="rId9"/>
    <p:sldLayoutId id="2147484304" r:id="rId10"/>
    <p:sldLayoutId id="2147484305"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png"/><Relationship Id="rId1" Type="http://schemas.openxmlformats.org/officeDocument/2006/relationships/slideLayout" Target="../slideLayouts/slideLayout5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42.gif"/><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image" Target="../media/image45.jpeg"/><Relationship Id="rId8" Type="http://schemas.openxmlformats.org/officeDocument/2006/relationships/image" Target="../media/image46.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jpeg"/><Relationship Id="rId6"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emf"/><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5.png"/><Relationship Id="rId3"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jpeg"/><Relationship Id="rId5" Type="http://schemas.openxmlformats.org/officeDocument/2006/relationships/image" Target="../media/image59.jpeg"/><Relationship Id="rId6" Type="http://schemas.openxmlformats.org/officeDocument/2006/relationships/image" Target="../media/image60.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61.JPG"/><Relationship Id="rId4" Type="http://schemas.openxmlformats.org/officeDocument/2006/relationships/image" Target="../media/image62.JPG"/><Relationship Id="rId5" Type="http://schemas.openxmlformats.org/officeDocument/2006/relationships/image" Target="../media/image63.jpeg"/><Relationship Id="rId6" Type="http://schemas.openxmlformats.org/officeDocument/2006/relationships/image" Target="../media/image64.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e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tif"/><Relationship Id="rId5" Type="http://schemas.openxmlformats.org/officeDocument/2006/relationships/image" Target="../media/image71.jpeg"/><Relationship Id="rId6" Type="http://schemas.openxmlformats.org/officeDocument/2006/relationships/image" Target="../media/image72.png"/><Relationship Id="rId7" Type="http://schemas.openxmlformats.org/officeDocument/2006/relationships/image" Target="../media/image66.png"/><Relationship Id="rId8"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68.tif"/></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tif"/><Relationship Id="rId5" Type="http://schemas.openxmlformats.org/officeDocument/2006/relationships/image" Target="../media/image78.png"/><Relationship Id="rId6" Type="http://schemas.openxmlformats.org/officeDocument/2006/relationships/image" Target="../media/image79.png"/><Relationship Id="rId7"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81.jpeg"/><Relationship Id="rId4"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image" Target="../media/image86.png"/><Relationship Id="rId7" Type="http://schemas.openxmlformats.org/officeDocument/2006/relationships/image" Target="../media/image87.png"/><Relationship Id="rId8" Type="http://schemas.openxmlformats.org/officeDocument/2006/relationships/image" Target="../media/image88.png"/><Relationship Id="rId9" Type="http://schemas.openxmlformats.org/officeDocument/2006/relationships/image" Target="../media/image89.png"/><Relationship Id="rId10" Type="http://schemas.openxmlformats.org/officeDocument/2006/relationships/image" Target="../media/image90.png"/><Relationship Id="rId11"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3" Type="http://schemas.openxmlformats.org/officeDocument/2006/relationships/image" Target="../media/image93.jpeg"/><Relationship Id="rId4" Type="http://schemas.openxmlformats.org/officeDocument/2006/relationships/image" Target="../media/image94.jpeg"/><Relationship Id="rId1" Type="http://schemas.openxmlformats.org/officeDocument/2006/relationships/slideLayout" Target="../slideLayouts/slideLayout18.xml"/><Relationship Id="rId2" Type="http://schemas.openxmlformats.org/officeDocument/2006/relationships/image" Target="../media/image9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95.emf"/><Relationship Id="rId4" Type="http://schemas.openxmlformats.org/officeDocument/2006/relationships/image" Target="../media/image96.png"/><Relationship Id="rId5" Type="http://schemas.openxmlformats.org/officeDocument/2006/relationships/image" Target="../media/image97.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5" Type="http://schemas.openxmlformats.org/officeDocument/2006/relationships/image" Target="../media/image100.png"/><Relationship Id="rId6" Type="http://schemas.openxmlformats.org/officeDocument/2006/relationships/image" Target="../media/image101.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4.png"/><Relationship Id="rId6" Type="http://schemas.openxmlformats.org/officeDocument/2006/relationships/image" Target="../media/image105.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1" Type="http://schemas.openxmlformats.org/officeDocument/2006/relationships/image" Target="../media/image14.png"/><Relationship Id="rId12" Type="http://schemas.openxmlformats.org/officeDocument/2006/relationships/image" Target="../media/image15.png"/><Relationship Id="rId13" Type="http://schemas.openxmlformats.org/officeDocument/2006/relationships/image" Target="../media/image16.png"/><Relationship Id="rId1" Type="http://schemas.openxmlformats.org/officeDocument/2006/relationships/slideLayout" Target="../slideLayouts/slideLayout57.xml"/><Relationship Id="rId2" Type="http://schemas.openxmlformats.org/officeDocument/2006/relationships/notesSlide" Target="../notesSlides/notesSlide2.xml"/><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diagramData" Target="../diagrams/data1.xml"/><Relationship Id="rId6" Type="http://schemas.openxmlformats.org/officeDocument/2006/relationships/diagramLayout" Target="../diagrams/layout1.xml"/><Relationship Id="rId7" Type="http://schemas.openxmlformats.org/officeDocument/2006/relationships/diagramQuickStyle" Target="../diagrams/quickStyle1.xml"/><Relationship Id="rId8" Type="http://schemas.openxmlformats.org/officeDocument/2006/relationships/diagramColors" Target="../diagrams/colors1.xml"/><Relationship Id="rId9" Type="http://schemas.microsoft.com/office/2007/relationships/diagramDrawing" Target="../diagrams/drawing1.xml"/><Relationship Id="rId10" Type="http://schemas.openxmlformats.org/officeDocument/2006/relationships/image" Target="../media/image13.jpeg"/></Relationships>
</file>

<file path=ppt/slides/_rels/slide30.xml.rels><?xml version="1.0" encoding="UTF-8" standalone="yes"?>
<Relationships xmlns="http://schemas.openxmlformats.org/package/2006/relationships"><Relationship Id="rId3" Type="http://schemas.openxmlformats.org/officeDocument/2006/relationships/image" Target="../media/image106.png"/><Relationship Id="rId4" Type="http://schemas.openxmlformats.org/officeDocument/2006/relationships/image" Target="../media/image107.pn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3" Type="http://schemas.openxmlformats.org/officeDocument/2006/relationships/image" Target="../media/image109.png"/><Relationship Id="rId4" Type="http://schemas.openxmlformats.org/officeDocument/2006/relationships/image" Target="../media/image110.png"/><Relationship Id="rId5" Type="http://schemas.openxmlformats.org/officeDocument/2006/relationships/image" Target="../media/image111.png"/><Relationship Id="rId6" Type="http://schemas.openxmlformats.org/officeDocument/2006/relationships/image" Target="../media/image112.png"/><Relationship Id="rId1" Type="http://schemas.openxmlformats.org/officeDocument/2006/relationships/slideLayout" Target="../slideLayouts/slideLayout20.xml"/><Relationship Id="rId2" Type="http://schemas.openxmlformats.org/officeDocument/2006/relationships/image" Target="../media/image108.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5.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3" Type="http://schemas.openxmlformats.org/officeDocument/2006/relationships/oleObject" Target="file:///\\localhost\Users\angeles\Desktop\ERC\synergy\slides_figures\Macintosh%20HD:Users:angeles:Desktop:ERC:synergy:B1_section_13Nov.docx!OLE_LINK1" TargetMode="External"/><Relationship Id="rId4" Type="http://schemas.openxmlformats.org/officeDocument/2006/relationships/image" Target="../media/image113.emf"/><Relationship Id="rId1" Type="http://schemas.openxmlformats.org/officeDocument/2006/relationships/vmlDrawing" Target="../drawings/vmlDrawing1.vml"/><Relationship Id="rId2"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xml.rels><?xml version="1.0" encoding="UTF-8" standalone="yes"?>
<Relationships xmlns="http://schemas.openxmlformats.org/package/2006/relationships"><Relationship Id="rId3" Type="http://schemas.openxmlformats.org/officeDocument/2006/relationships/hyperlink" Target="https://www.cockcroft.ac.uk/events/VHEE17/" TargetMode="External"/><Relationship Id="rId4" Type="http://schemas.openxmlformats.org/officeDocument/2006/relationships/hyperlink" Target="https://indico.cern.ch/event/656356/overview" TargetMode="External"/><Relationship Id="rId5" Type="http://schemas.openxmlformats.org/officeDocument/2006/relationships/hyperlink" Target="http://www.compactlight.eu" TargetMode="External"/><Relationship Id="rId6" Type="http://schemas.openxmlformats.org/officeDocument/2006/relationships/image" Target="../media/image17.png"/><Relationship Id="rId1" Type="http://schemas.openxmlformats.org/officeDocument/2006/relationships/slideLayout" Target="../slideLayouts/slideLayout51.xml"/><Relationship Id="rId2" Type="http://schemas.openxmlformats.org/officeDocument/2006/relationships/image" Target="../media/image8.jpeg"/></Relationships>
</file>

<file path=ppt/slides/_rels/slide5.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18.png"/><Relationship Id="rId6" Type="http://schemas.openxmlformats.org/officeDocument/2006/relationships/image" Target="../media/image19.jpeg"/><Relationship Id="rId7" Type="http://schemas.openxmlformats.org/officeDocument/2006/relationships/image" Target="../media/image7.jpeg"/><Relationship Id="rId8" Type="http://schemas.openxmlformats.org/officeDocument/2006/relationships/image" Target="../media/image20.jpeg"/><Relationship Id="rId9" Type="http://schemas.openxmlformats.org/officeDocument/2006/relationships/image" Target="../media/image21.png"/><Relationship Id="rId10"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4.wmf"/><Relationship Id="rId4" Type="http://schemas.openxmlformats.org/officeDocument/2006/relationships/image" Target="../media/image25.jpeg"/><Relationship Id="rId5" Type="http://schemas.openxmlformats.org/officeDocument/2006/relationships/image" Target="../media/image26.jpeg"/><Relationship Id="rId6" Type="http://schemas.openxmlformats.org/officeDocument/2006/relationships/image" Target="../media/image27.jpeg"/><Relationship Id="rId7" Type="http://schemas.openxmlformats.org/officeDocument/2006/relationships/image" Target="../media/image28.jpeg"/><Relationship Id="rId8" Type="http://schemas.openxmlformats.org/officeDocument/2006/relationships/image" Target="../media/image29.jpeg"/><Relationship Id="rId9" Type="http://schemas.openxmlformats.org/officeDocument/2006/relationships/image" Target="../media/image30.jpeg"/><Relationship Id="rId10" Type="http://schemas.openxmlformats.org/officeDocument/2006/relationships/image" Target="../media/image31.jpeg"/><Relationship Id="rId1" Type="http://schemas.openxmlformats.org/officeDocument/2006/relationships/slideLayout" Target="../slideLayouts/slideLayout17.xml"/><Relationship Id="rId2"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33.jpeg"/><Relationship Id="rId5" Type="http://schemas.openxmlformats.org/officeDocument/2006/relationships/image" Target="../media/image34.png"/><Relationship Id="rId6" Type="http://schemas.openxmlformats.org/officeDocument/2006/relationships/image" Target="../media/image35.tiff"/><Relationship Id="rId7" Type="http://schemas.openxmlformats.org/officeDocument/2006/relationships/image" Target="../media/image36.png"/><Relationship Id="rId8" Type="http://schemas.openxmlformats.org/officeDocument/2006/relationships/image" Target="../media/image37.png"/><Relationship Id="rId9" Type="http://schemas.openxmlformats.org/officeDocument/2006/relationships/image" Target="../media/image38.jpeg"/><Relationship Id="rId10" Type="http://schemas.openxmlformats.org/officeDocument/2006/relationships/image" Target="../media/image39.jpeg"/><Relationship Id="rId11"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jpe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er 19"/>
          <p:cNvGrpSpPr/>
          <p:nvPr/>
        </p:nvGrpSpPr>
        <p:grpSpPr>
          <a:xfrm>
            <a:off x="1" y="-27384"/>
            <a:ext cx="9143999" cy="6857999"/>
            <a:chOff x="107504" y="1454471"/>
            <a:chExt cx="8928992" cy="3918745"/>
          </a:xfrm>
        </p:grpSpPr>
        <p:pic>
          <p:nvPicPr>
            <p:cNvPr id="21" name="Image 20" descr="IMG 2.JPG"/>
            <p:cNvPicPr>
              <a:picLocks noChangeAspect="1"/>
            </p:cNvPicPr>
            <p:nvPr/>
          </p:nvPicPr>
          <p:blipFill>
            <a:blip r:embed="rId3" cstate="email">
              <a:duotone>
                <a:schemeClr val="accent5">
                  <a:shade val="45000"/>
                  <a:satMod val="135000"/>
                </a:schemeClr>
                <a:prstClr val="white"/>
              </a:duotone>
              <a:alphaModFix amt="64000"/>
              <a:extLst>
                <a:ext uri="{28A0092B-C50C-407E-A947-70E740481C1C}">
                  <a14:useLocalDpi xmlns:a14="http://schemas.microsoft.com/office/drawing/2010/main" val="0"/>
                </a:ext>
              </a:extLst>
            </a:blip>
            <a:stretch>
              <a:fillRect/>
            </a:stretch>
          </p:blipFill>
          <p:spPr>
            <a:xfrm>
              <a:off x="107504" y="1454471"/>
              <a:ext cx="8928992" cy="3918745"/>
            </a:xfrm>
            <a:prstGeom prst="rect">
              <a:avLst/>
            </a:prstGeom>
          </p:spPr>
        </p:pic>
        <p:sp>
          <p:nvSpPr>
            <p:cNvPr id="22" name="Rectangle 21"/>
            <p:cNvSpPr/>
            <p:nvPr/>
          </p:nvSpPr>
          <p:spPr>
            <a:xfrm rot="2700000">
              <a:off x="6530976" y="3324760"/>
              <a:ext cx="402528" cy="208480"/>
            </a:xfrm>
            <a:prstGeom prst="rect">
              <a:avLst/>
            </a:prstGeom>
            <a:solidFill>
              <a:schemeClr val="accent3">
                <a:lumMod val="75000"/>
              </a:schemeClr>
            </a:solidFill>
            <a:ln w="12700">
              <a:solidFill>
                <a:schemeClr val="accent3">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 name="Picture 2"/>
            <p:cNvPicPr>
              <a:picLocks noChangeAspect="1" noChangeArrowheads="1"/>
            </p:cNvPicPr>
            <p:nvPr/>
          </p:nvPicPr>
          <p:blipFill>
            <a:blip r:embed="rId4" cstate="screen">
              <a:clrChange>
                <a:clrFrom>
                  <a:srgbClr val="FFFFFF"/>
                </a:clrFrom>
                <a:clrTo>
                  <a:srgbClr val="FFFFFF">
                    <a:alpha val="0"/>
                  </a:srgbClr>
                </a:clrTo>
              </a:clrChange>
              <a:duotone>
                <a:schemeClr val="accent5">
                  <a:shade val="45000"/>
                  <a:satMod val="135000"/>
                </a:schemeClr>
                <a:prstClr val="white"/>
              </a:duotone>
            </a:blip>
            <a:srcRect/>
            <a:stretch>
              <a:fillRect/>
            </a:stretch>
          </p:blipFill>
          <p:spPr bwMode="auto">
            <a:xfrm>
              <a:off x="6413127" y="3271980"/>
              <a:ext cx="391121" cy="517060"/>
            </a:xfrm>
            <a:prstGeom prst="rect">
              <a:avLst/>
            </a:prstGeom>
            <a:noFill/>
            <a:ln w="9525">
              <a:noFill/>
              <a:miter lim="800000"/>
              <a:headEnd/>
              <a:tailEnd/>
            </a:ln>
            <a:effectLst/>
          </p:spPr>
        </p:pic>
      </p:grpSp>
      <p:pic>
        <p:nvPicPr>
          <p:cNvPr id="6148" name="Picture 11" descr="Description : Description : l-coul-30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49723" y="0"/>
            <a:ext cx="1218021" cy="98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15"/>
          <p:cNvSpPr>
            <a:spLocks noChangeArrowheads="1"/>
          </p:cNvSpPr>
          <p:nvPr/>
        </p:nvSpPr>
        <p:spPr bwMode="auto">
          <a:xfrm>
            <a:off x="8959344" y="72998"/>
            <a:ext cx="184656" cy="400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nchor="ctr">
            <a:spAutoFit/>
          </a:bodyPr>
          <a:lstStyle/>
          <a:p>
            <a:pPr algn="r" eaLnBrk="1" hangingPunct="1"/>
            <a:endParaRPr lang="fr-FR"/>
          </a:p>
        </p:txBody>
      </p:sp>
      <p:sp>
        <p:nvSpPr>
          <p:cNvPr id="6153" name="Rectangle 6"/>
          <p:cNvSpPr>
            <a:spLocks noChangeArrowheads="1"/>
          </p:cNvSpPr>
          <p:nvPr/>
        </p:nvSpPr>
        <p:spPr bwMode="auto">
          <a:xfrm>
            <a:off x="1259632" y="4725144"/>
            <a:ext cx="6591398" cy="70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p>
            <a:pPr marL="457200" indent="-457200" algn="ctr" eaLnBrk="1" hangingPunct="1">
              <a:buAutoNum type="alphaUcPeriod"/>
            </a:pPr>
            <a:r>
              <a:rPr lang="en-US" b="1" i="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Faus</a:t>
            </a:r>
            <a:r>
              <a:rPr lang="en-US"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-Golfe</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 </a:t>
            </a:r>
            <a:endParaRPr lang="en-US"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endParaRPr>
          </a:p>
          <a:p>
            <a:pPr algn="ctr" eaLnBrk="1" hangingPunct="1"/>
            <a:r>
              <a:rPr lang="en-US"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on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behalf of the </a:t>
            </a:r>
            <a:r>
              <a:rPr lang="en-US"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LAL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team</a:t>
            </a:r>
            <a:endParaRPr lang="fr-F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159" name="Rectangle 12"/>
          <p:cNvSpPr>
            <a:spLocks noChangeArrowheads="1"/>
          </p:cNvSpPr>
          <p:nvPr/>
        </p:nvSpPr>
        <p:spPr bwMode="auto">
          <a:xfrm>
            <a:off x="216024" y="2087005"/>
            <a:ext cx="8820472" cy="20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11" tIns="45706" rIns="91411" bIns="45706" anchor="ctr">
            <a:spAutoFit/>
          </a:bodyPr>
          <a:lstStyle/>
          <a:p>
            <a:pPr algn="ctr"/>
            <a:r>
              <a:rPr lang="en-US" sz="3200" b="1" dirty="0" smtClean="0">
                <a:ln w="17780" cmpd="sng">
                  <a:solidFill>
                    <a:srgbClr val="FFFFFF"/>
                  </a:solidFill>
                  <a:prstDash val="solid"/>
                  <a:miter lim="800000"/>
                </a:ln>
                <a:solidFill>
                  <a:srgbClr val="000090"/>
                </a:solidFill>
                <a:effectLst>
                  <a:outerShdw blurRad="50800" algn="tl" rotWithShape="0">
                    <a:srgbClr val="000000"/>
                  </a:outerShdw>
                </a:effectLst>
                <a:cs typeface="Cambria" charset="0"/>
              </a:rPr>
              <a:t>Task </a:t>
            </a:r>
            <a:r>
              <a:rPr lang="en-US" sz="3200" b="1" dirty="0">
                <a:ln w="17780" cmpd="sng">
                  <a:solidFill>
                    <a:srgbClr val="FFFFFF"/>
                  </a:solidFill>
                  <a:prstDash val="solid"/>
                  <a:miter lim="800000"/>
                </a:ln>
                <a:solidFill>
                  <a:srgbClr val="000090"/>
                </a:solidFill>
                <a:effectLst>
                  <a:outerShdw blurRad="50800" algn="tl" rotWithShape="0">
                    <a:srgbClr val="000000"/>
                  </a:outerShdw>
                </a:effectLst>
                <a:cs typeface="Cambria" charset="0"/>
              </a:rPr>
              <a:t>3.4: </a:t>
            </a:r>
            <a:endParaRPr lang="en-US" sz="3200" b="1" dirty="0" smtClean="0">
              <a:ln w="17780" cmpd="sng">
                <a:solidFill>
                  <a:srgbClr val="FFFFFF"/>
                </a:solidFill>
                <a:prstDash val="solid"/>
                <a:miter lim="800000"/>
              </a:ln>
              <a:solidFill>
                <a:srgbClr val="000090"/>
              </a:solidFill>
              <a:effectLst>
                <a:outerShdw blurRad="50800" algn="tl" rotWithShape="0">
                  <a:srgbClr val="000000"/>
                </a:outerShdw>
              </a:effectLst>
              <a:cs typeface="Cambria" charset="0"/>
            </a:endParaRPr>
          </a:p>
          <a:p>
            <a:pPr algn="ctr"/>
            <a:r>
              <a:rPr lang="en-US" sz="3200" b="1" dirty="0" smtClean="0">
                <a:ln w="17780" cmpd="sng">
                  <a:solidFill>
                    <a:srgbClr val="FFFFFF"/>
                  </a:solidFill>
                  <a:prstDash val="solid"/>
                  <a:miter lim="800000"/>
                </a:ln>
                <a:solidFill>
                  <a:srgbClr val="000090"/>
                </a:solidFill>
                <a:effectLst>
                  <a:outerShdw blurRad="50800" algn="tl" rotWithShape="0">
                    <a:srgbClr val="000000"/>
                  </a:outerShdw>
                </a:effectLst>
                <a:cs typeface="Cambria" charset="0"/>
              </a:rPr>
              <a:t>Medium </a:t>
            </a:r>
            <a:r>
              <a:rPr lang="en-US" sz="3200" b="1" dirty="0">
                <a:ln w="17780" cmpd="sng">
                  <a:solidFill>
                    <a:srgbClr val="FFFFFF"/>
                  </a:solidFill>
                  <a:prstDash val="solid"/>
                  <a:miter lim="800000"/>
                </a:ln>
                <a:solidFill>
                  <a:srgbClr val="000090"/>
                </a:solidFill>
                <a:effectLst>
                  <a:outerShdw blurRad="50800" algn="tl" rotWithShape="0">
                    <a:srgbClr val="000000"/>
                  </a:outerShdw>
                </a:effectLst>
                <a:cs typeface="Cambria" charset="0"/>
              </a:rPr>
              <a:t>energy electron beams: new technology development</a:t>
            </a:r>
          </a:p>
          <a:p>
            <a:pPr algn="ctr"/>
            <a:endParaRPr lang="fr-FR" sz="3200" b="1" dirty="0">
              <a:ln w="17780" cmpd="sng">
                <a:solidFill>
                  <a:srgbClr val="FFFFFF"/>
                </a:solidFill>
                <a:prstDash val="solid"/>
                <a:miter lim="800000"/>
              </a:ln>
              <a:solidFill>
                <a:srgbClr val="000090"/>
              </a:solidFill>
              <a:effectLst>
                <a:outerShdw blurRad="50800" algn="tl" rotWithShape="0">
                  <a:srgbClr val="000000"/>
                </a:outerShdw>
              </a:effectLst>
            </a:endParaRPr>
          </a:p>
        </p:txBody>
      </p:sp>
      <p:sp>
        <p:nvSpPr>
          <p:cNvPr id="3" name="Espace réservé de la date 2"/>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6" name="Espace réservé du pied de page 5"/>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7" name="Espace réservé du numéro de diapositive 6"/>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1</a:t>
            </a:fld>
            <a:endParaRPr lang="en-GB">
              <a:solidFill>
                <a:prstClr val="black">
                  <a:tint val="75000"/>
                </a:prstClr>
              </a:solidFill>
              <a:latin typeface="Calibri"/>
            </a:endParaRPr>
          </a:p>
        </p:txBody>
      </p:sp>
      <p:pic>
        <p:nvPicPr>
          <p:cNvPr id="26"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84368" y="44624"/>
            <a:ext cx="1229675" cy="864096"/>
          </a:xfrm>
          <a:prstGeom prst="rect">
            <a:avLst/>
          </a:prstGeom>
        </p:spPr>
      </p:pic>
      <p:pic>
        <p:nvPicPr>
          <p:cNvPr id="8" name="Image 7"/>
          <p:cNvPicPr>
            <a:picLocks noChangeAspect="1"/>
          </p:cNvPicPr>
          <p:nvPr/>
        </p:nvPicPr>
        <p:blipFill>
          <a:blip r:embed="rId7"/>
          <a:stretch>
            <a:fillRect/>
          </a:stretch>
        </p:blipFill>
        <p:spPr>
          <a:xfrm>
            <a:off x="72008" y="0"/>
            <a:ext cx="971600" cy="971600"/>
          </a:xfrm>
          <a:prstGeom prst="rect">
            <a:avLst/>
          </a:prstGeom>
        </p:spPr>
      </p:pic>
    </p:spTree>
    <p:extLst>
      <p:ext uri="{BB962C8B-B14F-4D97-AF65-F5344CB8AC3E}">
        <p14:creationId xmlns:p14="http://schemas.microsoft.com/office/powerpoint/2010/main" val="28692765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2"/>
          <p:cNvSpPr txBox="1">
            <a:spLocks noChangeArrowheads="1"/>
          </p:cNvSpPr>
          <p:nvPr/>
        </p:nvSpPr>
        <p:spPr bwMode="auto">
          <a:xfrm>
            <a:off x="-3174" y="-4763"/>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sz="1800" b="1" kern="0" dirty="0" smtClean="0">
                <a:latin typeface="Comic Sans MS" panose="030F0702030302020204" pitchFamily="66" charset="0"/>
                <a:ea typeface="+mn-ea"/>
              </a:rPr>
              <a:t> </a:t>
            </a:r>
            <a:r>
              <a:rPr lang="en-US" b="1" kern="0" dirty="0" smtClean="0">
                <a:latin typeface="Comic Sans MS" panose="030F0702030302020204" pitchFamily="66" charset="0"/>
                <a:ea typeface="+mn-ea"/>
              </a:rPr>
              <a:t>The RF </a:t>
            </a:r>
            <a:r>
              <a:rPr lang="en-US" b="1" kern="0" dirty="0">
                <a:latin typeface="Comic Sans MS" panose="030F0702030302020204" pitchFamily="66" charset="0"/>
                <a:ea typeface="+mn-ea"/>
              </a:rPr>
              <a:t>gun “revisited”</a:t>
            </a:r>
          </a:p>
        </p:txBody>
      </p:sp>
      <p:pic>
        <p:nvPicPr>
          <p:cNvPr id="16387" name="Image 31"/>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7819" y="4149726"/>
            <a:ext cx="4194175"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88" name="Groupe 33"/>
          <p:cNvGrpSpPr>
            <a:grpSpLocks/>
          </p:cNvGrpSpPr>
          <p:nvPr/>
        </p:nvGrpSpPr>
        <p:grpSpPr bwMode="auto">
          <a:xfrm>
            <a:off x="222250" y="1166813"/>
            <a:ext cx="4460875" cy="2387600"/>
            <a:chOff x="221870" y="1382157"/>
            <a:chExt cx="4460569" cy="2387676"/>
          </a:xfrm>
        </p:grpSpPr>
        <p:pic>
          <p:nvPicPr>
            <p:cNvPr id="16440" name="Imag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21870" y="1393833"/>
              <a:ext cx="4456046" cy="23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41" name="Image 37"/>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27351" y="1382157"/>
              <a:ext cx="555088" cy="180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389" name="Image 34"/>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071938" y="4125913"/>
            <a:ext cx="425450"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390" name="Connecteur droit avec flèche 35"/>
          <p:cNvCxnSpPr>
            <a:cxnSpLocks noChangeShapeType="1"/>
          </p:cNvCxnSpPr>
          <p:nvPr/>
        </p:nvCxnSpPr>
        <p:spPr bwMode="auto">
          <a:xfrm>
            <a:off x="958850" y="6049963"/>
            <a:ext cx="3094038" cy="12700"/>
          </a:xfrm>
          <a:prstGeom prst="straightConnector1">
            <a:avLst/>
          </a:prstGeom>
          <a:noFill/>
          <a:ln w="15875">
            <a:solidFill>
              <a:schemeClr val="tx1"/>
            </a:solidFill>
            <a:prstDash val="sysDash"/>
            <a:round/>
            <a:headEnd type="triangle" w="med" len="med"/>
            <a:tailEnd type="triangle" w="med" len="med"/>
          </a:ln>
          <a:extLst>
            <a:ext uri="{909E8E84-426E-40dd-AFC4-6F175D3DCCD1}">
              <a14:hiddenFill xmlns:a14="http://schemas.microsoft.com/office/drawing/2010/main">
                <a:noFill/>
              </a14:hiddenFill>
            </a:ext>
          </a:extLst>
        </p:spPr>
      </p:cxnSp>
      <p:sp>
        <p:nvSpPr>
          <p:cNvPr id="16391" name="ZoneTexte 5"/>
          <p:cNvSpPr txBox="1">
            <a:spLocks noChangeArrowheads="1"/>
          </p:cNvSpPr>
          <p:nvPr/>
        </p:nvSpPr>
        <p:spPr bwMode="auto">
          <a:xfrm>
            <a:off x="2657481" y="2987675"/>
            <a:ext cx="2124075"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100" b="1">
                <a:ea typeface="MS PGothic" charset="0"/>
                <a:cs typeface="MS PGothic" charset="0"/>
              </a:rPr>
              <a:t>Coupling slot compensating the Field distortion </a:t>
            </a:r>
          </a:p>
        </p:txBody>
      </p:sp>
      <p:cxnSp>
        <p:nvCxnSpPr>
          <p:cNvPr id="16392" name="Connecteur droit avec flèche 7"/>
          <p:cNvCxnSpPr>
            <a:cxnSpLocks noChangeShapeType="1"/>
          </p:cNvCxnSpPr>
          <p:nvPr/>
        </p:nvCxnSpPr>
        <p:spPr bwMode="auto">
          <a:xfrm flipH="1" flipV="1">
            <a:off x="2444750" y="2976563"/>
            <a:ext cx="317500" cy="233362"/>
          </a:xfrm>
          <a:prstGeom prst="straightConnector1">
            <a:avLst/>
          </a:prstGeom>
          <a:noFill/>
          <a:ln w="12700">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16393" name="Flèche vers le bas 9"/>
          <p:cNvSpPr>
            <a:spLocks noChangeArrowheads="1"/>
          </p:cNvSpPr>
          <p:nvPr/>
        </p:nvSpPr>
        <p:spPr bwMode="auto">
          <a:xfrm>
            <a:off x="2409825" y="989013"/>
            <a:ext cx="85725" cy="419100"/>
          </a:xfrm>
          <a:prstGeom prst="downArrow">
            <a:avLst>
              <a:gd name="adj1" fmla="val 50000"/>
              <a:gd name="adj2" fmla="val 50564"/>
            </a:avLst>
          </a:prstGeom>
          <a:noFill/>
          <a:ln w="9525">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91411" tIns="45706" rIns="91411" bIns="45706">
            <a:spAutoFit/>
          </a:bodyPr>
          <a:lstStyle/>
          <a:p>
            <a:pPr eaLnBrk="1" hangingPunct="1">
              <a:spcBef>
                <a:spcPct val="50000"/>
              </a:spcBef>
            </a:pPr>
            <a:endParaRPr lang="fr-FR">
              <a:latin typeface="Arial Narrow" charset="0"/>
              <a:ea typeface="MS PGothic" charset="0"/>
              <a:cs typeface="MS PGothic" charset="0"/>
            </a:endParaRPr>
          </a:p>
        </p:txBody>
      </p:sp>
      <p:sp>
        <p:nvSpPr>
          <p:cNvPr id="16394" name="ZoneTexte 10"/>
          <p:cNvSpPr txBox="1">
            <a:spLocks noChangeArrowheads="1"/>
          </p:cNvSpPr>
          <p:nvPr/>
        </p:nvSpPr>
        <p:spPr bwMode="auto">
          <a:xfrm>
            <a:off x="2484439" y="889001"/>
            <a:ext cx="2327275" cy="30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400" b="1" dirty="0">
                <a:ea typeface="MS PGothic" charset="0"/>
                <a:cs typeface="MS PGothic" charset="0"/>
              </a:rPr>
              <a:t>RF power (5 MW)</a:t>
            </a:r>
          </a:p>
        </p:txBody>
      </p:sp>
      <p:sp>
        <p:nvSpPr>
          <p:cNvPr id="16395" name="ZoneTexte 13"/>
          <p:cNvSpPr txBox="1">
            <a:spLocks noChangeArrowheads="1"/>
          </p:cNvSpPr>
          <p:nvPr/>
        </p:nvSpPr>
        <p:spPr bwMode="auto">
          <a:xfrm>
            <a:off x="895350" y="3243269"/>
            <a:ext cx="1584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200" b="1">
                <a:ea typeface="MS PGothic" charset="0"/>
                <a:cs typeface="MS PGothic" charset="0"/>
              </a:rPr>
              <a:t>Short circuit </a:t>
            </a:r>
          </a:p>
        </p:txBody>
      </p:sp>
      <p:cxnSp>
        <p:nvCxnSpPr>
          <p:cNvPr id="16396" name="Connecteur droit avec flèche 15"/>
          <p:cNvCxnSpPr>
            <a:cxnSpLocks noChangeShapeType="1"/>
          </p:cNvCxnSpPr>
          <p:nvPr/>
        </p:nvCxnSpPr>
        <p:spPr bwMode="auto">
          <a:xfrm>
            <a:off x="519114" y="1736731"/>
            <a:ext cx="452437" cy="561975"/>
          </a:xfrm>
          <a:prstGeom prst="straightConnector1">
            <a:avLst/>
          </a:prstGeom>
          <a:noFill/>
          <a:ln w="12700">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16397" name="ZoneTexte 16"/>
          <p:cNvSpPr txBox="1">
            <a:spLocks noChangeArrowheads="1"/>
          </p:cNvSpPr>
          <p:nvPr/>
        </p:nvSpPr>
        <p:spPr bwMode="auto">
          <a:xfrm>
            <a:off x="147639" y="1509714"/>
            <a:ext cx="1711325" cy="26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100" b="1">
                <a:ea typeface="MS PGothic" charset="0"/>
                <a:cs typeface="MS PGothic" charset="0"/>
              </a:rPr>
              <a:t>Photocathode </a:t>
            </a:r>
          </a:p>
        </p:txBody>
      </p:sp>
      <p:sp>
        <p:nvSpPr>
          <p:cNvPr id="16398" name="Rectangle 1"/>
          <p:cNvSpPr>
            <a:spLocks noChangeArrowheads="1"/>
          </p:cNvSpPr>
          <p:nvPr/>
        </p:nvSpPr>
        <p:spPr bwMode="auto">
          <a:xfrm>
            <a:off x="179388" y="457206"/>
            <a:ext cx="377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r>
              <a:rPr lang="fr-FR" sz="1400" b="1">
                <a:ea typeface="MS PGothic" charset="0"/>
                <a:cs typeface="MS PGothic" charset="0"/>
              </a:rPr>
              <a:t>Accelerating gradient</a:t>
            </a:r>
            <a:r>
              <a:rPr lang="fr-FR" sz="1400">
                <a:ea typeface="MS PGothic" charset="0"/>
                <a:cs typeface="MS PGothic" charset="0"/>
              </a:rPr>
              <a:t> (TM</a:t>
            </a:r>
            <a:r>
              <a:rPr lang="fr-FR" sz="1400" baseline="-25000">
                <a:ea typeface="MS PGothic" charset="0"/>
                <a:cs typeface="MS PGothic" charset="0"/>
              </a:rPr>
              <a:t>010 </a:t>
            </a:r>
            <a:r>
              <a:rPr lang="fr-FR" sz="1400">
                <a:ea typeface="MS PGothic" charset="0"/>
                <a:cs typeface="MS PGothic" charset="0"/>
              </a:rPr>
              <a:t>_ </a:t>
            </a:r>
            <a:r>
              <a:rPr lang="el-GR" sz="1400">
                <a:ea typeface="MS PGothic" charset="0"/>
                <a:cs typeface="MS PGothic" charset="0"/>
              </a:rPr>
              <a:t>π</a:t>
            </a:r>
            <a:r>
              <a:rPr lang="fr-FR" sz="1400">
                <a:ea typeface="MS PGothic" charset="0"/>
                <a:cs typeface="MS PGothic" charset="0"/>
              </a:rPr>
              <a:t> mode ): 80 MV/m at P</a:t>
            </a:r>
            <a:r>
              <a:rPr lang="fr-FR" sz="1400" baseline="-25000">
                <a:ea typeface="MS PGothic" charset="0"/>
                <a:cs typeface="MS PGothic" charset="0"/>
              </a:rPr>
              <a:t>in</a:t>
            </a:r>
            <a:r>
              <a:rPr lang="fr-FR" sz="1400">
                <a:ea typeface="MS PGothic" charset="0"/>
                <a:cs typeface="MS PGothic" charset="0"/>
              </a:rPr>
              <a:t>=5 MW</a:t>
            </a:r>
          </a:p>
        </p:txBody>
      </p:sp>
      <p:cxnSp>
        <p:nvCxnSpPr>
          <p:cNvPr id="16399" name="Connecteur en angle 49"/>
          <p:cNvCxnSpPr>
            <a:cxnSpLocks noChangeShapeType="1"/>
          </p:cNvCxnSpPr>
          <p:nvPr/>
        </p:nvCxnSpPr>
        <p:spPr bwMode="auto">
          <a:xfrm rot="10800000">
            <a:off x="1965325" y="3370263"/>
            <a:ext cx="508000" cy="182562"/>
          </a:xfrm>
          <a:prstGeom prst="bentConnector3">
            <a:avLst>
              <a:gd name="adj1" fmla="val 50000"/>
            </a:avLst>
          </a:prstGeom>
          <a:noFill/>
          <a:ln w="12700">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pic>
        <p:nvPicPr>
          <p:cNvPr id="16400" name="Picture 9" descr="20122007184"/>
          <p:cNvPicPr>
            <a:picLocks noChangeAspect="1" noChangeArrowheads="1"/>
          </p:cNvPicPr>
          <p:nvPr/>
        </p:nvPicPr>
        <p:blipFill>
          <a:blip r:embed="rId7" cstate="email">
            <a:extLst>
              <a:ext uri="{28A0092B-C50C-407E-A947-70E740481C1C}">
                <a14:useLocalDpi xmlns:a14="http://schemas.microsoft.com/office/drawing/2010/main" val="0"/>
              </a:ext>
            </a:extLst>
          </a:blip>
          <a:srcRect l="11697" t="6435" r="14381" b="22076"/>
          <a:stretch>
            <a:fillRect/>
          </a:stretch>
        </p:blipFill>
        <p:spPr bwMode="auto">
          <a:xfrm>
            <a:off x="6660232" y="4445148"/>
            <a:ext cx="2411412"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1" name="ZoneTexte 51"/>
          <p:cNvSpPr txBox="1">
            <a:spLocks noChangeArrowheads="1"/>
          </p:cNvSpPr>
          <p:nvPr/>
        </p:nvSpPr>
        <p:spPr bwMode="auto">
          <a:xfrm>
            <a:off x="6858260" y="3501008"/>
            <a:ext cx="2267744" cy="73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400" b="1" dirty="0"/>
              <a:t>2.5 </a:t>
            </a:r>
            <a:r>
              <a:rPr lang="fr-FR" sz="1400" b="1" dirty="0" err="1"/>
              <a:t>cells</a:t>
            </a:r>
            <a:r>
              <a:rPr lang="fr-FR" sz="1400" b="1" dirty="0"/>
              <a:t> RF gun </a:t>
            </a:r>
            <a:r>
              <a:rPr lang="fr-FR" sz="1400" b="1" dirty="0" err="1"/>
              <a:t>designed</a:t>
            </a:r>
            <a:r>
              <a:rPr lang="fr-FR" sz="1400" b="1" dirty="0"/>
              <a:t> and </a:t>
            </a:r>
            <a:r>
              <a:rPr lang="fr-FR" sz="1400" b="1" dirty="0" err="1"/>
              <a:t>produced</a:t>
            </a:r>
            <a:r>
              <a:rPr lang="fr-FR" sz="1400" b="1" dirty="0"/>
              <a:t> </a:t>
            </a:r>
            <a:r>
              <a:rPr lang="fr-FR" sz="1400" b="1" dirty="0" err="1"/>
              <a:t>at</a:t>
            </a:r>
            <a:r>
              <a:rPr lang="fr-FR" sz="1400" b="1" dirty="0"/>
              <a:t> LAL for </a:t>
            </a:r>
            <a:r>
              <a:rPr lang="fr-FR" sz="1400" b="1" dirty="0" err="1"/>
              <a:t>ThomX</a:t>
            </a:r>
            <a:r>
              <a:rPr lang="fr-FR" sz="1400" b="1" dirty="0"/>
              <a:t> </a:t>
            </a:r>
          </a:p>
        </p:txBody>
      </p:sp>
      <p:graphicFrame>
        <p:nvGraphicFramePr>
          <p:cNvPr id="53" name="Tableau 52"/>
          <p:cNvGraphicFramePr>
            <a:graphicFrameLocks noGrp="1"/>
          </p:cNvGraphicFramePr>
          <p:nvPr/>
        </p:nvGraphicFramePr>
        <p:xfrm>
          <a:off x="4859338" y="835025"/>
          <a:ext cx="4183062" cy="2379694"/>
        </p:xfrm>
        <a:graphic>
          <a:graphicData uri="http://schemas.openxmlformats.org/drawingml/2006/table">
            <a:tbl>
              <a:tblPr/>
              <a:tblGrid>
                <a:gridCol w="2422525">
                  <a:extLst>
                    <a:ext uri="{9D8B030D-6E8A-4147-A177-3AD203B41FA5}">
                      <a16:colId xmlns:a16="http://schemas.microsoft.com/office/drawing/2014/main" xmlns="" val="20000"/>
                    </a:ext>
                  </a:extLst>
                </a:gridCol>
                <a:gridCol w="1760537">
                  <a:extLst>
                    <a:ext uri="{9D8B030D-6E8A-4147-A177-3AD203B41FA5}">
                      <a16:colId xmlns:a16="http://schemas.microsoft.com/office/drawing/2014/main" xmlns="" val="20001"/>
                    </a:ext>
                  </a:extLst>
                </a:gridCol>
              </a:tblGrid>
              <a:tr h="45722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Comic Sans MS" charset="0"/>
                          <a:ea typeface="ＭＳ Ｐゴシック" charset="0"/>
                        </a:rPr>
                        <a:t>Operation frequency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chemeClr val="tx1"/>
                          </a:solidFill>
                          <a:effectLst/>
                          <a:latin typeface="Comic Sans MS" charset="0"/>
                          <a:ea typeface="ＭＳ Ｐゴシック" charset="0"/>
                        </a:rPr>
                        <a:t>2998,55 MHz (30°C,  in vacuum)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Charge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1 nC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1"/>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Laser wavelength, pulse energy</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266 nm, 100 µJ</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2"/>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RF Gun Q and Rs</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14400, 49 M</a:t>
                      </a:r>
                      <a:r>
                        <a:rPr kumimoji="0" lang="el-GR" sz="1200" b="0" i="0" u="none" strike="noStrike" cap="none" normalizeH="0" baseline="0">
                          <a:ln>
                            <a:noFill/>
                          </a:ln>
                          <a:solidFill>
                            <a:srgbClr val="000000"/>
                          </a:solidFill>
                          <a:effectLst/>
                          <a:latin typeface="Comic Sans MS" charset="0"/>
                          <a:ea typeface="ＭＳ Ｐゴシック" charset="0"/>
                        </a:rPr>
                        <a:t>Ω</a:t>
                      </a:r>
                      <a:r>
                        <a:rPr kumimoji="0" lang="fr-FR" sz="1200" b="0" i="0" u="none" strike="noStrike" cap="none" normalizeH="0" baseline="0">
                          <a:ln>
                            <a:noFill/>
                          </a:ln>
                          <a:solidFill>
                            <a:srgbClr val="000000"/>
                          </a:solidFill>
                          <a:effectLst/>
                          <a:latin typeface="Comic Sans MS" charset="0"/>
                          <a:ea typeface="ＭＳ Ｐゴシック" charset="0"/>
                        </a:rPr>
                        <a:t>/m</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3"/>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RF Gun accelerating gradient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80 MV/m @ 5 MW</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4"/>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Normalized emittance (rms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4.4 </a:t>
                      </a:r>
                      <a:r>
                        <a:rPr kumimoji="0" lang="el-GR" sz="1200" b="0" i="0" u="none" strike="noStrike" cap="none" normalizeH="0" baseline="0">
                          <a:ln>
                            <a:noFill/>
                          </a:ln>
                          <a:solidFill>
                            <a:srgbClr val="000000"/>
                          </a:solidFill>
                          <a:effectLst/>
                          <a:latin typeface="Comic Sans MS" charset="0"/>
                          <a:ea typeface="ＭＳ Ｐゴシック" charset="0"/>
                        </a:rPr>
                        <a:t>π</a:t>
                      </a:r>
                      <a:r>
                        <a:rPr kumimoji="0" lang="fr-FR" sz="1200" b="0" i="0" u="none" strike="noStrike" cap="none" normalizeH="0" baseline="0">
                          <a:ln>
                            <a:noFill/>
                          </a:ln>
                          <a:solidFill>
                            <a:srgbClr val="000000"/>
                          </a:solidFill>
                          <a:effectLst/>
                          <a:latin typeface="Comic Sans MS" charset="0"/>
                          <a:ea typeface="ＭＳ Ｐゴシック" charset="0"/>
                        </a:rPr>
                        <a:t> mm mrad</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5"/>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Energy spread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a:ln>
                            <a:noFill/>
                          </a:ln>
                          <a:solidFill>
                            <a:srgbClr val="000000"/>
                          </a:solidFill>
                          <a:effectLst/>
                          <a:latin typeface="Comic Sans MS" charset="0"/>
                          <a:ea typeface="ＭＳ Ｐゴシック" charset="0"/>
                        </a:rPr>
                        <a:t>0.4 %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6"/>
                  </a:ext>
                </a:extLst>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err="1">
                          <a:ln>
                            <a:noFill/>
                          </a:ln>
                          <a:solidFill>
                            <a:srgbClr val="000000"/>
                          </a:solidFill>
                          <a:effectLst/>
                          <a:latin typeface="Comic Sans MS" charset="0"/>
                          <a:ea typeface="ＭＳ Ｐゴシック" charset="0"/>
                        </a:rPr>
                        <a:t>Bunch</a:t>
                      </a:r>
                      <a:r>
                        <a:rPr kumimoji="0" lang="fr-FR" sz="1200" b="0" i="0" u="none" strike="noStrike" cap="none" normalizeH="0" baseline="0" dirty="0">
                          <a:ln>
                            <a:noFill/>
                          </a:ln>
                          <a:solidFill>
                            <a:srgbClr val="000000"/>
                          </a:solidFill>
                          <a:effectLst/>
                          <a:latin typeface="Comic Sans MS" charset="0"/>
                          <a:ea typeface="ＭＳ Ｐゴシック" charset="0"/>
                        </a:rPr>
                        <a:t> </a:t>
                      </a:r>
                      <a:r>
                        <a:rPr kumimoji="0" lang="fr-FR" sz="1200" b="0" i="0" u="none" strike="noStrike" cap="none" normalizeH="0" baseline="0" dirty="0" err="1">
                          <a:ln>
                            <a:noFill/>
                          </a:ln>
                          <a:solidFill>
                            <a:srgbClr val="000000"/>
                          </a:solidFill>
                          <a:effectLst/>
                          <a:latin typeface="Comic Sans MS" charset="0"/>
                          <a:ea typeface="ＭＳ Ｐゴシック" charset="0"/>
                        </a:rPr>
                        <a:t>length</a:t>
                      </a:r>
                      <a:r>
                        <a:rPr kumimoji="0" lang="fr-FR" sz="1200" b="0" i="0" u="none" strike="noStrike" cap="none" normalizeH="0" baseline="0" dirty="0">
                          <a:ln>
                            <a:noFill/>
                          </a:ln>
                          <a:solidFill>
                            <a:srgbClr val="000000"/>
                          </a:solidFill>
                          <a:effectLst/>
                          <a:latin typeface="Comic Sans MS" charset="0"/>
                          <a:ea typeface="ＭＳ Ｐゴシック" charset="0"/>
                        </a:rPr>
                        <a:t> (</a:t>
                      </a:r>
                      <a:r>
                        <a:rPr kumimoji="0" lang="fr-FR" sz="1200" b="0" i="0" u="none" strike="noStrike" cap="none" normalizeH="0" baseline="0" dirty="0" err="1">
                          <a:ln>
                            <a:noFill/>
                          </a:ln>
                          <a:solidFill>
                            <a:srgbClr val="000000"/>
                          </a:solidFill>
                          <a:effectLst/>
                          <a:latin typeface="Comic Sans MS" charset="0"/>
                          <a:ea typeface="ＭＳ Ｐゴシック" charset="0"/>
                        </a:rPr>
                        <a:t>rms</a:t>
                      </a:r>
                      <a:r>
                        <a:rPr kumimoji="0" lang="fr-FR" sz="1200" b="0" i="0" u="none" strike="noStrike" cap="none" normalizeH="0" baseline="0" dirty="0">
                          <a:ln>
                            <a:noFill/>
                          </a:ln>
                          <a:solidFill>
                            <a:srgbClr val="000000"/>
                          </a:solidFill>
                          <a:effectLst/>
                          <a:latin typeface="Comic Sans MS" charset="0"/>
                          <a:ea typeface="ＭＳ Ｐゴシック" charset="0"/>
                        </a:rPr>
                        <a:t>) </a:t>
                      </a: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a:ln>
                            <a:noFill/>
                          </a:ln>
                          <a:solidFill>
                            <a:srgbClr val="000000"/>
                          </a:solidFill>
                          <a:effectLst/>
                          <a:latin typeface="Comic Sans MS" charset="0"/>
                          <a:ea typeface="ＭＳ Ｐゴシック" charset="0"/>
                        </a:rPr>
                        <a:t>5 </a:t>
                      </a:r>
                      <a:r>
                        <a:rPr kumimoji="0" lang="fr-FR" sz="1200" b="0" i="0" u="none" strike="noStrike" cap="none" normalizeH="0" baseline="0" dirty="0" err="1">
                          <a:ln>
                            <a:noFill/>
                          </a:ln>
                          <a:solidFill>
                            <a:srgbClr val="000000"/>
                          </a:solidFill>
                          <a:effectLst/>
                          <a:latin typeface="Comic Sans MS" charset="0"/>
                          <a:ea typeface="ＭＳ Ｐゴシック" charset="0"/>
                        </a:rPr>
                        <a:t>ps</a:t>
                      </a:r>
                      <a:endParaRPr kumimoji="0" lang="fr-FR" sz="1200" b="0" i="0" u="none" strike="noStrike" cap="none" normalizeH="0" baseline="0" dirty="0">
                        <a:ln>
                          <a:noFill/>
                        </a:ln>
                        <a:solidFill>
                          <a:srgbClr val="000000"/>
                        </a:solidFill>
                        <a:effectLst/>
                        <a:latin typeface="Comic Sans MS" charset="0"/>
                        <a:ea typeface="ＭＳ Ｐゴシック" charset="0"/>
                      </a:endParaRPr>
                    </a:p>
                  </a:txBody>
                  <a:tcPr marL="91435" marR="91435" marT="45734" marB="4573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7"/>
                  </a:ext>
                </a:extLst>
              </a:tr>
            </a:tbl>
          </a:graphicData>
        </a:graphic>
      </p:graphicFrame>
      <p:sp>
        <p:nvSpPr>
          <p:cNvPr id="16431" name="Rectangle 53"/>
          <p:cNvSpPr>
            <a:spLocks noChangeArrowheads="1"/>
          </p:cNvSpPr>
          <p:nvPr/>
        </p:nvSpPr>
        <p:spPr bwMode="auto">
          <a:xfrm>
            <a:off x="5724526" y="457206"/>
            <a:ext cx="2578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r>
              <a:rPr lang="fr-FR" sz="1400" b="1"/>
              <a:t>Photoinjector specification </a:t>
            </a:r>
          </a:p>
        </p:txBody>
      </p:sp>
      <p:sp>
        <p:nvSpPr>
          <p:cNvPr id="16432" name="ZoneTexte 54"/>
          <p:cNvSpPr txBox="1">
            <a:spLocks noChangeArrowheads="1"/>
          </p:cNvSpPr>
          <p:nvPr/>
        </p:nvSpPr>
        <p:spPr bwMode="auto">
          <a:xfrm>
            <a:off x="35496" y="3841751"/>
            <a:ext cx="4606925" cy="30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400" b="1" dirty="0"/>
              <a:t>CST-</a:t>
            </a:r>
            <a:r>
              <a:rPr lang="fr-FR" sz="1400" b="1" dirty="0" err="1"/>
              <a:t>Particle</a:t>
            </a:r>
            <a:r>
              <a:rPr lang="fr-FR" sz="1400" b="1" dirty="0"/>
              <a:t> in </a:t>
            </a:r>
            <a:r>
              <a:rPr lang="fr-FR" sz="1400" b="1" dirty="0" err="1"/>
              <a:t>cells</a:t>
            </a:r>
            <a:r>
              <a:rPr lang="fr-FR" sz="1400" b="1" dirty="0"/>
              <a:t>, simulation </a:t>
            </a:r>
            <a:r>
              <a:rPr lang="fr-FR" sz="1400" b="1" dirty="0" err="1"/>
              <a:t>results</a:t>
            </a:r>
            <a:endParaRPr lang="fr-FR" sz="1400" b="1" dirty="0"/>
          </a:p>
        </p:txBody>
      </p:sp>
      <p:sp>
        <p:nvSpPr>
          <p:cNvPr id="16433" name="ZoneTexte 55"/>
          <p:cNvSpPr txBox="1">
            <a:spLocks noChangeArrowheads="1"/>
          </p:cNvSpPr>
          <p:nvPr/>
        </p:nvSpPr>
        <p:spPr bwMode="auto">
          <a:xfrm>
            <a:off x="811219" y="6119813"/>
            <a:ext cx="40481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200" b="1"/>
              <a:t>Energy gain = 5 MeV for Pin =5 MW</a:t>
            </a:r>
          </a:p>
        </p:txBody>
      </p:sp>
      <p:sp>
        <p:nvSpPr>
          <p:cNvPr id="16434" name="ZoneTexte 62"/>
          <p:cNvSpPr txBox="1">
            <a:spLocks noChangeArrowheads="1"/>
          </p:cNvSpPr>
          <p:nvPr/>
        </p:nvSpPr>
        <p:spPr bwMode="auto">
          <a:xfrm>
            <a:off x="2798769" y="5805494"/>
            <a:ext cx="12017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200" b="1"/>
              <a:t>20 cm </a:t>
            </a:r>
          </a:p>
        </p:txBody>
      </p:sp>
      <p:pic>
        <p:nvPicPr>
          <p:cNvPr id="16435" name="Image 33"/>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678369" y="3979863"/>
            <a:ext cx="1760537"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36" name="Titre 1"/>
          <p:cNvSpPr txBox="1">
            <a:spLocks/>
          </p:cNvSpPr>
          <p:nvPr/>
        </p:nvSpPr>
        <p:spPr bwMode="auto">
          <a:xfrm>
            <a:off x="5436096" y="3789040"/>
            <a:ext cx="130968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algn="ctr"/>
            <a:r>
              <a:rPr lang="en-GB" sz="1400" b="1" dirty="0">
                <a:ea typeface="MS PGothic" charset="0"/>
                <a:cs typeface="Arial" charset="0"/>
              </a:rPr>
              <a:t>bucking coil</a:t>
            </a:r>
          </a:p>
        </p:txBody>
      </p:sp>
      <p:sp>
        <p:nvSpPr>
          <p:cNvPr id="16437" name="Titre 1"/>
          <p:cNvSpPr txBox="1">
            <a:spLocks/>
          </p:cNvSpPr>
          <p:nvPr/>
        </p:nvSpPr>
        <p:spPr bwMode="auto">
          <a:xfrm>
            <a:off x="4211960" y="3692327"/>
            <a:ext cx="132238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algn="ctr"/>
            <a:r>
              <a:rPr lang="en-GB" sz="1400" b="1" dirty="0">
                <a:ea typeface="MS PGothic" charset="0"/>
                <a:cs typeface="Arial" charset="0"/>
              </a:rPr>
              <a:t>focusing coil</a:t>
            </a:r>
          </a:p>
        </p:txBody>
      </p:sp>
      <p:sp>
        <p:nvSpPr>
          <p:cNvPr id="38" name="Flèche droite 28"/>
          <p:cNvSpPr/>
          <p:nvPr/>
        </p:nvSpPr>
        <p:spPr bwMode="auto">
          <a:xfrm rot="2631111">
            <a:off x="5067303" y="4159250"/>
            <a:ext cx="271463" cy="85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endParaRPr lang="en-US"/>
          </a:p>
        </p:txBody>
      </p:sp>
      <p:sp>
        <p:nvSpPr>
          <p:cNvPr id="39" name="Flèche droite 31"/>
          <p:cNvSpPr/>
          <p:nvPr/>
        </p:nvSpPr>
        <p:spPr bwMode="auto">
          <a:xfrm rot="9525568" flipV="1">
            <a:off x="6186489" y="4181475"/>
            <a:ext cx="290512"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endParaRPr lang="en-US"/>
          </a:p>
        </p:txBody>
      </p:sp>
      <p:sp>
        <p:nvSpPr>
          <p:cNvPr id="30" name="Titre 1"/>
          <p:cNvSpPr txBox="1">
            <a:spLocks/>
          </p:cNvSpPr>
          <p:nvPr/>
        </p:nvSpPr>
        <p:spPr bwMode="auto">
          <a:xfrm>
            <a:off x="4139952" y="3429000"/>
            <a:ext cx="2592288" cy="288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algn="ctr"/>
            <a:r>
              <a:rPr lang="en-GB" sz="1400" b="1" dirty="0" smtClean="0">
                <a:ea typeface="MS PGothic" charset="0"/>
                <a:cs typeface="Arial" charset="0"/>
              </a:rPr>
              <a:t>new coil configurations</a:t>
            </a:r>
            <a:endParaRPr lang="en-GB" sz="1400" b="1" dirty="0">
              <a:ea typeface="MS PGothic"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4509120"/>
            <a:ext cx="3456384" cy="203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Image 1"/>
          <p:cNvPicPr>
            <a:picLocks noChangeAspect="1"/>
          </p:cNvPicPr>
          <p:nvPr/>
        </p:nvPicPr>
        <p:blipFill>
          <a:blip r:embed="rId4"/>
          <a:stretch>
            <a:fillRect/>
          </a:stretch>
        </p:blipFill>
        <p:spPr>
          <a:xfrm>
            <a:off x="107504" y="908720"/>
            <a:ext cx="3600400" cy="3672408"/>
          </a:xfrm>
          <a:prstGeom prst="rect">
            <a:avLst/>
          </a:prstGeom>
        </p:spPr>
      </p:pic>
      <p:sp>
        <p:nvSpPr>
          <p:cNvPr id="5" name="AutoShape 2" descr="XCIX Congresso Nazionale - Triest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21444" y="3429000"/>
            <a:ext cx="4122556" cy="3091917"/>
          </a:xfrm>
          <a:prstGeom prst="rect">
            <a:avLst/>
          </a:prstGeom>
        </p:spPr>
      </p:pic>
      <p:pic>
        <p:nvPicPr>
          <p:cNvPr id="8" name="Image 20" descr="Image 20"/>
          <p:cNvPicPr>
            <a:picLocks noChangeAspect="1"/>
          </p:cNvPicPr>
          <p:nvPr/>
        </p:nvPicPr>
        <p:blipFill>
          <a:blip r:embed="rId6">
            <a:extLst/>
          </a:blip>
          <a:srcRect l="75529" t="24111" b="8191"/>
          <a:stretch>
            <a:fillRect/>
          </a:stretch>
        </p:blipFill>
        <p:spPr>
          <a:xfrm>
            <a:off x="7442252" y="774412"/>
            <a:ext cx="1522236" cy="494348"/>
          </a:xfrm>
          <a:prstGeom prst="rect">
            <a:avLst/>
          </a:prstGeom>
          <a:ln w="12700">
            <a:miter lim="400000"/>
          </a:ln>
        </p:spPr>
      </p:pic>
      <p:sp>
        <p:nvSpPr>
          <p:cNvPr id="10" name="CasellaDiTesto 2"/>
          <p:cNvSpPr txBox="1"/>
          <p:nvPr/>
        </p:nvSpPr>
        <p:spPr>
          <a:xfrm>
            <a:off x="3995936" y="1859340"/>
            <a:ext cx="5400600" cy="1569660"/>
          </a:xfrm>
          <a:prstGeom prst="rect">
            <a:avLst/>
          </a:prstGeom>
          <a:noFill/>
        </p:spPr>
        <p:txBody>
          <a:bodyPr wrap="square" rtlCol="0">
            <a:spAutoFit/>
          </a:bodyPr>
          <a:lstStyle/>
          <a:p>
            <a:pPr marL="342900" indent="-342900">
              <a:buFont typeface="Arial"/>
              <a:buChar char="•"/>
            </a:pPr>
            <a:r>
              <a:rPr lang="en-US" sz="1600" dirty="0" smtClean="0"/>
              <a:t>The </a:t>
            </a:r>
            <a:r>
              <a:rPr lang="en-US" sz="1600" dirty="0"/>
              <a:t>Structures </a:t>
            </a:r>
            <a:r>
              <a:rPr lang="en-US" sz="1600" b="1" dirty="0"/>
              <a:t>are SLAC-type </a:t>
            </a:r>
            <a:r>
              <a:rPr lang="en-US" sz="1600" b="1" dirty="0" smtClean="0"/>
              <a:t>structures</a:t>
            </a:r>
          </a:p>
          <a:p>
            <a:pPr marL="342900" indent="-342900">
              <a:buFont typeface="Arial"/>
              <a:buChar char="•"/>
            </a:pPr>
            <a:r>
              <a:rPr lang="en-US" sz="1600" dirty="0" smtClean="0"/>
              <a:t>Constant gradient</a:t>
            </a:r>
            <a:endParaRPr lang="en-US" sz="1600" dirty="0"/>
          </a:p>
          <a:p>
            <a:pPr marL="342900" indent="-342900">
              <a:buFont typeface="Arial"/>
              <a:buChar char="•"/>
            </a:pPr>
            <a:r>
              <a:rPr lang="en-US" sz="1600" dirty="0" smtClean="0"/>
              <a:t>Race track coupler for </a:t>
            </a:r>
            <a:r>
              <a:rPr lang="en-US" sz="1600" dirty="0" err="1" smtClean="0"/>
              <a:t>quadrupole</a:t>
            </a:r>
            <a:r>
              <a:rPr lang="en-US" sz="1600" dirty="0"/>
              <a:t> </a:t>
            </a:r>
            <a:r>
              <a:rPr lang="en-US" sz="1600" dirty="0" smtClean="0"/>
              <a:t>compensation</a:t>
            </a:r>
            <a:endParaRPr lang="en-US" sz="1600" dirty="0"/>
          </a:p>
          <a:p>
            <a:pPr marL="342900" indent="-342900">
              <a:buFont typeface="Arial"/>
              <a:buChar char="•"/>
            </a:pPr>
            <a:r>
              <a:rPr lang="en-US" sz="1600" dirty="0" smtClean="0"/>
              <a:t>BIG Splitter for dipole compensation </a:t>
            </a:r>
            <a:endParaRPr lang="en-US" sz="1600" dirty="0"/>
          </a:p>
          <a:p>
            <a:pPr marL="342900" indent="-342900">
              <a:buFont typeface="Arial"/>
              <a:buChar char="•"/>
            </a:pPr>
            <a:r>
              <a:rPr lang="en-US" sz="1600" dirty="0" smtClean="0"/>
              <a:t>2 RF loads</a:t>
            </a:r>
            <a:endParaRPr lang="en-US" sz="1600" dirty="0"/>
          </a:p>
          <a:p>
            <a:pPr marL="342900" indent="-342900">
              <a:buAutoNum type="arabicParenR"/>
            </a:pPr>
            <a:endParaRPr lang="en-US" sz="1600" dirty="0" smtClean="0"/>
          </a:p>
        </p:txBody>
      </p:sp>
      <p:sp>
        <p:nvSpPr>
          <p:cNvPr id="11" name="Text Box 2"/>
          <p:cNvSpPr txBox="1">
            <a:spLocks noChangeArrowheads="1"/>
          </p:cNvSpPr>
          <p:nvPr/>
        </p:nvSpPr>
        <p:spPr bwMode="auto">
          <a:xfrm>
            <a:off x="-3175" y="0"/>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The High-Gradient </a:t>
            </a:r>
            <a:r>
              <a:rPr lang="en-US" b="1" kern="0" dirty="0" err="1" smtClean="0">
                <a:solidFill>
                  <a:sysClr val="windowText" lastClr="000000"/>
                </a:solidFill>
                <a:latin typeface="Comic Sans MS" panose="030F0702030302020204" pitchFamily="66" charset="0"/>
                <a:ea typeface="+mn-ea"/>
              </a:rPr>
              <a:t>linac</a:t>
            </a:r>
            <a:endParaRPr lang="en-US" b="1" kern="0" dirty="0">
              <a:solidFill>
                <a:sysClr val="windowText" lastClr="000000"/>
              </a:solidFill>
              <a:latin typeface="Comic Sans MS" panose="030F0702030302020204" pitchFamily="66" charset="0"/>
              <a:ea typeface="+mn-ea"/>
            </a:endParaRPr>
          </a:p>
        </p:txBody>
      </p:sp>
      <p:sp>
        <p:nvSpPr>
          <p:cNvPr id="9" name="Rettangolo 1"/>
          <p:cNvSpPr/>
          <p:nvPr/>
        </p:nvSpPr>
        <p:spPr>
          <a:xfrm>
            <a:off x="3059832" y="620688"/>
            <a:ext cx="6264696" cy="400110"/>
          </a:xfrm>
          <a:prstGeom prst="rect">
            <a:avLst/>
          </a:prstGeom>
        </p:spPr>
        <p:txBody>
          <a:bodyPr wrap="square">
            <a:spAutoFit/>
          </a:bodyPr>
          <a:lstStyle/>
          <a:p>
            <a:r>
              <a:rPr lang="en-US" b="1" dirty="0" smtClean="0"/>
              <a:t>TW S-Band structures</a:t>
            </a:r>
            <a:r>
              <a:rPr lang="en-US" b="1" dirty="0"/>
              <a:t> </a:t>
            </a:r>
            <a:r>
              <a:rPr lang="en-US" b="1" dirty="0" smtClean="0"/>
              <a:t>from RI</a:t>
            </a:r>
          </a:p>
        </p:txBody>
      </p:sp>
    </p:spTree>
    <p:extLst>
      <p:ext uri="{BB962C8B-B14F-4D97-AF65-F5344CB8AC3E}">
        <p14:creationId xmlns:p14="http://schemas.microsoft.com/office/powerpoint/2010/main" val="3953609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7504" y="570166"/>
            <a:ext cx="4320480" cy="338554"/>
          </a:xfrm>
          <a:prstGeom prst="rect">
            <a:avLst/>
          </a:prstGeom>
          <a:solidFill>
            <a:schemeClr val="bg1"/>
          </a:solidFill>
          <a:ln>
            <a:noFill/>
          </a:ln>
        </p:spPr>
        <p:txBody>
          <a:bodyPr wrap="square" rtlCol="0">
            <a:spAutoFit/>
          </a:bodyPr>
          <a:lstStyle/>
          <a:p>
            <a:pPr defTabSz="457200" eaLnBrk="1" fontAlgn="auto" hangingPunct="1">
              <a:spcBef>
                <a:spcPts val="0"/>
              </a:spcBef>
              <a:spcAft>
                <a:spcPts val="0"/>
              </a:spcAft>
            </a:pPr>
            <a:r>
              <a:rPr lang="fr-FR" sz="1600" dirty="0" smtClean="0">
                <a:solidFill>
                  <a:prstClr val="black"/>
                </a:solidFill>
                <a:latin typeface="Comic Sans MS"/>
                <a:ea typeface="+mn-ea"/>
                <a:cs typeface="Comic Sans MS"/>
              </a:rPr>
              <a:t> </a:t>
            </a:r>
            <a:r>
              <a:rPr lang="fr-FR" sz="1600" dirty="0" err="1">
                <a:solidFill>
                  <a:prstClr val="black"/>
                </a:solidFill>
                <a:latin typeface="Comic Sans MS"/>
                <a:ea typeface="+mn-ea"/>
                <a:cs typeface="Comic Sans MS"/>
              </a:rPr>
              <a:t>B</a:t>
            </a:r>
            <a:r>
              <a:rPr lang="fr-FR" sz="1600" dirty="0" err="1" smtClean="0">
                <a:solidFill>
                  <a:prstClr val="black"/>
                </a:solidFill>
                <a:latin typeface="Comic Sans MS"/>
                <a:ea typeface="+mn-ea"/>
                <a:cs typeface="Comic Sans MS"/>
              </a:rPr>
              <a:t>ased</a:t>
            </a:r>
            <a:r>
              <a:rPr lang="fr-FR" sz="1600" dirty="0" smtClean="0">
                <a:solidFill>
                  <a:prstClr val="black"/>
                </a:solidFill>
                <a:latin typeface="Comic Sans MS"/>
                <a:ea typeface="+mn-ea"/>
                <a:cs typeface="Comic Sans MS"/>
              </a:rPr>
              <a:t> on </a:t>
            </a:r>
            <a:r>
              <a:rPr lang="fr-FR" sz="1600" dirty="0" err="1" smtClean="0">
                <a:solidFill>
                  <a:prstClr val="black"/>
                </a:solidFill>
                <a:latin typeface="Comic Sans MS"/>
                <a:ea typeface="+mn-ea"/>
                <a:cs typeface="Comic Sans MS"/>
              </a:rPr>
              <a:t>ThomX</a:t>
            </a:r>
            <a:r>
              <a:rPr lang="fr-FR" sz="1600" dirty="0" smtClean="0">
                <a:solidFill>
                  <a:prstClr val="black"/>
                </a:solidFill>
                <a:latin typeface="Comic Sans MS"/>
                <a:ea typeface="+mn-ea"/>
                <a:cs typeface="Comic Sans MS"/>
              </a:rPr>
              <a:t> RF Gun configuration</a:t>
            </a:r>
          </a:p>
        </p:txBody>
      </p:sp>
      <p:pic>
        <p:nvPicPr>
          <p:cNvPr id="5" name="Image 4"/>
          <p:cNvPicPr>
            <a:picLocks noChangeAspect="1"/>
          </p:cNvPicPr>
          <p:nvPr/>
        </p:nvPicPr>
        <p:blipFill>
          <a:blip r:embed="rId2"/>
          <a:stretch>
            <a:fillRect/>
          </a:stretch>
        </p:blipFill>
        <p:spPr>
          <a:xfrm>
            <a:off x="116988" y="1067198"/>
            <a:ext cx="4016193" cy="2121693"/>
          </a:xfrm>
          <a:prstGeom prst="rect">
            <a:avLst/>
          </a:prstGeom>
        </p:spPr>
      </p:pic>
      <p:cxnSp>
        <p:nvCxnSpPr>
          <p:cNvPr id="7" name="Connecteur droit avec flèche 6"/>
          <p:cNvCxnSpPr/>
          <p:nvPr/>
        </p:nvCxnSpPr>
        <p:spPr>
          <a:xfrm>
            <a:off x="648468" y="1930821"/>
            <a:ext cx="3406572" cy="47627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8" name="ZoneTexte 7"/>
          <p:cNvSpPr txBox="1"/>
          <p:nvPr/>
        </p:nvSpPr>
        <p:spPr>
          <a:xfrm>
            <a:off x="3325238" y="2564915"/>
            <a:ext cx="1135572" cy="276999"/>
          </a:xfrm>
          <a:prstGeom prst="rect">
            <a:avLst/>
          </a:prstGeom>
          <a:noFill/>
        </p:spPr>
        <p:txBody>
          <a:bodyPr wrap="none" rtlCol="0">
            <a:spAutoFit/>
          </a:bodyPr>
          <a:lstStyle/>
          <a:p>
            <a:pPr defTabSz="457200" eaLnBrk="1" fontAlgn="auto" hangingPunct="1">
              <a:spcBef>
                <a:spcPts val="0"/>
              </a:spcBef>
              <a:spcAft>
                <a:spcPts val="0"/>
              </a:spcAft>
            </a:pPr>
            <a:r>
              <a:rPr lang="fr-FR" sz="1200" dirty="0" err="1" smtClean="0">
                <a:solidFill>
                  <a:srgbClr val="FF0000"/>
                </a:solidFill>
                <a:latin typeface="Calibri"/>
                <a:ea typeface="+mn-ea"/>
              </a:rPr>
              <a:t>Beam</a:t>
            </a:r>
            <a:r>
              <a:rPr lang="fr-FR" sz="1200" dirty="0" smtClean="0">
                <a:solidFill>
                  <a:srgbClr val="FF0000"/>
                </a:solidFill>
                <a:latin typeface="Calibri"/>
                <a:ea typeface="+mn-ea"/>
              </a:rPr>
              <a:t> direction</a:t>
            </a:r>
            <a:endParaRPr lang="fr-FR" sz="1200" dirty="0">
              <a:solidFill>
                <a:srgbClr val="FF0000"/>
              </a:solidFill>
              <a:latin typeface="Calibri"/>
              <a:ea typeface="+mn-ea"/>
            </a:endParaRPr>
          </a:p>
        </p:txBody>
      </p:sp>
      <p:pic>
        <p:nvPicPr>
          <p:cNvPr id="10" name="Image 9"/>
          <p:cNvPicPr>
            <a:picLocks noChangeAspect="1"/>
          </p:cNvPicPr>
          <p:nvPr/>
        </p:nvPicPr>
        <p:blipFill>
          <a:blip r:embed="rId3"/>
          <a:stretch>
            <a:fillRect/>
          </a:stretch>
        </p:blipFill>
        <p:spPr>
          <a:xfrm>
            <a:off x="5437100" y="3405735"/>
            <a:ext cx="2993386" cy="2837646"/>
          </a:xfrm>
          <a:prstGeom prst="rect">
            <a:avLst/>
          </a:prstGeom>
        </p:spPr>
      </p:pic>
      <p:pic>
        <p:nvPicPr>
          <p:cNvPr id="12" name="Image 11"/>
          <p:cNvPicPr>
            <a:picLocks noChangeAspect="1"/>
          </p:cNvPicPr>
          <p:nvPr/>
        </p:nvPicPr>
        <p:blipFill>
          <a:blip r:embed="rId4"/>
          <a:stretch>
            <a:fillRect/>
          </a:stretch>
        </p:blipFill>
        <p:spPr>
          <a:xfrm>
            <a:off x="250398" y="3405735"/>
            <a:ext cx="4023039" cy="3300285"/>
          </a:xfrm>
          <a:prstGeom prst="rect">
            <a:avLst/>
          </a:prstGeom>
        </p:spPr>
      </p:pic>
      <p:pic>
        <p:nvPicPr>
          <p:cNvPr id="15" name="Image 14"/>
          <p:cNvPicPr>
            <a:picLocks noChangeAspect="1"/>
          </p:cNvPicPr>
          <p:nvPr/>
        </p:nvPicPr>
        <p:blipFill>
          <a:blip r:embed="rId5"/>
          <a:stretch>
            <a:fillRect/>
          </a:stretch>
        </p:blipFill>
        <p:spPr>
          <a:xfrm>
            <a:off x="4460810" y="876698"/>
            <a:ext cx="4589782" cy="2441140"/>
          </a:xfrm>
          <a:prstGeom prst="rect">
            <a:avLst/>
          </a:prstGeom>
        </p:spPr>
      </p:pic>
      <p:sp>
        <p:nvSpPr>
          <p:cNvPr id="14" name="Text Box 2"/>
          <p:cNvSpPr txBox="1">
            <a:spLocks noChangeArrowheads="1"/>
          </p:cNvSpPr>
          <p:nvPr/>
        </p:nvSpPr>
        <p:spPr bwMode="auto">
          <a:xfrm>
            <a:off x="-3175" y="0"/>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The  RF gun solenoids                   </a:t>
            </a:r>
            <a:endParaRPr lang="en-US" b="1" kern="0" dirty="0">
              <a:solidFill>
                <a:sysClr val="windowText" lastClr="000000"/>
              </a:solidFill>
              <a:latin typeface="Comic Sans MS" panose="030F0702030302020204" pitchFamily="66" charset="0"/>
              <a:ea typeface="+mn-ea"/>
            </a:endParaRPr>
          </a:p>
        </p:txBody>
      </p:sp>
      <p:sp>
        <p:nvSpPr>
          <p:cNvPr id="2" name="Rectangle 1"/>
          <p:cNvSpPr/>
          <p:nvPr/>
        </p:nvSpPr>
        <p:spPr>
          <a:xfrm>
            <a:off x="4860032" y="6042774"/>
            <a:ext cx="2938124" cy="338554"/>
          </a:xfrm>
          <a:prstGeom prst="rect">
            <a:avLst/>
          </a:prstGeom>
          <a:solidFill>
            <a:schemeClr val="bg1"/>
          </a:solidFill>
        </p:spPr>
        <p:txBody>
          <a:bodyPr wrap="none">
            <a:spAutoFit/>
          </a:bodyPr>
          <a:lstStyle/>
          <a:p>
            <a:pPr defTabSz="457200" eaLnBrk="1" fontAlgn="auto" hangingPunct="1">
              <a:spcBef>
                <a:spcPts val="0"/>
              </a:spcBef>
              <a:spcAft>
                <a:spcPts val="0"/>
              </a:spcAft>
            </a:pPr>
            <a:r>
              <a:rPr lang="fr-FR" sz="1600" i="1" dirty="0" smtClean="0">
                <a:solidFill>
                  <a:prstClr val="black"/>
                </a:solidFill>
                <a:latin typeface="Comic Sans MS"/>
                <a:cs typeface="Comic Sans MS"/>
              </a:rPr>
              <a:t>New </a:t>
            </a:r>
            <a:r>
              <a:rPr lang="fr-FR" sz="1600" i="1" dirty="0" err="1" smtClean="0">
                <a:solidFill>
                  <a:prstClr val="black"/>
                </a:solidFill>
                <a:latin typeface="Comic Sans MS"/>
                <a:cs typeface="Comic Sans MS"/>
              </a:rPr>
              <a:t>solenoids</a:t>
            </a:r>
            <a:r>
              <a:rPr lang="fr-FR" sz="1600" i="1" dirty="0" smtClean="0">
                <a:solidFill>
                  <a:prstClr val="black"/>
                </a:solidFill>
                <a:latin typeface="Comic Sans MS"/>
                <a:cs typeface="Comic Sans MS"/>
              </a:rPr>
              <a:t> configuration</a:t>
            </a:r>
            <a:endParaRPr lang="fr-FR" sz="1600" i="1" dirty="0">
              <a:solidFill>
                <a:prstClr val="black"/>
              </a:solidFill>
              <a:latin typeface="Comic Sans MS"/>
              <a:cs typeface="Comic Sans MS"/>
            </a:endParaRPr>
          </a:p>
        </p:txBody>
      </p:sp>
    </p:spTree>
    <p:extLst>
      <p:ext uri="{BB962C8B-B14F-4D97-AF65-F5344CB8AC3E}">
        <p14:creationId xmlns:p14="http://schemas.microsoft.com/office/powerpoint/2010/main" val="27857328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Final parameters:"/>
          <p:cNvSpPr/>
          <p:nvPr/>
        </p:nvSpPr>
        <p:spPr>
          <a:xfrm>
            <a:off x="179512" y="653688"/>
            <a:ext cx="8712968" cy="903104"/>
          </a:xfrm>
          <a:prstGeom prst="rect">
            <a:avLst/>
          </a:prstGeom>
          <a:ln w="12700">
            <a:miter lim="400000"/>
          </a:ln>
          <a:extLst>
            <a:ext uri="{C572A759-6A51-4108-AA02-DFA0A04FC94B}">
              <ma14:wrappingTextBoxFlag xmlns:ma14="http://schemas.microsoft.com/office/mac/drawingml/2011/main" val="1"/>
            </a:ext>
          </a:extLst>
        </p:spPr>
        <p:txBody>
          <a:bodyPr wrap="square" lIns="35705" tIns="35705" rIns="35705" bIns="35705" anchor="ctr">
            <a:spAutoFit/>
          </a:bodyPr>
          <a:lstStyle>
            <a:lvl1pPr>
              <a:defRPr b="1" u="sng">
                <a:latin typeface="Helvetica"/>
                <a:ea typeface="Helvetica"/>
                <a:cs typeface="Helvetica"/>
                <a:sym typeface="Helvetica"/>
              </a:defRPr>
            </a:lvl1pPr>
          </a:lstStyle>
          <a:p>
            <a:pPr algn="just" defTabSz="410625" eaLnBrk="1" fontAlgn="auto">
              <a:spcBef>
                <a:spcPts val="0"/>
              </a:spcBef>
              <a:spcAft>
                <a:spcPts val="0"/>
              </a:spcAft>
            </a:pPr>
            <a:r>
              <a:rPr lang="en-GB" sz="1800" b="0" u="none" kern="0" dirty="0" smtClean="0">
                <a:solidFill>
                  <a:srgbClr val="000000"/>
                </a:solidFill>
                <a:latin typeface="Comic Sans MS"/>
                <a:cs typeface="Comic Sans MS"/>
              </a:rPr>
              <a:t>Two triplets, flexible final conditions, with a Energy compression System (ECS) in the direct line and a dedicated Beam Energy Measurement in the deviated line.</a:t>
            </a:r>
            <a:endParaRPr sz="1800" kern="0" dirty="0">
              <a:solidFill>
                <a:srgbClr val="000000"/>
              </a:solidFill>
              <a:latin typeface="Comic Sans MS"/>
              <a:cs typeface="Comic Sans MS"/>
            </a:endParaRPr>
          </a:p>
        </p:txBody>
      </p:sp>
      <p:pic>
        <p:nvPicPr>
          <p:cNvPr id="235" name="PRAE_twiss.pdf" descr="PRAE_twiss.pdf"/>
          <p:cNvPicPr>
            <a:picLocks noChangeAspect="1"/>
          </p:cNvPicPr>
          <p:nvPr/>
        </p:nvPicPr>
        <p:blipFill>
          <a:blip r:embed="rId2">
            <a:extLst/>
          </a:blip>
          <a:srcRect/>
          <a:stretch>
            <a:fillRect/>
          </a:stretch>
        </p:blipFill>
        <p:spPr>
          <a:xfrm>
            <a:off x="4246236" y="1628800"/>
            <a:ext cx="5006286" cy="3744416"/>
          </a:xfrm>
          <a:prstGeom prst="rect">
            <a:avLst/>
          </a:prstGeom>
          <a:ln w="12700">
            <a:miter lim="400000"/>
          </a:ln>
        </p:spPr>
      </p:pic>
      <p:sp>
        <p:nvSpPr>
          <p:cNvPr id="236" name="Instrumentation line:"/>
          <p:cNvSpPr/>
          <p:nvPr/>
        </p:nvSpPr>
        <p:spPr>
          <a:xfrm>
            <a:off x="2701674" y="548680"/>
            <a:ext cx="72107" cy="379884"/>
          </a:xfrm>
          <a:prstGeom prst="rect">
            <a:avLst/>
          </a:prstGeom>
          <a:ln w="12700">
            <a:miter lim="400000"/>
          </a:ln>
          <a:extLst>
            <a:ext uri="{C572A759-6A51-4108-AA02-DFA0A04FC94B}">
              <ma14:wrappingTextBoxFlag xmlns:ma14="http://schemas.microsoft.com/office/mac/drawingml/2011/main" val="1"/>
            </a:ext>
          </a:extLst>
        </p:spPr>
        <p:txBody>
          <a:bodyPr wrap="none" lIns="35705" tIns="35705" rIns="35705" bIns="35705" anchor="ctr">
            <a:spAutoFit/>
          </a:bodyPr>
          <a:lstStyle>
            <a:lvl1pPr>
              <a:defRPr sz="3000" u="sng"/>
            </a:lvl1pPr>
          </a:lstStyle>
          <a:p>
            <a:pPr algn="ctr" defTabSz="410625" eaLnBrk="1" fontAlgn="auto">
              <a:spcBef>
                <a:spcPts val="0"/>
              </a:spcBef>
              <a:spcAft>
                <a:spcPts val="0"/>
              </a:spcAft>
            </a:pPr>
            <a:endParaRPr sz="2000" b="1" u="none" kern="0" dirty="0">
              <a:solidFill>
                <a:srgbClr val="000000"/>
              </a:solidFill>
              <a:latin typeface="Comic Sans MS"/>
              <a:ea typeface="Helvetica Light"/>
              <a:cs typeface="Comic Sans MS"/>
              <a:sym typeface="Helvetica Light"/>
            </a:endParaRPr>
          </a:p>
        </p:txBody>
      </p:sp>
      <p:sp>
        <p:nvSpPr>
          <p:cNvPr id="8" name="Text Box 2"/>
          <p:cNvSpPr txBox="1">
            <a:spLocks noChangeArrowheads="1"/>
          </p:cNvSpPr>
          <p:nvPr/>
        </p:nvSpPr>
        <p:spPr bwMode="auto">
          <a:xfrm>
            <a:off x="-3175" y="0"/>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Optics design and Simulations                        </a:t>
            </a:r>
            <a:endParaRPr lang="en-US" b="1" kern="0" dirty="0">
              <a:solidFill>
                <a:sysClr val="windowText" lastClr="000000"/>
              </a:solidFill>
              <a:latin typeface="Comic Sans MS" panose="030F0702030302020204" pitchFamily="66" charset="0"/>
              <a:ea typeface="+mn-ea"/>
            </a:endParaRPr>
          </a:p>
        </p:txBody>
      </p:sp>
      <p:sp>
        <p:nvSpPr>
          <p:cNvPr id="3" name="Rectangle 2"/>
          <p:cNvSpPr/>
          <p:nvPr/>
        </p:nvSpPr>
        <p:spPr>
          <a:xfrm>
            <a:off x="4860032" y="5157192"/>
            <a:ext cx="4572000" cy="1015663"/>
          </a:xfrm>
          <a:prstGeom prst="rect">
            <a:avLst/>
          </a:prstGeom>
        </p:spPr>
        <p:txBody>
          <a:bodyPr>
            <a:spAutoFit/>
          </a:bodyPr>
          <a:lstStyle/>
          <a:p>
            <a:pPr algn="ctr" defTabSz="410625" eaLnBrk="1" fontAlgn="auto">
              <a:spcBef>
                <a:spcPts val="0"/>
              </a:spcBef>
              <a:spcAft>
                <a:spcPts val="0"/>
              </a:spcAft>
            </a:pPr>
            <a:r>
              <a:rPr lang="en-US" b="1" kern="0" dirty="0" smtClean="0">
                <a:solidFill>
                  <a:srgbClr val="000000"/>
                </a:solidFill>
                <a:latin typeface="Comic Sans MS"/>
                <a:ea typeface="Helvetica Light"/>
                <a:cs typeface="Comic Sans MS"/>
                <a:sym typeface="Helvetica Light"/>
              </a:rPr>
              <a:t>Deviated line:</a:t>
            </a:r>
          </a:p>
          <a:p>
            <a:pPr algn="ctr" defTabSz="410625" eaLnBrk="1" fontAlgn="auto">
              <a:spcBef>
                <a:spcPts val="0"/>
              </a:spcBef>
              <a:spcAft>
                <a:spcPts val="0"/>
              </a:spcAft>
            </a:pPr>
            <a:r>
              <a:rPr lang="en-US" kern="0" dirty="0" smtClean="0">
                <a:solidFill>
                  <a:srgbClr val="000000"/>
                </a:solidFill>
                <a:latin typeface="Comic Sans MS"/>
                <a:ea typeface="Helvetica Light"/>
                <a:cs typeface="Comic Sans MS"/>
                <a:sym typeface="Helvetica Light"/>
              </a:rPr>
              <a:t>Instrumentation</a:t>
            </a:r>
            <a:r>
              <a:rPr lang="en-US" b="1" kern="0" dirty="0" smtClean="0">
                <a:solidFill>
                  <a:srgbClr val="000000"/>
                </a:solidFill>
                <a:latin typeface="Comic Sans MS"/>
                <a:ea typeface="Helvetica Light"/>
                <a:cs typeface="Comic Sans MS"/>
                <a:sym typeface="Helvetica Light"/>
              </a:rPr>
              <a:t> </a:t>
            </a:r>
          </a:p>
          <a:p>
            <a:pPr algn="ctr" defTabSz="410625" eaLnBrk="1" fontAlgn="auto">
              <a:spcBef>
                <a:spcPts val="0"/>
              </a:spcBef>
              <a:spcAft>
                <a:spcPts val="0"/>
              </a:spcAft>
            </a:pPr>
            <a:endParaRPr lang="en-US" b="1" kern="0" dirty="0">
              <a:solidFill>
                <a:srgbClr val="000000"/>
              </a:solidFill>
              <a:latin typeface="Comic Sans MS"/>
              <a:ea typeface="Helvetica Light"/>
              <a:cs typeface="Comic Sans MS"/>
              <a:sym typeface="Helvetica Light"/>
            </a:endParaRPr>
          </a:p>
        </p:txBody>
      </p:sp>
      <p:pic>
        <p:nvPicPr>
          <p:cNvPr id="11" name="PRAE_twiss.pdf" descr="PRAE_twiss.pdf"/>
          <p:cNvPicPr>
            <a:picLocks noChangeAspect="1"/>
          </p:cNvPicPr>
          <p:nvPr/>
        </p:nvPicPr>
        <p:blipFill>
          <a:blip r:embed="rId3">
            <a:extLst/>
          </a:blip>
          <a:srcRect/>
          <a:stretch>
            <a:fillRect/>
          </a:stretch>
        </p:blipFill>
        <p:spPr>
          <a:xfrm>
            <a:off x="-180528" y="1484784"/>
            <a:ext cx="5184576" cy="4006264"/>
          </a:xfrm>
          <a:prstGeom prst="rect">
            <a:avLst/>
          </a:prstGeom>
          <a:ln w="12700">
            <a:miter lim="400000"/>
          </a:ln>
        </p:spPr>
      </p:pic>
      <p:sp>
        <p:nvSpPr>
          <p:cNvPr id="4" name="Rectangle 3"/>
          <p:cNvSpPr/>
          <p:nvPr/>
        </p:nvSpPr>
        <p:spPr>
          <a:xfrm>
            <a:off x="323528" y="5157192"/>
            <a:ext cx="3888432" cy="720080"/>
          </a:xfrm>
          <a:prstGeom prst="rect">
            <a:avLst/>
          </a:prstGeom>
        </p:spPr>
        <p:txBody>
          <a:bodyPr wrap="square">
            <a:spAutoFit/>
          </a:bodyPr>
          <a:lstStyle/>
          <a:p>
            <a:pPr algn="ctr" defTabSz="410625" eaLnBrk="1" fontAlgn="auto">
              <a:spcBef>
                <a:spcPts val="0"/>
              </a:spcBef>
              <a:spcAft>
                <a:spcPts val="0"/>
              </a:spcAft>
            </a:pPr>
            <a:r>
              <a:rPr lang="en-US" b="1" kern="0" dirty="0" smtClean="0">
                <a:solidFill>
                  <a:srgbClr val="000000"/>
                </a:solidFill>
                <a:latin typeface="Comic Sans MS"/>
                <a:ea typeface="Helvetica Light"/>
                <a:cs typeface="Comic Sans MS"/>
                <a:sym typeface="Helvetica Light"/>
              </a:rPr>
              <a:t>Direct line: </a:t>
            </a:r>
          </a:p>
          <a:p>
            <a:pPr algn="ctr" defTabSz="410625" eaLnBrk="1" fontAlgn="auto">
              <a:spcBef>
                <a:spcPts val="0"/>
              </a:spcBef>
              <a:spcAft>
                <a:spcPts val="0"/>
              </a:spcAft>
            </a:pPr>
            <a:r>
              <a:rPr lang="en-US" kern="0" dirty="0" err="1" smtClean="0">
                <a:solidFill>
                  <a:srgbClr val="000000"/>
                </a:solidFill>
                <a:latin typeface="Comic Sans MS"/>
                <a:ea typeface="Helvetica Light"/>
                <a:cs typeface="Comic Sans MS"/>
                <a:sym typeface="Helvetica Light"/>
              </a:rPr>
              <a:t>ProRad</a:t>
            </a:r>
            <a:r>
              <a:rPr lang="en-US" kern="0" dirty="0" smtClean="0">
                <a:solidFill>
                  <a:srgbClr val="000000"/>
                </a:solidFill>
                <a:latin typeface="Comic Sans MS"/>
                <a:ea typeface="Helvetica Light"/>
                <a:cs typeface="Comic Sans MS"/>
                <a:sym typeface="Helvetica Light"/>
              </a:rPr>
              <a:t> and Radiobiology </a:t>
            </a:r>
            <a:endParaRPr lang="en-US" kern="0" dirty="0">
              <a:solidFill>
                <a:srgbClr val="000000"/>
              </a:solidFill>
              <a:latin typeface="Comic Sans MS"/>
              <a:ea typeface="Helvetica Light"/>
              <a:cs typeface="Comic Sans MS"/>
              <a:sym typeface="Helvetica Light"/>
            </a:endParaRPr>
          </a:p>
        </p:txBody>
      </p:sp>
    </p:spTree>
    <p:extLst>
      <p:ext uri="{BB962C8B-B14F-4D97-AF65-F5344CB8AC3E}">
        <p14:creationId xmlns:p14="http://schemas.microsoft.com/office/powerpoint/2010/main" val="2930624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787516" y="3657471"/>
            <a:ext cx="2456892" cy="461665"/>
          </a:xfrm>
          <a:prstGeom prst="rect">
            <a:avLst/>
          </a:prstGeom>
        </p:spPr>
        <p:txBody>
          <a:bodyPr wrap="square">
            <a:spAutoFit/>
          </a:bodyPr>
          <a:lstStyle/>
          <a:p>
            <a:pPr>
              <a:spcBef>
                <a:spcPts val="600"/>
              </a:spcBef>
              <a:spcAft>
                <a:spcPts val="600"/>
              </a:spcAft>
            </a:pPr>
            <a:r>
              <a:rPr lang="en-GB" sz="1200" b="1" dirty="0">
                <a:solidFill>
                  <a:srgbClr val="C00000"/>
                </a:solidFill>
                <a:latin typeface="Comic Sans MS" panose="030F0702030302020204" pitchFamily="66" charset="0"/>
                <a:ea typeface="Times New Roman" panose="02020603050405020304" pitchFamily="18" charset="0"/>
              </a:rPr>
              <a:t>Beam performances at the exit of linac</a:t>
            </a:r>
            <a:endParaRPr lang="fr-FR" sz="1200" b="1" dirty="0">
              <a:solidFill>
                <a:srgbClr val="C00000"/>
              </a:solidFill>
              <a:latin typeface="Comic Sans MS" panose="030F0702030302020204" pitchFamily="66" charset="0"/>
              <a:ea typeface="Times New Roman" panose="02020603050405020304" pitchFamily="18" charset="0"/>
            </a:endParaRPr>
          </a:p>
        </p:txBody>
      </p:sp>
      <p:sp>
        <p:nvSpPr>
          <p:cNvPr id="8" name="Rectangle 7"/>
          <p:cNvSpPr/>
          <p:nvPr/>
        </p:nvSpPr>
        <p:spPr>
          <a:xfrm>
            <a:off x="539552" y="620688"/>
            <a:ext cx="2046904" cy="307777"/>
          </a:xfrm>
          <a:prstGeom prst="rect">
            <a:avLst/>
          </a:prstGeom>
        </p:spPr>
        <p:txBody>
          <a:bodyPr wrap="none">
            <a:spAutoFit/>
          </a:bodyPr>
          <a:lstStyle/>
          <a:p>
            <a:pPr>
              <a:spcBef>
                <a:spcPts val="600"/>
              </a:spcBef>
              <a:spcAft>
                <a:spcPts val="300"/>
              </a:spcAft>
            </a:pPr>
            <a:r>
              <a:rPr lang="en-GB" sz="1400" b="1" i="1" dirty="0">
                <a:solidFill>
                  <a:srgbClr val="C00000"/>
                </a:solidFill>
                <a:latin typeface="Comic Sans MS" panose="030F0702030302020204" pitchFamily="66" charset="0"/>
                <a:ea typeface="Times New Roman" panose="02020603050405020304" pitchFamily="18" charset="0"/>
                <a:cs typeface="Times New Roman" panose="02020603050405020304" pitchFamily="18" charset="0"/>
              </a:rPr>
              <a:t>RF-track simulations </a:t>
            </a:r>
            <a:endParaRPr lang="fr-FR" sz="1400" b="1" dirty="0">
              <a:solidFill>
                <a:srgbClr val="C00000"/>
              </a:solidFill>
              <a:latin typeface="Comic Sans MS" panose="030F0702030302020204" pitchFamily="66" charset="0"/>
              <a:ea typeface="Times New Roman" panose="02020603050405020304" pitchFamily="18" charset="0"/>
              <a:cs typeface="Times New Roman" panose="02020603050405020304" pitchFamily="18" charset="0"/>
            </a:endParaRPr>
          </a:p>
        </p:txBody>
      </p:sp>
      <p:sp>
        <p:nvSpPr>
          <p:cNvPr id="10" name="Rectangle 9"/>
          <p:cNvSpPr/>
          <p:nvPr/>
        </p:nvSpPr>
        <p:spPr>
          <a:xfrm>
            <a:off x="467544" y="908720"/>
            <a:ext cx="8280920" cy="830997"/>
          </a:xfrm>
          <a:prstGeom prst="rect">
            <a:avLst/>
          </a:prstGeom>
        </p:spPr>
        <p:txBody>
          <a:bodyPr wrap="square">
            <a:spAutoFit/>
          </a:bodyPr>
          <a:lstStyle/>
          <a:p>
            <a:pPr marL="171450" indent="-171450" algn="just">
              <a:buFont typeface="Arial" panose="020B0604020202020204" pitchFamily="34" charset="0"/>
              <a:buChar char="•"/>
            </a:pPr>
            <a:r>
              <a:rPr lang="en-GB" sz="1200" b="1" dirty="0">
                <a:latin typeface="Comic Sans MS" panose="030F0702030302020204" pitchFamily="66" charset="0"/>
              </a:rPr>
              <a:t>RF-Track is a novel tracking code developed at CERN for the optimization of low-energy linacs in presence of space-charge effects. The RF structures are described  by means of the 3D electromagnetic fields and it is able to treat directly the output of HFSS or CST programs. </a:t>
            </a:r>
            <a:endParaRPr lang="fr-FR" sz="1200" b="1" dirty="0">
              <a:latin typeface="Comic Sans MS" panose="030F0702030302020204" pitchFamily="66" charset="0"/>
            </a:endParaRPr>
          </a:p>
          <a:p>
            <a:r>
              <a:rPr lang="en-GB" sz="1200" b="1" dirty="0">
                <a:latin typeface="Comic Sans MS" panose="030F0702030302020204" pitchFamily="66" charset="0"/>
                <a:ea typeface="Times New Roman" panose="02020603050405020304" pitchFamily="18" charset="0"/>
                <a:cs typeface="Times New Roman" panose="02020603050405020304" pitchFamily="18" charset="0"/>
              </a:rPr>
              <a:t> </a:t>
            </a:r>
            <a:endParaRPr lang="fr-FR" sz="1200" b="1" dirty="0">
              <a:latin typeface="Comic Sans MS" panose="030F0702030302020204" pitchFamily="66" charset="0"/>
            </a:endParaRPr>
          </a:p>
        </p:txBody>
      </p:sp>
      <p:pic>
        <p:nvPicPr>
          <p:cNvPr id="37890"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b="15913"/>
          <a:stretch/>
        </p:blipFill>
        <p:spPr bwMode="auto">
          <a:xfrm>
            <a:off x="2766322" y="2015809"/>
            <a:ext cx="3761214"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necteur en angle 32"/>
          <p:cNvCxnSpPr>
            <a:cxnSpLocks noChangeShapeType="1"/>
          </p:cNvCxnSpPr>
          <p:nvPr/>
        </p:nvCxnSpPr>
        <p:spPr bwMode="auto">
          <a:xfrm rot="10800000">
            <a:off x="3706868" y="3127796"/>
            <a:ext cx="373856" cy="350838"/>
          </a:xfrm>
          <a:prstGeom prst="bentConnector3">
            <a:avLst>
              <a:gd name="adj1" fmla="val 50000"/>
            </a:avLst>
          </a:prstGeom>
          <a:noFill/>
          <a:ln w="19050">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14" name="ZoneTexte 31"/>
          <p:cNvSpPr txBox="1">
            <a:spLocks noChangeArrowheads="1"/>
          </p:cNvSpPr>
          <p:nvPr/>
        </p:nvSpPr>
        <p:spPr bwMode="auto">
          <a:xfrm>
            <a:off x="4069712" y="3322978"/>
            <a:ext cx="1870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r>
              <a:rPr lang="fr-FR" sz="1200" b="1" dirty="0">
                <a:latin typeface="Comic Sans MS" panose="030F0702030302020204" pitchFamily="66" charset="0"/>
                <a:ea typeface="MS PGothic" panose="020B0600070205080204" pitchFamily="34" charset="-128"/>
              </a:rPr>
              <a:t>Focusing solenoid  </a:t>
            </a:r>
          </a:p>
        </p:txBody>
      </p:sp>
      <p:sp>
        <p:nvSpPr>
          <p:cNvPr id="15" name="ZoneTexte 9"/>
          <p:cNvSpPr txBox="1">
            <a:spLocks noChangeArrowheads="1"/>
          </p:cNvSpPr>
          <p:nvPr/>
        </p:nvSpPr>
        <p:spPr bwMode="auto">
          <a:xfrm>
            <a:off x="1598996" y="2638495"/>
            <a:ext cx="11799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r>
              <a:rPr lang="fr-FR" sz="1200" b="1" dirty="0">
                <a:latin typeface="Comic Sans MS" panose="030F0702030302020204" pitchFamily="66" charset="0"/>
                <a:ea typeface="MS PGothic" panose="020B0600070205080204" pitchFamily="34" charset="-128"/>
              </a:rPr>
              <a:t>Bucking solenoid  </a:t>
            </a:r>
          </a:p>
        </p:txBody>
      </p:sp>
      <p:cxnSp>
        <p:nvCxnSpPr>
          <p:cNvPr id="16" name="Connecteur en angle 32"/>
          <p:cNvCxnSpPr>
            <a:cxnSpLocks noChangeShapeType="1"/>
          </p:cNvCxnSpPr>
          <p:nvPr/>
        </p:nvCxnSpPr>
        <p:spPr bwMode="auto">
          <a:xfrm flipV="1">
            <a:off x="2615113" y="2557097"/>
            <a:ext cx="302419" cy="242888"/>
          </a:xfrm>
          <a:prstGeom prst="bentConnector3">
            <a:avLst>
              <a:gd name="adj1" fmla="val 50000"/>
            </a:avLst>
          </a:prstGeom>
          <a:noFill/>
          <a:ln w="19050">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graphicFrame>
        <p:nvGraphicFramePr>
          <p:cNvPr id="11" name="Tableau 10"/>
          <p:cNvGraphicFramePr>
            <a:graphicFrameLocks noGrp="1"/>
          </p:cNvGraphicFramePr>
          <p:nvPr>
            <p:extLst>
              <p:ext uri="{D42A27DB-BD31-4B8C-83A1-F6EECF244321}">
                <p14:modId xmlns:p14="http://schemas.microsoft.com/office/powerpoint/2010/main" val="531667487"/>
              </p:ext>
            </p:extLst>
          </p:nvPr>
        </p:nvGraphicFramePr>
        <p:xfrm>
          <a:off x="5881173" y="4261946"/>
          <a:ext cx="2363235" cy="1111270"/>
        </p:xfrm>
        <a:graphic>
          <a:graphicData uri="http://schemas.openxmlformats.org/drawingml/2006/table">
            <a:tbl>
              <a:tblPr firstRow="1" firstCol="1" bandRow="1">
                <a:tableStyleId>{5C22544A-7EE6-4342-B048-85BDC9FD1C3A}</a:tableStyleId>
              </a:tblPr>
              <a:tblGrid>
                <a:gridCol w="1297792"/>
                <a:gridCol w="1065443"/>
              </a:tblGrid>
              <a:tr h="222254">
                <a:tc>
                  <a:txBody>
                    <a:bodyPr/>
                    <a:lstStyle/>
                    <a:p>
                      <a:pPr indent="68580">
                        <a:spcAft>
                          <a:spcPts val="0"/>
                        </a:spcAft>
                      </a:pPr>
                      <a:r>
                        <a:rPr lang="en-GB" sz="1200" b="1" dirty="0">
                          <a:solidFill>
                            <a:schemeClr val="tx1"/>
                          </a:solidFill>
                          <a:effectLst/>
                          <a:latin typeface="Comic Sans MS" panose="030F0702030302020204" pitchFamily="66" charset="0"/>
                        </a:rPr>
                        <a:t>E [MeV]</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200" b="1" dirty="0">
                          <a:solidFill>
                            <a:schemeClr val="tx1"/>
                          </a:solidFill>
                          <a:effectLst/>
                          <a:latin typeface="Comic Sans MS" panose="030F0702030302020204" pitchFamily="66" charset="0"/>
                        </a:rPr>
                        <a:t>67</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254">
                <a:tc>
                  <a:txBody>
                    <a:bodyPr/>
                    <a:lstStyle/>
                    <a:p>
                      <a:pPr indent="68580">
                        <a:spcAft>
                          <a:spcPts val="0"/>
                        </a:spcAft>
                      </a:pPr>
                      <a:r>
                        <a:rPr lang="en-GB" sz="1200" b="1" dirty="0">
                          <a:solidFill>
                            <a:schemeClr val="tx1"/>
                          </a:solidFill>
                          <a:effectLst/>
                          <a:latin typeface="Comic Sans MS" panose="030F0702030302020204" pitchFamily="66" charset="0"/>
                        </a:rPr>
                        <a:t>∆E/E [%]</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200" b="1" dirty="0" smtClean="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rPr>
                        <a:t>0.2</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254">
                <a:tc>
                  <a:txBody>
                    <a:bodyPr/>
                    <a:lstStyle/>
                    <a:p>
                      <a:pPr indent="68580">
                        <a:spcAft>
                          <a:spcPts val="0"/>
                        </a:spcAft>
                      </a:pPr>
                      <a:r>
                        <a:rPr lang="en-GB" sz="1200" b="1" dirty="0">
                          <a:solidFill>
                            <a:schemeClr val="tx1"/>
                          </a:solidFill>
                          <a:effectLst/>
                          <a:latin typeface="Comic Sans MS" panose="030F0702030302020204" pitchFamily="66" charset="0"/>
                        </a:rPr>
                        <a:t>ε</a:t>
                      </a:r>
                      <a:r>
                        <a:rPr lang="en-GB" sz="1200" b="1" baseline="-25000" dirty="0">
                          <a:solidFill>
                            <a:schemeClr val="tx1"/>
                          </a:solidFill>
                          <a:effectLst/>
                          <a:latin typeface="Comic Sans MS" panose="030F0702030302020204" pitchFamily="66" charset="0"/>
                        </a:rPr>
                        <a:t>x, y</a:t>
                      </a:r>
                      <a:r>
                        <a:rPr lang="en-GB" sz="1200" b="1" dirty="0">
                          <a:solidFill>
                            <a:schemeClr val="tx1"/>
                          </a:solidFill>
                          <a:effectLst/>
                          <a:latin typeface="Comic Sans MS" panose="030F0702030302020204" pitchFamily="66" charset="0"/>
                        </a:rPr>
                        <a:t> [mm mrad]</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200" b="1" dirty="0" smtClean="0">
                          <a:solidFill>
                            <a:schemeClr val="tx1"/>
                          </a:solidFill>
                          <a:effectLst/>
                          <a:latin typeface="Comic Sans MS" panose="030F0702030302020204" pitchFamily="66" charset="0"/>
                        </a:rPr>
                        <a:t>5.31/5.40</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254">
                <a:tc>
                  <a:txBody>
                    <a:bodyPr/>
                    <a:lstStyle/>
                    <a:p>
                      <a:pPr indent="68580">
                        <a:spcAft>
                          <a:spcPts val="0"/>
                        </a:spcAft>
                      </a:pPr>
                      <a:r>
                        <a:rPr lang="en-GB" sz="1200" b="1" dirty="0">
                          <a:solidFill>
                            <a:schemeClr val="tx1"/>
                          </a:solidFill>
                          <a:effectLst/>
                          <a:latin typeface="Comic Sans MS" panose="030F0702030302020204" pitchFamily="66" charset="0"/>
                        </a:rPr>
                        <a:t>σ</a:t>
                      </a:r>
                      <a:r>
                        <a:rPr lang="en-GB" sz="1200" b="1" baseline="-25000" dirty="0">
                          <a:solidFill>
                            <a:schemeClr val="tx1"/>
                          </a:solidFill>
                          <a:effectLst/>
                          <a:latin typeface="Comic Sans MS" panose="030F0702030302020204" pitchFamily="66" charset="0"/>
                        </a:rPr>
                        <a:t>x, y</a:t>
                      </a:r>
                      <a:r>
                        <a:rPr lang="en-GB" sz="1200" b="1" dirty="0">
                          <a:solidFill>
                            <a:schemeClr val="tx1"/>
                          </a:solidFill>
                          <a:effectLst/>
                          <a:latin typeface="Comic Sans MS" panose="030F0702030302020204" pitchFamily="66" charset="0"/>
                        </a:rPr>
                        <a:t> [mm]</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200" b="1" dirty="0" smtClean="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rPr>
                        <a:t>0.66/0.65</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254">
                <a:tc>
                  <a:txBody>
                    <a:bodyPr/>
                    <a:lstStyle/>
                    <a:p>
                      <a:pPr indent="68580">
                        <a:spcAft>
                          <a:spcPts val="0"/>
                        </a:spcAft>
                      </a:pPr>
                      <a:r>
                        <a:rPr lang="el-GR" sz="1200" b="1" baseline="0" dirty="0" smtClean="0">
                          <a:solidFill>
                            <a:schemeClr val="tx1"/>
                          </a:solidFill>
                          <a:effectLst/>
                          <a:latin typeface="Comic Sans MS" panose="030F0702030302020204" pitchFamily="66" charset="0"/>
                          <a:ea typeface="+mn-ea"/>
                          <a:cs typeface="+mn-cs"/>
                        </a:rPr>
                        <a:t>β</a:t>
                      </a:r>
                      <a:r>
                        <a:rPr lang="fr-FR" sz="1200" b="1" baseline="-25000" dirty="0" smtClean="0">
                          <a:solidFill>
                            <a:schemeClr val="tx1"/>
                          </a:solidFill>
                          <a:effectLst/>
                          <a:latin typeface="Comic Sans MS" panose="030F0702030302020204" pitchFamily="66" charset="0"/>
                          <a:ea typeface="+mn-ea"/>
                          <a:cs typeface="+mn-cs"/>
                        </a:rPr>
                        <a:t>x,y</a:t>
                      </a:r>
                      <a:r>
                        <a:rPr lang="en-GB" sz="1200" b="1" dirty="0" smtClean="0">
                          <a:solidFill>
                            <a:schemeClr val="tx1"/>
                          </a:solidFill>
                          <a:effectLst/>
                          <a:latin typeface="Comic Sans MS" panose="030F0702030302020204" pitchFamily="66" charset="0"/>
                          <a:ea typeface="+mn-ea"/>
                          <a:cs typeface="+mn-cs"/>
                        </a:rPr>
                        <a:t> [m]</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200" b="1" kern="1200" dirty="0" smtClean="0">
                          <a:solidFill>
                            <a:schemeClr val="dk1"/>
                          </a:solidFill>
                          <a:effectLst/>
                          <a:latin typeface="Comic Sans MS" panose="030F0702030302020204" pitchFamily="66" charset="0"/>
                          <a:ea typeface="+mn-ea"/>
                          <a:cs typeface="+mn-cs"/>
                        </a:rPr>
                        <a:t>10.33/10.96</a:t>
                      </a:r>
                      <a:endParaRPr lang="fr-FR" sz="1200" b="1" dirty="0">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Rectangle 11"/>
          <p:cNvSpPr/>
          <p:nvPr/>
        </p:nvSpPr>
        <p:spPr>
          <a:xfrm>
            <a:off x="3203848" y="6237312"/>
            <a:ext cx="5248552" cy="276999"/>
          </a:xfrm>
          <a:prstGeom prst="rect">
            <a:avLst/>
          </a:prstGeom>
        </p:spPr>
        <p:txBody>
          <a:bodyPr wrap="none">
            <a:spAutoFit/>
          </a:bodyPr>
          <a:lstStyle/>
          <a:p>
            <a:r>
              <a:rPr lang="en-GB" sz="1200" b="1" dirty="0">
                <a:solidFill>
                  <a:srgbClr val="0070C0"/>
                </a:solidFill>
                <a:latin typeface="Comic Sans MS" panose="030F0702030302020204" pitchFamily="66" charset="0"/>
                <a:ea typeface="Times New Roman" panose="02020603050405020304" pitchFamily="18" charset="0"/>
                <a:cs typeface="Times New Roman" panose="02020603050405020304" pitchFamily="18" charset="0"/>
              </a:rPr>
              <a:t>A. Vnuchenko et al, </a:t>
            </a:r>
            <a:r>
              <a:rPr lang="en-US" sz="1200" b="1" dirty="0">
                <a:solidFill>
                  <a:srgbClr val="0070C0"/>
                </a:solidFill>
                <a:latin typeface="Comic Sans MS" panose="030F0702030302020204" pitchFamily="66" charset="0"/>
              </a:rPr>
              <a:t>Proceedings of IPAC 2018, </a:t>
            </a:r>
            <a:r>
              <a:rPr lang="fr-FR" sz="1200" b="1" dirty="0">
                <a:solidFill>
                  <a:srgbClr val="0070C0"/>
                </a:solidFill>
                <a:latin typeface="Comic Sans MS" panose="030F0702030302020204" pitchFamily="66" charset="0"/>
              </a:rPr>
              <a:t>Vancouver, Canada</a:t>
            </a:r>
          </a:p>
        </p:txBody>
      </p:sp>
      <p:sp>
        <p:nvSpPr>
          <p:cNvPr id="17" name="Rectangle 16"/>
          <p:cNvSpPr/>
          <p:nvPr/>
        </p:nvSpPr>
        <p:spPr>
          <a:xfrm>
            <a:off x="876592" y="1628800"/>
            <a:ext cx="7799863" cy="461665"/>
          </a:xfrm>
          <a:prstGeom prst="rect">
            <a:avLst/>
          </a:prstGeom>
        </p:spPr>
        <p:txBody>
          <a:bodyPr wrap="square">
            <a:spAutoFit/>
          </a:bodyPr>
          <a:lstStyle/>
          <a:p>
            <a:pPr marL="171450" indent="-171450">
              <a:buFont typeface="Arial" panose="020B0604020202020204" pitchFamily="34" charset="0"/>
              <a:buChar char="•"/>
            </a:pPr>
            <a:r>
              <a:rPr lang="en-GB" sz="1200" b="1" dirty="0">
                <a:latin typeface="Comic Sans MS" panose="030F0702030302020204" pitchFamily="66" charset="0"/>
                <a:ea typeface="Times New Roman" panose="02020603050405020304" pitchFamily="18" charset="0"/>
                <a:cs typeface="Times New Roman" panose="02020603050405020304" pitchFamily="18" charset="0"/>
              </a:rPr>
              <a:t>Subsequent calculations are performed using the full 3D EM field </a:t>
            </a:r>
            <a:r>
              <a:rPr lang="en-GB" sz="1200" dirty="0">
                <a:latin typeface="Comic Sans MS" panose="030F0702030302020204" pitchFamily="66" charset="0"/>
                <a:ea typeface="Times New Roman" panose="02020603050405020304" pitchFamily="18" charset="0"/>
                <a:cs typeface="Times New Roman" panose="02020603050405020304" pitchFamily="18" charset="0"/>
              </a:rPr>
              <a:t>(97 cells) </a:t>
            </a:r>
            <a:r>
              <a:rPr lang="en-GB" sz="1200" b="1" dirty="0">
                <a:latin typeface="Comic Sans MS" panose="030F0702030302020204" pitchFamily="66" charset="0"/>
                <a:ea typeface="Times New Roman" panose="02020603050405020304" pitchFamily="18" charset="0"/>
                <a:cs typeface="Times New Roman" panose="02020603050405020304" pitchFamily="18" charset="0"/>
              </a:rPr>
              <a:t>of the HG  accelerating  structure generated via CST.</a:t>
            </a:r>
            <a:endParaRPr lang="fr-FR" sz="1200" b="1" dirty="0">
              <a:latin typeface="Comic Sans MS" panose="030F0702030302020204" pitchFamily="66" charset="0"/>
            </a:endParaRPr>
          </a:p>
        </p:txBody>
      </p:sp>
      <p:pic>
        <p:nvPicPr>
          <p:cNvPr id="37891" name="Picture 8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3435" y="3769320"/>
            <a:ext cx="1512973"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8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58527" y="3798910"/>
            <a:ext cx="1510397"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99454" y="3783096"/>
            <a:ext cx="1522595"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931005" y="3438614"/>
            <a:ext cx="1259372" cy="600164"/>
          </a:xfrm>
          <a:prstGeom prst="rect">
            <a:avLst/>
          </a:prstGeom>
        </p:spPr>
        <p:txBody>
          <a:bodyPr wrap="square">
            <a:spAutoFit/>
          </a:bodyPr>
          <a:lstStyle/>
          <a:p>
            <a:pPr algn="ctr"/>
            <a:r>
              <a:rPr lang="en-GB" sz="1100" b="1" dirty="0">
                <a:solidFill>
                  <a:srgbClr val="C00000"/>
                </a:solidFill>
                <a:latin typeface="Comic Sans MS" panose="030F0702030302020204" pitchFamily="66" charset="0"/>
                <a:ea typeface="Times New Roman" panose="02020603050405020304" pitchFamily="18" charset="0"/>
                <a:cs typeface="Times New Roman" panose="02020603050405020304" pitchFamily="18" charset="0"/>
              </a:rPr>
              <a:t>Beam profiles     at the exit of linac </a:t>
            </a:r>
            <a:endParaRPr lang="fr-FR" sz="1100" b="1" dirty="0">
              <a:solidFill>
                <a:srgbClr val="C00000"/>
              </a:solidFill>
              <a:latin typeface="Comic Sans MS" panose="030F0702030302020204" pitchFamily="66" charset="0"/>
            </a:endParaRPr>
          </a:p>
        </p:txBody>
      </p:sp>
      <p:sp>
        <p:nvSpPr>
          <p:cNvPr id="19" name="Rectangle 18"/>
          <p:cNvSpPr/>
          <p:nvPr/>
        </p:nvSpPr>
        <p:spPr>
          <a:xfrm>
            <a:off x="2429166" y="3632522"/>
            <a:ext cx="2904010" cy="246221"/>
          </a:xfrm>
          <a:prstGeom prst="rect">
            <a:avLst/>
          </a:prstGeom>
        </p:spPr>
        <p:txBody>
          <a:bodyPr wrap="none">
            <a:spAutoFit/>
          </a:bodyPr>
          <a:lstStyle/>
          <a:p>
            <a:r>
              <a:rPr lang="en-GB" sz="1000" b="1" dirty="0">
                <a:solidFill>
                  <a:srgbClr val="C00000"/>
                </a:solidFill>
                <a:latin typeface="Comic Sans MS" panose="030F0702030302020204" pitchFamily="66" charset="0"/>
                <a:ea typeface="Times New Roman" panose="02020603050405020304" pitchFamily="18" charset="0"/>
                <a:cs typeface="Times New Roman" panose="02020603050405020304" pitchFamily="18" charset="0"/>
              </a:rPr>
              <a:t>transverse phase space at the exit of linac </a:t>
            </a:r>
            <a:endParaRPr lang="fr-FR" sz="1000" b="1" dirty="0">
              <a:solidFill>
                <a:srgbClr val="C00000"/>
              </a:solidFill>
              <a:latin typeface="Comic Sans MS" panose="030F0702030302020204" pitchFamily="66" charset="0"/>
            </a:endParaRPr>
          </a:p>
        </p:txBody>
      </p:sp>
      <p:sp>
        <p:nvSpPr>
          <p:cNvPr id="24" name="Rectangle 23"/>
          <p:cNvSpPr/>
          <p:nvPr/>
        </p:nvSpPr>
        <p:spPr>
          <a:xfrm>
            <a:off x="876592" y="5672281"/>
            <a:ext cx="6359703" cy="276999"/>
          </a:xfrm>
          <a:prstGeom prst="rect">
            <a:avLst/>
          </a:prstGeom>
        </p:spPr>
        <p:txBody>
          <a:bodyPr wrap="square">
            <a:spAutoFit/>
          </a:bodyPr>
          <a:lstStyle/>
          <a:p>
            <a:pPr marL="342900" indent="-342900">
              <a:buFont typeface="Wingdings" panose="05000000000000000000" pitchFamily="2" charset="2"/>
              <a:buChar char=""/>
              <a:tabLst>
                <a:tab pos="457200" algn="l"/>
              </a:tabLst>
            </a:pPr>
            <a:r>
              <a:rPr lang="en-GB" sz="1200" b="1"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Realistic and reliable result </a:t>
            </a:r>
            <a:r>
              <a:rPr lang="en-GB" sz="1200"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based on the analysis of the given EM field.</a:t>
            </a:r>
            <a:endParaRPr lang="fr-FR" sz="1200" dirty="0">
              <a:latin typeface="Comic Sans MS" panose="030F0702030302020204" pitchFamily="66" charset="0"/>
              <a:ea typeface="Times New Roman" panose="02020603050405020304" pitchFamily="18" charset="0"/>
            </a:endParaRPr>
          </a:p>
        </p:txBody>
      </p:sp>
      <p:sp>
        <p:nvSpPr>
          <p:cNvPr id="25" name="Rectangle 24"/>
          <p:cNvSpPr/>
          <p:nvPr/>
        </p:nvSpPr>
        <p:spPr>
          <a:xfrm>
            <a:off x="878869" y="5949280"/>
            <a:ext cx="6069395" cy="276999"/>
          </a:xfrm>
          <a:prstGeom prst="rect">
            <a:avLst/>
          </a:prstGeom>
        </p:spPr>
        <p:txBody>
          <a:bodyPr wrap="square">
            <a:spAutoFit/>
          </a:bodyPr>
          <a:lstStyle/>
          <a:p>
            <a:pPr marL="342900" indent="-342900" algn="just">
              <a:buFont typeface="Wingdings" panose="05000000000000000000" pitchFamily="2" charset="2"/>
              <a:buChar char=""/>
              <a:tabLst>
                <a:tab pos="457200" algn="l"/>
              </a:tabLst>
            </a:pPr>
            <a:r>
              <a:rPr lang="en-GB" sz="1200"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The next beam optimization are planned to be performed using the RF track. </a:t>
            </a:r>
            <a:endParaRPr lang="fr-FR" sz="1200" dirty="0">
              <a:latin typeface="Comic Sans MS" panose="030F0702030302020204" pitchFamily="66" charset="0"/>
              <a:ea typeface="Times New Roman" panose="02020603050405020304" pitchFamily="18" charset="0"/>
            </a:endParaRPr>
          </a:p>
        </p:txBody>
      </p:sp>
      <p:sp>
        <p:nvSpPr>
          <p:cNvPr id="28" name="ZoneTexte 27"/>
          <p:cNvSpPr txBox="1"/>
          <p:nvPr/>
        </p:nvSpPr>
        <p:spPr>
          <a:xfrm>
            <a:off x="4735238" y="2204864"/>
            <a:ext cx="2141018" cy="276999"/>
          </a:xfrm>
          <a:prstGeom prst="rect">
            <a:avLst/>
          </a:prstGeom>
          <a:noFill/>
        </p:spPr>
        <p:txBody>
          <a:bodyPr wrap="square" rtlCol="0">
            <a:spAutoFit/>
          </a:bodyPr>
          <a:lstStyle/>
          <a:p>
            <a:r>
              <a:rPr lang="fr-FR" sz="1200" b="1" dirty="0">
                <a:latin typeface="Comic Sans MS" panose="030F0702030302020204" pitchFamily="66" charset="0"/>
              </a:rPr>
              <a:t>HG accelerating section </a:t>
            </a:r>
          </a:p>
        </p:txBody>
      </p:sp>
      <p:sp>
        <p:nvSpPr>
          <p:cNvPr id="26" name="Text Box 2"/>
          <p:cNvSpPr txBox="1">
            <a:spLocks noChangeArrowheads="1"/>
          </p:cNvSpPr>
          <p:nvPr/>
        </p:nvSpPr>
        <p:spPr bwMode="auto">
          <a:xfrm>
            <a:off x="-3175" y="0"/>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Beam dynamics                   </a:t>
            </a:r>
            <a:endParaRPr lang="en-US" b="1" kern="0" dirty="0">
              <a:solidFill>
                <a:sysClr val="windowText" lastClr="000000"/>
              </a:solidFill>
              <a:latin typeface="Comic Sans MS" panose="030F0702030302020204" pitchFamily="66" charset="0"/>
              <a:ea typeface="+mn-ea"/>
            </a:endParaRPr>
          </a:p>
        </p:txBody>
      </p:sp>
    </p:spTree>
    <p:extLst>
      <p:ext uri="{BB962C8B-B14F-4D97-AF65-F5344CB8AC3E}">
        <p14:creationId xmlns:p14="http://schemas.microsoft.com/office/powerpoint/2010/main" val="189513862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483768" y="3068960"/>
            <a:ext cx="720080" cy="1440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n-US" sz="1400">
              <a:solidFill>
                <a:srgbClr val="FFFFFF"/>
              </a:solidFill>
              <a:latin typeface="Arial"/>
              <a:ea typeface="ＭＳ Ｐゴシック"/>
            </a:endParaRPr>
          </a:p>
        </p:txBody>
      </p:sp>
      <p:sp>
        <p:nvSpPr>
          <p:cNvPr id="32" name="Text Box 2"/>
          <p:cNvSpPr txBox="1">
            <a:spLocks noChangeArrowheads="1"/>
          </p:cNvSpPr>
          <p:nvPr/>
        </p:nvSpPr>
        <p:spPr bwMode="auto">
          <a:xfrm>
            <a:off x="-3175" y="0"/>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Beam Diagnostics     </a:t>
            </a:r>
            <a:endParaRPr lang="en-US" b="1" kern="0" dirty="0">
              <a:solidFill>
                <a:sysClr val="windowText" lastClr="000000"/>
              </a:solidFill>
              <a:latin typeface="Comic Sans MS" panose="030F0702030302020204" pitchFamily="66" charset="0"/>
              <a:ea typeface="+mn-ea"/>
            </a:endParaRPr>
          </a:p>
        </p:txBody>
      </p:sp>
      <p:pic>
        <p:nvPicPr>
          <p:cNvPr id="2" name="Image 1" descr="IMG_293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910920"/>
            <a:ext cx="4104456" cy="5472608"/>
          </a:xfrm>
          <a:prstGeom prst="rect">
            <a:avLst/>
          </a:prstGeom>
        </p:spPr>
      </p:pic>
      <p:pic>
        <p:nvPicPr>
          <p:cNvPr id="3" name="Image 2" descr="IMG_293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12368"/>
            <a:ext cx="3995936" cy="2996952"/>
          </a:xfrm>
          <a:prstGeom prst="rect">
            <a:avLst/>
          </a:prstGeom>
        </p:spPr>
      </p:pic>
      <p:sp>
        <p:nvSpPr>
          <p:cNvPr id="4" name="Rectangle 3"/>
          <p:cNvSpPr/>
          <p:nvPr/>
        </p:nvSpPr>
        <p:spPr>
          <a:xfrm>
            <a:off x="6516216" y="5085184"/>
            <a:ext cx="2145343" cy="400110"/>
          </a:xfrm>
          <a:prstGeom prst="rect">
            <a:avLst/>
          </a:prstGeom>
          <a:solidFill>
            <a:schemeClr val="bg1"/>
          </a:solidFill>
        </p:spPr>
        <p:txBody>
          <a:bodyPr wrap="none">
            <a:spAutoFit/>
          </a:bodyPr>
          <a:lstStyle/>
          <a:p>
            <a:r>
              <a:rPr lang="en-US" b="1" kern="0" dirty="0" smtClean="0">
                <a:solidFill>
                  <a:sysClr val="windowText" lastClr="000000"/>
                </a:solidFill>
                <a:latin typeface="Comic Sans MS" panose="030F0702030302020204" pitchFamily="66" charset="0"/>
              </a:rPr>
              <a:t>On going work</a:t>
            </a:r>
            <a:r>
              <a:rPr lang="mr-IN" b="1" kern="0" dirty="0" smtClean="0">
                <a:solidFill>
                  <a:sysClr val="windowText" lastClr="000000"/>
                </a:solidFill>
                <a:latin typeface="Comic Sans MS" panose="030F0702030302020204" pitchFamily="66" charset="0"/>
              </a:rPr>
              <a:t>…</a:t>
            </a:r>
            <a:r>
              <a:rPr lang="en-US" b="1" kern="0" dirty="0" smtClean="0">
                <a:solidFill>
                  <a:sysClr val="windowText" lastClr="000000"/>
                </a:solidFill>
                <a:latin typeface="Comic Sans MS" panose="030F0702030302020204" pitchFamily="66" charset="0"/>
              </a:rPr>
              <a:t> </a:t>
            </a:r>
            <a:endParaRPr lang="fr-FR" dirty="0"/>
          </a:p>
        </p:txBody>
      </p:sp>
      <p:sp>
        <p:nvSpPr>
          <p:cNvPr id="5" name="Rectangle 4"/>
          <p:cNvSpPr/>
          <p:nvPr/>
        </p:nvSpPr>
        <p:spPr>
          <a:xfrm>
            <a:off x="288032" y="404664"/>
            <a:ext cx="8964488" cy="338554"/>
          </a:xfrm>
          <a:prstGeom prst="rect">
            <a:avLst/>
          </a:prstGeom>
        </p:spPr>
        <p:txBody>
          <a:bodyPr wrap="square">
            <a:spAutoFit/>
          </a:bodyPr>
          <a:lstStyle/>
          <a:p>
            <a:pPr lvl="0"/>
            <a:r>
              <a:rPr lang="en-US" sz="1600" b="1" dirty="0">
                <a:solidFill>
                  <a:srgbClr val="000000"/>
                </a:solidFill>
                <a:ea typeface="MS PGothic" charset="0"/>
                <a:cs typeface="MS PGothic" charset="0"/>
              </a:rPr>
              <a:t>Inductive BPMs</a:t>
            </a:r>
            <a:r>
              <a:rPr lang="en-US" sz="1600" dirty="0">
                <a:solidFill>
                  <a:srgbClr val="000000"/>
                </a:solidFill>
                <a:ea typeface="MS PGothic" charset="0"/>
                <a:cs typeface="MS PGothic" charset="0"/>
              </a:rPr>
              <a:t> recuperated from  CTF3, tests at IPNO in collaboration with BI-CERN</a:t>
            </a:r>
            <a:endParaRPr lang="fr-FR" sz="1600" dirty="0">
              <a:solidFill>
                <a:srgbClr val="000000"/>
              </a:solidFill>
            </a:endParaRPr>
          </a:p>
        </p:txBody>
      </p:sp>
      <p:pic>
        <p:nvPicPr>
          <p:cNvPr id="10" name="7 Imagen" descr="BPS.JPG"/>
          <p:cNvPicPr>
            <a:picLocks noChangeAspect="1"/>
          </p:cNvPicPr>
          <p:nvPr/>
        </p:nvPicPr>
        <p:blipFill>
          <a:blip r:embed="rId5"/>
          <a:srcRect/>
          <a:stretch>
            <a:fillRect/>
          </a:stretch>
        </p:blipFill>
        <p:spPr bwMode="auto">
          <a:xfrm>
            <a:off x="107504" y="836712"/>
            <a:ext cx="2551597" cy="2073633"/>
          </a:xfrm>
          <a:prstGeom prst="rect">
            <a:avLst/>
          </a:prstGeom>
          <a:noFill/>
          <a:ln w="9525">
            <a:noFill/>
            <a:miter lim="800000"/>
            <a:headEnd/>
            <a:tailEnd/>
          </a:ln>
        </p:spPr>
      </p:pic>
      <p:sp>
        <p:nvSpPr>
          <p:cNvPr id="201738" name="Rectángulo 201737"/>
          <p:cNvSpPr/>
          <p:nvPr/>
        </p:nvSpPr>
        <p:spPr>
          <a:xfrm>
            <a:off x="5868143" y="1196752"/>
            <a:ext cx="3275857" cy="646331"/>
          </a:xfrm>
          <a:prstGeom prst="rect">
            <a:avLst/>
          </a:prstGeom>
          <a:solidFill>
            <a:schemeClr val="bg1"/>
          </a:solidFill>
        </p:spPr>
        <p:txBody>
          <a:bodyPr wrap="square">
            <a:spAutoFit/>
          </a:bodyPr>
          <a:lstStyle/>
          <a:p>
            <a:r>
              <a:rPr lang="it-IT" sz="1800" b="1" cap="all" dirty="0" smtClean="0"/>
              <a:t>BPM Test </a:t>
            </a:r>
            <a:r>
              <a:rPr lang="it-IT" sz="1800" b="1" cap="all" dirty="0" err="1" smtClean="0"/>
              <a:t>bench</a:t>
            </a:r>
            <a:r>
              <a:rPr lang="it-IT" sz="1800" b="1" cap="all" dirty="0" smtClean="0"/>
              <a:t> At IPNO </a:t>
            </a:r>
            <a:r>
              <a:rPr lang="it-IT" sz="1800" b="1" cap="all" dirty="0" err="1" smtClean="0"/>
              <a:t>labs</a:t>
            </a:r>
            <a:r>
              <a:rPr lang="it-IT" sz="1800" b="1" cap="all" dirty="0" smtClean="0"/>
              <a:t>.</a:t>
            </a:r>
          </a:p>
        </p:txBody>
      </p:sp>
      <p:sp>
        <p:nvSpPr>
          <p:cNvPr id="11" name="Rectángulo 201736"/>
          <p:cNvSpPr/>
          <p:nvPr/>
        </p:nvSpPr>
        <p:spPr>
          <a:xfrm>
            <a:off x="0" y="2852936"/>
            <a:ext cx="2411759" cy="369332"/>
          </a:xfrm>
          <a:prstGeom prst="rect">
            <a:avLst/>
          </a:prstGeom>
          <a:solidFill>
            <a:schemeClr val="bg1"/>
          </a:solidFill>
        </p:spPr>
        <p:txBody>
          <a:bodyPr wrap="square">
            <a:spAutoFit/>
          </a:bodyPr>
          <a:lstStyle/>
          <a:p>
            <a:r>
              <a:rPr lang="it-IT" sz="1800" b="1" cap="all" dirty="0" err="1" smtClean="0"/>
              <a:t>Inductive</a:t>
            </a:r>
            <a:r>
              <a:rPr lang="it-IT" sz="1800" b="1" cap="all" dirty="0" smtClean="0"/>
              <a:t> </a:t>
            </a:r>
            <a:r>
              <a:rPr lang="it-IT" sz="1800" b="1" cap="all" dirty="0" err="1" smtClean="0"/>
              <a:t>BPm</a:t>
            </a:r>
            <a:endParaRPr lang="es-ES" sz="1800" dirty="0"/>
          </a:p>
        </p:txBody>
      </p:sp>
      <p:pic>
        <p:nvPicPr>
          <p:cNvPr id="12" name="Picture 300" descr="C:\Users\afaus\Documents\afaus\lc\ctf3\BPSs\figuras\LF_setup\P1010096.JPG"/>
          <p:cNvPicPr>
            <a:picLocks noChangeAspect="1" noChangeArrowheads="1"/>
          </p:cNvPicPr>
          <p:nvPr/>
        </p:nvPicPr>
        <p:blipFill>
          <a:blip r:embed="rId6"/>
          <a:srcRect/>
          <a:stretch>
            <a:fillRect/>
          </a:stretch>
        </p:blipFill>
        <p:spPr bwMode="auto">
          <a:xfrm>
            <a:off x="2339752" y="2348880"/>
            <a:ext cx="974725" cy="798513"/>
          </a:xfrm>
          <a:prstGeom prst="rect">
            <a:avLst/>
          </a:prstGeom>
          <a:noFill/>
          <a:ln w="9525">
            <a:noFill/>
            <a:miter lim="800000"/>
            <a:headEnd/>
            <a:tailEnd/>
          </a:ln>
        </p:spPr>
      </p:pic>
    </p:spTree>
    <p:extLst>
      <p:ext uri="{BB962C8B-B14F-4D97-AF65-F5344CB8AC3E}">
        <p14:creationId xmlns:p14="http://schemas.microsoft.com/office/powerpoint/2010/main" val="184956675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174" y="2665415"/>
            <a:ext cx="9147175" cy="417177"/>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The nuclear </a:t>
            </a:r>
            <a:r>
              <a:rPr lang="en-US" b="1" kern="0" dirty="0">
                <a:solidFill>
                  <a:sysClr val="windowText" lastClr="000000"/>
                </a:solidFill>
                <a:latin typeface="Comic Sans MS" panose="030F0702030302020204" pitchFamily="66" charset="0"/>
                <a:ea typeface="+mn-ea"/>
              </a:rPr>
              <a:t>physics / nucleon structure</a:t>
            </a:r>
          </a:p>
        </p:txBody>
      </p:sp>
      <p:sp>
        <p:nvSpPr>
          <p:cNvPr id="27651" name="Text Box 8"/>
          <p:cNvSpPr txBox="1">
            <a:spLocks noChangeArrowheads="1"/>
          </p:cNvSpPr>
          <p:nvPr/>
        </p:nvSpPr>
        <p:spPr bwMode="auto">
          <a:xfrm>
            <a:off x="827088" y="3249619"/>
            <a:ext cx="8280400" cy="334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71" tIns="60858" rIns="89971" bIns="44986"/>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2pPr>
            <a:lvl3pPr marL="11430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3pPr>
            <a:lvl4pPr marL="16002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4pPr>
            <a:lvl5pPr marL="20574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9pPr>
          </a:lstStyle>
          <a:p>
            <a:pPr eaLnBrk="1" hangingPunct="1">
              <a:lnSpc>
                <a:spcPct val="150000"/>
              </a:lnSpc>
            </a:pPr>
            <a:endParaRPr lang="en-US" sz="1800" i="1" dirty="0">
              <a:solidFill>
                <a:srgbClr val="000000"/>
              </a:solidFill>
            </a:endParaRPr>
          </a:p>
          <a:p>
            <a:pPr marL="0" lvl="1" eaLnBrk="1" hangingPunct="1">
              <a:lnSpc>
                <a:spcPct val="150000"/>
              </a:lnSpc>
              <a:buFont typeface="Wingdings" charset="0"/>
              <a:buChar char="q"/>
            </a:pPr>
            <a:r>
              <a:rPr lang="en-US" sz="1800" b="1" i="1" dirty="0">
                <a:solidFill>
                  <a:srgbClr val="000000"/>
                </a:solidFill>
              </a:rPr>
              <a:t> </a:t>
            </a:r>
            <a:r>
              <a:rPr lang="fr-FR" sz="1800" i="1" dirty="0" err="1">
                <a:solidFill>
                  <a:srgbClr val="000000"/>
                </a:solidFill>
              </a:rPr>
              <a:t>Principle</a:t>
            </a:r>
            <a:r>
              <a:rPr lang="fr-FR" sz="1800" i="1" dirty="0">
                <a:solidFill>
                  <a:srgbClr val="000000"/>
                </a:solidFill>
              </a:rPr>
              <a:t> </a:t>
            </a:r>
            <a:r>
              <a:rPr lang="fr-FR" sz="1800" i="1" dirty="0" err="1">
                <a:solidFill>
                  <a:srgbClr val="000000"/>
                </a:solidFill>
              </a:rPr>
              <a:t>experiment</a:t>
            </a:r>
            <a:r>
              <a:rPr lang="fr-FR" sz="1800" i="1" dirty="0">
                <a:solidFill>
                  <a:srgbClr val="000000"/>
                </a:solidFill>
              </a:rPr>
              <a:t>:</a:t>
            </a:r>
            <a:r>
              <a:rPr lang="fr-FR" sz="1800" b="1" i="1" dirty="0">
                <a:solidFill>
                  <a:srgbClr val="000000"/>
                </a:solidFill>
              </a:rPr>
              <a:t> proton charge radius </a:t>
            </a:r>
            <a:r>
              <a:rPr lang="fr-FR" sz="1800" b="1" i="1" dirty="0" err="1">
                <a:solidFill>
                  <a:srgbClr val="000000"/>
                </a:solidFill>
              </a:rPr>
              <a:t>measurement</a:t>
            </a:r>
            <a:r>
              <a:rPr lang="fr-FR" sz="1800" b="1" i="1" dirty="0">
                <a:solidFill>
                  <a:srgbClr val="000000"/>
                </a:solidFill>
              </a:rPr>
              <a:t>, 30-70 MeV</a:t>
            </a:r>
            <a:endParaRPr lang="en-US" sz="1800" i="1" dirty="0">
              <a:solidFill>
                <a:srgbClr val="000000"/>
              </a:solidFill>
            </a:endParaRPr>
          </a:p>
          <a:p>
            <a:pPr marL="0" lvl="1" eaLnBrk="1" hangingPunct="1">
              <a:lnSpc>
                <a:spcPct val="150000"/>
              </a:lnSpc>
            </a:pPr>
            <a:endParaRPr lang="en-US" sz="1800" i="1" dirty="0">
              <a:solidFill>
                <a:srgbClr val="000000"/>
              </a:solidFill>
            </a:endParaRPr>
          </a:p>
        </p:txBody>
      </p:sp>
      <p:grpSp>
        <p:nvGrpSpPr>
          <p:cNvPr id="27653" name="Groupe 12"/>
          <p:cNvGrpSpPr>
            <a:grpSpLocks/>
          </p:cNvGrpSpPr>
          <p:nvPr/>
        </p:nvGrpSpPr>
        <p:grpSpPr bwMode="auto">
          <a:xfrm rot="992369">
            <a:off x="585794" y="55569"/>
            <a:ext cx="2490787" cy="2789237"/>
            <a:chOff x="909382" y="2340436"/>
            <a:chExt cx="3977391" cy="3750184"/>
          </a:xfrm>
        </p:grpSpPr>
        <p:pic>
          <p:nvPicPr>
            <p:cNvPr id="27655" name="Image 11" descr="Nature1013.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1005565">
              <a:off x="2671190" y="2340436"/>
              <a:ext cx="2215583" cy="28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Imag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2323228">
              <a:off x="909382" y="3267975"/>
              <a:ext cx="2138368" cy="2822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Image 8" descr="../ProRad/ProRad-Ful.pdf"/>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932040" y="260648"/>
            <a:ext cx="3168352" cy="2160240"/>
          </a:xfrm>
          <a:prstGeom prst="rect">
            <a:avLst/>
          </a:prstGeom>
          <a:noFill/>
          <a:ln>
            <a:noFill/>
          </a:ln>
        </p:spPr>
      </p:pic>
    </p:spTree>
    <p:extLst>
      <p:ext uri="{BB962C8B-B14F-4D97-AF65-F5344CB8AC3E}">
        <p14:creationId xmlns:p14="http://schemas.microsoft.com/office/powerpoint/2010/main" val="51524326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856"/>
            <a:ext cx="9144000" cy="448816"/>
          </a:xfrm>
          <a:gradFill flip="none" rotWithShape="1">
            <a:gsLst>
              <a:gs pos="0">
                <a:schemeClr val="bg2">
                  <a:lumMod val="40000"/>
                  <a:lumOff val="60000"/>
                </a:schemeClr>
              </a:gs>
              <a:gs pos="100000">
                <a:srgbClr val="000000"/>
              </a:gs>
              <a:gs pos="99000">
                <a:schemeClr val="accent3"/>
              </a:gs>
            </a:gsLst>
            <a:lin ang="0" scaled="1"/>
            <a:tileRect/>
          </a:gradFill>
        </p:spPr>
        <p:txBody>
          <a:bodyPr/>
          <a:lstStyle/>
          <a:p>
            <a:r>
              <a:rPr lang="fr-FR" sz="2000" b="1" dirty="0" err="1" smtClean="0">
                <a:latin typeface="Comic Sans MS"/>
                <a:cs typeface="Comic Sans MS"/>
              </a:rPr>
              <a:t>ProRad</a:t>
            </a:r>
            <a:r>
              <a:rPr lang="fr-FR" sz="2000" b="1" dirty="0">
                <a:latin typeface="Comic Sans MS"/>
                <a:cs typeface="Comic Sans MS"/>
              </a:rPr>
              <a:t>: the proton radius puzzle </a:t>
            </a:r>
          </a:p>
        </p:txBody>
      </p:sp>
      <p:grpSp>
        <p:nvGrpSpPr>
          <p:cNvPr id="34" name="Group"/>
          <p:cNvGrpSpPr/>
          <p:nvPr/>
        </p:nvGrpSpPr>
        <p:grpSpPr>
          <a:xfrm>
            <a:off x="1077901" y="1185745"/>
            <a:ext cx="5066113" cy="2835193"/>
            <a:chOff x="0" y="0"/>
            <a:chExt cx="7941431" cy="4425342"/>
          </a:xfrm>
        </p:grpSpPr>
        <p:pic>
          <p:nvPicPr>
            <p:cNvPr id="35" name="Image 1" descr="Image 1"/>
            <p:cNvPicPr>
              <a:picLocks noChangeAspect="1"/>
            </p:cNvPicPr>
            <p:nvPr/>
          </p:nvPicPr>
          <p:blipFill>
            <a:blip r:embed="rId2">
              <a:extLst/>
            </a:blip>
            <a:stretch>
              <a:fillRect/>
            </a:stretch>
          </p:blipFill>
          <p:spPr>
            <a:xfrm>
              <a:off x="0" y="178094"/>
              <a:ext cx="7941432" cy="4247249"/>
            </a:xfrm>
            <a:prstGeom prst="rect">
              <a:avLst/>
            </a:prstGeom>
            <a:ln w="12700" cap="flat">
              <a:noFill/>
              <a:miter lim="400000"/>
            </a:ln>
            <a:effectLst/>
          </p:spPr>
        </p:pic>
        <p:sp>
          <p:nvSpPr>
            <p:cNvPr id="36" name="Double Arrow"/>
            <p:cNvSpPr/>
            <p:nvPr/>
          </p:nvSpPr>
          <p:spPr>
            <a:xfrm>
              <a:off x="5334476" y="0"/>
              <a:ext cx="1125314" cy="219929"/>
            </a:xfrm>
            <a:prstGeom prst="leftRightArrow">
              <a:avLst>
                <a:gd name="adj1" fmla="val 21634"/>
                <a:gd name="adj2" fmla="val 72935"/>
              </a:avLst>
            </a:prstGeom>
            <a:solidFill>
              <a:srgbClr val="FF644E">
                <a:lumOff val="-29866"/>
              </a:srgbClr>
            </a:solidFill>
            <a:ln w="12700" cap="flat">
              <a:noFill/>
              <a:miter lim="400000"/>
            </a:ln>
            <a:effectLst/>
          </p:spPr>
          <p:txBody>
            <a:bodyPr wrap="square" lIns="50800" tIns="50800" rIns="50800" bIns="50800" numCol="1" anchor="ctr">
              <a:noAutofit/>
            </a:bodyPr>
            <a:lstStyle/>
            <a:p>
              <a:pPr marL="0" marR="0" lvl="0" indent="0" algn="ctr" defTabSz="584200" eaLnBrk="1" fontAlgn="auto" latinLnBrk="0" hangingPunct="0">
                <a:lnSpc>
                  <a:spcPct val="100000"/>
                </a:lnSpc>
                <a:spcBef>
                  <a:spcPts val="0"/>
                </a:spcBef>
                <a:spcAft>
                  <a:spcPts val="0"/>
                </a:spcAft>
                <a:buClrTx/>
                <a:buSzTx/>
                <a:buFontTx/>
                <a:buNone/>
                <a:tabLst/>
                <a:defRPr sz="2200">
                  <a:solidFill>
                    <a:srgbClr val="FFFFFF"/>
                  </a:solidFill>
                  <a:latin typeface="+mn-lt"/>
                  <a:ea typeface="+mn-ea"/>
                  <a:cs typeface="+mn-cs"/>
                  <a:sym typeface="Helvetica Neue Medium"/>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7" name="Rectangle"/>
            <p:cNvSpPr/>
            <p:nvPr/>
          </p:nvSpPr>
          <p:spPr>
            <a:xfrm>
              <a:off x="5222950" y="272061"/>
              <a:ext cx="339735" cy="317360"/>
            </a:xfrm>
            <a:prstGeom prst="rect">
              <a:avLst/>
            </a:prstGeom>
            <a:noFill/>
            <a:ln w="50800" cap="flat">
              <a:solidFill>
                <a:srgbClr val="C82506"/>
              </a:solidFill>
              <a:prstDash val="solid"/>
              <a:miter lim="400000"/>
            </a:ln>
            <a:effectLst/>
          </p:spPr>
          <p:txBody>
            <a:bodyPr wrap="square" lIns="50800" tIns="50800" rIns="50800" bIns="50800" numCol="1" anchor="ctr">
              <a:noAutofit/>
            </a:bodyPr>
            <a:lstStyle/>
            <a:p>
              <a:pPr marL="0" marR="0" lvl="0" indent="0" algn="ctr" defTabSz="584200" eaLnBrk="1" fontAlgn="auto" latinLnBrk="0" hangingPunct="0">
                <a:lnSpc>
                  <a:spcPct val="100000"/>
                </a:lnSpc>
                <a:spcBef>
                  <a:spcPts val="0"/>
                </a:spcBef>
                <a:spcAft>
                  <a:spcPts val="0"/>
                </a:spcAft>
                <a:buClrTx/>
                <a:buSzTx/>
                <a:buFontTx/>
                <a:buNone/>
                <a:tabLst/>
                <a:defRPr sz="2200">
                  <a:solidFill>
                    <a:srgbClr val="FFFFFF"/>
                  </a:solidFill>
                  <a:latin typeface="+mn-lt"/>
                  <a:ea typeface="+mn-ea"/>
                  <a:cs typeface="+mn-cs"/>
                  <a:sym typeface="Helvetica Neue Medium"/>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sp>
          <p:nvSpPr>
            <p:cNvPr id="38" name="Rectangle"/>
            <p:cNvSpPr/>
            <p:nvPr/>
          </p:nvSpPr>
          <p:spPr>
            <a:xfrm>
              <a:off x="6171023" y="432420"/>
              <a:ext cx="627018" cy="317360"/>
            </a:xfrm>
            <a:prstGeom prst="rect">
              <a:avLst/>
            </a:prstGeom>
            <a:noFill/>
            <a:ln w="50800" cap="flat">
              <a:solidFill>
                <a:srgbClr val="00A2FF">
                  <a:hueOff val="114395"/>
                  <a:lumOff val="-24975"/>
                </a:srgbClr>
              </a:solidFill>
              <a:prstDash val="solid"/>
              <a:miter lim="400000"/>
            </a:ln>
            <a:effectLst/>
          </p:spPr>
          <p:txBody>
            <a:bodyPr wrap="square" lIns="50800" tIns="50800" rIns="50800" bIns="50800" numCol="1" anchor="ctr">
              <a:noAutofit/>
            </a:bodyPr>
            <a:lstStyle/>
            <a:p>
              <a:pPr marL="0" marR="0" lvl="0" indent="0" algn="ctr" defTabSz="584200" eaLnBrk="1" fontAlgn="auto" latinLnBrk="0" hangingPunct="0">
                <a:lnSpc>
                  <a:spcPct val="100000"/>
                </a:lnSpc>
                <a:spcBef>
                  <a:spcPts val="0"/>
                </a:spcBef>
                <a:spcAft>
                  <a:spcPts val="0"/>
                </a:spcAft>
                <a:buClrTx/>
                <a:buSzTx/>
                <a:buFontTx/>
                <a:buNone/>
                <a:tabLst/>
                <a:defRPr sz="2200">
                  <a:solidFill>
                    <a:srgbClr val="FFFFFF"/>
                  </a:solidFill>
                  <a:latin typeface="+mn-lt"/>
                  <a:ea typeface="+mn-ea"/>
                  <a:cs typeface="+mn-cs"/>
                  <a:sym typeface="Helvetica Neue Medium"/>
                </a:defRPr>
              </a:pPr>
              <a:endParaRPr kumimoji="0" sz="2200" b="0" i="0" u="none" strike="noStrike" kern="0" cap="none" spc="0" normalizeH="0" baseline="0" noProof="0">
                <a:ln>
                  <a:noFill/>
                </a:ln>
                <a:solidFill>
                  <a:srgbClr val="FFFFFF"/>
                </a:solidFill>
                <a:effectLst/>
                <a:uLnTx/>
                <a:uFillTx/>
                <a:latin typeface="Helvetica Neue Medium"/>
                <a:sym typeface="Helvetica Neue Medium"/>
              </a:endParaRPr>
            </a:p>
          </p:txBody>
        </p:sp>
      </p:grpSp>
      <p:sp>
        <p:nvSpPr>
          <p:cNvPr id="39" name="rp = 0.84184±0.00067 fm"/>
          <p:cNvSpPr txBox="1"/>
          <p:nvPr/>
        </p:nvSpPr>
        <p:spPr>
          <a:xfrm>
            <a:off x="396306" y="4627591"/>
            <a:ext cx="2252882" cy="413673"/>
          </a:xfrm>
          <a:prstGeom prst="rect">
            <a:avLst/>
          </a:prstGeom>
          <a:ln w="50800">
            <a:solidFill>
              <a:srgbClr val="C82506"/>
            </a:solidFill>
            <a:miter lim="400000"/>
          </a:ln>
          <a:extLst>
            <a:ext uri="{C572A759-6A51-4108-AA02-DFA0A04FC94B}">
              <ma14:wrappingTextBoxFlag xmlns:ma14="http://schemas.microsoft.com/office/mac/drawingml/2011/main" val="1"/>
            </a:ext>
          </a:extLst>
        </p:spPr>
        <p:txBody>
          <a:bodyPr lIns="50800" tIns="50800" rIns="50800" bIns="50800" anchor="ctr"/>
          <a:lstStyle/>
          <a:p>
            <a:pPr algn="ctr" defTabSz="584200" hangingPunct="0">
              <a:defRPr sz="1400" b="1">
                <a:latin typeface="Helvetica"/>
                <a:ea typeface="Helvetica"/>
                <a:cs typeface="Helvetica"/>
                <a:sym typeface="Helvetica"/>
              </a:defRPr>
            </a:pPr>
            <a:r>
              <a:rPr sz="1400" b="1" kern="0">
                <a:solidFill>
                  <a:srgbClr val="000000"/>
                </a:solidFill>
                <a:ea typeface="Helvetica"/>
                <a:cs typeface="Helvetica"/>
                <a:sym typeface="Helvetica"/>
              </a:rPr>
              <a:t>r</a:t>
            </a:r>
            <a:r>
              <a:rPr sz="1400" b="1" kern="0" baseline="-25000">
                <a:solidFill>
                  <a:srgbClr val="000000"/>
                </a:solidFill>
                <a:ea typeface="Helvetica"/>
                <a:cs typeface="Helvetica"/>
                <a:sym typeface="Helvetica"/>
              </a:rPr>
              <a:t>p </a:t>
            </a:r>
            <a:r>
              <a:rPr sz="1400" b="1" kern="0">
                <a:solidFill>
                  <a:srgbClr val="000000"/>
                </a:solidFill>
                <a:ea typeface="Helvetica"/>
                <a:cs typeface="Helvetica"/>
                <a:sym typeface="Helvetica"/>
              </a:rPr>
              <a:t>= 0.84184±0.00067 fm</a:t>
            </a:r>
          </a:p>
        </p:txBody>
      </p:sp>
      <p:sp>
        <p:nvSpPr>
          <p:cNvPr id="40" name="Muonic hydrogen spectroscopy"/>
          <p:cNvSpPr txBox="1"/>
          <p:nvPr/>
        </p:nvSpPr>
        <p:spPr>
          <a:xfrm>
            <a:off x="107411" y="4210737"/>
            <a:ext cx="2879727" cy="330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1400"/>
            </a:lvl1pPr>
          </a:lstStyle>
          <a:p>
            <a:pPr algn="ctr" defTabSz="584200" hangingPunct="0"/>
            <a:r>
              <a:rPr b="1" kern="0" dirty="0" err="1">
                <a:solidFill>
                  <a:srgbClr val="000000"/>
                </a:solidFill>
                <a:sym typeface="Skia Bold"/>
              </a:rPr>
              <a:t>Muonic</a:t>
            </a:r>
            <a:r>
              <a:rPr b="1" kern="0" dirty="0">
                <a:solidFill>
                  <a:srgbClr val="000000"/>
                </a:solidFill>
                <a:sym typeface="Skia Bold"/>
              </a:rPr>
              <a:t> hydrogen spectroscopy</a:t>
            </a:r>
          </a:p>
        </p:txBody>
      </p:sp>
      <p:sp>
        <p:nvSpPr>
          <p:cNvPr id="41" name="rp = 0.87900±0.00800 fm"/>
          <p:cNvSpPr txBox="1"/>
          <p:nvPr/>
        </p:nvSpPr>
        <p:spPr>
          <a:xfrm>
            <a:off x="6455344" y="4655679"/>
            <a:ext cx="2252883" cy="318036"/>
          </a:xfrm>
          <a:prstGeom prst="rect">
            <a:avLst/>
          </a:prstGeom>
          <a:ln w="50800">
            <a:solidFill>
              <a:srgbClr val="00A2FF">
                <a:hueOff val="114395"/>
                <a:lumOff val="-24975"/>
              </a:srgbClr>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0" marR="0" lvl="0" indent="0" algn="ctr" defTabSz="584200" eaLnBrk="1" fontAlgn="auto" latinLnBrk="0" hangingPunct="0">
              <a:lnSpc>
                <a:spcPct val="100000"/>
              </a:lnSpc>
              <a:spcBef>
                <a:spcPts val="0"/>
              </a:spcBef>
              <a:spcAft>
                <a:spcPts val="0"/>
              </a:spcAft>
              <a:buClrTx/>
              <a:buSzTx/>
              <a:buFontTx/>
              <a:buNone/>
              <a:tabLst/>
              <a:defRPr sz="1400" b="1">
                <a:latin typeface="Helvetica"/>
                <a:ea typeface="Helvetica"/>
                <a:cs typeface="Helvetica"/>
                <a:sym typeface="Helvetica"/>
              </a:defRPr>
            </a:pPr>
            <a:r>
              <a:rPr kumimoji="0" sz="1400" b="1" i="0" u="none" strike="noStrike" kern="0" cap="none" spc="0" normalizeH="0" baseline="0" noProof="0" dirty="0" err="1">
                <a:ln>
                  <a:noFill/>
                </a:ln>
                <a:solidFill>
                  <a:srgbClr val="000000"/>
                </a:solidFill>
                <a:effectLst/>
                <a:uLnTx/>
                <a:uFillTx/>
                <a:ea typeface="Helvetica"/>
                <a:cs typeface="Helvetica"/>
                <a:sym typeface="Helvetica"/>
              </a:rPr>
              <a:t>r</a:t>
            </a:r>
            <a:r>
              <a:rPr kumimoji="0" sz="1400" b="1" i="0" u="none" strike="noStrike" kern="0" cap="none" spc="0" normalizeH="0" baseline="-25000" noProof="0" dirty="0" err="1">
                <a:ln>
                  <a:noFill/>
                </a:ln>
                <a:solidFill>
                  <a:srgbClr val="000000"/>
                </a:solidFill>
                <a:effectLst/>
                <a:uLnTx/>
                <a:uFillTx/>
                <a:ea typeface="Helvetica"/>
                <a:cs typeface="Helvetica"/>
                <a:sym typeface="Helvetica"/>
              </a:rPr>
              <a:t>p</a:t>
            </a:r>
            <a:r>
              <a:rPr kumimoji="0" sz="1400" b="1" i="0" u="none" strike="noStrike" kern="0" cap="none" spc="0" normalizeH="0" baseline="-25000" noProof="0" dirty="0">
                <a:ln>
                  <a:noFill/>
                </a:ln>
                <a:solidFill>
                  <a:srgbClr val="000000"/>
                </a:solidFill>
                <a:effectLst/>
                <a:uLnTx/>
                <a:uFillTx/>
                <a:ea typeface="Helvetica"/>
                <a:cs typeface="Helvetica"/>
                <a:sym typeface="Helvetica"/>
              </a:rPr>
              <a:t> </a:t>
            </a:r>
            <a:r>
              <a:rPr kumimoji="0" sz="1400" b="1" i="0" u="none" strike="noStrike" kern="0" cap="none" spc="0" normalizeH="0" baseline="0" noProof="0" dirty="0">
                <a:ln>
                  <a:noFill/>
                </a:ln>
                <a:solidFill>
                  <a:srgbClr val="000000"/>
                </a:solidFill>
                <a:effectLst/>
                <a:uLnTx/>
                <a:uFillTx/>
                <a:ea typeface="Helvetica"/>
                <a:cs typeface="Helvetica"/>
                <a:sym typeface="Helvetica"/>
              </a:rPr>
              <a:t>= 0.87900±0.00800 </a:t>
            </a:r>
            <a:r>
              <a:rPr kumimoji="0" sz="1400" b="1" i="0" u="none" strike="noStrike" kern="0" cap="none" spc="0" normalizeH="0" baseline="0" noProof="0" dirty="0" err="1">
                <a:ln>
                  <a:noFill/>
                </a:ln>
                <a:solidFill>
                  <a:srgbClr val="000000"/>
                </a:solidFill>
                <a:effectLst/>
                <a:uLnTx/>
                <a:uFillTx/>
                <a:ea typeface="Helvetica"/>
                <a:cs typeface="Helvetica"/>
                <a:sym typeface="Helvetica"/>
              </a:rPr>
              <a:t>fm</a:t>
            </a:r>
            <a:r>
              <a:rPr kumimoji="0" sz="1400" b="1" i="0" u="none" strike="noStrike" kern="0" cap="none" spc="0" normalizeH="0" baseline="0" noProof="0" dirty="0">
                <a:ln>
                  <a:noFill/>
                </a:ln>
                <a:solidFill>
                  <a:srgbClr val="000000"/>
                </a:solidFill>
                <a:effectLst/>
                <a:uLnTx/>
                <a:uFillTx/>
                <a:ea typeface="Helvetica"/>
                <a:cs typeface="Helvetica"/>
                <a:sym typeface="Helvetica"/>
              </a:rPr>
              <a:t> </a:t>
            </a:r>
          </a:p>
        </p:txBody>
      </p:sp>
      <p:sp>
        <p:nvSpPr>
          <p:cNvPr id="42" name="Electron scattering experiments"/>
          <p:cNvSpPr txBox="1"/>
          <p:nvPr/>
        </p:nvSpPr>
        <p:spPr>
          <a:xfrm>
            <a:off x="6088283" y="4227973"/>
            <a:ext cx="3005279" cy="317501"/>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1400"/>
            </a:lvl1pPr>
          </a:lstStyle>
          <a:p>
            <a:pPr algn="ctr" defTabSz="584200" hangingPunct="0"/>
            <a:r>
              <a:rPr b="1" kern="0" dirty="0">
                <a:solidFill>
                  <a:srgbClr val="000000"/>
                </a:solidFill>
                <a:sym typeface="Skia Bold"/>
              </a:rPr>
              <a:t>Electron scattering experiments</a:t>
            </a:r>
          </a:p>
        </p:txBody>
      </p:sp>
      <p:grpSp>
        <p:nvGrpSpPr>
          <p:cNvPr id="43" name="5σ"/>
          <p:cNvGrpSpPr/>
          <p:nvPr/>
        </p:nvGrpSpPr>
        <p:grpSpPr>
          <a:xfrm>
            <a:off x="4584031" y="738911"/>
            <a:ext cx="523366" cy="430945"/>
            <a:chOff x="-1" y="-1"/>
            <a:chExt cx="523364" cy="540854"/>
          </a:xfrm>
        </p:grpSpPr>
        <p:sp>
          <p:nvSpPr>
            <p:cNvPr id="44" name="5σ"/>
            <p:cNvSpPr txBox="1"/>
            <p:nvPr/>
          </p:nvSpPr>
          <p:spPr>
            <a:xfrm>
              <a:off x="53881" y="111409"/>
              <a:ext cx="415601" cy="318035"/>
            </a:xfrm>
            <a:prstGeom prst="rect">
              <a:avLst/>
            </a:prstGeom>
            <a:noFill/>
            <a:ln>
              <a:noFill/>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ctr" defTabSz="584200" hangingPunct="0">
                <a:defRPr sz="1600" b="1">
                  <a:latin typeface="Helvetica"/>
                  <a:ea typeface="Helvetica"/>
                  <a:cs typeface="Helvetica"/>
                  <a:sym typeface="Helvetica"/>
                </a:defRPr>
              </a:pPr>
              <a:r>
                <a:rPr sz="1400" b="1" kern="0">
                  <a:solidFill>
                    <a:srgbClr val="000000"/>
                  </a:solidFill>
                  <a:latin typeface="Helvetica"/>
                  <a:ea typeface="Helvetica"/>
                  <a:cs typeface="Helvetica"/>
                  <a:sym typeface="Helvetica"/>
                </a:rPr>
                <a:t>5</a:t>
              </a:r>
              <a:r>
                <a:rPr sz="1400" kern="0">
                  <a:solidFill>
                    <a:srgbClr val="000000"/>
                  </a:solidFill>
                  <a:latin typeface="Symbol"/>
                  <a:ea typeface="Symbol"/>
                  <a:cs typeface="Symbol"/>
                  <a:sym typeface="Symbol"/>
                </a:rPr>
                <a:t>s</a:t>
              </a:r>
            </a:p>
          </p:txBody>
        </p:sp>
        <p:pic>
          <p:nvPicPr>
            <p:cNvPr id="45" name="5σ" descr="5σ"/>
            <p:cNvPicPr>
              <a:picLocks/>
            </p:cNvPicPr>
            <p:nvPr/>
          </p:nvPicPr>
          <p:blipFill>
            <a:blip r:embed="rId3">
              <a:extLst/>
            </a:blip>
            <a:stretch>
              <a:fillRect/>
            </a:stretch>
          </p:blipFill>
          <p:spPr>
            <a:xfrm>
              <a:off x="-1" y="-1"/>
              <a:ext cx="523364" cy="540854"/>
            </a:xfrm>
            <a:prstGeom prst="rect">
              <a:avLst/>
            </a:prstGeom>
            <a:effectLst/>
          </p:spPr>
        </p:pic>
      </p:grpSp>
      <p:grpSp>
        <p:nvGrpSpPr>
          <p:cNvPr id="46" name="Grouper 1"/>
          <p:cNvGrpSpPr/>
          <p:nvPr/>
        </p:nvGrpSpPr>
        <p:grpSpPr>
          <a:xfrm>
            <a:off x="7082290" y="902289"/>
            <a:ext cx="1450091" cy="1423070"/>
            <a:chOff x="0" y="0"/>
            <a:chExt cx="1528847" cy="1552066"/>
          </a:xfrm>
        </p:grpSpPr>
        <p:pic>
          <p:nvPicPr>
            <p:cNvPr id="47" name="Image 19" descr="Image 19"/>
            <p:cNvPicPr>
              <a:picLocks noChangeAspect="1"/>
            </p:cNvPicPr>
            <p:nvPr/>
          </p:nvPicPr>
          <p:blipFill>
            <a:blip r:embed="rId4">
              <a:extLst/>
            </a:blip>
            <a:stretch>
              <a:fillRect/>
            </a:stretch>
          </p:blipFill>
          <p:spPr>
            <a:xfrm>
              <a:off x="0" y="-1"/>
              <a:ext cx="1528848" cy="1509298"/>
            </a:xfrm>
            <a:prstGeom prst="rect">
              <a:avLst/>
            </a:prstGeom>
            <a:ln w="12700" cap="flat">
              <a:noFill/>
              <a:miter lim="400000"/>
            </a:ln>
            <a:effectLst/>
          </p:spPr>
        </p:pic>
        <p:pic>
          <p:nvPicPr>
            <p:cNvPr id="48" name="Image 20" descr="Image 20"/>
            <p:cNvPicPr>
              <a:picLocks noChangeAspect="1"/>
            </p:cNvPicPr>
            <p:nvPr/>
          </p:nvPicPr>
          <p:blipFill>
            <a:blip r:embed="rId5">
              <a:extLst/>
            </a:blip>
            <a:stretch>
              <a:fillRect/>
            </a:stretch>
          </p:blipFill>
          <p:spPr>
            <a:xfrm>
              <a:off x="243933" y="1405205"/>
              <a:ext cx="973218" cy="146862"/>
            </a:xfrm>
            <a:prstGeom prst="rect">
              <a:avLst/>
            </a:prstGeom>
            <a:ln w="12700" cap="flat">
              <a:noFill/>
              <a:miter lim="400000"/>
            </a:ln>
            <a:effectLst/>
          </p:spPr>
        </p:pic>
      </p:grpSp>
      <p:pic>
        <p:nvPicPr>
          <p:cNvPr id="49" name="Image 9" descr="Image 9"/>
          <p:cNvPicPr>
            <a:picLocks noChangeAspect="1"/>
          </p:cNvPicPr>
          <p:nvPr/>
        </p:nvPicPr>
        <p:blipFill>
          <a:blip r:embed="rId6">
            <a:extLst/>
          </a:blip>
          <a:stretch>
            <a:fillRect/>
          </a:stretch>
        </p:blipFill>
        <p:spPr>
          <a:xfrm rot="722791">
            <a:off x="7952027" y="2703094"/>
            <a:ext cx="851699" cy="1123344"/>
          </a:xfrm>
          <a:prstGeom prst="rect">
            <a:avLst/>
          </a:prstGeom>
          <a:ln w="12700">
            <a:miter lim="400000"/>
          </a:ln>
        </p:spPr>
      </p:pic>
      <p:pic>
        <p:nvPicPr>
          <p:cNvPr id="50" name="Image 10" descr="Image 10"/>
          <p:cNvPicPr>
            <a:picLocks noChangeAspect="1"/>
          </p:cNvPicPr>
          <p:nvPr/>
        </p:nvPicPr>
        <p:blipFill>
          <a:blip r:embed="rId7">
            <a:extLst/>
          </a:blip>
          <a:stretch>
            <a:fillRect/>
          </a:stretch>
        </p:blipFill>
        <p:spPr>
          <a:xfrm rot="20159939">
            <a:off x="6986898" y="2730701"/>
            <a:ext cx="839677" cy="1108375"/>
          </a:xfrm>
          <a:prstGeom prst="rect">
            <a:avLst/>
          </a:prstGeom>
          <a:ln w="12700">
            <a:miter lim="400000"/>
          </a:ln>
        </p:spPr>
      </p:pic>
      <p:sp>
        <p:nvSpPr>
          <p:cNvPr id="59" name="Direct measurement"/>
          <p:cNvSpPr txBox="1"/>
          <p:nvPr/>
        </p:nvSpPr>
        <p:spPr>
          <a:xfrm>
            <a:off x="603897" y="5239420"/>
            <a:ext cx="1821011" cy="5334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600"/>
            </a:lvl1pPr>
          </a:lstStyle>
          <a:p>
            <a:pPr algn="ctr" defTabSz="584200" hangingPunct="0"/>
            <a:r>
              <a:rPr kern="0" dirty="0">
                <a:solidFill>
                  <a:srgbClr val="000000"/>
                </a:solidFill>
                <a:sym typeface="Skia Bold"/>
              </a:rPr>
              <a:t>Direct </a:t>
            </a:r>
            <a:r>
              <a:rPr kern="0" dirty="0" smtClean="0">
                <a:solidFill>
                  <a:srgbClr val="000000"/>
                </a:solidFill>
                <a:sym typeface="Skia Bold"/>
              </a:rPr>
              <a:t>measurement</a:t>
            </a:r>
            <a:endParaRPr lang="fr-FR" kern="0" dirty="0" smtClean="0">
              <a:solidFill>
                <a:srgbClr val="000000"/>
              </a:solidFill>
              <a:sym typeface="Skia Bold"/>
            </a:endParaRPr>
          </a:p>
          <a:p>
            <a:pPr algn="ctr" defTabSz="584200" hangingPunct="0"/>
            <a:r>
              <a:rPr lang="fr-FR" sz="1200" i="1" kern="0" dirty="0" smtClean="0">
                <a:solidFill>
                  <a:schemeClr val="tx1">
                    <a:lumMod val="50000"/>
                    <a:lumOff val="50000"/>
                  </a:schemeClr>
                </a:solidFill>
                <a:sym typeface="Skia Bold"/>
              </a:rPr>
              <a:t>(10 times more </a:t>
            </a:r>
            <a:r>
              <a:rPr lang="fr-FR" sz="1200" i="1" kern="0" dirty="0" err="1" smtClean="0">
                <a:solidFill>
                  <a:schemeClr val="tx1">
                    <a:lumMod val="50000"/>
                    <a:lumOff val="50000"/>
                  </a:schemeClr>
                </a:solidFill>
                <a:sym typeface="Skia Bold"/>
              </a:rPr>
              <a:t>precise</a:t>
            </a:r>
            <a:r>
              <a:rPr lang="fr-FR" sz="1200" i="1" kern="0" dirty="0" smtClean="0">
                <a:solidFill>
                  <a:schemeClr val="tx1">
                    <a:lumMod val="50000"/>
                    <a:lumOff val="50000"/>
                  </a:schemeClr>
                </a:solidFill>
                <a:sym typeface="Skia Bold"/>
              </a:rPr>
              <a:t>)</a:t>
            </a:r>
            <a:endParaRPr sz="1200" i="1" kern="0" dirty="0">
              <a:solidFill>
                <a:schemeClr val="tx1">
                  <a:lumMod val="50000"/>
                  <a:lumOff val="50000"/>
                </a:schemeClr>
              </a:solidFill>
              <a:sym typeface="Skia Bold"/>
            </a:endParaRPr>
          </a:p>
        </p:txBody>
      </p:sp>
      <p:sp>
        <p:nvSpPr>
          <p:cNvPr id="60" name="Indirect measurement"/>
          <p:cNvSpPr txBox="1"/>
          <p:nvPr/>
        </p:nvSpPr>
        <p:spPr>
          <a:xfrm>
            <a:off x="6532214" y="5238472"/>
            <a:ext cx="2098340" cy="718145"/>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1600"/>
            </a:lvl1pPr>
          </a:lstStyle>
          <a:p>
            <a:pPr algn="ctr" defTabSz="584200" hangingPunct="0"/>
            <a:r>
              <a:rPr kern="0" dirty="0">
                <a:solidFill>
                  <a:srgbClr val="000000"/>
                </a:solidFill>
                <a:sym typeface="Skia Bold"/>
              </a:rPr>
              <a:t>Indirect </a:t>
            </a:r>
            <a:r>
              <a:rPr kern="0" dirty="0" smtClean="0">
                <a:solidFill>
                  <a:srgbClr val="000000"/>
                </a:solidFill>
                <a:sym typeface="Skia Bold"/>
              </a:rPr>
              <a:t>measurement</a:t>
            </a:r>
            <a:endParaRPr lang="fr-FR" kern="0" dirty="0" smtClean="0">
              <a:solidFill>
                <a:srgbClr val="000000"/>
              </a:solidFill>
              <a:sym typeface="Skia Bold"/>
            </a:endParaRPr>
          </a:p>
          <a:p>
            <a:pPr algn="ctr" defTabSz="584200" hangingPunct="0"/>
            <a:r>
              <a:rPr lang="en-US" sz="1200" i="1" kern="0" dirty="0" smtClean="0">
                <a:solidFill>
                  <a:schemeClr val="tx1">
                    <a:lumMod val="50000"/>
                    <a:lumOff val="50000"/>
                  </a:schemeClr>
                </a:solidFill>
                <a:ea typeface="Helvetica"/>
                <a:cs typeface="Helvetica"/>
                <a:sym typeface="Helvetica"/>
              </a:rPr>
              <a:t>(extrapolation </a:t>
            </a:r>
            <a:r>
              <a:rPr lang="en-US" sz="1200" i="1" kern="0" dirty="0">
                <a:solidFill>
                  <a:schemeClr val="tx1">
                    <a:lumMod val="50000"/>
                    <a:lumOff val="50000"/>
                  </a:schemeClr>
                </a:solidFill>
                <a:ea typeface="Helvetica"/>
                <a:cs typeface="Helvetica"/>
                <a:sym typeface="Helvetica"/>
              </a:rPr>
              <a:t>of Form Factor data to Q</a:t>
            </a:r>
            <a:r>
              <a:rPr lang="en-US" sz="1200" i="1" kern="0" baseline="31999" dirty="0">
                <a:solidFill>
                  <a:schemeClr val="tx1">
                    <a:lumMod val="50000"/>
                    <a:lumOff val="50000"/>
                  </a:schemeClr>
                </a:solidFill>
                <a:ea typeface="Helvetica"/>
                <a:cs typeface="Helvetica"/>
                <a:sym typeface="Helvetica"/>
              </a:rPr>
              <a:t>2 </a:t>
            </a:r>
            <a:r>
              <a:rPr lang="en-US" sz="1200" i="1" kern="0" dirty="0">
                <a:solidFill>
                  <a:schemeClr val="tx1">
                    <a:lumMod val="50000"/>
                    <a:lumOff val="50000"/>
                  </a:schemeClr>
                </a:solidFill>
                <a:ea typeface="Helvetica"/>
                <a:cs typeface="Helvetica"/>
                <a:sym typeface="Helvetica"/>
              </a:rPr>
              <a:t>=</a:t>
            </a:r>
            <a:r>
              <a:rPr lang="en-US" sz="1200" i="1" kern="0" dirty="0" smtClean="0">
                <a:solidFill>
                  <a:schemeClr val="tx1">
                    <a:lumMod val="50000"/>
                    <a:lumOff val="50000"/>
                  </a:schemeClr>
                </a:solidFill>
                <a:ea typeface="Helvetica"/>
                <a:cs typeface="Helvetica"/>
                <a:sym typeface="Helvetica"/>
              </a:rPr>
              <a:t>0)</a:t>
            </a:r>
            <a:endParaRPr sz="1200" i="1" kern="0" dirty="0">
              <a:solidFill>
                <a:schemeClr val="tx1">
                  <a:lumMod val="50000"/>
                  <a:lumOff val="50000"/>
                </a:schemeClr>
              </a:solidFill>
              <a:sym typeface="Skia Bold"/>
            </a:endParaRPr>
          </a:p>
        </p:txBody>
      </p:sp>
      <p:sp>
        <p:nvSpPr>
          <p:cNvPr id="62" name="ZoneTexte 61"/>
          <p:cNvSpPr txBox="1"/>
          <p:nvPr/>
        </p:nvSpPr>
        <p:spPr>
          <a:xfrm>
            <a:off x="179512" y="6053226"/>
            <a:ext cx="8683772" cy="400110"/>
          </a:xfrm>
          <a:prstGeom prst="rect">
            <a:avLst/>
          </a:prstGeom>
          <a:noFill/>
          <a:ln>
            <a:noFill/>
          </a:ln>
        </p:spPr>
        <p:txBody>
          <a:bodyPr wrap="square" rtlCol="0">
            <a:spAutoFit/>
          </a:bodyPr>
          <a:lstStyle/>
          <a:p>
            <a:pPr algn="ctr"/>
            <a:r>
              <a:rPr lang="fr-FR" b="1" dirty="0" smtClean="0">
                <a:sym typeface="Wingdings" panose="05000000000000000000" pitchFamily="2" charset="2"/>
              </a:rPr>
              <a:t> </a:t>
            </a:r>
            <a:r>
              <a:rPr lang="fr-FR" sz="1800" b="1" dirty="0" err="1" smtClean="0"/>
              <a:t>Problem</a:t>
            </a:r>
            <a:r>
              <a:rPr lang="fr-FR" sz="1800" dirty="0" smtClean="0"/>
              <a:t>: the </a:t>
            </a:r>
            <a:r>
              <a:rPr lang="fr-FR" sz="1800" dirty="0" smtClean="0">
                <a:solidFill>
                  <a:srgbClr val="C00000"/>
                </a:solidFill>
              </a:rPr>
              <a:t>proton</a:t>
            </a:r>
            <a:r>
              <a:rPr lang="fr-FR" sz="1800" dirty="0" smtClean="0"/>
              <a:t> </a:t>
            </a:r>
            <a:r>
              <a:rPr lang="fr-FR" sz="1800" dirty="0" err="1" smtClean="0"/>
              <a:t>is</a:t>
            </a:r>
            <a:r>
              <a:rPr lang="fr-FR" sz="1800" dirty="0" smtClean="0"/>
              <a:t> </a:t>
            </a:r>
            <a:r>
              <a:rPr lang="fr-FR" sz="1800" dirty="0" err="1" smtClean="0">
                <a:solidFill>
                  <a:srgbClr val="C00000"/>
                </a:solidFill>
              </a:rPr>
              <a:t>smaller</a:t>
            </a:r>
            <a:r>
              <a:rPr lang="fr-FR" sz="1800" dirty="0" smtClean="0"/>
              <a:t> as « </a:t>
            </a:r>
            <a:r>
              <a:rPr lang="fr-FR" sz="1800" dirty="0" err="1" smtClean="0"/>
              <a:t>seen</a:t>
            </a:r>
            <a:r>
              <a:rPr lang="fr-FR" sz="1800" dirty="0" smtClean="0"/>
              <a:t> » by </a:t>
            </a:r>
            <a:r>
              <a:rPr lang="fr-FR" sz="1800" dirty="0" smtClean="0">
                <a:solidFill>
                  <a:srgbClr val="C00000"/>
                </a:solidFill>
              </a:rPr>
              <a:t>muons</a:t>
            </a:r>
            <a:r>
              <a:rPr lang="fr-FR" sz="1800" dirty="0" smtClean="0"/>
              <a:t> </a:t>
            </a:r>
            <a:r>
              <a:rPr lang="fr-FR" sz="1800" dirty="0" err="1" smtClean="0"/>
              <a:t>than</a:t>
            </a:r>
            <a:r>
              <a:rPr lang="fr-FR" sz="1800" dirty="0" smtClean="0"/>
              <a:t> by </a:t>
            </a:r>
            <a:r>
              <a:rPr lang="fr-FR" sz="1800" dirty="0" err="1" smtClean="0">
                <a:solidFill>
                  <a:srgbClr val="C00000"/>
                </a:solidFill>
              </a:rPr>
              <a:t>electrons</a:t>
            </a:r>
            <a:r>
              <a:rPr lang="fr-FR" sz="1800" dirty="0" smtClean="0"/>
              <a:t> </a:t>
            </a:r>
            <a:endParaRPr lang="fr-FR" sz="1800" dirty="0"/>
          </a:p>
        </p:txBody>
      </p:sp>
      <p:pic>
        <p:nvPicPr>
          <p:cNvPr id="72" name="Image" descr="Image"/>
          <p:cNvPicPr>
            <a:picLocks noChangeAspect="1"/>
          </p:cNvPicPr>
          <p:nvPr/>
        </p:nvPicPr>
        <p:blipFill>
          <a:blip r:embed="rId8">
            <a:extLst/>
          </a:blip>
          <a:stretch>
            <a:fillRect/>
          </a:stretch>
        </p:blipFill>
        <p:spPr>
          <a:xfrm>
            <a:off x="3190369" y="4865684"/>
            <a:ext cx="2780482" cy="604846"/>
          </a:xfrm>
          <a:prstGeom prst="rect">
            <a:avLst/>
          </a:prstGeom>
          <a:ln w="12700">
            <a:miter lim="400000"/>
          </a:ln>
        </p:spPr>
      </p:pic>
      <p:sp>
        <p:nvSpPr>
          <p:cNvPr id="73" name="Line"/>
          <p:cNvSpPr/>
          <p:nvPr/>
        </p:nvSpPr>
        <p:spPr>
          <a:xfrm>
            <a:off x="4392742" y="5587925"/>
            <a:ext cx="1584000" cy="1"/>
          </a:xfrm>
          <a:prstGeom prst="line">
            <a:avLst/>
          </a:prstGeom>
          <a:ln w="38100">
            <a:solidFill>
              <a:schemeClr val="accent1">
                <a:hueOff val="114395"/>
                <a:lumOff val="-24975"/>
              </a:schemeClr>
            </a:solidFill>
            <a:miter lim="400000"/>
            <a:headEnd type="triangle" len="sm"/>
            <a:tailEnd type="triangle" len="sm"/>
          </a:ln>
        </p:spPr>
        <p:txBody>
          <a:bodyPr lIns="50800" tIns="50800" rIns="50800" bIns="50800" anchor="ctr"/>
          <a:lstStyle/>
          <a:p>
            <a:pPr>
              <a:defRPr sz="2200">
                <a:solidFill>
                  <a:srgbClr val="FFFFFF"/>
                </a:solidFill>
                <a:latin typeface="+mn-lt"/>
                <a:ea typeface="+mn-ea"/>
                <a:cs typeface="+mn-cs"/>
                <a:sym typeface="Helvetica Neue Medium"/>
              </a:defRPr>
            </a:pPr>
            <a:endParaRPr/>
          </a:p>
        </p:txBody>
      </p:sp>
      <p:sp>
        <p:nvSpPr>
          <p:cNvPr id="74" name="Line"/>
          <p:cNvSpPr/>
          <p:nvPr/>
        </p:nvSpPr>
        <p:spPr>
          <a:xfrm>
            <a:off x="3639430" y="4771836"/>
            <a:ext cx="554592" cy="0"/>
          </a:xfrm>
          <a:prstGeom prst="line">
            <a:avLst/>
          </a:prstGeom>
          <a:ln w="38100">
            <a:solidFill>
              <a:srgbClr val="C00000"/>
            </a:solidFill>
            <a:miter lim="400000"/>
            <a:headEnd type="triangle" len="sm"/>
            <a:tailEnd type="triangle" len="sm"/>
          </a:ln>
        </p:spPr>
        <p:txBody>
          <a:bodyPr lIns="50800" tIns="50800" rIns="50800" bIns="50800" anchor="ctr"/>
          <a:lstStyle/>
          <a:p>
            <a:pPr>
              <a:defRPr sz="2200">
                <a:solidFill>
                  <a:srgbClr val="FFFFFF"/>
                </a:solidFill>
                <a:latin typeface="+mn-lt"/>
                <a:ea typeface="+mn-ea"/>
                <a:cs typeface="+mn-cs"/>
                <a:sym typeface="Helvetica Neue Medium"/>
              </a:defRPr>
            </a:pPr>
            <a:endParaRPr/>
          </a:p>
        </p:txBody>
      </p:sp>
      <p:sp>
        <p:nvSpPr>
          <p:cNvPr id="77" name="Forme libre 76"/>
          <p:cNvSpPr/>
          <p:nvPr/>
        </p:nvSpPr>
        <p:spPr>
          <a:xfrm>
            <a:off x="2700811" y="4384270"/>
            <a:ext cx="1259570" cy="296731"/>
          </a:xfrm>
          <a:custGeom>
            <a:avLst/>
            <a:gdLst>
              <a:gd name="connsiteX0" fmla="*/ 1259570 w 1259570"/>
              <a:gd name="connsiteY0" fmla="*/ 290676 h 296731"/>
              <a:gd name="connsiteX1" fmla="*/ 847788 w 1259570"/>
              <a:gd name="connsiteY1" fmla="*/ 5 h 296731"/>
              <a:gd name="connsiteX2" fmla="*/ 0 w 1259570"/>
              <a:gd name="connsiteY2" fmla="*/ 296731 h 296731"/>
            </a:gdLst>
            <a:ahLst/>
            <a:cxnLst>
              <a:cxn ang="0">
                <a:pos x="connsiteX0" y="connsiteY0"/>
              </a:cxn>
              <a:cxn ang="0">
                <a:pos x="connsiteX1" y="connsiteY1"/>
              </a:cxn>
              <a:cxn ang="0">
                <a:pos x="connsiteX2" y="connsiteY2"/>
              </a:cxn>
            </a:cxnLst>
            <a:rect l="l" t="t" r="r" b="b"/>
            <a:pathLst>
              <a:path w="1259570" h="296731">
                <a:moveTo>
                  <a:pt x="1259570" y="290676"/>
                </a:moveTo>
                <a:cubicBezTo>
                  <a:pt x="1158643" y="144836"/>
                  <a:pt x="1057716" y="-1004"/>
                  <a:pt x="847788" y="5"/>
                </a:cubicBezTo>
                <a:cubicBezTo>
                  <a:pt x="637860" y="1014"/>
                  <a:pt x="318930" y="148872"/>
                  <a:pt x="0" y="296731"/>
                </a:cubicBezTo>
              </a:path>
            </a:pathLst>
          </a:custGeom>
          <a:noFill/>
          <a:ln w="28575">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Forme libre 77"/>
          <p:cNvSpPr/>
          <p:nvPr/>
        </p:nvSpPr>
        <p:spPr>
          <a:xfrm>
            <a:off x="5298675" y="5056450"/>
            <a:ext cx="1205071" cy="878081"/>
          </a:xfrm>
          <a:custGeom>
            <a:avLst/>
            <a:gdLst>
              <a:gd name="connsiteX0" fmla="*/ 0 w 1205071"/>
              <a:gd name="connsiteY0" fmla="*/ 587396 h 878081"/>
              <a:gd name="connsiteX1" fmla="*/ 514729 w 1205071"/>
              <a:gd name="connsiteY1" fmla="*/ 853844 h 878081"/>
              <a:gd name="connsiteX2" fmla="*/ 999179 w 1205071"/>
              <a:gd name="connsiteY2" fmla="*/ 769065 h 878081"/>
              <a:gd name="connsiteX3" fmla="*/ 1205071 w 1205071"/>
              <a:gd name="connsiteY3" fmla="*/ 0 h 878081"/>
            </a:gdLst>
            <a:ahLst/>
            <a:cxnLst>
              <a:cxn ang="0">
                <a:pos x="connsiteX0" y="connsiteY0"/>
              </a:cxn>
              <a:cxn ang="0">
                <a:pos x="connsiteX1" y="connsiteY1"/>
              </a:cxn>
              <a:cxn ang="0">
                <a:pos x="connsiteX2" y="connsiteY2"/>
              </a:cxn>
              <a:cxn ang="0">
                <a:pos x="connsiteX3" y="connsiteY3"/>
              </a:cxn>
            </a:cxnLst>
            <a:rect l="l" t="t" r="r" b="b"/>
            <a:pathLst>
              <a:path w="1205071" h="878081">
                <a:moveTo>
                  <a:pt x="0" y="587396"/>
                </a:moveTo>
                <a:cubicBezTo>
                  <a:pt x="174099" y="705481"/>
                  <a:pt x="348199" y="823566"/>
                  <a:pt x="514729" y="853844"/>
                </a:cubicBezTo>
                <a:cubicBezTo>
                  <a:pt x="681259" y="884122"/>
                  <a:pt x="884122" y="911372"/>
                  <a:pt x="999179" y="769065"/>
                </a:cubicBezTo>
                <a:cubicBezTo>
                  <a:pt x="1114236" y="626758"/>
                  <a:pt x="1159653" y="313379"/>
                  <a:pt x="1205071" y="0"/>
                </a:cubicBezTo>
              </a:path>
            </a:pathLst>
          </a:custGeom>
          <a:noFill/>
          <a:ln w="28575">
            <a:solidFill>
              <a:schemeClr val="accent5">
                <a:lumMod val="7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8956792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1" y="764704"/>
            <a:ext cx="3168352" cy="923330"/>
          </a:xfrm>
          <a:prstGeom prst="rect">
            <a:avLst/>
          </a:prstGeom>
        </p:spPr>
        <p:txBody>
          <a:bodyPr wrap="square">
            <a:spAutoFit/>
          </a:bodyPr>
          <a:lstStyle/>
          <a:p>
            <a:pPr>
              <a:buSzPct val="60000"/>
              <a:defRPr sz="1600" b="1">
                <a:latin typeface="Helvetica"/>
                <a:ea typeface="Helvetica"/>
                <a:cs typeface="Helvetica"/>
                <a:sym typeface="Helvetica"/>
              </a:defRPr>
            </a:pPr>
            <a:r>
              <a:rPr lang="en-US" sz="1800" dirty="0">
                <a:latin typeface="Comic Sans MS"/>
                <a:cs typeface="Comic Sans MS"/>
              </a:rPr>
              <a:t>Need for low Q</a:t>
            </a:r>
            <a:r>
              <a:rPr lang="en-US" sz="1800" baseline="31999" dirty="0">
                <a:latin typeface="Comic Sans MS"/>
                <a:cs typeface="Comic Sans MS"/>
              </a:rPr>
              <a:t>2</a:t>
            </a:r>
            <a:r>
              <a:rPr lang="en-US" sz="1800" dirty="0">
                <a:latin typeface="Comic Sans MS"/>
                <a:cs typeface="Comic Sans MS"/>
              </a:rPr>
              <a:t> experimental electron scattering </a:t>
            </a:r>
            <a:r>
              <a:rPr lang="en-US" sz="1800" dirty="0" smtClean="0">
                <a:latin typeface="Comic Sans MS"/>
                <a:cs typeface="Comic Sans MS"/>
              </a:rPr>
              <a:t>data</a:t>
            </a:r>
            <a:endParaRPr lang="en-US" sz="1800" dirty="0">
              <a:latin typeface="Comic Sans MS"/>
              <a:cs typeface="Comic Sans MS"/>
            </a:endParaRPr>
          </a:p>
        </p:txBody>
      </p:sp>
      <p:grpSp>
        <p:nvGrpSpPr>
          <p:cNvPr id="8" name="Foreseen results:…"/>
          <p:cNvGrpSpPr/>
          <p:nvPr/>
        </p:nvGrpSpPr>
        <p:grpSpPr>
          <a:xfrm>
            <a:off x="395536" y="4869160"/>
            <a:ext cx="7056785" cy="1440159"/>
            <a:chOff x="90867" y="-322512"/>
            <a:chExt cx="8905054" cy="1847415"/>
          </a:xfrm>
        </p:grpSpPr>
        <p:pic>
          <p:nvPicPr>
            <p:cNvPr id="10" name="Foreseen results:…" descr="Foreseen results:…"/>
            <p:cNvPicPr>
              <a:picLocks/>
            </p:cNvPicPr>
            <p:nvPr/>
          </p:nvPicPr>
          <p:blipFill>
            <a:blip r:embed="rId3">
              <a:extLst/>
            </a:blip>
            <a:stretch>
              <a:fillRect/>
            </a:stretch>
          </p:blipFill>
          <p:spPr>
            <a:xfrm>
              <a:off x="90867" y="-322512"/>
              <a:ext cx="8905054" cy="1847415"/>
            </a:xfrm>
            <a:prstGeom prst="rect">
              <a:avLst/>
            </a:prstGeom>
            <a:effectLst/>
          </p:spPr>
        </p:pic>
        <p:sp>
          <p:nvSpPr>
            <p:cNvPr id="9" name="Foreseen results:…"/>
            <p:cNvSpPr txBox="1"/>
            <p:nvPr/>
          </p:nvSpPr>
          <p:spPr>
            <a:xfrm>
              <a:off x="467565" y="-174190"/>
              <a:ext cx="8371449" cy="1454634"/>
            </a:xfrm>
            <a:prstGeom prst="rect">
              <a:avLst/>
            </a:prstGeom>
            <a:noFill/>
            <a:ln>
              <a:noFill/>
            </a:ln>
            <a:effectLst/>
            <a:extLst>
              <a:ext uri="{C572A759-6A51-4108-AA02-DFA0A04FC94B}">
                <ma14:wrappingTextBoxFlag xmlns:ma14="http://schemas.microsoft.com/office/mac/drawingml/2011/main" val="1"/>
              </a:ext>
            </a:extLst>
          </p:spPr>
          <p:txBody>
            <a:bodyPr wrap="square" lIns="35719" tIns="35719" rIns="35719" bIns="35719" numCol="1" anchor="ctr">
              <a:spAutoFit/>
            </a:bodyPr>
            <a:lstStyle/>
            <a:p>
              <a:pPr>
                <a:spcAft>
                  <a:spcPts val="600"/>
                </a:spcAft>
                <a:defRPr sz="2000" b="1">
                  <a:latin typeface="Helvetica"/>
                  <a:ea typeface="Helvetica"/>
                  <a:cs typeface="Helvetica"/>
                  <a:sym typeface="Helvetica"/>
                </a:defRPr>
              </a:pPr>
              <a:r>
                <a:rPr sz="1600" dirty="0" smtClean="0">
                  <a:latin typeface="Comic Sans MS"/>
                  <a:cs typeface="Comic Sans MS"/>
                </a:rPr>
                <a:t>Foreseen results:</a:t>
              </a:r>
              <a:endParaRPr lang="fr-FR" sz="1600" dirty="0">
                <a:latin typeface="Comic Sans MS"/>
                <a:cs typeface="Comic Sans MS"/>
              </a:endParaRPr>
            </a:p>
            <a:p>
              <a:pPr marL="285750" indent="-285750">
                <a:buSzPct val="145000"/>
                <a:buFont typeface="Arial" panose="020B0604020202020204" pitchFamily="34" charset="0"/>
                <a:buChar char="•"/>
                <a:defRPr sz="2000" b="1">
                  <a:latin typeface="Helvetica"/>
                  <a:ea typeface="Helvetica"/>
                  <a:cs typeface="Helvetica"/>
                  <a:sym typeface="Helvetica"/>
                </a:defRPr>
              </a:pPr>
              <a:r>
                <a:rPr lang="en-US" sz="1600" dirty="0" smtClean="0">
                  <a:latin typeface="Comic Sans MS"/>
                  <a:cs typeface="Comic Sans MS"/>
                </a:rPr>
                <a:t>Better </a:t>
              </a:r>
              <a:r>
                <a:rPr lang="en-US" sz="1600" dirty="0">
                  <a:latin typeface="Comic Sans MS"/>
                  <a:cs typeface="Comic Sans MS"/>
                </a:rPr>
                <a:t>knowledge of the dependence of Form Factor on Q</a:t>
              </a:r>
              <a:r>
                <a:rPr lang="en-US" sz="1600" baseline="30399" dirty="0">
                  <a:latin typeface="Comic Sans MS"/>
                  <a:cs typeface="Comic Sans MS"/>
                </a:rPr>
                <a:t>2  </a:t>
              </a:r>
              <a:endParaRPr lang="en-US" sz="1600" dirty="0">
                <a:latin typeface="Comic Sans MS"/>
                <a:cs typeface="Comic Sans MS"/>
                <a:sym typeface="Wingdings" panose="05000000000000000000" pitchFamily="2" charset="2"/>
              </a:endParaRPr>
            </a:p>
            <a:p>
              <a:pPr marL="285750" indent="-285750">
                <a:buSzPct val="145000"/>
                <a:buFont typeface="Arial" panose="020B0604020202020204" pitchFamily="34" charset="0"/>
                <a:buChar char="•"/>
                <a:defRPr sz="2000" b="1">
                  <a:latin typeface="Helvetica"/>
                  <a:ea typeface="Helvetica"/>
                  <a:cs typeface="Helvetica"/>
                  <a:sym typeface="Helvetica"/>
                </a:defRPr>
              </a:pPr>
              <a:r>
                <a:rPr lang="fr-FR" sz="1600" dirty="0" smtClean="0">
                  <a:latin typeface="Comic Sans MS"/>
                  <a:cs typeface="Comic Sans MS"/>
                </a:rPr>
                <a:t>S</a:t>
              </a:r>
              <a:r>
                <a:rPr sz="1600" dirty="0" err="1" smtClean="0">
                  <a:latin typeface="Comic Sans MS"/>
                  <a:cs typeface="Comic Sans MS"/>
                </a:rPr>
                <a:t>ignificant</a:t>
              </a:r>
              <a:r>
                <a:rPr sz="1600" dirty="0" smtClean="0">
                  <a:latin typeface="Comic Sans MS"/>
                  <a:cs typeface="Comic Sans MS"/>
                </a:rPr>
                <a:t> </a:t>
              </a:r>
              <a:r>
                <a:rPr sz="1600" dirty="0">
                  <a:latin typeface="Comic Sans MS"/>
                  <a:cs typeface="Comic Sans MS"/>
                </a:rPr>
                <a:t>impact on the measurement of the proton charge radius </a:t>
              </a:r>
            </a:p>
          </p:txBody>
        </p:sp>
      </p:grpSp>
      <p:sp>
        <p:nvSpPr>
          <p:cNvPr id="11" name="A linear region in the form factor:…"/>
          <p:cNvSpPr txBox="1"/>
          <p:nvPr/>
        </p:nvSpPr>
        <p:spPr>
          <a:xfrm>
            <a:off x="323528" y="1916832"/>
            <a:ext cx="3600400" cy="626133"/>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defRPr sz="2000">
                <a:latin typeface="Helvetica"/>
                <a:ea typeface="Helvetica"/>
                <a:cs typeface="Helvetica"/>
                <a:sym typeface="Helvetica"/>
              </a:defRPr>
            </a:pPr>
            <a:r>
              <a:rPr sz="1800" dirty="0" smtClean="0">
                <a:latin typeface="Comic Sans MS"/>
                <a:cs typeface="Comic Sans MS"/>
              </a:rPr>
              <a:t>linear </a:t>
            </a:r>
            <a:r>
              <a:rPr sz="1800" dirty="0">
                <a:latin typeface="Comic Sans MS"/>
                <a:cs typeface="Comic Sans MS"/>
              </a:rPr>
              <a:t>region in the form factor: </a:t>
            </a:r>
          </a:p>
          <a:p>
            <a:pPr>
              <a:defRPr sz="2000" b="1">
                <a:solidFill>
                  <a:srgbClr val="232AF0"/>
                </a:solidFill>
                <a:latin typeface="Helvetica"/>
                <a:ea typeface="Helvetica"/>
                <a:cs typeface="Helvetica"/>
                <a:sym typeface="Helvetica"/>
              </a:defRPr>
            </a:pPr>
            <a:r>
              <a:rPr sz="1800" dirty="0">
                <a:latin typeface="Comic Sans MS"/>
                <a:cs typeface="Comic Sans MS"/>
              </a:rPr>
              <a:t>‘Exact extrapolation’</a:t>
            </a:r>
          </a:p>
        </p:txBody>
      </p:sp>
      <p:grpSp>
        <p:nvGrpSpPr>
          <p:cNvPr id="12" name="Group"/>
          <p:cNvGrpSpPr/>
          <p:nvPr/>
        </p:nvGrpSpPr>
        <p:grpSpPr>
          <a:xfrm>
            <a:off x="3905881" y="756954"/>
            <a:ext cx="4753670" cy="3209483"/>
            <a:chOff x="0" y="0"/>
            <a:chExt cx="6460129" cy="4405888"/>
          </a:xfrm>
        </p:grpSpPr>
        <p:grpSp>
          <p:nvGrpSpPr>
            <p:cNvPr id="13" name="Group"/>
            <p:cNvGrpSpPr/>
            <p:nvPr/>
          </p:nvGrpSpPr>
          <p:grpSpPr>
            <a:xfrm>
              <a:off x="0" y="0"/>
              <a:ext cx="6460130" cy="4405889"/>
              <a:chOff x="0" y="0"/>
              <a:chExt cx="6460129" cy="4405888"/>
            </a:xfrm>
          </p:grpSpPr>
          <p:pic>
            <p:nvPicPr>
              <p:cNvPr id="15" name="Image 26" descr="Image 26"/>
              <p:cNvPicPr>
                <a:picLocks noChangeAspect="1"/>
              </p:cNvPicPr>
              <p:nvPr/>
            </p:nvPicPr>
            <p:blipFill>
              <a:blip r:embed="rId4">
                <a:extLst/>
              </a:blip>
              <a:stretch>
                <a:fillRect/>
              </a:stretch>
            </p:blipFill>
            <p:spPr>
              <a:xfrm>
                <a:off x="0" y="0"/>
                <a:ext cx="6460130" cy="4405889"/>
              </a:xfrm>
              <a:prstGeom prst="rect">
                <a:avLst/>
              </a:prstGeom>
              <a:ln w="12700" cap="flat">
                <a:noFill/>
                <a:miter lim="400000"/>
              </a:ln>
              <a:effectLst/>
            </p:spPr>
          </p:pic>
          <p:sp>
            <p:nvSpPr>
              <p:cNvPr id="16" name="Double Arrow"/>
              <p:cNvSpPr/>
              <p:nvPr/>
            </p:nvSpPr>
            <p:spPr>
              <a:xfrm>
                <a:off x="782550" y="978791"/>
                <a:ext cx="2358934" cy="342515"/>
              </a:xfrm>
              <a:prstGeom prst="leftRightArrow">
                <a:avLst>
                  <a:gd name="adj1" fmla="val 16404"/>
                  <a:gd name="adj2" fmla="val 70028"/>
                </a:avLst>
              </a:prstGeom>
              <a:solidFill>
                <a:srgbClr val="232AF0"/>
              </a:solidFill>
              <a:ln w="12700" cap="flat">
                <a:noFill/>
                <a:miter lim="400000"/>
              </a:ln>
              <a:effectLst/>
            </p:spPr>
            <p:txBody>
              <a:bodyPr wrap="square" lIns="35719" tIns="35719" rIns="35719" bIns="35719" numCol="1" anchor="ctr">
                <a:noAutofit/>
              </a:bodyPr>
              <a:lstStyle/>
              <a:p>
                <a:pPr>
                  <a:defRPr sz="2200">
                    <a:solidFill>
                      <a:srgbClr val="FFFFFF"/>
                    </a:solidFill>
                    <a:latin typeface="+mn-lt"/>
                    <a:ea typeface="+mn-ea"/>
                    <a:cs typeface="+mn-cs"/>
                    <a:sym typeface="Helvetica Neue Medium"/>
                  </a:defRPr>
                </a:pPr>
                <a:endParaRPr sz="1547"/>
              </a:p>
            </p:txBody>
          </p:sp>
          <p:sp>
            <p:nvSpPr>
              <p:cNvPr id="17" name="Arrow"/>
              <p:cNvSpPr/>
              <p:nvPr/>
            </p:nvSpPr>
            <p:spPr>
              <a:xfrm>
                <a:off x="3627637" y="2725275"/>
                <a:ext cx="2766604" cy="205633"/>
              </a:xfrm>
              <a:custGeom>
                <a:avLst/>
                <a:gdLst/>
                <a:ahLst/>
                <a:cxnLst>
                  <a:cxn ang="0">
                    <a:pos x="wd2" y="hd2"/>
                  </a:cxn>
                  <a:cxn ang="5400000">
                    <a:pos x="wd2" y="hd2"/>
                  </a:cxn>
                  <a:cxn ang="10800000">
                    <a:pos x="wd2" y="hd2"/>
                  </a:cxn>
                  <a:cxn ang="16200000">
                    <a:pos x="wd2" y="hd2"/>
                  </a:cxn>
                </a:cxnLst>
                <a:rect l="0" t="0" r="r" b="b"/>
                <a:pathLst>
                  <a:path w="21600" h="21600" extrusionOk="0">
                    <a:moveTo>
                      <a:pt x="1869" y="14256"/>
                    </a:moveTo>
                    <a:lnTo>
                      <a:pt x="1869" y="21600"/>
                    </a:lnTo>
                    <a:lnTo>
                      <a:pt x="0" y="10800"/>
                    </a:lnTo>
                    <a:lnTo>
                      <a:pt x="1869" y="0"/>
                    </a:lnTo>
                    <a:lnTo>
                      <a:pt x="1869" y="7344"/>
                    </a:lnTo>
                    <a:lnTo>
                      <a:pt x="21600" y="7344"/>
                    </a:lnTo>
                    <a:lnTo>
                      <a:pt x="21600" y="14256"/>
                    </a:lnTo>
                    <a:close/>
                  </a:path>
                </a:pathLst>
              </a:custGeom>
              <a:solidFill>
                <a:schemeClr val="accent1"/>
              </a:solidFill>
              <a:ln w="12700" cap="flat">
                <a:noFill/>
                <a:miter lim="400000"/>
              </a:ln>
              <a:effectLst/>
            </p:spPr>
            <p:txBody>
              <a:bodyPr wrap="square" lIns="35719" tIns="35719" rIns="35719" bIns="35719" numCol="1" anchor="ctr">
                <a:noAutofit/>
              </a:bodyPr>
              <a:lstStyle/>
              <a:p>
                <a:pPr>
                  <a:defRPr sz="2200">
                    <a:solidFill>
                      <a:srgbClr val="FFFFFF"/>
                    </a:solidFill>
                    <a:latin typeface="+mn-lt"/>
                    <a:ea typeface="+mn-ea"/>
                    <a:cs typeface="+mn-cs"/>
                    <a:sym typeface="Helvetica Neue Medium"/>
                  </a:defRPr>
                </a:pPr>
                <a:endParaRPr sz="1547"/>
              </a:p>
            </p:txBody>
          </p:sp>
          <p:sp>
            <p:nvSpPr>
              <p:cNvPr id="18" name="MUSE"/>
              <p:cNvSpPr txBox="1"/>
              <p:nvPr/>
            </p:nvSpPr>
            <p:spPr>
              <a:xfrm>
                <a:off x="3956581" y="2543520"/>
                <a:ext cx="593345" cy="29891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5719" tIns="35719" rIns="35719" bIns="35719" numCol="1" anchor="ctr">
                <a:noAutofit/>
              </a:bodyPr>
              <a:lstStyle>
                <a:lvl1pPr>
                  <a:defRPr sz="1200" b="1">
                    <a:solidFill>
                      <a:schemeClr val="accent1">
                        <a:lumOff val="-13575"/>
                      </a:schemeClr>
                    </a:solidFill>
                    <a:latin typeface="Helvetica"/>
                    <a:ea typeface="Helvetica"/>
                    <a:cs typeface="Helvetica"/>
                    <a:sym typeface="Helvetica"/>
                  </a:defRPr>
                </a:lvl1pPr>
              </a:lstStyle>
              <a:p>
                <a:r>
                  <a:rPr sz="844"/>
                  <a:t>MUSE</a:t>
                </a:r>
              </a:p>
            </p:txBody>
          </p:sp>
        </p:grpSp>
        <p:sp>
          <p:nvSpPr>
            <p:cNvPr id="14" name="Rectangle"/>
            <p:cNvSpPr/>
            <p:nvPr/>
          </p:nvSpPr>
          <p:spPr>
            <a:xfrm>
              <a:off x="978739" y="1439933"/>
              <a:ext cx="2126163" cy="339676"/>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200">
                  <a:solidFill>
                    <a:srgbClr val="FFFFFF"/>
                  </a:solidFill>
                  <a:latin typeface="+mn-lt"/>
                  <a:ea typeface="+mn-ea"/>
                  <a:cs typeface="+mn-cs"/>
                  <a:sym typeface="Helvetica Neue Medium"/>
                </a:defRPr>
              </a:pPr>
              <a:endParaRPr sz="1547"/>
            </a:p>
          </p:txBody>
        </p:sp>
      </p:grpSp>
      <p:sp>
        <p:nvSpPr>
          <p:cNvPr id="20" name="ProRad goal: A high precision measurement of the proton electric form factor at very low Q2"/>
          <p:cNvSpPr/>
          <p:nvPr/>
        </p:nvSpPr>
        <p:spPr>
          <a:xfrm>
            <a:off x="395536" y="4221088"/>
            <a:ext cx="8136904" cy="430995"/>
          </a:xfrm>
          <a:prstGeom prst="rect">
            <a:avLst/>
          </a:prstGeom>
          <a:solidFill>
            <a:schemeClr val="accent1">
              <a:lumOff val="16847"/>
            </a:schemeClr>
          </a:solidFill>
          <a:ln w="12700">
            <a:miter lim="400000"/>
          </a:ln>
          <a:extLst>
            <a:ext uri="{C572A759-6A51-4108-AA02-DFA0A04FC94B}">
              <ma14:wrappingTextBoxFlag xmlns:ma14="http://schemas.microsoft.com/office/mac/drawingml/2011/main" val="1"/>
            </a:ext>
          </a:extLst>
        </p:spPr>
        <p:txBody>
          <a:bodyPr lIns="35719" tIns="35719" rIns="35719" bIns="35719" anchor="ctr"/>
          <a:lstStyle/>
          <a:p>
            <a:pPr algn="ctr">
              <a:spcBef>
                <a:spcPts val="2250"/>
              </a:spcBef>
              <a:defRPr sz="2200" b="1">
                <a:latin typeface="Helvetica"/>
                <a:ea typeface="Helvetica"/>
                <a:cs typeface="Helvetica"/>
                <a:sym typeface="Helvetica"/>
              </a:defRPr>
            </a:pPr>
            <a:r>
              <a:rPr sz="1800" dirty="0" err="1">
                <a:latin typeface="Comic Sans MS"/>
                <a:cs typeface="Comic Sans MS"/>
              </a:rPr>
              <a:t>ProRad</a:t>
            </a:r>
            <a:r>
              <a:rPr sz="1800" dirty="0">
                <a:latin typeface="Comic Sans MS"/>
                <a:cs typeface="Comic Sans MS"/>
              </a:rPr>
              <a:t> goal: A high precision measurement of the proton electric form factor at very low Q</a:t>
            </a:r>
            <a:r>
              <a:rPr sz="1800" baseline="30545" dirty="0">
                <a:latin typeface="Comic Sans MS"/>
                <a:cs typeface="Comic Sans MS"/>
              </a:rPr>
              <a:t>2</a:t>
            </a:r>
            <a:r>
              <a:rPr sz="1800" dirty="0">
                <a:latin typeface="Comic Sans MS"/>
                <a:cs typeface="Comic Sans MS"/>
              </a:rPr>
              <a:t> </a:t>
            </a:r>
          </a:p>
        </p:txBody>
      </p:sp>
      <p:sp>
        <p:nvSpPr>
          <p:cNvPr id="24" name="Rectangle 23"/>
          <p:cNvSpPr/>
          <p:nvPr/>
        </p:nvSpPr>
        <p:spPr>
          <a:xfrm>
            <a:off x="7452320" y="5301208"/>
            <a:ext cx="1615534" cy="369332"/>
          </a:xfrm>
          <a:prstGeom prst="rect">
            <a:avLst/>
          </a:prstGeom>
        </p:spPr>
        <p:txBody>
          <a:bodyPr wrap="none">
            <a:spAutoFit/>
          </a:bodyPr>
          <a:lstStyle/>
          <a:p>
            <a:r>
              <a:rPr lang="fr-FR" sz="1800" b="1" dirty="0">
                <a:solidFill>
                  <a:srgbClr val="004D80"/>
                </a:solidFill>
              </a:rPr>
              <a:t>new </a:t>
            </a:r>
            <a:r>
              <a:rPr lang="fr-FR" sz="1800" b="1" dirty="0" err="1">
                <a:solidFill>
                  <a:srgbClr val="004D80"/>
                </a:solidFill>
              </a:rPr>
              <a:t>physics</a:t>
            </a:r>
            <a:r>
              <a:rPr lang="fr-FR" sz="1800" b="1" dirty="0">
                <a:solidFill>
                  <a:srgbClr val="004D80"/>
                </a:solidFill>
              </a:rPr>
              <a:t>?</a:t>
            </a:r>
          </a:p>
        </p:txBody>
      </p:sp>
      <p:sp>
        <p:nvSpPr>
          <p:cNvPr id="19" name="Titre 1"/>
          <p:cNvSpPr>
            <a:spLocks noGrp="1"/>
          </p:cNvSpPr>
          <p:nvPr>
            <p:ph type="title"/>
          </p:nvPr>
        </p:nvSpPr>
        <p:spPr>
          <a:xfrm>
            <a:off x="0" y="44624"/>
            <a:ext cx="9144000" cy="448816"/>
          </a:xfrm>
          <a:gradFill flip="none" rotWithShape="1">
            <a:gsLst>
              <a:gs pos="0">
                <a:schemeClr val="bg2">
                  <a:lumMod val="40000"/>
                  <a:lumOff val="60000"/>
                </a:schemeClr>
              </a:gs>
              <a:gs pos="100000">
                <a:srgbClr val="000000"/>
              </a:gs>
              <a:gs pos="99000">
                <a:schemeClr val="accent3"/>
              </a:gs>
            </a:gsLst>
            <a:lin ang="0" scaled="1"/>
            <a:tileRect/>
          </a:gradFill>
        </p:spPr>
        <p:txBody>
          <a:bodyPr/>
          <a:lstStyle/>
          <a:p>
            <a:r>
              <a:rPr lang="fr-FR" sz="2000" b="1" dirty="0" err="1" smtClean="0">
                <a:latin typeface="Comic Sans MS"/>
                <a:cs typeface="Comic Sans MS"/>
              </a:rPr>
              <a:t>ProRad</a:t>
            </a:r>
            <a:r>
              <a:rPr lang="fr-FR" sz="2000" b="1" dirty="0">
                <a:latin typeface="Comic Sans MS"/>
                <a:cs typeface="Comic Sans MS"/>
              </a:rPr>
              <a:t>: the proton radius puzzle </a:t>
            </a:r>
          </a:p>
        </p:txBody>
      </p:sp>
    </p:spTree>
    <p:extLst>
      <p:ext uri="{BB962C8B-B14F-4D97-AF65-F5344CB8AC3E}">
        <p14:creationId xmlns:p14="http://schemas.microsoft.com/office/powerpoint/2010/main" val="45344570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3581"/>
            <a:ext cx="9144000" cy="453091"/>
          </a:xfrm>
          <a:gradFill flip="none" rotWithShape="1">
            <a:gsLst>
              <a:gs pos="0">
                <a:schemeClr val="bg2">
                  <a:lumMod val="40000"/>
                  <a:lumOff val="60000"/>
                </a:schemeClr>
              </a:gs>
              <a:gs pos="100000">
                <a:srgbClr val="000000"/>
              </a:gs>
              <a:gs pos="99000">
                <a:schemeClr val="accent3"/>
              </a:gs>
            </a:gsLst>
            <a:lin ang="0" scaled="1"/>
            <a:tileRect/>
          </a:gradFill>
        </p:spPr>
        <p:txBody>
          <a:bodyPr/>
          <a:lstStyle/>
          <a:p>
            <a:r>
              <a:rPr lang="fr-FR" sz="2000" b="1" dirty="0" err="1" smtClean="0">
                <a:latin typeface="Comic Sans MS"/>
                <a:cs typeface="Comic Sans MS"/>
              </a:rPr>
              <a:t>ProRad</a:t>
            </a:r>
            <a:r>
              <a:rPr lang="fr-FR" sz="2000" b="1" dirty="0" smtClean="0">
                <a:latin typeface="Comic Sans MS"/>
                <a:cs typeface="Comic Sans MS"/>
              </a:rPr>
              <a:t>: </a:t>
            </a:r>
            <a:r>
              <a:rPr lang="fr-FR" sz="2000" b="1" dirty="0" err="1" smtClean="0">
                <a:latin typeface="Comic Sans MS"/>
                <a:cs typeface="Comic Sans MS"/>
              </a:rPr>
              <a:t>experiment</a:t>
            </a:r>
            <a:r>
              <a:rPr lang="fr-FR" sz="2000" b="1" dirty="0" smtClean="0">
                <a:latin typeface="Comic Sans MS"/>
                <a:cs typeface="Comic Sans MS"/>
              </a:rPr>
              <a:t> </a:t>
            </a:r>
            <a:r>
              <a:rPr lang="fr-FR" sz="2000" b="1" dirty="0" err="1" smtClean="0">
                <a:latin typeface="Comic Sans MS"/>
                <a:cs typeface="Comic Sans MS"/>
              </a:rPr>
              <a:t>requirements</a:t>
            </a:r>
            <a:endParaRPr lang="fr-FR" sz="2000" b="1" dirty="0">
              <a:latin typeface="Comic Sans MS"/>
              <a:cs typeface="Comic Sans MS"/>
            </a:endParaRPr>
          </a:p>
        </p:txBody>
      </p:sp>
      <p:pic>
        <p:nvPicPr>
          <p:cNvPr id="9" name="initialLongitudinalDensityMap.pdf" descr="initialLongitudinalDensityMap.pdf"/>
          <p:cNvPicPr>
            <a:picLocks noChangeAspect="1"/>
          </p:cNvPicPr>
          <p:nvPr/>
        </p:nvPicPr>
        <p:blipFill>
          <a:blip r:embed="rId3">
            <a:extLst/>
          </a:blip>
          <a:stretch>
            <a:fillRect/>
          </a:stretch>
        </p:blipFill>
        <p:spPr>
          <a:xfrm>
            <a:off x="560442" y="2595808"/>
            <a:ext cx="2328093" cy="1629668"/>
          </a:xfrm>
          <a:prstGeom prst="rect">
            <a:avLst/>
          </a:prstGeom>
          <a:ln w="12700" cap="flat">
            <a:noFill/>
            <a:miter lim="400000"/>
          </a:ln>
          <a:effectLst/>
        </p:spPr>
      </p:pic>
      <p:pic>
        <p:nvPicPr>
          <p:cNvPr id="11" name="Image 1" descr="Image 1"/>
          <p:cNvPicPr>
            <a:picLocks noChangeAspect="1"/>
          </p:cNvPicPr>
          <p:nvPr/>
        </p:nvPicPr>
        <p:blipFill>
          <a:blip r:embed="rId4">
            <a:extLst/>
          </a:blip>
          <a:stretch>
            <a:fillRect/>
          </a:stretch>
        </p:blipFill>
        <p:spPr>
          <a:xfrm>
            <a:off x="3299911" y="2674240"/>
            <a:ext cx="2680134" cy="1260270"/>
          </a:xfrm>
          <a:prstGeom prst="rect">
            <a:avLst/>
          </a:prstGeom>
          <a:ln w="12700" cap="flat">
            <a:noFill/>
            <a:miter lim="400000"/>
          </a:ln>
          <a:effectLst/>
        </p:spPr>
      </p:pic>
      <p:sp>
        <p:nvSpPr>
          <p:cNvPr id="17" name="ZoneTexte 10"/>
          <p:cNvSpPr txBox="1"/>
          <p:nvPr/>
        </p:nvSpPr>
        <p:spPr>
          <a:xfrm>
            <a:off x="4571521" y="3919327"/>
            <a:ext cx="435214" cy="243785"/>
          </a:xfrm>
          <a:prstGeom prst="rect">
            <a:avLst/>
          </a:prstGeom>
          <a:ln w="12700">
            <a:miter lim="400000"/>
          </a:ln>
          <a:extLst>
            <a:ext uri="{C572A759-6A51-4108-AA02-DFA0A04FC94B}">
              <ma14:wrappingTextBoxFlag xmlns:ma14="http://schemas.microsoft.com/office/mac/drawingml/2011/main" val="1"/>
            </a:ext>
          </a:extLst>
        </p:spPr>
        <p:txBody>
          <a:bodyPr wrap="none" lIns="32146" rIns="32146">
            <a:spAutoFit/>
          </a:bodyPr>
          <a:lstStyle/>
          <a:p>
            <a:pPr defTabSz="642915">
              <a:defRPr sz="1400">
                <a:latin typeface="Symbol"/>
                <a:ea typeface="Symbol"/>
                <a:cs typeface="Symbol"/>
                <a:sym typeface="Symbol"/>
              </a:defRPr>
            </a:pPr>
            <a:r>
              <a:rPr sz="984" dirty="0"/>
              <a:t>q</a:t>
            </a:r>
            <a:r>
              <a:rPr sz="984" dirty="0">
                <a:ea typeface="Comic Sans MS"/>
                <a:cs typeface="Comic Sans MS"/>
                <a:sym typeface="Comic Sans MS"/>
              </a:rPr>
              <a:t> = 60</a:t>
            </a:r>
            <a:r>
              <a:rPr sz="984" baseline="30000" dirty="0">
                <a:ea typeface="Comic Sans MS"/>
                <a:cs typeface="Comic Sans MS"/>
                <a:sym typeface="Comic Sans MS"/>
              </a:rPr>
              <a:t>o</a:t>
            </a:r>
          </a:p>
        </p:txBody>
      </p:sp>
      <p:sp>
        <p:nvSpPr>
          <p:cNvPr id="19" name="ProRad experiment requirements:…"/>
          <p:cNvSpPr txBox="1"/>
          <p:nvPr/>
        </p:nvSpPr>
        <p:spPr>
          <a:xfrm>
            <a:off x="221085" y="620688"/>
            <a:ext cx="6079107" cy="878068"/>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noAutofit/>
          </a:bodyPr>
          <a:lstStyle/>
          <a:p>
            <a:pPr defTabSz="495044">
              <a:spcAft>
                <a:spcPts val="1200"/>
              </a:spcAft>
              <a:defRPr sz="2002">
                <a:latin typeface="Helvetica"/>
                <a:ea typeface="Helvetica"/>
                <a:cs typeface="Helvetica"/>
                <a:sym typeface="Helvetica"/>
              </a:defRPr>
            </a:pPr>
            <a:r>
              <a:rPr sz="1800" b="1" dirty="0">
                <a:latin typeface="Comic Sans MS"/>
                <a:cs typeface="Comic Sans MS"/>
              </a:rPr>
              <a:t>ProRad </a:t>
            </a:r>
            <a:r>
              <a:rPr lang="en-US" sz="1800" b="1" dirty="0" smtClean="0">
                <a:latin typeface="Comic Sans MS"/>
                <a:cs typeface="Comic Sans MS"/>
              </a:rPr>
              <a:t>accelerator </a:t>
            </a:r>
            <a:r>
              <a:rPr sz="1800" b="1" dirty="0" smtClean="0">
                <a:latin typeface="Comic Sans MS"/>
                <a:cs typeface="Comic Sans MS"/>
              </a:rPr>
              <a:t>experiment </a:t>
            </a:r>
            <a:r>
              <a:rPr sz="1800" b="1" dirty="0">
                <a:latin typeface="Comic Sans MS"/>
                <a:cs typeface="Comic Sans MS"/>
              </a:rPr>
              <a:t>requirements:</a:t>
            </a:r>
          </a:p>
          <a:p>
            <a:pPr marL="285750" indent="-285750" defTabSz="495044">
              <a:spcAft>
                <a:spcPts val="300"/>
              </a:spcAft>
              <a:buSzPct val="145000"/>
              <a:buFont typeface="Arial" panose="020B0604020202020204" pitchFamily="34" charset="0"/>
              <a:buChar char="•"/>
              <a:defRPr sz="2002">
                <a:latin typeface="Helvetica"/>
                <a:ea typeface="Helvetica"/>
                <a:cs typeface="Helvetica"/>
                <a:sym typeface="Helvetica"/>
              </a:defRPr>
            </a:pPr>
            <a:r>
              <a:rPr sz="1600" dirty="0">
                <a:latin typeface="Comic Sans MS"/>
                <a:cs typeface="Comic Sans MS"/>
              </a:rPr>
              <a:t>High precision </a:t>
            </a:r>
            <a:r>
              <a:rPr sz="1600" dirty="0" smtClean="0">
                <a:latin typeface="Comic Sans MS"/>
                <a:cs typeface="Comic Sans MS"/>
              </a:rPr>
              <a:t>beam</a:t>
            </a:r>
            <a:r>
              <a:rPr lang="fr-FR" sz="1600" dirty="0" smtClean="0">
                <a:solidFill>
                  <a:schemeClr val="tx1">
                    <a:lumMod val="65000"/>
                    <a:lumOff val="35000"/>
                  </a:schemeClr>
                </a:solidFill>
                <a:latin typeface="Comic Sans MS"/>
                <a:cs typeface="Comic Sans MS"/>
              </a:rPr>
              <a:t>: </a:t>
            </a:r>
            <a:r>
              <a:rPr lang="fr-FR" sz="1600" b="1" dirty="0" err="1" smtClean="0">
                <a:solidFill>
                  <a:schemeClr val="tx1">
                    <a:lumMod val="65000"/>
                    <a:lumOff val="35000"/>
                  </a:schemeClr>
                </a:solidFill>
                <a:latin typeface="Comic Sans MS"/>
                <a:cs typeface="Comic Sans MS"/>
              </a:rPr>
              <a:t>reduced</a:t>
            </a:r>
            <a:r>
              <a:rPr lang="fr-FR" sz="1600" b="1" dirty="0" smtClean="0">
                <a:solidFill>
                  <a:schemeClr val="tx1">
                    <a:lumMod val="65000"/>
                    <a:lumOff val="35000"/>
                  </a:schemeClr>
                </a:solidFill>
                <a:latin typeface="Comic Sans MS"/>
                <a:cs typeface="Comic Sans MS"/>
              </a:rPr>
              <a:t> </a:t>
            </a:r>
            <a:r>
              <a:rPr lang="fr-FR" sz="1600" b="1" dirty="0" err="1" smtClean="0">
                <a:solidFill>
                  <a:schemeClr val="tx1">
                    <a:lumMod val="65000"/>
                    <a:lumOff val="35000"/>
                  </a:schemeClr>
                </a:solidFill>
                <a:latin typeface="Comic Sans MS"/>
                <a:cs typeface="Comic Sans MS"/>
              </a:rPr>
              <a:t>energy</a:t>
            </a:r>
            <a:r>
              <a:rPr lang="fr-FR" sz="1600" b="1" dirty="0" smtClean="0">
                <a:solidFill>
                  <a:schemeClr val="tx1">
                    <a:lumMod val="65000"/>
                    <a:lumOff val="35000"/>
                  </a:schemeClr>
                </a:solidFill>
                <a:latin typeface="Comic Sans MS"/>
                <a:cs typeface="Comic Sans MS"/>
              </a:rPr>
              <a:t> dispersion</a:t>
            </a:r>
            <a:r>
              <a:rPr sz="1600" b="1" dirty="0" smtClean="0">
                <a:solidFill>
                  <a:schemeClr val="tx1">
                    <a:lumMod val="65000"/>
                    <a:lumOff val="35000"/>
                  </a:schemeClr>
                </a:solidFill>
                <a:latin typeface="Comic Sans MS"/>
                <a:cs typeface="Comic Sans MS"/>
              </a:rPr>
              <a:t> </a:t>
            </a:r>
            <a:r>
              <a:rPr lang="fr-FR" sz="1600" dirty="0">
                <a:latin typeface="Comic Sans MS"/>
                <a:cs typeface="Comic Sans MS"/>
              </a:rPr>
              <a:t>(</a:t>
            </a:r>
            <a:r>
              <a:rPr lang="fr-FR" sz="1600" b="1" dirty="0">
                <a:solidFill>
                  <a:srgbClr val="C00000"/>
                </a:solidFill>
                <a:latin typeface="Comic Sans MS"/>
                <a:cs typeface="Comic Sans MS"/>
              </a:rPr>
              <a:t>5x10</a:t>
            </a:r>
            <a:r>
              <a:rPr lang="fr-FR" sz="1600" b="1" baseline="30399" dirty="0">
                <a:solidFill>
                  <a:srgbClr val="C00000"/>
                </a:solidFill>
                <a:latin typeface="Comic Sans MS"/>
                <a:cs typeface="Comic Sans MS"/>
              </a:rPr>
              <a:t>-4</a:t>
            </a:r>
            <a:r>
              <a:rPr lang="fr-FR" sz="1600" dirty="0" smtClean="0">
                <a:latin typeface="Comic Sans MS"/>
                <a:cs typeface="Comic Sans MS"/>
              </a:rPr>
              <a:t>)</a:t>
            </a:r>
          </a:p>
          <a:p>
            <a:pPr marL="285750" indent="-285750" defTabSz="495044">
              <a:spcAft>
                <a:spcPts val="300"/>
              </a:spcAft>
              <a:buSzPct val="145000"/>
              <a:buFont typeface="Arial" panose="020B0604020202020204" pitchFamily="34" charset="0"/>
              <a:buChar char="•"/>
              <a:defRPr sz="2002">
                <a:latin typeface="Helvetica"/>
                <a:ea typeface="Helvetica"/>
                <a:cs typeface="Helvetica"/>
                <a:sym typeface="Helvetica"/>
              </a:defRPr>
            </a:pPr>
            <a:r>
              <a:rPr sz="1600" dirty="0" smtClean="0">
                <a:latin typeface="Comic Sans MS"/>
                <a:cs typeface="Comic Sans MS"/>
              </a:rPr>
              <a:t>Precise </a:t>
            </a:r>
            <a:r>
              <a:rPr sz="1600" dirty="0">
                <a:latin typeface="Comic Sans MS"/>
                <a:cs typeface="Comic Sans MS"/>
              </a:rPr>
              <a:t>knowledge of </a:t>
            </a:r>
            <a:r>
              <a:rPr sz="1600" dirty="0">
                <a:solidFill>
                  <a:srgbClr val="595959"/>
                </a:solidFill>
                <a:latin typeface="Comic Sans MS"/>
                <a:cs typeface="Comic Sans MS"/>
              </a:rPr>
              <a:t>the </a:t>
            </a:r>
            <a:r>
              <a:rPr sz="1600" b="1" dirty="0">
                <a:solidFill>
                  <a:srgbClr val="595959"/>
                </a:solidFill>
                <a:latin typeface="Comic Sans MS"/>
                <a:cs typeface="Comic Sans MS"/>
              </a:rPr>
              <a:t>beam </a:t>
            </a:r>
            <a:r>
              <a:rPr sz="1600" b="1" dirty="0" smtClean="0">
                <a:solidFill>
                  <a:srgbClr val="595959"/>
                </a:solidFill>
                <a:latin typeface="Comic Sans MS"/>
                <a:cs typeface="Comic Sans MS"/>
              </a:rPr>
              <a:t>energy</a:t>
            </a:r>
            <a:r>
              <a:rPr lang="fr-FR" sz="1600" b="1" dirty="0" smtClean="0">
                <a:solidFill>
                  <a:srgbClr val="595959"/>
                </a:solidFill>
                <a:latin typeface="Comic Sans MS"/>
                <a:cs typeface="Comic Sans MS"/>
              </a:rPr>
              <a:t> </a:t>
            </a:r>
            <a:r>
              <a:rPr lang="fr-FR" sz="1600" dirty="0">
                <a:latin typeface="Comic Sans MS"/>
                <a:cs typeface="Comic Sans MS"/>
              </a:rPr>
              <a:t>(</a:t>
            </a:r>
            <a:r>
              <a:rPr lang="fr-FR" sz="1600" b="1" dirty="0">
                <a:solidFill>
                  <a:srgbClr val="C00000"/>
                </a:solidFill>
                <a:latin typeface="Comic Sans MS"/>
                <a:cs typeface="Comic Sans MS"/>
              </a:rPr>
              <a:t>5x10</a:t>
            </a:r>
            <a:r>
              <a:rPr lang="fr-FR" sz="1600" b="1" baseline="30399" dirty="0">
                <a:solidFill>
                  <a:srgbClr val="C00000"/>
                </a:solidFill>
                <a:latin typeface="Comic Sans MS"/>
                <a:cs typeface="Comic Sans MS"/>
              </a:rPr>
              <a:t>-4</a:t>
            </a:r>
            <a:r>
              <a:rPr lang="fr-FR" sz="1600" dirty="0" smtClean="0">
                <a:latin typeface="Comic Sans MS"/>
                <a:cs typeface="Comic Sans MS"/>
              </a:rPr>
              <a:t>)</a:t>
            </a:r>
          </a:p>
        </p:txBody>
      </p:sp>
      <p:sp>
        <p:nvSpPr>
          <p:cNvPr id="20" name="Text Box 6"/>
          <p:cNvSpPr txBox="1"/>
          <p:nvPr/>
        </p:nvSpPr>
        <p:spPr>
          <a:xfrm>
            <a:off x="366743" y="2162935"/>
            <a:ext cx="4061241" cy="307777"/>
          </a:xfrm>
          <a:prstGeom prst="rect">
            <a:avLst/>
          </a:prstGeom>
          <a:ln w="12700">
            <a:miter lim="400000"/>
          </a:ln>
          <a:extLst>
            <a:ext uri="{C572A759-6A51-4108-AA02-DFA0A04FC94B}">
              <ma14:wrappingTextBoxFlag xmlns:ma14="http://schemas.microsoft.com/office/mac/drawingml/2011/main" val="1"/>
            </a:ext>
          </a:extLst>
        </p:spPr>
        <p:txBody>
          <a:bodyPr wrap="square" lIns="32146" rIns="32146">
            <a:spAutoFit/>
          </a:bodyPr>
          <a:lstStyle/>
          <a:p>
            <a:pPr defTabSz="642915">
              <a:defRPr sz="1600">
                <a:latin typeface="Helvetica"/>
                <a:ea typeface="Helvetica"/>
                <a:cs typeface="Helvetica"/>
                <a:sym typeface="Helvetica"/>
              </a:defRPr>
            </a:pPr>
            <a:r>
              <a:rPr sz="1200" dirty="0">
                <a:latin typeface="Calibri" panose="020F0502020204030204" pitchFamily="34" charset="0"/>
                <a:cs typeface="Calibri" panose="020F0502020204030204" pitchFamily="34" charset="0"/>
              </a:rPr>
              <a:t> </a:t>
            </a:r>
            <a:r>
              <a:rPr sz="1400" dirty="0" smtClean="0">
                <a:latin typeface="Comic Sans MS"/>
                <a:cs typeface="Comic Sans MS"/>
              </a:rPr>
              <a:t> </a:t>
            </a:r>
            <a:r>
              <a:rPr lang="en-US" sz="1400" dirty="0" smtClean="0">
                <a:latin typeface="Comic Sans MS"/>
                <a:cs typeface="Comic Sans MS"/>
              </a:rPr>
              <a:t>D </a:t>
            </a:r>
            <a:r>
              <a:rPr sz="1400" b="1" dirty="0" smtClean="0">
                <a:solidFill>
                  <a:srgbClr val="0432FF"/>
                </a:solidFill>
                <a:latin typeface="Comic Sans MS"/>
                <a:cs typeface="Comic Sans MS"/>
              </a:rPr>
              <a:t>chicane</a:t>
            </a:r>
            <a:r>
              <a:rPr sz="1400" dirty="0" smtClean="0">
                <a:latin typeface="Comic Sans MS"/>
                <a:cs typeface="Comic Sans MS"/>
              </a:rPr>
              <a:t> </a:t>
            </a:r>
            <a:r>
              <a:rPr sz="1400" dirty="0">
                <a:latin typeface="Comic Sans MS"/>
                <a:cs typeface="Comic Sans MS"/>
              </a:rPr>
              <a:t>of </a:t>
            </a:r>
            <a:r>
              <a:rPr sz="1400" b="1" dirty="0">
                <a:solidFill>
                  <a:srgbClr val="0432FF"/>
                </a:solidFill>
                <a:latin typeface="Comic Sans MS"/>
                <a:cs typeface="Comic Sans MS"/>
              </a:rPr>
              <a:t>4 identical dipoles</a:t>
            </a:r>
            <a:r>
              <a:rPr sz="1400" dirty="0">
                <a:latin typeface="Comic Sans MS"/>
                <a:cs typeface="Comic Sans MS"/>
              </a:rPr>
              <a:t> </a:t>
            </a:r>
          </a:p>
        </p:txBody>
      </p:sp>
      <p:sp>
        <p:nvSpPr>
          <p:cNvPr id="21" name="Rectangle 20"/>
          <p:cNvSpPr/>
          <p:nvPr/>
        </p:nvSpPr>
        <p:spPr>
          <a:xfrm>
            <a:off x="179512" y="1772816"/>
            <a:ext cx="3207015" cy="369332"/>
          </a:xfrm>
          <a:prstGeom prst="rect">
            <a:avLst/>
          </a:prstGeom>
        </p:spPr>
        <p:txBody>
          <a:bodyPr wrap="none">
            <a:spAutoFit/>
          </a:bodyPr>
          <a:lstStyle/>
          <a:p>
            <a:r>
              <a:rPr lang="fr-FR" sz="1800" dirty="0" err="1"/>
              <a:t>E</a:t>
            </a:r>
            <a:r>
              <a:rPr lang="fr-FR" sz="1800" dirty="0" err="1" smtClean="0"/>
              <a:t>nergy</a:t>
            </a:r>
            <a:r>
              <a:rPr lang="fr-FR" sz="1800" dirty="0" smtClean="0"/>
              <a:t> </a:t>
            </a:r>
            <a:r>
              <a:rPr lang="fr-FR" sz="1800" dirty="0"/>
              <a:t>C</a:t>
            </a:r>
            <a:r>
              <a:rPr lang="fr-FR" sz="1800" dirty="0" smtClean="0"/>
              <a:t>ompression </a:t>
            </a:r>
            <a:r>
              <a:rPr lang="fr-FR" sz="1800" dirty="0"/>
              <a:t>S</a:t>
            </a:r>
            <a:r>
              <a:rPr lang="fr-FR" sz="1800" dirty="0" smtClean="0"/>
              <a:t>ystem</a:t>
            </a:r>
            <a:endParaRPr lang="fr-FR" sz="1800" dirty="0"/>
          </a:p>
        </p:txBody>
      </p:sp>
      <p:sp>
        <p:nvSpPr>
          <p:cNvPr id="22" name="ZoneTexte 21"/>
          <p:cNvSpPr txBox="1"/>
          <p:nvPr/>
        </p:nvSpPr>
        <p:spPr>
          <a:xfrm>
            <a:off x="666120" y="2555467"/>
            <a:ext cx="2332690" cy="261610"/>
          </a:xfrm>
          <a:prstGeom prst="rect">
            <a:avLst/>
          </a:prstGeom>
          <a:solidFill>
            <a:schemeClr val="bg1"/>
          </a:solidFill>
        </p:spPr>
        <p:txBody>
          <a:bodyPr wrap="none" rtlCol="0">
            <a:spAutoFit/>
          </a:bodyPr>
          <a:lstStyle/>
          <a:p>
            <a:r>
              <a:rPr lang="fr-FR" sz="1100" dirty="0" smtClean="0"/>
              <a:t>Longitudinal phase </a:t>
            </a:r>
            <a:r>
              <a:rPr lang="fr-FR" sz="1100" dirty="0" err="1" smtClean="0"/>
              <a:t>space</a:t>
            </a:r>
            <a:r>
              <a:rPr lang="fr-FR" sz="1100" dirty="0" smtClean="0"/>
              <a:t> </a:t>
            </a:r>
            <a:r>
              <a:rPr lang="fr-FR" sz="1100" i="1" dirty="0"/>
              <a:t>(</a:t>
            </a:r>
            <a:r>
              <a:rPr lang="el-GR" sz="1100" i="1" dirty="0"/>
              <a:t>σ</a:t>
            </a:r>
            <a:r>
              <a:rPr lang="el-GR" sz="1100" i="1" baseline="-25000" dirty="0"/>
              <a:t>Δ</a:t>
            </a:r>
            <a:r>
              <a:rPr lang="fr-FR" sz="1100" i="1" baseline="-25000" dirty="0"/>
              <a:t>s</a:t>
            </a:r>
            <a:r>
              <a:rPr lang="fr-FR" sz="1100" i="1" dirty="0" smtClean="0"/>
              <a:t>≈ 3 </a:t>
            </a:r>
            <a:r>
              <a:rPr lang="fr-FR" sz="1100" i="1" dirty="0"/>
              <a:t>mm</a:t>
            </a:r>
            <a:r>
              <a:rPr lang="fr-FR" sz="1100" i="1" dirty="0" smtClean="0"/>
              <a:t>)</a:t>
            </a:r>
            <a:endParaRPr lang="fr-FR" sz="1100" i="1" dirty="0"/>
          </a:p>
        </p:txBody>
      </p:sp>
      <p:grpSp>
        <p:nvGrpSpPr>
          <p:cNvPr id="39" name="Groupe 38"/>
          <p:cNvGrpSpPr/>
          <p:nvPr/>
        </p:nvGrpSpPr>
        <p:grpSpPr>
          <a:xfrm>
            <a:off x="6191158" y="2550420"/>
            <a:ext cx="2543343" cy="1798254"/>
            <a:chOff x="6191158" y="2550420"/>
            <a:chExt cx="2543343" cy="1798254"/>
          </a:xfrm>
        </p:grpSpPr>
        <p:pic>
          <p:nvPicPr>
            <p:cNvPr id="10" name="finalLongitudinalDensityMap.pdf" descr="finalLongitudinalDensityMap.pdf"/>
            <p:cNvPicPr>
              <a:picLocks noChangeAspect="1"/>
            </p:cNvPicPr>
            <p:nvPr/>
          </p:nvPicPr>
          <p:blipFill>
            <a:blip r:embed="rId5">
              <a:extLst/>
            </a:blip>
            <a:stretch>
              <a:fillRect/>
            </a:stretch>
          </p:blipFill>
          <p:spPr>
            <a:xfrm>
              <a:off x="6364142" y="2587142"/>
              <a:ext cx="2362020" cy="1653415"/>
            </a:xfrm>
            <a:prstGeom prst="rect">
              <a:avLst/>
            </a:prstGeom>
            <a:ln w="12700" cap="flat">
              <a:noFill/>
              <a:miter lim="400000"/>
            </a:ln>
            <a:effectLst/>
          </p:spPr>
        </p:pic>
        <p:sp>
          <p:nvSpPr>
            <p:cNvPr id="23" name="ZoneTexte 22"/>
            <p:cNvSpPr txBox="1"/>
            <p:nvPr/>
          </p:nvSpPr>
          <p:spPr>
            <a:xfrm>
              <a:off x="6401811" y="2550420"/>
              <a:ext cx="2332690" cy="261610"/>
            </a:xfrm>
            <a:prstGeom prst="rect">
              <a:avLst/>
            </a:prstGeom>
            <a:solidFill>
              <a:schemeClr val="bg1"/>
            </a:solidFill>
          </p:spPr>
          <p:txBody>
            <a:bodyPr wrap="none" rtlCol="0">
              <a:spAutoFit/>
            </a:bodyPr>
            <a:lstStyle/>
            <a:p>
              <a:r>
                <a:rPr lang="fr-FR" sz="1100" dirty="0" smtClean="0"/>
                <a:t>Longitudinal phase </a:t>
              </a:r>
              <a:r>
                <a:rPr lang="fr-FR" sz="1100" dirty="0" err="1" smtClean="0"/>
                <a:t>space</a:t>
              </a:r>
              <a:r>
                <a:rPr lang="fr-FR" sz="1100" dirty="0" smtClean="0"/>
                <a:t> </a:t>
              </a:r>
              <a:r>
                <a:rPr lang="fr-FR" sz="1100" i="1" dirty="0" smtClean="0"/>
                <a:t>(</a:t>
              </a:r>
              <a:r>
                <a:rPr lang="el-GR" sz="1100" i="1" dirty="0" smtClean="0"/>
                <a:t>σ</a:t>
              </a:r>
              <a:r>
                <a:rPr lang="el-GR" sz="1100" i="1" baseline="-25000" dirty="0" smtClean="0"/>
                <a:t>Δ</a:t>
              </a:r>
              <a:r>
                <a:rPr lang="fr-FR" sz="1100" i="1" baseline="-25000" dirty="0" smtClean="0"/>
                <a:t>s</a:t>
              </a:r>
              <a:r>
                <a:rPr lang="fr-FR" sz="1100" i="1" dirty="0" smtClean="0"/>
                <a:t>≈ 1 mm)</a:t>
              </a:r>
              <a:endParaRPr lang="fr-FR" sz="1100" i="1" dirty="0"/>
            </a:p>
          </p:txBody>
        </p:sp>
        <p:sp>
          <p:nvSpPr>
            <p:cNvPr id="25" name="Rectangle 24"/>
            <p:cNvSpPr/>
            <p:nvPr/>
          </p:nvSpPr>
          <p:spPr>
            <a:xfrm>
              <a:off x="7308379" y="4087064"/>
              <a:ext cx="550151" cy="261610"/>
            </a:xfrm>
            <a:prstGeom prst="rect">
              <a:avLst/>
            </a:prstGeom>
            <a:solidFill>
              <a:schemeClr val="bg1"/>
            </a:solidFill>
          </p:spPr>
          <p:txBody>
            <a:bodyPr wrap="none">
              <a:spAutoFit/>
            </a:bodyPr>
            <a:lstStyle/>
            <a:p>
              <a:r>
                <a:rPr lang="el-GR" sz="1100" dirty="0"/>
                <a:t>Δ</a:t>
              </a:r>
              <a:r>
                <a:rPr lang="fr-FR" sz="1100" dirty="0" smtClean="0"/>
                <a:t>s</a:t>
              </a:r>
              <a:r>
                <a:rPr lang="fr-FR" sz="1100" i="1" dirty="0" smtClean="0"/>
                <a:t> (m)</a:t>
              </a:r>
              <a:endParaRPr lang="fr-FR" sz="1100" dirty="0"/>
            </a:p>
          </p:txBody>
        </p:sp>
        <p:sp>
          <p:nvSpPr>
            <p:cNvPr id="27" name="Rectangle 26"/>
            <p:cNvSpPr/>
            <p:nvPr/>
          </p:nvSpPr>
          <p:spPr>
            <a:xfrm rot="16200000">
              <a:off x="6088566" y="3326706"/>
              <a:ext cx="466794" cy="261610"/>
            </a:xfrm>
            <a:prstGeom prst="rect">
              <a:avLst/>
            </a:prstGeom>
            <a:solidFill>
              <a:schemeClr val="bg1"/>
            </a:solidFill>
          </p:spPr>
          <p:txBody>
            <a:bodyPr wrap="none">
              <a:spAutoFit/>
            </a:bodyPr>
            <a:lstStyle/>
            <a:p>
              <a:r>
                <a:rPr lang="el-GR" sz="1100" dirty="0" smtClean="0"/>
                <a:t>Δ</a:t>
              </a:r>
              <a:r>
                <a:rPr lang="fr-FR" sz="1100" dirty="0" smtClean="0"/>
                <a:t>p/p</a:t>
              </a:r>
              <a:endParaRPr lang="fr-FR" sz="1100" dirty="0"/>
            </a:p>
          </p:txBody>
        </p:sp>
      </p:grpSp>
      <p:sp>
        <p:nvSpPr>
          <p:cNvPr id="28" name="Rectangle 27"/>
          <p:cNvSpPr/>
          <p:nvPr/>
        </p:nvSpPr>
        <p:spPr>
          <a:xfrm>
            <a:off x="1508101" y="4082020"/>
            <a:ext cx="550151" cy="261610"/>
          </a:xfrm>
          <a:prstGeom prst="rect">
            <a:avLst/>
          </a:prstGeom>
          <a:solidFill>
            <a:schemeClr val="bg1"/>
          </a:solidFill>
        </p:spPr>
        <p:txBody>
          <a:bodyPr wrap="none">
            <a:spAutoFit/>
          </a:bodyPr>
          <a:lstStyle/>
          <a:p>
            <a:r>
              <a:rPr lang="el-GR" sz="1100" dirty="0"/>
              <a:t>Δ</a:t>
            </a:r>
            <a:r>
              <a:rPr lang="fr-FR" sz="1100" dirty="0" smtClean="0"/>
              <a:t>s</a:t>
            </a:r>
            <a:r>
              <a:rPr lang="fr-FR" sz="1100" i="1" dirty="0" smtClean="0"/>
              <a:t> (m)</a:t>
            </a:r>
            <a:endParaRPr lang="fr-FR" sz="1100" dirty="0"/>
          </a:p>
        </p:txBody>
      </p:sp>
      <p:sp>
        <p:nvSpPr>
          <p:cNvPr id="29" name="Rectangle 28"/>
          <p:cNvSpPr/>
          <p:nvPr/>
        </p:nvSpPr>
        <p:spPr>
          <a:xfrm rot="16200000">
            <a:off x="306452" y="3224769"/>
            <a:ext cx="466794" cy="261610"/>
          </a:xfrm>
          <a:prstGeom prst="rect">
            <a:avLst/>
          </a:prstGeom>
          <a:solidFill>
            <a:schemeClr val="bg1"/>
          </a:solidFill>
        </p:spPr>
        <p:txBody>
          <a:bodyPr wrap="none">
            <a:spAutoFit/>
          </a:bodyPr>
          <a:lstStyle/>
          <a:p>
            <a:r>
              <a:rPr lang="el-GR" sz="1100" dirty="0" smtClean="0"/>
              <a:t>Δ</a:t>
            </a:r>
            <a:r>
              <a:rPr lang="fr-FR" sz="1100" dirty="0" smtClean="0"/>
              <a:t>p/p</a:t>
            </a:r>
            <a:endParaRPr lang="fr-FR" sz="1100" dirty="0"/>
          </a:p>
        </p:txBody>
      </p:sp>
      <p:cxnSp>
        <p:nvCxnSpPr>
          <p:cNvPr id="31" name="Connecteur droit avec flèche 30"/>
          <p:cNvCxnSpPr/>
          <p:nvPr/>
        </p:nvCxnSpPr>
        <p:spPr>
          <a:xfrm flipV="1">
            <a:off x="8388424" y="1988840"/>
            <a:ext cx="6056" cy="50405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6588224" y="1052736"/>
            <a:ext cx="2555776" cy="830997"/>
          </a:xfrm>
          <a:prstGeom prst="rect">
            <a:avLst/>
          </a:prstGeom>
          <a:ln>
            <a:solidFill>
              <a:srgbClr val="C00000"/>
            </a:solidFill>
          </a:ln>
        </p:spPr>
        <p:txBody>
          <a:bodyPr wrap="square">
            <a:spAutoFit/>
          </a:bodyPr>
          <a:lstStyle/>
          <a:p>
            <a:pPr algn="ctr"/>
            <a:r>
              <a:rPr lang="en-US" sz="1600" dirty="0" smtClean="0"/>
              <a:t>Association with </a:t>
            </a:r>
            <a:r>
              <a:rPr lang="en-US" sz="1600" dirty="0">
                <a:solidFill>
                  <a:srgbClr val="595959"/>
                </a:solidFill>
              </a:rPr>
              <a:t>a</a:t>
            </a:r>
            <a:r>
              <a:rPr lang="en-US" sz="1600" b="1" dirty="0">
                <a:solidFill>
                  <a:srgbClr val="595959"/>
                </a:solidFill>
              </a:rPr>
              <a:t> RF</a:t>
            </a:r>
            <a:r>
              <a:rPr lang="en-US" sz="1600" dirty="0">
                <a:solidFill>
                  <a:srgbClr val="595959"/>
                </a:solidFill>
              </a:rPr>
              <a:t> </a:t>
            </a:r>
            <a:r>
              <a:rPr lang="en-US" sz="1600" dirty="0" smtClean="0"/>
              <a:t>cavity or </a:t>
            </a:r>
            <a:r>
              <a:rPr lang="en-US" sz="1600" dirty="0" err="1" smtClean="0"/>
              <a:t>dechirping</a:t>
            </a:r>
            <a:r>
              <a:rPr lang="en-US" sz="1600" dirty="0" smtClean="0"/>
              <a:t> structure </a:t>
            </a:r>
            <a:endParaRPr lang="fr-FR" sz="1600" dirty="0"/>
          </a:p>
        </p:txBody>
      </p:sp>
      <p:sp>
        <p:nvSpPr>
          <p:cNvPr id="33" name="Rectangle 32"/>
          <p:cNvSpPr/>
          <p:nvPr/>
        </p:nvSpPr>
        <p:spPr>
          <a:xfrm>
            <a:off x="201686" y="4594738"/>
            <a:ext cx="3048431" cy="369332"/>
          </a:xfrm>
          <a:prstGeom prst="rect">
            <a:avLst/>
          </a:prstGeom>
        </p:spPr>
        <p:txBody>
          <a:bodyPr wrap="none">
            <a:spAutoFit/>
          </a:bodyPr>
          <a:lstStyle/>
          <a:p>
            <a:r>
              <a:rPr lang="fr-FR" sz="1800" dirty="0" err="1"/>
              <a:t>Beam</a:t>
            </a:r>
            <a:r>
              <a:rPr lang="fr-FR" sz="1800" dirty="0"/>
              <a:t> </a:t>
            </a:r>
            <a:r>
              <a:rPr lang="fr-FR" sz="1800" dirty="0" err="1"/>
              <a:t>energy</a:t>
            </a:r>
            <a:r>
              <a:rPr lang="fr-FR" sz="1800" dirty="0"/>
              <a:t> </a:t>
            </a:r>
            <a:r>
              <a:rPr lang="fr-FR" sz="1800" dirty="0" err="1" smtClean="0"/>
              <a:t>measurement</a:t>
            </a:r>
            <a:endParaRPr lang="fr-FR" sz="1800" dirty="0"/>
          </a:p>
        </p:txBody>
      </p:sp>
      <p:sp>
        <p:nvSpPr>
          <p:cNvPr id="34" name="Text Box 6"/>
          <p:cNvSpPr txBox="1"/>
          <p:nvPr/>
        </p:nvSpPr>
        <p:spPr>
          <a:xfrm>
            <a:off x="308837" y="4981597"/>
            <a:ext cx="4623203" cy="584776"/>
          </a:xfrm>
          <a:prstGeom prst="rect">
            <a:avLst/>
          </a:prstGeom>
          <a:ln w="12700">
            <a:miter lim="400000"/>
          </a:ln>
          <a:extLst>
            <a:ext uri="{C572A759-6A51-4108-AA02-DFA0A04FC94B}">
              <ma14:wrappingTextBoxFlag xmlns:ma14="http://schemas.microsoft.com/office/mac/drawingml/2011/main" val="1"/>
            </a:ext>
          </a:extLst>
        </p:spPr>
        <p:txBody>
          <a:bodyPr wrap="square" lIns="32146" rIns="32146">
            <a:spAutoFit/>
          </a:bodyPr>
          <a:lstStyle/>
          <a:p>
            <a:pPr defTabSz="642915">
              <a:defRPr sz="1800">
                <a:latin typeface="Helvetica"/>
                <a:ea typeface="Helvetica"/>
                <a:cs typeface="Helvetica"/>
                <a:sym typeface="Helvetica"/>
              </a:defRPr>
            </a:pPr>
            <a:r>
              <a:rPr sz="1600" b="1" dirty="0" smtClean="0">
                <a:solidFill>
                  <a:srgbClr val="1946FE"/>
                </a:solidFill>
                <a:latin typeface="Comic Sans MS"/>
                <a:cs typeface="Comic Sans MS"/>
              </a:rPr>
              <a:t>Deviate</a:t>
            </a:r>
            <a:r>
              <a:rPr sz="1600" dirty="0" smtClean="0">
                <a:latin typeface="Comic Sans MS"/>
                <a:cs typeface="Comic Sans MS"/>
              </a:rPr>
              <a:t> </a:t>
            </a:r>
            <a:r>
              <a:rPr sz="1600" dirty="0">
                <a:latin typeface="Comic Sans MS"/>
                <a:cs typeface="Comic Sans MS"/>
              </a:rPr>
              <a:t>the beam in a </a:t>
            </a:r>
            <a:r>
              <a:rPr sz="1600" b="1" dirty="0">
                <a:solidFill>
                  <a:srgbClr val="1946FE"/>
                </a:solidFill>
                <a:latin typeface="Comic Sans MS"/>
                <a:cs typeface="Comic Sans MS"/>
              </a:rPr>
              <a:t>controlled magnetic field</a:t>
            </a:r>
            <a:r>
              <a:rPr sz="1600" dirty="0">
                <a:latin typeface="Comic Sans MS"/>
                <a:cs typeface="Comic Sans MS"/>
              </a:rPr>
              <a:t>: </a:t>
            </a:r>
            <a:r>
              <a:rPr sz="1600" b="1" dirty="0" smtClean="0">
                <a:latin typeface="Comic Sans MS"/>
                <a:cs typeface="Comic Sans MS"/>
              </a:rPr>
              <a:t>absolute </a:t>
            </a:r>
            <a:r>
              <a:rPr sz="1600" b="1" dirty="0">
                <a:latin typeface="Comic Sans MS"/>
                <a:cs typeface="Comic Sans MS"/>
              </a:rPr>
              <a:t>knowledge of the beam energy</a:t>
            </a:r>
          </a:p>
        </p:txBody>
      </p:sp>
      <p:pic>
        <p:nvPicPr>
          <p:cNvPr id="35" name="Image 2" descr="Image 2"/>
          <p:cNvPicPr>
            <a:picLocks noChangeAspect="1"/>
          </p:cNvPicPr>
          <p:nvPr/>
        </p:nvPicPr>
        <p:blipFill>
          <a:blip r:embed="rId6">
            <a:extLst/>
          </a:blip>
          <a:stretch>
            <a:fillRect/>
          </a:stretch>
        </p:blipFill>
        <p:spPr>
          <a:xfrm>
            <a:off x="5384692" y="4450886"/>
            <a:ext cx="3363772" cy="1970643"/>
          </a:xfrm>
          <a:prstGeom prst="rect">
            <a:avLst/>
          </a:prstGeom>
          <a:ln w="12700">
            <a:miter lim="400000"/>
          </a:ln>
        </p:spPr>
      </p:pic>
      <p:pic>
        <p:nvPicPr>
          <p:cNvPr id="36" name="Image" descr="Image"/>
          <p:cNvPicPr>
            <a:picLocks noChangeAspect="1"/>
          </p:cNvPicPr>
          <p:nvPr/>
        </p:nvPicPr>
        <p:blipFill>
          <a:blip r:embed="rId7">
            <a:extLst/>
          </a:blip>
          <a:stretch>
            <a:fillRect/>
          </a:stretch>
        </p:blipFill>
        <p:spPr>
          <a:xfrm>
            <a:off x="323528" y="5679905"/>
            <a:ext cx="1747321" cy="377329"/>
          </a:xfrm>
          <a:prstGeom prst="rect">
            <a:avLst/>
          </a:prstGeom>
          <a:ln w="12700">
            <a:miter lim="400000"/>
          </a:ln>
        </p:spPr>
      </p:pic>
      <p:sp>
        <p:nvSpPr>
          <p:cNvPr id="37" name="Text Box 6"/>
          <p:cNvSpPr txBox="1"/>
          <p:nvPr/>
        </p:nvSpPr>
        <p:spPr>
          <a:xfrm>
            <a:off x="2195736" y="5590981"/>
            <a:ext cx="2690829" cy="64633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wrap="square" lIns="32146" rIns="32146" anchor="ctr">
            <a:spAutoFit/>
          </a:bodyPr>
          <a:lstStyle/>
          <a:p>
            <a:pPr algn="just" defTabSz="642915">
              <a:defRPr sz="1800">
                <a:latin typeface="Helvetica"/>
                <a:ea typeface="Helvetica"/>
                <a:cs typeface="Helvetica"/>
                <a:sym typeface="Helvetica"/>
              </a:defRPr>
            </a:pPr>
            <a:r>
              <a:rPr lang="fr-FR" sz="1200" dirty="0" err="1" smtClean="0">
                <a:latin typeface="Comic Sans MS"/>
                <a:cs typeface="Comic Sans MS"/>
              </a:rPr>
              <a:t>With</a:t>
            </a:r>
            <a:r>
              <a:rPr lang="fr-FR" sz="1200" dirty="0" smtClean="0">
                <a:latin typeface="Comic Sans MS"/>
                <a:cs typeface="Comic Sans MS"/>
              </a:rPr>
              <a:t> a</a:t>
            </a:r>
            <a:r>
              <a:rPr sz="1200" dirty="0" smtClean="0">
                <a:latin typeface="Comic Sans MS"/>
                <a:cs typeface="Comic Sans MS"/>
              </a:rPr>
              <a:t> </a:t>
            </a:r>
            <a:r>
              <a:rPr sz="1200" dirty="0">
                <a:latin typeface="Comic Sans MS"/>
                <a:cs typeface="Comic Sans MS"/>
              </a:rPr>
              <a:t>possible configuration </a:t>
            </a:r>
            <a:r>
              <a:rPr lang="fr-FR" sz="1200" dirty="0" smtClean="0">
                <a:latin typeface="Comic Sans MS"/>
                <a:cs typeface="Comic Sans MS"/>
              </a:rPr>
              <a:t>of</a:t>
            </a:r>
            <a:r>
              <a:rPr sz="1200" dirty="0" smtClean="0">
                <a:latin typeface="Comic Sans MS"/>
                <a:cs typeface="Comic Sans MS"/>
              </a:rPr>
              <a:t> </a:t>
            </a:r>
            <a:r>
              <a:rPr sz="1200" b="1" dirty="0">
                <a:solidFill>
                  <a:srgbClr val="0432FF"/>
                </a:solidFill>
                <a:latin typeface="Comic Sans MS"/>
                <a:cs typeface="Comic Sans MS"/>
              </a:rPr>
              <a:t>1 m  </a:t>
            </a:r>
            <a:r>
              <a:rPr sz="1200" dirty="0">
                <a:latin typeface="Comic Sans MS"/>
                <a:cs typeface="Comic Sans MS"/>
              </a:rPr>
              <a:t>long</a:t>
            </a:r>
            <a:r>
              <a:rPr sz="1200" b="1" dirty="0">
                <a:solidFill>
                  <a:srgbClr val="0432FF"/>
                </a:solidFill>
                <a:latin typeface="Comic Sans MS"/>
                <a:cs typeface="Comic Sans MS"/>
              </a:rPr>
              <a:t> </a:t>
            </a:r>
            <a:r>
              <a:rPr sz="1200" dirty="0">
                <a:latin typeface="Comic Sans MS"/>
                <a:cs typeface="Comic Sans MS"/>
              </a:rPr>
              <a:t>dipole with </a:t>
            </a:r>
            <a:r>
              <a:rPr sz="1200" b="1" dirty="0">
                <a:solidFill>
                  <a:srgbClr val="0432FF"/>
                </a:solidFill>
                <a:latin typeface="Comic Sans MS"/>
                <a:cs typeface="Comic Sans MS"/>
              </a:rPr>
              <a:t>0.5 T</a:t>
            </a:r>
            <a:r>
              <a:rPr sz="1200" dirty="0">
                <a:latin typeface="Comic Sans MS"/>
                <a:cs typeface="Comic Sans MS"/>
              </a:rPr>
              <a:t> field and a </a:t>
            </a:r>
            <a:r>
              <a:rPr sz="1200" b="1" dirty="0">
                <a:solidFill>
                  <a:srgbClr val="0432FF"/>
                </a:solidFill>
                <a:latin typeface="Comic Sans MS"/>
                <a:cs typeface="Comic Sans MS"/>
              </a:rPr>
              <a:t>60</a:t>
            </a:r>
            <a:r>
              <a:rPr sz="1200" b="1" baseline="30444" dirty="0">
                <a:solidFill>
                  <a:srgbClr val="0432FF"/>
                </a:solidFill>
                <a:latin typeface="Comic Sans MS"/>
                <a:cs typeface="Comic Sans MS"/>
              </a:rPr>
              <a:t>o </a:t>
            </a:r>
            <a:r>
              <a:rPr sz="1200" b="1" dirty="0">
                <a:solidFill>
                  <a:srgbClr val="0432FF"/>
                </a:solidFill>
                <a:latin typeface="Comic Sans MS"/>
                <a:cs typeface="Comic Sans MS"/>
              </a:rPr>
              <a:t>deviation angle</a:t>
            </a:r>
          </a:p>
        </p:txBody>
      </p:sp>
    </p:spTree>
    <p:extLst>
      <p:ext uri="{BB962C8B-B14F-4D97-AF65-F5344CB8AC3E}">
        <p14:creationId xmlns:p14="http://schemas.microsoft.com/office/powerpoint/2010/main" val="1647517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188640"/>
            <a:ext cx="8496944" cy="2554545"/>
          </a:xfrm>
          <a:prstGeom prst="rect">
            <a:avLst/>
          </a:prstGeom>
          <a:noFill/>
        </p:spPr>
        <p:txBody>
          <a:bodyPr wrap="square" rtlCol="0">
            <a:spAutoFit/>
          </a:bodyPr>
          <a:lstStyle/>
          <a:p>
            <a:pPr algn="just" eaLnBrk="1" fontAlgn="auto" hangingPunct="1">
              <a:spcBef>
                <a:spcPts val="0"/>
              </a:spcBef>
              <a:spcAft>
                <a:spcPts val="0"/>
              </a:spcAft>
            </a:pPr>
            <a:r>
              <a:rPr lang="en-GB" sz="3200" b="1" dirty="0" smtClean="0">
                <a:solidFill>
                  <a:srgbClr val="002060"/>
                </a:solidFill>
                <a:latin typeface="Comic Sans MS" panose="030F0702030302020204" pitchFamily="66" charset="0"/>
              </a:rPr>
              <a:t>Motivation: </a:t>
            </a:r>
          </a:p>
          <a:p>
            <a:pPr algn="just" eaLnBrk="1" fontAlgn="auto" hangingPunct="1">
              <a:spcBef>
                <a:spcPts val="0"/>
              </a:spcBef>
              <a:spcAft>
                <a:spcPts val="0"/>
              </a:spcAft>
            </a:pPr>
            <a:endParaRPr lang="en-GB" sz="1800" b="1" dirty="0">
              <a:solidFill>
                <a:srgbClr val="006600"/>
              </a:solidFill>
              <a:latin typeface="Comic Sans MS" panose="030F0702030302020204" pitchFamily="66" charset="0"/>
            </a:endParaRPr>
          </a:p>
          <a:p>
            <a:pPr algn="just" eaLnBrk="1" fontAlgn="auto" hangingPunct="1">
              <a:spcBef>
                <a:spcPts val="0"/>
              </a:spcBef>
              <a:spcAft>
                <a:spcPts val="0"/>
              </a:spcAft>
            </a:pPr>
            <a:r>
              <a:rPr lang="en-US" sz="1800" dirty="0" smtClean="0">
                <a:solidFill>
                  <a:srgbClr val="006600"/>
                </a:solidFill>
                <a:latin typeface="Comic Sans MS" panose="030F0702030302020204" pitchFamily="66" charset="0"/>
                <a:ea typeface="+mn-ea"/>
              </a:rPr>
              <a:t>From </a:t>
            </a:r>
            <a:r>
              <a:rPr lang="en-US" sz="1800" dirty="0">
                <a:solidFill>
                  <a:srgbClr val="006600"/>
                </a:solidFill>
                <a:latin typeface="Comic Sans MS" panose="030F0702030302020204" pitchFamily="66" charset="0"/>
                <a:ea typeface="+mn-ea"/>
              </a:rPr>
              <a:t>lowest to highest energies, electron beams represent exploration and measurement tools of high quality and unparalleled wealth. If the number and quality of research tools at both ends of the energy scale are encouraging, it should be noted the </a:t>
            </a:r>
            <a:r>
              <a:rPr lang="en-US" sz="1800" b="1" dirty="0">
                <a:solidFill>
                  <a:srgbClr val="006600"/>
                </a:solidFill>
                <a:latin typeface="Comic Sans MS" panose="030F0702030302020204" pitchFamily="66" charset="0"/>
                <a:ea typeface="+mn-ea"/>
              </a:rPr>
              <a:t>poverty</a:t>
            </a:r>
            <a:r>
              <a:rPr lang="en-US" sz="1800" dirty="0">
                <a:solidFill>
                  <a:srgbClr val="006600"/>
                </a:solidFill>
                <a:latin typeface="Comic Sans MS" panose="030F0702030302020204" pitchFamily="66" charset="0"/>
                <a:ea typeface="+mn-ea"/>
              </a:rPr>
              <a:t> of the </a:t>
            </a:r>
            <a:r>
              <a:rPr lang="en-US" sz="1800" b="1" dirty="0">
                <a:solidFill>
                  <a:srgbClr val="006600"/>
                </a:solidFill>
                <a:latin typeface="Comic Sans MS" panose="030F0702030302020204" pitchFamily="66" charset="0"/>
                <a:ea typeface="+mn-ea"/>
              </a:rPr>
              <a:t>accelerator park </a:t>
            </a:r>
            <a:r>
              <a:rPr lang="en-US" sz="1800" dirty="0">
                <a:solidFill>
                  <a:srgbClr val="006600"/>
                </a:solidFill>
                <a:latin typeface="Comic Sans MS" panose="030F0702030302020204" pitchFamily="66" charset="0"/>
                <a:ea typeface="+mn-ea"/>
              </a:rPr>
              <a:t>in the </a:t>
            </a:r>
            <a:r>
              <a:rPr lang="en-US" sz="1800" b="1" dirty="0">
                <a:solidFill>
                  <a:srgbClr val="006600"/>
                </a:solidFill>
                <a:latin typeface="Comic Sans MS" panose="030F0702030302020204" pitchFamily="66" charset="0"/>
                <a:ea typeface="+mn-ea"/>
              </a:rPr>
              <a:t>range of tens to hundreds of </a:t>
            </a:r>
            <a:r>
              <a:rPr lang="en-US" sz="1800" b="1" dirty="0" smtClean="0">
                <a:solidFill>
                  <a:srgbClr val="006600"/>
                </a:solidFill>
                <a:latin typeface="Comic Sans MS" panose="030F0702030302020204" pitchFamily="66" charset="0"/>
                <a:ea typeface="+mn-ea"/>
              </a:rPr>
              <a:t>MeV</a:t>
            </a:r>
            <a:r>
              <a:rPr lang="en-US" sz="1800" dirty="0" smtClean="0">
                <a:solidFill>
                  <a:srgbClr val="006600"/>
                </a:solidFill>
                <a:latin typeface="Comic Sans MS" panose="030F0702030302020204" pitchFamily="66" charset="0"/>
                <a:ea typeface="+mn-ea"/>
              </a:rPr>
              <a:t>. </a:t>
            </a:r>
            <a:endParaRPr lang="en-GB" sz="1800" dirty="0" smtClean="0">
              <a:solidFill>
                <a:srgbClr val="006600"/>
              </a:solidFill>
              <a:latin typeface="Comic Sans MS" panose="030F0702030302020204" pitchFamily="66" charset="0"/>
              <a:ea typeface="+mn-ea"/>
            </a:endParaRPr>
          </a:p>
          <a:p>
            <a:pPr marL="342900" indent="-342900" eaLnBrk="1" fontAlgn="auto" hangingPunct="1">
              <a:spcBef>
                <a:spcPts val="0"/>
              </a:spcBef>
              <a:spcAft>
                <a:spcPts val="0"/>
              </a:spcAft>
              <a:buFont typeface="Wingdings" panose="05000000000000000000" pitchFamily="2" charset="2"/>
              <a:buChar char="§"/>
            </a:pPr>
            <a:endParaRPr lang="en-GB" dirty="0" smtClean="0">
              <a:solidFill>
                <a:srgbClr val="C00000"/>
              </a:solidFill>
              <a:latin typeface="Comic Sans MS" panose="030F0702030302020204" pitchFamily="66" charset="0"/>
              <a:ea typeface="+mn-ea"/>
            </a:endParaRPr>
          </a:p>
        </p:txBody>
      </p:sp>
      <p:sp>
        <p:nvSpPr>
          <p:cNvPr id="2" name="Espace réservé de la date 1"/>
          <p:cNvSpPr>
            <a:spLocks noGrp="1"/>
          </p:cNvSpPr>
          <p:nvPr>
            <p:ph type="dt" sz="half" idx="10"/>
          </p:nvPr>
        </p:nvSpPr>
        <p:spPr/>
        <p:txBody>
          <a:bodyPr/>
          <a:lstStyle/>
          <a:p>
            <a:r>
              <a:rPr lang="en-US" dirty="0" smtClean="0">
                <a:solidFill>
                  <a:prstClr val="black">
                    <a:tint val="75000"/>
                  </a:prstClr>
                </a:solidFill>
                <a:latin typeface="Calibri"/>
              </a:rPr>
              <a:t>22-25 May 18</a:t>
            </a:r>
            <a:endParaRPr lang="en-GB" dirty="0">
              <a:solidFill>
                <a:prstClr val="black">
                  <a:tint val="75000"/>
                </a:prstClr>
              </a:solidFill>
              <a:latin typeface="Calibri"/>
            </a:endParaRPr>
          </a:p>
        </p:txBody>
      </p:sp>
      <p:sp>
        <p:nvSpPr>
          <p:cNvPr id="3" name="Espace réservé du pied de page 2"/>
          <p:cNvSpPr>
            <a:spLocks noGrp="1"/>
          </p:cNvSpPr>
          <p:nvPr>
            <p:ph type="ftr" sz="quarter" idx="11"/>
          </p:nvPr>
        </p:nvSpPr>
        <p:spPr/>
        <p:txBody>
          <a:bodyPr/>
          <a:lstStyle/>
          <a:p>
            <a:r>
              <a:rPr lang="en-US" dirty="0" smtClean="0">
                <a:solidFill>
                  <a:prstClr val="black">
                    <a:tint val="75000"/>
                  </a:prstClr>
                </a:solidFill>
                <a:latin typeface="Calibri"/>
              </a:rPr>
              <a:t>ARIES 1st Meeting</a:t>
            </a:r>
            <a:endParaRPr lang="en-GB" dirty="0">
              <a:solidFill>
                <a:prstClr val="black">
                  <a:tint val="75000"/>
                </a:prstClr>
              </a:solidFill>
              <a:latin typeface="Calibri"/>
            </a:endParaRPr>
          </a:p>
        </p:txBody>
      </p:sp>
      <p:sp>
        <p:nvSpPr>
          <p:cNvPr id="7" name="Espace réservé du numéro de diapositive 6"/>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2</a:t>
            </a:fld>
            <a:endParaRPr lang="en-GB">
              <a:solidFill>
                <a:prstClr val="black">
                  <a:tint val="75000"/>
                </a:prstClr>
              </a:solidFill>
              <a:latin typeface="Calibri"/>
            </a:endParaRPr>
          </a:p>
        </p:txBody>
      </p:sp>
      <p:pic>
        <p:nvPicPr>
          <p:cNvPr id="9" name="Image 8"/>
          <p:cNvPicPr>
            <a:picLocks noChangeAspect="1"/>
          </p:cNvPicPr>
          <p:nvPr/>
        </p:nvPicPr>
        <p:blipFill>
          <a:blip r:embed="rId2"/>
          <a:stretch>
            <a:fillRect/>
          </a:stretch>
        </p:blipFill>
        <p:spPr>
          <a:xfrm>
            <a:off x="467544" y="2492896"/>
            <a:ext cx="7848872" cy="4320480"/>
          </a:xfrm>
          <a:prstGeom prst="rect">
            <a:avLst/>
          </a:prstGeom>
        </p:spPr>
      </p:pic>
    </p:spTree>
    <p:extLst>
      <p:ext uri="{BB962C8B-B14F-4D97-AF65-F5344CB8AC3E}">
        <p14:creationId xmlns:p14="http://schemas.microsoft.com/office/powerpoint/2010/main" val="8153230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44" y="44624"/>
            <a:ext cx="9158643" cy="504056"/>
          </a:xfrm>
          <a:gradFill flip="none" rotWithShape="1">
            <a:gsLst>
              <a:gs pos="0">
                <a:schemeClr val="bg2">
                  <a:lumMod val="40000"/>
                  <a:lumOff val="60000"/>
                </a:schemeClr>
              </a:gs>
              <a:gs pos="100000">
                <a:srgbClr val="000000"/>
              </a:gs>
              <a:gs pos="99000">
                <a:schemeClr val="accent3"/>
              </a:gs>
            </a:gsLst>
            <a:lin ang="0" scaled="1"/>
            <a:tileRect/>
          </a:gradFill>
        </p:spPr>
        <p:txBody>
          <a:bodyPr/>
          <a:lstStyle/>
          <a:p>
            <a:r>
              <a:rPr lang="fr-FR" sz="2000" b="1" dirty="0" err="1" smtClean="0">
                <a:latin typeface="Comic Sans MS"/>
                <a:cs typeface="Comic Sans MS"/>
              </a:rPr>
              <a:t>ProRad</a:t>
            </a:r>
            <a:r>
              <a:rPr lang="fr-FR" sz="2000" b="1" dirty="0" smtClean="0">
                <a:latin typeface="Comic Sans MS"/>
                <a:cs typeface="Comic Sans MS"/>
              </a:rPr>
              <a:t>: </a:t>
            </a:r>
            <a:r>
              <a:rPr lang="fr-FR" sz="2000" b="1" dirty="0" err="1" smtClean="0">
                <a:latin typeface="Comic Sans MS"/>
                <a:cs typeface="Comic Sans MS"/>
              </a:rPr>
              <a:t>experiment</a:t>
            </a:r>
            <a:r>
              <a:rPr lang="fr-FR" sz="2000" b="1" dirty="0" smtClean="0">
                <a:latin typeface="Comic Sans MS"/>
                <a:cs typeface="Comic Sans MS"/>
              </a:rPr>
              <a:t> </a:t>
            </a:r>
            <a:r>
              <a:rPr lang="fr-FR" sz="2000" b="1" dirty="0" err="1" smtClean="0">
                <a:latin typeface="Comic Sans MS"/>
                <a:cs typeface="Comic Sans MS"/>
              </a:rPr>
              <a:t>requirements</a:t>
            </a:r>
            <a:endParaRPr lang="fr-FR" sz="2000" b="1" dirty="0">
              <a:latin typeface="Comic Sans MS"/>
              <a:cs typeface="Comic Sans MS"/>
            </a:endParaRPr>
          </a:p>
        </p:txBody>
      </p:sp>
      <p:sp>
        <p:nvSpPr>
          <p:cNvPr id="19" name="ProRad experiment requirements:…"/>
          <p:cNvSpPr txBox="1"/>
          <p:nvPr/>
        </p:nvSpPr>
        <p:spPr>
          <a:xfrm>
            <a:off x="395536" y="692696"/>
            <a:ext cx="6079107" cy="1277738"/>
          </a:xfrm>
          <a:prstGeom prst="rect">
            <a:avLst/>
          </a:prstGeom>
          <a:ln w="12700">
            <a:miter lim="400000"/>
          </a:ln>
          <a:extLst>
            <a:ext uri="{C572A759-6A51-4108-AA02-DFA0A04FC94B}">
              <ma14:wrappingTextBoxFlag xmlns:ma14="http://schemas.microsoft.com/office/mac/drawingml/2011/main" val="1"/>
            </a:ext>
          </a:extLst>
        </p:spPr>
        <p:txBody>
          <a:bodyPr lIns="35719" tIns="35719" rIns="35719" bIns="35719" anchor="ctr">
            <a:normAutofit/>
          </a:bodyPr>
          <a:lstStyle/>
          <a:p>
            <a:pPr defTabSz="495044">
              <a:spcAft>
                <a:spcPts val="1200"/>
              </a:spcAft>
              <a:defRPr sz="2002">
                <a:latin typeface="Helvetica"/>
                <a:ea typeface="Helvetica"/>
                <a:cs typeface="Helvetica"/>
                <a:sym typeface="Helvetica"/>
              </a:defRPr>
            </a:pPr>
            <a:r>
              <a:rPr sz="1800" b="1" dirty="0">
                <a:latin typeface="Comic Sans MS"/>
                <a:cs typeface="Comic Sans MS"/>
              </a:rPr>
              <a:t>ProRad </a:t>
            </a:r>
            <a:r>
              <a:rPr lang="en-US" sz="1800" b="1" dirty="0" smtClean="0">
                <a:latin typeface="Comic Sans MS"/>
                <a:cs typeface="Comic Sans MS"/>
              </a:rPr>
              <a:t>target </a:t>
            </a:r>
            <a:r>
              <a:rPr sz="1800" b="1" dirty="0" smtClean="0">
                <a:latin typeface="Comic Sans MS"/>
                <a:cs typeface="Comic Sans MS"/>
              </a:rPr>
              <a:t>experiment </a:t>
            </a:r>
            <a:r>
              <a:rPr sz="1800" b="1" dirty="0">
                <a:latin typeface="Comic Sans MS"/>
                <a:cs typeface="Comic Sans MS"/>
              </a:rPr>
              <a:t>requirements</a:t>
            </a:r>
            <a:r>
              <a:rPr sz="1700" b="1" dirty="0">
                <a:latin typeface="Comic Sans MS"/>
                <a:cs typeface="Comic Sans MS"/>
              </a:rPr>
              <a:t>:</a:t>
            </a:r>
          </a:p>
          <a:p>
            <a:pPr marL="285750" indent="-285750" defTabSz="495044">
              <a:spcAft>
                <a:spcPts val="300"/>
              </a:spcAft>
              <a:buSzPct val="145000"/>
              <a:buFont typeface="Arial" panose="020B0604020202020204" pitchFamily="34" charset="0"/>
              <a:buChar char="•"/>
              <a:defRPr sz="2002">
                <a:latin typeface="Helvetica"/>
                <a:ea typeface="Helvetica"/>
                <a:cs typeface="Helvetica"/>
                <a:sym typeface="Helvetica"/>
              </a:defRPr>
            </a:pPr>
            <a:r>
              <a:rPr sz="1600" dirty="0" smtClean="0">
                <a:latin typeface="Comic Sans MS"/>
                <a:cs typeface="Comic Sans MS"/>
              </a:rPr>
              <a:t>A </a:t>
            </a:r>
            <a:r>
              <a:rPr sz="1600" b="1" dirty="0" smtClean="0">
                <a:solidFill>
                  <a:srgbClr val="595959"/>
                </a:solidFill>
                <a:latin typeface="Comic Sans MS"/>
                <a:cs typeface="Comic Sans MS"/>
              </a:rPr>
              <a:t>stable</a:t>
            </a:r>
            <a:r>
              <a:rPr lang="fr-FR" sz="1600" b="1" dirty="0" smtClean="0">
                <a:solidFill>
                  <a:srgbClr val="595959"/>
                </a:solidFill>
                <a:latin typeface="Comic Sans MS"/>
                <a:cs typeface="Comic Sans MS"/>
              </a:rPr>
              <a:t> </a:t>
            </a:r>
            <a:r>
              <a:rPr lang="fr-FR" sz="1600" b="1" dirty="0" err="1" smtClean="0">
                <a:solidFill>
                  <a:srgbClr val="595959"/>
                </a:solidFill>
                <a:latin typeface="Comic Sans MS"/>
                <a:cs typeface="Comic Sans MS"/>
              </a:rPr>
              <a:t>hydrogen</a:t>
            </a:r>
            <a:r>
              <a:rPr sz="1600" b="1" dirty="0" smtClean="0">
                <a:solidFill>
                  <a:srgbClr val="595959"/>
                </a:solidFill>
                <a:latin typeface="Comic Sans MS"/>
                <a:cs typeface="Comic Sans MS"/>
              </a:rPr>
              <a:t> target</a:t>
            </a:r>
          </a:p>
          <a:p>
            <a:pPr marL="285750" indent="-285750" defTabSz="495044">
              <a:spcAft>
                <a:spcPts val="300"/>
              </a:spcAft>
              <a:buSzPct val="145000"/>
              <a:buFont typeface="Arial" panose="020B0604020202020204" pitchFamily="34" charset="0"/>
              <a:buChar char="•"/>
              <a:defRPr sz="2002">
                <a:latin typeface="Helvetica"/>
                <a:ea typeface="Helvetica"/>
                <a:cs typeface="Helvetica"/>
                <a:sym typeface="Helvetica"/>
              </a:defRPr>
            </a:pPr>
            <a:r>
              <a:rPr sz="1600" dirty="0" err="1" smtClean="0">
                <a:latin typeface="Comic Sans MS"/>
                <a:cs typeface="Comic Sans MS"/>
              </a:rPr>
              <a:t>Optimi</a:t>
            </a:r>
            <a:r>
              <a:rPr lang="fr-FR" sz="1600" dirty="0" smtClean="0">
                <a:latin typeface="Comic Sans MS"/>
                <a:cs typeface="Comic Sans MS"/>
              </a:rPr>
              <a:t>z</a:t>
            </a:r>
            <a:r>
              <a:rPr sz="1600" dirty="0" err="1" smtClean="0">
                <a:latin typeface="Comic Sans MS"/>
                <a:cs typeface="Comic Sans MS"/>
              </a:rPr>
              <a:t>ed</a:t>
            </a:r>
            <a:r>
              <a:rPr sz="1600" dirty="0" smtClean="0">
                <a:latin typeface="Comic Sans MS"/>
                <a:cs typeface="Comic Sans MS"/>
              </a:rPr>
              <a:t> measurement of </a:t>
            </a:r>
            <a:r>
              <a:rPr sz="1600" dirty="0" smtClean="0">
                <a:solidFill>
                  <a:srgbClr val="595959"/>
                </a:solidFill>
                <a:latin typeface="Comic Sans MS"/>
                <a:cs typeface="Comic Sans MS"/>
              </a:rPr>
              <a:t>the </a:t>
            </a:r>
            <a:r>
              <a:rPr sz="1600" b="1" dirty="0" smtClean="0">
                <a:solidFill>
                  <a:srgbClr val="595959"/>
                </a:solidFill>
                <a:latin typeface="Comic Sans MS"/>
                <a:cs typeface="Comic Sans MS"/>
              </a:rPr>
              <a:t>scattered</a:t>
            </a:r>
            <a:r>
              <a:rPr sz="1600" dirty="0" smtClean="0">
                <a:solidFill>
                  <a:srgbClr val="595959"/>
                </a:solidFill>
                <a:latin typeface="Comic Sans MS"/>
                <a:cs typeface="Comic Sans MS"/>
              </a:rPr>
              <a:t> </a:t>
            </a:r>
            <a:r>
              <a:rPr sz="1600" b="1" dirty="0" smtClean="0">
                <a:solidFill>
                  <a:srgbClr val="595959"/>
                </a:solidFill>
                <a:latin typeface="Comic Sans MS"/>
                <a:cs typeface="Comic Sans MS"/>
              </a:rPr>
              <a:t>electron</a:t>
            </a:r>
            <a:r>
              <a:rPr sz="1600" dirty="0" smtClean="0">
                <a:solidFill>
                  <a:srgbClr val="595959"/>
                </a:solidFill>
                <a:latin typeface="Comic Sans MS"/>
                <a:cs typeface="Comic Sans MS"/>
              </a:rPr>
              <a:t> </a:t>
            </a:r>
            <a:r>
              <a:rPr sz="1600" b="1" dirty="0" smtClean="0">
                <a:solidFill>
                  <a:srgbClr val="595959"/>
                </a:solidFill>
                <a:latin typeface="Comic Sans MS"/>
                <a:cs typeface="Comic Sans MS"/>
              </a:rPr>
              <a:t>energy</a:t>
            </a:r>
            <a:r>
              <a:rPr sz="1600" dirty="0" smtClean="0">
                <a:solidFill>
                  <a:srgbClr val="595959"/>
                </a:solidFill>
                <a:latin typeface="Comic Sans MS"/>
                <a:cs typeface="Comic Sans MS"/>
              </a:rPr>
              <a:t> and </a:t>
            </a:r>
            <a:r>
              <a:rPr sz="1600" b="1" dirty="0" smtClean="0">
                <a:solidFill>
                  <a:srgbClr val="595959"/>
                </a:solidFill>
                <a:latin typeface="Comic Sans MS"/>
                <a:cs typeface="Comic Sans MS"/>
              </a:rPr>
              <a:t>position</a:t>
            </a:r>
            <a:endParaRPr sz="1600" b="1" dirty="0">
              <a:solidFill>
                <a:srgbClr val="595959"/>
              </a:solidFill>
              <a:latin typeface="Comic Sans MS"/>
              <a:cs typeface="Comic Sans MS"/>
            </a:endParaRPr>
          </a:p>
        </p:txBody>
      </p:sp>
      <p:pic>
        <p:nvPicPr>
          <p:cNvPr id="18" name="Image 10" descr="Image 10"/>
          <p:cNvPicPr>
            <a:picLocks noChangeAspect="1"/>
          </p:cNvPicPr>
          <p:nvPr/>
        </p:nvPicPr>
        <p:blipFill>
          <a:blip r:embed="rId3">
            <a:extLst/>
          </a:blip>
          <a:stretch>
            <a:fillRect/>
          </a:stretch>
        </p:blipFill>
        <p:spPr>
          <a:xfrm>
            <a:off x="287862" y="3573016"/>
            <a:ext cx="3780081" cy="2347824"/>
          </a:xfrm>
          <a:prstGeom prst="rect">
            <a:avLst/>
          </a:prstGeom>
          <a:ln w="12700">
            <a:miter lim="400000"/>
          </a:ln>
        </p:spPr>
      </p:pic>
      <p:sp>
        <p:nvSpPr>
          <p:cNvPr id="7" name="Rectangle 6"/>
          <p:cNvSpPr/>
          <p:nvPr/>
        </p:nvSpPr>
        <p:spPr>
          <a:xfrm>
            <a:off x="323528" y="2276872"/>
            <a:ext cx="1984325" cy="369332"/>
          </a:xfrm>
          <a:prstGeom prst="rect">
            <a:avLst/>
          </a:prstGeom>
        </p:spPr>
        <p:txBody>
          <a:bodyPr wrap="none">
            <a:spAutoFit/>
          </a:bodyPr>
          <a:lstStyle/>
          <a:p>
            <a:r>
              <a:rPr lang="fr-FR" sz="1800" dirty="0" err="1"/>
              <a:t>H</a:t>
            </a:r>
            <a:r>
              <a:rPr lang="fr-FR" sz="1800" dirty="0" err="1" smtClean="0"/>
              <a:t>ydrogen</a:t>
            </a:r>
            <a:r>
              <a:rPr lang="fr-FR" sz="1800" dirty="0" smtClean="0"/>
              <a:t> </a:t>
            </a:r>
            <a:r>
              <a:rPr lang="fr-FR" sz="1800" dirty="0" err="1"/>
              <a:t>target</a:t>
            </a:r>
            <a:endParaRPr lang="fr-FR" sz="1800" dirty="0"/>
          </a:p>
        </p:txBody>
      </p:sp>
      <p:sp>
        <p:nvSpPr>
          <p:cNvPr id="26" name="Ultra cold liquid technology developed at Frankfurt University"/>
          <p:cNvSpPr txBox="1"/>
          <p:nvPr/>
        </p:nvSpPr>
        <p:spPr>
          <a:xfrm>
            <a:off x="251520" y="5975252"/>
            <a:ext cx="4032448" cy="503023"/>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lvl1pPr>
              <a:defRPr>
                <a:latin typeface="Helvetica"/>
                <a:ea typeface="Helvetica"/>
                <a:cs typeface="Helvetica"/>
                <a:sym typeface="Helvetica"/>
              </a:defRPr>
            </a:lvl1pPr>
          </a:lstStyle>
          <a:p>
            <a:r>
              <a:rPr sz="1400" dirty="0">
                <a:latin typeface="Comic Sans MS"/>
                <a:cs typeface="Comic Sans MS"/>
              </a:rPr>
              <a:t>Ultra cold liquid technology developed at Frankfurt University</a:t>
            </a:r>
          </a:p>
        </p:txBody>
      </p:sp>
      <p:grpSp>
        <p:nvGrpSpPr>
          <p:cNvPr id="28" name="Group"/>
          <p:cNvGrpSpPr/>
          <p:nvPr/>
        </p:nvGrpSpPr>
        <p:grpSpPr>
          <a:xfrm>
            <a:off x="4932040" y="3212976"/>
            <a:ext cx="3888432" cy="3240360"/>
            <a:chOff x="-67511" y="0"/>
            <a:chExt cx="5170587" cy="4002762"/>
          </a:xfrm>
        </p:grpSpPr>
        <p:pic>
          <p:nvPicPr>
            <p:cNvPr id="29" name="Screen Shot 2017-09-29 at 13.27.30.png" descr="Screen Shot 2017-09-29 at 13.27.30.png"/>
            <p:cNvPicPr>
              <a:picLocks noChangeAspect="1"/>
            </p:cNvPicPr>
            <p:nvPr/>
          </p:nvPicPr>
          <p:blipFill>
            <a:blip r:embed="rId4">
              <a:extLst/>
            </a:blip>
            <a:stretch>
              <a:fillRect/>
            </a:stretch>
          </p:blipFill>
          <p:spPr>
            <a:xfrm>
              <a:off x="-67511" y="316673"/>
              <a:ext cx="5170587" cy="3686089"/>
            </a:xfrm>
            <a:prstGeom prst="rect">
              <a:avLst/>
            </a:prstGeom>
            <a:ln w="12700" cap="flat">
              <a:noFill/>
              <a:miter lim="400000"/>
            </a:ln>
            <a:effectLst/>
          </p:spPr>
        </p:pic>
        <p:sp>
          <p:nvSpPr>
            <p:cNvPr id="30" name="Endcap"/>
            <p:cNvSpPr txBox="1"/>
            <p:nvPr/>
          </p:nvSpPr>
          <p:spPr>
            <a:xfrm>
              <a:off x="3314683" y="0"/>
              <a:ext cx="1118956" cy="26871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5719" tIns="35719" rIns="35719" bIns="35719" numCol="1" anchor="ctr">
              <a:noAutofit/>
            </a:bodyPr>
            <a:lstStyle>
              <a:lvl1pPr>
                <a:defRPr sz="1400" b="1">
                  <a:latin typeface="Helvetica"/>
                  <a:ea typeface="Helvetica"/>
                  <a:cs typeface="Helvetica"/>
                  <a:sym typeface="Helvetica"/>
                </a:defRPr>
              </a:lvl1pPr>
            </a:lstStyle>
            <a:p>
              <a:r>
                <a:rPr sz="984"/>
                <a:t>Endcap</a:t>
              </a:r>
            </a:p>
          </p:txBody>
        </p:sp>
      </p:grpSp>
      <p:sp>
        <p:nvSpPr>
          <p:cNvPr id="32" name="Rectangle 31"/>
          <p:cNvSpPr/>
          <p:nvPr/>
        </p:nvSpPr>
        <p:spPr>
          <a:xfrm>
            <a:off x="4427984" y="2060848"/>
            <a:ext cx="4437370" cy="369332"/>
          </a:xfrm>
          <a:prstGeom prst="rect">
            <a:avLst/>
          </a:prstGeom>
        </p:spPr>
        <p:txBody>
          <a:bodyPr wrap="none">
            <a:spAutoFit/>
          </a:bodyPr>
          <a:lstStyle/>
          <a:p>
            <a:r>
              <a:rPr lang="en-US" sz="1800" dirty="0"/>
              <a:t>Reaction chamber with </a:t>
            </a:r>
            <a:r>
              <a:rPr lang="en-US" sz="1800" dirty="0" smtClean="0"/>
              <a:t>target </a:t>
            </a:r>
            <a:r>
              <a:rPr lang="en-US" sz="1800" dirty="0"/>
              <a:t>assembly</a:t>
            </a:r>
          </a:p>
        </p:txBody>
      </p:sp>
      <p:sp>
        <p:nvSpPr>
          <p:cNvPr id="34" name="Rectangle 33"/>
          <p:cNvSpPr/>
          <p:nvPr/>
        </p:nvSpPr>
        <p:spPr>
          <a:xfrm>
            <a:off x="4572000" y="2420888"/>
            <a:ext cx="4254077" cy="830997"/>
          </a:xfrm>
          <a:prstGeom prst="rect">
            <a:avLst/>
          </a:prstGeom>
        </p:spPr>
        <p:txBody>
          <a:bodyPr wrap="square">
            <a:spAutoFit/>
          </a:bodyPr>
          <a:lstStyle/>
          <a:p>
            <a:r>
              <a:rPr lang="en-US" sz="1600" dirty="0"/>
              <a:t>32 </a:t>
            </a:r>
            <a:r>
              <a:rPr lang="en-US" sz="1600" b="1" dirty="0">
                <a:solidFill>
                  <a:srgbClr val="C00000"/>
                </a:solidFill>
              </a:rPr>
              <a:t>elementary detectors </a:t>
            </a:r>
            <a:r>
              <a:rPr lang="en-US" sz="1600" dirty="0"/>
              <a:t>placed at </a:t>
            </a:r>
            <a:r>
              <a:rPr lang="en-US" sz="1600" b="1" dirty="0">
                <a:solidFill>
                  <a:srgbClr val="C00000"/>
                </a:solidFill>
              </a:rPr>
              <a:t>5</a:t>
            </a:r>
            <a:r>
              <a:rPr lang="en-US" sz="1600" dirty="0"/>
              <a:t> different </a:t>
            </a:r>
            <a:r>
              <a:rPr lang="en-US" sz="1600" b="1" dirty="0">
                <a:solidFill>
                  <a:srgbClr val="C00000"/>
                </a:solidFill>
              </a:rPr>
              <a:t>scattering</a:t>
            </a:r>
            <a:r>
              <a:rPr lang="en-US" sz="1600" dirty="0"/>
              <a:t> </a:t>
            </a:r>
            <a:r>
              <a:rPr lang="en-US" sz="1600" b="1" dirty="0">
                <a:solidFill>
                  <a:srgbClr val="C00000"/>
                </a:solidFill>
              </a:rPr>
              <a:t>angles</a:t>
            </a:r>
            <a:r>
              <a:rPr lang="en-US" sz="1600" dirty="0"/>
              <a:t> at a distance of </a:t>
            </a:r>
            <a:r>
              <a:rPr lang="en-US" sz="1600" b="1" dirty="0">
                <a:solidFill>
                  <a:srgbClr val="C00000"/>
                </a:solidFill>
              </a:rPr>
              <a:t>1.5 m </a:t>
            </a:r>
            <a:r>
              <a:rPr lang="en-US" sz="1600" dirty="0"/>
              <a:t>from the target</a:t>
            </a:r>
          </a:p>
        </p:txBody>
      </p:sp>
      <p:sp>
        <p:nvSpPr>
          <p:cNvPr id="36" name="Rectangle 35"/>
          <p:cNvSpPr/>
          <p:nvPr/>
        </p:nvSpPr>
        <p:spPr>
          <a:xfrm>
            <a:off x="251520" y="2636912"/>
            <a:ext cx="3744416" cy="830997"/>
          </a:xfrm>
          <a:prstGeom prst="rect">
            <a:avLst/>
          </a:prstGeom>
        </p:spPr>
        <p:txBody>
          <a:bodyPr wrap="square">
            <a:spAutoFit/>
          </a:bodyPr>
          <a:lstStyle/>
          <a:p>
            <a:r>
              <a:rPr lang="en-US" sz="1600" dirty="0"/>
              <a:t>A very </a:t>
            </a:r>
            <a:r>
              <a:rPr lang="en-US" sz="1600" b="1" dirty="0">
                <a:solidFill>
                  <a:srgbClr val="C00000"/>
                </a:solidFill>
              </a:rPr>
              <a:t>stable windowless </a:t>
            </a:r>
            <a:r>
              <a:rPr lang="en-US" sz="1600" dirty="0"/>
              <a:t>and s</a:t>
            </a:r>
            <a:r>
              <a:rPr lang="en-US" sz="1600" b="1" dirty="0">
                <a:solidFill>
                  <a:srgbClr val="C00000"/>
                </a:solidFill>
              </a:rPr>
              <a:t>elf-replenishing</a:t>
            </a:r>
            <a:r>
              <a:rPr lang="en-US" sz="1600" dirty="0"/>
              <a:t> target of </a:t>
            </a:r>
            <a:r>
              <a:rPr lang="en-US" sz="1600" b="1" dirty="0">
                <a:solidFill>
                  <a:srgbClr val="C00000"/>
                </a:solidFill>
              </a:rPr>
              <a:t>15 µm diameter</a:t>
            </a:r>
          </a:p>
        </p:txBody>
      </p:sp>
      <p:sp>
        <p:nvSpPr>
          <p:cNvPr id="16" name="ZoneTexte 15"/>
          <p:cNvSpPr txBox="1"/>
          <p:nvPr/>
        </p:nvSpPr>
        <p:spPr>
          <a:xfrm>
            <a:off x="6732240" y="1052736"/>
            <a:ext cx="2088232" cy="523220"/>
          </a:xfrm>
          <a:prstGeom prst="rect">
            <a:avLst/>
          </a:prstGeom>
          <a:solidFill>
            <a:schemeClr val="accent2">
              <a:lumMod val="40000"/>
              <a:lumOff val="60000"/>
            </a:schemeClr>
          </a:solidFill>
        </p:spPr>
        <p:txBody>
          <a:bodyPr wrap="square" rtlCol="0">
            <a:spAutoFit/>
          </a:bodyPr>
          <a:lstStyle/>
          <a:p>
            <a:pPr algn="ctr"/>
            <a:r>
              <a:rPr lang="fr-FR" sz="1400" i="1" dirty="0" smtClean="0"/>
              <a:t>French-</a:t>
            </a:r>
            <a:r>
              <a:rPr lang="fr-FR" sz="1400" i="1" dirty="0" err="1"/>
              <a:t>G</a:t>
            </a:r>
            <a:r>
              <a:rPr lang="fr-FR" sz="1400" i="1" dirty="0" err="1" smtClean="0"/>
              <a:t>erman</a:t>
            </a:r>
            <a:r>
              <a:rPr lang="fr-FR" sz="1400" i="1" dirty="0" smtClean="0"/>
              <a:t> collaboration</a:t>
            </a:r>
            <a:endParaRPr lang="fr-FR" sz="1400" i="1" dirty="0"/>
          </a:p>
        </p:txBody>
      </p:sp>
    </p:spTree>
    <p:extLst>
      <p:ext uri="{BB962C8B-B14F-4D97-AF65-F5344CB8AC3E}">
        <p14:creationId xmlns:p14="http://schemas.microsoft.com/office/powerpoint/2010/main" val="210194063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174" y="2665415"/>
            <a:ext cx="9147175" cy="417177"/>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Instrumentation </a:t>
            </a:r>
            <a:r>
              <a:rPr lang="en-US" b="1" kern="0" dirty="0">
                <a:solidFill>
                  <a:sysClr val="windowText" lastClr="000000"/>
                </a:solidFill>
                <a:latin typeface="Comic Sans MS" panose="030F0702030302020204" pitchFamily="66" charset="0"/>
                <a:ea typeface="+mn-ea"/>
              </a:rPr>
              <a:t>R&amp;D</a:t>
            </a:r>
          </a:p>
        </p:txBody>
      </p:sp>
      <p:sp>
        <p:nvSpPr>
          <p:cNvPr id="45060" name="Rectangle 1"/>
          <p:cNvSpPr>
            <a:spLocks noChangeArrowheads="1"/>
          </p:cNvSpPr>
          <p:nvPr/>
        </p:nvSpPr>
        <p:spPr bwMode="auto">
          <a:xfrm>
            <a:off x="539756" y="3933825"/>
            <a:ext cx="8353425"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pPr marL="0" lvl="1" eaLnBrk="1" hangingPunct="1">
              <a:lnSpc>
                <a:spcPct val="120000"/>
              </a:lnSpc>
              <a:spcBef>
                <a:spcPts val="600"/>
              </a:spcBef>
              <a:buFont typeface="Wingdings" charset="0"/>
              <a:buChar char="q"/>
            </a:pPr>
            <a:r>
              <a:rPr lang="en-US" sz="1800" b="1" i="1" dirty="0">
                <a:solidFill>
                  <a:srgbClr val="000000"/>
                </a:solidFill>
              </a:rPr>
              <a:t> </a:t>
            </a:r>
            <a:r>
              <a:rPr lang="en-GB" sz="1800" i="1" dirty="0" smtClean="0">
                <a:solidFill>
                  <a:srgbClr val="000000"/>
                </a:solidFill>
              </a:rPr>
              <a:t>Principle goal is to construct versatile tool for detector R&amp;D and tests:</a:t>
            </a:r>
            <a:r>
              <a:rPr lang="en-GB" sz="1800" b="1" i="1" dirty="0" smtClean="0">
                <a:solidFill>
                  <a:srgbClr val="000000"/>
                </a:solidFill>
              </a:rPr>
              <a:t> deliver calibrated beam with adjusted and known kinematics and number of electrons per sample</a:t>
            </a:r>
            <a:endParaRPr lang="en-GB" sz="1800" i="1" dirty="0" smtClean="0">
              <a:solidFill>
                <a:srgbClr val="000000"/>
              </a:solidFill>
            </a:endParaRPr>
          </a:p>
          <a:p>
            <a:pPr marL="0" lvl="1" eaLnBrk="1" hangingPunct="1">
              <a:lnSpc>
                <a:spcPct val="120000"/>
              </a:lnSpc>
              <a:spcBef>
                <a:spcPts val="600"/>
              </a:spcBef>
              <a:buFont typeface="Wingdings" charset="0"/>
              <a:buChar char="q"/>
            </a:pPr>
            <a:endParaRPr lang="en-US" sz="1800" i="1" dirty="0">
              <a:solidFill>
                <a:srgbClr val="000000"/>
              </a:solidFill>
            </a:endParaRPr>
          </a:p>
        </p:txBody>
      </p:sp>
    </p:spTree>
    <p:extLst>
      <p:ext uri="{BB962C8B-B14F-4D97-AF65-F5344CB8AC3E}">
        <p14:creationId xmlns:p14="http://schemas.microsoft.com/office/powerpoint/2010/main" val="349603993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u contenu 2"/>
          <p:cNvSpPr>
            <a:spLocks noGrp="1"/>
          </p:cNvSpPr>
          <p:nvPr>
            <p:ph idx="1"/>
          </p:nvPr>
        </p:nvSpPr>
        <p:spPr bwMode="auto">
          <a:xfrm>
            <a:off x="457200" y="631831"/>
            <a:ext cx="86868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1" tIns="45706" rIns="91411" bIns="45706" numCol="1" anchor="t" anchorCtr="0" compatLnSpc="1">
            <a:prstTxWarp prst="textNoShape">
              <a:avLst/>
            </a:prstTxWarp>
          </a:bodyPr>
          <a:lstStyle/>
          <a:p>
            <a:pPr>
              <a:lnSpc>
                <a:spcPct val="110000"/>
              </a:lnSpc>
              <a:spcBef>
                <a:spcPts val="800"/>
              </a:spcBef>
              <a:buFont typeface="Wingdings" charset="0"/>
              <a:buChar char="q"/>
            </a:pPr>
            <a:r>
              <a:rPr lang="en-US" sz="1800" b="1">
                <a:latin typeface="Comic Sans MS" charset="0"/>
              </a:rPr>
              <a:t>Fully-equipped versatile tool for precision instrumentation R&amp;D based  on high-performance electron beam</a:t>
            </a:r>
          </a:p>
          <a:p>
            <a:pPr>
              <a:lnSpc>
                <a:spcPct val="110000"/>
              </a:lnSpc>
              <a:spcBef>
                <a:spcPts val="800"/>
              </a:spcBef>
              <a:buFont typeface="Wingdings" charset="0"/>
              <a:buChar char="q"/>
            </a:pPr>
            <a:r>
              <a:rPr lang="en-US" sz="1800">
                <a:latin typeface="Comic Sans MS" charset="0"/>
              </a:rPr>
              <a:t>Excellent technical performance</a:t>
            </a:r>
          </a:p>
          <a:p>
            <a:pPr lvl="1">
              <a:lnSpc>
                <a:spcPct val="110000"/>
              </a:lnSpc>
              <a:spcBef>
                <a:spcPts val="800"/>
              </a:spcBef>
              <a:buFont typeface="Wingdings" charset="0"/>
              <a:buChar char="q"/>
            </a:pPr>
            <a:r>
              <a:rPr lang="en-US" sz="1800" b="1">
                <a:latin typeface="Comic Sans MS" charset="0"/>
              </a:rPr>
              <a:t>Timing</a:t>
            </a:r>
            <a:r>
              <a:rPr lang="en-US" sz="1800">
                <a:latin typeface="Comic Sans MS" charset="0"/>
              </a:rPr>
              <a:t> reference, &lt; 10 ps bunch length</a:t>
            </a:r>
          </a:p>
          <a:p>
            <a:pPr lvl="1">
              <a:lnSpc>
                <a:spcPct val="110000"/>
              </a:lnSpc>
              <a:spcBef>
                <a:spcPts val="800"/>
              </a:spcBef>
              <a:buFont typeface="Wingdings" charset="0"/>
              <a:buChar char="q"/>
            </a:pPr>
            <a:r>
              <a:rPr lang="en-US" sz="1800" b="1">
                <a:latin typeface="Comic Sans MS" charset="0"/>
              </a:rPr>
              <a:t>Charge accuracy</a:t>
            </a:r>
            <a:r>
              <a:rPr lang="en-US" sz="1800">
                <a:latin typeface="Comic Sans MS" charset="0"/>
              </a:rPr>
              <a:t>, RMS &lt; 2×10</a:t>
            </a:r>
            <a:r>
              <a:rPr lang="en-US" sz="1800" baseline="30000">
                <a:latin typeface="Comic Sans MS" charset="0"/>
              </a:rPr>
              <a:t>-3</a:t>
            </a:r>
            <a:r>
              <a:rPr lang="en-US" sz="1800">
                <a:latin typeface="Comic Sans MS" charset="0"/>
              </a:rPr>
              <a:t> </a:t>
            </a:r>
          </a:p>
          <a:p>
            <a:pPr lvl="1">
              <a:lnSpc>
                <a:spcPct val="110000"/>
              </a:lnSpc>
              <a:spcBef>
                <a:spcPts val="800"/>
              </a:spcBef>
              <a:buFont typeface="Wingdings" charset="0"/>
              <a:buChar char="q"/>
            </a:pPr>
            <a:r>
              <a:rPr lang="en-US" sz="1800">
                <a:latin typeface="Comic Sans MS" charset="0"/>
              </a:rPr>
              <a:t>Low straggling (energy &gt;&gt; 1 MeV)</a:t>
            </a:r>
          </a:p>
          <a:p>
            <a:pPr>
              <a:lnSpc>
                <a:spcPct val="110000"/>
              </a:lnSpc>
              <a:spcBef>
                <a:spcPts val="800"/>
              </a:spcBef>
              <a:buFont typeface="Wingdings" charset="0"/>
              <a:buChar char="q"/>
            </a:pPr>
            <a:r>
              <a:rPr lang="en-US" sz="1800">
                <a:latin typeface="Comic Sans MS" charset="0"/>
              </a:rPr>
              <a:t>High-performance, remotely controlled tools</a:t>
            </a:r>
          </a:p>
          <a:p>
            <a:pPr lvl="1">
              <a:lnSpc>
                <a:spcPct val="110000"/>
              </a:lnSpc>
              <a:spcBef>
                <a:spcPts val="800"/>
              </a:spcBef>
              <a:buFont typeface="Wingdings" charset="0"/>
              <a:buChar char="q"/>
            </a:pPr>
            <a:r>
              <a:rPr lang="en-US" sz="1800" b="1">
                <a:latin typeface="Comic Sans MS" charset="0"/>
              </a:rPr>
              <a:t>Beam position, profile and monitoring</a:t>
            </a:r>
          </a:p>
          <a:p>
            <a:pPr lvl="1">
              <a:lnSpc>
                <a:spcPct val="110000"/>
              </a:lnSpc>
              <a:spcBef>
                <a:spcPts val="800"/>
              </a:spcBef>
              <a:buFont typeface="Wingdings" charset="0"/>
              <a:buChar char="q"/>
            </a:pPr>
            <a:r>
              <a:rPr lang="en-US" sz="1800">
                <a:latin typeface="Comic Sans MS" charset="0"/>
              </a:rPr>
              <a:t>60 digitization channels for users on NARVAL-based </a:t>
            </a:r>
            <a:r>
              <a:rPr lang="en-US" sz="1800" b="1">
                <a:latin typeface="Comic Sans MS" charset="0"/>
              </a:rPr>
              <a:t>data acquisition</a:t>
            </a:r>
          </a:p>
          <a:p>
            <a:pPr lvl="1">
              <a:lnSpc>
                <a:spcPct val="110000"/>
              </a:lnSpc>
              <a:spcBef>
                <a:spcPts val="800"/>
              </a:spcBef>
              <a:buFont typeface="Wingdings" charset="0"/>
              <a:buChar char="q"/>
            </a:pPr>
            <a:r>
              <a:rPr lang="fr-FR" sz="1800">
                <a:latin typeface="Comic Sans MS" charset="0"/>
              </a:rPr>
              <a:t>Motorized </a:t>
            </a:r>
            <a:r>
              <a:rPr lang="fr-FR" sz="1800" b="1">
                <a:latin typeface="Comic Sans MS" charset="0"/>
              </a:rPr>
              <a:t>moving table for scans</a:t>
            </a:r>
            <a:r>
              <a:rPr lang="fr-FR" sz="1800">
                <a:latin typeface="Comic Sans MS" charset="0"/>
              </a:rPr>
              <a:t>, accuracy &lt; 500 µm</a:t>
            </a:r>
            <a:endParaRPr lang="en-US" sz="1800">
              <a:latin typeface="Comic Sans MS" charset="0"/>
            </a:endParaRPr>
          </a:p>
          <a:p>
            <a:pPr>
              <a:lnSpc>
                <a:spcPct val="110000"/>
              </a:lnSpc>
              <a:spcBef>
                <a:spcPts val="800"/>
              </a:spcBef>
              <a:buFont typeface="Wingdings" charset="0"/>
              <a:buChar char="q"/>
            </a:pPr>
            <a:r>
              <a:rPr lang="en-US" sz="1800">
                <a:latin typeface="Comic Sans MS" charset="0"/>
              </a:rPr>
              <a:t>No need to place the detectors in vacuum</a:t>
            </a:r>
          </a:p>
        </p:txBody>
      </p:sp>
      <p:sp>
        <p:nvSpPr>
          <p:cNvPr id="4" name="Text Box 2"/>
          <p:cNvSpPr txBox="1">
            <a:spLocks noChangeArrowheads="1"/>
          </p:cNvSpPr>
          <p:nvPr/>
        </p:nvSpPr>
        <p:spPr bwMode="auto">
          <a:xfrm>
            <a:off x="-3174" y="-4763"/>
            <a:ext cx="9147175" cy="38852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sz="1800" b="1" kern="0" dirty="0">
                <a:solidFill>
                  <a:sysClr val="windowText" lastClr="000000"/>
                </a:solidFill>
                <a:latin typeface="Comic Sans MS" panose="030F0702030302020204" pitchFamily="66" charset="0"/>
                <a:ea typeface="+mn-ea"/>
              </a:rPr>
              <a:t>Instrumentation R&amp;D at PRAE</a:t>
            </a:r>
          </a:p>
        </p:txBody>
      </p:sp>
      <p:sp>
        <p:nvSpPr>
          <p:cNvPr id="5" name="Espace réservé du contenu 1"/>
          <p:cNvSpPr txBox="1">
            <a:spLocks/>
          </p:cNvSpPr>
          <p:nvPr/>
        </p:nvSpPr>
        <p:spPr bwMode="auto">
          <a:xfrm>
            <a:off x="0" y="5229200"/>
            <a:ext cx="9144000"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defRPr/>
            </a:pPr>
            <a:r>
              <a:rPr lang="fr-FR" sz="1800" b="1" kern="0" dirty="0" err="1">
                <a:latin typeface="Comic Sans MS" panose="030F0702030302020204" pitchFamily="66" charset="0"/>
              </a:rPr>
              <a:t>Measure</a:t>
            </a:r>
            <a:r>
              <a:rPr lang="fr-FR" sz="1800" b="1" kern="0" dirty="0">
                <a:latin typeface="Comic Sans MS" panose="030F0702030302020204" pitchFamily="66" charset="0"/>
              </a:rPr>
              <a:t> the time, charge and </a:t>
            </a:r>
            <a:r>
              <a:rPr lang="fr-FR" sz="1800" b="1" kern="0" dirty="0" err="1">
                <a:latin typeface="Comic Sans MS" panose="030F0702030302020204" pitchFamily="66" charset="0"/>
              </a:rPr>
              <a:t>imaging</a:t>
            </a:r>
            <a:r>
              <a:rPr lang="fr-FR" sz="1800" b="1" kern="0" dirty="0">
                <a:latin typeface="Comic Sans MS" panose="030F0702030302020204" pitchFamily="66" charset="0"/>
              </a:rPr>
              <a:t> performance of </a:t>
            </a:r>
            <a:r>
              <a:rPr lang="fr-FR" sz="1800" b="1" kern="0" dirty="0" err="1">
                <a:latin typeface="Comic Sans MS" panose="030F0702030302020204" pitchFamily="66" charset="0"/>
              </a:rPr>
              <a:t>particle</a:t>
            </a:r>
            <a:r>
              <a:rPr lang="fr-FR" sz="1800" b="1" kern="0" dirty="0">
                <a:latin typeface="Comic Sans MS" panose="030F0702030302020204" pitchFamily="66" charset="0"/>
              </a:rPr>
              <a:t> detectors</a:t>
            </a:r>
          </a:p>
          <a:p>
            <a:pPr marL="0" indent="0" algn="ctr">
              <a:buNone/>
              <a:defRPr/>
            </a:pPr>
            <a:r>
              <a:rPr lang="fr-FR" sz="1800" i="1" kern="0" dirty="0">
                <a:latin typeface="Comic Sans MS" panose="030F0702030302020204" pitchFamily="66" charset="0"/>
                <a:sym typeface="Wingdings" panose="05000000000000000000" pitchFamily="2" charset="2"/>
              </a:rPr>
              <a:t> Calibration for charge, trigger, </a:t>
            </a:r>
            <a:r>
              <a:rPr lang="fr-FR" sz="1800" i="1" kern="0" dirty="0" err="1">
                <a:latin typeface="Comic Sans MS" panose="030F0702030302020204" pitchFamily="66" charset="0"/>
                <a:sym typeface="Wingdings" panose="05000000000000000000" pitchFamily="2" charset="2"/>
              </a:rPr>
              <a:t>tracking</a:t>
            </a:r>
            <a:r>
              <a:rPr lang="fr-FR" sz="1800" i="1" kern="0" dirty="0">
                <a:latin typeface="Comic Sans MS" panose="030F0702030302020204" pitchFamily="66" charset="0"/>
                <a:sym typeface="Wingdings" panose="05000000000000000000" pitchFamily="2" charset="2"/>
              </a:rPr>
              <a:t> detectors</a:t>
            </a:r>
            <a:endParaRPr lang="en-US" sz="1800" i="1" kern="0" dirty="0">
              <a:latin typeface="Comic Sans MS" panose="030F0702030302020204" pitchFamily="66" charset="0"/>
            </a:endParaRPr>
          </a:p>
        </p:txBody>
      </p:sp>
    </p:spTree>
    <p:extLst>
      <p:ext uri="{BB962C8B-B14F-4D97-AF65-F5344CB8AC3E}">
        <p14:creationId xmlns:p14="http://schemas.microsoft.com/office/powerpoint/2010/main" val="175663049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ChangeArrowheads="1"/>
          </p:cNvSpPr>
          <p:nvPr/>
        </p:nvSpPr>
        <p:spPr bwMode="auto">
          <a:xfrm>
            <a:off x="0" y="6330950"/>
            <a:ext cx="9144000" cy="5270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1" tIns="45706" rIns="91411" bIns="45706"/>
          <a:lstStyle/>
          <a:p>
            <a:pPr algn="r" eaLnBrk="1" hangingPunct="1"/>
            <a:endParaRPr lang="fr-FR"/>
          </a:p>
        </p:txBody>
      </p:sp>
      <p:pic>
        <p:nvPicPr>
          <p:cNvPr id="49155" name="Image 3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1914" y="6092825"/>
            <a:ext cx="1081087"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
          <p:cNvSpPr txBox="1">
            <a:spLocks noChangeArrowheads="1"/>
          </p:cNvSpPr>
          <p:nvPr/>
        </p:nvSpPr>
        <p:spPr bwMode="auto">
          <a:xfrm>
            <a:off x="-3174" y="-4763"/>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Deliverables </a:t>
            </a:r>
          </a:p>
        </p:txBody>
      </p:sp>
      <p:pic>
        <p:nvPicPr>
          <p:cNvPr id="49157" name="Image 6"/>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38863" y="3771900"/>
            <a:ext cx="30099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Rectangle 14"/>
          <p:cNvSpPr>
            <a:spLocks noChangeArrowheads="1"/>
          </p:cNvSpPr>
          <p:nvPr/>
        </p:nvSpPr>
        <p:spPr bwMode="auto">
          <a:xfrm>
            <a:off x="6154739" y="277815"/>
            <a:ext cx="28082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endParaRPr lang="fr-FR" sz="1400">
              <a:solidFill>
                <a:srgbClr val="000000"/>
              </a:solidFill>
            </a:endParaRPr>
          </a:p>
          <a:p>
            <a:r>
              <a:rPr lang="en-US" sz="1400">
                <a:solidFill>
                  <a:srgbClr val="0000FF"/>
                </a:solidFill>
              </a:rPr>
              <a:t>Timepix detector for precision spot measurement</a:t>
            </a:r>
            <a:endParaRPr lang="fr-FR" sz="1400">
              <a:solidFill>
                <a:srgbClr val="0000FF"/>
              </a:solidFill>
            </a:endParaRPr>
          </a:p>
        </p:txBody>
      </p:sp>
      <p:grpSp>
        <p:nvGrpSpPr>
          <p:cNvPr id="49159" name="Groupe 15"/>
          <p:cNvGrpSpPr>
            <a:grpSpLocks/>
          </p:cNvGrpSpPr>
          <p:nvPr/>
        </p:nvGrpSpPr>
        <p:grpSpPr bwMode="auto">
          <a:xfrm>
            <a:off x="6227763" y="993775"/>
            <a:ext cx="2728912" cy="1639888"/>
            <a:chOff x="827584" y="934147"/>
            <a:chExt cx="2879554" cy="1640130"/>
          </a:xfrm>
        </p:grpSpPr>
        <p:pic>
          <p:nvPicPr>
            <p:cNvPr id="49180" name="Image 17"/>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27584" y="934147"/>
              <a:ext cx="1246638" cy="1640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1" name="Image 18"/>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91246" y="1114846"/>
              <a:ext cx="1515892" cy="141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Rectangle 16"/>
          <p:cNvSpPr/>
          <p:nvPr/>
        </p:nvSpPr>
        <p:spPr bwMode="auto">
          <a:xfrm>
            <a:off x="5981700" y="490538"/>
            <a:ext cx="3081338" cy="2246312"/>
          </a:xfrm>
          <a:prstGeom prst="rect">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p>
            <a:pPr algn="ctr">
              <a:defRPr/>
            </a:pPr>
            <a:endParaRPr lang="fr-FR" sz="1400">
              <a:latin typeface="Comic Sans MS" panose="030F0702030302020204" pitchFamily="66" charset="0"/>
            </a:endParaRPr>
          </a:p>
        </p:txBody>
      </p:sp>
      <p:sp>
        <p:nvSpPr>
          <p:cNvPr id="49161" name="Rectangle 18"/>
          <p:cNvSpPr>
            <a:spLocks noChangeArrowheads="1"/>
          </p:cNvSpPr>
          <p:nvPr/>
        </p:nvSpPr>
        <p:spPr bwMode="auto">
          <a:xfrm>
            <a:off x="2311401" y="3789369"/>
            <a:ext cx="3066370" cy="30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pPr lvl="1"/>
            <a:r>
              <a:rPr lang="en-US" sz="1400">
                <a:solidFill>
                  <a:srgbClr val="0000FF"/>
                </a:solidFill>
              </a:rPr>
              <a:t>Calorimeter for energy monitoring</a:t>
            </a:r>
          </a:p>
        </p:txBody>
      </p:sp>
      <p:sp>
        <p:nvSpPr>
          <p:cNvPr id="22" name="Rectangle 21"/>
          <p:cNvSpPr/>
          <p:nvPr/>
        </p:nvSpPr>
        <p:spPr>
          <a:xfrm>
            <a:off x="2376488" y="3746500"/>
            <a:ext cx="3598862" cy="3049588"/>
          </a:xfrm>
          <a:prstGeom prst="rect">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p>
            <a:pPr algn="ctr">
              <a:defRPr/>
            </a:pPr>
            <a:endParaRPr lang="fr-FR" sz="1400">
              <a:latin typeface="Comic Sans MS" panose="030F0702030302020204" pitchFamily="66" charset="0"/>
            </a:endParaRPr>
          </a:p>
        </p:txBody>
      </p:sp>
      <p:sp>
        <p:nvSpPr>
          <p:cNvPr id="49163" name="ZoneTexte 22"/>
          <p:cNvSpPr txBox="1">
            <a:spLocks noChangeArrowheads="1"/>
          </p:cNvSpPr>
          <p:nvPr/>
        </p:nvSpPr>
        <p:spPr bwMode="auto">
          <a:xfrm>
            <a:off x="2455863" y="4095755"/>
            <a:ext cx="3700462" cy="523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400" dirty="0"/>
              <a:t>BGO </a:t>
            </a:r>
            <a:r>
              <a:rPr lang="fr-FR" sz="1400" dirty="0" err="1"/>
              <a:t>scintillator</a:t>
            </a:r>
            <a:r>
              <a:rPr lang="fr-FR" sz="1400" dirty="0"/>
              <a:t> </a:t>
            </a:r>
            <a:r>
              <a:rPr lang="fr-FR" sz="1400" dirty="0" err="1"/>
              <a:t>crystals</a:t>
            </a:r>
            <a:r>
              <a:rPr lang="fr-FR" sz="1400" dirty="0"/>
              <a:t> 		in compact matrix </a:t>
            </a:r>
            <a:r>
              <a:rPr lang="fr-FR" sz="1400" dirty="0" err="1"/>
              <a:t>geometry</a:t>
            </a:r>
            <a:endParaRPr lang="fr-FR" sz="1400" dirty="0"/>
          </a:p>
        </p:txBody>
      </p:sp>
      <p:sp>
        <p:nvSpPr>
          <p:cNvPr id="49164" name="ZoneTexte 23"/>
          <p:cNvSpPr txBox="1">
            <a:spLocks noChangeArrowheads="1"/>
          </p:cNvSpPr>
          <p:nvPr/>
        </p:nvSpPr>
        <p:spPr bwMode="auto">
          <a:xfrm>
            <a:off x="2392363" y="6218238"/>
            <a:ext cx="3763962" cy="30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400" dirty="0" err="1"/>
              <a:t>Example</a:t>
            </a:r>
            <a:r>
              <a:rPr lang="fr-FR" sz="1400" dirty="0"/>
              <a:t> of a </a:t>
            </a:r>
            <a:r>
              <a:rPr lang="fr-FR" sz="1400" dirty="0" err="1"/>
              <a:t>calorimeter</a:t>
            </a:r>
            <a:r>
              <a:rPr lang="fr-FR" sz="1400" dirty="0"/>
              <a:t> </a:t>
            </a:r>
            <a:r>
              <a:rPr lang="fr-FR" sz="1400" dirty="0" err="1"/>
              <a:t>realized</a:t>
            </a:r>
            <a:r>
              <a:rPr lang="fr-FR" sz="1400" dirty="0"/>
              <a:t> </a:t>
            </a:r>
            <a:r>
              <a:rPr lang="fr-FR" sz="1400" dirty="0" err="1"/>
              <a:t>at</a:t>
            </a:r>
            <a:r>
              <a:rPr lang="fr-FR" sz="1400" dirty="0"/>
              <a:t> IPN</a:t>
            </a:r>
          </a:p>
        </p:txBody>
      </p:sp>
      <p:pic>
        <p:nvPicPr>
          <p:cNvPr id="49165" name="Image 24"/>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417769" y="4797425"/>
            <a:ext cx="13811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6" name="Image 25"/>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808415" y="4665663"/>
            <a:ext cx="2111375" cy="142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7" name="ZoneTexte 7"/>
          <p:cNvSpPr txBox="1">
            <a:spLocks noChangeArrowheads="1"/>
          </p:cNvSpPr>
          <p:nvPr/>
        </p:nvSpPr>
        <p:spPr bwMode="auto">
          <a:xfrm>
            <a:off x="5959481" y="3162300"/>
            <a:ext cx="3167063" cy="6165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a:lnSpc>
                <a:spcPct val="80000"/>
              </a:lnSpc>
            </a:pPr>
            <a:r>
              <a:rPr lang="fr-FR" sz="1400" dirty="0"/>
              <a:t>2 </a:t>
            </a:r>
            <a:r>
              <a:rPr lang="fr-FR" sz="1400" dirty="0" err="1"/>
              <a:t>channel</a:t>
            </a:r>
            <a:r>
              <a:rPr lang="fr-FR" sz="1400" dirty="0"/>
              <a:t> </a:t>
            </a:r>
            <a:r>
              <a:rPr lang="fr-FR" sz="1400" dirty="0" err="1"/>
              <a:t>Cherenkov</a:t>
            </a:r>
            <a:r>
              <a:rPr lang="fr-FR" sz="1400" dirty="0"/>
              <a:t> </a:t>
            </a:r>
            <a:r>
              <a:rPr lang="fr-FR" sz="1400" dirty="0" err="1"/>
              <a:t>counters</a:t>
            </a:r>
            <a:r>
              <a:rPr lang="fr-FR" sz="1400" dirty="0"/>
              <a:t> (LAL) </a:t>
            </a:r>
            <a:r>
              <a:rPr lang="fr-FR" sz="1400" dirty="0" err="1"/>
              <a:t>tested</a:t>
            </a:r>
            <a:r>
              <a:rPr lang="fr-FR" sz="1400" dirty="0"/>
              <a:t> </a:t>
            </a:r>
            <a:r>
              <a:rPr lang="fr-FR" sz="1400" dirty="0" err="1"/>
              <a:t>at</a:t>
            </a:r>
            <a:r>
              <a:rPr lang="fr-FR" sz="1400" dirty="0"/>
              <a:t> BTF (Frascati); </a:t>
            </a:r>
            <a:r>
              <a:rPr lang="fr-FR" sz="1400" dirty="0" err="1"/>
              <a:t>installed</a:t>
            </a:r>
            <a:r>
              <a:rPr lang="fr-FR" sz="1400" dirty="0"/>
              <a:t> in the SPS (CERN) </a:t>
            </a:r>
            <a:r>
              <a:rPr lang="fr-FR" sz="1400" dirty="0" err="1"/>
              <a:t>beam</a:t>
            </a:r>
            <a:r>
              <a:rPr lang="fr-FR" sz="1400" dirty="0"/>
              <a:t> pipe</a:t>
            </a:r>
          </a:p>
        </p:txBody>
      </p:sp>
      <p:sp>
        <p:nvSpPr>
          <p:cNvPr id="49168" name="Rectangle 7"/>
          <p:cNvSpPr>
            <a:spLocks noChangeArrowheads="1"/>
          </p:cNvSpPr>
          <p:nvPr/>
        </p:nvSpPr>
        <p:spPr bwMode="auto">
          <a:xfrm>
            <a:off x="8875719" y="3771906"/>
            <a:ext cx="250825" cy="127952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1" tIns="45706" rIns="91411" bIns="45706"/>
          <a:lstStyle/>
          <a:p>
            <a:pPr algn="r" eaLnBrk="1" hangingPunct="1"/>
            <a:endParaRPr lang="fr-FR"/>
          </a:p>
        </p:txBody>
      </p:sp>
      <p:sp>
        <p:nvSpPr>
          <p:cNvPr id="20" name="Rectangle 19"/>
          <p:cNvSpPr/>
          <p:nvPr/>
        </p:nvSpPr>
        <p:spPr>
          <a:xfrm>
            <a:off x="5981700" y="2736850"/>
            <a:ext cx="3081338" cy="4059238"/>
          </a:xfrm>
          <a:prstGeom prst="rect">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p>
            <a:pPr algn="ctr">
              <a:defRPr/>
            </a:pPr>
            <a:endParaRPr lang="fr-FR" sz="1400">
              <a:latin typeface="Comic Sans MS" panose="030F0702030302020204" pitchFamily="66" charset="0"/>
            </a:endParaRPr>
          </a:p>
        </p:txBody>
      </p:sp>
      <p:sp>
        <p:nvSpPr>
          <p:cNvPr id="49170" name="Rectangle 5"/>
          <p:cNvSpPr>
            <a:spLocks noChangeArrowheads="1"/>
          </p:cNvSpPr>
          <p:nvPr/>
        </p:nvSpPr>
        <p:spPr bwMode="auto">
          <a:xfrm>
            <a:off x="5810251" y="2759075"/>
            <a:ext cx="3068638" cy="445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pPr lvl="1" algn="ctr">
              <a:lnSpc>
                <a:spcPct val="80000"/>
              </a:lnSpc>
            </a:pPr>
            <a:r>
              <a:rPr lang="en-US" sz="1400">
                <a:solidFill>
                  <a:srgbClr val="0000FF"/>
                </a:solidFill>
              </a:rPr>
              <a:t>Cherenkov quartz counter for intensity monitoring</a:t>
            </a:r>
          </a:p>
        </p:txBody>
      </p:sp>
      <p:sp>
        <p:nvSpPr>
          <p:cNvPr id="53" name="Rectangle 52"/>
          <p:cNvSpPr/>
          <p:nvPr/>
        </p:nvSpPr>
        <p:spPr>
          <a:xfrm>
            <a:off x="115888" y="3746500"/>
            <a:ext cx="2265362" cy="3049588"/>
          </a:xfrm>
          <a:prstGeom prst="rect">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p>
            <a:pPr algn="ctr">
              <a:defRPr/>
            </a:pPr>
            <a:endParaRPr lang="fr-FR"/>
          </a:p>
        </p:txBody>
      </p:sp>
      <p:sp>
        <p:nvSpPr>
          <p:cNvPr id="49172" name="Rectangle 53"/>
          <p:cNvSpPr>
            <a:spLocks noChangeArrowheads="1"/>
          </p:cNvSpPr>
          <p:nvPr/>
        </p:nvSpPr>
        <p:spPr bwMode="auto">
          <a:xfrm>
            <a:off x="179394" y="3789369"/>
            <a:ext cx="2162175"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pPr marL="0" lvl="1" algn="ctr"/>
            <a:r>
              <a:rPr lang="en-US" sz="1400">
                <a:solidFill>
                  <a:srgbClr val="0000FF"/>
                </a:solidFill>
              </a:rPr>
              <a:t>DAQ + slow control</a:t>
            </a:r>
          </a:p>
        </p:txBody>
      </p:sp>
      <p:sp>
        <p:nvSpPr>
          <p:cNvPr id="49173" name="ZoneTexte 54"/>
          <p:cNvSpPr txBox="1">
            <a:spLocks noChangeArrowheads="1"/>
          </p:cNvSpPr>
          <p:nvPr/>
        </p:nvSpPr>
        <p:spPr bwMode="auto">
          <a:xfrm>
            <a:off x="68263" y="4076702"/>
            <a:ext cx="2438400" cy="114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lvl1pPr marL="171450" indent="-171450">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a:spcBef>
                <a:spcPts val="400"/>
              </a:spcBef>
              <a:buFont typeface="Wingdings" charset="0"/>
              <a:buChar char="q"/>
            </a:pPr>
            <a:r>
              <a:rPr lang="fr-FR" sz="1400" dirty="0"/>
              <a:t>60 user </a:t>
            </a:r>
            <a:r>
              <a:rPr lang="fr-FR" sz="1400" dirty="0" err="1"/>
              <a:t>digitization</a:t>
            </a:r>
            <a:r>
              <a:rPr lang="fr-FR" sz="1400" dirty="0"/>
              <a:t> </a:t>
            </a:r>
            <a:r>
              <a:rPr lang="fr-FR" sz="1400" dirty="0" err="1"/>
              <a:t>signals</a:t>
            </a:r>
            <a:r>
              <a:rPr lang="fr-FR" sz="1400" dirty="0"/>
              <a:t> (</a:t>
            </a:r>
            <a:r>
              <a:rPr lang="fr-FR" sz="1400" dirty="0" err="1"/>
              <a:t>WaveCatcher</a:t>
            </a:r>
            <a:r>
              <a:rPr lang="fr-FR" sz="1400" dirty="0"/>
              <a:t>)</a:t>
            </a:r>
          </a:p>
          <a:p>
            <a:pPr>
              <a:spcBef>
                <a:spcPts val="400"/>
              </a:spcBef>
              <a:buFont typeface="Wingdings" charset="0"/>
              <a:buChar char="q"/>
            </a:pPr>
            <a:r>
              <a:rPr lang="fr-FR" sz="1400" dirty="0"/>
              <a:t>DCOD = NARVAL + ENX</a:t>
            </a:r>
          </a:p>
          <a:p>
            <a:pPr>
              <a:spcBef>
                <a:spcPts val="400"/>
              </a:spcBef>
              <a:buFont typeface="Wingdings" charset="0"/>
              <a:buChar char="q"/>
            </a:pPr>
            <a:endParaRPr lang="fr-FR" dirty="0"/>
          </a:p>
        </p:txBody>
      </p:sp>
      <p:pic>
        <p:nvPicPr>
          <p:cNvPr id="49174"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38113" y="4868863"/>
            <a:ext cx="2184400"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9175" name="Rectangle 5"/>
          <p:cNvSpPr>
            <a:spLocks noChangeArrowheads="1"/>
          </p:cNvSpPr>
          <p:nvPr/>
        </p:nvSpPr>
        <p:spPr bwMode="auto">
          <a:xfrm>
            <a:off x="74614" y="6237290"/>
            <a:ext cx="2039937" cy="611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spAutoFit/>
          </a:bodyPr>
          <a:lstStyle/>
          <a:p>
            <a:pPr eaLnBrk="1" hangingPunct="1"/>
            <a:r>
              <a:rPr lang="fr-FR" sz="1100" i="1">
                <a:cs typeface="Times New Roman" charset="0"/>
              </a:rPr>
              <a:t>Centre de Sciences Nucléaires et                     de Sciences de la Matière</a:t>
            </a:r>
            <a:endParaRPr lang="fr-FR" sz="1100"/>
          </a:p>
        </p:txBody>
      </p:sp>
      <p:sp>
        <p:nvSpPr>
          <p:cNvPr id="49176" name="Rectangle 1"/>
          <p:cNvSpPr>
            <a:spLocks noChangeArrowheads="1"/>
          </p:cNvSpPr>
          <p:nvPr/>
        </p:nvSpPr>
        <p:spPr bwMode="auto">
          <a:xfrm>
            <a:off x="73025" y="6056319"/>
            <a:ext cx="1343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pPr algn="ctr"/>
            <a:r>
              <a:rPr lang="en-GB" sz="1200"/>
              <a:t>Participation of </a:t>
            </a:r>
          </a:p>
        </p:txBody>
      </p:sp>
      <p:pic>
        <p:nvPicPr>
          <p:cNvPr id="49177" name="Image 1"/>
          <p:cNvPicPr>
            <a:picLocks noChangeAspect="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83568" y="414344"/>
            <a:ext cx="4251970" cy="316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8" name="Image 53"/>
          <p:cNvPicPr>
            <a:picLocks noChangeAspect="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6157914" y="4976813"/>
            <a:ext cx="262255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79" name="ZoneTexte 2"/>
          <p:cNvSpPr txBox="1">
            <a:spLocks noChangeArrowheads="1"/>
          </p:cNvSpPr>
          <p:nvPr/>
        </p:nvSpPr>
        <p:spPr bwMode="auto">
          <a:xfrm>
            <a:off x="6534150" y="5618169"/>
            <a:ext cx="9017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lvl1pPr>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r>
              <a:rPr lang="fr-FR" sz="1200"/>
              <a:t>SPS beam</a:t>
            </a:r>
            <a:endParaRPr lang="en-US" sz="1200"/>
          </a:p>
        </p:txBody>
      </p:sp>
    </p:spTree>
    <p:extLst>
      <p:ext uri="{BB962C8B-B14F-4D97-AF65-F5344CB8AC3E}">
        <p14:creationId xmlns:p14="http://schemas.microsoft.com/office/powerpoint/2010/main" val="121122168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3174" y="-4763"/>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Instrumentation R&amp;D: draft implementation</a:t>
            </a:r>
          </a:p>
        </p:txBody>
      </p:sp>
      <p:pic>
        <p:nvPicPr>
          <p:cNvPr id="54275" name="Image 3"/>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t="20386" b="14140"/>
          <a:stretch>
            <a:fillRect/>
          </a:stretch>
        </p:blipFill>
        <p:spPr bwMode="auto">
          <a:xfrm>
            <a:off x="74619" y="757238"/>
            <a:ext cx="6275387"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p:cNvSpPr txBox="1">
            <a:spLocks noChangeArrowheads="1"/>
          </p:cNvSpPr>
          <p:nvPr/>
        </p:nvSpPr>
        <p:spPr bwMode="auto">
          <a:xfrm>
            <a:off x="133350" y="476250"/>
            <a:ext cx="1917700" cy="323850"/>
          </a:xfrm>
          <a:prstGeom prst="rect">
            <a:avLst/>
          </a:prstGeom>
          <a:gradFill rotWithShape="1">
            <a:gsLst>
              <a:gs pos="0">
                <a:srgbClr val="CFFFFF"/>
              </a:gs>
              <a:gs pos="35001">
                <a:srgbClr val="DDFEFF"/>
              </a:gs>
              <a:gs pos="100000">
                <a:srgbClr val="F0FFFF"/>
              </a:gs>
            </a:gsLst>
            <a:lin ang="16200000" scaled="1"/>
          </a:gradFill>
          <a:ln w="9525">
            <a:solidFill>
              <a:srgbClr val="B6DCDF"/>
            </a:solidFill>
            <a:miter lim="800000"/>
            <a:headEnd/>
            <a:tailEnd/>
          </a:ln>
          <a:effectLst>
            <a:outerShdw blurRad="40000" dist="20000" dir="5400000" rotWithShape="0">
              <a:srgbClr val="000000">
                <a:alpha val="37999"/>
              </a:srgbClr>
            </a:outerShdw>
          </a:effectLst>
        </p:spPr>
        <p:txBody>
          <a:bodyPr lIns="91411" tIns="45706" rIns="91411" bIns="45706"/>
          <a:lstStyle>
            <a:lvl1pPr marL="3175" indent="-3175">
              <a:defRPr sz="2000">
                <a:solidFill>
                  <a:schemeClr val="tx1"/>
                </a:solidFill>
                <a:latin typeface="Comic Sans MS" charset="0"/>
                <a:ea typeface="ＭＳ Ｐゴシック" charset="0"/>
              </a:defRPr>
            </a:lvl1pPr>
            <a:lvl2pPr marL="742950" indent="-285750">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algn="ctr" eaLnBrk="1" hangingPunct="1">
              <a:spcBef>
                <a:spcPct val="50000"/>
              </a:spcBef>
            </a:pPr>
            <a:r>
              <a:rPr lang="fr-FR" sz="1400" dirty="0" smtClean="0">
                <a:latin typeface="Arial" charset="0"/>
              </a:rPr>
              <a:t>Accelerator</a:t>
            </a:r>
            <a:endParaRPr lang="fr-FR" sz="1400" dirty="0">
              <a:latin typeface="Arial" charset="0"/>
            </a:endParaRPr>
          </a:p>
        </p:txBody>
      </p:sp>
      <p:cxnSp>
        <p:nvCxnSpPr>
          <p:cNvPr id="7" name="Connecteur droit avec flèche 6"/>
          <p:cNvCxnSpPr>
            <a:cxnSpLocks noChangeShapeType="1"/>
            <a:stCxn id="5" idx="3"/>
          </p:cNvCxnSpPr>
          <p:nvPr/>
        </p:nvCxnSpPr>
        <p:spPr bwMode="auto">
          <a:xfrm>
            <a:off x="2051051" y="638175"/>
            <a:ext cx="373063" cy="1104900"/>
          </a:xfrm>
          <a:prstGeom prst="straightConnector1">
            <a:avLst/>
          </a:prstGeom>
          <a:noFill/>
          <a:ln w="38100">
            <a:solidFill>
              <a:schemeClr val="accent1"/>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8" name="Rectangle 5"/>
          <p:cNvSpPr txBox="1">
            <a:spLocks noChangeArrowheads="1"/>
          </p:cNvSpPr>
          <p:nvPr/>
        </p:nvSpPr>
        <p:spPr bwMode="auto">
          <a:xfrm>
            <a:off x="4716463" y="404813"/>
            <a:ext cx="1106487" cy="323850"/>
          </a:xfrm>
          <a:prstGeom prst="rect">
            <a:avLst/>
          </a:prstGeom>
          <a:gradFill rotWithShape="1">
            <a:gsLst>
              <a:gs pos="0">
                <a:srgbClr val="CFFFFF"/>
              </a:gs>
              <a:gs pos="35001">
                <a:srgbClr val="DDFEFF"/>
              </a:gs>
              <a:gs pos="100000">
                <a:srgbClr val="F0FFFF"/>
              </a:gs>
            </a:gsLst>
            <a:lin ang="16200000" scaled="1"/>
          </a:gradFill>
          <a:ln w="9525">
            <a:solidFill>
              <a:srgbClr val="B6DCDF"/>
            </a:solidFill>
            <a:miter lim="800000"/>
            <a:headEnd/>
            <a:tailEnd/>
          </a:ln>
          <a:effectLst>
            <a:outerShdw blurRad="40000" dist="20000" dir="5400000" rotWithShape="0">
              <a:srgbClr val="000000">
                <a:alpha val="37999"/>
              </a:srgbClr>
            </a:outerShdw>
          </a:effectLst>
        </p:spPr>
        <p:txBody>
          <a:bodyPr lIns="91411" tIns="45706" rIns="91411" bIns="45706"/>
          <a:lstStyle/>
          <a:p>
            <a:pPr marL="3174" indent="-3174" algn="ctr" eaLnBrk="1" fontAlgn="auto" hangingPunct="1">
              <a:spcBef>
                <a:spcPct val="50000"/>
              </a:spcBef>
              <a:spcAft>
                <a:spcPts val="0"/>
              </a:spcAft>
              <a:defRPr/>
            </a:pPr>
            <a:r>
              <a:rPr lang="fr-FR" sz="1400" dirty="0" smtClean="0">
                <a:latin typeface="+mn-lt"/>
                <a:ea typeface="+mn-ea"/>
              </a:rPr>
              <a:t>Platform</a:t>
            </a:r>
            <a:endParaRPr lang="fr-FR" sz="1400" dirty="0">
              <a:latin typeface="+mn-lt"/>
              <a:ea typeface="+mn-ea"/>
            </a:endParaRPr>
          </a:p>
        </p:txBody>
      </p:sp>
      <p:cxnSp>
        <p:nvCxnSpPr>
          <p:cNvPr id="9" name="Connecteur droit avec flèche 8"/>
          <p:cNvCxnSpPr>
            <a:cxnSpLocks noChangeShapeType="1"/>
            <a:stCxn id="8" idx="1"/>
            <a:endCxn id="10" idx="0"/>
          </p:cNvCxnSpPr>
          <p:nvPr/>
        </p:nvCxnSpPr>
        <p:spPr bwMode="auto">
          <a:xfrm flipH="1">
            <a:off x="4254500" y="566738"/>
            <a:ext cx="461963" cy="714375"/>
          </a:xfrm>
          <a:prstGeom prst="straightConnector1">
            <a:avLst/>
          </a:prstGeom>
          <a:noFill/>
          <a:ln w="38100">
            <a:solidFill>
              <a:schemeClr val="accent1"/>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0" name="Rectangle 9"/>
          <p:cNvSpPr/>
          <p:nvPr/>
        </p:nvSpPr>
        <p:spPr>
          <a:xfrm>
            <a:off x="3405189" y="1281119"/>
            <a:ext cx="1698625" cy="9239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11" tIns="45706" rIns="91411" bIns="45706" anchor="ctr"/>
          <a:lstStyle/>
          <a:p>
            <a:pPr algn="ctr">
              <a:defRPr/>
            </a:pPr>
            <a:endParaRPr lang="en-US">
              <a:solidFill>
                <a:schemeClr val="tx1"/>
              </a:solidFill>
            </a:endParaRPr>
          </a:p>
        </p:txBody>
      </p:sp>
      <p:pic>
        <p:nvPicPr>
          <p:cNvPr id="54281" name="Image 13"/>
          <p:cNvPicPr>
            <a:picLocks noChangeAspect="1"/>
          </p:cNvPicPr>
          <p:nvPr/>
        </p:nvPicPr>
        <p:blipFill>
          <a:blip r:embed="rId3" cstate="email">
            <a:extLst>
              <a:ext uri="{28A0092B-C50C-407E-A947-70E740481C1C}">
                <a14:useLocalDpi xmlns:a14="http://schemas.microsoft.com/office/drawing/2010/main" val="0"/>
              </a:ext>
            </a:extLst>
          </a:blip>
          <a:srcRect l="9479" r="12396"/>
          <a:stretch>
            <a:fillRect/>
          </a:stretch>
        </p:blipFill>
        <p:spPr bwMode="auto">
          <a:xfrm>
            <a:off x="5140331" y="3789363"/>
            <a:ext cx="3895725"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5"/>
          <p:cNvSpPr txBox="1">
            <a:spLocks noChangeArrowheads="1"/>
          </p:cNvSpPr>
          <p:nvPr/>
        </p:nvSpPr>
        <p:spPr bwMode="auto">
          <a:xfrm>
            <a:off x="2028825" y="5877272"/>
            <a:ext cx="2795588" cy="323850"/>
          </a:xfrm>
          <a:prstGeom prst="rect">
            <a:avLst/>
          </a:prstGeom>
          <a:gradFill rotWithShape="1">
            <a:gsLst>
              <a:gs pos="0">
                <a:srgbClr val="A8A8EA"/>
              </a:gs>
              <a:gs pos="35001">
                <a:srgbClr val="C3C3EF"/>
              </a:gs>
              <a:gs pos="100000">
                <a:srgbClr val="E8E8FA"/>
              </a:gs>
            </a:gsLst>
            <a:lin ang="16200000" scaled="1"/>
          </a:gradFill>
          <a:ln w="9525">
            <a:solidFill>
              <a:srgbClr val="2F2F98"/>
            </a:solidFill>
            <a:miter lim="800000"/>
            <a:headEnd/>
            <a:tailEnd/>
          </a:ln>
          <a:effectLst>
            <a:outerShdw blurRad="40000" dist="20000" dir="5400000" rotWithShape="0">
              <a:srgbClr val="000000">
                <a:alpha val="37999"/>
              </a:srgbClr>
            </a:outerShdw>
          </a:effectLst>
        </p:spPr>
        <p:txBody>
          <a:bodyPr lIns="91411" tIns="45706" rIns="91411" bIns="45706"/>
          <a:lstStyle/>
          <a:p>
            <a:pPr marL="3174" indent="-3174" algn="ctr" eaLnBrk="1" fontAlgn="auto" hangingPunct="1">
              <a:spcBef>
                <a:spcPct val="50000"/>
              </a:spcBef>
              <a:spcAft>
                <a:spcPts val="0"/>
              </a:spcAft>
              <a:defRPr/>
            </a:pPr>
            <a:r>
              <a:rPr lang="fr-FR" sz="1400" dirty="0">
                <a:latin typeface="+mn-lt"/>
                <a:ea typeface="+mn-ea"/>
              </a:rPr>
              <a:t>SPECTROMETER</a:t>
            </a:r>
          </a:p>
        </p:txBody>
      </p:sp>
      <p:cxnSp>
        <p:nvCxnSpPr>
          <p:cNvPr id="16" name="Connecteur droit avec flèche 15"/>
          <p:cNvCxnSpPr>
            <a:cxnSpLocks noChangeShapeType="1"/>
            <a:stCxn id="15" idx="3"/>
          </p:cNvCxnSpPr>
          <p:nvPr/>
        </p:nvCxnSpPr>
        <p:spPr bwMode="auto">
          <a:xfrm flipV="1">
            <a:off x="4824413" y="5150197"/>
            <a:ext cx="341312" cy="889000"/>
          </a:xfrm>
          <a:prstGeom prst="straightConnector1">
            <a:avLst/>
          </a:prstGeom>
          <a:noFill/>
          <a:ln w="38100">
            <a:solidFill>
              <a:schemeClr val="accent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54285" name="Rectangle 27"/>
          <p:cNvSpPr>
            <a:spLocks noChangeArrowheads="1"/>
          </p:cNvSpPr>
          <p:nvPr/>
        </p:nvSpPr>
        <p:spPr bwMode="auto">
          <a:xfrm>
            <a:off x="5364169" y="800106"/>
            <a:ext cx="985837" cy="2341563"/>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1" tIns="45706" rIns="91411" bIns="45706"/>
          <a:lstStyle/>
          <a:p>
            <a:pPr algn="r" eaLnBrk="1" hangingPunct="1"/>
            <a:endParaRPr lang="fr-FR"/>
          </a:p>
        </p:txBody>
      </p:sp>
      <p:pic>
        <p:nvPicPr>
          <p:cNvPr id="54286" name="Image 12"/>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l="8853" r="10641"/>
          <a:stretch>
            <a:fillRect/>
          </a:stretch>
        </p:blipFill>
        <p:spPr bwMode="auto">
          <a:xfrm>
            <a:off x="5156200" y="1196981"/>
            <a:ext cx="3879850"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7" name="Rectangle 29"/>
          <p:cNvSpPr>
            <a:spLocks noChangeArrowheads="1"/>
          </p:cNvSpPr>
          <p:nvPr/>
        </p:nvSpPr>
        <p:spPr bwMode="auto">
          <a:xfrm>
            <a:off x="5219700" y="836615"/>
            <a:ext cx="344488" cy="23399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1" tIns="45706" rIns="91411" bIns="45706"/>
          <a:lstStyle/>
          <a:p>
            <a:pPr algn="r" eaLnBrk="1" hangingPunct="1"/>
            <a:endParaRPr lang="fr-FR"/>
          </a:p>
        </p:txBody>
      </p:sp>
    </p:spTree>
    <p:extLst>
      <p:ext uri="{BB962C8B-B14F-4D97-AF65-F5344CB8AC3E}">
        <p14:creationId xmlns:p14="http://schemas.microsoft.com/office/powerpoint/2010/main" val="39526503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174" y="2665415"/>
            <a:ext cx="9147175" cy="417177"/>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 </a:t>
            </a:r>
            <a:r>
              <a:rPr lang="en-US" b="1" kern="0" dirty="0" smtClean="0">
                <a:solidFill>
                  <a:sysClr val="windowText" lastClr="000000"/>
                </a:solidFill>
                <a:latin typeface="Comic Sans MS" panose="030F0702030302020204" pitchFamily="66" charset="0"/>
                <a:ea typeface="+mn-ea"/>
              </a:rPr>
              <a:t>The Radiobiology experiment</a:t>
            </a:r>
            <a:endParaRPr lang="en-US" b="1" kern="0" dirty="0">
              <a:solidFill>
                <a:sysClr val="windowText" lastClr="000000"/>
              </a:solidFill>
              <a:latin typeface="Comic Sans MS" panose="030F0702030302020204" pitchFamily="66" charset="0"/>
              <a:ea typeface="+mn-ea"/>
            </a:endParaRPr>
          </a:p>
        </p:txBody>
      </p:sp>
      <p:sp>
        <p:nvSpPr>
          <p:cNvPr id="39939" name="Text Box 8"/>
          <p:cNvSpPr txBox="1">
            <a:spLocks noChangeArrowheads="1"/>
          </p:cNvSpPr>
          <p:nvPr/>
        </p:nvSpPr>
        <p:spPr bwMode="auto">
          <a:xfrm>
            <a:off x="1116013" y="3249619"/>
            <a:ext cx="7883525" cy="2339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71" tIns="60858" rIns="89971" bIns="44986"/>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2pPr>
            <a:lvl3pPr marL="11430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3pPr>
            <a:lvl4pPr marL="16002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4pPr>
            <a:lvl5pPr marL="20574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9pPr>
          </a:lstStyle>
          <a:p>
            <a:pPr eaLnBrk="1" hangingPunct="1">
              <a:lnSpc>
                <a:spcPct val="150000"/>
              </a:lnSpc>
            </a:pPr>
            <a:endParaRPr lang="en-US" sz="1800" i="1" dirty="0">
              <a:solidFill>
                <a:srgbClr val="000000"/>
              </a:solidFill>
            </a:endParaRPr>
          </a:p>
          <a:p>
            <a:pPr marL="0" lvl="1" eaLnBrk="1" hangingPunct="1">
              <a:lnSpc>
                <a:spcPct val="150000"/>
              </a:lnSpc>
              <a:buFont typeface="Wingdings" charset="0"/>
              <a:buChar char="q"/>
            </a:pPr>
            <a:r>
              <a:rPr lang="en-US" sz="1800" b="1" i="1" dirty="0">
                <a:solidFill>
                  <a:srgbClr val="000000"/>
                </a:solidFill>
              </a:rPr>
              <a:t> </a:t>
            </a:r>
            <a:r>
              <a:rPr lang="en-GB" sz="1800" i="1" dirty="0" smtClean="0">
                <a:solidFill>
                  <a:srgbClr val="000000"/>
                </a:solidFill>
              </a:rPr>
              <a:t>New approaches in radiotherapy: VHEE</a:t>
            </a:r>
          </a:p>
          <a:p>
            <a:pPr marL="0" lvl="1" eaLnBrk="1" hangingPunct="1">
              <a:lnSpc>
                <a:spcPct val="150000"/>
              </a:lnSpc>
              <a:buFont typeface="Wingdings" charset="0"/>
              <a:buChar char="q"/>
            </a:pPr>
            <a:r>
              <a:rPr lang="en-GB" sz="1800" i="1" dirty="0" smtClean="0">
                <a:solidFill>
                  <a:srgbClr val="000000"/>
                </a:solidFill>
              </a:rPr>
              <a:t> Delivery doses: </a:t>
            </a:r>
          </a:p>
          <a:p>
            <a:pPr marL="685941" lvl="2" eaLnBrk="1" hangingPunct="1">
              <a:lnSpc>
                <a:spcPct val="150000"/>
              </a:lnSpc>
              <a:buFont typeface="Wingdings" charset="0"/>
              <a:buChar char="q"/>
            </a:pPr>
            <a:r>
              <a:rPr lang="en-GB" sz="1800" i="1" dirty="0" smtClean="0">
                <a:solidFill>
                  <a:srgbClr val="000000"/>
                </a:solidFill>
              </a:rPr>
              <a:t>Grid mini-</a:t>
            </a:r>
            <a:r>
              <a:rPr lang="en-GB" sz="1800" i="1" dirty="0" err="1" smtClean="0">
                <a:solidFill>
                  <a:srgbClr val="000000"/>
                </a:solidFill>
              </a:rPr>
              <a:t>neam</a:t>
            </a:r>
            <a:r>
              <a:rPr lang="en-GB" sz="1800" i="1" dirty="0" smtClean="0">
                <a:solidFill>
                  <a:srgbClr val="000000"/>
                </a:solidFill>
              </a:rPr>
              <a:t> </a:t>
            </a:r>
            <a:r>
              <a:rPr lang="en-GB" sz="1800" i="1" dirty="0" smtClean="0">
                <a:solidFill>
                  <a:schemeClr val="bg2"/>
                </a:solidFill>
              </a:rPr>
              <a:t>(Y. </a:t>
            </a:r>
            <a:r>
              <a:rPr lang="en-GB" sz="1800" i="1" dirty="0" err="1" smtClean="0">
                <a:solidFill>
                  <a:schemeClr val="bg2"/>
                </a:solidFill>
              </a:rPr>
              <a:t>Prezado</a:t>
            </a:r>
            <a:r>
              <a:rPr lang="en-GB" sz="1800" i="1" dirty="0" smtClean="0">
                <a:solidFill>
                  <a:schemeClr val="bg2"/>
                </a:solidFill>
              </a:rPr>
              <a:t>, R. Delorme, IMNC)</a:t>
            </a:r>
          </a:p>
          <a:p>
            <a:pPr marL="685941" lvl="2" eaLnBrk="1" hangingPunct="1">
              <a:lnSpc>
                <a:spcPct val="150000"/>
              </a:lnSpc>
              <a:buFont typeface="Wingdings" charset="0"/>
              <a:buChar char="q"/>
            </a:pPr>
            <a:r>
              <a:rPr lang="en-GB" sz="1800" i="1" dirty="0" smtClean="0">
                <a:solidFill>
                  <a:srgbClr val="000000"/>
                </a:solidFill>
              </a:rPr>
              <a:t> FLASH </a:t>
            </a:r>
            <a:r>
              <a:rPr lang="en-GB" sz="1800" i="1" dirty="0" smtClean="0">
                <a:solidFill>
                  <a:srgbClr val="808080"/>
                </a:solidFill>
              </a:rPr>
              <a:t>(V. </a:t>
            </a:r>
            <a:r>
              <a:rPr lang="en-GB" sz="1800" i="1" dirty="0" err="1" smtClean="0">
                <a:solidFill>
                  <a:srgbClr val="808080"/>
                </a:solidFill>
              </a:rPr>
              <a:t>Fauvadon</a:t>
            </a:r>
            <a:r>
              <a:rPr lang="en-GB" sz="1800" i="1" dirty="0" smtClean="0">
                <a:solidFill>
                  <a:srgbClr val="808080"/>
                </a:solidFill>
              </a:rPr>
              <a:t> CPO)</a:t>
            </a:r>
          </a:p>
          <a:p>
            <a:pPr marL="0" lvl="1" eaLnBrk="1" hangingPunct="1">
              <a:lnSpc>
                <a:spcPct val="150000"/>
              </a:lnSpc>
            </a:pPr>
            <a:endParaRPr lang="en-GB" sz="1800" i="1" dirty="0" smtClean="0">
              <a:solidFill>
                <a:srgbClr val="000000"/>
              </a:solidFill>
            </a:endParaRPr>
          </a:p>
          <a:p>
            <a:pPr marL="0" lvl="1" eaLnBrk="1" hangingPunct="1">
              <a:lnSpc>
                <a:spcPct val="150000"/>
              </a:lnSpc>
              <a:buFont typeface="Wingdings" charset="0"/>
              <a:buChar char="q"/>
            </a:pPr>
            <a:endParaRPr lang="en-US" sz="1800" i="1" dirty="0" smtClean="0">
              <a:solidFill>
                <a:srgbClr val="000000"/>
              </a:solidFill>
            </a:endParaRPr>
          </a:p>
          <a:p>
            <a:pPr marL="0" lvl="1" eaLnBrk="1" hangingPunct="1">
              <a:lnSpc>
                <a:spcPct val="150000"/>
              </a:lnSpc>
              <a:buFont typeface="Wingdings" charset="0"/>
              <a:buChar char="q"/>
            </a:pPr>
            <a:endParaRPr lang="en-US" sz="1800" i="1"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contenido 2"/>
          <p:cNvSpPr txBox="1">
            <a:spLocks/>
          </p:cNvSpPr>
          <p:nvPr/>
        </p:nvSpPr>
        <p:spPr bwMode="auto">
          <a:xfrm>
            <a:off x="323528" y="5013176"/>
            <a:ext cx="7654628"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lstStyle>
            <a:lvl1pPr marL="287338" indent="-287338">
              <a:defRPr sz="2000">
                <a:solidFill>
                  <a:schemeClr val="tx1"/>
                </a:solidFill>
                <a:latin typeface="Comic Sans MS" charset="0"/>
                <a:ea typeface="ＭＳ Ｐゴシック" charset="0"/>
              </a:defRPr>
            </a:lvl1pPr>
            <a:lvl2pPr marL="744538" indent="-287338">
              <a:defRPr sz="2000">
                <a:solidFill>
                  <a:schemeClr val="tx1"/>
                </a:solidFill>
                <a:latin typeface="Comic Sans MS" charset="0"/>
                <a:ea typeface="ＭＳ Ｐゴシック" charset="0"/>
              </a:defRPr>
            </a:lvl2pPr>
            <a:lvl3pPr marL="1143000" indent="-228600">
              <a:defRPr sz="2000">
                <a:solidFill>
                  <a:schemeClr val="tx1"/>
                </a:solidFill>
                <a:latin typeface="Comic Sans MS" charset="0"/>
                <a:ea typeface="ＭＳ Ｐゴシック" charset="0"/>
              </a:defRPr>
            </a:lvl3pPr>
            <a:lvl4pPr marL="1600200" indent="-228600">
              <a:defRPr sz="2000">
                <a:solidFill>
                  <a:schemeClr val="tx1"/>
                </a:solidFill>
                <a:latin typeface="Comic Sans MS" charset="0"/>
                <a:ea typeface="ＭＳ Ｐゴシック" charset="0"/>
              </a:defRPr>
            </a:lvl4pPr>
            <a:lvl5pPr marL="2057400" indent="-228600">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000">
                <a:solidFill>
                  <a:schemeClr val="tx1"/>
                </a:solidFill>
                <a:latin typeface="Comic Sans MS" charset="0"/>
                <a:ea typeface="ＭＳ Ｐゴシック" charset="0"/>
              </a:defRPr>
            </a:lvl9pPr>
          </a:lstStyle>
          <a:p>
            <a:pPr eaLnBrk="1" hangingPunct="1">
              <a:lnSpc>
                <a:spcPct val="110000"/>
              </a:lnSpc>
              <a:spcBef>
                <a:spcPts val="600"/>
              </a:spcBef>
              <a:buFont typeface="Wingdings" charset="0"/>
              <a:buChar char="q"/>
            </a:pPr>
            <a:r>
              <a:rPr lang="en-US" sz="1800" dirty="0"/>
              <a:t>Different particle types: </a:t>
            </a:r>
            <a:r>
              <a:rPr lang="en-US" sz="1800" b="1" dirty="0" smtClean="0"/>
              <a:t>Very </a:t>
            </a:r>
            <a:r>
              <a:rPr lang="en-US" sz="1800" b="1" dirty="0"/>
              <a:t>H</a:t>
            </a:r>
            <a:r>
              <a:rPr lang="en-US" sz="1800" b="1" dirty="0" smtClean="0"/>
              <a:t>igh </a:t>
            </a:r>
            <a:r>
              <a:rPr lang="en-US" sz="1800" b="1" dirty="0"/>
              <a:t>E</a:t>
            </a:r>
            <a:r>
              <a:rPr lang="en-US" sz="1800" b="1" dirty="0" smtClean="0"/>
              <a:t>nergy </a:t>
            </a:r>
            <a:r>
              <a:rPr lang="en-US" sz="1800" b="1" dirty="0"/>
              <a:t>E</a:t>
            </a:r>
            <a:r>
              <a:rPr lang="en-US" sz="1800" b="1" dirty="0" smtClean="0"/>
              <a:t>lectrons </a:t>
            </a:r>
            <a:r>
              <a:rPr lang="en-US" sz="1800" b="1" dirty="0"/>
              <a:t>(VHEE)</a:t>
            </a:r>
          </a:p>
          <a:p>
            <a:pPr eaLnBrk="1" hangingPunct="1">
              <a:lnSpc>
                <a:spcPct val="110000"/>
              </a:lnSpc>
              <a:spcBef>
                <a:spcPts val="600"/>
              </a:spcBef>
              <a:buFont typeface="Wingdings" charset="0"/>
              <a:buChar char="q"/>
            </a:pPr>
            <a:r>
              <a:rPr lang="en-US" sz="1800" dirty="0" smtClean="0"/>
              <a:t>Different dose delivery methods: </a:t>
            </a:r>
            <a:r>
              <a:rPr lang="en-US" sz="1800" b="1" dirty="0" smtClean="0"/>
              <a:t>Grid Mini-beam or FLASH</a:t>
            </a:r>
          </a:p>
          <a:p>
            <a:pPr eaLnBrk="1" hangingPunct="1">
              <a:lnSpc>
                <a:spcPct val="110000"/>
              </a:lnSpc>
              <a:spcBef>
                <a:spcPts val="600"/>
              </a:spcBef>
              <a:buFont typeface="Wingdings" charset="0"/>
              <a:buChar char="q"/>
            </a:pPr>
            <a:endParaRPr lang="en-US" sz="1600" dirty="0"/>
          </a:p>
        </p:txBody>
      </p:sp>
      <p:sp>
        <p:nvSpPr>
          <p:cNvPr id="8" name="Text Box 2"/>
          <p:cNvSpPr txBox="1">
            <a:spLocks noChangeArrowheads="1"/>
          </p:cNvSpPr>
          <p:nvPr/>
        </p:nvSpPr>
        <p:spPr bwMode="auto">
          <a:xfrm>
            <a:off x="179512" y="4293096"/>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Possible strategies to spare normal tissue</a:t>
            </a:r>
          </a:p>
        </p:txBody>
      </p:sp>
      <p:sp>
        <p:nvSpPr>
          <p:cNvPr id="4" name="Text Box 2"/>
          <p:cNvSpPr txBox="1">
            <a:spLocks noChangeArrowheads="1"/>
          </p:cNvSpPr>
          <p:nvPr/>
        </p:nvSpPr>
        <p:spPr bwMode="auto">
          <a:xfrm>
            <a:off x="-3174" y="-4763"/>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New approaches in radiotherapy</a:t>
            </a:r>
          </a:p>
        </p:txBody>
      </p:sp>
      <p:sp>
        <p:nvSpPr>
          <p:cNvPr id="5" name="Marcador de contenido 2"/>
          <p:cNvSpPr txBox="1">
            <a:spLocks/>
          </p:cNvSpPr>
          <p:nvPr/>
        </p:nvSpPr>
        <p:spPr bwMode="auto">
          <a:xfrm>
            <a:off x="179512" y="836712"/>
            <a:ext cx="8568952" cy="30963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1" tIns="45706" rIns="91411" bIns="45706"/>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20000"/>
              </a:lnSpc>
              <a:spcBef>
                <a:spcPts val="600"/>
              </a:spcBef>
              <a:buFont typeface="Wingdings" panose="05000000000000000000" pitchFamily="2" charset="2"/>
              <a:buChar char="q"/>
              <a:defRPr/>
            </a:pPr>
            <a:r>
              <a:rPr lang="en-US" sz="1800" kern="0" dirty="0">
                <a:latin typeface="Comic Sans MS" panose="030F0702030302020204" pitchFamily="66" charset="0"/>
              </a:rPr>
              <a:t>Radiotherapy (</a:t>
            </a:r>
            <a:r>
              <a:rPr lang="en-US" sz="1800" kern="0" dirty="0" smtClean="0">
                <a:latin typeface="Comic Sans MS" panose="030F0702030302020204" pitchFamily="66" charset="0"/>
              </a:rPr>
              <a:t>RT): treatment </a:t>
            </a:r>
            <a:r>
              <a:rPr lang="en-US" sz="1800" kern="0" dirty="0">
                <a:latin typeface="Comic Sans MS" panose="030F0702030302020204" pitchFamily="66" charset="0"/>
              </a:rPr>
              <a:t>of some </a:t>
            </a:r>
            <a:r>
              <a:rPr lang="en-US" sz="1800" b="1" kern="0" dirty="0">
                <a:latin typeface="Comic Sans MS" panose="030F0702030302020204" pitchFamily="66" charset="0"/>
              </a:rPr>
              <a:t>radio </a:t>
            </a:r>
            <a:r>
              <a:rPr lang="en-US" sz="1800" b="1" kern="0" dirty="0" smtClean="0">
                <a:latin typeface="Comic Sans MS" panose="030F0702030302020204" pitchFamily="66" charset="0"/>
              </a:rPr>
              <a:t>resistant tumors, pediatric cancers </a:t>
            </a:r>
            <a:r>
              <a:rPr lang="en-US" sz="1800" kern="0" dirty="0" smtClean="0">
                <a:latin typeface="Comic Sans MS" panose="030F0702030302020204" pitchFamily="66" charset="0"/>
              </a:rPr>
              <a:t>and tumors close to a delicate structure (i.e. spinal cord) </a:t>
            </a:r>
            <a:r>
              <a:rPr lang="en-US" sz="1800" kern="0" dirty="0" smtClean="0">
                <a:solidFill>
                  <a:srgbClr val="000000"/>
                </a:solidFill>
                <a:latin typeface="Comic Sans MS" panose="030F0702030302020204" pitchFamily="66" charset="0"/>
              </a:rPr>
              <a:t>is currently </a:t>
            </a:r>
            <a:r>
              <a:rPr lang="en-US" sz="1800" b="1" kern="0" dirty="0" smtClean="0">
                <a:latin typeface="Comic Sans MS" panose="030F0702030302020204" pitchFamily="66" charset="0"/>
              </a:rPr>
              <a:t>limited</a:t>
            </a:r>
            <a:endParaRPr lang="en-US" sz="1800" kern="0" dirty="0" smtClean="0">
              <a:latin typeface="Comic Sans MS" panose="030F0702030302020204" pitchFamily="66" charset="0"/>
            </a:endParaRPr>
          </a:p>
          <a:p>
            <a:pPr algn="just" eaLnBrk="1" hangingPunct="1">
              <a:lnSpc>
                <a:spcPct val="120000"/>
              </a:lnSpc>
              <a:spcBef>
                <a:spcPts val="600"/>
              </a:spcBef>
              <a:buFont typeface="Wingdings" panose="05000000000000000000" pitchFamily="2" charset="2"/>
              <a:buChar char="q"/>
              <a:defRPr/>
            </a:pPr>
            <a:r>
              <a:rPr lang="en-US" sz="1800" kern="0" dirty="0" smtClean="0">
                <a:latin typeface="Comic Sans MS" panose="030F0702030302020204" pitchFamily="66" charset="0"/>
              </a:rPr>
              <a:t>One main challenge is to find novel approaches </a:t>
            </a:r>
            <a:r>
              <a:rPr lang="en-US" sz="1800" kern="0" dirty="0" smtClean="0">
                <a:solidFill>
                  <a:srgbClr val="000000"/>
                </a:solidFill>
                <a:latin typeface="Comic Sans MS" panose="030F0702030302020204" pitchFamily="66" charset="0"/>
              </a:rPr>
              <a:t>to </a:t>
            </a:r>
            <a:r>
              <a:rPr lang="en-US" sz="1800" b="1" kern="0" dirty="0" smtClean="0">
                <a:solidFill>
                  <a:srgbClr val="000000"/>
                </a:solidFill>
                <a:latin typeface="Comic Sans MS" panose="030F0702030302020204" pitchFamily="66" charset="0"/>
              </a:rPr>
              <a:t>increase</a:t>
            </a:r>
            <a:r>
              <a:rPr lang="en-US" sz="1800" b="1" kern="0" dirty="0" smtClean="0">
                <a:solidFill>
                  <a:srgbClr val="FF0000"/>
                </a:solidFill>
                <a:latin typeface="Comic Sans MS" panose="030F0702030302020204" pitchFamily="66" charset="0"/>
              </a:rPr>
              <a:t> </a:t>
            </a:r>
            <a:r>
              <a:rPr lang="en-US" sz="1800" b="1" kern="0" dirty="0" smtClean="0">
                <a:latin typeface="Comic Sans MS" panose="030F0702030302020204" pitchFamily="66" charset="0"/>
              </a:rPr>
              <a:t>normal tissue resistance</a:t>
            </a:r>
          </a:p>
          <a:p>
            <a:pPr algn="just" eaLnBrk="1" hangingPunct="1">
              <a:lnSpc>
                <a:spcPct val="120000"/>
              </a:lnSpc>
              <a:spcBef>
                <a:spcPts val="600"/>
              </a:spcBef>
              <a:buFont typeface="Wingdings" panose="05000000000000000000" pitchFamily="2" charset="2"/>
              <a:buChar char="q"/>
              <a:defRPr/>
            </a:pPr>
            <a:r>
              <a:rPr lang="en-US" sz="1800" kern="0" dirty="0" smtClean="0">
                <a:latin typeface="Comic Sans MS" panose="030F0702030302020204" pitchFamily="66" charset="0"/>
              </a:rPr>
              <a:t>Standard </a:t>
            </a:r>
            <a:r>
              <a:rPr lang="en-US" sz="1800" kern="0" dirty="0">
                <a:latin typeface="Comic Sans MS" panose="030F0702030302020204" pitchFamily="66" charset="0"/>
              </a:rPr>
              <a:t>RT restricted to the few temporal and spatial schemes, dose rates, broad field sizes: mainly photons, 2 </a:t>
            </a:r>
            <a:r>
              <a:rPr lang="en-US" sz="1800" kern="0" dirty="0" err="1">
                <a:latin typeface="Comic Sans MS" panose="030F0702030302020204" pitchFamily="66" charset="0"/>
              </a:rPr>
              <a:t>Gy</a:t>
            </a:r>
            <a:r>
              <a:rPr lang="en-US" sz="1800" kern="0" dirty="0">
                <a:latin typeface="Comic Sans MS" panose="030F0702030302020204" pitchFamily="66" charset="0"/>
              </a:rPr>
              <a:t>/session, 1 session/day, 5 days/week, dose </a:t>
            </a:r>
            <a:r>
              <a:rPr lang="en-US" sz="1800" kern="0" dirty="0" smtClean="0">
                <a:latin typeface="Comic Sans MS" panose="030F0702030302020204" pitchFamily="66" charset="0"/>
              </a:rPr>
              <a:t>rates </a:t>
            </a:r>
            <a:r>
              <a:rPr lang="en-US" sz="1800" kern="0" dirty="0">
                <a:latin typeface="Comic Sans MS" panose="030F0702030302020204" pitchFamily="66" charset="0"/>
              </a:rPr>
              <a:t>~ 2 </a:t>
            </a:r>
            <a:r>
              <a:rPr lang="en-US" sz="1800" kern="0" dirty="0" err="1">
                <a:latin typeface="Comic Sans MS" panose="030F0702030302020204" pitchFamily="66" charset="0"/>
              </a:rPr>
              <a:t>Gy</a:t>
            </a:r>
            <a:r>
              <a:rPr lang="en-US" sz="1800" kern="0" dirty="0">
                <a:latin typeface="Comic Sans MS" panose="030F0702030302020204" pitchFamily="66" charset="0"/>
              </a:rPr>
              <a:t>/min, field sizes &gt; cm2, homogeneous dose </a:t>
            </a:r>
            <a:r>
              <a:rPr lang="en-US" sz="1800" kern="0" dirty="0" smtClean="0">
                <a:latin typeface="Comic Sans MS" panose="030F0702030302020204" pitchFamily="66" charset="0"/>
              </a:rPr>
              <a:t>distributions</a:t>
            </a:r>
            <a:endParaRPr lang="en-US" sz="1600" kern="0" dirty="0">
              <a:latin typeface="Comic Sans MS" panose="030F0702030302020204" pitchFamily="66" charset="0"/>
            </a:endParaRPr>
          </a:p>
          <a:p>
            <a:pPr eaLnBrk="1" hangingPunct="1">
              <a:lnSpc>
                <a:spcPct val="120000"/>
              </a:lnSpc>
              <a:spcBef>
                <a:spcPts val="600"/>
              </a:spcBef>
              <a:buFont typeface="Wingdings" panose="05000000000000000000" pitchFamily="2" charset="2"/>
              <a:buChar char="q"/>
              <a:defRPr/>
            </a:pPr>
            <a:endParaRPr lang="en-US" sz="1600" kern="0" dirty="0">
              <a:latin typeface="Comic Sans MS" panose="030F0702030302020204"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ángulo 1"/>
          <p:cNvSpPr>
            <a:spLocks noChangeArrowheads="1"/>
          </p:cNvSpPr>
          <p:nvPr/>
        </p:nvSpPr>
        <p:spPr bwMode="auto">
          <a:xfrm>
            <a:off x="36512" y="-27384"/>
            <a:ext cx="9144000" cy="400110"/>
          </a:xfrm>
          <a:prstGeom prst="rect">
            <a:avLst/>
          </a:prstGeom>
          <a:gradFill flip="none" rotWithShape="1">
            <a:gsLst>
              <a:gs pos="0">
                <a:schemeClr val="bg2">
                  <a:lumMod val="60000"/>
                  <a:lumOff val="40000"/>
                </a:schemeClr>
              </a:gs>
              <a:gs pos="100000">
                <a:srgbClr val="FFFFFF"/>
              </a:gs>
            </a:gsLst>
            <a:lin ang="0" scaled="1"/>
            <a:tileRect/>
          </a:gradFill>
          <a:ln>
            <a:noFill/>
          </a:ln>
          <a:extLst/>
        </p:spPr>
        <p:txBody>
          <a:bodyPr wrap="square">
            <a:spAutoFit/>
          </a:bodyPr>
          <a:lstStyle/>
          <a:p>
            <a:pPr lvl="0" algn="ctr" eaLnBrk="1" hangingPunct="1"/>
            <a:r>
              <a:rPr lang="es-ES" b="1" dirty="0" smtClean="0">
                <a:solidFill>
                  <a:srgbClr val="000000"/>
                </a:solidFill>
                <a:cs typeface="Arial" charset="0"/>
              </a:rPr>
              <a:t>VHEE </a:t>
            </a:r>
            <a:r>
              <a:rPr lang="es-ES" b="1" dirty="0" err="1" smtClean="0">
                <a:solidFill>
                  <a:srgbClr val="000000"/>
                </a:solidFill>
                <a:cs typeface="Arial" charset="0"/>
              </a:rPr>
              <a:t>State</a:t>
            </a:r>
            <a:r>
              <a:rPr lang="es-ES" b="1" dirty="0" smtClean="0">
                <a:solidFill>
                  <a:srgbClr val="000000"/>
                </a:solidFill>
                <a:cs typeface="Arial" charset="0"/>
              </a:rPr>
              <a:t> of </a:t>
            </a:r>
            <a:r>
              <a:rPr lang="es-ES" b="1" dirty="0" err="1" smtClean="0">
                <a:solidFill>
                  <a:srgbClr val="000000"/>
                </a:solidFill>
                <a:cs typeface="Arial" charset="0"/>
              </a:rPr>
              <a:t>the</a:t>
            </a:r>
            <a:r>
              <a:rPr lang="es-ES" b="1" dirty="0" smtClean="0">
                <a:solidFill>
                  <a:srgbClr val="000000"/>
                </a:solidFill>
                <a:cs typeface="Arial" charset="0"/>
              </a:rPr>
              <a:t> art:</a:t>
            </a:r>
          </a:p>
        </p:txBody>
      </p:sp>
      <p:sp>
        <p:nvSpPr>
          <p:cNvPr id="7" name="Shape 116"/>
          <p:cNvSpPr txBox="1"/>
          <p:nvPr/>
        </p:nvSpPr>
        <p:spPr>
          <a:xfrm>
            <a:off x="21372024" y="5884055"/>
            <a:ext cx="13186803" cy="5508239"/>
          </a:xfrm>
          <a:prstGeom prst="rect">
            <a:avLst/>
          </a:prstGeom>
          <a:solidFill>
            <a:schemeClr val="accent2">
              <a:lumMod val="60000"/>
              <a:lumOff val="40000"/>
            </a:schemeClr>
          </a:solidFill>
          <a:ln>
            <a:noFill/>
          </a:ln>
        </p:spPr>
        <p:txBody>
          <a:bodyPr spcFirstLastPara="1" wrap="square" lIns="180000" tIns="180000" rIns="180000" bIns="180000" anchor="ctr" anchorCtr="0">
            <a:noAutofit/>
          </a:bodyPr>
          <a:lstStyle/>
          <a:p>
            <a:pPr marL="50800" algn="just">
              <a:buSzPts val="2800"/>
            </a:pPr>
            <a:r>
              <a:rPr lang="en-US" sz="2800" dirty="0">
                <a:solidFill>
                  <a:srgbClr val="FFFFFF"/>
                </a:solidFill>
              </a:rPr>
              <a:t>5-25 MeV electrons are classically used in the clinic but, due to their physical energy deposition profile, their use is restricted to treat superficial tumors. Increasing the energy above 70 MeV (VHEE) will overcome these limitations and, in addition, present the following </a:t>
            </a:r>
            <a:r>
              <a:rPr lang="en-US" sz="2800" dirty="0" smtClean="0">
                <a:solidFill>
                  <a:srgbClr val="FFFFFF"/>
                </a:solidFill>
              </a:rPr>
              <a:t>advantages:</a:t>
            </a:r>
          </a:p>
          <a:p>
            <a:pPr marL="50800" algn="just">
              <a:buSzPts val="2800"/>
            </a:pPr>
            <a:r>
              <a:rPr lang="en-US" sz="2800" dirty="0" smtClean="0">
                <a:solidFill>
                  <a:srgbClr val="FFFFFF"/>
                </a:solidFill>
              </a:rPr>
              <a:t> </a:t>
            </a:r>
            <a:r>
              <a:rPr lang="en-US" sz="2800" dirty="0" err="1">
                <a:solidFill>
                  <a:srgbClr val="FFFFFF"/>
                </a:solidFill>
              </a:rPr>
              <a:t>i</a:t>
            </a:r>
            <a:r>
              <a:rPr lang="en-US" sz="2800" dirty="0">
                <a:solidFill>
                  <a:srgbClr val="FFFFFF"/>
                </a:solidFill>
              </a:rPr>
              <a:t>) the penetration becomes deeper and the transverse penumbra sharper thus allowing a more precise treatment of deeper </a:t>
            </a:r>
            <a:r>
              <a:rPr lang="en-US" sz="2800" dirty="0" smtClean="0">
                <a:solidFill>
                  <a:srgbClr val="FFFFFF"/>
                </a:solidFill>
              </a:rPr>
              <a:t>tumors</a:t>
            </a:r>
          </a:p>
          <a:p>
            <a:pPr marL="50800" algn="just">
              <a:buSzPts val="2800"/>
            </a:pPr>
            <a:r>
              <a:rPr lang="en-US" sz="2800" dirty="0" smtClean="0">
                <a:solidFill>
                  <a:srgbClr val="FFFFFF"/>
                </a:solidFill>
              </a:rPr>
              <a:t> </a:t>
            </a:r>
            <a:r>
              <a:rPr lang="en-US" sz="2800" dirty="0">
                <a:solidFill>
                  <a:srgbClr val="FFFFFF"/>
                </a:solidFill>
              </a:rPr>
              <a:t>ii) the small diameter VHEE beams can be scanned avoiding mechanical solutions such as the </a:t>
            </a:r>
            <a:r>
              <a:rPr lang="en-US" sz="2800" dirty="0" err="1">
                <a:solidFill>
                  <a:srgbClr val="FFFFFF"/>
                </a:solidFill>
              </a:rPr>
              <a:t>multileaf</a:t>
            </a:r>
            <a:r>
              <a:rPr lang="en-US" sz="2800" dirty="0">
                <a:solidFill>
                  <a:srgbClr val="FFFFFF"/>
                </a:solidFill>
              </a:rPr>
              <a:t> </a:t>
            </a:r>
            <a:r>
              <a:rPr lang="en-US" sz="2800" dirty="0" smtClean="0">
                <a:solidFill>
                  <a:srgbClr val="FFFFFF"/>
                </a:solidFill>
              </a:rPr>
              <a:t>collimator</a:t>
            </a:r>
          </a:p>
          <a:p>
            <a:pPr marL="50800" algn="just">
              <a:buSzPts val="2800"/>
            </a:pPr>
            <a:r>
              <a:rPr lang="en-US" sz="2800" dirty="0" smtClean="0">
                <a:solidFill>
                  <a:srgbClr val="FFFFFF"/>
                </a:solidFill>
              </a:rPr>
              <a:t> </a:t>
            </a:r>
            <a:r>
              <a:rPr lang="en-US" sz="2800" dirty="0">
                <a:solidFill>
                  <a:srgbClr val="FFFFFF"/>
                </a:solidFill>
              </a:rPr>
              <a:t>iii) a rather smaller sensitivity to tissue heterogeneity can be achieved with VHEE beams under certain </a:t>
            </a:r>
            <a:r>
              <a:rPr lang="en-US" sz="2800" dirty="0" smtClean="0">
                <a:solidFill>
                  <a:srgbClr val="FFFFFF"/>
                </a:solidFill>
              </a:rPr>
              <a:t>conditions</a:t>
            </a:r>
          </a:p>
          <a:p>
            <a:pPr marL="50800" algn="just">
              <a:buSzPts val="2800"/>
            </a:pPr>
            <a:r>
              <a:rPr lang="en-US" sz="2800" dirty="0" smtClean="0">
                <a:solidFill>
                  <a:srgbClr val="FFFFFF"/>
                </a:solidFill>
              </a:rPr>
              <a:t> </a:t>
            </a:r>
            <a:r>
              <a:rPr lang="en-US" sz="2800" dirty="0">
                <a:solidFill>
                  <a:srgbClr val="FFFFFF"/>
                </a:solidFill>
              </a:rPr>
              <a:t>iv) VHEE accelerators may be constructed </a:t>
            </a:r>
            <a:r>
              <a:rPr lang="en-GB" sz="2800" dirty="0">
                <a:solidFill>
                  <a:srgbClr val="FFFFFF"/>
                </a:solidFill>
              </a:rPr>
              <a:t>at significantly lower cost than current proton facilities</a:t>
            </a:r>
            <a:r>
              <a:rPr lang="en-GB" sz="2800" dirty="0" smtClean="0">
                <a:solidFill>
                  <a:srgbClr val="FFFFFF"/>
                </a:solidFill>
              </a:rPr>
              <a:t>.</a:t>
            </a:r>
          </a:p>
        </p:txBody>
      </p:sp>
      <p:sp>
        <p:nvSpPr>
          <p:cNvPr id="9" name="Shape 116"/>
          <p:cNvSpPr txBox="1"/>
          <p:nvPr/>
        </p:nvSpPr>
        <p:spPr>
          <a:xfrm>
            <a:off x="21524424" y="6036455"/>
            <a:ext cx="13186803" cy="5508239"/>
          </a:xfrm>
          <a:prstGeom prst="rect">
            <a:avLst/>
          </a:prstGeom>
          <a:solidFill>
            <a:schemeClr val="accent2">
              <a:lumMod val="60000"/>
              <a:lumOff val="40000"/>
            </a:schemeClr>
          </a:solidFill>
          <a:ln>
            <a:noFill/>
          </a:ln>
        </p:spPr>
        <p:txBody>
          <a:bodyPr spcFirstLastPara="1" wrap="square" lIns="180000" tIns="180000" rIns="180000" bIns="180000" anchor="ctr" anchorCtr="0">
            <a:noAutofit/>
          </a:bodyPr>
          <a:lstStyle/>
          <a:p>
            <a:pPr marL="50800" algn="just">
              <a:buSzPts val="2800"/>
            </a:pPr>
            <a:r>
              <a:rPr lang="en-US" sz="2800" dirty="0">
                <a:solidFill>
                  <a:srgbClr val="FFFFFF"/>
                </a:solidFill>
              </a:rPr>
              <a:t>5-25 MeV electrons are classically used in the clinic but, due to their physical energy deposition profile, their use is restricted to treat superficial tumors. Increasing the energy above 70 MeV (VHEE) will overcome these limitations and, in addition, present the following </a:t>
            </a:r>
            <a:r>
              <a:rPr lang="en-US" sz="2800" dirty="0" smtClean="0">
                <a:solidFill>
                  <a:srgbClr val="FFFFFF"/>
                </a:solidFill>
              </a:rPr>
              <a:t>advantages:</a:t>
            </a:r>
          </a:p>
          <a:p>
            <a:pPr marL="50800" algn="just">
              <a:buSzPts val="2800"/>
            </a:pPr>
            <a:r>
              <a:rPr lang="en-US" sz="2800" dirty="0" smtClean="0">
                <a:solidFill>
                  <a:srgbClr val="FFFFFF"/>
                </a:solidFill>
              </a:rPr>
              <a:t> </a:t>
            </a:r>
            <a:r>
              <a:rPr lang="en-US" sz="2800" dirty="0" err="1">
                <a:solidFill>
                  <a:srgbClr val="FFFFFF"/>
                </a:solidFill>
              </a:rPr>
              <a:t>i</a:t>
            </a:r>
            <a:r>
              <a:rPr lang="en-US" sz="2800" dirty="0">
                <a:solidFill>
                  <a:srgbClr val="FFFFFF"/>
                </a:solidFill>
              </a:rPr>
              <a:t>) the penetration becomes deeper and the transverse penumbra sharper thus allowing a more precise treatment of deeper </a:t>
            </a:r>
            <a:r>
              <a:rPr lang="en-US" sz="2800" dirty="0" smtClean="0">
                <a:solidFill>
                  <a:srgbClr val="FFFFFF"/>
                </a:solidFill>
              </a:rPr>
              <a:t>tumors</a:t>
            </a:r>
          </a:p>
          <a:p>
            <a:pPr marL="50800" algn="just">
              <a:buSzPts val="2800"/>
            </a:pPr>
            <a:r>
              <a:rPr lang="en-US" sz="2800" dirty="0" smtClean="0">
                <a:solidFill>
                  <a:srgbClr val="FFFFFF"/>
                </a:solidFill>
              </a:rPr>
              <a:t> </a:t>
            </a:r>
            <a:r>
              <a:rPr lang="en-US" sz="2800" dirty="0">
                <a:solidFill>
                  <a:srgbClr val="FFFFFF"/>
                </a:solidFill>
              </a:rPr>
              <a:t>ii) the small diameter VHEE beams can be scanned avoiding mechanical solutions such as the </a:t>
            </a:r>
            <a:r>
              <a:rPr lang="en-US" sz="2800" dirty="0" err="1">
                <a:solidFill>
                  <a:srgbClr val="FFFFFF"/>
                </a:solidFill>
              </a:rPr>
              <a:t>multileaf</a:t>
            </a:r>
            <a:r>
              <a:rPr lang="en-US" sz="2800" dirty="0">
                <a:solidFill>
                  <a:srgbClr val="FFFFFF"/>
                </a:solidFill>
              </a:rPr>
              <a:t> </a:t>
            </a:r>
            <a:r>
              <a:rPr lang="en-US" sz="2800" dirty="0" smtClean="0">
                <a:solidFill>
                  <a:srgbClr val="FFFFFF"/>
                </a:solidFill>
              </a:rPr>
              <a:t>collimator</a:t>
            </a:r>
          </a:p>
          <a:p>
            <a:pPr marL="50800" algn="just">
              <a:buSzPts val="2800"/>
            </a:pPr>
            <a:r>
              <a:rPr lang="en-US" sz="2800" dirty="0" smtClean="0">
                <a:solidFill>
                  <a:srgbClr val="FFFFFF"/>
                </a:solidFill>
              </a:rPr>
              <a:t> </a:t>
            </a:r>
            <a:r>
              <a:rPr lang="en-US" sz="2800" dirty="0">
                <a:solidFill>
                  <a:srgbClr val="FFFFFF"/>
                </a:solidFill>
              </a:rPr>
              <a:t>iii) a rather smaller sensitivity to tissue heterogeneity can be achieved with VHEE beams under certain </a:t>
            </a:r>
            <a:r>
              <a:rPr lang="en-US" sz="2800" dirty="0" smtClean="0">
                <a:solidFill>
                  <a:srgbClr val="FFFFFF"/>
                </a:solidFill>
              </a:rPr>
              <a:t>conditions</a:t>
            </a:r>
          </a:p>
          <a:p>
            <a:pPr marL="50800" algn="just">
              <a:buSzPts val="2800"/>
            </a:pPr>
            <a:r>
              <a:rPr lang="en-US" sz="2800" dirty="0" smtClean="0">
                <a:solidFill>
                  <a:srgbClr val="FFFFFF"/>
                </a:solidFill>
              </a:rPr>
              <a:t> </a:t>
            </a:r>
            <a:r>
              <a:rPr lang="en-US" sz="2800" dirty="0">
                <a:solidFill>
                  <a:srgbClr val="FFFFFF"/>
                </a:solidFill>
              </a:rPr>
              <a:t>iv) VHEE accelerators may be constructed </a:t>
            </a:r>
            <a:r>
              <a:rPr lang="en-GB" sz="2800" dirty="0">
                <a:solidFill>
                  <a:srgbClr val="FFFFFF"/>
                </a:solidFill>
              </a:rPr>
              <a:t>at significantly lower cost than current proton facilities</a:t>
            </a:r>
            <a:r>
              <a:rPr lang="en-GB" sz="2800" dirty="0" smtClean="0">
                <a:solidFill>
                  <a:srgbClr val="FFFFFF"/>
                </a:solidFill>
              </a:rPr>
              <a:t>.</a:t>
            </a:r>
          </a:p>
        </p:txBody>
      </p:sp>
      <p:sp>
        <p:nvSpPr>
          <p:cNvPr id="10" name="Shape 116"/>
          <p:cNvSpPr txBox="1"/>
          <p:nvPr/>
        </p:nvSpPr>
        <p:spPr>
          <a:xfrm>
            <a:off x="21676824" y="6188855"/>
            <a:ext cx="13186803" cy="5508239"/>
          </a:xfrm>
          <a:prstGeom prst="rect">
            <a:avLst/>
          </a:prstGeom>
          <a:solidFill>
            <a:schemeClr val="accent2">
              <a:lumMod val="60000"/>
              <a:lumOff val="40000"/>
            </a:schemeClr>
          </a:solidFill>
          <a:ln>
            <a:noFill/>
          </a:ln>
        </p:spPr>
        <p:txBody>
          <a:bodyPr spcFirstLastPara="1" wrap="square" lIns="180000" tIns="180000" rIns="180000" bIns="180000" anchor="ctr" anchorCtr="0">
            <a:noAutofit/>
          </a:bodyPr>
          <a:lstStyle/>
          <a:p>
            <a:pPr marL="50800" algn="just">
              <a:buSzPts val="2800"/>
            </a:pPr>
            <a:r>
              <a:rPr lang="en-US" sz="2800" dirty="0">
                <a:solidFill>
                  <a:srgbClr val="FFFFFF"/>
                </a:solidFill>
              </a:rPr>
              <a:t>5-25 MeV electrons are classically used in the clinic but, due to their physical energy deposition profile, their use is restricted to treat superficial tumors. Increasing the energy above 70 MeV (VHEE) will overcome these limitations and, in addition, present the following </a:t>
            </a:r>
            <a:r>
              <a:rPr lang="en-US" sz="2800" dirty="0" smtClean="0">
                <a:solidFill>
                  <a:srgbClr val="FFFFFF"/>
                </a:solidFill>
              </a:rPr>
              <a:t>advantages:</a:t>
            </a:r>
          </a:p>
          <a:p>
            <a:pPr marL="50800" algn="just">
              <a:buSzPts val="2800"/>
            </a:pPr>
            <a:r>
              <a:rPr lang="en-US" sz="2800" dirty="0" smtClean="0">
                <a:solidFill>
                  <a:srgbClr val="FFFFFF"/>
                </a:solidFill>
              </a:rPr>
              <a:t> </a:t>
            </a:r>
            <a:r>
              <a:rPr lang="en-US" sz="2800" dirty="0" err="1">
                <a:solidFill>
                  <a:srgbClr val="FFFFFF"/>
                </a:solidFill>
              </a:rPr>
              <a:t>i</a:t>
            </a:r>
            <a:r>
              <a:rPr lang="en-US" sz="2800" dirty="0">
                <a:solidFill>
                  <a:srgbClr val="FFFFFF"/>
                </a:solidFill>
              </a:rPr>
              <a:t>) the penetration becomes deeper and the transverse penumbra sharper thus allowing a more precise treatment of deeper </a:t>
            </a:r>
            <a:r>
              <a:rPr lang="en-US" sz="2800" dirty="0" smtClean="0">
                <a:solidFill>
                  <a:srgbClr val="FFFFFF"/>
                </a:solidFill>
              </a:rPr>
              <a:t>tumors</a:t>
            </a:r>
          </a:p>
          <a:p>
            <a:pPr marL="50800" algn="just">
              <a:buSzPts val="2800"/>
            </a:pPr>
            <a:r>
              <a:rPr lang="en-US" sz="2800" dirty="0" smtClean="0">
                <a:solidFill>
                  <a:srgbClr val="FFFFFF"/>
                </a:solidFill>
              </a:rPr>
              <a:t> </a:t>
            </a:r>
            <a:r>
              <a:rPr lang="en-US" sz="2800" dirty="0">
                <a:solidFill>
                  <a:srgbClr val="FFFFFF"/>
                </a:solidFill>
              </a:rPr>
              <a:t>ii) the small diameter VHEE beams can be scanned avoiding mechanical solutions such as the </a:t>
            </a:r>
            <a:r>
              <a:rPr lang="en-US" sz="2800" dirty="0" err="1">
                <a:solidFill>
                  <a:srgbClr val="FFFFFF"/>
                </a:solidFill>
              </a:rPr>
              <a:t>multileaf</a:t>
            </a:r>
            <a:r>
              <a:rPr lang="en-US" sz="2800" dirty="0">
                <a:solidFill>
                  <a:srgbClr val="FFFFFF"/>
                </a:solidFill>
              </a:rPr>
              <a:t> </a:t>
            </a:r>
            <a:r>
              <a:rPr lang="en-US" sz="2800" dirty="0" smtClean="0">
                <a:solidFill>
                  <a:srgbClr val="FFFFFF"/>
                </a:solidFill>
              </a:rPr>
              <a:t>collimator</a:t>
            </a:r>
          </a:p>
          <a:p>
            <a:pPr marL="50800" algn="just">
              <a:buSzPts val="2800"/>
            </a:pPr>
            <a:r>
              <a:rPr lang="en-US" sz="2800" dirty="0" smtClean="0">
                <a:solidFill>
                  <a:srgbClr val="FFFFFF"/>
                </a:solidFill>
              </a:rPr>
              <a:t> </a:t>
            </a:r>
            <a:r>
              <a:rPr lang="en-US" sz="2800" dirty="0">
                <a:solidFill>
                  <a:srgbClr val="FFFFFF"/>
                </a:solidFill>
              </a:rPr>
              <a:t>iii) a rather smaller sensitivity to tissue heterogeneity can be achieved with VHEE beams under certain </a:t>
            </a:r>
            <a:r>
              <a:rPr lang="en-US" sz="2800" dirty="0" smtClean="0">
                <a:solidFill>
                  <a:srgbClr val="FFFFFF"/>
                </a:solidFill>
              </a:rPr>
              <a:t>conditions</a:t>
            </a:r>
          </a:p>
          <a:p>
            <a:pPr marL="50800" algn="just">
              <a:buSzPts val="2800"/>
            </a:pPr>
            <a:r>
              <a:rPr lang="en-US" sz="2800" dirty="0" smtClean="0">
                <a:solidFill>
                  <a:srgbClr val="FFFFFF"/>
                </a:solidFill>
              </a:rPr>
              <a:t> </a:t>
            </a:r>
            <a:r>
              <a:rPr lang="en-US" sz="2800" dirty="0">
                <a:solidFill>
                  <a:srgbClr val="FFFFFF"/>
                </a:solidFill>
              </a:rPr>
              <a:t>iv) VHEE accelerators may be constructed </a:t>
            </a:r>
            <a:r>
              <a:rPr lang="en-GB" sz="2800" dirty="0">
                <a:solidFill>
                  <a:srgbClr val="FFFFFF"/>
                </a:solidFill>
              </a:rPr>
              <a:t>at significantly lower cost than current proton facilities</a:t>
            </a:r>
            <a:r>
              <a:rPr lang="en-GB" sz="2800" dirty="0" smtClean="0">
                <a:solidFill>
                  <a:srgbClr val="FFFFFF"/>
                </a:solidFill>
              </a:rPr>
              <a:t>.</a:t>
            </a:r>
          </a:p>
        </p:txBody>
      </p:sp>
      <p:pic>
        <p:nvPicPr>
          <p:cNvPr id="12" name="Image 11" descr="Macintosh HD:Users:angeles:Desktop:ERC:synergy:slides_figures:PDDS.pdf"/>
          <p:cNvPicPr/>
          <p:nvPr/>
        </p:nvPicPr>
        <p:blipFill>
          <a:blip r:embed="rId3">
            <a:extLst>
              <a:ext uri="{28A0092B-C50C-407E-A947-70E740481C1C}">
                <a14:useLocalDpi xmlns:a14="http://schemas.microsoft.com/office/drawing/2010/main" val="0"/>
              </a:ext>
            </a:extLst>
          </a:blip>
          <a:srcRect/>
          <a:stretch>
            <a:fillRect/>
          </a:stretch>
        </p:blipFill>
        <p:spPr bwMode="auto">
          <a:xfrm>
            <a:off x="34888849" y="4884192"/>
            <a:ext cx="7471421" cy="4372738"/>
          </a:xfrm>
          <a:prstGeom prst="rect">
            <a:avLst/>
          </a:prstGeom>
          <a:solidFill>
            <a:schemeClr val="bg1"/>
          </a:solidFill>
          <a:ln>
            <a:noFill/>
          </a:ln>
        </p:spPr>
      </p:pic>
      <p:pic>
        <p:nvPicPr>
          <p:cNvPr id="13" name="Picture 3" descr="Screen Shot 2017-12-01 at 3.05.3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94138" y="9388620"/>
            <a:ext cx="8002101" cy="5084305"/>
          </a:xfrm>
          <a:prstGeom prst="rect">
            <a:avLst/>
          </a:prstGeom>
        </p:spPr>
      </p:pic>
      <p:pic>
        <p:nvPicPr>
          <p:cNvPr id="17" name="Picture 3" descr="Screen Shot 2017-12-01 at 3.05.3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46538" y="9541020"/>
            <a:ext cx="8002101" cy="5084305"/>
          </a:xfrm>
          <a:prstGeom prst="rect">
            <a:avLst/>
          </a:prstGeom>
        </p:spPr>
      </p:pic>
      <p:pic>
        <p:nvPicPr>
          <p:cNvPr id="18" name="Image 17"/>
          <p:cNvPicPr/>
          <p:nvPr/>
        </p:nvPicPr>
        <p:blipFill>
          <a:blip r:embed="rId5">
            <a:extLst>
              <a:ext uri="{28A0092B-C50C-407E-A947-70E740481C1C}">
                <a14:useLocalDpi xmlns:a14="http://schemas.microsoft.com/office/drawing/2010/main" val="0"/>
              </a:ext>
            </a:extLst>
          </a:blip>
          <a:stretch>
            <a:fillRect/>
          </a:stretch>
        </p:blipFill>
        <p:spPr>
          <a:xfrm>
            <a:off x="323528" y="3789040"/>
            <a:ext cx="4392488" cy="2664296"/>
          </a:xfrm>
          <a:prstGeom prst="rect">
            <a:avLst/>
          </a:prstGeom>
          <a:extLst>
            <a:ext uri="{FAA26D3D-D897-4be2-8F04-BA451C77F1D7}">
              <ma14:placeholderFlag xmlns:ma14="http://schemas.microsoft.com/office/mac/drawingml/2011/main"/>
            </a:ext>
          </a:extLst>
        </p:spPr>
      </p:pic>
      <p:pic>
        <p:nvPicPr>
          <p:cNvPr id="19" name="Picture 3" descr="Screen Shot 2017-12-01 at 3.05.3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3717032"/>
            <a:ext cx="3992087" cy="2569474"/>
          </a:xfrm>
          <a:prstGeom prst="rect">
            <a:avLst/>
          </a:prstGeom>
        </p:spPr>
      </p:pic>
      <p:sp>
        <p:nvSpPr>
          <p:cNvPr id="8" name="Rectangle 7"/>
          <p:cNvSpPr/>
          <p:nvPr/>
        </p:nvSpPr>
        <p:spPr>
          <a:xfrm>
            <a:off x="179512" y="495831"/>
            <a:ext cx="8640960" cy="3293209"/>
          </a:xfrm>
          <a:prstGeom prst="rect">
            <a:avLst/>
          </a:prstGeom>
        </p:spPr>
        <p:txBody>
          <a:bodyPr wrap="square">
            <a:spAutoFit/>
          </a:bodyPr>
          <a:lstStyle/>
          <a:p>
            <a:pPr algn="just"/>
            <a:r>
              <a:rPr lang="en-US" sz="1600" dirty="0"/>
              <a:t>5-25 MeV electrons are classically used in the clinic but, due to their physical energy deposition profile, their use is restricted to treat superficial tumors. Increasing the energy above 70 MeV (VHEE) will overcome these limitations and, in addition, present the following advantages</a:t>
            </a:r>
            <a:r>
              <a:rPr lang="en-US" sz="1600" dirty="0" smtClean="0"/>
              <a:t>:</a:t>
            </a:r>
          </a:p>
          <a:p>
            <a:pPr algn="just"/>
            <a:endParaRPr lang="en-US" sz="1600" dirty="0"/>
          </a:p>
          <a:p>
            <a:pPr algn="just"/>
            <a:r>
              <a:rPr lang="en-US" sz="1600" dirty="0"/>
              <a:t> </a:t>
            </a:r>
            <a:r>
              <a:rPr lang="en-US" sz="1600" dirty="0" err="1"/>
              <a:t>i</a:t>
            </a:r>
            <a:r>
              <a:rPr lang="en-US" sz="1600" dirty="0"/>
              <a:t>) the penetration becomes deeper and the transverse penumbra sharper thus allowing a more precise treatment of deeper tumors</a:t>
            </a:r>
          </a:p>
          <a:p>
            <a:pPr algn="just"/>
            <a:r>
              <a:rPr lang="en-US" sz="1600" dirty="0"/>
              <a:t> ii) the small diameter VHEE beams can be scanned avoiding mechanical solutions such as the </a:t>
            </a:r>
            <a:r>
              <a:rPr lang="en-US" sz="1600" dirty="0" err="1"/>
              <a:t>multileaf</a:t>
            </a:r>
            <a:r>
              <a:rPr lang="en-US" sz="1600" dirty="0"/>
              <a:t> collimator</a:t>
            </a:r>
          </a:p>
          <a:p>
            <a:pPr algn="just"/>
            <a:r>
              <a:rPr lang="en-US" sz="1600" dirty="0"/>
              <a:t> iii) a rather smaller sensitivity to tissue heterogeneity can be achieved with VHEE beams under certain conditions</a:t>
            </a:r>
          </a:p>
          <a:p>
            <a:pPr algn="just"/>
            <a:r>
              <a:rPr lang="en-US" sz="1600" dirty="0"/>
              <a:t> iv) VHEE accelerators may be constructed at significantly lower cost than current proton facilities.</a:t>
            </a:r>
          </a:p>
        </p:txBody>
      </p:sp>
      <p:sp>
        <p:nvSpPr>
          <p:cNvPr id="14" name="Rectangle 13"/>
          <p:cNvSpPr/>
          <p:nvPr/>
        </p:nvSpPr>
        <p:spPr>
          <a:xfrm>
            <a:off x="4716016" y="6263734"/>
            <a:ext cx="4572000" cy="261610"/>
          </a:xfrm>
          <a:prstGeom prst="rect">
            <a:avLst/>
          </a:prstGeom>
        </p:spPr>
        <p:txBody>
          <a:bodyPr>
            <a:spAutoFit/>
          </a:bodyPr>
          <a:lstStyle/>
          <a:p>
            <a:r>
              <a:rPr lang="en-US" sz="1100" dirty="0"/>
              <a:t>Treatment plan comparison between VHEE, VMAT and PBS</a:t>
            </a:r>
          </a:p>
        </p:txBody>
      </p:sp>
    </p:spTree>
    <p:extLst>
      <p:ext uri="{BB962C8B-B14F-4D97-AF65-F5344CB8AC3E}">
        <p14:creationId xmlns:p14="http://schemas.microsoft.com/office/powerpoint/2010/main" val="2576924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ángulo 1"/>
          <p:cNvSpPr>
            <a:spLocks noChangeArrowheads="1"/>
          </p:cNvSpPr>
          <p:nvPr/>
        </p:nvSpPr>
        <p:spPr bwMode="auto">
          <a:xfrm>
            <a:off x="36512" y="44624"/>
            <a:ext cx="9144000" cy="400110"/>
          </a:xfrm>
          <a:prstGeom prst="rect">
            <a:avLst/>
          </a:prstGeom>
          <a:gradFill flip="none" rotWithShape="1">
            <a:gsLst>
              <a:gs pos="0">
                <a:schemeClr val="bg2">
                  <a:lumMod val="60000"/>
                  <a:lumOff val="40000"/>
                </a:schemeClr>
              </a:gs>
              <a:gs pos="100000">
                <a:srgbClr val="FFFFFF"/>
              </a:gs>
            </a:gsLst>
            <a:lin ang="0" scaled="1"/>
            <a:tileRect/>
          </a:gradFill>
          <a:ln>
            <a:noFill/>
          </a:ln>
          <a:extLst/>
        </p:spPr>
        <p:txBody>
          <a:bodyPr wrap="square">
            <a:spAutoFit/>
          </a:bodyPr>
          <a:lstStyle/>
          <a:p>
            <a:pPr lvl="0" algn="ctr" eaLnBrk="1" hangingPunct="1"/>
            <a:r>
              <a:rPr lang="es-ES" b="1" dirty="0" err="1" smtClean="0">
                <a:solidFill>
                  <a:srgbClr val="000000"/>
                </a:solidFill>
                <a:cs typeface="Arial" charset="0"/>
              </a:rPr>
              <a:t>Grid</a:t>
            </a:r>
            <a:r>
              <a:rPr lang="es-ES" b="1" dirty="0" smtClean="0">
                <a:solidFill>
                  <a:srgbClr val="000000"/>
                </a:solidFill>
                <a:cs typeface="Arial" charset="0"/>
              </a:rPr>
              <a:t> </a:t>
            </a:r>
            <a:r>
              <a:rPr lang="es-ES" b="1" dirty="0" err="1" smtClean="0">
                <a:solidFill>
                  <a:srgbClr val="000000"/>
                </a:solidFill>
                <a:cs typeface="Arial" charset="0"/>
              </a:rPr>
              <a:t>or</a:t>
            </a:r>
            <a:r>
              <a:rPr lang="es-ES" b="1" dirty="0" smtClean="0">
                <a:solidFill>
                  <a:srgbClr val="000000"/>
                </a:solidFill>
                <a:cs typeface="Arial" charset="0"/>
              </a:rPr>
              <a:t> mini-</a:t>
            </a:r>
            <a:r>
              <a:rPr lang="es-ES" b="1" dirty="0" err="1" smtClean="0">
                <a:solidFill>
                  <a:srgbClr val="000000"/>
                </a:solidFill>
                <a:cs typeface="Arial" charset="0"/>
              </a:rPr>
              <a:t>beam</a:t>
            </a:r>
            <a:r>
              <a:rPr lang="es-ES" b="1" dirty="0" smtClean="0">
                <a:solidFill>
                  <a:srgbClr val="000000"/>
                </a:solidFill>
                <a:cs typeface="Arial" charset="0"/>
              </a:rPr>
              <a:t> </a:t>
            </a:r>
            <a:r>
              <a:rPr lang="es-ES" b="1" dirty="0" err="1" smtClean="0">
                <a:solidFill>
                  <a:srgbClr val="000000"/>
                </a:solidFill>
                <a:cs typeface="Arial" charset="0"/>
              </a:rPr>
              <a:t>therapy</a:t>
            </a:r>
            <a:r>
              <a:rPr lang="es-ES" b="1" dirty="0" smtClean="0">
                <a:solidFill>
                  <a:srgbClr val="000000"/>
                </a:solidFill>
                <a:cs typeface="Arial" charset="0"/>
              </a:rPr>
              <a:t>:</a:t>
            </a:r>
          </a:p>
        </p:txBody>
      </p:sp>
      <p:sp>
        <p:nvSpPr>
          <p:cNvPr id="2" name="TextBox 1"/>
          <p:cNvSpPr txBox="1"/>
          <p:nvPr/>
        </p:nvSpPr>
        <p:spPr>
          <a:xfrm>
            <a:off x="179512" y="476672"/>
            <a:ext cx="8712968" cy="1569660"/>
          </a:xfrm>
          <a:prstGeom prst="rect">
            <a:avLst/>
          </a:prstGeom>
          <a:noFill/>
        </p:spPr>
        <p:txBody>
          <a:bodyPr wrap="square" rtlCol="0">
            <a:spAutoFit/>
          </a:bodyPr>
          <a:lstStyle/>
          <a:p>
            <a:pPr lvl="0" algn="just"/>
            <a:r>
              <a:rPr lang="en-US" sz="1600" dirty="0" smtClean="0"/>
              <a:t>One </a:t>
            </a:r>
            <a:r>
              <a:rPr lang="en-US" sz="1600" dirty="0"/>
              <a:t>possible strategy to further improve the healthy tissue tolerance by using the concept of Spatially Fractionated Radiation (SFR) dose is the Grid or Mini-Beam Therapy (MBRT). In contrast to conventional RT the lateral dose-profile resulting of such grid-irradiation consist in a pattern of high doses in "peaks " and low doses in "valleys”.</a:t>
            </a:r>
          </a:p>
          <a:p>
            <a:pPr lvl="0" algn="just"/>
            <a:r>
              <a:rPr lang="en-US" sz="1600" dirty="0"/>
              <a:t>First beam optics design to get transverse beam sizes of less than 700 mm with low beam divergence and tracking simulations have been performed. </a:t>
            </a:r>
          </a:p>
        </p:txBody>
      </p:sp>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383" y="22438200"/>
            <a:ext cx="13239440" cy="3670730"/>
          </a:xfrm>
          <a:prstGeom prst="rect">
            <a:avLst/>
          </a:prstGeom>
          <a:solidFill>
            <a:schemeClr val="bg1"/>
          </a:solidFill>
        </p:spPr>
      </p:pic>
      <p:pic>
        <p:nvPicPr>
          <p:cNvPr id="4" name="Image 3"/>
          <p:cNvPicPr>
            <a:picLocks noChangeAspect="1"/>
          </p:cNvPicPr>
          <p:nvPr/>
        </p:nvPicPr>
        <p:blipFill>
          <a:blip r:embed="rId4"/>
          <a:stretch>
            <a:fillRect/>
          </a:stretch>
        </p:blipFill>
        <p:spPr>
          <a:xfrm>
            <a:off x="251520" y="2146300"/>
            <a:ext cx="8532440" cy="2218804"/>
          </a:xfrm>
          <a:prstGeom prst="rect">
            <a:avLst/>
          </a:prstGeom>
        </p:spPr>
      </p:pic>
      <p:pic>
        <p:nvPicPr>
          <p:cNvPr id="5" name="Image 4"/>
          <p:cNvPicPr>
            <a:picLocks noChangeAspect="1"/>
          </p:cNvPicPr>
          <p:nvPr/>
        </p:nvPicPr>
        <p:blipFill>
          <a:blip r:embed="rId5"/>
          <a:stretch>
            <a:fillRect/>
          </a:stretch>
        </p:blipFill>
        <p:spPr>
          <a:xfrm>
            <a:off x="1475656" y="4322718"/>
            <a:ext cx="2664296" cy="2003850"/>
          </a:xfrm>
          <a:prstGeom prst="rect">
            <a:avLst/>
          </a:prstGeom>
        </p:spPr>
      </p:pic>
      <p:pic>
        <p:nvPicPr>
          <p:cNvPr id="6" name="Image 5"/>
          <p:cNvPicPr>
            <a:picLocks noChangeAspect="1"/>
          </p:cNvPicPr>
          <p:nvPr/>
        </p:nvPicPr>
        <p:blipFill>
          <a:blip r:embed="rId6"/>
          <a:stretch>
            <a:fillRect/>
          </a:stretch>
        </p:blipFill>
        <p:spPr>
          <a:xfrm>
            <a:off x="4932041" y="4358510"/>
            <a:ext cx="2736304" cy="1950810"/>
          </a:xfrm>
          <a:prstGeom prst="rect">
            <a:avLst/>
          </a:prstGeom>
        </p:spPr>
      </p:pic>
    </p:spTree>
    <p:extLst>
      <p:ext uri="{BB962C8B-B14F-4D97-AF65-F5344CB8AC3E}">
        <p14:creationId xmlns:p14="http://schemas.microsoft.com/office/powerpoint/2010/main" val="1088922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ángulo 1"/>
          <p:cNvSpPr>
            <a:spLocks noChangeArrowheads="1"/>
          </p:cNvSpPr>
          <p:nvPr/>
        </p:nvSpPr>
        <p:spPr bwMode="auto">
          <a:xfrm>
            <a:off x="36512" y="44624"/>
            <a:ext cx="9144000" cy="400110"/>
          </a:xfrm>
          <a:prstGeom prst="rect">
            <a:avLst/>
          </a:prstGeom>
          <a:gradFill flip="none" rotWithShape="1">
            <a:gsLst>
              <a:gs pos="0">
                <a:schemeClr val="bg2">
                  <a:lumMod val="60000"/>
                  <a:lumOff val="40000"/>
                </a:schemeClr>
              </a:gs>
              <a:gs pos="100000">
                <a:srgbClr val="FFFFFF"/>
              </a:gs>
            </a:gsLst>
            <a:lin ang="0" scaled="1"/>
            <a:tileRect/>
          </a:gradFill>
          <a:ln>
            <a:noFill/>
          </a:ln>
          <a:extLst/>
        </p:spPr>
        <p:txBody>
          <a:bodyPr wrap="square">
            <a:spAutoFit/>
          </a:bodyPr>
          <a:lstStyle/>
          <a:p>
            <a:pPr lvl="0" algn="ctr" eaLnBrk="1" hangingPunct="1"/>
            <a:r>
              <a:rPr lang="es-ES" b="1" dirty="0" smtClean="0">
                <a:solidFill>
                  <a:srgbClr val="000000"/>
                </a:solidFill>
                <a:cs typeface="Arial" charset="0"/>
              </a:rPr>
              <a:t>FLASH </a:t>
            </a:r>
            <a:r>
              <a:rPr lang="es-ES" b="1" dirty="0" err="1" smtClean="0">
                <a:solidFill>
                  <a:srgbClr val="000000"/>
                </a:solidFill>
                <a:cs typeface="Arial" charset="0"/>
              </a:rPr>
              <a:t>therapy</a:t>
            </a:r>
            <a:r>
              <a:rPr lang="es-ES" b="1" dirty="0" smtClean="0">
                <a:solidFill>
                  <a:srgbClr val="000000"/>
                </a:solidFill>
                <a:cs typeface="Arial" charset="0"/>
              </a:rPr>
              <a:t>:</a:t>
            </a:r>
          </a:p>
        </p:txBody>
      </p:sp>
      <p:sp>
        <p:nvSpPr>
          <p:cNvPr id="2" name="TextBox 1"/>
          <p:cNvSpPr txBox="1"/>
          <p:nvPr/>
        </p:nvSpPr>
        <p:spPr>
          <a:xfrm>
            <a:off x="251520" y="476672"/>
            <a:ext cx="8640960" cy="2800766"/>
          </a:xfrm>
          <a:prstGeom prst="rect">
            <a:avLst/>
          </a:prstGeom>
          <a:noFill/>
        </p:spPr>
        <p:txBody>
          <a:bodyPr wrap="square" rtlCol="0">
            <a:spAutoFit/>
          </a:bodyPr>
          <a:lstStyle/>
          <a:p>
            <a:pPr lvl="0" algn="just"/>
            <a:r>
              <a:rPr lang="en-US" sz="1600" dirty="0" smtClean="0"/>
              <a:t>The </a:t>
            </a:r>
            <a:r>
              <a:rPr lang="en-US" sz="1600" dirty="0"/>
              <a:t>FLASH methodology consists of millisecond pulses of radiation (beam-on time ≤ 100-500 </a:t>
            </a:r>
            <a:r>
              <a:rPr lang="en-US" sz="1600" dirty="0" err="1"/>
              <a:t>ms</a:t>
            </a:r>
            <a:r>
              <a:rPr lang="en-US" sz="1600" dirty="0"/>
              <a:t>) delivered at a high dose-rate (≥ 40-100 </a:t>
            </a:r>
            <a:r>
              <a:rPr lang="en-US" sz="1600" dirty="0" err="1"/>
              <a:t>Gy</a:t>
            </a:r>
            <a:r>
              <a:rPr lang="en-US" sz="1600" dirty="0"/>
              <a:t>/s), hence over 2000 times faster than in conventional RT. Recently it has been shown that FLASH spares normal brain in mice from the loss of both memory and neural stem cells as endpoints.</a:t>
            </a:r>
          </a:p>
          <a:p>
            <a:pPr lvl="0" algn="just"/>
            <a:r>
              <a:rPr lang="en-US" sz="1600" dirty="0"/>
              <a:t>In PRAE direct beam line two different scenarios for FLASH tests in small animals: </a:t>
            </a:r>
          </a:p>
          <a:p>
            <a:pPr lvl="0" algn="just"/>
            <a:r>
              <a:rPr lang="en-US" sz="1600" dirty="0" err="1"/>
              <a:t>i</a:t>
            </a:r>
            <a:r>
              <a:rPr lang="en-US" sz="1600" dirty="0"/>
              <a:t>) Sparing brain from radiation-induced loss of stem cells: round transverse beam sizes of around 10 mm with a dose of 10 </a:t>
            </a:r>
            <a:r>
              <a:rPr lang="en-US" sz="1600" dirty="0" err="1"/>
              <a:t>Gy</a:t>
            </a:r>
            <a:r>
              <a:rPr lang="en-US" sz="1600" dirty="0"/>
              <a:t> with beam on time 100 </a:t>
            </a:r>
            <a:r>
              <a:rPr lang="en-US" sz="1600" dirty="0" err="1"/>
              <a:t>ms</a:t>
            </a:r>
            <a:r>
              <a:rPr lang="en-US" sz="1600" dirty="0"/>
              <a:t> (5 bunches at 50 Hz), i.e. 10Gy/s</a:t>
            </a:r>
          </a:p>
          <a:p>
            <a:pPr lvl="0" algn="just"/>
            <a:r>
              <a:rPr lang="en-US" sz="1600" dirty="0"/>
              <a:t>ii) Sparing lung from radiation-induced fibrosis: transverse beam sizes of around 26 mm in horizontal and 18 in vertical with a dose of 15 </a:t>
            </a:r>
            <a:r>
              <a:rPr lang="en-US" sz="1600" dirty="0" err="1"/>
              <a:t>Gy</a:t>
            </a:r>
            <a:r>
              <a:rPr lang="en-US" sz="1600" dirty="0"/>
              <a:t> with beam on time 500 </a:t>
            </a:r>
            <a:r>
              <a:rPr lang="en-US" sz="1600" dirty="0" err="1"/>
              <a:t>ms</a:t>
            </a:r>
            <a:r>
              <a:rPr lang="en-US" sz="1600" dirty="0"/>
              <a:t> (25 bunches at 50 Hz), i.e. 30 </a:t>
            </a:r>
            <a:r>
              <a:rPr lang="en-US" sz="1600" dirty="0" err="1"/>
              <a:t>Gy</a:t>
            </a:r>
            <a:r>
              <a:rPr lang="en-US" sz="1600" dirty="0"/>
              <a:t>/s</a:t>
            </a:r>
            <a:r>
              <a:rPr lang="en-US" sz="1600" dirty="0" smtClean="0"/>
              <a:t>.</a:t>
            </a:r>
            <a:endParaRPr lang="en-US" sz="1600" dirty="0"/>
          </a:p>
        </p:txBody>
      </p:sp>
      <p:pic>
        <p:nvPicPr>
          <p:cNvPr id="7" name="Image1"/>
          <p:cNvPicPr/>
          <p:nvPr/>
        </p:nvPicPr>
        <p:blipFill>
          <a:blip r:embed="rId3"/>
          <a:stretch>
            <a:fillRect/>
          </a:stretch>
        </p:blipFill>
        <p:spPr bwMode="auto">
          <a:xfrm>
            <a:off x="16271641" y="22966737"/>
            <a:ext cx="3887160" cy="3191660"/>
          </a:xfrm>
          <a:prstGeom prst="rect">
            <a:avLst/>
          </a:prstGeom>
          <a:ln>
            <a:solidFill>
              <a:schemeClr val="tx1"/>
            </a:solidFill>
          </a:ln>
        </p:spPr>
      </p:pic>
      <p:pic>
        <p:nvPicPr>
          <p:cNvPr id="8" name="Image 7" descr="MOPML051f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128" y="3501008"/>
            <a:ext cx="3253865" cy="2686003"/>
          </a:xfrm>
          <a:prstGeom prst="rect">
            <a:avLst/>
          </a:prstGeom>
        </p:spPr>
      </p:pic>
      <p:pic>
        <p:nvPicPr>
          <p:cNvPr id="10" name="Image 9" descr="Sans titr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512" y="3750007"/>
            <a:ext cx="2674115" cy="2199273"/>
          </a:xfrm>
          <a:prstGeom prst="rect">
            <a:avLst/>
          </a:prstGeom>
        </p:spPr>
      </p:pic>
      <p:pic>
        <p:nvPicPr>
          <p:cNvPr id="11" name="Image 10" descr="Sans titre.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59832" y="3717033"/>
            <a:ext cx="2520280" cy="2304256"/>
          </a:xfrm>
          <a:prstGeom prst="rect">
            <a:avLst/>
          </a:prstGeom>
        </p:spPr>
      </p:pic>
    </p:spTree>
    <p:extLst>
      <p:ext uri="{BB962C8B-B14F-4D97-AF65-F5344CB8AC3E}">
        <p14:creationId xmlns:p14="http://schemas.microsoft.com/office/powerpoint/2010/main" val="764162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6" descr="DIPLEXER 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888" y="4437063"/>
            <a:ext cx="27019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Imagen 2" descr="depfet_dummy_electric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95963" y="1916113"/>
            <a:ext cx="333692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36FE2627-41A2-524E-9F94-064BBBBE780E}" type="slidenum">
              <a:rPr lang="en-US" sz="1400">
                <a:solidFill>
                  <a:prstClr val="black"/>
                </a:solidFill>
                <a:latin typeface="Times New Roman" charset="0"/>
              </a:rPr>
              <a:pPr/>
              <a:t>3</a:t>
            </a:fld>
            <a:endParaRPr lang="en-US" sz="1400">
              <a:solidFill>
                <a:prstClr val="black"/>
              </a:solidFill>
              <a:latin typeface="Times New Roman" charset="0"/>
            </a:endParaRPr>
          </a:p>
        </p:txBody>
      </p:sp>
      <p:graphicFrame>
        <p:nvGraphicFramePr>
          <p:cNvPr id="8" name="7 Diagrama"/>
          <p:cNvGraphicFramePr/>
          <p:nvPr>
            <p:extLst>
              <p:ext uri="{D42A27DB-BD31-4B8C-83A1-F6EECF244321}">
                <p14:modId xmlns:p14="http://schemas.microsoft.com/office/powerpoint/2010/main" val="190524793"/>
              </p:ext>
            </p:extLst>
          </p:nvPr>
        </p:nvGraphicFramePr>
        <p:xfrm>
          <a:off x="323528" y="760040"/>
          <a:ext cx="8715436" cy="6629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4584" name="Imagen 1" descr="depfet_beamtest.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729538" y="2492375"/>
            <a:ext cx="1306512"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56475" y="3716338"/>
            <a:ext cx="178752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6" name="Imagen 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632575" y="836613"/>
            <a:ext cx="25479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Imagen 2"/>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7812088" y="188913"/>
            <a:ext cx="1387475"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4" name="Rectangle 3"/>
          <p:cNvSpPr/>
          <p:nvPr/>
        </p:nvSpPr>
        <p:spPr>
          <a:xfrm>
            <a:off x="395536" y="404664"/>
            <a:ext cx="5472608" cy="584776"/>
          </a:xfrm>
          <a:prstGeom prst="rect">
            <a:avLst/>
          </a:prstGeom>
        </p:spPr>
        <p:txBody>
          <a:bodyPr wrap="square">
            <a:spAutoFit/>
          </a:bodyPr>
          <a:lstStyle/>
          <a:p>
            <a:pPr eaLnBrk="1" fontAlgn="auto" hangingPunct="1">
              <a:spcBef>
                <a:spcPts val="0"/>
              </a:spcBef>
              <a:spcAft>
                <a:spcPts val="0"/>
              </a:spcAft>
            </a:pPr>
            <a:r>
              <a:rPr lang="en-GB" sz="3200" b="1" dirty="0">
                <a:solidFill>
                  <a:srgbClr val="002060"/>
                </a:solidFill>
                <a:latin typeface="Comic Sans MS" panose="030F0702030302020204" pitchFamily="66" charset="0"/>
              </a:rPr>
              <a:t>Task </a:t>
            </a:r>
            <a:r>
              <a:rPr lang="en-GB" sz="3200" b="1" dirty="0" smtClean="0">
                <a:solidFill>
                  <a:srgbClr val="002060"/>
                </a:solidFill>
                <a:latin typeface="Comic Sans MS" panose="030F0702030302020204" pitchFamily="66" charset="0"/>
              </a:rPr>
              <a:t>objectives</a:t>
            </a:r>
            <a:endParaRPr lang="en-GB" sz="3200" b="1" dirty="0">
              <a:solidFill>
                <a:srgbClr val="006600"/>
              </a:solidFill>
              <a:latin typeface="Comic Sans MS" panose="030F0702030302020204" pitchFamily="66" charset="0"/>
            </a:endParaRPr>
          </a:p>
        </p:txBody>
      </p:sp>
    </p:spTree>
    <p:extLst>
      <p:ext uri="{BB962C8B-B14F-4D97-AF65-F5344CB8AC3E}">
        <p14:creationId xmlns:p14="http://schemas.microsoft.com/office/powerpoint/2010/main" val="3258287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ángulo 1"/>
          <p:cNvSpPr>
            <a:spLocks noChangeArrowheads="1"/>
          </p:cNvSpPr>
          <p:nvPr/>
        </p:nvSpPr>
        <p:spPr bwMode="auto">
          <a:xfrm>
            <a:off x="36512" y="44624"/>
            <a:ext cx="9144000" cy="400110"/>
          </a:xfrm>
          <a:prstGeom prst="rect">
            <a:avLst/>
          </a:prstGeom>
          <a:gradFill flip="none" rotWithShape="1">
            <a:gsLst>
              <a:gs pos="0">
                <a:schemeClr val="bg2">
                  <a:lumMod val="60000"/>
                  <a:lumOff val="40000"/>
                </a:schemeClr>
              </a:gs>
              <a:gs pos="100000">
                <a:srgbClr val="FFFFFF"/>
              </a:gs>
            </a:gsLst>
            <a:lin ang="0" scaled="1"/>
            <a:tileRect/>
          </a:gradFill>
          <a:ln>
            <a:noFill/>
          </a:ln>
          <a:extLst/>
        </p:spPr>
        <p:txBody>
          <a:bodyPr wrap="square">
            <a:spAutoFit/>
          </a:bodyPr>
          <a:lstStyle/>
          <a:p>
            <a:pPr algn="ctr" eaLnBrk="1" hangingPunct="1"/>
            <a:r>
              <a:rPr lang="en-US" b="1" dirty="0" smtClean="0">
                <a:solidFill>
                  <a:srgbClr val="000000"/>
                </a:solidFill>
                <a:cs typeface="Arial" charset="0"/>
              </a:rPr>
              <a:t>BDSIM </a:t>
            </a:r>
            <a:r>
              <a:rPr lang="en-US" b="1" dirty="0">
                <a:solidFill>
                  <a:srgbClr val="000000"/>
                </a:solidFill>
                <a:cs typeface="Arial" charset="0"/>
              </a:rPr>
              <a:t>simulations : </a:t>
            </a:r>
            <a:r>
              <a:rPr lang="en-US" b="1" dirty="0" err="1">
                <a:solidFill>
                  <a:srgbClr val="000000"/>
                </a:solidFill>
                <a:cs typeface="Arial" charset="0"/>
              </a:rPr>
              <a:t>modelling</a:t>
            </a:r>
            <a:r>
              <a:rPr lang="en-US" b="1" dirty="0">
                <a:solidFill>
                  <a:srgbClr val="000000"/>
                </a:solidFill>
                <a:cs typeface="Arial" charset="0"/>
              </a:rPr>
              <a:t> and beam </a:t>
            </a:r>
            <a:r>
              <a:rPr lang="en-US" b="1" dirty="0" smtClean="0">
                <a:solidFill>
                  <a:srgbClr val="000000"/>
                </a:solidFill>
                <a:cs typeface="Arial" charset="0"/>
              </a:rPr>
              <a:t>evolution</a:t>
            </a:r>
            <a:r>
              <a:rPr lang="es-ES" b="1" dirty="0">
                <a:solidFill>
                  <a:srgbClr val="000000"/>
                </a:solidFill>
                <a:cs typeface="Arial" charset="0"/>
              </a:rPr>
              <a:t>:</a:t>
            </a:r>
            <a:endParaRPr lang="en-US" b="1" dirty="0">
              <a:solidFill>
                <a:srgbClr val="000000"/>
              </a:solidFill>
              <a:cs typeface="Arial" charset="0"/>
            </a:endParaRPr>
          </a:p>
        </p:txBody>
      </p:sp>
      <p:sp>
        <p:nvSpPr>
          <p:cNvPr id="2" name="TextBox 1"/>
          <p:cNvSpPr txBox="1"/>
          <p:nvPr/>
        </p:nvSpPr>
        <p:spPr>
          <a:xfrm>
            <a:off x="179512" y="548680"/>
            <a:ext cx="8640960" cy="1754327"/>
          </a:xfrm>
          <a:prstGeom prst="rect">
            <a:avLst/>
          </a:prstGeom>
          <a:noFill/>
        </p:spPr>
        <p:txBody>
          <a:bodyPr wrap="square" rtlCol="0">
            <a:spAutoFit/>
          </a:bodyPr>
          <a:lstStyle/>
          <a:p>
            <a:pPr lvl="0" algn="just"/>
            <a:r>
              <a:rPr lang="en-GB" sz="1800" dirty="0" smtClean="0"/>
              <a:t>Tracking </a:t>
            </a:r>
            <a:r>
              <a:rPr lang="en-GB" sz="1800" dirty="0"/>
              <a:t>simulations of a Gaussian bunch through the under vacuum accelerator beam </a:t>
            </a:r>
            <a:r>
              <a:rPr lang="en-GB" sz="1800" dirty="0" smtClean="0"/>
              <a:t>line, </a:t>
            </a:r>
            <a:r>
              <a:rPr lang="en-GB" sz="1800" dirty="0"/>
              <a:t>an air gap of 10 cm and liquid water phantom of 3 cm depth has been performed with a Geant4 (Penelope module) based program </a:t>
            </a:r>
            <a:r>
              <a:rPr lang="en-GB" sz="1800" dirty="0" err="1" smtClean="0"/>
              <a:t>BDSIMfor</a:t>
            </a:r>
            <a:r>
              <a:rPr lang="en-GB" sz="1800" dirty="0" smtClean="0"/>
              <a:t> </a:t>
            </a:r>
            <a:r>
              <a:rPr lang="en-GB" sz="1800" dirty="0"/>
              <a:t>70, 140 and 300 MeV. </a:t>
            </a:r>
            <a:r>
              <a:rPr lang="en-GB" sz="1800" dirty="0" smtClean="0"/>
              <a:t>A </a:t>
            </a:r>
            <a:r>
              <a:rPr lang="en-GB" sz="1800" dirty="0"/>
              <a:t>benchmarking of the BDSIM results with MADX for the vacuum part and with the results with GATE (Geant4-based) in air and water has been </a:t>
            </a:r>
            <a:r>
              <a:rPr lang="en-GB" sz="1800" dirty="0" smtClean="0"/>
              <a:t>made.</a:t>
            </a:r>
            <a:endParaRPr lang="en-US" sz="1800" dirty="0"/>
          </a:p>
        </p:txBody>
      </p:sp>
      <p:pic>
        <p:nvPicPr>
          <p:cNvPr id="5" name="Image 4" descr="Sans titr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04864"/>
            <a:ext cx="8857488" cy="2244472"/>
          </a:xfrm>
          <a:prstGeom prst="rect">
            <a:avLst/>
          </a:prstGeom>
        </p:spPr>
      </p:pic>
      <p:pic>
        <p:nvPicPr>
          <p:cNvPr id="6" name="Image 5" descr="Sans titr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437112"/>
            <a:ext cx="9144000" cy="2065771"/>
          </a:xfrm>
          <a:prstGeom prst="rect">
            <a:avLst/>
          </a:prstGeom>
        </p:spPr>
      </p:pic>
    </p:spTree>
    <p:extLst>
      <p:ext uri="{BB962C8B-B14F-4D97-AF65-F5344CB8AC3E}">
        <p14:creationId xmlns:p14="http://schemas.microsoft.com/office/powerpoint/2010/main" val="1268552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0"/>
            <a:ext cx="7560840" cy="2348880"/>
          </a:xfrm>
          <a:solidFill>
            <a:schemeClr val="bg1"/>
          </a:solidFill>
          <a:ln>
            <a:noFill/>
            <a:miter lim="800000"/>
            <a:headEnd/>
            <a:tailEnd/>
          </a:ln>
          <a:effectLst>
            <a:glow rad="101600">
              <a:schemeClr val="tx2">
                <a:lumMod val="20000"/>
                <a:lumOff val="80000"/>
                <a:alpha val="75000"/>
              </a:schemeClr>
            </a:glow>
            <a:outerShdw blurRad="50800" dist="38100" dir="2700000" algn="tl" rotWithShape="0">
              <a:schemeClr val="accent1">
                <a:alpha val="43000"/>
              </a:schemeClr>
            </a:outerShdw>
          </a:effectLst>
          <a:scene3d>
            <a:camera prst="orthographicFront"/>
            <a:lightRig rig="threePt" dir="t"/>
          </a:scene3d>
          <a:sp3d>
            <a:bevelT w="165100" prst="coolSlant"/>
            <a:bevelB prst="relaxedInset"/>
          </a:sp3d>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lang="en-US" sz="3600" b="1" dirty="0" smtClean="0">
                <a:solidFill>
                  <a:schemeClr val="accent1"/>
                </a:solidFill>
                <a:effectLst>
                  <a:outerShdw blurRad="38100" dist="38100" dir="2700000" algn="tl">
                    <a:srgbClr val="DDDDDD"/>
                  </a:outerShdw>
                </a:effectLst>
                <a:cs typeface="Arial" charset="0"/>
              </a:rPr>
              <a:t/>
            </a:r>
            <a:br>
              <a:rPr lang="en-US" sz="3600" b="1" dirty="0" smtClean="0">
                <a:solidFill>
                  <a:schemeClr val="accent1"/>
                </a:solidFill>
                <a:effectLst>
                  <a:outerShdw blurRad="38100" dist="38100" dir="2700000" algn="tl">
                    <a:srgbClr val="DDDDDD"/>
                  </a:outerShdw>
                </a:effectLst>
                <a:cs typeface="Arial" charset="0"/>
              </a:rPr>
            </a:br>
            <a:r>
              <a:rPr lang="en-US" sz="3600" b="1" dirty="0" smtClean="0">
                <a:solidFill>
                  <a:schemeClr val="accent1"/>
                </a:solidFill>
                <a:effectLst>
                  <a:outerShdw blurRad="38100" dist="38100" dir="2700000" algn="tl">
                    <a:srgbClr val="DDDDDD"/>
                  </a:outerShdw>
                </a:effectLst>
                <a:cs typeface="Arial" charset="0"/>
              </a:rPr>
              <a:t>FEVHER</a:t>
            </a:r>
            <a:br>
              <a:rPr lang="en-US" sz="3600" b="1" dirty="0" smtClean="0">
                <a:solidFill>
                  <a:schemeClr val="accent1"/>
                </a:solidFill>
                <a:effectLst>
                  <a:outerShdw blurRad="38100" dist="38100" dir="2700000" algn="tl">
                    <a:srgbClr val="DDDDDD"/>
                  </a:outerShdw>
                </a:effectLst>
                <a:cs typeface="Arial" charset="0"/>
              </a:rPr>
            </a:br>
            <a:r>
              <a:rPr lang="en-US" sz="3600" b="1" dirty="0" smtClean="0">
                <a:solidFill>
                  <a:schemeClr val="accent1"/>
                </a:solidFill>
                <a:effectLst>
                  <a:outerShdw blurRad="38100" dist="38100" dir="2700000" algn="tl">
                    <a:srgbClr val="DDDDDD"/>
                  </a:outerShdw>
                </a:effectLst>
                <a:cs typeface="Arial" charset="0"/>
              </a:rPr>
              <a:t>Feasibility and Experimental Validation of Very High-Energy Electron Radiotherapy</a:t>
            </a:r>
            <a:br>
              <a:rPr lang="en-US" sz="3600" b="1" dirty="0" smtClean="0">
                <a:solidFill>
                  <a:schemeClr val="accent1"/>
                </a:solidFill>
                <a:effectLst>
                  <a:outerShdw blurRad="38100" dist="38100" dir="2700000" algn="tl">
                    <a:srgbClr val="DDDDDD"/>
                  </a:outerShdw>
                </a:effectLst>
                <a:cs typeface="Arial" charset="0"/>
              </a:rPr>
            </a:br>
            <a:endParaRPr lang="es-ES" sz="3600" dirty="0">
              <a:solidFill>
                <a:schemeClr val="tx2"/>
              </a:solidFill>
              <a:latin typeface="Times New Roman" charset="0"/>
            </a:endParaRPr>
          </a:p>
        </p:txBody>
      </p:sp>
      <p:sp>
        <p:nvSpPr>
          <p:cNvPr id="15366"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784D18-6814-CB4D-ADDB-6C7B4E098BE2}" type="slidenum">
              <a:rPr lang="en-US" sz="1400">
                <a:solidFill>
                  <a:prstClr val="black"/>
                </a:solidFill>
                <a:latin typeface="Times New Roman" charset="0"/>
              </a:rPr>
              <a:pPr/>
              <a:t>31</a:t>
            </a:fld>
            <a:endParaRPr lang="en-US" sz="1400">
              <a:solidFill>
                <a:prstClr val="black"/>
              </a:solidFill>
              <a:latin typeface="Times New Roman" charset="0"/>
            </a:endParaRPr>
          </a:p>
        </p:txBody>
      </p:sp>
      <p:sp>
        <p:nvSpPr>
          <p:cNvPr id="15367" name="CuadroTexto 13"/>
          <p:cNvSpPr txBox="1">
            <a:spLocks noChangeArrowheads="1"/>
          </p:cNvSpPr>
          <p:nvPr/>
        </p:nvSpPr>
        <p:spPr bwMode="auto">
          <a:xfrm>
            <a:off x="3690938" y="3556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s-ES" sz="1800">
              <a:solidFill>
                <a:prstClr val="black"/>
              </a:solidFill>
            </a:endParaRPr>
          </a:p>
        </p:txBody>
      </p:sp>
      <p:pic>
        <p:nvPicPr>
          <p:cNvPr id="15369" name="Imag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2570">
            <a:off x="4694480" y="2390442"/>
            <a:ext cx="1384949" cy="128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Imag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933055"/>
            <a:ext cx="1800200" cy="17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Imag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2492896"/>
            <a:ext cx="1633682"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71999" y="4149080"/>
            <a:ext cx="3072573"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Screen Shot 2017-12-01 at 3.10.29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552" y="5730897"/>
            <a:ext cx="1272232" cy="1131791"/>
          </a:xfrm>
          <a:prstGeom prst="rect">
            <a:avLst/>
          </a:prstGeom>
        </p:spPr>
      </p:pic>
      <p:sp>
        <p:nvSpPr>
          <p:cNvPr id="15365" name="Marcador de fecha 3"/>
          <p:cNvSpPr>
            <a:spLocks noGrp="1"/>
          </p:cNvSpPr>
          <p:nvPr>
            <p:ph type="dt" sz="quarter" idx="10"/>
          </p:nvPr>
        </p:nvSpPr>
        <p:spPr>
          <a:xfrm>
            <a:off x="1979712" y="6165304"/>
            <a:ext cx="6768752" cy="457200"/>
          </a:xfrm>
          <a:solidFill>
            <a:schemeClr val="bg1"/>
          </a:solidFill>
          <a:ln/>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smtClean="0">
                <a:solidFill>
                  <a:prstClr val="black"/>
                </a:solidFill>
                <a:latin typeface="Times New Roman" charset="0"/>
              </a:rPr>
              <a:t>22-25 May 18</a:t>
            </a:r>
            <a:endParaRPr lang="en-US" sz="1800" dirty="0">
              <a:solidFill>
                <a:prstClr val="black"/>
              </a:solidFill>
              <a:latin typeface="Times New Roman" charset="0"/>
            </a:endParaRPr>
          </a:p>
        </p:txBody>
      </p:sp>
      <p:sp>
        <p:nvSpPr>
          <p:cNvPr id="5" name="Rectangle 4"/>
          <p:cNvSpPr/>
          <p:nvPr/>
        </p:nvSpPr>
        <p:spPr>
          <a:xfrm>
            <a:off x="1403648" y="3645024"/>
            <a:ext cx="2408674" cy="369332"/>
          </a:xfrm>
          <a:prstGeom prst="rect">
            <a:avLst/>
          </a:prstGeom>
        </p:spPr>
        <p:txBody>
          <a:bodyPr wrap="none">
            <a:spAutoFit/>
          </a:bodyPr>
          <a:lstStyle/>
          <a:p>
            <a:r>
              <a:rPr lang="en-GB" sz="1800" b="1" i="1" dirty="0">
                <a:solidFill>
                  <a:prstClr val="black"/>
                </a:solidFill>
                <a:latin typeface="Arial" charset="0"/>
                <a:cs typeface="ＭＳ Ｐゴシック" charset="0"/>
              </a:rPr>
              <a:t>Angeles </a:t>
            </a:r>
            <a:r>
              <a:rPr lang="en-GB" sz="1800" b="1" i="1" dirty="0" err="1">
                <a:solidFill>
                  <a:prstClr val="black"/>
                </a:solidFill>
                <a:latin typeface="Arial" charset="0"/>
                <a:cs typeface="ＭＳ Ｐゴシック" charset="0"/>
              </a:rPr>
              <a:t>Faus-Golfe</a:t>
            </a:r>
            <a:r>
              <a:rPr lang="en-GB" sz="1800" b="1" i="1" dirty="0">
                <a:solidFill>
                  <a:prstClr val="black"/>
                </a:solidFill>
                <a:latin typeface="Arial" charset="0"/>
                <a:cs typeface="ＭＳ Ｐゴシック" charset="0"/>
              </a:rPr>
              <a:t> </a:t>
            </a:r>
            <a:endParaRPr lang="en-US" sz="1800" b="1" i="1" dirty="0">
              <a:solidFill>
                <a:prstClr val="black"/>
              </a:solidFill>
              <a:latin typeface="Arial" charset="0"/>
              <a:cs typeface="ＭＳ Ｐゴシック" charset="0"/>
            </a:endParaRPr>
          </a:p>
        </p:txBody>
      </p:sp>
      <p:sp>
        <p:nvSpPr>
          <p:cNvPr id="6" name="Rectangle 5"/>
          <p:cNvSpPr/>
          <p:nvPr/>
        </p:nvSpPr>
        <p:spPr>
          <a:xfrm>
            <a:off x="1547664" y="5507940"/>
            <a:ext cx="2137239" cy="369332"/>
          </a:xfrm>
          <a:prstGeom prst="rect">
            <a:avLst/>
          </a:prstGeom>
        </p:spPr>
        <p:txBody>
          <a:bodyPr wrap="none">
            <a:spAutoFit/>
          </a:bodyPr>
          <a:lstStyle/>
          <a:p>
            <a:r>
              <a:rPr lang="fr-FR" sz="1800" b="1" i="1" dirty="0">
                <a:solidFill>
                  <a:prstClr val="black"/>
                </a:solidFill>
                <a:latin typeface="Arial" charset="0"/>
                <a:cs typeface="ＭＳ Ｐゴシック" charset="0"/>
              </a:rPr>
              <a:t>Philip </a:t>
            </a:r>
            <a:r>
              <a:rPr lang="fr-FR" sz="1800" b="1" i="1" dirty="0" err="1">
                <a:solidFill>
                  <a:prstClr val="black"/>
                </a:solidFill>
                <a:latin typeface="Arial" charset="0"/>
                <a:cs typeface="ＭＳ Ｐゴシック" charset="0"/>
              </a:rPr>
              <a:t>Poortmans</a:t>
            </a:r>
            <a:r>
              <a:rPr lang="fr-FR" sz="1800" b="1" i="1" dirty="0">
                <a:solidFill>
                  <a:prstClr val="black"/>
                </a:solidFill>
                <a:latin typeface="Arial" charset="0"/>
                <a:cs typeface="ＭＳ Ｐゴシック" charset="0"/>
              </a:rPr>
              <a:t> </a:t>
            </a:r>
            <a:endParaRPr lang="en-US" sz="1800" b="1" i="1" dirty="0">
              <a:solidFill>
                <a:prstClr val="black"/>
              </a:solidFill>
              <a:latin typeface="Arial" charset="0"/>
              <a:cs typeface="ＭＳ Ｐゴシック" charset="0"/>
            </a:endParaRPr>
          </a:p>
        </p:txBody>
      </p:sp>
      <p:sp>
        <p:nvSpPr>
          <p:cNvPr id="7" name="Rectangle 6"/>
          <p:cNvSpPr/>
          <p:nvPr/>
        </p:nvSpPr>
        <p:spPr>
          <a:xfrm>
            <a:off x="4595261" y="5507940"/>
            <a:ext cx="2548071" cy="369332"/>
          </a:xfrm>
          <a:prstGeom prst="rect">
            <a:avLst/>
          </a:prstGeom>
        </p:spPr>
        <p:txBody>
          <a:bodyPr wrap="none">
            <a:spAutoFit/>
          </a:bodyPr>
          <a:lstStyle/>
          <a:p>
            <a:r>
              <a:rPr lang="en-GB" sz="1800" b="1" i="1" dirty="0">
                <a:solidFill>
                  <a:prstClr val="black"/>
                </a:solidFill>
                <a:latin typeface="Arial" charset="0"/>
                <a:cs typeface="ＭＳ Ｐゴシック" charset="0"/>
              </a:rPr>
              <a:t>Roger Michael Jones </a:t>
            </a:r>
            <a:endParaRPr lang="en-US" sz="1800" b="1" i="1" dirty="0">
              <a:solidFill>
                <a:prstClr val="black"/>
              </a:solidFill>
              <a:latin typeface="Arial" charset="0"/>
              <a:cs typeface="ＭＳ Ｐゴシック" charset="0"/>
            </a:endParaRPr>
          </a:p>
        </p:txBody>
      </p:sp>
      <p:sp>
        <p:nvSpPr>
          <p:cNvPr id="8" name="Rectangle 7"/>
          <p:cNvSpPr/>
          <p:nvPr/>
        </p:nvSpPr>
        <p:spPr>
          <a:xfrm>
            <a:off x="4644008" y="3645024"/>
            <a:ext cx="1880596" cy="369332"/>
          </a:xfrm>
          <a:prstGeom prst="rect">
            <a:avLst/>
          </a:prstGeom>
        </p:spPr>
        <p:txBody>
          <a:bodyPr wrap="none">
            <a:spAutoFit/>
          </a:bodyPr>
          <a:lstStyle/>
          <a:p>
            <a:r>
              <a:rPr lang="en-GB" sz="1800" b="1" i="1" dirty="0" err="1">
                <a:solidFill>
                  <a:prstClr val="black"/>
                </a:solidFill>
                <a:latin typeface="Arial" charset="0"/>
                <a:cs typeface="ＭＳ Ｐゴシック" charset="0"/>
              </a:rPr>
              <a:t>Manjit</a:t>
            </a:r>
            <a:r>
              <a:rPr lang="en-GB" sz="1800" b="1" i="1" dirty="0">
                <a:solidFill>
                  <a:prstClr val="black"/>
                </a:solidFill>
                <a:latin typeface="Arial" charset="0"/>
                <a:cs typeface="ＭＳ Ｐゴシック" charset="0"/>
              </a:rPr>
              <a:t> </a:t>
            </a:r>
            <a:r>
              <a:rPr lang="en-GB" sz="1800" b="1" i="1" dirty="0" err="1">
                <a:solidFill>
                  <a:prstClr val="black"/>
                </a:solidFill>
                <a:latin typeface="Arial" charset="0"/>
                <a:cs typeface="ＭＳ Ｐゴシック" charset="0"/>
              </a:rPr>
              <a:t>Dosanjh</a:t>
            </a:r>
            <a:r>
              <a:rPr lang="en-GB" sz="1800" b="1" i="1" dirty="0">
                <a:solidFill>
                  <a:prstClr val="black"/>
                </a:solidFill>
                <a:latin typeface="Arial" charset="0"/>
                <a:cs typeface="ＭＳ Ｐゴシック" charset="0"/>
              </a:rPr>
              <a:t> </a:t>
            </a:r>
            <a:endParaRPr lang="en-US" sz="1800" b="1" i="1" dirty="0">
              <a:solidFill>
                <a:prstClr val="black"/>
              </a:solidFill>
              <a:latin typeface="Arial" charset="0"/>
              <a:cs typeface="ＭＳ Ｐゴシック" charset="0"/>
            </a:endParaRPr>
          </a:p>
        </p:txBody>
      </p:sp>
      <p:sp>
        <p:nvSpPr>
          <p:cNvPr id="4" name="Espace réservé du pied de page 3"/>
          <p:cNvSpPr>
            <a:spLocks noGrp="1"/>
          </p:cNvSpPr>
          <p:nvPr>
            <p:ph type="ftr" sz="quarter" idx="11"/>
          </p:nvPr>
        </p:nvSpPr>
        <p:spPr>
          <a:xfrm>
            <a:off x="6248400" y="6400800"/>
            <a:ext cx="2895600" cy="457200"/>
          </a:xfrm>
        </p:spPr>
        <p:txBody>
          <a:bodyPr/>
          <a:lstStyle/>
          <a:p>
            <a:pPr>
              <a:defRPr/>
            </a:pPr>
            <a:r>
              <a:rPr lang="en-US" dirty="0" smtClean="0">
                <a:solidFill>
                  <a:prstClr val="black"/>
                </a:solidFill>
                <a:latin typeface="Times New Roman"/>
              </a:rPr>
              <a:t>ARIES 1st Meeting</a:t>
            </a:r>
            <a:endParaRPr lang="en-US" dirty="0">
              <a:solidFill>
                <a:prstClr val="black"/>
              </a:solidFill>
              <a:latin typeface="Times New Roman"/>
            </a:endParaRPr>
          </a:p>
        </p:txBody>
      </p:sp>
    </p:spTree>
    <p:extLst>
      <p:ext uri="{BB962C8B-B14F-4D97-AF65-F5344CB8AC3E}">
        <p14:creationId xmlns:p14="http://schemas.microsoft.com/office/powerpoint/2010/main" val="238599269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2588912936"/>
              </p:ext>
            </p:extLst>
          </p:nvPr>
        </p:nvGraphicFramePr>
        <p:xfrm>
          <a:off x="371444" y="778126"/>
          <a:ext cx="8593044" cy="5891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410" name="3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3BA7829-FF32-F446-9E76-64566DF8A008}" type="slidenum">
              <a:rPr lang="en-US" sz="1400">
                <a:latin typeface="Times New Roman" charset="0"/>
              </a:rPr>
              <a:pPr/>
              <a:t>32</a:t>
            </a:fld>
            <a:endParaRPr lang="en-US" sz="1400">
              <a:latin typeface="Times New Roman" charset="0"/>
            </a:endParaRPr>
          </a:p>
        </p:txBody>
      </p:sp>
      <p:sp>
        <p:nvSpPr>
          <p:cNvPr id="17411" name="Rectangle 5"/>
          <p:cNvSpPr>
            <a:spLocks noChangeArrowheads="1"/>
          </p:cNvSpPr>
          <p:nvPr/>
        </p:nvSpPr>
        <p:spPr bwMode="auto">
          <a:xfrm>
            <a:off x="152400" y="44624"/>
            <a:ext cx="76962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1" hangingPunct="1"/>
            <a:r>
              <a:rPr lang="en-GB" sz="3200" b="1" dirty="0">
                <a:solidFill>
                  <a:srgbClr val="FF0000"/>
                </a:solidFill>
                <a:cs typeface="Arial" charset="0"/>
              </a:rPr>
              <a:t>Motivation and Objectives:</a:t>
            </a:r>
          </a:p>
        </p:txBody>
      </p:sp>
      <p:sp>
        <p:nvSpPr>
          <p:cNvPr id="17412" name="Marcador de fecha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smtClean="0">
                <a:latin typeface="Times New Roman" charset="0"/>
              </a:rPr>
              <a:t>22-25 May 18</a:t>
            </a:r>
            <a:endParaRPr lang="en-US" sz="1400">
              <a:latin typeface="Times New Roman" charset="0"/>
            </a:endParaRPr>
          </a:p>
        </p:txBody>
      </p:sp>
      <p:sp>
        <p:nvSpPr>
          <p:cNvPr id="2" name="Espace réservé du pied de page 1"/>
          <p:cNvSpPr>
            <a:spLocks noGrp="1"/>
          </p:cNvSpPr>
          <p:nvPr>
            <p:ph type="ftr" sz="quarter" idx="11"/>
          </p:nvPr>
        </p:nvSpPr>
        <p:spPr/>
        <p:txBody>
          <a:bodyPr/>
          <a:lstStyle/>
          <a:p>
            <a:pPr>
              <a:defRPr/>
            </a:pPr>
            <a:r>
              <a:rPr lang="en-US" smtClean="0">
                <a:solidFill>
                  <a:prstClr val="black"/>
                </a:solidFill>
                <a:latin typeface="Times New Roman"/>
              </a:rPr>
              <a:t>ARIES 1st Meeting</a:t>
            </a:r>
            <a:endParaRPr lang="en-US">
              <a:solidFill>
                <a:prstClr val="black"/>
              </a:solidFill>
              <a:latin typeface="Times New Roman"/>
            </a:endParaRPr>
          </a:p>
        </p:txBody>
      </p:sp>
    </p:spTree>
    <p:extLst>
      <p:ext uri="{BB962C8B-B14F-4D97-AF65-F5344CB8AC3E}">
        <p14:creationId xmlns:p14="http://schemas.microsoft.com/office/powerpoint/2010/main" val="332817971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7"/>
          <p:cNvSpPr txBox="1">
            <a:spLocks noChangeArrowheads="1"/>
          </p:cNvSpPr>
          <p:nvPr/>
        </p:nvSpPr>
        <p:spPr bwMode="auto">
          <a:xfrm>
            <a:off x="0" y="116632"/>
            <a:ext cx="9144000" cy="400110"/>
          </a:xfrm>
          <a:prstGeom prst="rect">
            <a:avLst/>
          </a:prstGeom>
          <a:gradFill flip="none" rotWithShape="1">
            <a:gsLst>
              <a:gs pos="36000">
                <a:schemeClr val="bg2">
                  <a:lumMod val="20000"/>
                  <a:lumOff val="80000"/>
                </a:schemeClr>
              </a:gs>
              <a:gs pos="100000">
                <a:schemeClr val="bg1"/>
              </a:gs>
            </a:gsLst>
            <a:lin ang="0" scaled="1"/>
            <a:tileRect/>
          </a:gradFill>
          <a:ln>
            <a:noFill/>
          </a:ln>
          <a:extLst/>
        </p:spPr>
        <p:txBody>
          <a:bodyPr wrap="square">
            <a:spAutoFit/>
          </a:bodyPr>
          <a:lstStyle/>
          <a:p>
            <a:pPr algn="ctr"/>
            <a:r>
              <a:rPr lang="fr-FR" b="1" dirty="0" smtClean="0">
                <a:solidFill>
                  <a:srgbClr val="000000"/>
                </a:solidFill>
                <a:latin typeface="Comic Sans MS"/>
                <a:cs typeface="Comic Sans MS"/>
              </a:rPr>
              <a:t>FEVHER </a:t>
            </a:r>
            <a:r>
              <a:rPr lang="fr-FR" b="1" dirty="0" err="1" smtClean="0">
                <a:solidFill>
                  <a:srgbClr val="000000"/>
                </a:solidFill>
                <a:latin typeface="Comic Sans MS"/>
                <a:cs typeface="Comic Sans MS"/>
              </a:rPr>
              <a:t>facilities</a:t>
            </a:r>
            <a:endParaRPr lang="fr-FR" b="1" dirty="0">
              <a:solidFill>
                <a:srgbClr val="000000"/>
              </a:solidFill>
              <a:latin typeface="Comic Sans MS"/>
              <a:cs typeface="Comic Sans MS"/>
            </a:endParaRPr>
          </a:p>
        </p:txBody>
      </p:sp>
      <p:graphicFrame>
        <p:nvGraphicFramePr>
          <p:cNvPr id="6" name="Objet 5"/>
          <p:cNvGraphicFramePr>
            <a:graphicFrameLocks noChangeAspect="1"/>
          </p:cNvGraphicFramePr>
          <p:nvPr>
            <p:extLst>
              <p:ext uri="{D42A27DB-BD31-4B8C-83A1-F6EECF244321}">
                <p14:modId xmlns:p14="http://schemas.microsoft.com/office/powerpoint/2010/main" val="227759450"/>
              </p:ext>
            </p:extLst>
          </p:nvPr>
        </p:nvGraphicFramePr>
        <p:xfrm>
          <a:off x="179512" y="1916832"/>
          <a:ext cx="8964488" cy="3384376"/>
        </p:xfrm>
        <a:graphic>
          <a:graphicData uri="http://schemas.openxmlformats.org/presentationml/2006/ole">
            <mc:AlternateContent xmlns:mc="http://schemas.openxmlformats.org/markup-compatibility/2006">
              <mc:Choice xmlns:v="urn:schemas-microsoft-com:vml" Requires="v">
                <p:oleObj spid="_x0000_s5164" name="Document" r:id="rId3" imgW="6007100" imgH="1828800" progId="Word.Document.12">
                  <p:link updateAutomatic="1"/>
                </p:oleObj>
              </mc:Choice>
              <mc:Fallback>
                <p:oleObj name="Document" r:id="rId3" imgW="6007100" imgH="1828800" progId="Word.Document.12">
                  <p:link updateAutomatic="1"/>
                  <p:pic>
                    <p:nvPicPr>
                      <p:cNvPr id="0" name=""/>
                      <p:cNvPicPr/>
                      <p:nvPr/>
                    </p:nvPicPr>
                    <p:blipFill>
                      <a:blip r:embed="rId4"/>
                      <a:stretch>
                        <a:fillRect/>
                      </a:stretch>
                    </p:blipFill>
                    <p:spPr>
                      <a:xfrm>
                        <a:off x="179512" y="1916832"/>
                        <a:ext cx="8964488" cy="3384376"/>
                      </a:xfrm>
                      <a:prstGeom prst="rect">
                        <a:avLst/>
                      </a:prstGeom>
                    </p:spPr>
                  </p:pic>
                </p:oleObj>
              </mc:Fallback>
            </mc:AlternateContent>
          </a:graphicData>
        </a:graphic>
      </p:graphicFrame>
      <p:sp>
        <p:nvSpPr>
          <p:cNvPr id="7" name="Rectangle 6"/>
          <p:cNvSpPr/>
          <p:nvPr/>
        </p:nvSpPr>
        <p:spPr>
          <a:xfrm>
            <a:off x="755576" y="1124744"/>
            <a:ext cx="7416824" cy="369332"/>
          </a:xfrm>
          <a:prstGeom prst="rect">
            <a:avLst/>
          </a:prstGeom>
        </p:spPr>
        <p:txBody>
          <a:bodyPr wrap="square">
            <a:spAutoFit/>
          </a:bodyPr>
          <a:lstStyle/>
          <a:p>
            <a:pPr algn="just">
              <a:spcAft>
                <a:spcPts val="1000"/>
              </a:spcAft>
            </a:pPr>
            <a:r>
              <a:rPr lang="en-GB" b="1" dirty="0">
                <a:solidFill>
                  <a:srgbClr val="4F81BD"/>
                </a:solidFill>
                <a:latin typeface="Times New Roman"/>
                <a:ea typeface="Times New Roman"/>
              </a:rPr>
              <a:t>Beam performances of CLEAR, VELA-CLARA and PRAE</a:t>
            </a:r>
            <a:endParaRPr lang="en-US" b="1" dirty="0">
              <a:solidFill>
                <a:srgbClr val="4F81BD"/>
              </a:solidFill>
              <a:effectLst/>
              <a:latin typeface="Times New Roman"/>
              <a:ea typeface="Times New Roman"/>
            </a:endParaRPr>
          </a:p>
        </p:txBody>
      </p:sp>
      <p:sp>
        <p:nvSpPr>
          <p:cNvPr id="8" name="TextBox 3"/>
          <p:cNvSpPr txBox="1"/>
          <p:nvPr/>
        </p:nvSpPr>
        <p:spPr>
          <a:xfrm>
            <a:off x="6813936" y="1556792"/>
            <a:ext cx="1142440" cy="307777"/>
          </a:xfrm>
          <a:prstGeom prst="rect">
            <a:avLst/>
          </a:prstGeom>
          <a:noFill/>
        </p:spPr>
        <p:txBody>
          <a:bodyPr wrap="none" rtlCol="0">
            <a:spAutoFit/>
          </a:bodyPr>
          <a:lstStyle/>
          <a:p>
            <a:r>
              <a:rPr lang="en-US" sz="1400" b="1" i="1" dirty="0" smtClean="0"/>
              <a:t>CNRS-LAL</a:t>
            </a:r>
            <a:endParaRPr lang="en-US" sz="1400" b="1" i="1" dirty="0"/>
          </a:p>
        </p:txBody>
      </p:sp>
      <p:sp>
        <p:nvSpPr>
          <p:cNvPr id="9" name="TextBox 6"/>
          <p:cNvSpPr txBox="1"/>
          <p:nvPr/>
        </p:nvSpPr>
        <p:spPr>
          <a:xfrm>
            <a:off x="3347864" y="1556792"/>
            <a:ext cx="1215552" cy="307777"/>
          </a:xfrm>
          <a:prstGeom prst="rect">
            <a:avLst/>
          </a:prstGeom>
          <a:noFill/>
        </p:spPr>
        <p:txBody>
          <a:bodyPr wrap="none" rtlCol="0">
            <a:spAutoFit/>
          </a:bodyPr>
          <a:lstStyle/>
          <a:p>
            <a:r>
              <a:rPr lang="en-US" sz="1400" b="1" i="1" dirty="0" smtClean="0"/>
              <a:t>CLIC-CERN</a:t>
            </a:r>
            <a:endParaRPr lang="en-US" sz="1400" b="1" i="1" dirty="0"/>
          </a:p>
        </p:txBody>
      </p:sp>
      <p:sp>
        <p:nvSpPr>
          <p:cNvPr id="11" name="TextBox 7"/>
          <p:cNvSpPr txBox="1"/>
          <p:nvPr/>
        </p:nvSpPr>
        <p:spPr>
          <a:xfrm>
            <a:off x="5007885" y="1556792"/>
            <a:ext cx="1724355" cy="307777"/>
          </a:xfrm>
          <a:prstGeom prst="rect">
            <a:avLst/>
          </a:prstGeom>
          <a:noFill/>
        </p:spPr>
        <p:txBody>
          <a:bodyPr wrap="none" rtlCol="0">
            <a:spAutoFit/>
          </a:bodyPr>
          <a:lstStyle/>
          <a:p>
            <a:r>
              <a:rPr lang="en-US" sz="1400" b="1" i="1" dirty="0" smtClean="0"/>
              <a:t>U. MANCHESTER</a:t>
            </a:r>
            <a:endParaRPr lang="en-US" sz="1400" b="1" i="1" dirty="0"/>
          </a:p>
        </p:txBody>
      </p:sp>
    </p:spTree>
    <p:extLst>
      <p:ext uri="{BB962C8B-B14F-4D97-AF65-F5344CB8AC3E}">
        <p14:creationId xmlns:p14="http://schemas.microsoft.com/office/powerpoint/2010/main" val="71769854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174" y="-4763"/>
            <a:ext cx="9147175" cy="38852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sz="1800" b="1" kern="0" dirty="0">
                <a:solidFill>
                  <a:sysClr val="windowText" lastClr="000000"/>
                </a:solidFill>
                <a:latin typeface="Comic Sans MS" panose="030F0702030302020204" pitchFamily="66" charset="0"/>
                <a:ea typeface="+mn-ea"/>
              </a:rPr>
              <a:t>Summary</a:t>
            </a:r>
          </a:p>
        </p:txBody>
      </p:sp>
      <p:sp>
        <p:nvSpPr>
          <p:cNvPr id="69635" name="Rectangle 3"/>
          <p:cNvSpPr>
            <a:spLocks noChangeArrowheads="1"/>
          </p:cNvSpPr>
          <p:nvPr/>
        </p:nvSpPr>
        <p:spPr bwMode="auto">
          <a:xfrm>
            <a:off x="395536" y="1772816"/>
            <a:ext cx="8424936" cy="2011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p>
            <a:pPr eaLnBrk="1" hangingPunct="1">
              <a:lnSpc>
                <a:spcPct val="120000"/>
              </a:lnSpc>
              <a:spcBef>
                <a:spcPts val="600"/>
              </a:spcBef>
            </a:pPr>
            <a:endParaRPr lang="en-US" sz="1200" dirty="0"/>
          </a:p>
          <a:p>
            <a:pPr algn="just" eaLnBrk="1" hangingPunct="1">
              <a:lnSpc>
                <a:spcPct val="120000"/>
              </a:lnSpc>
              <a:spcBef>
                <a:spcPts val="600"/>
              </a:spcBef>
              <a:buFont typeface="Wingdings" charset="0"/>
              <a:buChar char="q"/>
            </a:pPr>
            <a:r>
              <a:rPr lang="en-US" dirty="0"/>
              <a:t> </a:t>
            </a:r>
            <a:r>
              <a:rPr lang="en-US" dirty="0" smtClean="0"/>
              <a:t>Task 3.4 is progressing well</a:t>
            </a:r>
          </a:p>
          <a:p>
            <a:pPr algn="just" eaLnBrk="1" hangingPunct="1">
              <a:lnSpc>
                <a:spcPct val="120000"/>
              </a:lnSpc>
              <a:spcBef>
                <a:spcPts val="600"/>
              </a:spcBef>
              <a:buFont typeface="Wingdings" charset="0"/>
              <a:buChar char="q"/>
            </a:pPr>
            <a:endParaRPr lang="en-US" dirty="0"/>
          </a:p>
          <a:p>
            <a:pPr algn="just" eaLnBrk="1" hangingPunct="1">
              <a:lnSpc>
                <a:spcPct val="120000"/>
              </a:lnSpc>
              <a:spcBef>
                <a:spcPts val="600"/>
              </a:spcBef>
              <a:buFont typeface="Wingdings" charset="0"/>
              <a:buChar char="q"/>
            </a:pPr>
            <a:r>
              <a:rPr lang="en-US" dirty="0" smtClean="0"/>
              <a:t> A dedicated session for others applications of e- up to 140 MeV could be organized in the PRAE workshop in Fall 2018</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3716" y="116632"/>
            <a:ext cx="1229675" cy="864096"/>
          </a:xfrm>
          <a:prstGeom prst="rect">
            <a:avLst/>
          </a:prstGeom>
        </p:spPr>
      </p:pic>
      <p:sp>
        <p:nvSpPr>
          <p:cNvPr id="6" name="TextBox 5"/>
          <p:cNvSpPr txBox="1"/>
          <p:nvPr/>
        </p:nvSpPr>
        <p:spPr>
          <a:xfrm>
            <a:off x="107504" y="188640"/>
            <a:ext cx="8856984" cy="6340198"/>
          </a:xfrm>
          <a:prstGeom prst="rect">
            <a:avLst/>
          </a:prstGeom>
          <a:noFill/>
        </p:spPr>
        <p:txBody>
          <a:bodyPr wrap="square" rtlCol="0">
            <a:spAutoFit/>
          </a:bodyPr>
          <a:lstStyle/>
          <a:p>
            <a:pPr eaLnBrk="1" fontAlgn="auto" hangingPunct="1">
              <a:spcBef>
                <a:spcPts val="0"/>
              </a:spcBef>
              <a:spcAft>
                <a:spcPts val="0"/>
              </a:spcAft>
            </a:pPr>
            <a:r>
              <a:rPr lang="en-GB" sz="3200" b="1" dirty="0" smtClean="0">
                <a:solidFill>
                  <a:srgbClr val="002060"/>
                </a:solidFill>
                <a:latin typeface="Comic Sans MS" panose="030F0702030302020204" pitchFamily="66" charset="0"/>
                <a:ea typeface="+mn-ea"/>
              </a:rPr>
              <a:t>Work plan: </a:t>
            </a:r>
          </a:p>
          <a:p>
            <a:pPr marL="342900" indent="-342900" eaLnBrk="1" fontAlgn="auto" hangingPunct="1">
              <a:spcBef>
                <a:spcPts val="0"/>
              </a:spcBef>
              <a:spcAft>
                <a:spcPts val="0"/>
              </a:spcAft>
              <a:buFont typeface="Wingdings" panose="05000000000000000000" pitchFamily="2" charset="2"/>
              <a:buChar char="§"/>
            </a:pPr>
            <a:endParaRPr lang="en-GB" dirty="0" smtClean="0">
              <a:solidFill>
                <a:srgbClr val="C00000"/>
              </a:solidFill>
              <a:latin typeface="Comic Sans MS" panose="030F0702030302020204" pitchFamily="66" charset="0"/>
              <a:ea typeface="+mn-ea"/>
            </a:endParaRPr>
          </a:p>
          <a:p>
            <a:pPr marL="800100" lvl="1" indent="-342900" eaLnBrk="1" fontAlgn="auto" hangingPunct="1">
              <a:spcBef>
                <a:spcPts val="0"/>
              </a:spcBef>
              <a:spcAft>
                <a:spcPts val="0"/>
              </a:spcAft>
              <a:buFont typeface="Arial" panose="020B0604020202020204" pitchFamily="34" charset="0"/>
              <a:buChar char="•"/>
            </a:pPr>
            <a:r>
              <a:rPr lang="en-US" sz="1800" dirty="0" smtClean="0">
                <a:solidFill>
                  <a:srgbClr val="006600"/>
                </a:solidFill>
                <a:latin typeface="Comic Sans MS" panose="030F0702030302020204" pitchFamily="66" charset="0"/>
                <a:ea typeface="+mn-ea"/>
              </a:rPr>
              <a:t>Organization of </a:t>
            </a:r>
            <a:r>
              <a:rPr lang="en-US" sz="1800" b="1" dirty="0" smtClean="0">
                <a:solidFill>
                  <a:srgbClr val="006600"/>
                </a:solidFill>
                <a:latin typeface="Comic Sans MS" panose="030F0702030302020204" pitchFamily="66" charset="0"/>
                <a:ea typeface="+mn-ea"/>
              </a:rPr>
              <a:t>dedicated workshops</a:t>
            </a:r>
            <a:r>
              <a:rPr lang="en-US" sz="1800" dirty="0" smtClean="0">
                <a:solidFill>
                  <a:srgbClr val="006600"/>
                </a:solidFill>
                <a:latin typeface="Comic Sans MS" panose="030F0702030302020204" pitchFamily="66" charset="0"/>
                <a:ea typeface="+mn-ea"/>
              </a:rPr>
              <a:t>: </a:t>
            </a:r>
          </a:p>
          <a:p>
            <a:pPr marL="800100" lvl="1" indent="-342900" eaLnBrk="1" fontAlgn="auto" hangingPunct="1">
              <a:spcBef>
                <a:spcPts val="0"/>
              </a:spcBef>
              <a:spcAft>
                <a:spcPts val="0"/>
              </a:spcAft>
              <a:buFont typeface="Arial" panose="020B0604020202020204" pitchFamily="34" charset="0"/>
              <a:buChar char="•"/>
            </a:pPr>
            <a:endParaRPr lang="en-US" sz="1800" dirty="0" smtClean="0">
              <a:solidFill>
                <a:srgbClr val="006600"/>
              </a:solidFill>
              <a:latin typeface="Comic Sans MS" panose="030F0702030302020204" pitchFamily="66" charset="0"/>
              <a:ea typeface="+mn-ea"/>
            </a:endParaRPr>
          </a:p>
          <a:p>
            <a:pPr marL="1257300" lvl="2" indent="-342900" eaLnBrk="1" fontAlgn="auto" hangingPunct="1">
              <a:spcBef>
                <a:spcPts val="0"/>
              </a:spcBef>
              <a:spcAft>
                <a:spcPts val="0"/>
              </a:spcAft>
              <a:buFont typeface="Arial" panose="020B0604020202020204" pitchFamily="34" charset="0"/>
              <a:buChar char="•"/>
            </a:pPr>
            <a:r>
              <a:rPr lang="en-US" sz="1600" dirty="0" smtClean="0">
                <a:solidFill>
                  <a:srgbClr val="006600"/>
                </a:solidFill>
                <a:latin typeface="Comic Sans MS" panose="030F0702030302020204" pitchFamily="66" charset="0"/>
                <a:ea typeface="+mn-ea"/>
              </a:rPr>
              <a:t>There is already one being organized in medical applications</a:t>
            </a:r>
          </a:p>
          <a:p>
            <a:pPr marL="914400" lvl="2" eaLnBrk="1" fontAlgn="auto" hangingPunct="1">
              <a:spcBef>
                <a:spcPts val="0"/>
              </a:spcBef>
              <a:spcAft>
                <a:spcPts val="0"/>
              </a:spcAft>
            </a:pPr>
            <a:r>
              <a:rPr lang="en-US" sz="1600" dirty="0" smtClean="0">
                <a:solidFill>
                  <a:srgbClr val="006600"/>
                </a:solidFill>
                <a:latin typeface="Comic Sans MS" panose="030F0702030302020204" pitchFamily="66" charset="0"/>
                <a:ea typeface="+mn-ea"/>
              </a:rPr>
              <a:t> </a:t>
            </a:r>
            <a:r>
              <a:rPr lang="en-US" sz="1600" dirty="0" smtClean="0">
                <a:solidFill>
                  <a:srgbClr val="006600"/>
                </a:solidFill>
                <a:latin typeface="Comic Sans MS" panose="030F0702030302020204" pitchFamily="66" charset="0"/>
                <a:ea typeface="+mn-ea"/>
                <a:hlinkClick r:id="rId3"/>
              </a:rPr>
              <a:t>https://www.cockcroft.ac.uk/events/VHEE17/</a:t>
            </a:r>
            <a:endParaRPr lang="en-US" sz="1600" dirty="0" smtClean="0">
              <a:solidFill>
                <a:srgbClr val="006600"/>
              </a:solidFill>
              <a:latin typeface="Comic Sans MS" panose="030F0702030302020204" pitchFamily="66" charset="0"/>
              <a:ea typeface="+mn-ea"/>
            </a:endParaRPr>
          </a:p>
          <a:p>
            <a:pPr marL="1200150" lvl="2" indent="-285750" eaLnBrk="1" fontAlgn="auto" hangingPunct="1">
              <a:spcBef>
                <a:spcPts val="0"/>
              </a:spcBef>
              <a:spcAft>
                <a:spcPts val="0"/>
              </a:spcAft>
              <a:buFont typeface="Arial"/>
              <a:buChar char="•"/>
            </a:pPr>
            <a:endParaRPr lang="en-US" sz="1600" dirty="0" smtClean="0">
              <a:solidFill>
                <a:srgbClr val="006600"/>
              </a:solidFill>
              <a:latin typeface="Comic Sans MS" panose="030F0702030302020204" pitchFamily="66" charset="0"/>
              <a:ea typeface="+mn-ea"/>
            </a:endParaRPr>
          </a:p>
          <a:p>
            <a:pPr marL="1200150" lvl="2" indent="-285750" eaLnBrk="1" fontAlgn="auto" hangingPunct="1">
              <a:spcBef>
                <a:spcPts val="0"/>
              </a:spcBef>
              <a:spcAft>
                <a:spcPts val="0"/>
              </a:spcAft>
              <a:buFont typeface="Arial"/>
              <a:buChar char="•"/>
            </a:pPr>
            <a:r>
              <a:rPr lang="en-US" sz="1600" dirty="0" smtClean="0">
                <a:solidFill>
                  <a:srgbClr val="008000"/>
                </a:solidFill>
              </a:rPr>
              <a:t>Special session in the CLIC 2018 workshop dedicated to CLEAR where the applications in: beam instrumentation developments (cavity BPMs, Diamond Cherenkov diffraction beam size monitor, Electro-Optical BPMs, wake field monitors…) , irradiation of material and components, plasma lens acceleration, </a:t>
            </a:r>
            <a:r>
              <a:rPr lang="en-US" sz="1600" dirty="0" err="1" smtClean="0">
                <a:solidFill>
                  <a:srgbClr val="008000"/>
                </a:solidFill>
              </a:rPr>
              <a:t>Tera</a:t>
            </a:r>
            <a:r>
              <a:rPr lang="en-US" sz="1600" dirty="0" smtClean="0">
                <a:solidFill>
                  <a:srgbClr val="008000"/>
                </a:solidFill>
              </a:rPr>
              <a:t>-Hertz radiation developments, VHEE RT, </a:t>
            </a:r>
            <a:r>
              <a:rPr lang="fr-FR" sz="1600" u="sng" dirty="0" smtClean="0">
                <a:hlinkClick r:id="rId4"/>
              </a:rPr>
              <a:t>https://indico.cern.ch/event/656356/overview</a:t>
            </a:r>
            <a:endParaRPr lang="en-US" sz="1600" dirty="0"/>
          </a:p>
          <a:p>
            <a:pPr marL="1200150" lvl="2" indent="-285750" eaLnBrk="1" fontAlgn="auto" hangingPunct="1">
              <a:spcBef>
                <a:spcPts val="0"/>
              </a:spcBef>
              <a:spcAft>
                <a:spcPts val="0"/>
              </a:spcAft>
              <a:buFont typeface="Arial"/>
              <a:buChar char="•"/>
            </a:pPr>
            <a:endParaRPr lang="en-US" sz="1600" dirty="0" smtClean="0">
              <a:solidFill>
                <a:srgbClr val="006600"/>
              </a:solidFill>
              <a:latin typeface="Comic Sans MS" panose="030F0702030302020204" pitchFamily="66" charset="0"/>
              <a:ea typeface="+mn-ea"/>
            </a:endParaRPr>
          </a:p>
          <a:p>
            <a:pPr marL="1257300" lvl="2" indent="-342900" eaLnBrk="1" fontAlgn="auto" hangingPunct="1">
              <a:spcBef>
                <a:spcPts val="0"/>
              </a:spcBef>
              <a:spcAft>
                <a:spcPts val="0"/>
              </a:spcAft>
              <a:buFont typeface="Arial" panose="020B0604020202020204" pitchFamily="34" charset="0"/>
              <a:buChar char="•"/>
            </a:pPr>
            <a:r>
              <a:rPr lang="fr-FR" sz="1600" dirty="0">
                <a:solidFill>
                  <a:srgbClr val="006600"/>
                </a:solidFill>
                <a:latin typeface="Comic Sans MS" panose="030F0702030302020204" pitchFamily="66" charset="0"/>
                <a:ea typeface="+mn-ea"/>
              </a:rPr>
              <a:t>A</a:t>
            </a:r>
            <a:r>
              <a:rPr lang="en-US" sz="1600" dirty="0" smtClean="0">
                <a:solidFill>
                  <a:srgbClr val="006600"/>
                </a:solidFill>
                <a:latin typeface="Comic Sans MS" panose="030F0702030302020204" pitchFamily="66" charset="0"/>
                <a:ea typeface="+mn-ea"/>
              </a:rPr>
              <a:t> general workshop the other possible applications will be organized at Fall 2018 in </a:t>
            </a:r>
            <a:r>
              <a:rPr lang="en-US" sz="1600" dirty="0" err="1" smtClean="0">
                <a:solidFill>
                  <a:srgbClr val="006600"/>
                </a:solidFill>
                <a:latin typeface="Comic Sans MS" panose="030F0702030302020204" pitchFamily="66" charset="0"/>
                <a:ea typeface="+mn-ea"/>
              </a:rPr>
              <a:t>Orsay</a:t>
            </a:r>
            <a:r>
              <a:rPr lang="en-US" sz="1600" dirty="0" smtClean="0">
                <a:solidFill>
                  <a:srgbClr val="006600"/>
                </a:solidFill>
                <a:latin typeface="Comic Sans MS" panose="030F0702030302020204" pitchFamily="66" charset="0"/>
                <a:ea typeface="+mn-ea"/>
              </a:rPr>
              <a:t>  (PRAE).</a:t>
            </a:r>
          </a:p>
          <a:p>
            <a:pPr marL="800100" lvl="1" indent="-342900" eaLnBrk="1" fontAlgn="auto" hangingPunct="1">
              <a:spcBef>
                <a:spcPts val="0"/>
              </a:spcBef>
              <a:spcAft>
                <a:spcPts val="0"/>
              </a:spcAft>
              <a:buFont typeface="Arial" panose="020B0604020202020204" pitchFamily="34" charset="0"/>
              <a:buChar char="•"/>
            </a:pPr>
            <a:endParaRPr lang="en-US" sz="1800" dirty="0" smtClean="0">
              <a:solidFill>
                <a:srgbClr val="006600"/>
              </a:solidFill>
              <a:latin typeface="Comic Sans MS" panose="030F0702030302020204" pitchFamily="66" charset="0"/>
              <a:ea typeface="+mn-ea"/>
            </a:endParaRPr>
          </a:p>
          <a:p>
            <a:pPr marL="800100" lvl="1" indent="-342900" eaLnBrk="1" fontAlgn="auto" hangingPunct="1">
              <a:spcBef>
                <a:spcPts val="0"/>
              </a:spcBef>
              <a:spcAft>
                <a:spcPts val="0"/>
              </a:spcAft>
              <a:buFont typeface="Arial" panose="020B0604020202020204" pitchFamily="34" charset="0"/>
              <a:buChar char="•"/>
            </a:pPr>
            <a:r>
              <a:rPr lang="en-US" sz="1800" dirty="0" smtClean="0">
                <a:solidFill>
                  <a:srgbClr val="006600"/>
                </a:solidFill>
                <a:latin typeface="Comic Sans MS" panose="030F0702030302020204" pitchFamily="66" charset="0"/>
                <a:ea typeface="+mn-ea"/>
              </a:rPr>
              <a:t>Make </a:t>
            </a:r>
            <a:r>
              <a:rPr lang="en-US" sz="1800" dirty="0">
                <a:solidFill>
                  <a:srgbClr val="006600"/>
                </a:solidFill>
                <a:latin typeface="Comic Sans MS" panose="030F0702030302020204" pitchFamily="66" charset="0"/>
                <a:ea typeface="+mn-ea"/>
              </a:rPr>
              <a:t>a </a:t>
            </a:r>
            <a:r>
              <a:rPr lang="en-US" sz="1800" b="1" dirty="0">
                <a:solidFill>
                  <a:srgbClr val="008000"/>
                </a:solidFill>
                <a:latin typeface="Comic Sans MS" panose="030F0702030302020204" pitchFamily="66" charset="0"/>
                <a:ea typeface="+mn-ea"/>
              </a:rPr>
              <a:t>survey</a:t>
            </a:r>
            <a:r>
              <a:rPr lang="en-US" sz="1800" dirty="0">
                <a:solidFill>
                  <a:srgbClr val="006600"/>
                </a:solidFill>
                <a:latin typeface="Comic Sans MS" panose="030F0702030302020204" pitchFamily="66" charset="0"/>
                <a:ea typeface="+mn-ea"/>
              </a:rPr>
              <a:t> about the </a:t>
            </a:r>
            <a:r>
              <a:rPr lang="en-US" sz="1800" b="1" dirty="0">
                <a:solidFill>
                  <a:srgbClr val="006600"/>
                </a:solidFill>
                <a:latin typeface="Comic Sans MS" panose="030F0702030302020204" pitchFamily="66" charset="0"/>
                <a:ea typeface="+mn-ea"/>
              </a:rPr>
              <a:t>accelerators</a:t>
            </a:r>
            <a:r>
              <a:rPr lang="en-US" sz="1800" dirty="0">
                <a:solidFill>
                  <a:srgbClr val="006600"/>
                </a:solidFill>
                <a:latin typeface="Comic Sans MS" panose="030F0702030302020204" pitchFamily="66" charset="0"/>
                <a:ea typeface="+mn-ea"/>
              </a:rPr>
              <a:t> at this energy </a:t>
            </a:r>
            <a:r>
              <a:rPr lang="en-US" sz="1800" b="1" dirty="0">
                <a:solidFill>
                  <a:srgbClr val="006600"/>
                </a:solidFill>
                <a:latin typeface="Comic Sans MS" panose="030F0702030302020204" pitchFamily="66" charset="0"/>
                <a:ea typeface="+mn-ea"/>
              </a:rPr>
              <a:t>in Europe </a:t>
            </a:r>
            <a:r>
              <a:rPr lang="en-US" sz="1800" dirty="0">
                <a:solidFill>
                  <a:srgbClr val="006600"/>
                </a:solidFill>
                <a:latin typeface="Comic Sans MS" panose="030F0702030302020204" pitchFamily="66" charset="0"/>
                <a:ea typeface="+mn-ea"/>
              </a:rPr>
              <a:t>and </a:t>
            </a:r>
            <a:r>
              <a:rPr lang="en-US" sz="1800" dirty="0" smtClean="0">
                <a:solidFill>
                  <a:srgbClr val="006600"/>
                </a:solidFill>
                <a:latin typeface="Comic Sans MS" panose="030F0702030302020204" pitchFamily="66" charset="0"/>
                <a:ea typeface="+mn-ea"/>
              </a:rPr>
              <a:t>investigate  </a:t>
            </a:r>
            <a:r>
              <a:rPr lang="en-US" sz="1800" dirty="0">
                <a:solidFill>
                  <a:srgbClr val="006600"/>
                </a:solidFill>
                <a:latin typeface="Comic Sans MS" panose="030F0702030302020204" pitchFamily="66" charset="0"/>
                <a:ea typeface="+mn-ea"/>
              </a:rPr>
              <a:t>what will be the best technology in order to make more compact (</a:t>
            </a:r>
            <a:r>
              <a:rPr lang="en-US" sz="1800" b="1" dirty="0">
                <a:solidFill>
                  <a:srgbClr val="006600"/>
                </a:solidFill>
                <a:latin typeface="Comic Sans MS" panose="030F0702030302020204" pitchFamily="66" charset="0"/>
                <a:ea typeface="+mn-ea"/>
              </a:rPr>
              <a:t>High</a:t>
            </a:r>
            <a:r>
              <a:rPr lang="en-US" sz="1800" b="1" dirty="0" smtClean="0">
                <a:solidFill>
                  <a:srgbClr val="006600"/>
                </a:solidFill>
                <a:latin typeface="Comic Sans MS" panose="030F0702030302020204" pitchFamily="66" charset="0"/>
                <a:ea typeface="+mn-ea"/>
              </a:rPr>
              <a:t>-Gradient</a:t>
            </a:r>
            <a:r>
              <a:rPr lang="en-US" sz="1800" dirty="0" smtClean="0">
                <a:solidFill>
                  <a:srgbClr val="006600"/>
                </a:solidFill>
                <a:latin typeface="Comic Sans MS" panose="030F0702030302020204" pitchFamily="66" charset="0"/>
                <a:ea typeface="+mn-ea"/>
              </a:rPr>
              <a:t> </a:t>
            </a:r>
            <a:r>
              <a:rPr lang="en-US" sz="1800" dirty="0">
                <a:solidFill>
                  <a:srgbClr val="006600"/>
                </a:solidFill>
                <a:latin typeface="Comic Sans MS" panose="030F0702030302020204" pitchFamily="66" charset="0"/>
                <a:ea typeface="+mn-ea"/>
              </a:rPr>
              <a:t>warm </a:t>
            </a:r>
            <a:r>
              <a:rPr lang="en-US" sz="1800" dirty="0" err="1">
                <a:solidFill>
                  <a:srgbClr val="006600"/>
                </a:solidFill>
                <a:latin typeface="Comic Sans MS" panose="030F0702030302020204" pitchFamily="66" charset="0"/>
                <a:ea typeface="+mn-ea"/>
              </a:rPr>
              <a:t>linac</a:t>
            </a:r>
            <a:r>
              <a:rPr lang="en-US" sz="1800" dirty="0">
                <a:solidFill>
                  <a:srgbClr val="006600"/>
                </a:solidFill>
                <a:latin typeface="Comic Sans MS" panose="030F0702030302020204" pitchFamily="66" charset="0"/>
                <a:ea typeface="+mn-ea"/>
              </a:rPr>
              <a:t>...), efficient and adapted to the different </a:t>
            </a:r>
            <a:r>
              <a:rPr lang="en-US" sz="1800" dirty="0" smtClean="0">
                <a:solidFill>
                  <a:srgbClr val="006600"/>
                </a:solidFill>
                <a:latin typeface="Comic Sans MS" panose="030F0702030302020204" pitchFamily="66" charset="0"/>
                <a:ea typeface="+mn-ea"/>
              </a:rPr>
              <a:t>applications. </a:t>
            </a:r>
            <a:r>
              <a:rPr lang="en-US" sz="1600" dirty="0" smtClean="0">
                <a:solidFill>
                  <a:srgbClr val="006600"/>
                </a:solidFill>
                <a:latin typeface="Comic Sans MS" panose="030F0702030302020204" pitchFamily="66" charset="0"/>
                <a:ea typeface="+mn-ea"/>
              </a:rPr>
              <a:t>Synergies with others EU </a:t>
            </a:r>
            <a:r>
              <a:rPr lang="en-US" sz="1600" dirty="0" err="1" smtClean="0">
                <a:solidFill>
                  <a:srgbClr val="006600"/>
                </a:solidFill>
                <a:latin typeface="Comic Sans MS" panose="030F0702030302020204" pitchFamily="66" charset="0"/>
                <a:ea typeface="+mn-ea"/>
              </a:rPr>
              <a:t>projects</a:t>
            </a:r>
            <a:r>
              <a:rPr lang="en-US" sz="1600" dirty="0" err="1" smtClean="0">
                <a:hlinkClick r:id="rId5"/>
              </a:rPr>
              <a:t>http</a:t>
            </a:r>
            <a:r>
              <a:rPr lang="en-US" sz="1600" dirty="0">
                <a:hlinkClick r:id="rId5"/>
              </a:rPr>
              <a:t>://www.compactlight.eu</a:t>
            </a:r>
            <a:endParaRPr lang="en-GB" sz="1600" dirty="0" smtClean="0">
              <a:solidFill>
                <a:srgbClr val="006600"/>
              </a:solidFill>
              <a:latin typeface="Comic Sans MS" panose="030F0702030302020204" pitchFamily="66" charset="0"/>
              <a:ea typeface="+mn-ea"/>
            </a:endParaRPr>
          </a:p>
          <a:p>
            <a:pPr marL="457200" lvl="1" eaLnBrk="1" fontAlgn="auto" hangingPunct="1">
              <a:spcBef>
                <a:spcPts val="0"/>
              </a:spcBef>
              <a:spcAft>
                <a:spcPts val="0"/>
              </a:spcAft>
            </a:pPr>
            <a:endParaRPr lang="en-GB" dirty="0" smtClean="0">
              <a:solidFill>
                <a:srgbClr val="C00000"/>
              </a:solidFill>
              <a:latin typeface="Comic Sans MS" panose="030F0702030302020204" pitchFamily="66" charset="0"/>
              <a:ea typeface="+mn-ea"/>
            </a:endParaRPr>
          </a:p>
        </p:txBody>
      </p:sp>
      <p:sp>
        <p:nvSpPr>
          <p:cNvPr id="2" name="Espace réservé de la date 1"/>
          <p:cNvSpPr>
            <a:spLocks noGrp="1"/>
          </p:cNvSpPr>
          <p:nvPr>
            <p:ph type="dt" sz="half" idx="10"/>
          </p:nvPr>
        </p:nvSpPr>
        <p:spPr/>
        <p:txBody>
          <a:bodyPr/>
          <a:lstStyle/>
          <a:p>
            <a:r>
              <a:rPr lang="en-US" smtClean="0">
                <a:solidFill>
                  <a:prstClr val="black">
                    <a:tint val="75000"/>
                  </a:prstClr>
                </a:solidFill>
                <a:latin typeface="Calibri"/>
              </a:rPr>
              <a:t>22-25 May 18</a:t>
            </a:r>
            <a:endParaRPr lang="en-GB">
              <a:solidFill>
                <a:prstClr val="black">
                  <a:tint val="75000"/>
                </a:prstClr>
              </a:solidFill>
              <a:latin typeface="Calibri"/>
            </a:endParaRPr>
          </a:p>
        </p:txBody>
      </p:sp>
      <p:sp>
        <p:nvSpPr>
          <p:cNvPr id="3" name="Espace réservé du pied de page 2"/>
          <p:cNvSpPr>
            <a:spLocks noGrp="1"/>
          </p:cNvSpPr>
          <p:nvPr>
            <p:ph type="ftr" sz="quarter" idx="11"/>
          </p:nvPr>
        </p:nvSpPr>
        <p:spPr/>
        <p:txBody>
          <a:bodyPr/>
          <a:lstStyle/>
          <a:p>
            <a:r>
              <a:rPr lang="en-US" smtClean="0">
                <a:solidFill>
                  <a:prstClr val="black">
                    <a:tint val="75000"/>
                  </a:prstClr>
                </a:solidFill>
                <a:latin typeface="Calibri"/>
              </a:rPr>
              <a:t>ARIES 1st Meeting</a:t>
            </a:r>
            <a:endParaRPr lang="en-GB">
              <a:solidFill>
                <a:prstClr val="black">
                  <a:tint val="75000"/>
                </a:prstClr>
              </a:solidFill>
              <a:latin typeface="Calibri"/>
            </a:endParaRPr>
          </a:p>
        </p:txBody>
      </p:sp>
      <p:sp>
        <p:nvSpPr>
          <p:cNvPr id="7" name="Espace réservé du numéro de diapositive 6"/>
          <p:cNvSpPr>
            <a:spLocks noGrp="1"/>
          </p:cNvSpPr>
          <p:nvPr>
            <p:ph type="sldNum" sz="quarter" idx="12"/>
          </p:nvPr>
        </p:nvSpPr>
        <p:spPr/>
        <p:txBody>
          <a:bodyPr/>
          <a:lstStyle/>
          <a:p>
            <a:fld id="{5979F22E-50FE-4608-8BBD-459F0D1103E6}" type="slidenum">
              <a:rPr lang="en-GB" smtClean="0">
                <a:solidFill>
                  <a:prstClr val="black">
                    <a:tint val="75000"/>
                  </a:prstClr>
                </a:solidFill>
                <a:latin typeface="Calibri"/>
              </a:rPr>
              <a:pPr/>
              <a:t>4</a:t>
            </a:fld>
            <a:endParaRPr lang="en-GB">
              <a:solidFill>
                <a:prstClr val="black">
                  <a:tint val="75000"/>
                </a:prstClr>
              </a:solidFill>
              <a:latin typeface="Calibri"/>
            </a:endParaRPr>
          </a:p>
        </p:txBody>
      </p:sp>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960760" y="23457"/>
            <a:ext cx="5858851" cy="3215211"/>
          </a:xfrm>
          <a:prstGeom prst="rect">
            <a:avLst/>
          </a:prstGeom>
        </p:spPr>
      </p:pic>
    </p:spTree>
    <p:extLst>
      <p:ext uri="{BB962C8B-B14F-4D97-AF65-F5344CB8AC3E}">
        <p14:creationId xmlns:p14="http://schemas.microsoft.com/office/powerpoint/2010/main" val="29795677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er 19"/>
          <p:cNvGrpSpPr/>
          <p:nvPr/>
        </p:nvGrpSpPr>
        <p:grpSpPr>
          <a:xfrm>
            <a:off x="-19719" y="-27384"/>
            <a:ext cx="9143999" cy="6857999"/>
            <a:chOff x="107504" y="1454471"/>
            <a:chExt cx="8928992" cy="3918745"/>
          </a:xfrm>
        </p:grpSpPr>
        <p:pic>
          <p:nvPicPr>
            <p:cNvPr id="21" name="Image 20" descr="IMG 2.JPG"/>
            <p:cNvPicPr>
              <a:picLocks noChangeAspect="1"/>
            </p:cNvPicPr>
            <p:nvPr/>
          </p:nvPicPr>
          <p:blipFill>
            <a:blip r:embed="rId3" cstate="email">
              <a:duotone>
                <a:schemeClr val="accent5">
                  <a:shade val="45000"/>
                  <a:satMod val="135000"/>
                </a:schemeClr>
                <a:prstClr val="white"/>
              </a:duotone>
              <a:alphaModFix amt="64000"/>
              <a:extLst>
                <a:ext uri="{28A0092B-C50C-407E-A947-70E740481C1C}">
                  <a14:useLocalDpi xmlns:a14="http://schemas.microsoft.com/office/drawing/2010/main" val="0"/>
                </a:ext>
              </a:extLst>
            </a:blip>
            <a:stretch>
              <a:fillRect/>
            </a:stretch>
          </p:blipFill>
          <p:spPr>
            <a:xfrm>
              <a:off x="107504" y="1454471"/>
              <a:ext cx="8928992" cy="3918745"/>
            </a:xfrm>
            <a:prstGeom prst="rect">
              <a:avLst/>
            </a:prstGeom>
          </p:spPr>
        </p:pic>
        <p:sp>
          <p:nvSpPr>
            <p:cNvPr id="22" name="Rectangle 21"/>
            <p:cNvSpPr/>
            <p:nvPr/>
          </p:nvSpPr>
          <p:spPr>
            <a:xfrm rot="2700000">
              <a:off x="6530976" y="3324760"/>
              <a:ext cx="402528" cy="208480"/>
            </a:xfrm>
            <a:prstGeom prst="rect">
              <a:avLst/>
            </a:prstGeom>
            <a:solidFill>
              <a:schemeClr val="accent3">
                <a:lumMod val="75000"/>
              </a:schemeClr>
            </a:solidFill>
            <a:ln w="12700">
              <a:solidFill>
                <a:schemeClr val="accent3">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 name="Picture 2"/>
            <p:cNvPicPr>
              <a:picLocks noChangeAspect="1" noChangeArrowheads="1"/>
            </p:cNvPicPr>
            <p:nvPr/>
          </p:nvPicPr>
          <p:blipFill>
            <a:blip r:embed="rId4" cstate="screen">
              <a:clrChange>
                <a:clrFrom>
                  <a:srgbClr val="FFFFFF"/>
                </a:clrFrom>
                <a:clrTo>
                  <a:srgbClr val="FFFFFF">
                    <a:alpha val="0"/>
                  </a:srgbClr>
                </a:clrTo>
              </a:clrChange>
              <a:duotone>
                <a:schemeClr val="accent5">
                  <a:shade val="45000"/>
                  <a:satMod val="135000"/>
                </a:schemeClr>
                <a:prstClr val="white"/>
              </a:duotone>
            </a:blip>
            <a:srcRect/>
            <a:stretch>
              <a:fillRect/>
            </a:stretch>
          </p:blipFill>
          <p:spPr bwMode="auto">
            <a:xfrm>
              <a:off x="6413127" y="3271980"/>
              <a:ext cx="391121" cy="517060"/>
            </a:xfrm>
            <a:prstGeom prst="rect">
              <a:avLst/>
            </a:prstGeom>
            <a:noFill/>
            <a:ln w="9525">
              <a:noFill/>
              <a:miter lim="800000"/>
              <a:headEnd/>
              <a:tailEnd/>
            </a:ln>
            <a:effectLst/>
          </p:spPr>
        </p:pic>
      </p:grpSp>
      <p:pic>
        <p:nvPicPr>
          <p:cNvPr id="6146" name="Image 3" descr="Description : Description : C:\sb\P2IO_2015_PE\siteon0.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5373216"/>
            <a:ext cx="15634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Image 2" descr="Description : Description : C:\sb\P2IO_2015_PE\ipn-orsay.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339752" y="5373216"/>
            <a:ext cx="858527"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11" descr="Description : Description : l-coul-300"/>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067944" y="5301208"/>
            <a:ext cx="996563"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15"/>
          <p:cNvSpPr>
            <a:spLocks noChangeArrowheads="1"/>
          </p:cNvSpPr>
          <p:nvPr/>
        </p:nvSpPr>
        <p:spPr bwMode="auto">
          <a:xfrm>
            <a:off x="8959344" y="72998"/>
            <a:ext cx="184656" cy="400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nchor="ctr">
            <a:spAutoFit/>
          </a:bodyPr>
          <a:lstStyle/>
          <a:p>
            <a:pPr algn="r" eaLnBrk="1" hangingPunct="1"/>
            <a:endParaRPr lang="fr-FR"/>
          </a:p>
        </p:txBody>
      </p:sp>
      <p:pic>
        <p:nvPicPr>
          <p:cNvPr id="6151" name="Image 1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4925" y="44451"/>
            <a:ext cx="2168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Rectangle 5"/>
          <p:cNvSpPr>
            <a:spLocks noChangeArrowheads="1"/>
          </p:cNvSpPr>
          <p:nvPr/>
        </p:nvSpPr>
        <p:spPr bwMode="auto">
          <a:xfrm>
            <a:off x="-48524" y="825501"/>
            <a:ext cx="2220226" cy="34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pPr algn="r" eaLnBrk="1" hangingPunct="1"/>
            <a:r>
              <a:rPr lang="fr-FR" sz="1600" i="1">
                <a:cs typeface="Times New Roman" charset="0"/>
              </a:rPr>
              <a:t>Projet Emblématique</a:t>
            </a:r>
            <a:endParaRPr lang="fr-FR" sz="1600"/>
          </a:p>
        </p:txBody>
      </p:sp>
      <p:sp>
        <p:nvSpPr>
          <p:cNvPr id="6153" name="Rectangle 6"/>
          <p:cNvSpPr>
            <a:spLocks noChangeArrowheads="1"/>
          </p:cNvSpPr>
          <p:nvPr/>
        </p:nvSpPr>
        <p:spPr bwMode="auto">
          <a:xfrm>
            <a:off x="1403648" y="3356992"/>
            <a:ext cx="6591398" cy="70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p>
            <a:pPr marL="457200" indent="-457200" algn="ctr" eaLnBrk="1" hangingPunct="1">
              <a:buAutoNum type="alphaUcPeriod"/>
            </a:pPr>
            <a:r>
              <a:rPr lang="en-US" b="1" i="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Faus</a:t>
            </a:r>
            <a:r>
              <a:rPr lang="en-US"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-Golfe</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 </a:t>
            </a:r>
            <a:endParaRPr lang="en-US"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endParaRPr>
          </a:p>
          <a:p>
            <a:pPr algn="ctr" eaLnBrk="1" hangingPunct="1"/>
            <a:r>
              <a:rPr lang="en-US"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on </a:t>
            </a:r>
            <a:r>
              <a:rPr lang="en-US"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cs typeface="DejaVu Sans" charset="0"/>
              </a:rPr>
              <a:t>behalf of the PRAE team</a:t>
            </a:r>
            <a:endParaRPr lang="fr-F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155" name="Rectangle 5"/>
          <p:cNvSpPr>
            <a:spLocks noChangeArrowheads="1"/>
          </p:cNvSpPr>
          <p:nvPr/>
        </p:nvSpPr>
        <p:spPr bwMode="auto">
          <a:xfrm>
            <a:off x="179512" y="5949280"/>
            <a:ext cx="2153771"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pPr eaLnBrk="1" hangingPunct="1"/>
            <a:r>
              <a:rPr lang="fr-FR" sz="1000" i="1" dirty="0">
                <a:cs typeface="Times New Roman" charset="0"/>
              </a:rPr>
              <a:t>Imagerie et Modélisation </a:t>
            </a:r>
          </a:p>
          <a:p>
            <a:pPr eaLnBrk="1" hangingPunct="1"/>
            <a:r>
              <a:rPr lang="fr-FR" sz="1000" i="1" dirty="0">
                <a:cs typeface="Times New Roman" charset="0"/>
              </a:rPr>
              <a:t>en Neurobiologie et Cancérologie</a:t>
            </a:r>
            <a:endParaRPr lang="fr-FR" sz="1000" dirty="0"/>
          </a:p>
        </p:txBody>
      </p:sp>
      <p:sp>
        <p:nvSpPr>
          <p:cNvPr id="6156" name="Rectangle 5"/>
          <p:cNvSpPr>
            <a:spLocks noChangeArrowheads="1"/>
          </p:cNvSpPr>
          <p:nvPr/>
        </p:nvSpPr>
        <p:spPr bwMode="auto">
          <a:xfrm>
            <a:off x="2555776" y="5949280"/>
            <a:ext cx="1315701"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pPr eaLnBrk="1" hangingPunct="1"/>
            <a:r>
              <a:rPr lang="fr-FR" sz="1000" i="1" dirty="0">
                <a:cs typeface="Times New Roman" charset="0"/>
              </a:rPr>
              <a:t>Institut de </a:t>
            </a:r>
          </a:p>
          <a:p>
            <a:pPr eaLnBrk="1" hangingPunct="1"/>
            <a:r>
              <a:rPr lang="fr-FR" sz="1000" i="1" dirty="0">
                <a:cs typeface="Times New Roman" charset="0"/>
              </a:rPr>
              <a:t>Physique Nucléaire</a:t>
            </a:r>
            <a:endParaRPr lang="fr-FR" sz="1000" dirty="0"/>
          </a:p>
        </p:txBody>
      </p:sp>
      <p:sp>
        <p:nvSpPr>
          <p:cNvPr id="6157" name="Rectangle 5"/>
          <p:cNvSpPr>
            <a:spLocks noChangeArrowheads="1"/>
          </p:cNvSpPr>
          <p:nvPr/>
        </p:nvSpPr>
        <p:spPr bwMode="auto">
          <a:xfrm>
            <a:off x="3995936" y="5949280"/>
            <a:ext cx="1800200"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1" tIns="45706" rIns="91411" bIns="45706">
            <a:spAutoFit/>
          </a:bodyPr>
          <a:lstStyle/>
          <a:p>
            <a:pPr eaLnBrk="1" hangingPunct="1"/>
            <a:r>
              <a:rPr lang="fr-FR" sz="1000" i="1" dirty="0">
                <a:cs typeface="Times New Roman" charset="0"/>
              </a:rPr>
              <a:t>Laboratoire de </a:t>
            </a:r>
          </a:p>
          <a:p>
            <a:pPr eaLnBrk="1" hangingPunct="1"/>
            <a:r>
              <a:rPr lang="fr-FR" sz="1000" i="1" dirty="0">
                <a:cs typeface="Times New Roman" charset="0"/>
              </a:rPr>
              <a:t>l’Accélérateur Linéaire</a:t>
            </a:r>
            <a:endParaRPr lang="fr-FR" sz="1000" dirty="0"/>
          </a:p>
        </p:txBody>
      </p:sp>
      <p:pic>
        <p:nvPicPr>
          <p:cNvPr id="6158" name="Imagen 2" descr="Région_Île-de-France_(logo).svg.png"/>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493963" y="-41945"/>
            <a:ext cx="2330450"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9" name="Rectangle 12"/>
          <p:cNvSpPr>
            <a:spLocks noChangeArrowheads="1"/>
          </p:cNvSpPr>
          <p:nvPr/>
        </p:nvSpPr>
        <p:spPr bwMode="auto">
          <a:xfrm>
            <a:off x="323528" y="1700808"/>
            <a:ext cx="8820472" cy="169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11" tIns="45706" rIns="91411" bIns="45706" anchor="ctr">
            <a:spAutoFit/>
          </a:bodyPr>
          <a:lstStyle/>
          <a:p>
            <a:pPr algn="ctr"/>
            <a:r>
              <a:rPr lang="en-US" sz="4000" b="1" dirty="0">
                <a:ln w="17780" cmpd="sng">
                  <a:solidFill>
                    <a:srgbClr val="FFFFFF"/>
                  </a:solidFill>
                  <a:prstDash val="solid"/>
                  <a:miter lim="800000"/>
                </a:ln>
                <a:solidFill>
                  <a:srgbClr val="000090"/>
                </a:solidFill>
                <a:effectLst>
                  <a:outerShdw blurRad="50800" algn="tl" rotWithShape="0">
                    <a:srgbClr val="000000"/>
                  </a:outerShdw>
                </a:effectLst>
                <a:cs typeface="Cambria" charset="0"/>
              </a:rPr>
              <a:t>PRAE: </a:t>
            </a:r>
            <a:endParaRPr lang="en-US" sz="4000" b="1" dirty="0" smtClean="0">
              <a:ln w="17780" cmpd="sng">
                <a:solidFill>
                  <a:srgbClr val="FFFFFF"/>
                </a:solidFill>
                <a:prstDash val="solid"/>
                <a:miter lim="800000"/>
              </a:ln>
              <a:solidFill>
                <a:srgbClr val="000090"/>
              </a:solidFill>
              <a:effectLst>
                <a:outerShdw blurRad="50800" algn="tl" rotWithShape="0">
                  <a:srgbClr val="000000"/>
                </a:outerShdw>
              </a:effectLst>
              <a:cs typeface="Cambria" charset="0"/>
            </a:endParaRPr>
          </a:p>
          <a:p>
            <a:pPr algn="ctr"/>
            <a:r>
              <a:rPr lang="en-US" sz="3200" b="1" dirty="0" smtClean="0">
                <a:ln w="17780" cmpd="sng">
                  <a:solidFill>
                    <a:srgbClr val="FFFFFF"/>
                  </a:solidFill>
                  <a:prstDash val="solid"/>
                  <a:miter lim="800000"/>
                </a:ln>
                <a:solidFill>
                  <a:srgbClr val="000090"/>
                </a:solidFill>
                <a:effectLst>
                  <a:outerShdw blurRad="50800" algn="tl" rotWithShape="0">
                    <a:srgbClr val="000000"/>
                  </a:outerShdw>
                </a:effectLst>
                <a:cs typeface="Cambria" charset="0"/>
              </a:rPr>
              <a:t>Platform </a:t>
            </a:r>
            <a:r>
              <a:rPr lang="en-US" sz="3200" b="1" dirty="0">
                <a:ln w="17780" cmpd="sng">
                  <a:solidFill>
                    <a:srgbClr val="FFFFFF"/>
                  </a:solidFill>
                  <a:prstDash val="solid"/>
                  <a:miter lim="800000"/>
                </a:ln>
                <a:solidFill>
                  <a:srgbClr val="000090"/>
                </a:solidFill>
                <a:effectLst>
                  <a:outerShdw blurRad="50800" algn="tl" rotWithShape="0">
                    <a:srgbClr val="000000"/>
                  </a:outerShdw>
                </a:effectLst>
                <a:cs typeface="Cambria" charset="0"/>
              </a:rPr>
              <a:t>for Research and Applications with Electrons</a:t>
            </a:r>
            <a:endParaRPr lang="fr-FR" sz="3200" b="1" dirty="0">
              <a:ln w="17780" cmpd="sng">
                <a:solidFill>
                  <a:srgbClr val="FFFFFF"/>
                </a:solidFill>
                <a:prstDash val="solid"/>
                <a:miter lim="800000"/>
              </a:ln>
              <a:solidFill>
                <a:srgbClr val="000090"/>
              </a:solidFill>
              <a:effectLst>
                <a:outerShdw blurRad="50800" algn="tl" rotWithShape="0">
                  <a:srgbClr val="000000"/>
                </a:outerShdw>
              </a:effectLst>
            </a:endParaRPr>
          </a:p>
        </p:txBody>
      </p:sp>
      <p:sp>
        <p:nvSpPr>
          <p:cNvPr id="6160" name="Rectangle 5"/>
          <p:cNvSpPr>
            <a:spLocks noChangeArrowheads="1"/>
          </p:cNvSpPr>
          <p:nvPr/>
        </p:nvSpPr>
        <p:spPr bwMode="auto">
          <a:xfrm>
            <a:off x="2493003" y="823914"/>
            <a:ext cx="2247277" cy="34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6" rIns="91411" bIns="45706">
            <a:spAutoFit/>
          </a:bodyPr>
          <a:lstStyle/>
          <a:p>
            <a:pPr algn="r" eaLnBrk="1" hangingPunct="1"/>
            <a:r>
              <a:rPr lang="fr-FR" sz="1600" i="1">
                <a:cs typeface="Times New Roman" charset="0"/>
              </a:rPr>
              <a:t>Programme SESAME</a:t>
            </a:r>
            <a:endParaRPr lang="fr-FR" sz="1600"/>
          </a:p>
        </p:txBody>
      </p:sp>
      <p:pic>
        <p:nvPicPr>
          <p:cNvPr id="2" name="Image 1"/>
          <p:cNvPicPr>
            <a:picLocks noChangeAspect="1"/>
          </p:cNvPicPr>
          <p:nvPr/>
        </p:nvPicPr>
        <p:blipFill>
          <a:blip r:embed="rId10"/>
          <a:stretch>
            <a:fillRect/>
          </a:stretch>
        </p:blipFill>
        <p:spPr>
          <a:xfrm>
            <a:off x="8028384" y="5175783"/>
            <a:ext cx="576064" cy="701489"/>
          </a:xfrm>
          <a:prstGeom prst="rect">
            <a:avLst/>
          </a:prstGeom>
        </p:spPr>
      </p:pic>
      <p:sp>
        <p:nvSpPr>
          <p:cNvPr id="4" name="Rectangle 3"/>
          <p:cNvSpPr/>
          <p:nvPr/>
        </p:nvSpPr>
        <p:spPr>
          <a:xfrm>
            <a:off x="6732240" y="5517232"/>
            <a:ext cx="2592288" cy="246221"/>
          </a:xfrm>
          <a:prstGeom prst="rect">
            <a:avLst/>
          </a:prstGeom>
        </p:spPr>
        <p:txBody>
          <a:bodyPr wrap="square">
            <a:spAutoFit/>
          </a:bodyPr>
          <a:lstStyle/>
          <a:p>
            <a:r>
              <a:rPr lang="en-US" sz="1000" dirty="0" smtClean="0"/>
              <a:t>and </a:t>
            </a:r>
            <a:r>
              <a:rPr lang="en-US" sz="1000" dirty="0"/>
              <a:t>support from</a:t>
            </a:r>
            <a:endParaRPr lang="fr-FR" sz="1000" dirty="0"/>
          </a:p>
        </p:txBody>
      </p:sp>
      <p:sp>
        <p:nvSpPr>
          <p:cNvPr id="5" name="Rectangle 4"/>
          <p:cNvSpPr/>
          <p:nvPr/>
        </p:nvSpPr>
        <p:spPr>
          <a:xfrm>
            <a:off x="7020272" y="5949280"/>
            <a:ext cx="1943974" cy="400110"/>
          </a:xfrm>
          <a:prstGeom prst="rect">
            <a:avLst/>
          </a:prstGeom>
        </p:spPr>
        <p:txBody>
          <a:bodyPr wrap="square">
            <a:spAutoFit/>
          </a:bodyPr>
          <a:lstStyle/>
          <a:p>
            <a:r>
              <a:rPr lang="fr-FR" sz="1000" i="1" dirty="0" smtClean="0"/>
              <a:t>Centre </a:t>
            </a:r>
            <a:r>
              <a:rPr lang="fr-FR" sz="1000" i="1" dirty="0"/>
              <a:t>de </a:t>
            </a:r>
            <a:r>
              <a:rPr lang="fr-FR" sz="1000" i="1" dirty="0" err="1" smtClean="0"/>
              <a:t>Protonthérapie</a:t>
            </a:r>
            <a:r>
              <a:rPr lang="fr-FR" sz="1000" i="1" dirty="0" smtClean="0"/>
              <a:t> d’Orsay</a:t>
            </a:r>
            <a:endParaRPr lang="fr-FR" sz="1000" dirty="0"/>
          </a:p>
        </p:txBody>
      </p:sp>
      <p:pic>
        <p:nvPicPr>
          <p:cNvPr id="24" name="Image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960760" y="23457"/>
            <a:ext cx="5858851" cy="3215211"/>
          </a:xfrm>
          <a:prstGeom prst="rect">
            <a:avLst/>
          </a:prstGeom>
        </p:spPr>
      </p:pic>
      <p:pic>
        <p:nvPicPr>
          <p:cNvPr id="25" name="Image 2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113160" y="175857"/>
            <a:ext cx="5858851" cy="3215211"/>
          </a:xfrm>
          <a:prstGeom prst="rect">
            <a:avLst/>
          </a:prstGeom>
        </p:spPr>
      </p:pic>
      <p:pic>
        <p:nvPicPr>
          <p:cNvPr id="26" name="Image 2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265560" y="328257"/>
            <a:ext cx="5858851" cy="3215211"/>
          </a:xfrm>
          <a:prstGeom prst="rect">
            <a:avLst/>
          </a:prstGeom>
        </p:spPr>
      </p:pic>
      <p:pic>
        <p:nvPicPr>
          <p:cNvPr id="27" name="Image 2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417960" y="480657"/>
            <a:ext cx="5858851" cy="3215211"/>
          </a:xfrm>
          <a:prstGeom prst="rect">
            <a:avLst/>
          </a:prstGeom>
        </p:spPr>
      </p:pic>
      <p:pic>
        <p:nvPicPr>
          <p:cNvPr id="28" name="Image 2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570360" y="633057"/>
            <a:ext cx="5858851" cy="3215211"/>
          </a:xfrm>
          <a:prstGeom prst="rect">
            <a:avLst/>
          </a:prstGeom>
        </p:spPr>
      </p:pic>
      <p:pic>
        <p:nvPicPr>
          <p:cNvPr id="29" name="Image 2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722760" y="785457"/>
            <a:ext cx="5858851" cy="3215211"/>
          </a:xfrm>
          <a:prstGeom prst="rect">
            <a:avLst/>
          </a:prstGeom>
        </p:spPr>
      </p:pic>
      <p:pic>
        <p:nvPicPr>
          <p:cNvPr id="30" name="Image 2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7875160" y="937857"/>
            <a:ext cx="5858851" cy="3215211"/>
          </a:xfrm>
          <a:prstGeom prst="rect">
            <a:avLst/>
          </a:prstGeom>
        </p:spPr>
      </p:pic>
      <p:pic>
        <p:nvPicPr>
          <p:cNvPr id="6" name="Image 5" descr="Sans titre.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836726" y="0"/>
            <a:ext cx="2307273" cy="126876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ZoneTexte 56"/>
          <p:cNvSpPr txBox="1"/>
          <p:nvPr/>
        </p:nvSpPr>
        <p:spPr>
          <a:xfrm>
            <a:off x="0" y="764704"/>
            <a:ext cx="4572000" cy="1446550"/>
          </a:xfrm>
          <a:prstGeom prst="rect">
            <a:avLst/>
          </a:prstGeom>
          <a:noFill/>
        </p:spPr>
        <p:txBody>
          <a:bodyPr wrap="square" lIns="91411" tIns="45706" rIns="91411" bIns="45706" rtlCol="0">
            <a:spAutoFit/>
          </a:bodyPr>
          <a:lstStyle/>
          <a:p>
            <a:pPr marL="266618" indent="-266618">
              <a:buFont typeface="Wingdings" pitchFamily="2" charset="2"/>
              <a:buChar char="q"/>
            </a:pPr>
            <a:r>
              <a:rPr lang="en-GB" b="1" dirty="0" smtClean="0">
                <a:latin typeface="Tahoma" pitchFamily="34" charset="0"/>
                <a:ea typeface="Tahoma" pitchFamily="34" charset="0"/>
                <a:cs typeface="Tahoma" pitchFamily="34" charset="0"/>
              </a:rPr>
              <a:t>PRAE</a:t>
            </a:r>
          </a:p>
          <a:p>
            <a:pPr marL="358665" lvl="1" indent="3174">
              <a:buFont typeface="Wingdings" pitchFamily="2" charset="2"/>
              <a:buChar char="§"/>
            </a:pPr>
            <a:r>
              <a:rPr lang="en-GB" b="1" dirty="0" smtClean="0"/>
              <a:t> </a:t>
            </a:r>
            <a:r>
              <a:rPr lang="en-GB" sz="1600" b="1" dirty="0"/>
              <a:t>Multidisciplinary R&amp;D Platform</a:t>
            </a:r>
          </a:p>
          <a:p>
            <a:pPr marL="358665" lvl="1" indent="3174">
              <a:buFont typeface="Wingdings" pitchFamily="2" charset="2"/>
              <a:buChar char="§"/>
            </a:pPr>
            <a:r>
              <a:rPr lang="en-GB" sz="1600" b="1" dirty="0"/>
              <a:t> Transversal, </a:t>
            </a:r>
            <a:r>
              <a:rPr lang="en-US" sz="1600" b="1" dirty="0">
                <a:solidFill>
                  <a:srgbClr val="000000"/>
                </a:solidFill>
                <a:ea typeface="MS PGothic" charset="0"/>
                <a:cs typeface="MS PGothic" charset="0"/>
              </a:rPr>
              <a:t>Complementary expertise</a:t>
            </a:r>
            <a:r>
              <a:rPr lang="en-US" sz="1600" dirty="0">
                <a:solidFill>
                  <a:srgbClr val="000000"/>
                </a:solidFill>
                <a:ea typeface="MS PGothic" charset="0"/>
                <a:cs typeface="MS PGothic" charset="0"/>
              </a:rPr>
              <a:t> </a:t>
            </a:r>
            <a:endParaRPr lang="en-GB" sz="1600" b="1" dirty="0"/>
          </a:p>
          <a:p>
            <a:pPr marL="358665" lvl="1" indent="3174">
              <a:buFont typeface="Wingdings" pitchFamily="2" charset="2"/>
              <a:buChar char="§"/>
            </a:pPr>
            <a:endParaRPr lang="en-GB" sz="1600" dirty="0"/>
          </a:p>
          <a:p>
            <a:pPr marL="358665" lvl="1" indent="3174">
              <a:buFont typeface="Wingdings" pitchFamily="2" charset="2"/>
              <a:buChar char="§"/>
            </a:pPr>
            <a:endParaRPr lang="en-GB" sz="1600" dirty="0"/>
          </a:p>
        </p:txBody>
      </p:sp>
      <p:sp>
        <p:nvSpPr>
          <p:cNvPr id="12" name="ZoneTexte 11"/>
          <p:cNvSpPr txBox="1"/>
          <p:nvPr/>
        </p:nvSpPr>
        <p:spPr>
          <a:xfrm>
            <a:off x="14170" y="2924944"/>
            <a:ext cx="4419600" cy="400105"/>
          </a:xfrm>
          <a:prstGeom prst="rect">
            <a:avLst/>
          </a:prstGeom>
          <a:noFill/>
        </p:spPr>
        <p:txBody>
          <a:bodyPr wrap="square" lIns="91411" tIns="45706" rIns="91411" bIns="45706" rtlCol="0">
            <a:spAutoFit/>
          </a:bodyPr>
          <a:lstStyle/>
          <a:p>
            <a:pPr marL="266618" lvl="1" indent="-266618">
              <a:buFont typeface="Wingdings" pitchFamily="2" charset="2"/>
              <a:buChar char="q"/>
            </a:pPr>
            <a:r>
              <a:rPr lang="fr-FR" b="1" dirty="0" smtClean="0">
                <a:latin typeface="Tahoma" pitchFamily="34" charset="0"/>
                <a:ea typeface="Tahoma" pitchFamily="34" charset="0"/>
                <a:cs typeface="Tahoma" pitchFamily="34" charset="0"/>
              </a:rPr>
              <a:t>4 AXES DE DEVELOPPEMENT</a:t>
            </a:r>
          </a:p>
        </p:txBody>
      </p:sp>
      <p:sp>
        <p:nvSpPr>
          <p:cNvPr id="13" name="ZoneTexte 12"/>
          <p:cNvSpPr txBox="1"/>
          <p:nvPr/>
        </p:nvSpPr>
        <p:spPr>
          <a:xfrm>
            <a:off x="28151" y="1772816"/>
            <a:ext cx="8864330" cy="1046440"/>
          </a:xfrm>
          <a:prstGeom prst="rect">
            <a:avLst/>
          </a:prstGeom>
          <a:noFill/>
        </p:spPr>
        <p:txBody>
          <a:bodyPr wrap="square" lIns="91411" tIns="45706" rIns="91411" bIns="45706" rtlCol="0">
            <a:spAutoFit/>
          </a:bodyPr>
          <a:lstStyle/>
          <a:p>
            <a:pPr marL="266618" lvl="1" indent="-266618">
              <a:buFont typeface="Wingdings" pitchFamily="2" charset="2"/>
              <a:buChar char="q"/>
            </a:pPr>
            <a:r>
              <a:rPr lang="fr-FR" b="1" dirty="0" smtClean="0">
                <a:latin typeface="Tahoma" pitchFamily="34" charset="0"/>
                <a:ea typeface="Tahoma" pitchFamily="34" charset="0"/>
                <a:cs typeface="Tahoma" pitchFamily="34" charset="0"/>
              </a:rPr>
              <a:t>PROJET PHASES</a:t>
            </a:r>
          </a:p>
          <a:p>
            <a:pPr marL="457059" lvl="2" indent="3174">
              <a:spcBef>
                <a:spcPts val="600"/>
              </a:spcBef>
              <a:buFont typeface="Wingdings" pitchFamily="2" charset="2"/>
              <a:buChar char="§"/>
            </a:pPr>
            <a:r>
              <a:rPr lang="fr-FR" sz="1600" b="1" dirty="0"/>
              <a:t> Phase A </a:t>
            </a:r>
            <a:r>
              <a:rPr lang="fr-FR" sz="1600" dirty="0"/>
              <a:t>(2016-2019) : </a:t>
            </a:r>
            <a:r>
              <a:rPr lang="fr-FR" sz="1600" dirty="0">
                <a:sym typeface="Wingdings" pitchFamily="2" charset="2"/>
              </a:rPr>
              <a:t> 70 MeV </a:t>
            </a:r>
            <a:endParaRPr lang="fr-FR" sz="1600" dirty="0"/>
          </a:p>
          <a:p>
            <a:pPr marL="457059" lvl="2" indent="3174">
              <a:spcBef>
                <a:spcPts val="600"/>
              </a:spcBef>
              <a:buFont typeface="Wingdings" pitchFamily="2" charset="2"/>
              <a:buChar char="§"/>
            </a:pPr>
            <a:r>
              <a:rPr lang="fr-FR" sz="1600" b="1" dirty="0"/>
              <a:t> Phase B</a:t>
            </a:r>
            <a:r>
              <a:rPr lang="fr-FR" sz="1600" dirty="0"/>
              <a:t> (</a:t>
            </a:r>
            <a:r>
              <a:rPr lang="fr-FR" sz="1600" dirty="0" err="1"/>
              <a:t>from</a:t>
            </a:r>
            <a:r>
              <a:rPr lang="fr-FR" sz="1600" dirty="0"/>
              <a:t> 2020): </a:t>
            </a:r>
            <a:r>
              <a:rPr lang="fr-FR" sz="1600" dirty="0">
                <a:sym typeface="Wingdings" pitchFamily="2" charset="2"/>
              </a:rPr>
              <a:t>140 MeV</a:t>
            </a:r>
          </a:p>
        </p:txBody>
      </p:sp>
      <p:grpSp>
        <p:nvGrpSpPr>
          <p:cNvPr id="15" name="Groupe 14"/>
          <p:cNvGrpSpPr/>
          <p:nvPr/>
        </p:nvGrpSpPr>
        <p:grpSpPr>
          <a:xfrm>
            <a:off x="566765" y="5733256"/>
            <a:ext cx="3008092" cy="730434"/>
            <a:chOff x="1670" y="5973147"/>
            <a:chExt cx="3008092" cy="730434"/>
          </a:xfrm>
        </p:grpSpPr>
        <p:pic>
          <p:nvPicPr>
            <p:cNvPr id="7" name="Image 12"/>
            <p:cNvPicPr>
              <a:picLocks noChangeAspect="1" noChangeArrowheads="1"/>
            </p:cNvPicPr>
            <p:nvPr/>
          </p:nvPicPr>
          <p:blipFill>
            <a:blip r:embed="rId2" cstate="print"/>
            <a:srcRect/>
            <a:stretch>
              <a:fillRect/>
            </a:stretch>
          </p:blipFill>
          <p:spPr bwMode="auto">
            <a:xfrm>
              <a:off x="1846665" y="5973147"/>
              <a:ext cx="1163097" cy="419028"/>
            </a:xfrm>
            <a:prstGeom prst="rect">
              <a:avLst/>
            </a:prstGeom>
            <a:noFill/>
            <a:ln w="9525">
              <a:noFill/>
              <a:miter lim="800000"/>
              <a:headEnd/>
              <a:tailEnd/>
            </a:ln>
          </p:spPr>
        </p:pic>
        <p:pic>
          <p:nvPicPr>
            <p:cNvPr id="8" name="Picture 2" descr="\\VBOXSVR\Bureau\IDF_QUADRI.eps"/>
            <p:cNvPicPr>
              <a:picLocks noChangeAspect="1" noChangeArrowheads="1"/>
            </p:cNvPicPr>
            <p:nvPr/>
          </p:nvPicPr>
          <p:blipFill>
            <a:blip r:embed="rId3" cstate="print"/>
            <a:srcRect/>
            <a:stretch>
              <a:fillRect/>
            </a:stretch>
          </p:blipFill>
          <p:spPr bwMode="auto">
            <a:xfrm>
              <a:off x="467544" y="6405195"/>
              <a:ext cx="1859174" cy="298386"/>
            </a:xfrm>
            <a:prstGeom prst="rect">
              <a:avLst/>
            </a:prstGeom>
            <a:noFill/>
          </p:spPr>
        </p:pic>
        <p:sp>
          <p:nvSpPr>
            <p:cNvPr id="14" name="ZoneTexte 13"/>
            <p:cNvSpPr txBox="1"/>
            <p:nvPr/>
          </p:nvSpPr>
          <p:spPr>
            <a:xfrm>
              <a:off x="1670" y="6077093"/>
              <a:ext cx="2699792" cy="400110"/>
            </a:xfrm>
            <a:prstGeom prst="rect">
              <a:avLst/>
            </a:prstGeom>
            <a:noFill/>
          </p:spPr>
          <p:txBody>
            <a:bodyPr wrap="square" rtlCol="0">
              <a:spAutoFit/>
            </a:bodyPr>
            <a:lstStyle/>
            <a:p>
              <a:pPr marL="266618" lvl="1" indent="-266618">
                <a:buFont typeface="Wingdings" pitchFamily="2" charset="2"/>
                <a:buChar char="q"/>
              </a:pPr>
              <a:r>
                <a:rPr lang="fr-FR" b="1" dirty="0" smtClean="0">
                  <a:latin typeface="Tahoma" pitchFamily="34" charset="0"/>
                  <a:ea typeface="Tahoma" pitchFamily="34" charset="0"/>
                  <a:cs typeface="Tahoma" pitchFamily="34" charset="0"/>
                </a:rPr>
                <a:t>FUNDING</a:t>
              </a:r>
            </a:p>
          </p:txBody>
        </p:sp>
      </p:grpSp>
      <p:pic>
        <p:nvPicPr>
          <p:cNvPr id="28" name="Picture 2" descr="Afficher l'image d'origine"/>
          <p:cNvPicPr>
            <a:picLocks noChangeAspect="1" noChangeArrowheads="1"/>
          </p:cNvPicPr>
          <p:nvPr/>
        </p:nvPicPr>
        <p:blipFill>
          <a:blip r:embed="rId4" cstate="print">
            <a:lum/>
          </a:blip>
          <a:srcRect/>
          <a:stretch>
            <a:fillRect/>
          </a:stretch>
        </p:blipFill>
        <p:spPr bwMode="auto">
          <a:xfrm>
            <a:off x="4644009" y="1313764"/>
            <a:ext cx="1008112" cy="1323148"/>
          </a:xfrm>
          <a:prstGeom prst="rect">
            <a:avLst/>
          </a:prstGeom>
          <a:noFill/>
        </p:spPr>
      </p:pic>
      <p:grpSp>
        <p:nvGrpSpPr>
          <p:cNvPr id="34" name="Groupe 33"/>
          <p:cNvGrpSpPr/>
          <p:nvPr/>
        </p:nvGrpSpPr>
        <p:grpSpPr>
          <a:xfrm>
            <a:off x="107504" y="3337246"/>
            <a:ext cx="2618509" cy="2324001"/>
            <a:chOff x="88740" y="3469640"/>
            <a:chExt cx="2618509" cy="2324001"/>
          </a:xfrm>
        </p:grpSpPr>
        <p:pic>
          <p:nvPicPr>
            <p:cNvPr id="20" name="Picture 6" descr="http://www.pcuv.es/data/notasprensa/2015/fausgolfe/contentImageMiniaturaScaled230/imagenMiniatura"/>
            <p:cNvPicPr>
              <a:picLocks noChangeAspect="1" noChangeArrowheads="1"/>
            </p:cNvPicPr>
            <p:nvPr/>
          </p:nvPicPr>
          <p:blipFill>
            <a:blip r:embed="rId5" cstate="print"/>
            <a:srcRect/>
            <a:stretch>
              <a:fillRect/>
            </a:stretch>
          </p:blipFill>
          <p:spPr bwMode="auto">
            <a:xfrm>
              <a:off x="880828" y="3879190"/>
              <a:ext cx="1157312" cy="1410395"/>
            </a:xfrm>
            <a:prstGeom prst="rect">
              <a:avLst/>
            </a:prstGeom>
            <a:noFill/>
          </p:spPr>
        </p:pic>
        <p:sp>
          <p:nvSpPr>
            <p:cNvPr id="25" name="Rectangle 24"/>
            <p:cNvSpPr/>
            <p:nvPr/>
          </p:nvSpPr>
          <p:spPr>
            <a:xfrm>
              <a:off x="88740" y="3469640"/>
              <a:ext cx="2618509" cy="307777"/>
            </a:xfrm>
            <a:prstGeom prst="rect">
              <a:avLst/>
            </a:prstGeom>
          </p:spPr>
          <p:txBody>
            <a:bodyPr wrap="square">
              <a:spAutoFit/>
            </a:bodyPr>
            <a:lstStyle/>
            <a:p>
              <a:pPr algn="ctr">
                <a:spcBef>
                  <a:spcPts val="600"/>
                </a:spcBef>
              </a:pPr>
              <a:r>
                <a:rPr lang="fr-FR" sz="1400" b="1" dirty="0">
                  <a:sym typeface="Wingdings" pitchFamily="2" charset="2"/>
                </a:rPr>
                <a:t>Accelerator</a:t>
              </a:r>
              <a:endParaRPr lang="fr-FR" sz="1400" dirty="0"/>
            </a:p>
          </p:txBody>
        </p:sp>
        <p:sp>
          <p:nvSpPr>
            <p:cNvPr id="29" name="ZoneTexte 28"/>
            <p:cNvSpPr txBox="1"/>
            <p:nvPr/>
          </p:nvSpPr>
          <p:spPr>
            <a:xfrm>
              <a:off x="448780" y="5270421"/>
              <a:ext cx="1961802" cy="523220"/>
            </a:xfrm>
            <a:prstGeom prst="rect">
              <a:avLst/>
            </a:prstGeom>
            <a:noFill/>
          </p:spPr>
          <p:txBody>
            <a:bodyPr wrap="square" rtlCol="0">
              <a:spAutoFit/>
            </a:bodyPr>
            <a:lstStyle/>
            <a:p>
              <a:pPr algn="ctr"/>
              <a:r>
                <a:rPr lang="fr-FR" sz="1400" dirty="0"/>
                <a:t>Angeles Faus-Golfe (LAL)</a:t>
              </a:r>
            </a:p>
          </p:txBody>
        </p:sp>
      </p:grpSp>
      <p:grpSp>
        <p:nvGrpSpPr>
          <p:cNvPr id="35" name="Groupe 34"/>
          <p:cNvGrpSpPr/>
          <p:nvPr/>
        </p:nvGrpSpPr>
        <p:grpSpPr>
          <a:xfrm>
            <a:off x="2699792" y="3337246"/>
            <a:ext cx="2014306" cy="2324001"/>
            <a:chOff x="2699792" y="3337247"/>
            <a:chExt cx="2014306" cy="2324001"/>
          </a:xfrm>
        </p:grpSpPr>
        <p:pic>
          <p:nvPicPr>
            <p:cNvPr id="21" name="Picture 4" descr="Afficher l'image d'origine"/>
            <p:cNvPicPr>
              <a:picLocks noChangeAspect="1" noChangeArrowheads="1"/>
            </p:cNvPicPr>
            <p:nvPr/>
          </p:nvPicPr>
          <p:blipFill>
            <a:blip r:embed="rId6" cstate="print">
              <a:lum contrast="20000"/>
            </a:blip>
            <a:srcRect/>
            <a:stretch>
              <a:fillRect/>
            </a:stretch>
          </p:blipFill>
          <p:spPr bwMode="auto">
            <a:xfrm>
              <a:off x="3061997" y="3704554"/>
              <a:ext cx="1083368" cy="1380630"/>
            </a:xfrm>
            <a:prstGeom prst="rect">
              <a:avLst/>
            </a:prstGeom>
            <a:noFill/>
          </p:spPr>
        </p:pic>
        <p:sp>
          <p:nvSpPr>
            <p:cNvPr id="26" name="Rectangle 25"/>
            <p:cNvSpPr/>
            <p:nvPr/>
          </p:nvSpPr>
          <p:spPr>
            <a:xfrm>
              <a:off x="2699792" y="3337247"/>
              <a:ext cx="2014306" cy="307777"/>
            </a:xfrm>
            <a:prstGeom prst="rect">
              <a:avLst/>
            </a:prstGeom>
          </p:spPr>
          <p:txBody>
            <a:bodyPr wrap="square">
              <a:spAutoFit/>
            </a:bodyPr>
            <a:lstStyle/>
            <a:p>
              <a:pPr>
                <a:spcBef>
                  <a:spcPts val="600"/>
                </a:spcBef>
              </a:pPr>
              <a:r>
                <a:rPr lang="fr-FR" sz="1400" b="1" dirty="0" err="1">
                  <a:sym typeface="Wingdings" pitchFamily="2" charset="2"/>
                </a:rPr>
                <a:t>Nuclear</a:t>
              </a:r>
              <a:r>
                <a:rPr lang="fr-FR" sz="1400" b="1" dirty="0">
                  <a:sym typeface="Wingdings" pitchFamily="2" charset="2"/>
                </a:rPr>
                <a:t> </a:t>
              </a:r>
              <a:r>
                <a:rPr lang="fr-FR" sz="1400" b="1" dirty="0" err="1">
                  <a:sym typeface="Wingdings" pitchFamily="2" charset="2"/>
                </a:rPr>
                <a:t>Physics</a:t>
              </a:r>
              <a:endParaRPr lang="fr-FR" sz="1400" dirty="0">
                <a:sym typeface="Wingdings" pitchFamily="2" charset="2"/>
              </a:endParaRPr>
            </a:p>
          </p:txBody>
        </p:sp>
        <p:sp>
          <p:nvSpPr>
            <p:cNvPr id="30" name="ZoneTexte 29"/>
            <p:cNvSpPr txBox="1"/>
            <p:nvPr/>
          </p:nvSpPr>
          <p:spPr>
            <a:xfrm>
              <a:off x="2862351" y="5138028"/>
              <a:ext cx="1601584" cy="523220"/>
            </a:xfrm>
            <a:prstGeom prst="rect">
              <a:avLst/>
            </a:prstGeom>
            <a:noFill/>
          </p:spPr>
          <p:txBody>
            <a:bodyPr wrap="square" rtlCol="0">
              <a:spAutoFit/>
            </a:bodyPr>
            <a:lstStyle/>
            <a:p>
              <a:pPr algn="ctr"/>
              <a:r>
                <a:rPr lang="fr-FR" sz="1400" dirty="0"/>
                <a:t>Eric </a:t>
              </a:r>
              <a:r>
                <a:rPr lang="fr-FR" sz="1400" dirty="0" err="1"/>
                <a:t>Voutier</a:t>
              </a:r>
              <a:r>
                <a:rPr lang="fr-FR" sz="1400" dirty="0"/>
                <a:t> (IPNO)</a:t>
              </a:r>
            </a:p>
          </p:txBody>
        </p:sp>
      </p:grpSp>
      <p:grpSp>
        <p:nvGrpSpPr>
          <p:cNvPr id="36" name="Groupe 35"/>
          <p:cNvGrpSpPr/>
          <p:nvPr/>
        </p:nvGrpSpPr>
        <p:grpSpPr>
          <a:xfrm>
            <a:off x="6803221" y="3337246"/>
            <a:ext cx="2089265" cy="2324001"/>
            <a:chOff x="4741659" y="3578309"/>
            <a:chExt cx="2089265" cy="2324001"/>
          </a:xfrm>
        </p:grpSpPr>
        <p:pic>
          <p:nvPicPr>
            <p:cNvPr id="23" name="Picture 10" descr="Afficher l'image d'origine"/>
            <p:cNvPicPr>
              <a:picLocks noChangeAspect="1" noChangeArrowheads="1"/>
            </p:cNvPicPr>
            <p:nvPr/>
          </p:nvPicPr>
          <p:blipFill>
            <a:blip r:embed="rId7" cstate="print"/>
            <a:srcRect/>
            <a:stretch>
              <a:fillRect/>
            </a:stretch>
          </p:blipFill>
          <p:spPr bwMode="auto">
            <a:xfrm>
              <a:off x="5048656" y="3958094"/>
              <a:ext cx="1042644" cy="1368152"/>
            </a:xfrm>
            <a:prstGeom prst="rect">
              <a:avLst/>
            </a:prstGeom>
            <a:noFill/>
          </p:spPr>
        </p:pic>
        <p:sp>
          <p:nvSpPr>
            <p:cNvPr id="24" name="Rectangle 23"/>
            <p:cNvSpPr/>
            <p:nvPr/>
          </p:nvSpPr>
          <p:spPr>
            <a:xfrm>
              <a:off x="4886708" y="3578309"/>
              <a:ext cx="1288471" cy="307777"/>
            </a:xfrm>
            <a:prstGeom prst="rect">
              <a:avLst/>
            </a:prstGeom>
          </p:spPr>
          <p:txBody>
            <a:bodyPr wrap="square">
              <a:spAutoFit/>
            </a:bodyPr>
            <a:lstStyle/>
            <a:p>
              <a:pPr>
                <a:spcBef>
                  <a:spcPts val="600"/>
                </a:spcBef>
              </a:pPr>
              <a:r>
                <a:rPr lang="fr-FR" sz="1400" b="1" dirty="0" err="1">
                  <a:sym typeface="Wingdings" pitchFamily="2" charset="2"/>
                </a:rPr>
                <a:t>Radiobiology</a:t>
              </a:r>
              <a:endParaRPr lang="fr-FR" sz="1400" dirty="0">
                <a:sym typeface="Wingdings" pitchFamily="2" charset="2"/>
              </a:endParaRPr>
            </a:p>
          </p:txBody>
        </p:sp>
        <p:sp>
          <p:nvSpPr>
            <p:cNvPr id="31" name="ZoneTexte 30"/>
            <p:cNvSpPr txBox="1"/>
            <p:nvPr/>
          </p:nvSpPr>
          <p:spPr>
            <a:xfrm>
              <a:off x="4741659" y="5379090"/>
              <a:ext cx="2089265" cy="523220"/>
            </a:xfrm>
            <a:prstGeom prst="rect">
              <a:avLst/>
            </a:prstGeom>
            <a:noFill/>
          </p:spPr>
          <p:txBody>
            <a:bodyPr wrap="square" rtlCol="0">
              <a:spAutoFit/>
            </a:bodyPr>
            <a:lstStyle/>
            <a:p>
              <a:pPr algn="ctr"/>
              <a:r>
                <a:rPr lang="fr-FR" sz="1400" dirty="0"/>
                <a:t>Yolanda </a:t>
              </a:r>
              <a:r>
                <a:rPr lang="fr-FR" sz="1400" dirty="0" err="1"/>
                <a:t>Prezado</a:t>
              </a:r>
              <a:r>
                <a:rPr lang="fr-FR" sz="1400" dirty="0"/>
                <a:t> (IMNC)</a:t>
              </a:r>
            </a:p>
          </p:txBody>
        </p:sp>
      </p:grpSp>
      <p:grpSp>
        <p:nvGrpSpPr>
          <p:cNvPr id="37" name="Groupe 36"/>
          <p:cNvGrpSpPr/>
          <p:nvPr/>
        </p:nvGrpSpPr>
        <p:grpSpPr>
          <a:xfrm>
            <a:off x="4644014" y="3337246"/>
            <a:ext cx="2089265" cy="2324001"/>
            <a:chOff x="6888444" y="3240196"/>
            <a:chExt cx="2089265" cy="2324001"/>
          </a:xfrm>
        </p:grpSpPr>
        <p:pic>
          <p:nvPicPr>
            <p:cNvPr id="22" name="Picture 8" descr="Afficher l'image d'origine"/>
            <p:cNvPicPr>
              <a:picLocks noChangeAspect="1" noChangeArrowheads="1"/>
            </p:cNvPicPr>
            <p:nvPr/>
          </p:nvPicPr>
          <p:blipFill>
            <a:blip r:embed="rId8" cstate="print"/>
            <a:srcRect l="10264" r="13373"/>
            <a:stretch>
              <a:fillRect/>
            </a:stretch>
          </p:blipFill>
          <p:spPr bwMode="auto">
            <a:xfrm>
              <a:off x="7383879" y="3619382"/>
              <a:ext cx="1045228" cy="1368751"/>
            </a:xfrm>
            <a:prstGeom prst="rect">
              <a:avLst/>
            </a:prstGeom>
            <a:noFill/>
          </p:spPr>
        </p:pic>
        <p:sp>
          <p:nvSpPr>
            <p:cNvPr id="27" name="Rectangle 26"/>
            <p:cNvSpPr/>
            <p:nvPr/>
          </p:nvSpPr>
          <p:spPr>
            <a:xfrm>
              <a:off x="6888444" y="3240196"/>
              <a:ext cx="1728192" cy="307777"/>
            </a:xfrm>
            <a:prstGeom prst="rect">
              <a:avLst/>
            </a:prstGeom>
          </p:spPr>
          <p:txBody>
            <a:bodyPr wrap="square">
              <a:spAutoFit/>
            </a:bodyPr>
            <a:lstStyle/>
            <a:p>
              <a:pPr>
                <a:spcBef>
                  <a:spcPts val="600"/>
                </a:spcBef>
              </a:pPr>
              <a:r>
                <a:rPr lang="fr-FR" sz="1400" b="1" dirty="0">
                  <a:sym typeface="Wingdings" pitchFamily="2" charset="2"/>
                </a:rPr>
                <a:t>Detectors R&amp;D</a:t>
              </a:r>
              <a:endParaRPr lang="fr-FR" sz="1400" dirty="0">
                <a:sym typeface="Wingdings" pitchFamily="2" charset="2"/>
              </a:endParaRPr>
            </a:p>
          </p:txBody>
        </p:sp>
        <p:sp>
          <p:nvSpPr>
            <p:cNvPr id="32" name="ZoneTexte 31"/>
            <p:cNvSpPr txBox="1"/>
            <p:nvPr/>
          </p:nvSpPr>
          <p:spPr>
            <a:xfrm>
              <a:off x="6888444" y="5040977"/>
              <a:ext cx="2089265" cy="523220"/>
            </a:xfrm>
            <a:prstGeom prst="rect">
              <a:avLst/>
            </a:prstGeom>
            <a:noFill/>
          </p:spPr>
          <p:txBody>
            <a:bodyPr wrap="square" rtlCol="0">
              <a:spAutoFit/>
            </a:bodyPr>
            <a:lstStyle/>
            <a:p>
              <a:pPr algn="ctr"/>
              <a:r>
                <a:rPr lang="fr-FR" sz="1400" dirty="0"/>
                <a:t>Bernard </a:t>
              </a:r>
              <a:r>
                <a:rPr lang="fr-FR" sz="1400" dirty="0" err="1"/>
                <a:t>Genolini</a:t>
              </a:r>
              <a:r>
                <a:rPr lang="fr-FR" sz="1400" dirty="0"/>
                <a:t> (IPNO)</a:t>
              </a:r>
            </a:p>
          </p:txBody>
        </p:sp>
      </p:grpSp>
      <p:sp>
        <p:nvSpPr>
          <p:cNvPr id="33" name="Rectangle 32"/>
          <p:cNvSpPr/>
          <p:nvPr/>
        </p:nvSpPr>
        <p:spPr>
          <a:xfrm>
            <a:off x="4499998" y="2689756"/>
            <a:ext cx="1403549" cy="523220"/>
          </a:xfrm>
          <a:prstGeom prst="rect">
            <a:avLst/>
          </a:prstGeom>
        </p:spPr>
        <p:txBody>
          <a:bodyPr wrap="none" lIns="91411" tIns="45706" rIns="91411" bIns="45706">
            <a:spAutoFit/>
          </a:bodyPr>
          <a:lstStyle/>
          <a:p>
            <a:pPr algn="ctr"/>
            <a:r>
              <a:rPr lang="fr-FR" sz="1400" dirty="0" err="1"/>
              <a:t>Sergey</a:t>
            </a:r>
            <a:r>
              <a:rPr lang="fr-FR" sz="1400" dirty="0"/>
              <a:t> </a:t>
            </a:r>
            <a:r>
              <a:rPr lang="fr-FR" sz="1400" dirty="0" err="1"/>
              <a:t>Barsuk</a:t>
            </a:r>
            <a:endParaRPr lang="fr-FR" sz="1400" dirty="0"/>
          </a:p>
          <a:p>
            <a:pPr algn="ctr"/>
            <a:r>
              <a:rPr lang="fr-FR" sz="1400" dirty="0"/>
              <a:t> (LAL)</a:t>
            </a:r>
          </a:p>
        </p:txBody>
      </p:sp>
      <p:sp>
        <p:nvSpPr>
          <p:cNvPr id="38" name="Text Box 2"/>
          <p:cNvSpPr txBox="1">
            <a:spLocks noChangeArrowheads="1"/>
          </p:cNvSpPr>
          <p:nvPr/>
        </p:nvSpPr>
        <p:spPr bwMode="auto">
          <a:xfrm>
            <a:off x="0" y="1085"/>
            <a:ext cx="9144005" cy="417156"/>
          </a:xfrm>
          <a:prstGeom prst="rect">
            <a:avLst/>
          </a:prstGeom>
          <a:gradFill rotWithShape="1">
            <a:gsLst>
              <a:gs pos="0">
                <a:srgbClr val="FFFFFF"/>
              </a:gs>
              <a:gs pos="100000">
                <a:srgbClr val="969696"/>
              </a:gs>
            </a:gsLst>
            <a:lin ang="0" scaled="1"/>
          </a:gradFill>
          <a:ln w="9525" algn="ctr">
            <a:noFill/>
            <a:miter lim="800000"/>
            <a:headEnd/>
            <a:tailEnd/>
          </a:ln>
        </p:spPr>
        <p:txBody>
          <a:bodyPr wrap="square"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The </a:t>
            </a:r>
            <a:r>
              <a:rPr lang="en-US" b="1" kern="0" dirty="0">
                <a:solidFill>
                  <a:sysClr val="windowText" lastClr="000000"/>
                </a:solidFill>
                <a:latin typeface="Comic Sans MS" panose="030F0702030302020204" pitchFamily="66" charset="0"/>
                <a:ea typeface="+mn-ea"/>
              </a:rPr>
              <a:t>PRAE Project </a:t>
            </a:r>
          </a:p>
        </p:txBody>
      </p:sp>
      <p:pic>
        <p:nvPicPr>
          <p:cNvPr id="2" name="Image 1" descr="planche-photo2.jp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156176" y="1412777"/>
            <a:ext cx="946544" cy="1224136"/>
          </a:xfrm>
          <a:prstGeom prst="rect">
            <a:avLst/>
          </a:prstGeom>
        </p:spPr>
      </p:pic>
      <p:pic>
        <p:nvPicPr>
          <p:cNvPr id="3" name="Image 2" descr="domi.jpg"/>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668344" y="1340768"/>
            <a:ext cx="974412" cy="1224136"/>
          </a:xfrm>
          <a:prstGeom prst="rect">
            <a:avLst/>
          </a:prstGeom>
        </p:spPr>
      </p:pic>
      <p:sp>
        <p:nvSpPr>
          <p:cNvPr id="4" name="Rectangle 3"/>
          <p:cNvSpPr/>
          <p:nvPr/>
        </p:nvSpPr>
        <p:spPr>
          <a:xfrm>
            <a:off x="5652121" y="2618328"/>
            <a:ext cx="1944216" cy="738664"/>
          </a:xfrm>
          <a:prstGeom prst="rect">
            <a:avLst/>
          </a:prstGeom>
        </p:spPr>
        <p:txBody>
          <a:bodyPr wrap="square" lIns="91411" tIns="45706" rIns="91411" bIns="45706">
            <a:spAutoFit/>
          </a:bodyPr>
          <a:lstStyle/>
          <a:p>
            <a:pPr lvl="0" algn="ctr"/>
            <a:r>
              <a:rPr lang="fr-FR" sz="1400" dirty="0">
                <a:solidFill>
                  <a:srgbClr val="000000"/>
                </a:solidFill>
              </a:rPr>
              <a:t>Patricia</a:t>
            </a:r>
          </a:p>
          <a:p>
            <a:pPr lvl="0" algn="ctr"/>
            <a:r>
              <a:rPr lang="fr-FR" sz="1400" dirty="0">
                <a:solidFill>
                  <a:srgbClr val="000000"/>
                </a:solidFill>
              </a:rPr>
              <a:t> Duchesne</a:t>
            </a:r>
          </a:p>
          <a:p>
            <a:pPr lvl="0" algn="ctr"/>
            <a:r>
              <a:rPr lang="fr-FR" sz="1400" dirty="0">
                <a:solidFill>
                  <a:srgbClr val="000000"/>
                </a:solidFill>
              </a:rPr>
              <a:t> (IPNO)</a:t>
            </a:r>
          </a:p>
        </p:txBody>
      </p:sp>
      <p:sp>
        <p:nvSpPr>
          <p:cNvPr id="5" name="Rectangle 4"/>
          <p:cNvSpPr/>
          <p:nvPr/>
        </p:nvSpPr>
        <p:spPr>
          <a:xfrm>
            <a:off x="6876256" y="2564904"/>
            <a:ext cx="2376264" cy="738664"/>
          </a:xfrm>
          <a:prstGeom prst="rect">
            <a:avLst/>
          </a:prstGeom>
        </p:spPr>
        <p:txBody>
          <a:bodyPr wrap="square" lIns="91411" tIns="45706" rIns="91411" bIns="45706">
            <a:spAutoFit/>
          </a:bodyPr>
          <a:lstStyle/>
          <a:p>
            <a:pPr lvl="0" algn="ctr"/>
            <a:r>
              <a:rPr lang="fr-FR" sz="1400" dirty="0">
                <a:solidFill>
                  <a:srgbClr val="000000"/>
                </a:solidFill>
              </a:rPr>
              <a:t>Dominique</a:t>
            </a:r>
          </a:p>
          <a:p>
            <a:pPr lvl="0" algn="ctr"/>
            <a:r>
              <a:rPr lang="fr-FR" sz="1400" dirty="0">
                <a:solidFill>
                  <a:srgbClr val="000000"/>
                </a:solidFill>
              </a:rPr>
              <a:t>Marchand</a:t>
            </a:r>
          </a:p>
          <a:p>
            <a:pPr lvl="0" algn="ctr"/>
            <a:r>
              <a:rPr lang="fr-FR" sz="1400" dirty="0">
                <a:solidFill>
                  <a:srgbClr val="000000"/>
                </a:solidFill>
              </a:rPr>
              <a:t> (IPNO)</a:t>
            </a:r>
          </a:p>
        </p:txBody>
      </p:sp>
      <p:sp>
        <p:nvSpPr>
          <p:cNvPr id="6" name="Rectangle 5"/>
          <p:cNvSpPr/>
          <p:nvPr/>
        </p:nvSpPr>
        <p:spPr>
          <a:xfrm>
            <a:off x="4509413" y="764704"/>
            <a:ext cx="1214721" cy="523220"/>
          </a:xfrm>
          <a:prstGeom prst="rect">
            <a:avLst/>
          </a:prstGeom>
        </p:spPr>
        <p:txBody>
          <a:bodyPr wrap="none" lIns="91411" tIns="45706" rIns="91411" bIns="45706">
            <a:spAutoFit/>
          </a:bodyPr>
          <a:lstStyle/>
          <a:p>
            <a:pPr algn="ctr"/>
            <a:r>
              <a:rPr lang="en-GB" sz="1400" b="1" dirty="0">
                <a:solidFill>
                  <a:srgbClr val="000000"/>
                </a:solidFill>
              </a:rPr>
              <a:t>Scientific</a:t>
            </a:r>
          </a:p>
          <a:p>
            <a:pPr algn="ctr"/>
            <a:r>
              <a:rPr lang="en-GB" sz="1400" b="1" dirty="0">
                <a:solidFill>
                  <a:srgbClr val="000000"/>
                </a:solidFill>
              </a:rPr>
              <a:t> responsible </a:t>
            </a:r>
            <a:endParaRPr lang="fr-FR" sz="1400" dirty="0"/>
          </a:p>
        </p:txBody>
      </p:sp>
      <p:sp>
        <p:nvSpPr>
          <p:cNvPr id="9" name="Rectangle 8"/>
          <p:cNvSpPr/>
          <p:nvPr/>
        </p:nvSpPr>
        <p:spPr>
          <a:xfrm>
            <a:off x="5847666" y="764704"/>
            <a:ext cx="1244614" cy="523220"/>
          </a:xfrm>
          <a:prstGeom prst="rect">
            <a:avLst/>
          </a:prstGeom>
        </p:spPr>
        <p:txBody>
          <a:bodyPr wrap="none" lIns="91411" tIns="45706" rIns="91411" bIns="45706">
            <a:spAutoFit/>
          </a:bodyPr>
          <a:lstStyle/>
          <a:p>
            <a:pPr algn="ctr"/>
            <a:r>
              <a:rPr lang="en-GB" sz="1400" b="1" dirty="0">
                <a:solidFill>
                  <a:srgbClr val="000000"/>
                </a:solidFill>
              </a:rPr>
              <a:t>Technical</a:t>
            </a:r>
          </a:p>
          <a:p>
            <a:r>
              <a:rPr lang="en-GB" sz="1400" b="1" dirty="0">
                <a:solidFill>
                  <a:srgbClr val="000000"/>
                </a:solidFill>
              </a:rPr>
              <a:t> coordinator</a:t>
            </a:r>
            <a:endParaRPr lang="fr-FR" sz="1400" b="1" dirty="0"/>
          </a:p>
        </p:txBody>
      </p:sp>
      <p:sp>
        <p:nvSpPr>
          <p:cNvPr id="10" name="Rectangle 9"/>
          <p:cNvSpPr/>
          <p:nvPr/>
        </p:nvSpPr>
        <p:spPr>
          <a:xfrm>
            <a:off x="7524329" y="764704"/>
            <a:ext cx="1166768" cy="523220"/>
          </a:xfrm>
          <a:prstGeom prst="rect">
            <a:avLst/>
          </a:prstGeom>
        </p:spPr>
        <p:txBody>
          <a:bodyPr wrap="none" lIns="91411" tIns="45706" rIns="91411" bIns="45706">
            <a:spAutoFit/>
          </a:bodyPr>
          <a:lstStyle/>
          <a:p>
            <a:pPr algn="ctr"/>
            <a:r>
              <a:rPr lang="en-GB" sz="1400" b="1" dirty="0">
                <a:solidFill>
                  <a:srgbClr val="000000"/>
                </a:solidFill>
              </a:rPr>
              <a:t>User’s </a:t>
            </a:r>
          </a:p>
          <a:p>
            <a:pPr algn="ctr"/>
            <a:r>
              <a:rPr lang="en-GB" sz="1400" b="1" dirty="0">
                <a:solidFill>
                  <a:srgbClr val="000000"/>
                </a:solidFill>
              </a:rPr>
              <a:t>coordinator</a:t>
            </a:r>
            <a:endParaRPr lang="fr-FR" sz="1400" b="1" dirty="0"/>
          </a:p>
        </p:txBody>
      </p:sp>
    </p:spTree>
    <p:extLst>
      <p:ext uri="{BB962C8B-B14F-4D97-AF65-F5344CB8AC3E}">
        <p14:creationId xmlns:p14="http://schemas.microsoft.com/office/powerpoint/2010/main" val="175591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7" name="Rectangle 7186"/>
          <p:cNvSpPr/>
          <p:nvPr/>
        </p:nvSpPr>
        <p:spPr bwMode="auto">
          <a:xfrm>
            <a:off x="539552" y="5943600"/>
            <a:ext cx="5040560" cy="914400"/>
          </a:xfrm>
          <a:prstGeom prst="rect">
            <a:avLst/>
          </a:prstGeom>
          <a:solidFill>
            <a:schemeClr val="bg1"/>
          </a:solidFill>
          <a:ln w="9525" cap="flat" cmpd="sng" algn="ctr">
            <a:noFill/>
            <a:prstDash val="solid"/>
            <a:round/>
            <a:headEnd type="none" w="med" len="med"/>
            <a:tailEnd type="none" w="med" len="med"/>
          </a:ln>
          <a:effectLst/>
        </p:spPr>
        <p:txBody>
          <a:bodyPr vert="horz" wrap="square" lIns="91411" tIns="45706" rIns="91411" bIns="45706" numCol="1" rtlCol="0" anchor="t" anchorCtr="0" compatLnSpc="1">
            <a:prstTxWarp prst="textNoShape">
              <a:avLst/>
            </a:prstTxWarp>
          </a:bodyPr>
          <a:lstStyle/>
          <a:p>
            <a:pPr algn="r" defTabSz="914118" eaLnBrk="1" hangingPunct="1"/>
            <a:endParaRPr lang="fr-FR">
              <a:latin typeface="Comic Sans MS" pitchFamily="66" charset="0"/>
            </a:endParaRPr>
          </a:p>
        </p:txBody>
      </p:sp>
      <p:sp>
        <p:nvSpPr>
          <p:cNvPr id="7" name="Text Box 2"/>
          <p:cNvSpPr txBox="1">
            <a:spLocks noChangeArrowheads="1"/>
          </p:cNvSpPr>
          <p:nvPr/>
        </p:nvSpPr>
        <p:spPr bwMode="auto">
          <a:xfrm>
            <a:off x="-3174" y="20826"/>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PRAE in one slide</a:t>
            </a:r>
          </a:p>
        </p:txBody>
      </p:sp>
      <p:sp>
        <p:nvSpPr>
          <p:cNvPr id="88" name="AutoShape 22"/>
          <p:cNvSpPr>
            <a:spLocks noChangeArrowheads="1"/>
          </p:cNvSpPr>
          <p:nvPr/>
        </p:nvSpPr>
        <p:spPr bwMode="auto">
          <a:xfrm>
            <a:off x="32880517" y="27100710"/>
            <a:ext cx="5574162" cy="1331361"/>
          </a:xfrm>
          <a:prstGeom prst="roundRect">
            <a:avLst>
              <a:gd name="adj" fmla="val 16667"/>
            </a:avLst>
          </a:prstGeom>
          <a:solidFill>
            <a:schemeClr val="accent6"/>
          </a:solidFill>
          <a:ln w="9525">
            <a:noFill/>
            <a:round/>
            <a:headEnd/>
            <a:tailEnd/>
          </a:ln>
        </p:spPr>
        <p:txBody>
          <a:bodyPr wrap="none" lIns="95250" tIns="47627" rIns="95250" bIns="47627" anchor="ctr"/>
          <a:lstStyle/>
          <a:p>
            <a:pPr algn="ctr" defTabSz="4715015">
              <a:spcBef>
                <a:spcPct val="50000"/>
              </a:spcBef>
            </a:pPr>
            <a:r>
              <a:rPr lang="en-US" altLang="zh-CN" sz="4600" b="1" dirty="0">
                <a:solidFill>
                  <a:schemeClr val="bg1"/>
                </a:solidFill>
                <a:latin typeface="Times New Roman" pitchFamily="18" charset="0"/>
              </a:rPr>
              <a:t>Abstract</a:t>
            </a:r>
          </a:p>
        </p:txBody>
      </p:sp>
      <p:sp>
        <p:nvSpPr>
          <p:cNvPr id="89" name="AutoShape 22"/>
          <p:cNvSpPr>
            <a:spLocks noChangeArrowheads="1"/>
          </p:cNvSpPr>
          <p:nvPr/>
        </p:nvSpPr>
        <p:spPr bwMode="auto">
          <a:xfrm>
            <a:off x="33032918" y="27253110"/>
            <a:ext cx="5574162" cy="1331361"/>
          </a:xfrm>
          <a:prstGeom prst="roundRect">
            <a:avLst>
              <a:gd name="adj" fmla="val 16667"/>
            </a:avLst>
          </a:prstGeom>
          <a:solidFill>
            <a:schemeClr val="accent6"/>
          </a:solidFill>
          <a:ln w="9525">
            <a:noFill/>
            <a:round/>
            <a:headEnd/>
            <a:tailEnd/>
          </a:ln>
        </p:spPr>
        <p:txBody>
          <a:bodyPr wrap="none" lIns="95250" tIns="47627" rIns="95250" bIns="47627" anchor="ctr"/>
          <a:lstStyle/>
          <a:p>
            <a:pPr algn="ctr" defTabSz="4715015">
              <a:spcBef>
                <a:spcPct val="50000"/>
              </a:spcBef>
            </a:pPr>
            <a:r>
              <a:rPr lang="en-US" altLang="zh-CN" sz="4600" b="1" dirty="0">
                <a:solidFill>
                  <a:schemeClr val="bg1"/>
                </a:solidFill>
                <a:latin typeface="Times New Roman" pitchFamily="18" charset="0"/>
              </a:rPr>
              <a:t>Abstract</a:t>
            </a:r>
          </a:p>
        </p:txBody>
      </p:sp>
      <p:sp>
        <p:nvSpPr>
          <p:cNvPr id="90" name="AutoShape 22"/>
          <p:cNvSpPr>
            <a:spLocks noChangeArrowheads="1"/>
          </p:cNvSpPr>
          <p:nvPr/>
        </p:nvSpPr>
        <p:spPr bwMode="auto">
          <a:xfrm>
            <a:off x="33185317" y="27405510"/>
            <a:ext cx="5574162" cy="1331361"/>
          </a:xfrm>
          <a:prstGeom prst="roundRect">
            <a:avLst>
              <a:gd name="adj" fmla="val 16667"/>
            </a:avLst>
          </a:prstGeom>
          <a:solidFill>
            <a:schemeClr val="accent6"/>
          </a:solidFill>
          <a:ln w="9525">
            <a:noFill/>
            <a:round/>
            <a:headEnd/>
            <a:tailEnd/>
          </a:ln>
        </p:spPr>
        <p:txBody>
          <a:bodyPr wrap="none" lIns="95250" tIns="47627" rIns="95250" bIns="47627" anchor="ctr"/>
          <a:lstStyle/>
          <a:p>
            <a:pPr algn="ctr" defTabSz="4715015">
              <a:spcBef>
                <a:spcPct val="50000"/>
              </a:spcBef>
            </a:pPr>
            <a:r>
              <a:rPr lang="en-US" altLang="zh-CN" sz="4600" b="1" dirty="0">
                <a:solidFill>
                  <a:schemeClr val="bg1"/>
                </a:solidFill>
                <a:latin typeface="Times New Roman" pitchFamily="18" charset="0"/>
              </a:rPr>
              <a:t>Abstract</a:t>
            </a:r>
          </a:p>
        </p:txBody>
      </p:sp>
      <p:sp>
        <p:nvSpPr>
          <p:cNvPr id="91" name="AutoShape 22"/>
          <p:cNvSpPr>
            <a:spLocks noChangeArrowheads="1"/>
          </p:cNvSpPr>
          <p:nvPr/>
        </p:nvSpPr>
        <p:spPr bwMode="auto">
          <a:xfrm>
            <a:off x="33337717" y="27557910"/>
            <a:ext cx="5574162" cy="1331361"/>
          </a:xfrm>
          <a:prstGeom prst="roundRect">
            <a:avLst>
              <a:gd name="adj" fmla="val 16667"/>
            </a:avLst>
          </a:prstGeom>
          <a:solidFill>
            <a:schemeClr val="accent6"/>
          </a:solidFill>
          <a:ln w="9525">
            <a:noFill/>
            <a:round/>
            <a:headEnd/>
            <a:tailEnd/>
          </a:ln>
        </p:spPr>
        <p:txBody>
          <a:bodyPr wrap="none" lIns="95250" tIns="47627" rIns="95250" bIns="47627" anchor="ctr"/>
          <a:lstStyle/>
          <a:p>
            <a:pPr algn="ctr" defTabSz="4715015">
              <a:spcBef>
                <a:spcPct val="50000"/>
              </a:spcBef>
            </a:pPr>
            <a:r>
              <a:rPr lang="en-US" altLang="zh-CN" sz="4600" b="1" dirty="0">
                <a:solidFill>
                  <a:schemeClr val="bg1"/>
                </a:solidFill>
                <a:latin typeface="Times New Roman" pitchFamily="18" charset="0"/>
              </a:rPr>
              <a:t>Abstract</a:t>
            </a:r>
          </a:p>
        </p:txBody>
      </p:sp>
      <p:sp>
        <p:nvSpPr>
          <p:cNvPr id="3" name="ZoneTexte 2"/>
          <p:cNvSpPr txBox="1"/>
          <p:nvPr/>
        </p:nvSpPr>
        <p:spPr>
          <a:xfrm>
            <a:off x="6804249" y="652626"/>
            <a:ext cx="2232248" cy="400110"/>
          </a:xfrm>
          <a:prstGeom prst="rect">
            <a:avLst/>
          </a:prstGeom>
          <a:solidFill>
            <a:schemeClr val="accent6"/>
          </a:solidFill>
        </p:spPr>
        <p:txBody>
          <a:bodyPr wrap="square" lIns="91411" tIns="45706" rIns="91411" bIns="45706" rtlCol="0">
            <a:spAutoFit/>
          </a:bodyPr>
          <a:lstStyle/>
          <a:p>
            <a:r>
              <a:rPr lang="fr-FR" sz="1800" dirty="0">
                <a:solidFill>
                  <a:schemeClr val="bg1"/>
                </a:solidFill>
              </a:rPr>
              <a:t>Instrumentation</a:t>
            </a:r>
            <a:r>
              <a:rPr lang="fr-FR" dirty="0" smtClean="0"/>
              <a:t> </a:t>
            </a:r>
            <a:endParaRPr lang="fr-FR" dirty="0"/>
          </a:p>
        </p:txBody>
      </p:sp>
      <p:cxnSp>
        <p:nvCxnSpPr>
          <p:cNvPr id="101" name="Connecteur droit avec flèche 100"/>
          <p:cNvCxnSpPr/>
          <p:nvPr/>
        </p:nvCxnSpPr>
        <p:spPr>
          <a:xfrm flipV="1">
            <a:off x="6732241" y="2276872"/>
            <a:ext cx="345493" cy="1114100"/>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sp>
        <p:nvSpPr>
          <p:cNvPr id="7188" name="Rectangle 7187"/>
          <p:cNvSpPr/>
          <p:nvPr/>
        </p:nvSpPr>
        <p:spPr bwMode="auto">
          <a:xfrm>
            <a:off x="179512" y="5589240"/>
            <a:ext cx="3816424" cy="914400"/>
          </a:xfrm>
          <a:prstGeom prst="rect">
            <a:avLst/>
          </a:prstGeom>
          <a:noFill/>
          <a:ln w="9525" cap="flat" cmpd="sng" algn="ctr">
            <a:noFill/>
            <a:prstDash val="solid"/>
            <a:round/>
            <a:headEnd type="none" w="med" len="med"/>
            <a:tailEnd type="none" w="med" len="med"/>
          </a:ln>
          <a:effectLst/>
        </p:spPr>
        <p:txBody>
          <a:bodyPr vert="horz" wrap="square" lIns="91411" tIns="45706" rIns="91411" bIns="45706" numCol="1" rtlCol="0" anchor="t" anchorCtr="0" compatLnSpc="1">
            <a:prstTxWarp prst="textNoShape">
              <a:avLst/>
            </a:prstTxWarp>
          </a:bodyPr>
          <a:lstStyle/>
          <a:p>
            <a:pPr algn="r" defTabSz="914118" eaLnBrk="1" hangingPunct="1"/>
            <a:endParaRPr lang="fr-FR">
              <a:latin typeface="Comic Sans MS" pitchFamily="66" charset="0"/>
            </a:endParaRPr>
          </a:p>
        </p:txBody>
      </p:sp>
      <p:grpSp>
        <p:nvGrpSpPr>
          <p:cNvPr id="95" name="Grouper 94"/>
          <p:cNvGrpSpPr/>
          <p:nvPr/>
        </p:nvGrpSpPr>
        <p:grpSpPr>
          <a:xfrm>
            <a:off x="192359" y="1700814"/>
            <a:ext cx="8928992" cy="3848703"/>
            <a:chOff x="107504" y="1524513"/>
            <a:chExt cx="8928992" cy="3848703"/>
          </a:xfrm>
        </p:grpSpPr>
        <p:pic>
          <p:nvPicPr>
            <p:cNvPr id="96" name="Image 95" descr="IMG 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7504" y="1524513"/>
              <a:ext cx="8928992" cy="3848703"/>
            </a:xfrm>
            <a:prstGeom prst="rect">
              <a:avLst/>
            </a:prstGeom>
          </p:spPr>
        </p:pic>
        <p:sp>
          <p:nvSpPr>
            <p:cNvPr id="97" name="Rectangle 96"/>
            <p:cNvSpPr/>
            <p:nvPr/>
          </p:nvSpPr>
          <p:spPr>
            <a:xfrm rot="2700000">
              <a:off x="6530976" y="3324760"/>
              <a:ext cx="402528" cy="208480"/>
            </a:xfrm>
            <a:prstGeom prst="rect">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8"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6413127" y="3271980"/>
              <a:ext cx="391121" cy="517060"/>
            </a:xfrm>
            <a:prstGeom prst="rect">
              <a:avLst/>
            </a:prstGeom>
            <a:noFill/>
            <a:ln w="9525">
              <a:noFill/>
              <a:miter lim="800000"/>
              <a:headEnd/>
              <a:tailEnd/>
            </a:ln>
            <a:effectLst/>
          </p:spPr>
        </p:pic>
      </p:grpSp>
      <p:sp>
        <p:nvSpPr>
          <p:cNvPr id="7168" name="Rectangle 7167"/>
          <p:cNvSpPr/>
          <p:nvPr/>
        </p:nvSpPr>
        <p:spPr>
          <a:xfrm>
            <a:off x="8028384" y="3861048"/>
            <a:ext cx="947621" cy="373659"/>
          </a:xfrm>
          <a:prstGeom prst="rect">
            <a:avLst/>
          </a:prstGeom>
          <a:solidFill>
            <a:schemeClr val="accent6"/>
          </a:solidFill>
        </p:spPr>
        <p:txBody>
          <a:bodyPr wrap="none" lIns="91411" tIns="45706" rIns="91411" bIns="45706">
            <a:spAutoFit/>
          </a:bodyPr>
          <a:lstStyle/>
          <a:p>
            <a:pPr lvl="0"/>
            <a:r>
              <a:rPr lang="fr-FR" sz="1800" dirty="0" err="1">
                <a:solidFill>
                  <a:srgbClr val="FFFFFF"/>
                </a:solidFill>
              </a:rPr>
              <a:t>ProRad</a:t>
            </a:r>
            <a:r>
              <a:rPr lang="fr-FR" sz="1800" dirty="0">
                <a:solidFill>
                  <a:srgbClr val="000000"/>
                </a:solidFill>
              </a:rPr>
              <a:t> </a:t>
            </a:r>
          </a:p>
        </p:txBody>
      </p:sp>
      <p:pic>
        <p:nvPicPr>
          <p:cNvPr id="110" name="Espace réservé du contenu 3" descr="2.jpg"/>
          <p:cNvPicPr>
            <a:picLocks noChangeAspect="1"/>
          </p:cNvPicPr>
          <p:nvPr/>
        </p:nvPicPr>
        <p:blipFill>
          <a:blip r:embed="rId4" cstate="print"/>
          <a:stretch>
            <a:fillRect/>
          </a:stretch>
        </p:blipFill>
        <p:spPr>
          <a:xfrm>
            <a:off x="3059833" y="4653136"/>
            <a:ext cx="2520280" cy="2183656"/>
          </a:xfrm>
          <a:prstGeom prst="rect">
            <a:avLst/>
          </a:prstGeom>
          <a:solidFill>
            <a:schemeClr val="accent3">
              <a:lumMod val="75000"/>
            </a:schemeClr>
          </a:solidFill>
        </p:spPr>
      </p:pic>
      <p:sp>
        <p:nvSpPr>
          <p:cNvPr id="94" name="Rectangle 93"/>
          <p:cNvSpPr/>
          <p:nvPr/>
        </p:nvSpPr>
        <p:spPr>
          <a:xfrm>
            <a:off x="2699792" y="6457895"/>
            <a:ext cx="1519784" cy="400081"/>
          </a:xfrm>
          <a:prstGeom prst="rect">
            <a:avLst/>
          </a:prstGeom>
          <a:solidFill>
            <a:schemeClr val="accent6"/>
          </a:solidFill>
        </p:spPr>
        <p:txBody>
          <a:bodyPr wrap="none" lIns="91411" tIns="45706" rIns="91411" bIns="45706">
            <a:spAutoFit/>
          </a:bodyPr>
          <a:lstStyle/>
          <a:p>
            <a:pPr lvl="0"/>
            <a:r>
              <a:rPr lang="fr-FR" sz="1800" dirty="0" err="1">
                <a:solidFill>
                  <a:srgbClr val="FFFFFF"/>
                </a:solidFill>
              </a:rPr>
              <a:t>Radiobiology</a:t>
            </a:r>
            <a:r>
              <a:rPr lang="fr-FR" dirty="0" smtClean="0">
                <a:solidFill>
                  <a:srgbClr val="000000"/>
                </a:solidFill>
              </a:rPr>
              <a:t> </a:t>
            </a:r>
            <a:endParaRPr lang="fr-FR" dirty="0">
              <a:solidFill>
                <a:srgbClr val="000000"/>
              </a:solidFill>
            </a:endParaRPr>
          </a:p>
        </p:txBody>
      </p:sp>
      <p:pic>
        <p:nvPicPr>
          <p:cNvPr id="113" name="Image 112" descr="canon.png"/>
          <p:cNvPicPr>
            <a:picLocks noChangeAspect="1"/>
          </p:cNvPicPr>
          <p:nvPr/>
        </p:nvPicPr>
        <p:blipFill>
          <a:blip r:embed="rId5" cstate="print">
            <a:clrChange>
              <a:clrFrom>
                <a:srgbClr val="FFFFFF"/>
              </a:clrFrom>
              <a:clrTo>
                <a:srgbClr val="FFFFFF">
                  <a:alpha val="0"/>
                </a:srgbClr>
              </a:clrTo>
            </a:clrChange>
          </a:blip>
          <a:srcRect/>
          <a:stretch>
            <a:fillRect/>
          </a:stretch>
        </p:blipFill>
        <p:spPr>
          <a:xfrm>
            <a:off x="2051721" y="2708920"/>
            <a:ext cx="587626" cy="1008112"/>
          </a:xfrm>
          <a:prstGeom prst="rect">
            <a:avLst/>
          </a:prstGeom>
        </p:spPr>
      </p:pic>
      <p:pic>
        <p:nvPicPr>
          <p:cNvPr id="7178" name="Image 7177" descr="HGAS prototypePMB-LAL.tif"/>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79514" y="4998858"/>
            <a:ext cx="2426473" cy="1454478"/>
          </a:xfrm>
          <a:prstGeom prst="rect">
            <a:avLst/>
          </a:prstGeom>
        </p:spPr>
      </p:pic>
      <p:sp>
        <p:nvSpPr>
          <p:cNvPr id="116" name="Rectangle 115"/>
          <p:cNvSpPr/>
          <p:nvPr/>
        </p:nvSpPr>
        <p:spPr>
          <a:xfrm>
            <a:off x="2627784" y="3284984"/>
            <a:ext cx="1008112" cy="307748"/>
          </a:xfrm>
          <a:prstGeom prst="rect">
            <a:avLst/>
          </a:prstGeom>
          <a:solidFill>
            <a:schemeClr val="accent6"/>
          </a:solidFill>
        </p:spPr>
        <p:txBody>
          <a:bodyPr wrap="square" lIns="91411" tIns="45706" rIns="91411" bIns="45706">
            <a:spAutoFit/>
          </a:bodyPr>
          <a:lstStyle/>
          <a:p>
            <a:pPr lvl="0"/>
            <a:r>
              <a:rPr lang="fr-FR" sz="1400" dirty="0" err="1">
                <a:solidFill>
                  <a:srgbClr val="FFFFFF"/>
                </a:solidFill>
              </a:rPr>
              <a:t>RFgun</a:t>
            </a:r>
            <a:endParaRPr lang="fr-FR" sz="1400" dirty="0">
              <a:solidFill>
                <a:srgbClr val="000000"/>
              </a:solidFill>
            </a:endParaRPr>
          </a:p>
        </p:txBody>
      </p:sp>
      <p:sp>
        <p:nvSpPr>
          <p:cNvPr id="117" name="Rectangle 116"/>
          <p:cNvSpPr/>
          <p:nvPr/>
        </p:nvSpPr>
        <p:spPr>
          <a:xfrm>
            <a:off x="1187624" y="5157192"/>
            <a:ext cx="611883" cy="338526"/>
          </a:xfrm>
          <a:prstGeom prst="rect">
            <a:avLst/>
          </a:prstGeom>
          <a:solidFill>
            <a:schemeClr val="accent6"/>
          </a:solidFill>
        </p:spPr>
        <p:txBody>
          <a:bodyPr wrap="none" lIns="91411" tIns="45706" rIns="91411" bIns="45706">
            <a:spAutoFit/>
          </a:bodyPr>
          <a:lstStyle/>
          <a:p>
            <a:pPr lvl="0"/>
            <a:r>
              <a:rPr lang="fr-FR" sz="1400" dirty="0" err="1">
                <a:solidFill>
                  <a:srgbClr val="FFFFFF"/>
                </a:solidFill>
              </a:rPr>
              <a:t>Linac</a:t>
            </a:r>
            <a:r>
              <a:rPr lang="fr-FR" sz="1600" dirty="0" smtClean="0">
                <a:solidFill>
                  <a:srgbClr val="000000"/>
                </a:solidFill>
              </a:rPr>
              <a:t> </a:t>
            </a:r>
            <a:endParaRPr lang="fr-FR" sz="1600" dirty="0">
              <a:solidFill>
                <a:srgbClr val="000000"/>
              </a:solidFill>
            </a:endParaRPr>
          </a:p>
        </p:txBody>
      </p:sp>
      <p:pic>
        <p:nvPicPr>
          <p:cNvPr id="7185" name="Image 7184"/>
          <p:cNvPicPr>
            <a:picLocks noChangeAspect="1"/>
          </p:cNvPicPr>
          <p:nvPr/>
        </p:nvPicPr>
        <p:blipFill>
          <a:blip r:embed="rId7"/>
          <a:stretch>
            <a:fillRect/>
          </a:stretch>
        </p:blipFill>
        <p:spPr>
          <a:xfrm rot="5400000">
            <a:off x="3799383" y="1321297"/>
            <a:ext cx="2651501" cy="2114380"/>
          </a:xfrm>
          <a:prstGeom prst="rect">
            <a:avLst/>
          </a:prstGeom>
        </p:spPr>
      </p:pic>
      <p:sp>
        <p:nvSpPr>
          <p:cNvPr id="128" name="Rectangle 127"/>
          <p:cNvSpPr/>
          <p:nvPr/>
        </p:nvSpPr>
        <p:spPr>
          <a:xfrm>
            <a:off x="3419872" y="836712"/>
            <a:ext cx="1779921" cy="307748"/>
          </a:xfrm>
          <a:prstGeom prst="rect">
            <a:avLst/>
          </a:prstGeom>
          <a:solidFill>
            <a:schemeClr val="accent6"/>
          </a:solidFill>
        </p:spPr>
        <p:txBody>
          <a:bodyPr wrap="none" lIns="91411" tIns="45706" rIns="91411" bIns="45706">
            <a:spAutoFit/>
          </a:bodyPr>
          <a:lstStyle/>
          <a:p>
            <a:pPr lvl="0"/>
            <a:r>
              <a:rPr lang="fr-FR" sz="1400" dirty="0" err="1" smtClean="0">
                <a:solidFill>
                  <a:srgbClr val="FFFFFF"/>
                </a:solidFill>
              </a:rPr>
              <a:t>Energy</a:t>
            </a:r>
            <a:r>
              <a:rPr lang="fr-FR" sz="1400" dirty="0" smtClean="0">
                <a:solidFill>
                  <a:srgbClr val="FFFFFF"/>
                </a:solidFill>
              </a:rPr>
              <a:t> </a:t>
            </a:r>
            <a:r>
              <a:rPr lang="fr-FR" sz="1400" dirty="0" err="1">
                <a:solidFill>
                  <a:srgbClr val="FFFFFF"/>
                </a:solidFill>
              </a:rPr>
              <a:t>compressor</a:t>
            </a:r>
            <a:r>
              <a:rPr lang="fr-FR" sz="1400" dirty="0">
                <a:solidFill>
                  <a:srgbClr val="000000"/>
                </a:solidFill>
              </a:rPr>
              <a:t> </a:t>
            </a:r>
          </a:p>
        </p:txBody>
      </p:sp>
      <p:cxnSp>
        <p:nvCxnSpPr>
          <p:cNvPr id="129" name="Connecteur droit avec flèche 128"/>
          <p:cNvCxnSpPr/>
          <p:nvPr/>
        </p:nvCxnSpPr>
        <p:spPr>
          <a:xfrm flipV="1">
            <a:off x="5076056" y="2276872"/>
            <a:ext cx="216024" cy="1584176"/>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cxnSp>
        <p:nvCxnSpPr>
          <p:cNvPr id="132" name="Connecteur droit avec flèche 131"/>
          <p:cNvCxnSpPr/>
          <p:nvPr/>
        </p:nvCxnSpPr>
        <p:spPr>
          <a:xfrm flipH="1">
            <a:off x="1547664" y="4437112"/>
            <a:ext cx="504056" cy="576064"/>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cxnSp>
        <p:nvCxnSpPr>
          <p:cNvPr id="133" name="Connecteur droit avec flèche 132"/>
          <p:cNvCxnSpPr/>
          <p:nvPr/>
        </p:nvCxnSpPr>
        <p:spPr>
          <a:xfrm flipV="1">
            <a:off x="1475657" y="3284984"/>
            <a:ext cx="576064" cy="576064"/>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pic>
        <p:nvPicPr>
          <p:cNvPr id="147" name="Picture 2"/>
          <p:cNvPicPr>
            <a:picLocks noChangeAspect="1" noChangeArrowheads="1"/>
          </p:cNvPicPr>
          <p:nvPr/>
        </p:nvPicPr>
        <p:blipFill>
          <a:blip r:embed="rId8" cstate="screen"/>
          <a:srcRect/>
          <a:stretch>
            <a:fillRect/>
          </a:stretch>
        </p:blipFill>
        <p:spPr bwMode="auto">
          <a:xfrm>
            <a:off x="35496" y="1196752"/>
            <a:ext cx="4032448" cy="1397802"/>
          </a:xfrm>
          <a:prstGeom prst="rect">
            <a:avLst/>
          </a:prstGeom>
          <a:noFill/>
          <a:ln w="9525">
            <a:noFill/>
            <a:miter lim="800000"/>
            <a:headEnd/>
            <a:tailEnd/>
          </a:ln>
        </p:spPr>
      </p:pic>
      <p:pic>
        <p:nvPicPr>
          <p:cNvPr id="100" name="Image 99"/>
          <p:cNvPicPr>
            <a:picLocks noChangeAspect="1"/>
          </p:cNvPicPr>
          <p:nvPr/>
        </p:nvPicPr>
        <p:blipFill rotWithShape="1">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rcRect l="22291" t="5589" r="8854"/>
          <a:stretch/>
        </p:blipFill>
        <p:spPr>
          <a:xfrm>
            <a:off x="5598799" y="4293096"/>
            <a:ext cx="3581713" cy="2664296"/>
          </a:xfrm>
          <a:prstGeom prst="rect">
            <a:avLst/>
          </a:prstGeom>
        </p:spPr>
      </p:pic>
      <p:cxnSp>
        <p:nvCxnSpPr>
          <p:cNvPr id="107" name="Connecteur droit avec flèche 106"/>
          <p:cNvCxnSpPr/>
          <p:nvPr/>
        </p:nvCxnSpPr>
        <p:spPr>
          <a:xfrm flipH="1">
            <a:off x="5076056" y="4005064"/>
            <a:ext cx="2304256" cy="1152128"/>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cxnSp>
        <p:nvCxnSpPr>
          <p:cNvPr id="105" name="Connecteur droit avec flèche 104"/>
          <p:cNvCxnSpPr/>
          <p:nvPr/>
        </p:nvCxnSpPr>
        <p:spPr>
          <a:xfrm>
            <a:off x="7380312" y="4005064"/>
            <a:ext cx="288032" cy="720080"/>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pic>
        <p:nvPicPr>
          <p:cNvPr id="99" name="Image 98"/>
          <p:cNvPicPr>
            <a:picLocks noChangeAspect="1"/>
          </p:cNvPicPr>
          <p:nvPr/>
        </p:nvPicPr>
        <p:blipFill rotWithShape="1">
          <a:blip r:embed="rId10" cstate="email">
            <a:clrChange>
              <a:clrFrom>
                <a:srgbClr val="FFFFFF"/>
              </a:clrFrom>
              <a:clrTo>
                <a:srgbClr val="FFFFFF">
                  <a:alpha val="0"/>
                </a:srgbClr>
              </a:clrTo>
            </a:clrChange>
            <a:extLst>
              <a:ext uri="{28A0092B-C50C-407E-A947-70E740481C1C}">
                <a14:useLocalDpi xmlns:a14="http://schemas.microsoft.com/office/drawing/2010/main" val="0"/>
              </a:ext>
            </a:extLst>
          </a:blip>
          <a:srcRect l="22554" t="5589" r="24479" b="2817"/>
          <a:stretch/>
        </p:blipFill>
        <p:spPr>
          <a:xfrm>
            <a:off x="6163176" y="548680"/>
            <a:ext cx="2952328" cy="2769687"/>
          </a:xfrm>
          <a:prstGeom prst="rect">
            <a:avLst/>
          </a:prstGeom>
        </p:spPr>
      </p:pic>
      <p:cxnSp>
        <p:nvCxnSpPr>
          <p:cNvPr id="33" name="Connecteur droit avec flèche 32"/>
          <p:cNvCxnSpPr/>
          <p:nvPr/>
        </p:nvCxnSpPr>
        <p:spPr>
          <a:xfrm flipV="1">
            <a:off x="6732240" y="1988840"/>
            <a:ext cx="360040" cy="1368152"/>
          </a:xfrm>
          <a:prstGeom prst="straightConnector1">
            <a:avLst/>
          </a:prstGeom>
          <a:ln w="57150" cmpd="sng">
            <a:solidFill>
              <a:srgbClr val="FF0000"/>
            </a:solidFill>
            <a:headEnd type="none"/>
            <a:tailEnd type="arrow"/>
          </a:ln>
        </p:spPr>
        <p:style>
          <a:lnRef idx="1">
            <a:schemeClr val="dk1"/>
          </a:lnRef>
          <a:fillRef idx="0">
            <a:schemeClr val="dk1"/>
          </a:fillRef>
          <a:effectRef idx="0">
            <a:schemeClr val="dk1"/>
          </a:effectRef>
          <a:fontRef idx="minor">
            <a:schemeClr val="tx1"/>
          </a:fontRef>
        </p:style>
      </p:cxnSp>
      <p:pic>
        <p:nvPicPr>
          <p:cNvPr id="2" name="Image 1" descr="logo_PRAE.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512" y="72008"/>
            <a:ext cx="2411760" cy="112474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174" y="2665419"/>
            <a:ext cx="9147175" cy="422275"/>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smtClean="0">
                <a:solidFill>
                  <a:sysClr val="windowText" lastClr="000000"/>
                </a:solidFill>
                <a:latin typeface="Comic Sans MS" panose="030F0702030302020204" pitchFamily="66" charset="0"/>
                <a:ea typeface="+mn-ea"/>
              </a:rPr>
              <a:t>The </a:t>
            </a:r>
            <a:r>
              <a:rPr lang="en-US" b="1" kern="0" dirty="0">
                <a:solidFill>
                  <a:sysClr val="windowText" lastClr="000000"/>
                </a:solidFill>
                <a:latin typeface="Comic Sans MS" panose="030F0702030302020204" pitchFamily="66" charset="0"/>
                <a:ea typeface="+mn-ea"/>
              </a:rPr>
              <a:t>accelerator construction and related R&amp;D</a:t>
            </a:r>
          </a:p>
        </p:txBody>
      </p:sp>
      <p:sp>
        <p:nvSpPr>
          <p:cNvPr id="11267" name="Text Box 8"/>
          <p:cNvSpPr txBox="1">
            <a:spLocks noChangeArrowheads="1"/>
          </p:cNvSpPr>
          <p:nvPr/>
        </p:nvSpPr>
        <p:spPr bwMode="auto">
          <a:xfrm>
            <a:off x="1116013" y="3249619"/>
            <a:ext cx="7883525" cy="334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71" tIns="60858" rIns="89971" bIns="44986"/>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2pPr>
            <a:lvl3pPr marL="11430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3pPr>
            <a:lvl4pPr marL="16002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4pPr>
            <a:lvl5pPr marL="2057400" indent="-2286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000">
                <a:solidFill>
                  <a:schemeClr val="tx1"/>
                </a:solidFill>
                <a:latin typeface="Comic Sans MS" charset="0"/>
                <a:ea typeface="ＭＳ Ｐゴシック" charset="0"/>
              </a:defRPr>
            </a:lvl9pPr>
          </a:lstStyle>
          <a:p>
            <a:pPr eaLnBrk="1" hangingPunct="1">
              <a:lnSpc>
                <a:spcPct val="150000"/>
              </a:lnSpc>
            </a:pPr>
            <a:endParaRPr lang="en-US" sz="1800" i="1" dirty="0">
              <a:solidFill>
                <a:srgbClr val="000000"/>
              </a:solidFill>
            </a:endParaRPr>
          </a:p>
          <a:p>
            <a:pPr marL="0" lvl="1" eaLnBrk="1" hangingPunct="1">
              <a:lnSpc>
                <a:spcPct val="150000"/>
              </a:lnSpc>
              <a:buFont typeface="Wingdings" charset="0"/>
              <a:buChar char="q"/>
            </a:pPr>
            <a:r>
              <a:rPr lang="en-US" sz="1800" b="1" i="1" dirty="0">
                <a:solidFill>
                  <a:srgbClr val="000000"/>
                </a:solidFill>
              </a:rPr>
              <a:t> </a:t>
            </a:r>
            <a:r>
              <a:rPr lang="en-GB" sz="1800" i="1" dirty="0" smtClean="0">
                <a:solidFill>
                  <a:srgbClr val="000000"/>
                </a:solidFill>
              </a:rPr>
              <a:t>Parameters and Phases</a:t>
            </a:r>
            <a:endParaRPr lang="en-GB" sz="1800" i="1" dirty="0">
              <a:solidFill>
                <a:srgbClr val="000000"/>
              </a:solidFill>
            </a:endParaRPr>
          </a:p>
          <a:p>
            <a:pPr marL="0" lvl="1" eaLnBrk="1" hangingPunct="1">
              <a:lnSpc>
                <a:spcPct val="150000"/>
              </a:lnSpc>
              <a:buFont typeface="Wingdings" charset="0"/>
              <a:buChar char="q"/>
            </a:pPr>
            <a:r>
              <a:rPr lang="en-GB" sz="1800" i="1" dirty="0">
                <a:solidFill>
                  <a:srgbClr val="000000"/>
                </a:solidFill>
              </a:rPr>
              <a:t> </a:t>
            </a:r>
            <a:r>
              <a:rPr lang="en-GB" sz="1800" i="1" dirty="0" smtClean="0">
                <a:solidFill>
                  <a:srgbClr val="000000"/>
                </a:solidFill>
              </a:rPr>
              <a:t>RF gun and </a:t>
            </a:r>
            <a:r>
              <a:rPr lang="en-GB" sz="1800" i="1" dirty="0">
                <a:solidFill>
                  <a:srgbClr val="000000"/>
                </a:solidFill>
              </a:rPr>
              <a:t>H</a:t>
            </a:r>
            <a:r>
              <a:rPr lang="en-GB" sz="1800" i="1" dirty="0" smtClean="0">
                <a:solidFill>
                  <a:srgbClr val="000000"/>
                </a:solidFill>
              </a:rPr>
              <a:t>igh-Gradient </a:t>
            </a:r>
            <a:r>
              <a:rPr lang="en-GB" sz="1800" i="1" dirty="0" err="1" smtClean="0">
                <a:solidFill>
                  <a:srgbClr val="000000"/>
                </a:solidFill>
              </a:rPr>
              <a:t>Linac</a:t>
            </a:r>
            <a:endParaRPr lang="en-GB" sz="1800" i="1" dirty="0">
              <a:solidFill>
                <a:srgbClr val="000000"/>
              </a:solidFill>
            </a:endParaRPr>
          </a:p>
          <a:p>
            <a:pPr marL="0" lvl="1" eaLnBrk="1" hangingPunct="1">
              <a:lnSpc>
                <a:spcPct val="150000"/>
              </a:lnSpc>
              <a:buFont typeface="Wingdings" charset="0"/>
              <a:buChar char="q"/>
            </a:pPr>
            <a:r>
              <a:rPr lang="en-GB" sz="1800" i="1" dirty="0">
                <a:solidFill>
                  <a:srgbClr val="000000"/>
                </a:solidFill>
              </a:rPr>
              <a:t> </a:t>
            </a:r>
            <a:r>
              <a:rPr lang="en-GB" sz="1800" i="1" dirty="0" smtClean="0">
                <a:solidFill>
                  <a:srgbClr val="000000"/>
                </a:solidFill>
              </a:rPr>
              <a:t>Optics design and simulations</a:t>
            </a:r>
          </a:p>
          <a:p>
            <a:pPr marL="0" lvl="1" eaLnBrk="1" hangingPunct="1">
              <a:lnSpc>
                <a:spcPct val="150000"/>
              </a:lnSpc>
              <a:buFont typeface="Wingdings" charset="0"/>
              <a:buChar char="q"/>
            </a:pPr>
            <a:r>
              <a:rPr lang="en-GB" sz="1800" i="1" dirty="0" smtClean="0">
                <a:solidFill>
                  <a:srgbClr val="000000"/>
                </a:solidFill>
              </a:rPr>
              <a:t>Beam diagnostics</a:t>
            </a:r>
            <a:endParaRPr lang="en-GB" sz="1800" i="1"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ChangeArrowheads="1"/>
          </p:cNvSpPr>
          <p:nvPr/>
        </p:nvSpPr>
        <p:spPr bwMode="auto">
          <a:xfrm>
            <a:off x="0" y="6340475"/>
            <a:ext cx="3203575" cy="5270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1" tIns="45706" rIns="91411" bIns="45706"/>
          <a:lstStyle/>
          <a:p>
            <a:pPr algn="r" eaLnBrk="1" hangingPunct="1"/>
            <a:endParaRPr lang="fr-FR"/>
          </a:p>
        </p:txBody>
      </p:sp>
      <p:sp>
        <p:nvSpPr>
          <p:cNvPr id="8" name="Text Box 2"/>
          <p:cNvSpPr txBox="1">
            <a:spLocks noChangeArrowheads="1"/>
          </p:cNvSpPr>
          <p:nvPr/>
        </p:nvSpPr>
        <p:spPr bwMode="auto">
          <a:xfrm>
            <a:off x="-3174" y="-4763"/>
            <a:ext cx="9147175" cy="417156"/>
          </a:xfrm>
          <a:prstGeom prst="rect">
            <a:avLst/>
          </a:prstGeom>
          <a:gradFill rotWithShape="1">
            <a:gsLst>
              <a:gs pos="0">
                <a:srgbClr val="FFFFFF"/>
              </a:gs>
              <a:gs pos="100000">
                <a:srgbClr val="969696"/>
              </a:gs>
            </a:gsLst>
            <a:lin ang="0" scaled="1"/>
          </a:gradFill>
          <a:ln w="9525" algn="ctr">
            <a:noFill/>
            <a:miter lim="800000"/>
            <a:headEnd/>
            <a:tailEnd/>
          </a:ln>
        </p:spPr>
        <p:txBody>
          <a:bodyPr lIns="82920" tIns="41461" rIns="82920" bIns="41461">
            <a:spAutoFit/>
          </a:bodyPr>
          <a:lstStyle/>
          <a:p>
            <a:pPr algn="ctr" defTabSz="829197" eaLnBrk="1" fontAlgn="auto" hangingPunct="1">
              <a:lnSpc>
                <a:spcPct val="110000"/>
              </a:lnSpc>
              <a:spcBef>
                <a:spcPct val="10000"/>
              </a:spcBef>
              <a:spcAft>
                <a:spcPts val="0"/>
              </a:spcAft>
              <a:defRPr/>
            </a:pPr>
            <a:r>
              <a:rPr lang="en-US" b="1" kern="0" dirty="0">
                <a:solidFill>
                  <a:sysClr val="windowText" lastClr="000000"/>
                </a:solidFill>
                <a:latin typeface="Comic Sans MS" panose="030F0702030302020204" pitchFamily="66" charset="0"/>
                <a:ea typeface="+mn-ea"/>
              </a:rPr>
              <a:t>PRAE P</a:t>
            </a:r>
            <a:r>
              <a:rPr lang="en-US" b="1" kern="0" dirty="0" smtClean="0">
                <a:solidFill>
                  <a:sysClr val="windowText" lastClr="000000"/>
                </a:solidFill>
                <a:latin typeface="Comic Sans MS" panose="030F0702030302020204" pitchFamily="66" charset="0"/>
                <a:ea typeface="+mn-ea"/>
              </a:rPr>
              <a:t>arameters and Phases</a:t>
            </a:r>
            <a:endParaRPr lang="en-US" b="1" kern="0" dirty="0">
              <a:solidFill>
                <a:sysClr val="windowText" lastClr="000000"/>
              </a:solidFill>
              <a:latin typeface="Comic Sans MS" panose="030F0702030302020204" pitchFamily="66" charset="0"/>
              <a:ea typeface="+mn-ea"/>
            </a:endParaRPr>
          </a:p>
        </p:txBody>
      </p:sp>
      <p:grpSp>
        <p:nvGrpSpPr>
          <p:cNvPr id="16" name="Grouper 15"/>
          <p:cNvGrpSpPr/>
          <p:nvPr/>
        </p:nvGrpSpPr>
        <p:grpSpPr>
          <a:xfrm>
            <a:off x="0" y="3429000"/>
            <a:ext cx="8844260" cy="3250456"/>
            <a:chOff x="107504" y="1524513"/>
            <a:chExt cx="8928992" cy="3848703"/>
          </a:xfrm>
        </p:grpSpPr>
        <p:pic>
          <p:nvPicPr>
            <p:cNvPr id="35" name="Image 34" descr="IMG 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7504" y="1524513"/>
              <a:ext cx="8928992" cy="3848703"/>
            </a:xfrm>
            <a:prstGeom prst="rect">
              <a:avLst/>
            </a:prstGeom>
          </p:spPr>
        </p:pic>
        <p:sp>
          <p:nvSpPr>
            <p:cNvPr id="36" name="Rectangle 35"/>
            <p:cNvSpPr/>
            <p:nvPr/>
          </p:nvSpPr>
          <p:spPr>
            <a:xfrm rot="2700000">
              <a:off x="6530976" y="3324760"/>
              <a:ext cx="402528" cy="208480"/>
            </a:xfrm>
            <a:prstGeom prst="rect">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7"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6413127" y="3271980"/>
              <a:ext cx="391121" cy="517060"/>
            </a:xfrm>
            <a:prstGeom prst="rect">
              <a:avLst/>
            </a:prstGeom>
            <a:noFill/>
            <a:ln w="9525">
              <a:noFill/>
              <a:miter lim="800000"/>
              <a:headEnd/>
              <a:tailEnd/>
            </a:ln>
            <a:effectLst/>
          </p:spPr>
        </p:pic>
      </p:grpSp>
      <p:sp>
        <p:nvSpPr>
          <p:cNvPr id="17" name="Rectangle 16"/>
          <p:cNvSpPr/>
          <p:nvPr/>
        </p:nvSpPr>
        <p:spPr>
          <a:xfrm>
            <a:off x="6372201" y="5781374"/>
            <a:ext cx="947621" cy="373659"/>
          </a:xfrm>
          <a:prstGeom prst="rect">
            <a:avLst/>
          </a:prstGeom>
          <a:solidFill>
            <a:schemeClr val="accent6"/>
          </a:solidFill>
        </p:spPr>
        <p:txBody>
          <a:bodyPr wrap="none" lIns="91411" tIns="45706" rIns="91411" bIns="45706">
            <a:spAutoFit/>
          </a:bodyPr>
          <a:lstStyle/>
          <a:p>
            <a:pPr lvl="0"/>
            <a:r>
              <a:rPr lang="fr-FR" sz="1800" dirty="0" err="1">
                <a:solidFill>
                  <a:srgbClr val="FFFFFF"/>
                </a:solidFill>
              </a:rPr>
              <a:t>ProRad</a:t>
            </a:r>
            <a:r>
              <a:rPr lang="fr-FR" sz="1800" dirty="0">
                <a:solidFill>
                  <a:srgbClr val="000000"/>
                </a:solidFill>
              </a:rPr>
              <a:t> </a:t>
            </a:r>
          </a:p>
        </p:txBody>
      </p:sp>
      <p:sp>
        <p:nvSpPr>
          <p:cNvPr id="24" name="Rectangle 23"/>
          <p:cNvSpPr/>
          <p:nvPr/>
        </p:nvSpPr>
        <p:spPr>
          <a:xfrm>
            <a:off x="6372201" y="6115424"/>
            <a:ext cx="1519784" cy="400081"/>
          </a:xfrm>
          <a:prstGeom prst="rect">
            <a:avLst/>
          </a:prstGeom>
          <a:solidFill>
            <a:schemeClr val="accent6"/>
          </a:solidFill>
        </p:spPr>
        <p:txBody>
          <a:bodyPr wrap="none" lIns="91411" tIns="45706" rIns="91411" bIns="45706">
            <a:spAutoFit/>
          </a:bodyPr>
          <a:lstStyle/>
          <a:p>
            <a:pPr lvl="0"/>
            <a:r>
              <a:rPr lang="fr-FR" sz="1800" dirty="0" err="1">
                <a:solidFill>
                  <a:srgbClr val="FFFFFF"/>
                </a:solidFill>
              </a:rPr>
              <a:t>Radiobiology</a:t>
            </a:r>
            <a:r>
              <a:rPr lang="fr-FR" dirty="0" smtClean="0">
                <a:solidFill>
                  <a:srgbClr val="000000"/>
                </a:solidFill>
              </a:rPr>
              <a:t> </a:t>
            </a:r>
            <a:endParaRPr lang="fr-FR" dirty="0">
              <a:solidFill>
                <a:srgbClr val="000000"/>
              </a:solidFill>
            </a:endParaRPr>
          </a:p>
        </p:txBody>
      </p:sp>
      <p:sp>
        <p:nvSpPr>
          <p:cNvPr id="28" name="Rectangle 27"/>
          <p:cNvSpPr/>
          <p:nvPr/>
        </p:nvSpPr>
        <p:spPr>
          <a:xfrm>
            <a:off x="539558" y="5733257"/>
            <a:ext cx="998545" cy="373659"/>
          </a:xfrm>
          <a:prstGeom prst="rect">
            <a:avLst/>
          </a:prstGeom>
          <a:solidFill>
            <a:schemeClr val="accent6"/>
          </a:solidFill>
        </p:spPr>
        <p:txBody>
          <a:bodyPr wrap="square" lIns="91411" tIns="45706" rIns="91411" bIns="45706">
            <a:spAutoFit/>
          </a:bodyPr>
          <a:lstStyle/>
          <a:p>
            <a:pPr lvl="0"/>
            <a:r>
              <a:rPr lang="fr-FR" sz="1800" dirty="0" err="1">
                <a:solidFill>
                  <a:srgbClr val="FFFFFF"/>
                </a:solidFill>
              </a:rPr>
              <a:t>RFgun</a:t>
            </a:r>
            <a:endParaRPr lang="fr-FR" sz="1800" dirty="0">
              <a:solidFill>
                <a:srgbClr val="000000"/>
              </a:solidFill>
            </a:endParaRPr>
          </a:p>
        </p:txBody>
      </p:sp>
      <p:sp>
        <p:nvSpPr>
          <p:cNvPr id="29" name="Rectangle 28"/>
          <p:cNvSpPr/>
          <p:nvPr/>
        </p:nvSpPr>
        <p:spPr>
          <a:xfrm>
            <a:off x="2267744" y="5661253"/>
            <a:ext cx="733961" cy="400081"/>
          </a:xfrm>
          <a:prstGeom prst="rect">
            <a:avLst/>
          </a:prstGeom>
          <a:solidFill>
            <a:schemeClr val="accent6"/>
          </a:solidFill>
        </p:spPr>
        <p:txBody>
          <a:bodyPr wrap="none" lIns="91411" tIns="45706" rIns="91411" bIns="45706">
            <a:spAutoFit/>
          </a:bodyPr>
          <a:lstStyle/>
          <a:p>
            <a:pPr lvl="0"/>
            <a:r>
              <a:rPr lang="fr-FR" sz="1800" dirty="0" err="1">
                <a:solidFill>
                  <a:srgbClr val="FFFFFF"/>
                </a:solidFill>
              </a:rPr>
              <a:t>Linac</a:t>
            </a:r>
            <a:r>
              <a:rPr lang="fr-FR" dirty="0" smtClean="0">
                <a:solidFill>
                  <a:srgbClr val="000000"/>
                </a:solidFill>
              </a:rPr>
              <a:t> </a:t>
            </a:r>
            <a:endParaRPr lang="fr-FR" dirty="0">
              <a:solidFill>
                <a:srgbClr val="000000"/>
              </a:solidFill>
            </a:endParaRPr>
          </a:p>
        </p:txBody>
      </p:sp>
      <p:sp>
        <p:nvSpPr>
          <p:cNvPr id="31" name="Rectangle 30"/>
          <p:cNvSpPr/>
          <p:nvPr/>
        </p:nvSpPr>
        <p:spPr>
          <a:xfrm>
            <a:off x="3779913" y="5781374"/>
            <a:ext cx="2235725" cy="369304"/>
          </a:xfrm>
          <a:prstGeom prst="rect">
            <a:avLst/>
          </a:prstGeom>
          <a:solidFill>
            <a:schemeClr val="accent6"/>
          </a:solidFill>
        </p:spPr>
        <p:txBody>
          <a:bodyPr wrap="none" lIns="91411" tIns="45706" rIns="91411" bIns="45706">
            <a:spAutoFit/>
          </a:bodyPr>
          <a:lstStyle/>
          <a:p>
            <a:pPr lvl="0"/>
            <a:r>
              <a:rPr lang="fr-FR" sz="1800" dirty="0" err="1" smtClean="0">
                <a:solidFill>
                  <a:srgbClr val="FFFFFF"/>
                </a:solidFill>
              </a:rPr>
              <a:t>Energy</a:t>
            </a:r>
            <a:r>
              <a:rPr lang="fr-FR" sz="1800" dirty="0" smtClean="0">
                <a:solidFill>
                  <a:srgbClr val="FFFFFF"/>
                </a:solidFill>
              </a:rPr>
              <a:t> </a:t>
            </a:r>
            <a:r>
              <a:rPr lang="fr-FR" sz="1800" dirty="0" err="1" smtClean="0">
                <a:solidFill>
                  <a:srgbClr val="FFFFFF"/>
                </a:solidFill>
              </a:rPr>
              <a:t>compressor</a:t>
            </a:r>
            <a:r>
              <a:rPr lang="fr-FR" sz="1800" dirty="0" smtClean="0">
                <a:solidFill>
                  <a:srgbClr val="000000"/>
                </a:solidFill>
              </a:rPr>
              <a:t> </a:t>
            </a:r>
            <a:endParaRPr lang="fr-FR" sz="1800" dirty="0">
              <a:solidFill>
                <a:srgbClr val="000000"/>
              </a:solidFill>
            </a:endParaRPr>
          </a:p>
        </p:txBody>
      </p:sp>
      <p:graphicFrame>
        <p:nvGraphicFramePr>
          <p:cNvPr id="13" name="Table 8"/>
          <p:cNvGraphicFramePr>
            <a:graphicFrameLocks noGrp="1"/>
          </p:cNvGraphicFramePr>
          <p:nvPr>
            <p:extLst>
              <p:ext uri="{D42A27DB-BD31-4B8C-83A1-F6EECF244321}">
                <p14:modId xmlns:p14="http://schemas.microsoft.com/office/powerpoint/2010/main" val="1875930967"/>
              </p:ext>
            </p:extLst>
          </p:nvPr>
        </p:nvGraphicFramePr>
        <p:xfrm>
          <a:off x="179512" y="597592"/>
          <a:ext cx="4492625" cy="3119440"/>
        </p:xfrm>
        <a:graphic>
          <a:graphicData uri="http://schemas.openxmlformats.org/drawingml/2006/table">
            <a:tbl>
              <a:tblPr/>
              <a:tblGrid>
                <a:gridCol w="2922588">
                  <a:extLst>
                    <a:ext uri="{9D8B030D-6E8A-4147-A177-3AD203B41FA5}">
                      <a16:colId xmlns:a16="http://schemas.microsoft.com/office/drawing/2014/main" xmlns="" val="20000"/>
                    </a:ext>
                  </a:extLst>
                </a:gridCol>
                <a:gridCol w="1570037">
                  <a:extLst>
                    <a:ext uri="{9D8B030D-6E8A-4147-A177-3AD203B41FA5}">
                      <a16:colId xmlns:a16="http://schemas.microsoft.com/office/drawing/2014/main" xmlns="" val="20001"/>
                    </a:ext>
                  </a:extLst>
                </a:gridCol>
              </a:tblGrid>
              <a:tr h="317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charset="0"/>
                          <a:ea typeface="ＭＳ Ｐゴシック" charset="0"/>
                        </a:rPr>
                        <a:t>Beam parameters</a:t>
                      </a: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Arial" charset="0"/>
                          <a:ea typeface="ＭＳ Ｐゴシック" charset="0"/>
                        </a:rPr>
                        <a:t>P</a:t>
                      </a:r>
                      <a:r>
                        <a:rPr kumimoji="0" lang="en-US" sz="1600" b="1" i="0" u="none" strike="noStrike" cap="none" normalizeH="0" baseline="0" dirty="0" err="1" smtClean="0">
                          <a:ln>
                            <a:noFill/>
                          </a:ln>
                          <a:solidFill>
                            <a:schemeClr val="tx1"/>
                          </a:solidFill>
                          <a:effectLst/>
                          <a:latin typeface="Arial" charset="0"/>
                          <a:ea typeface="ＭＳ Ｐゴシック" charset="0"/>
                        </a:rPr>
                        <a:t>hase</a:t>
                      </a:r>
                      <a:r>
                        <a:rPr kumimoji="0" lang="en-US" sz="1600" b="1" i="0" u="none" strike="noStrike" cap="none" normalizeH="0" baseline="0" dirty="0" smtClean="0">
                          <a:ln>
                            <a:noFill/>
                          </a:ln>
                          <a:solidFill>
                            <a:schemeClr val="tx1"/>
                          </a:solidFill>
                          <a:effectLst/>
                          <a:latin typeface="Arial" charset="0"/>
                          <a:ea typeface="ＭＳ Ｐゴシック" charset="0"/>
                        </a:rPr>
                        <a:t> A-B</a:t>
                      </a:r>
                      <a:endParaRPr kumimoji="0" lang="en-US" sz="1600" b="1" i="0" u="none" strike="noStrike" cap="none" normalizeH="0" baseline="0" dirty="0">
                        <a:ln>
                          <a:noFill/>
                        </a:ln>
                        <a:solidFill>
                          <a:schemeClr val="tx1"/>
                        </a:solidFill>
                        <a:effectLst/>
                        <a:latin typeface="Arial" charset="0"/>
                        <a:ea typeface="ＭＳ Ｐゴシック"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306388">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Energy, MeV</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50-70 (100-140)</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1"/>
                  </a:ext>
                </a:extLst>
              </a:tr>
              <a:tr h="306388">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Charge (variable), nC</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0.00005 – 2</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2"/>
                  </a:ext>
                </a:extLst>
              </a:tr>
              <a:tr h="306388">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Normalized emittance, mm.mrad </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1" i="0" u="none" strike="noStrike" cap="none" normalizeH="0" baseline="0">
                          <a:ln>
                            <a:noFill/>
                          </a:ln>
                          <a:solidFill>
                            <a:srgbClr val="FF0000"/>
                          </a:solidFill>
                          <a:effectLst/>
                          <a:latin typeface="Calibri" charset="0"/>
                          <a:ea typeface="ＭＳ Ｐゴシック" charset="0"/>
                          <a:cs typeface="Times New Roman" charset="0"/>
                        </a:rPr>
                        <a:t>3-10</a:t>
                      </a:r>
                      <a:endParaRPr kumimoji="0" lang="en-US"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3"/>
                  </a:ext>
                </a:extLst>
              </a:tr>
              <a:tr h="306388">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RF frequency, GHz</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3.0</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4"/>
                  </a:ext>
                </a:extLst>
              </a:tr>
              <a:tr h="306388">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Repetition rate, Hz</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1" i="0" u="none" strike="noStrike" cap="none" normalizeH="0" baseline="0">
                          <a:ln>
                            <a:noFill/>
                          </a:ln>
                          <a:solidFill>
                            <a:srgbClr val="FF0000"/>
                          </a:solidFill>
                          <a:effectLst/>
                          <a:latin typeface="Calibri" charset="0"/>
                          <a:ea typeface="ＭＳ Ｐゴシック" charset="0"/>
                          <a:cs typeface="Times New Roman" charset="0"/>
                        </a:rPr>
                        <a:t>50</a:t>
                      </a:r>
                      <a:endParaRPr kumimoji="0" lang="en-US"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5"/>
                  </a:ext>
                </a:extLst>
              </a:tr>
              <a:tr h="317500">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Transverse size, mm</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1" i="0" u="none" strike="noStrike" cap="none" normalizeH="0" baseline="0">
                          <a:ln>
                            <a:noFill/>
                          </a:ln>
                          <a:solidFill>
                            <a:srgbClr val="FF0000"/>
                          </a:solidFill>
                          <a:effectLst/>
                          <a:latin typeface="Calibri" charset="0"/>
                          <a:ea typeface="ＭＳ Ｐゴシック" charset="0"/>
                          <a:cs typeface="Times New Roman" charset="0"/>
                        </a:rPr>
                        <a:t>0.5</a:t>
                      </a:r>
                      <a:endParaRPr kumimoji="0" lang="en-US"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6"/>
                  </a:ext>
                </a:extLst>
              </a:tr>
              <a:tr h="317500">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Bunch length, ps </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1" i="0" u="none" strike="noStrike" cap="none" normalizeH="0" baseline="0">
                          <a:ln>
                            <a:noFill/>
                          </a:ln>
                          <a:solidFill>
                            <a:srgbClr val="FF0000"/>
                          </a:solidFill>
                          <a:effectLst/>
                          <a:latin typeface="Calibri" charset="0"/>
                          <a:ea typeface="ＭＳ Ｐゴシック" charset="0"/>
                          <a:cs typeface="Times New Roman" charset="0"/>
                        </a:rPr>
                        <a:t>&lt; 10</a:t>
                      </a:r>
                      <a:endParaRPr kumimoji="0" lang="en-US"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7"/>
                  </a:ext>
                </a:extLst>
              </a:tr>
              <a:tr h="317500">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Energy spread, %</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1" i="0" u="none" strike="noStrike" cap="none" normalizeH="0" baseline="0">
                          <a:ln>
                            <a:noFill/>
                          </a:ln>
                          <a:solidFill>
                            <a:srgbClr val="FF0000"/>
                          </a:solidFill>
                          <a:effectLst/>
                          <a:latin typeface="Calibri" charset="0"/>
                          <a:ea typeface="ＭＳ Ｐゴシック" charset="0"/>
                          <a:cs typeface="Times New Roman" charset="0"/>
                        </a:rPr>
                        <a:t>&lt; 0.2</a:t>
                      </a:r>
                      <a:endParaRPr kumimoji="0" lang="en-US" sz="1600" b="1" i="0" u="none" strike="noStrike" cap="none" normalizeH="0" baseline="0">
                        <a:ln>
                          <a:noFill/>
                        </a:ln>
                        <a:solidFill>
                          <a:srgbClr val="FF0000"/>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xmlns="" val="10008"/>
                  </a:ext>
                </a:extLst>
              </a:tr>
              <a:tr h="317500">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0"/>
                          <a:cs typeface="Times New Roman" charset="0"/>
                        </a:rPr>
                        <a:t>Bunches per pulse </a:t>
                      </a:r>
                      <a:endParaRPr kumimoji="0" lang="en-US"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71995" marR="7199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ts val="200"/>
                        </a:spcBef>
                        <a:spcAft>
                          <a:spcPts val="200"/>
                        </a:spcAft>
                        <a:buClrTx/>
                        <a:buSzTx/>
                        <a:buFontTx/>
                        <a:buNone/>
                        <a:tabLst/>
                      </a:pPr>
                      <a:r>
                        <a:rPr kumimoji="0" lang="en-US" sz="1600" b="0" i="0" u="none" strike="noStrike" cap="none" normalizeH="0" baseline="0" dirty="0">
                          <a:ln>
                            <a:noFill/>
                          </a:ln>
                          <a:solidFill>
                            <a:schemeClr val="tx1"/>
                          </a:solidFill>
                          <a:effectLst/>
                          <a:latin typeface="Calibri" charset="0"/>
                          <a:ea typeface="ＭＳ Ｐゴシック" charset="0"/>
                          <a:cs typeface="Times New Roman" charset="0"/>
                        </a:rPr>
                        <a:t>1</a:t>
                      </a:r>
                      <a:endParaRPr kumimoji="0" lang="en-US" sz="16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71995" marR="7199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xmlns="" val="10009"/>
                  </a:ext>
                </a:extLst>
              </a:tr>
            </a:tbl>
          </a:graphicData>
        </a:graphic>
      </p:graphicFrame>
      <p:sp>
        <p:nvSpPr>
          <p:cNvPr id="38" name="ZoneTexte 37"/>
          <p:cNvSpPr txBox="1"/>
          <p:nvPr/>
        </p:nvSpPr>
        <p:spPr>
          <a:xfrm>
            <a:off x="6516216" y="4365104"/>
            <a:ext cx="2232248" cy="400110"/>
          </a:xfrm>
          <a:prstGeom prst="rect">
            <a:avLst/>
          </a:prstGeom>
          <a:solidFill>
            <a:schemeClr val="accent6"/>
          </a:solidFill>
        </p:spPr>
        <p:txBody>
          <a:bodyPr wrap="square" lIns="91411" tIns="45706" rIns="91411" bIns="45706" rtlCol="0">
            <a:spAutoFit/>
          </a:bodyPr>
          <a:lstStyle/>
          <a:p>
            <a:r>
              <a:rPr lang="fr-FR" sz="1800" dirty="0">
                <a:solidFill>
                  <a:schemeClr val="bg1"/>
                </a:solidFill>
              </a:rPr>
              <a:t>Instrumentation</a:t>
            </a:r>
            <a:r>
              <a:rPr lang="fr-FR" dirty="0" smtClean="0"/>
              <a:t> </a:t>
            </a:r>
            <a:endParaRPr lang="fr-FR" dirty="0"/>
          </a:p>
        </p:txBody>
      </p:sp>
      <p:sp>
        <p:nvSpPr>
          <p:cNvPr id="2" name="Rectangle 1"/>
          <p:cNvSpPr/>
          <p:nvPr/>
        </p:nvSpPr>
        <p:spPr>
          <a:xfrm>
            <a:off x="4716016" y="548680"/>
            <a:ext cx="4176464" cy="1158266"/>
          </a:xfrm>
          <a:prstGeom prst="rect">
            <a:avLst/>
          </a:prstGeom>
        </p:spPr>
        <p:txBody>
          <a:bodyPr wrap="square">
            <a:spAutoFit/>
          </a:bodyPr>
          <a:lstStyle/>
          <a:p>
            <a:pPr>
              <a:lnSpc>
                <a:spcPct val="110000"/>
              </a:lnSpc>
              <a:spcBef>
                <a:spcPts val="1000"/>
              </a:spcBef>
              <a:buFont typeface="Wingdings" charset="0"/>
              <a:buChar char="q"/>
            </a:pPr>
            <a:r>
              <a:rPr lang="en-US" sz="1200" b="1" dirty="0">
                <a:solidFill>
                  <a:srgbClr val="000000"/>
                </a:solidFill>
                <a:ea typeface="MS PGothic" charset="0"/>
                <a:cs typeface="MS PGothic" charset="0"/>
              </a:rPr>
              <a:t>Phase A: </a:t>
            </a:r>
            <a:r>
              <a:rPr lang="en-US" sz="1200" dirty="0">
                <a:solidFill>
                  <a:srgbClr val="000000"/>
                </a:solidFill>
                <a:ea typeface="MS PGothic" charset="0"/>
                <a:cs typeface="MS PGothic" charset="0"/>
              </a:rPr>
              <a:t>RF gun at 50 Hz; 50-70 MeV, two lines:</a:t>
            </a:r>
          </a:p>
          <a:p>
            <a:pPr lvl="1">
              <a:lnSpc>
                <a:spcPct val="110000"/>
              </a:lnSpc>
              <a:spcBef>
                <a:spcPts val="1000"/>
              </a:spcBef>
              <a:buFont typeface="Wingdings" charset="0"/>
              <a:buChar char="q"/>
            </a:pPr>
            <a:r>
              <a:rPr lang="en-GB" sz="1200" dirty="0" smtClean="0">
                <a:solidFill>
                  <a:srgbClr val="000000"/>
                </a:solidFill>
                <a:ea typeface="MS PGothic" charset="0"/>
                <a:cs typeface="MS PGothic" charset="0"/>
              </a:rPr>
              <a:t>Direct: </a:t>
            </a:r>
            <a:r>
              <a:rPr lang="en-GB" sz="1200" dirty="0">
                <a:solidFill>
                  <a:srgbClr val="000000"/>
                </a:solidFill>
                <a:ea typeface="MS PGothic" charset="0"/>
                <a:cs typeface="MS PGothic" charset="0"/>
              </a:rPr>
              <a:t>magnetic chicane for </a:t>
            </a:r>
            <a:r>
              <a:rPr lang="en-GB" sz="1200" dirty="0" err="1" smtClean="0">
                <a:solidFill>
                  <a:srgbClr val="000000"/>
                </a:solidFill>
                <a:ea typeface="MS PGothic" charset="0"/>
                <a:cs typeface="MS PGothic" charset="0"/>
              </a:rPr>
              <a:t>ProRad</a:t>
            </a:r>
            <a:r>
              <a:rPr lang="en-GB" sz="1200" dirty="0" smtClean="0">
                <a:solidFill>
                  <a:srgbClr val="000000"/>
                </a:solidFill>
                <a:ea typeface="MS PGothic" charset="0"/>
                <a:cs typeface="MS PGothic" charset="0"/>
              </a:rPr>
              <a:t> and </a:t>
            </a:r>
            <a:r>
              <a:rPr lang="en-GB" sz="1200" dirty="0">
                <a:solidFill>
                  <a:srgbClr val="000000"/>
                </a:solidFill>
                <a:ea typeface="MS PGothic" charset="0"/>
                <a:cs typeface="MS PGothic" charset="0"/>
              </a:rPr>
              <a:t>radiobiology in mode “Push-Pull” </a:t>
            </a:r>
          </a:p>
          <a:p>
            <a:pPr lvl="1">
              <a:lnSpc>
                <a:spcPct val="110000"/>
              </a:lnSpc>
              <a:spcBef>
                <a:spcPts val="1000"/>
              </a:spcBef>
              <a:buFont typeface="Wingdings" charset="0"/>
              <a:buChar char="q"/>
            </a:pPr>
            <a:r>
              <a:rPr lang="en-GB" sz="1200" dirty="0">
                <a:solidFill>
                  <a:srgbClr val="000000"/>
                </a:solidFill>
                <a:ea typeface="MS PGothic" charset="0"/>
                <a:cs typeface="MS PGothic" charset="0"/>
              </a:rPr>
              <a:t>Deviated: </a:t>
            </a:r>
            <a:r>
              <a:rPr lang="en-GB" sz="1200" dirty="0" smtClean="0">
                <a:solidFill>
                  <a:srgbClr val="000000"/>
                </a:solidFill>
                <a:ea typeface="MS PGothic" charset="0"/>
                <a:cs typeface="MS PGothic" charset="0"/>
              </a:rPr>
              <a:t>for </a:t>
            </a:r>
            <a:r>
              <a:rPr lang="en-GB" sz="1200" dirty="0">
                <a:solidFill>
                  <a:srgbClr val="000000"/>
                </a:solidFill>
                <a:ea typeface="MS PGothic" charset="0"/>
                <a:cs typeface="MS PGothic" charset="0"/>
              </a:rPr>
              <a:t>Instrumentation </a:t>
            </a:r>
          </a:p>
        </p:txBody>
      </p:sp>
      <p:sp>
        <p:nvSpPr>
          <p:cNvPr id="3" name="Rectangle 2"/>
          <p:cNvSpPr/>
          <p:nvPr/>
        </p:nvSpPr>
        <p:spPr>
          <a:xfrm>
            <a:off x="4788024" y="1916832"/>
            <a:ext cx="4032448" cy="1258806"/>
          </a:xfrm>
          <a:prstGeom prst="rect">
            <a:avLst/>
          </a:prstGeom>
        </p:spPr>
        <p:txBody>
          <a:bodyPr wrap="square">
            <a:spAutoFit/>
          </a:bodyPr>
          <a:lstStyle/>
          <a:p>
            <a:pPr>
              <a:lnSpc>
                <a:spcPct val="110000"/>
              </a:lnSpc>
              <a:spcBef>
                <a:spcPts val="300"/>
              </a:spcBef>
              <a:buFont typeface="Wingdings" charset="0"/>
              <a:buChar char="q"/>
            </a:pPr>
            <a:r>
              <a:rPr lang="en-US" sz="1200" b="1" dirty="0">
                <a:solidFill>
                  <a:srgbClr val="000000"/>
                </a:solidFill>
                <a:ea typeface="MS PGothic" charset="0"/>
                <a:cs typeface="MS PGothic" charset="0"/>
              </a:rPr>
              <a:t>Phase B:</a:t>
            </a:r>
            <a:r>
              <a:rPr lang="en-US" sz="1200" dirty="0">
                <a:solidFill>
                  <a:srgbClr val="000000"/>
                </a:solidFill>
                <a:ea typeface="MS PGothic" charset="0"/>
                <a:cs typeface="MS PGothic" charset="0"/>
              </a:rPr>
              <a:t> </a:t>
            </a:r>
          </a:p>
          <a:p>
            <a:pPr lvl="1">
              <a:lnSpc>
                <a:spcPct val="110000"/>
              </a:lnSpc>
              <a:spcBef>
                <a:spcPts val="300"/>
              </a:spcBef>
              <a:buFont typeface="Wingdings" charset="0"/>
              <a:buChar char="q"/>
            </a:pPr>
            <a:r>
              <a:rPr lang="en-US" sz="1200" dirty="0">
                <a:solidFill>
                  <a:srgbClr val="000000"/>
                </a:solidFill>
                <a:ea typeface="MS PGothic" charset="0"/>
                <a:cs typeface="MS PGothic" charset="0"/>
              </a:rPr>
              <a:t>Spectrometer for Instrumentation line</a:t>
            </a:r>
          </a:p>
          <a:p>
            <a:pPr lvl="1">
              <a:lnSpc>
                <a:spcPct val="110000"/>
              </a:lnSpc>
              <a:spcBef>
                <a:spcPts val="300"/>
              </a:spcBef>
              <a:buFont typeface="Wingdings" charset="0"/>
              <a:buChar char="q"/>
            </a:pPr>
            <a:r>
              <a:rPr lang="en-US" sz="1200" dirty="0">
                <a:solidFill>
                  <a:srgbClr val="000000"/>
                </a:solidFill>
                <a:ea typeface="MS PGothic" charset="0"/>
                <a:cs typeface="MS PGothic" charset="0"/>
              </a:rPr>
              <a:t>Scanning </a:t>
            </a:r>
            <a:r>
              <a:rPr lang="en-US" sz="1200" dirty="0" smtClean="0">
                <a:solidFill>
                  <a:srgbClr val="000000"/>
                </a:solidFill>
                <a:ea typeface="MS PGothic" charset="0"/>
                <a:cs typeface="MS PGothic" charset="0"/>
              </a:rPr>
              <a:t>dipole for </a:t>
            </a:r>
            <a:r>
              <a:rPr lang="en-US" sz="1200" dirty="0" err="1" smtClean="0">
                <a:solidFill>
                  <a:srgbClr val="000000"/>
                </a:solidFill>
                <a:ea typeface="MS PGothic" charset="0"/>
                <a:cs typeface="MS PGothic" charset="0"/>
              </a:rPr>
              <a:t>radiobology</a:t>
            </a:r>
            <a:endParaRPr lang="en-US" sz="1200" dirty="0">
              <a:solidFill>
                <a:srgbClr val="000000"/>
              </a:solidFill>
              <a:ea typeface="MS PGothic" charset="0"/>
              <a:cs typeface="MS PGothic" charset="0"/>
            </a:endParaRPr>
          </a:p>
          <a:p>
            <a:pPr lvl="1">
              <a:lnSpc>
                <a:spcPct val="110000"/>
              </a:lnSpc>
              <a:spcBef>
                <a:spcPts val="300"/>
              </a:spcBef>
              <a:buFont typeface="Wingdings" charset="0"/>
              <a:buChar char="q"/>
            </a:pPr>
            <a:r>
              <a:rPr lang="en-US" sz="1200" dirty="0">
                <a:solidFill>
                  <a:srgbClr val="000000"/>
                </a:solidFill>
                <a:ea typeface="MS PGothic" charset="0"/>
                <a:cs typeface="MS PGothic" charset="0"/>
              </a:rPr>
              <a:t>Complete set of channels</a:t>
            </a:r>
          </a:p>
          <a:p>
            <a:pPr lvl="1">
              <a:lnSpc>
                <a:spcPct val="110000"/>
              </a:lnSpc>
              <a:spcBef>
                <a:spcPts val="300"/>
              </a:spcBef>
              <a:buFont typeface="Wingdings" charset="0"/>
              <a:buChar char="q"/>
            </a:pPr>
            <a:r>
              <a:rPr lang="en-US" sz="1200" dirty="0">
                <a:solidFill>
                  <a:srgbClr val="000000"/>
                </a:solidFill>
                <a:ea typeface="MS PGothic" charset="0"/>
                <a:cs typeface="MS PGothic" charset="0"/>
              </a:rPr>
              <a:t>140 MeV</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187010</TotalTime>
  <Words>3304</Words>
  <Application>Microsoft Macintosh PowerPoint</Application>
  <PresentationFormat>Présentation à l'écran (4:3)</PresentationFormat>
  <Paragraphs>418</Paragraphs>
  <Slides>34</Slides>
  <Notes>22</Notes>
  <HiddenSlides>0</HiddenSlides>
  <MMClips>0</MMClips>
  <ScaleCrop>false</ScaleCrop>
  <HeadingPairs>
    <vt:vector size="6" baseType="variant">
      <vt:variant>
        <vt:lpstr>Thème</vt:lpstr>
      </vt:variant>
      <vt:variant>
        <vt:i4>4</vt:i4>
      </vt:variant>
      <vt:variant>
        <vt:lpstr>Liaisons</vt:lpstr>
      </vt:variant>
      <vt:variant>
        <vt:i4>1</vt:i4>
      </vt:variant>
      <vt:variant>
        <vt:lpstr>Titres des diapositives</vt:lpstr>
      </vt:variant>
      <vt:variant>
        <vt:i4>34</vt:i4>
      </vt:variant>
    </vt:vector>
  </HeadingPairs>
  <TitlesOfParts>
    <vt:vector size="39" baseType="lpstr">
      <vt:lpstr>Modèle par défaut</vt:lpstr>
      <vt:lpstr>Default Design</vt:lpstr>
      <vt:lpstr>1_Modèle par défaut</vt:lpstr>
      <vt:lpstr>Office Theme</vt:lpstr>
      <vt:lpstr>\\localhost\Users\angeles\Desktop\ERC\synergy\slides_figures\Macintosh HD:Users:angeles:Desktop:ERC:synergy:B1_section_13Nov.docx!OLE_LINK1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ProRad: the proton radius puzzle </vt:lpstr>
      <vt:lpstr>ProRad: the proton radius puzzle </vt:lpstr>
      <vt:lpstr>ProRad: experiment requirements</vt:lpstr>
      <vt:lpstr>ProRad: experiment requirements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FEVHER Feasibility and Experimental Validation of Very High-Energy Electron Radiotherapy </vt:lpstr>
      <vt:lpstr>Présentation PowerPoint</vt:lpstr>
      <vt:lpstr>Présentation PowerPoint</vt:lpstr>
      <vt:lpstr>Présentation PowerPoint</vt:lpstr>
    </vt:vector>
  </TitlesOfParts>
  <Company>LAL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barsuk</dc:creator>
  <cp:lastModifiedBy>Angeles</cp:lastModifiedBy>
  <cp:revision>1326</cp:revision>
  <dcterms:created xsi:type="dcterms:W3CDTF">2008-05-30T17:39:07Z</dcterms:created>
  <dcterms:modified xsi:type="dcterms:W3CDTF">2018-05-21T20:40:46Z</dcterms:modified>
</cp:coreProperties>
</file>