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83" r:id="rId2"/>
    <p:sldId id="383" r:id="rId3"/>
    <p:sldId id="377" r:id="rId4"/>
    <p:sldId id="359" r:id="rId5"/>
    <p:sldId id="358" r:id="rId6"/>
    <p:sldId id="381" r:id="rId7"/>
    <p:sldId id="384" r:id="rId8"/>
    <p:sldId id="389" r:id="rId9"/>
    <p:sldId id="353" r:id="rId10"/>
    <p:sldId id="362" r:id="rId11"/>
    <p:sldId id="365" r:id="rId12"/>
    <p:sldId id="360" r:id="rId13"/>
    <p:sldId id="366" r:id="rId14"/>
    <p:sldId id="370" r:id="rId15"/>
    <p:sldId id="390" r:id="rId16"/>
  </p:sldIdLst>
  <p:sldSz cx="9144000" cy="6858000" type="screen4x3"/>
  <p:notesSz cx="7053263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2296" y="-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C572E-7ADE-4D5C-92F1-83A2DB04CB46}" type="datetimeFigureOut">
              <a:rPr lang="en-US" smtClean="0"/>
              <a:t>10.10.18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4216C8-B81C-4834-8BDD-A37DE7DFD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65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B0044386-FCCE-0F41-B22C-E3C2F8A417B6}" type="datetimeFigureOut">
              <a:rPr lang="en-US" smtClean="0"/>
              <a:t>10.10.18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0C65AA41-C4F2-034C-A6D7-8E83165BC3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57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59666" indent="-292179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68718" indent="-233744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36205" indent="-233744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03692" indent="-233744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71179" indent="-23374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38666" indent="-23374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06153" indent="-23374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73640" indent="-23374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FCF7EB6-6CFC-4C03-8ED0-C4F14040D435}" type="slidenum">
              <a:rPr lang="en-US" smtClean="0"/>
              <a:pPr eaLnBrk="1" hangingPunct="1"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6345-7FF0-E542-B32D-F78FB3B3EDDE}" type="datetimeFigureOut">
              <a:rPr lang="en-US" smtClean="0"/>
              <a:t>10.10.18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4F92-CC74-A541-9515-FBC80D449E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74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6345-7FF0-E542-B32D-F78FB3B3EDDE}" type="datetimeFigureOut">
              <a:rPr lang="en-US" smtClean="0"/>
              <a:t>10.10.18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4F92-CC74-A541-9515-FBC80D449E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382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6345-7FF0-E542-B32D-F78FB3B3EDDE}" type="datetimeFigureOut">
              <a:rPr lang="en-US" smtClean="0"/>
              <a:t>10.10.18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4F92-CC74-A541-9515-FBC80D449E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9046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6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6345-7FF0-E542-B32D-F78FB3B3EDDE}" type="datetimeFigureOut">
              <a:rPr lang="en-US" smtClean="0"/>
              <a:t>10.10.18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4F92-CC74-A541-9515-FBC80D449E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025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6345-7FF0-E542-B32D-F78FB3B3EDDE}" type="datetimeFigureOut">
              <a:rPr lang="en-US" smtClean="0"/>
              <a:t>10.10.18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4F92-CC74-A541-9515-FBC80D449E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716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6345-7FF0-E542-B32D-F78FB3B3EDDE}" type="datetimeFigureOut">
              <a:rPr lang="en-US" smtClean="0"/>
              <a:t>10.10.18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4F92-CC74-A541-9515-FBC80D449E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094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6345-7FF0-E542-B32D-F78FB3B3EDDE}" type="datetimeFigureOut">
              <a:rPr lang="en-US" smtClean="0"/>
              <a:t>10.10.18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4F92-CC74-A541-9515-FBC80D449E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374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6345-7FF0-E542-B32D-F78FB3B3EDDE}" type="datetimeFigureOut">
              <a:rPr lang="en-US" smtClean="0"/>
              <a:t>10.10.18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4F92-CC74-A541-9515-FBC80D449E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927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6345-7FF0-E542-B32D-F78FB3B3EDDE}" type="datetimeFigureOut">
              <a:rPr lang="en-US" smtClean="0"/>
              <a:t>10.10.18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4F92-CC74-A541-9515-FBC80D449E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6345-7FF0-E542-B32D-F78FB3B3EDDE}" type="datetimeFigureOut">
              <a:rPr lang="en-US" smtClean="0"/>
              <a:t>10.10.18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4F92-CC74-A541-9515-FBC80D449E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46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6345-7FF0-E542-B32D-F78FB3B3EDDE}" type="datetimeFigureOut">
              <a:rPr lang="en-US" smtClean="0"/>
              <a:t>10.10.18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54F92-CC74-A541-9515-FBC80D449E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69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B6345-7FF0-E542-B32D-F78FB3B3EDDE}" type="datetimeFigureOut">
              <a:rPr lang="en-US" smtClean="0"/>
              <a:t>10.10.18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54F92-CC74-A541-9515-FBC80D449E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847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http://www.dspace.org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914" y="899886"/>
            <a:ext cx="7772400" cy="213450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Practical Experiences with </a:t>
            </a:r>
            <a:r>
              <a:rPr lang="en-US" b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DSpace</a:t>
            </a:r>
            <a: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 </a:t>
            </a:r>
            <a: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Tanzania</a:t>
            </a:r>
            <a:r>
              <a:rPr lang="en-GB" b="1" dirty="0">
                <a:solidFill>
                  <a:srgbClr val="CCECFF"/>
                </a:solidFill>
                <a:latin typeface="Arial" charset="0"/>
              </a:rPr>
              <a:t/>
            </a:r>
            <a:br>
              <a:rPr lang="en-GB" b="1" dirty="0">
                <a:solidFill>
                  <a:srgbClr val="CCECFF"/>
                </a:solidFill>
                <a:latin typeface="Arial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Mosha, G &amp; D. Mwashiuya 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015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90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33670"/>
            <a:ext cx="8229600" cy="5092493"/>
          </a:xfrm>
        </p:spPr>
        <p:txBody>
          <a:bodyPr>
            <a:normAutofit/>
          </a:bodyPr>
          <a:lstStyle/>
          <a:p>
            <a:pPr algn="just"/>
            <a:r>
              <a:rPr lang="en-US" dirty="0" err="1" smtClean="0">
                <a:latin typeface="Bookman Old Style" pitchFamily="18" charset="0"/>
                <a:ea typeface="BatangChe" pitchFamily="49" charset="-127"/>
              </a:rPr>
              <a:t>DSpace</a:t>
            </a:r>
            <a:r>
              <a:rPr lang="en-US" dirty="0" smtClean="0">
                <a:latin typeface="Bookman Old Style" pitchFamily="18" charset="0"/>
                <a:ea typeface="BatangChe" pitchFamily="49" charset="-127"/>
              </a:rPr>
              <a:t> has mechanism </a:t>
            </a:r>
            <a:r>
              <a:rPr lang="en-US" dirty="0">
                <a:latin typeface="Bookman Old Style" pitchFamily="18" charset="0"/>
                <a:ea typeface="BatangChe" pitchFamily="49" charset="-127"/>
              </a:rPr>
              <a:t>to retrieve forgotten </a:t>
            </a:r>
            <a:r>
              <a:rPr lang="en-US" dirty="0" smtClean="0">
                <a:latin typeface="Bookman Old Style" pitchFamily="18" charset="0"/>
                <a:ea typeface="BatangChe" pitchFamily="49" charset="-127"/>
              </a:rPr>
              <a:t>password by sending </a:t>
            </a:r>
            <a:r>
              <a:rPr lang="en-US" dirty="0">
                <a:latin typeface="Bookman Old Style" pitchFamily="18" charset="0"/>
                <a:ea typeface="BatangChe" pitchFamily="49" charset="-127"/>
              </a:rPr>
              <a:t>an email to the end user for retrieving forgotten passwords</a:t>
            </a:r>
            <a:r>
              <a:rPr lang="en-US" dirty="0" smtClean="0">
                <a:latin typeface="Bookman Old Style" pitchFamily="18" charset="0"/>
                <a:ea typeface="BatangChe" pitchFamily="49" charset="-127"/>
              </a:rPr>
              <a:t>.</a:t>
            </a:r>
          </a:p>
          <a:p>
            <a:pPr algn="just"/>
            <a:r>
              <a:rPr lang="en-US" dirty="0" err="1" smtClean="0">
                <a:latin typeface="Bookman Old Style" pitchFamily="18" charset="0"/>
                <a:ea typeface="BatangChe" pitchFamily="49" charset="-127"/>
              </a:rPr>
              <a:t>DSpace</a:t>
            </a:r>
            <a:r>
              <a:rPr lang="en-US" dirty="0" smtClean="0">
                <a:latin typeface="Bookman Old Style" pitchFamily="18" charset="0"/>
                <a:ea typeface="BatangChe" pitchFamily="49" charset="-127"/>
              </a:rPr>
              <a:t> does </a:t>
            </a:r>
            <a:r>
              <a:rPr lang="en-US" dirty="0">
                <a:latin typeface="Bookman Old Style" pitchFamily="18" charset="0"/>
                <a:ea typeface="BatangChe" pitchFamily="49" charset="-127"/>
              </a:rPr>
              <a:t>not have any vendor </a:t>
            </a:r>
            <a:r>
              <a:rPr lang="en-US" dirty="0" smtClean="0">
                <a:latin typeface="Bookman Old Style" pitchFamily="18" charset="0"/>
                <a:ea typeface="BatangChe" pitchFamily="49" charset="-127"/>
              </a:rPr>
              <a:t>lock in  </a:t>
            </a:r>
            <a:r>
              <a:rPr lang="en-US" dirty="0">
                <a:latin typeface="Bookman Old Style" pitchFamily="18" charset="0"/>
                <a:ea typeface="BatangChe" pitchFamily="49" charset="-127"/>
              </a:rPr>
              <a:t>or copyright</a:t>
            </a:r>
            <a:r>
              <a:rPr lang="en-US" dirty="0" smtClean="0">
                <a:latin typeface="Bookman Old Style" pitchFamily="18" charset="0"/>
                <a:ea typeface="BatangChe" pitchFamily="49" charset="-127"/>
              </a:rPr>
              <a:t>, (</a:t>
            </a:r>
            <a:r>
              <a:rPr lang="en-US" dirty="0" smtClean="0">
                <a:latin typeface="Baskerville Old Face" pitchFamily="18" charset="0"/>
                <a:ea typeface="BatangChe" pitchFamily="49" charset="-127"/>
              </a:rPr>
              <a:t>has 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no restriction, everyone can use, study, modify and distribute the software, regardless of a person’s position, wealth, social conditions </a:t>
            </a:r>
            <a:r>
              <a:rPr lang="en-US" dirty="0" smtClean="0">
                <a:latin typeface="Baskerville Old Face" pitchFamily="18" charset="0"/>
                <a:ea typeface="BatangChe" pitchFamily="49" charset="-127"/>
              </a:rPr>
              <a:t>etc.).</a:t>
            </a:r>
            <a:endParaRPr lang="en-US" dirty="0">
              <a:latin typeface="Baskerville Old Face" pitchFamily="18" charset="0"/>
              <a:ea typeface="BatangChe" pitchFamily="49" charset="-127"/>
            </a:endParaRPr>
          </a:p>
          <a:p>
            <a:pPr algn="just"/>
            <a:endParaRPr lang="en-US" dirty="0">
              <a:latin typeface="Bookman Old Style" pitchFamily="18" charset="0"/>
              <a:ea typeface="BatangChe" pitchFamily="49" charset="-127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88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9032"/>
          </a:xfrm>
        </p:spPr>
        <p:txBody>
          <a:bodyPr>
            <a:normAutofit fontScale="90000"/>
          </a:bodyPr>
          <a:lstStyle/>
          <a:p>
            <a:r>
              <a:rPr lang="en-US" dirty="0"/>
              <a:t>Advantages of Dspace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914"/>
            <a:ext cx="8229600" cy="51972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err="1">
                <a:latin typeface="Baskerville Old Face" pitchFamily="18" charset="0"/>
                <a:ea typeface="BatangChe" pitchFamily="49" charset="-127"/>
              </a:rPr>
              <a:t>DSpace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 by default supports to upload the following file formats in </a:t>
            </a:r>
            <a:r>
              <a:rPr lang="en-US" dirty="0" err="1">
                <a:latin typeface="Baskerville Old Face" pitchFamily="18" charset="0"/>
                <a:ea typeface="BatangChe" pitchFamily="49" charset="-127"/>
              </a:rPr>
              <a:t>DSpace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 repository: Adobe PDF, AIFF, audio/basic, BMP, CSS, FMP3, GIF, HTML, image/</a:t>
            </a:r>
            <a:r>
              <a:rPr lang="en-US" dirty="0" err="1">
                <a:latin typeface="Baskerville Old Face" pitchFamily="18" charset="0"/>
                <a:ea typeface="BatangChe" pitchFamily="49" charset="-127"/>
              </a:rPr>
              <a:t>png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, JPEG, Latex, MARC</a:t>
            </a:r>
            <a:r>
              <a:rPr lang="en-US" dirty="0" smtClean="0">
                <a:latin typeface="Baskerville Old Face" pitchFamily="18" charset="0"/>
                <a:ea typeface="BatangChe" pitchFamily="49" charset="-127"/>
              </a:rPr>
              <a:t>, 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Microsoft Excel, Microsoft </a:t>
            </a:r>
            <a:r>
              <a:rPr lang="en-US" dirty="0" err="1">
                <a:latin typeface="Baskerville Old Face" pitchFamily="18" charset="0"/>
                <a:ea typeface="BatangChe" pitchFamily="49" charset="-127"/>
              </a:rPr>
              <a:t>Powerpoint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, Microsoft Project, </a:t>
            </a:r>
            <a:r>
              <a:rPr lang="en-US" dirty="0" smtClean="0">
                <a:latin typeface="Baskerville Old Face" pitchFamily="18" charset="0"/>
                <a:ea typeface="BatangChe" pitchFamily="49" charset="-127"/>
              </a:rPr>
              <a:t>Microsoft 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Word, MPEG, MPEG Audio, </a:t>
            </a:r>
            <a:r>
              <a:rPr lang="en-US" dirty="0" err="1">
                <a:latin typeface="Baskerville Old Face" pitchFamily="18" charset="0"/>
                <a:ea typeface="BatangChe" pitchFamily="49" charset="-127"/>
              </a:rPr>
              <a:t>PhotoCD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, Photoshop, PostScript, Real Audio, RTF, SGML, </a:t>
            </a:r>
            <a:r>
              <a:rPr lang="en-US" dirty="0" err="1">
                <a:latin typeface="Baskerville Old Face" pitchFamily="18" charset="0"/>
                <a:ea typeface="BatangChe" pitchFamily="49" charset="-127"/>
              </a:rPr>
              <a:t>TeX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, Tex dvi, Text, TIFF, Video </a:t>
            </a:r>
            <a:r>
              <a:rPr lang="en-US" dirty="0" err="1">
                <a:latin typeface="Baskerville Old Face" pitchFamily="18" charset="0"/>
                <a:ea typeface="BatangChe" pitchFamily="49" charset="-127"/>
              </a:rPr>
              <a:t>QuickTime,Wav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, Word Perfect, XML</a:t>
            </a:r>
            <a:r>
              <a:rPr lang="en-US" sz="2800" dirty="0">
                <a:latin typeface="Baskerville Old Face" pitchFamily="18" charset="0"/>
                <a:ea typeface="BatangChe" pitchFamily="49" charset="-127"/>
              </a:rPr>
              <a:t>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158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277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Disadvantages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7410"/>
            <a:ext cx="8229600" cy="5158754"/>
          </a:xfrm>
        </p:spPr>
        <p:txBody>
          <a:bodyPr>
            <a:normAutofit/>
          </a:bodyPr>
          <a:lstStyle/>
          <a:p>
            <a:pPr algn="just"/>
            <a:r>
              <a:rPr lang="en-US" sz="3600" dirty="0" err="1" smtClean="0">
                <a:latin typeface="Baskerville Old Face" pitchFamily="18" charset="0"/>
                <a:ea typeface="BatangChe" pitchFamily="49" charset="-127"/>
              </a:rPr>
              <a:t>DSpace</a:t>
            </a:r>
            <a:r>
              <a:rPr lang="en-US" sz="3600" dirty="0" smtClean="0">
                <a:latin typeface="Baskerville Old Face" pitchFamily="18" charset="0"/>
                <a:ea typeface="BatangChe" pitchFamily="49" charset="-127"/>
              </a:rPr>
              <a:t> does not </a:t>
            </a:r>
            <a:r>
              <a:rPr lang="en-US" sz="3600" dirty="0">
                <a:latin typeface="Baskerville Old Face" pitchFamily="18" charset="0"/>
                <a:ea typeface="BatangChe" pitchFamily="49" charset="-127"/>
              </a:rPr>
              <a:t>carry out duplicate checking. If the same digital document is submitted multiple times it gets added into the repository.</a:t>
            </a:r>
          </a:p>
          <a:p>
            <a:pPr algn="just"/>
            <a:r>
              <a:rPr lang="en-US" sz="3600" dirty="0" smtClean="0">
                <a:latin typeface="Baskerville Old Face" pitchFamily="18" charset="0"/>
                <a:ea typeface="BatangChe" pitchFamily="49" charset="-127"/>
              </a:rPr>
              <a:t>System does not </a:t>
            </a:r>
            <a:r>
              <a:rPr lang="en-US" sz="3600" dirty="0">
                <a:latin typeface="Baskerville Old Face" pitchFamily="18" charset="0"/>
                <a:ea typeface="BatangChe" pitchFamily="49" charset="-127"/>
              </a:rPr>
              <a:t>support uploading digital objects from existing URL, the </a:t>
            </a:r>
            <a:r>
              <a:rPr lang="en-US" sz="3600" dirty="0" smtClean="0">
                <a:latin typeface="Baskerville Old Face" pitchFamily="18" charset="0"/>
                <a:ea typeface="BatangChe" pitchFamily="49" charset="-127"/>
              </a:rPr>
              <a:t>document has </a:t>
            </a:r>
            <a:r>
              <a:rPr lang="en-US" sz="3600" dirty="0">
                <a:latin typeface="Baskerville Old Face" pitchFamily="18" charset="0"/>
                <a:ea typeface="BatangChe" pitchFamily="49" charset="-127"/>
              </a:rPr>
              <a:t>to be available on local disk.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492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36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31396"/>
            <a:ext cx="8570686" cy="5118998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>
                <a:latin typeface="Baskerville Old Face" pitchFamily="18" charset="0"/>
                <a:ea typeface="BatangChe" pitchFamily="49" charset="-127"/>
              </a:rPr>
              <a:t>Dspace 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can not support functions supported by Library Information Management System ( cataloguing, circulation, serial management, acquisition) </a:t>
            </a:r>
            <a:r>
              <a:rPr lang="en-US" dirty="0" err="1">
                <a:latin typeface="Baskerville Old Face" pitchFamily="18" charset="0"/>
                <a:ea typeface="BatangChe" pitchFamily="49" charset="-127"/>
              </a:rPr>
              <a:t>DSpace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 was especially designed for creating institutional repository of any </a:t>
            </a:r>
            <a:r>
              <a:rPr lang="en-US" dirty="0" smtClean="0">
                <a:latin typeface="Baskerville Old Face" pitchFamily="18" charset="0"/>
                <a:ea typeface="BatangChe" pitchFamily="49" charset="-127"/>
              </a:rPr>
              <a:t>organization.</a:t>
            </a:r>
          </a:p>
          <a:p>
            <a:r>
              <a:rPr lang="en-US" dirty="0">
                <a:latin typeface="Baskerville Old Face" pitchFamily="18" charset="0"/>
                <a:ea typeface="BatangChe" pitchFamily="49" charset="-127"/>
              </a:rPr>
              <a:t>Dspace does not show on the screen how many documents are retrieved within how many seconds.</a:t>
            </a:r>
          </a:p>
          <a:p>
            <a:r>
              <a:rPr lang="en-US" dirty="0">
                <a:latin typeface="Baskerville Old Face" pitchFamily="18" charset="0"/>
                <a:ea typeface="BatangChe" pitchFamily="49" charset="-127"/>
              </a:rPr>
              <a:t>System does not keep track of existing and inactive members.</a:t>
            </a:r>
          </a:p>
          <a:p>
            <a:pPr marL="0" indent="0" algn="just">
              <a:buNone/>
            </a:pPr>
            <a:endParaRPr lang="en-US" dirty="0">
              <a:latin typeface="Baskerville Old Face" pitchFamily="18" charset="0"/>
              <a:ea typeface="BatangChe" pitchFamily="49" charset="-127"/>
            </a:endParaRPr>
          </a:p>
          <a:p>
            <a:pPr marL="0" indent="0" algn="just">
              <a:buNone/>
            </a:pPr>
            <a:endParaRPr lang="en-US" dirty="0" smtClean="0">
              <a:latin typeface="Baskerville Old Face" pitchFamily="18" charset="0"/>
              <a:ea typeface="BatangChe" pitchFamily="49" charset="-127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09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2284"/>
          </a:xfrm>
        </p:spPr>
        <p:txBody>
          <a:bodyPr/>
          <a:lstStyle/>
          <a:p>
            <a:r>
              <a:rPr lang="en-US" dirty="0" smtClean="0"/>
              <a:t>Disadvantages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6922"/>
            <a:ext cx="8229600" cy="5079241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3600" dirty="0" err="1" smtClean="0">
                <a:latin typeface="Baskerville Old Face" pitchFamily="18" charset="0"/>
                <a:ea typeface="BatangChe" pitchFamily="49" charset="-127"/>
              </a:rPr>
              <a:t>DSpace</a:t>
            </a:r>
            <a:r>
              <a:rPr lang="en-US" sz="3600" dirty="0" smtClean="0">
                <a:latin typeface="Baskerville Old Face" pitchFamily="18" charset="0"/>
                <a:ea typeface="BatangChe" pitchFamily="49" charset="-127"/>
              </a:rPr>
              <a:t> </a:t>
            </a:r>
            <a:r>
              <a:rPr lang="en-US" sz="3600" dirty="0">
                <a:latin typeface="Baskerville Old Face" pitchFamily="18" charset="0"/>
                <a:ea typeface="BatangChe" pitchFamily="49" charset="-127"/>
              </a:rPr>
              <a:t>cannot provide any notification when hardware technology changes are needed</a:t>
            </a:r>
            <a:r>
              <a:rPr lang="en-US" sz="3600" dirty="0" smtClean="0">
                <a:latin typeface="Baskerville Old Face" pitchFamily="18" charset="0"/>
                <a:ea typeface="BatangChe" pitchFamily="49" charset="-127"/>
              </a:rPr>
              <a:t>.</a:t>
            </a:r>
          </a:p>
          <a:p>
            <a:pPr algn="just"/>
            <a:r>
              <a:rPr lang="en-US" sz="3600" dirty="0" err="1" smtClean="0">
                <a:latin typeface="Baskerville Old Face" pitchFamily="18" charset="0"/>
                <a:ea typeface="BatangChe" pitchFamily="49" charset="-127"/>
              </a:rPr>
              <a:t>DSpace</a:t>
            </a:r>
            <a:r>
              <a:rPr lang="en-US" sz="3600" dirty="0" smtClean="0">
                <a:latin typeface="Baskerville Old Face" pitchFamily="18" charset="0"/>
                <a:ea typeface="BatangChe" pitchFamily="49" charset="-127"/>
              </a:rPr>
              <a:t> does not support </a:t>
            </a:r>
            <a:r>
              <a:rPr lang="en-US" sz="3600" dirty="0">
                <a:latin typeface="Baskerville Old Face" pitchFamily="18" charset="0"/>
              </a:rPr>
              <a:t>Z39.50  ( Z39.50 </a:t>
            </a:r>
            <a:r>
              <a:rPr lang="en-US" sz="3600" dirty="0" smtClean="0">
                <a:latin typeface="Baskerville Old Face" pitchFamily="18" charset="0"/>
              </a:rPr>
              <a:t>is used </a:t>
            </a:r>
            <a:r>
              <a:rPr lang="en-US" sz="3600" dirty="0">
                <a:latin typeface="Baskerville Old Face" pitchFamily="18" charset="0"/>
              </a:rPr>
              <a:t>to create a client application that allows users to search and retrieve records within a bibliographic </a:t>
            </a:r>
            <a:r>
              <a:rPr lang="en-US" sz="3600" dirty="0" smtClean="0">
                <a:latin typeface="Baskerville Old Face" pitchFamily="18" charset="0"/>
              </a:rPr>
              <a:t>database)</a:t>
            </a:r>
          </a:p>
          <a:p>
            <a:pPr algn="just"/>
            <a:r>
              <a:rPr lang="en-US" sz="3600" dirty="0">
                <a:latin typeface="Baskerville Old Face" pitchFamily="18" charset="0"/>
                <a:ea typeface="BatangChe" pitchFamily="49" charset="-127"/>
              </a:rPr>
              <a:t>It does not provide citation data</a:t>
            </a:r>
          </a:p>
          <a:p>
            <a:pPr algn="just"/>
            <a:endParaRPr lang="en-US" sz="3600" dirty="0">
              <a:latin typeface="Baskerville Old Face" pitchFamily="18" charset="0"/>
            </a:endParaRPr>
          </a:p>
          <a:p>
            <a:pPr marL="0" indent="0" algn="just">
              <a:buNone/>
            </a:pPr>
            <a:endParaRPr lang="en-US" dirty="0">
              <a:latin typeface="Baskerville Old Face" pitchFamily="18" charset="0"/>
              <a:ea typeface="BatangChe" pitchFamily="49" charset="-127"/>
            </a:endParaRPr>
          </a:p>
          <a:p>
            <a:pPr algn="just"/>
            <a:endParaRPr lang="en-US" dirty="0">
              <a:latin typeface="BatangChe" pitchFamily="49" charset="-127"/>
              <a:ea typeface="BatangChe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27009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8448"/>
          </a:xfrm>
        </p:spPr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3086"/>
            <a:ext cx="8229600" cy="5023077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b="1" dirty="0" smtClean="0">
                <a:latin typeface="Baskerville Old Face" pitchFamily="18" charset="0"/>
              </a:rPr>
              <a:t>There are very few </a:t>
            </a:r>
            <a:r>
              <a:rPr lang="en-US" sz="3600" b="1" dirty="0" err="1" smtClean="0">
                <a:latin typeface="Baskerville Old Face" pitchFamily="18" charset="0"/>
              </a:rPr>
              <a:t>DSpace</a:t>
            </a:r>
            <a:r>
              <a:rPr lang="en-US" sz="3600" b="1" dirty="0" smtClean="0">
                <a:latin typeface="Baskerville Old Face" pitchFamily="18" charset="0"/>
              </a:rPr>
              <a:t> local experts in Tanzania: </a:t>
            </a:r>
          </a:p>
          <a:p>
            <a:pPr marL="0" indent="0" algn="just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latin typeface="Baskerville Old Face" pitchFamily="18" charset="0"/>
              </a:rPr>
              <a:t>Implication: </a:t>
            </a:r>
          </a:p>
          <a:p>
            <a:pPr algn="just"/>
            <a:r>
              <a:rPr lang="en-US" dirty="0" smtClean="0">
                <a:latin typeface="Baskerville Old Face" pitchFamily="18" charset="0"/>
              </a:rPr>
              <a:t>Failure of some institutions in Tanzania to match with released </a:t>
            </a:r>
            <a:r>
              <a:rPr lang="en-US" dirty="0" err="1" smtClean="0">
                <a:latin typeface="Baskerville Old Face" pitchFamily="18" charset="0"/>
              </a:rPr>
              <a:t>DSpace</a:t>
            </a:r>
            <a:r>
              <a:rPr lang="en-US" dirty="0" smtClean="0">
                <a:latin typeface="Baskerville Old Face" pitchFamily="18" charset="0"/>
              </a:rPr>
              <a:t> versions. Currently </a:t>
            </a:r>
            <a:r>
              <a:rPr lang="en-US" dirty="0" err="1" smtClean="0">
                <a:latin typeface="Baskerville Old Face" pitchFamily="18" charset="0"/>
              </a:rPr>
              <a:t>DSpace</a:t>
            </a:r>
            <a:r>
              <a:rPr lang="en-US" dirty="0" smtClean="0">
                <a:latin typeface="Baskerville Old Face" pitchFamily="18" charset="0"/>
              </a:rPr>
              <a:t> is in its 7.0 version, only Nelson Mandela, SUZA  </a:t>
            </a:r>
            <a:r>
              <a:rPr lang="en-US" dirty="0">
                <a:latin typeface="Baskerville Old Face" pitchFamily="18" charset="0"/>
              </a:rPr>
              <a:t>&amp; </a:t>
            </a:r>
            <a:r>
              <a:rPr lang="en-US" dirty="0" smtClean="0">
                <a:latin typeface="Baskerville Old Face" pitchFamily="18" charset="0"/>
              </a:rPr>
              <a:t>UDSM are  currently having version 4 and 5 five respectively. </a:t>
            </a:r>
            <a:endParaRPr lang="en-US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020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smtClean="0">
                <a:latin typeface="Baskerville Old Face" pitchFamily="18" charset="0"/>
              </a:rPr>
              <a:t>Materials </a:t>
            </a:r>
            <a:r>
              <a:rPr lang="en-US" dirty="0">
                <a:latin typeface="Baskerville Old Face" pitchFamily="18" charset="0"/>
              </a:rPr>
              <a:t>in this presentation </a:t>
            </a:r>
            <a:r>
              <a:rPr lang="en-US" dirty="0" smtClean="0">
                <a:latin typeface="Baskerville Old Face" pitchFamily="18" charset="0"/>
              </a:rPr>
              <a:t>are not intended for campaigning  or marketing </a:t>
            </a:r>
            <a:r>
              <a:rPr lang="en-US" dirty="0" err="1" smtClean="0">
                <a:latin typeface="Baskerville Old Face" pitchFamily="18" charset="0"/>
              </a:rPr>
              <a:t>DSpace</a:t>
            </a:r>
            <a:r>
              <a:rPr lang="en-US" dirty="0" smtClean="0">
                <a:latin typeface="Baskerville Old Face" pitchFamily="18" charset="0"/>
              </a:rPr>
              <a:t> software, rather they are based  on our experiences in using </a:t>
            </a:r>
            <a:r>
              <a:rPr lang="en-US" dirty="0" err="1" smtClean="0">
                <a:latin typeface="Baskerville Old Face" pitchFamily="18" charset="0"/>
              </a:rPr>
              <a:t>DSpace</a:t>
            </a:r>
            <a:r>
              <a:rPr lang="en-US" dirty="0" smtClean="0">
                <a:latin typeface="Baskerville Old Face" pitchFamily="18" charset="0"/>
              </a:rPr>
              <a:t> platform. 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2457" y="580571"/>
            <a:ext cx="75038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Disclaimer Statement 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541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2771"/>
          </a:xfrm>
        </p:spPr>
        <p:txBody>
          <a:bodyPr>
            <a:normAutofit fontScale="90000"/>
          </a:bodyPr>
          <a:lstStyle/>
          <a:p>
            <a:r>
              <a:rPr lang="en-GB" altLang="en-US" dirty="0" smtClean="0">
                <a:cs typeface="Tunga" pitchFamily="34" charset="0"/>
              </a:rPr>
              <a:t>What </a:t>
            </a:r>
            <a:r>
              <a:rPr lang="en-GB" altLang="en-US" dirty="0">
                <a:cs typeface="Tunga" pitchFamily="34" charset="0"/>
              </a:rPr>
              <a:t>is </a:t>
            </a:r>
            <a:r>
              <a:rPr lang="en-GB" altLang="en-US" dirty="0" err="1">
                <a:cs typeface="Tunga" pitchFamily="34" charset="0"/>
              </a:rPr>
              <a:t>DSpace</a:t>
            </a:r>
            <a:r>
              <a:rPr lang="en-GB" altLang="en-US" dirty="0">
                <a:cs typeface="Tunga" pitchFamily="34" charset="0"/>
              </a:rPr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7410"/>
            <a:ext cx="8229600" cy="5158754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4000" dirty="0" err="1">
                <a:latin typeface="Baskerville Old Face" pitchFamily="18" charset="0"/>
              </a:rPr>
              <a:t>DSpace</a:t>
            </a:r>
            <a:r>
              <a:rPr lang="en-US" sz="4000" dirty="0">
                <a:latin typeface="Baskerville Old Face" pitchFamily="18" charset="0"/>
              </a:rPr>
              <a:t> is an open source repository software package typically used for </a:t>
            </a:r>
            <a:r>
              <a:rPr lang="en-US" sz="4000" dirty="0" smtClean="0">
                <a:latin typeface="Baskerville Old Face" pitchFamily="18" charset="0"/>
              </a:rPr>
              <a:t>creating open </a:t>
            </a:r>
            <a:r>
              <a:rPr lang="en-US" sz="4000" dirty="0">
                <a:latin typeface="Baskerville Old Face" pitchFamily="18" charset="0"/>
              </a:rPr>
              <a:t>access repositories for scholarly and/or </a:t>
            </a:r>
            <a:r>
              <a:rPr lang="en-US" sz="4000" dirty="0" smtClean="0">
                <a:latin typeface="Baskerville Old Face" pitchFamily="18" charset="0"/>
              </a:rPr>
              <a:t>publishing digital contents. </a:t>
            </a:r>
          </a:p>
          <a:p>
            <a:r>
              <a:rPr lang="en-US" sz="4000" dirty="0" err="1"/>
              <a:t>DSpace</a:t>
            </a:r>
            <a:r>
              <a:rPr lang="en-US" sz="4000" dirty="0"/>
              <a:t> </a:t>
            </a:r>
            <a:r>
              <a:rPr lang="en-US" sz="4000" dirty="0" smtClean="0"/>
              <a:t>allows </a:t>
            </a:r>
            <a:r>
              <a:rPr lang="en-US" sz="4000" dirty="0"/>
              <a:t>to capture, store, index</a:t>
            </a:r>
            <a:r>
              <a:rPr lang="en-US" sz="4000" dirty="0" smtClean="0"/>
              <a:t>, preserve </a:t>
            </a:r>
            <a:r>
              <a:rPr lang="en-US" sz="4000" dirty="0"/>
              <a:t>and distribute </a:t>
            </a:r>
            <a:r>
              <a:rPr lang="en-US" sz="4000" dirty="0" smtClean="0"/>
              <a:t>digital materials including text</a:t>
            </a:r>
            <a:r>
              <a:rPr lang="en-US" sz="4000" dirty="0"/>
              <a:t>, video, audio and data.</a:t>
            </a:r>
            <a:endParaRPr lang="en-US" sz="4000" dirty="0" smtClean="0">
              <a:latin typeface="Baskerville Old Face" pitchFamily="18" charset="0"/>
            </a:endParaRPr>
          </a:p>
          <a:p>
            <a:pPr marL="0" indent="0" algn="just">
              <a:buNone/>
            </a:pPr>
            <a:endParaRPr lang="en-US" altLang="en-US" sz="4000" dirty="0">
              <a:latin typeface="Baskerville Old Face" pitchFamily="18" charset="0"/>
              <a:ea typeface="BatangChe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71141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6848"/>
          </a:xfrm>
        </p:spPr>
        <p:txBody>
          <a:bodyPr>
            <a:normAutofit fontScale="90000"/>
          </a:bodyPr>
          <a:lstStyle/>
          <a:p>
            <a:r>
              <a:rPr lang="en-GB" altLang="en-US" b="1" dirty="0" smtClean="0">
                <a:cs typeface="Tunga" pitchFamily="34" charset="0"/>
              </a:rPr>
              <a:t>Dspace : A </a:t>
            </a:r>
            <a:r>
              <a:rPr lang="en-GB" altLang="en-US" b="1" dirty="0">
                <a:cs typeface="Tunga" pitchFamily="34" charset="0"/>
              </a:rPr>
              <a:t>brief </a:t>
            </a:r>
            <a:r>
              <a:rPr lang="en-GB" altLang="en-US" b="1" dirty="0" smtClean="0">
                <a:cs typeface="Tunga" pitchFamily="34" charset="0"/>
              </a:rPr>
              <a:t>history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6848"/>
            <a:ext cx="8229600" cy="5269820"/>
          </a:xfrm>
        </p:spPr>
        <p:txBody>
          <a:bodyPr>
            <a:normAutofit/>
          </a:bodyPr>
          <a:lstStyle/>
          <a:p>
            <a:pPr indent="-173736">
              <a:buFont typeface="Arial" pitchFamily="34" charset="0"/>
              <a:buChar char="•"/>
              <a:defRPr/>
            </a:pPr>
            <a:r>
              <a:rPr lang="en-GB" altLang="en-US" sz="2800" b="1" dirty="0">
                <a:latin typeface="Bookman Old Style" pitchFamily="18" charset="0"/>
                <a:ea typeface="BatangChe" pitchFamily="49" charset="-127"/>
              </a:rPr>
              <a:t>The beginning: 2000</a:t>
            </a:r>
          </a:p>
          <a:p>
            <a:pPr marL="912114" lvl="1" indent="-342900">
              <a:buFont typeface="Wingdings" pitchFamily="2" charset="2"/>
              <a:buChar char="v"/>
              <a:defRPr/>
            </a:pPr>
            <a:r>
              <a:rPr lang="en-US" dirty="0" err="1" smtClean="0">
                <a:latin typeface="Bookman Old Style" pitchFamily="18" charset="0"/>
                <a:hlinkClick r:id="rId2"/>
              </a:rPr>
              <a:t>DSpace</a:t>
            </a:r>
            <a:r>
              <a:rPr lang="en-US" dirty="0" smtClean="0">
                <a:latin typeface="Bookman Old Style" pitchFamily="18" charset="0"/>
              </a:rPr>
              <a:t> </a:t>
            </a:r>
            <a:r>
              <a:rPr lang="en-US" dirty="0">
                <a:latin typeface="Bookman Old Style" pitchFamily="18" charset="0"/>
              </a:rPr>
              <a:t>was developed by the Massachusetts Institute of Technology (MIT) Libraries and the Hewlett-Packard </a:t>
            </a:r>
            <a:r>
              <a:rPr lang="en-US" dirty="0" smtClean="0">
                <a:latin typeface="Bookman Old Style" pitchFamily="18" charset="0"/>
              </a:rPr>
              <a:t>Labs, </a:t>
            </a:r>
          </a:p>
          <a:p>
            <a:pPr marL="912114" lvl="1" indent="-342900">
              <a:buFont typeface="Wingdings" pitchFamily="2" charset="2"/>
              <a:buChar char="v"/>
              <a:defRPr/>
            </a:pPr>
            <a:r>
              <a:rPr lang="en-US" dirty="0">
                <a:latin typeface="Bookman Old Style" pitchFamily="18" charset="0"/>
              </a:rPr>
              <a:t>I</a:t>
            </a:r>
            <a:r>
              <a:rPr lang="en-US" dirty="0" smtClean="0">
                <a:latin typeface="Bookman Old Style" pitchFamily="18" charset="0"/>
              </a:rPr>
              <a:t>t </a:t>
            </a:r>
            <a:r>
              <a:rPr lang="en-US" dirty="0">
                <a:latin typeface="Bookman Old Style" pitchFamily="18" charset="0"/>
              </a:rPr>
              <a:t>was first released in 2002 and has become one of the most widely used platforms for open access </a:t>
            </a:r>
            <a:r>
              <a:rPr lang="en-US" dirty="0" smtClean="0">
                <a:latin typeface="Bookman Old Style" pitchFamily="18" charset="0"/>
              </a:rPr>
              <a:t>publishing. </a:t>
            </a:r>
          </a:p>
          <a:p>
            <a:pPr indent="-173736">
              <a:buFont typeface="Arial" pitchFamily="34" charset="0"/>
              <a:buChar char="•"/>
              <a:defRPr/>
            </a:pPr>
            <a:r>
              <a:rPr lang="en-GB" altLang="en-US" sz="2800" b="1" dirty="0" smtClean="0">
                <a:latin typeface="Bookman Old Style" pitchFamily="18" charset="0"/>
                <a:ea typeface="BatangChe" pitchFamily="49" charset="-127"/>
              </a:rPr>
              <a:t>Software </a:t>
            </a:r>
            <a:r>
              <a:rPr lang="en-GB" altLang="en-US" sz="2800" b="1" dirty="0">
                <a:latin typeface="Bookman Old Style" pitchFamily="18" charset="0"/>
                <a:ea typeface="BatangChe" pitchFamily="49" charset="-127"/>
              </a:rPr>
              <a:t>releases</a:t>
            </a:r>
            <a:r>
              <a:rPr lang="en-GB" altLang="en-US" sz="2800" dirty="0">
                <a:latin typeface="Bookman Old Style" pitchFamily="18" charset="0"/>
                <a:ea typeface="BatangChe" pitchFamily="49" charset="-127"/>
              </a:rPr>
              <a:t>:</a:t>
            </a:r>
          </a:p>
          <a:p>
            <a:pPr lvl="1" indent="-173736">
              <a:buFont typeface="Arial" pitchFamily="34" charset="0"/>
              <a:buChar char="•"/>
              <a:defRPr/>
            </a:pPr>
            <a:r>
              <a:rPr lang="en-GB" altLang="en-US" dirty="0">
                <a:latin typeface="Bookman Old Style" pitchFamily="18" charset="0"/>
                <a:ea typeface="BatangChe" pitchFamily="49" charset="-127"/>
              </a:rPr>
              <a:t>Multiple versions – from 1.0 to </a:t>
            </a:r>
            <a:r>
              <a:rPr lang="en-GB" altLang="en-US" dirty="0" smtClean="0">
                <a:latin typeface="Bookman Old Style" pitchFamily="18" charset="0"/>
                <a:ea typeface="BatangChe" pitchFamily="49" charset="-127"/>
              </a:rPr>
              <a:t>6.3  </a:t>
            </a:r>
            <a:r>
              <a:rPr lang="en-GB" altLang="en-US" dirty="0">
                <a:latin typeface="Bookman Old Style" pitchFamily="18" charset="0"/>
                <a:ea typeface="BatangChe" pitchFamily="49" charset="-127"/>
              </a:rPr>
              <a:t>current </a:t>
            </a:r>
            <a:r>
              <a:rPr lang="en-GB" altLang="en-US" dirty="0" smtClean="0">
                <a:latin typeface="Bookman Old Style" pitchFamily="18" charset="0"/>
                <a:ea typeface="BatangChe" pitchFamily="49" charset="-127"/>
              </a:rPr>
              <a:t>and stable version</a:t>
            </a:r>
            <a:endParaRPr lang="en-GB" altLang="en-US" dirty="0">
              <a:latin typeface="Bookman Old Style" pitchFamily="18" charset="0"/>
              <a:ea typeface="BatangChe" pitchFamily="49" charset="-127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13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cs typeface="Tunga" pitchFamily="34" charset="0"/>
              </a:rPr>
              <a:t>What can be stored in </a:t>
            </a:r>
            <a:r>
              <a:rPr lang="en-GB" altLang="en-US" dirty="0" err="1">
                <a:cs typeface="Tunga" pitchFamily="34" charset="0"/>
              </a:rPr>
              <a:t>DSpace</a:t>
            </a:r>
            <a:r>
              <a:rPr lang="en-GB" altLang="en-US" dirty="0">
                <a:cs typeface="Tunga" pitchFamily="34" charset="0"/>
              </a:rPr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69164" indent="0">
              <a:buNone/>
              <a:defRPr/>
            </a:pPr>
            <a:r>
              <a:rPr lang="en-US" altLang="en-US" dirty="0" err="1">
                <a:latin typeface="Baskerville Old Face" pitchFamily="18" charset="0"/>
                <a:ea typeface="BatangChe" pitchFamily="49" charset="-127"/>
              </a:rPr>
              <a:t>DSpace</a:t>
            </a:r>
            <a:r>
              <a:rPr lang="en-US" altLang="en-US" dirty="0">
                <a:latin typeface="Baskerville Old Face" pitchFamily="18" charset="0"/>
                <a:ea typeface="BatangChe" pitchFamily="49" charset="-127"/>
              </a:rPr>
              <a:t> can be used to store any type of digital medium. Examples include:</a:t>
            </a:r>
            <a:endParaRPr lang="en-GB" altLang="en-US" dirty="0">
              <a:latin typeface="Baskerville Old Face" pitchFamily="18" charset="0"/>
              <a:ea typeface="BatangChe" pitchFamily="49" charset="-127"/>
            </a:endParaRPr>
          </a:p>
          <a:p>
            <a:pPr lvl="1" indent="-173736">
              <a:buFont typeface="Arial" pitchFamily="34" charset="0"/>
              <a:buChar char="•"/>
              <a:defRPr/>
            </a:pPr>
            <a:r>
              <a:rPr lang="en-US" altLang="en-US" dirty="0">
                <a:latin typeface="Baskerville Old Face" pitchFamily="18" charset="0"/>
                <a:ea typeface="BatangChe" pitchFamily="49" charset="-127"/>
              </a:rPr>
              <a:t>Journal papers</a:t>
            </a:r>
            <a:endParaRPr lang="en-GB" altLang="en-US" dirty="0">
              <a:latin typeface="Baskerville Old Face" pitchFamily="18" charset="0"/>
              <a:ea typeface="BatangChe" pitchFamily="49" charset="-127"/>
            </a:endParaRPr>
          </a:p>
          <a:p>
            <a:pPr lvl="1" indent="-173736">
              <a:buFont typeface="Arial" pitchFamily="34" charset="0"/>
              <a:buChar char="•"/>
              <a:defRPr/>
            </a:pPr>
            <a:r>
              <a:rPr lang="en-US" altLang="en-US" dirty="0">
                <a:latin typeface="Baskerville Old Face" pitchFamily="18" charset="0"/>
                <a:ea typeface="BatangChe" pitchFamily="49" charset="-127"/>
              </a:rPr>
              <a:t>Data sets</a:t>
            </a:r>
            <a:endParaRPr lang="en-GB" altLang="en-US" dirty="0">
              <a:latin typeface="Baskerville Old Face" pitchFamily="18" charset="0"/>
              <a:ea typeface="BatangChe" pitchFamily="49" charset="-127"/>
            </a:endParaRPr>
          </a:p>
          <a:p>
            <a:pPr lvl="1" indent="-173736">
              <a:buFont typeface="Arial" pitchFamily="34" charset="0"/>
              <a:buChar char="•"/>
              <a:defRPr/>
            </a:pPr>
            <a:r>
              <a:rPr lang="en-US" altLang="en-US" dirty="0" smtClean="0">
                <a:latin typeface="Baskerville Old Face" pitchFamily="18" charset="0"/>
                <a:ea typeface="BatangChe" pitchFamily="49" charset="-127"/>
              </a:rPr>
              <a:t>Theses</a:t>
            </a:r>
            <a:endParaRPr lang="en-GB" altLang="en-US" dirty="0">
              <a:latin typeface="Baskerville Old Face" pitchFamily="18" charset="0"/>
              <a:ea typeface="BatangChe" pitchFamily="49" charset="-127"/>
            </a:endParaRPr>
          </a:p>
          <a:p>
            <a:pPr lvl="1" indent="-173736">
              <a:buFont typeface="Arial" pitchFamily="34" charset="0"/>
              <a:buChar char="•"/>
              <a:defRPr/>
            </a:pPr>
            <a:r>
              <a:rPr lang="en-US" altLang="en-US" dirty="0">
                <a:latin typeface="Baskerville Old Face" pitchFamily="18" charset="0"/>
                <a:ea typeface="BatangChe" pitchFamily="49" charset="-127"/>
              </a:rPr>
              <a:t>Reports</a:t>
            </a:r>
            <a:endParaRPr lang="en-GB" altLang="en-US" dirty="0">
              <a:latin typeface="Baskerville Old Face" pitchFamily="18" charset="0"/>
              <a:ea typeface="BatangChe" pitchFamily="49" charset="-127"/>
            </a:endParaRPr>
          </a:p>
          <a:p>
            <a:pPr lvl="1" indent="-173736">
              <a:buFont typeface="Arial" pitchFamily="34" charset="0"/>
              <a:buChar char="•"/>
              <a:defRPr/>
            </a:pPr>
            <a:r>
              <a:rPr lang="en-US" altLang="en-US" dirty="0">
                <a:latin typeface="Baskerville Old Face" pitchFamily="18" charset="0"/>
                <a:ea typeface="BatangChe" pitchFamily="49" charset="-127"/>
              </a:rPr>
              <a:t>Conference posters</a:t>
            </a:r>
            <a:endParaRPr lang="en-GB" altLang="en-US" dirty="0">
              <a:latin typeface="Baskerville Old Face" pitchFamily="18" charset="0"/>
              <a:ea typeface="BatangChe" pitchFamily="49" charset="-127"/>
            </a:endParaRPr>
          </a:p>
          <a:p>
            <a:pPr lvl="1" indent="-173736">
              <a:buFont typeface="Arial" pitchFamily="34" charset="0"/>
              <a:buChar char="•"/>
              <a:defRPr/>
            </a:pPr>
            <a:r>
              <a:rPr lang="en-US" altLang="en-US" dirty="0">
                <a:latin typeface="Baskerville Old Face" pitchFamily="18" charset="0"/>
                <a:ea typeface="BatangChe" pitchFamily="49" charset="-127"/>
              </a:rPr>
              <a:t>Videos</a:t>
            </a:r>
            <a:endParaRPr lang="en-GB" altLang="en-US" dirty="0">
              <a:latin typeface="Baskerville Old Face" pitchFamily="18" charset="0"/>
              <a:ea typeface="BatangChe" pitchFamily="49" charset="-127"/>
            </a:endParaRPr>
          </a:p>
          <a:p>
            <a:pPr lvl="1" indent="-173736">
              <a:buFont typeface="Arial" pitchFamily="34" charset="0"/>
              <a:buChar char="•"/>
              <a:defRPr/>
            </a:pPr>
            <a:r>
              <a:rPr lang="en-US" altLang="en-US" dirty="0">
                <a:latin typeface="Baskerville Old Face" pitchFamily="18" charset="0"/>
                <a:ea typeface="BatangChe" pitchFamily="49" charset="-127"/>
              </a:rPr>
              <a:t>Images</a:t>
            </a:r>
            <a:endParaRPr lang="en-GB" altLang="en-US" dirty="0">
              <a:latin typeface="Baskerville Old Face" pitchFamily="18" charset="0"/>
              <a:ea typeface="BatangChe" pitchFamily="49" charset="-127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001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85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IR/Digital Library Software in Tanzania 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52" y="993913"/>
            <a:ext cx="8295861" cy="4280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6922" y="5393635"/>
            <a:ext cx="7142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Source : http://v2.sherpa.ac.uk/view/repository_by_country/tz.html</a:t>
            </a:r>
          </a:p>
        </p:txBody>
      </p:sp>
    </p:spTree>
    <p:extLst>
      <p:ext uri="{BB962C8B-B14F-4D97-AF65-F5344CB8AC3E}">
        <p14:creationId xmlns:p14="http://schemas.microsoft.com/office/powerpoint/2010/main" val="380043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Advantages  of using </a:t>
            </a:r>
            <a:r>
              <a:rPr lang="en-US" dirty="0" err="1" smtClean="0"/>
              <a:t>DSpace</a:t>
            </a:r>
            <a:r>
              <a:rPr lang="en-US" dirty="0" smtClean="0"/>
              <a:t>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Baskerville Old Face" pitchFamily="18" charset="0"/>
              </a:rPr>
              <a:t>DSpace</a:t>
            </a:r>
            <a:r>
              <a:rPr lang="en-US" dirty="0">
                <a:latin typeface="Baskerville Old Face" pitchFamily="18" charset="0"/>
              </a:rPr>
              <a:t> </a:t>
            </a:r>
            <a:r>
              <a:rPr lang="en-US" dirty="0" smtClean="0">
                <a:latin typeface="Baskerville Old Face" pitchFamily="18" charset="0"/>
              </a:rPr>
              <a:t>has largest </a:t>
            </a:r>
            <a:r>
              <a:rPr lang="en-US" dirty="0">
                <a:latin typeface="Baskerville Old Face" pitchFamily="18" charset="0"/>
              </a:rPr>
              <a:t>community of users and developers </a:t>
            </a:r>
            <a:r>
              <a:rPr lang="en-US" dirty="0" smtClean="0">
                <a:latin typeface="Baskerville Old Face" pitchFamily="18" charset="0"/>
              </a:rPr>
              <a:t> world wide : More  than 800 </a:t>
            </a:r>
            <a:r>
              <a:rPr lang="en-US" dirty="0">
                <a:latin typeface="Baskerville Old Face" pitchFamily="18" charset="0"/>
              </a:rPr>
              <a:t>digital repositories in the world are </a:t>
            </a:r>
            <a:r>
              <a:rPr lang="en-US" dirty="0" smtClean="0">
                <a:latin typeface="Baskerville Old Face" pitchFamily="18" charset="0"/>
              </a:rPr>
              <a:t>using </a:t>
            </a:r>
            <a:r>
              <a:rPr lang="en-US" dirty="0" err="1" smtClean="0">
                <a:latin typeface="Baskerville Old Face" pitchFamily="18" charset="0"/>
              </a:rPr>
              <a:t>DSpace</a:t>
            </a:r>
            <a:r>
              <a:rPr lang="en-US" dirty="0" smtClean="0">
                <a:latin typeface="Baskerville Old Face" pitchFamily="18" charset="0"/>
              </a:rPr>
              <a:t> , which is the highest </a:t>
            </a:r>
            <a:r>
              <a:rPr lang="en-US" dirty="0">
                <a:latin typeface="Baskerville Old Face" pitchFamily="18" charset="0"/>
              </a:rPr>
              <a:t>than any other software </a:t>
            </a:r>
            <a:r>
              <a:rPr lang="en-US" dirty="0" smtClean="0">
                <a:latin typeface="Baskerville Old Face" pitchFamily="18" charset="0"/>
              </a:rPr>
              <a:t>(</a:t>
            </a:r>
            <a:r>
              <a:rPr lang="en-US" dirty="0" err="1">
                <a:latin typeface="Baskerville Old Face" pitchFamily="18" charset="0"/>
              </a:rPr>
              <a:t>Surendran</a:t>
            </a:r>
            <a:r>
              <a:rPr lang="en-US" dirty="0">
                <a:latin typeface="Baskerville Old Face" pitchFamily="18" charset="0"/>
              </a:rPr>
              <a:t>, Kumar and </a:t>
            </a:r>
            <a:r>
              <a:rPr lang="en-US" dirty="0" err="1">
                <a:latin typeface="Baskerville Old Face" pitchFamily="18" charset="0"/>
              </a:rPr>
              <a:t>Kabir</a:t>
            </a:r>
            <a:r>
              <a:rPr lang="en-US" dirty="0">
                <a:latin typeface="Baskerville Old Face" pitchFamily="18" charset="0"/>
              </a:rPr>
              <a:t>, </a:t>
            </a:r>
            <a:r>
              <a:rPr lang="en-US" dirty="0" smtClean="0">
                <a:latin typeface="Baskerville Old Face" pitchFamily="18" charset="0"/>
              </a:rPr>
              <a:t>2013). </a:t>
            </a:r>
            <a:endParaRPr lang="en-US" dirty="0">
              <a:latin typeface="Baskerville Old Face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311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70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6344"/>
            <a:ext cx="8229600" cy="5269820"/>
          </a:xfrm>
        </p:spPr>
        <p:txBody>
          <a:bodyPr>
            <a:normAutofit/>
          </a:bodyPr>
          <a:lstStyle/>
          <a:p>
            <a:pPr algn="just"/>
            <a:r>
              <a:rPr lang="en-US" b="1" dirty="0" smtClean="0">
                <a:latin typeface="Baskerville Old Face" pitchFamily="18" charset="0"/>
              </a:rPr>
              <a:t>Used </a:t>
            </a:r>
            <a:r>
              <a:rPr lang="en-US" b="1" dirty="0">
                <a:latin typeface="Baskerville Old Face" pitchFamily="18" charset="0"/>
              </a:rPr>
              <a:t>by educational, government, private and commercial </a:t>
            </a:r>
            <a:r>
              <a:rPr lang="en-US" b="1" dirty="0" smtClean="0">
                <a:latin typeface="Baskerville Old Face" pitchFamily="18" charset="0"/>
              </a:rPr>
              <a:t>institutions</a:t>
            </a:r>
            <a:r>
              <a:rPr lang="en-US" dirty="0" smtClean="0">
                <a:latin typeface="Baskerville Old Face" pitchFamily="18" charset="0"/>
              </a:rPr>
              <a:t>: </a:t>
            </a:r>
          </a:p>
          <a:p>
            <a:pPr lvl="1" algn="just">
              <a:buFont typeface="Wingdings" pitchFamily="2" charset="2"/>
              <a:buChar char="ü"/>
            </a:pPr>
            <a:r>
              <a:rPr lang="en-US" dirty="0" smtClean="0">
                <a:latin typeface="Baskerville Old Face" pitchFamily="18" charset="0"/>
              </a:rPr>
              <a:t>The </a:t>
            </a:r>
            <a:r>
              <a:rPr lang="en-US" dirty="0" err="1">
                <a:latin typeface="Baskerville Old Face" pitchFamily="18" charset="0"/>
              </a:rPr>
              <a:t>DSpace</a:t>
            </a:r>
            <a:r>
              <a:rPr lang="en-US" dirty="0">
                <a:latin typeface="Baskerville Old Face" pitchFamily="18" charset="0"/>
              </a:rPr>
              <a:t> platform is used by higher education institutions for whom the platform was initially developed, while also showing a much broader appeal. </a:t>
            </a:r>
            <a:endParaRPr lang="en-US" dirty="0" smtClean="0">
              <a:latin typeface="Baskerville Old Face" pitchFamily="18" charset="0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n-US" dirty="0" smtClean="0">
                <a:latin typeface="Baskerville Old Face" pitchFamily="18" charset="0"/>
              </a:rPr>
              <a:t>The </a:t>
            </a:r>
            <a:r>
              <a:rPr lang="en-US" dirty="0">
                <a:latin typeface="Baskerville Old Face" pitchFamily="18" charset="0"/>
              </a:rPr>
              <a:t>software </a:t>
            </a:r>
            <a:r>
              <a:rPr lang="en-US" dirty="0" smtClean="0">
                <a:latin typeface="Baskerville Old Face" pitchFamily="18" charset="0"/>
              </a:rPr>
              <a:t> can also  be used </a:t>
            </a:r>
            <a:r>
              <a:rPr lang="en-US" dirty="0">
                <a:latin typeface="Baskerville Old Face" pitchFamily="18" charset="0"/>
              </a:rPr>
              <a:t>by museums, </a:t>
            </a:r>
            <a:r>
              <a:rPr lang="en-US" dirty="0" smtClean="0">
                <a:latin typeface="Baskerville Old Face" pitchFamily="18" charset="0"/>
              </a:rPr>
              <a:t>archives</a:t>
            </a:r>
            <a:r>
              <a:rPr lang="en-US" dirty="0">
                <a:latin typeface="Baskerville Old Face" pitchFamily="18" charset="0"/>
              </a:rPr>
              <a:t>, </a:t>
            </a:r>
            <a:r>
              <a:rPr lang="en-US" dirty="0" smtClean="0">
                <a:latin typeface="Baskerville Old Face" pitchFamily="18" charset="0"/>
              </a:rPr>
              <a:t>National </a:t>
            </a:r>
            <a:r>
              <a:rPr lang="en-US" dirty="0">
                <a:latin typeface="Baskerville Old Face" pitchFamily="18" charset="0"/>
              </a:rPr>
              <a:t>Libraries, </a:t>
            </a:r>
            <a:r>
              <a:rPr lang="en-US" dirty="0" smtClean="0">
                <a:latin typeface="Baskerville Old Face" pitchFamily="18" charset="0"/>
              </a:rPr>
              <a:t>and </a:t>
            </a:r>
            <a:r>
              <a:rPr lang="en-US" dirty="0">
                <a:latin typeface="Baskerville Old Face" pitchFamily="18" charset="0"/>
              </a:rPr>
              <a:t>commercial companies to manage their digital assets.</a:t>
            </a:r>
          </a:p>
        </p:txBody>
      </p:sp>
    </p:spTree>
    <p:extLst>
      <p:ext uri="{BB962C8B-B14F-4D97-AF65-F5344CB8AC3E}">
        <p14:creationId xmlns:p14="http://schemas.microsoft.com/office/powerpoint/2010/main" val="158158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9026"/>
            <a:ext cx="8077200" cy="110621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Advantages of Dspace </a:t>
            </a:r>
            <a:endParaRPr lang="en-US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399" y="1219200"/>
            <a:ext cx="8358809" cy="510540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en-US" sz="2800" dirty="0" smtClean="0">
                <a:latin typeface="BatangChe" pitchFamily="49" charset="-127"/>
                <a:ea typeface="BatangChe" pitchFamily="49" charset="-127"/>
              </a:rPr>
              <a:t> </a:t>
            </a:r>
            <a:r>
              <a:rPr lang="en-US" sz="2800" dirty="0" err="1" smtClean="0">
                <a:latin typeface="BatangChe" pitchFamily="49" charset="-127"/>
                <a:ea typeface="BatangChe" pitchFamily="49" charset="-127"/>
              </a:rPr>
              <a:t>DSpace</a:t>
            </a:r>
            <a:r>
              <a:rPr lang="en-US" sz="2800" dirty="0" smtClean="0">
                <a:latin typeface="BatangChe" pitchFamily="49" charset="-127"/>
                <a:ea typeface="BatangChe" pitchFamily="49" charset="-127"/>
              </a:rPr>
              <a:t> </a:t>
            </a:r>
            <a:r>
              <a:rPr lang="en-US" dirty="0" smtClean="0">
                <a:latin typeface="Baskerville Old Face" pitchFamily="18" charset="0"/>
                <a:ea typeface="BatangChe" pitchFamily="49" charset="-127"/>
              </a:rPr>
              <a:t>Software supports – Digital Object Identifier,  </a:t>
            </a:r>
            <a:r>
              <a:rPr lang="en-US" dirty="0" smtClean="0">
                <a:solidFill>
                  <a:srgbClr val="FF0000"/>
                </a:solidFill>
                <a:latin typeface="Baskerville Old Face" pitchFamily="18" charset="0"/>
                <a:ea typeface="BatangChe" pitchFamily="49" charset="-127"/>
              </a:rPr>
              <a:t>(DOI) and handle server)</a:t>
            </a:r>
            <a:r>
              <a:rPr lang="en-US" dirty="0" smtClean="0">
                <a:latin typeface="Baskerville Old Face" pitchFamily="18" charset="0"/>
                <a:ea typeface="BatangChe" pitchFamily="49" charset="-127"/>
              </a:rPr>
              <a:t> it has its 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own accession number </a:t>
            </a:r>
            <a:r>
              <a:rPr lang="en-US" dirty="0" smtClean="0">
                <a:latin typeface="Baskerville Old Face" pitchFamily="18" charset="0"/>
                <a:ea typeface="BatangChe" pitchFamily="49" charset="-127"/>
              </a:rPr>
              <a:t>which is 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called as internal </a:t>
            </a:r>
            <a:r>
              <a:rPr lang="en-US" dirty="0" smtClean="0">
                <a:latin typeface="Baskerville Old Face" pitchFamily="18" charset="0"/>
                <a:ea typeface="BatangChe" pitchFamily="49" charset="-127"/>
              </a:rPr>
              <a:t>ID. The </a:t>
            </a:r>
            <a:r>
              <a:rPr lang="en-US" dirty="0" err="1" smtClean="0">
                <a:latin typeface="Baskerville Old Face" pitchFamily="18" charset="0"/>
                <a:ea typeface="BatangChe" pitchFamily="49" charset="-127"/>
              </a:rPr>
              <a:t>DSpace</a:t>
            </a:r>
            <a:r>
              <a:rPr lang="en-US" dirty="0" smtClean="0">
                <a:latin typeface="Baskerville Old Face" pitchFamily="18" charset="0"/>
                <a:ea typeface="BatangChe" pitchFamily="49" charset="-127"/>
              </a:rPr>
              <a:t> accession is 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unique for each live </a:t>
            </a:r>
            <a:r>
              <a:rPr lang="en-US" dirty="0" smtClean="0">
                <a:latin typeface="Baskerville Old Face" pitchFamily="18" charset="0"/>
                <a:ea typeface="BatangChe" pitchFamily="49" charset="-127"/>
              </a:rPr>
              <a:t>item deposited.</a:t>
            </a:r>
          </a:p>
          <a:p>
            <a:pPr algn="just"/>
            <a:r>
              <a:rPr lang="en-US" dirty="0" err="1" smtClean="0">
                <a:latin typeface="Baskerville Old Face" pitchFamily="18" charset="0"/>
                <a:ea typeface="BatangChe" pitchFamily="49" charset="-127"/>
              </a:rPr>
              <a:t>DSpace</a:t>
            </a:r>
            <a:r>
              <a:rPr lang="en-US" dirty="0" smtClean="0">
                <a:latin typeface="Baskerville Old Face" pitchFamily="18" charset="0"/>
                <a:ea typeface="BatangChe" pitchFamily="49" charset="-127"/>
              </a:rPr>
              <a:t> 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supports </a:t>
            </a:r>
            <a:r>
              <a:rPr lang="en-US" dirty="0" smtClean="0">
                <a:latin typeface="Baskerville Old Face" pitchFamily="18" charset="0"/>
                <a:ea typeface="BatangChe" pitchFamily="49" charset="-127"/>
              </a:rPr>
              <a:t>weeding out 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policy which is called </a:t>
            </a:r>
            <a:r>
              <a:rPr lang="en-US" dirty="0" smtClean="0">
                <a:latin typeface="Baskerville Old Face" pitchFamily="18" charset="0"/>
                <a:ea typeface="BatangChe" pitchFamily="49" charset="-127"/>
              </a:rPr>
              <a:t>withdraw, which does </a:t>
            </a:r>
            <a:r>
              <a:rPr lang="en-US" dirty="0">
                <a:latin typeface="Baskerville Old Face" pitchFamily="18" charset="0"/>
                <a:ea typeface="BatangChe" pitchFamily="49" charset="-127"/>
              </a:rPr>
              <a:t>not completely remove the item from the </a:t>
            </a:r>
            <a:r>
              <a:rPr lang="en-US" dirty="0" smtClean="0">
                <a:latin typeface="Baskerville Old Face" pitchFamily="18" charset="0"/>
                <a:ea typeface="BatangChe" pitchFamily="49" charset="-127"/>
              </a:rPr>
              <a:t>archive, but from public view</a:t>
            </a:r>
          </a:p>
        </p:txBody>
      </p:sp>
    </p:spTree>
    <p:extLst>
      <p:ext uri="{BB962C8B-B14F-4D97-AF65-F5344CB8AC3E}">
        <p14:creationId xmlns:p14="http://schemas.microsoft.com/office/powerpoint/2010/main" val="370874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theme/theme1.xml><?xml version="1.0" encoding="utf-8"?>
<a:theme xmlns:a="http://schemas.openxmlformats.org/drawingml/2006/main" name="Mzumbe Univers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Mzumbe University.potm</Template>
  <TotalTime>2057</TotalTime>
  <Words>743</Words>
  <Application>Microsoft Macintosh PowerPoint</Application>
  <PresentationFormat>On-screen Show (4:3)</PresentationFormat>
  <Paragraphs>57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Mzumbe University</vt:lpstr>
      <vt:lpstr> Practical Experiences with DSpace in Tanzania </vt:lpstr>
      <vt:lpstr>PowerPoint Presentation</vt:lpstr>
      <vt:lpstr>What is DSpace?</vt:lpstr>
      <vt:lpstr>Dspace : A brief history</vt:lpstr>
      <vt:lpstr>What can be stored in DSpace?</vt:lpstr>
      <vt:lpstr>IR/Digital Library Software in Tanzania </vt:lpstr>
      <vt:lpstr>Advantages  of using DSpace Software</vt:lpstr>
      <vt:lpstr>Advantages</vt:lpstr>
      <vt:lpstr>Advantages of Dspace </vt:lpstr>
      <vt:lpstr>Advantages</vt:lpstr>
      <vt:lpstr>Advantages of Dspace </vt:lpstr>
      <vt:lpstr>Disadvantages </vt:lpstr>
      <vt:lpstr>Disadvantages</vt:lpstr>
      <vt:lpstr>Disadvantages </vt:lpstr>
      <vt:lpstr>Conclusion </vt:lpstr>
    </vt:vector>
  </TitlesOfParts>
  <Company>Student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Deogratus Daniel</dc:creator>
  <cp:lastModifiedBy>Jens Vigen</cp:lastModifiedBy>
  <cp:revision>102</cp:revision>
  <cp:lastPrinted>2018-10-02T10:01:47Z</cp:lastPrinted>
  <dcterms:created xsi:type="dcterms:W3CDTF">2015-11-06T12:32:45Z</dcterms:created>
  <dcterms:modified xsi:type="dcterms:W3CDTF">2018-10-10T06:52:54Z</dcterms:modified>
</cp:coreProperties>
</file>