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68" r:id="rId4"/>
    <p:sldId id="266" r:id="rId5"/>
    <p:sldId id="267" r:id="rId6"/>
    <p:sldId id="269" r:id="rId7"/>
    <p:sldId id="277" r:id="rId8"/>
    <p:sldId id="270" r:id="rId9"/>
    <p:sldId id="271" r:id="rId10"/>
    <p:sldId id="272" r:id="rId11"/>
    <p:sldId id="261" r:id="rId12"/>
    <p:sldId id="273" r:id="rId13"/>
    <p:sldId id="274" r:id="rId14"/>
    <p:sldId id="258" r:id="rId15"/>
    <p:sldId id="264" r:id="rId16"/>
    <p:sldId id="26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6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78A83-5A6D-BD4A-95DC-5652AE40D493}" type="datetimeFigureOut">
              <a:rPr lang="en-US" smtClean="0"/>
              <a:t>08.10.18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84522-AA90-2F4C-A7BC-636CDE4D5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54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78A83-5A6D-BD4A-95DC-5652AE40D493}" type="datetimeFigureOut">
              <a:rPr lang="en-US" smtClean="0"/>
              <a:t>08.10.18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84522-AA90-2F4C-A7BC-636CDE4D5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709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78A83-5A6D-BD4A-95DC-5652AE40D493}" type="datetimeFigureOut">
              <a:rPr lang="en-US" smtClean="0"/>
              <a:t>08.10.18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84522-AA90-2F4C-A7BC-636CDE4D5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26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78A83-5A6D-BD4A-95DC-5652AE40D493}" type="datetimeFigureOut">
              <a:rPr lang="en-US" smtClean="0"/>
              <a:t>08.10.18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84522-AA90-2F4C-A7BC-636CDE4D5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196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78A83-5A6D-BD4A-95DC-5652AE40D493}" type="datetimeFigureOut">
              <a:rPr lang="en-US" smtClean="0"/>
              <a:t>08.10.18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84522-AA90-2F4C-A7BC-636CDE4D5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26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78A83-5A6D-BD4A-95DC-5652AE40D493}" type="datetimeFigureOut">
              <a:rPr lang="en-US" smtClean="0"/>
              <a:t>08.10.18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84522-AA90-2F4C-A7BC-636CDE4D5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2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78A83-5A6D-BD4A-95DC-5652AE40D493}" type="datetimeFigureOut">
              <a:rPr lang="en-US" smtClean="0"/>
              <a:t>08.10.18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84522-AA90-2F4C-A7BC-636CDE4D5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1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78A83-5A6D-BD4A-95DC-5652AE40D493}" type="datetimeFigureOut">
              <a:rPr lang="en-US" smtClean="0"/>
              <a:t>08.10.18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84522-AA90-2F4C-A7BC-636CDE4D5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826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78A83-5A6D-BD4A-95DC-5652AE40D493}" type="datetimeFigureOut">
              <a:rPr lang="en-US" smtClean="0"/>
              <a:t>08.10.18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84522-AA90-2F4C-A7BC-636CDE4D5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5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78A83-5A6D-BD4A-95DC-5652AE40D493}" type="datetimeFigureOut">
              <a:rPr lang="en-US" smtClean="0"/>
              <a:t>08.10.18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84522-AA90-2F4C-A7BC-636CDE4D5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432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78A83-5A6D-BD4A-95DC-5652AE40D493}" type="datetimeFigureOut">
              <a:rPr lang="en-US" smtClean="0"/>
              <a:t>08.10.18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84522-AA90-2F4C-A7BC-636CDE4D5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8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78A83-5A6D-BD4A-95DC-5652AE40D493}" type="datetimeFigureOut">
              <a:rPr lang="en-US" smtClean="0"/>
              <a:t>08.10.18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84522-AA90-2F4C-A7BC-636CDE4D5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647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oi.org/factsheets/DOIKeyFacts.html" TargetMode="External"/><Relationship Id="rId3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Persistent identifiers: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DOI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999" y="4224856"/>
            <a:ext cx="7133167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Annette Holtkamp</a:t>
            </a:r>
            <a:br>
              <a:rPr lang="en-US" dirty="0" smtClean="0"/>
            </a:br>
            <a:r>
              <a:rPr lang="en-US" dirty="0" smtClean="0"/>
              <a:t>CERN-UNESCO School on Digital Libraries</a:t>
            </a:r>
          </a:p>
          <a:p>
            <a:r>
              <a:rPr lang="en-US" dirty="0" smtClean="0"/>
              <a:t>Nairobi, Oct 8</a:t>
            </a:r>
            <a:r>
              <a:rPr lang="mr-IN" dirty="0" smtClean="0"/>
              <a:t>–</a:t>
            </a:r>
            <a:r>
              <a:rPr lang="en-US" dirty="0"/>
              <a:t>1</a:t>
            </a:r>
            <a:r>
              <a:rPr lang="en-US" dirty="0" smtClean="0"/>
              <a:t>2, 2018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289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URN: Uniform Resource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Provides a mechanism for identifying a resource in a particular namespace</a:t>
            </a:r>
          </a:p>
          <a:p>
            <a:pPr lvl="1"/>
            <a:r>
              <a:rPr lang="en-US" dirty="0" smtClean="0"/>
              <a:t>E.g. </a:t>
            </a:r>
            <a:r>
              <a:rPr lang="en-US" dirty="0" err="1" smtClean="0"/>
              <a:t>urn:isbn</a:t>
            </a:r>
            <a:r>
              <a:rPr lang="en-US" dirty="0" smtClean="0"/>
              <a:t>:&lt;</a:t>
            </a:r>
            <a:r>
              <a:rPr lang="en-US" dirty="0" err="1" smtClean="0"/>
              <a:t>isbn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Does not specify location or access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584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73383" cy="1143000"/>
          </a:xfrm>
        </p:spPr>
        <p:txBody>
          <a:bodyPr/>
          <a:lstStyle/>
          <a:p>
            <a:r>
              <a:rPr lang="en-US" dirty="0" smtClean="0"/>
              <a:t>Digital Object Identifier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35" y="1600200"/>
            <a:ext cx="8506883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Digital identifier of an object</a:t>
            </a:r>
          </a:p>
          <a:p>
            <a:pPr marL="0" indent="0">
              <a:buNone/>
            </a:pPr>
            <a:r>
              <a:rPr lang="en-US" strike="sngStrike" dirty="0" smtClean="0">
                <a:solidFill>
                  <a:schemeClr val="accent1"/>
                </a:solidFill>
              </a:rPr>
              <a:t>Identifier of a digital object</a:t>
            </a:r>
          </a:p>
          <a:p>
            <a:r>
              <a:rPr lang="en-US" dirty="0" smtClean="0"/>
              <a:t>Persistent identifier for all research </a:t>
            </a:r>
            <a:r>
              <a:rPr lang="en-US" dirty="0" err="1" smtClean="0"/>
              <a:t>artefacts</a:t>
            </a:r>
            <a:endParaRPr lang="en-US" dirty="0" smtClean="0"/>
          </a:p>
          <a:p>
            <a:r>
              <a:rPr lang="en-US" dirty="0" smtClean="0"/>
              <a:t>Established in 2000</a:t>
            </a:r>
          </a:p>
          <a:p>
            <a:r>
              <a:rPr lang="en-US" dirty="0" smtClean="0"/>
              <a:t>Managed by International DOI Foundation (IDF)</a:t>
            </a:r>
          </a:p>
          <a:p>
            <a:r>
              <a:rPr lang="en-US" dirty="0" smtClean="0"/>
              <a:t>Federation of registry agencies worldwide</a:t>
            </a:r>
          </a:p>
          <a:p>
            <a:r>
              <a:rPr lang="en-US" dirty="0" smtClean="0"/>
              <a:t>Actionable, interoperable</a:t>
            </a:r>
          </a:p>
        </p:txBody>
      </p:sp>
      <p:pic>
        <p:nvPicPr>
          <p:cNvPr id="5" name="Picture 4" descr="Screen Shot 2016-11-09 at 16.56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750" y="274638"/>
            <a:ext cx="1762934" cy="1328981"/>
          </a:xfrm>
          <a:prstGeom prst="rect">
            <a:avLst/>
          </a:prstGeom>
        </p:spPr>
      </p:pic>
      <p:pic>
        <p:nvPicPr>
          <p:cNvPr id="6" name="Picture 5" descr="Screen Shot 2016-11-10 at 12.09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728" y="5316780"/>
            <a:ext cx="3720043" cy="120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581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852"/>
            <a:ext cx="8229600" cy="1143000"/>
          </a:xfrm>
        </p:spPr>
        <p:txBody>
          <a:bodyPr/>
          <a:lstStyle/>
          <a:p>
            <a:r>
              <a:rPr lang="en-US" dirty="0" smtClean="0"/>
              <a:t>DOI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3740"/>
            <a:ext cx="8229600" cy="505242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Character string: &lt;prefix&gt;/&lt;suffix&gt;</a:t>
            </a:r>
          </a:p>
          <a:p>
            <a:r>
              <a:rPr lang="en-US" dirty="0" smtClean="0"/>
              <a:t>Prefix: </a:t>
            </a:r>
          </a:p>
          <a:p>
            <a:pPr lvl="1"/>
            <a:r>
              <a:rPr lang="en-US" dirty="0" smtClean="0"/>
              <a:t>identifies registrant of the DOI</a:t>
            </a:r>
          </a:p>
          <a:p>
            <a:pPr lvl="1"/>
            <a:r>
              <a:rPr lang="en-US" dirty="0" smtClean="0"/>
              <a:t>Usually 10.NNNN (at least 4 numbers)</a:t>
            </a:r>
          </a:p>
          <a:p>
            <a:r>
              <a:rPr lang="en-US" dirty="0" smtClean="0"/>
              <a:t>Suffix: </a:t>
            </a:r>
          </a:p>
          <a:p>
            <a:pPr lvl="1"/>
            <a:r>
              <a:rPr lang="en-US" dirty="0" smtClean="0"/>
              <a:t>chosen by registrant</a:t>
            </a:r>
          </a:p>
          <a:p>
            <a:pPr lvl="1"/>
            <a:r>
              <a:rPr lang="en-US" dirty="0" smtClean="0"/>
              <a:t>Most legal Unicode characters allowed</a:t>
            </a:r>
          </a:p>
          <a:p>
            <a:r>
              <a:rPr lang="en-US" dirty="0" smtClean="0"/>
              <a:t>Resolved e.g. by https://</a:t>
            </a:r>
            <a:r>
              <a:rPr lang="en-US" dirty="0" err="1" smtClean="0"/>
              <a:t>dx.doi.org</a:t>
            </a:r>
            <a:r>
              <a:rPr lang="en-US" dirty="0" smtClean="0"/>
              <a:t>/&lt;</a:t>
            </a:r>
            <a:r>
              <a:rPr lang="en-US" dirty="0" err="1" smtClean="0"/>
              <a:t>doi</a:t>
            </a:r>
            <a:r>
              <a:rPr lang="en-US" dirty="0" smtClean="0"/>
              <a:t>&gt; or https://</a:t>
            </a:r>
            <a:r>
              <a:rPr lang="en-US" dirty="0" err="1" smtClean="0"/>
              <a:t>doi.org</a:t>
            </a:r>
            <a:r>
              <a:rPr lang="en-US" dirty="0" smtClean="0"/>
              <a:t>/&lt;</a:t>
            </a:r>
            <a:r>
              <a:rPr lang="en-US" dirty="0" err="1" smtClean="0"/>
              <a:t>doi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524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DOI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Persistent identification of an object</a:t>
            </a:r>
          </a:p>
          <a:p>
            <a:pPr lvl="1"/>
            <a:r>
              <a:rPr lang="en-US" dirty="0" smtClean="0"/>
              <a:t>Does not depend on location</a:t>
            </a:r>
          </a:p>
          <a:p>
            <a:r>
              <a:rPr lang="en-US" dirty="0" smtClean="0"/>
              <a:t>No </a:t>
            </a:r>
            <a:r>
              <a:rPr lang="en-US" dirty="0" err="1" smtClean="0"/>
              <a:t>disambiguity</a:t>
            </a:r>
            <a:endParaRPr lang="en-US" dirty="0" smtClean="0"/>
          </a:p>
          <a:p>
            <a:r>
              <a:rPr lang="en-US" dirty="0" smtClean="0"/>
              <a:t>Associated metadata</a:t>
            </a:r>
          </a:p>
          <a:p>
            <a:pPr lvl="1"/>
            <a:r>
              <a:rPr lang="en-US" dirty="0" smtClean="0"/>
              <a:t>May be updated any time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340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CrossRef</a:t>
            </a:r>
            <a:endParaRPr lang="en-US" dirty="0"/>
          </a:p>
        </p:txBody>
      </p:sp>
      <p:pic>
        <p:nvPicPr>
          <p:cNvPr id="4" name="Content Placeholder 3" descr="Screen Shot 2016-11-09 at 16.50.57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5" r="-13120" b="-17509"/>
          <a:stretch/>
        </p:blipFill>
        <p:spPr>
          <a:xfrm>
            <a:off x="23282" y="1600201"/>
            <a:ext cx="10179051" cy="3964686"/>
          </a:xfrm>
        </p:spPr>
      </p:pic>
    </p:spTree>
    <p:extLst>
      <p:ext uri="{BB962C8B-B14F-4D97-AF65-F5344CB8AC3E}">
        <p14:creationId xmlns:p14="http://schemas.microsoft.com/office/powerpoint/2010/main" val="3442782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77050" cy="1143000"/>
          </a:xfrm>
        </p:spPr>
        <p:txBody>
          <a:bodyPr/>
          <a:lstStyle/>
          <a:p>
            <a:r>
              <a:rPr lang="en-US" dirty="0" err="1" smtClean="0"/>
              <a:t>Datacite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Persistent identifiers (DOIs) for research data</a:t>
            </a:r>
          </a:p>
          <a:p>
            <a:r>
              <a:rPr lang="en-US" dirty="0" smtClean="0"/>
              <a:t>Global non-profit organization</a:t>
            </a:r>
          </a:p>
          <a:p>
            <a:r>
              <a:rPr lang="en-US" dirty="0" smtClean="0"/>
              <a:t>DOIs allocated by </a:t>
            </a:r>
            <a:r>
              <a:rPr lang="en-US" dirty="0" err="1" smtClean="0"/>
              <a:t>Datacite</a:t>
            </a:r>
            <a:r>
              <a:rPr lang="en-US" dirty="0" smtClean="0"/>
              <a:t> members</a:t>
            </a:r>
          </a:p>
          <a:p>
            <a:pPr lvl="1"/>
            <a:r>
              <a:rPr lang="en-US" dirty="0" smtClean="0"/>
              <a:t>Currently 55 registration agencies</a:t>
            </a:r>
          </a:p>
          <a:p>
            <a:r>
              <a:rPr lang="en-US" dirty="0" smtClean="0"/>
              <a:t>Membership fee 8.500 Euro p.a.</a:t>
            </a:r>
          </a:p>
          <a:p>
            <a:r>
              <a:rPr lang="en-US" dirty="0" smtClean="0"/>
              <a:t>Members charge own fee for DOIs</a:t>
            </a:r>
          </a:p>
          <a:p>
            <a:r>
              <a:rPr lang="en-US" dirty="0" smtClean="0"/>
              <a:t>&gt; 14.6 million DOIs allocated</a:t>
            </a:r>
          </a:p>
          <a:p>
            <a:r>
              <a:rPr lang="en-US" dirty="0" smtClean="0"/>
              <a:t>Data centers register with a registration agency</a:t>
            </a:r>
            <a:endParaRPr lang="en-US" dirty="0"/>
          </a:p>
        </p:txBody>
      </p:sp>
      <p:pic>
        <p:nvPicPr>
          <p:cNvPr id="6" name="Picture 5" descr="logo-bi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50" y="427303"/>
            <a:ext cx="3016250" cy="99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800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4"/>
            <a:ext cx="8229600" cy="974616"/>
          </a:xfrm>
        </p:spPr>
        <p:txBody>
          <a:bodyPr/>
          <a:lstStyle/>
          <a:p>
            <a:r>
              <a:rPr lang="en-US" dirty="0" smtClean="0"/>
              <a:t>Growth of DOIs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2535" y="4377579"/>
            <a:ext cx="8506883" cy="24055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None/>
            </a:pPr>
            <a:r>
              <a:rPr lang="en-US" dirty="0" smtClean="0"/>
              <a:t>                                                      </a:t>
            </a:r>
            <a:r>
              <a:rPr lang="en-US" sz="1700" dirty="0" smtClean="0"/>
              <a:t> http</a:t>
            </a:r>
            <a:r>
              <a:rPr lang="en-US" sz="1700" dirty="0"/>
              <a:t>://</a:t>
            </a:r>
            <a:r>
              <a:rPr lang="en-US" sz="1700" dirty="0" err="1"/>
              <a:t>dashboard.project</a:t>
            </a:r>
            <a:r>
              <a:rPr lang="en-US" sz="1700" dirty="0" err="1" smtClean="0"/>
              <a:t>-thor.eu</a:t>
            </a:r>
            <a:r>
              <a:rPr lang="en-US" sz="1700" dirty="0"/>
              <a:t>/</a:t>
            </a:r>
            <a:r>
              <a:rPr lang="en-US" sz="1700" dirty="0" smtClean="0"/>
              <a:t>dashboard</a:t>
            </a:r>
            <a:r>
              <a:rPr lang="en-US" sz="1700" dirty="0"/>
              <a:t>/</a:t>
            </a:r>
          </a:p>
          <a:p>
            <a:pPr marL="0" indent="0">
              <a:buNone/>
            </a:pPr>
            <a:endParaRPr lang="en-US" sz="1900" dirty="0" smtClean="0"/>
          </a:p>
          <a:p>
            <a:r>
              <a:rPr lang="en-US" dirty="0" smtClean="0"/>
              <a:t>~175 million DOIs assigned (Sep 2018)</a:t>
            </a:r>
          </a:p>
          <a:p>
            <a:r>
              <a:rPr lang="en-US" dirty="0" smtClean="0"/>
              <a:t>+30% in 2 years</a:t>
            </a:r>
          </a:p>
          <a:p>
            <a:pPr marL="0" indent="0" algn="r">
              <a:buNone/>
            </a:pPr>
            <a:r>
              <a:rPr lang="en-US" sz="2200" dirty="0" smtClean="0">
                <a:hlinkClick r:id="rId2"/>
              </a:rPr>
              <a:t>DOI fact sheet</a:t>
            </a:r>
            <a:endParaRPr lang="en-US" sz="2200" dirty="0" smtClean="0"/>
          </a:p>
        </p:txBody>
      </p:sp>
      <p:pic>
        <p:nvPicPr>
          <p:cNvPr id="6" name="Content Placeholder 5" descr="Screen Shot 2018-09-04 at 15.20.51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89" b="-650"/>
          <a:stretch/>
        </p:blipFill>
        <p:spPr>
          <a:xfrm>
            <a:off x="0" y="1063438"/>
            <a:ext cx="9144000" cy="3314140"/>
          </a:xfrm>
        </p:spPr>
      </p:pic>
    </p:spTree>
    <p:extLst>
      <p:ext uri="{BB962C8B-B14F-4D97-AF65-F5344CB8AC3E}">
        <p14:creationId xmlns:p14="http://schemas.microsoft.com/office/powerpoint/2010/main" val="4036902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7-29 at 7.38.0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23" y="376870"/>
            <a:ext cx="8487276" cy="1336355"/>
          </a:xfrm>
          <a:prstGeom prst="rect">
            <a:avLst/>
          </a:prstGeom>
          <a:ln>
            <a:solidFill>
              <a:srgbClr val="F79646"/>
            </a:solidFill>
          </a:ln>
        </p:spPr>
      </p:pic>
    </p:spTree>
    <p:extLst>
      <p:ext uri="{BB962C8B-B14F-4D97-AF65-F5344CB8AC3E}">
        <p14:creationId xmlns:p14="http://schemas.microsoft.com/office/powerpoint/2010/main" val="4898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7-29 at 7.38.0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23" y="376870"/>
            <a:ext cx="8487276" cy="1336355"/>
          </a:xfrm>
          <a:prstGeom prst="rect">
            <a:avLst/>
          </a:prstGeom>
          <a:ln>
            <a:solidFill>
              <a:srgbClr val="F79646"/>
            </a:solidFill>
          </a:ln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45057" y="3589025"/>
            <a:ext cx="8229600" cy="82983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Problem</a:t>
            </a:r>
            <a:r>
              <a:rPr lang="en-US" dirty="0" smtClean="0">
                <a:solidFill>
                  <a:srgbClr val="FF0000"/>
                </a:solidFill>
              </a:rPr>
              <a:t>: link rot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" name="Picture 1" descr="Screen Shot 2016-11-09 at 10.26.2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686" y="2109587"/>
            <a:ext cx="5679898" cy="126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126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7-29 at 7.38.0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23" y="376870"/>
            <a:ext cx="8487276" cy="1336355"/>
          </a:xfrm>
          <a:prstGeom prst="rect">
            <a:avLst/>
          </a:prstGeom>
          <a:ln>
            <a:solidFill>
              <a:srgbClr val="F79646"/>
            </a:solidFill>
          </a:ln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45057" y="3661295"/>
            <a:ext cx="8229600" cy="190553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Problem: link rot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One remedy: persistent identifier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" name="Picture 1" descr="Screen Shot 2016-11-09 at 10.26.2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686" y="2109587"/>
            <a:ext cx="5679898" cy="126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25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7-29 at 7.38.0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23" y="376870"/>
            <a:ext cx="8487276" cy="1336355"/>
          </a:xfrm>
          <a:prstGeom prst="rect">
            <a:avLst/>
          </a:prstGeom>
          <a:ln>
            <a:solidFill>
              <a:srgbClr val="F79646"/>
            </a:solidFill>
          </a:ln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45057" y="3661295"/>
            <a:ext cx="8229600" cy="190553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Problem: link rot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One remedy: persistent identifier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most well-known: DOI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" name="Picture 1" descr="Screen Shot 2016-11-09 at 10.26.2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686" y="2109587"/>
            <a:ext cx="5679898" cy="126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720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989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URI: Uniform Resource Identifier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String of characters identifying a resource</a:t>
            </a:r>
          </a:p>
          <a:p>
            <a:r>
              <a:rPr lang="en-US" dirty="0" smtClean="0"/>
              <a:t>2 functions: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ame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ocalize</a:t>
            </a:r>
          </a:p>
          <a:p>
            <a:r>
              <a:rPr lang="en-US" dirty="0" smtClean="0"/>
              <a:t>Most common form: URL</a:t>
            </a:r>
          </a:p>
          <a:p>
            <a:r>
              <a:rPr lang="en-US" dirty="0" smtClean="0"/>
              <a:t>Less often used: 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893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852"/>
            <a:ext cx="8229600" cy="1143000"/>
          </a:xfrm>
        </p:spPr>
        <p:txBody>
          <a:bodyPr/>
          <a:lstStyle/>
          <a:p>
            <a:r>
              <a:rPr lang="en-US" dirty="0" smtClean="0"/>
              <a:t>URI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847" y="1169852"/>
            <a:ext cx="8683251" cy="4956311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accent2"/>
                </a:solidFill>
              </a:rPr>
              <a:t>&lt;scheme&gt;:&lt;hierarchical part&gt;[?query][#&lt;fragment&gt;]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sz="2800" dirty="0" smtClean="0"/>
              <a:t>URI scheme</a:t>
            </a:r>
          </a:p>
          <a:p>
            <a:pPr lvl="1"/>
            <a:r>
              <a:rPr lang="en-US" sz="2400" dirty="0" smtClean="0"/>
              <a:t>Protocols like http, ftp, mailto</a:t>
            </a:r>
            <a:r>
              <a:rPr lang="mr-IN" sz="2400" dirty="0" smtClean="0"/>
              <a:t>…</a:t>
            </a:r>
            <a:endParaRPr lang="en-US" sz="2400" dirty="0" smtClean="0"/>
          </a:p>
          <a:p>
            <a:pPr lvl="1"/>
            <a:r>
              <a:rPr lang="en-US" sz="2400" dirty="0" smtClean="0"/>
              <a:t>File</a:t>
            </a:r>
          </a:p>
          <a:p>
            <a:pPr lvl="1"/>
            <a:r>
              <a:rPr lang="en-US" sz="2400" dirty="0" smtClean="0"/>
              <a:t>RDF </a:t>
            </a:r>
            <a:r>
              <a:rPr lang="en-US" sz="2400" dirty="0" err="1" smtClean="0"/>
              <a:t>ressources</a:t>
            </a:r>
            <a:r>
              <a:rPr lang="en-US" sz="2400" dirty="0" smtClean="0"/>
              <a:t>, XML name space</a:t>
            </a:r>
            <a:r>
              <a:rPr lang="mr-IN" sz="2400" dirty="0" smtClean="0"/>
              <a:t>…</a:t>
            </a:r>
            <a:endParaRPr lang="en-US" sz="2400" dirty="0" smtClean="0"/>
          </a:p>
          <a:p>
            <a:pPr lvl="1"/>
            <a:r>
              <a:rPr lang="en-US" sz="2400" dirty="0" smtClean="0"/>
              <a:t>Specifies a concrete syntax</a:t>
            </a:r>
          </a:p>
          <a:p>
            <a:r>
              <a:rPr lang="en-US" dirty="0" smtClean="0"/>
              <a:t>Hierarchical part</a:t>
            </a:r>
          </a:p>
          <a:p>
            <a:pPr lvl="1"/>
            <a:r>
              <a:rPr lang="en-US" dirty="0" smtClean="0"/>
              <a:t>“//”</a:t>
            </a:r>
          </a:p>
          <a:p>
            <a:pPr lvl="1"/>
            <a:r>
              <a:rPr lang="en-US" dirty="0" smtClean="0"/>
              <a:t>Authority: hostname</a:t>
            </a:r>
          </a:p>
          <a:p>
            <a:pPr lvl="1"/>
            <a:r>
              <a:rPr lang="en-US" dirty="0" smtClean="0"/>
              <a:t>path</a:t>
            </a:r>
          </a:p>
        </p:txBody>
      </p:sp>
    </p:spTree>
    <p:extLst>
      <p:ext uri="{BB962C8B-B14F-4D97-AF65-F5344CB8AC3E}">
        <p14:creationId xmlns:p14="http://schemas.microsoft.com/office/powerpoint/2010/main" val="2140810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URL: Uniform Resource </a:t>
            </a:r>
            <a:r>
              <a:rPr lang="en-US" dirty="0"/>
              <a:t>L</a:t>
            </a:r>
            <a:r>
              <a:rPr lang="en-US" dirty="0" smtClean="0"/>
              <a:t>ocator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“web address”</a:t>
            </a:r>
          </a:p>
          <a:p>
            <a:pPr marL="0" indent="0">
              <a:buNone/>
            </a:pPr>
            <a:endParaRPr lang="en-US" sz="1600" dirty="0" smtClean="0">
              <a:solidFill>
                <a:schemeClr val="tx2"/>
              </a:solidFill>
            </a:endParaRPr>
          </a:p>
          <a:p>
            <a:r>
              <a:rPr lang="en-US" dirty="0" smtClean="0"/>
              <a:t>Identifies a resource</a:t>
            </a:r>
          </a:p>
          <a:p>
            <a:r>
              <a:rPr lang="en-US" dirty="0" smtClean="0"/>
              <a:t>allows to obtain a representation of it</a:t>
            </a:r>
          </a:p>
          <a:p>
            <a:pPr lvl="1"/>
            <a:r>
              <a:rPr lang="en-US" dirty="0" smtClean="0"/>
              <a:t>Specifies network location</a:t>
            </a:r>
          </a:p>
          <a:p>
            <a:pPr lvl="1"/>
            <a:r>
              <a:rPr lang="en-US" dirty="0" smtClean="0"/>
              <a:t>Specifies access mechanism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344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25079</TotalTime>
  <Words>354</Words>
  <Application>Microsoft Macintosh PowerPoint</Application>
  <PresentationFormat>On-screen Show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Persistent identifiers: DOI</vt:lpstr>
      <vt:lpstr>PowerPoint Presentation</vt:lpstr>
      <vt:lpstr>Problem: link rot</vt:lpstr>
      <vt:lpstr>Problem: link rot One remedy: persistent identifier </vt:lpstr>
      <vt:lpstr>Problem: link rot One remedy: persistent identifier most well-known: DOI</vt:lpstr>
      <vt:lpstr>URI</vt:lpstr>
      <vt:lpstr>URI: Uniform Resource Identifier</vt:lpstr>
      <vt:lpstr>URI syntax</vt:lpstr>
      <vt:lpstr>URL: Uniform Resource Locator</vt:lpstr>
      <vt:lpstr>URN: Uniform Resource Name</vt:lpstr>
      <vt:lpstr>Digital Object Identifier </vt:lpstr>
      <vt:lpstr>DOI syntax</vt:lpstr>
      <vt:lpstr>DOI benefits</vt:lpstr>
      <vt:lpstr>CrossRef</vt:lpstr>
      <vt:lpstr>Datacite</vt:lpstr>
      <vt:lpstr>Growth of DOIs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Persistent identifiers: DOI etc</dc:title>
  <dc:creator>Annette Holtkamp</dc:creator>
  <cp:lastModifiedBy>Annette Holtkamp</cp:lastModifiedBy>
  <cp:revision>35</cp:revision>
  <dcterms:created xsi:type="dcterms:W3CDTF">2016-11-09T09:14:24Z</dcterms:created>
  <dcterms:modified xsi:type="dcterms:W3CDTF">2018-10-08T08:05:25Z</dcterms:modified>
</cp:coreProperties>
</file>