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(null)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93" r:id="rId7"/>
    <p:sldId id="296" r:id="rId8"/>
    <p:sldId id="291" r:id="rId9"/>
    <p:sldId id="295" r:id="rId10"/>
    <p:sldId id="261" r:id="rId11"/>
    <p:sldId id="297" r:id="rId12"/>
    <p:sldId id="298" r:id="rId13"/>
    <p:sldId id="299" r:id="rId14"/>
    <p:sldId id="274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/>
    <p:restoredTop sz="94745"/>
  </p:normalViewPr>
  <p:slideViewPr>
    <p:cSldViewPr snapToGrid="0" snapToObjects="1">
      <p:cViewPr>
        <p:scale>
          <a:sx n="111" d="100"/>
          <a:sy n="111" d="100"/>
        </p:scale>
        <p:origin x="512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B8AF8-1BC1-2D49-90EB-D384BD43EC74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7D6F4-D137-9B43-AFAB-64FD9AC331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549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7D6F4-D137-9B43-AFAB-64FD9AC331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683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73E4-65C1-FE45-8BDF-72239F2171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C0E486-D1D8-5D4F-8CC9-70D523DD63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74AFF-F39C-AD4A-A486-2E3B7EF25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E72C7-07D1-BD4E-8B34-20918D5DC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BFBAC3-0C06-F44F-8209-7B289EA5C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5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811E4-EB3E-4142-A93B-B2CF6CCE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8689CE-78D6-154E-8717-94EA379739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97C078-4366-3E4E-A2D6-A3B41E77E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8BD39-0A24-A949-B610-B6DF81C1D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55EF4-F9E8-2443-BAE4-1035D85D4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89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8E5403-BE80-3B41-9F9F-51886BE2CF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5B2B6-6136-484A-93B7-E5F38C08B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0002D-031D-EA4C-9BFE-F23BE19BB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5FFC78-F0BA-7443-91B4-67684F6D6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5653-9917-8640-BC9F-C9539D91D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311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9C50A7-4001-AE40-9852-9AD159312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303CDF-A844-0144-923A-9C0DD20F1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BCACC-9D51-094B-884D-746143629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AF949C-4736-8A44-87D8-503C9B4C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2B266-6A06-1A41-84E2-99D03D33C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929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4DD96-C0D0-434D-B096-A5D8EAC2C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C59A6F-C8DF-3447-807C-E60834D30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2FCE90-ED81-7345-858D-3E4B688E7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501B42-AC78-584C-8FA1-B6B435DE2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543C64-DBEB-A34C-9F0D-D7F4E2030E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2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7ECBFB-0577-FB44-A6E3-6A44F92C0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00AC55-A4A9-D14B-B7C5-6A9460DCE9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DEAACA-82FE-5C43-8A1F-FCE4D4A2EE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152B63-2E78-D94E-8C01-1A9B85D91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929B46-B87A-1C42-AC05-D064F0E6A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E2B745-CBF7-2748-A5F3-21130E3A2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82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73D7E-55B8-6842-9DD0-6BF9C1C1B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6ED6D-A38B-9144-84B8-AC65725E6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05886-D704-7548-8586-B7922A475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8CABF6B-0ACF-8142-932B-C9092903D1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0BF98F-E0FA-4647-A291-25FA2F8A73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DDCEA60-B53F-604C-899D-9848C84C2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200BB5-FB59-364B-A837-31ABC915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73585D-F415-044D-80C2-CFE4C295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8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8772A-881B-134D-90F3-AAAEE3A1D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42851F1-BBFE-D642-9811-387C1022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0918E7-0E74-034E-9267-429BCF452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00A78E-3B8A-5647-9A71-8895C3736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7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E63F5E-B8B1-6E44-91AD-6F3E83D52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EAAF76-FDFD-1242-AB3D-AF045619E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DEBD9D-D981-3C4F-BA8A-AAB9B14AB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540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C280A-9542-C34E-83DA-BC0C9E3F4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C37C32-4369-B249-A6E1-EC610591F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0FA73E-D022-174D-850A-0AB6DDD437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7E36C3-5654-A249-A087-2B79D68B0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1CAE08-DED7-4946-AB93-61022749D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F491CE-7259-014A-8764-8ACA1E558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79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B94B5-4ED8-094A-9804-02ED5A105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93F0AE-5237-634E-A6D9-F4DE75745D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D6B29A-5841-A544-8E88-4A22349025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30FB7-D855-B048-B9E1-71B02006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3DFC9D-CE8B-A845-9ECE-44E9E465E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FAA6F6-0671-2B44-8542-FFE54A575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03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F3B591-B3E1-AB49-91A0-67FAD133C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7C6F2A-E633-884B-9A68-407B757B8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6D334-7E6F-C246-AA6A-551D5FEE8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EAFA01-983A-2A45-8E70-1E3DEC6BF3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6FB0AD-DD43-C04D-A63F-1526BCA3F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C2DB3-8FC3-A043-87B0-B8F5FE0204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8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projects/VECGEOM" TargetMode="External"/><Relationship Id="rId2" Type="http://schemas.openxmlformats.org/officeDocument/2006/relationships/hyperlink" Target="https://gitlab.cern.ch/VecGeom/VecGeo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root-project/veccor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(null)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9A113-20B5-0342-8E60-77A3CEFA51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vectorization approach for multifaceted solids in </a:t>
            </a:r>
            <a:r>
              <a:rPr lang="en-US" dirty="0" err="1"/>
              <a:t>VecGeom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D0B484D-C56D-4240-8582-F95D6EE731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Mihaela Gheata for the </a:t>
            </a:r>
            <a:r>
              <a:rPr lang="en-US" dirty="0" err="1"/>
              <a:t>VecGeom</a:t>
            </a:r>
            <a:r>
              <a:rPr lang="en-US" dirty="0"/>
              <a:t> team</a:t>
            </a:r>
          </a:p>
          <a:p>
            <a:r>
              <a:rPr lang="en-US" dirty="0"/>
              <a:t>CHEP 2018</a:t>
            </a:r>
          </a:p>
          <a:p>
            <a:r>
              <a:rPr lang="en-US" dirty="0"/>
              <a:t>9-13 July, Sofia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432B5C-8354-2948-BC07-DA2AA490E3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6D7C2F6-AB4C-934A-8810-9CBC6DEA60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2594" y="216679"/>
            <a:ext cx="837755" cy="8377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B57056-C089-924B-BCF3-2A14F6A7C1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2657" y="258268"/>
            <a:ext cx="1166309" cy="7464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7C80A5-3107-1F42-AF06-4FF598D89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046" y="296967"/>
            <a:ext cx="2471466" cy="6234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8F49FC-E17A-634E-803A-8FD72B49A8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19753" y="216679"/>
            <a:ext cx="1552053" cy="886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246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6F25D-CE10-044F-8F9D-C66D5D02B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scalar optimizations: multi-unions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42C70-BC4F-1D47-B28C-20E22BA1AC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7315200" cy="4351338"/>
          </a:xfrm>
        </p:spPr>
        <p:txBody>
          <a:bodyPr/>
          <a:lstStyle/>
          <a:p>
            <a:r>
              <a:rPr lang="en-US" dirty="0"/>
              <a:t>Boolean unions are represented as binary trees</a:t>
            </a:r>
          </a:p>
          <a:p>
            <a:pPr lvl="1"/>
            <a:r>
              <a:rPr lang="en-US" dirty="0"/>
              <a:t>Pathologically slow in simulation - too many individual checks</a:t>
            </a:r>
          </a:p>
          <a:p>
            <a:r>
              <a:rPr lang="en-US" dirty="0"/>
              <a:t>Multi-unions representing nodes at same level</a:t>
            </a:r>
          </a:p>
          <a:p>
            <a:pPr lvl="1"/>
            <a:r>
              <a:rPr lang="en-US" dirty="0"/>
              <a:t>Implementation in Geant4 using voxelization helper</a:t>
            </a:r>
          </a:p>
          <a:p>
            <a:r>
              <a:rPr lang="en-US" dirty="0"/>
              <a:t>Re-implemented in </a:t>
            </a:r>
            <a:r>
              <a:rPr lang="en-US" dirty="0" err="1"/>
              <a:t>VecGeom</a:t>
            </a:r>
            <a:r>
              <a:rPr lang="en-US" dirty="0"/>
              <a:t> based on Bounding Volume Hierarchies (BVH)</a:t>
            </a:r>
          </a:p>
          <a:p>
            <a:pPr lvl="1"/>
            <a:r>
              <a:rPr lang="en-US" dirty="0"/>
              <a:t>Vectorized search of candidates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66A9B7E-ABFA-8449-8F8C-5D45878CD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529376"/>
            <a:ext cx="3766141" cy="3488337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396BB3-4A00-1C4A-AD96-52693E919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0096850-3E2C-E44B-846E-637D18C43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306F3B-D3BB-DC42-8017-7CF51F58EA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10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6E2FFA5-FCD0-C440-8D14-162AD233E0D6}"/>
              </a:ext>
            </a:extLst>
          </p:cNvPr>
          <p:cNvGrpSpPr/>
          <p:nvPr/>
        </p:nvGrpSpPr>
        <p:grpSpPr>
          <a:xfrm>
            <a:off x="7719676" y="4899905"/>
            <a:ext cx="1463491" cy="1144444"/>
            <a:chOff x="76200" y="2991173"/>
            <a:chExt cx="1463491" cy="1144444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F452D231-E928-6040-AF6D-4C28EC4C8D96}"/>
                </a:ext>
              </a:extLst>
            </p:cNvPr>
            <p:cNvSpPr/>
            <p:nvPr/>
          </p:nvSpPr>
          <p:spPr>
            <a:xfrm>
              <a:off x="681925" y="2991173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B4AB298-3B7A-1E40-A782-591D92FF2C94}"/>
                </a:ext>
              </a:extLst>
            </p:cNvPr>
            <p:cNvSpPr/>
            <p:nvPr/>
          </p:nvSpPr>
          <p:spPr>
            <a:xfrm>
              <a:off x="543730" y="3360550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37CD93B1-C35C-CA45-AA48-07EA3124D4D3}"/>
                </a:ext>
              </a:extLst>
            </p:cNvPr>
            <p:cNvSpPr/>
            <p:nvPr/>
          </p:nvSpPr>
          <p:spPr>
            <a:xfrm>
              <a:off x="838200" y="3360550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CA22526-8992-704B-9429-07DDA7B74603}"/>
                </a:ext>
              </a:extLst>
            </p:cNvPr>
            <p:cNvSpPr/>
            <p:nvPr/>
          </p:nvSpPr>
          <p:spPr>
            <a:xfrm>
              <a:off x="247972" y="3729926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44E42A8F-324E-A34C-A474-8ACB5A52555E}"/>
                </a:ext>
              </a:extLst>
            </p:cNvPr>
            <p:cNvSpPr/>
            <p:nvPr/>
          </p:nvSpPr>
          <p:spPr>
            <a:xfrm>
              <a:off x="543731" y="3729927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F1B2F2B-AFEC-EC41-AFE7-D135FB35D143}"/>
                </a:ext>
              </a:extLst>
            </p:cNvPr>
            <p:cNvSpPr/>
            <p:nvPr/>
          </p:nvSpPr>
          <p:spPr>
            <a:xfrm>
              <a:off x="887335" y="3729925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C3920EE-6A37-CE48-98F6-FAE4E145743B}"/>
                </a:ext>
              </a:extLst>
            </p:cNvPr>
            <p:cNvSpPr/>
            <p:nvPr/>
          </p:nvSpPr>
          <p:spPr>
            <a:xfrm>
              <a:off x="1197359" y="3729926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9C90482-80D9-6642-B4C7-6C3FA9FD087A}"/>
                </a:ext>
              </a:extLst>
            </p:cNvPr>
            <p:cNvCxnSpPr>
              <a:stCxn id="11" idx="3"/>
              <a:endCxn id="12" idx="0"/>
            </p:cNvCxnSpPr>
            <p:nvPr/>
          </p:nvCxnSpPr>
          <p:spPr>
            <a:xfrm flipH="1">
              <a:off x="667717" y="3202831"/>
              <a:ext cx="50523" cy="1577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28FDBF78-F457-6D4C-9F3C-366F2B01A14B}"/>
                </a:ext>
              </a:extLst>
            </p:cNvPr>
            <p:cNvCxnSpPr>
              <a:cxnSpLocks/>
              <a:stCxn id="11" idx="5"/>
              <a:endCxn id="13" idx="0"/>
            </p:cNvCxnSpPr>
            <p:nvPr/>
          </p:nvCxnSpPr>
          <p:spPr>
            <a:xfrm>
              <a:off x="893583" y="3202831"/>
              <a:ext cx="68604" cy="1577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45BC0EB-779F-3A4E-BE79-A3A99F8E8199}"/>
                </a:ext>
              </a:extLst>
            </p:cNvPr>
            <p:cNvCxnSpPr>
              <a:cxnSpLocks/>
              <a:stCxn id="12" idx="3"/>
              <a:endCxn id="14" idx="0"/>
            </p:cNvCxnSpPr>
            <p:nvPr/>
          </p:nvCxnSpPr>
          <p:spPr>
            <a:xfrm flipH="1">
              <a:off x="371959" y="3572208"/>
              <a:ext cx="208086" cy="1577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5B5F9267-3BE7-1E44-A2A4-6A358AB54BD3}"/>
                </a:ext>
              </a:extLst>
            </p:cNvPr>
            <p:cNvCxnSpPr>
              <a:cxnSpLocks/>
              <a:stCxn id="12" idx="4"/>
              <a:endCxn id="15" idx="0"/>
            </p:cNvCxnSpPr>
            <p:nvPr/>
          </p:nvCxnSpPr>
          <p:spPr>
            <a:xfrm>
              <a:off x="667717" y="3608523"/>
              <a:ext cx="1" cy="1214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392BFF71-434C-CF48-AF81-A7875517C3C9}"/>
                </a:ext>
              </a:extLst>
            </p:cNvPr>
            <p:cNvCxnSpPr>
              <a:cxnSpLocks/>
              <a:stCxn id="13" idx="4"/>
              <a:endCxn id="16" idx="0"/>
            </p:cNvCxnSpPr>
            <p:nvPr/>
          </p:nvCxnSpPr>
          <p:spPr>
            <a:xfrm>
              <a:off x="962187" y="3608523"/>
              <a:ext cx="49135" cy="1214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DDE0A79-93A6-334B-B558-2EF032C8A037}"/>
                </a:ext>
              </a:extLst>
            </p:cNvPr>
            <p:cNvCxnSpPr>
              <a:cxnSpLocks/>
              <a:stCxn id="13" idx="5"/>
              <a:endCxn id="17" idx="1"/>
            </p:cNvCxnSpPr>
            <p:nvPr/>
          </p:nvCxnSpPr>
          <p:spPr>
            <a:xfrm>
              <a:off x="1049858" y="3572208"/>
              <a:ext cx="183816" cy="1940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5C25664-6959-2F4B-849E-E2D88C417B58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flipH="1">
              <a:off x="76200" y="3941584"/>
              <a:ext cx="208087" cy="1940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D1D8CFB-0755-9C4C-A239-FDB947B8F17D}"/>
                </a:ext>
              </a:extLst>
            </p:cNvPr>
            <p:cNvCxnSpPr>
              <a:cxnSpLocks/>
              <a:stCxn id="14" idx="4"/>
            </p:cNvCxnSpPr>
            <p:nvPr/>
          </p:nvCxnSpPr>
          <p:spPr>
            <a:xfrm flipH="1">
              <a:off x="277242" y="3977899"/>
              <a:ext cx="94717" cy="1577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A4754F5-8F80-7D45-B035-1BE51279163F}"/>
                </a:ext>
              </a:extLst>
            </p:cNvPr>
            <p:cNvCxnSpPr>
              <a:cxnSpLocks/>
              <a:stCxn id="15" idx="3"/>
            </p:cNvCxnSpPr>
            <p:nvPr/>
          </p:nvCxnSpPr>
          <p:spPr>
            <a:xfrm flipH="1">
              <a:off x="495945" y="3941585"/>
              <a:ext cx="84101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A9A3F82-D350-0048-B045-A419C62FB5E7}"/>
                </a:ext>
              </a:extLst>
            </p:cNvPr>
            <p:cNvCxnSpPr>
              <a:cxnSpLocks/>
              <a:stCxn id="15" idx="5"/>
            </p:cNvCxnSpPr>
            <p:nvPr/>
          </p:nvCxnSpPr>
          <p:spPr>
            <a:xfrm>
              <a:off x="755389" y="3941585"/>
              <a:ext cx="5348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C3BE456-B63B-064D-B7D1-773CBF282C81}"/>
                </a:ext>
              </a:extLst>
            </p:cNvPr>
            <p:cNvCxnSpPr>
              <a:cxnSpLocks/>
              <a:stCxn id="16" idx="3"/>
            </p:cNvCxnSpPr>
            <p:nvPr/>
          </p:nvCxnSpPr>
          <p:spPr>
            <a:xfrm flipH="1">
              <a:off x="887335" y="3941583"/>
              <a:ext cx="36315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C29583-F2EB-AD49-8647-AEBC7063B6B4}"/>
                </a:ext>
              </a:extLst>
            </p:cNvPr>
            <p:cNvCxnSpPr>
              <a:cxnSpLocks/>
              <a:stCxn id="16" idx="5"/>
            </p:cNvCxnSpPr>
            <p:nvPr/>
          </p:nvCxnSpPr>
          <p:spPr>
            <a:xfrm>
              <a:off x="1098993" y="3941583"/>
              <a:ext cx="36315" cy="1577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D704AFC-FB47-E24D-B8FC-C9C12AE620E7}"/>
                </a:ext>
              </a:extLst>
            </p:cNvPr>
            <p:cNvCxnSpPr>
              <a:cxnSpLocks/>
              <a:stCxn id="17" idx="4"/>
            </p:cNvCxnSpPr>
            <p:nvPr/>
          </p:nvCxnSpPr>
          <p:spPr>
            <a:xfrm flipH="1">
              <a:off x="1233674" y="3977899"/>
              <a:ext cx="87672" cy="1214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E1FC422-E8D9-F646-A347-5C2901BF402D}"/>
                </a:ext>
              </a:extLst>
            </p:cNvPr>
            <p:cNvCxnSpPr>
              <a:cxnSpLocks/>
              <a:stCxn id="17" idx="5"/>
            </p:cNvCxnSpPr>
            <p:nvPr/>
          </p:nvCxnSpPr>
          <p:spPr>
            <a:xfrm>
              <a:off x="1409017" y="3941584"/>
              <a:ext cx="130674" cy="1577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7C6AB49-E2C9-DA4D-9A7C-5E7650B3693F}"/>
              </a:ext>
            </a:extLst>
          </p:cNvPr>
          <p:cNvGrpSpPr/>
          <p:nvPr/>
        </p:nvGrpSpPr>
        <p:grpSpPr>
          <a:xfrm>
            <a:off x="10329201" y="5269282"/>
            <a:ext cx="1482646" cy="639747"/>
            <a:chOff x="270212" y="4636267"/>
            <a:chExt cx="1482646" cy="639747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8A943F15-3DBD-7945-94B5-E5D3AAB5E0CF}"/>
                </a:ext>
              </a:extLst>
            </p:cNvPr>
            <p:cNvSpPr/>
            <p:nvPr/>
          </p:nvSpPr>
          <p:spPr>
            <a:xfrm>
              <a:off x="866728" y="4636267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7B17CDE7-D8E9-8647-A1D3-2A4B0523CF79}"/>
                </a:ext>
              </a:extLst>
            </p:cNvPr>
            <p:cNvCxnSpPr>
              <a:cxnSpLocks/>
              <a:stCxn id="33" idx="2"/>
              <a:endCxn id="35" idx="0"/>
            </p:cNvCxnSpPr>
            <p:nvPr/>
          </p:nvCxnSpPr>
          <p:spPr>
            <a:xfrm flipH="1">
              <a:off x="394199" y="4760254"/>
              <a:ext cx="472529" cy="2677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BC16B0E1-C210-3142-932B-DDD1CB8D00D4}"/>
                </a:ext>
              </a:extLst>
            </p:cNvPr>
            <p:cNvSpPr/>
            <p:nvPr/>
          </p:nvSpPr>
          <p:spPr>
            <a:xfrm>
              <a:off x="270212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4A8D5626-9FA4-F44C-A44F-4F2DE8F7DDB4}"/>
                </a:ext>
              </a:extLst>
            </p:cNvPr>
            <p:cNvSpPr/>
            <p:nvPr/>
          </p:nvSpPr>
          <p:spPr>
            <a:xfrm>
              <a:off x="579742" y="5028041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0F809BD4-1B30-FA49-884D-3E400650F068}"/>
                </a:ext>
              </a:extLst>
            </p:cNvPr>
            <p:cNvSpPr/>
            <p:nvPr/>
          </p:nvSpPr>
          <p:spPr>
            <a:xfrm>
              <a:off x="889347" y="5028040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DCCF59F9-D8C1-9B41-A97C-B6BACA5AC3F2}"/>
                </a:ext>
              </a:extLst>
            </p:cNvPr>
            <p:cNvSpPr/>
            <p:nvPr/>
          </p:nvSpPr>
          <p:spPr>
            <a:xfrm>
              <a:off x="1198764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7A1DCB62-003C-FA4E-9420-8F8B8BC3558A}"/>
                </a:ext>
              </a:extLst>
            </p:cNvPr>
            <p:cNvSpPr/>
            <p:nvPr/>
          </p:nvSpPr>
          <p:spPr>
            <a:xfrm>
              <a:off x="1504885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FA953681-B8E1-5948-AD31-4B5B26A63D6E}"/>
                </a:ext>
              </a:extLst>
            </p:cNvPr>
            <p:cNvCxnSpPr>
              <a:cxnSpLocks/>
              <a:stCxn id="33" idx="3"/>
              <a:endCxn id="36" idx="0"/>
            </p:cNvCxnSpPr>
            <p:nvPr/>
          </p:nvCxnSpPr>
          <p:spPr>
            <a:xfrm flipH="1">
              <a:off x="703729" y="4847925"/>
              <a:ext cx="199314" cy="18011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417E588-7576-E447-BA52-000C5B8867B5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>
            <a:xfrm>
              <a:off x="990715" y="4884240"/>
              <a:ext cx="22619" cy="1438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93C33887-E801-4E4F-AEC5-3C8B73377A4B}"/>
                </a:ext>
              </a:extLst>
            </p:cNvPr>
            <p:cNvCxnSpPr>
              <a:cxnSpLocks/>
              <a:stCxn id="33" idx="5"/>
              <a:endCxn id="38" idx="1"/>
            </p:cNvCxnSpPr>
            <p:nvPr/>
          </p:nvCxnSpPr>
          <p:spPr>
            <a:xfrm>
              <a:off x="1078386" y="4847925"/>
              <a:ext cx="156693" cy="2164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A65FC857-1472-3245-BD56-58004401E83F}"/>
                </a:ext>
              </a:extLst>
            </p:cNvPr>
            <p:cNvCxnSpPr>
              <a:cxnSpLocks/>
              <a:stCxn id="33" idx="6"/>
              <a:endCxn id="39" idx="1"/>
            </p:cNvCxnSpPr>
            <p:nvPr/>
          </p:nvCxnSpPr>
          <p:spPr>
            <a:xfrm>
              <a:off x="1114701" y="4760254"/>
              <a:ext cx="426499" cy="3041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ight Arrow 43">
            <a:extLst>
              <a:ext uri="{FF2B5EF4-FFF2-40B4-BE49-F238E27FC236}">
                <a16:creationId xmlns:a16="http://schemas.microsoft.com/office/drawing/2014/main" id="{1C7E82AF-DA79-6E4A-A859-C2F8C6826B12}"/>
              </a:ext>
            </a:extLst>
          </p:cNvPr>
          <p:cNvSpPr/>
          <p:nvPr/>
        </p:nvSpPr>
        <p:spPr>
          <a:xfrm>
            <a:off x="9270838" y="5329714"/>
            <a:ext cx="872326" cy="331340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91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B58BC88-57F0-5B4B-962C-30E5CF4E8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using </a:t>
            </a:r>
            <a:r>
              <a:rPr lang="en-US" dirty="0" err="1"/>
              <a:t>VecGeom</a:t>
            </a:r>
            <a:r>
              <a:rPr lang="en-US" dirty="0"/>
              <a:t> multi-union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82A01FFE-25F5-B74B-8860-7E161216D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967" y="1825625"/>
            <a:ext cx="4360312" cy="201795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3x-4x speed-up compared to corresponding implementation in Geant4 for up to several hundred components</a:t>
            </a:r>
          </a:p>
          <a:p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0EB90FB-E622-A140-B3C0-9F4C6F716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37B6540D-35E3-7148-8A81-21E67DD6C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0D832AD0-9859-B745-8441-5A51DB272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ADDAC9E-8304-0148-8546-5FDBE55086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0278" y="1538409"/>
            <a:ext cx="7407941" cy="4817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4208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93">
            <a:extLst>
              <a:ext uri="{FF2B5EF4-FFF2-40B4-BE49-F238E27FC236}">
                <a16:creationId xmlns:a16="http://schemas.microsoft.com/office/drawing/2014/main" id="{D68DAD82-31B5-9A4C-84C2-13FCE47A0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740" y="1369662"/>
            <a:ext cx="7392018" cy="485521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1DC5EBF-830E-2247-A50A-6771B7AFB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Replacing Boolean union with </a:t>
            </a:r>
            <a:r>
              <a:rPr lang="en-US" dirty="0" err="1"/>
              <a:t>VecGeom</a:t>
            </a:r>
            <a:r>
              <a:rPr lang="en-US" dirty="0"/>
              <a:t> multi-union</a:t>
            </a:r>
          </a:p>
        </p:txBody>
      </p:sp>
      <p:sp>
        <p:nvSpPr>
          <p:cNvPr id="92" name="Content Placeholder 91">
            <a:extLst>
              <a:ext uri="{FF2B5EF4-FFF2-40B4-BE49-F238E27FC236}">
                <a16:creationId xmlns:a16="http://schemas.microsoft.com/office/drawing/2014/main" id="{72BE23DD-B024-3D40-AD7B-F74D01ADD5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404750" cy="4351338"/>
          </a:xfrm>
        </p:spPr>
        <p:txBody>
          <a:bodyPr/>
          <a:lstStyle/>
          <a:p>
            <a:r>
              <a:rPr lang="en-US" dirty="0"/>
              <a:t>Implemented automatic conversion of Boolean volumes to the new multi-union structure</a:t>
            </a:r>
          </a:p>
          <a:p>
            <a:r>
              <a:rPr lang="en-US" dirty="0"/>
              <a:t>Much better performance for large number of components</a:t>
            </a:r>
          </a:p>
        </p:txBody>
      </p:sp>
      <p:sp>
        <p:nvSpPr>
          <p:cNvPr id="89" name="Date Placeholder 88">
            <a:extLst>
              <a:ext uri="{FF2B5EF4-FFF2-40B4-BE49-F238E27FC236}">
                <a16:creationId xmlns:a16="http://schemas.microsoft.com/office/drawing/2014/main" id="{94AB8691-BB8D-6A42-9F0E-06FFD46C1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90" name="Footer Placeholder 89">
            <a:extLst>
              <a:ext uri="{FF2B5EF4-FFF2-40B4-BE49-F238E27FC236}">
                <a16:creationId xmlns:a16="http://schemas.microsoft.com/office/drawing/2014/main" id="{EDF0394B-050E-0840-AF64-B9D868A800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91" name="Slide Number Placeholder 90">
            <a:extLst>
              <a:ext uri="{FF2B5EF4-FFF2-40B4-BE49-F238E27FC236}">
                <a16:creationId xmlns:a16="http://schemas.microsoft.com/office/drawing/2014/main" id="{1DB1BFCA-BAE3-A74E-ACA0-5C584BF01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12</a:t>
            </a:fld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8E64042E-AC05-204E-8B57-E4F789C64788}"/>
              </a:ext>
            </a:extLst>
          </p:cNvPr>
          <p:cNvGrpSpPr/>
          <p:nvPr/>
        </p:nvGrpSpPr>
        <p:grpSpPr>
          <a:xfrm>
            <a:off x="6214967" y="2689141"/>
            <a:ext cx="1463491" cy="1144444"/>
            <a:chOff x="76200" y="2991173"/>
            <a:chExt cx="1463491" cy="1144444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734737BD-2C7A-864F-9466-C17B71BB128A}"/>
                </a:ext>
              </a:extLst>
            </p:cNvPr>
            <p:cNvSpPr/>
            <p:nvPr/>
          </p:nvSpPr>
          <p:spPr>
            <a:xfrm>
              <a:off x="681925" y="2991173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53CAA1C-7DD4-DA47-9C56-BB77F8C16807}"/>
                </a:ext>
              </a:extLst>
            </p:cNvPr>
            <p:cNvSpPr/>
            <p:nvPr/>
          </p:nvSpPr>
          <p:spPr>
            <a:xfrm>
              <a:off x="543730" y="3360550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CCEE8B24-09C5-9D4E-8785-AD1D96000C27}"/>
                </a:ext>
              </a:extLst>
            </p:cNvPr>
            <p:cNvSpPr/>
            <p:nvPr/>
          </p:nvSpPr>
          <p:spPr>
            <a:xfrm>
              <a:off x="838200" y="3360550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9C44F2D-3E53-C343-AED9-DDF6CB783C41}"/>
                </a:ext>
              </a:extLst>
            </p:cNvPr>
            <p:cNvSpPr/>
            <p:nvPr/>
          </p:nvSpPr>
          <p:spPr>
            <a:xfrm>
              <a:off x="247972" y="3729926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9208973-5805-3345-AC31-14FE6D9A85A9}"/>
                </a:ext>
              </a:extLst>
            </p:cNvPr>
            <p:cNvSpPr/>
            <p:nvPr/>
          </p:nvSpPr>
          <p:spPr>
            <a:xfrm>
              <a:off x="543731" y="3729927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2CFA563-4E07-5B42-A633-882B59B0116B}"/>
                </a:ext>
              </a:extLst>
            </p:cNvPr>
            <p:cNvSpPr/>
            <p:nvPr/>
          </p:nvSpPr>
          <p:spPr>
            <a:xfrm>
              <a:off x="887335" y="3729925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843B1474-1A1E-4E44-81D9-53D98F9C873E}"/>
                </a:ext>
              </a:extLst>
            </p:cNvPr>
            <p:cNvSpPr/>
            <p:nvPr/>
          </p:nvSpPr>
          <p:spPr>
            <a:xfrm>
              <a:off x="1197359" y="3729926"/>
              <a:ext cx="247973" cy="24797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665DE40A-EAC3-B24D-A77E-45669F43A8F6}"/>
                </a:ext>
              </a:extLst>
            </p:cNvPr>
            <p:cNvCxnSpPr>
              <a:stCxn id="4" idx="3"/>
              <a:endCxn id="5" idx="0"/>
            </p:cNvCxnSpPr>
            <p:nvPr/>
          </p:nvCxnSpPr>
          <p:spPr>
            <a:xfrm flipH="1">
              <a:off x="667717" y="3202831"/>
              <a:ext cx="50523" cy="1577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402E6A63-4782-3D44-9ABE-AECDDC766E01}"/>
                </a:ext>
              </a:extLst>
            </p:cNvPr>
            <p:cNvCxnSpPr>
              <a:cxnSpLocks/>
              <a:stCxn id="4" idx="5"/>
              <a:endCxn id="6" idx="0"/>
            </p:cNvCxnSpPr>
            <p:nvPr/>
          </p:nvCxnSpPr>
          <p:spPr>
            <a:xfrm>
              <a:off x="893583" y="3202831"/>
              <a:ext cx="68604" cy="15771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1F8FFE4-5D75-504A-9E89-9BAB89413FC2}"/>
                </a:ext>
              </a:extLst>
            </p:cNvPr>
            <p:cNvCxnSpPr>
              <a:cxnSpLocks/>
              <a:stCxn id="5" idx="3"/>
              <a:endCxn id="7" idx="0"/>
            </p:cNvCxnSpPr>
            <p:nvPr/>
          </p:nvCxnSpPr>
          <p:spPr>
            <a:xfrm flipH="1">
              <a:off x="371959" y="3572208"/>
              <a:ext cx="208086" cy="1577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ED723CA-DDAF-FF48-9FCE-7CF4BA9C89DA}"/>
                </a:ext>
              </a:extLst>
            </p:cNvPr>
            <p:cNvCxnSpPr>
              <a:cxnSpLocks/>
              <a:stCxn id="5" idx="4"/>
              <a:endCxn id="8" idx="0"/>
            </p:cNvCxnSpPr>
            <p:nvPr/>
          </p:nvCxnSpPr>
          <p:spPr>
            <a:xfrm>
              <a:off x="667717" y="3608523"/>
              <a:ext cx="1" cy="12140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CD8BBB6-02E8-E542-8564-EEAFF4BB2DFE}"/>
                </a:ext>
              </a:extLst>
            </p:cNvPr>
            <p:cNvCxnSpPr>
              <a:cxnSpLocks/>
              <a:stCxn id="6" idx="4"/>
              <a:endCxn id="9" idx="0"/>
            </p:cNvCxnSpPr>
            <p:nvPr/>
          </p:nvCxnSpPr>
          <p:spPr>
            <a:xfrm>
              <a:off x="962187" y="3608523"/>
              <a:ext cx="49135" cy="12140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7409699F-D814-7B46-B970-F5821CDBF8D6}"/>
                </a:ext>
              </a:extLst>
            </p:cNvPr>
            <p:cNvCxnSpPr>
              <a:cxnSpLocks/>
              <a:stCxn id="6" idx="5"/>
              <a:endCxn id="10" idx="1"/>
            </p:cNvCxnSpPr>
            <p:nvPr/>
          </p:nvCxnSpPr>
          <p:spPr>
            <a:xfrm>
              <a:off x="1049858" y="3572208"/>
              <a:ext cx="183816" cy="1940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9A7DEA10-92AC-214D-B038-5549583ABD05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 flipH="1">
              <a:off x="76200" y="3941584"/>
              <a:ext cx="208087" cy="19403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BABBBF7-C721-6A41-A20E-1ABF8EFB995C}"/>
                </a:ext>
              </a:extLst>
            </p:cNvPr>
            <p:cNvCxnSpPr>
              <a:cxnSpLocks/>
              <a:stCxn id="7" idx="4"/>
            </p:cNvCxnSpPr>
            <p:nvPr/>
          </p:nvCxnSpPr>
          <p:spPr>
            <a:xfrm flipH="1">
              <a:off x="277242" y="3977899"/>
              <a:ext cx="94717" cy="15771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78D82C2-D52F-8648-9642-ED9667756871}"/>
                </a:ext>
              </a:extLst>
            </p:cNvPr>
            <p:cNvCxnSpPr>
              <a:cxnSpLocks/>
              <a:stCxn id="8" idx="3"/>
            </p:cNvCxnSpPr>
            <p:nvPr/>
          </p:nvCxnSpPr>
          <p:spPr>
            <a:xfrm flipH="1">
              <a:off x="495945" y="3941585"/>
              <a:ext cx="84101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863C1A2F-98EC-7C41-99CB-43A89C921BD9}"/>
                </a:ext>
              </a:extLst>
            </p:cNvPr>
            <p:cNvCxnSpPr>
              <a:cxnSpLocks/>
              <a:stCxn id="8" idx="5"/>
            </p:cNvCxnSpPr>
            <p:nvPr/>
          </p:nvCxnSpPr>
          <p:spPr>
            <a:xfrm>
              <a:off x="755389" y="3941585"/>
              <a:ext cx="5348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6C5CADC-CBD4-3449-918F-499BECCA4C9B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 flipH="1">
              <a:off x="887335" y="3941583"/>
              <a:ext cx="36315" cy="1940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1BBEB42B-FBBF-8445-A198-D2FC2D3FE60F}"/>
                </a:ext>
              </a:extLst>
            </p:cNvPr>
            <p:cNvCxnSpPr>
              <a:cxnSpLocks/>
              <a:stCxn id="9" idx="5"/>
            </p:cNvCxnSpPr>
            <p:nvPr/>
          </p:nvCxnSpPr>
          <p:spPr>
            <a:xfrm>
              <a:off x="1098993" y="3941583"/>
              <a:ext cx="36315" cy="1577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A3205393-F71A-8D4F-A905-7C7EBF958A3B}"/>
                </a:ext>
              </a:extLst>
            </p:cNvPr>
            <p:cNvCxnSpPr>
              <a:cxnSpLocks/>
              <a:stCxn id="10" idx="4"/>
            </p:cNvCxnSpPr>
            <p:nvPr/>
          </p:nvCxnSpPr>
          <p:spPr>
            <a:xfrm flipH="1">
              <a:off x="1233674" y="3977899"/>
              <a:ext cx="87672" cy="12140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7A42BEBB-0740-1B40-8D4C-AA641C1E0E7E}"/>
                </a:ext>
              </a:extLst>
            </p:cNvPr>
            <p:cNvCxnSpPr>
              <a:cxnSpLocks/>
              <a:stCxn id="10" idx="5"/>
            </p:cNvCxnSpPr>
            <p:nvPr/>
          </p:nvCxnSpPr>
          <p:spPr>
            <a:xfrm>
              <a:off x="1409017" y="3941584"/>
              <a:ext cx="130674" cy="1577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1519352-6930-884E-90A3-8786D1629F36}"/>
              </a:ext>
            </a:extLst>
          </p:cNvPr>
          <p:cNvGrpSpPr/>
          <p:nvPr/>
        </p:nvGrpSpPr>
        <p:grpSpPr>
          <a:xfrm>
            <a:off x="9553697" y="3958958"/>
            <a:ext cx="1482646" cy="639747"/>
            <a:chOff x="270212" y="4636267"/>
            <a:chExt cx="1482646" cy="639747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B8C8B425-ACFF-2D43-B694-92672E255B34}"/>
                </a:ext>
              </a:extLst>
            </p:cNvPr>
            <p:cNvSpPr/>
            <p:nvPr/>
          </p:nvSpPr>
          <p:spPr>
            <a:xfrm>
              <a:off x="866728" y="4636267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C00000"/>
                  </a:solidFill>
                </a:rPr>
                <a:t>+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912F748C-4693-0142-A8A4-11107B72F7F3}"/>
                </a:ext>
              </a:extLst>
            </p:cNvPr>
            <p:cNvCxnSpPr>
              <a:cxnSpLocks/>
              <a:stCxn id="62" idx="2"/>
              <a:endCxn id="66" idx="0"/>
            </p:cNvCxnSpPr>
            <p:nvPr/>
          </p:nvCxnSpPr>
          <p:spPr>
            <a:xfrm flipH="1">
              <a:off x="394199" y="4760254"/>
              <a:ext cx="472529" cy="26778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C3D30179-F1A8-744B-92A1-C0554623D0E2}"/>
                </a:ext>
              </a:extLst>
            </p:cNvPr>
            <p:cNvSpPr/>
            <p:nvPr/>
          </p:nvSpPr>
          <p:spPr>
            <a:xfrm>
              <a:off x="270212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1DA845C3-8BA0-3D49-B0FD-07B793C5F559}"/>
                </a:ext>
              </a:extLst>
            </p:cNvPr>
            <p:cNvSpPr/>
            <p:nvPr/>
          </p:nvSpPr>
          <p:spPr>
            <a:xfrm>
              <a:off x="579742" y="5028041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50D525BD-7F41-E747-8100-E794E72EE968}"/>
                </a:ext>
              </a:extLst>
            </p:cNvPr>
            <p:cNvSpPr/>
            <p:nvPr/>
          </p:nvSpPr>
          <p:spPr>
            <a:xfrm>
              <a:off x="889347" y="5028040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26D0817A-2D4F-E74F-93ED-CB3F5194A021}"/>
                </a:ext>
              </a:extLst>
            </p:cNvPr>
            <p:cNvSpPr/>
            <p:nvPr/>
          </p:nvSpPr>
          <p:spPr>
            <a:xfrm>
              <a:off x="1198764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DF2CF9C1-50C5-0244-96A2-E7D03F56EC2F}"/>
                </a:ext>
              </a:extLst>
            </p:cNvPr>
            <p:cNvSpPr/>
            <p:nvPr/>
          </p:nvSpPr>
          <p:spPr>
            <a:xfrm>
              <a:off x="1504885" y="5028039"/>
              <a:ext cx="247973" cy="247973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7098F67B-5E26-5141-93D3-EC99B02E7DEF}"/>
                </a:ext>
              </a:extLst>
            </p:cNvPr>
            <p:cNvCxnSpPr>
              <a:cxnSpLocks/>
              <a:stCxn id="62" idx="3"/>
              <a:endCxn id="67" idx="0"/>
            </p:cNvCxnSpPr>
            <p:nvPr/>
          </p:nvCxnSpPr>
          <p:spPr>
            <a:xfrm flipH="1">
              <a:off x="703729" y="4847925"/>
              <a:ext cx="199314" cy="180116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84055C14-8E52-2648-B500-00412EDC7EBC}"/>
                </a:ext>
              </a:extLst>
            </p:cNvPr>
            <p:cNvCxnSpPr>
              <a:cxnSpLocks/>
              <a:stCxn id="62" idx="4"/>
              <a:endCxn id="68" idx="0"/>
            </p:cNvCxnSpPr>
            <p:nvPr/>
          </p:nvCxnSpPr>
          <p:spPr>
            <a:xfrm>
              <a:off x="990715" y="4884240"/>
              <a:ext cx="22619" cy="1438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383CB432-4F22-254B-B87F-EAE9CB861A7A}"/>
                </a:ext>
              </a:extLst>
            </p:cNvPr>
            <p:cNvCxnSpPr>
              <a:cxnSpLocks/>
              <a:stCxn id="62" idx="5"/>
              <a:endCxn id="69" idx="1"/>
            </p:cNvCxnSpPr>
            <p:nvPr/>
          </p:nvCxnSpPr>
          <p:spPr>
            <a:xfrm>
              <a:off x="1078386" y="4847925"/>
              <a:ext cx="156693" cy="21642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AD711F08-5B7E-C247-9A96-1130CD5D032A}"/>
                </a:ext>
              </a:extLst>
            </p:cNvPr>
            <p:cNvCxnSpPr>
              <a:cxnSpLocks/>
              <a:stCxn id="62" idx="6"/>
              <a:endCxn id="70" idx="1"/>
            </p:cNvCxnSpPr>
            <p:nvPr/>
          </p:nvCxnSpPr>
          <p:spPr>
            <a:xfrm>
              <a:off x="1114701" y="4760254"/>
              <a:ext cx="426499" cy="30410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891088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BBF8E-4B69-A542-B820-ACBF815C5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C64745-5E57-1347-8F01-A0E0B521FC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VecGeom</a:t>
            </a:r>
            <a:r>
              <a:rPr lang="en-US" dirty="0"/>
              <a:t> library became production quality</a:t>
            </a:r>
          </a:p>
          <a:p>
            <a:pPr lvl="1"/>
            <a:r>
              <a:rPr lang="en-US" dirty="0"/>
              <a:t>Can be used transparently with Geant4 simulations</a:t>
            </a:r>
          </a:p>
          <a:p>
            <a:r>
              <a:rPr lang="en-US" dirty="0"/>
              <a:t>Scalar optimizations become very important</a:t>
            </a:r>
          </a:p>
          <a:p>
            <a:pPr lvl="1"/>
            <a:r>
              <a:rPr lang="en-US" dirty="0"/>
              <a:t>Achieving vectorization for solids having many facets</a:t>
            </a:r>
          </a:p>
          <a:p>
            <a:r>
              <a:rPr lang="en-US" dirty="0"/>
              <a:t>Several vectorized optimizations explored for many solids</a:t>
            </a:r>
          </a:p>
          <a:p>
            <a:pPr lvl="1"/>
            <a:r>
              <a:rPr lang="en-US" dirty="0"/>
              <a:t>Bounding volume hierarchies, tessellated clusters and sections, multi-union solids</a:t>
            </a:r>
          </a:p>
          <a:p>
            <a:pPr lvl="1"/>
            <a:r>
              <a:rPr lang="en-US" dirty="0"/>
              <a:t>Important performance gains in some cases</a:t>
            </a:r>
          </a:p>
          <a:p>
            <a:r>
              <a:rPr lang="en-US" dirty="0"/>
              <a:t>These new features available in release 1.0 of </a:t>
            </a:r>
            <a:r>
              <a:rPr lang="en-US" dirty="0" err="1"/>
              <a:t>VecGeom</a:t>
            </a:r>
            <a:r>
              <a:rPr lang="en-US" dirty="0"/>
              <a:t> library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2C941-D7FB-4D41-BEAD-87B07DD6E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98A58-966F-024B-88E5-6AB43DC2C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D1B343-7105-2E4D-B214-54D53A14B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5666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60914" y="1728316"/>
            <a:ext cx="8666018" cy="4448654"/>
          </a:xfrm>
        </p:spPr>
        <p:txBody>
          <a:bodyPr>
            <a:normAutofit lnSpcReduction="10000"/>
          </a:bodyPr>
          <a:lstStyle/>
          <a:p>
            <a:r>
              <a:rPr lang="en-US" i="1" dirty="0"/>
              <a:t>CERN-EP/SFT + </a:t>
            </a:r>
            <a:r>
              <a:rPr lang="en-US" i="1" u="sng" dirty="0"/>
              <a:t>AIDA 2020</a:t>
            </a:r>
            <a:r>
              <a:rPr lang="en-US" i="1" dirty="0"/>
              <a:t>: G. Amadio, J. </a:t>
            </a:r>
            <a:r>
              <a:rPr lang="en-US" i="1" dirty="0" err="1"/>
              <a:t>Apostolakis</a:t>
            </a:r>
            <a:r>
              <a:rPr lang="en-US" i="1" dirty="0"/>
              <a:t>, G. Cosmo,</a:t>
            </a:r>
            <a:r>
              <a:rPr lang="en-US" dirty="0"/>
              <a:t> </a:t>
            </a:r>
            <a:r>
              <a:rPr lang="en-US" i="1" dirty="0"/>
              <a:t>A. </a:t>
            </a:r>
            <a:r>
              <a:rPr lang="en-US" i="1" dirty="0" err="1"/>
              <a:t>Gheata</a:t>
            </a:r>
            <a:r>
              <a:rPr lang="en-US" i="1" dirty="0"/>
              <a:t>, M. Gheata, P. </a:t>
            </a:r>
            <a:r>
              <a:rPr lang="en-US" i="1" dirty="0" err="1"/>
              <a:t>Mato</a:t>
            </a:r>
            <a:r>
              <a:rPr lang="en-US" i="1" dirty="0"/>
              <a:t>, W. </a:t>
            </a:r>
            <a:r>
              <a:rPr lang="en-US" i="1" dirty="0" err="1"/>
              <a:t>Pokorski</a:t>
            </a:r>
            <a:r>
              <a:rPr lang="en-US" i="1" dirty="0"/>
              <a:t>, E. </a:t>
            </a:r>
            <a:r>
              <a:rPr lang="en-US" i="1" dirty="0" err="1"/>
              <a:t>Tcherniaev</a:t>
            </a:r>
            <a:endParaRPr lang="en-US" i="1" dirty="0"/>
          </a:p>
          <a:p>
            <a:r>
              <a:rPr lang="en-US" i="1" dirty="0"/>
              <a:t> J. Martinez Castro, A. Miranda </a:t>
            </a:r>
            <a:r>
              <a:rPr lang="en-US" i="1" dirty="0" err="1"/>
              <a:t>Aguillar</a:t>
            </a:r>
            <a:r>
              <a:rPr lang="en-US" i="1" dirty="0"/>
              <a:t>  (Mexico), P. Canal, G. Lima (FNAL), R. Sehgal (BARC), S. Wenzel (CERN-ALICE), D. </a:t>
            </a:r>
            <a:r>
              <a:rPr lang="en-US" i="1" dirty="0" err="1"/>
              <a:t>Savin</a:t>
            </a:r>
            <a:r>
              <a:rPr lang="en-US" i="1" dirty="0"/>
              <a:t> (</a:t>
            </a:r>
            <a:r>
              <a:rPr lang="en-US" i="1" dirty="0" err="1"/>
              <a:t>GSoC</a:t>
            </a:r>
            <a:r>
              <a:rPr lang="en-US" i="1" dirty="0"/>
              <a:t> student)</a:t>
            </a:r>
          </a:p>
          <a:p>
            <a:pPr marL="0" indent="0">
              <a:buNone/>
            </a:pPr>
            <a:endParaRPr lang="en-US" i="1" dirty="0"/>
          </a:p>
          <a:p>
            <a:r>
              <a:rPr lang="en-US" i="1" dirty="0"/>
              <a:t>Repository for </a:t>
            </a:r>
            <a:r>
              <a:rPr lang="en-US" i="1" dirty="0" err="1"/>
              <a:t>VecGeom</a:t>
            </a:r>
            <a:endParaRPr lang="en-US" i="1" dirty="0"/>
          </a:p>
          <a:p>
            <a:pPr lvl="1"/>
            <a:r>
              <a:rPr lang="en-US" i="1" dirty="0">
                <a:hlinkClick r:id="rId2"/>
              </a:rPr>
              <a:t>https://gitlab.cern.ch/VecGeom/VecGeom</a:t>
            </a:r>
            <a:endParaRPr lang="en-US" i="1" dirty="0"/>
          </a:p>
          <a:p>
            <a:r>
              <a:rPr lang="en-US" dirty="0"/>
              <a:t>JIRA issue tracking tool</a:t>
            </a:r>
            <a:endParaRPr lang="en-US" dirty="0">
              <a:hlinkClick r:id="rId3"/>
            </a:endParaRPr>
          </a:p>
          <a:p>
            <a:pPr lvl="1"/>
            <a:r>
              <a:rPr lang="en-US" i="1" dirty="0">
                <a:hlinkClick r:id="rId3"/>
              </a:rPr>
              <a:t>https://its.cern.ch/jira/projects/VECGEOM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Common Geometry Primitives library - WP3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April 26, 2018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14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582229"/>
            <a:ext cx="3748958" cy="966707"/>
          </a:xfrm>
        </p:spPr>
        <p:txBody>
          <a:bodyPr/>
          <a:lstStyle/>
          <a:p>
            <a:r>
              <a:rPr lang="en-US" dirty="0"/>
              <a:t>Contributors</a:t>
            </a:r>
          </a:p>
        </p:txBody>
      </p:sp>
    </p:spTree>
    <p:extLst>
      <p:ext uri="{BB962C8B-B14F-4D97-AF65-F5344CB8AC3E}">
        <p14:creationId xmlns:p14="http://schemas.microsoft.com/office/powerpoint/2010/main" val="3650806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DF2624-5049-5345-9592-0C147CA2F27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4959458" y="563997"/>
            <a:ext cx="6741762" cy="56129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2D4DB1-E30B-F248-8EDE-1B9130827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7B6702-A188-7148-ACD4-EBC95EDF55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Geometry modeling is a performance-critical component for detector simulation and tracking</a:t>
            </a:r>
          </a:p>
          <a:p>
            <a:pPr lvl="1"/>
            <a:r>
              <a:rPr lang="en-US" dirty="0"/>
              <a:t>Locating tracks, computing line/solid intersections, surface </a:t>
            </a:r>
            <a:r>
              <a:rPr lang="en-US" dirty="0" err="1"/>
              <a:t>normals</a:t>
            </a:r>
            <a:r>
              <a:rPr lang="en-US" dirty="0"/>
              <a:t>, …</a:t>
            </a:r>
          </a:p>
          <a:p>
            <a:r>
              <a:rPr lang="en-US" dirty="0" err="1"/>
              <a:t>VecGeom</a:t>
            </a:r>
            <a:r>
              <a:rPr lang="en-US" dirty="0"/>
              <a:t> development started 5 years ago aiming to optimize this functionality for multi-particle queries</a:t>
            </a:r>
          </a:p>
          <a:p>
            <a:pPr lvl="1"/>
            <a:r>
              <a:rPr lang="en-US" dirty="0"/>
              <a:t>Vectorize on multiple inputs provided by </a:t>
            </a:r>
            <a:r>
              <a:rPr lang="en-US" dirty="0" err="1"/>
              <a:t>GeantV</a:t>
            </a:r>
            <a:r>
              <a:rPr lang="en-US" dirty="0"/>
              <a:t> as “baskets” of tracks</a:t>
            </a:r>
          </a:p>
          <a:p>
            <a:r>
              <a:rPr lang="en-US" dirty="0" err="1"/>
              <a:t>VecGeom</a:t>
            </a:r>
            <a:r>
              <a:rPr lang="en-US" dirty="0"/>
              <a:t> started an important R&amp;D on vectorization techniques</a:t>
            </a:r>
          </a:p>
          <a:p>
            <a:pPr lvl="1"/>
            <a:r>
              <a:rPr lang="en-US" dirty="0"/>
              <a:t>Resulting in the </a:t>
            </a:r>
            <a:r>
              <a:rPr lang="en-US" dirty="0" err="1"/>
              <a:t>VecCore</a:t>
            </a:r>
            <a:r>
              <a:rPr lang="en-US" dirty="0"/>
              <a:t> vectorization library</a:t>
            </a:r>
          </a:p>
          <a:p>
            <a:pPr marL="914400" lvl="2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github.com</a:t>
            </a:r>
            <a:r>
              <a:rPr lang="en-US" dirty="0">
                <a:hlinkClick r:id="rId4"/>
              </a:rPr>
              <a:t>/root-project/</a:t>
            </a:r>
            <a:r>
              <a:rPr lang="en-US" dirty="0" err="1">
                <a:hlinkClick r:id="rId4"/>
              </a:rPr>
              <a:t>veccoreVecGeom</a:t>
            </a:r>
            <a:r>
              <a:rPr lang="en-US" dirty="0">
                <a:hlinkClick r:id="rId4"/>
              </a:rPr>
              <a:t> </a:t>
            </a:r>
            <a:endParaRPr lang="en-US" dirty="0"/>
          </a:p>
          <a:p>
            <a:r>
              <a:rPr lang="en-US" dirty="0"/>
              <a:t>Extended </a:t>
            </a:r>
            <a:r>
              <a:rPr lang="en-US" dirty="0" err="1"/>
              <a:t>USolids</a:t>
            </a:r>
            <a:r>
              <a:rPr lang="en-US" dirty="0"/>
              <a:t> effort for unifying/replacing the existing geometry solids algorithms (AIDA project)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CB83B0-1401-CD41-9A0B-506AA923D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55B3B8-6230-1D46-8B21-9EE3ADE0A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9963E2-935B-7A44-BA10-542887B67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7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A37663-1232-644C-BB2C-94A9E2683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VecGeom</a:t>
            </a:r>
            <a:r>
              <a:rPr lang="en-US" dirty="0"/>
              <a:t> = vectorized geometry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DD0C83-ACFF-B84D-B41B-8F0AE6EF8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014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Many particle input -&gt; vectorization on input data</a:t>
            </a:r>
          </a:p>
          <a:p>
            <a:pPr lvl="1"/>
            <a:r>
              <a:rPr lang="en-US" dirty="0"/>
              <a:t>Using SIMD operations based on </a:t>
            </a:r>
            <a:r>
              <a:rPr lang="en-US" dirty="0" err="1"/>
              <a:t>VecCore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Close to ideal efficiency for simple solids, not so good for very complex ones</a:t>
            </a:r>
          </a:p>
          <a:p>
            <a:pPr lvl="1"/>
            <a:r>
              <a:rPr lang="en-US" dirty="0"/>
              <a:t>Complexity (branching, early returns)  creates bottlenecks for vectorization</a:t>
            </a:r>
          </a:p>
          <a:p>
            <a:r>
              <a:rPr lang="en-US" dirty="0"/>
              <a:t>Single particle input -&gt; vectorization on internal loops</a:t>
            </a:r>
          </a:p>
          <a:p>
            <a:pPr lvl="1"/>
            <a:r>
              <a:rPr lang="en-US" dirty="0"/>
              <a:t>Multiple facets (trapezoids, </a:t>
            </a:r>
            <a:r>
              <a:rPr lang="en-US" dirty="0" err="1"/>
              <a:t>polyhedra</a:t>
            </a:r>
            <a:r>
              <a:rPr lang="en-US" dirty="0"/>
              <a:t>, tessellated, extruded solids), or multiple sections of same type (</a:t>
            </a:r>
            <a:r>
              <a:rPr lang="en-US" dirty="0" err="1"/>
              <a:t>polycones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Very important optimization mode for scalar clients</a:t>
            </a:r>
            <a:r>
              <a:rPr lang="en-US" dirty="0"/>
              <a:t> (Geant4, tracking)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F7B8F6E-6283-3D41-8780-991431A5817F}"/>
              </a:ext>
            </a:extLst>
          </p:cNvPr>
          <p:cNvGrpSpPr/>
          <p:nvPr/>
        </p:nvGrpSpPr>
        <p:grpSpPr>
          <a:xfrm>
            <a:off x="8112387" y="2105995"/>
            <a:ext cx="3797086" cy="863855"/>
            <a:chOff x="4928460" y="2096321"/>
            <a:chExt cx="3797086" cy="86385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B4FCFA08-28D6-A44C-9874-A107AB6053AE}"/>
                </a:ext>
              </a:extLst>
            </p:cNvPr>
            <p:cNvGrpSpPr/>
            <p:nvPr/>
          </p:nvGrpSpPr>
          <p:grpSpPr>
            <a:xfrm>
              <a:off x="4928460" y="2665708"/>
              <a:ext cx="623806" cy="294468"/>
              <a:chOff x="5501898" y="2665708"/>
              <a:chExt cx="623806" cy="294468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4E85F4A-AD62-D047-A744-2B93D2498509}"/>
                  </a:ext>
                </a:extLst>
              </p:cNvPr>
              <p:cNvSpPr/>
              <p:nvPr/>
            </p:nvSpPr>
            <p:spPr>
              <a:xfrm>
                <a:off x="5501898" y="2665708"/>
                <a:ext cx="147234" cy="29446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09D79D9-074B-DA44-94A9-B54692FE268F}"/>
                  </a:ext>
                </a:extLst>
              </p:cNvPr>
              <p:cNvSpPr/>
              <p:nvPr/>
            </p:nvSpPr>
            <p:spPr>
              <a:xfrm>
                <a:off x="5659464" y="2665708"/>
                <a:ext cx="147234" cy="29446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D549A2A-28AF-EB47-AF9A-F85B81CF0332}"/>
                  </a:ext>
                </a:extLst>
              </p:cNvPr>
              <p:cNvSpPr/>
              <p:nvPr/>
            </p:nvSpPr>
            <p:spPr>
              <a:xfrm>
                <a:off x="5820904" y="2665708"/>
                <a:ext cx="147234" cy="294468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08D61E3-126F-3446-8E4B-61ADAABB4617}"/>
                  </a:ext>
                </a:extLst>
              </p:cNvPr>
              <p:cNvSpPr/>
              <p:nvPr/>
            </p:nvSpPr>
            <p:spPr>
              <a:xfrm>
                <a:off x="5978470" y="2665708"/>
                <a:ext cx="147234" cy="2944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B3CD58E-B3AC-8644-89D7-5F7D2FEAE018}"/>
                </a:ext>
              </a:extLst>
            </p:cNvPr>
            <p:cNvSpPr/>
            <p:nvPr/>
          </p:nvSpPr>
          <p:spPr>
            <a:xfrm>
              <a:off x="6533173" y="2665708"/>
              <a:ext cx="147234" cy="2944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7F75AAF-1A81-3C42-9D0C-DF8723660CD8}"/>
                </a:ext>
              </a:extLst>
            </p:cNvPr>
            <p:cNvSpPr/>
            <p:nvPr/>
          </p:nvSpPr>
          <p:spPr>
            <a:xfrm>
              <a:off x="5802822" y="2646268"/>
              <a:ext cx="294467" cy="2944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+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0CB19F4-9CA4-B547-93D3-902CB1D52F49}"/>
                </a:ext>
              </a:extLst>
            </p:cNvPr>
            <p:cNvGrpSpPr/>
            <p:nvPr/>
          </p:nvGrpSpPr>
          <p:grpSpPr>
            <a:xfrm>
              <a:off x="7891222" y="2665708"/>
              <a:ext cx="623806" cy="294468"/>
              <a:chOff x="5501898" y="2665708"/>
              <a:chExt cx="623806" cy="294468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0795C8E5-DDB7-4842-83C0-341C0D720A16}"/>
                  </a:ext>
                </a:extLst>
              </p:cNvPr>
              <p:cNvSpPr/>
              <p:nvPr/>
            </p:nvSpPr>
            <p:spPr>
              <a:xfrm>
                <a:off x="5501898" y="2665708"/>
                <a:ext cx="147234" cy="29446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8C212D6-F81A-BF4F-83E5-03FFA4A04D70}"/>
                  </a:ext>
                </a:extLst>
              </p:cNvPr>
              <p:cNvSpPr/>
              <p:nvPr/>
            </p:nvSpPr>
            <p:spPr>
              <a:xfrm>
                <a:off x="5659464" y="2665708"/>
                <a:ext cx="147234" cy="29446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C2D6BEF-B8BA-AB40-BA2D-CD41F29803B9}"/>
                  </a:ext>
                </a:extLst>
              </p:cNvPr>
              <p:cNvSpPr/>
              <p:nvPr/>
            </p:nvSpPr>
            <p:spPr>
              <a:xfrm>
                <a:off x="5820904" y="2665708"/>
                <a:ext cx="147234" cy="294468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8E60E21-04ED-AE48-B4CD-0F0C6016E819}"/>
                  </a:ext>
                </a:extLst>
              </p:cNvPr>
              <p:cNvSpPr/>
              <p:nvPr/>
            </p:nvSpPr>
            <p:spPr>
              <a:xfrm>
                <a:off x="5978470" y="2665708"/>
                <a:ext cx="147234" cy="2944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C4E86C4-1872-2B45-BACA-5C0539EBBDA2}"/>
                </a:ext>
              </a:extLst>
            </p:cNvPr>
            <p:cNvSpPr txBox="1"/>
            <p:nvPr/>
          </p:nvSpPr>
          <p:spPr>
            <a:xfrm>
              <a:off x="4949769" y="2142488"/>
              <a:ext cx="74262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Vector inputs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9E325EA-97A3-2A42-B455-5609030D9F35}"/>
                </a:ext>
              </a:extLst>
            </p:cNvPr>
            <p:cNvSpPr txBox="1"/>
            <p:nvPr/>
          </p:nvSpPr>
          <p:spPr>
            <a:xfrm>
              <a:off x="6347845" y="2096321"/>
              <a:ext cx="6393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shape</a:t>
              </a:r>
            </a:p>
            <a:p>
              <a:r>
                <a:rPr lang="en-US" sz="1400" dirty="0"/>
                <a:t>data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2B5D0C-C3D7-764A-9B83-980CDAED5851}"/>
                </a:ext>
              </a:extLst>
            </p:cNvPr>
            <p:cNvSpPr txBox="1"/>
            <p:nvPr/>
          </p:nvSpPr>
          <p:spPr>
            <a:xfrm>
              <a:off x="7838914" y="2142488"/>
              <a:ext cx="8866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Vector outputs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CD594C-FDFB-2943-9B2B-4888AA08D9B2}"/>
                </a:ext>
              </a:extLst>
            </p:cNvPr>
            <p:cNvGrpSpPr/>
            <p:nvPr/>
          </p:nvGrpSpPr>
          <p:grpSpPr>
            <a:xfrm>
              <a:off x="7166027" y="2665708"/>
              <a:ext cx="644473" cy="294468"/>
              <a:chOff x="7166027" y="2665708"/>
              <a:chExt cx="644473" cy="294468"/>
            </a:xfrm>
          </p:grpSpPr>
          <p:sp>
            <p:nvSpPr>
              <p:cNvPr id="13" name="Right Arrow 12">
                <a:extLst>
                  <a:ext uri="{FF2B5EF4-FFF2-40B4-BE49-F238E27FC236}">
                    <a16:creationId xmlns:a16="http://schemas.microsoft.com/office/drawing/2014/main" id="{656534A0-AD4F-8A4F-8C46-F689C9E572AE}"/>
                  </a:ext>
                </a:extLst>
              </p:cNvPr>
              <p:cNvSpPr/>
              <p:nvPr/>
            </p:nvSpPr>
            <p:spPr>
              <a:xfrm>
                <a:off x="7237708" y="2665708"/>
                <a:ext cx="402956" cy="294468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B706A57-1540-7F4E-A549-3185A780044E}"/>
                  </a:ext>
                </a:extLst>
              </p:cNvPr>
              <p:cNvSpPr txBox="1"/>
              <p:nvPr/>
            </p:nvSpPr>
            <p:spPr>
              <a:xfrm>
                <a:off x="7166027" y="2681206"/>
                <a:ext cx="6444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SIMD</a:t>
                </a:r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D556CB4E-A757-C543-A94C-9F13BAEDEEF3}"/>
              </a:ext>
            </a:extLst>
          </p:cNvPr>
          <p:cNvSpPr txBox="1"/>
          <p:nvPr/>
        </p:nvSpPr>
        <p:spPr>
          <a:xfrm rot="16200000">
            <a:off x="8625692" y="3665249"/>
            <a:ext cx="1038747" cy="31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algorithms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B71A80E-FA45-4E49-A3E4-FF387E8F6D14}"/>
              </a:ext>
            </a:extLst>
          </p:cNvPr>
          <p:cNvSpPr txBox="1"/>
          <p:nvPr/>
        </p:nvSpPr>
        <p:spPr>
          <a:xfrm rot="16200000">
            <a:off x="9798867" y="3701480"/>
            <a:ext cx="15619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SIMD operations</a:t>
            </a:r>
          </a:p>
        </p:txBody>
      </p:sp>
      <p:sp>
        <p:nvSpPr>
          <p:cNvPr id="53" name="Date Placeholder 52">
            <a:extLst>
              <a:ext uri="{FF2B5EF4-FFF2-40B4-BE49-F238E27FC236}">
                <a16:creationId xmlns:a16="http://schemas.microsoft.com/office/drawing/2014/main" id="{35121276-F4CD-BC4E-919D-884974DD5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54" name="Footer Placeholder 53">
            <a:extLst>
              <a:ext uri="{FF2B5EF4-FFF2-40B4-BE49-F238E27FC236}">
                <a16:creationId xmlns:a16="http://schemas.microsoft.com/office/drawing/2014/main" id="{8058595A-1FBB-D04D-AE59-256B1F4AF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55" name="Slide Number Placeholder 54">
            <a:extLst>
              <a:ext uri="{FF2B5EF4-FFF2-40B4-BE49-F238E27FC236}">
                <a16:creationId xmlns:a16="http://schemas.microsoft.com/office/drawing/2014/main" id="{A43583DF-04A7-E648-92F8-E2D95FBF9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3</a:t>
            </a:fld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294683A9-4522-6240-B4EA-07FD930DDF70}"/>
              </a:ext>
            </a:extLst>
          </p:cNvPr>
          <p:cNvGrpSpPr/>
          <p:nvPr/>
        </p:nvGrpSpPr>
        <p:grpSpPr>
          <a:xfrm>
            <a:off x="8139511" y="4302740"/>
            <a:ext cx="3775778" cy="856588"/>
            <a:chOff x="8139511" y="4302740"/>
            <a:chExt cx="3775778" cy="85658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621ABF4-49C8-9C4E-AB47-6D606CF68B40}"/>
                </a:ext>
              </a:extLst>
            </p:cNvPr>
            <p:cNvSpPr/>
            <p:nvPr/>
          </p:nvSpPr>
          <p:spPr>
            <a:xfrm>
              <a:off x="8402983" y="4864860"/>
              <a:ext cx="147234" cy="2944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262A0C4-7BE4-BE4A-8869-310B2B294926}"/>
                </a:ext>
              </a:extLst>
            </p:cNvPr>
            <p:cNvSpPr txBox="1"/>
            <p:nvPr/>
          </p:nvSpPr>
          <p:spPr>
            <a:xfrm>
              <a:off x="8139511" y="4341967"/>
              <a:ext cx="6393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Scalar input</a:t>
              </a: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7AF081A8-E67A-FE4C-B0DE-3FD6E97CD324}"/>
                </a:ext>
              </a:extLst>
            </p:cNvPr>
            <p:cNvGrpSpPr/>
            <p:nvPr/>
          </p:nvGrpSpPr>
          <p:grpSpPr>
            <a:xfrm>
              <a:off x="9544690" y="4864860"/>
              <a:ext cx="623806" cy="294468"/>
              <a:chOff x="5501898" y="2665708"/>
              <a:chExt cx="623806" cy="294468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00486F70-80A0-5443-923A-7D3ED29AF0D5}"/>
                  </a:ext>
                </a:extLst>
              </p:cNvPr>
              <p:cNvSpPr/>
              <p:nvPr/>
            </p:nvSpPr>
            <p:spPr>
              <a:xfrm>
                <a:off x="5501898" y="2665708"/>
                <a:ext cx="147234" cy="294468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407D1CA-F9AD-5048-879B-981C0013C3D1}"/>
                  </a:ext>
                </a:extLst>
              </p:cNvPr>
              <p:cNvSpPr/>
              <p:nvPr/>
            </p:nvSpPr>
            <p:spPr>
              <a:xfrm>
                <a:off x="5659464" y="2665708"/>
                <a:ext cx="147234" cy="294468"/>
              </a:xfrm>
              <a:prstGeom prst="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4497FC8F-012F-5941-B080-2350C928E2F7}"/>
                  </a:ext>
                </a:extLst>
              </p:cNvPr>
              <p:cNvSpPr/>
              <p:nvPr/>
            </p:nvSpPr>
            <p:spPr>
              <a:xfrm>
                <a:off x="5820904" y="2665708"/>
                <a:ext cx="147234" cy="294468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3E864D6-5106-EF4E-890C-E184D7EB88BB}"/>
                  </a:ext>
                </a:extLst>
              </p:cNvPr>
              <p:cNvSpPr/>
              <p:nvPr/>
            </p:nvSpPr>
            <p:spPr>
              <a:xfrm>
                <a:off x="5978470" y="2665708"/>
                <a:ext cx="147234" cy="294468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CF455F8E-E781-484A-B866-E6183168FBBA}"/>
                </a:ext>
              </a:extLst>
            </p:cNvPr>
            <p:cNvSpPr/>
            <p:nvPr/>
          </p:nvSpPr>
          <p:spPr>
            <a:xfrm>
              <a:off x="8992563" y="4864861"/>
              <a:ext cx="294467" cy="294467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+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AF884C6E-5E05-204D-A6BD-F622B34BB0AB}"/>
                </a:ext>
              </a:extLst>
            </p:cNvPr>
            <p:cNvGrpSpPr/>
            <p:nvPr/>
          </p:nvGrpSpPr>
          <p:grpSpPr>
            <a:xfrm>
              <a:off x="10306692" y="4864860"/>
              <a:ext cx="644473" cy="294468"/>
              <a:chOff x="7166027" y="2665708"/>
              <a:chExt cx="644473" cy="294468"/>
            </a:xfrm>
          </p:grpSpPr>
          <p:sp>
            <p:nvSpPr>
              <p:cNvPr id="40" name="Right Arrow 39">
                <a:extLst>
                  <a:ext uri="{FF2B5EF4-FFF2-40B4-BE49-F238E27FC236}">
                    <a16:creationId xmlns:a16="http://schemas.microsoft.com/office/drawing/2014/main" id="{3B1063A7-694A-B947-AAAB-F67D28C41FF7}"/>
                  </a:ext>
                </a:extLst>
              </p:cNvPr>
              <p:cNvSpPr/>
              <p:nvPr/>
            </p:nvSpPr>
            <p:spPr>
              <a:xfrm>
                <a:off x="7237708" y="2665708"/>
                <a:ext cx="402956" cy="294468"/>
              </a:xfrm>
              <a:prstGeom prst="rightArrow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742C289-EB29-D349-BC21-75F2DB4CFB34}"/>
                  </a:ext>
                </a:extLst>
              </p:cNvPr>
              <p:cNvSpPr txBox="1"/>
              <p:nvPr/>
            </p:nvSpPr>
            <p:spPr>
              <a:xfrm>
                <a:off x="7166027" y="2681206"/>
                <a:ext cx="6444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SIMD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1C5224B-BC57-4C4B-AB60-80F75728F04C}"/>
                </a:ext>
              </a:extLst>
            </p:cNvPr>
            <p:cNvSpPr txBox="1"/>
            <p:nvPr/>
          </p:nvSpPr>
          <p:spPr>
            <a:xfrm>
              <a:off x="9535010" y="4364887"/>
              <a:ext cx="6393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/>
                <a:t>shapefacets</a:t>
              </a:r>
              <a:endParaRPr lang="en-US" sz="1400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F8FF5EA-11DD-9B4A-981C-702A3C7B6F39}"/>
                </a:ext>
              </a:extLst>
            </p:cNvPr>
            <p:cNvSpPr txBox="1"/>
            <p:nvPr/>
          </p:nvSpPr>
          <p:spPr>
            <a:xfrm>
              <a:off x="11028657" y="4302740"/>
              <a:ext cx="88663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Scalar output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224ED60-079B-7641-9B57-8CE7F692F4BF}"/>
                </a:ext>
              </a:extLst>
            </p:cNvPr>
            <p:cNvSpPr/>
            <p:nvPr/>
          </p:nvSpPr>
          <p:spPr>
            <a:xfrm>
              <a:off x="11222383" y="4845783"/>
              <a:ext cx="147234" cy="29446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0398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6B4B4F-DF4A-934F-A9DC-31638ED02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VecGeom</a:t>
            </a:r>
            <a:r>
              <a:rPr lang="en-US" dirty="0"/>
              <a:t> &amp;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474B21-A5D0-C041-A7BD-BCFE01CDA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420560" cy="4351338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VecGeom</a:t>
            </a:r>
            <a:r>
              <a:rPr lang="en-US" dirty="0"/>
              <a:t> solids can be used instead of native Geant4 solids since release 10.2</a:t>
            </a:r>
          </a:p>
          <a:p>
            <a:pPr lvl="1"/>
            <a:r>
              <a:rPr lang="en-US" dirty="0"/>
              <a:t>Activated with compilation option – transparent to users</a:t>
            </a:r>
          </a:p>
          <a:p>
            <a:r>
              <a:rPr lang="en-US" dirty="0"/>
              <a:t>Used in production by CMS in 2018</a:t>
            </a:r>
          </a:p>
          <a:p>
            <a:pPr lvl="1"/>
            <a:r>
              <a:rPr lang="en-US" dirty="0"/>
              <a:t>Overall simulation time benefits of ~7-13% </a:t>
            </a:r>
          </a:p>
          <a:p>
            <a:pPr lvl="1"/>
            <a:r>
              <a:rPr lang="en-US" dirty="0"/>
              <a:t>Other experiments investigating this option</a:t>
            </a:r>
          </a:p>
          <a:p>
            <a:r>
              <a:rPr lang="en-US" dirty="0"/>
              <a:t>Most benefits are due to internal vectorization of complex solids (</a:t>
            </a:r>
            <a:r>
              <a:rPr lang="en-US" dirty="0" err="1"/>
              <a:t>polycones</a:t>
            </a:r>
            <a:r>
              <a:rPr lang="en-US" dirty="0"/>
              <a:t>, </a:t>
            </a:r>
            <a:r>
              <a:rPr lang="en-US" dirty="0" err="1"/>
              <a:t>polyhedra</a:t>
            </a:r>
            <a:r>
              <a:rPr lang="en-US" dirty="0"/>
              <a:t>)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Worth extending vectorization in scalar input mode for more multi-faceted solids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9C1775A-1B10-2F41-AF0E-B6AA603E55FD}"/>
              </a:ext>
            </a:extLst>
          </p:cNvPr>
          <p:cNvGrpSpPr/>
          <p:nvPr/>
        </p:nvGrpSpPr>
        <p:grpSpPr>
          <a:xfrm>
            <a:off x="8605995" y="898908"/>
            <a:ext cx="2529889" cy="2488717"/>
            <a:chOff x="8605995" y="1208868"/>
            <a:chExt cx="2529889" cy="2488717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E5A8673-CCA6-E746-9E9A-743EB31A28A9}"/>
                </a:ext>
              </a:extLst>
            </p:cNvPr>
            <p:cNvSpPr/>
            <p:nvPr/>
          </p:nvSpPr>
          <p:spPr>
            <a:xfrm>
              <a:off x="8605995" y="1208868"/>
              <a:ext cx="2529889" cy="248871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8000"/>
              </a:schemeClr>
            </a:solidFill>
            <a:ln>
              <a:solidFill>
                <a:schemeClr val="accent1"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0000" tIns="0" rtlCol="0" anchor="t" anchorCtr="0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Geant4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B2FC79AD-02D6-8144-8C9B-BBA7CFACEF3F}"/>
                </a:ext>
              </a:extLst>
            </p:cNvPr>
            <p:cNvSpPr/>
            <p:nvPr/>
          </p:nvSpPr>
          <p:spPr>
            <a:xfrm>
              <a:off x="8953232" y="2335108"/>
              <a:ext cx="1835417" cy="5267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G4VSolid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C1FB218-9E0E-484C-BEC9-02E8B4679BDF}"/>
                </a:ext>
              </a:extLst>
            </p:cNvPr>
            <p:cNvSpPr txBox="1"/>
            <p:nvPr/>
          </p:nvSpPr>
          <p:spPr>
            <a:xfrm>
              <a:off x="8793882" y="1755638"/>
              <a:ext cx="907054" cy="323383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G4Box</a:t>
              </a:r>
              <a:endParaRPr lang="en-US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20D1C36-3FFD-464A-A6B3-0801683C1B84}"/>
                </a:ext>
              </a:extLst>
            </p:cNvPr>
            <p:cNvSpPr txBox="1"/>
            <p:nvPr/>
          </p:nvSpPr>
          <p:spPr>
            <a:xfrm>
              <a:off x="10111872" y="1755638"/>
              <a:ext cx="907054" cy="338554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G4Tubs</a:t>
              </a:r>
              <a:endParaRPr lang="en-US" dirty="0"/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5193856-2A02-E049-BB31-AAF55F0164C1}"/>
                </a:ext>
              </a:extLst>
            </p:cNvPr>
            <p:cNvCxnSpPr>
              <a:cxnSpLocks/>
              <a:stCxn id="7" idx="2"/>
            </p:cNvCxnSpPr>
            <p:nvPr/>
          </p:nvCxnSpPr>
          <p:spPr>
            <a:xfrm>
              <a:off x="9247409" y="2079021"/>
              <a:ext cx="640510" cy="25608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F29ED97-A639-0144-8585-A808A2C292E0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H="1">
              <a:off x="9887919" y="2094192"/>
              <a:ext cx="677480" cy="24091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743A630-5DE5-C74F-BD66-CB75E6694ACE}"/>
                </a:ext>
              </a:extLst>
            </p:cNvPr>
            <p:cNvSpPr/>
            <p:nvPr/>
          </p:nvSpPr>
          <p:spPr>
            <a:xfrm>
              <a:off x="8970210" y="3016346"/>
              <a:ext cx="1835417" cy="526750"/>
            </a:xfrm>
            <a:prstGeom prst="rect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FFFF00"/>
                  </a:solidFill>
                </a:rPr>
                <a:t>G4UAdapter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F91AB14-C42B-4E48-8457-0DDB062C7E70}"/>
              </a:ext>
            </a:extLst>
          </p:cNvPr>
          <p:cNvGrpSpPr/>
          <p:nvPr/>
        </p:nvGrpSpPr>
        <p:grpSpPr>
          <a:xfrm>
            <a:off x="8605995" y="3643712"/>
            <a:ext cx="2529889" cy="2488717"/>
            <a:chOff x="8605995" y="3953672"/>
            <a:chExt cx="2529889" cy="2488717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1852F8DB-B8CE-3E42-B6C9-EE8FC24327E9}"/>
                </a:ext>
              </a:extLst>
            </p:cNvPr>
            <p:cNvSpPr/>
            <p:nvPr/>
          </p:nvSpPr>
          <p:spPr>
            <a:xfrm>
              <a:off x="8605995" y="3953672"/>
              <a:ext cx="2529889" cy="2488717"/>
            </a:xfrm>
            <a:prstGeom prst="roundRect">
              <a:avLst/>
            </a:prstGeom>
            <a:solidFill>
              <a:schemeClr val="accent6">
                <a:lumMod val="60000"/>
                <a:lumOff val="40000"/>
                <a:alpha val="28000"/>
              </a:schemeClr>
            </a:solidFill>
            <a:ln>
              <a:solidFill>
                <a:schemeClr val="accent1"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0000" tIns="0" bIns="0" rtlCol="0" anchor="b" anchorCtr="0"/>
            <a:lstStyle/>
            <a:p>
              <a:pPr algn="ctr"/>
              <a:r>
                <a:rPr lang="en-US" dirty="0" err="1">
                  <a:solidFill>
                    <a:schemeClr val="tx1"/>
                  </a:solidFill>
                </a:rPr>
                <a:t>VecGeom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E7E2C7-4BCE-AE46-95DE-0C5D8F3741AA}"/>
                </a:ext>
              </a:extLst>
            </p:cNvPr>
            <p:cNvSpPr/>
            <p:nvPr/>
          </p:nvSpPr>
          <p:spPr>
            <a:xfrm>
              <a:off x="8981263" y="4795321"/>
              <a:ext cx="1835417" cy="526750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Implementation</a:t>
              </a:r>
            </a:p>
            <a:p>
              <a:pPr algn="ctr"/>
              <a:r>
                <a:rPr lang="en-US" dirty="0">
                  <a:solidFill>
                    <a:schemeClr val="tx1"/>
                  </a:solidFill>
                </a:rPr>
                <a:t>Helper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E24E2F-723E-8A43-AD6C-F7253F76CC07}"/>
                </a:ext>
              </a:extLst>
            </p:cNvPr>
            <p:cNvSpPr txBox="1"/>
            <p:nvPr/>
          </p:nvSpPr>
          <p:spPr>
            <a:xfrm>
              <a:off x="8784941" y="5469655"/>
              <a:ext cx="1086000" cy="584775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Unplaced</a:t>
              </a:r>
            </a:p>
            <a:p>
              <a:pPr algn="ctr"/>
              <a:r>
                <a:rPr lang="en-US" sz="1600" dirty="0"/>
                <a:t>Box</a:t>
              </a:r>
              <a:endParaRPr lang="en-US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7486B5E-1A77-A040-B58E-D75C41E8D869}"/>
                </a:ext>
              </a:extLst>
            </p:cNvPr>
            <p:cNvSpPr txBox="1"/>
            <p:nvPr/>
          </p:nvSpPr>
          <p:spPr>
            <a:xfrm>
              <a:off x="10049887" y="5469272"/>
              <a:ext cx="969039" cy="584775"/>
            </a:xfrm>
            <a:prstGeom prst="rect">
              <a:avLst/>
            </a:prstGeom>
            <a:solidFill>
              <a:srgbClr val="00B0F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Unplaced</a:t>
              </a:r>
            </a:p>
            <a:p>
              <a:pPr algn="ctr"/>
              <a:r>
                <a:rPr lang="en-US" sz="1600" dirty="0"/>
                <a:t>Tube</a:t>
              </a:r>
              <a:endParaRPr lang="en-US" dirty="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24EECEE-8523-F841-B387-28AB662BB563}"/>
                </a:ext>
              </a:extLst>
            </p:cNvPr>
            <p:cNvCxnSpPr>
              <a:cxnSpLocks/>
              <a:stCxn id="20" idx="0"/>
              <a:endCxn id="19" idx="2"/>
            </p:cNvCxnSpPr>
            <p:nvPr/>
          </p:nvCxnSpPr>
          <p:spPr>
            <a:xfrm flipV="1">
              <a:off x="9327941" y="5322071"/>
              <a:ext cx="571031" cy="1475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8E4C12E-5E0C-D74C-A40B-0D6E237B8600}"/>
                </a:ext>
              </a:extLst>
            </p:cNvPr>
            <p:cNvCxnSpPr>
              <a:cxnSpLocks/>
              <a:stCxn id="21" idx="0"/>
              <a:endCxn id="19" idx="2"/>
            </p:cNvCxnSpPr>
            <p:nvPr/>
          </p:nvCxnSpPr>
          <p:spPr>
            <a:xfrm flipH="1" flipV="1">
              <a:off x="9898972" y="5322071"/>
              <a:ext cx="635435" cy="14720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45F7453-0DF7-4340-80B9-5909F4CB4E16}"/>
                </a:ext>
              </a:extLst>
            </p:cNvPr>
            <p:cNvSpPr/>
            <p:nvPr/>
          </p:nvSpPr>
          <p:spPr>
            <a:xfrm>
              <a:off x="8975707" y="4114488"/>
              <a:ext cx="1835417" cy="526750"/>
            </a:xfrm>
            <a:prstGeom prst="rect">
              <a:avLst/>
            </a:prstGeom>
            <a:solidFill>
              <a:schemeClr val="accent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>
                  <a:solidFill>
                    <a:srgbClr val="FFFF00"/>
                  </a:solidFill>
                </a:rPr>
                <a:t>UnplacedVolume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92BA16-8A86-B849-9C14-2820B15C11D6}"/>
              </a:ext>
            </a:extLst>
          </p:cNvPr>
          <p:cNvCxnSpPr>
            <a:stCxn id="16" idx="2"/>
            <a:endCxn id="24" idx="0"/>
          </p:cNvCxnSpPr>
          <p:nvPr/>
        </p:nvCxnSpPr>
        <p:spPr>
          <a:xfrm>
            <a:off x="9887919" y="3233136"/>
            <a:ext cx="5497" cy="5713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B366C9A6-C418-1448-AF62-577A34FBCFCF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>
            <a:off x="9870941" y="2551898"/>
            <a:ext cx="16978" cy="1544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D0D268D-5598-D94F-B408-9D7E5F5687A3}"/>
              </a:ext>
            </a:extLst>
          </p:cNvPr>
          <p:cNvCxnSpPr>
            <a:cxnSpLocks/>
            <a:stCxn id="24" idx="2"/>
            <a:endCxn id="19" idx="0"/>
          </p:cNvCxnSpPr>
          <p:nvPr/>
        </p:nvCxnSpPr>
        <p:spPr>
          <a:xfrm>
            <a:off x="9893416" y="4331278"/>
            <a:ext cx="5556" cy="154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AD5194A0-877C-CC4D-BE61-4A587950E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49" name="Footer Placeholder 48">
            <a:extLst>
              <a:ext uri="{FF2B5EF4-FFF2-40B4-BE49-F238E27FC236}">
                <a16:creationId xmlns:a16="http://schemas.microsoft.com/office/drawing/2014/main" id="{1F0784A7-4654-F845-BEEB-59DF95AB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50" name="Slide Number Placeholder 49">
            <a:extLst>
              <a:ext uri="{FF2B5EF4-FFF2-40B4-BE49-F238E27FC236}">
                <a16:creationId xmlns:a16="http://schemas.microsoft.com/office/drawing/2014/main" id="{C460200C-3ABC-8C46-A784-3714F504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895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F92CD6-F525-3546-B571-C0D5F9CB4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obvious candidate: tessellated solid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4327EC-CCC9-CD4C-9041-6C32EB3C83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227277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Simulation of complex surfaces is needed in certain cases </a:t>
            </a:r>
          </a:p>
          <a:p>
            <a:pPr lvl="1"/>
            <a:r>
              <a:rPr lang="en-US" dirty="0"/>
              <a:t>Medical applications, applications sensitive to material budget, </a:t>
            </a:r>
            <a:r>
              <a:rPr lang="en-GB" dirty="0"/>
              <a:t>space applications for shielding studies</a:t>
            </a:r>
            <a:endParaRPr lang="en-US" dirty="0"/>
          </a:p>
          <a:p>
            <a:r>
              <a:rPr lang="en-US" dirty="0"/>
              <a:t>Surfaces are represented as meshes of connected facets (coming from CAD programs)</a:t>
            </a:r>
          </a:p>
          <a:p>
            <a:pPr lvl="1"/>
            <a:r>
              <a:rPr lang="en-US" dirty="0"/>
              <a:t>Vectorization seems natural for the loop over facets</a:t>
            </a:r>
          </a:p>
          <a:p>
            <a:r>
              <a:rPr lang="en-US" dirty="0"/>
              <a:t>A better approach is to pre-select the facets to be checked</a:t>
            </a:r>
          </a:p>
          <a:p>
            <a:pPr lvl="1"/>
            <a:r>
              <a:rPr lang="en-US" dirty="0"/>
              <a:t>In most cases not all facets have to be checked. Can we select the subset of candidates also in vectorized mode?</a:t>
            </a:r>
          </a:p>
          <a:p>
            <a:pPr lvl="1"/>
            <a:r>
              <a:rPr lang="en-US" dirty="0"/>
              <a:t>In Geant4 voxelization is used for this purpose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F40A63-815C-A645-B02D-2FD9A996C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F861FF-0A5E-E84B-96C6-789205990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75BD93-F389-2B46-9267-693DFFA5C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E503F6-8841-D04F-9739-2192019EA4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1690688"/>
            <a:ext cx="3750110" cy="26280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2C5AB3-47B6-A240-838F-0C103E25555B}"/>
              </a:ext>
            </a:extLst>
          </p:cNvPr>
          <p:cNvSpPr txBox="1"/>
          <p:nvPr/>
        </p:nvSpPr>
        <p:spPr>
          <a:xfrm>
            <a:off x="8153400" y="4318694"/>
            <a:ext cx="38380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dirty="0" err="1"/>
              <a:t>LHCb</a:t>
            </a:r>
            <a:r>
              <a:rPr lang="en-GB" dirty="0"/>
              <a:t> RF-foil loaded from GDML as tessellated solid (164k facets) and visualised in Geant4 through </a:t>
            </a:r>
            <a:r>
              <a:rPr lang="en-GB" dirty="0" err="1"/>
              <a:t>VecGeom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25981E9-491B-B040-A840-F397CAE6E00B}"/>
              </a:ext>
            </a:extLst>
          </p:cNvPr>
          <p:cNvSpPr/>
          <p:nvPr/>
        </p:nvSpPr>
        <p:spPr>
          <a:xfrm>
            <a:off x="9808580" y="3151208"/>
            <a:ext cx="173620" cy="1736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1E5F13C-10CE-4F4F-BE41-F195AE81EEC4}"/>
              </a:ext>
            </a:extLst>
          </p:cNvPr>
          <p:cNvCxnSpPr>
            <a:cxnSpLocks/>
            <a:endCxn id="14" idx="5"/>
          </p:cNvCxnSpPr>
          <p:nvPr/>
        </p:nvCxnSpPr>
        <p:spPr>
          <a:xfrm flipH="1" flipV="1">
            <a:off x="9615251" y="2746461"/>
            <a:ext cx="222599" cy="425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63F1FE6-69F2-6E46-B648-CE3428E704F6}"/>
              </a:ext>
            </a:extLst>
          </p:cNvPr>
          <p:cNvGrpSpPr/>
          <p:nvPr/>
        </p:nvGrpSpPr>
        <p:grpSpPr>
          <a:xfrm>
            <a:off x="7827498" y="1434747"/>
            <a:ext cx="2195125" cy="2195125"/>
            <a:chOff x="7563358" y="1423685"/>
            <a:chExt cx="2195125" cy="219512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3D62FD3-87F5-364A-B2C5-6E61D4F1D1F7}"/>
                </a:ext>
              </a:extLst>
            </p:cNvPr>
            <p:cNvSpPr/>
            <p:nvPr/>
          </p:nvSpPr>
          <p:spPr>
            <a:xfrm>
              <a:off x="8281431" y="1665719"/>
              <a:ext cx="1253208" cy="1253208"/>
            </a:xfrm>
            <a:prstGeom prst="ellipse">
              <a:avLst/>
            </a:prstGeom>
            <a:blipFill>
              <a:blip r:embed="rId3"/>
              <a:stretch>
                <a:fillRect/>
              </a:stretch>
            </a:blip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15E43A7-DA13-6746-B3DF-8C8F28AB7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63358" y="1423685"/>
              <a:ext cx="2195125" cy="2195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772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D3904B5F-65BC-D449-9016-039DAA6F517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4403723" y="2170615"/>
            <a:ext cx="2882896" cy="23297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ED5BDBE-D9DB-1541-887B-4126CE9D3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0771" y="159133"/>
            <a:ext cx="4533990" cy="362719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3F77640-3C4F-D742-BC66-0FE85E4BD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Multi-level vectorization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CDBF0-C6B4-8D44-965A-2D4C70570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B39971-66A6-0B49-BCCA-23FF920A5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vectorization approach for multifaceted solids in VecGeom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3AB68-0618-6A46-BB9A-7630F54D1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 dirty="0"/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3864626-AF64-8345-AC81-0DE3F23925AD}"/>
              </a:ext>
            </a:extLst>
          </p:cNvPr>
          <p:cNvCxnSpPr>
            <a:cxnSpLocks/>
            <a:endCxn id="10" idx="1"/>
          </p:cNvCxnSpPr>
          <p:nvPr/>
        </p:nvCxnSpPr>
        <p:spPr>
          <a:xfrm flipV="1">
            <a:off x="7219095" y="2201775"/>
            <a:ext cx="2107857" cy="1252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Rectangle 100">
            <a:extLst>
              <a:ext uri="{FF2B5EF4-FFF2-40B4-BE49-F238E27FC236}">
                <a16:creationId xmlns:a16="http://schemas.microsoft.com/office/drawing/2014/main" id="{2AFA8F6A-12E7-9048-BC29-F893CC6A6FB2}"/>
              </a:ext>
            </a:extLst>
          </p:cNvPr>
          <p:cNvSpPr/>
          <p:nvPr/>
        </p:nvSpPr>
        <p:spPr>
          <a:xfrm>
            <a:off x="5129058" y="3228246"/>
            <a:ext cx="1149698" cy="900578"/>
          </a:xfrm>
          <a:prstGeom prst="rect">
            <a:avLst/>
          </a:prstGeom>
          <a:solidFill>
            <a:schemeClr val="accent1">
              <a:lumMod val="60000"/>
              <a:lumOff val="40000"/>
              <a:alpha val="40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AE27FCF-2537-D34A-B8D0-67F4FFFD3104}"/>
              </a:ext>
            </a:extLst>
          </p:cNvPr>
          <p:cNvSpPr/>
          <p:nvPr/>
        </p:nvSpPr>
        <p:spPr>
          <a:xfrm>
            <a:off x="5104831" y="2202685"/>
            <a:ext cx="785259" cy="1137138"/>
          </a:xfrm>
          <a:prstGeom prst="rect">
            <a:avLst/>
          </a:prstGeom>
          <a:solidFill>
            <a:srgbClr val="FFFF00">
              <a:alpha val="40000"/>
            </a:srgbClr>
          </a:solidFill>
          <a:ln w="28575">
            <a:solidFill>
              <a:srgbClr val="FFFF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5475A672-213C-034B-A5D7-6343AC23DC4C}"/>
              </a:ext>
            </a:extLst>
          </p:cNvPr>
          <p:cNvSpPr/>
          <p:nvPr/>
        </p:nvSpPr>
        <p:spPr>
          <a:xfrm>
            <a:off x="5919593" y="3079422"/>
            <a:ext cx="1139727" cy="1183048"/>
          </a:xfrm>
          <a:prstGeom prst="rect">
            <a:avLst/>
          </a:prstGeom>
          <a:solidFill>
            <a:schemeClr val="accent6">
              <a:lumMod val="60000"/>
              <a:lumOff val="40000"/>
              <a:alpha val="40000"/>
            </a:schemeClr>
          </a:solidFill>
          <a:ln w="28575">
            <a:solidFill>
              <a:schemeClr val="accent6">
                <a:lumMod val="60000"/>
                <a:lumOff val="4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220244E7-24E4-5F42-A2D9-2E253E03B900}"/>
              </a:ext>
            </a:extLst>
          </p:cNvPr>
          <p:cNvSpPr/>
          <p:nvPr/>
        </p:nvSpPr>
        <p:spPr>
          <a:xfrm>
            <a:off x="6308259" y="2372200"/>
            <a:ext cx="744047" cy="967624"/>
          </a:xfrm>
          <a:prstGeom prst="rect">
            <a:avLst/>
          </a:prstGeom>
          <a:solidFill>
            <a:srgbClr val="FF0000">
              <a:alpha val="40000"/>
            </a:srgbClr>
          </a:solidFill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B0663228-936C-5446-8AD8-DDEAAB0D2DB3}"/>
              </a:ext>
            </a:extLst>
          </p:cNvPr>
          <p:cNvSpPr txBox="1"/>
          <p:nvPr/>
        </p:nvSpPr>
        <p:spPr>
          <a:xfrm>
            <a:off x="2396557" y="1309200"/>
            <a:ext cx="4543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Group </a:t>
            </a:r>
            <a:r>
              <a:rPr lang="en-US" b="1" dirty="0" err="1">
                <a:solidFill>
                  <a:srgbClr val="0070C0"/>
                </a:solidFill>
              </a:rPr>
              <a:t>neighbour</a:t>
            </a:r>
            <a:r>
              <a:rPr lang="en-US" b="1" dirty="0">
                <a:solidFill>
                  <a:srgbClr val="0070C0"/>
                </a:solidFill>
              </a:rPr>
              <a:t> triangles in </a:t>
            </a:r>
            <a:r>
              <a:rPr lang="en-US" b="1" dirty="0">
                <a:solidFill>
                  <a:srgbClr val="C00000"/>
                </a:solidFill>
              </a:rPr>
              <a:t>clusters</a:t>
            </a:r>
            <a:r>
              <a:rPr lang="en-US" b="1" dirty="0">
                <a:solidFill>
                  <a:srgbClr val="0070C0"/>
                </a:solidFill>
              </a:rPr>
              <a:t>, 4 per cluster. Store data in </a:t>
            </a:r>
            <a:r>
              <a:rPr lang="en-US" b="1" i="1" dirty="0" err="1">
                <a:solidFill>
                  <a:schemeClr val="accent5"/>
                </a:solidFill>
              </a:rPr>
              <a:t>vecCore</a:t>
            </a:r>
            <a:r>
              <a:rPr lang="en-US" b="1" i="1" dirty="0">
                <a:solidFill>
                  <a:schemeClr val="accent5"/>
                </a:solidFill>
              </a:rPr>
              <a:t>::</a:t>
            </a:r>
            <a:r>
              <a:rPr lang="en-US" b="1" i="1" dirty="0" err="1">
                <a:solidFill>
                  <a:schemeClr val="accent5"/>
                </a:solidFill>
              </a:rPr>
              <a:t>Double_v</a:t>
            </a:r>
            <a:endParaRPr lang="en-US" b="1" i="1" dirty="0">
              <a:solidFill>
                <a:schemeClr val="accent5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387BC6A-8A84-F04F-AF9F-9EA59B328601}"/>
              </a:ext>
            </a:extLst>
          </p:cNvPr>
          <p:cNvSpPr/>
          <p:nvPr/>
        </p:nvSpPr>
        <p:spPr>
          <a:xfrm>
            <a:off x="9326952" y="1948964"/>
            <a:ext cx="640669" cy="505622"/>
          </a:xfrm>
          <a:prstGeom prst="rect">
            <a:avLst/>
          </a:prstGeom>
          <a:solidFill>
            <a:schemeClr val="bg1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C8044C0-6D45-EC45-A2DD-985CEA812235}"/>
              </a:ext>
            </a:extLst>
          </p:cNvPr>
          <p:cNvSpPr txBox="1"/>
          <p:nvPr/>
        </p:nvSpPr>
        <p:spPr>
          <a:xfrm>
            <a:off x="9434131" y="3010186"/>
            <a:ext cx="28462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Example:</a:t>
            </a:r>
          </a:p>
          <a:p>
            <a:r>
              <a:rPr lang="en-US" dirty="0" err="1">
                <a:solidFill>
                  <a:srgbClr val="002060"/>
                </a:solidFill>
              </a:rPr>
              <a:t>SIMD_size</a:t>
            </a:r>
            <a:r>
              <a:rPr lang="en-US" dirty="0">
                <a:solidFill>
                  <a:srgbClr val="002060"/>
                </a:solidFill>
              </a:rPr>
              <a:t>[AVX double] = 4</a:t>
            </a:r>
          </a:p>
          <a:p>
            <a:r>
              <a:rPr lang="en-US" dirty="0" err="1">
                <a:solidFill>
                  <a:srgbClr val="002060"/>
                </a:solidFill>
              </a:rPr>
              <a:t>SIMD_size</a:t>
            </a:r>
            <a:r>
              <a:rPr lang="en-US" dirty="0">
                <a:solidFill>
                  <a:srgbClr val="002060"/>
                </a:solidFill>
              </a:rPr>
              <a:t>[AVX float] = 8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7A5A82E-AA3A-9241-B953-10F0E5F60145}"/>
              </a:ext>
            </a:extLst>
          </p:cNvPr>
          <p:cNvSpPr/>
          <p:nvPr/>
        </p:nvSpPr>
        <p:spPr>
          <a:xfrm>
            <a:off x="5789130" y="2153232"/>
            <a:ext cx="565288" cy="841970"/>
          </a:xfrm>
          <a:prstGeom prst="rect">
            <a:avLst/>
          </a:prstGeom>
          <a:solidFill>
            <a:srgbClr val="00B0F0">
              <a:alpha val="40000"/>
            </a:srgbClr>
          </a:solidFill>
          <a:ln w="28575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EC2B261-9E63-6843-8A63-296B024A4DFC}"/>
              </a:ext>
            </a:extLst>
          </p:cNvPr>
          <p:cNvSpPr/>
          <p:nvPr/>
        </p:nvSpPr>
        <p:spPr>
          <a:xfrm>
            <a:off x="4606836" y="2414164"/>
            <a:ext cx="717965" cy="841970"/>
          </a:xfrm>
          <a:prstGeom prst="rect">
            <a:avLst/>
          </a:prstGeom>
          <a:solidFill>
            <a:schemeClr val="bg2">
              <a:lumMod val="75000"/>
              <a:alpha val="40000"/>
            </a:schemeClr>
          </a:solidFill>
          <a:ln w="28575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4837D51-1DDB-1946-9F3F-AB80F11642DD}"/>
              </a:ext>
            </a:extLst>
          </p:cNvPr>
          <p:cNvSpPr/>
          <p:nvPr/>
        </p:nvSpPr>
        <p:spPr>
          <a:xfrm>
            <a:off x="4447477" y="3282858"/>
            <a:ext cx="832342" cy="1120524"/>
          </a:xfrm>
          <a:prstGeom prst="rect">
            <a:avLst/>
          </a:prstGeom>
          <a:solidFill>
            <a:srgbClr val="FFC000">
              <a:alpha val="40000"/>
            </a:srgbClr>
          </a:solidFill>
          <a:ln w="28575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1529DC7-1FA3-2E41-A64E-2AF28D0CD8E6}"/>
              </a:ext>
            </a:extLst>
          </p:cNvPr>
          <p:cNvSpPr txBox="1"/>
          <p:nvPr/>
        </p:nvSpPr>
        <p:spPr>
          <a:xfrm>
            <a:off x="99433" y="2448088"/>
            <a:ext cx="3367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Make groups of </a:t>
            </a:r>
            <a:r>
              <a:rPr lang="en-US" b="1" dirty="0">
                <a:solidFill>
                  <a:srgbClr val="C00000"/>
                </a:solidFill>
              </a:rPr>
              <a:t>bounding boxes </a:t>
            </a:r>
            <a:r>
              <a:rPr lang="en-US" b="1" dirty="0">
                <a:solidFill>
                  <a:srgbClr val="0070C0"/>
                </a:solidFill>
              </a:rPr>
              <a:t>of clusters, 8 per group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3B0844AB-73D8-3B4A-AB48-9D22847C3D3A}"/>
              </a:ext>
            </a:extLst>
          </p:cNvPr>
          <p:cNvSpPr/>
          <p:nvPr/>
        </p:nvSpPr>
        <p:spPr>
          <a:xfrm>
            <a:off x="5809023" y="3401361"/>
            <a:ext cx="751393" cy="1000947"/>
          </a:xfrm>
          <a:prstGeom prst="rect">
            <a:avLst/>
          </a:prstGeom>
          <a:solidFill>
            <a:srgbClr val="002060">
              <a:alpha val="40000"/>
            </a:srgbClr>
          </a:solidFill>
          <a:ln w="28575">
            <a:solidFill>
              <a:srgbClr val="00206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293A87-0C01-6F4D-9CEB-6EBB9BAF6E9F}"/>
              </a:ext>
            </a:extLst>
          </p:cNvPr>
          <p:cNvSpPr/>
          <p:nvPr/>
        </p:nvSpPr>
        <p:spPr>
          <a:xfrm>
            <a:off x="4435443" y="2137164"/>
            <a:ext cx="2623877" cy="226514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8A38D290-0C37-804C-9C70-D93AB96B5A7F}"/>
              </a:ext>
            </a:extLst>
          </p:cNvPr>
          <p:cNvSpPr/>
          <p:nvPr/>
        </p:nvSpPr>
        <p:spPr>
          <a:xfrm>
            <a:off x="5976918" y="2655580"/>
            <a:ext cx="1925730" cy="2135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EA8E49D-C25B-D840-A39A-C77286FC5B81}"/>
              </a:ext>
            </a:extLst>
          </p:cNvPr>
          <p:cNvSpPr/>
          <p:nvPr/>
        </p:nvSpPr>
        <p:spPr>
          <a:xfrm>
            <a:off x="5194303" y="2825404"/>
            <a:ext cx="1925730" cy="213532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752FC8D-8E93-2C49-B41B-BA509E18729A}"/>
              </a:ext>
            </a:extLst>
          </p:cNvPr>
          <p:cNvSpPr/>
          <p:nvPr/>
        </p:nvSpPr>
        <p:spPr>
          <a:xfrm>
            <a:off x="3486343" y="2225462"/>
            <a:ext cx="2361735" cy="15943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408F044-A6B4-BE4D-84D3-39BAE6E82037}"/>
              </a:ext>
            </a:extLst>
          </p:cNvPr>
          <p:cNvSpPr/>
          <p:nvPr/>
        </p:nvSpPr>
        <p:spPr>
          <a:xfrm>
            <a:off x="3930939" y="2487859"/>
            <a:ext cx="1663232" cy="20129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B459B53F-03B8-7A42-9546-359774CFBFCD}"/>
              </a:ext>
            </a:extLst>
          </p:cNvPr>
          <p:cNvSpPr/>
          <p:nvPr/>
        </p:nvSpPr>
        <p:spPr>
          <a:xfrm>
            <a:off x="4117764" y="3471851"/>
            <a:ext cx="1225160" cy="1376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B8BB190-8568-7746-B668-7A482417B099}"/>
              </a:ext>
            </a:extLst>
          </p:cNvPr>
          <p:cNvSpPr txBox="1"/>
          <p:nvPr/>
        </p:nvSpPr>
        <p:spPr>
          <a:xfrm>
            <a:off x="99433" y="3773631"/>
            <a:ext cx="36942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Continue grouping by 8  and make “super” bounding boxes</a:t>
            </a:r>
          </a:p>
          <a:p>
            <a:r>
              <a:rPr lang="en-US" b="1" dirty="0">
                <a:solidFill>
                  <a:srgbClr val="0070C0"/>
                </a:solidFill>
              </a:rPr>
              <a:t>-&gt; bounding volume hierarchy (BVH)</a:t>
            </a:r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75EF5329-B4A2-C84A-9636-F6D82550559D}"/>
              </a:ext>
            </a:extLst>
          </p:cNvPr>
          <p:cNvSpPr/>
          <p:nvPr/>
        </p:nvSpPr>
        <p:spPr>
          <a:xfrm>
            <a:off x="6052728" y="1986973"/>
            <a:ext cx="1624709" cy="11409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Rectangle 148">
            <a:extLst>
              <a:ext uri="{FF2B5EF4-FFF2-40B4-BE49-F238E27FC236}">
                <a16:creationId xmlns:a16="http://schemas.microsoft.com/office/drawing/2014/main" id="{6FE8BA9D-80DF-3946-8557-9860D4E3A7A3}"/>
              </a:ext>
            </a:extLst>
          </p:cNvPr>
          <p:cNvSpPr/>
          <p:nvPr/>
        </p:nvSpPr>
        <p:spPr>
          <a:xfrm>
            <a:off x="5017704" y="1907481"/>
            <a:ext cx="1423117" cy="162117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21EF7618-56AB-344B-97E4-F55120F4BB0C}"/>
              </a:ext>
            </a:extLst>
          </p:cNvPr>
          <p:cNvSpPr/>
          <p:nvPr/>
        </p:nvSpPr>
        <p:spPr>
          <a:xfrm>
            <a:off x="3664398" y="5839596"/>
            <a:ext cx="293320" cy="292598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rgbClr val="FFFF00"/>
                </a:solidFill>
              </a:rPr>
              <a:t>e</a:t>
            </a:r>
            <a:r>
              <a:rPr lang="en-US" baseline="30000" dirty="0">
                <a:solidFill>
                  <a:srgbClr val="FFFF00"/>
                </a:solidFill>
              </a:rPr>
              <a:t>-</a:t>
            </a:r>
            <a:endParaRPr lang="en-US" dirty="0">
              <a:solidFill>
                <a:srgbClr val="FFFF00"/>
              </a:solidFill>
            </a:endParaRP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3EF2B52A-B2A1-6748-819C-ACF39B1E71DB}"/>
              </a:ext>
            </a:extLst>
          </p:cNvPr>
          <p:cNvCxnSpPr>
            <a:cxnSpLocks/>
            <a:stCxn id="150" idx="7"/>
          </p:cNvCxnSpPr>
          <p:nvPr/>
        </p:nvCxnSpPr>
        <p:spPr>
          <a:xfrm flipV="1">
            <a:off x="3914762" y="2309597"/>
            <a:ext cx="5487132" cy="3572849"/>
          </a:xfrm>
          <a:prstGeom prst="straightConnector1">
            <a:avLst/>
          </a:prstGeom>
          <a:ln w="28575">
            <a:solidFill>
              <a:srgbClr val="0070C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E17FA23B-A0AC-6F4E-B7DD-71A732E9DDF6}"/>
              </a:ext>
            </a:extLst>
          </p:cNvPr>
          <p:cNvSpPr txBox="1"/>
          <p:nvPr/>
        </p:nvSpPr>
        <p:spPr>
          <a:xfrm>
            <a:off x="512713" y="5032727"/>
            <a:ext cx="3478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Vectorize in float computation of distances to super-boxes to select only hit candidates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FDAC428-1E80-CA42-8CA2-6F9E5BAEB913}"/>
              </a:ext>
            </a:extLst>
          </p:cNvPr>
          <p:cNvSpPr txBox="1"/>
          <p:nvPr/>
        </p:nvSpPr>
        <p:spPr>
          <a:xfrm>
            <a:off x="4763680" y="5388575"/>
            <a:ext cx="34915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Repeat the same with the content of the boxes being hit, until we get the candidate clusters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E48B3738-75F4-E842-A617-7795AB646FAF}"/>
              </a:ext>
            </a:extLst>
          </p:cNvPr>
          <p:cNvSpPr txBox="1"/>
          <p:nvPr/>
        </p:nvSpPr>
        <p:spPr>
          <a:xfrm>
            <a:off x="8468751" y="4696961"/>
            <a:ext cx="3478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Vectorize in double computation of distances to triangles in each cluster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6F9683D-38CC-0C48-81D0-E0C6DC1220E8}"/>
              </a:ext>
            </a:extLst>
          </p:cNvPr>
          <p:cNvGrpSpPr/>
          <p:nvPr/>
        </p:nvGrpSpPr>
        <p:grpSpPr>
          <a:xfrm>
            <a:off x="5945695" y="3045157"/>
            <a:ext cx="1139055" cy="1226515"/>
            <a:chOff x="5945695" y="3186546"/>
            <a:chExt cx="1139055" cy="108512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406F468-DE49-5944-857A-BC37876FBCCC}"/>
                </a:ext>
              </a:extLst>
            </p:cNvPr>
            <p:cNvGrpSpPr/>
            <p:nvPr/>
          </p:nvGrpSpPr>
          <p:grpSpPr>
            <a:xfrm>
              <a:off x="5945695" y="3186546"/>
              <a:ext cx="1139055" cy="1085126"/>
              <a:chOff x="9346111" y="5001881"/>
              <a:chExt cx="1242250" cy="1085126"/>
            </a:xfrm>
          </p:grpSpPr>
          <p:cxnSp>
            <p:nvCxnSpPr>
              <p:cNvPr id="156" name="Straight Connector 155">
                <a:extLst>
                  <a:ext uri="{FF2B5EF4-FFF2-40B4-BE49-F238E27FC236}">
                    <a16:creationId xmlns:a16="http://schemas.microsoft.com/office/drawing/2014/main" id="{C461617E-55BB-354A-8D88-C3C50F9A7DDA}"/>
                  </a:ext>
                </a:extLst>
              </p:cNvPr>
              <p:cNvCxnSpPr/>
              <p:nvPr/>
            </p:nvCxnSpPr>
            <p:spPr>
              <a:xfrm flipV="1">
                <a:off x="9346111" y="5001881"/>
                <a:ext cx="213512" cy="68534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>
                <a:extLst>
                  <a:ext uri="{FF2B5EF4-FFF2-40B4-BE49-F238E27FC236}">
                    <a16:creationId xmlns:a16="http://schemas.microsoft.com/office/drawing/2014/main" id="{A0B78AFF-E4F3-D84C-ABDF-E61C923838B1}"/>
                  </a:ext>
                </a:extLst>
              </p:cNvPr>
              <p:cNvCxnSpPr/>
              <p:nvPr/>
            </p:nvCxnSpPr>
            <p:spPr>
              <a:xfrm flipH="1" flipV="1">
                <a:off x="9559623" y="5001881"/>
                <a:ext cx="446434" cy="349017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>
                <a:extLst>
                  <a:ext uri="{FF2B5EF4-FFF2-40B4-BE49-F238E27FC236}">
                    <a16:creationId xmlns:a16="http://schemas.microsoft.com/office/drawing/2014/main" id="{A06E495B-EB24-AB40-B66C-95DAF7077474}"/>
                  </a:ext>
                </a:extLst>
              </p:cNvPr>
              <p:cNvCxnSpPr/>
              <p:nvPr/>
            </p:nvCxnSpPr>
            <p:spPr>
              <a:xfrm flipV="1">
                <a:off x="9346111" y="5350898"/>
                <a:ext cx="659945" cy="33632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>
                <a:extLst>
                  <a:ext uri="{FF2B5EF4-FFF2-40B4-BE49-F238E27FC236}">
                    <a16:creationId xmlns:a16="http://schemas.microsoft.com/office/drawing/2014/main" id="{39B1399A-F86B-444C-9EAB-EB8BAEA4DA05}"/>
                  </a:ext>
                </a:extLst>
              </p:cNvPr>
              <p:cNvCxnSpPr/>
              <p:nvPr/>
            </p:nvCxnSpPr>
            <p:spPr>
              <a:xfrm flipV="1">
                <a:off x="9559623" y="5350898"/>
                <a:ext cx="446434" cy="613423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>
                <a:extLst>
                  <a:ext uri="{FF2B5EF4-FFF2-40B4-BE49-F238E27FC236}">
                    <a16:creationId xmlns:a16="http://schemas.microsoft.com/office/drawing/2014/main" id="{02647A72-7465-6C47-99C1-BFE7EAE5CA54}"/>
                  </a:ext>
                </a:extLst>
              </p:cNvPr>
              <p:cNvCxnSpPr/>
              <p:nvPr/>
            </p:nvCxnSpPr>
            <p:spPr>
              <a:xfrm>
                <a:off x="9559623" y="5964321"/>
                <a:ext cx="640535" cy="12268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Connector 160">
                <a:extLst>
                  <a:ext uri="{FF2B5EF4-FFF2-40B4-BE49-F238E27FC236}">
                    <a16:creationId xmlns:a16="http://schemas.microsoft.com/office/drawing/2014/main" id="{FD5A4CA2-FFCA-6944-B9D6-B75C24708252}"/>
                  </a:ext>
                </a:extLst>
              </p:cNvPr>
              <p:cNvCxnSpPr/>
              <p:nvPr/>
            </p:nvCxnSpPr>
            <p:spPr>
              <a:xfrm flipH="1" flipV="1">
                <a:off x="9763430" y="5687223"/>
                <a:ext cx="436730" cy="399784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Straight Connector 161">
                <a:extLst>
                  <a:ext uri="{FF2B5EF4-FFF2-40B4-BE49-F238E27FC236}">
                    <a16:creationId xmlns:a16="http://schemas.microsoft.com/office/drawing/2014/main" id="{2F3D0402-E2DF-2D46-940F-55CB5D782AA8}"/>
                  </a:ext>
                </a:extLst>
              </p:cNvPr>
              <p:cNvCxnSpPr/>
              <p:nvPr/>
            </p:nvCxnSpPr>
            <p:spPr>
              <a:xfrm flipV="1">
                <a:off x="9763430" y="5350898"/>
                <a:ext cx="824931" cy="33632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>
                <a:extLst>
                  <a:ext uri="{FF2B5EF4-FFF2-40B4-BE49-F238E27FC236}">
                    <a16:creationId xmlns:a16="http://schemas.microsoft.com/office/drawing/2014/main" id="{48DD217F-2A6F-204A-968D-84C97034C649}"/>
                  </a:ext>
                </a:extLst>
              </p:cNvPr>
              <p:cNvCxnSpPr/>
              <p:nvPr/>
            </p:nvCxnSpPr>
            <p:spPr>
              <a:xfrm>
                <a:off x="10006056" y="5350897"/>
                <a:ext cx="58230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>
                <a:extLst>
                  <a:ext uri="{FF2B5EF4-FFF2-40B4-BE49-F238E27FC236}">
                    <a16:creationId xmlns:a16="http://schemas.microsoft.com/office/drawing/2014/main" id="{C0A84FD0-F5FB-754B-9E80-5AD995C58600}"/>
                  </a:ext>
                </a:extLst>
              </p:cNvPr>
              <p:cNvCxnSpPr/>
              <p:nvPr/>
            </p:nvCxnSpPr>
            <p:spPr>
              <a:xfrm flipH="1" flipV="1">
                <a:off x="9359864" y="5687223"/>
                <a:ext cx="204610" cy="277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Explosion 1 25">
              <a:extLst>
                <a:ext uri="{FF2B5EF4-FFF2-40B4-BE49-F238E27FC236}">
                  <a16:creationId xmlns:a16="http://schemas.microsoft.com/office/drawing/2014/main" id="{8704FFF5-84A1-C444-9A12-2914881E61C7}"/>
                </a:ext>
              </a:extLst>
            </p:cNvPr>
            <p:cNvSpPr/>
            <p:nvPr/>
          </p:nvSpPr>
          <p:spPr>
            <a:xfrm>
              <a:off x="6417816" y="4045055"/>
              <a:ext cx="91619" cy="166254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6" name="Rectangle 165">
            <a:extLst>
              <a:ext uri="{FF2B5EF4-FFF2-40B4-BE49-F238E27FC236}">
                <a16:creationId xmlns:a16="http://schemas.microsoft.com/office/drawing/2014/main" id="{81B00CE0-5E06-4A4F-839E-123190271915}"/>
              </a:ext>
            </a:extLst>
          </p:cNvPr>
          <p:cNvSpPr/>
          <p:nvPr/>
        </p:nvSpPr>
        <p:spPr>
          <a:xfrm>
            <a:off x="3486343" y="1907482"/>
            <a:ext cx="4429453" cy="3051550"/>
          </a:xfrm>
          <a:prstGeom prst="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E2C84A-2DE9-6C4E-97D0-9F0E6BA7B19B}"/>
              </a:ext>
            </a:extLst>
          </p:cNvPr>
          <p:cNvSpPr txBox="1"/>
          <p:nvPr/>
        </p:nvSpPr>
        <p:spPr>
          <a:xfrm>
            <a:off x="8164280" y="883824"/>
            <a:ext cx="202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Tessellated solid</a:t>
            </a:r>
          </a:p>
        </p:txBody>
      </p:sp>
    </p:spTree>
    <p:extLst>
      <p:ext uri="{BB962C8B-B14F-4D97-AF65-F5344CB8AC3E}">
        <p14:creationId xmlns:p14="http://schemas.microsoft.com/office/powerpoint/2010/main" val="3597282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16" presetID="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3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left)">
                                      <p:cBhvr>
                                        <p:cTn id="13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#ppt_w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right)">
                                      <p:cBhvr>
                                        <p:cTn id="1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up)">
                                      <p:cBhvr>
                                        <p:cTn id="14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149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5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500"/>
                            </p:stCondLst>
                            <p:childTnLst>
                              <p:par>
                                <p:cTn id="1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500"/>
                            </p:stCondLst>
                            <p:childTnLst>
                              <p:par>
                                <p:cTn id="1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1" grpId="1" animBg="1"/>
      <p:bldP spid="100" grpId="0" animBg="1"/>
      <p:bldP spid="100" grpId="1" animBg="1"/>
      <p:bldP spid="98" grpId="0" animBg="1"/>
      <p:bldP spid="98" grpId="1" animBg="1"/>
      <p:bldP spid="98" grpId="2" animBg="1"/>
      <p:bldP spid="99" grpId="0" animBg="1"/>
      <p:bldP spid="99" grpId="1" animBg="1"/>
      <p:bldP spid="70" grpId="0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/>
      <p:bldP spid="80" grpId="0" animBg="1"/>
      <p:bldP spid="80" grpId="1" animBg="1"/>
      <p:bldP spid="80" grpId="2" animBg="1"/>
      <p:bldP spid="14" grpId="0" animBg="1"/>
      <p:bldP spid="82" grpId="0" animBg="1"/>
      <p:bldP spid="82" grpId="1" animBg="1"/>
      <p:bldP spid="83" grpId="0" animBg="1"/>
      <p:bldP spid="83" grpId="1" animBg="1"/>
      <p:bldP spid="84" grpId="0" animBg="1"/>
      <p:bldP spid="84" grpId="1" animBg="1"/>
      <p:bldP spid="85" grpId="0" animBg="1"/>
      <p:bldP spid="85" grpId="1" animBg="1"/>
      <p:bldP spid="146" grpId="0" animBg="1"/>
      <p:bldP spid="146" grpId="1" animBg="1"/>
      <p:bldP spid="147" grpId="0"/>
      <p:bldP spid="148" grpId="0" animBg="1"/>
      <p:bldP spid="148" grpId="1" animBg="1"/>
      <p:bldP spid="149" grpId="0" animBg="1"/>
      <p:bldP spid="149" grpId="1" animBg="1"/>
      <p:bldP spid="150" grpId="0" animBg="1"/>
      <p:bldP spid="152" grpId="0"/>
      <p:bldP spid="153" grpId="0"/>
      <p:bldP spid="154" grpId="0"/>
      <p:bldP spid="166" grpId="1" animBg="1"/>
      <p:bldP spid="16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89A506-159C-B14C-AD77-69DF4FC79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Tessellated solid performance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90268CF-CB75-6446-9DE5-106868E70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07170"/>
            <a:ext cx="10515600" cy="1274037"/>
          </a:xfrm>
        </p:spPr>
        <p:txBody>
          <a:bodyPr/>
          <a:lstStyle/>
          <a:p>
            <a:r>
              <a:rPr lang="en-US" dirty="0"/>
              <a:t>O(10) speed-up compared to Geant4 in both initialization and run time for up to 100K facets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7F392A-D725-6645-BC2D-3117A3DCA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2530" y="2513424"/>
            <a:ext cx="5161270" cy="34999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C93C9B-27B5-244A-A2BB-2D5A5EC5FE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513424"/>
            <a:ext cx="5468619" cy="349991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B0A38771-B45D-4940-8BC0-15BC9E14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US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FBF52ED-E5CD-3940-A52C-6C8118DE7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 vectorization approach for multifaceted solids in VecGeom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CABF54F-DC41-7848-99FF-0DBAC70C6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C2DB3-8FC3-A043-87B0-B8F5FE0204CC}" type="slidenum">
              <a:rPr lang="en-US" smtClean="0"/>
              <a:t>7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FEAE6AA-3FCA-5041-9D8B-D3857F289558}"/>
              </a:ext>
            </a:extLst>
          </p:cNvPr>
          <p:cNvSpPr txBox="1"/>
          <p:nvPr/>
        </p:nvSpPr>
        <p:spPr>
          <a:xfrm>
            <a:off x="5368461" y="2171065"/>
            <a:ext cx="1648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AVX double</a:t>
            </a:r>
          </a:p>
        </p:txBody>
      </p:sp>
    </p:spTree>
    <p:extLst>
      <p:ext uri="{BB962C8B-B14F-4D97-AF65-F5344CB8AC3E}">
        <p14:creationId xmlns:p14="http://schemas.microsoft.com/office/powerpoint/2010/main" val="18677004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Extending multi-faceted approach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90793"/>
            <a:ext cx="7639373" cy="4286178"/>
          </a:xfrm>
        </p:spPr>
        <p:txBody>
          <a:bodyPr>
            <a:normAutofit/>
          </a:bodyPr>
          <a:lstStyle/>
          <a:p>
            <a:r>
              <a:rPr lang="en-US" sz="3200" dirty="0"/>
              <a:t>Generalized to more multi-faceted solids</a:t>
            </a:r>
          </a:p>
          <a:p>
            <a:pPr lvl="1"/>
            <a:r>
              <a:rPr lang="en-US" sz="2800" dirty="0"/>
              <a:t>Trapezoids, </a:t>
            </a:r>
            <a:r>
              <a:rPr lang="en-US" sz="2800" dirty="0" err="1"/>
              <a:t>polyhedra</a:t>
            </a:r>
            <a:r>
              <a:rPr lang="en-US" sz="2800" dirty="0"/>
              <a:t>, extruded solids</a:t>
            </a:r>
          </a:p>
          <a:p>
            <a:r>
              <a:rPr lang="en-US" sz="3200" dirty="0"/>
              <a:t>Created a new SIMD helper class</a:t>
            </a:r>
          </a:p>
          <a:p>
            <a:pPr lvl="1"/>
            <a:r>
              <a:rPr lang="en-US" sz="2800" dirty="0"/>
              <a:t>Representing a surface made of quadrilateral tiles, organized in clusters of size = vector length</a:t>
            </a:r>
          </a:p>
          <a:p>
            <a:pPr lvl="1"/>
            <a:r>
              <a:rPr lang="en-US" sz="2800" dirty="0"/>
              <a:t>Delimited by two Z planes</a:t>
            </a:r>
          </a:p>
          <a:p>
            <a:pPr lvl="1"/>
            <a:r>
              <a:rPr lang="en-US" sz="2800" dirty="0"/>
              <a:t>Using explicit vectorization on tiles based on </a:t>
            </a:r>
            <a:r>
              <a:rPr lang="en-US" sz="2800" dirty="0" err="1"/>
              <a:t>VecCore</a:t>
            </a:r>
            <a:endParaRPr lang="en-US" sz="2800" dirty="0"/>
          </a:p>
          <a:p>
            <a:endParaRPr lang="en-US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6129DD-2C0D-7347-BCC3-1B73FBFEA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3400" y="2069995"/>
            <a:ext cx="3769079" cy="3369909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09AA07-301C-A44C-8BC6-CD82D1097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8C8AB0-497B-AF45-A2D7-AB5E21EE0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vectorization approach for multifaceted solids in VecGeom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BD60A5-955E-5842-9832-C7F2F944B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013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6966B54-09C5-C34F-BE8B-C01C8A125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731" y="2991637"/>
            <a:ext cx="4922003" cy="336471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864595A-EEF7-DD47-93D4-30540A1F8C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6292"/>
            <a:ext cx="5057078" cy="427067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No benefits measured for simple solids (box, simple trapezoids)</a:t>
            </a:r>
          </a:p>
          <a:p>
            <a:pPr lvl="1"/>
            <a:r>
              <a:rPr lang="en-US" dirty="0"/>
              <a:t>Faster without loops </a:t>
            </a:r>
          </a:p>
          <a:p>
            <a:r>
              <a:rPr lang="en-US" dirty="0"/>
              <a:t>Other solids already vectorized in the scalar case -&gt; marginal gain</a:t>
            </a:r>
          </a:p>
          <a:p>
            <a:pPr lvl="1"/>
            <a:r>
              <a:rPr lang="en-US" dirty="0"/>
              <a:t>Polyhedron, Trapezoid</a:t>
            </a:r>
          </a:p>
          <a:p>
            <a:r>
              <a:rPr lang="en-US" dirty="0"/>
              <a:t>Important improvements observed for previously non vectorized cases</a:t>
            </a:r>
          </a:p>
          <a:p>
            <a:pPr lvl="1"/>
            <a:r>
              <a:rPr lang="en-US" dirty="0"/>
              <a:t>General planar trapezoids</a:t>
            </a:r>
          </a:p>
          <a:p>
            <a:pPr lvl="1"/>
            <a:r>
              <a:rPr lang="en-US" dirty="0"/>
              <a:t>Extruded solids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5764B0-3A80-8246-8B6B-459998F00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 vectorization approach for multifaceted solids in VecGeom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00FD9-812D-FB4F-BB50-13A922A98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July 10, 2018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D21599-16BC-FC4C-9817-C4E37F279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4712410-C6BB-DF47-8D5C-DE8F91825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Tessellating other solids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8947BE3-34C1-2348-A12E-E71CFE7D8478}"/>
              </a:ext>
            </a:extLst>
          </p:cNvPr>
          <p:cNvGrpSpPr/>
          <p:nvPr/>
        </p:nvGrpSpPr>
        <p:grpSpPr>
          <a:xfrm>
            <a:off x="6797666" y="605345"/>
            <a:ext cx="4556134" cy="2386291"/>
            <a:chOff x="6096000" y="2899079"/>
            <a:chExt cx="5775334" cy="32778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7AD0861-C491-4A49-AF92-D584FA153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6000" y="2899079"/>
              <a:ext cx="5775334" cy="3277892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DFC646F-05E7-344A-B62C-2CFA820F57C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979891">
              <a:off x="7075255" y="3474647"/>
              <a:ext cx="1156106" cy="1097320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B819A21F-3CCD-6C43-8AF9-68C966C6E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241" y="3490725"/>
            <a:ext cx="1035359" cy="110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11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11591</TotalTime>
  <Words>1090</Words>
  <Application>Microsoft Macintosh PowerPoint</Application>
  <PresentationFormat>Widescreen</PresentationFormat>
  <Paragraphs>180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A vectorization approach for multifaceted solids in VecGeom</vt:lpstr>
      <vt:lpstr>Context</vt:lpstr>
      <vt:lpstr>VecGeom = vectorized geometry</vt:lpstr>
      <vt:lpstr>VecGeom &amp; Geant4</vt:lpstr>
      <vt:lpstr>The obvious candidate: tessellated solid</vt:lpstr>
      <vt:lpstr>Multi-level vectorization</vt:lpstr>
      <vt:lpstr>Tessellated solid performance</vt:lpstr>
      <vt:lpstr>Extending multi-faceted approach</vt:lpstr>
      <vt:lpstr>Tessellating other solids</vt:lpstr>
      <vt:lpstr>Other scalar optimizations: multi-unions</vt:lpstr>
      <vt:lpstr>Benefits of using VecGeom multi-union</vt:lpstr>
      <vt:lpstr>Replacing Boolean union with VecGeom multi-union</vt:lpstr>
      <vt:lpstr>Conclusions</vt:lpstr>
      <vt:lpstr>Contributors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Mihaela Gheata</dc:creator>
  <cp:lastModifiedBy>Mihaela Gheata</cp:lastModifiedBy>
  <cp:revision>79</cp:revision>
  <cp:lastPrinted>2018-06-28T13:30:04Z</cp:lastPrinted>
  <dcterms:created xsi:type="dcterms:W3CDTF">2018-06-20T18:22:01Z</dcterms:created>
  <dcterms:modified xsi:type="dcterms:W3CDTF">2018-06-28T19:33:11Z</dcterms:modified>
</cp:coreProperties>
</file>