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66" r:id="rId4"/>
    <p:sldId id="268" r:id="rId5"/>
    <p:sldId id="267" r:id="rId6"/>
    <p:sldId id="269" r:id="rId7"/>
    <p:sldId id="270" r:id="rId8"/>
    <p:sldId id="259" r:id="rId9"/>
    <p:sldId id="260" r:id="rId10"/>
    <p:sldId id="261" r:id="rId11"/>
    <p:sldId id="272" r:id="rId12"/>
    <p:sldId id="264" r:id="rId13"/>
    <p:sldId id="27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4678"/>
  </p:normalViewPr>
  <p:slideViewPr>
    <p:cSldViewPr snapToGrid="0" snapToObjects="1">
      <p:cViewPr>
        <p:scale>
          <a:sx n="100" d="100"/>
          <a:sy n="100" d="100"/>
        </p:scale>
        <p:origin x="336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EB63E-34E2-5641-8AC4-E4D1DDE5F5D9}" type="datetimeFigureOut">
              <a:rPr lang="en-US" smtClean="0"/>
              <a:t>6/26/18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AC508-C37E-704F-B6C3-56E1900B0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29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0EAF4-F1F2-DB4E-8474-12EF2C634444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914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4ED96-4073-8042-9B97-77B653F68A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D615BF-694B-EE49-81D3-6755BE135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C0B04-8555-3E40-9EF5-E0F09EEAB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08D-0E7B-2C4E-8754-E346D44BF220}" type="datetime1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673B9-17AB-7542-9F94-270CEF9F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6BFB9-B38E-DA43-ACF7-48D25FB53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23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EE218-2C21-E249-8323-98E520F63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8D051C-15DC-2444-8D7A-32BEEFDE1D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DA2C2-CEDA-D147-905F-E04AF4515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75028-27DA-1C44-A15D-5F7FAD365C2D}" type="datetime1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F7DF6-E296-6F45-B58C-036ED7D70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F5449-3A8F-C144-856A-F8FF89251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20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8CAE5A-D7F8-A54B-AC82-BF352E0C33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39114C-29B9-E747-A07A-218F2686D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E0D88-217C-194E-B6B2-A78721BA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E35F6-45F1-AF49-B3B3-8C264627A7D7}" type="datetime1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D7FD3-280B-EA42-99F6-CD0FF24E2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BA3A88-14BC-4547-9188-E98482D2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65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B3B64-E62F-814B-A0BA-F7E23FC92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2A18D-5944-1F47-8D0D-268C94E6C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77FF3-3819-CF4F-845E-70D3FA812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67E0-602F-1A45-8E24-5E332C2725EB}" type="datetime1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28FDF-2357-FA4E-9306-B248DF49B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367A8-DB76-D04E-B55E-B0E10A44F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7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C4BA-8999-4F44-B34F-4C9DF8DBC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E9A69-AFD9-8544-B616-2832E2F8C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B246E-4D42-EC40-BC28-CF8C20B0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D6CD-652F-EB4B-A72A-24CB2113C61A}" type="datetime1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89069-7A03-F84A-B62B-5AC567F67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3D491-8A44-9042-8298-35F74D0FA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3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3198D-51AC-2B40-A71C-A369C38AB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E0434-0743-BE47-8613-964099AF0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427D67-7A76-C140-B85B-C61DF34C2B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14CC3C-AA9E-E342-B315-6F40F4363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DB87-E2C1-DE42-BC3B-5BA63398505B}" type="datetime1">
              <a:rPr lang="en-US" smtClean="0"/>
              <a:t>7/2/18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0C5557-526E-E546-A2AF-0E8D3B47A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B109CB-F7FB-9846-BC75-B5A2977E6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94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2CBB4-6A94-F64B-85D2-1490F4496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390F7-2F42-E74A-84A4-7DAEBCADAF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E6C377-BB15-6D45-968C-322D5D59C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269C36-B217-8248-84C9-C9467CA2F3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13B041-AB71-9F46-8A66-F4D15FC856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FD8540-1F5B-4B44-9680-B2611A3FE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E86C1-665A-9944-9A9E-3C10C3C66FBC}" type="datetime1">
              <a:rPr lang="en-US" smtClean="0"/>
              <a:t>7/2/18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CBB503-10F1-DE43-A704-87678C523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C5E30A-C154-7146-80B0-D29929E9E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6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A2A33-1324-9040-A05B-8190F2660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CF32C1-F666-8A44-98FF-A3FFA80F0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392D-545A-BB4E-8FF4-FDC89C9D90E1}" type="datetime1">
              <a:rPr lang="en-US" smtClean="0"/>
              <a:t>7/2/18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C0F27B-1B82-C342-B539-142E77557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D5F544-F2BD-7E44-B8D3-8685FC163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90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9883DB-A087-F84D-B1C6-19DDCF5D7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A2AA0-C473-9C42-BE33-C31491A541EB}" type="datetime1">
              <a:rPr lang="en-US" smtClean="0"/>
              <a:t>7/2/18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85A47A-B26A-ED42-B61B-C7FB5FD5D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7DB60-106F-0C45-BE98-6DB7BCE51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33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E0022-329A-ED44-9C11-B6D95AF78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6BDFD3-04F6-2740-8929-15B54A495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0D41D-56CF-AD43-A3B6-BDA2FD09A5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9A57AF-BAD6-5743-9A9B-A92C233B5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97B5-F97B-5640-8AEA-3C7472CED004}" type="datetime1">
              <a:rPr lang="en-US" smtClean="0"/>
              <a:t>7/2/18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6C86E1-406B-7642-92B7-771384EE6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419655-559E-9443-8BAA-A58179501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68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8E3BE-5041-4F48-8775-4EFB9CBC6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3FF12C-520F-8E49-9BFD-16FCC811C5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CB277A-2D10-0E48-9F93-43F928F17D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28000E-2CFC-6940-8C2F-3A7A998AA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3EB45-A00A-5143-8F90-E19090081B26}" type="datetime1">
              <a:rPr lang="en-US" smtClean="0"/>
              <a:t>7/2/18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D27C49-A490-AC47-ADBC-AA145CF73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C31CBF-D4A6-4548-8D28-EA52E105C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649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1DB46E-17E1-BC46-9C74-805A8FC03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F3B5F-D438-9144-B277-FD920FF73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CB6AF-B382-FB4B-9660-CDFE14D9FE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89CCF-10BA-7346-AB82-1CA20865A8EC}" type="datetime1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A00F0-EB85-904F-BB7F-BFB18DCE84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 top to bottom vectorization approach, CHEP'18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66AF6-4B89-284F-BC48-EB2D8425E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C273B-CA08-F348-B266-2817E591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8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root-project/vecmath" TargetMode="External"/><Relationship Id="rId3" Type="http://schemas.openxmlformats.org/officeDocument/2006/relationships/hyperlink" Target="https://indico.cern.ch/event/587955/contributions/2937587/" TargetMode="External"/><Relationship Id="rId7" Type="http://schemas.openxmlformats.org/officeDocument/2006/relationships/hyperlink" Target="https://github.com/root-project/veccore" TargetMode="External"/><Relationship Id="rId2" Type="http://schemas.openxmlformats.org/officeDocument/2006/relationships/hyperlink" Target="https://indico.cern.ch/event/587955/contributions/2937590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f"/><Relationship Id="rId5" Type="http://schemas.openxmlformats.org/officeDocument/2006/relationships/image" Target="../media/image10.png"/><Relationship Id="rId10" Type="http://schemas.openxmlformats.org/officeDocument/2006/relationships/image" Target="../media/image13.tiff"/><Relationship Id="rId4" Type="http://schemas.openxmlformats.org/officeDocument/2006/relationships/image" Target="../media/image9.pn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645AE-6F1C-2745-BBDE-58D69CF7EA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top to bottom framework approach to vectorization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E569C3-7D50-CB48-85FE-BECD1E8EEB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A. </a:t>
            </a:r>
            <a:r>
              <a:rPr lang="en-US" dirty="0" err="1"/>
              <a:t>Gheata</a:t>
            </a:r>
            <a:r>
              <a:rPr lang="en-US" dirty="0"/>
              <a:t> for the </a:t>
            </a:r>
            <a:r>
              <a:rPr lang="en-US" dirty="0" err="1"/>
              <a:t>GeantV</a:t>
            </a:r>
            <a:r>
              <a:rPr lang="en-US" dirty="0"/>
              <a:t> team</a:t>
            </a:r>
          </a:p>
          <a:p>
            <a:r>
              <a:rPr lang="en-US" dirty="0"/>
              <a:t>CHEP 2018</a:t>
            </a:r>
          </a:p>
          <a:p>
            <a:r>
              <a:rPr lang="en-US" dirty="0"/>
              <a:t>9-13 July 2018, Sofia, Bulgaria</a:t>
            </a:r>
          </a:p>
        </p:txBody>
      </p:sp>
    </p:spTree>
    <p:extLst>
      <p:ext uri="{BB962C8B-B14F-4D97-AF65-F5344CB8AC3E}">
        <p14:creationId xmlns:p14="http://schemas.microsoft.com/office/powerpoint/2010/main" val="70221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2CDA7-0C76-F142-99F8-D3740F4B9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performance benchmarks - CMS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187108-21FD-5241-8491-5E66D5068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39" y="2690096"/>
            <a:ext cx="5818770" cy="36685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DCABE6-168A-A447-915B-D9B5C2DDA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1139" y="1470559"/>
            <a:ext cx="5345818" cy="48939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3F327E-DC2E-C446-8C3C-B1F7AC2E55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" y="1495743"/>
            <a:ext cx="1293936" cy="10772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A29BE12-F892-CB4F-B122-6761C5700986}"/>
              </a:ext>
            </a:extLst>
          </p:cNvPr>
          <p:cNvSpPr txBox="1"/>
          <p:nvPr/>
        </p:nvSpPr>
        <p:spPr>
          <a:xfrm>
            <a:off x="2262408" y="1649701"/>
            <a:ext cx="41152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CMS geometry, 100 GeV e</a:t>
            </a:r>
            <a:r>
              <a:rPr lang="en-US" baseline="30000" dirty="0"/>
              <a:t>-</a:t>
            </a:r>
            <a:r>
              <a:rPr lang="en-US" dirty="0"/>
              <a:t> isotropic gun</a:t>
            </a:r>
          </a:p>
          <a:p>
            <a:r>
              <a:rPr lang="en-US" dirty="0" err="1"/>
              <a:t>GeantV</a:t>
            </a:r>
            <a:r>
              <a:rPr lang="en-US" dirty="0"/>
              <a:t> EM physics list, same geometry &amp; production cuts GV/G4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88C83B4-4A42-3E49-8D6F-1BC9BF18B6F2}"/>
              </a:ext>
            </a:extLst>
          </p:cNvPr>
          <p:cNvCxnSpPr>
            <a:cxnSpLocks/>
          </p:cNvCxnSpPr>
          <p:nvPr/>
        </p:nvCxnSpPr>
        <p:spPr>
          <a:xfrm flipH="1">
            <a:off x="10734262" y="2292626"/>
            <a:ext cx="291547" cy="516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D8EB009-A127-D148-9729-C3EA5445041D}"/>
              </a:ext>
            </a:extLst>
          </p:cNvPr>
          <p:cNvSpPr txBox="1"/>
          <p:nvPr/>
        </p:nvSpPr>
        <p:spPr>
          <a:xfrm>
            <a:off x="10321753" y="1516796"/>
            <a:ext cx="1423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Best realistic case speedup vs. Geant4: ~60%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5F5E6663-B908-644C-8F08-AD99FBF56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56D54937-B38C-6D49-A4A3-BD06581C2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10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1518FD-F18D-2846-B710-101CA4A1784B}"/>
              </a:ext>
            </a:extLst>
          </p:cNvPr>
          <p:cNvSpPr txBox="1"/>
          <p:nvPr/>
        </p:nvSpPr>
        <p:spPr>
          <a:xfrm>
            <a:off x="6309826" y="1318329"/>
            <a:ext cx="2300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Xeon® E5-2630@2.40GHz</a:t>
            </a:r>
          </a:p>
          <a:p>
            <a:r>
              <a:rPr lang="en-US" sz="1400" dirty="0" err="1"/>
              <a:t>gcc</a:t>
            </a:r>
            <a:r>
              <a:rPr lang="en-US" sz="1400" dirty="0"/>
              <a:t> 7.3 AVX2, </a:t>
            </a:r>
            <a:r>
              <a:rPr lang="en-US" sz="1400" dirty="0" err="1"/>
              <a:t>Vc</a:t>
            </a:r>
            <a:r>
              <a:rPr lang="en-US" sz="1400" dirty="0"/>
              <a:t> backend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21B1E6-170A-D346-B448-35BD1CAD9ED4}"/>
              </a:ext>
            </a:extLst>
          </p:cNvPr>
          <p:cNvSpPr txBox="1"/>
          <p:nvPr/>
        </p:nvSpPr>
        <p:spPr>
          <a:xfrm rot="16200000">
            <a:off x="5867049" y="2965796"/>
            <a:ext cx="210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Speedup vs. Geant4</a:t>
            </a:r>
          </a:p>
        </p:txBody>
      </p:sp>
    </p:spTree>
    <p:extLst>
      <p:ext uri="{BB962C8B-B14F-4D97-AF65-F5344CB8AC3E}">
        <p14:creationId xmlns:p14="http://schemas.microsoft.com/office/powerpoint/2010/main" val="4207262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02346-1E1C-6D42-98D3-B3BF36EF3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66536-4864-C84A-BBFD-E9AF6F3E5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Vectorization work and connection of </a:t>
            </a:r>
            <a:r>
              <a:rPr lang="en-US" dirty="0" err="1"/>
              <a:t>vectorized</a:t>
            </a:r>
            <a:r>
              <a:rPr lang="en-US" dirty="0"/>
              <a:t> code</a:t>
            </a:r>
          </a:p>
          <a:p>
            <a:pPr lvl="1"/>
            <a:r>
              <a:rPr lang="en-US" dirty="0"/>
              <a:t>Multiple scattering and photoelectric model (first implementation available)</a:t>
            </a:r>
          </a:p>
          <a:p>
            <a:r>
              <a:rPr lang="en-US" dirty="0"/>
              <a:t>Reducing </a:t>
            </a:r>
            <a:r>
              <a:rPr lang="en-US" dirty="0" err="1"/>
              <a:t>basketization</a:t>
            </a:r>
            <a:r>
              <a:rPr lang="en-US" dirty="0"/>
              <a:t> overhead</a:t>
            </a:r>
          </a:p>
          <a:p>
            <a:pPr lvl="1"/>
            <a:r>
              <a:rPr lang="en-US" dirty="0"/>
              <a:t>Light version (no track exchange among threads)</a:t>
            </a:r>
          </a:p>
          <a:p>
            <a:r>
              <a:rPr lang="en-US" dirty="0"/>
              <a:t>Geometry optimizations</a:t>
            </a:r>
          </a:p>
          <a:p>
            <a:pPr lvl="1"/>
            <a:r>
              <a:rPr lang="en-US" dirty="0"/>
              <a:t>Specialized volume navigators (reducing scalar bottlenecks + de-virtualizing + caching)</a:t>
            </a:r>
          </a:p>
          <a:p>
            <a:r>
              <a:rPr lang="en-US" dirty="0"/>
              <a:t>Physics optimizations + new features</a:t>
            </a:r>
          </a:p>
          <a:p>
            <a:pPr lvl="1"/>
            <a:r>
              <a:rPr lang="en-US" dirty="0"/>
              <a:t>Selective switch-on alias tables for ”hot” regions instead of rejection sampling, for models where it brings profit</a:t>
            </a:r>
          </a:p>
          <a:p>
            <a:pPr lvl="1"/>
            <a:r>
              <a:rPr lang="en-US" dirty="0"/>
              <a:t>Use of floating point instead of double case by case</a:t>
            </a:r>
          </a:p>
          <a:p>
            <a:pPr lvl="1"/>
            <a:r>
              <a:rPr lang="en-US" dirty="0"/>
              <a:t>Work on </a:t>
            </a:r>
            <a:r>
              <a:rPr lang="en-US" dirty="0" err="1"/>
              <a:t>pRNG</a:t>
            </a:r>
            <a:r>
              <a:rPr lang="en-US" dirty="0"/>
              <a:t> to support reproducibility in MT + </a:t>
            </a:r>
            <a:r>
              <a:rPr lang="en-US" dirty="0" err="1"/>
              <a:t>basketized</a:t>
            </a:r>
            <a:r>
              <a:rPr lang="en-US" dirty="0"/>
              <a:t> mode</a:t>
            </a:r>
          </a:p>
          <a:p>
            <a:r>
              <a:rPr lang="en-US" dirty="0">
                <a:solidFill>
                  <a:srgbClr val="0070C0"/>
                </a:solidFill>
              </a:rPr>
              <a:t>These can bring to a factor of ~2x for the full CMS benchmark for the beta tag end 2018 compared to Geant4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Out of which 25-40% from basket vectorization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EED16C-19B8-DF4B-8778-3B81565CF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B2842-F16E-7D4B-A623-10352E2E1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14CC2-FA74-0942-A1AD-719216170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67DD-9CEB-AB45-9902-E0A0C3565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Top to bottom vectorization on input data opens new optimization opportunities</a:t>
            </a:r>
          </a:p>
          <a:p>
            <a:pPr lvl="1"/>
            <a:r>
              <a:rPr lang="en-US" dirty="0"/>
              <a:t>New algorithms become </a:t>
            </a:r>
            <a:r>
              <a:rPr lang="en-US" dirty="0" err="1"/>
              <a:t>vectorizable</a:t>
            </a:r>
            <a:endParaRPr lang="en-US" dirty="0"/>
          </a:p>
          <a:p>
            <a:pPr lvl="1"/>
            <a:r>
              <a:rPr lang="en-US" dirty="0"/>
              <a:t>Pipeline workflows are perfect candidates, but more complex workflows can also benefit</a:t>
            </a:r>
          </a:p>
          <a:p>
            <a:pPr lvl="1"/>
            <a:r>
              <a:rPr lang="en-US" dirty="0" err="1"/>
              <a:t>Basketizing</a:t>
            </a:r>
            <a:r>
              <a:rPr lang="en-US" dirty="0"/>
              <a:t> data comes with benefits (better caching, vectorization), but also overheads (data copying, larger memory footprint)</a:t>
            </a:r>
          </a:p>
          <a:p>
            <a:r>
              <a:rPr lang="en-US" dirty="0"/>
              <a:t>Benefits of </a:t>
            </a:r>
            <a:r>
              <a:rPr lang="en-US" dirty="0" err="1"/>
              <a:t>basketized</a:t>
            </a:r>
            <a:r>
              <a:rPr lang="en-US" dirty="0"/>
              <a:t> approach become visible in </a:t>
            </a:r>
            <a:r>
              <a:rPr lang="en-US" dirty="0" err="1"/>
              <a:t>GeantV</a:t>
            </a:r>
            <a:endParaRPr lang="en-US" dirty="0"/>
          </a:p>
          <a:p>
            <a:pPr lvl="1"/>
            <a:r>
              <a:rPr lang="en-US" dirty="0"/>
              <a:t>Not as large as initially expected due to the large complexity of simulation code</a:t>
            </a:r>
          </a:p>
          <a:p>
            <a:pPr lvl="1"/>
            <a:r>
              <a:rPr lang="en-US" dirty="0"/>
              <a:t>A detailed profiling analysis and optimizations ongoing</a:t>
            </a:r>
          </a:p>
          <a:p>
            <a:r>
              <a:rPr lang="en-US" dirty="0"/>
              <a:t>Beta release by the end of 2018</a:t>
            </a:r>
          </a:p>
          <a:p>
            <a:pPr lvl="1"/>
            <a:r>
              <a:rPr lang="en-US" dirty="0"/>
              <a:t>Demonstrator for realistic simulation of EM showers in the context of LHC</a:t>
            </a:r>
          </a:p>
          <a:p>
            <a:pPr lvl="1"/>
            <a:r>
              <a:rPr lang="en-US" dirty="0"/>
              <a:t>Targeting a factor of 2 speed-up, out of which up to ~40% from vectorization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DFE380-11C5-3842-897C-7FC316C59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359DAF-0DB4-1845-9CC1-824A8D41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88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6D126-FE2B-994E-A36C-1D8B05AE1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GeantV</a:t>
            </a:r>
            <a:r>
              <a:rPr lang="en-US" dirty="0"/>
              <a:t> collaborators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9AC94-D371-6A4D-B69B-EAEBD6BDF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525000" cy="4351338"/>
          </a:xfrm>
        </p:spPr>
        <p:txBody>
          <a:bodyPr>
            <a:normAutofit/>
          </a:bodyPr>
          <a:lstStyle/>
          <a:p>
            <a:r>
              <a:rPr lang="en-US" sz="1800" b="1" dirty="0"/>
              <a:t>BARC:</a:t>
            </a:r>
            <a:r>
              <a:rPr lang="en-US" sz="1800" dirty="0"/>
              <a:t> S. </a:t>
            </a:r>
            <a:r>
              <a:rPr lang="en-US" sz="1800" dirty="0" err="1"/>
              <a:t>Behera</a:t>
            </a:r>
            <a:r>
              <a:rPr lang="en-US" sz="1800" dirty="0"/>
              <a:t>, A. Bhattacharyya, H. </a:t>
            </a:r>
            <a:r>
              <a:rPr lang="en-US" sz="1800" dirty="0" err="1"/>
              <a:t>Kumawat</a:t>
            </a:r>
            <a:r>
              <a:rPr lang="en-US" sz="1800" dirty="0"/>
              <a:t>, R. Sehgal</a:t>
            </a:r>
          </a:p>
          <a:p>
            <a:r>
              <a:rPr lang="en-US" sz="1800" b="1" dirty="0"/>
              <a:t>CERN</a:t>
            </a:r>
            <a:r>
              <a:rPr lang="en-US" sz="1800" dirty="0"/>
              <a:t>: A. </a:t>
            </a:r>
            <a:r>
              <a:rPr lang="en-US" sz="1800" dirty="0" err="1"/>
              <a:t>Ribon</a:t>
            </a:r>
            <a:r>
              <a:rPr lang="en-US" sz="1800" dirty="0"/>
              <a:t>, A. </a:t>
            </a:r>
            <a:r>
              <a:rPr lang="en-US" sz="1800" dirty="0" err="1"/>
              <a:t>Gheata</a:t>
            </a:r>
            <a:r>
              <a:rPr lang="en-US" sz="1800" dirty="0"/>
              <a:t>, D. </a:t>
            </a:r>
            <a:r>
              <a:rPr lang="en-US" sz="1800" dirty="0" err="1"/>
              <a:t>Konstantinov</a:t>
            </a:r>
            <a:r>
              <a:rPr lang="en-US" sz="1800" dirty="0"/>
              <a:t>, F. Hariri, F. Carminati, G. Cosmo, G. </a:t>
            </a:r>
            <a:r>
              <a:rPr lang="en-US" sz="1800" dirty="0" err="1"/>
              <a:t>Amadio</a:t>
            </a:r>
            <a:r>
              <a:rPr lang="en-US" sz="1800" dirty="0"/>
              <a:t>, GR </a:t>
            </a:r>
            <a:r>
              <a:rPr lang="en-US" sz="1800" dirty="0" err="1"/>
              <a:t>Khattak</a:t>
            </a:r>
            <a:r>
              <a:rPr lang="en-US" sz="1800" dirty="0"/>
              <a:t>, I. </a:t>
            </a:r>
            <a:r>
              <a:rPr lang="en-US" sz="1800" dirty="0" err="1"/>
              <a:t>Goulas</a:t>
            </a:r>
            <a:r>
              <a:rPr lang="en-US" sz="1800" dirty="0"/>
              <a:t>, J. </a:t>
            </a:r>
            <a:r>
              <a:rPr lang="en-US" sz="1800" dirty="0" err="1"/>
              <a:t>Apostolakis</a:t>
            </a:r>
            <a:r>
              <a:rPr lang="en-US" sz="1800" dirty="0"/>
              <a:t>, M. </a:t>
            </a:r>
            <a:r>
              <a:rPr lang="en-US" sz="1800" dirty="0" err="1"/>
              <a:t>Bandieramonte</a:t>
            </a:r>
            <a:r>
              <a:rPr lang="en-US" sz="1800" dirty="0"/>
              <a:t>, M. </a:t>
            </a:r>
            <a:r>
              <a:rPr lang="en-US" sz="1800" dirty="0" err="1"/>
              <a:t>Gheata</a:t>
            </a:r>
            <a:r>
              <a:rPr lang="en-US" sz="1800" dirty="0"/>
              <a:t>, </a:t>
            </a:r>
            <a:r>
              <a:rPr lang="en-US" sz="1800" dirty="0" err="1"/>
              <a:t>M.Novak</a:t>
            </a:r>
            <a:r>
              <a:rPr lang="en-US" sz="1800" dirty="0"/>
              <a:t>, O. </a:t>
            </a:r>
            <a:r>
              <a:rPr lang="en-US" sz="1800" dirty="0" err="1"/>
              <a:t>Shadura</a:t>
            </a:r>
            <a:r>
              <a:rPr lang="en-US" sz="1800" dirty="0"/>
              <a:t>, P. Mendez Lorenzo, PR </a:t>
            </a:r>
            <a:r>
              <a:rPr lang="en-US" sz="1800" dirty="0" err="1"/>
              <a:t>Karpinki</a:t>
            </a:r>
            <a:r>
              <a:rPr lang="en-US" sz="1800" dirty="0"/>
              <a:t>, R. </a:t>
            </a:r>
            <a:r>
              <a:rPr lang="en-US" sz="1800" dirty="0" err="1"/>
              <a:t>Brun</a:t>
            </a:r>
            <a:r>
              <a:rPr lang="en-US" sz="1800" dirty="0"/>
              <a:t>, S. Wenzel, S. </a:t>
            </a:r>
            <a:r>
              <a:rPr lang="en-US" sz="1800" dirty="0" err="1"/>
              <a:t>Vallecorsa</a:t>
            </a:r>
            <a:r>
              <a:rPr lang="en-US" sz="1800" dirty="0"/>
              <a:t>, V. </a:t>
            </a:r>
            <a:r>
              <a:rPr lang="en-US" sz="1800" dirty="0" err="1"/>
              <a:t>Ivantchenko</a:t>
            </a:r>
            <a:r>
              <a:rPr lang="en-US" sz="1800" dirty="0"/>
              <a:t>, W. </a:t>
            </a:r>
            <a:r>
              <a:rPr lang="en-US" sz="1800" dirty="0" err="1"/>
              <a:t>Pokorski</a:t>
            </a:r>
            <a:r>
              <a:rPr lang="en-US" sz="1800" dirty="0"/>
              <a:t>, K. </a:t>
            </a:r>
            <a:r>
              <a:rPr lang="en-US" sz="1800" dirty="0" err="1"/>
              <a:t>Nikolics</a:t>
            </a:r>
            <a:endParaRPr lang="en-US" sz="1800" dirty="0"/>
          </a:p>
          <a:p>
            <a:r>
              <a:rPr lang="en-US" sz="1800" b="1" dirty="0"/>
              <a:t>FNAL</a:t>
            </a:r>
            <a:r>
              <a:rPr lang="en-US" sz="1800" dirty="0"/>
              <a:t>: D. Elvira, G. Lima, K. </a:t>
            </a:r>
            <a:r>
              <a:rPr lang="en-US" sz="1800" dirty="0" err="1"/>
              <a:t>Genser</a:t>
            </a:r>
            <a:r>
              <a:rPr lang="en-US" sz="1800" dirty="0"/>
              <a:t>, P. Canal, SY Jung, A. Miranda-</a:t>
            </a:r>
            <a:r>
              <a:rPr lang="en-US" sz="1800" dirty="0" err="1"/>
              <a:t>Aguillar</a:t>
            </a:r>
            <a:r>
              <a:rPr lang="en-US" sz="1800" dirty="0"/>
              <a:t>, J. Martinez</a:t>
            </a:r>
          </a:p>
          <a:p>
            <a:r>
              <a:rPr lang="en-US" sz="1800" dirty="0"/>
              <a:t> </a:t>
            </a:r>
            <a:r>
              <a:rPr lang="en-US" sz="1800" b="1" dirty="0"/>
              <a:t>Students 2017-2018</a:t>
            </a:r>
            <a:r>
              <a:rPr lang="en-US" sz="1800" dirty="0"/>
              <a:t>: R. Schmitz, V. </a:t>
            </a:r>
            <a:r>
              <a:rPr lang="en-US" sz="1800" dirty="0" err="1"/>
              <a:t>Drogan</a:t>
            </a:r>
            <a:r>
              <a:rPr lang="en-US" sz="1800" dirty="0"/>
              <a:t>, S. Sharan, E. </a:t>
            </a:r>
            <a:r>
              <a:rPr lang="en-US" sz="1800" dirty="0" err="1"/>
              <a:t>Orlova</a:t>
            </a:r>
            <a:r>
              <a:rPr lang="en-US" sz="1800" dirty="0"/>
              <a:t>, </a:t>
            </a:r>
            <a:r>
              <a:rPr lang="en-US" sz="1800" dirty="0" err="1"/>
              <a:t>Ananya</a:t>
            </a:r>
            <a:r>
              <a:rPr lang="en-US" sz="1800" dirty="0"/>
              <a:t>, D. </a:t>
            </a:r>
            <a:r>
              <a:rPr lang="en-US" sz="1800" dirty="0" err="1"/>
              <a:t>Savin</a:t>
            </a: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r>
              <a:rPr lang="en-US" sz="6000" dirty="0"/>
              <a:t>Thank you 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066028-D86A-5B41-BE83-3EB2BBBE1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85EB8D-0A8B-314B-896D-66E91ADBD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13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0CCDE24-6671-9541-8AF6-C2C68EFB8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943350"/>
            <a:ext cx="16256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130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id="{B4855358-2FD1-6D41-9895-D893515BD4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268" y="1937597"/>
            <a:ext cx="2230390" cy="22995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3AFAD6-7C77-4748-8A6D-C35E72938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Preamble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BF5F8-EF9C-8943-9982-11B9E8241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28" y="1546259"/>
            <a:ext cx="2324425" cy="70615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“You need to go faster for Run3 !!!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10AF1A-B924-6A42-B3F6-869950E6A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277" y="1069823"/>
            <a:ext cx="3120571" cy="14651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7AAACC-5622-494B-B565-AE9E583F86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605" r="3901" b="18357"/>
          <a:stretch/>
        </p:blipFill>
        <p:spPr>
          <a:xfrm>
            <a:off x="4533278" y="2614949"/>
            <a:ext cx="3120571" cy="97618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A596BA2-7EF8-A843-89DE-ECAEB8B3F173}"/>
              </a:ext>
            </a:extLst>
          </p:cNvPr>
          <p:cNvSpPr txBox="1">
            <a:spLocks/>
          </p:cNvSpPr>
          <p:nvPr/>
        </p:nvSpPr>
        <p:spPr>
          <a:xfrm>
            <a:off x="162629" y="2661892"/>
            <a:ext cx="2593824" cy="1436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“Manufacturers made a longer model for you!     It’s called </a:t>
            </a:r>
            <a:r>
              <a:rPr lang="en-US" sz="2400" i="1" dirty="0">
                <a:solidFill>
                  <a:srgbClr val="FF0000"/>
                </a:solidFill>
              </a:rPr>
              <a:t>AVX-512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”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E202F46-06E0-A14A-8165-4168C66AF253}"/>
              </a:ext>
            </a:extLst>
          </p:cNvPr>
          <p:cNvSpPr txBox="1">
            <a:spLocks/>
          </p:cNvSpPr>
          <p:nvPr/>
        </p:nvSpPr>
        <p:spPr>
          <a:xfrm>
            <a:off x="311405" y="4525232"/>
            <a:ext cx="4173743" cy="7596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“You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ma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ay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need to fill it up…”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14EDEF-C567-3D46-B42B-44798FEB97C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9046" b="13666"/>
          <a:stretch/>
        </p:blipFill>
        <p:spPr>
          <a:xfrm>
            <a:off x="4552789" y="5624137"/>
            <a:ext cx="3120571" cy="976184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C5D47DB-380A-6642-B8C1-9E39FF6DEADD}"/>
              </a:ext>
            </a:extLst>
          </p:cNvPr>
          <p:cNvSpPr txBox="1">
            <a:spLocks/>
          </p:cNvSpPr>
          <p:nvPr/>
        </p:nvSpPr>
        <p:spPr>
          <a:xfrm>
            <a:off x="606586" y="5572972"/>
            <a:ext cx="3583382" cy="885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“Some coordination is also needed”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5DF1A33-195B-E14E-87F2-FFE4A4A0D2C9}"/>
              </a:ext>
            </a:extLst>
          </p:cNvPr>
          <p:cNvGrpSpPr/>
          <p:nvPr/>
        </p:nvGrpSpPr>
        <p:grpSpPr>
          <a:xfrm>
            <a:off x="4533278" y="3702701"/>
            <a:ext cx="6896860" cy="1931929"/>
            <a:chOff x="4533278" y="3702701"/>
            <a:chExt cx="6896860" cy="193192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B9C6C9C-8ED6-4644-9D26-1E32B9F87544}"/>
                </a:ext>
              </a:extLst>
            </p:cNvPr>
            <p:cNvGrpSpPr/>
            <p:nvPr/>
          </p:nvGrpSpPr>
          <p:grpSpPr>
            <a:xfrm>
              <a:off x="4533278" y="3702701"/>
              <a:ext cx="3120571" cy="1705233"/>
              <a:chOff x="4533278" y="3702701"/>
              <a:chExt cx="3120571" cy="1705233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5FD7CF4-CB96-304C-A40C-D43E274862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20880" b="13225"/>
              <a:stretch/>
            </p:blipFill>
            <p:spPr>
              <a:xfrm>
                <a:off x="4533278" y="3702701"/>
                <a:ext cx="3120571" cy="1705233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F3709492-CCA3-2441-BDE6-51FB7CDA6E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5493310" y="4008980"/>
                <a:ext cx="154633" cy="276668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0DC05C41-B01C-CB41-BCD3-3C9E1F134D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6645449" y="4098812"/>
                <a:ext cx="154633" cy="276668"/>
              </a:xfrm>
              <a:prstGeom prst="rect">
                <a:avLst/>
              </a:prstGeom>
            </p:spPr>
          </p:pic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8FE19B-756A-CA4B-B981-050B8904B599}"/>
                </a:ext>
              </a:extLst>
            </p:cNvPr>
            <p:cNvSpPr/>
            <p:nvPr/>
          </p:nvSpPr>
          <p:spPr>
            <a:xfrm>
              <a:off x="7653848" y="4803633"/>
              <a:ext cx="377629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</a:rPr>
                <a:t>“I have few ideas how to </a:t>
              </a:r>
            </a:p>
            <a:p>
              <a:pPr lvl="1"/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</a:rPr>
                <a:t>do that…”</a:t>
              </a:r>
            </a:p>
          </p:txBody>
        </p:sp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id="{55044D7C-78A7-D34D-BA07-EFB3BD48EB97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360" y="2511048"/>
            <a:ext cx="1748624" cy="2096587"/>
          </a:xfrm>
          <a:prstGeom prst="rect">
            <a:avLst/>
          </a:prstGeom>
        </p:spPr>
      </p:pic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985D133C-1C41-494B-AD06-186FCADDB4EB}"/>
              </a:ext>
            </a:extLst>
          </p:cNvPr>
          <p:cNvSpPr txBox="1">
            <a:spLocks/>
          </p:cNvSpPr>
          <p:nvPr/>
        </p:nvSpPr>
        <p:spPr>
          <a:xfrm>
            <a:off x="8035339" y="1593947"/>
            <a:ext cx="4010886" cy="874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“But… I’ve reached the theoretical stroke rate limit!...”</a:t>
            </a: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70727F27-48F8-4F4A-91B3-4B273DEBF799}"/>
              </a:ext>
            </a:extLst>
          </p:cNvPr>
          <p:cNvSpPr txBox="1">
            <a:spLocks/>
          </p:cNvSpPr>
          <p:nvPr/>
        </p:nvSpPr>
        <p:spPr>
          <a:xfrm>
            <a:off x="9328213" y="2903188"/>
            <a:ext cx="2718012" cy="10149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“Tried it, doesn’t go faster …”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8F6ADEE-9290-4B40-8ECD-EA9853464E13}"/>
              </a:ext>
            </a:extLst>
          </p:cNvPr>
          <p:cNvSpPr/>
          <p:nvPr/>
        </p:nvSpPr>
        <p:spPr>
          <a:xfrm>
            <a:off x="7410528" y="5885862"/>
            <a:ext cx="4050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“Can I use my old whistle?”</a:t>
            </a:r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0C49378C-6A59-9D42-AF99-21BF2742F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4609B565-7242-7241-A1F5-CF92E42C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/>
      <p:bldP spid="12" grpId="0"/>
      <p:bldP spid="51" grpId="0" uiExpand="1" build="p"/>
      <p:bldP spid="53" grpId="0" uiExpand="1" build="p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6C50-BEF5-BE40-AC59-2FA92BCCA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workflows: </a:t>
            </a:r>
            <a:r>
              <a:rPr lang="en-US" dirty="0" err="1"/>
              <a:t>vectorizing</a:t>
            </a:r>
            <a:r>
              <a:rPr lang="en-US" dirty="0"/>
              <a:t> the data loop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1BFEB05-C6E2-2A4E-9949-2A4B782316C5}"/>
              </a:ext>
            </a:extLst>
          </p:cNvPr>
          <p:cNvGrpSpPr/>
          <p:nvPr/>
        </p:nvGrpSpPr>
        <p:grpSpPr>
          <a:xfrm>
            <a:off x="453886" y="1866615"/>
            <a:ext cx="4608444" cy="856707"/>
            <a:chOff x="453886" y="1866615"/>
            <a:chExt cx="4608444" cy="85670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30A3F17-C0AE-DC44-9497-F3D537B077A5}"/>
                </a:ext>
              </a:extLst>
            </p:cNvPr>
            <p:cNvSpPr/>
            <p:nvPr/>
          </p:nvSpPr>
          <p:spPr>
            <a:xfrm>
              <a:off x="1802295" y="2007704"/>
              <a:ext cx="1696278" cy="7156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algorithm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F12670C-A0F6-534F-AA2A-4253173FFA64}"/>
                </a:ext>
              </a:extLst>
            </p:cNvPr>
            <p:cNvSpPr/>
            <p:nvPr/>
          </p:nvSpPr>
          <p:spPr>
            <a:xfrm>
              <a:off x="838200" y="2186609"/>
              <a:ext cx="357808" cy="35780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FF00"/>
                  </a:solidFill>
                </a:rPr>
                <a:t>s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CA6933E-308C-D341-93E0-4D30D26ED75C}"/>
                </a:ext>
              </a:extLst>
            </p:cNvPr>
            <p:cNvSpPr/>
            <p:nvPr/>
          </p:nvSpPr>
          <p:spPr>
            <a:xfrm>
              <a:off x="4104860" y="2186609"/>
              <a:ext cx="357808" cy="35780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FF00"/>
                  </a:solidFill>
                </a:rPr>
                <a:t>s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7E14A30-5E84-2B48-93EC-D66AB527E6ED}"/>
                </a:ext>
              </a:extLst>
            </p:cNvPr>
            <p:cNvCxnSpPr>
              <a:stCxn id="5" idx="6"/>
              <a:endCxn id="4" idx="1"/>
            </p:cNvCxnSpPr>
            <p:nvPr/>
          </p:nvCxnSpPr>
          <p:spPr>
            <a:xfrm>
              <a:off x="1196008" y="2365513"/>
              <a:ext cx="6062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8EBE038-01A9-CC47-89F3-52DA8F341238}"/>
                </a:ext>
              </a:extLst>
            </p:cNvPr>
            <p:cNvCxnSpPr>
              <a:cxnSpLocks/>
              <a:stCxn id="4" idx="3"/>
              <a:endCxn id="6" idx="2"/>
            </p:cNvCxnSpPr>
            <p:nvPr/>
          </p:nvCxnSpPr>
          <p:spPr>
            <a:xfrm>
              <a:off x="3498573" y="2365513"/>
              <a:ext cx="6062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6FDC1B9-56D4-294F-B1A4-E0B89BF89A59}"/>
                </a:ext>
              </a:extLst>
            </p:cNvPr>
            <p:cNvSpPr txBox="1"/>
            <p:nvPr/>
          </p:nvSpPr>
          <p:spPr>
            <a:xfrm>
              <a:off x="453886" y="1869592"/>
              <a:ext cx="11264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Scalar 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11FB2C-B193-F844-B80D-9F9A45B173F8}"/>
                </a:ext>
              </a:extLst>
            </p:cNvPr>
            <p:cNvSpPr txBox="1"/>
            <p:nvPr/>
          </p:nvSpPr>
          <p:spPr>
            <a:xfrm>
              <a:off x="3720546" y="1866615"/>
              <a:ext cx="13417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Scalar data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5B9AC06-3C6E-B146-AB51-C39CE032609E}"/>
              </a:ext>
            </a:extLst>
          </p:cNvPr>
          <p:cNvGrpSpPr/>
          <p:nvPr/>
        </p:nvGrpSpPr>
        <p:grpSpPr>
          <a:xfrm>
            <a:off x="453886" y="2995961"/>
            <a:ext cx="4608444" cy="856707"/>
            <a:chOff x="453886" y="2995961"/>
            <a:chExt cx="4608444" cy="856707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21216A0-AAA6-C140-8F3C-884DDA793D6C}"/>
                </a:ext>
              </a:extLst>
            </p:cNvPr>
            <p:cNvSpPr/>
            <p:nvPr/>
          </p:nvSpPr>
          <p:spPr>
            <a:xfrm>
              <a:off x="1802295" y="3137050"/>
              <a:ext cx="1696278" cy="715618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Vector</a:t>
              </a:r>
            </a:p>
            <a:p>
              <a:pPr algn="ctr"/>
              <a:r>
                <a:rPr lang="en-US" dirty="0"/>
                <a:t>algorithm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9EEBC49-8707-2E4A-ABC2-EE8FEDEC6934}"/>
                </a:ext>
              </a:extLst>
            </p:cNvPr>
            <p:cNvSpPr/>
            <p:nvPr/>
          </p:nvSpPr>
          <p:spPr>
            <a:xfrm>
              <a:off x="838200" y="3315955"/>
              <a:ext cx="357808" cy="35780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FF00"/>
                  </a:solidFill>
                </a:rPr>
                <a:t>v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E16A4319-89E5-3949-8B6D-6B1C6AE422B0}"/>
                </a:ext>
              </a:extLst>
            </p:cNvPr>
            <p:cNvSpPr/>
            <p:nvPr/>
          </p:nvSpPr>
          <p:spPr>
            <a:xfrm>
              <a:off x="4104860" y="3315955"/>
              <a:ext cx="357808" cy="35780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FF00"/>
                  </a:solidFill>
                </a:rPr>
                <a:t>v</a:t>
              </a: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DCCDCEBB-A722-5E4F-9E99-5CBD22ABEFED}"/>
                </a:ext>
              </a:extLst>
            </p:cNvPr>
            <p:cNvCxnSpPr>
              <a:stCxn id="64" idx="6"/>
              <a:endCxn id="63" idx="1"/>
            </p:cNvCxnSpPr>
            <p:nvPr/>
          </p:nvCxnSpPr>
          <p:spPr>
            <a:xfrm>
              <a:off x="1196008" y="3494859"/>
              <a:ext cx="6062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82FFD667-5E3F-DE4B-BAAC-3732B852ABFC}"/>
                </a:ext>
              </a:extLst>
            </p:cNvPr>
            <p:cNvCxnSpPr>
              <a:cxnSpLocks/>
              <a:stCxn id="63" idx="3"/>
              <a:endCxn id="65" idx="2"/>
            </p:cNvCxnSpPr>
            <p:nvPr/>
          </p:nvCxnSpPr>
          <p:spPr>
            <a:xfrm>
              <a:off x="3498573" y="3494859"/>
              <a:ext cx="6062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14A5233-0C6D-CD41-8675-EC7586AEFC96}"/>
                </a:ext>
              </a:extLst>
            </p:cNvPr>
            <p:cNvSpPr txBox="1"/>
            <p:nvPr/>
          </p:nvSpPr>
          <p:spPr>
            <a:xfrm>
              <a:off x="453886" y="2998938"/>
              <a:ext cx="11264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Vector data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D0986B2-EC85-454F-9370-265CA8B4221E}"/>
                </a:ext>
              </a:extLst>
            </p:cNvPr>
            <p:cNvSpPr txBox="1"/>
            <p:nvPr/>
          </p:nvSpPr>
          <p:spPr>
            <a:xfrm>
              <a:off x="3720546" y="2995961"/>
              <a:ext cx="13417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Vector data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7875701-B4A7-964C-9095-0A6A299C4496}"/>
              </a:ext>
            </a:extLst>
          </p:cNvPr>
          <p:cNvGrpSpPr/>
          <p:nvPr/>
        </p:nvGrpSpPr>
        <p:grpSpPr>
          <a:xfrm>
            <a:off x="216999" y="1841598"/>
            <a:ext cx="11459821" cy="2376860"/>
            <a:chOff x="216999" y="1841598"/>
            <a:chExt cx="11459821" cy="2376860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1625E85-6AA1-FC49-911C-D8395A52FF97}"/>
                </a:ext>
              </a:extLst>
            </p:cNvPr>
            <p:cNvGrpSpPr/>
            <p:nvPr/>
          </p:nvGrpSpPr>
          <p:grpSpPr>
            <a:xfrm>
              <a:off x="4462668" y="1841598"/>
              <a:ext cx="7214152" cy="2011070"/>
              <a:chOff x="4462668" y="1841598"/>
              <a:chExt cx="7214152" cy="2011070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C40A8E6-527B-BF4D-A638-69592F4BA011}"/>
                  </a:ext>
                </a:extLst>
              </p:cNvPr>
              <p:cNvSpPr txBox="1"/>
              <p:nvPr/>
            </p:nvSpPr>
            <p:spPr>
              <a:xfrm>
                <a:off x="10335036" y="1841598"/>
                <a:ext cx="13417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Scalar data</a:t>
                </a:r>
              </a:p>
            </p:txBody>
          </p: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D210747B-13F5-CA4F-A143-4290DBD75614}"/>
                  </a:ext>
                </a:extLst>
              </p:cNvPr>
              <p:cNvGrpSpPr/>
              <p:nvPr/>
            </p:nvGrpSpPr>
            <p:grpSpPr>
              <a:xfrm>
                <a:off x="4462668" y="1874212"/>
                <a:ext cx="6533320" cy="1978456"/>
                <a:chOff x="4462668" y="1874212"/>
                <a:chExt cx="6533320" cy="1978456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DA74B0FD-E3B8-8642-8623-1E6C6706A0D5}"/>
                    </a:ext>
                  </a:extLst>
                </p:cNvPr>
                <p:cNvSpPr/>
                <p:nvPr/>
              </p:nvSpPr>
              <p:spPr>
                <a:xfrm>
                  <a:off x="5068955" y="2007704"/>
                  <a:ext cx="1696278" cy="71561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algorithm</a:t>
                  </a:r>
                </a:p>
              </p:txBody>
            </p: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72CD515D-BF0F-EE44-9355-AC05E1E7218E}"/>
                    </a:ext>
                  </a:extLst>
                </p:cNvPr>
                <p:cNvCxnSpPr>
                  <a:cxnSpLocks/>
                  <a:stCxn id="6" idx="6"/>
                  <a:endCxn id="43" idx="1"/>
                </p:cNvCxnSpPr>
                <p:nvPr/>
              </p:nvCxnSpPr>
              <p:spPr>
                <a:xfrm>
                  <a:off x="4462668" y="2365513"/>
                  <a:ext cx="60628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01B3C07-EEB1-634C-9A7D-D699936ADEA0}"/>
                    </a:ext>
                  </a:extLst>
                </p:cNvPr>
                <p:cNvSpPr/>
                <p:nvPr/>
              </p:nvSpPr>
              <p:spPr>
                <a:xfrm>
                  <a:off x="8335615" y="2007704"/>
                  <a:ext cx="1696278" cy="71561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algorithm</a:t>
                  </a: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EF0F0A34-51E5-F94F-93EC-23C774A04196}"/>
                    </a:ext>
                  </a:extLst>
                </p:cNvPr>
                <p:cNvSpPr/>
                <p:nvPr/>
              </p:nvSpPr>
              <p:spPr>
                <a:xfrm>
                  <a:off x="7371520" y="2186609"/>
                  <a:ext cx="357808" cy="357808"/>
                </a:xfrm>
                <a:prstGeom prst="ellipse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FFFF00"/>
                      </a:solidFill>
                    </a:rPr>
                    <a:t>s</a:t>
                  </a:r>
                </a:p>
              </p:txBody>
            </p: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9630B851-31AA-2041-8B74-00D9E9D80A2E}"/>
                    </a:ext>
                  </a:extLst>
                </p:cNvPr>
                <p:cNvCxnSpPr>
                  <a:cxnSpLocks/>
                  <a:stCxn id="43" idx="3"/>
                  <a:endCxn id="48" idx="2"/>
                </p:cNvCxnSpPr>
                <p:nvPr/>
              </p:nvCxnSpPr>
              <p:spPr>
                <a:xfrm>
                  <a:off x="6765233" y="2365513"/>
                  <a:ext cx="60628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C0595A36-5EA1-CB41-B661-1ADBA9051397}"/>
                    </a:ext>
                  </a:extLst>
                </p:cNvPr>
                <p:cNvCxnSpPr>
                  <a:cxnSpLocks/>
                  <a:stCxn id="48" idx="6"/>
                  <a:endCxn id="47" idx="1"/>
                </p:cNvCxnSpPr>
                <p:nvPr/>
              </p:nvCxnSpPr>
              <p:spPr>
                <a:xfrm>
                  <a:off x="7729328" y="2365513"/>
                  <a:ext cx="60628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A2F5B2D9-24F7-364A-A0B4-427185501408}"/>
                    </a:ext>
                  </a:extLst>
                </p:cNvPr>
                <p:cNvSpPr/>
                <p:nvPr/>
              </p:nvSpPr>
              <p:spPr>
                <a:xfrm>
                  <a:off x="10638180" y="2174392"/>
                  <a:ext cx="357808" cy="357808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FFFF00"/>
                      </a:solidFill>
                    </a:rPr>
                    <a:t>s</a:t>
                  </a:r>
                </a:p>
              </p:txBody>
            </p:sp>
            <p:cxnSp>
              <p:nvCxnSpPr>
                <p:cNvPr id="56" name="Straight Arrow Connector 55">
                  <a:extLst>
                    <a:ext uri="{FF2B5EF4-FFF2-40B4-BE49-F238E27FC236}">
                      <a16:creationId xmlns:a16="http://schemas.microsoft.com/office/drawing/2014/main" id="{1A9390E1-A707-A64B-9061-94518FEB7655}"/>
                    </a:ext>
                  </a:extLst>
                </p:cNvPr>
                <p:cNvCxnSpPr>
                  <a:cxnSpLocks/>
                  <a:stCxn id="47" idx="3"/>
                  <a:endCxn id="55" idx="2"/>
                </p:cNvCxnSpPr>
                <p:nvPr/>
              </p:nvCxnSpPr>
              <p:spPr>
                <a:xfrm flipV="1">
                  <a:off x="10031893" y="2353296"/>
                  <a:ext cx="606287" cy="1221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686389B3-859C-5646-9E2E-0443EC610CFC}"/>
                    </a:ext>
                  </a:extLst>
                </p:cNvPr>
                <p:cNvSpPr txBox="1"/>
                <p:nvPr/>
              </p:nvSpPr>
              <p:spPr>
                <a:xfrm>
                  <a:off x="7058436" y="1874212"/>
                  <a:ext cx="134178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Scalar data</a:t>
                  </a:r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18151DC0-E1CD-CD44-A4CA-F00BB2A404AE}"/>
                    </a:ext>
                  </a:extLst>
                </p:cNvPr>
                <p:cNvSpPr/>
                <p:nvPr/>
              </p:nvSpPr>
              <p:spPr>
                <a:xfrm>
                  <a:off x="5068955" y="3137050"/>
                  <a:ext cx="1696278" cy="715618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Vector</a:t>
                  </a:r>
                </a:p>
                <a:p>
                  <a:pPr algn="ctr"/>
                  <a:r>
                    <a:rPr lang="en-US" dirty="0"/>
                    <a:t>algorithm</a:t>
                  </a:r>
                </a:p>
              </p:txBody>
            </p:sp>
            <p:cxnSp>
              <p:nvCxnSpPr>
                <p:cNvPr id="69" name="Straight Arrow Connector 68">
                  <a:extLst>
                    <a:ext uri="{FF2B5EF4-FFF2-40B4-BE49-F238E27FC236}">
                      <a16:creationId xmlns:a16="http://schemas.microsoft.com/office/drawing/2014/main" id="{81776893-3416-2D4A-9294-D61F2800E13F}"/>
                    </a:ext>
                  </a:extLst>
                </p:cNvPr>
                <p:cNvCxnSpPr>
                  <a:cxnSpLocks/>
                  <a:stCxn id="65" idx="6"/>
                </p:cNvCxnSpPr>
                <p:nvPr/>
              </p:nvCxnSpPr>
              <p:spPr>
                <a:xfrm>
                  <a:off x="4462668" y="3494859"/>
                  <a:ext cx="60628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BB7C7F24-9A61-F448-9A4C-8767EA3CDE60}"/>
                    </a:ext>
                  </a:extLst>
                </p:cNvPr>
                <p:cNvSpPr/>
                <p:nvPr/>
              </p:nvSpPr>
              <p:spPr>
                <a:xfrm>
                  <a:off x="8335615" y="3137050"/>
                  <a:ext cx="1696278" cy="715618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Vector</a:t>
                  </a:r>
                </a:p>
                <a:p>
                  <a:pPr algn="ctr"/>
                  <a:r>
                    <a:rPr lang="en-US" dirty="0"/>
                    <a:t>algorithm</a:t>
                  </a: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9CCF22F5-1360-2647-B5C0-1EDFD5D0A33E}"/>
                    </a:ext>
                  </a:extLst>
                </p:cNvPr>
                <p:cNvSpPr/>
                <p:nvPr/>
              </p:nvSpPr>
              <p:spPr>
                <a:xfrm>
                  <a:off x="7371520" y="3315955"/>
                  <a:ext cx="357808" cy="357808"/>
                </a:xfrm>
                <a:prstGeom prst="ellipse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FFFF00"/>
                      </a:solidFill>
                    </a:rPr>
                    <a:t>v</a:t>
                  </a:r>
                </a:p>
              </p:txBody>
            </p:sp>
            <p:cxnSp>
              <p:nvCxnSpPr>
                <p:cNvPr id="72" name="Straight Arrow Connector 71">
                  <a:extLst>
                    <a:ext uri="{FF2B5EF4-FFF2-40B4-BE49-F238E27FC236}">
                      <a16:creationId xmlns:a16="http://schemas.microsoft.com/office/drawing/2014/main" id="{6B27E364-1F97-8F4F-BE2C-75F5889611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65233" y="3494859"/>
                  <a:ext cx="60628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Arrow Connector 72">
                  <a:extLst>
                    <a:ext uri="{FF2B5EF4-FFF2-40B4-BE49-F238E27FC236}">
                      <a16:creationId xmlns:a16="http://schemas.microsoft.com/office/drawing/2014/main" id="{8E45A7DA-96E5-DE4D-8F2B-545FADC355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29328" y="3494859"/>
                  <a:ext cx="60628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3F990711-8F45-1A4A-A26C-9F50547D59E8}"/>
                    </a:ext>
                  </a:extLst>
                </p:cNvPr>
                <p:cNvSpPr/>
                <p:nvPr/>
              </p:nvSpPr>
              <p:spPr>
                <a:xfrm>
                  <a:off x="10638180" y="3303738"/>
                  <a:ext cx="357808" cy="357808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FFFF00"/>
                      </a:solidFill>
                    </a:rPr>
                    <a:t>v</a:t>
                  </a:r>
                </a:p>
              </p:txBody>
            </p:sp>
            <p:cxnSp>
              <p:nvCxnSpPr>
                <p:cNvPr id="75" name="Straight Arrow Connector 74">
                  <a:extLst>
                    <a:ext uri="{FF2B5EF4-FFF2-40B4-BE49-F238E27FC236}">
                      <a16:creationId xmlns:a16="http://schemas.microsoft.com/office/drawing/2014/main" id="{809C321D-C1A1-1E4E-920F-F3AF84F243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031893" y="3482642"/>
                  <a:ext cx="606287" cy="1221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29BEF0DB-CE1D-794C-A3EA-BFF0CCA5E609}"/>
                    </a:ext>
                  </a:extLst>
                </p:cNvPr>
                <p:cNvSpPr txBox="1"/>
                <p:nvPr/>
              </p:nvSpPr>
              <p:spPr>
                <a:xfrm>
                  <a:off x="7058436" y="3003558"/>
                  <a:ext cx="134178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Vector data</a:t>
                  </a:r>
                </a:p>
              </p:txBody>
            </p:sp>
          </p:grp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02D44862-BF18-AE45-B163-E44BA4275FDB}"/>
                  </a:ext>
                </a:extLst>
              </p:cNvPr>
              <p:cNvSpPr txBox="1"/>
              <p:nvPr/>
            </p:nvSpPr>
            <p:spPr>
              <a:xfrm>
                <a:off x="10325096" y="2995961"/>
                <a:ext cx="13417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Vector data</a:t>
                </a:r>
              </a:p>
            </p:txBody>
          </p:sp>
        </p:grp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CA048016-9356-5B41-BE54-F44A5C8BF9E2}"/>
                </a:ext>
              </a:extLst>
            </p:cNvPr>
            <p:cNvSpPr txBox="1"/>
            <p:nvPr/>
          </p:nvSpPr>
          <p:spPr>
            <a:xfrm>
              <a:off x="216999" y="3818348"/>
              <a:ext cx="10966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C00000"/>
                  </a:solidFill>
                </a:rPr>
                <a:t>Online</a:t>
              </a:r>
            </a:p>
          </p:txBody>
        </p:sp>
      </p:grpSp>
      <p:sp>
        <p:nvSpPr>
          <p:cNvPr id="221" name="Footer Placeholder 220">
            <a:extLst>
              <a:ext uri="{FF2B5EF4-FFF2-40B4-BE49-F238E27FC236}">
                <a16:creationId xmlns:a16="http://schemas.microsoft.com/office/drawing/2014/main" id="{CBB04452-96E7-694E-86BA-269AD3810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222" name="Slide Number Placeholder 221">
            <a:extLst>
              <a:ext uri="{FF2B5EF4-FFF2-40B4-BE49-F238E27FC236}">
                <a16:creationId xmlns:a16="http://schemas.microsoft.com/office/drawing/2014/main" id="{9A18CDD6-76B9-104D-AA63-356477A34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3</a:t>
            </a:fld>
            <a:endParaRPr lang="en-US"/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DA02208E-78A9-014B-B109-B9F9A687E277}"/>
              </a:ext>
            </a:extLst>
          </p:cNvPr>
          <p:cNvGrpSpPr/>
          <p:nvPr/>
        </p:nvGrpSpPr>
        <p:grpSpPr>
          <a:xfrm>
            <a:off x="203321" y="4511963"/>
            <a:ext cx="6120847" cy="2103210"/>
            <a:chOff x="203321" y="4511963"/>
            <a:chExt cx="6120847" cy="2103210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D1588267-88F8-E94B-8BAD-C5B10AB73B87}"/>
                </a:ext>
              </a:extLst>
            </p:cNvPr>
            <p:cNvGrpSpPr/>
            <p:nvPr/>
          </p:nvGrpSpPr>
          <p:grpSpPr>
            <a:xfrm>
              <a:off x="1196008" y="4511963"/>
              <a:ext cx="5128160" cy="2103210"/>
              <a:chOff x="1196008" y="4511963"/>
              <a:chExt cx="5128160" cy="2103210"/>
            </a:xfrm>
          </p:grpSpPr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EAB55F86-C58F-D046-8712-D104D5EB32EF}"/>
                  </a:ext>
                </a:extLst>
              </p:cNvPr>
              <p:cNvGrpSpPr/>
              <p:nvPr/>
            </p:nvGrpSpPr>
            <p:grpSpPr>
              <a:xfrm>
                <a:off x="1196008" y="5115338"/>
                <a:ext cx="1285463" cy="224483"/>
                <a:chOff x="1802295" y="4757529"/>
                <a:chExt cx="1285463" cy="224483"/>
              </a:xfrm>
            </p:grpSpPr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C3F1D3E8-27E5-BF4A-A28A-FA36C54C0FE3}"/>
                    </a:ext>
                  </a:extLst>
                </p:cNvPr>
                <p:cNvSpPr/>
                <p:nvPr/>
              </p:nvSpPr>
              <p:spPr>
                <a:xfrm>
                  <a:off x="2385392" y="4757529"/>
                  <a:ext cx="702366" cy="22448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algorithm</a:t>
                  </a:r>
                </a:p>
              </p:txBody>
            </p:sp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D8FB60B3-E15E-7D4A-97DB-982F73C9E7B3}"/>
                    </a:ext>
                  </a:extLst>
                </p:cNvPr>
                <p:cNvSpPr/>
                <p:nvPr/>
              </p:nvSpPr>
              <p:spPr>
                <a:xfrm>
                  <a:off x="1802295" y="4759868"/>
                  <a:ext cx="222144" cy="222144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FF00"/>
                      </a:solidFill>
                    </a:rPr>
                    <a:t>s</a:t>
                  </a:r>
                </a:p>
              </p:txBody>
            </p:sp>
            <p:cxnSp>
              <p:nvCxnSpPr>
                <p:cNvPr id="89" name="Straight Arrow Connector 88">
                  <a:extLst>
                    <a:ext uri="{FF2B5EF4-FFF2-40B4-BE49-F238E27FC236}">
                      <a16:creationId xmlns:a16="http://schemas.microsoft.com/office/drawing/2014/main" id="{6DAD8400-2F0E-E644-996A-75628DD61CE4}"/>
                    </a:ext>
                  </a:extLst>
                </p:cNvPr>
                <p:cNvCxnSpPr>
                  <a:cxnSpLocks/>
                  <a:stCxn id="88" idx="6"/>
                  <a:endCxn id="87" idx="1"/>
                </p:cNvCxnSpPr>
                <p:nvPr/>
              </p:nvCxnSpPr>
              <p:spPr>
                <a:xfrm flipV="1">
                  <a:off x="2024439" y="4869771"/>
                  <a:ext cx="360953" cy="116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041E452C-8197-C24E-861E-AF7A002AF638}"/>
                  </a:ext>
                </a:extLst>
              </p:cNvPr>
              <p:cNvGrpSpPr/>
              <p:nvPr/>
            </p:nvGrpSpPr>
            <p:grpSpPr>
              <a:xfrm>
                <a:off x="2855841" y="4690866"/>
                <a:ext cx="1285463" cy="224483"/>
                <a:chOff x="1802295" y="4757529"/>
                <a:chExt cx="1285463" cy="224483"/>
              </a:xfrm>
            </p:grpSpPr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0FB3A052-D9CE-2748-BAF6-5DE65346BE73}"/>
                    </a:ext>
                  </a:extLst>
                </p:cNvPr>
                <p:cNvSpPr/>
                <p:nvPr/>
              </p:nvSpPr>
              <p:spPr>
                <a:xfrm>
                  <a:off x="2385392" y="4757529"/>
                  <a:ext cx="702366" cy="22448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algorithm</a:t>
                  </a:r>
                </a:p>
              </p:txBody>
            </p:sp>
            <p:sp>
              <p:nvSpPr>
                <p:cNvPr id="131" name="Oval 130">
                  <a:extLst>
                    <a:ext uri="{FF2B5EF4-FFF2-40B4-BE49-F238E27FC236}">
                      <a16:creationId xmlns:a16="http://schemas.microsoft.com/office/drawing/2014/main" id="{A997E614-66E5-E742-8734-E765B0CB03E0}"/>
                    </a:ext>
                  </a:extLst>
                </p:cNvPr>
                <p:cNvSpPr/>
                <p:nvPr/>
              </p:nvSpPr>
              <p:spPr>
                <a:xfrm>
                  <a:off x="1802295" y="4759868"/>
                  <a:ext cx="222144" cy="222144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FF00"/>
                      </a:solidFill>
                    </a:rPr>
                    <a:t>s</a:t>
                  </a:r>
                </a:p>
              </p:txBody>
            </p:sp>
            <p:cxnSp>
              <p:nvCxnSpPr>
                <p:cNvPr id="132" name="Straight Arrow Connector 131">
                  <a:extLst>
                    <a:ext uri="{FF2B5EF4-FFF2-40B4-BE49-F238E27FC236}">
                      <a16:creationId xmlns:a16="http://schemas.microsoft.com/office/drawing/2014/main" id="{D73ED6F6-C1DE-8B4D-9F98-2ED6130B00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24439" y="4869771"/>
                  <a:ext cx="360953" cy="116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47628E4B-9428-AF41-BFBB-7E04E86F4981}"/>
                  </a:ext>
                </a:extLst>
              </p:cNvPr>
              <p:cNvGrpSpPr/>
              <p:nvPr/>
            </p:nvGrpSpPr>
            <p:grpSpPr>
              <a:xfrm>
                <a:off x="2966913" y="5227579"/>
                <a:ext cx="1285463" cy="224483"/>
                <a:chOff x="1802295" y="4757529"/>
                <a:chExt cx="1285463" cy="224483"/>
              </a:xfrm>
            </p:grpSpPr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D2DB6BD9-04C4-D440-A522-A40FB797AC39}"/>
                    </a:ext>
                  </a:extLst>
                </p:cNvPr>
                <p:cNvSpPr/>
                <p:nvPr/>
              </p:nvSpPr>
              <p:spPr>
                <a:xfrm>
                  <a:off x="2385392" y="4757529"/>
                  <a:ext cx="702366" cy="22448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algorithm</a:t>
                  </a:r>
                </a:p>
              </p:txBody>
            </p:sp>
            <p:sp>
              <p:nvSpPr>
                <p:cNvPr id="135" name="Oval 134">
                  <a:extLst>
                    <a:ext uri="{FF2B5EF4-FFF2-40B4-BE49-F238E27FC236}">
                      <a16:creationId xmlns:a16="http://schemas.microsoft.com/office/drawing/2014/main" id="{9C1E02E7-282A-B841-A639-5525DB805C8C}"/>
                    </a:ext>
                  </a:extLst>
                </p:cNvPr>
                <p:cNvSpPr/>
                <p:nvPr/>
              </p:nvSpPr>
              <p:spPr>
                <a:xfrm>
                  <a:off x="1802295" y="4759868"/>
                  <a:ext cx="222144" cy="222144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FF00"/>
                      </a:solidFill>
                    </a:rPr>
                    <a:t>s</a:t>
                  </a:r>
                </a:p>
              </p:txBody>
            </p: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7DD678F6-7327-934C-B08D-1478244846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24439" y="4869771"/>
                  <a:ext cx="360953" cy="116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DA6F8C49-93A4-B44B-B2C4-CEDD8A187BF7}"/>
                  </a:ext>
                </a:extLst>
              </p:cNvPr>
              <p:cNvGrpSpPr/>
              <p:nvPr/>
            </p:nvGrpSpPr>
            <p:grpSpPr>
              <a:xfrm>
                <a:off x="2541101" y="5772086"/>
                <a:ext cx="1285463" cy="224483"/>
                <a:chOff x="1802295" y="4757529"/>
                <a:chExt cx="1285463" cy="224483"/>
              </a:xfrm>
            </p:grpSpPr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33CEC8EF-6A34-F34F-8644-71AC867D7E6C}"/>
                    </a:ext>
                  </a:extLst>
                </p:cNvPr>
                <p:cNvSpPr/>
                <p:nvPr/>
              </p:nvSpPr>
              <p:spPr>
                <a:xfrm>
                  <a:off x="2385392" y="4757529"/>
                  <a:ext cx="702366" cy="22448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algorithm</a:t>
                  </a:r>
                </a:p>
              </p:txBody>
            </p:sp>
            <p:sp>
              <p:nvSpPr>
                <p:cNvPr id="139" name="Oval 138">
                  <a:extLst>
                    <a:ext uri="{FF2B5EF4-FFF2-40B4-BE49-F238E27FC236}">
                      <a16:creationId xmlns:a16="http://schemas.microsoft.com/office/drawing/2014/main" id="{528FD640-3C6E-5349-AB60-C6B500A38AD2}"/>
                    </a:ext>
                  </a:extLst>
                </p:cNvPr>
                <p:cNvSpPr/>
                <p:nvPr/>
              </p:nvSpPr>
              <p:spPr>
                <a:xfrm>
                  <a:off x="1802295" y="4759868"/>
                  <a:ext cx="222144" cy="222144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FF00"/>
                      </a:solidFill>
                    </a:rPr>
                    <a:t>s</a:t>
                  </a:r>
                </a:p>
              </p:txBody>
            </p:sp>
            <p:cxnSp>
              <p:nvCxnSpPr>
                <p:cNvPr id="140" name="Straight Arrow Connector 139">
                  <a:extLst>
                    <a:ext uri="{FF2B5EF4-FFF2-40B4-BE49-F238E27FC236}">
                      <a16:creationId xmlns:a16="http://schemas.microsoft.com/office/drawing/2014/main" id="{551D60C2-1CE7-9A40-A25D-2BCA7CD766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24439" y="4869771"/>
                  <a:ext cx="360953" cy="116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1D795F78-BF3C-E24F-A4FF-57948C2A8D92}"/>
                  </a:ext>
                </a:extLst>
              </p:cNvPr>
              <p:cNvGrpSpPr/>
              <p:nvPr/>
            </p:nvGrpSpPr>
            <p:grpSpPr>
              <a:xfrm>
                <a:off x="4810537" y="4511963"/>
                <a:ext cx="1285463" cy="224483"/>
                <a:chOff x="1802295" y="4757529"/>
                <a:chExt cx="1285463" cy="224483"/>
              </a:xfrm>
            </p:grpSpPr>
            <p:sp>
              <p:nvSpPr>
                <p:cNvPr id="142" name="Rectangle 141">
                  <a:extLst>
                    <a:ext uri="{FF2B5EF4-FFF2-40B4-BE49-F238E27FC236}">
                      <a16:creationId xmlns:a16="http://schemas.microsoft.com/office/drawing/2014/main" id="{1AC82853-31B4-3E45-8D49-07C7459C42DC}"/>
                    </a:ext>
                  </a:extLst>
                </p:cNvPr>
                <p:cNvSpPr/>
                <p:nvPr/>
              </p:nvSpPr>
              <p:spPr>
                <a:xfrm>
                  <a:off x="2385392" y="4757529"/>
                  <a:ext cx="702366" cy="22448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algorithm</a:t>
                  </a:r>
                </a:p>
              </p:txBody>
            </p:sp>
            <p:sp>
              <p:nvSpPr>
                <p:cNvPr id="143" name="Oval 142">
                  <a:extLst>
                    <a:ext uri="{FF2B5EF4-FFF2-40B4-BE49-F238E27FC236}">
                      <a16:creationId xmlns:a16="http://schemas.microsoft.com/office/drawing/2014/main" id="{B9C376ED-8D56-A349-85C6-5A457F4BAD2B}"/>
                    </a:ext>
                  </a:extLst>
                </p:cNvPr>
                <p:cNvSpPr/>
                <p:nvPr/>
              </p:nvSpPr>
              <p:spPr>
                <a:xfrm>
                  <a:off x="1802295" y="4759868"/>
                  <a:ext cx="222144" cy="222144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FF00"/>
                      </a:solidFill>
                    </a:rPr>
                    <a:t>s</a:t>
                  </a:r>
                </a:p>
              </p:txBody>
            </p:sp>
            <p:cxnSp>
              <p:nvCxnSpPr>
                <p:cNvPr id="144" name="Straight Arrow Connector 143">
                  <a:extLst>
                    <a:ext uri="{FF2B5EF4-FFF2-40B4-BE49-F238E27FC236}">
                      <a16:creationId xmlns:a16="http://schemas.microsoft.com/office/drawing/2014/main" id="{EB82820A-BFA3-6D40-B848-A6719E59B9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24439" y="4869771"/>
                  <a:ext cx="360953" cy="116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8D75104C-7666-C848-B1B3-AC18D2495D81}"/>
                  </a:ext>
                </a:extLst>
              </p:cNvPr>
              <p:cNvGrpSpPr/>
              <p:nvPr/>
            </p:nvGrpSpPr>
            <p:grpSpPr>
              <a:xfrm>
                <a:off x="4803911" y="4890855"/>
                <a:ext cx="1285463" cy="224483"/>
                <a:chOff x="1802295" y="4757529"/>
                <a:chExt cx="1285463" cy="224483"/>
              </a:xfrm>
            </p:grpSpPr>
            <p:sp>
              <p:nvSpPr>
                <p:cNvPr id="146" name="Rectangle 145">
                  <a:extLst>
                    <a:ext uri="{FF2B5EF4-FFF2-40B4-BE49-F238E27FC236}">
                      <a16:creationId xmlns:a16="http://schemas.microsoft.com/office/drawing/2014/main" id="{528DB1BD-8A96-2247-A252-22921F8A431A}"/>
                    </a:ext>
                  </a:extLst>
                </p:cNvPr>
                <p:cNvSpPr/>
                <p:nvPr/>
              </p:nvSpPr>
              <p:spPr>
                <a:xfrm>
                  <a:off x="2385392" y="4757529"/>
                  <a:ext cx="702366" cy="22448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algorithm</a:t>
                  </a:r>
                </a:p>
              </p:txBody>
            </p:sp>
            <p:sp>
              <p:nvSpPr>
                <p:cNvPr id="147" name="Oval 146">
                  <a:extLst>
                    <a:ext uri="{FF2B5EF4-FFF2-40B4-BE49-F238E27FC236}">
                      <a16:creationId xmlns:a16="http://schemas.microsoft.com/office/drawing/2014/main" id="{61588BDC-F9FA-004E-A20F-74F21535D3BB}"/>
                    </a:ext>
                  </a:extLst>
                </p:cNvPr>
                <p:cNvSpPr/>
                <p:nvPr/>
              </p:nvSpPr>
              <p:spPr>
                <a:xfrm>
                  <a:off x="1802295" y="4759868"/>
                  <a:ext cx="222144" cy="222144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FF00"/>
                      </a:solidFill>
                    </a:rPr>
                    <a:t>s</a:t>
                  </a:r>
                </a:p>
              </p:txBody>
            </p: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97851737-F7EA-6740-B1DF-7F3D13C548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24439" y="4869771"/>
                  <a:ext cx="360953" cy="116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93DFA904-E8BE-D645-B653-ADD22C326DE0}"/>
                  </a:ext>
                </a:extLst>
              </p:cNvPr>
              <p:cNvGrpSpPr/>
              <p:nvPr/>
            </p:nvGrpSpPr>
            <p:grpSpPr>
              <a:xfrm>
                <a:off x="4534148" y="5379404"/>
                <a:ext cx="1285463" cy="224483"/>
                <a:chOff x="1802295" y="4757529"/>
                <a:chExt cx="1285463" cy="224483"/>
              </a:xfrm>
            </p:grpSpPr>
            <p:sp>
              <p:nvSpPr>
                <p:cNvPr id="150" name="Rectangle 149">
                  <a:extLst>
                    <a:ext uri="{FF2B5EF4-FFF2-40B4-BE49-F238E27FC236}">
                      <a16:creationId xmlns:a16="http://schemas.microsoft.com/office/drawing/2014/main" id="{680436FE-B853-1E49-ACD5-32143EFD8F9D}"/>
                    </a:ext>
                  </a:extLst>
                </p:cNvPr>
                <p:cNvSpPr/>
                <p:nvPr/>
              </p:nvSpPr>
              <p:spPr>
                <a:xfrm>
                  <a:off x="2385392" y="4757529"/>
                  <a:ext cx="702366" cy="22448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algorithm</a:t>
                  </a:r>
                </a:p>
              </p:txBody>
            </p:sp>
            <p:sp>
              <p:nvSpPr>
                <p:cNvPr id="151" name="Oval 150">
                  <a:extLst>
                    <a:ext uri="{FF2B5EF4-FFF2-40B4-BE49-F238E27FC236}">
                      <a16:creationId xmlns:a16="http://schemas.microsoft.com/office/drawing/2014/main" id="{2C22BF65-D60D-014A-AA1B-72E608020456}"/>
                    </a:ext>
                  </a:extLst>
                </p:cNvPr>
                <p:cNvSpPr/>
                <p:nvPr/>
              </p:nvSpPr>
              <p:spPr>
                <a:xfrm>
                  <a:off x="1802295" y="4759868"/>
                  <a:ext cx="222144" cy="222144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FF00"/>
                      </a:solidFill>
                    </a:rPr>
                    <a:t>s</a:t>
                  </a:r>
                </a:p>
              </p:txBody>
            </p:sp>
            <p:cxnSp>
              <p:nvCxnSpPr>
                <p:cNvPr id="152" name="Straight Arrow Connector 151">
                  <a:extLst>
                    <a:ext uri="{FF2B5EF4-FFF2-40B4-BE49-F238E27FC236}">
                      <a16:creationId xmlns:a16="http://schemas.microsoft.com/office/drawing/2014/main" id="{88D32941-4855-CE40-BD91-F199276A9B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24439" y="4869771"/>
                  <a:ext cx="360953" cy="116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3" name="Group 152">
                <a:extLst>
                  <a:ext uri="{FF2B5EF4-FFF2-40B4-BE49-F238E27FC236}">
                    <a16:creationId xmlns:a16="http://schemas.microsoft.com/office/drawing/2014/main" id="{64B3E4BC-09B7-5348-88D4-096E029E7002}"/>
                  </a:ext>
                </a:extLst>
              </p:cNvPr>
              <p:cNvGrpSpPr/>
              <p:nvPr/>
            </p:nvGrpSpPr>
            <p:grpSpPr>
              <a:xfrm>
                <a:off x="4534148" y="5739551"/>
                <a:ext cx="1285463" cy="224483"/>
                <a:chOff x="1802295" y="4757529"/>
                <a:chExt cx="1285463" cy="224483"/>
              </a:xfrm>
            </p:grpSpPr>
            <p:sp>
              <p:nvSpPr>
                <p:cNvPr id="154" name="Rectangle 153">
                  <a:extLst>
                    <a:ext uri="{FF2B5EF4-FFF2-40B4-BE49-F238E27FC236}">
                      <a16:creationId xmlns:a16="http://schemas.microsoft.com/office/drawing/2014/main" id="{C30F963F-B840-3C44-91CA-999AF38E023B}"/>
                    </a:ext>
                  </a:extLst>
                </p:cNvPr>
                <p:cNvSpPr/>
                <p:nvPr/>
              </p:nvSpPr>
              <p:spPr>
                <a:xfrm>
                  <a:off x="2385392" y="4757529"/>
                  <a:ext cx="702366" cy="22448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algorithm</a:t>
                  </a:r>
                </a:p>
              </p:txBody>
            </p:sp>
            <p:sp>
              <p:nvSpPr>
                <p:cNvPr id="155" name="Oval 154">
                  <a:extLst>
                    <a:ext uri="{FF2B5EF4-FFF2-40B4-BE49-F238E27FC236}">
                      <a16:creationId xmlns:a16="http://schemas.microsoft.com/office/drawing/2014/main" id="{09BF29C8-D029-B540-A148-7981C65DB8A5}"/>
                    </a:ext>
                  </a:extLst>
                </p:cNvPr>
                <p:cNvSpPr/>
                <p:nvPr/>
              </p:nvSpPr>
              <p:spPr>
                <a:xfrm>
                  <a:off x="1802295" y="4759868"/>
                  <a:ext cx="222144" cy="222144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FF00"/>
                      </a:solidFill>
                    </a:rPr>
                    <a:t>s</a:t>
                  </a:r>
                </a:p>
              </p:txBody>
            </p:sp>
            <p:cxnSp>
              <p:nvCxnSpPr>
                <p:cNvPr id="156" name="Straight Arrow Connector 155">
                  <a:extLst>
                    <a:ext uri="{FF2B5EF4-FFF2-40B4-BE49-F238E27FC236}">
                      <a16:creationId xmlns:a16="http://schemas.microsoft.com/office/drawing/2014/main" id="{9B929AC2-5B67-364E-9C7B-AD599C4484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24439" y="4869771"/>
                  <a:ext cx="360953" cy="116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CE3E9AFC-9923-BD48-9DBE-6D7EABA5B534}"/>
                  </a:ext>
                </a:extLst>
              </p:cNvPr>
              <p:cNvGrpSpPr/>
              <p:nvPr/>
            </p:nvGrpSpPr>
            <p:grpSpPr>
              <a:xfrm>
                <a:off x="4534148" y="6116913"/>
                <a:ext cx="1285463" cy="224483"/>
                <a:chOff x="1802295" y="4757529"/>
                <a:chExt cx="1285463" cy="224483"/>
              </a:xfrm>
            </p:grpSpPr>
            <p:sp>
              <p:nvSpPr>
                <p:cNvPr id="158" name="Rectangle 157">
                  <a:extLst>
                    <a:ext uri="{FF2B5EF4-FFF2-40B4-BE49-F238E27FC236}">
                      <a16:creationId xmlns:a16="http://schemas.microsoft.com/office/drawing/2014/main" id="{422D0923-47CC-CE47-8B44-9AD456C4FCDB}"/>
                    </a:ext>
                  </a:extLst>
                </p:cNvPr>
                <p:cNvSpPr/>
                <p:nvPr/>
              </p:nvSpPr>
              <p:spPr>
                <a:xfrm>
                  <a:off x="2385392" y="4757529"/>
                  <a:ext cx="702366" cy="22448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algorithm</a:t>
                  </a:r>
                </a:p>
              </p:txBody>
            </p:sp>
            <p:sp>
              <p:nvSpPr>
                <p:cNvPr id="159" name="Oval 158">
                  <a:extLst>
                    <a:ext uri="{FF2B5EF4-FFF2-40B4-BE49-F238E27FC236}">
                      <a16:creationId xmlns:a16="http://schemas.microsoft.com/office/drawing/2014/main" id="{2DE51320-AF71-344B-ADC7-70FF13623B7B}"/>
                    </a:ext>
                  </a:extLst>
                </p:cNvPr>
                <p:cNvSpPr/>
                <p:nvPr/>
              </p:nvSpPr>
              <p:spPr>
                <a:xfrm>
                  <a:off x="1802295" y="4759868"/>
                  <a:ext cx="222144" cy="222144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FF00"/>
                      </a:solidFill>
                    </a:rPr>
                    <a:t>s</a:t>
                  </a:r>
                </a:p>
              </p:txBody>
            </p:sp>
            <p:cxnSp>
              <p:nvCxnSpPr>
                <p:cNvPr id="160" name="Straight Arrow Connector 159">
                  <a:extLst>
                    <a:ext uri="{FF2B5EF4-FFF2-40B4-BE49-F238E27FC236}">
                      <a16:creationId xmlns:a16="http://schemas.microsoft.com/office/drawing/2014/main" id="{24E099C3-91D9-8B46-AAD5-798B04553B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24439" y="4869771"/>
                  <a:ext cx="360953" cy="116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1" name="Straight Arrow Connector 160">
                <a:extLst>
                  <a:ext uri="{FF2B5EF4-FFF2-40B4-BE49-F238E27FC236}">
                    <a16:creationId xmlns:a16="http://schemas.microsoft.com/office/drawing/2014/main" id="{F83A49C5-5CA7-5B4D-85D2-0791638CFDEB}"/>
                  </a:ext>
                </a:extLst>
              </p:cNvPr>
              <p:cNvCxnSpPr>
                <a:cxnSpLocks/>
                <a:stCxn id="87" idx="3"/>
                <a:endCxn id="131" idx="2"/>
              </p:cNvCxnSpPr>
              <p:nvPr/>
            </p:nvCxnSpPr>
            <p:spPr>
              <a:xfrm flipV="1">
                <a:off x="2481471" y="4804277"/>
                <a:ext cx="374370" cy="42330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Arrow Connector 163">
                <a:extLst>
                  <a:ext uri="{FF2B5EF4-FFF2-40B4-BE49-F238E27FC236}">
                    <a16:creationId xmlns:a16="http://schemas.microsoft.com/office/drawing/2014/main" id="{DCC017E5-F731-C542-AECF-6E3597B2EA02}"/>
                  </a:ext>
                </a:extLst>
              </p:cNvPr>
              <p:cNvCxnSpPr>
                <a:cxnSpLocks/>
                <a:stCxn id="87" idx="3"/>
                <a:endCxn id="135" idx="2"/>
              </p:cNvCxnSpPr>
              <p:nvPr/>
            </p:nvCxnSpPr>
            <p:spPr>
              <a:xfrm>
                <a:off x="2481471" y="5227580"/>
                <a:ext cx="485442" cy="1134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Arrow Connector 166">
                <a:extLst>
                  <a:ext uri="{FF2B5EF4-FFF2-40B4-BE49-F238E27FC236}">
                    <a16:creationId xmlns:a16="http://schemas.microsoft.com/office/drawing/2014/main" id="{55727BF2-DB57-1648-BBCF-533B4B570A74}"/>
                  </a:ext>
                </a:extLst>
              </p:cNvPr>
              <p:cNvCxnSpPr>
                <a:cxnSpLocks/>
                <a:stCxn id="87" idx="2"/>
                <a:endCxn id="139" idx="1"/>
              </p:cNvCxnSpPr>
              <p:nvPr/>
            </p:nvCxnSpPr>
            <p:spPr>
              <a:xfrm>
                <a:off x="2130288" y="5339821"/>
                <a:ext cx="443345" cy="46713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Arrow Connector 169">
                <a:extLst>
                  <a:ext uri="{FF2B5EF4-FFF2-40B4-BE49-F238E27FC236}">
                    <a16:creationId xmlns:a16="http://schemas.microsoft.com/office/drawing/2014/main" id="{DDAEE50A-B190-334C-B2D0-41EA0385B82B}"/>
                  </a:ext>
                </a:extLst>
              </p:cNvPr>
              <p:cNvCxnSpPr>
                <a:cxnSpLocks/>
                <a:stCxn id="130" idx="3"/>
                <a:endCxn id="143" idx="2"/>
              </p:cNvCxnSpPr>
              <p:nvPr/>
            </p:nvCxnSpPr>
            <p:spPr>
              <a:xfrm flipV="1">
                <a:off x="4141304" y="4625374"/>
                <a:ext cx="669233" cy="17773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Arrow Connector 172">
                <a:extLst>
                  <a:ext uri="{FF2B5EF4-FFF2-40B4-BE49-F238E27FC236}">
                    <a16:creationId xmlns:a16="http://schemas.microsoft.com/office/drawing/2014/main" id="{D0F41DD9-05AF-1C44-8C2D-20C7B88D0352}"/>
                  </a:ext>
                </a:extLst>
              </p:cNvPr>
              <p:cNvCxnSpPr>
                <a:cxnSpLocks/>
                <a:stCxn id="134" idx="3"/>
                <a:endCxn id="147" idx="2"/>
              </p:cNvCxnSpPr>
              <p:nvPr/>
            </p:nvCxnSpPr>
            <p:spPr>
              <a:xfrm flipV="1">
                <a:off x="4252376" y="5004266"/>
                <a:ext cx="551535" cy="33555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Arrow Connector 175">
                <a:extLst>
                  <a:ext uri="{FF2B5EF4-FFF2-40B4-BE49-F238E27FC236}">
                    <a16:creationId xmlns:a16="http://schemas.microsoft.com/office/drawing/2014/main" id="{CD4CB8DE-2A9F-5746-82DF-C88755E89762}"/>
                  </a:ext>
                </a:extLst>
              </p:cNvPr>
              <p:cNvCxnSpPr>
                <a:cxnSpLocks/>
                <a:stCxn id="138" idx="3"/>
                <a:endCxn id="155" idx="2"/>
              </p:cNvCxnSpPr>
              <p:nvPr/>
            </p:nvCxnSpPr>
            <p:spPr>
              <a:xfrm flipV="1">
                <a:off x="3826564" y="5852962"/>
                <a:ext cx="707584" cy="313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urved Connector 180">
                <a:extLst>
                  <a:ext uri="{FF2B5EF4-FFF2-40B4-BE49-F238E27FC236}">
                    <a16:creationId xmlns:a16="http://schemas.microsoft.com/office/drawing/2014/main" id="{433FEC11-A46B-2E40-A235-A46542118C70}"/>
                  </a:ext>
                </a:extLst>
              </p:cNvPr>
              <p:cNvCxnSpPr>
                <a:stCxn id="146" idx="2"/>
                <a:endCxn id="151" idx="0"/>
              </p:cNvCxnSpPr>
              <p:nvPr/>
            </p:nvCxnSpPr>
            <p:spPr>
              <a:xfrm rot="5400000">
                <a:off x="5058504" y="4702055"/>
                <a:ext cx="266405" cy="1092971"/>
              </a:xfrm>
              <a:prstGeom prst="curved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Arrow Connector 181">
                <a:extLst>
                  <a:ext uri="{FF2B5EF4-FFF2-40B4-BE49-F238E27FC236}">
                    <a16:creationId xmlns:a16="http://schemas.microsoft.com/office/drawing/2014/main" id="{135E3F71-9014-D54C-AEB4-F6BB3FBD948D}"/>
                  </a:ext>
                </a:extLst>
              </p:cNvPr>
              <p:cNvCxnSpPr>
                <a:cxnSpLocks/>
                <a:stCxn id="138" idx="2"/>
                <a:endCxn id="159" idx="2"/>
              </p:cNvCxnSpPr>
              <p:nvPr/>
            </p:nvCxnSpPr>
            <p:spPr>
              <a:xfrm>
                <a:off x="3475381" y="5996569"/>
                <a:ext cx="1058767" cy="23375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urved Connector 184">
                <a:extLst>
                  <a:ext uri="{FF2B5EF4-FFF2-40B4-BE49-F238E27FC236}">
                    <a16:creationId xmlns:a16="http://schemas.microsoft.com/office/drawing/2014/main" id="{03015F2C-24B1-5548-9FE4-A98DC2E92640}"/>
                  </a:ext>
                </a:extLst>
              </p:cNvPr>
              <p:cNvCxnSpPr>
                <a:cxnSpLocks/>
                <a:stCxn id="158" idx="2"/>
                <a:endCxn id="139" idx="4"/>
              </p:cNvCxnSpPr>
              <p:nvPr/>
            </p:nvCxnSpPr>
            <p:spPr>
              <a:xfrm rot="5400000" flipH="1">
                <a:off x="3887887" y="4760856"/>
                <a:ext cx="344827" cy="2816255"/>
              </a:xfrm>
              <a:prstGeom prst="curvedConnector3">
                <a:avLst>
                  <a:gd name="adj1" fmla="val -66294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urved Connector 188">
                <a:extLst>
                  <a:ext uri="{FF2B5EF4-FFF2-40B4-BE49-F238E27FC236}">
                    <a16:creationId xmlns:a16="http://schemas.microsoft.com/office/drawing/2014/main" id="{B08C74C7-805E-9C4C-AF05-342A411E1244}"/>
                  </a:ext>
                </a:extLst>
              </p:cNvPr>
              <p:cNvCxnSpPr>
                <a:cxnSpLocks/>
                <a:stCxn id="142" idx="3"/>
                <a:endCxn id="143" idx="0"/>
              </p:cNvCxnSpPr>
              <p:nvPr/>
            </p:nvCxnSpPr>
            <p:spPr>
              <a:xfrm flipH="1" flipV="1">
                <a:off x="4921609" y="4514302"/>
                <a:ext cx="1174391" cy="109903"/>
              </a:xfrm>
              <a:prstGeom prst="curvedConnector4">
                <a:avLst>
                  <a:gd name="adj1" fmla="val -19465"/>
                  <a:gd name="adj2" fmla="val 31013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882E4A0D-4918-3B42-A2C1-352A5B7A34D0}"/>
                  </a:ext>
                </a:extLst>
              </p:cNvPr>
              <p:cNvSpPr/>
              <p:nvPr/>
            </p:nvSpPr>
            <p:spPr>
              <a:xfrm>
                <a:off x="6102024" y="5379404"/>
                <a:ext cx="222144" cy="22214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s</a:t>
                </a:r>
              </a:p>
            </p:txBody>
          </p:sp>
          <p:cxnSp>
            <p:nvCxnSpPr>
              <p:cNvPr id="198" name="Straight Arrow Connector 197">
                <a:extLst>
                  <a:ext uri="{FF2B5EF4-FFF2-40B4-BE49-F238E27FC236}">
                    <a16:creationId xmlns:a16="http://schemas.microsoft.com/office/drawing/2014/main" id="{4C5F8D3D-AFDF-F14E-980E-2AE5FE66B44B}"/>
                  </a:ext>
                </a:extLst>
              </p:cNvPr>
              <p:cNvCxnSpPr>
                <a:cxnSpLocks/>
                <a:stCxn id="150" idx="3"/>
                <a:endCxn id="197" idx="2"/>
              </p:cNvCxnSpPr>
              <p:nvPr/>
            </p:nvCxnSpPr>
            <p:spPr>
              <a:xfrm flipV="1">
                <a:off x="5819611" y="5490476"/>
                <a:ext cx="282413" cy="11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17C14331-26B9-274B-A688-E6107D3DC5BF}"/>
                  </a:ext>
                </a:extLst>
              </p:cNvPr>
              <p:cNvSpPr/>
              <p:nvPr/>
            </p:nvSpPr>
            <p:spPr>
              <a:xfrm>
                <a:off x="6096000" y="5741890"/>
                <a:ext cx="222144" cy="22214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s</a:t>
                </a:r>
              </a:p>
            </p:txBody>
          </p:sp>
          <p:cxnSp>
            <p:nvCxnSpPr>
              <p:cNvPr id="202" name="Straight Arrow Connector 201">
                <a:extLst>
                  <a:ext uri="{FF2B5EF4-FFF2-40B4-BE49-F238E27FC236}">
                    <a16:creationId xmlns:a16="http://schemas.microsoft.com/office/drawing/2014/main" id="{B9F86656-DE76-5945-BC61-CB3115F8BC2B}"/>
                  </a:ext>
                </a:extLst>
              </p:cNvPr>
              <p:cNvCxnSpPr>
                <a:cxnSpLocks/>
                <a:stCxn id="154" idx="3"/>
                <a:endCxn id="201" idx="2"/>
              </p:cNvCxnSpPr>
              <p:nvPr/>
            </p:nvCxnSpPr>
            <p:spPr>
              <a:xfrm>
                <a:off x="5819611" y="5851793"/>
                <a:ext cx="276389" cy="11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TextBox 209">
                <a:extLst>
                  <a:ext uri="{FF2B5EF4-FFF2-40B4-BE49-F238E27FC236}">
                    <a16:creationId xmlns:a16="http://schemas.microsoft.com/office/drawing/2014/main" id="{FA4B0B87-EA27-5643-A1BB-203C782E8398}"/>
                  </a:ext>
                </a:extLst>
              </p:cNvPr>
              <p:cNvSpPr txBox="1"/>
              <p:nvPr/>
            </p:nvSpPr>
            <p:spPr>
              <a:xfrm>
                <a:off x="2717847" y="4907917"/>
                <a:ext cx="3207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if</a:t>
                </a:r>
              </a:p>
            </p:txBody>
          </p:sp>
          <p:sp>
            <p:nvSpPr>
              <p:cNvPr id="211" name="TextBox 210">
                <a:extLst>
                  <a:ext uri="{FF2B5EF4-FFF2-40B4-BE49-F238E27FC236}">
                    <a16:creationId xmlns:a16="http://schemas.microsoft.com/office/drawing/2014/main" id="{64D979A3-77A9-F64D-9DF0-44A8F93D47B9}"/>
                  </a:ext>
                </a:extLst>
              </p:cNvPr>
              <p:cNvSpPr txBox="1"/>
              <p:nvPr/>
            </p:nvSpPr>
            <p:spPr>
              <a:xfrm>
                <a:off x="3957731" y="5819405"/>
                <a:ext cx="3207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if</a:t>
                </a:r>
              </a:p>
            </p:txBody>
          </p:sp>
          <p:cxnSp>
            <p:nvCxnSpPr>
              <p:cNvPr id="212" name="Straight Arrow Connector 211">
                <a:extLst>
                  <a:ext uri="{FF2B5EF4-FFF2-40B4-BE49-F238E27FC236}">
                    <a16:creationId xmlns:a16="http://schemas.microsoft.com/office/drawing/2014/main" id="{17577FDD-F11E-CB4A-8E82-730CFCFEF1C8}"/>
                  </a:ext>
                </a:extLst>
              </p:cNvPr>
              <p:cNvCxnSpPr>
                <a:cxnSpLocks/>
                <a:stCxn id="158" idx="3"/>
                <a:endCxn id="201" idx="4"/>
              </p:cNvCxnSpPr>
              <p:nvPr/>
            </p:nvCxnSpPr>
            <p:spPr>
              <a:xfrm flipV="1">
                <a:off x="5819611" y="5964034"/>
                <a:ext cx="387461" cy="26512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0ACC55F6-A93E-F74D-8D5D-AD0750FC6049}"/>
                  </a:ext>
                </a:extLst>
              </p:cNvPr>
              <p:cNvSpPr txBox="1"/>
              <p:nvPr/>
            </p:nvSpPr>
            <p:spPr>
              <a:xfrm>
                <a:off x="5806942" y="6245841"/>
                <a:ext cx="3207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if</a:t>
                </a:r>
              </a:p>
            </p:txBody>
          </p:sp>
        </p:grp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0F99C257-044C-F749-BA02-7A1BE34F2733}"/>
                </a:ext>
              </a:extLst>
            </p:cNvPr>
            <p:cNvSpPr txBox="1"/>
            <p:nvPr/>
          </p:nvSpPr>
          <p:spPr>
            <a:xfrm>
              <a:off x="203321" y="5456202"/>
              <a:ext cx="14803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C00000"/>
                  </a:solidFill>
                </a:rPr>
                <a:t>Simulation, tracking, analysis</a:t>
              </a: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377FC499-EC30-A346-98D0-247E11F28CBA}"/>
              </a:ext>
            </a:extLst>
          </p:cNvPr>
          <p:cNvGrpSpPr/>
          <p:nvPr/>
        </p:nvGrpSpPr>
        <p:grpSpPr>
          <a:xfrm>
            <a:off x="7014258" y="4666720"/>
            <a:ext cx="3668096" cy="1346200"/>
            <a:chOff x="7014258" y="4666720"/>
            <a:chExt cx="3668096" cy="1346200"/>
          </a:xfrm>
        </p:grpSpPr>
        <p:sp>
          <p:nvSpPr>
            <p:cNvPr id="208" name="Right Arrow 207">
              <a:extLst>
                <a:ext uri="{FF2B5EF4-FFF2-40B4-BE49-F238E27FC236}">
                  <a16:creationId xmlns:a16="http://schemas.microsoft.com/office/drawing/2014/main" id="{EBEA2DDB-127B-8B4A-9EFE-D72B8883934B}"/>
                </a:ext>
              </a:extLst>
            </p:cNvPr>
            <p:cNvSpPr/>
            <p:nvPr/>
          </p:nvSpPr>
          <p:spPr>
            <a:xfrm>
              <a:off x="7014258" y="4940089"/>
              <a:ext cx="1550504" cy="511973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1" name="Picture 240">
              <a:extLst>
                <a:ext uri="{FF2B5EF4-FFF2-40B4-BE49-F238E27FC236}">
                  <a16:creationId xmlns:a16="http://schemas.microsoft.com/office/drawing/2014/main" id="{B9F73B88-31AF-684F-930A-81C67312F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83754" y="4666720"/>
              <a:ext cx="1498600" cy="1346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2089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06DEB-89FD-084C-B0A6-C0E6D0796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 workflows in vector approach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DE0E3E-2EC3-274C-8591-20395172452D}"/>
              </a:ext>
            </a:extLst>
          </p:cNvPr>
          <p:cNvGrpSpPr/>
          <p:nvPr/>
        </p:nvGrpSpPr>
        <p:grpSpPr>
          <a:xfrm>
            <a:off x="3531920" y="1826615"/>
            <a:ext cx="5128160" cy="2103210"/>
            <a:chOff x="1196008" y="4511963"/>
            <a:chExt cx="5128160" cy="210321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B943C0C-08D1-BC42-84AA-215C96196965}"/>
                </a:ext>
              </a:extLst>
            </p:cNvPr>
            <p:cNvGrpSpPr/>
            <p:nvPr/>
          </p:nvGrpSpPr>
          <p:grpSpPr>
            <a:xfrm>
              <a:off x="1196008" y="5115338"/>
              <a:ext cx="1285463" cy="224483"/>
              <a:chOff x="1802295" y="4757529"/>
              <a:chExt cx="1285463" cy="224483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9566FD1B-255A-A842-A0DF-B4DEED23FA48}"/>
                  </a:ext>
                </a:extLst>
              </p:cNvPr>
              <p:cNvSpPr/>
              <p:nvPr/>
            </p:nvSpPr>
            <p:spPr>
              <a:xfrm>
                <a:off x="2385392" y="4757529"/>
                <a:ext cx="702366" cy="2244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algorithm</a:t>
                </a: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8A0BD7A-F6F9-A740-B8D7-88F192924CF9}"/>
                  </a:ext>
                </a:extLst>
              </p:cNvPr>
              <p:cNvSpPr/>
              <p:nvPr/>
            </p:nvSpPr>
            <p:spPr>
              <a:xfrm>
                <a:off x="1802295" y="4759868"/>
                <a:ext cx="222144" cy="22214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s</a:t>
                </a:r>
              </a:p>
            </p:txBody>
          </p: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5114C5D9-28D2-ED40-92F8-1356B1DEFA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24439" y="4869771"/>
                <a:ext cx="360953" cy="11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B873CA5-1296-5641-88E9-04C465E0C34B}"/>
                </a:ext>
              </a:extLst>
            </p:cNvPr>
            <p:cNvGrpSpPr/>
            <p:nvPr/>
          </p:nvGrpSpPr>
          <p:grpSpPr>
            <a:xfrm>
              <a:off x="2855841" y="4690866"/>
              <a:ext cx="1285463" cy="224483"/>
              <a:chOff x="1802295" y="4757529"/>
              <a:chExt cx="1285463" cy="224483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A47E2325-8EDA-6E4D-8E00-5F7E3701D78F}"/>
                  </a:ext>
                </a:extLst>
              </p:cNvPr>
              <p:cNvSpPr/>
              <p:nvPr/>
            </p:nvSpPr>
            <p:spPr>
              <a:xfrm>
                <a:off x="2385392" y="4757529"/>
                <a:ext cx="702366" cy="2244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algorithm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1146780-C411-B24E-8BF5-B4122FB286C6}"/>
                  </a:ext>
                </a:extLst>
              </p:cNvPr>
              <p:cNvSpPr/>
              <p:nvPr/>
            </p:nvSpPr>
            <p:spPr>
              <a:xfrm>
                <a:off x="1802295" y="4759868"/>
                <a:ext cx="222144" cy="22214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s</a:t>
                </a: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A6DDC47B-3E59-2240-A3FA-81120A93B0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24439" y="4869771"/>
                <a:ext cx="360953" cy="11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3D70626-AA22-DC47-ACF1-7135B0F50D9A}"/>
                </a:ext>
              </a:extLst>
            </p:cNvPr>
            <p:cNvGrpSpPr/>
            <p:nvPr/>
          </p:nvGrpSpPr>
          <p:grpSpPr>
            <a:xfrm>
              <a:off x="2966913" y="5227579"/>
              <a:ext cx="1285463" cy="224483"/>
              <a:chOff x="1802295" y="4757529"/>
              <a:chExt cx="1285463" cy="224483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A246DAC8-0A11-9A4B-B557-9F52EB1DEBF6}"/>
                  </a:ext>
                </a:extLst>
              </p:cNvPr>
              <p:cNvSpPr/>
              <p:nvPr/>
            </p:nvSpPr>
            <p:spPr>
              <a:xfrm>
                <a:off x="2385392" y="4757529"/>
                <a:ext cx="702366" cy="2244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algorithm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7AAB4354-E635-3D48-AB3A-92E8DF135ED6}"/>
                  </a:ext>
                </a:extLst>
              </p:cNvPr>
              <p:cNvSpPr/>
              <p:nvPr/>
            </p:nvSpPr>
            <p:spPr>
              <a:xfrm>
                <a:off x="1802295" y="4759868"/>
                <a:ext cx="222144" cy="22214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s</a:t>
                </a: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484377F7-FC56-D94E-8640-297544B456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24439" y="4869771"/>
                <a:ext cx="360953" cy="11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DFD50F8-98E0-AD4B-BA6E-FD31CDBD5AAB}"/>
                </a:ext>
              </a:extLst>
            </p:cNvPr>
            <p:cNvGrpSpPr/>
            <p:nvPr/>
          </p:nvGrpSpPr>
          <p:grpSpPr>
            <a:xfrm>
              <a:off x="2541101" y="5772086"/>
              <a:ext cx="1285463" cy="224483"/>
              <a:chOff x="1802295" y="4757529"/>
              <a:chExt cx="1285463" cy="224483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6850705A-8170-2B44-B278-1C520E5C96ED}"/>
                  </a:ext>
                </a:extLst>
              </p:cNvPr>
              <p:cNvSpPr/>
              <p:nvPr/>
            </p:nvSpPr>
            <p:spPr>
              <a:xfrm>
                <a:off x="2385392" y="4757529"/>
                <a:ext cx="702366" cy="2244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algorithm</a:t>
                </a: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30B0FE6-F7DA-444C-A8B4-FA98A00A0EE7}"/>
                  </a:ext>
                </a:extLst>
              </p:cNvPr>
              <p:cNvSpPr/>
              <p:nvPr/>
            </p:nvSpPr>
            <p:spPr>
              <a:xfrm>
                <a:off x="1802295" y="4759868"/>
                <a:ext cx="222144" cy="22214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s</a:t>
                </a:r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740CE2EE-3F9C-B144-863B-267F787E3D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24439" y="4869771"/>
                <a:ext cx="360953" cy="11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552BA7A-09A7-ED4C-B71F-38DE71773E36}"/>
                </a:ext>
              </a:extLst>
            </p:cNvPr>
            <p:cNvGrpSpPr/>
            <p:nvPr/>
          </p:nvGrpSpPr>
          <p:grpSpPr>
            <a:xfrm>
              <a:off x="4810537" y="4511963"/>
              <a:ext cx="1285463" cy="224483"/>
              <a:chOff x="1802295" y="4757529"/>
              <a:chExt cx="1285463" cy="224483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F4EBE83F-B9C6-8E4C-81EA-BBC81EB8DF64}"/>
                  </a:ext>
                </a:extLst>
              </p:cNvPr>
              <p:cNvSpPr/>
              <p:nvPr/>
            </p:nvSpPr>
            <p:spPr>
              <a:xfrm>
                <a:off x="2385392" y="4757529"/>
                <a:ext cx="702366" cy="2244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algorithm</a:t>
                </a: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35E9D011-4D1B-7B4F-A418-0573488C42DF}"/>
                  </a:ext>
                </a:extLst>
              </p:cNvPr>
              <p:cNvSpPr/>
              <p:nvPr/>
            </p:nvSpPr>
            <p:spPr>
              <a:xfrm>
                <a:off x="1802295" y="4759868"/>
                <a:ext cx="222144" cy="22214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s</a:t>
                </a: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A125699E-54E3-1E49-8CA7-4C69686739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24439" y="4869771"/>
                <a:ext cx="360953" cy="11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97D3AC2-3574-5941-BA7D-DAC4BAB52CE2}"/>
                </a:ext>
              </a:extLst>
            </p:cNvPr>
            <p:cNvGrpSpPr/>
            <p:nvPr/>
          </p:nvGrpSpPr>
          <p:grpSpPr>
            <a:xfrm>
              <a:off x="4803911" y="4890855"/>
              <a:ext cx="1285463" cy="224483"/>
              <a:chOff x="1802295" y="4757529"/>
              <a:chExt cx="1285463" cy="224483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394B6889-C1BE-A645-9FD3-05C092C7E975}"/>
                  </a:ext>
                </a:extLst>
              </p:cNvPr>
              <p:cNvSpPr/>
              <p:nvPr/>
            </p:nvSpPr>
            <p:spPr>
              <a:xfrm>
                <a:off x="2385392" y="4757529"/>
                <a:ext cx="702366" cy="2244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algorithm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6C874FDA-9D3E-1141-8049-C4E1A193F1E8}"/>
                  </a:ext>
                </a:extLst>
              </p:cNvPr>
              <p:cNvSpPr/>
              <p:nvPr/>
            </p:nvSpPr>
            <p:spPr>
              <a:xfrm>
                <a:off x="1802295" y="4759868"/>
                <a:ext cx="222144" cy="22214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s</a:t>
                </a:r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7C47CC56-ABFF-0C4B-A224-88AD99D3C1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24439" y="4869771"/>
                <a:ext cx="360953" cy="11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205AD80-6994-8440-A24A-D5C6F10C2B99}"/>
                </a:ext>
              </a:extLst>
            </p:cNvPr>
            <p:cNvGrpSpPr/>
            <p:nvPr/>
          </p:nvGrpSpPr>
          <p:grpSpPr>
            <a:xfrm>
              <a:off x="4534148" y="5379404"/>
              <a:ext cx="1285463" cy="224483"/>
              <a:chOff x="1802295" y="4757529"/>
              <a:chExt cx="1285463" cy="224483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BD013A4-97F1-A645-8177-5870A45CE290}"/>
                  </a:ext>
                </a:extLst>
              </p:cNvPr>
              <p:cNvSpPr/>
              <p:nvPr/>
            </p:nvSpPr>
            <p:spPr>
              <a:xfrm>
                <a:off x="2385392" y="4757529"/>
                <a:ext cx="702366" cy="2244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algorithm</a:t>
                </a: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6B2DE681-31CD-464F-9EA7-C54BD7867E95}"/>
                  </a:ext>
                </a:extLst>
              </p:cNvPr>
              <p:cNvSpPr/>
              <p:nvPr/>
            </p:nvSpPr>
            <p:spPr>
              <a:xfrm>
                <a:off x="1802295" y="4759868"/>
                <a:ext cx="222144" cy="22214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s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05BB5216-77AF-CE47-A16E-D8CAAB7AC6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24439" y="4869771"/>
                <a:ext cx="360953" cy="11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22911E9-F96E-E448-8D46-30D7C9A4C174}"/>
                </a:ext>
              </a:extLst>
            </p:cNvPr>
            <p:cNvGrpSpPr/>
            <p:nvPr/>
          </p:nvGrpSpPr>
          <p:grpSpPr>
            <a:xfrm>
              <a:off x="4534148" y="5739551"/>
              <a:ext cx="1285463" cy="224483"/>
              <a:chOff x="1802295" y="4757529"/>
              <a:chExt cx="1285463" cy="224483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3D298E67-0A26-6D4C-BA23-FC6CA753354E}"/>
                  </a:ext>
                </a:extLst>
              </p:cNvPr>
              <p:cNvSpPr/>
              <p:nvPr/>
            </p:nvSpPr>
            <p:spPr>
              <a:xfrm>
                <a:off x="2385392" y="4757529"/>
                <a:ext cx="702366" cy="2244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algorithm</a:t>
                </a: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68FD60A6-E5EF-FE4A-9E47-D536BA06887D}"/>
                  </a:ext>
                </a:extLst>
              </p:cNvPr>
              <p:cNvSpPr/>
              <p:nvPr/>
            </p:nvSpPr>
            <p:spPr>
              <a:xfrm>
                <a:off x="1802295" y="4759868"/>
                <a:ext cx="222144" cy="22214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s</a:t>
                </a:r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3AB97784-6E63-0140-B267-7B6B1B2BB9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24439" y="4869771"/>
                <a:ext cx="360953" cy="11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39CE76B-7288-E84F-8754-548986455473}"/>
                </a:ext>
              </a:extLst>
            </p:cNvPr>
            <p:cNvGrpSpPr/>
            <p:nvPr/>
          </p:nvGrpSpPr>
          <p:grpSpPr>
            <a:xfrm>
              <a:off x="4534148" y="6116913"/>
              <a:ext cx="1285463" cy="224483"/>
              <a:chOff x="1802295" y="4757529"/>
              <a:chExt cx="1285463" cy="224483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02FA343-1493-4C41-9D0D-C15252477E4D}"/>
                  </a:ext>
                </a:extLst>
              </p:cNvPr>
              <p:cNvSpPr/>
              <p:nvPr/>
            </p:nvSpPr>
            <p:spPr>
              <a:xfrm>
                <a:off x="2385392" y="4757529"/>
                <a:ext cx="702366" cy="2244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algorithm</a:t>
                </a: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22258139-DF47-6240-96AF-EA8B4543E2A7}"/>
                  </a:ext>
                </a:extLst>
              </p:cNvPr>
              <p:cNvSpPr/>
              <p:nvPr/>
            </p:nvSpPr>
            <p:spPr>
              <a:xfrm>
                <a:off x="1802295" y="4759868"/>
                <a:ext cx="222144" cy="22214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s</a:t>
                </a:r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D8BC53D4-F445-4045-BA67-214C3FCA28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24439" y="4869771"/>
                <a:ext cx="360953" cy="11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12F22FE-5044-674E-A977-1235AE60D9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1471" y="4804277"/>
              <a:ext cx="374370" cy="4233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084E15A-8CD2-B741-8E63-D5BE08E2D69A}"/>
                </a:ext>
              </a:extLst>
            </p:cNvPr>
            <p:cNvCxnSpPr>
              <a:cxnSpLocks/>
            </p:cNvCxnSpPr>
            <p:nvPr/>
          </p:nvCxnSpPr>
          <p:spPr>
            <a:xfrm>
              <a:off x="2481471" y="5227580"/>
              <a:ext cx="485442" cy="1134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7B2BBBA-50E0-A047-A584-6E5AD3E7CDD2}"/>
                </a:ext>
              </a:extLst>
            </p:cNvPr>
            <p:cNvCxnSpPr>
              <a:cxnSpLocks/>
            </p:cNvCxnSpPr>
            <p:nvPr/>
          </p:nvCxnSpPr>
          <p:spPr>
            <a:xfrm>
              <a:off x="2130288" y="5339821"/>
              <a:ext cx="443345" cy="4671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F8B8767-749D-C145-ACC3-EFCF943DD9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1304" y="4625374"/>
              <a:ext cx="669233" cy="1777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5EDD332-64E5-4743-A45E-F93A831110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52376" y="5004266"/>
              <a:ext cx="551535" cy="3355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AA39D35-4205-DC42-9347-24C5719582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26564" y="5852962"/>
              <a:ext cx="707584" cy="313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urved Connector 20">
              <a:extLst>
                <a:ext uri="{FF2B5EF4-FFF2-40B4-BE49-F238E27FC236}">
                  <a16:creationId xmlns:a16="http://schemas.microsoft.com/office/drawing/2014/main" id="{5A551F5A-D648-954D-9317-D383E68CFD44}"/>
                </a:ext>
              </a:extLst>
            </p:cNvPr>
            <p:cNvCxnSpPr/>
            <p:nvPr/>
          </p:nvCxnSpPr>
          <p:spPr>
            <a:xfrm rot="5400000">
              <a:off x="5058504" y="4702055"/>
              <a:ext cx="266405" cy="1092971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D206E03-9012-0548-817A-F9D2C9BE61FB}"/>
                </a:ext>
              </a:extLst>
            </p:cNvPr>
            <p:cNvCxnSpPr>
              <a:cxnSpLocks/>
            </p:cNvCxnSpPr>
            <p:nvPr/>
          </p:nvCxnSpPr>
          <p:spPr>
            <a:xfrm>
              <a:off x="3475381" y="5996569"/>
              <a:ext cx="1058767" cy="2337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urved Connector 22">
              <a:extLst>
                <a:ext uri="{FF2B5EF4-FFF2-40B4-BE49-F238E27FC236}">
                  <a16:creationId xmlns:a16="http://schemas.microsoft.com/office/drawing/2014/main" id="{06AE932A-C6EB-0E48-9BB3-DC3085F3807A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3887887" y="4760856"/>
              <a:ext cx="344827" cy="2816255"/>
            </a:xfrm>
            <a:prstGeom prst="curvedConnector3">
              <a:avLst>
                <a:gd name="adj1" fmla="val -66294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urved Connector 23">
              <a:extLst>
                <a:ext uri="{FF2B5EF4-FFF2-40B4-BE49-F238E27FC236}">
                  <a16:creationId xmlns:a16="http://schemas.microsoft.com/office/drawing/2014/main" id="{C114DAEF-9D55-924E-9DC1-4CE7EF0A3F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21609" y="4514302"/>
              <a:ext cx="1174391" cy="109903"/>
            </a:xfrm>
            <a:prstGeom prst="curvedConnector4">
              <a:avLst>
                <a:gd name="adj1" fmla="val -19465"/>
                <a:gd name="adj2" fmla="val 31013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9313857-17B1-7344-9E98-F27EE857E7EF}"/>
                </a:ext>
              </a:extLst>
            </p:cNvPr>
            <p:cNvSpPr/>
            <p:nvPr/>
          </p:nvSpPr>
          <p:spPr>
            <a:xfrm>
              <a:off x="6102024" y="5379404"/>
              <a:ext cx="222144" cy="222144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FFFF00"/>
                  </a:solidFill>
                </a:rPr>
                <a:t>s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EF96808-029B-2045-AD31-DFC880D2B9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9611" y="5490476"/>
              <a:ext cx="282413" cy="11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4F464E9-B9E7-9E40-93BB-479643A54C24}"/>
                </a:ext>
              </a:extLst>
            </p:cNvPr>
            <p:cNvSpPr/>
            <p:nvPr/>
          </p:nvSpPr>
          <p:spPr>
            <a:xfrm>
              <a:off x="6096000" y="5741890"/>
              <a:ext cx="222144" cy="222144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FFFF00"/>
                  </a:solidFill>
                </a:rPr>
                <a:t>s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E7C65C3-892F-A541-A620-6D5B88CE3253}"/>
                </a:ext>
              </a:extLst>
            </p:cNvPr>
            <p:cNvCxnSpPr>
              <a:cxnSpLocks/>
            </p:cNvCxnSpPr>
            <p:nvPr/>
          </p:nvCxnSpPr>
          <p:spPr>
            <a:xfrm>
              <a:off x="5819611" y="5851793"/>
              <a:ext cx="276389" cy="11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3D3B812-8D5B-544D-96D2-9FF47E8F3523}"/>
                </a:ext>
              </a:extLst>
            </p:cNvPr>
            <p:cNvSpPr txBox="1"/>
            <p:nvPr/>
          </p:nvSpPr>
          <p:spPr>
            <a:xfrm>
              <a:off x="2717847" y="4907917"/>
              <a:ext cx="320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if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EBE7A24-89B7-0347-99D9-194410882CB8}"/>
                </a:ext>
              </a:extLst>
            </p:cNvPr>
            <p:cNvSpPr txBox="1"/>
            <p:nvPr/>
          </p:nvSpPr>
          <p:spPr>
            <a:xfrm>
              <a:off x="3957731" y="5819405"/>
              <a:ext cx="320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if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04AD01A-F9E0-884C-8338-C44CE689BA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9611" y="5964034"/>
              <a:ext cx="387461" cy="26512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4D1DB2C-586B-504C-9F84-2DC8336C5BCC}"/>
                </a:ext>
              </a:extLst>
            </p:cNvPr>
            <p:cNvSpPr txBox="1"/>
            <p:nvPr/>
          </p:nvSpPr>
          <p:spPr>
            <a:xfrm>
              <a:off x="5806942" y="6245841"/>
              <a:ext cx="320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if</a:t>
              </a: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2481688F-7BA7-8C4B-B277-499741E1AAFF}"/>
              </a:ext>
            </a:extLst>
          </p:cNvPr>
          <p:cNvGrpSpPr/>
          <p:nvPr/>
        </p:nvGrpSpPr>
        <p:grpSpPr>
          <a:xfrm>
            <a:off x="2141798" y="2654473"/>
            <a:ext cx="1501194" cy="3332804"/>
            <a:chOff x="2141798" y="2654473"/>
            <a:chExt cx="1501194" cy="3332804"/>
          </a:xfrm>
        </p:grpSpPr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B447FF73-1197-BC4D-AF05-F20D026FE48B}"/>
                </a:ext>
              </a:extLst>
            </p:cNvPr>
            <p:cNvSpPr/>
            <p:nvPr/>
          </p:nvSpPr>
          <p:spPr>
            <a:xfrm>
              <a:off x="2354497" y="4720906"/>
              <a:ext cx="1039072" cy="397565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buffer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498289AC-B01C-5541-9D60-A790ABBCD386}"/>
                </a:ext>
              </a:extLst>
            </p:cNvPr>
            <p:cNvCxnSpPr>
              <a:cxnSpLocks/>
              <a:stCxn id="58" idx="4"/>
              <a:endCxn id="60" idx="0"/>
            </p:cNvCxnSpPr>
            <p:nvPr/>
          </p:nvCxnSpPr>
          <p:spPr>
            <a:xfrm flipH="1">
              <a:off x="2874033" y="2654473"/>
              <a:ext cx="768959" cy="206643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3B40D894-4049-5340-89E0-2293EF126037}"/>
                </a:ext>
              </a:extLst>
            </p:cNvPr>
            <p:cNvSpPr txBox="1"/>
            <p:nvPr/>
          </p:nvSpPr>
          <p:spPr>
            <a:xfrm>
              <a:off x="2141798" y="5402502"/>
              <a:ext cx="13901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Buffer more inputs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11334658-F851-AE4E-9F26-991A06AF02AE}"/>
              </a:ext>
            </a:extLst>
          </p:cNvPr>
          <p:cNvGrpSpPr/>
          <p:nvPr/>
        </p:nvGrpSpPr>
        <p:grpSpPr>
          <a:xfrm>
            <a:off x="3393569" y="2654473"/>
            <a:ext cx="1948019" cy="3440768"/>
            <a:chOff x="3393569" y="2654473"/>
            <a:chExt cx="1948019" cy="3440768"/>
          </a:xfrm>
        </p:grpSpPr>
        <p:cxnSp>
          <p:nvCxnSpPr>
            <p:cNvPr id="152" name="Straight Arrow Connector 151">
              <a:extLst>
                <a:ext uri="{FF2B5EF4-FFF2-40B4-BE49-F238E27FC236}">
                  <a16:creationId xmlns:a16="http://schemas.microsoft.com/office/drawing/2014/main" id="{2F8A6D80-3E80-094C-B576-43794FA21D04}"/>
                </a:ext>
              </a:extLst>
            </p:cNvPr>
            <p:cNvCxnSpPr>
              <a:cxnSpLocks/>
              <a:stCxn id="60" idx="3"/>
              <a:endCxn id="65" idx="1"/>
            </p:cNvCxnSpPr>
            <p:nvPr/>
          </p:nvCxnSpPr>
          <p:spPr>
            <a:xfrm>
              <a:off x="3393569" y="4919689"/>
              <a:ext cx="346900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4E149E07-47E4-BF4C-887F-5984B955AD89}"/>
                </a:ext>
              </a:extLst>
            </p:cNvPr>
            <p:cNvGrpSpPr/>
            <p:nvPr/>
          </p:nvGrpSpPr>
          <p:grpSpPr>
            <a:xfrm>
              <a:off x="3393570" y="2654473"/>
              <a:ext cx="1948018" cy="3440768"/>
              <a:chOff x="3393570" y="2654473"/>
              <a:chExt cx="1948018" cy="3440768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51617BF5-26B0-4948-98EC-35754303403C}"/>
                  </a:ext>
                </a:extLst>
              </p:cNvPr>
              <p:cNvSpPr/>
              <p:nvPr/>
            </p:nvSpPr>
            <p:spPr>
              <a:xfrm>
                <a:off x="3740469" y="4548629"/>
                <a:ext cx="1395263" cy="74212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/>
                  <a:t>Stage</a:t>
                </a:r>
              </a:p>
            </p:txBody>
          </p: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5459F112-14DD-1B45-AB0B-E363EAED09B1}"/>
                  </a:ext>
                </a:extLst>
              </p:cNvPr>
              <p:cNvCxnSpPr>
                <a:cxnSpLocks/>
                <a:stCxn id="57" idx="2"/>
                <a:endCxn id="65" idx="0"/>
              </p:cNvCxnSpPr>
              <p:nvPr/>
            </p:nvCxnSpPr>
            <p:spPr>
              <a:xfrm flipH="1">
                <a:off x="4438101" y="2654473"/>
                <a:ext cx="28099" cy="189415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1BC7709D-B12F-BA4A-97DF-83FDBF3FA447}"/>
                  </a:ext>
                </a:extLst>
              </p:cNvPr>
              <p:cNvSpPr txBox="1"/>
              <p:nvPr/>
            </p:nvSpPr>
            <p:spPr>
              <a:xfrm>
                <a:off x="3393570" y="5264244"/>
                <a:ext cx="194801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High-level branching algorithms become “stages”</a:t>
                </a:r>
              </a:p>
            </p:txBody>
          </p:sp>
        </p:grp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79CDFC40-8BD3-B344-803A-B83EE8BFDBF6}"/>
              </a:ext>
            </a:extLst>
          </p:cNvPr>
          <p:cNvGrpSpPr/>
          <p:nvPr/>
        </p:nvGrpSpPr>
        <p:grpSpPr>
          <a:xfrm>
            <a:off x="5135732" y="2407235"/>
            <a:ext cx="2073466" cy="3655802"/>
            <a:chOff x="5135732" y="2407235"/>
            <a:chExt cx="2073466" cy="3655802"/>
          </a:xfrm>
        </p:grpSpPr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4E295488-C8C9-884A-987B-C80A4C13675D}"/>
                </a:ext>
              </a:extLst>
            </p:cNvPr>
            <p:cNvSpPr/>
            <p:nvPr/>
          </p:nvSpPr>
          <p:spPr>
            <a:xfrm>
              <a:off x="5547442" y="4720910"/>
              <a:ext cx="975050" cy="397565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selector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ED1F3FCA-640E-F04C-8022-D449FD7292D4}"/>
                </a:ext>
              </a:extLst>
            </p:cNvPr>
            <p:cNvCxnSpPr>
              <a:cxnSpLocks/>
              <a:stCxn id="29" idx="3"/>
              <a:endCxn id="71" idx="0"/>
            </p:cNvCxnSpPr>
            <p:nvPr/>
          </p:nvCxnSpPr>
          <p:spPr>
            <a:xfrm>
              <a:off x="5374522" y="2407235"/>
              <a:ext cx="660445" cy="231367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DD3C6ED2-4B2E-634F-AF3A-DE901297FB39}"/>
                </a:ext>
              </a:extLst>
            </p:cNvPr>
            <p:cNvCxnSpPr>
              <a:cxnSpLocks/>
              <a:stCxn id="65" idx="3"/>
              <a:endCxn id="71" idx="1"/>
            </p:cNvCxnSpPr>
            <p:nvPr/>
          </p:nvCxnSpPr>
          <p:spPr>
            <a:xfrm>
              <a:off x="5135732" y="4919690"/>
              <a:ext cx="411710" cy="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0F30AB2A-042C-A24A-A816-EC1FCF750AAD}"/>
                </a:ext>
              </a:extLst>
            </p:cNvPr>
            <p:cNvSpPr txBox="1"/>
            <p:nvPr/>
          </p:nvSpPr>
          <p:spPr>
            <a:xfrm>
              <a:off x="5489774" y="5232040"/>
              <a:ext cx="17194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Branching becomes streaming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BD683776-D449-5945-BC4A-0635B89FF13A}"/>
              </a:ext>
            </a:extLst>
          </p:cNvPr>
          <p:cNvGrpSpPr/>
          <p:nvPr/>
        </p:nvGrpSpPr>
        <p:grpSpPr>
          <a:xfrm>
            <a:off x="6237105" y="2766714"/>
            <a:ext cx="4033553" cy="3678177"/>
            <a:chOff x="6237105" y="2766714"/>
            <a:chExt cx="4033553" cy="3678177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D88FFA72-9943-6A45-8E71-E158B6D634B6}"/>
                </a:ext>
              </a:extLst>
            </p:cNvPr>
            <p:cNvSpPr/>
            <p:nvPr/>
          </p:nvSpPr>
          <p:spPr>
            <a:xfrm>
              <a:off x="8256758" y="4175238"/>
              <a:ext cx="1284807" cy="3835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/>
                <a:t>Algorithm_v</a:t>
              </a:r>
              <a:endParaRPr lang="en-US" sz="1400" dirty="0"/>
            </a:p>
          </p:txBody>
        </p:sp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7CCD368A-A8AC-E84B-A187-C64687FA68F9}"/>
                </a:ext>
              </a:extLst>
            </p:cNvPr>
            <p:cNvSpPr/>
            <p:nvPr/>
          </p:nvSpPr>
          <p:spPr>
            <a:xfrm>
              <a:off x="6934199" y="4155674"/>
              <a:ext cx="1039072" cy="397565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>
                  <a:solidFill>
                    <a:schemeClr val="bg1"/>
                  </a:solidFill>
                </a:rPr>
                <a:t>basketizer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05F5A811-0BD3-A045-8246-948F72EF99D0}"/>
                </a:ext>
              </a:extLst>
            </p:cNvPr>
            <p:cNvCxnSpPr>
              <a:cxnSpLocks/>
              <a:stCxn id="78" idx="3"/>
              <a:endCxn id="72" idx="1"/>
            </p:cNvCxnSpPr>
            <p:nvPr/>
          </p:nvCxnSpPr>
          <p:spPr>
            <a:xfrm>
              <a:off x="7973271" y="4354457"/>
              <a:ext cx="283487" cy="125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E80D64F-5002-144D-B710-204917A302E9}"/>
                </a:ext>
              </a:extLst>
            </p:cNvPr>
            <p:cNvSpPr/>
            <p:nvPr/>
          </p:nvSpPr>
          <p:spPr>
            <a:xfrm>
              <a:off x="8256758" y="4740475"/>
              <a:ext cx="1284807" cy="3835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/>
                <a:t>Algorithm_v</a:t>
              </a:r>
              <a:endParaRPr lang="en-US" sz="1400" dirty="0"/>
            </a:p>
          </p:txBody>
        </p:sp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436A4997-13A2-664A-A2EB-3D9E87010F83}"/>
                </a:ext>
              </a:extLst>
            </p:cNvPr>
            <p:cNvSpPr/>
            <p:nvPr/>
          </p:nvSpPr>
          <p:spPr>
            <a:xfrm>
              <a:off x="6934199" y="4720911"/>
              <a:ext cx="1039072" cy="397565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>
                  <a:solidFill>
                    <a:schemeClr val="bg1"/>
                  </a:solidFill>
                </a:rPr>
                <a:t>basketizer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2E9EAC4C-7223-7C46-800E-D3A7A3048706}"/>
                </a:ext>
              </a:extLst>
            </p:cNvPr>
            <p:cNvCxnSpPr>
              <a:cxnSpLocks/>
            </p:cNvCxnSpPr>
            <p:nvPr/>
          </p:nvCxnSpPr>
          <p:spPr>
            <a:xfrm>
              <a:off x="7973271" y="4919694"/>
              <a:ext cx="283487" cy="125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E5FD847-AA7C-C140-9E07-C366213493A9}"/>
                </a:ext>
              </a:extLst>
            </p:cNvPr>
            <p:cNvSpPr/>
            <p:nvPr/>
          </p:nvSpPr>
          <p:spPr>
            <a:xfrm>
              <a:off x="8256758" y="5310883"/>
              <a:ext cx="1284807" cy="3835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/>
                <a:t>Algorithm_v</a:t>
              </a:r>
              <a:endParaRPr lang="en-US" sz="1400" dirty="0"/>
            </a:p>
          </p:txBody>
        </p:sp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EC3F0516-D03E-C547-B1F4-9907DE6CA023}"/>
                </a:ext>
              </a:extLst>
            </p:cNvPr>
            <p:cNvSpPr/>
            <p:nvPr/>
          </p:nvSpPr>
          <p:spPr>
            <a:xfrm>
              <a:off x="6934199" y="5291319"/>
              <a:ext cx="1039072" cy="397565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>
                  <a:solidFill>
                    <a:schemeClr val="bg1"/>
                  </a:solidFill>
                </a:rPr>
                <a:t>basketizer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209F393A-F8AD-3A4C-8AA7-E156DDD8DF43}"/>
                </a:ext>
              </a:extLst>
            </p:cNvPr>
            <p:cNvCxnSpPr>
              <a:cxnSpLocks/>
            </p:cNvCxnSpPr>
            <p:nvPr/>
          </p:nvCxnSpPr>
          <p:spPr>
            <a:xfrm>
              <a:off x="7973271" y="5490102"/>
              <a:ext cx="283487" cy="125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6773DDC5-41E0-4B4D-94A5-C68AE1D21C49}"/>
                </a:ext>
              </a:extLst>
            </p:cNvPr>
            <p:cNvCxnSpPr>
              <a:cxnSpLocks/>
              <a:stCxn id="51" idx="2"/>
              <a:endCxn id="82" idx="0"/>
            </p:cNvCxnSpPr>
            <p:nvPr/>
          </p:nvCxnSpPr>
          <p:spPr>
            <a:xfrm>
              <a:off x="6237105" y="2766714"/>
              <a:ext cx="2662057" cy="197376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9461CF8F-7021-1B4B-876A-BB2899F7C0CD}"/>
                </a:ext>
              </a:extLst>
            </p:cNvPr>
            <p:cNvCxnSpPr>
              <a:cxnSpLocks/>
              <a:stCxn id="71" idx="3"/>
              <a:endCxn id="78" idx="1"/>
            </p:cNvCxnSpPr>
            <p:nvPr/>
          </p:nvCxnSpPr>
          <p:spPr>
            <a:xfrm flipV="1">
              <a:off x="6522492" y="4354457"/>
              <a:ext cx="411707" cy="5652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719346CB-313A-B244-81D7-B20AF3336C0F}"/>
                </a:ext>
              </a:extLst>
            </p:cNvPr>
            <p:cNvCxnSpPr>
              <a:cxnSpLocks/>
              <a:stCxn id="71" idx="3"/>
              <a:endCxn id="83" idx="1"/>
            </p:cNvCxnSpPr>
            <p:nvPr/>
          </p:nvCxnSpPr>
          <p:spPr>
            <a:xfrm>
              <a:off x="6522492" y="4919693"/>
              <a:ext cx="411707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024A01D4-6E3B-2345-8A56-D8FB10EEBE07}"/>
                </a:ext>
              </a:extLst>
            </p:cNvPr>
            <p:cNvCxnSpPr>
              <a:cxnSpLocks/>
              <a:stCxn id="71" idx="3"/>
              <a:endCxn id="86" idx="1"/>
            </p:cNvCxnSpPr>
            <p:nvPr/>
          </p:nvCxnSpPr>
          <p:spPr>
            <a:xfrm>
              <a:off x="6522492" y="4919693"/>
              <a:ext cx="411707" cy="5704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3DD9C13A-8084-A941-BA97-2132BA9A783A}"/>
                </a:ext>
              </a:extLst>
            </p:cNvPr>
            <p:cNvSpPr txBox="1"/>
            <p:nvPr/>
          </p:nvSpPr>
          <p:spPr>
            <a:xfrm>
              <a:off x="6950542" y="5798560"/>
              <a:ext cx="33201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Vectorize</a:t>
              </a:r>
              <a:r>
                <a:rPr lang="en-US" dirty="0"/>
                <a:t> lower-level algorithms and feed more particles at once</a:t>
              </a: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BF32C5B4-0824-8849-94D9-80F17A1CCCEF}"/>
              </a:ext>
            </a:extLst>
          </p:cNvPr>
          <p:cNvGrpSpPr/>
          <p:nvPr/>
        </p:nvGrpSpPr>
        <p:grpSpPr>
          <a:xfrm>
            <a:off x="9541565" y="2582869"/>
            <a:ext cx="2221791" cy="3736888"/>
            <a:chOff x="9541565" y="2582869"/>
            <a:chExt cx="2221791" cy="3736888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DD5B0C0-0511-F94F-9337-5EAEAB440DDB}"/>
                </a:ext>
              </a:extLst>
            </p:cNvPr>
            <p:cNvSpPr/>
            <p:nvPr/>
          </p:nvSpPr>
          <p:spPr>
            <a:xfrm>
              <a:off x="10368093" y="3519618"/>
              <a:ext cx="1395263" cy="74212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Stage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D6032D33-E276-5349-99BD-8ECF2929661A}"/>
                </a:ext>
              </a:extLst>
            </p:cNvPr>
            <p:cNvSpPr/>
            <p:nvPr/>
          </p:nvSpPr>
          <p:spPr>
            <a:xfrm>
              <a:off x="10368092" y="4548627"/>
              <a:ext cx="1395263" cy="74212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Stage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FDDDCBA0-26B5-744C-A3EB-0406C8030F93}"/>
                </a:ext>
              </a:extLst>
            </p:cNvPr>
            <p:cNvSpPr/>
            <p:nvPr/>
          </p:nvSpPr>
          <p:spPr>
            <a:xfrm>
              <a:off x="10368091" y="5577636"/>
              <a:ext cx="1395263" cy="74212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Stage</a:t>
              </a:r>
            </a:p>
          </p:txBody>
        </p:sp>
        <p:cxnSp>
          <p:nvCxnSpPr>
            <p:cNvPr id="167" name="Straight Arrow Connector 166">
              <a:extLst>
                <a:ext uri="{FF2B5EF4-FFF2-40B4-BE49-F238E27FC236}">
                  <a16:creationId xmlns:a16="http://schemas.microsoft.com/office/drawing/2014/main" id="{00BC7A76-7C2B-8C43-A506-2C6AFB24F742}"/>
                </a:ext>
              </a:extLst>
            </p:cNvPr>
            <p:cNvCxnSpPr>
              <a:cxnSpLocks/>
              <a:stCxn id="72" idx="3"/>
              <a:endCxn id="91" idx="1"/>
            </p:cNvCxnSpPr>
            <p:nvPr/>
          </p:nvCxnSpPr>
          <p:spPr>
            <a:xfrm flipV="1">
              <a:off x="9541565" y="3890679"/>
              <a:ext cx="826528" cy="4763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472BE9CD-69CB-A941-8667-25A495477AE9}"/>
                </a:ext>
              </a:extLst>
            </p:cNvPr>
            <p:cNvCxnSpPr>
              <a:cxnSpLocks/>
              <a:stCxn id="82" idx="3"/>
              <a:endCxn id="92" idx="1"/>
            </p:cNvCxnSpPr>
            <p:nvPr/>
          </p:nvCxnSpPr>
          <p:spPr>
            <a:xfrm flipV="1">
              <a:off x="9541565" y="4919688"/>
              <a:ext cx="826527" cy="125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id="{73782553-6342-4445-822C-96EFAA684AD2}"/>
                </a:ext>
              </a:extLst>
            </p:cNvPr>
            <p:cNvCxnSpPr>
              <a:cxnSpLocks/>
              <a:stCxn id="85" idx="3"/>
              <a:endCxn id="93" idx="1"/>
            </p:cNvCxnSpPr>
            <p:nvPr/>
          </p:nvCxnSpPr>
          <p:spPr>
            <a:xfrm>
              <a:off x="9541565" y="5502639"/>
              <a:ext cx="826526" cy="4460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9BE69907-BB72-5F4D-A3E6-7279AB482FE8}"/>
                </a:ext>
              </a:extLst>
            </p:cNvPr>
            <p:cNvSpPr txBox="1"/>
            <p:nvPr/>
          </p:nvSpPr>
          <p:spPr>
            <a:xfrm>
              <a:off x="10368091" y="2582869"/>
              <a:ext cx="13952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Buffer outputs to next stages</a:t>
              </a:r>
            </a:p>
          </p:txBody>
        </p:sp>
      </p:grpSp>
      <p:sp>
        <p:nvSpPr>
          <p:cNvPr id="188" name="Footer Placeholder 187">
            <a:extLst>
              <a:ext uri="{FF2B5EF4-FFF2-40B4-BE49-F238E27FC236}">
                <a16:creationId xmlns:a16="http://schemas.microsoft.com/office/drawing/2014/main" id="{E2FFC1ED-C070-3449-A34E-EBD362D8A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 top to bottom vectorization approach, CHEP'18</a:t>
            </a:r>
          </a:p>
        </p:txBody>
      </p:sp>
      <p:sp>
        <p:nvSpPr>
          <p:cNvPr id="189" name="Slide Number Placeholder 188">
            <a:extLst>
              <a:ext uri="{FF2B5EF4-FFF2-40B4-BE49-F238E27FC236}">
                <a16:creationId xmlns:a16="http://schemas.microsoft.com/office/drawing/2014/main" id="{6139C97F-1373-5844-B9C8-1353D4DD9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4</a:t>
            </a:fld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2F4C781-8A86-B84B-A095-1726FE6B4A31}"/>
              </a:ext>
            </a:extLst>
          </p:cNvPr>
          <p:cNvSpPr txBox="1"/>
          <p:nvPr/>
        </p:nvSpPr>
        <p:spPr>
          <a:xfrm>
            <a:off x="234313" y="4097085"/>
            <a:ext cx="20191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To which extent?</a:t>
            </a:r>
          </a:p>
          <a:p>
            <a:r>
              <a:rPr lang="en-US" dirty="0">
                <a:solidFill>
                  <a:srgbClr val="002060"/>
                </a:solidFill>
              </a:rPr>
              <a:t>Potential benefits?</a:t>
            </a:r>
          </a:p>
          <a:p>
            <a:r>
              <a:rPr lang="en-US" dirty="0">
                <a:solidFill>
                  <a:srgbClr val="002060"/>
                </a:solidFill>
              </a:rPr>
              <a:t>Programmability?</a:t>
            </a:r>
          </a:p>
          <a:p>
            <a:r>
              <a:rPr lang="en-US" dirty="0">
                <a:solidFill>
                  <a:srgbClr val="002060"/>
                </a:solidFill>
              </a:rPr>
              <a:t>Maintainability?</a:t>
            </a:r>
          </a:p>
          <a:p>
            <a:r>
              <a:rPr lang="en-US" dirty="0">
                <a:solidFill>
                  <a:srgbClr val="FF0000"/>
                </a:solidFill>
              </a:rPr>
              <a:t>-&gt; </a:t>
            </a:r>
            <a:r>
              <a:rPr lang="en-US" dirty="0" err="1">
                <a:solidFill>
                  <a:srgbClr val="FF0000"/>
                </a:solidFill>
              </a:rPr>
              <a:t>GeantV</a:t>
            </a:r>
            <a:r>
              <a:rPr lang="en-US" dirty="0">
                <a:solidFill>
                  <a:srgbClr val="FF0000"/>
                </a:solidFill>
              </a:rPr>
              <a:t> R&amp;D</a:t>
            </a:r>
          </a:p>
        </p:txBody>
      </p:sp>
    </p:spTree>
    <p:extLst>
      <p:ext uri="{BB962C8B-B14F-4D97-AF65-F5344CB8AC3E}">
        <p14:creationId xmlns:p14="http://schemas.microsoft.com/office/powerpoint/2010/main" val="51401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/>
          <p:cNvSpPr/>
          <p:nvPr/>
        </p:nvSpPr>
        <p:spPr>
          <a:xfrm>
            <a:off x="743259" y="4452730"/>
            <a:ext cx="1391405" cy="39254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Stage buffer</a:t>
            </a:r>
          </a:p>
        </p:txBody>
      </p:sp>
      <p:sp>
        <p:nvSpPr>
          <p:cNvPr id="109" name="Curved Down Arrow 108"/>
          <p:cNvSpPr/>
          <p:nvPr/>
        </p:nvSpPr>
        <p:spPr>
          <a:xfrm>
            <a:off x="4672135" y="2836790"/>
            <a:ext cx="515045" cy="378439"/>
          </a:xfrm>
          <a:prstGeom prst="curvedDownArrow">
            <a:avLst>
              <a:gd name="adj1" fmla="val 25000"/>
              <a:gd name="adj2" fmla="val 68049"/>
              <a:gd name="adj3" fmla="val 433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Curved Down Arrow 20"/>
          <p:cNvSpPr/>
          <p:nvPr/>
        </p:nvSpPr>
        <p:spPr>
          <a:xfrm>
            <a:off x="4157652" y="2586841"/>
            <a:ext cx="515045" cy="378439"/>
          </a:xfrm>
          <a:prstGeom prst="curvedDownArrow">
            <a:avLst>
              <a:gd name="adj1" fmla="val 25000"/>
              <a:gd name="adj2" fmla="val 68049"/>
              <a:gd name="adj3" fmla="val 433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732555" y="2736194"/>
            <a:ext cx="2660072" cy="65692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rgbClr val="002060"/>
                </a:solidFill>
              </a:rPr>
              <a:t>SimulationStage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04" name="Curved Down Arrow 103"/>
          <p:cNvSpPr/>
          <p:nvPr/>
        </p:nvSpPr>
        <p:spPr>
          <a:xfrm>
            <a:off x="5185140" y="3086655"/>
            <a:ext cx="515045" cy="378439"/>
          </a:xfrm>
          <a:prstGeom prst="curvedDownArrow">
            <a:avLst>
              <a:gd name="adj1" fmla="val 25000"/>
              <a:gd name="adj2" fmla="val 68049"/>
              <a:gd name="adj3" fmla="val 433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210811" y="3021761"/>
            <a:ext cx="269432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virtual </a:t>
            </a:r>
            <a:r>
              <a:rPr lang="en-US" b="1" dirty="0" err="1">
                <a:solidFill>
                  <a:prstClr val="black"/>
                </a:solidFill>
              </a:rPr>
              <a:t>DoIt</a:t>
            </a:r>
            <a:r>
              <a:rPr lang="en-US" b="1" dirty="0">
                <a:solidFill>
                  <a:prstClr val="black"/>
                </a:solidFill>
              </a:rPr>
              <a:t>(</a:t>
            </a:r>
            <a:r>
              <a:rPr lang="en-US" b="1" dirty="0" err="1">
                <a:solidFill>
                  <a:srgbClr val="3176CB"/>
                </a:solidFill>
              </a:rPr>
              <a:t>std</a:t>
            </a:r>
            <a:r>
              <a:rPr lang="en-US" b="1" dirty="0">
                <a:solidFill>
                  <a:srgbClr val="3176CB"/>
                </a:solidFill>
              </a:rPr>
              <a:t>::vector&lt;Track*&gt;</a:t>
            </a:r>
            <a:r>
              <a:rPr lang="en-US" b="1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16727" y="2985735"/>
            <a:ext cx="2660072" cy="65692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rgbClr val="002060"/>
                </a:solidFill>
              </a:rPr>
              <a:t>SimulationStage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85227" y="1967051"/>
            <a:ext cx="2010539" cy="5680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2060"/>
                </a:solidFill>
              </a:rPr>
              <a:t>Handler 1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685227" y="3130834"/>
            <a:ext cx="2010539" cy="876095"/>
            <a:chOff x="5717038" y="1541929"/>
            <a:chExt cx="2010538" cy="876095"/>
          </a:xfrm>
        </p:grpSpPr>
        <p:sp>
          <p:nvSpPr>
            <p:cNvPr id="11" name="Rectangle 10"/>
            <p:cNvSpPr/>
            <p:nvPr/>
          </p:nvSpPr>
          <p:spPr>
            <a:xfrm>
              <a:off x="5717038" y="1541929"/>
              <a:ext cx="2010538" cy="568036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rgbClr val="002060"/>
                  </a:solidFill>
                </a:rPr>
                <a:t>Handler “i”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717038" y="2109965"/>
              <a:ext cx="2010538" cy="308059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rgbClr val="FF0000"/>
                  </a:solidFill>
                </a:rPr>
                <a:t>Basketizer</a:t>
              </a:r>
              <a:r>
                <a:rPr lang="en-US" dirty="0">
                  <a:solidFill>
                    <a:srgbClr val="FF0000"/>
                  </a:solidFill>
                </a:rPr>
                <a:t> “I”</a:t>
              </a:r>
            </a:p>
          </p:txBody>
        </p:sp>
      </p:grpSp>
      <p:cxnSp>
        <p:nvCxnSpPr>
          <p:cNvPr id="17" name="Straight Arrow Connector 16"/>
          <p:cNvCxnSpPr>
            <a:stCxn id="105" idx="3"/>
            <a:endCxn id="11" idx="1"/>
          </p:cNvCxnSpPr>
          <p:nvPr/>
        </p:nvCxnSpPr>
        <p:spPr>
          <a:xfrm flipV="1">
            <a:off x="5361719" y="3414851"/>
            <a:ext cx="1323508" cy="1348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44715" y="2805741"/>
            <a:ext cx="213194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Select(</a:t>
            </a:r>
            <a:r>
              <a:rPr lang="en-US">
                <a:solidFill>
                  <a:srgbClr val="FF0000"/>
                </a:solidFill>
              </a:rPr>
              <a:t>track</a:t>
            </a:r>
            <a:r>
              <a:rPr lang="en-US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193374" y="2115718"/>
            <a:ext cx="223611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virtual </a:t>
            </a:r>
          </a:p>
          <a:p>
            <a:r>
              <a:rPr lang="en-US" b="1" dirty="0" err="1">
                <a:solidFill>
                  <a:prstClr val="black"/>
                </a:solidFill>
              </a:rPr>
              <a:t>DoIt</a:t>
            </a:r>
            <a:r>
              <a:rPr lang="en-US" b="1" dirty="0">
                <a:solidFill>
                  <a:prstClr val="black"/>
                </a:solidFill>
              </a:rPr>
              <a:t>(</a:t>
            </a:r>
            <a:r>
              <a:rPr lang="en-US" b="1" dirty="0">
                <a:solidFill>
                  <a:srgbClr val="FF0000"/>
                </a:solidFill>
              </a:rPr>
              <a:t>Track*</a:t>
            </a:r>
            <a:r>
              <a:rPr lang="en-US" b="1" dirty="0">
                <a:solidFill>
                  <a:prstClr val="black"/>
                </a:solidFill>
              </a:rPr>
              <a:t>)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8695766" y="2115723"/>
            <a:ext cx="669879" cy="410887"/>
            <a:chOff x="5008613" y="3456033"/>
            <a:chExt cx="669878" cy="410886"/>
          </a:xfrm>
        </p:grpSpPr>
        <p:grpSp>
          <p:nvGrpSpPr>
            <p:cNvPr id="54" name="Group 53"/>
            <p:cNvGrpSpPr/>
            <p:nvPr/>
          </p:nvGrpSpPr>
          <p:grpSpPr>
            <a:xfrm>
              <a:off x="5008613" y="3456033"/>
              <a:ext cx="669878" cy="410886"/>
              <a:chOff x="4393731" y="1254332"/>
              <a:chExt cx="669878" cy="410886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4393731" y="1254332"/>
                <a:ext cx="6698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scalar</a:t>
                </a: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4578767" y="1510024"/>
                <a:ext cx="155194" cy="15519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70C0"/>
                  </a:solidFill>
                </a:endParaRPr>
              </a:p>
            </p:txBody>
          </p:sp>
        </p:grpSp>
        <p:cxnSp>
          <p:nvCxnSpPr>
            <p:cNvPr id="64" name="Straight Connector 63"/>
            <p:cNvCxnSpPr/>
            <p:nvPr/>
          </p:nvCxnSpPr>
          <p:spPr>
            <a:xfrm>
              <a:off x="5085471" y="3797234"/>
              <a:ext cx="37039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8695766" y="3169529"/>
            <a:ext cx="669879" cy="410887"/>
            <a:chOff x="4990141" y="3456033"/>
            <a:chExt cx="669878" cy="410886"/>
          </a:xfrm>
        </p:grpSpPr>
        <p:grpSp>
          <p:nvGrpSpPr>
            <p:cNvPr id="68" name="Group 67"/>
            <p:cNvGrpSpPr/>
            <p:nvPr/>
          </p:nvGrpSpPr>
          <p:grpSpPr>
            <a:xfrm>
              <a:off x="4990141" y="3456033"/>
              <a:ext cx="669878" cy="410886"/>
              <a:chOff x="4375259" y="1254332"/>
              <a:chExt cx="669878" cy="410886"/>
            </a:xfrm>
          </p:grpSpPr>
          <p:sp>
            <p:nvSpPr>
              <p:cNvPr id="73" name="TextBox 72"/>
              <p:cNvSpPr txBox="1"/>
              <p:nvPr/>
            </p:nvSpPr>
            <p:spPr>
              <a:xfrm>
                <a:off x="4375259" y="1254332"/>
                <a:ext cx="6698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070C0"/>
                    </a:solidFill>
                  </a:rPr>
                  <a:t>vector</a:t>
                </a: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4578767" y="1510024"/>
                <a:ext cx="155194" cy="155194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70C0"/>
                  </a:solidFill>
                </a:endParaRPr>
              </a:p>
            </p:txBody>
          </p:sp>
        </p:grpSp>
        <p:cxnSp>
          <p:nvCxnSpPr>
            <p:cNvPr id="69" name="Straight Connector 68"/>
            <p:cNvCxnSpPr/>
            <p:nvPr/>
          </p:nvCxnSpPr>
          <p:spPr>
            <a:xfrm>
              <a:off x="5083541" y="3716561"/>
              <a:ext cx="37039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5085470" y="3764788"/>
              <a:ext cx="37039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5085471" y="3811088"/>
              <a:ext cx="37039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5081462" y="3859315"/>
              <a:ext cx="37039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4" name="Straight Arrow Connector 83"/>
          <p:cNvCxnSpPr>
            <a:stCxn id="105" idx="3"/>
            <a:endCxn id="6" idx="1"/>
          </p:cNvCxnSpPr>
          <p:nvPr/>
        </p:nvCxnSpPr>
        <p:spPr>
          <a:xfrm flipV="1">
            <a:off x="5361719" y="2251069"/>
            <a:ext cx="1323508" cy="1298659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8566886" y="1001699"/>
            <a:ext cx="3225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0070C0"/>
                </a:solidFill>
              </a:rPr>
              <a:t>Both scalar/vector flow are supported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2701647" y="3221264"/>
            <a:ext cx="2660072" cy="65692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rgbClr val="002060"/>
                </a:solidFill>
              </a:rPr>
              <a:t>SimulationStage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881802" y="4605130"/>
            <a:ext cx="1391405" cy="39254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>
                <a:solidFill>
                  <a:srgbClr val="C00000"/>
                </a:solidFill>
              </a:rPr>
              <a:t>Stage buffer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3186567" y="3468772"/>
            <a:ext cx="2660072" cy="65692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rgbClr val="002060"/>
                </a:solidFill>
              </a:rPr>
              <a:t>SimulationStage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23825" y="6492875"/>
            <a:ext cx="2743200" cy="365125"/>
          </a:xfrm>
        </p:spPr>
        <p:txBody>
          <a:bodyPr/>
          <a:lstStyle/>
          <a:p>
            <a:fld id="{7BBDC32D-42F1-134B-A1AD-9507E135B2A8}" type="slidenum">
              <a:rPr lang="en-US" sz="1333">
                <a:solidFill>
                  <a:schemeClr val="tx1"/>
                </a:solidFill>
                <a:latin typeface="Clear Sans" charset="0"/>
                <a:ea typeface="Clear Sans" charset="0"/>
                <a:cs typeface="Clear Sans" charset="0"/>
              </a:rPr>
              <a:pPr/>
              <a:t>5</a:t>
            </a:fld>
            <a:endParaRPr lang="en-US" sz="1333" dirty="0">
              <a:solidFill>
                <a:schemeClr val="tx1"/>
              </a:solidFill>
              <a:latin typeface="Clear Sans" charset="0"/>
              <a:ea typeface="Clear Sans" charset="0"/>
              <a:cs typeface="Clear Sans" charset="0"/>
            </a:endParaRPr>
          </a:p>
        </p:txBody>
      </p:sp>
      <p:sp>
        <p:nvSpPr>
          <p:cNvPr id="115" name="Title 114"/>
          <p:cNvSpPr>
            <a:spLocks noGrp="1"/>
          </p:cNvSpPr>
          <p:nvPr>
            <p:ph type="title" idx="4294967295"/>
          </p:nvPr>
        </p:nvSpPr>
        <p:spPr>
          <a:xfrm>
            <a:off x="810401" y="131880"/>
            <a:ext cx="11094728" cy="132556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GeantV</a:t>
            </a:r>
            <a:r>
              <a:rPr lang="en-US" dirty="0">
                <a:solidFill>
                  <a:schemeClr val="tx1"/>
                </a:solidFill>
              </a:rPr>
              <a:t> version3 workflow</a:t>
            </a:r>
          </a:p>
        </p:txBody>
      </p:sp>
      <p:sp>
        <p:nvSpPr>
          <p:cNvPr id="82" name="Rectangle 81"/>
          <p:cNvSpPr/>
          <p:nvPr/>
        </p:nvSpPr>
        <p:spPr>
          <a:xfrm>
            <a:off x="1034202" y="4757530"/>
            <a:ext cx="1391405" cy="39254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Stage buffer</a:t>
            </a:r>
          </a:p>
        </p:txBody>
      </p:sp>
      <p:sp>
        <p:nvSpPr>
          <p:cNvPr id="85" name="Rectangle 84"/>
          <p:cNvSpPr/>
          <p:nvPr/>
        </p:nvSpPr>
        <p:spPr>
          <a:xfrm>
            <a:off x="1186602" y="4909930"/>
            <a:ext cx="1391405" cy="39254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Stage buffer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603905" y="4991829"/>
            <a:ext cx="150413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</a:rPr>
              <a:t>GeantTrack</a:t>
            </a:r>
            <a:r>
              <a:rPr lang="en-US" dirty="0">
                <a:solidFill>
                  <a:prstClr val="black"/>
                </a:solidFill>
              </a:rPr>
              <a:t> *</a:t>
            </a:r>
          </a:p>
        </p:txBody>
      </p:sp>
      <p:cxnSp>
        <p:nvCxnSpPr>
          <p:cNvPr id="40" name="Curved Connector 39"/>
          <p:cNvCxnSpPr>
            <a:stCxn id="85" idx="0"/>
            <a:endCxn id="108" idx="1"/>
          </p:cNvCxnSpPr>
          <p:nvPr/>
        </p:nvCxnSpPr>
        <p:spPr>
          <a:xfrm rot="5400000" flipH="1" flipV="1">
            <a:off x="1978090" y="3701453"/>
            <a:ext cx="1112695" cy="1304263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urved Connector 109"/>
          <p:cNvCxnSpPr>
            <a:stCxn id="82" idx="0"/>
            <a:endCxn id="105" idx="1"/>
          </p:cNvCxnSpPr>
          <p:nvPr/>
        </p:nvCxnSpPr>
        <p:spPr>
          <a:xfrm rot="5400000" flipH="1" flipV="1">
            <a:off x="1611873" y="3667758"/>
            <a:ext cx="1207803" cy="971743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>
            <a:stCxn id="106" idx="0"/>
            <a:endCxn id="4" idx="1"/>
          </p:cNvCxnSpPr>
          <p:nvPr/>
        </p:nvCxnSpPr>
        <p:spPr>
          <a:xfrm rot="5400000" flipH="1" flipV="1">
            <a:off x="1251650" y="3640054"/>
            <a:ext cx="1290932" cy="639223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urved Connector 113"/>
          <p:cNvCxnSpPr>
            <a:stCxn id="113" idx="0"/>
            <a:endCxn id="107" idx="1"/>
          </p:cNvCxnSpPr>
          <p:nvPr/>
        </p:nvCxnSpPr>
        <p:spPr>
          <a:xfrm rot="5400000" flipH="1" flipV="1">
            <a:off x="891724" y="3611896"/>
            <a:ext cx="1388073" cy="293595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1363145" y="2384748"/>
            <a:ext cx="3783427" cy="1027625"/>
            <a:chOff x="1578292" y="1882734"/>
            <a:chExt cx="3783427" cy="1027625"/>
          </a:xfrm>
        </p:grpSpPr>
        <p:cxnSp>
          <p:nvCxnSpPr>
            <p:cNvPr id="44" name="Straight Connector 43"/>
            <p:cNvCxnSpPr/>
            <p:nvPr/>
          </p:nvCxnSpPr>
          <p:spPr>
            <a:xfrm flipV="1">
              <a:off x="1597898" y="1882734"/>
              <a:ext cx="0" cy="102762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578292" y="1899882"/>
              <a:ext cx="3783427" cy="115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1732555" y="2358642"/>
            <a:ext cx="2160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4472C4"/>
                </a:solidFill>
              </a:rPr>
              <a:t>GeantPropagator</a:t>
            </a:r>
            <a:endParaRPr lang="en-US" dirty="0">
              <a:solidFill>
                <a:srgbClr val="4472C4"/>
              </a:solidFill>
            </a:endParaRPr>
          </a:p>
        </p:txBody>
      </p:sp>
      <p:sp>
        <p:nvSpPr>
          <p:cNvPr id="122" name="Down Arrow 121"/>
          <p:cNvSpPr/>
          <p:nvPr/>
        </p:nvSpPr>
        <p:spPr>
          <a:xfrm>
            <a:off x="5573567" y="4138275"/>
            <a:ext cx="266988" cy="12897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U-Turn Arrow 122"/>
          <p:cNvSpPr/>
          <p:nvPr/>
        </p:nvSpPr>
        <p:spPr>
          <a:xfrm rot="16200000">
            <a:off x="295485" y="4524801"/>
            <a:ext cx="1185183" cy="1202403"/>
          </a:xfrm>
          <a:prstGeom prst="uturnArrow">
            <a:avLst>
              <a:gd name="adj1" fmla="val 9192"/>
              <a:gd name="adj2" fmla="val 10737"/>
              <a:gd name="adj3" fmla="val 22057"/>
              <a:gd name="adj4" fmla="val 19165"/>
              <a:gd name="adj5" fmla="val 347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44" name="Group 143"/>
          <p:cNvGrpSpPr/>
          <p:nvPr/>
        </p:nvGrpSpPr>
        <p:grpSpPr>
          <a:xfrm>
            <a:off x="1514756" y="5432315"/>
            <a:ext cx="5660931" cy="490084"/>
            <a:chOff x="1514755" y="5432315"/>
            <a:chExt cx="5660931" cy="490084"/>
          </a:xfrm>
        </p:grpSpPr>
        <p:sp>
          <p:nvSpPr>
            <p:cNvPr id="95" name="Rectangle 94"/>
            <p:cNvSpPr/>
            <p:nvPr/>
          </p:nvSpPr>
          <p:spPr>
            <a:xfrm>
              <a:off x="1514755" y="5439483"/>
              <a:ext cx="5660931" cy="482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r"/>
              <a:r>
                <a:rPr lang="en-US" b="1" dirty="0">
                  <a:solidFill>
                    <a:srgbClr val="C00000"/>
                  </a:solidFill>
                </a:rPr>
                <a:t>Priority filter</a:t>
              </a: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1517889" y="5432315"/>
              <a:ext cx="758451" cy="482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dirty="0" err="1">
                  <a:solidFill>
                    <a:srgbClr val="C00000"/>
                  </a:solidFill>
                </a:rPr>
                <a:t>gen</a:t>
              </a:r>
              <a:r>
                <a:rPr lang="en-US" baseline="-25000" dirty="0" err="1">
                  <a:solidFill>
                    <a:srgbClr val="C00000"/>
                  </a:solidFill>
                </a:rPr>
                <a:t>N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2311720" y="5439483"/>
              <a:ext cx="758451" cy="482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mr-IN" dirty="0">
                  <a:solidFill>
                    <a:srgbClr val="C00000"/>
                  </a:solidFill>
                </a:rPr>
                <a:t>…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3920892" y="5432315"/>
              <a:ext cx="758451" cy="482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gen</a:t>
              </a:r>
              <a:r>
                <a:rPr lang="en-US" baseline="-25000" dirty="0">
                  <a:solidFill>
                    <a:srgbClr val="C00000"/>
                  </a:solidFill>
                </a:rPr>
                <a:t>0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3739469" y="6044671"/>
            <a:ext cx="1306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primaries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711022" y="6050010"/>
            <a:ext cx="1769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secondaries</a:t>
            </a:r>
            <a:r>
              <a:rPr lang="mr-IN" dirty="0">
                <a:solidFill>
                  <a:srgbClr val="C00000"/>
                </a:solidFill>
              </a:rPr>
              <a:t>…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7740603" y="5377078"/>
            <a:ext cx="873117" cy="599823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rgbClr val="002060"/>
                </a:solidFill>
              </a:rPr>
              <a:t>Event server</a:t>
            </a:r>
            <a:endParaRPr lang="en-US" sz="1400" dirty="0">
              <a:solidFill>
                <a:srgbClr val="002060"/>
              </a:solidFill>
            </a:endParaRPr>
          </a:p>
        </p:txBody>
      </p:sp>
      <p:cxnSp>
        <p:nvCxnSpPr>
          <p:cNvPr id="151" name="Straight Arrow Connector 150"/>
          <p:cNvCxnSpPr>
            <a:stCxn id="149" idx="1"/>
            <a:endCxn id="95" idx="3"/>
          </p:cNvCxnSpPr>
          <p:nvPr/>
        </p:nvCxnSpPr>
        <p:spPr>
          <a:xfrm flipH="1">
            <a:off x="7175687" y="5676989"/>
            <a:ext cx="564916" cy="3952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urved Connector 151"/>
          <p:cNvCxnSpPr>
            <a:stCxn id="107" idx="1"/>
            <a:endCxn id="106" idx="0"/>
          </p:cNvCxnSpPr>
          <p:nvPr/>
        </p:nvCxnSpPr>
        <p:spPr>
          <a:xfrm rot="10800000" flipV="1">
            <a:off x="1577505" y="3064657"/>
            <a:ext cx="155051" cy="1540473"/>
          </a:xfrm>
          <a:prstGeom prst="curvedConnector2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urved Connector 154"/>
          <p:cNvCxnSpPr>
            <a:stCxn id="4" idx="1"/>
            <a:endCxn id="82" idx="0"/>
          </p:cNvCxnSpPr>
          <p:nvPr/>
        </p:nvCxnSpPr>
        <p:spPr>
          <a:xfrm rot="10800000" flipV="1">
            <a:off x="1729906" y="3314198"/>
            <a:ext cx="486823" cy="1443332"/>
          </a:xfrm>
          <a:prstGeom prst="curvedConnector2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urved Connector 157"/>
          <p:cNvCxnSpPr>
            <a:stCxn id="105" idx="1"/>
          </p:cNvCxnSpPr>
          <p:nvPr/>
        </p:nvCxnSpPr>
        <p:spPr>
          <a:xfrm rot="10800000" flipV="1">
            <a:off x="1882306" y="3549727"/>
            <a:ext cx="819343" cy="1360203"/>
          </a:xfrm>
          <a:prstGeom prst="curvedConnector2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77655" y="6451950"/>
            <a:ext cx="3255275" cy="365125"/>
          </a:xfrm>
        </p:spPr>
        <p:txBody>
          <a:bodyPr/>
          <a:lstStyle/>
          <a:p>
            <a:pPr algn="l"/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Clear Sans" charset="0"/>
                <a:ea typeface="Clear Sans" charset="0"/>
                <a:cs typeface="Clear Sans" charset="0"/>
              </a:rPr>
              <a:t>A top to bottom vectorization approach, CHEP'18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7733" y="5007902"/>
            <a:ext cx="2775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3176CB"/>
                </a:solidFill>
              </a:rPr>
              <a:t>serving tracks for ALL threads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7897733" y="3990275"/>
            <a:ext cx="22819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3176CB"/>
                </a:solidFill>
              </a:rPr>
              <a:t>threads of the same propagator collaborate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708147" y="5833981"/>
            <a:ext cx="2924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3176CB"/>
                </a:solidFill>
              </a:rPr>
              <a:t>policy to consume showers first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3161961" y="5432313"/>
            <a:ext cx="758451" cy="482916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gen</a:t>
            </a:r>
            <a:r>
              <a:rPr lang="en-US" baseline="-25000" dirty="0">
                <a:solidFill>
                  <a:srgbClr val="C00000"/>
                </a:solidFill>
              </a:rPr>
              <a:t>1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47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7A643-4290-EC48-9397-4A383601A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bottom view: core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7178A-6741-ED4E-84DF-4BD3AD1AE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346635" cy="1447662"/>
          </a:xfrm>
        </p:spPr>
        <p:txBody>
          <a:bodyPr>
            <a:normAutofit/>
          </a:bodyPr>
          <a:lstStyle/>
          <a:p>
            <a:r>
              <a:rPr lang="en-US" sz="2400" dirty="0"/>
              <a:t>Vectorization of low-level algorithms</a:t>
            </a:r>
          </a:p>
          <a:p>
            <a:pPr lvl="1"/>
            <a:r>
              <a:rPr lang="en-US" sz="2000" dirty="0"/>
              <a:t>Geometry (</a:t>
            </a:r>
            <a:r>
              <a:rPr lang="en-US" sz="2000" dirty="0" err="1"/>
              <a:t>M.Gheata</a:t>
            </a:r>
            <a:r>
              <a:rPr lang="en-US" sz="2000" dirty="0"/>
              <a:t> </a:t>
            </a:r>
            <a:r>
              <a:rPr lang="en-US" sz="2000" dirty="0">
                <a:hlinkClick r:id="rId2"/>
              </a:rPr>
              <a:t>talk</a:t>
            </a:r>
            <a:r>
              <a:rPr lang="en-US" sz="2000" dirty="0"/>
              <a:t>), physics (M. </a:t>
            </a:r>
            <a:r>
              <a:rPr lang="en-US" sz="2000" dirty="0" err="1"/>
              <a:t>Bandieramonte</a:t>
            </a:r>
            <a:r>
              <a:rPr lang="en-US" sz="2000" dirty="0"/>
              <a:t> </a:t>
            </a:r>
            <a:r>
              <a:rPr lang="en-US" sz="2000" dirty="0">
                <a:hlinkClick r:id="rId3"/>
              </a:rPr>
              <a:t>talk</a:t>
            </a:r>
            <a:r>
              <a:rPr lang="en-US" sz="2000" dirty="0"/>
              <a:t>), propagation in field</a:t>
            </a:r>
          </a:p>
          <a:p>
            <a:pPr lvl="1"/>
            <a:r>
              <a:rPr lang="en-US" sz="2000" dirty="0" err="1"/>
              <a:t>Vectorizing</a:t>
            </a:r>
            <a:r>
              <a:rPr lang="en-US" sz="2000" dirty="0"/>
              <a:t> on multi-particle inputs, but also on internal loops when possible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E44402A-78A8-0E4D-9091-37453485DA65}"/>
              </a:ext>
            </a:extLst>
          </p:cNvPr>
          <p:cNvGrpSpPr/>
          <p:nvPr/>
        </p:nvGrpSpPr>
        <p:grpSpPr>
          <a:xfrm>
            <a:off x="574473" y="3084099"/>
            <a:ext cx="4880427" cy="3379304"/>
            <a:chOff x="212035" y="3208520"/>
            <a:chExt cx="4863548" cy="343572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3F28BC7-EE3E-B243-B673-638504BF14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2035" y="3208520"/>
              <a:ext cx="4863548" cy="343572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903F9D4-27AE-A942-9BFA-1FBCC8CD692F}"/>
                </a:ext>
              </a:extLst>
            </p:cNvPr>
            <p:cNvSpPr txBox="1"/>
            <p:nvPr/>
          </p:nvSpPr>
          <p:spPr>
            <a:xfrm>
              <a:off x="1470991" y="3408224"/>
              <a:ext cx="29154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Trapezoid benchmark on Xeon Phi (AVX-512 double) 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C655136-FA96-334C-93A6-9E8DAC8740BE}"/>
                </a:ext>
              </a:extLst>
            </p:cNvPr>
            <p:cNvGrpSpPr/>
            <p:nvPr/>
          </p:nvGrpSpPr>
          <p:grpSpPr>
            <a:xfrm>
              <a:off x="3366052" y="4085728"/>
              <a:ext cx="1709531" cy="951971"/>
              <a:chOff x="3366052" y="4085728"/>
              <a:chExt cx="1709531" cy="95197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E2CA59F-08CC-8549-9655-587EAC40AEAC}"/>
                  </a:ext>
                </a:extLst>
              </p:cNvPr>
              <p:cNvGrpSpPr/>
              <p:nvPr/>
            </p:nvGrpSpPr>
            <p:grpSpPr>
              <a:xfrm>
                <a:off x="3366052" y="4085728"/>
                <a:ext cx="1709531" cy="369332"/>
                <a:chOff x="2392017" y="4014131"/>
                <a:chExt cx="1709531" cy="369332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8C880CA4-8143-5A49-91AE-9B6CA62C56DA}"/>
                    </a:ext>
                  </a:extLst>
                </p:cNvPr>
                <p:cNvSpPr/>
                <p:nvPr/>
              </p:nvSpPr>
              <p:spPr>
                <a:xfrm>
                  <a:off x="2392017" y="4208706"/>
                  <a:ext cx="251792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D255BED-1881-5048-A0BE-035A8FE5956C}"/>
                    </a:ext>
                  </a:extLst>
                </p:cNvPr>
                <p:cNvSpPr txBox="1"/>
                <p:nvPr/>
              </p:nvSpPr>
              <p:spPr>
                <a:xfrm>
                  <a:off x="2643809" y="4014131"/>
                  <a:ext cx="14577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/>
                    <a:t>vectorized</a:t>
                  </a:r>
                  <a:endParaRPr lang="en-US" dirty="0"/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D90452CF-154F-B942-AB1C-7F64314DD5F0}"/>
                  </a:ext>
                </a:extLst>
              </p:cNvPr>
              <p:cNvGrpSpPr/>
              <p:nvPr/>
            </p:nvGrpSpPr>
            <p:grpSpPr>
              <a:xfrm>
                <a:off x="3366052" y="4372093"/>
                <a:ext cx="1709531" cy="369332"/>
                <a:chOff x="2392017" y="4014131"/>
                <a:chExt cx="1709531" cy="369332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7ACCF08-88AC-FC47-AD1F-96BEEB8726E0}"/>
                    </a:ext>
                  </a:extLst>
                </p:cNvPr>
                <p:cNvSpPr/>
                <p:nvPr/>
              </p:nvSpPr>
              <p:spPr>
                <a:xfrm>
                  <a:off x="2392017" y="4208706"/>
                  <a:ext cx="251792" cy="45719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854D9027-5339-7B4B-AFE2-1E826530F9DE}"/>
                    </a:ext>
                  </a:extLst>
                </p:cNvPr>
                <p:cNvSpPr txBox="1"/>
                <p:nvPr/>
              </p:nvSpPr>
              <p:spPr>
                <a:xfrm>
                  <a:off x="2643809" y="4014131"/>
                  <a:ext cx="14577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specialized</a:t>
                  </a: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3D1D799-75E6-CA4E-B37A-9B4C66779D9E}"/>
                  </a:ext>
                </a:extLst>
              </p:cNvPr>
              <p:cNvGrpSpPr/>
              <p:nvPr/>
            </p:nvGrpSpPr>
            <p:grpSpPr>
              <a:xfrm>
                <a:off x="3366052" y="4668367"/>
                <a:ext cx="1709531" cy="369332"/>
                <a:chOff x="2392017" y="4014131"/>
                <a:chExt cx="1709531" cy="369332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20CFBA17-B0BA-FE4E-9D10-798F683E8E41}"/>
                    </a:ext>
                  </a:extLst>
                </p:cNvPr>
                <p:cNvSpPr/>
                <p:nvPr/>
              </p:nvSpPr>
              <p:spPr>
                <a:xfrm>
                  <a:off x="2392017" y="4208706"/>
                  <a:ext cx="251792" cy="45719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79A3995-1084-DD4E-BDDA-C2E2BF69044F}"/>
                    </a:ext>
                  </a:extLst>
                </p:cNvPr>
                <p:cNvSpPr txBox="1"/>
                <p:nvPr/>
              </p:nvSpPr>
              <p:spPr>
                <a:xfrm>
                  <a:off x="2643809" y="4014131"/>
                  <a:ext cx="14577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unspecialized</a:t>
                  </a:r>
                </a:p>
              </p:txBody>
            </p:sp>
          </p:grpSp>
        </p:grpSp>
      </p:grpSp>
      <p:pic>
        <p:nvPicPr>
          <p:cNvPr id="1028" name="Picture 4" descr="https://lh4.googleusercontent.com/clXj7g6AZCd17Kh8SpD4PDwJlT6UTLyoddPaPsXJ4nGeyPOPoVejUOH_jXNi7hJY2QM6A2CSmUMWb8PvzgW3JPUd1eWcX451DXw4JvTEepNn8v6yFWnuaBiihgV47qamSY1idowyyKk">
            <a:extLst>
              <a:ext uri="{FF2B5EF4-FFF2-40B4-BE49-F238E27FC236}">
                <a16:creationId xmlns:a16="http://schemas.microsoft.com/office/drawing/2014/main" id="{54DBA529-5C14-8B42-A4EA-24836150C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544" y="3593384"/>
            <a:ext cx="524421" cy="12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55FA91-6021-DA4A-B41E-FD4B9C6BDE1E}"/>
              </a:ext>
            </a:extLst>
          </p:cNvPr>
          <p:cNvCxnSpPr/>
          <p:nvPr/>
        </p:nvCxnSpPr>
        <p:spPr>
          <a:xfrm flipV="1">
            <a:off x="838200" y="4324989"/>
            <a:ext cx="653554" cy="2914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66BDD951-F858-2E44-872F-7030EC691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2A73616E-5918-F144-8566-6B44BA87C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6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8390934-2D82-8344-86C8-534560BEB6B2}"/>
              </a:ext>
            </a:extLst>
          </p:cNvPr>
          <p:cNvSpPr txBox="1"/>
          <p:nvPr/>
        </p:nvSpPr>
        <p:spPr>
          <a:xfrm>
            <a:off x="10396987" y="3084099"/>
            <a:ext cx="16045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Arch specs,</a:t>
            </a:r>
          </a:p>
          <a:p>
            <a:r>
              <a:rPr lang="en-US" dirty="0"/>
              <a:t>White background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42B4305-B629-E847-9F5F-E4D9C5D99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6150" y="475533"/>
            <a:ext cx="1638300" cy="12319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5CE9CDF1-A098-BC4C-8260-66F162BAE7E1}"/>
              </a:ext>
            </a:extLst>
          </p:cNvPr>
          <p:cNvSpPr/>
          <p:nvPr/>
        </p:nvSpPr>
        <p:spPr>
          <a:xfrm>
            <a:off x="8815408" y="1707433"/>
            <a:ext cx="32271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u="sng" dirty="0">
                <a:solidFill>
                  <a:srgbClr val="7890CD"/>
                </a:solidFill>
                <a:latin typeface="Arial" panose="020B0604020202020204" pitchFamily="34" charset="0"/>
                <a:hlinkClick r:id="rId7"/>
              </a:rPr>
              <a:t>https://github.com/root-project/veccore</a:t>
            </a:r>
            <a:endParaRPr lang="en-US" sz="1400" u="sng" dirty="0">
              <a:solidFill>
                <a:srgbClr val="7890CD"/>
              </a:solidFill>
              <a:latin typeface="Arial" panose="020B0604020202020204" pitchFamily="34" charset="0"/>
            </a:endParaRPr>
          </a:p>
          <a:p>
            <a:endParaRPr lang="en-US" sz="14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784D09B-D1E2-C14A-BE06-269F53120851}"/>
              </a:ext>
            </a:extLst>
          </p:cNvPr>
          <p:cNvSpPr/>
          <p:nvPr/>
        </p:nvSpPr>
        <p:spPr>
          <a:xfrm>
            <a:off x="8815408" y="2023672"/>
            <a:ext cx="32768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u="sng" dirty="0">
                <a:solidFill>
                  <a:srgbClr val="7890CD"/>
                </a:solidFill>
                <a:latin typeface="Arial" panose="020B0604020202020204" pitchFamily="34" charset="0"/>
                <a:hlinkClick r:id="rId8"/>
              </a:rPr>
              <a:t>https://github.com/root-project/vecmath</a:t>
            </a:r>
            <a:endParaRPr lang="en-US" sz="14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5F7E1E5-B00A-C748-A7A9-5423191F1235}"/>
              </a:ext>
            </a:extLst>
          </p:cNvPr>
          <p:cNvGrpSpPr/>
          <p:nvPr/>
        </p:nvGrpSpPr>
        <p:grpSpPr>
          <a:xfrm>
            <a:off x="5683500" y="3182468"/>
            <a:ext cx="4713488" cy="3170243"/>
            <a:chOff x="5683500" y="3182468"/>
            <a:chExt cx="4713488" cy="3170243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D730B0F-7873-2E4E-8749-432EABEE7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3500" y="3194791"/>
              <a:ext cx="4713488" cy="315792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A511EB4-C0AE-4242-A425-38C42585C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489483" y="3182468"/>
              <a:ext cx="907481" cy="5224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77257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1D078-943B-634D-B32F-5B283E95E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top view: simulation stages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FC47A-86D8-EB4E-9AF9-17DA96E8A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23227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relative weight depends on the setup</a:t>
            </a:r>
          </a:p>
          <a:p>
            <a:pPr lvl="1"/>
            <a:r>
              <a:rPr lang="en-US" dirty="0"/>
              <a:t>Geometry complexity, physics list, user cuts</a:t>
            </a:r>
          </a:p>
          <a:p>
            <a:r>
              <a:rPr lang="en-US" dirty="0"/>
              <a:t>Many stages containing already </a:t>
            </a:r>
            <a:r>
              <a:rPr lang="en-US" dirty="0" err="1"/>
              <a:t>vectorized</a:t>
            </a:r>
            <a:r>
              <a:rPr lang="en-US" dirty="0"/>
              <a:t> code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Field propagation giving expected speed-up in the full flow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Not yet the case for geometry and post step action physics stage</a:t>
            </a:r>
          </a:p>
          <a:p>
            <a:r>
              <a:rPr lang="en-US" dirty="0"/>
              <a:t>Thorough benchmarking against equivalent Geant4 application ongoing</a:t>
            </a:r>
          </a:p>
          <a:p>
            <a:r>
              <a:rPr lang="en-US" dirty="0"/>
              <a:t>Current phase: performance optimizations</a:t>
            </a:r>
          </a:p>
          <a:p>
            <a:pPr lvl="1"/>
            <a:r>
              <a:rPr lang="en-US" dirty="0"/>
              <a:t>Detailed profiling to understand overheads and bottlenecks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249850-B08C-6E41-9C92-BC4FC7350B40}"/>
              </a:ext>
            </a:extLst>
          </p:cNvPr>
          <p:cNvSpPr txBox="1"/>
          <p:nvPr/>
        </p:nvSpPr>
        <p:spPr>
          <a:xfrm>
            <a:off x="6410181" y="1630017"/>
            <a:ext cx="5569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Top-level profile of </a:t>
            </a:r>
            <a:r>
              <a:rPr lang="en-US" dirty="0" err="1"/>
              <a:t>basketized</a:t>
            </a:r>
            <a:r>
              <a:rPr lang="en-US" dirty="0"/>
              <a:t> </a:t>
            </a:r>
            <a:r>
              <a:rPr lang="en-US" dirty="0" err="1"/>
              <a:t>GeantV</a:t>
            </a:r>
            <a:r>
              <a:rPr lang="en-US" dirty="0"/>
              <a:t> simulation of CMS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5D77DE2-1982-2548-BC1C-9B319A4BA8A2}"/>
              </a:ext>
            </a:extLst>
          </p:cNvPr>
          <p:cNvGrpSpPr/>
          <p:nvPr/>
        </p:nvGrpSpPr>
        <p:grpSpPr>
          <a:xfrm>
            <a:off x="6096000" y="1999349"/>
            <a:ext cx="5886162" cy="4445842"/>
            <a:chOff x="6096000" y="1999349"/>
            <a:chExt cx="5886162" cy="444584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4FB8240-324C-0147-8CC1-5CDDF29B80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0" y="1999349"/>
              <a:ext cx="5886162" cy="444584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4626428-E954-6646-801A-ED59E6AA5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48729" y="2308011"/>
              <a:ext cx="1293936" cy="1077288"/>
            </a:xfrm>
            <a:prstGeom prst="rect">
              <a:avLst/>
            </a:prstGeom>
          </p:spPr>
        </p:pic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14ABBF3-E4BE-A748-84D1-27D605EE5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8608A9A-DDE3-6948-8029-7ECD8320A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2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09A88B2-5FFB-2042-8BF8-350BD473EC34}"/>
              </a:ext>
            </a:extLst>
          </p:cNvPr>
          <p:cNvGrpSpPr/>
          <p:nvPr/>
        </p:nvGrpSpPr>
        <p:grpSpPr>
          <a:xfrm>
            <a:off x="3538329" y="1007165"/>
            <a:ext cx="8270935" cy="5709531"/>
            <a:chOff x="360176" y="418133"/>
            <a:chExt cx="8944428" cy="629856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E1A5442-6F13-4A4F-884C-0BEBD162D5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176" y="418133"/>
              <a:ext cx="8944428" cy="6298563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1CE9A6C-0F6B-6147-BF76-09FD6782A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7374" y="910047"/>
              <a:ext cx="3922985" cy="2230717"/>
            </a:xfrm>
            <a:prstGeom prst="rect">
              <a:avLst/>
            </a:prstGeom>
          </p:spPr>
        </p:pic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66F00A5C-34A7-6841-92EB-9037F3E1B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Profiling </a:t>
            </a:r>
            <a:r>
              <a:rPr lang="en-US" dirty="0" err="1"/>
              <a:t>GeantV</a:t>
            </a:r>
            <a:r>
              <a:rPr lang="en-US" dirty="0"/>
              <a:t> application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338777D-C038-4645-BC0B-C1F59BDFD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700129" cy="4351338"/>
          </a:xfrm>
        </p:spPr>
        <p:txBody>
          <a:bodyPr/>
          <a:lstStyle/>
          <a:p>
            <a:r>
              <a:rPr lang="en-US" dirty="0"/>
              <a:t>Understanding hotspots</a:t>
            </a:r>
          </a:p>
          <a:p>
            <a:r>
              <a:rPr lang="en-US" dirty="0"/>
              <a:t>Understanding </a:t>
            </a:r>
            <a:r>
              <a:rPr lang="en-US" dirty="0" err="1"/>
              <a:t>basketization</a:t>
            </a:r>
            <a:r>
              <a:rPr lang="en-US" dirty="0"/>
              <a:t> overheads</a:t>
            </a:r>
          </a:p>
          <a:p>
            <a:r>
              <a:rPr lang="en-US" dirty="0">
                <a:solidFill>
                  <a:srgbClr val="C00000"/>
                </a:solidFill>
              </a:rPr>
              <a:t>Working on reducing scalar bottlenecks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0933083-91A6-A444-A959-0A85DDB843F4}"/>
              </a:ext>
            </a:extLst>
          </p:cNvPr>
          <p:cNvCxnSpPr/>
          <p:nvPr/>
        </p:nvCxnSpPr>
        <p:spPr>
          <a:xfrm flipH="1">
            <a:off x="4704522" y="1825625"/>
            <a:ext cx="901148" cy="6790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FF846DB-E939-A046-B0C5-42422543793C}"/>
              </a:ext>
            </a:extLst>
          </p:cNvPr>
          <p:cNvCxnSpPr>
            <a:cxnSpLocks/>
          </p:cNvCxnSpPr>
          <p:nvPr/>
        </p:nvCxnSpPr>
        <p:spPr>
          <a:xfrm flipH="1">
            <a:off x="5256377" y="1825625"/>
            <a:ext cx="349293" cy="11428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09B23E7-548D-CC48-90A5-5F4C87664297}"/>
              </a:ext>
            </a:extLst>
          </p:cNvPr>
          <p:cNvSpPr txBox="1"/>
          <p:nvPr/>
        </p:nvSpPr>
        <p:spPr>
          <a:xfrm>
            <a:off x="5606457" y="1453076"/>
            <a:ext cx="1378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Spotting things we can improve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415AC5E-C5C8-F046-BB1C-28C5B2ABBA91}"/>
              </a:ext>
            </a:extLst>
          </p:cNvPr>
          <p:cNvCxnSpPr>
            <a:cxnSpLocks/>
          </p:cNvCxnSpPr>
          <p:nvPr/>
        </p:nvCxnSpPr>
        <p:spPr>
          <a:xfrm flipV="1">
            <a:off x="7858539" y="1868575"/>
            <a:ext cx="1826273" cy="5955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4B840B2-C05D-9A4E-9AA1-C3F5B89A6E10}"/>
              </a:ext>
            </a:extLst>
          </p:cNvPr>
          <p:cNvSpPr txBox="1"/>
          <p:nvPr/>
        </p:nvSpPr>
        <p:spPr>
          <a:xfrm>
            <a:off x="6457050" y="2272683"/>
            <a:ext cx="16242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Comparing scalar with </a:t>
            </a:r>
            <a:r>
              <a:rPr lang="en-US" sz="1400" dirty="0" err="1"/>
              <a:t>basketized</a:t>
            </a:r>
            <a:r>
              <a:rPr lang="en-US" sz="1400" dirty="0"/>
              <a:t> profiles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8BA3981F-8300-404A-B72D-C5E55931E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94F721D2-6BF0-CD47-86AD-F6CE2E751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8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768EFD-E6E2-A141-A39A-A66312E7D965}"/>
              </a:ext>
            </a:extLst>
          </p:cNvPr>
          <p:cNvSpPr txBox="1"/>
          <p:nvPr/>
        </p:nvSpPr>
        <p:spPr>
          <a:xfrm>
            <a:off x="10617193" y="1690688"/>
            <a:ext cx="1319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gperftools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9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2CDA7-0C76-F142-99F8-D3740F4B9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Benchmarking metrics</a:t>
            </a:r>
          </a:p>
        </p:txBody>
      </p:sp>
      <p:sp>
        <p:nvSpPr>
          <p:cNvPr id="68" name="Content Placeholder 67">
            <a:extLst>
              <a:ext uri="{FF2B5EF4-FFF2-40B4-BE49-F238E27FC236}">
                <a16:creationId xmlns:a16="http://schemas.microsoft.com/office/drawing/2014/main" id="{CAC2FD5E-F078-A549-B17B-BEE1A3A49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9892" y="1825625"/>
            <a:ext cx="4973907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Benchmarking several different configurations</a:t>
            </a:r>
          </a:p>
          <a:p>
            <a:pPr lvl="1"/>
            <a:r>
              <a:rPr lang="en-US" dirty="0"/>
              <a:t>Magnetic field ON/OFF</a:t>
            </a:r>
          </a:p>
          <a:p>
            <a:pPr lvl="1"/>
            <a:r>
              <a:rPr lang="en-US" dirty="0"/>
              <a:t>Field </a:t>
            </a:r>
            <a:r>
              <a:rPr lang="en-US" dirty="0" err="1"/>
              <a:t>Runge-Kutta</a:t>
            </a:r>
            <a:r>
              <a:rPr lang="en-US" dirty="0"/>
              <a:t> vs. helix</a:t>
            </a:r>
          </a:p>
          <a:p>
            <a:pPr lvl="1"/>
            <a:r>
              <a:rPr lang="en-US" dirty="0"/>
              <a:t>Physics, field, (geometry in future) </a:t>
            </a:r>
            <a:r>
              <a:rPr lang="en-US" dirty="0" err="1"/>
              <a:t>basketizing</a:t>
            </a:r>
            <a:r>
              <a:rPr lang="en-US" dirty="0"/>
              <a:t> ON/OFF</a:t>
            </a:r>
          </a:p>
          <a:p>
            <a:pPr lvl="1"/>
            <a:r>
              <a:rPr lang="en-US" dirty="0"/>
              <a:t>Basket emulation as scalar loops (understand </a:t>
            </a:r>
            <a:r>
              <a:rPr lang="en-US" dirty="0" err="1"/>
              <a:t>basketization</a:t>
            </a:r>
            <a:r>
              <a:rPr lang="en-US" dirty="0"/>
              <a:t> overheads)</a:t>
            </a:r>
          </a:p>
          <a:p>
            <a:pPr lvl="1"/>
            <a:r>
              <a:rPr lang="en-US" dirty="0"/>
              <a:t>MT simulation</a:t>
            </a:r>
          </a:p>
          <a:p>
            <a:r>
              <a:rPr lang="en-US" dirty="0"/>
              <a:t>Corresponding profiles extracted</a:t>
            </a:r>
          </a:p>
          <a:p>
            <a:pPr lvl="1"/>
            <a:r>
              <a:rPr lang="en-US" dirty="0"/>
              <a:t>Plan to do the same for Geant4 with different field configurations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D20338D-0110-D34C-A149-2D216EF36737}"/>
              </a:ext>
            </a:extLst>
          </p:cNvPr>
          <p:cNvGrpSpPr/>
          <p:nvPr/>
        </p:nvGrpSpPr>
        <p:grpSpPr>
          <a:xfrm>
            <a:off x="359928" y="2480149"/>
            <a:ext cx="6009044" cy="3851423"/>
            <a:chOff x="348343" y="2798634"/>
            <a:chExt cx="6009044" cy="385142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722286E-394F-874B-B7DE-08B4FC93FB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8343" y="2861549"/>
              <a:ext cx="6009044" cy="3788508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1CC3195-ABD2-154A-893B-4F7765994474}"/>
                </a:ext>
              </a:extLst>
            </p:cNvPr>
            <p:cNvCxnSpPr>
              <a:cxnSpLocks/>
            </p:cNvCxnSpPr>
            <p:nvPr/>
          </p:nvCxnSpPr>
          <p:spPr>
            <a:xfrm>
              <a:off x="5006937" y="3229075"/>
              <a:ext cx="119018" cy="9721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950E511-A68C-4B4C-957C-001724EE1E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5608" y="3229075"/>
              <a:ext cx="491329" cy="9721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A0D1480-6EA5-EE47-8447-FFEE680050BA}"/>
                </a:ext>
              </a:extLst>
            </p:cNvPr>
            <p:cNvSpPr txBox="1"/>
            <p:nvPr/>
          </p:nvSpPr>
          <p:spPr>
            <a:xfrm>
              <a:off x="4326059" y="2798634"/>
              <a:ext cx="15997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</a:rPr>
                <a:t>Physics </a:t>
              </a:r>
              <a:r>
                <a:rPr lang="en-US" sz="1200" dirty="0" err="1">
                  <a:solidFill>
                    <a:srgbClr val="C00000"/>
                  </a:solidFill>
                </a:rPr>
                <a:t>basketization</a:t>
              </a:r>
              <a:r>
                <a:rPr lang="en-US" sz="1200" dirty="0">
                  <a:solidFill>
                    <a:srgbClr val="C00000"/>
                  </a:solidFill>
                </a:rPr>
                <a:t> not yet very efficient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2F634D2-9141-EA44-A3BC-8EBC2B7835D3}"/>
                </a:ext>
              </a:extLst>
            </p:cNvPr>
            <p:cNvCxnSpPr>
              <a:cxnSpLocks/>
            </p:cNvCxnSpPr>
            <p:nvPr/>
          </p:nvCxnSpPr>
          <p:spPr>
            <a:xfrm>
              <a:off x="2874657" y="3333190"/>
              <a:ext cx="1537569" cy="8680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8740FA7-B84C-C944-BB69-3D86073C2CFB}"/>
                </a:ext>
              </a:extLst>
            </p:cNvPr>
            <p:cNvCxnSpPr>
              <a:cxnSpLocks/>
            </p:cNvCxnSpPr>
            <p:nvPr/>
          </p:nvCxnSpPr>
          <p:spPr>
            <a:xfrm>
              <a:off x="2875722" y="3333190"/>
              <a:ext cx="291548" cy="7359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334506B-CED8-614C-A10E-D60F515C924D}"/>
                </a:ext>
              </a:extLst>
            </p:cNvPr>
            <p:cNvSpPr txBox="1"/>
            <p:nvPr/>
          </p:nvSpPr>
          <p:spPr>
            <a:xfrm>
              <a:off x="1548401" y="2871525"/>
              <a:ext cx="14232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Field </a:t>
              </a:r>
              <a:r>
                <a:rPr lang="en-US" sz="1200" dirty="0" err="1">
                  <a:solidFill>
                    <a:srgbClr val="0070C0"/>
                  </a:solidFill>
                </a:rPr>
                <a:t>basketization</a:t>
              </a:r>
              <a:r>
                <a:rPr lang="en-US" sz="1200" dirty="0">
                  <a:solidFill>
                    <a:srgbClr val="0070C0"/>
                  </a:solidFill>
                </a:rPr>
                <a:t> working properly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66D8E61-13CA-C245-9A29-F76FC46FF234}"/>
              </a:ext>
            </a:extLst>
          </p:cNvPr>
          <p:cNvGrpSpPr/>
          <p:nvPr/>
        </p:nvGrpSpPr>
        <p:grpSpPr>
          <a:xfrm>
            <a:off x="931242" y="1753928"/>
            <a:ext cx="1338790" cy="558751"/>
            <a:chOff x="1314064" y="1494110"/>
            <a:chExt cx="1338790" cy="558751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213F4471-4104-A24F-A305-ECA86F877DF8}"/>
                </a:ext>
              </a:extLst>
            </p:cNvPr>
            <p:cNvCxnSpPr/>
            <p:nvPr/>
          </p:nvCxnSpPr>
          <p:spPr>
            <a:xfrm>
              <a:off x="1314064" y="1812968"/>
              <a:ext cx="384260" cy="0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D90C049-26BF-FF43-8F23-13422CE110F5}"/>
                </a:ext>
              </a:extLst>
            </p:cNvPr>
            <p:cNvSpPr txBox="1"/>
            <p:nvPr/>
          </p:nvSpPr>
          <p:spPr>
            <a:xfrm>
              <a:off x="1333154" y="1494110"/>
              <a:ext cx="384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</a:t>
              </a:r>
              <a:r>
                <a:rPr lang="en-US" baseline="30000" dirty="0"/>
                <a:t>-</a:t>
              </a:r>
              <a:endParaRPr lang="en-US" dirty="0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969AE78-996F-3440-9B36-CF7971EC952E}"/>
                </a:ext>
              </a:extLst>
            </p:cNvPr>
            <p:cNvGrpSpPr/>
            <p:nvPr/>
          </p:nvGrpSpPr>
          <p:grpSpPr>
            <a:xfrm>
              <a:off x="1698324" y="1572659"/>
              <a:ext cx="471694" cy="480202"/>
              <a:chOff x="1698324" y="1572659"/>
              <a:chExt cx="471694" cy="480202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34277180-2462-A946-B703-EBA6F0B792B6}"/>
                  </a:ext>
                </a:extLst>
              </p:cNvPr>
              <p:cNvGrpSpPr/>
              <p:nvPr/>
            </p:nvGrpSpPr>
            <p:grpSpPr>
              <a:xfrm>
                <a:off x="1698324" y="1572867"/>
                <a:ext cx="242130" cy="479994"/>
                <a:chOff x="1698324" y="1572867"/>
                <a:chExt cx="242130" cy="479994"/>
              </a:xfrm>
            </p:grpSpPr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3BACD816-A4A0-6041-B870-84993852BC64}"/>
                    </a:ext>
                  </a:extLst>
                </p:cNvPr>
                <p:cNvSpPr/>
                <p:nvPr/>
              </p:nvSpPr>
              <p:spPr>
                <a:xfrm>
                  <a:off x="1698324" y="1573075"/>
                  <a:ext cx="106019" cy="479786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C1F4FE5C-FD14-974B-A3DE-54B55B5C30A9}"/>
                    </a:ext>
                  </a:extLst>
                </p:cNvPr>
                <p:cNvSpPr/>
                <p:nvPr/>
              </p:nvSpPr>
              <p:spPr>
                <a:xfrm flipH="1">
                  <a:off x="1799795" y="1572867"/>
                  <a:ext cx="140659" cy="47978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96439854-9D3D-2642-83F2-0EBD57C75350}"/>
                  </a:ext>
                </a:extLst>
              </p:cNvPr>
              <p:cNvGrpSpPr/>
              <p:nvPr/>
            </p:nvGrpSpPr>
            <p:grpSpPr>
              <a:xfrm>
                <a:off x="1931087" y="1572659"/>
                <a:ext cx="238931" cy="479786"/>
                <a:chOff x="1684744" y="1566137"/>
                <a:chExt cx="238931" cy="479786"/>
              </a:xfrm>
            </p:grpSpPr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82AD3DA7-6B91-8944-BBB2-5626092112E1}"/>
                    </a:ext>
                  </a:extLst>
                </p:cNvPr>
                <p:cNvSpPr/>
                <p:nvPr/>
              </p:nvSpPr>
              <p:spPr>
                <a:xfrm>
                  <a:off x="1684744" y="1566137"/>
                  <a:ext cx="106019" cy="479786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BA9D5F0C-34AE-DB4B-B8EE-77CAB2E33714}"/>
                    </a:ext>
                  </a:extLst>
                </p:cNvPr>
                <p:cNvSpPr/>
                <p:nvPr/>
              </p:nvSpPr>
              <p:spPr>
                <a:xfrm flipH="1">
                  <a:off x="1783016" y="1566137"/>
                  <a:ext cx="140659" cy="47978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12543CF5-AF72-1844-A656-CD1AED8C3802}"/>
                </a:ext>
              </a:extLst>
            </p:cNvPr>
            <p:cNvGrpSpPr/>
            <p:nvPr/>
          </p:nvGrpSpPr>
          <p:grpSpPr>
            <a:xfrm>
              <a:off x="2167801" y="1572659"/>
              <a:ext cx="485053" cy="479786"/>
              <a:chOff x="1670567" y="1566137"/>
              <a:chExt cx="485053" cy="479786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9DDEDC3A-DC71-3E4B-99DE-826E9069174E}"/>
                  </a:ext>
                </a:extLst>
              </p:cNvPr>
              <p:cNvGrpSpPr/>
              <p:nvPr/>
            </p:nvGrpSpPr>
            <p:grpSpPr>
              <a:xfrm>
                <a:off x="1670567" y="1566137"/>
                <a:ext cx="247777" cy="479786"/>
                <a:chOff x="1670567" y="1566137"/>
                <a:chExt cx="247777" cy="479786"/>
              </a:xfrm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565DB6E8-C8B5-4D42-8E21-118FE7FF87E3}"/>
                    </a:ext>
                  </a:extLst>
                </p:cNvPr>
                <p:cNvSpPr/>
                <p:nvPr/>
              </p:nvSpPr>
              <p:spPr>
                <a:xfrm>
                  <a:off x="1670567" y="1566137"/>
                  <a:ext cx="106019" cy="479786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18E1C8FD-BACD-8A4C-82D0-B7ACD2931D6D}"/>
                    </a:ext>
                  </a:extLst>
                </p:cNvPr>
                <p:cNvSpPr/>
                <p:nvPr/>
              </p:nvSpPr>
              <p:spPr>
                <a:xfrm flipH="1">
                  <a:off x="1777685" y="1566137"/>
                  <a:ext cx="140659" cy="47978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98F1ABCA-FA5C-5C48-9E8D-B4FAD7D53EAB}"/>
                  </a:ext>
                </a:extLst>
              </p:cNvPr>
              <p:cNvGrpSpPr/>
              <p:nvPr/>
            </p:nvGrpSpPr>
            <p:grpSpPr>
              <a:xfrm>
                <a:off x="1912845" y="1566137"/>
                <a:ext cx="242775" cy="479786"/>
                <a:chOff x="1666502" y="1559615"/>
                <a:chExt cx="242775" cy="479786"/>
              </a:xfrm>
            </p:grpSpPr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D39902A7-01B0-F848-82E6-9BA4080C3D24}"/>
                    </a:ext>
                  </a:extLst>
                </p:cNvPr>
                <p:cNvSpPr/>
                <p:nvPr/>
              </p:nvSpPr>
              <p:spPr>
                <a:xfrm>
                  <a:off x="1666502" y="1559615"/>
                  <a:ext cx="106019" cy="479786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8DD077CD-AD64-A143-AF3B-2DAF7EE70E38}"/>
                    </a:ext>
                  </a:extLst>
                </p:cNvPr>
                <p:cNvSpPr/>
                <p:nvPr/>
              </p:nvSpPr>
              <p:spPr>
                <a:xfrm flipH="1">
                  <a:off x="1768618" y="1559615"/>
                  <a:ext cx="140659" cy="47978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C90DE386-D1EF-714B-BC78-72DE218F1CD0}"/>
              </a:ext>
            </a:extLst>
          </p:cNvPr>
          <p:cNvSpPr txBox="1"/>
          <p:nvPr/>
        </p:nvSpPr>
        <p:spPr>
          <a:xfrm>
            <a:off x="2517946" y="1805575"/>
            <a:ext cx="3563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TestEm3 example, 100 GeV e</a:t>
            </a:r>
            <a:r>
              <a:rPr lang="en-US" baseline="30000" dirty="0"/>
              <a:t>-</a:t>
            </a:r>
            <a:r>
              <a:rPr lang="en-US" dirty="0"/>
              <a:t> fixed gun, </a:t>
            </a:r>
            <a:r>
              <a:rPr lang="en-US" dirty="0" err="1"/>
              <a:t>GeantV</a:t>
            </a:r>
            <a:r>
              <a:rPr lang="en-US" dirty="0"/>
              <a:t> EM physics list</a:t>
            </a:r>
          </a:p>
        </p:txBody>
      </p:sp>
      <p:sp>
        <p:nvSpPr>
          <p:cNvPr id="69" name="Footer Placeholder 68">
            <a:extLst>
              <a:ext uri="{FF2B5EF4-FFF2-40B4-BE49-F238E27FC236}">
                <a16:creationId xmlns:a16="http://schemas.microsoft.com/office/drawing/2014/main" id="{C2972D39-93A2-3440-B231-4CD82B07B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top to bottom vectorization approach, CHEP'18</a:t>
            </a:r>
          </a:p>
        </p:txBody>
      </p:sp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84C0883D-2CE7-2E49-89A3-DF85EB602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273B-CA08-F348-B266-2817E59145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37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10230</TotalTime>
  <Words>1152</Words>
  <Application>Microsoft Macintosh PowerPoint</Application>
  <PresentationFormat>Widescreen</PresentationFormat>
  <Paragraphs>249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Clear Sans</vt:lpstr>
      <vt:lpstr>Mangal</vt:lpstr>
      <vt:lpstr>Office Theme</vt:lpstr>
      <vt:lpstr>A top to bottom framework approach to vectorization</vt:lpstr>
      <vt:lpstr>Preamble</vt:lpstr>
      <vt:lpstr>Vector workflows: vectorizing the data loop</vt:lpstr>
      <vt:lpstr>Complex workflows in vector approach</vt:lpstr>
      <vt:lpstr>GeantV version3 workflow</vt:lpstr>
      <vt:lpstr>The bottom view: core components</vt:lpstr>
      <vt:lpstr>The top view: simulation stages</vt:lpstr>
      <vt:lpstr>Profiling GeantV application</vt:lpstr>
      <vt:lpstr>Benchmarking metrics</vt:lpstr>
      <vt:lpstr>Current performance benchmarks - CMS</vt:lpstr>
      <vt:lpstr>Ongoing work</vt:lpstr>
      <vt:lpstr>Outlook</vt:lpstr>
      <vt:lpstr>GeantV collaborators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GeantV performance</dc:title>
  <dc:creator>Andrei Gheata</dc:creator>
  <cp:lastModifiedBy>Andrei Gheata</cp:lastModifiedBy>
  <cp:revision>115</cp:revision>
  <cp:lastPrinted>2018-06-26T13:59:22Z</cp:lastPrinted>
  <dcterms:created xsi:type="dcterms:W3CDTF">2018-06-26T10:59:27Z</dcterms:created>
  <dcterms:modified xsi:type="dcterms:W3CDTF">2018-07-03T13:30:10Z</dcterms:modified>
</cp:coreProperties>
</file>