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  <p:sldMasterId id="2147483672" r:id="rId3"/>
  </p:sldMasterIdLst>
  <p:notesMasterIdLst>
    <p:notesMasterId r:id="rId37"/>
  </p:notesMasterIdLst>
  <p:sldIdLst>
    <p:sldId id="466" r:id="rId4"/>
    <p:sldId id="520" r:id="rId5"/>
    <p:sldId id="513" r:id="rId6"/>
    <p:sldId id="514" r:id="rId7"/>
    <p:sldId id="515" r:id="rId8"/>
    <p:sldId id="478" r:id="rId9"/>
    <p:sldId id="482" r:id="rId10"/>
    <p:sldId id="490" r:id="rId11"/>
    <p:sldId id="491" r:id="rId12"/>
    <p:sldId id="492" r:id="rId13"/>
    <p:sldId id="479" r:id="rId14"/>
    <p:sldId id="469" r:id="rId15"/>
    <p:sldId id="494" r:id="rId16"/>
    <p:sldId id="495" r:id="rId17"/>
    <p:sldId id="496" r:id="rId18"/>
    <p:sldId id="501" r:id="rId19"/>
    <p:sldId id="493" r:id="rId20"/>
    <p:sldId id="497" r:id="rId21"/>
    <p:sldId id="499" r:id="rId22"/>
    <p:sldId id="498" r:id="rId23"/>
    <p:sldId id="500" r:id="rId24"/>
    <p:sldId id="502" r:id="rId25"/>
    <p:sldId id="503" r:id="rId26"/>
    <p:sldId id="504" r:id="rId27"/>
    <p:sldId id="505" r:id="rId28"/>
    <p:sldId id="506" r:id="rId29"/>
    <p:sldId id="507" r:id="rId30"/>
    <p:sldId id="508" r:id="rId31"/>
    <p:sldId id="510" r:id="rId32"/>
    <p:sldId id="471" r:id="rId33"/>
    <p:sldId id="472" r:id="rId34"/>
    <p:sldId id="511" r:id="rId35"/>
    <p:sldId id="517" r:id="rId36"/>
  </p:sldIdLst>
  <p:sldSz cx="9144000" cy="6858000" type="screen4x3"/>
  <p:notesSz cx="7099300" cy="96012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3" userDrawn="1">
          <p15:clr>
            <a:srgbClr val="A4A3A4"/>
          </p15:clr>
        </p15:guide>
        <p15:guide id="2" pos="215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3366"/>
    <a:srgbClr val="CC3399"/>
    <a:srgbClr val="FF00FF"/>
    <a:srgbClr val="990099"/>
    <a:srgbClr val="0066FF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1512" autoAdjust="0"/>
  </p:normalViewPr>
  <p:slideViewPr>
    <p:cSldViewPr>
      <p:cViewPr varScale="1">
        <p:scale>
          <a:sx n="105" d="100"/>
          <a:sy n="105" d="100"/>
        </p:scale>
        <p:origin x="1236" y="14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3799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73"/>
        <p:guide pos="215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5" Type="http://schemas.openxmlformats.org/officeDocument/2006/relationships/image" Target="../media/image16.emf"/><Relationship Id="rId4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AutoShape 1"/>
          <p:cNvSpPr>
            <a:spLocks noChangeArrowheads="1"/>
          </p:cNvSpPr>
          <p:nvPr/>
        </p:nvSpPr>
        <p:spPr bwMode="auto">
          <a:xfrm>
            <a:off x="0" y="0"/>
            <a:ext cx="70993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8338" tIns="49168" rIns="98338" bIns="49168" anchor="ctr"/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81923" name="AutoShape 2"/>
          <p:cNvSpPr>
            <a:spLocks noChangeArrowheads="1"/>
          </p:cNvSpPr>
          <p:nvPr/>
        </p:nvSpPr>
        <p:spPr bwMode="auto">
          <a:xfrm>
            <a:off x="0" y="1"/>
            <a:ext cx="7100888" cy="9599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8338" tIns="49168" rIns="98338" bIns="49168" anchor="ctr"/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81924" name="Text Box 3"/>
          <p:cNvSpPr txBox="1">
            <a:spLocks noChangeArrowheads="1"/>
          </p:cNvSpPr>
          <p:nvPr/>
        </p:nvSpPr>
        <p:spPr bwMode="auto">
          <a:xfrm>
            <a:off x="2" y="1"/>
            <a:ext cx="3076575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8338" tIns="49168" rIns="98338" bIns="49168" anchor="ctr"/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81925" name="Text Box 4"/>
          <p:cNvSpPr txBox="1">
            <a:spLocks noChangeArrowheads="1"/>
          </p:cNvSpPr>
          <p:nvPr/>
        </p:nvSpPr>
        <p:spPr bwMode="auto">
          <a:xfrm>
            <a:off x="4022725" y="1"/>
            <a:ext cx="3074988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8338" tIns="49168" rIns="98338" bIns="49168" anchor="ctr"/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81926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7763" y="719138"/>
            <a:ext cx="4800600" cy="3600450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709615" y="4560889"/>
            <a:ext cx="5678487" cy="431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2210" tIns="51106" rIns="102210" bIns="51106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 smtClean="0"/>
          </a:p>
        </p:txBody>
      </p:sp>
      <p:sp>
        <p:nvSpPr>
          <p:cNvPr id="81928" name="Text Box 7"/>
          <p:cNvSpPr txBox="1">
            <a:spLocks noChangeArrowheads="1"/>
          </p:cNvSpPr>
          <p:nvPr/>
        </p:nvSpPr>
        <p:spPr bwMode="auto">
          <a:xfrm>
            <a:off x="2" y="9118600"/>
            <a:ext cx="3076575" cy="47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8338" tIns="49168" rIns="98338" bIns="49168" anchor="ctr"/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4022725" y="9118601"/>
            <a:ext cx="3073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2210" tIns="51106" rIns="102210" bIns="51106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tabLst>
                <a:tab pos="0" algn="l"/>
                <a:tab pos="481013" algn="l"/>
                <a:tab pos="963613" algn="l"/>
                <a:tab pos="1446213" algn="l"/>
                <a:tab pos="1930400" algn="l"/>
                <a:tab pos="2413000" algn="l"/>
                <a:tab pos="2897188" algn="l"/>
                <a:tab pos="3379788" algn="l"/>
                <a:tab pos="3862388" algn="l"/>
                <a:tab pos="4346575" algn="l"/>
                <a:tab pos="4829175" algn="l"/>
                <a:tab pos="5311775" algn="l"/>
                <a:tab pos="5795963" algn="l"/>
                <a:tab pos="6278563" algn="l"/>
                <a:tab pos="6761163" algn="l"/>
                <a:tab pos="7245350" algn="l"/>
                <a:tab pos="7727950" algn="l"/>
                <a:tab pos="8210550" algn="l"/>
                <a:tab pos="8694738" algn="l"/>
                <a:tab pos="9177338" algn="l"/>
                <a:tab pos="9659938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24C1B664-1BFB-4E98-9A77-7D8590F3BDEF}" type="slidenum">
              <a:rPr lang="en-US" altLang="en-US"/>
              <a:pPr/>
              <a:t>‹Nr.›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2ED78A1-B7D1-493F-90C8-BAE1AD3E3AD6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351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719138"/>
            <a:ext cx="4802187" cy="360045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51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5" y="4560889"/>
            <a:ext cx="5680075" cy="43148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9CC9A4B-480D-44F9-B60D-B3B334CBD8BC}" type="slidenum">
              <a:rPr kumimoji="0" lang="de-DE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altLang="de-DE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1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566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4E2508B-4BDB-49C6-8881-8D18542AD37D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6147" name="Text Box 1"/>
          <p:cNvSpPr txBox="1">
            <a:spLocks noChangeArrowheads="1"/>
          </p:cNvSpPr>
          <p:nvPr/>
        </p:nvSpPr>
        <p:spPr bwMode="auto">
          <a:xfrm>
            <a:off x="4022725" y="9118600"/>
            <a:ext cx="3074988" cy="47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2210" tIns="51106" rIns="102210" bIns="51106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1F4F00D2-86F6-4F2A-8238-C7F7A97D15E3}" type="slidenum">
              <a:rPr lang="en-US" altLang="en-US" sz="1300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z="1300">
              <a:latin typeface="Arial" panose="020B0604020202020204" pitchFamily="34" charset="0"/>
            </a:endParaRPr>
          </a:p>
        </p:txBody>
      </p:sp>
      <p:sp>
        <p:nvSpPr>
          <p:cNvPr id="61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719138"/>
            <a:ext cx="4802188" cy="360045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709613" y="4560888"/>
            <a:ext cx="5681662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8338" tIns="49168" rIns="98338" bIns="49168" anchor="ctr"/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739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0637035-725F-4C57-A0F6-4A9239BF5475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8195" name="Text Box 1"/>
          <p:cNvSpPr txBox="1">
            <a:spLocks noChangeArrowheads="1"/>
          </p:cNvSpPr>
          <p:nvPr/>
        </p:nvSpPr>
        <p:spPr bwMode="auto">
          <a:xfrm>
            <a:off x="4022725" y="9118600"/>
            <a:ext cx="3074988" cy="47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2210" tIns="51106" rIns="102210" bIns="51106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145F8968-B976-45C9-8468-B020F75D54FD}" type="slidenum">
              <a:rPr lang="en-US" altLang="en-US" sz="1300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 sz="1300">
              <a:latin typeface="Arial" panose="020B0604020202020204" pitchFamily="34" charset="0"/>
            </a:endParaRPr>
          </a:p>
        </p:txBody>
      </p:sp>
      <p:sp>
        <p:nvSpPr>
          <p:cNvPr id="81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719138"/>
            <a:ext cx="4802188" cy="360045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7" name="Text Box 3"/>
          <p:cNvSpPr txBox="1">
            <a:spLocks noChangeArrowheads="1"/>
          </p:cNvSpPr>
          <p:nvPr/>
        </p:nvSpPr>
        <p:spPr bwMode="auto">
          <a:xfrm>
            <a:off x="709613" y="4560888"/>
            <a:ext cx="5681662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8338" tIns="49168" rIns="98338" bIns="49168" anchor="ctr"/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383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A89BDBA-66E8-4682-B4E7-FE79699C7D82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0243" name="Text Box 1"/>
          <p:cNvSpPr txBox="1">
            <a:spLocks noChangeArrowheads="1"/>
          </p:cNvSpPr>
          <p:nvPr/>
        </p:nvSpPr>
        <p:spPr bwMode="auto">
          <a:xfrm>
            <a:off x="4022725" y="9118600"/>
            <a:ext cx="3074988" cy="47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2210" tIns="51106" rIns="102210" bIns="51106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34C994B2-F713-40AF-86F7-3501F1C4EF3A}" type="slidenum">
              <a:rPr lang="en-US" altLang="en-US" sz="1300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300">
              <a:latin typeface="Arial" panose="020B0604020202020204" pitchFamily="34" charset="0"/>
            </a:endParaRPr>
          </a:p>
        </p:txBody>
      </p:sp>
      <p:sp>
        <p:nvSpPr>
          <p:cNvPr id="102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719138"/>
            <a:ext cx="4802188" cy="360045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709613" y="4560888"/>
            <a:ext cx="5681662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8338" tIns="49168" rIns="98338" bIns="49168" anchor="ctr"/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84125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400C0DE-F905-4A92-88DB-FC096B1ECB3C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2291" name="Text Box 1"/>
          <p:cNvSpPr txBox="1">
            <a:spLocks noChangeArrowheads="1"/>
          </p:cNvSpPr>
          <p:nvPr/>
        </p:nvSpPr>
        <p:spPr bwMode="auto">
          <a:xfrm>
            <a:off x="4022725" y="9118600"/>
            <a:ext cx="3074988" cy="47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2210" tIns="51106" rIns="102210" bIns="51106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41EF482E-C672-4B25-B811-16B98D09D3B2}" type="slidenum">
              <a:rPr lang="en-US" altLang="en-US" sz="1300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300">
              <a:latin typeface="Arial" panose="020B0604020202020204" pitchFamily="34" charset="0"/>
            </a:endParaRPr>
          </a:p>
        </p:txBody>
      </p:sp>
      <p:sp>
        <p:nvSpPr>
          <p:cNvPr id="122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719138"/>
            <a:ext cx="4802188" cy="360045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709613" y="4560888"/>
            <a:ext cx="5681662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8338" tIns="49168" rIns="98338" bIns="49168" anchor="ctr"/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87652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7838" algn="l"/>
                <a:tab pos="962025" algn="l"/>
                <a:tab pos="1444625" algn="l"/>
                <a:tab pos="1927225" algn="l"/>
                <a:tab pos="2411413" algn="l"/>
                <a:tab pos="2894013" algn="l"/>
                <a:tab pos="3376613" algn="l"/>
                <a:tab pos="3860800" algn="l"/>
                <a:tab pos="4343400" algn="l"/>
                <a:tab pos="4826000" algn="l"/>
                <a:tab pos="5310188" algn="l"/>
                <a:tab pos="5792788" algn="l"/>
                <a:tab pos="6276975" algn="l"/>
                <a:tab pos="6759575" algn="l"/>
                <a:tab pos="7242175" algn="l"/>
                <a:tab pos="7726363" algn="l"/>
                <a:tab pos="8207375" algn="l"/>
                <a:tab pos="8691563" algn="l"/>
                <a:tab pos="9175750" algn="l"/>
                <a:tab pos="9656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7838" algn="l"/>
                <a:tab pos="962025" algn="l"/>
                <a:tab pos="1444625" algn="l"/>
                <a:tab pos="1927225" algn="l"/>
                <a:tab pos="2411413" algn="l"/>
                <a:tab pos="2894013" algn="l"/>
                <a:tab pos="3376613" algn="l"/>
                <a:tab pos="3860800" algn="l"/>
                <a:tab pos="4343400" algn="l"/>
                <a:tab pos="4826000" algn="l"/>
                <a:tab pos="5310188" algn="l"/>
                <a:tab pos="5792788" algn="l"/>
                <a:tab pos="6276975" algn="l"/>
                <a:tab pos="6759575" algn="l"/>
                <a:tab pos="7242175" algn="l"/>
                <a:tab pos="7726363" algn="l"/>
                <a:tab pos="8207375" algn="l"/>
                <a:tab pos="8691563" algn="l"/>
                <a:tab pos="9175750" algn="l"/>
                <a:tab pos="9656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7838" algn="l"/>
                <a:tab pos="962025" algn="l"/>
                <a:tab pos="1444625" algn="l"/>
                <a:tab pos="1927225" algn="l"/>
                <a:tab pos="2411413" algn="l"/>
                <a:tab pos="2894013" algn="l"/>
                <a:tab pos="3376613" algn="l"/>
                <a:tab pos="3860800" algn="l"/>
                <a:tab pos="4343400" algn="l"/>
                <a:tab pos="4826000" algn="l"/>
                <a:tab pos="5310188" algn="l"/>
                <a:tab pos="5792788" algn="l"/>
                <a:tab pos="6276975" algn="l"/>
                <a:tab pos="6759575" algn="l"/>
                <a:tab pos="7242175" algn="l"/>
                <a:tab pos="7726363" algn="l"/>
                <a:tab pos="8207375" algn="l"/>
                <a:tab pos="8691563" algn="l"/>
                <a:tab pos="9175750" algn="l"/>
                <a:tab pos="9656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7838" algn="l"/>
                <a:tab pos="962025" algn="l"/>
                <a:tab pos="1444625" algn="l"/>
                <a:tab pos="1927225" algn="l"/>
                <a:tab pos="2411413" algn="l"/>
                <a:tab pos="2894013" algn="l"/>
                <a:tab pos="3376613" algn="l"/>
                <a:tab pos="3860800" algn="l"/>
                <a:tab pos="4343400" algn="l"/>
                <a:tab pos="4826000" algn="l"/>
                <a:tab pos="5310188" algn="l"/>
                <a:tab pos="5792788" algn="l"/>
                <a:tab pos="6276975" algn="l"/>
                <a:tab pos="6759575" algn="l"/>
                <a:tab pos="7242175" algn="l"/>
                <a:tab pos="7726363" algn="l"/>
                <a:tab pos="8207375" algn="l"/>
                <a:tab pos="8691563" algn="l"/>
                <a:tab pos="9175750" algn="l"/>
                <a:tab pos="9656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7838" algn="l"/>
                <a:tab pos="962025" algn="l"/>
                <a:tab pos="1444625" algn="l"/>
                <a:tab pos="1927225" algn="l"/>
                <a:tab pos="2411413" algn="l"/>
                <a:tab pos="2894013" algn="l"/>
                <a:tab pos="3376613" algn="l"/>
                <a:tab pos="3860800" algn="l"/>
                <a:tab pos="4343400" algn="l"/>
                <a:tab pos="4826000" algn="l"/>
                <a:tab pos="5310188" algn="l"/>
                <a:tab pos="5792788" algn="l"/>
                <a:tab pos="6276975" algn="l"/>
                <a:tab pos="6759575" algn="l"/>
                <a:tab pos="7242175" algn="l"/>
                <a:tab pos="7726363" algn="l"/>
                <a:tab pos="8207375" algn="l"/>
                <a:tab pos="8691563" algn="l"/>
                <a:tab pos="9175750" algn="l"/>
                <a:tab pos="9656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7838" algn="l"/>
                <a:tab pos="962025" algn="l"/>
                <a:tab pos="1444625" algn="l"/>
                <a:tab pos="1927225" algn="l"/>
                <a:tab pos="2411413" algn="l"/>
                <a:tab pos="2894013" algn="l"/>
                <a:tab pos="3376613" algn="l"/>
                <a:tab pos="3860800" algn="l"/>
                <a:tab pos="4343400" algn="l"/>
                <a:tab pos="4826000" algn="l"/>
                <a:tab pos="5310188" algn="l"/>
                <a:tab pos="5792788" algn="l"/>
                <a:tab pos="6276975" algn="l"/>
                <a:tab pos="6759575" algn="l"/>
                <a:tab pos="7242175" algn="l"/>
                <a:tab pos="7726363" algn="l"/>
                <a:tab pos="8207375" algn="l"/>
                <a:tab pos="8691563" algn="l"/>
                <a:tab pos="9175750" algn="l"/>
                <a:tab pos="9656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7838" algn="l"/>
                <a:tab pos="962025" algn="l"/>
                <a:tab pos="1444625" algn="l"/>
                <a:tab pos="1927225" algn="l"/>
                <a:tab pos="2411413" algn="l"/>
                <a:tab pos="2894013" algn="l"/>
                <a:tab pos="3376613" algn="l"/>
                <a:tab pos="3860800" algn="l"/>
                <a:tab pos="4343400" algn="l"/>
                <a:tab pos="4826000" algn="l"/>
                <a:tab pos="5310188" algn="l"/>
                <a:tab pos="5792788" algn="l"/>
                <a:tab pos="6276975" algn="l"/>
                <a:tab pos="6759575" algn="l"/>
                <a:tab pos="7242175" algn="l"/>
                <a:tab pos="7726363" algn="l"/>
                <a:tab pos="8207375" algn="l"/>
                <a:tab pos="8691563" algn="l"/>
                <a:tab pos="9175750" algn="l"/>
                <a:tab pos="9656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7838" algn="l"/>
                <a:tab pos="962025" algn="l"/>
                <a:tab pos="1444625" algn="l"/>
                <a:tab pos="1927225" algn="l"/>
                <a:tab pos="2411413" algn="l"/>
                <a:tab pos="2894013" algn="l"/>
                <a:tab pos="3376613" algn="l"/>
                <a:tab pos="3860800" algn="l"/>
                <a:tab pos="4343400" algn="l"/>
                <a:tab pos="4826000" algn="l"/>
                <a:tab pos="5310188" algn="l"/>
                <a:tab pos="5792788" algn="l"/>
                <a:tab pos="6276975" algn="l"/>
                <a:tab pos="6759575" algn="l"/>
                <a:tab pos="7242175" algn="l"/>
                <a:tab pos="7726363" algn="l"/>
                <a:tab pos="8207375" algn="l"/>
                <a:tab pos="8691563" algn="l"/>
                <a:tab pos="9175750" algn="l"/>
                <a:tab pos="9656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7838" algn="l"/>
                <a:tab pos="962025" algn="l"/>
                <a:tab pos="1444625" algn="l"/>
                <a:tab pos="1927225" algn="l"/>
                <a:tab pos="2411413" algn="l"/>
                <a:tab pos="2894013" algn="l"/>
                <a:tab pos="3376613" algn="l"/>
                <a:tab pos="3860800" algn="l"/>
                <a:tab pos="4343400" algn="l"/>
                <a:tab pos="4826000" algn="l"/>
                <a:tab pos="5310188" algn="l"/>
                <a:tab pos="5792788" algn="l"/>
                <a:tab pos="6276975" algn="l"/>
                <a:tab pos="6759575" algn="l"/>
                <a:tab pos="7242175" algn="l"/>
                <a:tab pos="7726363" algn="l"/>
                <a:tab pos="8207375" algn="l"/>
                <a:tab pos="8691563" algn="l"/>
                <a:tab pos="9175750" algn="l"/>
                <a:tab pos="9656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F89C47C-425B-47B7-85BB-BCF822BBFA05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30723" name="Text Box 1"/>
          <p:cNvSpPr txBox="1">
            <a:spLocks noChangeArrowheads="1"/>
          </p:cNvSpPr>
          <p:nvPr/>
        </p:nvSpPr>
        <p:spPr bwMode="auto">
          <a:xfrm>
            <a:off x="4022725" y="9698038"/>
            <a:ext cx="3074988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2198" tIns="51099" rIns="102198" bIns="51099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2C619C42-2527-4431-AB73-229298196916}" type="slidenum">
              <a:rPr lang="en-US" altLang="en-US" sz="1300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300">
              <a:latin typeface="Arial" panose="020B0604020202020204" pitchFamily="34" charset="0"/>
            </a:endParaRPr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5175"/>
            <a:ext cx="5106988" cy="382905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5" name="Text Box 3"/>
          <p:cNvSpPr txBox="1">
            <a:spLocks noChangeArrowheads="1"/>
          </p:cNvSpPr>
          <p:nvPr/>
        </p:nvSpPr>
        <p:spPr bwMode="auto">
          <a:xfrm>
            <a:off x="709613" y="4849815"/>
            <a:ext cx="5681662" cy="4592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8326" tIns="49162" rIns="98326" bIns="49162" anchor="ctr"/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15783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67CFDBB-373A-4C96-8E2B-645D4BB2A39A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32771" name="Text Box 1"/>
          <p:cNvSpPr txBox="1">
            <a:spLocks noChangeArrowheads="1"/>
          </p:cNvSpPr>
          <p:nvPr/>
        </p:nvSpPr>
        <p:spPr bwMode="auto">
          <a:xfrm>
            <a:off x="4022725" y="9118600"/>
            <a:ext cx="3074988" cy="47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2210" tIns="51106" rIns="102210" bIns="51106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AE926E2F-8AB6-4625-8033-C6861C39166F}" type="slidenum">
              <a:rPr lang="en-US" altLang="en-US" sz="1300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300">
              <a:latin typeface="Arial" panose="020B0604020202020204" pitchFamily="34" charset="0"/>
            </a:endParaRPr>
          </a:p>
        </p:txBody>
      </p:sp>
      <p:sp>
        <p:nvSpPr>
          <p:cNvPr id="32772" name="Text Box 2"/>
          <p:cNvSpPr txBox="1">
            <a:spLocks noChangeArrowheads="1"/>
          </p:cNvSpPr>
          <p:nvPr/>
        </p:nvSpPr>
        <p:spPr bwMode="auto">
          <a:xfrm>
            <a:off x="4022725" y="9118600"/>
            <a:ext cx="3074988" cy="47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2210" tIns="51106" rIns="102210" bIns="51106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DE7FD2C9-6BB8-46AE-9523-CC835E3C8390}" type="slidenum">
              <a:rPr lang="en-US" altLang="en-US" sz="1300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300">
              <a:latin typeface="Arial" panose="020B0604020202020204" pitchFamily="34" charset="0"/>
            </a:endParaRPr>
          </a:p>
        </p:txBody>
      </p:sp>
      <p:sp>
        <p:nvSpPr>
          <p:cNvPr id="3277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719138"/>
            <a:ext cx="4802188" cy="360045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4" name="Text Box 4"/>
          <p:cNvSpPr txBox="1">
            <a:spLocks noChangeArrowheads="1"/>
          </p:cNvSpPr>
          <p:nvPr/>
        </p:nvSpPr>
        <p:spPr bwMode="auto">
          <a:xfrm>
            <a:off x="709613" y="4560888"/>
            <a:ext cx="5681662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2210" tIns="51106" rIns="102210" bIns="51106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475"/>
              </a:spcBef>
              <a:buClrTx/>
            </a:pPr>
            <a:r>
              <a:rPr lang="en-US" altLang="en-US">
                <a:latin typeface="Arial" panose="020B0604020202020204" pitchFamily="34" charset="0"/>
              </a:rPr>
              <a:t>Reduce text load.</a:t>
            </a:r>
          </a:p>
        </p:txBody>
      </p:sp>
    </p:spTree>
    <p:extLst>
      <p:ext uri="{BB962C8B-B14F-4D97-AF65-F5344CB8AC3E}">
        <p14:creationId xmlns:p14="http://schemas.microsoft.com/office/powerpoint/2010/main" val="16289638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9425" algn="l"/>
                <a:tab pos="963613" algn="l"/>
                <a:tab pos="1446213" algn="l"/>
                <a:tab pos="1928813" algn="l"/>
                <a:tab pos="2413000" algn="l"/>
                <a:tab pos="2895600" algn="l"/>
                <a:tab pos="3378200" algn="l"/>
                <a:tab pos="3862388" algn="l"/>
                <a:tab pos="4344988" algn="l"/>
                <a:tab pos="4827588" algn="l"/>
                <a:tab pos="5311775" algn="l"/>
                <a:tab pos="5794375" algn="l"/>
                <a:tab pos="6278563" algn="l"/>
                <a:tab pos="6761163" algn="l"/>
                <a:tab pos="7243763" algn="l"/>
                <a:tab pos="7727950" algn="l"/>
                <a:tab pos="8208963" algn="l"/>
                <a:tab pos="8693150" algn="l"/>
                <a:tab pos="9177338" algn="l"/>
                <a:tab pos="96583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B593B5C-CCEC-4578-B76C-474209618CED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34819" name="Text Box 1"/>
          <p:cNvSpPr txBox="1">
            <a:spLocks noChangeArrowheads="1"/>
          </p:cNvSpPr>
          <p:nvPr/>
        </p:nvSpPr>
        <p:spPr bwMode="auto">
          <a:xfrm>
            <a:off x="4022725" y="9118600"/>
            <a:ext cx="3074988" cy="47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2210" tIns="51106" rIns="102210" bIns="51106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CF7BB7FF-D389-4B76-88E4-23526BD908FC}" type="slidenum">
              <a:rPr lang="en-US" altLang="en-US" sz="1300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 sz="1300">
              <a:latin typeface="Arial" panose="020B0604020202020204" pitchFamily="34" charset="0"/>
            </a:endParaRP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719138"/>
            <a:ext cx="4802188" cy="360045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21" name="Text Box 3"/>
          <p:cNvSpPr txBox="1">
            <a:spLocks noChangeArrowheads="1"/>
          </p:cNvSpPr>
          <p:nvPr/>
        </p:nvSpPr>
        <p:spPr bwMode="auto">
          <a:xfrm>
            <a:off x="709613" y="4560888"/>
            <a:ext cx="5681662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8338" tIns="49168" rIns="98338" bIns="49168" anchor="ctr"/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7195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2C2F77-848C-47FE-A949-0163388B6E07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7273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F4F4DA-B0BF-4E50-9918-3913A3548B58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0200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7807D1-EB30-4C58-B1EC-25C8F75ECC33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3505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2C2F77-848C-47FE-A949-0163388B6E07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5353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98B49A-9BBD-4D87-B1E4-159CF9F4CCB7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08833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D5BCD1-3237-458D-A3BD-19376623AFFB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4583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600200"/>
            <a:ext cx="4037013" cy="45227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4" y="1600200"/>
            <a:ext cx="4037012" cy="45227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62622E-4814-4AA0-B2FF-D4A72DDE6AB7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1949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7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632BA1-8813-4384-BD99-E38A2A58A282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21151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9B35F9-8E19-43F6-9543-63449B8CD1A5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7609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165E97-8210-46C6-A3EF-D90727A69077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21564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3879CC-8375-41BC-9107-BD5918AA5DBA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1951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98B49A-9BBD-4D87-B1E4-159CF9F4CCB7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16240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EB5E90-85FB-4E1A-B751-C64C42DC900D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65687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F4F4DA-B0BF-4E50-9918-3913A3548B58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61254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4" y="274638"/>
            <a:ext cx="2055812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74638"/>
            <a:ext cx="6018213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7807D1-EB30-4C58-B1EC-25C8F75ECC33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30989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AvH_Logo_n7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8263" y="368300"/>
            <a:ext cx="1204912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835150" y="1125538"/>
            <a:ext cx="7308850" cy="349091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38325" y="1449388"/>
            <a:ext cx="7054850" cy="1511300"/>
          </a:xfrm>
        </p:spPr>
        <p:txBody>
          <a:bodyPr lIns="252000" rIns="0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de-DE" noProof="0" smtClean="0"/>
              <a:t>Titelmasterformat durch Klicken bearbeiten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35150" y="3105150"/>
            <a:ext cx="7058025" cy="1511300"/>
          </a:xfrm>
        </p:spPr>
        <p:txBody>
          <a:bodyPr lIns="252000" rIns="0"/>
          <a:lstStyle>
            <a:lvl1pPr>
              <a:lnSpc>
                <a:spcPct val="110000"/>
              </a:lnSpc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de-DE" noProof="0" smtClean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3603240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244806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213826063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835150" y="1449388"/>
            <a:ext cx="3452813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440363" y="1449388"/>
            <a:ext cx="3452812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5335691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0983919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34321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693618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D5BCD1-3237-458D-A3BD-19376623AFFB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66060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841209512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183152892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072126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29463" y="0"/>
            <a:ext cx="1763712" cy="46164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835150" y="0"/>
            <a:ext cx="5141913" cy="461645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493313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62622E-4814-4AA0-B2FF-D4A72DDE6AB7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334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632BA1-8813-4384-BD99-E38A2A58A282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349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9B35F9-8E19-43F6-9543-63449B8CD1A5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921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165E97-8210-46C6-A3EF-D90727A69077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7832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3879CC-8375-41BC-9107-BD5918AA5DBA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318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EB5E90-85FB-4E1A-B751-C64C42DC900D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6597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fld id="{FAE1FED6-997E-4DBC-9138-B0705F75EA5C}" type="slidenum">
              <a:rPr lang="en-US" altLang="en-US"/>
              <a:pPr/>
              <a:t>‹Nr.›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1" y="274640"/>
            <a:ext cx="822642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1" y="1600200"/>
            <a:ext cx="8226425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 sz="1350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 sz="135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1" y="6245227"/>
            <a:ext cx="213042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buSzPct val="100000"/>
              <a:tabLst>
                <a:tab pos="0" algn="l"/>
                <a:tab pos="335756" algn="l"/>
                <a:tab pos="672704" algn="l"/>
                <a:tab pos="1009650" algn="l"/>
                <a:tab pos="1346597" algn="l"/>
                <a:tab pos="1683544" algn="l"/>
                <a:tab pos="2020491" algn="l"/>
                <a:tab pos="2357438" algn="l"/>
                <a:tab pos="2694385" algn="l"/>
                <a:tab pos="3031331" algn="l"/>
                <a:tab pos="3368279" algn="l"/>
                <a:tab pos="3705225" algn="l"/>
                <a:tab pos="4042172" algn="l"/>
                <a:tab pos="4379119" algn="l"/>
                <a:tab pos="4716066" algn="l"/>
                <a:tab pos="5053013" algn="l"/>
                <a:tab pos="5389960" algn="l"/>
                <a:tab pos="5726906" algn="l"/>
                <a:tab pos="6063854" algn="l"/>
                <a:tab pos="6400800" algn="l"/>
                <a:tab pos="6737747" algn="l"/>
              </a:tabLst>
              <a:defRPr>
                <a:solidFill>
                  <a:srgbClr val="FFFFFF"/>
                </a:solidFill>
              </a:defRPr>
            </a:lvl1pPr>
          </a:lstStyle>
          <a:p>
            <a:fld id="{FAE1FED6-997E-4DBC-9138-B0705F75EA5C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9944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336947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300" kern="12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336947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3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defTabSz="336947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3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defTabSz="336947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3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defTabSz="336947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3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1885950" indent="-171450" algn="ctr" defTabSz="336947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3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2228850" indent="-171450" algn="ctr" defTabSz="336947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3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2571750" indent="-171450" algn="ctr" defTabSz="336947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3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2914650" indent="-171450" algn="ctr" defTabSz="336947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3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57175" indent="-257175" algn="l" defTabSz="336947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1pPr>
      <a:lvl2pPr marL="557213" indent="-214313" algn="l" defTabSz="336947" rtl="0" eaLnBrk="0" fontAlgn="base" hangingPunct="0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100" kern="1200">
          <a:solidFill>
            <a:srgbClr val="000000"/>
          </a:solidFill>
          <a:latin typeface="+mn-lt"/>
          <a:ea typeface="+mn-ea"/>
          <a:cs typeface="+mn-cs"/>
        </a:defRPr>
      </a:lvl2pPr>
      <a:lvl3pPr marL="857250" indent="-171450" algn="l" defTabSz="336947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800" kern="1200">
          <a:solidFill>
            <a:srgbClr val="000000"/>
          </a:solidFill>
          <a:latin typeface="+mn-lt"/>
          <a:ea typeface="+mn-ea"/>
          <a:cs typeface="+mn-cs"/>
        </a:defRPr>
      </a:lvl3pPr>
      <a:lvl4pPr marL="1200150" indent="-171450" algn="l" defTabSz="336947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500" kern="1200">
          <a:solidFill>
            <a:srgbClr val="000000"/>
          </a:solidFill>
          <a:latin typeface="+mn-lt"/>
          <a:ea typeface="+mn-ea"/>
          <a:cs typeface="+mn-cs"/>
        </a:defRPr>
      </a:lvl4pPr>
      <a:lvl5pPr marL="1543050" indent="-171450" algn="l" defTabSz="336947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500" kern="1200">
          <a:solidFill>
            <a:srgbClr val="000000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35150" y="0"/>
            <a:ext cx="5853113" cy="112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26000" rIns="504000" bIns="126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35150" y="1449388"/>
            <a:ext cx="7058025" cy="3167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252000" bIns="252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pic>
        <p:nvPicPr>
          <p:cNvPr id="1028" name="Picture 7" descr="AvH_Logo_n7_RG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8263" y="368300"/>
            <a:ext cx="1204912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1835150" y="6713538"/>
            <a:ext cx="7308850" cy="14446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30" name="Line 9"/>
          <p:cNvSpPr>
            <a:spLocks noChangeShapeType="1"/>
          </p:cNvSpPr>
          <p:nvPr/>
        </p:nvSpPr>
        <p:spPr bwMode="auto">
          <a:xfrm>
            <a:off x="1835150" y="1125538"/>
            <a:ext cx="7308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1" name="Line 13"/>
          <p:cNvSpPr>
            <a:spLocks noChangeShapeType="1"/>
          </p:cNvSpPr>
          <p:nvPr/>
        </p:nvSpPr>
        <p:spPr bwMode="auto">
          <a:xfrm>
            <a:off x="1836738" y="-346075"/>
            <a:ext cx="0" cy="12382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2" name="Line 16"/>
          <p:cNvSpPr>
            <a:spLocks noChangeShapeType="1"/>
          </p:cNvSpPr>
          <p:nvPr/>
        </p:nvSpPr>
        <p:spPr bwMode="auto">
          <a:xfrm>
            <a:off x="8893175" y="-346075"/>
            <a:ext cx="0" cy="12382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3" name="Line 17"/>
          <p:cNvSpPr>
            <a:spLocks noChangeShapeType="1"/>
          </p:cNvSpPr>
          <p:nvPr/>
        </p:nvSpPr>
        <p:spPr bwMode="auto">
          <a:xfrm rot="5400000">
            <a:off x="-227012" y="1387475"/>
            <a:ext cx="0" cy="12382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4" name="Line 20"/>
          <p:cNvSpPr>
            <a:spLocks noChangeShapeType="1"/>
          </p:cNvSpPr>
          <p:nvPr/>
        </p:nvSpPr>
        <p:spPr bwMode="auto">
          <a:xfrm rot="5400000">
            <a:off x="-227012" y="4551362"/>
            <a:ext cx="0" cy="12382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389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Times New Roman" pitchFamily="18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Times New Roman" pitchFamily="18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Times New Roman" pitchFamily="18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Times New Roman" pitchFamily="18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Times New Roman" pitchFamily="18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Times New Roman" pitchFamily="18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Times New Roman" pitchFamily="18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Times New Roman" pitchFamily="18" charset="0"/>
          <a:cs typeface="Arial" charset="0"/>
        </a:defRPr>
      </a:lvl9pPr>
    </p:titleStyle>
    <p:bodyStyle>
      <a:lvl1pPr algn="l" rtl="0" eaLnBrk="0" fontAlgn="base" hangingPunct="0">
        <a:spcBef>
          <a:spcPct val="40000"/>
        </a:spcBef>
        <a:spcAft>
          <a:spcPct val="0"/>
        </a:spcAft>
        <a:buClr>
          <a:schemeClr val="tx2"/>
        </a:buClr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1588" algn="l" rtl="0" eaLnBrk="0" fontAlgn="base" hangingPunct="0">
        <a:spcBef>
          <a:spcPct val="40000"/>
        </a:spcBef>
        <a:spcAft>
          <a:spcPct val="0"/>
        </a:spcAft>
        <a:buClr>
          <a:schemeClr val="tx2"/>
        </a:buClr>
        <a:defRPr b="1">
          <a:solidFill>
            <a:schemeClr val="tx2"/>
          </a:solidFill>
          <a:latin typeface="+mn-lt"/>
          <a:cs typeface="+mn-cs"/>
        </a:defRPr>
      </a:lvl2pPr>
      <a:lvl3pPr marL="257175" indent="-254000" algn="l" rtl="0" eaLnBrk="0" fontAlgn="base" hangingPunct="0">
        <a:spcBef>
          <a:spcPct val="4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●"/>
        <a:defRPr>
          <a:solidFill>
            <a:schemeClr val="tx1"/>
          </a:solidFill>
          <a:latin typeface="+mn-lt"/>
          <a:cs typeface="+mn-cs"/>
        </a:defRPr>
      </a:lvl3pPr>
      <a:lvl4pPr marL="523875" indent="-1666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-"/>
        <a:defRPr>
          <a:solidFill>
            <a:schemeClr val="tx1"/>
          </a:solidFill>
          <a:latin typeface="+mn-lt"/>
          <a:cs typeface="+mn-cs"/>
        </a:defRPr>
      </a:lvl4pPr>
      <a:lvl5pPr marL="892175" indent="-1889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>
          <a:solidFill>
            <a:schemeClr val="tx1"/>
          </a:solidFill>
          <a:latin typeface="+mn-lt"/>
          <a:cs typeface="+mn-cs"/>
        </a:defRPr>
      </a:lvl5pPr>
      <a:lvl6pPr marL="1349375" indent="-188913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>
          <a:solidFill>
            <a:schemeClr val="tx1"/>
          </a:solidFill>
          <a:latin typeface="+mn-lt"/>
          <a:cs typeface="+mn-cs"/>
        </a:defRPr>
      </a:lvl6pPr>
      <a:lvl7pPr marL="1806575" indent="-188913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>
          <a:solidFill>
            <a:schemeClr val="tx1"/>
          </a:solidFill>
          <a:latin typeface="+mn-lt"/>
          <a:cs typeface="+mn-cs"/>
        </a:defRPr>
      </a:lvl7pPr>
      <a:lvl8pPr marL="2263775" indent="-188913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>
          <a:solidFill>
            <a:schemeClr val="tx1"/>
          </a:solidFill>
          <a:latin typeface="+mn-lt"/>
          <a:cs typeface="+mn-cs"/>
        </a:defRPr>
      </a:lvl8pPr>
      <a:lvl9pPr marL="2720975" indent="-188913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oleObject" Target="../embeddings/oleObject6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3.wmf"/><Relationship Id="rId12" Type="http://schemas.openxmlformats.org/officeDocument/2006/relationships/image" Target="../media/image15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5.bin"/><Relationship Id="rId5" Type="http://schemas.openxmlformats.org/officeDocument/2006/relationships/image" Target="../media/image12.wmf"/><Relationship Id="rId10" Type="http://schemas.openxmlformats.org/officeDocument/2006/relationships/image" Target="../media/image8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14.wmf"/><Relationship Id="rId1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1"/>
          <p:cNvSpPr txBox="1">
            <a:spLocks noChangeArrowheads="1"/>
          </p:cNvSpPr>
          <p:nvPr/>
        </p:nvSpPr>
        <p:spPr bwMode="auto">
          <a:xfrm>
            <a:off x="112212" y="836712"/>
            <a:ext cx="8924284" cy="4249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9000" dirty="0" smtClean="0">
                <a:solidFill>
                  <a:srgbClr val="FFFFFF"/>
                </a:solidFill>
              </a:rPr>
              <a:t>Testing weak-field gravity with wide binary </a:t>
            </a:r>
            <a:r>
              <a:rPr lang="en-US" altLang="en-US" sz="9000" dirty="0" smtClean="0">
                <a:solidFill>
                  <a:srgbClr val="FFFFFF"/>
                </a:solidFill>
              </a:rPr>
              <a:t>stars</a:t>
            </a:r>
          </a:p>
        </p:txBody>
      </p:sp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107504" y="5517232"/>
            <a:ext cx="8924284" cy="771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4400" dirty="0" err="1" smtClean="0">
                <a:solidFill>
                  <a:srgbClr val="FFFFFF"/>
                </a:solidFill>
              </a:rPr>
              <a:t>Indranil</a:t>
            </a:r>
            <a:r>
              <a:rPr lang="en-US" altLang="en-US" sz="4400" dirty="0" smtClean="0">
                <a:solidFill>
                  <a:srgbClr val="FFFFFF"/>
                </a:solidFill>
              </a:rPr>
              <a:t> </a:t>
            </a:r>
            <a:r>
              <a:rPr lang="en-US" altLang="en-US" sz="4400" dirty="0" err="1" smtClean="0">
                <a:solidFill>
                  <a:srgbClr val="FFFFFF"/>
                </a:solidFill>
              </a:rPr>
              <a:t>Banik</a:t>
            </a:r>
            <a:r>
              <a:rPr lang="en-US" altLang="en-US" sz="4400" dirty="0" smtClean="0">
                <a:solidFill>
                  <a:srgbClr val="FFFFFF"/>
                </a:solidFill>
              </a:rPr>
              <a:t>, MNRAS, 480, 2660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1"/>
          <p:cNvSpPr txBox="1">
            <a:spLocks noChangeArrowheads="1"/>
          </p:cNvSpPr>
          <p:nvPr/>
        </p:nvSpPr>
        <p:spPr bwMode="auto">
          <a:xfrm>
            <a:off x="492125" y="35480"/>
            <a:ext cx="8229600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4400" u="sng" dirty="0">
                <a:solidFill>
                  <a:srgbClr val="FFFFFF"/>
                </a:solidFill>
              </a:rPr>
              <a:t>Basics Of MOND</a:t>
            </a:r>
          </a:p>
        </p:txBody>
      </p:sp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34925" y="3099673"/>
            <a:ext cx="9144000" cy="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graphicFrame>
        <p:nvGraphicFramePr>
          <p:cNvPr id="3379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987657"/>
              </p:ext>
            </p:extLst>
          </p:nvPr>
        </p:nvGraphicFramePr>
        <p:xfrm>
          <a:off x="250825" y="3247032"/>
          <a:ext cx="4864100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2" r:id="rId4" imgW="457193" imgH="236264" progId="">
                  <p:embed/>
                </p:oleObj>
              </mc:Choice>
              <mc:Fallback>
                <p:oleObj r:id="rId4" imgW="457193" imgH="236264" progId="">
                  <p:embed/>
                  <p:pic>
                    <p:nvPicPr>
                      <p:cNvPr id="33797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3247032"/>
                        <a:ext cx="4864100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5762188"/>
              </p:ext>
            </p:extLst>
          </p:nvPr>
        </p:nvGraphicFramePr>
        <p:xfrm>
          <a:off x="314325" y="4077295"/>
          <a:ext cx="8361363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3" r:id="rId6" imgW="457193" imgH="248082" progId="">
                  <p:embed/>
                </p:oleObj>
              </mc:Choice>
              <mc:Fallback>
                <p:oleObj r:id="rId6" imgW="457193" imgH="248082" progId="">
                  <p:embed/>
                  <p:pic>
                    <p:nvPicPr>
                      <p:cNvPr id="1946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5" y="4077295"/>
                        <a:ext cx="8361363" cy="920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6982603"/>
              </p:ext>
            </p:extLst>
          </p:nvPr>
        </p:nvGraphicFramePr>
        <p:xfrm>
          <a:off x="396875" y="4988520"/>
          <a:ext cx="8423275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4" r:id="rId8" imgW="457193" imgH="413465" progId="">
                  <p:embed/>
                </p:oleObj>
              </mc:Choice>
              <mc:Fallback>
                <p:oleObj r:id="rId8" imgW="457193" imgH="413465" progId="">
                  <p:embed/>
                  <p:pic>
                    <p:nvPicPr>
                      <p:cNvPr id="1946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875" y="4988520"/>
                        <a:ext cx="8423275" cy="132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3800" name="Group 7"/>
          <p:cNvGrpSpPr>
            <a:grpSpLocks/>
          </p:cNvGrpSpPr>
          <p:nvPr/>
        </p:nvGrpSpPr>
        <p:grpSpPr bwMode="auto">
          <a:xfrm>
            <a:off x="3132138" y="1142285"/>
            <a:ext cx="5648325" cy="1881188"/>
            <a:chOff x="1973" y="890"/>
            <a:chExt cx="3558" cy="1185"/>
          </a:xfrm>
        </p:grpSpPr>
        <p:pic>
          <p:nvPicPr>
            <p:cNvPr id="33806" name="Picture 8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890"/>
              <a:ext cx="3558" cy="11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3807" name="Line 9"/>
            <p:cNvSpPr>
              <a:spLocks noChangeShapeType="1"/>
            </p:cNvSpPr>
            <p:nvPr/>
          </p:nvSpPr>
          <p:spPr bwMode="auto">
            <a:xfrm>
              <a:off x="2261" y="1739"/>
              <a:ext cx="3110" cy="0"/>
            </a:xfrm>
            <a:prstGeom prst="line">
              <a:avLst/>
            </a:prstGeom>
            <a:noFill/>
            <a:ln w="38160" cap="sq">
              <a:solidFill>
                <a:srgbClr val="00FF00">
                  <a:alpha val="50195"/>
                </a:srgb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aphicFrame>
        <p:nvGraphicFramePr>
          <p:cNvPr id="3380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459584"/>
              </p:ext>
            </p:extLst>
          </p:nvPr>
        </p:nvGraphicFramePr>
        <p:xfrm>
          <a:off x="4368800" y="1766173"/>
          <a:ext cx="914400" cy="198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5" r:id="rId11" imgW="435021" imgH="676680" progId="">
                  <p:embed/>
                </p:oleObj>
              </mc:Choice>
              <mc:Fallback>
                <p:oleObj r:id="rId11" imgW="435021" imgH="676680" progId="">
                  <p:embed/>
                  <p:pic>
                    <p:nvPicPr>
                      <p:cNvPr id="33802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8800" y="1766173"/>
                        <a:ext cx="914400" cy="198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03" name="Text Box 13"/>
          <p:cNvSpPr txBox="1">
            <a:spLocks noChangeArrowheads="1"/>
          </p:cNvSpPr>
          <p:nvPr/>
        </p:nvSpPr>
        <p:spPr bwMode="auto">
          <a:xfrm>
            <a:off x="6299200" y="2723435"/>
            <a:ext cx="2449513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en-GB" altLang="en-US" sz="1800"/>
              <a:t>Predicted acceleration</a:t>
            </a:r>
          </a:p>
        </p:txBody>
      </p:sp>
      <p:sp>
        <p:nvSpPr>
          <p:cNvPr id="33804" name="Rectangle 1"/>
          <p:cNvSpPr>
            <a:spLocks noChangeArrowheads="1"/>
          </p:cNvSpPr>
          <p:nvPr/>
        </p:nvSpPr>
        <p:spPr bwMode="auto">
          <a:xfrm>
            <a:off x="3132138" y="854948"/>
            <a:ext cx="5648325" cy="2873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33805" name="Text Box 12"/>
          <p:cNvSpPr txBox="1">
            <a:spLocks noChangeArrowheads="1"/>
          </p:cNvSpPr>
          <p:nvPr/>
        </p:nvSpPr>
        <p:spPr bwMode="auto">
          <a:xfrm>
            <a:off x="3240088" y="926385"/>
            <a:ext cx="47879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en-GB" altLang="en-US" sz="1800"/>
              <a:t>Observed acceleration ÷ Newton’s prediction</a:t>
            </a:r>
          </a:p>
        </p:txBody>
      </p:sp>
      <p:graphicFrame>
        <p:nvGraphicFramePr>
          <p:cNvPr id="1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8817154"/>
              </p:ext>
            </p:extLst>
          </p:nvPr>
        </p:nvGraphicFramePr>
        <p:xfrm>
          <a:off x="502368" y="682013"/>
          <a:ext cx="2458691" cy="2595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6" name="Equation" r:id="rId13" imgW="927100" imgH="990600" progId="Equation.DSMT4">
                  <p:embed/>
                </p:oleObj>
              </mc:Choice>
              <mc:Fallback>
                <p:oleObj name="Equation" r:id="rId13" imgW="927100" imgH="990600" progId="Equation.DSMT4">
                  <p:embed/>
                  <p:pic>
                    <p:nvPicPr>
                      <p:cNvPr id="3379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368" y="682013"/>
                        <a:ext cx="2458691" cy="25957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Content Placeholder 2"/>
          <p:cNvSpPr txBox="1">
            <a:spLocks/>
          </p:cNvSpPr>
          <p:nvPr/>
        </p:nvSpPr>
        <p:spPr>
          <a:xfrm>
            <a:off x="289981" y="6264744"/>
            <a:ext cx="8684796" cy="506734"/>
          </a:xfrm>
          <a:prstGeom prst="rect">
            <a:avLst/>
          </a:prstGeom>
        </p:spPr>
        <p:txBody>
          <a:bodyPr lIns="0" tIns="0" rIns="0" bIns="0"/>
          <a:lstStyle>
            <a:lvl1pPr marL="257175" indent="-257175" algn="l" defTabSz="336947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36947" rtl="0" eaLnBrk="0" fontAlgn="base" hangingPunct="0">
              <a:spcBef>
                <a:spcPts val="52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1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36947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36947" rtl="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36947" rtl="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bg1"/>
              </a:buClr>
            </a:pPr>
            <a:r>
              <a:rPr lang="en-GB" altLang="en-US" sz="3000" dirty="0" smtClean="0">
                <a:solidFill>
                  <a:schemeClr val="bg1"/>
                </a:solidFill>
              </a:rPr>
              <a:t>But is gravity non-Newtonian or is this dark matter?</a:t>
            </a:r>
            <a:endParaRPr lang="en-GB" altLang="en-US" sz="3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8755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16633"/>
            <a:ext cx="8226425" cy="720080"/>
          </a:xfrm>
        </p:spPr>
        <p:txBody>
          <a:bodyPr/>
          <a:lstStyle/>
          <a:p>
            <a:r>
              <a:rPr lang="en-GB" sz="4400" b="1" u="sng" dirty="0" smtClean="0">
                <a:solidFill>
                  <a:schemeClr val="bg1"/>
                </a:solidFill>
              </a:rPr>
              <a:t>Wide binary stars</a:t>
            </a:r>
            <a:endParaRPr lang="en-GB" sz="4400" b="1" u="sng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566" y="980728"/>
                <a:ext cx="9108504" cy="5760639"/>
              </a:xfrm>
            </p:spPr>
            <p:txBody>
              <a:bodyPr lIns="0" tIns="0" rIns="0" bIns="0"/>
              <a:lstStyle/>
              <a:p>
                <a:pPr marL="342900" indent="-34290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:r>
                  <a:rPr lang="en-GB" sz="3200" dirty="0" smtClean="0">
                    <a:solidFill>
                      <a:schemeClr val="bg1"/>
                    </a:solidFill>
                  </a:rPr>
                  <a:t>For Sun,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2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𝐺𝑀</m:t>
                        </m:r>
                      </m:num>
                      <m:den>
                        <m:sSup>
                          <m:sSupPr>
                            <m:ctrlPr>
                              <a:rPr lang="en-GB" sz="32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GB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GB" sz="32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&lt; </m:t>
                    </m:r>
                    <m:sSub>
                      <m:sSubPr>
                        <m:ctrlPr>
                          <a:rPr lang="en-GB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GB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3200" dirty="0" smtClean="0">
                    <a:solidFill>
                      <a:schemeClr val="bg1"/>
                    </a:solidFill>
                  </a:rPr>
                  <a:t> if 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GB" sz="32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&gt;7000</m:t>
                    </m:r>
                  </m:oMath>
                </a14:m>
                <a:r>
                  <a:rPr lang="en-GB" sz="3200" dirty="0" smtClean="0">
                    <a:solidFill>
                      <a:schemeClr val="bg1"/>
                    </a:solidFill>
                  </a:rPr>
                  <a:t> AU (MOND radius)</a:t>
                </a:r>
              </a:p>
              <a:p>
                <a:pPr marL="342900" indent="-34290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:r>
                  <a:rPr lang="en-GB" sz="3200" dirty="0" smtClean="0">
                    <a:solidFill>
                      <a:schemeClr val="bg1"/>
                    </a:solidFill>
                  </a:rPr>
                  <a:t>Gravity enhanced ~1.5x at Solar Circle of MW</a:t>
                </a:r>
              </a:p>
              <a:p>
                <a:pPr marL="342900" indent="-34290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:r>
                  <a:rPr lang="en-GB" altLang="en-US" sz="3200" dirty="0" smtClean="0">
                    <a:solidFill>
                      <a:schemeClr val="bg1"/>
                    </a:solidFill>
                  </a:rPr>
                  <a:t>Gaia can’t </a:t>
                </a:r>
                <a:r>
                  <a:rPr lang="en-GB" altLang="en-US" sz="3200" dirty="0">
                    <a:solidFill>
                      <a:schemeClr val="bg1"/>
                    </a:solidFill>
                  </a:rPr>
                  <a:t>accurately resolve line of sight separation </a:t>
                </a:r>
                <a:r>
                  <a:rPr lang="en-GB" altLang="en-US" sz="3200" dirty="0" smtClean="0">
                    <a:solidFill>
                      <a:schemeClr val="bg1"/>
                    </a:solidFill>
                  </a:rPr>
                  <a:t>as </a:t>
                </a:r>
                <a:r>
                  <a:rPr lang="en-GB" altLang="en-US" sz="3200" dirty="0">
                    <a:solidFill>
                      <a:schemeClr val="bg1"/>
                    </a:solidFill>
                  </a:rPr>
                  <a:t>distance accuracy ~80 </a:t>
                </a:r>
                <a:r>
                  <a:rPr lang="en-GB" altLang="en-US" sz="3200" dirty="0" err="1" smtClean="0">
                    <a:solidFill>
                      <a:schemeClr val="bg1"/>
                    </a:solidFill>
                  </a:rPr>
                  <a:t>kAU</a:t>
                </a:r>
                <a:endParaRPr lang="en-GB" altLang="en-US" sz="3200" dirty="0" smtClean="0">
                  <a:solidFill>
                    <a:schemeClr val="bg1"/>
                  </a:solidFill>
                </a:endParaRPr>
              </a:p>
              <a:p>
                <a:pPr marL="457200" indent="-457200">
                  <a:buClr>
                    <a:schemeClr val="bg1"/>
                  </a:buClr>
                  <a:buFont typeface="Wingdings" panose="05000000000000000000" pitchFamily="2" charset="2"/>
                  <a:buChar char="Ø"/>
                </a:pPr>
                <a:r>
                  <a:rPr lang="en-GB" sz="3200" dirty="0" smtClean="0">
                    <a:solidFill>
                      <a:schemeClr val="bg1"/>
                    </a:solidFill>
                  </a:rPr>
                  <a:t>Focus </a:t>
                </a:r>
                <a:r>
                  <a:rPr lang="en-GB" sz="3200" dirty="0" smtClean="0">
                    <a:solidFill>
                      <a:schemeClr val="bg1"/>
                    </a:solidFill>
                  </a:rPr>
                  <a:t>on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GB" sz="32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en-GB" sz="32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GB" sz="32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  <m:r>
                      <a:rPr lang="en-GB" sz="32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  <m:sSub>
                      <m:sSubPr>
                        <m:ctrlPr>
                          <a:rPr lang="en-GB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GB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𝑁𝑒𝑤𝑡𝑜𝑛</m:t>
                        </m:r>
                      </m:sub>
                    </m:sSub>
                    <m:d>
                      <m:dPr>
                        <m:ctrlPr>
                          <a:rPr lang="en-GB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GB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d>
                    <m:r>
                      <a:rPr lang="en-GB" sz="32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32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  <m:r>
                      <a:rPr lang="en-GB" sz="32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  <m:rad>
                      <m:radPr>
                        <m:degHide m:val="on"/>
                        <m:ctrlPr>
                          <a:rPr lang="en-GB" sz="32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de-DE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𝐺𝑀</m:t>
                        </m:r>
                        <m:r>
                          <a:rPr lang="de-DE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GB" sz="32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32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GB" sz="32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rad>
                  </m:oMath>
                </a14:m>
                <a:endParaRPr lang="en-GB" sz="3200" dirty="0" smtClean="0">
                  <a:solidFill>
                    <a:schemeClr val="bg1"/>
                  </a:solidFill>
                </a:endParaRPr>
              </a:p>
              <a:p>
                <a:pPr marL="457200" indent="-45720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:r>
                  <a:rPr lang="en-GB" altLang="en-US" sz="3200" dirty="0" smtClean="0">
                    <a:solidFill>
                      <a:schemeClr val="bg1"/>
                    </a:solidFill>
                  </a:rPr>
                  <a:t>v = relative velocity of stars, M = total mass</a:t>
                </a:r>
                <a:endParaRPr lang="en-GB" sz="3200" dirty="0" smtClean="0">
                  <a:solidFill>
                    <a:schemeClr val="bg1"/>
                  </a:solidFill>
                </a:endParaRPr>
              </a:p>
              <a:p>
                <a:pPr marL="342900" indent="-34290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:r>
                  <a:rPr lang="en-GB" sz="3200" dirty="0" smtClean="0">
                    <a:solidFill>
                      <a:schemeClr val="bg1"/>
                    </a:solidFill>
                  </a:rPr>
                  <a:t>As </a:t>
                </a:r>
                <a:r>
                  <a:rPr lang="en-GB" sz="3200" dirty="0" smtClean="0">
                    <a:solidFill>
                      <a:schemeClr val="bg1"/>
                    </a:solidFill>
                  </a:rPr>
                  <a:t>sky-projected radius </a:t>
                </a:r>
                <a:r>
                  <a:rPr lang="en-GB" sz="3200" dirty="0" err="1" smtClean="0">
                    <a:solidFill>
                      <a:schemeClr val="bg1"/>
                    </a:solidFill>
                  </a:rPr>
                  <a:t>r</a:t>
                </a:r>
                <a:r>
                  <a:rPr lang="en-GB" sz="3200" baseline="-25000" dirty="0" err="1" smtClean="0">
                    <a:solidFill>
                      <a:schemeClr val="bg1"/>
                    </a:solidFill>
                  </a:rPr>
                  <a:t>p</a:t>
                </a:r>
                <a:r>
                  <a:rPr lang="en-GB" sz="3200" dirty="0">
                    <a:solidFill>
                      <a:schemeClr val="bg1"/>
                    </a:solidFill>
                  </a:rPr>
                  <a:t> </a:t>
                </a:r>
                <a:r>
                  <a:rPr lang="en-GB" sz="3200" dirty="0" smtClean="0">
                    <a:solidFill>
                      <a:schemeClr val="bg1"/>
                    </a:solidFill>
                  </a:rPr>
                  <a:t>&lt; true radius r, must have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GB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</m:oMath>
                </a14:m>
                <a:r>
                  <a:rPr lang="en-GB" sz="3200" dirty="0" smtClean="0">
                    <a:solidFill>
                      <a:schemeClr val="bg1"/>
                    </a:solidFill>
                  </a:rPr>
                  <a:t> below its true 3D value</a:t>
                </a:r>
              </a:p>
              <a:p>
                <a:pPr marL="342900" indent="-34290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GB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en-GB" sz="32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&lt; </m:t>
                    </m:r>
                    <m:rad>
                      <m:radPr>
                        <m:degHide m:val="on"/>
                        <m:ctrlPr>
                          <a:rPr lang="en-GB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GB" sz="3200" dirty="0" smtClean="0">
                    <a:solidFill>
                      <a:schemeClr val="bg1"/>
                    </a:solidFill>
                  </a:rPr>
                  <a:t> in Newtonian </a:t>
                </a:r>
                <a:r>
                  <a:rPr lang="en-GB" sz="3200" dirty="0" smtClean="0">
                    <a:solidFill>
                      <a:schemeClr val="bg1"/>
                    </a:solidFill>
                  </a:rPr>
                  <a:t>gravity, limit </a:t>
                </a:r>
                <a:r>
                  <a:rPr lang="en-GB" sz="3200" dirty="0" smtClean="0">
                    <a:solidFill>
                      <a:schemeClr val="bg1"/>
                    </a:solidFill>
                  </a:rPr>
                  <a:t>~1.7 in </a:t>
                </a:r>
                <a:r>
                  <a:rPr lang="en-GB" sz="3200" dirty="0" smtClean="0">
                    <a:solidFill>
                      <a:schemeClr val="bg1"/>
                    </a:solidFill>
                  </a:rPr>
                  <a:t>MOND</a:t>
                </a:r>
              </a:p>
              <a:p>
                <a:pPr marL="342900" indent="-34290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:r>
                  <a:rPr lang="en-GB" sz="3200" dirty="0" smtClean="0">
                    <a:solidFill>
                      <a:schemeClr val="bg1"/>
                    </a:solidFill>
                  </a:rPr>
                  <a:t>Stars </a:t>
                </a:r>
                <a:r>
                  <a:rPr lang="en-GB" sz="3200" dirty="0" smtClean="0">
                    <a:solidFill>
                      <a:schemeClr val="bg1"/>
                    </a:solidFill>
                  </a:rPr>
                  <a:t>with high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GB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</m:oMath>
                </a14:m>
                <a:r>
                  <a:rPr lang="en-GB" sz="3200" dirty="0" smtClean="0">
                    <a:solidFill>
                      <a:schemeClr val="bg1"/>
                    </a:solidFill>
                  </a:rPr>
                  <a:t> would strongly support MOND</a:t>
                </a:r>
                <a:endParaRPr lang="en-GB" sz="32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566" y="980728"/>
                <a:ext cx="9108504" cy="5760639"/>
              </a:xfrm>
              <a:blipFill>
                <a:blip r:embed="rId2"/>
                <a:stretch>
                  <a:fillRect l="-2544" t="-635" r="-2209" b="-433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6954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6425" cy="1139825"/>
          </a:xfrm>
        </p:spPr>
        <p:txBody>
          <a:bodyPr/>
          <a:lstStyle/>
          <a:p>
            <a:r>
              <a:rPr lang="en-GB" altLang="en-US" b="1" u="sng" smtClean="0">
                <a:solidFill>
                  <a:schemeClr val="bg1"/>
                </a:solidFill>
              </a:rPr>
              <a:t>Doing the test with GAIA data</a:t>
            </a:r>
          </a:p>
        </p:txBody>
      </p:sp>
      <p:sp>
        <p:nvSpPr>
          <p:cNvPr id="71683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226425" cy="5356225"/>
          </a:xfrm>
        </p:spPr>
        <p:txBody>
          <a:bodyPr/>
          <a:lstStyle/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altLang="en-US" dirty="0" smtClean="0">
                <a:solidFill>
                  <a:schemeClr val="bg1"/>
                </a:solidFill>
              </a:rPr>
              <a:t>Gaia should detect thousands of wide binaries (WBs) within ~150 pc</a:t>
            </a: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altLang="en-US" dirty="0" smtClean="0">
                <a:solidFill>
                  <a:schemeClr val="bg1"/>
                </a:solidFill>
              </a:rPr>
              <a:t>Very low chance of random 3D alignment in position and velocity</a:t>
            </a: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altLang="en-US" dirty="0" smtClean="0">
                <a:solidFill>
                  <a:schemeClr val="bg1"/>
                </a:solidFill>
              </a:rPr>
              <a:t>At ~0.5 km/s, wide binaries would separate ~10</a:t>
            </a:r>
            <a:r>
              <a:rPr lang="en-GB" altLang="en-US" baseline="30000" dirty="0" smtClean="0">
                <a:solidFill>
                  <a:schemeClr val="bg1"/>
                </a:solidFill>
              </a:rPr>
              <a:t>5</a:t>
            </a:r>
            <a:r>
              <a:rPr lang="en-GB" altLang="en-US" baseline="-25000" dirty="0" smtClean="0">
                <a:solidFill>
                  <a:schemeClr val="bg1"/>
                </a:solidFill>
              </a:rPr>
              <a:t> </a:t>
            </a:r>
            <a:r>
              <a:rPr lang="en-GB" altLang="en-US" dirty="0" smtClean="0">
                <a:solidFill>
                  <a:schemeClr val="bg1"/>
                </a:solidFill>
              </a:rPr>
              <a:t>AU in only a few </a:t>
            </a:r>
            <a:r>
              <a:rPr lang="en-GB" altLang="en-US" dirty="0" err="1" smtClean="0">
                <a:solidFill>
                  <a:schemeClr val="bg1"/>
                </a:solidFill>
              </a:rPr>
              <a:t>Myr</a:t>
            </a:r>
            <a:endParaRPr lang="en-GB" altLang="en-US" dirty="0" smtClean="0">
              <a:solidFill>
                <a:schemeClr val="bg1"/>
              </a:solidFill>
            </a:endParaRP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altLang="en-US" dirty="0" smtClean="0">
                <a:solidFill>
                  <a:schemeClr val="bg1"/>
                </a:solidFill>
              </a:rPr>
              <a:t>But Gaia data can’t accurately resolve line of sight separation of components as distance accuracy ~80 </a:t>
            </a:r>
            <a:r>
              <a:rPr lang="en-GB" altLang="en-US" dirty="0" err="1" smtClean="0">
                <a:solidFill>
                  <a:schemeClr val="bg1"/>
                </a:solidFill>
              </a:rPr>
              <a:t>kAU</a:t>
            </a:r>
            <a:r>
              <a:rPr lang="en-GB" altLang="en-US" dirty="0" smtClean="0">
                <a:solidFill>
                  <a:schemeClr val="bg1"/>
                </a:solidFill>
              </a:rPr>
              <a:t> – enough to make it likely that system is a binary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6425" cy="1139825"/>
          </a:xfrm>
        </p:spPr>
        <p:txBody>
          <a:bodyPr/>
          <a:lstStyle/>
          <a:p>
            <a:r>
              <a:rPr lang="en-GB" b="1" u="sng" dirty="0" smtClean="0">
                <a:solidFill>
                  <a:schemeClr val="bg1"/>
                </a:solidFill>
              </a:rPr>
              <a:t>MOND governing equations</a:t>
            </a:r>
            <a:endParaRPr lang="en-GB" b="1" u="sn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640960" cy="5688632"/>
          </a:xfrm>
        </p:spPr>
        <p:txBody>
          <a:bodyPr/>
          <a:lstStyle/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bg1"/>
              </a:solidFill>
            </a:endParaRP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bg1"/>
              </a:solidFill>
            </a:endParaRP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bg1"/>
              </a:solidFill>
            </a:endParaRP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External field (EF) from rest of Galaxy must be considered as it is ~a</a:t>
            </a:r>
            <a:r>
              <a:rPr lang="en-GB" baseline="-25000" dirty="0" smtClean="0">
                <a:solidFill>
                  <a:schemeClr val="bg1"/>
                </a:solidFill>
              </a:rPr>
              <a:t>0</a:t>
            </a:r>
            <a:endParaRPr lang="en-GB" dirty="0" smtClean="0">
              <a:solidFill>
                <a:schemeClr val="bg1"/>
              </a:solidFill>
            </a:endParaRP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Solve numerically:</a:t>
            </a: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Treat binary as single mass + test </a:t>
            </a:r>
            <a:r>
              <a:rPr lang="en-GB" dirty="0" smtClean="0">
                <a:solidFill>
                  <a:schemeClr val="bg1"/>
                </a:solidFill>
              </a:rPr>
              <a:t>particle to make g axisymmetric </a:t>
            </a:r>
            <a:r>
              <a:rPr lang="en-GB" dirty="0" smtClean="0">
                <a:solidFill>
                  <a:schemeClr val="bg1"/>
                </a:solidFill>
              </a:rPr>
              <a:t>(</a:t>
            </a:r>
            <a:r>
              <a:rPr lang="en-GB" dirty="0" err="1" smtClean="0">
                <a:solidFill>
                  <a:schemeClr val="bg1"/>
                </a:solidFill>
              </a:rPr>
              <a:t>Banik</a:t>
            </a:r>
            <a:r>
              <a:rPr lang="en-GB" dirty="0" smtClean="0">
                <a:solidFill>
                  <a:schemeClr val="bg1"/>
                </a:solidFill>
              </a:rPr>
              <a:t> &amp; Zhao 2018, MNRAS, 480, 2660)</a:t>
            </a:r>
            <a:endParaRPr lang="en-GB" dirty="0" smtClean="0">
              <a:solidFill>
                <a:schemeClr val="bg1"/>
              </a:solidFill>
            </a:endParaRP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505" y="1052736"/>
            <a:ext cx="4955253" cy="24589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4804" y="4653136"/>
            <a:ext cx="4595668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69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smtClean="0">
                <a:solidFill>
                  <a:schemeClr val="bg1"/>
                </a:solidFill>
              </a:rPr>
              <a:t>Forces in MOND</a:t>
            </a:r>
            <a:endParaRPr lang="en-GB" b="1" u="sn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680" y="1412776"/>
            <a:ext cx="8686800" cy="4968552"/>
          </a:xfrm>
        </p:spPr>
        <p:txBody>
          <a:bodyPr/>
          <a:lstStyle/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For widely </a:t>
            </a:r>
            <a:r>
              <a:rPr lang="en-GB" dirty="0">
                <a:solidFill>
                  <a:schemeClr val="bg1"/>
                </a:solidFill>
              </a:rPr>
              <a:t>separated WBs, </a:t>
            </a:r>
            <a:r>
              <a:rPr lang="en-GB" dirty="0" smtClean="0">
                <a:solidFill>
                  <a:schemeClr val="bg1"/>
                </a:solidFill>
              </a:rPr>
              <a:t>EF dominates</a:t>
            </a:r>
          </a:p>
          <a:p>
            <a:pPr marL="457200" indent="-457200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bg1"/>
                </a:solidFill>
              </a:rPr>
              <a:t>Get </a:t>
            </a:r>
            <a:r>
              <a:rPr lang="en-GB" dirty="0">
                <a:solidFill>
                  <a:schemeClr val="bg1"/>
                </a:solidFill>
              </a:rPr>
              <a:t>analytic result </a:t>
            </a:r>
            <a:r>
              <a:rPr lang="en-GB" dirty="0" smtClean="0">
                <a:solidFill>
                  <a:schemeClr val="bg1"/>
                </a:solidFill>
              </a:rPr>
              <a:t>from </a:t>
            </a:r>
            <a:r>
              <a:rPr lang="en-GB" dirty="0" err="1" smtClean="0">
                <a:solidFill>
                  <a:schemeClr val="bg1"/>
                </a:solidFill>
              </a:rPr>
              <a:t>Arxiv</a:t>
            </a:r>
            <a:r>
              <a:rPr lang="en-GB" dirty="0" smtClean="0">
                <a:solidFill>
                  <a:schemeClr val="bg1"/>
                </a:solidFill>
              </a:rPr>
              <a:t>: 1509.08457</a:t>
            </a: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Force not entirely radial and depends on angle of system relative to EF</a:t>
            </a:r>
          </a:p>
          <a:p>
            <a:pPr marL="457200" indent="-457200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bg1"/>
                </a:solidFill>
              </a:rPr>
              <a:t>Can </a:t>
            </a:r>
            <a:r>
              <a:rPr lang="en-GB" dirty="0">
                <a:solidFill>
                  <a:schemeClr val="bg1"/>
                </a:solidFill>
              </a:rPr>
              <a:t>check force </a:t>
            </a:r>
            <a:r>
              <a:rPr lang="en-GB" dirty="0" smtClean="0">
                <a:solidFill>
                  <a:schemeClr val="bg1"/>
                </a:solidFill>
              </a:rPr>
              <a:t>library with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azimuthally averaged radial force </a:t>
            </a:r>
            <a:r>
              <a:rPr lang="en-GB" dirty="0" smtClean="0">
                <a:solidFill>
                  <a:schemeClr val="bg1"/>
                </a:solidFill>
              </a:rPr>
              <a:t>at fixed distance</a:t>
            </a:r>
          </a:p>
          <a:p>
            <a:pPr marL="457200" indent="-457200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bg1"/>
                </a:solidFill>
              </a:rPr>
              <a:t>Get </a:t>
            </a:r>
            <a:r>
              <a:rPr lang="en-GB" dirty="0" smtClean="0">
                <a:solidFill>
                  <a:schemeClr val="bg1"/>
                </a:solidFill>
              </a:rPr>
              <a:t>inverse square law at long range, but with renormalized G and some angular dependence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6460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60648"/>
            <a:ext cx="8816110" cy="6342303"/>
          </a:xfrm>
          <a:prstGeom prst="rect">
            <a:avLst/>
          </a:prstGeom>
        </p:spPr>
      </p:pic>
      <p:sp>
        <p:nvSpPr>
          <p:cNvPr id="5" name="Multiply 4"/>
          <p:cNvSpPr/>
          <p:nvPr/>
        </p:nvSpPr>
        <p:spPr bwMode="auto">
          <a:xfrm>
            <a:off x="4355976" y="3068960"/>
            <a:ext cx="3096344" cy="2664296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72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3"/>
            <a:ext cx="8226425" cy="761314"/>
          </a:xfrm>
        </p:spPr>
        <p:txBody>
          <a:bodyPr/>
          <a:lstStyle/>
          <a:p>
            <a:r>
              <a:rPr lang="en-GB" b="1" u="sng" dirty="0" smtClean="0">
                <a:solidFill>
                  <a:schemeClr val="bg1"/>
                </a:solidFill>
              </a:rPr>
              <a:t>Typical velocity differences</a:t>
            </a:r>
            <a:endParaRPr lang="en-GB" b="1" u="sng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10449"/>
            <a:ext cx="8075240" cy="58789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923928" y="2564904"/>
                <a:ext cx="4248472" cy="1198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GB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  <m:r>
                        <a:rPr lang="en-GB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=1+</m:t>
                      </m:r>
                      <m:r>
                        <m:rPr>
                          <m:sty m:val="p"/>
                        </m:rPr>
                        <a:rPr lang="el-GR" sz="3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  <m:d>
                        <m:dPr>
                          <m:ctrlPr>
                            <a:rPr lang="en-GB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GB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− </m:t>
                          </m:r>
                          <m:f>
                            <m:fPr>
                              <m:ctrlPr>
                                <a:rPr lang="en-GB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2564904"/>
                <a:ext cx="4248472" cy="11988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547664" y="5157192"/>
            <a:ext cx="6624736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339725" indent="-339725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 eaLnBrk="1" hangingPunct="1">
              <a:lnSpc>
                <a:spcPct val="120000"/>
              </a:lnSpc>
              <a:buClrTx/>
            </a:pPr>
            <a:r>
              <a:rPr lang="en-US" altLang="en-US" dirty="0" smtClean="0">
                <a:solidFill>
                  <a:schemeClr val="tx1"/>
                </a:solidFill>
              </a:rPr>
              <a:t>10 m/s @ 100 pc = 21 </a:t>
            </a:r>
            <a:r>
              <a:rPr lang="el-GR" altLang="en-US" dirty="0" smtClean="0">
                <a:solidFill>
                  <a:schemeClr val="tx1"/>
                </a:solidFill>
              </a:rPr>
              <a:t>μ</a:t>
            </a:r>
            <a:r>
              <a:rPr lang="de-DE" altLang="en-US" dirty="0" err="1" smtClean="0">
                <a:solidFill>
                  <a:schemeClr val="tx1"/>
                </a:solidFill>
              </a:rPr>
              <a:t>as</a:t>
            </a:r>
            <a:r>
              <a:rPr lang="de-DE" altLang="en-US" dirty="0" smtClean="0">
                <a:solidFill>
                  <a:schemeClr val="tx1"/>
                </a:solidFill>
              </a:rPr>
              <a:t>/</a:t>
            </a:r>
            <a:r>
              <a:rPr lang="de-DE" altLang="en-US" dirty="0" err="1" smtClean="0">
                <a:solidFill>
                  <a:schemeClr val="tx1"/>
                </a:solidFill>
              </a:rPr>
              <a:t>yr</a:t>
            </a:r>
            <a:endParaRPr lang="de-DE" alt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51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116632"/>
                <a:ext cx="8226425" cy="1139825"/>
              </a:xfrm>
            </p:spPr>
            <p:txBody>
              <a:bodyPr/>
              <a:lstStyle/>
              <a:p>
                <a:r>
                  <a:rPr lang="en-GB" b="1" u="sng" dirty="0" smtClean="0">
                    <a:solidFill>
                      <a:schemeClr val="bg1"/>
                    </a:solidFill>
                  </a:rPr>
                  <a:t>The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GB" b="1" i="1" u="sng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1" i="1" u="sng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</m:acc>
                  </m:oMath>
                </a14:m>
                <a:r>
                  <a:rPr lang="en-GB" b="1" u="sng" dirty="0" smtClean="0">
                    <a:solidFill>
                      <a:schemeClr val="bg1"/>
                    </a:solidFill>
                  </a:rPr>
                  <a:t> distribution</a:t>
                </a:r>
                <a:endParaRPr lang="en-GB" b="1" u="sng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116632"/>
                <a:ext cx="8226425" cy="1139825"/>
              </a:xfrm>
              <a:blipFill>
                <a:blip r:embed="rId2"/>
                <a:stretch>
                  <a:fillRect b="-8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996" y="1124744"/>
            <a:ext cx="7488832" cy="53899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051720" y="1342393"/>
                <a:ext cx="3096344" cy="9221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GB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  <m:r>
                        <a:rPr lang="en-GB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=1+</m:t>
                      </m:r>
                      <m:r>
                        <m:rPr>
                          <m:sty m:val="p"/>
                        </m:rPr>
                        <a:rPr lang="el-GR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  <m:d>
                        <m:dPr>
                          <m:ctrlPr>
                            <a:rPr lang="en-GB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GB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− </m:t>
                          </m:r>
                          <m:f>
                            <m:fPr>
                              <m:ctrlPr>
                                <a:rPr lang="en-GB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1342393"/>
                <a:ext cx="3096344" cy="9221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252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6425" cy="1139825"/>
          </a:xfrm>
        </p:spPr>
        <p:txBody>
          <a:bodyPr/>
          <a:lstStyle/>
          <a:p>
            <a:r>
              <a:rPr lang="en-GB" b="1" u="sng" dirty="0" smtClean="0">
                <a:solidFill>
                  <a:schemeClr val="bg1"/>
                </a:solidFill>
              </a:rPr>
              <a:t>…without radial velocities</a:t>
            </a:r>
            <a:endParaRPr lang="en-GB" b="1" u="sng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996" y="1126308"/>
            <a:ext cx="7488832" cy="53381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555776" y="4653136"/>
                <a:ext cx="3096344" cy="9221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GB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  <m:r>
                        <a:rPr lang="en-GB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=1+</m:t>
                      </m:r>
                      <m:r>
                        <m:rPr>
                          <m:sty m:val="p"/>
                        </m:rPr>
                        <a:rPr lang="el-GR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  <m:d>
                        <m:dPr>
                          <m:ctrlPr>
                            <a:rPr lang="en-GB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GB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− </m:t>
                          </m:r>
                          <m:f>
                            <m:fPr>
                              <m:ctrlPr>
                                <a:rPr lang="en-GB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4653136"/>
                <a:ext cx="3096344" cy="92217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327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45215"/>
            <a:ext cx="8226425" cy="835513"/>
          </a:xfrm>
        </p:spPr>
        <p:txBody>
          <a:bodyPr/>
          <a:lstStyle/>
          <a:p>
            <a:r>
              <a:rPr lang="en-GB" altLang="en-US" b="1" u="sng" dirty="0">
                <a:solidFill>
                  <a:schemeClr val="bg1"/>
                </a:solidFill>
              </a:rPr>
              <a:t>The detection probability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52771" y="1052736"/>
                <a:ext cx="8435280" cy="5616624"/>
              </a:xfrm>
            </p:spPr>
            <p:txBody>
              <a:bodyPr/>
              <a:lstStyle/>
              <a:p>
                <a:pPr marL="457200" indent="-45720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1"/>
                    </a:solidFill>
                  </a:rPr>
                  <a:t>Integrate for 20 revolutions to get probability distribution over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acc>
                      <m:accPr>
                        <m:chr m:val="̃"/>
                        <m:ctrlP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  <a:p>
                <a:pPr marL="457200" indent="-45720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1"/>
                    </a:solidFill>
                  </a:rPr>
                  <a:t>Try different </a:t>
                </a:r>
                <a:r>
                  <a:rPr lang="en-GB" dirty="0" smtClean="0">
                    <a:solidFill>
                      <a:schemeClr val="bg1"/>
                    </a:solidFill>
                  </a:rPr>
                  <a:t>viewing angles, semi-major </a:t>
                </a:r>
                <a:r>
                  <a:rPr lang="en-GB" dirty="0">
                    <a:solidFill>
                      <a:schemeClr val="bg1"/>
                    </a:solidFill>
                  </a:rPr>
                  <a:t>axes, eccentricities, masses and orbital </a:t>
                </a:r>
                <a:r>
                  <a:rPr lang="en-GB" dirty="0" smtClean="0">
                    <a:solidFill>
                      <a:schemeClr val="bg1"/>
                    </a:solidFill>
                  </a:rPr>
                  <a:t>planes. Marginalise over their priors.</a:t>
                </a:r>
                <a:endParaRPr lang="en-GB" dirty="0">
                  <a:solidFill>
                    <a:schemeClr val="bg1"/>
                  </a:solidFill>
                </a:endParaRPr>
              </a:p>
              <a:p>
                <a:pPr marL="457200" indent="-45720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1"/>
                    </a:solidFill>
                  </a:rPr>
                  <a:t>For some region e.g.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&gt;2 </m:t>
                    </m:r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𝑘𝐴𝑈</m:t>
                    </m:r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acc>
                      <m:accPr>
                        <m:chr m:val="̃"/>
                        <m:ctrlP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&gt;1.3)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, get Newtonian binary fraction e.g. 0.1</a:t>
                </a:r>
              </a:p>
              <a:p>
                <a:pPr marL="457200" indent="-45720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1"/>
                    </a:solidFill>
                  </a:rPr>
                  <a:t>Get 99% CL upper limit e.g. </a:t>
                </a:r>
                <a:r>
                  <a:rPr lang="en-GB" dirty="0" smtClean="0">
                    <a:solidFill>
                      <a:schemeClr val="bg1"/>
                    </a:solidFill>
                  </a:rPr>
                  <a:t>≤15/100</a:t>
                </a:r>
                <a:endParaRPr lang="en-GB" dirty="0">
                  <a:solidFill>
                    <a:schemeClr val="bg1"/>
                  </a:solidFill>
                </a:endParaRPr>
              </a:p>
              <a:p>
                <a:pPr marL="457200" indent="-45720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1"/>
                    </a:solidFill>
                  </a:rPr>
                  <a:t>Get chance of ≥16/100 systems in MOND</a:t>
                </a:r>
              </a:p>
              <a:p>
                <a:pPr marL="457200" indent="-45720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1"/>
                    </a:solidFill>
                  </a:rPr>
                  <a:t>This is the </a:t>
                </a:r>
                <a:r>
                  <a:rPr lang="en-GB" b="1" dirty="0">
                    <a:solidFill>
                      <a:schemeClr val="bg1"/>
                    </a:solidFill>
                  </a:rPr>
                  <a:t>detection probability</a:t>
                </a:r>
                <a:r>
                  <a:rPr lang="en-GB" dirty="0">
                    <a:solidFill>
                      <a:schemeClr val="bg1"/>
                    </a:solidFill>
                  </a:rPr>
                  <a:t> of </a:t>
                </a:r>
                <a:r>
                  <a:rPr lang="en-GB" dirty="0" smtClean="0">
                    <a:solidFill>
                      <a:schemeClr val="bg1"/>
                    </a:solidFill>
                  </a:rPr>
                  <a:t>MOND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2771" y="1052736"/>
                <a:ext cx="8435280" cy="5616624"/>
              </a:xfrm>
              <a:blipFill>
                <a:blip r:embed="rId2"/>
                <a:stretch>
                  <a:fillRect l="-1662" t="-1412" r="-2023" b="-238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842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de-DE" altLang="de-DE" dirty="0" smtClean="0"/>
              <a:t>Alexander von Humboldt Research Fellowship.</a:t>
            </a:r>
          </a:p>
          <a:p>
            <a:pPr eaLnBrk="1" hangingPunct="1"/>
            <a:endParaRPr lang="de-DE" altLang="de-DE" dirty="0" smtClean="0"/>
          </a:p>
          <a:p>
            <a:pPr eaLnBrk="1" hangingPunct="1"/>
            <a:r>
              <a:rPr lang="de-DE" altLang="de-DE" dirty="0" err="1" smtClean="0"/>
              <a:t>Sponsored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by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the</a:t>
            </a:r>
            <a:r>
              <a:rPr lang="de-DE" altLang="de-DE" dirty="0" smtClean="0"/>
              <a:t> Alexander von Humboldt </a:t>
            </a:r>
            <a:r>
              <a:rPr lang="de-DE" altLang="de-DE" dirty="0" err="1" smtClean="0"/>
              <a:t>Foundation</a:t>
            </a:r>
            <a:r>
              <a:rPr lang="de-DE" altLang="de-DE" dirty="0" smtClean="0"/>
              <a:t>.</a:t>
            </a:r>
          </a:p>
          <a:p>
            <a:pPr eaLnBrk="1" hangingPunct="1"/>
            <a:endParaRPr lang="de-DE" altLang="de-DE" b="1" dirty="0" smtClean="0"/>
          </a:p>
          <a:p>
            <a:pPr lvl="1" eaLnBrk="1" hangingPunct="1"/>
            <a:r>
              <a:rPr lang="de-DE" altLang="de-DE" dirty="0" smtClean="0"/>
              <a:t>http://www.humboldt-foundation.de</a:t>
            </a:r>
          </a:p>
        </p:txBody>
      </p:sp>
      <p:grpSp>
        <p:nvGrpSpPr>
          <p:cNvPr id="3076" name="Group 6"/>
          <p:cNvGrpSpPr>
            <a:grpSpLocks/>
          </p:cNvGrpSpPr>
          <p:nvPr/>
        </p:nvGrpSpPr>
        <p:grpSpPr bwMode="auto">
          <a:xfrm>
            <a:off x="1827213" y="4483100"/>
            <a:ext cx="7316787" cy="2374900"/>
            <a:chOff x="1151" y="2824"/>
            <a:chExt cx="4609" cy="1496"/>
          </a:xfrm>
        </p:grpSpPr>
        <p:pic>
          <p:nvPicPr>
            <p:cNvPr id="3077" name="Picture 7" descr="ballke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53"/>
            <a:stretch>
              <a:fillRect/>
            </a:stretch>
          </p:blipFill>
          <p:spPr bwMode="auto">
            <a:xfrm>
              <a:off x="1151" y="2824"/>
              <a:ext cx="4609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8" name="Picture 8"/>
            <p:cNvPicPr preferRelativeResize="0"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1" y="2917"/>
              <a:ext cx="4609" cy="1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904025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>
          <a:xfrm>
            <a:off x="457200" y="366753"/>
            <a:ext cx="8226425" cy="858837"/>
          </a:xfrm>
        </p:spPr>
        <p:txBody>
          <a:bodyPr/>
          <a:lstStyle/>
          <a:p>
            <a:r>
              <a:rPr lang="en-GB" altLang="en-US" b="1" u="sng" dirty="0" smtClean="0">
                <a:solidFill>
                  <a:schemeClr val="bg1"/>
                </a:solidFill>
              </a:rPr>
              <a:t>Detection probabilities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323528" y="1340768"/>
                <a:ext cx="8640960" cy="50547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:r>
                  <a:rPr lang="en-GB" sz="3200" dirty="0" smtClean="0"/>
                  <a:t>Consider previous method applied to all possible ranges of </a:t>
                </a:r>
                <a14:m>
                  <m:oMath xmlns:m="http://schemas.openxmlformats.org/officeDocument/2006/math">
                    <m:r>
                      <a:rPr lang="en-GB" sz="32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</a:rPr>
                      <m:t>, </m:t>
                    </m:r>
                    <m:acc>
                      <m:accPr>
                        <m:chr m:val="̃"/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en-GB" sz="3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3200" dirty="0" smtClean="0"/>
                  <a:t>.</a:t>
                </a:r>
                <a:endParaRPr lang="en-GB" sz="32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3200" dirty="0" smtClean="0"/>
                  <a:t>Get range which maximises probability. This gives </a:t>
                </a:r>
                <a:r>
                  <a:rPr lang="en-GB" sz="3200" dirty="0" err="1" smtClean="0"/>
                  <a:t>P</a:t>
                </a:r>
                <a:r>
                  <a:rPr lang="en-GB" sz="3200" baseline="-25000" dirty="0" err="1" smtClean="0"/>
                  <a:t>detection</a:t>
                </a:r>
                <a:r>
                  <a:rPr lang="en-GB" sz="3200" dirty="0" smtClean="0"/>
                  <a:t> for a particular model (set of model parameters)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3200" dirty="0" smtClean="0"/>
                  <a:t>Try different eccentricity distributions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GB" sz="3200" dirty="0" smtClean="0"/>
                  <a:t> for Newtonian model to minimise chance of detecting MOND effects</a:t>
                </a:r>
                <a:r>
                  <a:rPr lang="en-GB" sz="3200" dirty="0" smtClean="0"/>
                  <a:t>. Mimics scientific process if MOND correct –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GB" sz="3200" dirty="0" smtClean="0"/>
                  <a:t> will be varied.</a:t>
                </a:r>
                <a:endParaRPr lang="en-GB" sz="32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3200" dirty="0" smtClean="0"/>
                  <a:t>Repeat for different numbers of WB systems</a:t>
                </a: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340768"/>
                <a:ext cx="8640960" cy="5054717"/>
              </a:xfrm>
              <a:prstGeom prst="rect">
                <a:avLst/>
              </a:prstGeom>
              <a:blipFill>
                <a:blip r:embed="rId2"/>
                <a:stretch>
                  <a:fillRect l="-1622" t="-1568" r="-1975" b="-301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8231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56" y="106974"/>
            <a:ext cx="9011498" cy="6598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05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23" y="44624"/>
            <a:ext cx="8226425" cy="995809"/>
          </a:xfrm>
        </p:spPr>
        <p:txBody>
          <a:bodyPr/>
          <a:lstStyle/>
          <a:p>
            <a:r>
              <a:rPr lang="en-GB" b="1" u="sng" dirty="0" smtClean="0">
                <a:solidFill>
                  <a:schemeClr val="bg1"/>
                </a:solidFill>
              </a:rPr>
              <a:t>Theoretical uncertainties</a:t>
            </a:r>
            <a:endParaRPr lang="en-GB" b="1" u="sn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08720"/>
            <a:ext cx="8856984" cy="5832648"/>
          </a:xfrm>
        </p:spPr>
        <p:txBody>
          <a:bodyPr/>
          <a:lstStyle/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MOND interpolating function constrained within ~10% by extragalactic rotation curves (</a:t>
            </a:r>
            <a:r>
              <a:rPr lang="en-GB" dirty="0" err="1" smtClean="0">
                <a:solidFill>
                  <a:schemeClr val="bg1"/>
                </a:solidFill>
              </a:rPr>
              <a:t>Lelli</a:t>
            </a:r>
            <a:r>
              <a:rPr lang="en-GB" dirty="0" smtClean="0">
                <a:solidFill>
                  <a:schemeClr val="bg1"/>
                </a:solidFill>
              </a:rPr>
              <a:t>+ 2018, </a:t>
            </a:r>
            <a:r>
              <a:rPr lang="en-GB" dirty="0" err="1" smtClean="0">
                <a:solidFill>
                  <a:schemeClr val="bg1"/>
                </a:solidFill>
              </a:rPr>
              <a:t>ApJ</a:t>
            </a:r>
            <a:r>
              <a:rPr lang="en-GB" dirty="0" smtClean="0">
                <a:solidFill>
                  <a:schemeClr val="bg1"/>
                </a:solidFill>
              </a:rPr>
              <a:t>, 836, 152 &amp; P. Li+ ’18)</a:t>
            </a: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Different MOND formulations yield similar results (</a:t>
            </a:r>
            <a:r>
              <a:rPr lang="en-GB" dirty="0" err="1" smtClean="0">
                <a:solidFill>
                  <a:schemeClr val="bg1"/>
                </a:solidFill>
              </a:rPr>
              <a:t>Arxiv</a:t>
            </a:r>
            <a:r>
              <a:rPr lang="en-GB" dirty="0" smtClean="0">
                <a:solidFill>
                  <a:schemeClr val="bg1"/>
                </a:solidFill>
              </a:rPr>
              <a:t>: 1509.08457, </a:t>
            </a:r>
            <a:r>
              <a:rPr lang="en-GB" dirty="0" err="1" smtClean="0">
                <a:solidFill>
                  <a:schemeClr val="bg1"/>
                </a:solidFill>
              </a:rPr>
              <a:t>Banik</a:t>
            </a:r>
            <a:r>
              <a:rPr lang="en-GB" dirty="0" smtClean="0">
                <a:solidFill>
                  <a:schemeClr val="bg1"/>
                </a:solidFill>
              </a:rPr>
              <a:t> &amp; Zhao ’18</a:t>
            </a:r>
            <a:r>
              <a:rPr lang="en-GB" dirty="0" smtClean="0">
                <a:solidFill>
                  <a:schemeClr val="bg1"/>
                </a:solidFill>
              </a:rPr>
              <a:t>)</a:t>
            </a:r>
            <a:endParaRPr lang="en-GB" dirty="0" smtClean="0">
              <a:solidFill>
                <a:schemeClr val="bg1"/>
              </a:solidFill>
            </a:endParaRP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Treating binary as single mass is OK in Newtonian and EF-dominated regimes. Small error at intermediate separations.</a:t>
            </a: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Consider force between two stars aligned with EF with different q</a:t>
            </a:r>
            <a:r>
              <a:rPr lang="en-GB" baseline="-25000" dirty="0">
                <a:solidFill>
                  <a:schemeClr val="bg1"/>
                </a:solidFill>
              </a:rPr>
              <a:t>1</a:t>
            </a:r>
            <a:r>
              <a:rPr lang="en-GB" dirty="0">
                <a:solidFill>
                  <a:schemeClr val="bg1"/>
                </a:solidFill>
              </a:rPr>
              <a:t>, fraction of total system mass M in the less massive </a:t>
            </a:r>
            <a:r>
              <a:rPr lang="en-GB" dirty="0" smtClean="0">
                <a:solidFill>
                  <a:schemeClr val="bg1"/>
                </a:solidFill>
              </a:rPr>
              <a:t>star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71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6425" cy="669853"/>
          </a:xfrm>
        </p:spPr>
        <p:txBody>
          <a:bodyPr/>
          <a:lstStyle/>
          <a:p>
            <a:r>
              <a:rPr lang="en-GB" b="1" u="sng" dirty="0" smtClean="0">
                <a:solidFill>
                  <a:schemeClr val="bg1"/>
                </a:solidFill>
              </a:rPr>
              <a:t>The wide binary mass ratio</a:t>
            </a:r>
            <a:endParaRPr lang="en-GB" b="1" u="sng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758914"/>
            <a:ext cx="8856984" cy="6009349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131840" y="4725144"/>
            <a:ext cx="4900128" cy="1080120"/>
          </a:xfrm>
          <a:solidFill>
            <a:schemeClr val="bg1"/>
          </a:solidFill>
        </p:spPr>
        <p:txBody>
          <a:bodyPr/>
          <a:lstStyle/>
          <a:p>
            <a:pPr marL="0" indent="0">
              <a:buClr>
                <a:schemeClr val="bg1"/>
              </a:buClr>
            </a:pPr>
            <a:r>
              <a:rPr lang="en-GB" dirty="0" smtClean="0">
                <a:solidFill>
                  <a:schemeClr val="tx1"/>
                </a:solidFill>
              </a:rPr>
              <a:t>OK to treat system as single mass + test particle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39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226425" cy="793775"/>
          </a:xfrm>
        </p:spPr>
        <p:txBody>
          <a:bodyPr/>
          <a:lstStyle/>
          <a:p>
            <a:r>
              <a:rPr lang="en-GB" b="1" u="sng" dirty="0" smtClean="0">
                <a:solidFill>
                  <a:schemeClr val="bg1"/>
                </a:solidFill>
              </a:rPr>
              <a:t>Recently ionised systems</a:t>
            </a:r>
            <a:endParaRPr lang="en-GB" b="1" u="sn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6" y="844550"/>
            <a:ext cx="8363272" cy="5968826"/>
          </a:xfrm>
        </p:spPr>
        <p:txBody>
          <a:bodyPr/>
          <a:lstStyle/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Some WBs were ionised recently – may hamper the wide binary test</a:t>
            </a: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WB velocity only ~0.3 km/s while interstellar velocity dispersion ~15 km/s</a:t>
            </a:r>
          </a:p>
          <a:p>
            <a:pPr marL="457200" indent="-457200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bg1"/>
                </a:solidFill>
              </a:rPr>
              <a:t>Ionisation possible only if field star passed within ~200 AU of star in a WB</a:t>
            </a: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System would disperse within orbital timescale of ~1 </a:t>
            </a:r>
            <a:r>
              <a:rPr lang="en-GB" dirty="0" err="1" smtClean="0">
                <a:solidFill>
                  <a:schemeClr val="bg1"/>
                </a:solidFill>
              </a:rPr>
              <a:t>Myr</a:t>
            </a:r>
            <a:endParaRPr lang="en-GB" dirty="0" smtClean="0">
              <a:solidFill>
                <a:schemeClr val="bg1"/>
              </a:solidFill>
            </a:endParaRPr>
          </a:p>
          <a:p>
            <a:pPr marL="457200" indent="-457200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bg1"/>
                </a:solidFill>
              </a:rPr>
              <a:t>Very few WBs ionised so recently that they are still nearby in 3D</a:t>
            </a:r>
          </a:p>
          <a:p>
            <a:pPr marL="457200" indent="-457200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bg1"/>
                </a:solidFill>
              </a:rPr>
              <a:t>Similarly, molecular clouds not big problem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03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smtClean="0">
                <a:solidFill>
                  <a:schemeClr val="bg1"/>
                </a:solidFill>
              </a:rPr>
              <a:t>Undetected third star</a:t>
            </a:r>
            <a:endParaRPr lang="en-GB" b="1" u="sn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784976" cy="5110881"/>
          </a:xfrm>
        </p:spPr>
        <p:txBody>
          <a:bodyPr/>
          <a:lstStyle/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System could have a third undetected low-mass star</a:t>
            </a: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Must be quite close to one of the WB stars to significantly affect its velocity</a:t>
            </a:r>
            <a:endParaRPr lang="en-GB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Would cause a large orbital acceleration</a:t>
            </a:r>
          </a:p>
          <a:p>
            <a:pPr marL="457200" indent="-457200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bg1"/>
                </a:solidFill>
              </a:rPr>
              <a:t>May be detectable as radial velocity trend or as acceleration of sky position (astrometry)</a:t>
            </a: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Technique fails further out, but then star must be more massive, so easier to detect directly</a:t>
            </a:r>
          </a:p>
        </p:txBody>
      </p:sp>
    </p:spTree>
    <p:extLst>
      <p:ext uri="{BB962C8B-B14F-4D97-AF65-F5344CB8AC3E}">
        <p14:creationId xmlns:p14="http://schemas.microsoft.com/office/powerpoint/2010/main" val="150392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6425" cy="1139825"/>
          </a:xfrm>
        </p:spPr>
        <p:txBody>
          <a:bodyPr/>
          <a:lstStyle/>
          <a:p>
            <a:r>
              <a:rPr lang="en-GB" b="1" u="sng" dirty="0" smtClean="0">
                <a:solidFill>
                  <a:schemeClr val="bg1"/>
                </a:solidFill>
              </a:rPr>
              <a:t>Closing the gap</a:t>
            </a:r>
            <a:endParaRPr lang="en-GB" b="1" u="sng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196752"/>
            <a:ext cx="8507288" cy="55561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24492" y="5157192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90099"/>
                </a:solidFill>
              </a:rPr>
              <a:t>Centroid = sky position deviates from proper motion + parallax fit by &gt; 100</a:t>
            </a:r>
            <a:r>
              <a:rPr lang="el-GR" dirty="0" smtClean="0">
                <a:solidFill>
                  <a:srgbClr val="990099"/>
                </a:solidFill>
              </a:rPr>
              <a:t>μ</a:t>
            </a:r>
            <a:r>
              <a:rPr lang="en-GB" dirty="0" smtClean="0">
                <a:solidFill>
                  <a:srgbClr val="990099"/>
                </a:solidFill>
              </a:rPr>
              <a:t>as in 7 years @100 pc</a:t>
            </a:r>
            <a:endParaRPr lang="en-GB" dirty="0">
              <a:solidFill>
                <a:srgbClr val="9900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52120" y="2132856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Credit: William Sutherland (Queen Mary, University of London)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7" name="Gerade Verbindung mit Pfeil 6"/>
          <p:cNvCxnSpPr/>
          <p:nvPr/>
        </p:nvCxnSpPr>
        <p:spPr bwMode="auto">
          <a:xfrm flipV="1">
            <a:off x="1887416" y="4256221"/>
            <a:ext cx="0" cy="36004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feld 7"/>
          <p:cNvSpPr txBox="1"/>
          <p:nvPr/>
        </p:nvSpPr>
        <p:spPr>
          <a:xfrm>
            <a:off x="1907704" y="3933056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Noticeably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affects</a:t>
            </a:r>
            <a:r>
              <a:rPr lang="de-DE" dirty="0" smtClean="0">
                <a:solidFill>
                  <a:srgbClr val="FF0000"/>
                </a:solidFill>
              </a:rPr>
              <a:t> v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 bwMode="auto">
          <a:xfrm flipV="1">
            <a:off x="6804248" y="3603502"/>
            <a:ext cx="0" cy="36004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feld 11"/>
          <p:cNvSpPr txBox="1"/>
          <p:nvPr/>
        </p:nvSpPr>
        <p:spPr>
          <a:xfrm>
            <a:off x="6876256" y="3460357"/>
            <a:ext cx="1863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chemeClr val="accent2"/>
                </a:solidFill>
              </a:rPr>
              <a:t>Detectable</a:t>
            </a:r>
            <a:r>
              <a:rPr lang="de-DE" dirty="0" smtClean="0">
                <a:solidFill>
                  <a:schemeClr val="accent2"/>
                </a:solidFill>
              </a:rPr>
              <a:t> via </a:t>
            </a:r>
            <a:r>
              <a:rPr lang="de-DE" dirty="0" err="1" smtClean="0">
                <a:solidFill>
                  <a:schemeClr val="accent2"/>
                </a:solidFill>
              </a:rPr>
              <a:t>direct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  <a:r>
              <a:rPr lang="de-DE" dirty="0" err="1" smtClean="0">
                <a:solidFill>
                  <a:schemeClr val="accent2"/>
                </a:solidFill>
              </a:rPr>
              <a:t>imaging</a:t>
            </a:r>
            <a:endParaRPr lang="de-DE" dirty="0">
              <a:solidFill>
                <a:schemeClr val="accent2"/>
              </a:solidFill>
            </a:endParaRPr>
          </a:p>
        </p:txBody>
      </p:sp>
      <p:cxnSp>
        <p:nvCxnSpPr>
          <p:cNvPr id="13" name="Gerade Verbindung mit Pfeil 12"/>
          <p:cNvCxnSpPr/>
          <p:nvPr/>
        </p:nvCxnSpPr>
        <p:spPr bwMode="auto">
          <a:xfrm flipV="1">
            <a:off x="2123728" y="5438837"/>
            <a:ext cx="0" cy="36004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993366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feld 13"/>
          <p:cNvSpPr txBox="1"/>
          <p:nvPr/>
        </p:nvSpPr>
        <p:spPr>
          <a:xfrm>
            <a:off x="1331640" y="485616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CC3399"/>
                </a:solidFill>
              </a:rPr>
              <a:t>Detectable</a:t>
            </a:r>
            <a:r>
              <a:rPr lang="de-DE" dirty="0" smtClean="0">
                <a:solidFill>
                  <a:srgbClr val="CC3399"/>
                </a:solidFill>
              </a:rPr>
              <a:t> via </a:t>
            </a:r>
            <a:r>
              <a:rPr lang="de-DE" dirty="0" err="1" smtClean="0">
                <a:solidFill>
                  <a:srgbClr val="CC3399"/>
                </a:solidFill>
              </a:rPr>
              <a:t>acceleration</a:t>
            </a:r>
            <a:endParaRPr lang="de-DE" dirty="0">
              <a:solidFill>
                <a:srgbClr val="CC3399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328894" y="3671446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>
                <a:solidFill>
                  <a:schemeClr val="tx1"/>
                </a:solidFill>
              </a:rPr>
              <a:t>?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772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smtClean="0">
                <a:solidFill>
                  <a:schemeClr val="bg1"/>
                </a:solidFill>
              </a:rPr>
              <a:t>Are relative </a:t>
            </a:r>
            <a:r>
              <a:rPr lang="en-GB" b="1" u="sng" dirty="0" smtClean="0">
                <a:solidFill>
                  <a:schemeClr val="bg1"/>
                </a:solidFill>
              </a:rPr>
              <a:t>velocities </a:t>
            </a:r>
            <a:r>
              <a:rPr lang="en-GB" b="1" u="sng" dirty="0" smtClean="0">
                <a:solidFill>
                  <a:schemeClr val="bg1"/>
                </a:solidFill>
              </a:rPr>
              <a:t>orbital?</a:t>
            </a:r>
            <a:endParaRPr lang="en-GB" b="1" u="sng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435280" cy="4997152"/>
              </a:xfrm>
            </p:spPr>
            <p:txBody>
              <a:bodyPr/>
              <a:lstStyle/>
              <a:p>
                <a:pPr marL="457200" indent="-45720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solidFill>
                      <a:schemeClr val="bg1"/>
                    </a:solidFill>
                  </a:rPr>
                  <a:t>Systems with highest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GB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</m:oMath>
                </a14:m>
                <a:r>
                  <a:rPr lang="en-GB" dirty="0" smtClean="0">
                    <a:solidFill>
                      <a:schemeClr val="bg1"/>
                    </a:solidFill>
                  </a:rPr>
                  <a:t> should be moving ~ </a:t>
                </a:r>
                <a:r>
                  <a:rPr lang="en-GB" dirty="0">
                    <a:solidFill>
                      <a:schemeClr val="bg1"/>
                    </a:solidFill>
                  </a:rPr>
                  <a:t>within sky </a:t>
                </a:r>
                <a:r>
                  <a:rPr lang="en-GB" dirty="0" smtClean="0">
                    <a:solidFill>
                      <a:schemeClr val="bg1"/>
                    </a:solidFill>
                  </a:rPr>
                  <a:t>plane and </a:t>
                </a:r>
                <a:r>
                  <a:rPr lang="en-GB" b="1" dirty="0" smtClean="0">
                    <a:solidFill>
                      <a:schemeClr val="bg1"/>
                    </a:solidFill>
                  </a:rPr>
                  <a:t>near </a:t>
                </a:r>
                <a:r>
                  <a:rPr lang="en-GB" b="1" dirty="0" err="1" smtClean="0">
                    <a:solidFill>
                      <a:schemeClr val="bg1"/>
                    </a:solidFill>
                  </a:rPr>
                  <a:t>pericentre</a:t>
                </a:r>
                <a:endParaRPr lang="en-GB" b="1" dirty="0" smtClean="0">
                  <a:solidFill>
                    <a:schemeClr val="bg1"/>
                  </a:solidFill>
                </a:endParaRPr>
              </a:p>
              <a:p>
                <a:pPr marL="457200" indent="-457200">
                  <a:buClr>
                    <a:schemeClr val="bg1"/>
                  </a:buClr>
                  <a:buFont typeface="Wingdings" panose="05000000000000000000" pitchFamily="2" charset="2"/>
                  <a:buChar char="Ø"/>
                </a:pPr>
                <a:r>
                  <a:rPr lang="en-GB" dirty="0" smtClean="0">
                    <a:solidFill>
                      <a:schemeClr val="bg1"/>
                    </a:solidFill>
                  </a:rPr>
                  <a:t>WB separation and relative velocity should be orthogonal</a:t>
                </a:r>
              </a:p>
              <a:p>
                <a:pPr marL="457200" indent="-45720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solidFill>
                      <a:schemeClr val="bg1"/>
                    </a:solidFill>
                  </a:rPr>
                  <a:t>Focus on angle </a:t>
                </a:r>
                <a:r>
                  <a:rPr lang="el-GR" dirty="0" smtClean="0">
                    <a:solidFill>
                      <a:schemeClr val="bg1"/>
                    </a:solidFill>
                  </a:rPr>
                  <a:t>ψ</a:t>
                </a:r>
                <a:r>
                  <a:rPr lang="en-GB" dirty="0" smtClean="0">
                    <a:solidFill>
                      <a:schemeClr val="bg1"/>
                    </a:solidFill>
                  </a:rPr>
                  <a:t> between these directions</a:t>
                </a:r>
              </a:p>
              <a:p>
                <a:pPr marL="457200" indent="-45720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:r>
                  <a:rPr lang="el-GR" dirty="0" smtClean="0">
                    <a:solidFill>
                      <a:schemeClr val="bg1"/>
                    </a:solidFill>
                  </a:rPr>
                  <a:t>ψ</a:t>
                </a:r>
                <a:r>
                  <a:rPr lang="en-GB" dirty="0" smtClean="0">
                    <a:solidFill>
                      <a:schemeClr val="bg1"/>
                    </a:solidFill>
                  </a:rPr>
                  <a:t> should be isotropic if relative velocity due to undetected star near star in WB</a:t>
                </a:r>
              </a:p>
              <a:p>
                <a:pPr marL="457200" indent="-45720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solidFill>
                      <a:schemeClr val="bg1"/>
                    </a:solidFill>
                  </a:rPr>
                  <a:t>For WB orbital motion, </a:t>
                </a:r>
                <a:r>
                  <a:rPr lang="el-GR" dirty="0" smtClean="0">
                    <a:solidFill>
                      <a:schemeClr val="bg1"/>
                    </a:solidFill>
                  </a:rPr>
                  <a:t>ψ</a:t>
                </a:r>
                <a:r>
                  <a:rPr lang="en-GB" dirty="0" smtClean="0">
                    <a:solidFill>
                      <a:schemeClr val="bg1"/>
                    </a:solidFill>
                  </a:rPr>
                  <a:t> should be anisotropic and prefer values near 90°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435280" cy="4997152"/>
              </a:xfrm>
              <a:blipFill>
                <a:blip r:embed="rId2"/>
                <a:stretch>
                  <a:fillRect l="-1662" t="-1587" r="-2962" b="-18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hteck 5"/>
          <p:cNvSpPr/>
          <p:nvPr/>
        </p:nvSpPr>
        <p:spPr>
          <a:xfrm>
            <a:off x="11368" y="-48528"/>
            <a:ext cx="7200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sym typeface="Wingdings" panose="05000000000000000000" pitchFamily="2" charset="2"/>
              </a:rPr>
              <a:t></a:t>
            </a:r>
            <a:endParaRPr lang="de-DE" sz="3600" dirty="0"/>
          </a:p>
        </p:txBody>
      </p:sp>
    </p:spTree>
    <p:extLst>
      <p:ext uri="{BB962C8B-B14F-4D97-AF65-F5344CB8AC3E}">
        <p14:creationId xmlns:p14="http://schemas.microsoft.com/office/powerpoint/2010/main" val="115253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88640"/>
            <a:ext cx="8844299" cy="656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47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45899"/>
            <a:ext cx="8844299" cy="624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41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4400" u="sng">
                <a:solidFill>
                  <a:srgbClr val="FFFFFF"/>
                </a:solidFill>
              </a:rPr>
              <a:t>Galaxies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44463" y="1341438"/>
            <a:ext cx="8964612" cy="165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750"/>
              </a:spcBef>
              <a:buSzPct val="100000"/>
              <a:defRPr/>
            </a:pPr>
            <a:r>
              <a:rPr lang="en-US" altLang="en-US" sz="3000" smtClean="0"/>
              <a:t>Visible mass </a:t>
            </a:r>
            <a:r>
              <a:rPr lang="en-US" altLang="en-US" sz="3000" smtClean="0">
                <a:latin typeface="Webdings" panose="05030102010509060703" pitchFamily="18" charset="2"/>
              </a:rPr>
              <a:t></a:t>
            </a:r>
            <a:r>
              <a:rPr lang="en-US" altLang="en-US" sz="3000" smtClean="0"/>
              <a:t> Newtonian Gravity = Acceleration</a:t>
            </a:r>
          </a:p>
          <a:p>
            <a:pPr marL="341313" eaLnBrk="1" hangingPunct="1">
              <a:spcBef>
                <a:spcPts val="7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3000" smtClean="0"/>
              <a:t>The observed acceleration is discrepant with this prediction</a:t>
            </a:r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2565400"/>
            <a:ext cx="6372225" cy="406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7740650" y="3281363"/>
            <a:ext cx="1588" cy="727075"/>
          </a:xfrm>
          <a:prstGeom prst="line">
            <a:avLst/>
          </a:prstGeom>
          <a:noFill/>
          <a:ln w="57240" cap="sq">
            <a:solidFill>
              <a:srgbClr val="FF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480175" y="4062413"/>
            <a:ext cx="2160588" cy="1312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2500"/>
              </a:spcBef>
              <a:buClrTx/>
              <a:buFontTx/>
              <a:buNone/>
            </a:pPr>
            <a:r>
              <a:rPr lang="en-US" altLang="en-US" sz="4000" b="1" dirty="0"/>
              <a:t>Dark matter?</a:t>
            </a:r>
          </a:p>
        </p:txBody>
      </p:sp>
      <p:sp>
        <p:nvSpPr>
          <p:cNvPr id="5127" name="Text Box 4"/>
          <p:cNvSpPr txBox="1">
            <a:spLocks noChangeArrowheads="1"/>
          </p:cNvSpPr>
          <p:nvPr/>
        </p:nvSpPr>
        <p:spPr bwMode="auto">
          <a:xfrm>
            <a:off x="74613" y="4000500"/>
            <a:ext cx="2319337" cy="208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125"/>
              </a:spcBef>
              <a:buClrTx/>
              <a:buFontTx/>
              <a:buNone/>
            </a:pPr>
            <a:r>
              <a:rPr lang="en-US" altLang="en-US" sz="2400" dirty="0" smtClean="0">
                <a:solidFill>
                  <a:srgbClr val="FFFFFF"/>
                </a:solidFill>
              </a:rPr>
              <a:t>Living </a:t>
            </a:r>
            <a:r>
              <a:rPr lang="en-US" altLang="en-US" sz="2400" dirty="0">
                <a:solidFill>
                  <a:srgbClr val="FFFFFF"/>
                </a:solidFill>
              </a:rPr>
              <a:t>Reviews in Relativity, </a:t>
            </a:r>
            <a:r>
              <a:rPr lang="en-US" altLang="en-US" sz="2400" b="1" dirty="0">
                <a:solidFill>
                  <a:srgbClr val="FFFFFF"/>
                </a:solidFill>
              </a:rPr>
              <a:t>15</a:t>
            </a:r>
            <a:r>
              <a:rPr lang="en-US" altLang="en-US" sz="2400" dirty="0">
                <a:solidFill>
                  <a:srgbClr val="FFFFFF"/>
                </a:solidFill>
              </a:rPr>
              <a:t>, 10 (2012), by</a:t>
            </a:r>
          </a:p>
          <a:p>
            <a:pPr eaLnBrk="1" hangingPunct="1">
              <a:spcBef>
                <a:spcPts val="1125"/>
              </a:spcBef>
              <a:buClrTx/>
              <a:buFontTx/>
              <a:buNone/>
            </a:pPr>
            <a:r>
              <a:rPr lang="en-US" altLang="en-US" sz="2400" dirty="0" err="1">
                <a:solidFill>
                  <a:srgbClr val="FFFFFF"/>
                </a:solidFill>
              </a:rPr>
              <a:t>Famaey</a:t>
            </a:r>
            <a:r>
              <a:rPr lang="en-US" altLang="en-US" sz="2400" dirty="0">
                <a:solidFill>
                  <a:srgbClr val="FFFFFF"/>
                </a:solidFill>
              </a:rPr>
              <a:t> &amp; </a:t>
            </a:r>
            <a:r>
              <a:rPr lang="en-US" altLang="en-US" sz="2400" dirty="0" err="1">
                <a:solidFill>
                  <a:srgbClr val="FFFFFF"/>
                </a:solidFill>
              </a:rPr>
              <a:t>McGaugh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7072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/>
          </p:nvPr>
        </p:nvSpPr>
        <p:spPr>
          <a:xfrm>
            <a:off x="34925" y="111125"/>
            <a:ext cx="9074150" cy="796925"/>
          </a:xfrm>
        </p:spPr>
        <p:txBody>
          <a:bodyPr lIns="0" tIns="0" rIns="0" bIns="0"/>
          <a:lstStyle/>
          <a:p>
            <a:r>
              <a:rPr lang="en-GB" altLang="en-US" b="1" u="sng" smtClean="0">
                <a:solidFill>
                  <a:schemeClr val="bg1"/>
                </a:solidFill>
              </a:rPr>
              <a:t>Closest wide binary = nearest star</a:t>
            </a:r>
          </a:p>
        </p:txBody>
      </p:sp>
      <p:sp>
        <p:nvSpPr>
          <p:cNvPr id="76803" name="Content Placeholder 3"/>
          <p:cNvSpPr>
            <a:spLocks noGrp="1"/>
          </p:cNvSpPr>
          <p:nvPr>
            <p:ph idx="1"/>
          </p:nvPr>
        </p:nvSpPr>
        <p:spPr>
          <a:xfrm>
            <a:off x="34925" y="927100"/>
            <a:ext cx="9001125" cy="5832475"/>
          </a:xfrm>
        </p:spPr>
        <p:txBody>
          <a:bodyPr lIns="0" tIns="0" rIns="0" bIns="0"/>
          <a:lstStyle/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altLang="en-US" dirty="0" err="1" smtClean="0">
                <a:solidFill>
                  <a:schemeClr val="bg1"/>
                </a:solidFill>
              </a:rPr>
              <a:t>Proxima</a:t>
            </a:r>
            <a:r>
              <a:rPr lang="en-GB" altLang="en-US" dirty="0" smtClean="0">
                <a:solidFill>
                  <a:schemeClr val="bg1"/>
                </a:solidFill>
              </a:rPr>
              <a:t> Centauri is on a ~13000 AU orbit around </a:t>
            </a:r>
            <a:r>
              <a:rPr lang="el-GR" altLang="en-US" dirty="0" smtClean="0">
                <a:solidFill>
                  <a:schemeClr val="bg1"/>
                </a:solidFill>
              </a:rPr>
              <a:t>α</a:t>
            </a:r>
            <a:r>
              <a:rPr lang="de-DE" altLang="en-US" dirty="0" smtClean="0">
                <a:solidFill>
                  <a:schemeClr val="bg1"/>
                </a:solidFill>
              </a:rPr>
              <a:t> </a:t>
            </a:r>
            <a:r>
              <a:rPr lang="en-GB" altLang="en-US" dirty="0" smtClean="0">
                <a:solidFill>
                  <a:schemeClr val="bg1"/>
                </a:solidFill>
              </a:rPr>
              <a:t>Cen </a:t>
            </a:r>
            <a:r>
              <a:rPr lang="en-GB" altLang="en-US" dirty="0" smtClean="0">
                <a:solidFill>
                  <a:schemeClr val="bg1"/>
                </a:solidFill>
              </a:rPr>
              <a:t>A &amp; B (~17 AU apart) –     </a:t>
            </a:r>
            <a:r>
              <a:rPr lang="en-GB" altLang="en-US" dirty="0" err="1" smtClean="0">
                <a:solidFill>
                  <a:schemeClr val="bg1"/>
                </a:solidFill>
              </a:rPr>
              <a:t>Kervella</a:t>
            </a:r>
            <a:r>
              <a:rPr lang="en-GB" altLang="en-US" dirty="0" smtClean="0">
                <a:solidFill>
                  <a:schemeClr val="bg1"/>
                </a:solidFill>
              </a:rPr>
              <a:t> 2017 (A &amp; A, 598, Letter 7)</a:t>
            </a: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altLang="en-US" dirty="0" smtClean="0">
                <a:solidFill>
                  <a:schemeClr val="bg1"/>
                </a:solidFill>
              </a:rPr>
              <a:t>Can treat system as a central point mass + test particle (</a:t>
            </a:r>
            <a:r>
              <a:rPr lang="en-GB" altLang="en-US" dirty="0" err="1" smtClean="0">
                <a:solidFill>
                  <a:schemeClr val="bg1"/>
                </a:solidFill>
              </a:rPr>
              <a:t>Proxima</a:t>
            </a:r>
            <a:r>
              <a:rPr lang="en-GB" altLang="en-US" dirty="0" smtClean="0">
                <a:solidFill>
                  <a:schemeClr val="bg1"/>
                </a:solidFill>
              </a:rPr>
              <a:t> Cen), embedded in external field from Galaxy</a:t>
            </a: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altLang="en-US" dirty="0" smtClean="0">
                <a:solidFill>
                  <a:schemeClr val="bg1"/>
                </a:solidFill>
              </a:rPr>
              <a:t>Orbit usually stable over several Gyr, though some orbital orientations would be unstable (observed one is stable)</a:t>
            </a: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altLang="en-US" dirty="0" smtClean="0">
                <a:solidFill>
                  <a:schemeClr val="bg1"/>
                </a:solidFill>
              </a:rPr>
              <a:t>Gravity on </a:t>
            </a:r>
            <a:r>
              <a:rPr lang="en-GB" altLang="en-US" dirty="0" err="1" smtClean="0">
                <a:solidFill>
                  <a:schemeClr val="bg1"/>
                </a:solidFill>
              </a:rPr>
              <a:t>Proxima</a:t>
            </a:r>
            <a:r>
              <a:rPr lang="en-GB" altLang="en-US" dirty="0" smtClean="0">
                <a:solidFill>
                  <a:schemeClr val="bg1"/>
                </a:solidFill>
              </a:rPr>
              <a:t> Cen ~40% higher in MOND</a:t>
            </a: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altLang="en-US" dirty="0" smtClean="0">
                <a:solidFill>
                  <a:schemeClr val="bg1"/>
                </a:solidFill>
              </a:rPr>
              <a:t>Testable with proper motions?</a:t>
            </a:r>
            <a:endParaRPr lang="en-GB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</p:nvPr>
        </p:nvSpPr>
        <p:spPr>
          <a:xfrm>
            <a:off x="250825" y="44450"/>
            <a:ext cx="8785225" cy="923925"/>
          </a:xfrm>
        </p:spPr>
        <p:txBody>
          <a:bodyPr/>
          <a:lstStyle/>
          <a:p>
            <a:r>
              <a:rPr lang="en-GB" altLang="en-US" u="sng" smtClean="0">
                <a:solidFill>
                  <a:schemeClr val="bg1"/>
                </a:solidFill>
              </a:rPr>
              <a:t>Theia mission (Arxiv: 1707.03148)</a:t>
            </a:r>
          </a:p>
        </p:txBody>
      </p:sp>
      <p:pic>
        <p:nvPicPr>
          <p:cNvPr id="7782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908050"/>
            <a:ext cx="8364537" cy="588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24" name="TextBox 4"/>
          <p:cNvSpPr txBox="1">
            <a:spLocks noChangeArrowheads="1"/>
          </p:cNvSpPr>
          <p:nvPr/>
        </p:nvSpPr>
        <p:spPr bwMode="auto">
          <a:xfrm>
            <a:off x="1476375" y="1463675"/>
            <a:ext cx="532765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2800" dirty="0">
                <a:solidFill>
                  <a:schemeClr val="tx1"/>
                </a:solidFill>
              </a:rPr>
              <a:t>Radial velocity difference only ~</a:t>
            </a:r>
            <a:r>
              <a:rPr lang="en-GB" altLang="en-US" sz="2800" dirty="0" smtClean="0">
                <a:solidFill>
                  <a:schemeClr val="tx1"/>
                </a:solidFill>
              </a:rPr>
              <a:t>0.52 </a:t>
            </a:r>
            <a:r>
              <a:rPr lang="en-GB" altLang="en-US" sz="2800" dirty="0">
                <a:solidFill>
                  <a:schemeClr val="tx1"/>
                </a:solidFill>
              </a:rPr>
              <a:t>cm/s after a decade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2800" dirty="0">
                <a:solidFill>
                  <a:schemeClr val="tx1"/>
                </a:solidFill>
              </a:rPr>
              <a:t>Positions change </a:t>
            </a:r>
            <a:r>
              <a:rPr lang="en-GB" altLang="en-US" sz="2800" dirty="0" err="1">
                <a:solidFill>
                  <a:schemeClr val="tx1"/>
                </a:solidFill>
              </a:rPr>
              <a:t>quadratically</a:t>
            </a:r>
            <a:r>
              <a:rPr lang="en-GB" altLang="en-US" sz="2800" dirty="0">
                <a:solidFill>
                  <a:schemeClr val="tx1"/>
                </a:solidFill>
              </a:rPr>
              <a:t> whereas velocities change linearly, so proper motion better in long run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6425" cy="792088"/>
          </a:xfrm>
        </p:spPr>
        <p:txBody>
          <a:bodyPr/>
          <a:lstStyle/>
          <a:p>
            <a:r>
              <a:rPr lang="en-GB" b="1" u="sng" dirty="0" smtClean="0">
                <a:solidFill>
                  <a:schemeClr val="bg1"/>
                </a:solidFill>
              </a:rPr>
              <a:t>Conclusions</a:t>
            </a:r>
            <a:endParaRPr lang="en-GB" b="1" u="sn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836712"/>
            <a:ext cx="9036496" cy="5976664"/>
          </a:xfrm>
        </p:spPr>
        <p:txBody>
          <a:bodyPr/>
          <a:lstStyle/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Gravity may deviate from Newtonian inverse square law at low accelerations (like in MOND)</a:t>
            </a: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Motivation is from galaxies, but can be tested using wide binary stars with separations ~(3-20) </a:t>
            </a:r>
            <a:r>
              <a:rPr lang="en-GB" sz="2800" dirty="0" err="1" smtClean="0">
                <a:solidFill>
                  <a:schemeClr val="bg1"/>
                </a:solidFill>
              </a:rPr>
              <a:t>kAU</a:t>
            </a:r>
            <a:endParaRPr lang="en-GB" sz="2800" dirty="0" smtClean="0">
              <a:solidFill>
                <a:schemeClr val="bg1"/>
              </a:solidFill>
            </a:endParaRP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Orbital velocities ~300 m/s, but ~20% faster in MOND (with EFE). Detectable with ~500 systems.</a:t>
            </a: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Huge excess without EFE that could be detected easily, but not well motivated theoretically</a:t>
            </a: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Main systematic is third faint star in system</a:t>
            </a:r>
          </a:p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Testable by direct imaging (large separation &amp; mass) + secular RV/PM acceleration (close-in &amp; low-mass)</a:t>
            </a:r>
          </a:p>
          <a:p>
            <a:pPr marL="457200" indent="-457200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GB" sz="2800" dirty="0" smtClean="0">
                <a:solidFill>
                  <a:schemeClr val="bg1"/>
                </a:solidFill>
              </a:rPr>
              <a:t> May need follow-up of high relative velocity systems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983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89" y="752848"/>
            <a:ext cx="8482124" cy="603392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03648" y="24553"/>
            <a:ext cx="6464911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4400" b="1" u="sng" dirty="0" smtClean="0"/>
              <a:t>Sky-projected velocities</a:t>
            </a:r>
            <a:endParaRPr lang="en-GB" sz="4400" b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4067944" y="4149080"/>
            <a:ext cx="3980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MOND easily detectable without EFE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429940" y="4221088"/>
            <a:ext cx="525658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MOND easily detectable without EFE, but this is not well motivated </a:t>
            </a:r>
            <a:r>
              <a:rPr lang="en-GB" sz="2000" dirty="0" smtClean="0">
                <a:solidFill>
                  <a:schemeClr val="tx1"/>
                </a:solidFill>
              </a:rPr>
              <a:t>theoretically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Such models will be ruled out before wide binaries constrain conventional MOND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302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3">
            <a:lum bright="-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8" t="15117" r="15277" b="13290"/>
          <a:stretch>
            <a:fillRect/>
          </a:stretch>
        </p:blipFill>
        <p:spPr bwMode="auto">
          <a:xfrm>
            <a:off x="539750" y="115888"/>
            <a:ext cx="8280400" cy="667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48000"/>
                  </a:blip>
                  <a:srcRect l="11778" t="15117" r="15277" b="1329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203575" y="1163638"/>
            <a:ext cx="2879725" cy="161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3125"/>
              </a:spcBef>
              <a:buClrTx/>
              <a:buFontTx/>
              <a:buNone/>
            </a:pPr>
            <a:r>
              <a:rPr lang="en-US" altLang="en-US" sz="5000">
                <a:solidFill>
                  <a:srgbClr val="FFFFFF"/>
                </a:solidFill>
              </a:rPr>
              <a:t>No direct evidence</a:t>
            </a:r>
          </a:p>
        </p:txBody>
      </p:sp>
    </p:spTree>
    <p:extLst>
      <p:ext uri="{BB962C8B-B14F-4D97-AF65-F5344CB8AC3E}">
        <p14:creationId xmlns:p14="http://schemas.microsoft.com/office/powerpoint/2010/main" val="42468155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7" t="37541" r="35010" b="53342"/>
          <a:stretch>
            <a:fillRect/>
          </a:stretch>
        </p:blipFill>
        <p:spPr bwMode="auto">
          <a:xfrm>
            <a:off x="3059113" y="2636838"/>
            <a:ext cx="3097212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36667" t="37541" r="35010" b="53342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10067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>
          <a:xfrm>
            <a:off x="1244017" y="44624"/>
            <a:ext cx="6169819" cy="638845"/>
          </a:xfrm>
        </p:spPr>
        <p:txBody>
          <a:bodyPr/>
          <a:lstStyle/>
          <a:p>
            <a:r>
              <a:rPr lang="en-GB" altLang="en-US" sz="4400" b="1" u="sng" dirty="0" smtClean="0">
                <a:solidFill>
                  <a:schemeClr val="bg1"/>
                </a:solidFill>
              </a:rPr>
              <a:t>Introduction</a:t>
            </a:r>
          </a:p>
        </p:txBody>
      </p:sp>
      <p:sp>
        <p:nvSpPr>
          <p:cNvPr id="71683" name="Content Placeholder 2"/>
          <p:cNvSpPr>
            <a:spLocks noGrp="1"/>
          </p:cNvSpPr>
          <p:nvPr>
            <p:ph idx="1"/>
          </p:nvPr>
        </p:nvSpPr>
        <p:spPr>
          <a:xfrm>
            <a:off x="107504" y="652941"/>
            <a:ext cx="6035760" cy="6165304"/>
          </a:xfrm>
        </p:spPr>
        <p:txBody>
          <a:bodyPr/>
          <a:lstStyle/>
          <a:p>
            <a:pPr marL="342900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altLang="en-US" sz="3200" dirty="0" smtClean="0">
                <a:solidFill>
                  <a:schemeClr val="bg1"/>
                </a:solidFill>
              </a:rPr>
              <a:t>Modified Newtonian Dynamics (MOND, </a:t>
            </a:r>
            <a:r>
              <a:rPr lang="en-GB" altLang="en-US" sz="3200" dirty="0" err="1" smtClean="0">
                <a:solidFill>
                  <a:schemeClr val="bg1"/>
                </a:solidFill>
              </a:rPr>
              <a:t>Milgrom</a:t>
            </a:r>
            <a:r>
              <a:rPr lang="en-GB" altLang="en-US" sz="3200" dirty="0" smtClean="0">
                <a:solidFill>
                  <a:schemeClr val="bg1"/>
                </a:solidFill>
              </a:rPr>
              <a:t> 1983) posits that gravity transitions from inverse square law to inverse distance law for accelerations &lt; a</a:t>
            </a:r>
            <a:r>
              <a:rPr lang="en-GB" altLang="en-US" sz="3200" baseline="-25000" dirty="0" smtClean="0">
                <a:solidFill>
                  <a:schemeClr val="bg1"/>
                </a:solidFill>
              </a:rPr>
              <a:t>0</a:t>
            </a:r>
            <a:r>
              <a:rPr lang="en-GB" altLang="en-US" sz="3200" dirty="0" smtClean="0">
                <a:solidFill>
                  <a:schemeClr val="bg1"/>
                </a:solidFill>
              </a:rPr>
              <a:t> = 1.2x10</a:t>
            </a:r>
            <a:r>
              <a:rPr lang="en-GB" altLang="en-US" sz="3200" baseline="30000" dirty="0" smtClean="0">
                <a:solidFill>
                  <a:schemeClr val="bg1"/>
                </a:solidFill>
              </a:rPr>
              <a:t>-10</a:t>
            </a:r>
            <a:r>
              <a:rPr lang="en-GB" altLang="en-US" sz="3200" dirty="0" smtClean="0">
                <a:solidFill>
                  <a:schemeClr val="bg1"/>
                </a:solidFill>
              </a:rPr>
              <a:t> m/s</a:t>
            </a:r>
            <a:r>
              <a:rPr lang="en-GB" altLang="en-US" sz="3200" baseline="30000" dirty="0" smtClean="0">
                <a:solidFill>
                  <a:schemeClr val="bg1"/>
                </a:solidFill>
              </a:rPr>
              <a:t>2</a:t>
            </a:r>
          </a:p>
          <a:p>
            <a:pPr marL="342900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altLang="en-US" sz="3200" dirty="0" smtClean="0">
                <a:solidFill>
                  <a:schemeClr val="bg1"/>
                </a:solidFill>
              </a:rPr>
              <a:t>Designed to explain why galaxy rotation curves flatten instead of decreasing outwards beyond visible extent of galaxies, like in Solar System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046" y="764704"/>
            <a:ext cx="2955192" cy="1886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Line 5"/>
          <p:cNvSpPr>
            <a:spLocks noChangeShapeType="1"/>
          </p:cNvSpPr>
          <p:nvPr/>
        </p:nvSpPr>
        <p:spPr bwMode="auto">
          <a:xfrm flipV="1">
            <a:off x="8676456" y="1124744"/>
            <a:ext cx="1588" cy="360040"/>
          </a:xfrm>
          <a:prstGeom prst="line">
            <a:avLst/>
          </a:prstGeom>
          <a:noFill/>
          <a:ln w="57240" cap="sq">
            <a:solidFill>
              <a:srgbClr val="FF0000"/>
            </a:solidFill>
            <a:miter lim="800000"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212443" y="1473891"/>
            <a:ext cx="1728192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2500"/>
              </a:spcBef>
              <a:buClrTx/>
              <a:buFontTx/>
              <a:buNone/>
            </a:pPr>
            <a:r>
              <a:rPr lang="en-US" altLang="en-US" b="1" dirty="0" smtClean="0"/>
              <a:t>MOND?</a:t>
            </a:r>
            <a:endParaRPr lang="en-US" altLang="en-US" b="1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516216" y="3284984"/>
            <a:ext cx="2319337" cy="208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125"/>
              </a:spcBef>
              <a:buClrTx/>
              <a:buFontTx/>
              <a:buNone/>
            </a:pPr>
            <a:r>
              <a:rPr lang="en-US" altLang="en-US" sz="2400" dirty="0" smtClean="0">
                <a:solidFill>
                  <a:srgbClr val="FFFFFF"/>
                </a:solidFill>
              </a:rPr>
              <a:t>Living </a:t>
            </a:r>
            <a:r>
              <a:rPr lang="en-US" altLang="en-US" sz="2400" dirty="0">
                <a:solidFill>
                  <a:srgbClr val="FFFFFF"/>
                </a:solidFill>
              </a:rPr>
              <a:t>Reviews in Relativity, </a:t>
            </a:r>
            <a:r>
              <a:rPr lang="en-US" altLang="en-US" sz="2400" b="1" dirty="0">
                <a:solidFill>
                  <a:srgbClr val="FFFFFF"/>
                </a:solidFill>
              </a:rPr>
              <a:t>15</a:t>
            </a:r>
            <a:r>
              <a:rPr lang="en-US" altLang="en-US" sz="2400" dirty="0">
                <a:solidFill>
                  <a:srgbClr val="FFFFFF"/>
                </a:solidFill>
              </a:rPr>
              <a:t>, 10 (2012), by</a:t>
            </a:r>
          </a:p>
          <a:p>
            <a:pPr eaLnBrk="1" hangingPunct="1">
              <a:spcBef>
                <a:spcPts val="1125"/>
              </a:spcBef>
              <a:buClrTx/>
              <a:buFontTx/>
              <a:buNone/>
            </a:pPr>
            <a:r>
              <a:rPr lang="en-US" altLang="en-US" sz="2400" dirty="0" err="1">
                <a:solidFill>
                  <a:srgbClr val="FFFFFF"/>
                </a:solidFill>
              </a:rPr>
              <a:t>Famaey</a:t>
            </a:r>
            <a:r>
              <a:rPr lang="en-US" altLang="en-US" sz="2400" dirty="0">
                <a:solidFill>
                  <a:srgbClr val="FFFFFF"/>
                </a:solidFill>
              </a:rPr>
              <a:t> &amp; </a:t>
            </a:r>
            <a:r>
              <a:rPr lang="en-US" altLang="en-US" sz="2400" dirty="0" err="1">
                <a:solidFill>
                  <a:srgbClr val="FFFFFF"/>
                </a:solidFill>
              </a:rPr>
              <a:t>McGaugh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59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/>
          <p:cNvSpPr txBox="1">
            <a:spLocks noChangeArrowheads="1"/>
          </p:cNvSpPr>
          <p:nvPr/>
        </p:nvSpPr>
        <p:spPr bwMode="auto">
          <a:xfrm>
            <a:off x="457200" y="73025"/>
            <a:ext cx="822960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4400" u="sng">
                <a:solidFill>
                  <a:srgbClr val="FFFFFF"/>
                </a:solidFill>
              </a:rPr>
              <a:t>The Acceleration Discrepancy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503238" y="3519488"/>
            <a:ext cx="8532812" cy="324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339725" indent="-339725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FFFFFF"/>
                </a:solidFill>
              </a:rPr>
              <a:t>Dark matter must exist if the visible mass is insufficient to predict the dynamics</a:t>
            </a:r>
          </a:p>
          <a:p>
            <a:pPr eaLnBrk="1" hangingPunct="1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FFFFFF"/>
                </a:solidFill>
              </a:rPr>
              <a:t>But if it is sufficient, then extra degree of freedom in invisible mass unnecessary</a:t>
            </a:r>
          </a:p>
          <a:p>
            <a:pPr eaLnBrk="1" hangingPunct="1">
              <a:buClr>
                <a:srgbClr val="FFFFFF"/>
              </a:buClr>
              <a:buFont typeface="Wingdings" panose="05000000000000000000" pitchFamily="2" charset="2"/>
              <a:buChar char=""/>
            </a:pPr>
            <a:r>
              <a:rPr lang="en-US" altLang="en-US" dirty="0">
                <a:solidFill>
                  <a:srgbClr val="FFFFFF"/>
                </a:solidFill>
              </a:rPr>
              <a:t>DM disfavored by data (Occam’s Razor)</a:t>
            </a:r>
          </a:p>
          <a:p>
            <a:pPr eaLnBrk="1" hangingPunct="1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FFFFFF"/>
                </a:solidFill>
              </a:rPr>
              <a:t>Gravity may need modifying…</a:t>
            </a:r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3913"/>
            <a:ext cx="9144000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755650" y="3105150"/>
            <a:ext cx="32400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en-US" altLang="en-US" sz="1800"/>
              <a:t>Data from ~100 disk galaxies</a:t>
            </a:r>
          </a:p>
        </p:txBody>
      </p:sp>
      <p:sp>
        <p:nvSpPr>
          <p:cNvPr id="11270" name="Text Box 7"/>
          <p:cNvSpPr txBox="1">
            <a:spLocks noChangeArrowheads="1"/>
          </p:cNvSpPr>
          <p:nvPr/>
        </p:nvSpPr>
        <p:spPr bwMode="auto">
          <a:xfrm>
            <a:off x="0" y="739775"/>
            <a:ext cx="47879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en-GB" altLang="en-US" sz="1800"/>
              <a:t>Observed acceleration ÷ Newton’s prediction</a:t>
            </a:r>
          </a:p>
        </p:txBody>
      </p:sp>
      <p:sp>
        <p:nvSpPr>
          <p:cNvPr id="11271" name="Text Box 8"/>
          <p:cNvSpPr txBox="1">
            <a:spLocks noChangeArrowheads="1"/>
          </p:cNvSpPr>
          <p:nvPr/>
        </p:nvSpPr>
        <p:spPr bwMode="auto">
          <a:xfrm>
            <a:off x="5435600" y="3068638"/>
            <a:ext cx="2449513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en-GB" altLang="en-US" sz="1800"/>
              <a:t>Predicted acceleration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801688" y="1073150"/>
            <a:ext cx="7859712" cy="1600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pic>
        <p:nvPicPr>
          <p:cNvPr id="1127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881063"/>
            <a:ext cx="2736850" cy="174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74" name="Line 5"/>
          <p:cNvSpPr>
            <a:spLocks noChangeShapeType="1"/>
          </p:cNvSpPr>
          <p:nvPr/>
        </p:nvSpPr>
        <p:spPr bwMode="auto">
          <a:xfrm flipH="1">
            <a:off x="1760538" y="1168400"/>
            <a:ext cx="3894137" cy="360363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5381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"/>
          <p:cNvSpPr txBox="1">
            <a:spLocks noChangeArrowheads="1"/>
          </p:cNvSpPr>
          <p:nvPr/>
        </p:nvSpPr>
        <p:spPr bwMode="auto">
          <a:xfrm>
            <a:off x="446088" y="400050"/>
            <a:ext cx="3405187" cy="86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4400" b="1" u="sng">
                <a:solidFill>
                  <a:srgbClr val="FFFFFF"/>
                </a:solidFill>
              </a:rPr>
              <a:t>Latest data</a:t>
            </a:r>
          </a:p>
        </p:txBody>
      </p:sp>
      <p:sp>
        <p:nvSpPr>
          <p:cNvPr id="29699" name="Text Box 9"/>
          <p:cNvSpPr txBox="1">
            <a:spLocks noChangeArrowheads="1"/>
          </p:cNvSpPr>
          <p:nvPr/>
        </p:nvSpPr>
        <p:spPr bwMode="auto">
          <a:xfrm>
            <a:off x="5435600" y="6243638"/>
            <a:ext cx="2449513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en-GB" altLang="en-US" sz="1800"/>
              <a:t>Predicted acceleration</a:t>
            </a:r>
          </a:p>
        </p:txBody>
      </p:sp>
      <p:pic>
        <p:nvPicPr>
          <p:cNvPr id="29700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050" y="11113"/>
            <a:ext cx="5292725" cy="679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Line 3"/>
          <p:cNvSpPr>
            <a:spLocks noChangeShapeType="1"/>
          </p:cNvSpPr>
          <p:nvPr/>
        </p:nvSpPr>
        <p:spPr bwMode="auto">
          <a:xfrm>
            <a:off x="7885113" y="5057775"/>
            <a:ext cx="0" cy="360363"/>
          </a:xfrm>
          <a:prstGeom prst="line">
            <a:avLst/>
          </a:prstGeom>
          <a:noFill/>
          <a:ln w="76320" cap="sq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Line 3"/>
          <p:cNvSpPr>
            <a:spLocks noChangeShapeType="1"/>
          </p:cNvSpPr>
          <p:nvPr/>
        </p:nvSpPr>
        <p:spPr bwMode="auto">
          <a:xfrm>
            <a:off x="7885113" y="5932488"/>
            <a:ext cx="0" cy="342900"/>
          </a:xfrm>
          <a:prstGeom prst="line">
            <a:avLst/>
          </a:prstGeom>
          <a:noFill/>
          <a:ln w="76320" cap="sq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/>
        </p:nvGraphicFramePr>
        <p:xfrm>
          <a:off x="6659563" y="5046663"/>
          <a:ext cx="1166812" cy="27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" r:id="rId5" imgW="457193" imgH="189019" progId="">
                  <p:embed/>
                </p:oleObj>
              </mc:Choice>
              <mc:Fallback>
                <p:oleObj r:id="rId5" imgW="457193" imgH="189019" progId="">
                  <p:embed/>
                  <p:pic>
                    <p:nvPicPr>
                      <p:cNvPr id="1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5046663"/>
                        <a:ext cx="1166812" cy="274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7" name="TextBox 2"/>
          <p:cNvSpPr txBox="1">
            <a:spLocks noChangeArrowheads="1"/>
          </p:cNvSpPr>
          <p:nvPr/>
        </p:nvSpPr>
        <p:spPr bwMode="auto">
          <a:xfrm>
            <a:off x="5567363" y="3294063"/>
            <a:ext cx="10810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altLang="en-US">
                <a:solidFill>
                  <a:schemeClr val="tx1"/>
                </a:solidFill>
              </a:rPr>
              <a:t>Line of equality</a:t>
            </a:r>
          </a:p>
        </p:txBody>
      </p:sp>
      <p:sp>
        <p:nvSpPr>
          <p:cNvPr id="29708" name="Rectangle 5"/>
          <p:cNvSpPr>
            <a:spLocks noChangeArrowheads="1"/>
          </p:cNvSpPr>
          <p:nvPr/>
        </p:nvSpPr>
        <p:spPr bwMode="auto">
          <a:xfrm>
            <a:off x="684213" y="1617663"/>
            <a:ext cx="2592387" cy="120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en-GB" altLang="en-US" sz="1800" dirty="0">
                <a:solidFill>
                  <a:srgbClr val="FFFFFF"/>
                </a:solidFill>
              </a:rPr>
              <a:t>Physical Review Letters, 117, 201101 </a:t>
            </a:r>
            <a:r>
              <a:rPr lang="en-GB" altLang="en-US" sz="1800" dirty="0">
                <a:solidFill>
                  <a:schemeClr val="bg1"/>
                </a:solidFill>
              </a:rPr>
              <a:t>(</a:t>
            </a:r>
            <a:r>
              <a:rPr lang="en-GB" altLang="en-US" sz="1800" dirty="0" err="1">
                <a:solidFill>
                  <a:schemeClr val="bg1"/>
                </a:solidFill>
              </a:rPr>
              <a:t>McGaugh</a:t>
            </a:r>
            <a:r>
              <a:rPr lang="en-GB" altLang="en-US" sz="1800" dirty="0">
                <a:solidFill>
                  <a:schemeClr val="bg1"/>
                </a:solidFill>
              </a:rPr>
              <a:t>+, 2016)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 dirty="0">
              <a:solidFill>
                <a:srgbClr val="FFFFFF"/>
              </a:solidFill>
            </a:endParaRPr>
          </a:p>
        </p:txBody>
      </p:sp>
      <p:sp>
        <p:nvSpPr>
          <p:cNvPr id="29709" name="Text Box 7"/>
          <p:cNvSpPr txBox="1">
            <a:spLocks noChangeArrowheads="1"/>
          </p:cNvSpPr>
          <p:nvPr/>
        </p:nvSpPr>
        <p:spPr bwMode="auto">
          <a:xfrm>
            <a:off x="4618038" y="982663"/>
            <a:ext cx="16827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en-GB" altLang="en-US" sz="1500"/>
              <a:t>2693 data points</a:t>
            </a:r>
          </a:p>
          <a:p>
            <a:pPr>
              <a:spcBef>
                <a:spcPts val="1125"/>
              </a:spcBef>
              <a:buClrTx/>
              <a:buFontTx/>
              <a:buNone/>
            </a:pPr>
            <a:r>
              <a:rPr lang="en-GB" altLang="en-US" sz="1500"/>
              <a:t>153 galaxies</a:t>
            </a:r>
          </a:p>
        </p:txBody>
      </p:sp>
      <p:sp>
        <p:nvSpPr>
          <p:cNvPr id="29710" name="Text Box 7"/>
          <p:cNvSpPr txBox="1">
            <a:spLocks noChangeArrowheads="1"/>
          </p:cNvSpPr>
          <p:nvPr/>
        </p:nvSpPr>
        <p:spPr bwMode="auto">
          <a:xfrm>
            <a:off x="4573588" y="195263"/>
            <a:ext cx="2690812" cy="3714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en-GB" altLang="en-US" sz="1800" b="1">
                <a:solidFill>
                  <a:srgbClr val="FF0000"/>
                </a:solidFill>
              </a:rPr>
              <a:t>Observed acceleration</a:t>
            </a:r>
          </a:p>
        </p:txBody>
      </p:sp>
      <p:sp>
        <p:nvSpPr>
          <p:cNvPr id="29711" name="Text Box 7"/>
          <p:cNvSpPr txBox="1">
            <a:spLocks noChangeArrowheads="1"/>
          </p:cNvSpPr>
          <p:nvPr/>
        </p:nvSpPr>
        <p:spPr bwMode="auto">
          <a:xfrm>
            <a:off x="4618038" y="5030788"/>
            <a:ext cx="12493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en-GB" altLang="en-US" sz="1800"/>
              <a:t>Residuals</a:t>
            </a:r>
          </a:p>
        </p:txBody>
      </p:sp>
      <p:sp>
        <p:nvSpPr>
          <p:cNvPr id="29712" name="Text Box 8"/>
          <p:cNvSpPr txBox="1">
            <a:spLocks noChangeArrowheads="1"/>
          </p:cNvSpPr>
          <p:nvPr/>
        </p:nvSpPr>
        <p:spPr bwMode="auto">
          <a:xfrm>
            <a:off x="5459413" y="4662488"/>
            <a:ext cx="2713037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en-GB" altLang="en-US" sz="1800" b="1">
                <a:solidFill>
                  <a:srgbClr val="FF0000"/>
                </a:solidFill>
              </a:rPr>
              <a:t>Predicted acceleration</a:t>
            </a:r>
          </a:p>
        </p:txBody>
      </p:sp>
      <p:sp>
        <p:nvSpPr>
          <p:cNvPr id="29713" name="TextBox 1"/>
          <p:cNvSpPr txBox="1">
            <a:spLocks noChangeArrowheads="1"/>
          </p:cNvSpPr>
          <p:nvPr/>
        </p:nvSpPr>
        <p:spPr bwMode="auto">
          <a:xfrm>
            <a:off x="4429125" y="3201988"/>
            <a:ext cx="10779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altLang="en-US">
                <a:solidFill>
                  <a:srgbClr val="FF0000"/>
                </a:solidFill>
              </a:rPr>
              <a:t>Error budget</a:t>
            </a: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493044" y="2927042"/>
            <a:ext cx="3059781" cy="3684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339725" indent="-339725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FFFFFF"/>
                </a:solidFill>
              </a:rPr>
              <a:t>Gas fraction has no effect on this relation</a:t>
            </a:r>
          </a:p>
          <a:p>
            <a:pPr eaLnBrk="1" hangingPunct="1">
              <a:lnSpc>
                <a:spcPct val="120000"/>
              </a:lnSpc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FFFFFF"/>
                </a:solidFill>
              </a:rPr>
              <a:t>Neither does the surface brightness</a:t>
            </a:r>
            <a:endParaRPr lang="en-US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6863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"/>
          <p:cNvSpPr txBox="1">
            <a:spLocks noChangeArrowheads="1"/>
          </p:cNvSpPr>
          <p:nvPr/>
        </p:nvSpPr>
        <p:spPr bwMode="auto">
          <a:xfrm>
            <a:off x="457200" y="24606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4400" u="sng">
                <a:solidFill>
                  <a:srgbClr val="FFFFFF"/>
                </a:solidFill>
              </a:rPr>
              <a:t>Modified Newtonian Dynamics</a:t>
            </a: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755650" y="1484313"/>
            <a:ext cx="7992814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339725" indent="-339725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FFFFFF"/>
                </a:solidFill>
              </a:rPr>
              <a:t>MOND (Milgrom, 1983) says Newtonian dynamics off by some factor, depending on </a:t>
            </a:r>
            <a:r>
              <a:rPr lang="en-US" altLang="en-US" u="sng" dirty="0">
                <a:solidFill>
                  <a:srgbClr val="FFFFFF"/>
                </a:solidFill>
              </a:rPr>
              <a:t>acceleration</a:t>
            </a:r>
            <a:r>
              <a:rPr lang="en-US" altLang="en-US" dirty="0">
                <a:solidFill>
                  <a:srgbClr val="FFFFFF"/>
                </a:solidFill>
              </a:rPr>
              <a:t> (or energy density)</a:t>
            </a:r>
          </a:p>
          <a:p>
            <a:pPr eaLnBrk="1" hangingPunct="1">
              <a:lnSpc>
                <a:spcPct val="120000"/>
              </a:lnSpc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FFFFFF"/>
                </a:solidFill>
              </a:rPr>
              <a:t>Gives </a:t>
            </a:r>
            <a:r>
              <a:rPr lang="en-US" altLang="en-US" b="1" dirty="0">
                <a:solidFill>
                  <a:srgbClr val="FFFFFF"/>
                </a:solidFill>
              </a:rPr>
              <a:t>more</a:t>
            </a:r>
            <a:r>
              <a:rPr lang="en-US" altLang="en-US" dirty="0">
                <a:solidFill>
                  <a:srgbClr val="FFFFFF"/>
                </a:solidFill>
              </a:rPr>
              <a:t> gravity for </a:t>
            </a:r>
            <a:r>
              <a:rPr lang="en-US" altLang="en-US" b="1" dirty="0">
                <a:solidFill>
                  <a:srgbClr val="FFFFFF"/>
                </a:solidFill>
              </a:rPr>
              <a:t>same</a:t>
            </a:r>
            <a:r>
              <a:rPr lang="en-US" altLang="en-US" dirty="0">
                <a:solidFill>
                  <a:srgbClr val="FFFFFF"/>
                </a:solidFill>
              </a:rPr>
              <a:t> mass</a:t>
            </a:r>
          </a:p>
          <a:p>
            <a:pPr eaLnBrk="1" hangingPunct="1">
              <a:lnSpc>
                <a:spcPct val="120000"/>
              </a:lnSpc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FFFFFF"/>
                </a:solidFill>
              </a:rPr>
              <a:t>E</a:t>
            </a:r>
            <a:r>
              <a:rPr lang="en-US" altLang="en-US" b="1" dirty="0">
                <a:solidFill>
                  <a:srgbClr val="FFFFFF"/>
                </a:solidFill>
              </a:rPr>
              <a:t>mpirical</a:t>
            </a:r>
            <a:r>
              <a:rPr lang="en-US" altLang="en-US" dirty="0">
                <a:solidFill>
                  <a:srgbClr val="FFFFFF"/>
                </a:solidFill>
              </a:rPr>
              <a:t> </a:t>
            </a:r>
            <a:r>
              <a:rPr lang="en-US" altLang="en-US" dirty="0" smtClean="0">
                <a:solidFill>
                  <a:srgbClr val="FFFFFF"/>
                </a:solidFill>
              </a:rPr>
              <a:t>theory (as is Newtonian gravity)</a:t>
            </a:r>
            <a:endParaRPr lang="en-US" altLang="en-US" dirty="0">
              <a:solidFill>
                <a:srgbClr val="FFFFFF"/>
              </a:solidFill>
            </a:endParaRPr>
          </a:p>
          <a:p>
            <a:pPr eaLnBrk="1" hangingPunct="1">
              <a:lnSpc>
                <a:spcPct val="120000"/>
              </a:lnSpc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FFFFFF"/>
                </a:solidFill>
              </a:rPr>
              <a:t>Flexibility required as we don’t know exactly what happens </a:t>
            </a:r>
            <a:r>
              <a:rPr lang="en-US" altLang="en-US" dirty="0" smtClean="0">
                <a:solidFill>
                  <a:srgbClr val="FFFFFF"/>
                </a:solidFill>
              </a:rPr>
              <a:t>at low accelerations</a:t>
            </a:r>
            <a:endParaRPr lang="en-US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2184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Vorlage_HumboldtVortrag">
  <a:themeElements>
    <a:clrScheme name="Vorlage_HumboldtVortrag 1">
      <a:dk1>
        <a:srgbClr val="000000"/>
      </a:dk1>
      <a:lt1>
        <a:srgbClr val="FFFFFF"/>
      </a:lt1>
      <a:dk2>
        <a:srgbClr val="00693C"/>
      </a:dk2>
      <a:lt2>
        <a:srgbClr val="C8C8C8"/>
      </a:lt2>
      <a:accent1>
        <a:srgbClr val="8D9E83"/>
      </a:accent1>
      <a:accent2>
        <a:srgbClr val="373737"/>
      </a:accent2>
      <a:accent3>
        <a:srgbClr val="FFFFFF"/>
      </a:accent3>
      <a:accent4>
        <a:srgbClr val="000000"/>
      </a:accent4>
      <a:accent5>
        <a:srgbClr val="C5CCC1"/>
      </a:accent5>
      <a:accent6>
        <a:srgbClr val="313131"/>
      </a:accent6>
      <a:hlink>
        <a:srgbClr val="9C9C9C"/>
      </a:hlink>
      <a:folHlink>
        <a:srgbClr val="E37823"/>
      </a:folHlink>
    </a:clrScheme>
    <a:fontScheme name="Vorlage_HumboldtVortrag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>
            <a:schemeClr val="tx2"/>
          </a:buClr>
          <a:buSzTx/>
          <a:buFontTx/>
          <a:buNone/>
          <a:tabLst/>
          <a:defRPr kumimoji="0" lang="de-DE" alt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>
            <a:schemeClr val="tx2"/>
          </a:buClr>
          <a:buSzTx/>
          <a:buFontTx/>
          <a:buNone/>
          <a:tabLst/>
          <a:defRPr kumimoji="0" lang="de-DE" alt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Vorlage_HumboldtVortrag 1">
        <a:dk1>
          <a:srgbClr val="000000"/>
        </a:dk1>
        <a:lt1>
          <a:srgbClr val="FFFFFF"/>
        </a:lt1>
        <a:dk2>
          <a:srgbClr val="00693C"/>
        </a:dk2>
        <a:lt2>
          <a:srgbClr val="C8C8C8"/>
        </a:lt2>
        <a:accent1>
          <a:srgbClr val="8D9E83"/>
        </a:accent1>
        <a:accent2>
          <a:srgbClr val="373737"/>
        </a:accent2>
        <a:accent3>
          <a:srgbClr val="FFFFFF"/>
        </a:accent3>
        <a:accent4>
          <a:srgbClr val="000000"/>
        </a:accent4>
        <a:accent5>
          <a:srgbClr val="C5CCC1"/>
        </a:accent5>
        <a:accent6>
          <a:srgbClr val="313131"/>
        </a:accent6>
        <a:hlink>
          <a:srgbClr val="9C9C9C"/>
        </a:hlink>
        <a:folHlink>
          <a:srgbClr val="E3782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1138</Words>
  <Application>Microsoft Office PowerPoint</Application>
  <PresentationFormat>Bildschirmpräsentation (4:3)</PresentationFormat>
  <Paragraphs>169</Paragraphs>
  <Slides>33</Slides>
  <Notes>9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3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42" baseType="lpstr">
      <vt:lpstr>Arial</vt:lpstr>
      <vt:lpstr>Cambria Math</vt:lpstr>
      <vt:lpstr>Times New Roman</vt:lpstr>
      <vt:lpstr>Webdings</vt:lpstr>
      <vt:lpstr>Wingdings</vt:lpstr>
      <vt:lpstr>Office Theme</vt:lpstr>
      <vt:lpstr>1_Office Theme</vt:lpstr>
      <vt:lpstr>Vorlage_HumboldtVortrag</vt:lpstr>
      <vt:lpstr>Equation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Introduction</vt:lpstr>
      <vt:lpstr>PowerPoint-Präsentation</vt:lpstr>
      <vt:lpstr>PowerPoint-Präsentation</vt:lpstr>
      <vt:lpstr>PowerPoint-Präsentation</vt:lpstr>
      <vt:lpstr>PowerPoint-Präsentation</vt:lpstr>
      <vt:lpstr>Wide binary stars</vt:lpstr>
      <vt:lpstr>Doing the test with GAIA data</vt:lpstr>
      <vt:lpstr>MOND governing equations</vt:lpstr>
      <vt:lpstr>Forces in MOND</vt:lpstr>
      <vt:lpstr>PowerPoint-Präsentation</vt:lpstr>
      <vt:lpstr>Typical velocity differences</vt:lpstr>
      <vt:lpstr>The v ̃ distribution</vt:lpstr>
      <vt:lpstr>…without radial velocities</vt:lpstr>
      <vt:lpstr>The detection probability</vt:lpstr>
      <vt:lpstr>Detection probabilities</vt:lpstr>
      <vt:lpstr>PowerPoint-Präsentation</vt:lpstr>
      <vt:lpstr>Theoretical uncertainties</vt:lpstr>
      <vt:lpstr>The wide binary mass ratio</vt:lpstr>
      <vt:lpstr>Recently ionised systems</vt:lpstr>
      <vt:lpstr>Undetected third star</vt:lpstr>
      <vt:lpstr>Closing the gap</vt:lpstr>
      <vt:lpstr>Are relative velocities orbital?</vt:lpstr>
      <vt:lpstr>PowerPoint-Präsentation</vt:lpstr>
      <vt:lpstr>PowerPoint-Präsentation</vt:lpstr>
      <vt:lpstr>Closest wide binary = nearest star</vt:lpstr>
      <vt:lpstr>Theia mission (Arxiv: 1707.03148)</vt:lpstr>
      <vt:lpstr>Conclusions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ib310</dc:creator>
  <cp:keywords/>
  <dc:description/>
  <cp:lastModifiedBy> </cp:lastModifiedBy>
  <cp:revision>1504</cp:revision>
  <cp:lastPrinted>2018-06-30T15:29:31Z</cp:lastPrinted>
  <dcterms:created xsi:type="dcterms:W3CDTF">2013-11-26T22:08:09Z</dcterms:created>
  <dcterms:modified xsi:type="dcterms:W3CDTF">2018-10-19T15:48:07Z</dcterms:modified>
</cp:coreProperties>
</file>