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0" r:id="rId3"/>
    <p:sldId id="274" r:id="rId4"/>
    <p:sldId id="261" r:id="rId5"/>
    <p:sldId id="272" r:id="rId6"/>
    <p:sldId id="265" r:id="rId7"/>
    <p:sldId id="258" r:id="rId8"/>
    <p:sldId id="256" r:id="rId9"/>
    <p:sldId id="263" r:id="rId10"/>
    <p:sldId id="257" r:id="rId11"/>
    <p:sldId id="264" r:id="rId12"/>
    <p:sldId id="262" r:id="rId13"/>
    <p:sldId id="266" r:id="rId14"/>
    <p:sldId id="270" r:id="rId15"/>
    <p:sldId id="269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2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77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Karl\CERN\CERN_ISOLDE_Coordinator\ISOLDE\Schedule\2018\Shift_counting\Pie%20for%20ISCC%20June%2020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Sheet1!$I$4</c:f>
              <c:strCache>
                <c:ptCount val="1"/>
                <c:pt idx="0">
                  <c:v>Sum of Requested shifts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894-4C64-950B-2926025D317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894-4C64-950B-2926025D31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894-4C64-950B-2926025D31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894-4C64-950B-2926025D317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894-4C64-950B-2926025D317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894-4C64-950B-2926025D317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894-4C64-950B-2926025D317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894-4C64-950B-2926025D317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5894-4C64-950B-2926025D317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5894-4C64-950B-2926025D317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5894-4C64-950B-2926025D317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5894-4C64-950B-2926025D317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5894-4C64-950B-2926025D317A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5894-4C64-950B-2926025D317A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5894-4C64-950B-2926025D317A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5894-4C64-950B-2926025D317A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5894-4C64-950B-2926025D317A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3-5894-4C64-950B-2926025D317A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5-5894-4C64-950B-2926025D317A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7-5894-4C64-950B-2926025D317A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9-5894-4C64-950B-2926025D317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Sheet1!$H$5:$H$25</c:f>
              <c:strCache>
                <c:ptCount val="21"/>
                <c:pt idx="0">
                  <c:v>Biophysics</c:v>
                </c:pt>
                <c:pt idx="1">
                  <c:v>COLLAPS</c:v>
                </c:pt>
                <c:pt idx="2">
                  <c:v>Collections</c:v>
                </c:pt>
                <c:pt idx="3">
                  <c:v>CRIS</c:v>
                </c:pt>
                <c:pt idx="4">
                  <c:v>GANDALPH</c:v>
                </c:pt>
                <c:pt idx="5">
                  <c:v>HIE</c:v>
                </c:pt>
                <c:pt idx="6">
                  <c:v>IDS</c:v>
                </c:pt>
                <c:pt idx="7">
                  <c:v>ISOLTRAP</c:v>
                </c:pt>
                <c:pt idx="8">
                  <c:v>LA1 (alpha setup) / [LA2 (tape station) or ISOLDE Tape Station]</c:v>
                </c:pt>
                <c:pt idx="9">
                  <c:v>Medical</c:v>
                </c:pt>
                <c:pt idx="10">
                  <c:v>NICOLE</c:v>
                </c:pt>
                <c:pt idx="11">
                  <c:v>SSP</c:v>
                </c:pt>
                <c:pt idx="12">
                  <c:v>TAS</c:v>
                </c:pt>
                <c:pt idx="13">
                  <c:v>TISD</c:v>
                </c:pt>
                <c:pt idx="14">
                  <c:v>TISD </c:v>
                </c:pt>
                <c:pt idx="15">
                  <c:v>TISD/EC/IDS</c:v>
                </c:pt>
                <c:pt idx="16">
                  <c:v>VITO</c:v>
                </c:pt>
                <c:pt idx="17">
                  <c:v>WIZARD</c:v>
                </c:pt>
                <c:pt idx="18">
                  <c:v>(blank)</c:v>
                </c:pt>
                <c:pt idx="19">
                  <c:v>LA1: 22Mg</c:v>
                </c:pt>
                <c:pt idx="20">
                  <c:v>LA1: 8B</c:v>
                </c:pt>
              </c:strCache>
            </c:strRef>
          </c:cat>
          <c:val>
            <c:numRef>
              <c:f>Sheet1!$I$5:$I$25</c:f>
              <c:numCache>
                <c:formatCode>General</c:formatCode>
                <c:ptCount val="21"/>
                <c:pt idx="0">
                  <c:v>35</c:v>
                </c:pt>
                <c:pt idx="1">
                  <c:v>25</c:v>
                </c:pt>
                <c:pt idx="2">
                  <c:v>1</c:v>
                </c:pt>
                <c:pt idx="3">
                  <c:v>57</c:v>
                </c:pt>
                <c:pt idx="4">
                  <c:v>16</c:v>
                </c:pt>
                <c:pt idx="5">
                  <c:v>629.5</c:v>
                </c:pt>
                <c:pt idx="6">
                  <c:v>84.501000000000005</c:v>
                </c:pt>
                <c:pt idx="7">
                  <c:v>38</c:v>
                </c:pt>
                <c:pt idx="8">
                  <c:v>0</c:v>
                </c:pt>
                <c:pt idx="9">
                  <c:v>20</c:v>
                </c:pt>
                <c:pt idx="10">
                  <c:v>8</c:v>
                </c:pt>
                <c:pt idx="11">
                  <c:v>65</c:v>
                </c:pt>
                <c:pt idx="12">
                  <c:v>5.5</c:v>
                </c:pt>
                <c:pt idx="13">
                  <c:v>18</c:v>
                </c:pt>
                <c:pt idx="14">
                  <c:v>0</c:v>
                </c:pt>
                <c:pt idx="15">
                  <c:v>3</c:v>
                </c:pt>
                <c:pt idx="16">
                  <c:v>18</c:v>
                </c:pt>
                <c:pt idx="17">
                  <c:v>15</c:v>
                </c:pt>
                <c:pt idx="18">
                  <c:v>1</c:v>
                </c:pt>
                <c:pt idx="19">
                  <c:v>10</c:v>
                </c:pt>
                <c:pt idx="2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5894-4C64-950B-2926025D317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Sheet1!$E$34</c:f>
              <c:strCache>
                <c:ptCount val="1"/>
                <c:pt idx="0">
                  <c:v>Sum of Received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7A1-44B4-9729-EA0174F6C1A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7A1-44B4-9729-EA0174F6C1A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7A1-44B4-9729-EA0174F6C1A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7A1-44B4-9729-EA0174F6C1A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7A1-44B4-9729-EA0174F6C1A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B7A1-44B4-9729-EA0174F6C1A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B7A1-44B4-9729-EA0174F6C1A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B7A1-44B4-9729-EA0174F6C1A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B7A1-44B4-9729-EA0174F6C1A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Sheet1!$D$35:$D$43</c:f>
              <c:strCache>
                <c:ptCount val="9"/>
                <c:pt idx="0">
                  <c:v>COLLAPS</c:v>
                </c:pt>
                <c:pt idx="1">
                  <c:v>CRIS</c:v>
                </c:pt>
                <c:pt idx="2">
                  <c:v>IDS</c:v>
                </c:pt>
                <c:pt idx="3">
                  <c:v>ISOLTRAP</c:v>
                </c:pt>
                <c:pt idx="4">
                  <c:v>SSP</c:v>
                </c:pt>
                <c:pt idx="5">
                  <c:v>TISD </c:v>
                </c:pt>
                <c:pt idx="6">
                  <c:v>VITO</c:v>
                </c:pt>
                <c:pt idx="7">
                  <c:v>LA1: 22Mg</c:v>
                </c:pt>
                <c:pt idx="8">
                  <c:v>LA1: 8B</c:v>
                </c:pt>
              </c:strCache>
            </c:strRef>
          </c:cat>
          <c:val>
            <c:numRef>
              <c:f>Sheet1!$E$35:$E$43</c:f>
              <c:numCache>
                <c:formatCode>General</c:formatCode>
                <c:ptCount val="9"/>
                <c:pt idx="0">
                  <c:v>21.5</c:v>
                </c:pt>
                <c:pt idx="1">
                  <c:v>29</c:v>
                </c:pt>
                <c:pt idx="2">
                  <c:v>24</c:v>
                </c:pt>
                <c:pt idx="3">
                  <c:v>17</c:v>
                </c:pt>
                <c:pt idx="4">
                  <c:v>28.5</c:v>
                </c:pt>
                <c:pt idx="5">
                  <c:v>4</c:v>
                </c:pt>
                <c:pt idx="6">
                  <c:v>12.25</c:v>
                </c:pt>
                <c:pt idx="7">
                  <c:v>12</c:v>
                </c:pt>
                <c:pt idx="8">
                  <c:v>13.5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B7A1-44B4-9729-EA0174F6C1A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61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20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46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76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85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26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42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3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5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46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91F74-2E7F-4F6B-88A1-F08B78D7B5BF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B950A-3D55-4D61-B969-FC891EE81B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15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47" t="11331" r="21256" b="15021"/>
          <a:stretch/>
        </p:blipFill>
        <p:spPr>
          <a:xfrm>
            <a:off x="49222" y="44624"/>
            <a:ext cx="12117561" cy="508155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711" y="6173798"/>
            <a:ext cx="2476500" cy="53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4766" y="214935"/>
            <a:ext cx="9538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</a:rPr>
              <a:t>ISOLDE physics coordinator report: </a:t>
            </a:r>
            <a:r>
              <a:rPr lang="en-GB" sz="2400" b="1" dirty="0" smtClean="0">
                <a:solidFill>
                  <a:srgbClr val="002060"/>
                </a:solidFill>
              </a:rPr>
              <a:t>INTC 27</a:t>
            </a:r>
            <a:r>
              <a:rPr lang="en-GB" sz="24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June 2018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71925" y="1200408"/>
            <a:ext cx="21939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</a:rPr>
              <a:t>Karl Johnston</a:t>
            </a:r>
          </a:p>
          <a:p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1423" y="5265232"/>
            <a:ext cx="79201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Planning for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Schedule so far: preparation for HIE-ISOLDE and end of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Safety/training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ISOLDE Technicians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5041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45788" y="233363"/>
            <a:ext cx="8229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 sz="3000" dirty="0">
              <a:solidFill>
                <a:srgbClr val="00827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6538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ISOLTRAP : experimental campaigns in </a:t>
            </a:r>
            <a:r>
              <a:rPr lang="en-US" sz="2800" dirty="0">
                <a:solidFill>
                  <a:schemeClr val="bg1"/>
                </a:solidFill>
              </a:rPr>
              <a:t>2018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96538" y="1900405"/>
            <a:ext cx="1402184" cy="2294726"/>
            <a:chOff x="249068" y="2117157"/>
            <a:chExt cx="2049324" cy="3353792"/>
          </a:xfrm>
        </p:grpSpPr>
        <p:sp>
          <p:nvSpPr>
            <p:cNvPr id="7" name="TextBox 6"/>
            <p:cNvSpPr txBox="1"/>
            <p:nvPr/>
          </p:nvSpPr>
          <p:spPr>
            <a:xfrm>
              <a:off x="371861" y="4689973"/>
              <a:ext cx="1926531" cy="780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Precision</a:t>
              </a:r>
            </a:p>
            <a:p>
              <a:pPr algn="ctr"/>
              <a:r>
                <a:rPr lang="en-US" sz="1600" dirty="0"/>
                <a:t>Penning trap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68" y="2117157"/>
              <a:ext cx="1695431" cy="257705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745789" y="925121"/>
            <a:ext cx="8692147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April 2018 – </a:t>
            </a:r>
            <a:r>
              <a:rPr lang="en-US" dirty="0" err="1"/>
              <a:t>LaC</a:t>
            </a:r>
            <a:r>
              <a:rPr lang="en-US" baseline="-25000" dirty="0" err="1"/>
              <a:t>x</a:t>
            </a:r>
            <a:r>
              <a:rPr lang="en-US" dirty="0"/>
              <a:t> + RILIS: high-quality Indium beams. </a:t>
            </a:r>
            <a:r>
              <a:rPr lang="en-US" baseline="30000" dirty="0"/>
              <a:t> </a:t>
            </a:r>
            <a:endParaRPr lang="en-US" baseline="-25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895558" y="1414158"/>
            <a:ext cx="2177586" cy="1458761"/>
            <a:chOff x="1634169" y="1217930"/>
            <a:chExt cx="6135345" cy="471413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4169" y="1217930"/>
              <a:ext cx="5723260" cy="471413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9761789">
              <a:off x="4463949" y="3592703"/>
              <a:ext cx="3305565" cy="895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PRELIMINARY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931" y="1483309"/>
            <a:ext cx="1766285" cy="14308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9761789">
            <a:off x="6174443" y="1578637"/>
            <a:ext cx="1079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45564" y="1253203"/>
            <a:ext cx="2819540" cy="9233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PI-ICR </a:t>
            </a:r>
            <a:r>
              <a:rPr lang="en-US" dirty="0"/>
              <a:t>technique </a:t>
            </a:r>
            <a:r>
              <a:rPr lang="en-US" dirty="0" smtClean="0"/>
              <a:t>allows first mass </a:t>
            </a:r>
            <a:r>
              <a:rPr lang="en-US" dirty="0"/>
              <a:t>measurement of  </a:t>
            </a:r>
            <a:r>
              <a:rPr lang="en-US" baseline="30000" dirty="0" smtClean="0"/>
              <a:t>101</a:t>
            </a:r>
            <a:r>
              <a:rPr lang="en-US" dirty="0" smtClean="0"/>
              <a:t>In</a:t>
            </a:r>
            <a:r>
              <a:rPr lang="en-US" baseline="30000" dirty="0" smtClean="0"/>
              <a:t>g,m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88" y="4979070"/>
            <a:ext cx="1471150" cy="1057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25181" y="4600425"/>
            <a:ext cx="7085542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 dirty="0" smtClean="0"/>
              <a:t>52-55</a:t>
            </a:r>
            <a:r>
              <a:rPr lang="en-US" dirty="0" smtClean="0"/>
              <a:t>Sc run (</a:t>
            </a:r>
            <a:r>
              <a:rPr lang="en-US" dirty="0" err="1" smtClean="0"/>
              <a:t>RILIS+Ta-foil</a:t>
            </a:r>
            <a:r>
              <a:rPr lang="en-US" dirty="0" smtClean="0"/>
              <a:t> target)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Confirms that neutron rich </a:t>
            </a:r>
            <a:r>
              <a:rPr lang="en-US" dirty="0" err="1" smtClean="0">
                <a:solidFill>
                  <a:srgbClr val="FF0000"/>
                </a:solidFill>
              </a:rPr>
              <a:t>Sc</a:t>
            </a:r>
            <a:r>
              <a:rPr lang="en-US" dirty="0" smtClean="0">
                <a:solidFill>
                  <a:srgbClr val="FF0000"/>
                </a:solidFill>
              </a:rPr>
              <a:t> up to </a:t>
            </a:r>
            <a:r>
              <a:rPr lang="en-US" i="1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=52 are produced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Stable </a:t>
            </a:r>
            <a:r>
              <a:rPr lang="en-US" dirty="0" err="1" smtClean="0"/>
              <a:t>Ti</a:t>
            </a:r>
            <a:r>
              <a:rPr lang="en-US" dirty="0" smtClean="0"/>
              <a:t>-V-Cr isobaric contamination too strong </a:t>
            </a:r>
            <a:r>
              <a:rPr lang="en-US" dirty="0" smtClean="0">
                <a:sym typeface="Wingdings"/>
              </a:rPr>
              <a:t>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Impossible to measure the </a:t>
            </a:r>
            <a:r>
              <a:rPr lang="en-US" dirty="0" err="1" smtClean="0">
                <a:sym typeface="Wingdings" panose="05000000000000000000" pitchFamily="2" charset="2"/>
              </a:rPr>
              <a:t>Sc</a:t>
            </a:r>
            <a:r>
              <a:rPr lang="en-US" dirty="0" smtClean="0">
                <a:sym typeface="Wingdings" panose="05000000000000000000" pitchFamily="2" charset="2"/>
              </a:rPr>
              <a:t> isotopes of interest </a:t>
            </a: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Run redirected to In 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 dirty="0" smtClean="0">
                <a:sym typeface="Wingdings" panose="05000000000000000000" pitchFamily="2" charset="2"/>
              </a:rPr>
              <a:t>70</a:t>
            </a:r>
            <a:r>
              <a:rPr lang="en-US" dirty="0" smtClean="0">
                <a:sym typeface="Wingdings" panose="05000000000000000000" pitchFamily="2" charset="2"/>
              </a:rPr>
              <a:t>Br </a:t>
            </a:r>
            <a:r>
              <a:rPr lang="en-US" i="1" dirty="0" err="1" smtClean="0">
                <a:sym typeface="Wingdings" panose="05000000000000000000" pitchFamily="2" charset="2"/>
              </a:rPr>
              <a:t>Q</a:t>
            </a:r>
            <a:r>
              <a:rPr lang="en-US" i="1" baseline="-25000" dirty="0" err="1" smtClean="0">
                <a:sym typeface="Wingdings" panose="05000000000000000000" pitchFamily="2" charset="2"/>
              </a:rPr>
              <a:t>ec</a:t>
            </a:r>
            <a:r>
              <a:rPr lang="en-US" i="1" baseline="30000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value : Mai 2018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lower production rate and higher than expected contamination </a:t>
            </a:r>
            <a:r>
              <a:rPr lang="en-US" dirty="0" smtClean="0">
                <a:sym typeface="Wingdings"/>
              </a:rPr>
              <a:t>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i="1" baseline="-25000" dirty="0" smtClean="0">
              <a:sym typeface="Wingdings" panose="05000000000000000000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173" y="2935893"/>
            <a:ext cx="2962768" cy="93073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Penning trap </a:t>
            </a:r>
            <a:r>
              <a:rPr lang="en-US" dirty="0" smtClean="0"/>
              <a:t>measurements improve </a:t>
            </a:r>
            <a:r>
              <a:rPr lang="en-US" dirty="0"/>
              <a:t>the mass </a:t>
            </a:r>
            <a:r>
              <a:rPr lang="en-US" dirty="0" smtClean="0"/>
              <a:t>uncertainty of </a:t>
            </a:r>
            <a:r>
              <a:rPr lang="en-US" baseline="30000" dirty="0"/>
              <a:t>100</a:t>
            </a:r>
            <a:r>
              <a:rPr lang="en-US" dirty="0"/>
              <a:t>In by a factor 100.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00709" y="3719635"/>
            <a:ext cx="3627288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MR-TOF MS </a:t>
            </a:r>
            <a:r>
              <a:rPr lang="en-US" dirty="0" smtClean="0"/>
              <a:t>allows </a:t>
            </a:r>
            <a:r>
              <a:rPr lang="en-US" dirty="0"/>
              <a:t>first mass measurement </a:t>
            </a:r>
            <a:r>
              <a:rPr lang="en-US" dirty="0" smtClean="0"/>
              <a:t>of </a:t>
            </a:r>
            <a:r>
              <a:rPr lang="en-US" baseline="30000" dirty="0"/>
              <a:t>99</a:t>
            </a:r>
            <a:r>
              <a:rPr lang="en-US" dirty="0"/>
              <a:t>In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8063186" y="2163725"/>
            <a:ext cx="2247537" cy="2202241"/>
            <a:chOff x="7082190" y="4596747"/>
            <a:chExt cx="1884957" cy="189361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82190" y="4596747"/>
              <a:ext cx="1884957" cy="1893619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 rot="19761789">
              <a:off x="7279783" y="4947174"/>
              <a:ext cx="1183242" cy="316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PRELIMINARY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477940" y="2880114"/>
            <a:ext cx="2417589" cy="934824"/>
            <a:chOff x="5975399" y="1237031"/>
            <a:chExt cx="2378927" cy="8128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67" b="27778"/>
            <a:stretch/>
          </p:blipFill>
          <p:spPr>
            <a:xfrm>
              <a:off x="5975399" y="1237031"/>
              <a:ext cx="2378927" cy="812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rot="20944347">
              <a:off x="6667296" y="1246577"/>
              <a:ext cx="1152980" cy="29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MR-TOF MS</a:t>
              </a:r>
              <a:endParaRPr lang="en-GB" dirty="0"/>
            </a:p>
          </p:txBody>
        </p:sp>
        <p:sp>
          <p:nvSpPr>
            <p:cNvPr id="26" name="Arc 25"/>
            <p:cNvSpPr/>
            <p:nvPr/>
          </p:nvSpPr>
          <p:spPr>
            <a:xfrm rot="20879215">
              <a:off x="6327267" y="1578001"/>
              <a:ext cx="1728807" cy="111301"/>
            </a:xfrm>
            <a:prstGeom prst="arc">
              <a:avLst>
                <a:gd name="adj1" fmla="val 16200000"/>
                <a:gd name="adj2" fmla="val 15819119"/>
              </a:avLst>
            </a:prstGeom>
            <a:ln w="19050">
              <a:solidFill>
                <a:srgbClr val="66FF9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853843" y="6488668"/>
            <a:ext cx="335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Maxime </a:t>
            </a:r>
            <a:r>
              <a:rPr lang="en-US" i="1" dirty="0" err="1" smtClean="0"/>
              <a:t>Meugeot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27201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54075" y="188640"/>
            <a:ext cx="8229600" cy="72008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IS634: Exploring the limits of </a:t>
            </a:r>
            <a:r>
              <a:rPr lang="en-US" sz="2800" b="1" i="1" dirty="0" smtClean="0"/>
              <a:t>p</a:t>
            </a:r>
            <a:r>
              <a:rPr lang="en-US" sz="2800" b="1" dirty="0" smtClean="0"/>
              <a:t>-type doping in </a:t>
            </a:r>
            <a:r>
              <a:rPr lang="en-US" sz="2800" b="1" dirty="0" err="1" smtClean="0"/>
              <a:t>GaN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481799" y="1589305"/>
            <a:ext cx="42771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b="1" dirty="0" smtClean="0"/>
              <a:t>Aim of 2018 beam time: </a:t>
            </a:r>
            <a:r>
              <a:rPr lang="en-US" dirty="0"/>
              <a:t>explore lattice location </a:t>
            </a:r>
            <a:r>
              <a:rPr lang="en-US" dirty="0" smtClean="0"/>
              <a:t>(substitutional vs interstitial) of ion implanted Mg in </a:t>
            </a:r>
            <a:r>
              <a:rPr lang="en-US" dirty="0" err="1" smtClean="0"/>
              <a:t>GaN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smtClean="0"/>
              <a:t>at technologically relevant doping levels</a:t>
            </a:r>
          </a:p>
          <a:p>
            <a:pPr marL="285750" indent="-285750">
              <a:buFont typeface="Calibri" panose="020F0502020204030204" pitchFamily="34" charset="0"/>
              <a:buChar char="●"/>
            </a:pPr>
            <a:endParaRPr lang="en-US" dirty="0" smtClean="0"/>
          </a:p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dirty="0" smtClean="0"/>
              <a:t>20 kV operation of GPS</a:t>
            </a:r>
          </a:p>
          <a:p>
            <a:pPr marL="285750" indent="-285750">
              <a:buFont typeface="Calibri" panose="020F0502020204030204" pitchFamily="34" charset="0"/>
              <a:buChar char="●"/>
            </a:pPr>
            <a:endParaRPr lang="en-US" dirty="0" smtClean="0"/>
          </a:p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dirty="0" smtClean="0"/>
              <a:t>Interstitial Mg undergoes a fast drop within </a:t>
            </a:r>
            <a:r>
              <a:rPr lang="en-US" dirty="0" err="1" smtClean="0"/>
              <a:t>fluence</a:t>
            </a:r>
            <a:r>
              <a:rPr lang="en-US" dirty="0" smtClean="0"/>
              <a:t> range up to 1x10</a:t>
            </a:r>
            <a:r>
              <a:rPr lang="en-US" baseline="30000" dirty="0" smtClean="0"/>
              <a:t>13</a:t>
            </a:r>
            <a:r>
              <a:rPr lang="en-US" dirty="0" smtClean="0"/>
              <a:t> cm</a:t>
            </a:r>
            <a:r>
              <a:rPr lang="en-US" baseline="30000" dirty="0" smtClean="0">
                <a:latin typeface="Symbol" panose="05050102010706020507" pitchFamily="18" charset="2"/>
              </a:rPr>
              <a:t>-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pPr marL="285750" indent="-285750">
              <a:buFont typeface="Calibri" panose="020F0502020204030204" pitchFamily="34" charset="0"/>
              <a:buChar char="●"/>
            </a:pPr>
            <a:endParaRPr lang="en-US" dirty="0" smtClean="0"/>
          </a:p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dirty="0" smtClean="0"/>
              <a:t>Even for Mg </a:t>
            </a:r>
            <a:r>
              <a:rPr lang="en-US" dirty="0" err="1" smtClean="0"/>
              <a:t>fluences</a:t>
            </a:r>
            <a:r>
              <a:rPr lang="en-US" dirty="0" smtClean="0"/>
              <a:t> as high </a:t>
            </a:r>
            <a:r>
              <a:rPr lang="en-US" dirty="0"/>
              <a:t>as </a:t>
            </a:r>
            <a:r>
              <a:rPr lang="en-US" dirty="0" smtClean="0"/>
              <a:t>5x10</a:t>
            </a:r>
            <a:r>
              <a:rPr lang="en-US" baseline="30000" dirty="0" smtClean="0"/>
              <a:t>14</a:t>
            </a:r>
            <a:r>
              <a:rPr lang="en-US" dirty="0" smtClean="0"/>
              <a:t> cm</a:t>
            </a:r>
            <a:r>
              <a:rPr lang="en-US" baseline="30000" dirty="0" smtClean="0">
                <a:latin typeface="Symbol" panose="05050102010706020507" pitchFamily="18" charset="2"/>
              </a:rPr>
              <a:t>-</a:t>
            </a:r>
            <a:r>
              <a:rPr lang="en-US" baseline="30000" dirty="0" smtClean="0"/>
              <a:t>2</a:t>
            </a:r>
            <a:r>
              <a:rPr lang="en-US" dirty="0" smtClean="0"/>
              <a:t>, i.e.</a:t>
            </a:r>
            <a:br>
              <a:rPr lang="en-US" dirty="0" smtClean="0"/>
            </a:br>
            <a:r>
              <a:rPr lang="en-US" dirty="0" smtClean="0"/>
              <a:t>[Mg] ~1.6x10</a:t>
            </a:r>
            <a:r>
              <a:rPr lang="en-US" baseline="30000" dirty="0" smtClean="0"/>
              <a:t>20</a:t>
            </a:r>
            <a:r>
              <a:rPr lang="en-US" dirty="0" smtClean="0"/>
              <a:t> cm</a:t>
            </a:r>
            <a:r>
              <a:rPr lang="en-US" baseline="30000" dirty="0" smtClean="0">
                <a:latin typeface="Symbol" panose="05050102010706020507" pitchFamily="18" charset="2"/>
              </a:rPr>
              <a:t>-</a:t>
            </a:r>
            <a:r>
              <a:rPr lang="en-US" baseline="30000" dirty="0" smtClean="0"/>
              <a:t>3</a:t>
            </a:r>
            <a:r>
              <a:rPr lang="en-US" dirty="0" smtClean="0"/>
              <a:t> = 0.3%, interstitial Mg does not reappear, </a:t>
            </a:r>
            <a:r>
              <a:rPr lang="en-US" dirty="0"/>
              <a:t>~</a:t>
            </a:r>
            <a:r>
              <a:rPr lang="en-US" dirty="0" smtClean="0"/>
              <a:t>93% of Mg continues to be implanted into Ga sites</a:t>
            </a:r>
            <a:endParaRPr lang="en-US" baseline="-25000" dirty="0"/>
          </a:p>
          <a:p>
            <a:pPr marL="285750" indent="-285750">
              <a:buFont typeface="Calibri" panose="020F0502020204030204" pitchFamily="34" charset="0"/>
              <a:buChar char="●"/>
            </a:pPr>
            <a:endParaRPr lang="en-US" baseline="-25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27" y="6021288"/>
            <a:ext cx="3144926" cy="721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715" y="476672"/>
            <a:ext cx="6416040" cy="56845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42083" y="6488668"/>
            <a:ext cx="2486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</a:t>
            </a:r>
            <a:r>
              <a:rPr lang="en-US" i="1" dirty="0" err="1" smtClean="0"/>
              <a:t>Uli</a:t>
            </a:r>
            <a:r>
              <a:rPr lang="en-US" i="1" dirty="0" smtClean="0"/>
              <a:t> Wahl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81113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40" y="231406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First 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111</a:t>
            </a:r>
            <a:r>
              <a:rPr lang="en-US" sz="2400" b="1" dirty="0" smtClean="0">
                <a:solidFill>
                  <a:srgbClr val="FF0000"/>
                </a:solidFill>
              </a:rPr>
              <a:t>Cd PAC measurements of free molecules (IS640), here CdI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883920"/>
            <a:ext cx="463296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The problem: </a:t>
            </a:r>
            <a:r>
              <a:rPr lang="en-US" sz="1600" b="1" dirty="0" smtClean="0"/>
              <a:t>Measure quadrupole</a:t>
            </a:r>
          </a:p>
          <a:p>
            <a:r>
              <a:rPr lang="en-US" sz="1600" b="1" dirty="0"/>
              <a:t>i</a:t>
            </a:r>
            <a:r>
              <a:rPr lang="en-US" sz="1600" b="1" dirty="0" smtClean="0"/>
              <a:t>nteraction in free molecules to</a:t>
            </a:r>
          </a:p>
          <a:p>
            <a:r>
              <a:rPr lang="en-US" sz="1600" b="1" dirty="0"/>
              <a:t>d</a:t>
            </a:r>
            <a:r>
              <a:rPr lang="en-US" sz="1600" b="1" dirty="0" smtClean="0"/>
              <a:t>etermine Q for </a:t>
            </a:r>
            <a:r>
              <a:rPr lang="en-US" b="1" baseline="30000" dirty="0" smtClean="0"/>
              <a:t>111</a:t>
            </a:r>
            <a:r>
              <a:rPr lang="en-US" sz="1600" b="1" baseline="30000" dirty="0" smtClean="0"/>
              <a:t>*</a:t>
            </a:r>
            <a:r>
              <a:rPr lang="en-US" sz="1600" b="1" dirty="0" smtClean="0"/>
              <a:t>Cd (and </a:t>
            </a:r>
            <a:r>
              <a:rPr lang="en-US" b="1" baseline="30000" dirty="0" smtClean="0"/>
              <a:t>199</a:t>
            </a:r>
            <a:r>
              <a:rPr lang="en-US" sz="1600" b="1" baseline="30000" dirty="0" smtClean="0"/>
              <a:t>*</a:t>
            </a:r>
            <a:r>
              <a:rPr lang="en-US" sz="1600" b="1" dirty="0" smtClean="0"/>
              <a:t>Hg)</a:t>
            </a:r>
          </a:p>
          <a:p>
            <a:endParaRPr lang="en-US" sz="1600" b="1" dirty="0"/>
          </a:p>
          <a:p>
            <a:r>
              <a:rPr lang="en-US" sz="1600" b="1" dirty="0" smtClean="0">
                <a:solidFill>
                  <a:schemeClr val="tx2"/>
                </a:solidFill>
              </a:rPr>
              <a:t>The concept: </a:t>
            </a:r>
            <a:r>
              <a:rPr lang="en-US" sz="1600" b="1" dirty="0" smtClean="0"/>
              <a:t>Freely rotating linear</a:t>
            </a:r>
          </a:p>
          <a:p>
            <a:r>
              <a:rPr lang="en-US" sz="1600" b="1" dirty="0" smtClean="0"/>
              <a:t>molecules have the rotation axis J perpendicular to the molecule, thus the EFG along J is (minus) half the molecular one</a:t>
            </a:r>
          </a:p>
          <a:p>
            <a:endParaRPr lang="en-US" sz="1600" b="1" dirty="0"/>
          </a:p>
          <a:p>
            <a:r>
              <a:rPr lang="en-US" sz="1600" b="1" dirty="0" smtClean="0">
                <a:solidFill>
                  <a:schemeClr val="tx2"/>
                </a:solidFill>
              </a:rPr>
              <a:t>The task: </a:t>
            </a:r>
            <a:r>
              <a:rPr lang="en-US" sz="2000" b="1" i="1" dirty="0" smtClean="0">
                <a:solidFill>
                  <a:srgbClr val="FF0000"/>
                </a:solidFill>
              </a:rPr>
              <a:t>Produce highly dilute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samples so that collisions do not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change the orientation of J during</a:t>
            </a:r>
          </a:p>
          <a:p>
            <a:r>
              <a:rPr lang="en-US" sz="2000" b="1" i="1" dirty="0">
                <a:solidFill>
                  <a:srgbClr val="FF0000"/>
                </a:solidFill>
              </a:rPr>
              <a:t>t</a:t>
            </a:r>
            <a:r>
              <a:rPr lang="en-US" sz="2000" b="1" i="1" dirty="0" smtClean="0">
                <a:solidFill>
                  <a:srgbClr val="FF0000"/>
                </a:solidFill>
              </a:rPr>
              <a:t>he measuring time, typically 100ns</a:t>
            </a:r>
          </a:p>
          <a:p>
            <a:endParaRPr lang="en-US" sz="2000" b="1" i="1" dirty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chemeClr val="tx2"/>
                </a:solidFill>
              </a:rPr>
              <a:t>The status: </a:t>
            </a:r>
            <a:r>
              <a:rPr lang="en-US" sz="1600" b="1" dirty="0" smtClean="0">
                <a:solidFill>
                  <a:srgbClr val="FF0000"/>
                </a:solidFill>
              </a:rPr>
              <a:t>Concept has been confirmed for Hg halides last year. Now high precision data for CdI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(less precise for CdCl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and CdBr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</a:p>
          <a:p>
            <a:endParaRPr lang="en-US" sz="1600" b="1" dirty="0"/>
          </a:p>
          <a:p>
            <a:r>
              <a:rPr lang="en-US" sz="1600" b="1" dirty="0" smtClean="0">
                <a:solidFill>
                  <a:schemeClr val="tx2"/>
                </a:solidFill>
              </a:rPr>
              <a:t>The next step: </a:t>
            </a:r>
            <a:r>
              <a:rPr lang="en-US" sz="1600" b="1" dirty="0" smtClean="0"/>
              <a:t>Quantum chemistry calculations (in progress)</a:t>
            </a:r>
            <a:endParaRPr lang="en-US" sz="1600" b="1" dirty="0"/>
          </a:p>
          <a:p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616" y="738170"/>
            <a:ext cx="5486400" cy="18839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616" y="2667257"/>
            <a:ext cx="5486400" cy="18896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664" y="4602053"/>
            <a:ext cx="5486400" cy="18991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2083" y="6488668"/>
            <a:ext cx="2735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Heinz Haas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0903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177" y="3198133"/>
            <a:ext cx="3000026" cy="2178389"/>
          </a:xfrm>
          <a:prstGeom prst="rect">
            <a:avLst/>
          </a:prstGeom>
        </p:spPr>
      </p:pic>
      <p:sp>
        <p:nvSpPr>
          <p:cNvPr id="5" name="CaixaDeTexto 33"/>
          <p:cNvSpPr txBox="1"/>
          <p:nvPr/>
        </p:nvSpPr>
        <p:spPr>
          <a:xfrm>
            <a:off x="11386462" y="108739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6" name="Retângulo 77"/>
          <p:cNvSpPr/>
          <p:nvPr/>
        </p:nvSpPr>
        <p:spPr>
          <a:xfrm>
            <a:off x="472081" y="-25012"/>
            <a:ext cx="9156701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IS647 - PAC studies in Ca3Mn2O7 naturally layered perovskite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35882" y="6677968"/>
            <a:ext cx="395512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Reporting A.M.L. Lopes  FCT, CERN-FIS-PAR-0005-2017  and  BFBF,  05K16PGA</a:t>
            </a:r>
          </a:p>
        </p:txBody>
      </p:sp>
      <p:sp>
        <p:nvSpPr>
          <p:cNvPr id="8" name="CaixaDeTexto 122"/>
          <p:cNvSpPr txBox="1"/>
          <p:nvPr/>
        </p:nvSpPr>
        <p:spPr>
          <a:xfrm>
            <a:off x="650908" y="782222"/>
            <a:ext cx="2882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30000" dirty="0"/>
              <a:t>111m</a:t>
            </a:r>
            <a:r>
              <a:rPr lang="en-US" sz="1200" dirty="0"/>
              <a:t>Cd/Cd PAC at CERN-ISOLDE (May 2018)</a:t>
            </a:r>
          </a:p>
        </p:txBody>
      </p:sp>
      <p:sp>
        <p:nvSpPr>
          <p:cNvPr id="9" name="Retângulo 62"/>
          <p:cNvSpPr/>
          <p:nvPr/>
        </p:nvSpPr>
        <p:spPr>
          <a:xfrm>
            <a:off x="472081" y="370013"/>
            <a:ext cx="3225978" cy="29418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 dirty="0">
                <a:solidFill>
                  <a:srgbClr val="FFFF00"/>
                </a:solidFill>
              </a:rPr>
              <a:t>Hybrid Improper Ferroelectric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C4DB18-63C3-A34B-B7B7-FFF5156B4F79}"/>
              </a:ext>
            </a:extLst>
          </p:cNvPr>
          <p:cNvGrpSpPr/>
          <p:nvPr/>
        </p:nvGrpSpPr>
        <p:grpSpPr>
          <a:xfrm>
            <a:off x="472081" y="1116165"/>
            <a:ext cx="3285586" cy="5513003"/>
            <a:chOff x="-12701" y="989165"/>
            <a:chExt cx="3285586" cy="5513003"/>
          </a:xfrm>
        </p:grpSpPr>
        <p:pic>
          <p:nvPicPr>
            <p:cNvPr id="11" name="Imagem 8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16" y="1546282"/>
              <a:ext cx="3140511" cy="4428000"/>
            </a:xfrm>
            <a:prstGeom prst="rect">
              <a:avLst/>
            </a:prstGeom>
          </p:spPr>
        </p:pic>
        <p:grpSp>
          <p:nvGrpSpPr>
            <p:cNvPr id="12" name="Grupo 8"/>
            <p:cNvGrpSpPr/>
            <p:nvPr/>
          </p:nvGrpSpPr>
          <p:grpSpPr>
            <a:xfrm>
              <a:off x="-12701" y="989165"/>
              <a:ext cx="3285586" cy="5513003"/>
              <a:chOff x="-67251" y="974762"/>
              <a:chExt cx="3353606" cy="5418263"/>
            </a:xfrm>
          </p:grpSpPr>
          <p:sp>
            <p:nvSpPr>
              <p:cNvPr id="13" name="Down Arrow 12">
                <a:extLst>
                  <a:ext uri="{FF2B5EF4-FFF2-40B4-BE49-F238E27FC236}">
                    <a16:creationId xmlns:a16="http://schemas.microsoft.com/office/drawing/2014/main" id="{7A70391D-98EC-E646-B8F2-C8698D9910FC}"/>
                  </a:ext>
                </a:extLst>
              </p:cNvPr>
              <p:cNvSpPr/>
              <p:nvPr/>
            </p:nvSpPr>
            <p:spPr>
              <a:xfrm>
                <a:off x="3050444" y="1324404"/>
                <a:ext cx="235911" cy="4562793"/>
              </a:xfrm>
              <a:prstGeom prst="downArrow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tângulo 83"/>
              <p:cNvSpPr/>
              <p:nvPr/>
            </p:nvSpPr>
            <p:spPr>
              <a:xfrm>
                <a:off x="-67251" y="5897687"/>
                <a:ext cx="3307076" cy="495338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</a:rPr>
                  <a:t>Orthorhombic</a:t>
                </a:r>
              </a:p>
              <a:p>
                <a:pPr algn="ctr"/>
                <a:r>
                  <a:rPr lang="en-US" sz="1400" b="1" i="1">
                    <a:solidFill>
                      <a:schemeClr val="bg1"/>
                    </a:solidFill>
                  </a:rPr>
                  <a:t>A2</a:t>
                </a:r>
                <a:r>
                  <a:rPr lang="en-US" sz="1400" b="1" i="1" baseline="-25000">
                    <a:solidFill>
                      <a:schemeClr val="bg1"/>
                    </a:solidFill>
                  </a:rPr>
                  <a:t>1</a:t>
                </a:r>
                <a:r>
                  <a:rPr lang="en-US" sz="1400" b="1" i="1">
                    <a:solidFill>
                      <a:schemeClr val="bg1"/>
                    </a:solidFill>
                  </a:rPr>
                  <a:t>am</a:t>
                </a:r>
                <a:r>
                  <a:rPr lang="en-US" sz="1400" b="1" i="1" baseline="-25000">
                    <a:solidFill>
                      <a:schemeClr val="bg1"/>
                    </a:solidFill>
                  </a:rPr>
                  <a:t> </a:t>
                </a:r>
                <a:r>
                  <a:rPr lang="en-US" sz="1400" b="1" i="1">
                    <a:solidFill>
                      <a:schemeClr val="bg1"/>
                    </a:solidFill>
                  </a:rPr>
                  <a:t>–</a:t>
                </a:r>
                <a:r>
                  <a:rPr lang="en-US" sz="1400" b="1" i="1" baseline="-25000">
                    <a:solidFill>
                      <a:schemeClr val="bg1"/>
                    </a:solidFill>
                  </a:rPr>
                  <a:t> </a:t>
                </a:r>
                <a:r>
                  <a:rPr lang="en-US" sz="1400" b="1" i="1">
                    <a:solidFill>
                      <a:schemeClr val="bg1"/>
                    </a:solidFill>
                  </a:rPr>
                  <a:t>polar</a:t>
                </a:r>
              </a:p>
            </p:txBody>
          </p:sp>
          <p:sp>
            <p:nvSpPr>
              <p:cNvPr id="15" name="Retângulo 62"/>
              <p:cNvSpPr/>
              <p:nvPr/>
            </p:nvSpPr>
            <p:spPr>
              <a:xfrm>
                <a:off x="-67251" y="974762"/>
                <a:ext cx="3307076" cy="49533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00"/>
                    </a:solidFill>
                  </a:rPr>
                  <a:t>Orthorhombic</a:t>
                </a:r>
              </a:p>
              <a:p>
                <a:pPr algn="ctr"/>
                <a:r>
                  <a:rPr lang="en-US" sz="1400" b="1" i="1">
                    <a:solidFill>
                      <a:srgbClr val="000000"/>
                    </a:solidFill>
                  </a:rPr>
                  <a:t>Acaa – non polar</a:t>
                </a:r>
              </a:p>
            </p:txBody>
          </p:sp>
        </p:grpSp>
      </p:grpSp>
      <p:sp>
        <p:nvSpPr>
          <p:cNvPr id="16" name="Retângulo 71"/>
          <p:cNvSpPr/>
          <p:nvPr/>
        </p:nvSpPr>
        <p:spPr>
          <a:xfrm>
            <a:off x="6810310" y="2732137"/>
            <a:ext cx="2818471" cy="523220"/>
          </a:xfrm>
          <a:prstGeom prst="rect">
            <a:avLst/>
          </a:prstGeom>
          <a:solidFill>
            <a:srgbClr val="0432FF"/>
          </a:solidFill>
          <a:ln w="28575"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1400" b="1" dirty="0">
                <a:solidFill>
                  <a:srgbClr val="FFFF00"/>
                </a:solidFill>
              </a:rPr>
              <a:t>A2</a:t>
            </a:r>
            <a:r>
              <a:rPr lang="en-US" sz="1100" b="1" baseline="-25000" dirty="0">
                <a:solidFill>
                  <a:srgbClr val="FFFF00"/>
                </a:solidFill>
              </a:rPr>
              <a:t>1</a:t>
            </a:r>
            <a:r>
              <a:rPr lang="en-US" sz="1400" b="1" i="1" dirty="0">
                <a:solidFill>
                  <a:srgbClr val="FFFF00"/>
                </a:solidFill>
              </a:rPr>
              <a:t>am</a:t>
            </a:r>
            <a:r>
              <a:rPr lang="en-US" sz="1400" b="1" dirty="0">
                <a:solidFill>
                  <a:srgbClr val="FFFF00"/>
                </a:solidFill>
              </a:rPr>
              <a:t> atypical </a:t>
            </a:r>
            <a:r>
              <a:rPr lang="en-US" sz="1400" b="1" dirty="0" err="1">
                <a:solidFill>
                  <a:srgbClr val="FFFF00"/>
                </a:solidFill>
              </a:rPr>
              <a:t>Vzz</a:t>
            </a:r>
            <a:r>
              <a:rPr lang="en-US" sz="1400" b="1" dirty="0">
                <a:solidFill>
                  <a:srgbClr val="FFFF00"/>
                </a:solidFill>
              </a:rPr>
              <a:t> negative </a:t>
            </a:r>
            <a:r>
              <a:rPr lang="en-US" sz="1400" b="1" dirty="0" err="1">
                <a:solidFill>
                  <a:srgbClr val="FFFF00"/>
                </a:solidFill>
              </a:rPr>
              <a:t>termal</a:t>
            </a:r>
            <a:r>
              <a:rPr lang="en-US" sz="1400" b="1" dirty="0">
                <a:solidFill>
                  <a:srgbClr val="FFFF00"/>
                </a:solidFill>
              </a:rPr>
              <a:t> dependency</a:t>
            </a:r>
          </a:p>
        </p:txBody>
      </p:sp>
      <p:pic>
        <p:nvPicPr>
          <p:cNvPr id="17" name="Imagem 18"/>
          <p:cNvPicPr>
            <a:picLocks noChangeAspect="1"/>
          </p:cNvPicPr>
          <p:nvPr/>
        </p:nvPicPr>
        <p:blipFill rotWithShape="1">
          <a:blip r:embed="rId4"/>
          <a:srcRect l="823"/>
          <a:stretch/>
        </p:blipFill>
        <p:spPr>
          <a:xfrm>
            <a:off x="3737102" y="3236211"/>
            <a:ext cx="2984280" cy="2164090"/>
          </a:xfrm>
          <a:prstGeom prst="rect">
            <a:avLst/>
          </a:prstGeom>
        </p:spPr>
      </p:pic>
      <p:sp>
        <p:nvSpPr>
          <p:cNvPr id="18" name="Retângulo 41"/>
          <p:cNvSpPr/>
          <p:nvPr/>
        </p:nvSpPr>
        <p:spPr>
          <a:xfrm>
            <a:off x="3723056" y="2727952"/>
            <a:ext cx="3053676" cy="533681"/>
          </a:xfrm>
          <a:prstGeom prst="rect">
            <a:avLst/>
          </a:prstGeom>
          <a:solidFill>
            <a:srgbClr val="0432FF"/>
          </a:solidFill>
          <a:ln w="28575"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1400" b="1">
                <a:solidFill>
                  <a:srgbClr val="FFFF00"/>
                </a:solidFill>
              </a:rPr>
              <a:t>Phase Cohexistence &amp; Transitions</a:t>
            </a:r>
          </a:p>
        </p:txBody>
      </p:sp>
      <p:pic>
        <p:nvPicPr>
          <p:cNvPr id="19" name="Imagem 3"/>
          <p:cNvPicPr>
            <a:picLocks noChangeAspect="1"/>
          </p:cNvPicPr>
          <p:nvPr/>
        </p:nvPicPr>
        <p:blipFill rotWithShape="1">
          <a:blip r:embed="rId5"/>
          <a:srcRect l="2070"/>
          <a:stretch/>
        </p:blipFill>
        <p:spPr>
          <a:xfrm>
            <a:off x="7044853" y="5333999"/>
            <a:ext cx="2495029" cy="154599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C208ED3-10D8-D84C-ABCB-F31C8F70996A}"/>
              </a:ext>
            </a:extLst>
          </p:cNvPr>
          <p:cNvGrpSpPr/>
          <p:nvPr/>
        </p:nvGrpSpPr>
        <p:grpSpPr>
          <a:xfrm>
            <a:off x="8567984" y="5407244"/>
            <a:ext cx="1549403" cy="1162053"/>
            <a:chOff x="10011462" y="2336344"/>
            <a:chExt cx="1549403" cy="116205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11462" y="2336344"/>
              <a:ext cx="1549403" cy="116205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0545549" y="2485910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</a:rPr>
                <a:t>!?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E87855E-24C5-474C-B602-B973FB834E9E}"/>
              </a:ext>
            </a:extLst>
          </p:cNvPr>
          <p:cNvGrpSpPr/>
          <p:nvPr/>
        </p:nvGrpSpPr>
        <p:grpSpPr>
          <a:xfrm>
            <a:off x="3727191" y="511491"/>
            <a:ext cx="5905426" cy="2208733"/>
            <a:chOff x="3242409" y="524191"/>
            <a:chExt cx="5905426" cy="2208733"/>
          </a:xfrm>
        </p:grpSpPr>
        <p:sp>
          <p:nvSpPr>
            <p:cNvPr id="24" name="CaixaDeTexto 59"/>
            <p:cNvSpPr txBox="1"/>
            <p:nvPr/>
          </p:nvSpPr>
          <p:spPr>
            <a:xfrm>
              <a:off x="3265718" y="855487"/>
              <a:ext cx="5867326" cy="187743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72000"/>
              <a:r>
                <a:rPr lang="en-US" sz="1600" b="1" dirty="0"/>
                <a:t>Is there a negative thermal expansion (NTE) and/or soft mode?</a:t>
              </a:r>
            </a:p>
            <a:p>
              <a:pPr marL="72000"/>
              <a:endParaRPr lang="en-US" sz="600" b="1" dirty="0">
                <a:solidFill>
                  <a:srgbClr val="FF0000"/>
                </a:solidFill>
              </a:endParaRPr>
            </a:p>
            <a:p>
              <a:pPr marL="360000"/>
              <a:r>
                <a:rPr lang="en-US" b="1" dirty="0">
                  <a:solidFill>
                    <a:srgbClr val="7F7F7F"/>
                  </a:solidFill>
                </a:rPr>
                <a:t>    YES	</a:t>
              </a:r>
              <a:r>
                <a:rPr lang="en-US" b="1" dirty="0"/>
                <a:t>	           	             </a:t>
              </a:r>
              <a:r>
                <a:rPr lang="en-US" b="1" dirty="0">
                  <a:solidFill>
                    <a:srgbClr val="0432FF"/>
                  </a:solidFill>
                </a:rPr>
                <a:t>IT IS POSSIBLE </a:t>
              </a:r>
              <a:endParaRPr lang="en-US" sz="900" dirty="0"/>
            </a:p>
            <a:p>
              <a:pPr marL="72000"/>
              <a:r>
                <a:rPr lang="en-US" sz="1500" b="1" dirty="0"/>
                <a:t>Where? In the High T </a:t>
              </a:r>
              <a:r>
                <a:rPr lang="en-US" sz="1500" b="1" i="1" dirty="0" err="1"/>
                <a:t>Acaa</a:t>
              </a:r>
              <a:r>
                <a:rPr lang="en-US" sz="1500" b="1" dirty="0"/>
                <a:t> non polar or Low T </a:t>
              </a:r>
              <a:r>
                <a:rPr lang="en-US" sz="1500" b="1" i="1" dirty="0"/>
                <a:t>A2</a:t>
              </a:r>
              <a:r>
                <a:rPr lang="en-US" sz="1500" b="1" i="1" baseline="-25000" dirty="0"/>
                <a:t>1</a:t>
              </a:r>
              <a:r>
                <a:rPr lang="en-US" sz="1500" b="1" i="1" dirty="0"/>
                <a:t>am</a:t>
              </a:r>
              <a:r>
                <a:rPr lang="en-US" sz="1500" b="1" dirty="0"/>
                <a:t> polar phase?</a:t>
              </a:r>
            </a:p>
            <a:p>
              <a:pPr marL="72000"/>
              <a:endParaRPr lang="en-US" sz="400" b="1" dirty="0">
                <a:solidFill>
                  <a:srgbClr val="FF0000"/>
                </a:solidFill>
              </a:endParaRPr>
            </a:p>
            <a:p>
              <a:pPr marL="360000"/>
              <a:r>
                <a:rPr lang="en-US" b="1" i="1" dirty="0"/>
                <a:t>   </a:t>
              </a:r>
              <a:r>
                <a:rPr lang="en-US" b="1" i="1" dirty="0" err="1">
                  <a:solidFill>
                    <a:srgbClr val="7F7F7F"/>
                  </a:solidFill>
                </a:rPr>
                <a:t>Acaa</a:t>
              </a:r>
              <a:r>
                <a:rPr lang="en-US" b="1" dirty="0">
                  <a:solidFill>
                    <a:srgbClr val="7F7F7F"/>
                  </a:solidFill>
                </a:rPr>
                <a:t> non polar phase </a:t>
              </a:r>
              <a:r>
                <a:rPr lang="en-US" b="1" dirty="0"/>
                <a:t>	             </a:t>
              </a:r>
              <a:r>
                <a:rPr lang="en-US" b="1" dirty="0">
                  <a:solidFill>
                    <a:srgbClr val="0432FF"/>
                  </a:solidFill>
                </a:rPr>
                <a:t>Low T  </a:t>
              </a:r>
              <a:r>
                <a:rPr lang="en-US" b="1" i="1" dirty="0">
                  <a:solidFill>
                    <a:srgbClr val="0432FF"/>
                  </a:solidFill>
                </a:rPr>
                <a:t>A2</a:t>
              </a:r>
              <a:r>
                <a:rPr lang="en-US" b="1" i="1" baseline="-25000" dirty="0">
                  <a:solidFill>
                    <a:srgbClr val="0432FF"/>
                  </a:solidFill>
                </a:rPr>
                <a:t>1</a:t>
              </a:r>
              <a:r>
                <a:rPr lang="en-US" b="1" i="1" dirty="0">
                  <a:solidFill>
                    <a:srgbClr val="0432FF"/>
                  </a:solidFill>
                </a:rPr>
                <a:t>am</a:t>
              </a:r>
            </a:p>
            <a:p>
              <a:pPr marL="360000"/>
              <a:endParaRPr lang="en-US" sz="600" b="1" dirty="0">
                <a:solidFill>
                  <a:srgbClr val="FF0000"/>
                </a:solidFill>
              </a:endParaRPr>
            </a:p>
            <a:p>
              <a:pPr marL="72000"/>
              <a:r>
                <a:rPr lang="en-US" sz="1500" b="1" dirty="0"/>
                <a:t>Is phase coexistence indeed needed to see NTE and/or soft mode</a:t>
              </a:r>
            </a:p>
            <a:p>
              <a:pPr marL="360000"/>
              <a:r>
                <a:rPr lang="en-US" b="1" dirty="0">
                  <a:solidFill>
                    <a:srgbClr val="7F7F7F"/>
                  </a:solidFill>
                </a:rPr>
                <a:t>      YES</a:t>
              </a:r>
              <a:r>
                <a:rPr lang="en-US" b="1" dirty="0"/>
                <a:t>		             </a:t>
              </a:r>
              <a:r>
                <a:rPr lang="en-US" b="1" dirty="0">
                  <a:solidFill>
                    <a:srgbClr val="0432FF"/>
                  </a:solidFill>
                </a:rPr>
                <a:t>SEEMS NOT !!</a:t>
              </a:r>
              <a:r>
                <a:rPr lang="en-US" b="1" dirty="0"/>
                <a:t>      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25" name="Bent Arrow 24">
              <a:extLst>
                <a:ext uri="{FF2B5EF4-FFF2-40B4-BE49-F238E27FC236}">
                  <a16:creationId xmlns:a16="http://schemas.microsoft.com/office/drawing/2014/main" id="{689B7F56-5ECE-C347-B8F5-ACD13A12A0C6}"/>
                </a:ext>
              </a:extLst>
            </p:cNvPr>
            <p:cNvSpPr/>
            <p:nvPr/>
          </p:nvSpPr>
          <p:spPr>
            <a:xfrm flipH="1" flipV="1">
              <a:off x="8281595" y="776508"/>
              <a:ext cx="828826" cy="784347"/>
            </a:xfrm>
            <a:prstGeom prst="bentArrow">
              <a:avLst/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tângulo 60"/>
            <p:cNvSpPr/>
            <p:nvPr/>
          </p:nvSpPr>
          <p:spPr>
            <a:xfrm>
              <a:off x="3244500" y="538295"/>
              <a:ext cx="2880000" cy="36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Franklin Gothic Demi" charset="0"/>
                </a:rPr>
                <a:t>NON LOCAL METHODS say:</a:t>
              </a:r>
            </a:p>
          </p:txBody>
        </p:sp>
        <p:sp>
          <p:nvSpPr>
            <p:cNvPr id="27" name="Retângulo 60">
              <a:extLst>
                <a:ext uri="{FF2B5EF4-FFF2-40B4-BE49-F238E27FC236}">
                  <a16:creationId xmlns:a16="http://schemas.microsoft.com/office/drawing/2014/main" id="{AA0EB019-6F36-DD4A-9298-4598A6975180}"/>
                </a:ext>
              </a:extLst>
            </p:cNvPr>
            <p:cNvSpPr/>
            <p:nvPr/>
          </p:nvSpPr>
          <p:spPr>
            <a:xfrm>
              <a:off x="6246248" y="524191"/>
              <a:ext cx="2897751" cy="360000"/>
            </a:xfrm>
            <a:prstGeom prst="rect">
              <a:avLst/>
            </a:prstGeom>
            <a:solidFill>
              <a:srgbClr val="0432FF"/>
            </a:solidFill>
            <a:ln>
              <a:noFill/>
            </a:ln>
            <a:effectLst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Franklin Gothic Demi" charset="0"/>
                </a:rPr>
                <a:t>We say: PAC / DFT results</a:t>
              </a:r>
            </a:p>
          </p:txBody>
        </p:sp>
        <p:sp>
          <p:nvSpPr>
            <p:cNvPr id="28" name="Bent Arrow 27">
              <a:extLst>
                <a:ext uri="{FF2B5EF4-FFF2-40B4-BE49-F238E27FC236}">
                  <a16:creationId xmlns:a16="http://schemas.microsoft.com/office/drawing/2014/main" id="{5CD18FCB-393D-4045-B6FD-37A9044CFD61}"/>
                </a:ext>
              </a:extLst>
            </p:cNvPr>
            <p:cNvSpPr/>
            <p:nvPr/>
          </p:nvSpPr>
          <p:spPr>
            <a:xfrm flipH="1" flipV="1">
              <a:off x="8281594" y="756546"/>
              <a:ext cx="862405" cy="1445736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241"/>
              </a:avLst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Bent Arrow 28">
              <a:extLst>
                <a:ext uri="{FF2B5EF4-FFF2-40B4-BE49-F238E27FC236}">
                  <a16:creationId xmlns:a16="http://schemas.microsoft.com/office/drawing/2014/main" id="{D417571D-2334-8545-84D7-8B01D98B0E29}"/>
                </a:ext>
              </a:extLst>
            </p:cNvPr>
            <p:cNvSpPr/>
            <p:nvPr/>
          </p:nvSpPr>
          <p:spPr>
            <a:xfrm flipH="1" flipV="1">
              <a:off x="8294295" y="908946"/>
              <a:ext cx="853540" cy="1785338"/>
            </a:xfrm>
            <a:prstGeom prst="bentArrow">
              <a:avLst/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Bent Arrow 29">
              <a:extLst>
                <a:ext uri="{FF2B5EF4-FFF2-40B4-BE49-F238E27FC236}">
                  <a16:creationId xmlns:a16="http://schemas.microsoft.com/office/drawing/2014/main" id="{6A4A067A-5949-6643-AB4A-4B77A1458256}"/>
                </a:ext>
              </a:extLst>
            </p:cNvPr>
            <p:cNvSpPr/>
            <p:nvPr/>
          </p:nvSpPr>
          <p:spPr>
            <a:xfrm flipV="1">
              <a:off x="3242409" y="751886"/>
              <a:ext cx="505477" cy="784347"/>
            </a:xfrm>
            <a:prstGeom prst="bentArrow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Bent Arrow 30">
              <a:extLst>
                <a:ext uri="{FF2B5EF4-FFF2-40B4-BE49-F238E27FC236}">
                  <a16:creationId xmlns:a16="http://schemas.microsoft.com/office/drawing/2014/main" id="{4D5C5815-FE94-8442-956F-55E48DA20CA7}"/>
                </a:ext>
              </a:extLst>
            </p:cNvPr>
            <p:cNvSpPr/>
            <p:nvPr/>
          </p:nvSpPr>
          <p:spPr>
            <a:xfrm flipV="1">
              <a:off x="3242409" y="960858"/>
              <a:ext cx="505477" cy="1134393"/>
            </a:xfrm>
            <a:prstGeom prst="bentArrow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Bent Arrow 31">
              <a:extLst>
                <a:ext uri="{FF2B5EF4-FFF2-40B4-BE49-F238E27FC236}">
                  <a16:creationId xmlns:a16="http://schemas.microsoft.com/office/drawing/2014/main" id="{1F010316-0084-3846-8EEC-6791DF5B5875}"/>
                </a:ext>
              </a:extLst>
            </p:cNvPr>
            <p:cNvSpPr/>
            <p:nvPr/>
          </p:nvSpPr>
          <p:spPr>
            <a:xfrm flipV="1">
              <a:off x="3242409" y="1588888"/>
              <a:ext cx="505477" cy="1134393"/>
            </a:xfrm>
            <a:prstGeom prst="bentArrow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211CB2B-58FE-D849-AB6C-A0F1B8B7A008}"/>
              </a:ext>
            </a:extLst>
          </p:cNvPr>
          <p:cNvSpPr txBox="1"/>
          <p:nvPr/>
        </p:nvSpPr>
        <p:spPr>
          <a:xfrm>
            <a:off x="5237891" y="3334578"/>
            <a:ext cx="66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>
                <a:solidFill>
                  <a:srgbClr val="0432FF"/>
                </a:solidFill>
              </a:rPr>
              <a:t>Acaa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EA274-98FC-8747-8393-45B01FA6B89F}"/>
              </a:ext>
            </a:extLst>
          </p:cNvPr>
          <p:cNvSpPr txBox="1"/>
          <p:nvPr/>
        </p:nvSpPr>
        <p:spPr>
          <a:xfrm>
            <a:off x="4037045" y="3794298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>
                <a:solidFill>
                  <a:srgbClr val="19AF54"/>
                </a:solidFill>
              </a:rPr>
              <a:t>A2</a:t>
            </a:r>
            <a:r>
              <a:rPr lang="en-US" b="1" i="1" baseline="-25000">
                <a:solidFill>
                  <a:srgbClr val="19AF54"/>
                </a:solidFill>
              </a:rPr>
              <a:t>1</a:t>
            </a:r>
            <a:r>
              <a:rPr lang="en-US" b="1" i="1">
                <a:solidFill>
                  <a:srgbClr val="19AF54"/>
                </a:solidFill>
              </a:rPr>
              <a:t>am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77BE3F29-AADE-8A40-BE30-78A3D46916E9}"/>
              </a:ext>
            </a:extLst>
          </p:cNvPr>
          <p:cNvSpPr/>
          <p:nvPr/>
        </p:nvSpPr>
        <p:spPr>
          <a:xfrm>
            <a:off x="3784230" y="5406326"/>
            <a:ext cx="3253752" cy="1070267"/>
          </a:xfrm>
          <a:prstGeom prst="rightArrow">
            <a:avLst>
              <a:gd name="adj1" fmla="val 100000"/>
              <a:gd name="adj2" fmla="val 49008"/>
            </a:avLst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sz="1400" b="1" dirty="0">
                <a:solidFill>
                  <a:srgbClr val="FFFF00"/>
                </a:solidFill>
              </a:rPr>
              <a:t>DFT A21am </a:t>
            </a:r>
            <a:r>
              <a:rPr lang="en-US" sz="1400" b="1" dirty="0" err="1">
                <a:solidFill>
                  <a:srgbClr val="FFFF00"/>
                </a:solidFill>
              </a:rPr>
              <a:t>Vzz</a:t>
            </a:r>
            <a:r>
              <a:rPr lang="en-US" sz="1400" b="1" dirty="0">
                <a:solidFill>
                  <a:srgbClr val="FFFF00"/>
                </a:solidFill>
              </a:rPr>
              <a:t>  thermal dependency calculations using the high-resolution synchrotron X-ray diffraction data from </a:t>
            </a:r>
            <a:r>
              <a:rPr lang="en-US" sz="1400" b="1" dirty="0" smtClean="0">
                <a:solidFill>
                  <a:srgbClr val="FFFF00"/>
                </a:solidFill>
              </a:rPr>
              <a:t>PRL </a:t>
            </a:r>
            <a:r>
              <a:rPr lang="en-US" sz="1400" b="1" dirty="0">
                <a:solidFill>
                  <a:srgbClr val="FFFF00"/>
                </a:solidFill>
              </a:rPr>
              <a:t>114, 035701, </a:t>
            </a:r>
            <a:r>
              <a:rPr lang="en-US" sz="1400" b="1" dirty="0" smtClean="0">
                <a:solidFill>
                  <a:srgbClr val="FFFF00"/>
                </a:solidFill>
              </a:rPr>
              <a:t>2015 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7253882" y="3238500"/>
            <a:ext cx="12700" cy="1206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805006" y="3608610"/>
            <a:ext cx="2174240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Also good data from new Brazilian collaboration (proposal at last INTC) </a:t>
            </a:r>
            <a:endParaRPr lang="en-GB" sz="2800" dirty="0"/>
          </a:p>
        </p:txBody>
      </p:sp>
      <p:sp>
        <p:nvSpPr>
          <p:cNvPr id="37" name="TextBox 36"/>
          <p:cNvSpPr txBox="1"/>
          <p:nvPr/>
        </p:nvSpPr>
        <p:spPr>
          <a:xfrm>
            <a:off x="9351684" y="6488668"/>
            <a:ext cx="278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Dina Lopes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757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71" y="4298846"/>
            <a:ext cx="10758061" cy="23437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14" y="714972"/>
            <a:ext cx="10903173" cy="23668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667" y="145083"/>
            <a:ext cx="91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Draft planning (from October onwards very much a </a:t>
            </a:r>
            <a:r>
              <a:rPr lang="en-US" dirty="0" smtClean="0"/>
              <a:t>draft….do not get excited/emotional yet…). 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09655" y="3066734"/>
            <a:ext cx="9968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Mixture of T-REX/ISS and XT03 for HIE </a:t>
            </a:r>
            <a:r>
              <a:rPr lang="en-US" dirty="0" smtClean="0">
                <a:solidFill>
                  <a:srgbClr val="FF0000"/>
                </a:solidFill>
              </a:rPr>
              <a:t>ISOLDE: try to maximize range of </a:t>
            </a:r>
            <a:r>
              <a:rPr lang="en-US" dirty="0" err="1" smtClean="0">
                <a:solidFill>
                  <a:srgbClr val="FF0000"/>
                </a:solidFill>
              </a:rPr>
              <a:t>HiE</a:t>
            </a:r>
            <a:r>
              <a:rPr lang="en-US" dirty="0" smtClean="0">
                <a:solidFill>
                  <a:srgbClr val="FF0000"/>
                </a:solidFill>
              </a:rPr>
              <a:t> ISOLDE experiments.  </a:t>
            </a:r>
            <a:r>
              <a:rPr lang="en-US" dirty="0" smtClean="0">
                <a:solidFill>
                  <a:srgbClr val="FF0000"/>
                </a:solidFill>
              </a:rPr>
              <a:t>Interleaving low energy and negative </a:t>
            </a:r>
            <a:r>
              <a:rPr lang="en-US" dirty="0" smtClean="0">
                <a:solidFill>
                  <a:srgbClr val="FF0000"/>
                </a:solidFill>
              </a:rPr>
              <a:t>runs (last year before 2022). </a:t>
            </a:r>
            <a:r>
              <a:rPr lang="en-US" dirty="0" smtClean="0">
                <a:solidFill>
                  <a:srgbClr val="FF0000"/>
                </a:solidFill>
              </a:rPr>
              <a:t>Also quite a few setups coming together at end of year…</a:t>
            </a:r>
          </a:p>
          <a:p>
            <a:r>
              <a:rPr lang="en-US" dirty="0" smtClean="0"/>
              <a:t>After protons finish on Nov 12</a:t>
            </a:r>
            <a:r>
              <a:rPr lang="en-US" baseline="30000" dirty="0" smtClean="0"/>
              <a:t>th</a:t>
            </a:r>
            <a:r>
              <a:rPr lang="en-US" dirty="0" smtClean="0"/>
              <a:t>: 7Be to XT03 (if target available); 44Ti to XT03 (Edinburgh); </a:t>
            </a:r>
            <a:r>
              <a:rPr lang="en-US" dirty="0" err="1" smtClean="0"/>
              <a:t>RaF</a:t>
            </a:r>
            <a:r>
              <a:rPr lang="en-US" dirty="0" smtClean="0"/>
              <a:t> to CRIS. 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3301300" y="557853"/>
            <a:ext cx="2692400" cy="2546445"/>
          </a:xfrm>
          <a:prstGeom prst="roundRect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3301300" y="4289500"/>
            <a:ext cx="2692400" cy="2546445"/>
          </a:xfrm>
          <a:prstGeom prst="roundRect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3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6" y="3553524"/>
            <a:ext cx="1875366" cy="2500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378" y="237067"/>
            <a:ext cx="2568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EP technicians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379402" y="1162531"/>
            <a:ext cx="8187434" cy="203132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Antonio Goncalves and Francois Garnier: supported by the </a:t>
            </a:r>
            <a:r>
              <a:rPr lang="en-US" dirty="0" smtClean="0"/>
              <a:t>ISOLDE collaboration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Available for jobs for users to assist experiment: especially mechanical work. </a:t>
            </a:r>
          </a:p>
          <a:p>
            <a:endParaRPr lang="en-US" dirty="0"/>
          </a:p>
          <a:p>
            <a:r>
              <a:rPr lang="en-US" dirty="0" smtClean="0"/>
              <a:t>Work carried out for MIRACLS, IDS, HIE-ISOLDE, VITO, biophysics and others. </a:t>
            </a:r>
          </a:p>
          <a:p>
            <a:endParaRPr lang="en-US" dirty="0"/>
          </a:p>
          <a:p>
            <a:r>
              <a:rPr lang="en-US" dirty="0" smtClean="0"/>
              <a:t>Day to day </a:t>
            </a:r>
            <a:r>
              <a:rPr lang="en-US" dirty="0" smtClean="0"/>
              <a:t>presence </a:t>
            </a:r>
            <a:r>
              <a:rPr lang="en-US" dirty="0" smtClean="0"/>
              <a:t>in the hall could be </a:t>
            </a:r>
            <a:r>
              <a:rPr lang="en-US" dirty="0" smtClean="0"/>
              <a:t>increased, </a:t>
            </a:r>
            <a:r>
              <a:rPr lang="en-US" dirty="0" smtClean="0"/>
              <a:t>otherwise very positive feedback.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402" y="3602912"/>
            <a:ext cx="3202281" cy="24017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470" y="3324360"/>
            <a:ext cx="2417234" cy="32229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6" t="29481"/>
          <a:stretch/>
        </p:blipFill>
        <p:spPr>
          <a:xfrm>
            <a:off x="8798560" y="3832360"/>
            <a:ext cx="3169920" cy="219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0540" b="48917"/>
          <a:stretch/>
        </p:blipFill>
        <p:spPr>
          <a:xfrm>
            <a:off x="5145463" y="2306320"/>
            <a:ext cx="2270216" cy="3667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910" y="278598"/>
            <a:ext cx="68724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Safety: </a:t>
            </a:r>
            <a:r>
              <a:rPr lang="en-GB" sz="2400" b="1" dirty="0" err="1" smtClean="0"/>
              <a:t>Ergonomy</a:t>
            </a:r>
            <a:r>
              <a:rPr lang="en-GB" sz="2400" b="1" dirty="0" smtClean="0"/>
              <a:t> </a:t>
            </a:r>
            <a:r>
              <a:rPr lang="en-GB" sz="2400" b="1" dirty="0" smtClean="0"/>
              <a:t>around GLM/GHM area</a:t>
            </a:r>
          </a:p>
          <a:p>
            <a:endParaRPr lang="en-GB" dirty="0"/>
          </a:p>
          <a:p>
            <a:r>
              <a:rPr lang="en-GB" dirty="0" smtClean="0"/>
              <a:t>New working group to optimise the space. New shielded fume cupboard ordered (paid by EP)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1983" y="1790591"/>
            <a:ext cx="4768167" cy="4699086"/>
            <a:chOff x="937885" y="1235741"/>
            <a:chExt cx="6588369" cy="49412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885" y="1235741"/>
              <a:ext cx="6588369" cy="494127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626782" y="1289159"/>
              <a:ext cx="5402934" cy="420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Installation foreseen end of August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595360" y="433095"/>
            <a:ext cx="258109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Training </a:t>
            </a:r>
            <a:r>
              <a:rPr lang="en-US" sz="4000" dirty="0" err="1" smtClean="0"/>
              <a:t>etc</a:t>
            </a:r>
            <a:endParaRPr lang="en-GB" sz="40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8199119" y="1321130"/>
            <a:ext cx="3611309" cy="507831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Hands on courses: electrical awareness and RP </a:t>
            </a:r>
          </a:p>
          <a:p>
            <a:endParaRPr lang="en-US" dirty="0"/>
          </a:p>
          <a:p>
            <a:r>
              <a:rPr lang="en-US" dirty="0" smtClean="0"/>
              <a:t>Online courses: safety at CERN, RP supervised area</a:t>
            </a:r>
          </a:p>
          <a:p>
            <a:endParaRPr lang="en-US" dirty="0"/>
          </a:p>
          <a:p>
            <a:r>
              <a:rPr lang="en-US" dirty="0" smtClean="0"/>
              <a:t>Expiration date for hands on courses: </a:t>
            </a:r>
            <a:r>
              <a:rPr lang="en-US" dirty="0" smtClean="0"/>
              <a:t>appears to be </a:t>
            </a:r>
            <a:r>
              <a:rPr lang="en-US" dirty="0" smtClean="0"/>
              <a:t>a </a:t>
            </a:r>
            <a:r>
              <a:rPr lang="en-US" dirty="0" smtClean="0"/>
              <a:t>mistake, but still needs to be reset….</a:t>
            </a:r>
          </a:p>
          <a:p>
            <a:endParaRPr lang="en-US" dirty="0"/>
          </a:p>
          <a:p>
            <a:r>
              <a:rPr lang="en-US" dirty="0" smtClean="0"/>
              <a:t>Backup solution being sought n case of problems with the trainer (coming from Belgium: strikes </a:t>
            </a:r>
            <a:r>
              <a:rPr lang="en-US" dirty="0" err="1" smtClean="0"/>
              <a:t>etc</a:t>
            </a:r>
            <a:r>
              <a:rPr lang="en-US" dirty="0" smtClean="0"/>
              <a:t>).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Refreshing courses: new approach during LS2, currently being finalized. More frequent. 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0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20" y="247650"/>
            <a:ext cx="4522334" cy="63431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0951" y="384525"/>
            <a:ext cx="5243762" cy="6186309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Protons available for physics to ISOLDE from 9</a:t>
            </a:r>
            <a:r>
              <a:rPr lang="en-US" baseline="30000" dirty="0" smtClean="0"/>
              <a:t>th</a:t>
            </a:r>
            <a:r>
              <a:rPr lang="en-US" dirty="0" smtClean="0"/>
              <a:t> April – 12</a:t>
            </a:r>
            <a:r>
              <a:rPr lang="en-US" baseline="30000" dirty="0" smtClean="0"/>
              <a:t>th</a:t>
            </a:r>
            <a:r>
              <a:rPr lang="en-US" dirty="0" smtClean="0"/>
              <a:t> November 2018. </a:t>
            </a:r>
          </a:p>
          <a:p>
            <a:endParaRPr lang="en-US" dirty="0"/>
          </a:p>
          <a:p>
            <a:r>
              <a:rPr lang="en-US" dirty="0" smtClean="0"/>
              <a:t>217 days for physics (compared to 224 in 2017)</a:t>
            </a:r>
          </a:p>
          <a:p>
            <a:endParaRPr lang="en-US" dirty="0"/>
          </a:p>
          <a:p>
            <a:r>
              <a:rPr lang="en-US" dirty="0" smtClean="0"/>
              <a:t>HIE ISOLDE on track for physics the week of July 9. </a:t>
            </a:r>
          </a:p>
          <a:p>
            <a:endParaRPr lang="en-US" dirty="0"/>
          </a:p>
          <a:p>
            <a:r>
              <a:rPr lang="en-US" dirty="0" smtClean="0"/>
              <a:t>This leads to ~ 126 days available for HIE ISOLDE, compared to 150 in 2017. (at least with protons)</a:t>
            </a:r>
          </a:p>
          <a:p>
            <a:endParaRPr lang="en-US" dirty="0"/>
          </a:p>
          <a:p>
            <a:r>
              <a:rPr lang="en-US" dirty="0" smtClean="0"/>
              <a:t>Dedicated low energy block from 9</a:t>
            </a:r>
            <a:r>
              <a:rPr lang="en-US" baseline="30000" dirty="0" smtClean="0"/>
              <a:t>th</a:t>
            </a:r>
            <a:r>
              <a:rPr lang="en-US" dirty="0" smtClean="0"/>
              <a:t> April: ~ 90 days for LE. </a:t>
            </a:r>
          </a:p>
          <a:p>
            <a:endParaRPr lang="en-US" dirty="0"/>
          </a:p>
          <a:p>
            <a:r>
              <a:rPr lang="en-US" dirty="0" smtClean="0"/>
              <a:t>Interleave HIE and LE runs as in 2017. </a:t>
            </a:r>
          </a:p>
          <a:p>
            <a:endParaRPr lang="en-US" dirty="0"/>
          </a:p>
          <a:p>
            <a:r>
              <a:rPr lang="en-US" dirty="0" smtClean="0"/>
              <a:t>Strategy for HIE: 4CMS so optimized for reactions. </a:t>
            </a:r>
          </a:p>
          <a:p>
            <a:endParaRPr lang="en-US" dirty="0" smtClean="0"/>
          </a:p>
          <a:p>
            <a:r>
              <a:rPr lang="en-US" dirty="0" smtClean="0"/>
              <a:t>10MeV/u only available for lighter masses ~ 7.4MeV/u for mid/heavy: consequences for reaction runs.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Starting with CE then switch to T-Rex; XT03 and ISS to be accommodated.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5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691595"/>
              </p:ext>
            </p:extLst>
          </p:nvPr>
        </p:nvGraphicFramePr>
        <p:xfrm>
          <a:off x="8312446" y="1000648"/>
          <a:ext cx="3340292" cy="5006372"/>
        </p:xfrm>
        <a:graphic>
          <a:graphicData uri="http://schemas.openxmlformats.org/drawingml/2006/table">
            <a:tbl>
              <a:tblPr/>
              <a:tblGrid>
                <a:gridCol w="1670146">
                  <a:extLst>
                    <a:ext uri="{9D8B030D-6E8A-4147-A177-3AD203B41FA5}">
                      <a16:colId xmlns:a16="http://schemas.microsoft.com/office/drawing/2014/main" val="194593945"/>
                    </a:ext>
                  </a:extLst>
                </a:gridCol>
                <a:gridCol w="1670146">
                  <a:extLst>
                    <a:ext uri="{9D8B030D-6E8A-4147-A177-3AD203B41FA5}">
                      <a16:colId xmlns:a16="http://schemas.microsoft.com/office/drawing/2014/main" val="2608156357"/>
                    </a:ext>
                  </a:extLst>
                </a:gridCol>
              </a:tblGrid>
              <a:tr h="3571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Requested shifts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408872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Biophysics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768862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964898"/>
                  </a:ext>
                </a:extLst>
              </a:tr>
              <a:tr h="2381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747848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00550"/>
                  </a:ext>
                </a:extLst>
              </a:tr>
              <a:tr h="2381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GANDALPH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062809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629.5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403663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84.501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708372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ISOLTRAP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912282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0850731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026018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310376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65419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269014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457755"/>
                  </a:ext>
                </a:extLst>
              </a:tr>
              <a:tr h="2381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TISD/EC/IDS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107643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542303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WIZARD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680932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(blank)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276043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LA1: 22Mg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772638"/>
                  </a:ext>
                </a:extLst>
              </a:tr>
              <a:tr h="1298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LA1: 8B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513524"/>
                  </a:ext>
                </a:extLst>
              </a:tr>
              <a:tr h="2381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1057.501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99332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82419"/>
              </p:ext>
            </p:extLst>
          </p:nvPr>
        </p:nvGraphicFramePr>
        <p:xfrm>
          <a:off x="529882" y="1488831"/>
          <a:ext cx="7899009" cy="465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16925" y="269633"/>
            <a:ext cx="5007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Summary of beam requests 2018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852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2" y="80761"/>
            <a:ext cx="12066536" cy="6696477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6737728" y="80761"/>
            <a:ext cx="1083733" cy="15504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235200" y="3241040"/>
            <a:ext cx="17576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Challenging runs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3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eek 24 2018 &#10;RILIS &#10;o &#10;GPS &#10;LIST/separator setup &#10;LIST/separator setup &#10;LIST/separator setup &#10;LIST/separator setup &#10;Stable beam to LAI &#10;Proton scan &#10;TISD &#10;TISD &#10;TISD &#10;Stable beam to LAI &#10;TISD &#10;IS614 &#10;IS614 &#10;IS614 &#10;IS614 &#10;IS614 &#10;IS614 &#10;IS614 &#10;IS614 &#10;IS614 &#10;IS614 &#10;IS614 &#10;IS614 &#10;(tbc) protons off at 1600 for TS &#10;HRS &#10;IS649 &#10;IS649 &#10;IS649 &#10;IS649 &#10;#661 (if ready) &#10;setup of HRS through cooler &#10;(Tim/Stuart/Annie) &#10;CAO &#10;HRS &#10;HRS &#10;GPS &#10;GPS &#10;GPS &#10;GPS &#10;GPS &#10;GPS &#10;GPS &#10;GPS &#10;GPS &#10;GPS &#10;GPS &#10;GPS &#10;GPS &#10;GPS &#10;GPS &#10;GPS &#10;GPS &#10;GPS &#10;GPS &#10;GPS &#10;GPS &#10;MEDIC'S &#10;NORMHRS &#10;#626M (la): &#10;move to &#10;NORMHRS &#10;Irradiation &#10;point (PM) &#10;NORMHRS &#10;NORMHRS &#10;#626M to &#10;exchange &#10;point &#10;NORMGPS &#10;NORMGPS &#10;NORMGPS &#10;NORMGPS &#10;NORMGPS &#10;NORMGPS &#10;NORMGPS &#10;NORMGPS &#10;NORMGPS &#10;NORMGPS &#10;NORMGPS &#10;NORMGPS &#10;NORMGPS &#10;NORMGPS &#10;NORMGPS &#10;NORMGPS &#10;NORMGPS &#10;NORMGPS &#10;Visits &#10;14:00 &#10;Swedish &#10;students &#10;other &#10;0 &#10;0 &#10;0 &#10;0 &#10;co &#10;co &#10;co &#10;co &#10;co &#10;AM &#10;night &#10;AM &#10;PM &#10;night &#10;AM &#10;PM &#10;night &#10;AM &#10;PM &#10;night &#10;AM &#10;night &#10;AM &#10;PM &#10;night &#10;AM &#10;PM &#10;night &#10;AM &#10;night &#10;Summarv of week: COLLAPS finish with Sc on HRS on Tuesday morning. Setup for Mg run using LIST then begins. TISD will make extensive tests. Stable beam to LAI either Tuesday night &#10;or Wednesday. Proton scan Wednesday if ready. Yield checks on Mg once lasers ready. Beam to experiment on Thursday afternoon/evening. On Monday 11th June, the MEDICIS target &#10;will be put on the irradiation point for irradiation overnight. Technical stop on 19th June. Protons will be turned off on 1600 Monday 18 June (tbc at next week's FOM). &#10;(GPS): #660 SiC LIST for Mg beams to LAI . Setup at 50-60kV. Isotope for the experiment: 22Mg. Responsible for target: Reinhard and TISD group. &#10;(HRS): #626 Ta - W for sc beams to COLLAPS. HT = 50kV. RFQ in bunching mode. #661 VD5 target for RFQ tests. &#10;Responsible for the target #626: David and Sebastian. Responsible for target: #661 Tim/Stuart/Annie &#10;Protons: NORMHRS till Tuesday morning. NORMGPS from Wednesday &#10;Operations responsible: Emanuele (167813) until 12th June Alberto (167538) afterwards. &#10;For more details about visits: https://espace.cern.ch/isolde-visits-info/Lists/Calendar/calendar.aspx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80" y="128953"/>
            <a:ext cx="5274738" cy="644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70437" y="1711569"/>
            <a:ext cx="4759563" cy="36933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New column to the weekly planning: MEDICIS. </a:t>
            </a:r>
          </a:p>
          <a:p>
            <a:endParaRPr lang="en-US" dirty="0"/>
          </a:p>
          <a:p>
            <a:r>
              <a:rPr lang="en-US" dirty="0" smtClean="0"/>
              <a:t>So far no consequence on ISOLDE </a:t>
            </a:r>
            <a:r>
              <a:rPr lang="en-US" dirty="0" err="1" smtClean="0"/>
              <a:t>programme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MEDICIS station possibly available for offline irradiation of ISOLDE targets in Autumn</a:t>
            </a:r>
          </a:p>
          <a:p>
            <a:endParaRPr lang="en-US" dirty="0"/>
          </a:p>
          <a:p>
            <a:r>
              <a:rPr lang="en-US" dirty="0" smtClean="0"/>
              <a:t>New ISOLDE Schedule “TAC” (Technical advisory committee). Similar to what takes place before INTC but for the schedule to avoid surprises, discuss yields, targets impurities, feasibilities etc. (start-up meetings often too close to the </a:t>
            </a:r>
            <a:r>
              <a:rPr lang="en-US" dirty="0" err="1" smtClean="0"/>
              <a:t>beamtime</a:t>
            </a:r>
            <a:r>
              <a:rPr lang="en-US" dirty="0" smtClean="0"/>
              <a:t> to make changes).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0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240288"/>
              </p:ext>
            </p:extLst>
          </p:nvPr>
        </p:nvGraphicFramePr>
        <p:xfrm>
          <a:off x="-598311" y="559642"/>
          <a:ext cx="9064978" cy="5685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97276" y="612843"/>
            <a:ext cx="3522191" cy="535531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Currently on day </a:t>
            </a:r>
            <a:r>
              <a:rPr lang="en-US" dirty="0" smtClean="0"/>
              <a:t>80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~ 163 </a:t>
            </a:r>
            <a:r>
              <a:rPr lang="en-US" dirty="0" smtClean="0"/>
              <a:t>number of shifts so far (excluding current medical run…)</a:t>
            </a:r>
          </a:p>
          <a:p>
            <a:endParaRPr lang="en-US" dirty="0"/>
          </a:p>
          <a:p>
            <a:r>
              <a:rPr lang="en-US" dirty="0" smtClean="0"/>
              <a:t>18 experiments </a:t>
            </a:r>
          </a:p>
          <a:p>
            <a:endParaRPr lang="en-US" dirty="0"/>
          </a:p>
          <a:p>
            <a:r>
              <a:rPr lang="en-US" dirty="0" smtClean="0"/>
              <a:t>ISSUES: </a:t>
            </a:r>
            <a:r>
              <a:rPr lang="en-US" dirty="0" err="1" smtClean="0"/>
              <a:t>Autotune</a:t>
            </a:r>
            <a:r>
              <a:rPr lang="en-US" dirty="0" smtClean="0"/>
              <a:t>: currently working on a new CERN supported </a:t>
            </a:r>
            <a:r>
              <a:rPr lang="en-US" dirty="0" err="1" smtClean="0"/>
              <a:t>programme</a:t>
            </a:r>
            <a:r>
              <a:rPr lang="en-US" dirty="0"/>
              <a:t> </a:t>
            </a:r>
            <a:r>
              <a:rPr lang="en-US" dirty="0" smtClean="0"/>
              <a:t>and investigating Tim’s </a:t>
            </a:r>
            <a:r>
              <a:rPr lang="en-US" dirty="0" err="1" smtClean="0"/>
              <a:t>programme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Observations: Machine performing even in spite of late start-up (</a:t>
            </a:r>
            <a:r>
              <a:rPr lang="en-US" dirty="0" smtClean="0"/>
              <a:t>later </a:t>
            </a:r>
            <a:r>
              <a:rPr lang="en-US" dirty="0" smtClean="0"/>
              <a:t>arrival of </a:t>
            </a:r>
            <a:r>
              <a:rPr lang="en-US" dirty="0" smtClean="0"/>
              <a:t>water than 2017) </a:t>
            </a:r>
            <a:r>
              <a:rPr lang="en-US" dirty="0" smtClean="0"/>
              <a:t>compressed cold check out…protons were available before ISOLDE was able to take them….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59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DD0958B-7157-C74C-ABFE-35B6FA073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683" y="239619"/>
            <a:ext cx="7176246" cy="52238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sz="2000" b="1" dirty="0"/>
              <a:t>IS633: Electron capture of </a:t>
            </a:r>
            <a:r>
              <a:rPr lang="en-GB" sz="2000" b="1" baseline="30000" dirty="0"/>
              <a:t>8</a:t>
            </a:r>
            <a:r>
              <a:rPr lang="en-GB" sz="2000" b="1" dirty="0"/>
              <a:t>B into the highly excited states of </a:t>
            </a:r>
            <a:r>
              <a:rPr lang="en-GB" sz="2000" b="1" baseline="30000" dirty="0"/>
              <a:t>8</a:t>
            </a:r>
            <a:r>
              <a:rPr lang="en-GB" sz="2000" b="1" dirty="0"/>
              <a:t>Be </a:t>
            </a:r>
            <a:br>
              <a:rPr lang="en-GB" sz="2000" b="1" dirty="0"/>
            </a:br>
            <a:r>
              <a:rPr lang="en-GB" sz="2000" b="1" dirty="0">
                <a:solidFill>
                  <a:srgbClr val="0070C0"/>
                </a:solidFill>
              </a:rPr>
              <a:t>2018; determining the branching ratio to the state at 17.64 MeV </a:t>
            </a:r>
            <a:r>
              <a:rPr lang="en-GB" sz="2000" b="1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GB" sz="2000" b="1" dirty="0">
                <a:solidFill>
                  <a:srgbClr val="0070C0"/>
                </a:solidFill>
              </a:rPr>
              <a:t>7Li+p 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Imagen 3">
            <a:extLst>
              <a:ext uri="{FF2B5EF4-FFF2-40B4-BE49-F238E27FC236}">
                <a16:creationId xmlns:a16="http://schemas.microsoft.com/office/drawing/2014/main" id="{EE1932C7-BA0B-5D4A-90B8-6FC34D9FD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08" y="161713"/>
            <a:ext cx="2200462" cy="678191"/>
          </a:xfrm>
          <a:prstGeom prst="rect">
            <a:avLst/>
          </a:prstGeom>
        </p:spPr>
      </p:pic>
      <p:pic>
        <p:nvPicPr>
          <p:cNvPr id="6" name="Picture 2" descr="page1image1758368">
            <a:extLst>
              <a:ext uri="{FF2B5EF4-FFF2-40B4-BE49-F238E27FC236}">
                <a16:creationId xmlns:a16="http://schemas.microsoft.com/office/drawing/2014/main" id="{321F8BEE-ED16-A043-8A39-8F18607ED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3530" y="239619"/>
            <a:ext cx="1398493" cy="39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page1image1731712">
            <a:extLst>
              <a:ext uri="{FF2B5EF4-FFF2-40B4-BE49-F238E27FC236}">
                <a16:creationId xmlns:a16="http://schemas.microsoft.com/office/drawing/2014/main" id="{76D61622-C5ED-9347-B95F-D607B0482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1995"/>
            <a:ext cx="3407477" cy="333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10">
            <a:extLst>
              <a:ext uri="{FF2B5EF4-FFF2-40B4-BE49-F238E27FC236}">
                <a16:creationId xmlns:a16="http://schemas.microsoft.com/office/drawing/2014/main" id="{AF85C393-3243-714B-9CAE-D1E12C76CC7E}"/>
              </a:ext>
            </a:extLst>
          </p:cNvPr>
          <p:cNvSpPr/>
          <p:nvPr/>
        </p:nvSpPr>
        <p:spPr>
          <a:xfrm>
            <a:off x="643032" y="891996"/>
            <a:ext cx="1867086" cy="75751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12">
            <a:extLst>
              <a:ext uri="{FF2B5EF4-FFF2-40B4-BE49-F238E27FC236}">
                <a16:creationId xmlns:a16="http://schemas.microsoft.com/office/drawing/2014/main" id="{B5AF74CF-8A1A-FC40-B291-E334713CCA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7485" y="852708"/>
            <a:ext cx="8219295" cy="2913359"/>
          </a:xfrm>
          <a:prstGeom prst="rect">
            <a:avLst/>
          </a:prstGeom>
        </p:spPr>
      </p:pic>
      <p:sp>
        <p:nvSpPr>
          <p:cNvPr id="10" name="CuadroTexto 13">
            <a:extLst>
              <a:ext uri="{FF2B5EF4-FFF2-40B4-BE49-F238E27FC236}">
                <a16:creationId xmlns:a16="http://schemas.microsoft.com/office/drawing/2014/main" id="{C29248D5-A280-524F-8ED1-3F6C21C0E039}"/>
              </a:ext>
            </a:extLst>
          </p:cNvPr>
          <p:cNvSpPr txBox="1"/>
          <p:nvPr/>
        </p:nvSpPr>
        <p:spPr>
          <a:xfrm>
            <a:off x="6445377" y="4223662"/>
            <a:ext cx="5731156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The main decay of </a:t>
            </a:r>
            <a:r>
              <a:rPr lang="en-GB" sz="1400" b="1" baseline="30000" dirty="0"/>
              <a:t>8</a:t>
            </a:r>
            <a:r>
              <a:rPr lang="en-GB" sz="1400" b="1" dirty="0"/>
              <a:t>B is β </a:t>
            </a:r>
            <a:r>
              <a:rPr lang="en-GB" sz="1400" b="1" dirty="0">
                <a:sym typeface="Wingdings" pitchFamily="2" charset="2"/>
              </a:rPr>
              <a:t> </a:t>
            </a:r>
            <a:r>
              <a:rPr lang="en-GB" sz="1400" b="1" dirty="0"/>
              <a:t>α+α, determining the branching ratio depends on the overall statics obtained. We had very good yield 1E5 </a:t>
            </a:r>
            <a:r>
              <a:rPr lang="en-GB" sz="1400" b="1" baseline="30000" dirty="0"/>
              <a:t>8</a:t>
            </a:r>
            <a:r>
              <a:rPr lang="en-GB" sz="1400" b="1" dirty="0"/>
              <a:t>B/</a:t>
            </a:r>
            <a:r>
              <a:rPr lang="en-GB" sz="1400" b="1" dirty="0" err="1">
                <a:latin typeface="Symbol" pitchFamily="2" charset="2"/>
              </a:rPr>
              <a:t>m</a:t>
            </a:r>
            <a:r>
              <a:rPr lang="en-GB" sz="1400" b="1" dirty="0" err="1"/>
              <a:t>C</a:t>
            </a:r>
            <a:r>
              <a:rPr lang="en-GB" sz="1400" b="1" dirty="0"/>
              <a:t>; with 70% of the data analysed we have </a:t>
            </a:r>
            <a:r>
              <a:rPr lang="en-GB" sz="1400" b="1" dirty="0">
                <a:solidFill>
                  <a:srgbClr val="0070C0"/>
                </a:solidFill>
              </a:rPr>
              <a:t>3.64E</a:t>
            </a:r>
            <a:r>
              <a:rPr lang="en-GB" sz="1400" b="1" baseline="30000" dirty="0">
                <a:solidFill>
                  <a:srgbClr val="0070C0"/>
                </a:solidFill>
              </a:rPr>
              <a:t>8</a:t>
            </a:r>
            <a:r>
              <a:rPr lang="en-GB" sz="1400" b="1" dirty="0">
                <a:solidFill>
                  <a:srgbClr val="0070C0"/>
                </a:solidFill>
              </a:rPr>
              <a:t> events in </a:t>
            </a:r>
            <a:r>
              <a:rPr lang="en-GB" sz="1400" b="1" dirty="0">
                <a:solidFill>
                  <a:srgbClr val="0070C0"/>
                </a:solidFill>
                <a:latin typeface="Symbol" pitchFamily="2" charset="2"/>
              </a:rPr>
              <a:t>D</a:t>
            </a:r>
            <a:r>
              <a:rPr lang="en-GB" sz="1400" b="1" dirty="0">
                <a:solidFill>
                  <a:srgbClr val="0070C0"/>
                </a:solidFill>
              </a:rPr>
              <a:t>E+PAD coincidence</a:t>
            </a:r>
          </a:p>
          <a:p>
            <a:endParaRPr lang="en-GB" sz="1400" b="1" dirty="0">
              <a:effectLst/>
            </a:endParaRPr>
          </a:p>
          <a:p>
            <a:r>
              <a:rPr lang="en-GB" sz="1400" b="1" dirty="0"/>
              <a:t>The task is to have the region of 300KeV clean enough in order to give an experimental limit on the branching ratio to the 17.25 MeV level.</a:t>
            </a:r>
          </a:p>
          <a:p>
            <a:endParaRPr lang="en-GB" sz="1400" b="1" dirty="0">
              <a:effectLst/>
            </a:endParaRPr>
          </a:p>
          <a:p>
            <a:r>
              <a:rPr lang="en-GB" sz="1400" b="1" dirty="0"/>
              <a:t>The theoretical upper limit is 2.3·10-8 [3] was calculated factorizing the wave function as a proton halo. </a:t>
            </a:r>
            <a:endParaRPr lang="en-GB" sz="1400" b="1" dirty="0">
              <a:effectLst/>
            </a:endParaRPr>
          </a:p>
          <a:p>
            <a:endParaRPr lang="es-ES" b="1" dirty="0"/>
          </a:p>
        </p:txBody>
      </p:sp>
      <p:pic>
        <p:nvPicPr>
          <p:cNvPr id="11" name="Imagen 7">
            <a:extLst>
              <a:ext uri="{FF2B5EF4-FFF2-40B4-BE49-F238E27FC236}">
                <a16:creationId xmlns:a16="http://schemas.microsoft.com/office/drawing/2014/main" id="{41B47DFF-B6AC-3748-93D7-EBD1EC61F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1467" y="4295239"/>
            <a:ext cx="3036421" cy="2413363"/>
          </a:xfrm>
          <a:prstGeom prst="rect">
            <a:avLst/>
          </a:prstGeom>
        </p:spPr>
      </p:pic>
      <p:cxnSp>
        <p:nvCxnSpPr>
          <p:cNvPr id="12" name="Conector recto de flecha 15">
            <a:extLst>
              <a:ext uri="{FF2B5EF4-FFF2-40B4-BE49-F238E27FC236}">
                <a16:creationId xmlns:a16="http://schemas.microsoft.com/office/drawing/2014/main" id="{1DAF9234-3E7C-364B-A566-55BE056E071D}"/>
              </a:ext>
            </a:extLst>
          </p:cNvPr>
          <p:cNvCxnSpPr>
            <a:cxnSpLocks/>
          </p:cNvCxnSpPr>
          <p:nvPr/>
        </p:nvCxnSpPr>
        <p:spPr>
          <a:xfrm flipH="1">
            <a:off x="2138082" y="668054"/>
            <a:ext cx="632319" cy="2239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8">
            <a:extLst>
              <a:ext uri="{FF2B5EF4-FFF2-40B4-BE49-F238E27FC236}">
                <a16:creationId xmlns:a16="http://schemas.microsoft.com/office/drawing/2014/main" id="{653C8E97-CF3F-924F-BC0D-24BD472120CE}"/>
              </a:ext>
            </a:extLst>
          </p:cNvPr>
          <p:cNvSpPr txBox="1"/>
          <p:nvPr/>
        </p:nvSpPr>
        <p:spPr>
          <a:xfrm>
            <a:off x="2889530" y="3426580"/>
            <a:ext cx="4910832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b="1" dirty="0"/>
              <a:t>Experimental set-up at La1: </a:t>
            </a:r>
          </a:p>
          <a:p>
            <a:r>
              <a:rPr lang="en-GB" sz="1400" dirty="0">
                <a:latin typeface="Symbol" pitchFamily="2" charset="2"/>
              </a:rPr>
              <a:t>DE</a:t>
            </a:r>
            <a:r>
              <a:rPr lang="en-GB" sz="1400" dirty="0"/>
              <a:t> 30 </a:t>
            </a:r>
            <a:r>
              <a:rPr lang="en-GB" sz="1400" dirty="0">
                <a:latin typeface="Symbol" pitchFamily="2" charset="2"/>
              </a:rPr>
              <a:t>m</a:t>
            </a:r>
            <a:r>
              <a:rPr lang="en-GB" sz="1400" dirty="0"/>
              <a:t>m thick, 20mm</a:t>
            </a:r>
            <a:r>
              <a:rPr lang="en-GB" sz="1400" baseline="30000" dirty="0"/>
              <a:t>2</a:t>
            </a:r>
            <a:r>
              <a:rPr lang="en-GB" sz="1400" dirty="0"/>
              <a:t> Si detector to detect the 330 </a:t>
            </a:r>
            <a:r>
              <a:rPr lang="en-GB" sz="1400" dirty="0" err="1"/>
              <a:t>KeV</a:t>
            </a:r>
            <a:r>
              <a:rPr lang="en-GB" sz="1400" dirty="0"/>
              <a:t> proton</a:t>
            </a:r>
          </a:p>
          <a:p>
            <a:r>
              <a:rPr lang="en-GB" sz="1400" dirty="0"/>
              <a:t>in anti-coincidence with two 5x5cm</a:t>
            </a:r>
            <a:r>
              <a:rPr lang="en-GB" sz="1400" baseline="30000" dirty="0"/>
              <a:t>2</a:t>
            </a:r>
            <a:r>
              <a:rPr lang="en-GB" sz="1400" dirty="0"/>
              <a:t> Si-PAD  </a:t>
            </a:r>
          </a:p>
        </p:txBody>
      </p:sp>
      <p:sp>
        <p:nvSpPr>
          <p:cNvPr id="14" name="CuadroTexto 18">
            <a:extLst>
              <a:ext uri="{FF2B5EF4-FFF2-40B4-BE49-F238E27FC236}">
                <a16:creationId xmlns:a16="http://schemas.microsoft.com/office/drawing/2014/main" id="{68976165-09B7-674E-AD8B-3328F13D1F29}"/>
              </a:ext>
            </a:extLst>
          </p:cNvPr>
          <p:cNvSpPr txBox="1"/>
          <p:nvPr/>
        </p:nvSpPr>
        <p:spPr>
          <a:xfrm>
            <a:off x="9310955" y="6218356"/>
            <a:ext cx="270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Thesis</a:t>
            </a:r>
            <a:r>
              <a:rPr lang="es-ES" dirty="0"/>
              <a:t>: Silvia Viñals i </a:t>
            </a:r>
            <a:r>
              <a:rPr lang="es-ES" dirty="0" err="1"/>
              <a:t>Onses</a:t>
            </a:r>
            <a:endParaRPr lang="es-ES" dirty="0"/>
          </a:p>
        </p:txBody>
      </p:sp>
      <p:sp>
        <p:nvSpPr>
          <p:cNvPr id="15" name="Elipse 20">
            <a:extLst>
              <a:ext uri="{FF2B5EF4-FFF2-40B4-BE49-F238E27FC236}">
                <a16:creationId xmlns:a16="http://schemas.microsoft.com/office/drawing/2014/main" id="{D4612158-6B67-7545-B919-BFEFD592DA0A}"/>
              </a:ext>
            </a:extLst>
          </p:cNvPr>
          <p:cNvSpPr/>
          <p:nvPr/>
        </p:nvSpPr>
        <p:spPr>
          <a:xfrm>
            <a:off x="1575735" y="1268339"/>
            <a:ext cx="844736" cy="239619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21">
            <a:extLst>
              <a:ext uri="{FF2B5EF4-FFF2-40B4-BE49-F238E27FC236}">
                <a16:creationId xmlns:a16="http://schemas.microsoft.com/office/drawing/2014/main" id="{03E1B84F-C523-1E4A-A4CC-7D3FE286FBF4}"/>
              </a:ext>
            </a:extLst>
          </p:cNvPr>
          <p:cNvSpPr txBox="1"/>
          <p:nvPr/>
        </p:nvSpPr>
        <p:spPr>
          <a:xfrm>
            <a:off x="0" y="1755387"/>
            <a:ext cx="137941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</a:rPr>
              <a:t>Red: IS633 in 2017 </a:t>
            </a:r>
          </a:p>
        </p:txBody>
      </p:sp>
      <p:sp>
        <p:nvSpPr>
          <p:cNvPr id="17" name="CuadroTexto 27">
            <a:extLst>
              <a:ext uri="{FF2B5EF4-FFF2-40B4-BE49-F238E27FC236}">
                <a16:creationId xmlns:a16="http://schemas.microsoft.com/office/drawing/2014/main" id="{E9F76501-547C-494E-9F70-173F20846F4A}"/>
              </a:ext>
            </a:extLst>
          </p:cNvPr>
          <p:cNvSpPr txBox="1"/>
          <p:nvPr/>
        </p:nvSpPr>
        <p:spPr>
          <a:xfrm>
            <a:off x="0" y="1616886"/>
            <a:ext cx="141737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0070C0"/>
                </a:solidFill>
              </a:rPr>
              <a:t>Blue: IS633 in 2018 </a:t>
            </a:r>
          </a:p>
        </p:txBody>
      </p:sp>
      <p:pic>
        <p:nvPicPr>
          <p:cNvPr id="18" name="Imagen 2">
            <a:extLst>
              <a:ext uri="{FF2B5EF4-FFF2-40B4-BE49-F238E27FC236}">
                <a16:creationId xmlns:a16="http://schemas.microsoft.com/office/drawing/2014/main" id="{EA8664B2-7BE4-C24B-8AE9-E7C18B8AA2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008" y="4540829"/>
            <a:ext cx="2616200" cy="2159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18003" y="6488668"/>
            <a:ext cx="305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Olof Tengblad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147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82434" y="286784"/>
            <a:ext cx="7110066" cy="745603"/>
            <a:chOff x="1111312" y="286784"/>
            <a:chExt cx="7110066" cy="745603"/>
          </a:xfrm>
        </p:grpSpPr>
        <p:pic>
          <p:nvPicPr>
            <p:cNvPr id="5" name="Picture 4" descr="COLLAPS_logo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814" y="370902"/>
              <a:ext cx="2433421" cy="66148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111312" y="286784"/>
              <a:ext cx="711006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Lantinghei SC Extralight"/>
                  <a:cs typeface="Lantinghei SC Extralight"/>
                </a:rPr>
                <a:t>Spring 2018 at</a:t>
              </a:r>
              <a:endParaRPr lang="en-US" sz="3200" dirty="0">
                <a:latin typeface="Lantinghei SC Extralight"/>
                <a:cs typeface="Lantinghei SC Extraligh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333113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800596" y="1467242"/>
            <a:ext cx="2956966" cy="1858746"/>
            <a:chOff x="6182089" y="1867107"/>
            <a:chExt cx="2956966" cy="185874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1511" t="53931" r="53637"/>
            <a:stretch/>
          </p:blipFill>
          <p:spPr>
            <a:xfrm>
              <a:off x="6182089" y="1867107"/>
              <a:ext cx="2956966" cy="185874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692821" y="1867107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/>
                <a:t>69</a:t>
              </a:r>
              <a:r>
                <a:rPr lang="en-US" b="1" dirty="0" smtClean="0"/>
                <a:t>Ge</a:t>
              </a:r>
              <a:endParaRPr lang="en-US" b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79941" y="925331"/>
            <a:ext cx="6367802" cy="480131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b="1" dirty="0" err="1" smtClean="0"/>
              <a:t>Ge</a:t>
            </a:r>
            <a:r>
              <a:rPr lang="en-US" b="1" dirty="0" smtClean="0"/>
              <a:t> (Z = 32) </a:t>
            </a:r>
            <a:r>
              <a:rPr lang="en-US" b="1" dirty="0"/>
              <a:t>isotopes across the N=40 subshell </a:t>
            </a:r>
            <a:r>
              <a:rPr lang="en-US" b="1" dirty="0" smtClean="0"/>
              <a:t>closure</a:t>
            </a:r>
          </a:p>
          <a:p>
            <a:pPr marL="285750" indent="-285750">
              <a:buFont typeface="Arial"/>
              <a:buChar char="•"/>
            </a:pPr>
            <a:r>
              <a:rPr lang="en-US" baseline="30000" dirty="0" smtClean="0"/>
              <a:t>68-74</a:t>
            </a:r>
            <a:r>
              <a:rPr lang="en-US" dirty="0" smtClean="0"/>
              <a:t>Ge (N = 36 – 42)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dirty="0" smtClean="0"/>
              <a:t>Part of physics goal was reached </a:t>
            </a:r>
          </a:p>
          <a:p>
            <a:pPr lvl="1"/>
            <a:r>
              <a:rPr lang="en-US" dirty="0" smtClean="0">
                <a:sym typeface="Wingdings"/>
              </a:rPr>
              <a:t></a:t>
            </a:r>
            <a:r>
              <a:rPr lang="en-US" baseline="30000" dirty="0" smtClean="0">
                <a:sym typeface="Wingdings"/>
              </a:rPr>
              <a:t> </a:t>
            </a:r>
            <a:r>
              <a:rPr lang="en-US" baseline="30000" dirty="0" smtClean="0"/>
              <a:t>65</a:t>
            </a:r>
            <a:r>
              <a:rPr lang="en-US" baseline="30000" dirty="0"/>
              <a:t>-</a:t>
            </a:r>
            <a:r>
              <a:rPr lang="en-US" baseline="30000" dirty="0" smtClean="0"/>
              <a:t>67,75</a:t>
            </a:r>
            <a:r>
              <a:rPr lang="en-US" baseline="30000" dirty="0"/>
              <a:t>-</a:t>
            </a:r>
            <a:r>
              <a:rPr lang="en-US" baseline="30000" dirty="0" smtClean="0"/>
              <a:t>76 </a:t>
            </a:r>
            <a:r>
              <a:rPr lang="en-US" dirty="0" err="1" smtClean="0"/>
              <a:t>Ge</a:t>
            </a:r>
            <a:r>
              <a:rPr lang="en-US" dirty="0" smtClean="0"/>
              <a:t>  and isomers in </a:t>
            </a:r>
            <a:r>
              <a:rPr lang="en-US" baseline="30000" dirty="0" smtClean="0"/>
              <a:t>71,73</a:t>
            </a:r>
            <a:r>
              <a:rPr lang="en-US" dirty="0" smtClean="0"/>
              <a:t>Ge out of reach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ym typeface="Wingdings"/>
              </a:rPr>
              <a:t>First </a:t>
            </a:r>
            <a:r>
              <a:rPr lang="en-US" dirty="0" smtClean="0">
                <a:sym typeface="Wingdings"/>
              </a:rPr>
              <a:t>use of </a:t>
            </a:r>
            <a:r>
              <a:rPr lang="en-US" dirty="0">
                <a:sym typeface="Wingdings"/>
              </a:rPr>
              <a:t>new laser frequency mixing </a:t>
            </a:r>
            <a:r>
              <a:rPr lang="en-US" dirty="0" smtClean="0">
                <a:sym typeface="Wingdings"/>
              </a:rPr>
              <a:t>unit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BUT </a:t>
            </a:r>
            <a:r>
              <a:rPr lang="is-IS" dirty="0" smtClean="0">
                <a:solidFill>
                  <a:srgbClr val="FF0000"/>
                </a:solidFill>
                <a:sym typeface="Wingdings"/>
              </a:rPr>
              <a:t>…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Overwhelming amount of contamination </a:t>
            </a:r>
          </a:p>
          <a:p>
            <a:pPr marL="742950" lvl="1" indent="-285750">
              <a:buFont typeface="Courier New"/>
              <a:buChar char="o"/>
            </a:pPr>
            <a:r>
              <a:rPr lang="en-US" u="sng" dirty="0" err="1" smtClean="0">
                <a:sym typeface="Wingdings"/>
              </a:rPr>
              <a:t>nA</a:t>
            </a:r>
            <a:r>
              <a:rPr lang="en-US" dirty="0" smtClean="0">
                <a:sym typeface="Wingdings"/>
              </a:rPr>
              <a:t> of beam at some masses (luckily decreased over time)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No Ge mass marker (in combination with large contamination) slowed down setting up COLLAPS</a:t>
            </a:r>
          </a:p>
          <a:p>
            <a:endParaRPr lang="en-US" dirty="0" smtClean="0">
              <a:sym typeface="Wingdings"/>
            </a:endParaRPr>
          </a:p>
          <a:p>
            <a:r>
              <a:rPr lang="en-US" b="1" dirty="0" err="1"/>
              <a:t>Sc</a:t>
            </a:r>
            <a:r>
              <a:rPr lang="en-US" b="1" dirty="0"/>
              <a:t> (Z = 21) isotopes across </a:t>
            </a:r>
            <a:r>
              <a:rPr lang="en-US" b="1" dirty="0" smtClean="0"/>
              <a:t>N</a:t>
            </a:r>
            <a:r>
              <a:rPr lang="en-US" b="1" dirty="0"/>
              <a:t>=</a:t>
            </a:r>
            <a:r>
              <a:rPr lang="en-US" b="1" dirty="0" smtClean="0"/>
              <a:t>28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baseline="30000" dirty="0"/>
              <a:t>44-50</a:t>
            </a:r>
            <a:r>
              <a:rPr lang="en-US" dirty="0"/>
              <a:t>Sc (N = 23 – 29)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dirty="0"/>
              <a:t>Main physics goal reached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Only </a:t>
            </a:r>
            <a:r>
              <a:rPr lang="en-US" dirty="0"/>
              <a:t>partial </a:t>
            </a:r>
            <a:r>
              <a:rPr lang="en-US" dirty="0" smtClean="0"/>
              <a:t>spectrum of </a:t>
            </a:r>
            <a:r>
              <a:rPr lang="en-US" baseline="30000" dirty="0"/>
              <a:t>50</a:t>
            </a:r>
            <a:r>
              <a:rPr lang="en-US" dirty="0"/>
              <a:t>Sc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mooth </a:t>
            </a:r>
            <a:r>
              <a:rPr lang="en-US" dirty="0">
                <a:sym typeface="Wingdings"/>
              </a:rPr>
              <a:t>ISOLDE </a:t>
            </a:r>
            <a:r>
              <a:rPr lang="en-US" dirty="0" smtClean="0">
                <a:sym typeface="Wingdings"/>
              </a:rPr>
              <a:t>operation</a:t>
            </a:r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3113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56" t="50908" r="48935" b="-480"/>
          <a:stretch/>
        </p:blipFill>
        <p:spPr>
          <a:xfrm>
            <a:off x="7061831" y="3590921"/>
            <a:ext cx="4664333" cy="185719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61415" y="5752096"/>
            <a:ext cx="84560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Generally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Continuous </a:t>
            </a:r>
            <a:r>
              <a:rPr lang="en-US" dirty="0" smtClean="0"/>
              <a:t>AC </a:t>
            </a:r>
            <a:r>
              <a:rPr lang="en-US" dirty="0"/>
              <a:t>problems in laser lab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Frequent </a:t>
            </a:r>
            <a:r>
              <a:rPr lang="en-US" dirty="0" smtClean="0"/>
              <a:t>tripping of power supplies </a:t>
            </a:r>
            <a:r>
              <a:rPr lang="en-US" dirty="0"/>
              <a:t>at ISOLDE make long scans even more </a:t>
            </a:r>
            <a:r>
              <a:rPr lang="en-US" dirty="0" smtClean="0"/>
              <a:t>difficult!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27418" y="3701321"/>
            <a:ext cx="54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/>
              <a:t>49</a:t>
            </a:r>
            <a:r>
              <a:rPr lang="en-US" b="1" dirty="0" smtClean="0"/>
              <a:t>Sc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118003" y="6488668"/>
            <a:ext cx="29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Hanne Heylen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992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15568" y="2241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Study of neutron-rich </a:t>
            </a:r>
            <a:r>
              <a:rPr lang="en-US" b="1" dirty="0" smtClean="0"/>
              <a:t>K isotopes at CRIS    IS620 </a:t>
            </a:r>
            <a:endParaRPr lang="en-US" b="1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3"/>
          <a:stretch/>
        </p:blipFill>
        <p:spPr>
          <a:xfrm>
            <a:off x="6456492" y="1964506"/>
            <a:ext cx="5698563" cy="175683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0" y="1380744"/>
            <a:ext cx="6539345" cy="5358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Goal of the experiment </a:t>
            </a:r>
            <a:endParaRPr lang="en-US" sz="18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Measuring the hyperfine structure of </a:t>
            </a:r>
            <a:r>
              <a:rPr lang="en-US" sz="2000" baseline="30000" dirty="0" smtClean="0"/>
              <a:t>52,53</a:t>
            </a:r>
            <a:r>
              <a:rPr lang="en-US" sz="2000" dirty="0" smtClean="0"/>
              <a:t>K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Investigating the N=32,34 shell closures 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Results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Hyperfine structure of </a:t>
            </a:r>
            <a:r>
              <a:rPr lang="en-US" sz="2000" baseline="30000" dirty="0" smtClean="0"/>
              <a:t>38,41,42,47-51</a:t>
            </a:r>
            <a:r>
              <a:rPr lang="en-US" sz="2000" dirty="0" smtClean="0"/>
              <a:t>K using ion detection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Due to high (stable) contamination at mass 52, 53 ion detection was not possible at these masses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B</a:t>
            </a:r>
            <a:r>
              <a:rPr lang="en-US" sz="2000" dirty="0" smtClean="0"/>
              <a:t>eta </a:t>
            </a:r>
            <a:r>
              <a:rPr lang="en-US" sz="2000" dirty="0"/>
              <a:t>detection of resonantly laser ionized isotopes enabled the measurement of </a:t>
            </a:r>
            <a:r>
              <a:rPr lang="en-US" sz="2000" baseline="30000" dirty="0" smtClean="0"/>
              <a:t>52</a:t>
            </a:r>
            <a:r>
              <a:rPr lang="en-US" sz="2000" dirty="0" smtClean="0"/>
              <a:t>K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 First </a:t>
            </a:r>
            <a:r>
              <a:rPr lang="en-US" sz="2000" dirty="0"/>
              <a:t>use of beta detection at </a:t>
            </a:r>
            <a:r>
              <a:rPr lang="en-US" sz="2000" dirty="0" smtClean="0"/>
              <a:t>CRIS</a:t>
            </a:r>
            <a:endParaRPr lang="en-US" sz="2000" b="1" dirty="0" smtClean="0"/>
          </a:p>
          <a:p>
            <a:pPr marL="457200" lvl="1" indent="0">
              <a:buNone/>
            </a:pPr>
            <a:endParaRPr lang="en-US" sz="2000" b="1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baseline="30000" dirty="0" smtClean="0"/>
              <a:t> </a:t>
            </a:r>
            <a:r>
              <a:rPr lang="en-US" sz="2000" baseline="30000" dirty="0" smtClean="0">
                <a:solidFill>
                  <a:srgbClr val="FF0000"/>
                </a:solidFill>
              </a:rPr>
              <a:t>52</a:t>
            </a:r>
            <a:r>
              <a:rPr lang="en-US" sz="2000" dirty="0" smtClean="0">
                <a:solidFill>
                  <a:srgbClr val="FF0000"/>
                </a:solidFill>
              </a:rPr>
              <a:t>K  (N=33) is an excellent laboratory to investigate the N=32 shell closure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Hyperfine structure of </a:t>
            </a:r>
            <a:r>
              <a:rPr lang="en-US" sz="2000" baseline="30000" dirty="0" smtClean="0"/>
              <a:t>53</a:t>
            </a:r>
            <a:r>
              <a:rPr lang="en-US" sz="2000" dirty="0" smtClean="0"/>
              <a:t>K was not obtained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19" t="8191" r="659" b="46538"/>
          <a:stretch/>
        </p:blipFill>
        <p:spPr>
          <a:xfrm>
            <a:off x="8622792" y="5958172"/>
            <a:ext cx="3504700" cy="904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7396" y="3766104"/>
            <a:ext cx="5340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Hyperfine structure of </a:t>
            </a:r>
            <a:r>
              <a:rPr lang="en-US" sz="1400" baseline="30000" dirty="0" smtClean="0"/>
              <a:t>52</a:t>
            </a:r>
            <a:r>
              <a:rPr lang="en-US" sz="1400" dirty="0" smtClean="0"/>
              <a:t>K obtained by detecting the beta decay of resonantly ionized </a:t>
            </a:r>
            <a:r>
              <a:rPr lang="en-US" sz="1400" baseline="30000" dirty="0" smtClean="0"/>
              <a:t>52</a:t>
            </a:r>
            <a:r>
              <a:rPr lang="en-US" sz="1400" dirty="0" smtClean="0"/>
              <a:t>K isotopes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 rot="20872536">
            <a:off x="7726483" y="2331028"/>
            <a:ext cx="3724579" cy="584775"/>
          </a:xfrm>
          <a:prstGeom prst="rect">
            <a:avLst/>
          </a:prstGeom>
          <a:noFill/>
          <a:effectLst>
            <a:outerShdw blurRad="50800" dist="50800" dir="5400000" sx="39000" sy="39000" algn="ctr" rotWithShape="0">
              <a:srgbClr val="000000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22225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</a:rPr>
              <a:t>PRELIMINARY</a:t>
            </a:r>
            <a:endParaRPr lang="en-US" sz="3200" b="1" dirty="0">
              <a:ln w="22225">
                <a:solidFill>
                  <a:srgbClr val="FF0000"/>
                </a:solidFill>
                <a:prstDash val="solid"/>
              </a:ln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04613"/>
              </p:ext>
            </p:extLst>
          </p:nvPr>
        </p:nvGraphicFramePr>
        <p:xfrm>
          <a:off x="7507224" y="4603983"/>
          <a:ext cx="4248912" cy="7416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59152">
                  <a:extLst>
                    <a:ext uri="{9D8B030D-6E8A-4147-A177-3AD203B41FA5}">
                      <a16:colId xmlns:a16="http://schemas.microsoft.com/office/drawing/2014/main" val="2828740233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8371691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Contamination</a:t>
                      </a:r>
                      <a:r>
                        <a:rPr lang="en-US" sz="1600" b="0" baseline="0" dirty="0" smtClean="0"/>
                        <a:t> @ mass 52</a:t>
                      </a:r>
                      <a:r>
                        <a:rPr lang="en-US" b="0" dirty="0" smtClean="0"/>
                        <a:t>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~ 10</a:t>
                      </a:r>
                      <a:r>
                        <a:rPr lang="en-US" b="0" baseline="30000" dirty="0" smtClean="0"/>
                        <a:t>7  </a:t>
                      </a:r>
                      <a:r>
                        <a:rPr lang="en-US" b="0" baseline="0" dirty="0" smtClean="0"/>
                        <a:t>ions/s</a:t>
                      </a:r>
                      <a:endParaRPr lang="en-US" b="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621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baseline="30000" dirty="0" smtClean="0"/>
                        <a:t>52</a:t>
                      </a:r>
                      <a:r>
                        <a:rPr lang="en-US" sz="1600" b="0" dirty="0" smtClean="0"/>
                        <a:t>K</a:t>
                      </a:r>
                      <a:r>
                        <a:rPr lang="en-US" sz="1600" b="0" baseline="0" dirty="0" smtClean="0"/>
                        <a:t> yields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 ~300 ions/s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238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6083" y="6410192"/>
            <a:ext cx="28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Many thanks to Agi Koszorus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435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1421</Words>
  <Application>Microsoft Office PowerPoint</Application>
  <PresentationFormat>Widescreen</PresentationFormat>
  <Paragraphs>243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Franklin Gothic Demi</vt:lpstr>
      <vt:lpstr>Lantinghei SC Extralight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IS633: Electron capture of 8B into the highly excited states of 8Be  2018; determining the branching ratio to the state at 17.64 MeV  7Li+p </vt:lpstr>
      <vt:lpstr>PowerPoint Presentation</vt:lpstr>
      <vt:lpstr>Study of neutron-rich K isotopes at CRIS    IS620 </vt:lpstr>
      <vt:lpstr>PowerPoint Presentation</vt:lpstr>
      <vt:lpstr>IS634: Exploring the limits of p-type doping in GaN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47</cp:revision>
  <dcterms:created xsi:type="dcterms:W3CDTF">2018-06-25T08:57:44Z</dcterms:created>
  <dcterms:modified xsi:type="dcterms:W3CDTF">2018-06-27T11:02:33Z</dcterms:modified>
</cp:coreProperties>
</file>