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70" r:id="rId3"/>
    <p:sldId id="271" r:id="rId4"/>
    <p:sldId id="272" r:id="rId5"/>
    <p:sldId id="276" r:id="rId6"/>
    <p:sldId id="277" r:id="rId7"/>
    <p:sldId id="280" r:id="rId8"/>
    <p:sldId id="283" r:id="rId9"/>
    <p:sldId id="281" r:id="rId10"/>
    <p:sldId id="282" r:id="rId11"/>
    <p:sldId id="279" r:id="rId12"/>
    <p:sldId id="278" r:id="rId13"/>
    <p:sldId id="269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BED78-0345-4BAE-A0D9-3B13740F0C92}" type="datetimeFigureOut">
              <a:rPr lang="fr-FR" smtClean="0"/>
              <a:pPr/>
              <a:t>27/06/2018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B5D2F-8021-4962-A54B-481DF047F1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04769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47208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2063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42566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6669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0852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9891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9656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0891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8004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51912" y="6492875"/>
            <a:ext cx="792088" cy="365125"/>
          </a:xfrm>
        </p:spPr>
        <p:txBody>
          <a:bodyPr/>
          <a:lstStyle>
            <a:lvl1pPr>
              <a:defRPr sz="1600" b="1"/>
            </a:lvl1pPr>
          </a:lstStyle>
          <a:p>
            <a:fld id="{BD71D2D6-435F-4598-8D89-6E3843D989B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6453336"/>
            <a:ext cx="91440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 userDrawn="1"/>
        </p:nvSpPr>
        <p:spPr>
          <a:xfrm>
            <a:off x="3347864" y="652534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Status</a:t>
            </a:r>
            <a:r>
              <a:rPr lang="fr-FR" sz="1400" dirty="0" smtClean="0"/>
              <a:t> of </a:t>
            </a:r>
            <a:r>
              <a:rPr lang="fr-FR" sz="1400" dirty="0" err="1" smtClean="0"/>
              <a:t>n_TOF</a:t>
            </a:r>
            <a:endParaRPr lang="fr-FR" sz="1400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107504" y="6525344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L. </a:t>
            </a:r>
            <a:r>
              <a:rPr lang="fr-FR" sz="1400" dirty="0" err="1" smtClean="0"/>
              <a:t>Tassan</a:t>
            </a:r>
            <a:r>
              <a:rPr lang="fr-FR" sz="1400" dirty="0" smtClean="0"/>
              <a:t>-</a:t>
            </a:r>
            <a:r>
              <a:rPr lang="fr-FR" sz="1400" dirty="0" err="1" smtClean="0"/>
              <a:t>Got</a:t>
            </a:r>
            <a:r>
              <a:rPr lang="fr-FR" sz="1400" dirty="0" smtClean="0"/>
              <a:t>, INTC  </a:t>
            </a:r>
            <a:r>
              <a:rPr lang="fr-FR" sz="1400" dirty="0" err="1" smtClean="0"/>
              <a:t>June</a:t>
            </a:r>
            <a:r>
              <a:rPr lang="fr-FR" sz="1400" dirty="0" smtClean="0"/>
              <a:t>,</a:t>
            </a:r>
            <a:r>
              <a:rPr lang="fr-FR" sz="1400" baseline="0" dirty="0" smtClean="0"/>
              <a:t> 27 2018</a:t>
            </a:r>
            <a:endParaRPr lang="fr-FR" sz="1400" dirty="0"/>
          </a:p>
        </p:txBody>
      </p:sp>
    </p:spTree>
    <p:extLst>
      <p:ext uri="{BB962C8B-B14F-4D97-AF65-F5344CB8AC3E}">
        <p14:creationId xmlns="" xmlns:p14="http://schemas.microsoft.com/office/powerpoint/2010/main" val="1504129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55387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977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1D2D6-435F-4598-8D89-6E3843D989B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6117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048072" y="2924944"/>
            <a:ext cx="2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Status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of </a:t>
            </a:r>
            <a:r>
              <a:rPr lang="fr-F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n_TOF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39752" y="3763130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Laurent </a:t>
            </a:r>
            <a:r>
              <a:rPr lang="fr-FR" sz="2000" dirty="0" err="1" smtClean="0"/>
              <a:t>Tassan-Got</a:t>
            </a:r>
            <a:endParaRPr lang="fr-FR" sz="2000" dirty="0" smtClean="0"/>
          </a:p>
          <a:p>
            <a:pPr algn="ctr"/>
            <a:r>
              <a:rPr lang="fr-FR" sz="2000" dirty="0"/>
              <a:t>o</a:t>
            </a:r>
            <a:r>
              <a:rPr lang="fr-FR" sz="2000" dirty="0" smtClean="0"/>
              <a:t>n </a:t>
            </a:r>
            <a:r>
              <a:rPr lang="fr-FR" sz="2000" dirty="0" err="1" smtClean="0"/>
              <a:t>behalf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n_TOF</a:t>
            </a:r>
            <a:r>
              <a:rPr lang="fr-FR" sz="2000" dirty="0" smtClean="0"/>
              <a:t> collaboration</a:t>
            </a:r>
            <a:endParaRPr lang="fr-FR" sz="2000" dirty="0"/>
          </a:p>
        </p:txBody>
      </p:sp>
      <p:pic>
        <p:nvPicPr>
          <p:cNvPr id="4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953" y="211594"/>
            <a:ext cx="2839220" cy="177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76" y="260648"/>
            <a:ext cx="1779420" cy="1754212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4328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755576" y="0"/>
            <a:ext cx="2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PPAC localisation</a:t>
            </a:r>
          </a:p>
        </p:txBody>
      </p:sp>
      <p:pic>
        <p:nvPicPr>
          <p:cNvPr id="4" name="Image 3" descr="ev01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1312" y="1412776"/>
            <a:ext cx="6192688" cy="244827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27584" y="1556792"/>
            <a:ext cx="1043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Before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467544" y="2204864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Pile up </a:t>
            </a:r>
            <a:r>
              <a:rPr lang="fr-FR" dirty="0" err="1" smtClean="0"/>
              <a:t>beyond</a:t>
            </a:r>
            <a:r>
              <a:rPr lang="fr-FR" dirty="0" smtClean="0"/>
              <a:t> 200 MeV (EAR1)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wide</a:t>
            </a:r>
            <a:r>
              <a:rPr lang="fr-FR" dirty="0" smtClean="0"/>
              <a:t> localisation </a:t>
            </a:r>
            <a:r>
              <a:rPr lang="fr-FR" dirty="0" err="1" smtClean="0"/>
              <a:t>signals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149080"/>
            <a:ext cx="1043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After</a:t>
            </a:r>
            <a:endParaRPr lang="fr-FR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539552" y="4653136"/>
            <a:ext cx="1944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re</a:t>
            </a:r>
            <a:r>
              <a:rPr lang="fr-FR" dirty="0" smtClean="0"/>
              <a:t>-design of </a:t>
            </a:r>
            <a:r>
              <a:rPr lang="fr-FR" dirty="0" err="1" smtClean="0"/>
              <a:t>delay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 and </a:t>
            </a:r>
            <a:r>
              <a:rPr lang="fr-FR" dirty="0" err="1" smtClean="0"/>
              <a:t>preamps</a:t>
            </a:r>
            <a:r>
              <a:rPr lang="fr-FR" dirty="0" smtClean="0"/>
              <a:t>: localisation </a:t>
            </a:r>
            <a:r>
              <a:rPr lang="fr-FR" dirty="0" err="1" smtClean="0"/>
              <a:t>signals</a:t>
            </a:r>
            <a:r>
              <a:rPr lang="fr-FR" dirty="0" smtClean="0"/>
              <a:t> as </a:t>
            </a:r>
            <a:r>
              <a:rPr lang="fr-FR" dirty="0" err="1" smtClean="0"/>
              <a:t>narrow</a:t>
            </a:r>
            <a:r>
              <a:rPr lang="fr-FR" dirty="0" smtClean="0"/>
              <a:t> as anodes</a:t>
            </a:r>
          </a:p>
        </p:txBody>
      </p:sp>
      <p:pic>
        <p:nvPicPr>
          <p:cNvPr id="11" name="Image 10" descr="D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692696"/>
            <a:ext cx="4033870" cy="2072820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>
            <a:off x="3635896" y="2060848"/>
            <a:ext cx="1224136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411760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Delay line</a:t>
            </a:r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3419872" y="1052736"/>
            <a:ext cx="1440160" cy="72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403648" y="83671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Localisation </a:t>
            </a:r>
            <a:r>
              <a:rPr lang="fr-FR" dirty="0" err="1" smtClean="0"/>
              <a:t>strips</a:t>
            </a:r>
            <a:endParaRPr lang="fr-FR" dirty="0"/>
          </a:p>
        </p:txBody>
      </p:sp>
      <p:pic>
        <p:nvPicPr>
          <p:cNvPr id="17" name="Image 16" descr="PPAC2_TB_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645024"/>
            <a:ext cx="3925581" cy="2736304"/>
          </a:xfrm>
          <a:prstGeom prst="rect">
            <a:avLst/>
          </a:prstGeom>
        </p:spPr>
      </p:pic>
      <p:pic>
        <p:nvPicPr>
          <p:cNvPr id="18" name="Image 17" descr="IPN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188640"/>
            <a:ext cx="1043608" cy="606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6" grpId="0"/>
      <p:bldP spid="16" grpId="1"/>
      <p:bldP spid="21" grpId="0"/>
      <p:bldP spid="2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83568" y="260648"/>
            <a:ext cx="2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Switch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technology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5536" y="1052736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fr-FR" dirty="0" smtClean="0"/>
              <a:t> For </a:t>
            </a:r>
            <a:r>
              <a:rPr lang="fr-FR" dirty="0" err="1" smtClean="0"/>
              <a:t>reactions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MeV </a:t>
            </a:r>
            <a:r>
              <a:rPr lang="fr-FR" dirty="0" err="1" smtClean="0"/>
              <a:t>involving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(LCP, </a:t>
            </a:r>
            <a:r>
              <a:rPr lang="el-GR" dirty="0" smtClean="0"/>
              <a:t>γ</a:t>
            </a:r>
            <a:r>
              <a:rPr lang="fr-FR" dirty="0" smtClean="0"/>
              <a:t>) the </a:t>
            </a:r>
            <a:r>
              <a:rPr lang="el-GR" dirty="0" smtClean="0"/>
              <a:t>γ</a:t>
            </a:r>
            <a:r>
              <a:rPr lang="fr-FR" dirty="0" smtClean="0"/>
              <a:t>-flash </a:t>
            </a:r>
            <a:r>
              <a:rPr lang="fr-FR" dirty="0" err="1" smtClean="0"/>
              <a:t>is</a:t>
            </a:r>
            <a:r>
              <a:rPr lang="fr-FR" dirty="0" smtClean="0"/>
              <a:t>  a </a:t>
            </a:r>
            <a:r>
              <a:rPr lang="fr-FR" dirty="0" err="1" smtClean="0"/>
              <a:t>concern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intensity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typically</a:t>
            </a:r>
            <a:r>
              <a:rPr lang="fr-FR" dirty="0" smtClean="0"/>
              <a:t> 1000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</a:t>
            </a:r>
            <a:r>
              <a:rPr lang="fr-FR" dirty="0" err="1" smtClean="0"/>
              <a:t>energy</a:t>
            </a:r>
            <a:r>
              <a:rPr lang="fr-FR" dirty="0" smtClean="0"/>
              <a:t> of </a:t>
            </a:r>
            <a:r>
              <a:rPr lang="fr-FR" dirty="0" err="1" smtClean="0"/>
              <a:t>particle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detected</a:t>
            </a:r>
            <a:r>
              <a:rPr lang="fr-FR" dirty="0" smtClean="0"/>
              <a:t>.</a:t>
            </a:r>
          </a:p>
          <a:p>
            <a:pPr marL="266700" indent="-266700">
              <a:buFont typeface="Arial" pitchFamily="34" charset="0"/>
              <a:buChar char="•"/>
            </a:pPr>
            <a:endParaRPr lang="fr-FR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fr-FR" dirty="0" smtClean="0"/>
              <a:t>As a </a:t>
            </a:r>
            <a:r>
              <a:rPr lang="fr-FR" dirty="0" err="1" smtClean="0"/>
              <a:t>result</a:t>
            </a:r>
            <a:r>
              <a:rPr lang="fr-FR" dirty="0" smtClean="0"/>
              <a:t> the </a:t>
            </a:r>
            <a:r>
              <a:rPr lang="fr-FR" dirty="0" err="1" smtClean="0"/>
              <a:t>preamplifier</a:t>
            </a:r>
            <a:r>
              <a:rPr lang="fr-FR" dirty="0" smtClean="0"/>
              <a:t> </a:t>
            </a:r>
            <a:r>
              <a:rPr lang="fr-FR" dirty="0" err="1" smtClean="0"/>
              <a:t>gets</a:t>
            </a:r>
            <a:r>
              <a:rPr lang="fr-FR" dirty="0" smtClean="0"/>
              <a:t> </a:t>
            </a:r>
            <a:r>
              <a:rPr lang="fr-FR" dirty="0" err="1" smtClean="0"/>
              <a:t>saturated</a:t>
            </a:r>
            <a:r>
              <a:rPr lang="fr-FR" dirty="0" smtClean="0"/>
              <a:t> and </a:t>
            </a:r>
            <a:r>
              <a:rPr lang="fr-FR" dirty="0" err="1" smtClean="0"/>
              <a:t>takes</a:t>
            </a:r>
            <a:r>
              <a:rPr lang="fr-FR" dirty="0" smtClean="0"/>
              <a:t> a long time to </a:t>
            </a:r>
            <a:r>
              <a:rPr lang="fr-FR" dirty="0" err="1" smtClean="0"/>
              <a:t>be</a:t>
            </a:r>
            <a:r>
              <a:rPr lang="fr-FR" dirty="0" smtClean="0"/>
              <a:t> de-</a:t>
            </a:r>
            <a:r>
              <a:rPr lang="fr-FR" dirty="0" err="1" smtClean="0"/>
              <a:t>saturated</a:t>
            </a:r>
            <a:r>
              <a:rPr lang="fr-FR" dirty="0" smtClean="0"/>
              <a:t> (100</a:t>
            </a:r>
            <a:r>
              <a:rPr lang="el-GR" dirty="0" smtClean="0"/>
              <a:t>μ</a:t>
            </a:r>
            <a:r>
              <a:rPr lang="fr-FR" dirty="0" smtClean="0"/>
              <a:t>s).</a:t>
            </a:r>
          </a:p>
          <a:p>
            <a:pPr marL="266700" indent="-266700">
              <a:buFont typeface="Arial" pitchFamily="34" charset="0"/>
              <a:buChar char="•"/>
            </a:pPr>
            <a:endParaRPr lang="fr-FR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fr-FR" dirty="0" smtClean="0"/>
              <a:t>Ionisation </a:t>
            </a:r>
            <a:r>
              <a:rPr lang="fr-FR" dirty="0" err="1" smtClean="0"/>
              <a:t>chambers</a:t>
            </a:r>
            <a:r>
              <a:rPr lang="fr-FR" dirty="0" smtClean="0"/>
              <a:t>, </a:t>
            </a:r>
            <a:r>
              <a:rPr lang="el-GR" dirty="0" smtClean="0"/>
              <a:t>μ</a:t>
            </a:r>
            <a:r>
              <a:rPr lang="fr-FR" dirty="0" err="1" smtClean="0"/>
              <a:t>Megas</a:t>
            </a:r>
            <a:r>
              <a:rPr lang="fr-FR" dirty="0" smtClean="0"/>
              <a:t>, </a:t>
            </a:r>
            <a:r>
              <a:rPr lang="fr-FR" dirty="0" err="1" smtClean="0"/>
              <a:t>silicon</a:t>
            </a:r>
            <a:r>
              <a:rPr lang="fr-FR" dirty="0" smtClean="0"/>
              <a:t>, </a:t>
            </a:r>
            <a:r>
              <a:rPr lang="fr-FR" dirty="0" err="1" smtClean="0"/>
              <a:t>HPGe</a:t>
            </a:r>
            <a:r>
              <a:rPr lang="fr-FR" dirty="0" smtClean="0"/>
              <a:t> detectors </a:t>
            </a:r>
            <a:r>
              <a:rPr lang="fr-FR" dirty="0" err="1" smtClean="0"/>
              <a:t>suffer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.</a:t>
            </a:r>
          </a:p>
          <a:p>
            <a:pPr marL="266700" indent="-266700">
              <a:buFont typeface="Arial" pitchFamily="34" charset="0"/>
              <a:buChar char="•"/>
            </a:pP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11560" y="4365104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endParaRPr lang="fr-FR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fr-FR" dirty="0" smtClean="0"/>
              <a:t>Insert an </a:t>
            </a:r>
            <a:r>
              <a:rPr lang="fr-FR" dirty="0" err="1" smtClean="0"/>
              <a:t>electronic</a:t>
            </a:r>
            <a:r>
              <a:rPr lang="fr-FR" dirty="0" smtClean="0"/>
              <a:t> </a:t>
            </a:r>
            <a:r>
              <a:rPr lang="fr-FR" dirty="0" err="1" smtClean="0"/>
              <a:t>switch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the detector and the </a:t>
            </a:r>
            <a:r>
              <a:rPr lang="fr-FR" dirty="0" err="1" smtClean="0"/>
              <a:t>preamplifier</a:t>
            </a:r>
            <a:r>
              <a:rPr lang="fr-FR" dirty="0" smtClean="0"/>
              <a:t>. The </a:t>
            </a:r>
            <a:r>
              <a:rPr lang="fr-FR" dirty="0" err="1" smtClean="0"/>
              <a:t>device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noised</a:t>
            </a:r>
            <a:r>
              <a:rPr lang="fr-FR" dirty="0" smtClean="0"/>
              <a:t> and has to have a large </a:t>
            </a:r>
            <a:r>
              <a:rPr lang="fr-FR" dirty="0" err="1" smtClean="0"/>
              <a:t>bandwidth</a:t>
            </a:r>
            <a:r>
              <a:rPr lang="fr-FR" dirty="0" smtClean="0"/>
              <a:t> (GHz).</a:t>
            </a:r>
          </a:p>
          <a:p>
            <a:pPr marL="266700" indent="-266700">
              <a:buFont typeface="Arial" pitchFamily="34" charset="0"/>
              <a:buChar char="•"/>
            </a:pPr>
            <a:endParaRPr lang="fr-FR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fr-FR" dirty="0" smtClean="0"/>
              <a:t> He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gated</a:t>
            </a:r>
            <a:r>
              <a:rPr lang="fr-FR" dirty="0" smtClean="0"/>
              <a:t> by the proton pulse or </a:t>
            </a:r>
            <a:r>
              <a:rPr lang="fr-FR" dirty="0" err="1" smtClean="0"/>
              <a:t>ancillary</a:t>
            </a:r>
            <a:r>
              <a:rPr lang="fr-FR" dirty="0" smtClean="0"/>
              <a:t> detector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11560" y="378904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solution… (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with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HZDR)</a:t>
            </a:r>
          </a:p>
        </p:txBody>
      </p:sp>
      <p:pic>
        <p:nvPicPr>
          <p:cNvPr id="7" name="Image 6" descr="logo-DRESDEN-conce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3789040"/>
            <a:ext cx="1800616" cy="643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95536" y="260648"/>
            <a:ext cx="2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Switch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technology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Image 4" descr="switch_EAR2_gated_gamma_flas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068960"/>
            <a:ext cx="5940152" cy="317154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95536" y="328498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γ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-flash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gated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by the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switch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 6" descr="sa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0"/>
            <a:ext cx="5616624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07047" y="157952"/>
            <a:ext cx="1772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23528" y="908720"/>
            <a:ext cx="835292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All the </a:t>
            </a:r>
            <a:r>
              <a:rPr lang="fr-FR" dirty="0" err="1" smtClean="0"/>
              <a:t>experiment</a:t>
            </a:r>
            <a:r>
              <a:rPr lang="fr-FR" dirty="0" smtClean="0"/>
              <a:t> </a:t>
            </a:r>
            <a:r>
              <a:rPr lang="fr-FR" dirty="0" err="1" smtClean="0"/>
              <a:t>accepted</a:t>
            </a:r>
            <a:r>
              <a:rPr lang="fr-FR" dirty="0" smtClean="0"/>
              <a:t> by INTC have been </a:t>
            </a:r>
            <a:r>
              <a:rPr lang="fr-FR" dirty="0" err="1" smtClean="0"/>
              <a:t>scheduled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LS2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10% </a:t>
            </a:r>
            <a:r>
              <a:rPr lang="fr-FR" dirty="0" err="1" smtClean="0"/>
              <a:t>cut</a:t>
            </a:r>
            <a:r>
              <a:rPr lang="fr-FR" dirty="0" smtClean="0"/>
              <a:t> of the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EAR1 to fit </a:t>
            </a:r>
            <a:r>
              <a:rPr lang="fr-FR" dirty="0" err="1" smtClean="0"/>
              <a:t>into</a:t>
            </a:r>
            <a:r>
              <a:rPr lang="fr-FR" dirty="0" smtClean="0"/>
              <a:t> the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time, </a:t>
            </a:r>
            <a:r>
              <a:rPr lang="fr-FR" dirty="0" err="1" smtClean="0"/>
              <a:t>partly</a:t>
            </a:r>
            <a:r>
              <a:rPr lang="fr-FR" dirty="0" smtClean="0"/>
              <a:t> </a:t>
            </a:r>
            <a:r>
              <a:rPr lang="fr-FR" dirty="0" err="1" smtClean="0"/>
              <a:t>compensated</a:t>
            </a:r>
            <a:r>
              <a:rPr lang="fr-FR" dirty="0" smtClean="0"/>
              <a:t> by the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delivered</a:t>
            </a:r>
            <a:r>
              <a:rPr lang="fr-FR" dirty="0" smtClean="0"/>
              <a:t>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 smtClean="0"/>
              <a:t>231</a:t>
            </a:r>
            <a:r>
              <a:rPr lang="fr-FR" dirty="0" smtClean="0"/>
              <a:t>Pa(</a:t>
            </a:r>
            <a:r>
              <a:rPr lang="fr-FR" dirty="0" err="1" smtClean="0"/>
              <a:t>n,f</a:t>
            </a:r>
            <a:r>
              <a:rPr lang="fr-FR" dirty="0" smtClean="0"/>
              <a:t>) </a:t>
            </a:r>
            <a:r>
              <a:rPr lang="fr-FR" dirty="0" err="1" smtClean="0"/>
              <a:t>cancelled</a:t>
            </a:r>
            <a:r>
              <a:rPr lang="fr-FR" dirty="0" smtClean="0"/>
              <a:t> due to the </a:t>
            </a:r>
            <a:r>
              <a:rPr lang="fr-FR" dirty="0" err="1" smtClean="0"/>
              <a:t>unexpected</a:t>
            </a:r>
            <a:r>
              <a:rPr lang="fr-FR" dirty="0" smtClean="0"/>
              <a:t> </a:t>
            </a:r>
            <a:r>
              <a:rPr lang="fr-FR" dirty="0" err="1" smtClean="0"/>
              <a:t>difficulty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the </a:t>
            </a:r>
            <a:r>
              <a:rPr lang="fr-FR" dirty="0" err="1" smtClean="0"/>
              <a:t>targets</a:t>
            </a:r>
            <a:r>
              <a:rPr lang="fr-FR" dirty="0" smtClean="0"/>
              <a:t> (</a:t>
            </a:r>
            <a:r>
              <a:rPr lang="fr-FR" dirty="0" err="1" smtClean="0"/>
              <a:t>electroplating</a:t>
            </a:r>
            <a:r>
              <a:rPr lang="fr-F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All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perform</a:t>
            </a:r>
            <a:r>
              <a:rPr lang="fr-FR" dirty="0" smtClean="0"/>
              <a:t> as </a:t>
            </a:r>
            <a:r>
              <a:rPr lang="fr-FR" dirty="0" err="1" smtClean="0"/>
              <a:t>expected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Replacement by </a:t>
            </a:r>
            <a:r>
              <a:rPr lang="fr-FR" dirty="0" err="1" smtClean="0"/>
              <a:t>several</a:t>
            </a:r>
            <a:r>
              <a:rPr lang="fr-FR" dirty="0" smtClean="0"/>
              <a:t> detectors tests: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fr-FR" dirty="0" smtClean="0"/>
              <a:t>Neutron </a:t>
            </a:r>
            <a:r>
              <a:rPr lang="fr-FR" dirty="0" err="1" smtClean="0"/>
              <a:t>dosimetry</a:t>
            </a:r>
            <a:endParaRPr lang="fr-FR" dirty="0" smtClean="0"/>
          </a:p>
          <a:p>
            <a:pPr marL="742950" lvl="1" indent="-285750">
              <a:buFont typeface="Courier New" pitchFamily="49" charset="0"/>
              <a:buChar char="o"/>
            </a:pPr>
            <a:r>
              <a:rPr lang="fr-FR" dirty="0" smtClean="0"/>
              <a:t>Imaging (neutron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selectivity</a:t>
            </a:r>
            <a:r>
              <a:rPr lang="fr-FR" dirty="0" smtClean="0"/>
              <a:t>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fr-FR" dirty="0" smtClean="0"/>
              <a:t>Small BaF2 </a:t>
            </a:r>
            <a:r>
              <a:rPr lang="fr-FR" dirty="0" err="1" smtClean="0"/>
              <a:t>scintillators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new </a:t>
            </a:r>
            <a:r>
              <a:rPr lang="fr-FR" dirty="0" err="1" smtClean="0"/>
              <a:t>PMT’s</a:t>
            </a:r>
            <a:r>
              <a:rPr lang="fr-FR" dirty="0" smtClean="0"/>
              <a:t> and VD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fr-FR" dirty="0" smtClean="0"/>
              <a:t>PPAC: </a:t>
            </a:r>
            <a:r>
              <a:rPr lang="fr-FR" dirty="0" err="1" smtClean="0"/>
              <a:t>narrower</a:t>
            </a:r>
            <a:r>
              <a:rPr lang="fr-FR" dirty="0" smtClean="0"/>
              <a:t> localisation </a:t>
            </a:r>
            <a:r>
              <a:rPr lang="fr-FR" dirty="0" err="1" smtClean="0"/>
              <a:t>signals</a:t>
            </a:r>
            <a:r>
              <a:rPr lang="fr-FR" dirty="0" smtClean="0"/>
              <a:t>: </a:t>
            </a:r>
            <a:r>
              <a:rPr lang="fr-FR" dirty="0" err="1" smtClean="0"/>
              <a:t>avoid</a:t>
            </a:r>
            <a:r>
              <a:rPr lang="fr-FR" dirty="0" smtClean="0"/>
              <a:t> pile up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endParaRPr lang="fr-FR" dirty="0" smtClean="0"/>
          </a:p>
          <a:p>
            <a:pPr marL="742950" lvl="1" indent="-285750">
              <a:buFont typeface="Courier New" pitchFamily="49" charset="0"/>
              <a:buChar char="o"/>
            </a:pPr>
            <a:r>
              <a:rPr lang="fr-FR" dirty="0" smtClean="0"/>
              <a:t>Switch </a:t>
            </a:r>
            <a:r>
              <a:rPr lang="fr-FR" dirty="0" err="1" smtClean="0"/>
              <a:t>technology</a:t>
            </a:r>
            <a:r>
              <a:rPr lang="fr-FR" dirty="0" smtClean="0"/>
              <a:t>  (</a:t>
            </a:r>
            <a:r>
              <a:rPr lang="fr-FR" dirty="0" err="1" smtClean="0"/>
              <a:t>with</a:t>
            </a:r>
            <a:r>
              <a:rPr lang="fr-FR" dirty="0" smtClean="0"/>
              <a:t> HZDR) for </a:t>
            </a:r>
            <a:r>
              <a:rPr lang="fr-FR" dirty="0" err="1" smtClean="0"/>
              <a:t>gaseous</a:t>
            </a:r>
            <a:r>
              <a:rPr lang="fr-FR" dirty="0" smtClean="0"/>
              <a:t> and </a:t>
            </a:r>
            <a:r>
              <a:rPr lang="fr-FR" dirty="0" err="1" smtClean="0"/>
              <a:t>semiconductor</a:t>
            </a:r>
            <a:r>
              <a:rPr lang="fr-FR" dirty="0" smtClean="0"/>
              <a:t> detectors: </a:t>
            </a:r>
            <a:r>
              <a:rPr lang="fr-FR" dirty="0" err="1" smtClean="0"/>
              <a:t>measurement</a:t>
            </a:r>
            <a:r>
              <a:rPr lang="fr-FR" dirty="0" smtClean="0"/>
              <a:t> close to the gamma-flash  </a:t>
            </a:r>
            <a:r>
              <a:rPr lang="fr-FR" dirty="0" err="1" smtClean="0"/>
              <a:t>opening</a:t>
            </a:r>
            <a:r>
              <a:rPr lang="fr-FR" dirty="0" smtClean="0"/>
              <a:t> the </a:t>
            </a:r>
            <a:r>
              <a:rPr lang="fr-FR" dirty="0" err="1" smtClean="0"/>
              <a:t>study</a:t>
            </a:r>
            <a:r>
              <a:rPr lang="fr-FR" dirty="0" smtClean="0"/>
              <a:t> of </a:t>
            </a:r>
            <a:r>
              <a:rPr lang="fr-FR" dirty="0" err="1" smtClean="0"/>
              <a:t>threshold</a:t>
            </a:r>
            <a:r>
              <a:rPr lang="fr-FR" dirty="0" smtClean="0"/>
              <a:t> </a:t>
            </a:r>
            <a:r>
              <a:rPr lang="fr-FR" dirty="0" err="1" smtClean="0"/>
              <a:t>reactions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65420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3" name="Image 2" descr="planning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44000" cy="524325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55576" y="188640"/>
            <a:ext cx="2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April-May</a:t>
            </a:r>
            <a:endParaRPr lang="fr-F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3" name="Image 2" descr="planning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8892480" cy="515705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27584" y="260648"/>
            <a:ext cx="2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June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-August</a:t>
            </a:r>
            <a:endParaRPr lang="fr-F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971600" y="260648"/>
            <a:ext cx="2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September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November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Image 4" descr="planning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97660"/>
            <a:ext cx="9144000" cy="5262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971600" y="260648"/>
            <a:ext cx="2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Proton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delivery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 3" descr="proto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4648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51520" y="18864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few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preliminary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results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3528" y="69269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68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Zn(n,</a:t>
            </a:r>
            <a:r>
              <a:rPr lang="el-G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γ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95536" y="1196752"/>
            <a:ext cx="87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main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u</a:t>
            </a:r>
            <a:r>
              <a:rPr lang="fr-FR" dirty="0" err="1" smtClean="0"/>
              <a:t>ncertainty</a:t>
            </a:r>
            <a:r>
              <a:rPr lang="fr-FR" dirty="0" smtClean="0"/>
              <a:t> </a:t>
            </a:r>
            <a:r>
              <a:rPr lang="fr-FR" dirty="0" smtClean="0"/>
              <a:t>for the </a:t>
            </a:r>
            <a:r>
              <a:rPr lang="fr-FR" dirty="0" err="1" smtClean="0"/>
              <a:t>abundance</a:t>
            </a:r>
            <a:r>
              <a:rPr lang="fr-FR" dirty="0" smtClean="0"/>
              <a:t> of </a:t>
            </a:r>
            <a:r>
              <a:rPr lang="fr-FR" baseline="30000" dirty="0" smtClean="0"/>
              <a:t>68</a:t>
            </a:r>
            <a:r>
              <a:rPr lang="fr-FR" dirty="0" smtClean="0"/>
              <a:t>Zn, </a:t>
            </a:r>
            <a:r>
              <a:rPr lang="fr-FR" dirty="0" err="1" smtClean="0"/>
              <a:t>produced</a:t>
            </a:r>
            <a:r>
              <a:rPr lang="fr-FR" dirty="0" smtClean="0"/>
              <a:t> in AGB stars (s-</a:t>
            </a:r>
            <a:r>
              <a:rPr lang="fr-FR" dirty="0" err="1" smtClean="0"/>
              <a:t>process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9" name="Image 8" descr="Z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6209500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51520" y="18864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few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preliminary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results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3528" y="69269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140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Ce(n,</a:t>
            </a:r>
            <a:r>
              <a:rPr lang="el-G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γ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835696" y="692696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Neutron </a:t>
            </a:r>
            <a:r>
              <a:rPr lang="fr-FR" dirty="0" err="1" smtClean="0"/>
              <a:t>closed</a:t>
            </a:r>
            <a:r>
              <a:rPr lang="fr-FR" dirty="0" smtClean="0"/>
              <a:t> </a:t>
            </a:r>
            <a:r>
              <a:rPr lang="fr-FR" dirty="0" err="1" smtClean="0"/>
              <a:t>shell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Problem</a:t>
            </a:r>
            <a:r>
              <a:rPr lang="fr-FR" dirty="0" smtClean="0"/>
              <a:t> in simulation of the </a:t>
            </a:r>
            <a:r>
              <a:rPr lang="fr-FR" dirty="0" err="1" smtClean="0"/>
              <a:t>natural</a:t>
            </a:r>
            <a:r>
              <a:rPr lang="fr-FR" dirty="0" smtClean="0"/>
              <a:t> </a:t>
            </a:r>
            <a:r>
              <a:rPr lang="fr-FR" dirty="0" err="1" smtClean="0"/>
              <a:t>abundance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the s-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0" name="Image 9" descr="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5796136" cy="406202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27584" y="587727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New assignation of the 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fr-FR" dirty="0" err="1" smtClean="0"/>
              <a:t>resonance</a:t>
            </a:r>
            <a:r>
              <a:rPr lang="fr-FR" dirty="0" smtClean="0"/>
              <a:t> 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887782"/>
            <a:ext cx="5076057" cy="314689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915816" y="5661248"/>
            <a:ext cx="1563856" cy="62589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 dirty="0">
                <a:solidFill>
                  <a:srgbClr val="CE181E"/>
                </a:solidFill>
                <a:latin typeface="Ubuntu" charset="0"/>
                <a:ea typeface="Noto Sans CJK SC Regular" charset="0"/>
                <a:cs typeface="Noto Sans CJK SC Regular" charset="0"/>
              </a:rPr>
              <a:t>Fission Fragments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23528" y="5229200"/>
            <a:ext cx="2322720" cy="114428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 dirty="0">
                <a:solidFill>
                  <a:srgbClr val="9D85BE"/>
                </a:solidFill>
                <a:latin typeface="Ubuntu" charset="0"/>
                <a:ea typeface="Noto Sans CJK SC Regular" charset="0"/>
                <a:cs typeface="Noto Sans CJK SC Regular" charset="0"/>
              </a:rPr>
              <a:t>Separation point between α- particles and fission fragments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51520" y="18864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few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preliminary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results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3528" y="69269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241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Am(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n,f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835696" y="620688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Important for </a:t>
            </a:r>
            <a:r>
              <a:rPr lang="fr-FR" dirty="0" err="1" smtClean="0"/>
              <a:t>incineration</a:t>
            </a:r>
            <a:r>
              <a:rPr lang="fr-FR" dirty="0" smtClean="0"/>
              <a:t> in 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reactors</a:t>
            </a:r>
            <a:endParaRPr lang="fr-FR" dirty="0" smtClean="0"/>
          </a:p>
          <a:p>
            <a:r>
              <a:rPr lang="fr-FR" dirty="0" smtClean="0"/>
              <a:t>High </a:t>
            </a:r>
            <a:r>
              <a:rPr lang="el-GR" dirty="0" smtClean="0"/>
              <a:t>α</a:t>
            </a:r>
            <a:r>
              <a:rPr lang="fr-FR" dirty="0" smtClean="0"/>
              <a:t> </a:t>
            </a:r>
            <a:r>
              <a:rPr lang="fr-FR" dirty="0" err="1" smtClean="0"/>
              <a:t>activity</a:t>
            </a:r>
            <a:r>
              <a:rPr lang="fr-FR" dirty="0" smtClean="0"/>
              <a:t> (100 </a:t>
            </a:r>
            <a:r>
              <a:rPr lang="fr-FR" dirty="0" err="1" smtClean="0"/>
              <a:t>MBq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2080" y="2564904"/>
            <a:ext cx="4561920" cy="381490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2" name="Oval 3"/>
          <p:cNvSpPr>
            <a:spLocks noChangeArrowheads="1"/>
          </p:cNvSpPr>
          <p:nvPr/>
        </p:nvSpPr>
        <p:spPr bwMode="auto">
          <a:xfrm>
            <a:off x="755576" y="3501008"/>
            <a:ext cx="414720" cy="1217237"/>
          </a:xfrm>
          <a:prstGeom prst="ellipse">
            <a:avLst/>
          </a:prstGeom>
          <a:gradFill rotWithShape="0">
            <a:gsLst>
              <a:gs pos="0">
                <a:srgbClr val="EF413D"/>
              </a:gs>
              <a:gs pos="50000">
                <a:srgbClr val="21409A">
                  <a:alpha val="50000"/>
                </a:srgbClr>
              </a:gs>
              <a:gs pos="100000">
                <a:srgbClr val="EF413D"/>
              </a:gs>
            </a:gsLst>
            <a:lin ang="3600000" scaled="1"/>
          </a:gradFill>
          <a:ln w="38160" cap="flat">
            <a:solidFill>
              <a:srgbClr val="C7A0C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Line 4"/>
          <p:cNvSpPr>
            <a:spLocks noChangeShapeType="1"/>
          </p:cNvSpPr>
          <p:nvPr/>
        </p:nvSpPr>
        <p:spPr bwMode="auto">
          <a:xfrm>
            <a:off x="1043608" y="4725144"/>
            <a:ext cx="144016" cy="504056"/>
          </a:xfrm>
          <a:prstGeom prst="line">
            <a:avLst/>
          </a:prstGeom>
          <a:noFill/>
          <a:ln w="38160" cap="flat">
            <a:solidFill>
              <a:srgbClr val="BD7CB5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1619672" y="4221088"/>
            <a:ext cx="1296144" cy="1656184"/>
          </a:xfrm>
          <a:prstGeom prst="line">
            <a:avLst/>
          </a:prstGeom>
          <a:noFill/>
          <a:ln w="38160" cap="flat">
            <a:solidFill>
              <a:srgbClr val="ED1C24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827584" y="2852936"/>
            <a:ext cx="1944216" cy="504055"/>
          </a:xfrm>
          <a:prstGeom prst="line">
            <a:avLst/>
          </a:prstGeom>
          <a:noFill/>
          <a:ln w="38160" cap="flat">
            <a:solidFill>
              <a:srgbClr val="0D1F6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2771800" y="3140968"/>
            <a:ext cx="1584176" cy="64807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 dirty="0">
                <a:solidFill>
                  <a:srgbClr val="1C3687"/>
                </a:solidFill>
                <a:latin typeface="Ubuntu" charset="0"/>
                <a:ea typeface="Noto Sans CJK SC Regular" charset="0"/>
                <a:cs typeface="Noto Sans CJK SC Regular" charset="0"/>
              </a:rPr>
              <a:t>Alpha 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3" grpId="0"/>
      <p:bldP spid="7" grpId="0"/>
      <p:bldP spid="11" grpId="0"/>
      <p:bldP spid="12" grpId="0" animBg="1"/>
      <p:bldP spid="13" grpId="0" animBg="1"/>
      <p:bldP spid="15" grpId="0" animBg="1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D2D6-435F-4598-8D89-6E3843D989B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971600" y="260648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231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Pa(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n,f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</a:t>
            </a:r>
            <a:r>
              <a:rPr lang="fr-F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replaced</a:t>
            </a: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by important detector tests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27584" y="1196752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 </a:t>
            </a:r>
            <a:r>
              <a:rPr lang="fr-FR" baseline="30000" dirty="0" smtClean="0"/>
              <a:t>231</a:t>
            </a:r>
            <a:r>
              <a:rPr lang="fr-FR" dirty="0" smtClean="0"/>
              <a:t>Pa </a:t>
            </a:r>
            <a:r>
              <a:rPr lang="fr-FR" dirty="0" err="1" smtClean="0"/>
              <a:t>samples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not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(</a:t>
            </a:r>
            <a:r>
              <a:rPr lang="fr-FR" dirty="0" err="1" smtClean="0"/>
              <a:t>fundamental</a:t>
            </a:r>
            <a:r>
              <a:rPr lang="fr-FR" dirty="0" smtClean="0"/>
              <a:t> </a:t>
            </a:r>
            <a:r>
              <a:rPr lang="fr-FR" dirty="0" err="1" smtClean="0"/>
              <a:t>electrochemistry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Experiment</a:t>
            </a:r>
            <a:r>
              <a:rPr lang="fr-FR" dirty="0" smtClean="0"/>
              <a:t> </a:t>
            </a:r>
            <a:r>
              <a:rPr lang="fr-FR" dirty="0" err="1" smtClean="0"/>
              <a:t>replaced</a:t>
            </a:r>
            <a:r>
              <a:rPr lang="fr-FR" dirty="0" smtClean="0"/>
              <a:t> by important tests: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 lvl="1">
              <a:buFont typeface="Courier New" pitchFamily="49" charset="0"/>
              <a:buChar char="o"/>
            </a:pPr>
            <a:r>
              <a:rPr lang="fr-FR" dirty="0" smtClean="0"/>
              <a:t> neutron </a:t>
            </a:r>
            <a:r>
              <a:rPr lang="fr-FR" dirty="0" err="1" smtClean="0"/>
              <a:t>dosimeter</a:t>
            </a:r>
            <a:endParaRPr lang="fr-FR" dirty="0" smtClean="0"/>
          </a:p>
          <a:p>
            <a:pPr lvl="1">
              <a:buFont typeface="Courier New" pitchFamily="49" charset="0"/>
              <a:buChar char="o"/>
            </a:pPr>
            <a:r>
              <a:rPr lang="fr-FR" dirty="0" smtClean="0"/>
              <a:t> neutron </a:t>
            </a:r>
            <a:r>
              <a:rPr lang="fr-FR" dirty="0" err="1" smtClean="0"/>
              <a:t>imaging</a:t>
            </a:r>
            <a:r>
              <a:rPr lang="fr-FR" dirty="0" smtClean="0"/>
              <a:t> (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selectivity</a:t>
            </a:r>
            <a:r>
              <a:rPr lang="fr-FR" dirty="0" smtClean="0"/>
              <a:t>)</a:t>
            </a:r>
          </a:p>
          <a:p>
            <a:pPr marL="622300" lvl="1" indent="-177800">
              <a:buFont typeface="Courier New" pitchFamily="49" charset="0"/>
              <a:buChar char="o"/>
            </a:pPr>
            <a:r>
              <a:rPr lang="fr-FR" dirty="0" smtClean="0"/>
              <a:t> voltage </a:t>
            </a:r>
            <a:r>
              <a:rPr lang="fr-FR" dirty="0" err="1" smtClean="0"/>
              <a:t>divider</a:t>
            </a:r>
            <a:r>
              <a:rPr lang="fr-FR" dirty="0" smtClean="0"/>
              <a:t> for </a:t>
            </a:r>
            <a:r>
              <a:rPr lang="fr-FR" dirty="0" err="1" smtClean="0"/>
              <a:t>small</a:t>
            </a:r>
            <a:r>
              <a:rPr lang="fr-FR" dirty="0" smtClean="0"/>
              <a:t> BaF2 </a:t>
            </a:r>
            <a:r>
              <a:rPr lang="fr-FR" dirty="0" err="1" smtClean="0"/>
              <a:t>crystals</a:t>
            </a: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short</a:t>
            </a:r>
          </a:p>
          <a:p>
            <a:pPr marL="622300" lvl="1" indent="-177800"/>
            <a:r>
              <a:rPr lang="fr-FR" dirty="0" smtClean="0"/>
              <a:t>     time close to the </a:t>
            </a:r>
            <a:r>
              <a:rPr lang="el-GR" dirty="0" smtClean="0"/>
              <a:t>γ</a:t>
            </a:r>
            <a:r>
              <a:rPr lang="fr-FR" dirty="0" smtClean="0"/>
              <a:t>-flash</a:t>
            </a:r>
          </a:p>
          <a:p>
            <a:pPr marL="622300" lvl="1" indent="-177800">
              <a:buFont typeface="Courier New" pitchFamily="49" charset="0"/>
              <a:buChar char="o"/>
            </a:pPr>
            <a:r>
              <a:rPr lang="fr-FR" dirty="0" smtClean="0"/>
              <a:t> </a:t>
            </a:r>
            <a:r>
              <a:rPr lang="fr-FR" dirty="0" err="1" smtClean="0"/>
              <a:t>fast</a:t>
            </a:r>
            <a:r>
              <a:rPr lang="fr-FR" dirty="0" smtClean="0"/>
              <a:t> localisation on </a:t>
            </a:r>
            <a:r>
              <a:rPr lang="fr-FR" dirty="0" err="1" smtClean="0"/>
              <a:t>PPACs</a:t>
            </a:r>
            <a:r>
              <a:rPr lang="fr-FR" dirty="0" smtClean="0"/>
              <a:t> for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fission</a:t>
            </a:r>
          </a:p>
          <a:p>
            <a:pPr marL="622300" lvl="1" indent="-177800">
              <a:buFont typeface="Courier New" pitchFamily="49" charset="0"/>
              <a:buChar char="o"/>
            </a:pPr>
            <a:r>
              <a:rPr lang="fr-FR" dirty="0" smtClean="0"/>
              <a:t> </a:t>
            </a:r>
            <a:r>
              <a:rPr lang="fr-FR" dirty="0" err="1" smtClean="0"/>
              <a:t>switch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 </a:t>
            </a:r>
            <a:r>
              <a:rPr lang="el-GR" dirty="0" smtClean="0"/>
              <a:t>γ</a:t>
            </a:r>
            <a:r>
              <a:rPr lang="fr-FR" dirty="0" smtClean="0"/>
              <a:t>-flash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  <p:pic>
        <p:nvPicPr>
          <p:cNvPr id="5" name="Image 4" descr="1920px-Logo-Goethe-University-Frankfurt-am-Mai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2780928"/>
            <a:ext cx="1189578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461</Words>
  <Application>Microsoft Office PowerPoint</Application>
  <PresentationFormat>Affichage à l'écran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Tassan-Got</dc:creator>
  <cp:lastModifiedBy>Laurent tassan-Got</cp:lastModifiedBy>
  <cp:revision>86</cp:revision>
  <dcterms:created xsi:type="dcterms:W3CDTF">2017-11-07T15:45:37Z</dcterms:created>
  <dcterms:modified xsi:type="dcterms:W3CDTF">2018-06-27T06:36:45Z</dcterms:modified>
</cp:coreProperties>
</file>