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5"/>
  </p:notesMasterIdLst>
  <p:sldIdLst>
    <p:sldId id="265" r:id="rId2"/>
    <p:sldId id="469" r:id="rId3"/>
    <p:sldId id="474" r:id="rId4"/>
    <p:sldId id="465" r:id="rId5"/>
    <p:sldId id="483" r:id="rId6"/>
    <p:sldId id="476" r:id="rId7"/>
    <p:sldId id="489" r:id="rId8"/>
    <p:sldId id="487" r:id="rId9"/>
    <p:sldId id="488" r:id="rId10"/>
    <p:sldId id="490" r:id="rId11"/>
    <p:sldId id="491" r:id="rId12"/>
    <p:sldId id="492" r:id="rId13"/>
    <p:sldId id="493" r:id="rId14"/>
    <p:sldId id="494" r:id="rId15"/>
    <p:sldId id="495" r:id="rId16"/>
    <p:sldId id="497" r:id="rId17"/>
    <p:sldId id="500" r:id="rId18"/>
    <p:sldId id="484" r:id="rId19"/>
    <p:sldId id="499" r:id="rId20"/>
    <p:sldId id="498" r:id="rId21"/>
    <p:sldId id="502" r:id="rId22"/>
    <p:sldId id="501" r:id="rId23"/>
    <p:sldId id="280" r:id="rId24"/>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799" autoAdjust="0"/>
    <p:restoredTop sz="94660"/>
  </p:normalViewPr>
  <p:slideViewPr>
    <p:cSldViewPr>
      <p:cViewPr varScale="1">
        <p:scale>
          <a:sx n="108" d="100"/>
          <a:sy n="108" d="100"/>
        </p:scale>
        <p:origin x="192" y="688"/>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5300"/>
          </a:xfrm>
          <a:prstGeom prst="rect">
            <a:avLst/>
          </a:prstGeom>
        </p:spPr>
        <p:txBody>
          <a:bodyPr vert="horz" lIns="91440" tIns="45720" rIns="91440" bIns="45720" rtlCol="0"/>
          <a:lstStyle>
            <a:lvl1pPr algn="r">
              <a:defRPr sz="1200"/>
            </a:lvl1pPr>
          </a:lstStyle>
          <a:p>
            <a:fld id="{70DE6E00-832A-465F-9B44-BB4B80F2A769}" type="datetimeFigureOut">
              <a:rPr lang="en-GB" smtClean="0"/>
              <a:t>27/06/2018</a:t>
            </a:fld>
            <a:endParaRPr lang="en-GB"/>
          </a:p>
        </p:txBody>
      </p:sp>
      <p:sp>
        <p:nvSpPr>
          <p:cNvPr id="4" name="Slide Image Placeholder 3"/>
          <p:cNvSpPr>
            <a:spLocks noGrp="1" noRot="1" noChangeAspect="1"/>
          </p:cNvSpPr>
          <p:nvPr>
            <p:ph type="sldImg" idx="2"/>
          </p:nvPr>
        </p:nvSpPr>
        <p:spPr>
          <a:xfrm>
            <a:off x="1177925" y="1233488"/>
            <a:ext cx="444182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51388"/>
            <a:ext cx="5438775" cy="38877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63"/>
            <a:ext cx="2946400" cy="4953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377363"/>
            <a:ext cx="2946400" cy="495300"/>
          </a:xfrm>
          <a:prstGeom prst="rect">
            <a:avLst/>
          </a:prstGeom>
        </p:spPr>
        <p:txBody>
          <a:bodyPr vert="horz" lIns="91440" tIns="45720" rIns="91440" bIns="45720" rtlCol="0" anchor="b"/>
          <a:lstStyle>
            <a:lvl1pPr algn="r">
              <a:defRPr sz="1200"/>
            </a:lvl1pPr>
          </a:lstStyle>
          <a:p>
            <a:fld id="{DD2A321E-EB7F-4E0A-8927-AEB10E2611B1}" type="slidenum">
              <a:rPr lang="en-GB" smtClean="0"/>
              <a:t>‹#›</a:t>
            </a:fld>
            <a:endParaRPr lang="en-GB"/>
          </a:p>
        </p:txBody>
      </p:sp>
    </p:spTree>
    <p:extLst>
      <p:ext uri="{BB962C8B-B14F-4D97-AF65-F5344CB8AC3E}">
        <p14:creationId xmlns:p14="http://schemas.microsoft.com/office/powerpoint/2010/main" val="12424289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pic>
        <p:nvPicPr>
          <p:cNvPr id="3"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97365941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6/27/18</a:t>
            </a:fld>
            <a:endParaRPr lang="en-US"/>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839296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6/27/18</a:t>
            </a:fld>
            <a:endParaRPr lang="en-US"/>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8065014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6/27/18</a:t>
            </a:fld>
            <a:endParaRPr lang="en-US"/>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3102456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_Diapositive de titre">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777802100"/>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49288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_Diapositive de titre">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1238718879"/>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4_Diapositive de titre">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435611395"/>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5_Diapositive de titre">
    <p:spTree>
      <p:nvGrpSpPr>
        <p:cNvPr id="1" name=""/>
        <p:cNvGrpSpPr/>
        <p:nvPr/>
      </p:nvGrpSpPr>
      <p:grpSpPr>
        <a:xfrm>
          <a:off x="0" y="0"/>
          <a:ext cx="0" cy="0"/>
          <a:chOff x="0" y="0"/>
          <a:chExt cx="0" cy="0"/>
        </a:xfrm>
      </p:grpSpPr>
      <p:pic>
        <p:nvPicPr>
          <p:cNvPr id="2" name="Picture 1" descr="LogoOutline.ai"/>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59455767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6_Diapositive de titre">
    <p:spTree>
      <p:nvGrpSpPr>
        <p:cNvPr id="1" name=""/>
        <p:cNvGrpSpPr/>
        <p:nvPr/>
      </p:nvGrpSpPr>
      <p:grpSpPr>
        <a:xfrm>
          <a:off x="0" y="0"/>
          <a:ext cx="0" cy="0"/>
          <a:chOff x="0" y="0"/>
          <a:chExt cx="0" cy="0"/>
        </a:xfrm>
      </p:grpSpPr>
      <p:pic>
        <p:nvPicPr>
          <p:cNvPr id="3" name="Image 2" descr="logoBadgeWeb.eps"/>
          <p:cNvPicPr>
            <a:picLocks noChangeAspect="1"/>
          </p:cNvPicPr>
          <p:nvPr/>
        </p:nvPicPr>
        <p:blipFill rotWithShape="1">
          <a:blip r:embed="rId2">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629086341"/>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6/27/18</a:t>
            </a:fld>
            <a:endParaRPr lang="en-US"/>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8141492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629879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6/27/18</a:t>
            </a:fld>
            <a:endParaRPr lang="en-US"/>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4327339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6/27/18</a:t>
            </a:fld>
            <a:endParaRPr lang="en-US"/>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676544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6/27/18</a:t>
            </a:fld>
            <a:endParaRPr lang="en-US"/>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754683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6/27/18</a:t>
            </a:fld>
            <a:endParaRPr lang="en-US"/>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pic>
        <p:nvPicPr>
          <p:cNvPr id="10" name="Image 9" descr="bande-02.eps"/>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Tree>
    <p:extLst>
      <p:ext uri="{BB962C8B-B14F-4D97-AF65-F5344CB8AC3E}">
        <p14:creationId xmlns:p14="http://schemas.microsoft.com/office/powerpoint/2010/main" val="398527299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60" r:id="rId15"/>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33.gif"/></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35.png"/><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39.png"/><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40.gif"/></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43.jpe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1.jpe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5.png"/><Relationship Id="rId7" Type="http://schemas.openxmlformats.org/officeDocument/2006/relationships/image" Target="../media/image15.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21.jpeg"/><Relationship Id="rId13" Type="http://schemas.openxmlformats.org/officeDocument/2006/relationships/image" Target="../media/image26.png"/><Relationship Id="rId3" Type="http://schemas.openxmlformats.org/officeDocument/2006/relationships/image" Target="../media/image5.png"/><Relationship Id="rId7" Type="http://schemas.openxmlformats.org/officeDocument/2006/relationships/image" Target="../media/image20.jpeg"/><Relationship Id="rId12" Type="http://schemas.openxmlformats.org/officeDocument/2006/relationships/image" Target="../media/image25.jpeg"/><Relationship Id="rId2" Type="http://schemas.openxmlformats.org/officeDocument/2006/relationships/image" Target="../media/image6.png"/><Relationship Id="rId16" Type="http://schemas.openxmlformats.org/officeDocument/2006/relationships/image" Target="../media/image28.jpeg"/><Relationship Id="rId1" Type="http://schemas.openxmlformats.org/officeDocument/2006/relationships/slideLayout" Target="../slideLayouts/slideLayout7.xml"/><Relationship Id="rId6" Type="http://schemas.openxmlformats.org/officeDocument/2006/relationships/image" Target="../media/image19.jpeg"/><Relationship Id="rId11" Type="http://schemas.openxmlformats.org/officeDocument/2006/relationships/image" Target="../media/image24.jpeg"/><Relationship Id="rId5" Type="http://schemas.openxmlformats.org/officeDocument/2006/relationships/image" Target="../media/image18.png"/><Relationship Id="rId15" Type="http://schemas.openxmlformats.org/officeDocument/2006/relationships/image" Target="../media/image27.jpeg"/><Relationship Id="rId10" Type="http://schemas.openxmlformats.org/officeDocument/2006/relationships/image" Target="../media/image23.jpeg"/><Relationship Id="rId4" Type="http://schemas.openxmlformats.org/officeDocument/2006/relationships/image" Target="../media/image17.jpeg"/><Relationship Id="rId9" Type="http://schemas.openxmlformats.org/officeDocument/2006/relationships/image" Target="../media/image22.jpeg"/><Relationship Id="rId1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29.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145329" y="1219200"/>
            <a:ext cx="8915400" cy="3047999"/>
          </a:xfrm>
        </p:spPr>
        <p:txBody>
          <a:bodyPr>
            <a:normAutofit/>
          </a:bodyPr>
          <a:lstStyle/>
          <a:p>
            <a:pPr algn="ctr"/>
            <a:r>
              <a:rPr lang="en-US" sz="4000" b="1" dirty="0"/>
              <a:t>HIE-ISOLDE Status Report</a:t>
            </a:r>
            <a:endParaRPr lang="en-GB" sz="4000" dirty="0"/>
          </a:p>
        </p:txBody>
      </p:sp>
      <p:sp>
        <p:nvSpPr>
          <p:cNvPr id="3" name="Subtitle 2"/>
          <p:cNvSpPr>
            <a:spLocks noGrp="1"/>
          </p:cNvSpPr>
          <p:nvPr>
            <p:ph type="subTitle" idx="1"/>
          </p:nvPr>
        </p:nvSpPr>
        <p:spPr>
          <a:xfrm>
            <a:off x="2209800" y="5611458"/>
            <a:ext cx="6850929" cy="609600"/>
          </a:xfrm>
        </p:spPr>
        <p:txBody>
          <a:bodyPr>
            <a:normAutofit/>
          </a:bodyPr>
          <a:lstStyle/>
          <a:p>
            <a:pPr algn="l"/>
            <a:r>
              <a:rPr lang="en-GB" sz="1600" dirty="0">
                <a:solidFill>
                  <a:schemeClr val="tx1"/>
                </a:solidFill>
              </a:rPr>
              <a:t>Y. Kadi, W. </a:t>
            </a:r>
            <a:r>
              <a:rPr lang="en-GB" sz="1600" dirty="0" err="1">
                <a:solidFill>
                  <a:schemeClr val="tx1"/>
                </a:solidFill>
              </a:rPr>
              <a:t>Venturini</a:t>
            </a:r>
            <a:r>
              <a:rPr lang="en-GB" sz="1600" dirty="0">
                <a:solidFill>
                  <a:schemeClr val="tx1"/>
                </a:solidFill>
              </a:rPr>
              <a:t> </a:t>
            </a:r>
            <a:r>
              <a:rPr lang="en-GB" sz="1600" dirty="0" err="1">
                <a:solidFill>
                  <a:schemeClr val="tx1"/>
                </a:solidFill>
              </a:rPr>
              <a:t>Delsolaro</a:t>
            </a:r>
            <a:r>
              <a:rPr lang="en-GB" sz="1600" dirty="0">
                <a:solidFill>
                  <a:schemeClr val="tx1"/>
                </a:solidFill>
              </a:rPr>
              <a:t>, O. </a:t>
            </a:r>
            <a:r>
              <a:rPr lang="en-GB" sz="1600" dirty="0" err="1">
                <a:solidFill>
                  <a:schemeClr val="tx1"/>
                </a:solidFill>
              </a:rPr>
              <a:t>Pirotte</a:t>
            </a:r>
            <a:r>
              <a:rPr lang="en-GB" sz="1600" dirty="0">
                <a:solidFill>
                  <a:schemeClr val="tx1"/>
                </a:solidFill>
              </a:rPr>
              <a:t>, J.A. Rodriguez, E. </a:t>
            </a:r>
            <a:r>
              <a:rPr lang="en-GB" sz="1600" dirty="0" err="1">
                <a:solidFill>
                  <a:schemeClr val="tx1"/>
                </a:solidFill>
              </a:rPr>
              <a:t>Siesling</a:t>
            </a:r>
            <a:br>
              <a:rPr lang="en-GB" sz="1600" dirty="0">
                <a:solidFill>
                  <a:schemeClr val="tx1"/>
                </a:solidFill>
              </a:rPr>
            </a:br>
            <a:r>
              <a:rPr lang="en-GB" sz="1600" dirty="0">
                <a:solidFill>
                  <a:schemeClr val="tx1"/>
                </a:solidFill>
              </a:rPr>
              <a:t>for the HIE-ISOLDE project team</a:t>
            </a:r>
          </a:p>
        </p:txBody>
      </p:sp>
      <p:pic>
        <p:nvPicPr>
          <p:cNvPr id="7" name="Picture 6"/>
          <p:cNvPicPr>
            <a:picLocks noChangeAspect="1"/>
          </p:cNvPicPr>
          <p:nvPr/>
        </p:nvPicPr>
        <p:blipFill>
          <a:blip r:embed="rId2"/>
          <a:stretch>
            <a:fillRect/>
          </a:stretch>
        </p:blipFill>
        <p:spPr>
          <a:xfrm>
            <a:off x="8260984" y="15810"/>
            <a:ext cx="880432" cy="878306"/>
          </a:xfrm>
          <a:prstGeom prst="rect">
            <a:avLst/>
          </a:prstGeom>
        </p:spPr>
      </p:pic>
      <p:pic>
        <p:nvPicPr>
          <p:cNvPr id="5" name="Picture 4"/>
          <p:cNvPicPr>
            <a:picLocks noChangeAspect="1"/>
          </p:cNvPicPr>
          <p:nvPr/>
        </p:nvPicPr>
        <p:blipFill>
          <a:blip r:embed="rId3"/>
          <a:stretch>
            <a:fillRect/>
          </a:stretch>
        </p:blipFill>
        <p:spPr>
          <a:xfrm>
            <a:off x="0" y="6469637"/>
            <a:ext cx="1238864" cy="378127"/>
          </a:xfrm>
          <a:prstGeom prst="rect">
            <a:avLst/>
          </a:prstGeom>
        </p:spPr>
      </p:pic>
    </p:spTree>
    <p:extLst>
      <p:ext uri="{BB962C8B-B14F-4D97-AF65-F5344CB8AC3E}">
        <p14:creationId xmlns:p14="http://schemas.microsoft.com/office/powerpoint/2010/main" val="6772912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6469637"/>
            <a:ext cx="1238864" cy="378127"/>
          </a:xfrm>
          <a:prstGeom prst="rect">
            <a:avLst/>
          </a:prstGeom>
        </p:spPr>
      </p:pic>
      <p:sp>
        <p:nvSpPr>
          <p:cNvPr id="16" name="Title 1"/>
          <p:cNvSpPr txBox="1">
            <a:spLocks/>
          </p:cNvSpPr>
          <p:nvPr/>
        </p:nvSpPr>
        <p:spPr>
          <a:xfrm>
            <a:off x="381000" y="30403"/>
            <a:ext cx="8077200"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600" u="sng" dirty="0"/>
              <a:t>Survey Smoothing campaign</a:t>
            </a:r>
            <a:endParaRPr lang="en-US" sz="3600" u="sng" dirty="0"/>
          </a:p>
        </p:txBody>
      </p:sp>
      <p:pic>
        <p:nvPicPr>
          <p:cNvPr id="17" name="Picture 16"/>
          <p:cNvPicPr>
            <a:picLocks noChangeAspect="1"/>
          </p:cNvPicPr>
          <p:nvPr/>
        </p:nvPicPr>
        <p:blipFill>
          <a:blip r:embed="rId3"/>
          <a:stretch>
            <a:fillRect/>
          </a:stretch>
        </p:blipFill>
        <p:spPr>
          <a:xfrm>
            <a:off x="8260984" y="15810"/>
            <a:ext cx="880432" cy="878306"/>
          </a:xfrm>
          <a:prstGeom prst="rect">
            <a:avLst/>
          </a:prstGeom>
        </p:spPr>
      </p:pic>
      <p:sp>
        <p:nvSpPr>
          <p:cNvPr id="12" name="Rectangle 11">
            <a:extLst>
              <a:ext uri="{FF2B5EF4-FFF2-40B4-BE49-F238E27FC236}">
                <a16:creationId xmlns:a16="http://schemas.microsoft.com/office/drawing/2014/main" id="{4F007BD0-8498-B749-B61C-A89DA9E525FC}"/>
              </a:ext>
            </a:extLst>
          </p:cNvPr>
          <p:cNvSpPr/>
          <p:nvPr/>
        </p:nvSpPr>
        <p:spPr>
          <a:xfrm>
            <a:off x="3087149" y="4499897"/>
            <a:ext cx="101086" cy="22723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3B3A5EF8-3523-7843-8AB0-A44534D0446F}"/>
              </a:ext>
            </a:extLst>
          </p:cNvPr>
          <p:cNvSpPr txBox="1"/>
          <p:nvPr/>
        </p:nvSpPr>
        <p:spPr>
          <a:xfrm>
            <a:off x="457200" y="648264"/>
            <a:ext cx="7545247" cy="3293209"/>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Tx/>
              <a:buChar char="-"/>
            </a:pPr>
            <a:r>
              <a:rPr lang="en-US" sz="1600" dirty="0"/>
              <a:t>Hall and HEBT survey measurements outside the tunnel were done during CM4 hardware commissioning, the first half of May</a:t>
            </a:r>
          </a:p>
          <a:p>
            <a:pPr marL="285750" indent="-285750">
              <a:buFontTx/>
              <a:buChar char="-"/>
            </a:pPr>
            <a:r>
              <a:rPr lang="en-US" sz="1600" dirty="0"/>
              <a:t>CM’s and XT00 inside the tunnel were measured during a 2 day stop of the RF</a:t>
            </a:r>
          </a:p>
          <a:p>
            <a:pPr marL="285750" indent="-285750">
              <a:buFontTx/>
              <a:buChar char="-"/>
            </a:pPr>
            <a:r>
              <a:rPr lang="en-US" sz="1600" dirty="0"/>
              <a:t>After calculations all appeared to be within tolerances. It was decided to only do a radial correction on CM3 and a tilt correction for the first dipole in XT03 (XT03.MB.0100). Best-fit line for the CM’s is biased by the solenoids. For the XT lines the goal is to keep the RMS misalignment of the quads to about 0.2 mm and tilt of the dipoles below 0.2 </a:t>
            </a:r>
            <a:r>
              <a:rPr lang="en-US" sz="1600" dirty="0" err="1"/>
              <a:t>mrad</a:t>
            </a:r>
            <a:r>
              <a:rPr lang="en-US" sz="1600" dirty="0"/>
              <a:t>.</a:t>
            </a:r>
          </a:p>
          <a:p>
            <a:pPr marL="285750" indent="-285750">
              <a:buFontTx/>
              <a:buChar char="-"/>
            </a:pPr>
            <a:r>
              <a:rPr lang="en-US" sz="1600" dirty="0"/>
              <a:t>Survey observed seasonal deformation of the cavern hall/survey network of 0.3mm/10m in horizontal direction (expansion in summer) and a difference in vertical direction (going up in winter)</a:t>
            </a:r>
          </a:p>
          <a:p>
            <a:pPr marL="285750" indent="-285750">
              <a:buFontTx/>
              <a:buChar char="-"/>
            </a:pPr>
            <a:r>
              <a:rPr lang="en-US" sz="1600" dirty="0"/>
              <a:t>The opportunity was used to scan several areas around the REX LINAC for future REX </a:t>
            </a:r>
            <a:r>
              <a:rPr lang="en-US" sz="1600" dirty="0" err="1"/>
              <a:t>Dbox</a:t>
            </a:r>
            <a:r>
              <a:rPr lang="en-US" sz="1600" dirty="0"/>
              <a:t> installation</a:t>
            </a:r>
          </a:p>
        </p:txBody>
      </p:sp>
      <p:pic>
        <p:nvPicPr>
          <p:cNvPr id="2" name="Picture 1"/>
          <p:cNvPicPr>
            <a:picLocks noChangeAspect="1"/>
          </p:cNvPicPr>
          <p:nvPr/>
        </p:nvPicPr>
        <p:blipFill>
          <a:blip r:embed="rId4"/>
          <a:stretch>
            <a:fillRect/>
          </a:stretch>
        </p:blipFill>
        <p:spPr>
          <a:xfrm>
            <a:off x="1161477" y="4181078"/>
            <a:ext cx="3851343" cy="2288559"/>
          </a:xfrm>
          <a:prstGeom prst="rect">
            <a:avLst/>
          </a:prstGeom>
          <a:ln>
            <a:solidFill>
              <a:schemeClr val="bg2">
                <a:lumMod val="10000"/>
              </a:schemeClr>
            </a:solidFill>
          </a:ln>
        </p:spPr>
      </p:pic>
      <p:pic>
        <p:nvPicPr>
          <p:cNvPr id="4" name="Picture 3"/>
          <p:cNvPicPr>
            <a:picLocks noChangeAspect="1"/>
          </p:cNvPicPr>
          <p:nvPr/>
        </p:nvPicPr>
        <p:blipFill>
          <a:blip r:embed="rId5"/>
          <a:stretch>
            <a:fillRect/>
          </a:stretch>
        </p:blipFill>
        <p:spPr>
          <a:xfrm>
            <a:off x="4797986" y="3733800"/>
            <a:ext cx="3925293" cy="2688557"/>
          </a:xfrm>
          <a:prstGeom prst="rect">
            <a:avLst/>
          </a:prstGeom>
          <a:ln>
            <a:solidFill>
              <a:schemeClr val="bg2">
                <a:lumMod val="10000"/>
              </a:schemeClr>
            </a:solidFill>
          </a:ln>
        </p:spPr>
      </p:pic>
      <p:sp>
        <p:nvSpPr>
          <p:cNvPr id="24" name="TextBox 23">
            <a:extLst>
              <a:ext uri="{FF2B5EF4-FFF2-40B4-BE49-F238E27FC236}">
                <a16:creationId xmlns:a16="http://schemas.microsoft.com/office/drawing/2014/main" id="{CDADDE5D-BBF8-E842-91CE-ED663B6B9344}"/>
              </a:ext>
            </a:extLst>
          </p:cNvPr>
          <p:cNvSpPr txBox="1"/>
          <p:nvPr/>
        </p:nvSpPr>
        <p:spPr>
          <a:xfrm>
            <a:off x="1676400" y="6469637"/>
            <a:ext cx="2091423" cy="276999"/>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dirty="0"/>
              <a:t>Survey results 25.05.2018</a:t>
            </a:r>
          </a:p>
        </p:txBody>
      </p:sp>
      <p:sp>
        <p:nvSpPr>
          <p:cNvPr id="10" name="Subtitle 2">
            <a:extLst>
              <a:ext uri="{FF2B5EF4-FFF2-40B4-BE49-F238E27FC236}">
                <a16:creationId xmlns:a16="http://schemas.microsoft.com/office/drawing/2014/main" id="{D8D22D80-7D7E-724F-B8C8-DEEAE2FA2485}"/>
              </a:ext>
            </a:extLst>
          </p:cNvPr>
          <p:cNvSpPr txBox="1">
            <a:spLocks/>
          </p:cNvSpPr>
          <p:nvPr/>
        </p:nvSpPr>
        <p:spPr>
          <a:xfrm>
            <a:off x="5410200" y="6469637"/>
            <a:ext cx="3755571" cy="3781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t>59</a:t>
            </a:r>
            <a:r>
              <a:rPr lang="en-US" sz="1200" baseline="30000" dirty="0"/>
              <a:t>th</a:t>
            </a:r>
            <a:r>
              <a:rPr lang="en-US" sz="1200" dirty="0"/>
              <a:t> Meeting of the INTC </a:t>
            </a:r>
            <a:r>
              <a:rPr lang="en-GB" sz="1200" dirty="0"/>
              <a:t>– June 27</a:t>
            </a:r>
            <a:r>
              <a:rPr lang="en-GB" sz="1200" baseline="30000" dirty="0"/>
              <a:t>th</a:t>
            </a:r>
            <a:r>
              <a:rPr lang="en-GB" sz="1200" dirty="0"/>
              <a:t> 2018</a:t>
            </a:r>
          </a:p>
        </p:txBody>
      </p:sp>
    </p:spTree>
    <p:extLst>
      <p:ext uri="{BB962C8B-B14F-4D97-AF65-F5344CB8AC3E}">
        <p14:creationId xmlns:p14="http://schemas.microsoft.com/office/powerpoint/2010/main" val="9539232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6469637"/>
            <a:ext cx="1238864" cy="378127"/>
          </a:xfrm>
          <a:prstGeom prst="rect">
            <a:avLst/>
          </a:prstGeom>
        </p:spPr>
      </p:pic>
      <p:sp>
        <p:nvSpPr>
          <p:cNvPr id="16" name="Title 1"/>
          <p:cNvSpPr txBox="1">
            <a:spLocks/>
          </p:cNvSpPr>
          <p:nvPr/>
        </p:nvSpPr>
        <p:spPr>
          <a:xfrm>
            <a:off x="381000" y="30403"/>
            <a:ext cx="8077200" cy="685800"/>
          </a:xfrm>
          <a:prstGeom prst="rect">
            <a:avLst/>
          </a:prstGeom>
        </p:spPr>
        <p:txBody>
          <a:bodyPr vert="horz" lIns="91440" tIns="45720" rIns="91440" bIns="45720" rtlCol="0" anchor="ctr">
            <a:normAutofit fontScale="6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600" u="sng" dirty="0" err="1"/>
              <a:t>Cavity</a:t>
            </a:r>
            <a:r>
              <a:rPr lang="de-DE" sz="3600" u="sng" dirty="0"/>
              <a:t> </a:t>
            </a:r>
            <a:r>
              <a:rPr lang="de-DE" sz="3600" u="sng" dirty="0" err="1"/>
              <a:t>Conditionning</a:t>
            </a:r>
            <a:r>
              <a:rPr lang="de-DE" sz="3600" u="sng" dirty="0"/>
              <a:t> </a:t>
            </a:r>
            <a:r>
              <a:rPr lang="de-DE" sz="3600" u="sng" dirty="0" err="1"/>
              <a:t>above</a:t>
            </a:r>
            <a:r>
              <a:rPr lang="de-DE" sz="3600" u="sng" dirty="0"/>
              <a:t> </a:t>
            </a:r>
            <a:r>
              <a:rPr lang="de-DE" sz="3600" u="sng" dirty="0" err="1"/>
              <a:t>Tc</a:t>
            </a:r>
            <a:r>
              <a:rPr lang="de-DE" sz="3600" u="sng" dirty="0"/>
              <a:t>: XLH3.CAV3 </a:t>
            </a:r>
            <a:r>
              <a:rPr lang="de-DE" sz="3600" u="sng" dirty="0" err="1"/>
              <a:t>anomaly</a:t>
            </a:r>
            <a:r>
              <a:rPr lang="de-DE" sz="3600" u="sng" dirty="0"/>
              <a:t> </a:t>
            </a:r>
            <a:endParaRPr lang="en-US" sz="3600" u="sng" dirty="0"/>
          </a:p>
        </p:txBody>
      </p:sp>
      <p:pic>
        <p:nvPicPr>
          <p:cNvPr id="17" name="Picture 16"/>
          <p:cNvPicPr>
            <a:picLocks noChangeAspect="1"/>
          </p:cNvPicPr>
          <p:nvPr/>
        </p:nvPicPr>
        <p:blipFill>
          <a:blip r:embed="rId3"/>
          <a:stretch>
            <a:fillRect/>
          </a:stretch>
        </p:blipFill>
        <p:spPr>
          <a:xfrm>
            <a:off x="8260984" y="15810"/>
            <a:ext cx="880432" cy="878306"/>
          </a:xfrm>
          <a:prstGeom prst="rect">
            <a:avLst/>
          </a:prstGeom>
        </p:spPr>
      </p:pic>
      <p:sp>
        <p:nvSpPr>
          <p:cNvPr id="12" name="Rectangle 11">
            <a:extLst>
              <a:ext uri="{FF2B5EF4-FFF2-40B4-BE49-F238E27FC236}">
                <a16:creationId xmlns:a16="http://schemas.microsoft.com/office/drawing/2014/main" id="{4F007BD0-8498-B749-B61C-A89DA9E525FC}"/>
              </a:ext>
            </a:extLst>
          </p:cNvPr>
          <p:cNvSpPr/>
          <p:nvPr/>
        </p:nvSpPr>
        <p:spPr>
          <a:xfrm>
            <a:off x="3087149" y="4499897"/>
            <a:ext cx="101086" cy="22723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Subtitle 2">
            <a:extLst>
              <a:ext uri="{FF2B5EF4-FFF2-40B4-BE49-F238E27FC236}">
                <a16:creationId xmlns:a16="http://schemas.microsoft.com/office/drawing/2014/main" id="{D8D22D80-7D7E-724F-B8C8-DEEAE2FA2485}"/>
              </a:ext>
            </a:extLst>
          </p:cNvPr>
          <p:cNvSpPr txBox="1">
            <a:spLocks/>
          </p:cNvSpPr>
          <p:nvPr/>
        </p:nvSpPr>
        <p:spPr>
          <a:xfrm>
            <a:off x="5410200" y="6469637"/>
            <a:ext cx="3755571" cy="3781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t>59</a:t>
            </a:r>
            <a:r>
              <a:rPr lang="en-US" sz="1200" baseline="30000" dirty="0"/>
              <a:t>th</a:t>
            </a:r>
            <a:r>
              <a:rPr lang="en-US" sz="1200" dirty="0"/>
              <a:t> Meeting of the INTC </a:t>
            </a:r>
            <a:r>
              <a:rPr lang="en-GB" sz="1200" dirty="0"/>
              <a:t>– June 27</a:t>
            </a:r>
            <a:r>
              <a:rPr lang="en-GB" sz="1200" baseline="30000" dirty="0"/>
              <a:t>th</a:t>
            </a:r>
            <a:r>
              <a:rPr lang="en-GB" sz="1200" dirty="0"/>
              <a:t> 2018</a:t>
            </a:r>
          </a:p>
        </p:txBody>
      </p:sp>
      <p:pic>
        <p:nvPicPr>
          <p:cNvPr id="11" name="Picture 10">
            <a:extLst>
              <a:ext uri="{FF2B5EF4-FFF2-40B4-BE49-F238E27FC236}">
                <a16:creationId xmlns:a16="http://schemas.microsoft.com/office/drawing/2014/main" id="{D43CE5AC-F18C-524A-BB3D-BAFDEECEA261}"/>
              </a:ext>
            </a:extLst>
          </p:cNvPr>
          <p:cNvPicPr>
            <a:picLocks noChangeAspect="1"/>
          </p:cNvPicPr>
          <p:nvPr/>
        </p:nvPicPr>
        <p:blipFill rotWithShape="1">
          <a:blip r:embed="rId4">
            <a:extLst>
              <a:ext uri="{28A0092B-C50C-407E-A947-70E740481C1C}">
                <a14:useLocalDpi xmlns:a14="http://schemas.microsoft.com/office/drawing/2010/main" val="0"/>
              </a:ext>
            </a:extLst>
          </a:blip>
          <a:srcRect l="7419" r="7738"/>
          <a:stretch/>
        </p:blipFill>
        <p:spPr>
          <a:xfrm>
            <a:off x="4343401" y="1620259"/>
            <a:ext cx="4724399" cy="3657600"/>
          </a:xfrm>
          <a:prstGeom prst="rect">
            <a:avLst/>
          </a:prstGeom>
        </p:spPr>
      </p:pic>
      <p:sp>
        <p:nvSpPr>
          <p:cNvPr id="13" name="Content Placeholder 2">
            <a:extLst>
              <a:ext uri="{FF2B5EF4-FFF2-40B4-BE49-F238E27FC236}">
                <a16:creationId xmlns:a16="http://schemas.microsoft.com/office/drawing/2014/main" id="{2640102D-F666-7C46-86E4-E0FC295ABA74}"/>
              </a:ext>
            </a:extLst>
          </p:cNvPr>
          <p:cNvSpPr>
            <a:spLocks noGrp="1"/>
          </p:cNvSpPr>
          <p:nvPr>
            <p:ph idx="1"/>
          </p:nvPr>
        </p:nvSpPr>
        <p:spPr>
          <a:xfrm>
            <a:off x="0" y="1379537"/>
            <a:ext cx="4495799" cy="4868863"/>
          </a:xfrm>
        </p:spPr>
        <p:txBody>
          <a:bodyPr>
            <a:normAutofit/>
          </a:bodyPr>
          <a:lstStyle/>
          <a:p>
            <a:r>
              <a:rPr lang="en-GB" sz="2000" dirty="0">
                <a:latin typeface="Arial" panose="020B0604020202020204" pitchFamily="34" charset="0"/>
                <a:cs typeface="Arial" panose="020B0604020202020204" pitchFamily="34" charset="0"/>
              </a:rPr>
              <a:t>After cool down to 200 K it turned out, it is not possible to inject power into Cavity 3 of CM4</a:t>
            </a:r>
          </a:p>
          <a:p>
            <a:r>
              <a:rPr lang="en-GB" sz="2000" dirty="0">
                <a:latin typeface="Arial" panose="020B0604020202020204" pitchFamily="34" charset="0"/>
                <a:cs typeface="Arial" panose="020B0604020202020204" pitchFamily="34" charset="0"/>
              </a:rPr>
              <a:t>Warm measurement were normal</a:t>
            </a:r>
          </a:p>
          <a:p>
            <a:r>
              <a:rPr lang="en-GB" sz="2000" dirty="0">
                <a:latin typeface="Arial" panose="020B0604020202020204" pitchFamily="34" charset="0"/>
                <a:cs typeface="Arial" panose="020B0604020202020204" pitchFamily="34" charset="0"/>
              </a:rPr>
              <a:t>Investigations narrowed down the problem to the connection to the fundamental power coupler</a:t>
            </a:r>
          </a:p>
          <a:p>
            <a:r>
              <a:rPr lang="en-GB" sz="2000" dirty="0">
                <a:solidFill>
                  <a:srgbClr val="FF0000"/>
                </a:solidFill>
                <a:latin typeface="Arial" panose="020B0604020202020204" pitchFamily="34" charset="0"/>
                <a:cs typeface="Arial" panose="020B0604020202020204" pitchFamily="34" charset="0"/>
              </a:rPr>
              <a:t>We decided not to put power in this cavity: the risk is to contaminate the whole cryomodule in case of release of material in the common vacuum</a:t>
            </a:r>
          </a:p>
          <a:p>
            <a:endParaRPr lang="en-GB" sz="2000" dirty="0">
              <a:latin typeface="Arial" panose="020B0604020202020204" pitchFamily="34" charset="0"/>
              <a:cs typeface="Arial" panose="020B0604020202020204" pitchFamily="34" charset="0"/>
            </a:endParaRPr>
          </a:p>
          <a:p>
            <a:pPr marL="0" indent="0">
              <a:buNone/>
            </a:pPr>
            <a:endParaRPr lang="en-GB" sz="2000" dirty="0">
              <a:latin typeface="Arial" panose="020B0604020202020204" pitchFamily="34" charset="0"/>
              <a:cs typeface="Arial" panose="020B0604020202020204" pitchFamily="34" charset="0"/>
            </a:endParaRPr>
          </a:p>
          <a:p>
            <a:endParaRPr lang="en-GB"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457155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6469637"/>
            <a:ext cx="1238864" cy="378127"/>
          </a:xfrm>
          <a:prstGeom prst="rect">
            <a:avLst/>
          </a:prstGeom>
        </p:spPr>
      </p:pic>
      <p:sp>
        <p:nvSpPr>
          <p:cNvPr id="16" name="Title 1"/>
          <p:cNvSpPr txBox="1">
            <a:spLocks/>
          </p:cNvSpPr>
          <p:nvPr/>
        </p:nvSpPr>
        <p:spPr>
          <a:xfrm>
            <a:off x="381000" y="30403"/>
            <a:ext cx="8077200"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600" u="sng" dirty="0"/>
              <a:t>SC </a:t>
            </a:r>
            <a:r>
              <a:rPr lang="de-DE" sz="3600" u="sng" dirty="0" err="1"/>
              <a:t>Cavitiy</a:t>
            </a:r>
            <a:r>
              <a:rPr lang="de-DE" sz="3600" u="sng" dirty="0"/>
              <a:t> Performance</a:t>
            </a:r>
            <a:endParaRPr lang="en-US" sz="3600" u="sng" dirty="0"/>
          </a:p>
        </p:txBody>
      </p:sp>
      <p:pic>
        <p:nvPicPr>
          <p:cNvPr id="17" name="Picture 16"/>
          <p:cNvPicPr>
            <a:picLocks noChangeAspect="1"/>
          </p:cNvPicPr>
          <p:nvPr/>
        </p:nvPicPr>
        <p:blipFill>
          <a:blip r:embed="rId3"/>
          <a:stretch>
            <a:fillRect/>
          </a:stretch>
        </p:blipFill>
        <p:spPr>
          <a:xfrm>
            <a:off x="8260984" y="15810"/>
            <a:ext cx="880432" cy="878306"/>
          </a:xfrm>
          <a:prstGeom prst="rect">
            <a:avLst/>
          </a:prstGeom>
        </p:spPr>
      </p:pic>
      <p:sp>
        <p:nvSpPr>
          <p:cNvPr id="12" name="Rectangle 11">
            <a:extLst>
              <a:ext uri="{FF2B5EF4-FFF2-40B4-BE49-F238E27FC236}">
                <a16:creationId xmlns:a16="http://schemas.microsoft.com/office/drawing/2014/main" id="{4F007BD0-8498-B749-B61C-A89DA9E525FC}"/>
              </a:ext>
            </a:extLst>
          </p:cNvPr>
          <p:cNvSpPr/>
          <p:nvPr/>
        </p:nvSpPr>
        <p:spPr>
          <a:xfrm>
            <a:off x="3087149" y="4499897"/>
            <a:ext cx="101086" cy="22723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Subtitle 2">
            <a:extLst>
              <a:ext uri="{FF2B5EF4-FFF2-40B4-BE49-F238E27FC236}">
                <a16:creationId xmlns:a16="http://schemas.microsoft.com/office/drawing/2014/main" id="{D8D22D80-7D7E-724F-B8C8-DEEAE2FA2485}"/>
              </a:ext>
            </a:extLst>
          </p:cNvPr>
          <p:cNvSpPr txBox="1">
            <a:spLocks/>
          </p:cNvSpPr>
          <p:nvPr/>
        </p:nvSpPr>
        <p:spPr>
          <a:xfrm>
            <a:off x="5410200" y="6469637"/>
            <a:ext cx="3755571" cy="3781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t>59</a:t>
            </a:r>
            <a:r>
              <a:rPr lang="en-US" sz="1200" baseline="30000" dirty="0"/>
              <a:t>th</a:t>
            </a:r>
            <a:r>
              <a:rPr lang="en-US" sz="1200" dirty="0"/>
              <a:t> Meeting of the INTC </a:t>
            </a:r>
            <a:r>
              <a:rPr lang="en-GB" sz="1200" dirty="0"/>
              <a:t>– June 27</a:t>
            </a:r>
            <a:r>
              <a:rPr lang="en-GB" sz="1200" baseline="30000" dirty="0"/>
              <a:t>th</a:t>
            </a:r>
            <a:r>
              <a:rPr lang="en-GB" sz="1200" dirty="0"/>
              <a:t> 2018</a:t>
            </a:r>
          </a:p>
        </p:txBody>
      </p:sp>
      <p:sp>
        <p:nvSpPr>
          <p:cNvPr id="13" name="TextBox 12">
            <a:extLst>
              <a:ext uri="{FF2B5EF4-FFF2-40B4-BE49-F238E27FC236}">
                <a16:creationId xmlns:a16="http://schemas.microsoft.com/office/drawing/2014/main" id="{171301C0-6798-9C48-9F82-D14EA198696F}"/>
              </a:ext>
            </a:extLst>
          </p:cNvPr>
          <p:cNvSpPr txBox="1"/>
          <p:nvPr/>
        </p:nvSpPr>
        <p:spPr>
          <a:xfrm>
            <a:off x="5791200" y="1600200"/>
            <a:ext cx="3343056" cy="3970318"/>
          </a:xfrm>
          <a:prstGeom prst="rect">
            <a:avLst/>
          </a:prstGeom>
          <a:noFill/>
        </p:spPr>
        <p:txBody>
          <a:bodyPr wrap="square" rtlCol="0">
            <a:spAutoFit/>
          </a:bodyPr>
          <a:lstStyle/>
          <a:p>
            <a:pPr marL="285750" indent="-285750">
              <a:buFont typeface="Arial" panose="020B0604020202020204" pitchFamily="34" charset="0"/>
              <a:buChar char="•"/>
            </a:pPr>
            <a:r>
              <a:rPr lang="en-GB" dirty="0">
                <a:solidFill>
                  <a:srgbClr val="002060"/>
                </a:solidFill>
              </a:rPr>
              <a:t>Cool down gradients over Tc less favourable than in the past</a:t>
            </a:r>
          </a:p>
          <a:p>
            <a:endParaRPr lang="en-GB" dirty="0">
              <a:solidFill>
                <a:srgbClr val="002060"/>
              </a:solidFill>
            </a:endParaRPr>
          </a:p>
          <a:p>
            <a:pPr marL="285750" indent="-285750">
              <a:buFont typeface="Arial" panose="020B0604020202020204" pitchFamily="34" charset="0"/>
              <a:buChar char="•"/>
            </a:pPr>
            <a:r>
              <a:rPr lang="en-GB" dirty="0">
                <a:solidFill>
                  <a:srgbClr val="002060"/>
                </a:solidFill>
              </a:rPr>
              <a:t>Most cavities reaching 6 MV/m above specified Q</a:t>
            </a:r>
          </a:p>
          <a:p>
            <a:endParaRPr lang="en-GB" dirty="0">
              <a:solidFill>
                <a:srgbClr val="002060"/>
              </a:solidFill>
            </a:endParaRPr>
          </a:p>
          <a:p>
            <a:pPr marL="285750" indent="-285750">
              <a:buFont typeface="Arial" panose="020B0604020202020204" pitchFamily="34" charset="0"/>
              <a:buChar char="•"/>
            </a:pPr>
            <a:r>
              <a:rPr lang="en-GB" dirty="0">
                <a:solidFill>
                  <a:srgbClr val="002060"/>
                </a:solidFill>
              </a:rPr>
              <a:t>3 cases of field emission (one new). For the moment, no He processing</a:t>
            </a:r>
          </a:p>
          <a:p>
            <a:endParaRPr lang="en-GB" dirty="0">
              <a:solidFill>
                <a:srgbClr val="002060"/>
              </a:solidFill>
            </a:endParaRPr>
          </a:p>
          <a:p>
            <a:pPr marL="285750" indent="-285750">
              <a:buFont typeface="Arial" panose="020B0604020202020204" pitchFamily="34" charset="0"/>
              <a:buChar char="•"/>
            </a:pPr>
            <a:r>
              <a:rPr lang="en-GB" dirty="0">
                <a:solidFill>
                  <a:srgbClr val="002060"/>
                </a:solidFill>
              </a:rPr>
              <a:t>CAV3 of CM4 will not be used in 2018 </a:t>
            </a:r>
          </a:p>
          <a:p>
            <a:endParaRPr lang="en-GB" dirty="0">
              <a:solidFill>
                <a:srgbClr val="002060"/>
              </a:solidFill>
            </a:endParaRPr>
          </a:p>
        </p:txBody>
      </p:sp>
      <p:pic>
        <p:nvPicPr>
          <p:cNvPr id="15" name="Picture 14">
            <a:extLst>
              <a:ext uri="{FF2B5EF4-FFF2-40B4-BE49-F238E27FC236}">
                <a16:creationId xmlns:a16="http://schemas.microsoft.com/office/drawing/2014/main" id="{8543AE53-0F66-9440-A21A-8BE507B1CF2F}"/>
              </a:ext>
            </a:extLst>
          </p:cNvPr>
          <p:cNvPicPr>
            <a:picLocks noChangeAspect="1"/>
          </p:cNvPicPr>
          <p:nvPr/>
        </p:nvPicPr>
        <p:blipFill rotWithShape="1">
          <a:blip r:embed="rId4">
            <a:extLst>
              <a:ext uri="{28A0092B-C50C-407E-A947-70E740481C1C}">
                <a14:useLocalDpi xmlns:a14="http://schemas.microsoft.com/office/drawing/2010/main" val="0"/>
              </a:ext>
            </a:extLst>
          </a:blip>
          <a:srcRect r="8003"/>
          <a:stretch/>
        </p:blipFill>
        <p:spPr>
          <a:xfrm>
            <a:off x="0" y="1371600"/>
            <a:ext cx="5791200" cy="4067042"/>
          </a:xfrm>
          <a:prstGeom prst="rect">
            <a:avLst/>
          </a:prstGeom>
        </p:spPr>
      </p:pic>
    </p:spTree>
    <p:extLst>
      <p:ext uri="{BB962C8B-B14F-4D97-AF65-F5344CB8AC3E}">
        <p14:creationId xmlns:p14="http://schemas.microsoft.com/office/powerpoint/2010/main" val="3873218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6469637"/>
            <a:ext cx="1238864" cy="378127"/>
          </a:xfrm>
          <a:prstGeom prst="rect">
            <a:avLst/>
          </a:prstGeom>
        </p:spPr>
      </p:pic>
      <p:sp>
        <p:nvSpPr>
          <p:cNvPr id="16" name="Title 1"/>
          <p:cNvSpPr txBox="1">
            <a:spLocks/>
          </p:cNvSpPr>
          <p:nvPr/>
        </p:nvSpPr>
        <p:spPr>
          <a:xfrm>
            <a:off x="381000" y="30403"/>
            <a:ext cx="8077200"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600" u="sng" dirty="0"/>
              <a:t>SC </a:t>
            </a:r>
            <a:r>
              <a:rPr lang="de-DE" sz="3600" u="sng" dirty="0" err="1"/>
              <a:t>Cavitiy</a:t>
            </a:r>
            <a:r>
              <a:rPr lang="de-DE" sz="3600" u="sng" dirty="0"/>
              <a:t> Performance: CM1</a:t>
            </a:r>
            <a:endParaRPr lang="en-US" sz="3600" u="sng" dirty="0"/>
          </a:p>
        </p:txBody>
      </p:sp>
      <p:pic>
        <p:nvPicPr>
          <p:cNvPr id="17" name="Picture 16"/>
          <p:cNvPicPr>
            <a:picLocks noChangeAspect="1"/>
          </p:cNvPicPr>
          <p:nvPr/>
        </p:nvPicPr>
        <p:blipFill>
          <a:blip r:embed="rId3"/>
          <a:stretch>
            <a:fillRect/>
          </a:stretch>
        </p:blipFill>
        <p:spPr>
          <a:xfrm>
            <a:off x="8260984" y="15810"/>
            <a:ext cx="880432" cy="878306"/>
          </a:xfrm>
          <a:prstGeom prst="rect">
            <a:avLst/>
          </a:prstGeom>
        </p:spPr>
      </p:pic>
      <p:sp>
        <p:nvSpPr>
          <p:cNvPr id="10" name="Subtitle 2">
            <a:extLst>
              <a:ext uri="{FF2B5EF4-FFF2-40B4-BE49-F238E27FC236}">
                <a16:creationId xmlns:a16="http://schemas.microsoft.com/office/drawing/2014/main" id="{D8D22D80-7D7E-724F-B8C8-DEEAE2FA2485}"/>
              </a:ext>
            </a:extLst>
          </p:cNvPr>
          <p:cNvSpPr txBox="1">
            <a:spLocks/>
          </p:cNvSpPr>
          <p:nvPr/>
        </p:nvSpPr>
        <p:spPr>
          <a:xfrm>
            <a:off x="5410200" y="6469637"/>
            <a:ext cx="3755571" cy="3781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t>59</a:t>
            </a:r>
            <a:r>
              <a:rPr lang="en-US" sz="1200" baseline="30000" dirty="0"/>
              <a:t>th</a:t>
            </a:r>
            <a:r>
              <a:rPr lang="en-US" sz="1200" dirty="0"/>
              <a:t> Meeting of the INTC </a:t>
            </a:r>
            <a:r>
              <a:rPr lang="en-GB" sz="1200" dirty="0"/>
              <a:t>– June 27</a:t>
            </a:r>
            <a:r>
              <a:rPr lang="en-GB" sz="1200" baseline="30000" dirty="0"/>
              <a:t>th</a:t>
            </a:r>
            <a:r>
              <a:rPr lang="en-GB" sz="1200" dirty="0"/>
              <a:t> 2018</a:t>
            </a:r>
          </a:p>
        </p:txBody>
      </p:sp>
      <p:pic>
        <p:nvPicPr>
          <p:cNvPr id="25" name="Picture 24">
            <a:extLst>
              <a:ext uri="{FF2B5EF4-FFF2-40B4-BE49-F238E27FC236}">
                <a16:creationId xmlns:a16="http://schemas.microsoft.com/office/drawing/2014/main" id="{C6CF376B-5BFB-FD4C-AE79-CE1441EB0B97}"/>
              </a:ext>
            </a:extLst>
          </p:cNvPr>
          <p:cNvPicPr>
            <a:picLocks noChangeAspect="1"/>
          </p:cNvPicPr>
          <p:nvPr/>
        </p:nvPicPr>
        <p:blipFill rotWithShape="1">
          <a:blip r:embed="rId4">
            <a:extLst>
              <a:ext uri="{28A0092B-C50C-407E-A947-70E740481C1C}">
                <a14:useLocalDpi xmlns:a14="http://schemas.microsoft.com/office/drawing/2010/main" val="0"/>
              </a:ext>
            </a:extLst>
          </a:blip>
          <a:srcRect l="2654" r="7488"/>
          <a:stretch/>
        </p:blipFill>
        <p:spPr>
          <a:xfrm>
            <a:off x="0" y="1407199"/>
            <a:ext cx="4438736" cy="3698202"/>
          </a:xfrm>
          <a:prstGeom prst="rect">
            <a:avLst/>
          </a:prstGeom>
        </p:spPr>
      </p:pic>
      <p:sp>
        <p:nvSpPr>
          <p:cNvPr id="26" name="TextBox 25">
            <a:extLst>
              <a:ext uri="{FF2B5EF4-FFF2-40B4-BE49-F238E27FC236}">
                <a16:creationId xmlns:a16="http://schemas.microsoft.com/office/drawing/2014/main" id="{8D57C131-53EB-8845-9053-A09BACEB2066}"/>
              </a:ext>
            </a:extLst>
          </p:cNvPr>
          <p:cNvSpPr txBox="1"/>
          <p:nvPr/>
        </p:nvSpPr>
        <p:spPr>
          <a:xfrm>
            <a:off x="2696318" y="3853566"/>
            <a:ext cx="1462035" cy="646331"/>
          </a:xfrm>
          <a:prstGeom prst="rect">
            <a:avLst/>
          </a:prstGeom>
          <a:noFill/>
        </p:spPr>
        <p:txBody>
          <a:bodyPr wrap="square" rtlCol="0">
            <a:spAutoFit/>
          </a:bodyPr>
          <a:lstStyle/>
          <a:p>
            <a:r>
              <a:rPr lang="en-US" b="1" dirty="0">
                <a:solidFill>
                  <a:srgbClr val="FF0000"/>
                </a:solidFill>
              </a:rPr>
              <a:t>Field emission </a:t>
            </a:r>
            <a:r>
              <a:rPr lang="en-US" b="1" dirty="0">
                <a:solidFill>
                  <a:srgbClr val="FF0000"/>
                </a:solidFill>
                <a:sym typeface="Wingdings" panose="05000000000000000000" pitchFamily="2" charset="2"/>
              </a:rPr>
              <a:t></a:t>
            </a:r>
            <a:endParaRPr lang="en-GB" b="1" dirty="0">
              <a:solidFill>
                <a:srgbClr val="FF0000"/>
              </a:solidFill>
            </a:endParaRPr>
          </a:p>
        </p:txBody>
      </p:sp>
      <p:cxnSp>
        <p:nvCxnSpPr>
          <p:cNvPr id="27" name="Straight Arrow Connector 26">
            <a:extLst>
              <a:ext uri="{FF2B5EF4-FFF2-40B4-BE49-F238E27FC236}">
                <a16:creationId xmlns:a16="http://schemas.microsoft.com/office/drawing/2014/main" id="{4AEB0CF5-BF79-FD4A-9B7C-D19B0428083C}"/>
              </a:ext>
            </a:extLst>
          </p:cNvPr>
          <p:cNvCxnSpPr>
            <a:cxnSpLocks/>
          </p:cNvCxnSpPr>
          <p:nvPr/>
        </p:nvCxnSpPr>
        <p:spPr>
          <a:xfrm flipV="1">
            <a:off x="3243953" y="2971800"/>
            <a:ext cx="457200" cy="91926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1B86C059-92F6-1B4A-8B7D-F8DE7BE69587}"/>
              </a:ext>
            </a:extLst>
          </p:cNvPr>
          <p:cNvCxnSpPr>
            <a:cxnSpLocks/>
          </p:cNvCxnSpPr>
          <p:nvPr/>
        </p:nvCxnSpPr>
        <p:spPr>
          <a:xfrm flipH="1" flipV="1">
            <a:off x="2213085" y="3311336"/>
            <a:ext cx="713903" cy="56776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32" name="Picture 31">
            <a:extLst>
              <a:ext uri="{FF2B5EF4-FFF2-40B4-BE49-F238E27FC236}">
                <a16:creationId xmlns:a16="http://schemas.microsoft.com/office/drawing/2014/main" id="{E151E35E-C7A9-0F4B-BC91-9AE3D12145BA}"/>
              </a:ext>
            </a:extLst>
          </p:cNvPr>
          <p:cNvPicPr>
            <a:picLocks noChangeAspect="1"/>
          </p:cNvPicPr>
          <p:nvPr/>
        </p:nvPicPr>
        <p:blipFill rotWithShape="1">
          <a:blip r:embed="rId5">
            <a:extLst>
              <a:ext uri="{28A0092B-C50C-407E-A947-70E740481C1C}">
                <a14:useLocalDpi xmlns:a14="http://schemas.microsoft.com/office/drawing/2010/main" val="0"/>
              </a:ext>
            </a:extLst>
          </a:blip>
          <a:srcRect l="1817" r="7316"/>
          <a:stretch/>
        </p:blipFill>
        <p:spPr>
          <a:xfrm>
            <a:off x="4490296" y="1407199"/>
            <a:ext cx="4425104" cy="3645944"/>
          </a:xfrm>
          <a:prstGeom prst="rect">
            <a:avLst/>
          </a:prstGeom>
        </p:spPr>
      </p:pic>
      <p:sp>
        <p:nvSpPr>
          <p:cNvPr id="33" name="TextBox 32">
            <a:extLst>
              <a:ext uri="{FF2B5EF4-FFF2-40B4-BE49-F238E27FC236}">
                <a16:creationId xmlns:a16="http://schemas.microsoft.com/office/drawing/2014/main" id="{2C662FBF-2B8B-FF4A-A1A2-7E0102593B45}"/>
              </a:ext>
            </a:extLst>
          </p:cNvPr>
          <p:cNvSpPr txBox="1"/>
          <p:nvPr/>
        </p:nvSpPr>
        <p:spPr>
          <a:xfrm>
            <a:off x="1639690" y="1059638"/>
            <a:ext cx="1146789" cy="369332"/>
          </a:xfrm>
          <a:prstGeom prst="rect">
            <a:avLst/>
          </a:prstGeom>
          <a:noFill/>
        </p:spPr>
        <p:txBody>
          <a:bodyPr wrap="none" rtlCol="0">
            <a:spAutoFit/>
          </a:bodyPr>
          <a:lstStyle/>
          <a:p>
            <a:r>
              <a:rPr lang="en-US" dirty="0"/>
              <a:t>This Year</a:t>
            </a:r>
          </a:p>
        </p:txBody>
      </p:sp>
      <p:sp>
        <p:nvSpPr>
          <p:cNvPr id="34" name="TextBox 33">
            <a:extLst>
              <a:ext uri="{FF2B5EF4-FFF2-40B4-BE49-F238E27FC236}">
                <a16:creationId xmlns:a16="http://schemas.microsoft.com/office/drawing/2014/main" id="{04B21D9F-F837-DE45-A479-1944BDFF5BF2}"/>
              </a:ext>
            </a:extLst>
          </p:cNvPr>
          <p:cNvSpPr txBox="1"/>
          <p:nvPr/>
        </p:nvSpPr>
        <p:spPr>
          <a:xfrm>
            <a:off x="6400800" y="1037867"/>
            <a:ext cx="1146789" cy="369332"/>
          </a:xfrm>
          <a:prstGeom prst="rect">
            <a:avLst/>
          </a:prstGeom>
          <a:noFill/>
        </p:spPr>
        <p:txBody>
          <a:bodyPr wrap="none" rtlCol="0">
            <a:spAutoFit/>
          </a:bodyPr>
          <a:lstStyle/>
          <a:p>
            <a:r>
              <a:rPr lang="en-US" dirty="0"/>
              <a:t>Last Year</a:t>
            </a:r>
          </a:p>
        </p:txBody>
      </p:sp>
      <p:sp>
        <p:nvSpPr>
          <p:cNvPr id="35" name="TextBox 34">
            <a:extLst>
              <a:ext uri="{FF2B5EF4-FFF2-40B4-BE49-F238E27FC236}">
                <a16:creationId xmlns:a16="http://schemas.microsoft.com/office/drawing/2014/main" id="{F173934C-D155-C144-83CC-D54146F3321A}"/>
              </a:ext>
            </a:extLst>
          </p:cNvPr>
          <p:cNvSpPr txBox="1"/>
          <p:nvPr/>
        </p:nvSpPr>
        <p:spPr>
          <a:xfrm>
            <a:off x="152400" y="5454941"/>
            <a:ext cx="8763000" cy="646331"/>
          </a:xfrm>
          <a:prstGeom prst="rect">
            <a:avLst/>
          </a:prstGeom>
          <a:noFill/>
        </p:spPr>
        <p:txBody>
          <a:bodyPr wrap="square" rtlCol="0">
            <a:spAutoFit/>
          </a:bodyPr>
          <a:lstStyle/>
          <a:p>
            <a:r>
              <a:rPr lang="en-US" dirty="0"/>
              <a:t>Performance is comparable but contamination produced when coupler was changed at the end of 2015 is still present and a different cavity  shows field emission</a:t>
            </a:r>
            <a:endParaRPr lang="en-GB" dirty="0"/>
          </a:p>
        </p:txBody>
      </p:sp>
    </p:spTree>
    <p:extLst>
      <p:ext uri="{BB962C8B-B14F-4D97-AF65-F5344CB8AC3E}">
        <p14:creationId xmlns:p14="http://schemas.microsoft.com/office/powerpoint/2010/main" val="20372148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6469637"/>
            <a:ext cx="1238864" cy="378127"/>
          </a:xfrm>
          <a:prstGeom prst="rect">
            <a:avLst/>
          </a:prstGeom>
        </p:spPr>
      </p:pic>
      <p:sp>
        <p:nvSpPr>
          <p:cNvPr id="16" name="Title 1"/>
          <p:cNvSpPr txBox="1">
            <a:spLocks/>
          </p:cNvSpPr>
          <p:nvPr/>
        </p:nvSpPr>
        <p:spPr>
          <a:xfrm>
            <a:off x="381000" y="30403"/>
            <a:ext cx="8077200"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600" u="sng" dirty="0"/>
              <a:t>SC </a:t>
            </a:r>
            <a:r>
              <a:rPr lang="de-DE" sz="3600" u="sng" dirty="0" err="1"/>
              <a:t>Cavitiy</a:t>
            </a:r>
            <a:r>
              <a:rPr lang="de-DE" sz="3600" u="sng" dirty="0"/>
              <a:t> Performance: CM2</a:t>
            </a:r>
            <a:endParaRPr lang="en-US" sz="3600" u="sng" dirty="0"/>
          </a:p>
        </p:txBody>
      </p:sp>
      <p:pic>
        <p:nvPicPr>
          <p:cNvPr id="17" name="Picture 16"/>
          <p:cNvPicPr>
            <a:picLocks noChangeAspect="1"/>
          </p:cNvPicPr>
          <p:nvPr/>
        </p:nvPicPr>
        <p:blipFill>
          <a:blip r:embed="rId3"/>
          <a:stretch>
            <a:fillRect/>
          </a:stretch>
        </p:blipFill>
        <p:spPr>
          <a:xfrm>
            <a:off x="8260984" y="15810"/>
            <a:ext cx="880432" cy="878306"/>
          </a:xfrm>
          <a:prstGeom prst="rect">
            <a:avLst/>
          </a:prstGeom>
        </p:spPr>
      </p:pic>
      <p:sp>
        <p:nvSpPr>
          <p:cNvPr id="10" name="Subtitle 2">
            <a:extLst>
              <a:ext uri="{FF2B5EF4-FFF2-40B4-BE49-F238E27FC236}">
                <a16:creationId xmlns:a16="http://schemas.microsoft.com/office/drawing/2014/main" id="{D8D22D80-7D7E-724F-B8C8-DEEAE2FA2485}"/>
              </a:ext>
            </a:extLst>
          </p:cNvPr>
          <p:cNvSpPr txBox="1">
            <a:spLocks/>
          </p:cNvSpPr>
          <p:nvPr/>
        </p:nvSpPr>
        <p:spPr>
          <a:xfrm>
            <a:off x="5410200" y="6469637"/>
            <a:ext cx="3755571" cy="3781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t>59</a:t>
            </a:r>
            <a:r>
              <a:rPr lang="en-US" sz="1200" baseline="30000" dirty="0"/>
              <a:t>th</a:t>
            </a:r>
            <a:r>
              <a:rPr lang="en-US" sz="1200" dirty="0"/>
              <a:t> Meeting of the INTC </a:t>
            </a:r>
            <a:r>
              <a:rPr lang="en-GB" sz="1200" dirty="0"/>
              <a:t>– June 27</a:t>
            </a:r>
            <a:r>
              <a:rPr lang="en-GB" sz="1200" baseline="30000" dirty="0"/>
              <a:t>th</a:t>
            </a:r>
            <a:r>
              <a:rPr lang="en-GB" sz="1200" dirty="0"/>
              <a:t> 2018</a:t>
            </a:r>
          </a:p>
        </p:txBody>
      </p:sp>
      <p:sp>
        <p:nvSpPr>
          <p:cNvPr id="33" name="TextBox 32">
            <a:extLst>
              <a:ext uri="{FF2B5EF4-FFF2-40B4-BE49-F238E27FC236}">
                <a16:creationId xmlns:a16="http://schemas.microsoft.com/office/drawing/2014/main" id="{2C662FBF-2B8B-FF4A-A1A2-7E0102593B45}"/>
              </a:ext>
            </a:extLst>
          </p:cNvPr>
          <p:cNvSpPr txBox="1"/>
          <p:nvPr/>
        </p:nvSpPr>
        <p:spPr>
          <a:xfrm>
            <a:off x="1639690" y="1059638"/>
            <a:ext cx="1146789" cy="369332"/>
          </a:xfrm>
          <a:prstGeom prst="rect">
            <a:avLst/>
          </a:prstGeom>
          <a:noFill/>
        </p:spPr>
        <p:txBody>
          <a:bodyPr wrap="none" rtlCol="0">
            <a:spAutoFit/>
          </a:bodyPr>
          <a:lstStyle/>
          <a:p>
            <a:r>
              <a:rPr lang="en-US" dirty="0"/>
              <a:t>This Year</a:t>
            </a:r>
          </a:p>
        </p:txBody>
      </p:sp>
      <p:sp>
        <p:nvSpPr>
          <p:cNvPr id="34" name="TextBox 33">
            <a:extLst>
              <a:ext uri="{FF2B5EF4-FFF2-40B4-BE49-F238E27FC236}">
                <a16:creationId xmlns:a16="http://schemas.microsoft.com/office/drawing/2014/main" id="{04B21D9F-F837-DE45-A479-1944BDFF5BF2}"/>
              </a:ext>
            </a:extLst>
          </p:cNvPr>
          <p:cNvSpPr txBox="1"/>
          <p:nvPr/>
        </p:nvSpPr>
        <p:spPr>
          <a:xfrm>
            <a:off x="6400800" y="1037867"/>
            <a:ext cx="1146789" cy="369332"/>
          </a:xfrm>
          <a:prstGeom prst="rect">
            <a:avLst/>
          </a:prstGeom>
          <a:noFill/>
        </p:spPr>
        <p:txBody>
          <a:bodyPr wrap="none" rtlCol="0">
            <a:spAutoFit/>
          </a:bodyPr>
          <a:lstStyle/>
          <a:p>
            <a:r>
              <a:rPr lang="en-US" dirty="0"/>
              <a:t>Last Year</a:t>
            </a:r>
          </a:p>
        </p:txBody>
      </p:sp>
      <p:sp>
        <p:nvSpPr>
          <p:cNvPr id="35" name="TextBox 34">
            <a:extLst>
              <a:ext uri="{FF2B5EF4-FFF2-40B4-BE49-F238E27FC236}">
                <a16:creationId xmlns:a16="http://schemas.microsoft.com/office/drawing/2014/main" id="{F173934C-D155-C144-83CC-D54146F3321A}"/>
              </a:ext>
            </a:extLst>
          </p:cNvPr>
          <p:cNvSpPr txBox="1"/>
          <p:nvPr/>
        </p:nvSpPr>
        <p:spPr>
          <a:xfrm>
            <a:off x="1905000" y="5474358"/>
            <a:ext cx="5523016" cy="646331"/>
          </a:xfrm>
          <a:prstGeom prst="rect">
            <a:avLst/>
          </a:prstGeom>
          <a:noFill/>
        </p:spPr>
        <p:txBody>
          <a:bodyPr wrap="square" rtlCol="0">
            <a:spAutoFit/>
          </a:bodyPr>
          <a:lstStyle/>
          <a:p>
            <a:pPr algn="ctr"/>
            <a:r>
              <a:rPr lang="en-US" dirty="0"/>
              <a:t>Slightly worse Q caused by slightly worse temperature gradient during cool down</a:t>
            </a:r>
            <a:endParaRPr lang="en-GB" dirty="0"/>
          </a:p>
        </p:txBody>
      </p:sp>
      <p:pic>
        <p:nvPicPr>
          <p:cNvPr id="14" name="Picture 13">
            <a:extLst>
              <a:ext uri="{FF2B5EF4-FFF2-40B4-BE49-F238E27FC236}">
                <a16:creationId xmlns:a16="http://schemas.microsoft.com/office/drawing/2014/main" id="{D0C59636-01BA-1344-8FDD-CC59061A95D6}"/>
              </a:ext>
            </a:extLst>
          </p:cNvPr>
          <p:cNvPicPr>
            <a:picLocks noChangeAspect="1"/>
          </p:cNvPicPr>
          <p:nvPr/>
        </p:nvPicPr>
        <p:blipFill rotWithShape="1">
          <a:blip r:embed="rId4">
            <a:extLst>
              <a:ext uri="{28A0092B-C50C-407E-A947-70E740481C1C}">
                <a14:useLocalDpi xmlns:a14="http://schemas.microsoft.com/office/drawing/2010/main" val="0"/>
              </a:ext>
            </a:extLst>
          </a:blip>
          <a:srcRect l="2860" r="7877"/>
          <a:stretch/>
        </p:blipFill>
        <p:spPr>
          <a:xfrm>
            <a:off x="76200" y="1441208"/>
            <a:ext cx="4343400" cy="3642841"/>
          </a:xfrm>
          <a:prstGeom prst="rect">
            <a:avLst/>
          </a:prstGeom>
        </p:spPr>
      </p:pic>
      <p:pic>
        <p:nvPicPr>
          <p:cNvPr id="15" name="Picture 14">
            <a:extLst>
              <a:ext uri="{FF2B5EF4-FFF2-40B4-BE49-F238E27FC236}">
                <a16:creationId xmlns:a16="http://schemas.microsoft.com/office/drawing/2014/main" id="{39584441-F870-7C43-9766-EDB8CAE0D2C7}"/>
              </a:ext>
            </a:extLst>
          </p:cNvPr>
          <p:cNvPicPr>
            <a:picLocks noChangeAspect="1"/>
          </p:cNvPicPr>
          <p:nvPr/>
        </p:nvPicPr>
        <p:blipFill rotWithShape="1">
          <a:blip r:embed="rId5">
            <a:extLst>
              <a:ext uri="{28A0092B-C50C-407E-A947-70E740481C1C}">
                <a14:useLocalDpi xmlns:a14="http://schemas.microsoft.com/office/drawing/2010/main" val="0"/>
              </a:ext>
            </a:extLst>
          </a:blip>
          <a:srcRect l="2614" r="7791"/>
          <a:stretch/>
        </p:blipFill>
        <p:spPr>
          <a:xfrm>
            <a:off x="4434246" y="1362291"/>
            <a:ext cx="4481154" cy="3744519"/>
          </a:xfrm>
          <a:prstGeom prst="rect">
            <a:avLst/>
          </a:prstGeom>
        </p:spPr>
      </p:pic>
    </p:spTree>
    <p:extLst>
      <p:ext uri="{BB962C8B-B14F-4D97-AF65-F5344CB8AC3E}">
        <p14:creationId xmlns:p14="http://schemas.microsoft.com/office/powerpoint/2010/main" val="4849031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6469637"/>
            <a:ext cx="1238864" cy="378127"/>
          </a:xfrm>
          <a:prstGeom prst="rect">
            <a:avLst/>
          </a:prstGeom>
        </p:spPr>
      </p:pic>
      <p:sp>
        <p:nvSpPr>
          <p:cNvPr id="16" name="Title 1"/>
          <p:cNvSpPr txBox="1">
            <a:spLocks/>
          </p:cNvSpPr>
          <p:nvPr/>
        </p:nvSpPr>
        <p:spPr>
          <a:xfrm>
            <a:off x="381000" y="30403"/>
            <a:ext cx="8077200"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600" u="sng" dirty="0"/>
              <a:t>SC </a:t>
            </a:r>
            <a:r>
              <a:rPr lang="de-DE" sz="3600" u="sng" dirty="0" err="1"/>
              <a:t>Cavitiy</a:t>
            </a:r>
            <a:r>
              <a:rPr lang="de-DE" sz="3600" u="sng" dirty="0"/>
              <a:t> Performance: CM3</a:t>
            </a:r>
            <a:endParaRPr lang="en-US" sz="3600" u="sng" dirty="0"/>
          </a:p>
        </p:txBody>
      </p:sp>
      <p:pic>
        <p:nvPicPr>
          <p:cNvPr id="17" name="Picture 16"/>
          <p:cNvPicPr>
            <a:picLocks noChangeAspect="1"/>
          </p:cNvPicPr>
          <p:nvPr/>
        </p:nvPicPr>
        <p:blipFill>
          <a:blip r:embed="rId3"/>
          <a:stretch>
            <a:fillRect/>
          </a:stretch>
        </p:blipFill>
        <p:spPr>
          <a:xfrm>
            <a:off x="8260984" y="15810"/>
            <a:ext cx="880432" cy="878306"/>
          </a:xfrm>
          <a:prstGeom prst="rect">
            <a:avLst/>
          </a:prstGeom>
        </p:spPr>
      </p:pic>
      <p:sp>
        <p:nvSpPr>
          <p:cNvPr id="10" name="Subtitle 2">
            <a:extLst>
              <a:ext uri="{FF2B5EF4-FFF2-40B4-BE49-F238E27FC236}">
                <a16:creationId xmlns:a16="http://schemas.microsoft.com/office/drawing/2014/main" id="{D8D22D80-7D7E-724F-B8C8-DEEAE2FA2485}"/>
              </a:ext>
            </a:extLst>
          </p:cNvPr>
          <p:cNvSpPr txBox="1">
            <a:spLocks/>
          </p:cNvSpPr>
          <p:nvPr/>
        </p:nvSpPr>
        <p:spPr>
          <a:xfrm>
            <a:off x="5410200" y="6469637"/>
            <a:ext cx="3755571" cy="3781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t>59</a:t>
            </a:r>
            <a:r>
              <a:rPr lang="en-US" sz="1200" baseline="30000" dirty="0"/>
              <a:t>th</a:t>
            </a:r>
            <a:r>
              <a:rPr lang="en-US" sz="1200" dirty="0"/>
              <a:t> Meeting of the INTC </a:t>
            </a:r>
            <a:r>
              <a:rPr lang="en-GB" sz="1200" dirty="0"/>
              <a:t>– June 27</a:t>
            </a:r>
            <a:r>
              <a:rPr lang="en-GB" sz="1200" baseline="30000" dirty="0"/>
              <a:t>th</a:t>
            </a:r>
            <a:r>
              <a:rPr lang="en-GB" sz="1200" dirty="0"/>
              <a:t> 2018</a:t>
            </a:r>
          </a:p>
        </p:txBody>
      </p:sp>
      <p:sp>
        <p:nvSpPr>
          <p:cNvPr id="33" name="TextBox 32">
            <a:extLst>
              <a:ext uri="{FF2B5EF4-FFF2-40B4-BE49-F238E27FC236}">
                <a16:creationId xmlns:a16="http://schemas.microsoft.com/office/drawing/2014/main" id="{2C662FBF-2B8B-FF4A-A1A2-7E0102593B45}"/>
              </a:ext>
            </a:extLst>
          </p:cNvPr>
          <p:cNvSpPr txBox="1"/>
          <p:nvPr/>
        </p:nvSpPr>
        <p:spPr>
          <a:xfrm>
            <a:off x="1639690" y="1059638"/>
            <a:ext cx="1146789" cy="369332"/>
          </a:xfrm>
          <a:prstGeom prst="rect">
            <a:avLst/>
          </a:prstGeom>
          <a:noFill/>
        </p:spPr>
        <p:txBody>
          <a:bodyPr wrap="none" rtlCol="0">
            <a:spAutoFit/>
          </a:bodyPr>
          <a:lstStyle/>
          <a:p>
            <a:r>
              <a:rPr lang="en-US" dirty="0"/>
              <a:t>This Year</a:t>
            </a:r>
          </a:p>
        </p:txBody>
      </p:sp>
      <p:sp>
        <p:nvSpPr>
          <p:cNvPr id="34" name="TextBox 33">
            <a:extLst>
              <a:ext uri="{FF2B5EF4-FFF2-40B4-BE49-F238E27FC236}">
                <a16:creationId xmlns:a16="http://schemas.microsoft.com/office/drawing/2014/main" id="{04B21D9F-F837-DE45-A479-1944BDFF5BF2}"/>
              </a:ext>
            </a:extLst>
          </p:cNvPr>
          <p:cNvSpPr txBox="1"/>
          <p:nvPr/>
        </p:nvSpPr>
        <p:spPr>
          <a:xfrm>
            <a:off x="6400800" y="1037867"/>
            <a:ext cx="1146789" cy="369332"/>
          </a:xfrm>
          <a:prstGeom prst="rect">
            <a:avLst/>
          </a:prstGeom>
          <a:noFill/>
        </p:spPr>
        <p:txBody>
          <a:bodyPr wrap="none" rtlCol="0">
            <a:spAutoFit/>
          </a:bodyPr>
          <a:lstStyle/>
          <a:p>
            <a:r>
              <a:rPr lang="en-US" dirty="0"/>
              <a:t>Last Year</a:t>
            </a:r>
          </a:p>
        </p:txBody>
      </p:sp>
      <p:pic>
        <p:nvPicPr>
          <p:cNvPr id="14" name="Picture 13">
            <a:extLst>
              <a:ext uri="{FF2B5EF4-FFF2-40B4-BE49-F238E27FC236}">
                <a16:creationId xmlns:a16="http://schemas.microsoft.com/office/drawing/2014/main" id="{4362A5AB-B211-CD42-BB0E-7C7C14228412}"/>
              </a:ext>
            </a:extLst>
          </p:cNvPr>
          <p:cNvPicPr>
            <a:picLocks noChangeAspect="1"/>
          </p:cNvPicPr>
          <p:nvPr/>
        </p:nvPicPr>
        <p:blipFill rotWithShape="1">
          <a:blip r:embed="rId4">
            <a:extLst>
              <a:ext uri="{28A0092B-C50C-407E-A947-70E740481C1C}">
                <a14:useLocalDpi xmlns:a14="http://schemas.microsoft.com/office/drawing/2010/main" val="0"/>
              </a:ext>
            </a:extLst>
          </a:blip>
          <a:srcRect l="2521" r="8590"/>
          <a:stretch/>
        </p:blipFill>
        <p:spPr>
          <a:xfrm>
            <a:off x="0" y="1502786"/>
            <a:ext cx="4337896" cy="3653576"/>
          </a:xfrm>
          <a:prstGeom prst="rect">
            <a:avLst/>
          </a:prstGeom>
        </p:spPr>
      </p:pic>
      <p:pic>
        <p:nvPicPr>
          <p:cNvPr id="15" name="Picture 14">
            <a:extLst>
              <a:ext uri="{FF2B5EF4-FFF2-40B4-BE49-F238E27FC236}">
                <a16:creationId xmlns:a16="http://schemas.microsoft.com/office/drawing/2014/main" id="{DCBD5B6B-0AD3-8644-B8F8-1A1F24C3BFD9}"/>
              </a:ext>
            </a:extLst>
          </p:cNvPr>
          <p:cNvPicPr>
            <a:picLocks noChangeAspect="1"/>
          </p:cNvPicPr>
          <p:nvPr/>
        </p:nvPicPr>
        <p:blipFill rotWithShape="1">
          <a:blip r:embed="rId5">
            <a:extLst>
              <a:ext uri="{28A0092B-C50C-407E-A947-70E740481C1C}">
                <a14:useLocalDpi xmlns:a14="http://schemas.microsoft.com/office/drawing/2010/main" val="0"/>
              </a:ext>
            </a:extLst>
          </a:blip>
          <a:srcRect l="1649" r="7536"/>
          <a:stretch/>
        </p:blipFill>
        <p:spPr>
          <a:xfrm>
            <a:off x="4337896" y="1502786"/>
            <a:ext cx="4803520" cy="3686504"/>
          </a:xfrm>
          <a:prstGeom prst="rect">
            <a:avLst/>
          </a:prstGeom>
        </p:spPr>
      </p:pic>
      <p:sp>
        <p:nvSpPr>
          <p:cNvPr id="26" name="TextBox 25">
            <a:extLst>
              <a:ext uri="{FF2B5EF4-FFF2-40B4-BE49-F238E27FC236}">
                <a16:creationId xmlns:a16="http://schemas.microsoft.com/office/drawing/2014/main" id="{8D57C131-53EB-8845-9053-A09BACEB2066}"/>
              </a:ext>
            </a:extLst>
          </p:cNvPr>
          <p:cNvSpPr txBox="1"/>
          <p:nvPr/>
        </p:nvSpPr>
        <p:spPr>
          <a:xfrm>
            <a:off x="2286000" y="4001869"/>
            <a:ext cx="1462035" cy="646331"/>
          </a:xfrm>
          <a:prstGeom prst="rect">
            <a:avLst/>
          </a:prstGeom>
          <a:noFill/>
        </p:spPr>
        <p:txBody>
          <a:bodyPr wrap="square" rtlCol="0">
            <a:spAutoFit/>
          </a:bodyPr>
          <a:lstStyle/>
          <a:p>
            <a:r>
              <a:rPr lang="en-US" b="1" dirty="0">
                <a:solidFill>
                  <a:srgbClr val="FF0000"/>
                </a:solidFill>
              </a:rPr>
              <a:t>Field emission </a:t>
            </a:r>
            <a:r>
              <a:rPr lang="en-US" b="1" dirty="0">
                <a:solidFill>
                  <a:srgbClr val="FF0000"/>
                </a:solidFill>
                <a:sym typeface="Wingdings" panose="05000000000000000000" pitchFamily="2" charset="2"/>
              </a:rPr>
              <a:t></a:t>
            </a:r>
            <a:endParaRPr lang="en-GB" b="1" dirty="0">
              <a:solidFill>
                <a:srgbClr val="FF0000"/>
              </a:solidFill>
            </a:endParaRPr>
          </a:p>
        </p:txBody>
      </p:sp>
      <p:cxnSp>
        <p:nvCxnSpPr>
          <p:cNvPr id="27" name="Straight Arrow Connector 26">
            <a:extLst>
              <a:ext uri="{FF2B5EF4-FFF2-40B4-BE49-F238E27FC236}">
                <a16:creationId xmlns:a16="http://schemas.microsoft.com/office/drawing/2014/main" id="{4AEB0CF5-BF79-FD4A-9B7C-D19B0428083C}"/>
              </a:ext>
            </a:extLst>
          </p:cNvPr>
          <p:cNvCxnSpPr>
            <a:cxnSpLocks/>
          </p:cNvCxnSpPr>
          <p:nvPr/>
        </p:nvCxnSpPr>
        <p:spPr>
          <a:xfrm flipV="1">
            <a:off x="2655160" y="3346906"/>
            <a:ext cx="538733" cy="71276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BEBAA09-2EA3-CA4B-A533-F49BE108D9B3}"/>
              </a:ext>
            </a:extLst>
          </p:cNvPr>
          <p:cNvSpPr txBox="1"/>
          <p:nvPr/>
        </p:nvSpPr>
        <p:spPr>
          <a:xfrm>
            <a:off x="1905000" y="5474358"/>
            <a:ext cx="5523016" cy="646331"/>
          </a:xfrm>
          <a:prstGeom prst="rect">
            <a:avLst/>
          </a:prstGeom>
          <a:noFill/>
        </p:spPr>
        <p:txBody>
          <a:bodyPr wrap="square" rtlCol="0">
            <a:spAutoFit/>
          </a:bodyPr>
          <a:lstStyle/>
          <a:p>
            <a:pPr algn="ctr"/>
            <a:r>
              <a:rPr lang="en-US" dirty="0"/>
              <a:t>Slightly worse Q caused by slightly worse temperature gradient during cool down</a:t>
            </a:r>
            <a:endParaRPr lang="en-GB" dirty="0"/>
          </a:p>
        </p:txBody>
      </p:sp>
    </p:spTree>
    <p:extLst>
      <p:ext uri="{BB962C8B-B14F-4D97-AF65-F5344CB8AC3E}">
        <p14:creationId xmlns:p14="http://schemas.microsoft.com/office/powerpoint/2010/main" val="38492370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6469637"/>
            <a:ext cx="1238864" cy="378127"/>
          </a:xfrm>
          <a:prstGeom prst="rect">
            <a:avLst/>
          </a:prstGeom>
        </p:spPr>
      </p:pic>
      <p:sp>
        <p:nvSpPr>
          <p:cNvPr id="16" name="Title 1"/>
          <p:cNvSpPr txBox="1">
            <a:spLocks/>
          </p:cNvSpPr>
          <p:nvPr/>
        </p:nvSpPr>
        <p:spPr>
          <a:xfrm>
            <a:off x="381000" y="30403"/>
            <a:ext cx="8077200"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600" u="sng" dirty="0"/>
              <a:t>SC </a:t>
            </a:r>
            <a:r>
              <a:rPr lang="de-DE" sz="3600" u="sng" dirty="0" err="1"/>
              <a:t>Cavitiy</a:t>
            </a:r>
            <a:r>
              <a:rPr lang="de-DE" sz="3600" u="sng" dirty="0"/>
              <a:t> Performance:</a:t>
            </a:r>
            <a:endParaRPr lang="en-US" sz="3600" u="sng" dirty="0"/>
          </a:p>
        </p:txBody>
      </p:sp>
      <p:pic>
        <p:nvPicPr>
          <p:cNvPr id="17" name="Picture 16"/>
          <p:cNvPicPr>
            <a:picLocks noChangeAspect="1"/>
          </p:cNvPicPr>
          <p:nvPr/>
        </p:nvPicPr>
        <p:blipFill>
          <a:blip r:embed="rId3"/>
          <a:stretch>
            <a:fillRect/>
          </a:stretch>
        </p:blipFill>
        <p:spPr>
          <a:xfrm>
            <a:off x="8260984" y="15810"/>
            <a:ext cx="880432" cy="878306"/>
          </a:xfrm>
          <a:prstGeom prst="rect">
            <a:avLst/>
          </a:prstGeom>
        </p:spPr>
      </p:pic>
      <p:sp>
        <p:nvSpPr>
          <p:cNvPr id="10" name="Subtitle 2">
            <a:extLst>
              <a:ext uri="{FF2B5EF4-FFF2-40B4-BE49-F238E27FC236}">
                <a16:creationId xmlns:a16="http://schemas.microsoft.com/office/drawing/2014/main" id="{D8D22D80-7D7E-724F-B8C8-DEEAE2FA2485}"/>
              </a:ext>
            </a:extLst>
          </p:cNvPr>
          <p:cNvSpPr txBox="1">
            <a:spLocks/>
          </p:cNvSpPr>
          <p:nvPr/>
        </p:nvSpPr>
        <p:spPr>
          <a:xfrm>
            <a:off x="5410200" y="6469637"/>
            <a:ext cx="3755571" cy="3781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t>59</a:t>
            </a:r>
            <a:r>
              <a:rPr lang="en-US" sz="1200" baseline="30000" dirty="0"/>
              <a:t>th</a:t>
            </a:r>
            <a:r>
              <a:rPr lang="en-US" sz="1200" dirty="0"/>
              <a:t> Meeting of the INTC </a:t>
            </a:r>
            <a:r>
              <a:rPr lang="en-GB" sz="1200" dirty="0"/>
              <a:t>– June 27</a:t>
            </a:r>
            <a:r>
              <a:rPr lang="en-GB" sz="1200" baseline="30000" dirty="0"/>
              <a:t>th</a:t>
            </a:r>
            <a:r>
              <a:rPr lang="en-GB" sz="1200" dirty="0"/>
              <a:t> 2018</a:t>
            </a:r>
          </a:p>
        </p:txBody>
      </p:sp>
      <p:pic>
        <p:nvPicPr>
          <p:cNvPr id="12" name="Picture 11">
            <a:extLst>
              <a:ext uri="{FF2B5EF4-FFF2-40B4-BE49-F238E27FC236}">
                <a16:creationId xmlns:a16="http://schemas.microsoft.com/office/drawing/2014/main" id="{C1A98A8E-CBDF-7143-A590-D6D5F739B54E}"/>
              </a:ext>
            </a:extLst>
          </p:cNvPr>
          <p:cNvPicPr>
            <a:picLocks noChangeAspect="1"/>
          </p:cNvPicPr>
          <p:nvPr/>
        </p:nvPicPr>
        <p:blipFill rotWithShape="1">
          <a:blip r:embed="rId4">
            <a:extLst>
              <a:ext uri="{28A0092B-C50C-407E-A947-70E740481C1C}">
                <a14:useLocalDpi xmlns:a14="http://schemas.microsoft.com/office/drawing/2010/main" val="0"/>
              </a:ext>
            </a:extLst>
          </a:blip>
          <a:srcRect l="9522" r="9930"/>
          <a:stretch/>
        </p:blipFill>
        <p:spPr>
          <a:xfrm>
            <a:off x="0" y="1802800"/>
            <a:ext cx="5833409" cy="2312000"/>
          </a:xfrm>
          <a:prstGeom prst="rect">
            <a:avLst/>
          </a:prstGeom>
        </p:spPr>
      </p:pic>
      <p:graphicFrame>
        <p:nvGraphicFramePr>
          <p:cNvPr id="14" name="Table 13">
            <a:extLst>
              <a:ext uri="{FF2B5EF4-FFF2-40B4-BE49-F238E27FC236}">
                <a16:creationId xmlns:a16="http://schemas.microsoft.com/office/drawing/2014/main" id="{B4B456B1-F130-6048-A33D-8D1D82D629B8}"/>
              </a:ext>
            </a:extLst>
          </p:cNvPr>
          <p:cNvGraphicFramePr>
            <a:graphicFrameLocks noGrp="1"/>
          </p:cNvGraphicFramePr>
          <p:nvPr>
            <p:extLst>
              <p:ext uri="{D42A27DB-BD31-4B8C-83A1-F6EECF244321}">
                <p14:modId xmlns:p14="http://schemas.microsoft.com/office/powerpoint/2010/main" val="22895717"/>
              </p:ext>
            </p:extLst>
          </p:nvPr>
        </p:nvGraphicFramePr>
        <p:xfrm>
          <a:off x="5941016" y="612699"/>
          <a:ext cx="3200400" cy="6235065"/>
        </p:xfrm>
        <a:graphic>
          <a:graphicData uri="http://schemas.openxmlformats.org/drawingml/2006/table">
            <a:tbl>
              <a:tblPr>
                <a:tableStyleId>{5C22544A-7EE6-4342-B048-85BDC9FD1C3A}</a:tableStyleId>
              </a:tblPr>
              <a:tblGrid>
                <a:gridCol w="1066799">
                  <a:extLst>
                    <a:ext uri="{9D8B030D-6E8A-4147-A177-3AD203B41FA5}">
                      <a16:colId xmlns:a16="http://schemas.microsoft.com/office/drawing/2014/main" val="1770834121"/>
                    </a:ext>
                  </a:extLst>
                </a:gridCol>
                <a:gridCol w="929948">
                  <a:extLst>
                    <a:ext uri="{9D8B030D-6E8A-4147-A177-3AD203B41FA5}">
                      <a16:colId xmlns:a16="http://schemas.microsoft.com/office/drawing/2014/main" val="546031632"/>
                    </a:ext>
                  </a:extLst>
                </a:gridCol>
                <a:gridCol w="1203653">
                  <a:extLst>
                    <a:ext uri="{9D8B030D-6E8A-4147-A177-3AD203B41FA5}">
                      <a16:colId xmlns:a16="http://schemas.microsoft.com/office/drawing/2014/main" val="4181350416"/>
                    </a:ext>
                  </a:extLst>
                </a:gridCol>
              </a:tblGrid>
              <a:tr h="532972">
                <a:tc>
                  <a:txBody>
                    <a:bodyPr/>
                    <a:lstStyle/>
                    <a:p>
                      <a:pPr algn="ctr" fontAlgn="b"/>
                      <a:r>
                        <a:rPr lang="en-GB" sz="1800" b="0" i="0" u="none" strike="noStrike" dirty="0">
                          <a:solidFill>
                            <a:srgbClr val="000000"/>
                          </a:solidFill>
                          <a:effectLst/>
                          <a:latin typeface="Calibri" panose="020F0502020204030204" pitchFamily="34" charset="0"/>
                        </a:rPr>
                        <a:t>cavity</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800" b="0" i="0" u="none" strike="noStrike" dirty="0">
                          <a:solidFill>
                            <a:srgbClr val="000000"/>
                          </a:solidFill>
                          <a:effectLst/>
                          <a:latin typeface="Calibri" panose="020F0502020204030204" pitchFamily="34" charset="0"/>
                        </a:rPr>
                        <a:t>proposal </a:t>
                      </a:r>
                    </a:p>
                    <a:p>
                      <a:pPr algn="ctr" fontAlgn="b"/>
                      <a:r>
                        <a:rPr lang="en-US" sz="1800" b="0" i="0" u="none" strike="noStrike" dirty="0">
                          <a:solidFill>
                            <a:srgbClr val="000000"/>
                          </a:solidFill>
                          <a:effectLst/>
                          <a:latin typeface="Calibri" panose="020F0502020204030204" pitchFamily="34" charset="0"/>
                        </a:rPr>
                        <a:t>[MV/m]</a:t>
                      </a:r>
                      <a:endParaRPr lang="en-GB" sz="18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800" b="0" i="0" u="none" strike="noStrike" dirty="0">
                          <a:solidFill>
                            <a:srgbClr val="000000"/>
                          </a:solidFill>
                          <a:effectLst/>
                          <a:latin typeface="Calibri" panose="020F0502020204030204" pitchFamily="34" charset="0"/>
                        </a:rPr>
                        <a:t>Achieved </a:t>
                      </a:r>
                    </a:p>
                    <a:p>
                      <a:pPr algn="ctr" fontAlgn="b"/>
                      <a:r>
                        <a:rPr lang="en-US" sz="1800" b="0" i="0" u="none" strike="noStrike" dirty="0">
                          <a:solidFill>
                            <a:srgbClr val="000000"/>
                          </a:solidFill>
                          <a:effectLst/>
                          <a:latin typeface="Calibri" panose="020F0502020204030204" pitchFamily="34" charset="0"/>
                        </a:rPr>
                        <a:t>[MV/m]</a:t>
                      </a:r>
                      <a:endParaRPr lang="en-GB" sz="18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77040820"/>
                  </a:ext>
                </a:extLst>
              </a:tr>
              <a:tr h="271034">
                <a:tc>
                  <a:txBody>
                    <a:bodyPr/>
                    <a:lstStyle/>
                    <a:p>
                      <a:pPr algn="ctr" fontAlgn="b"/>
                      <a:r>
                        <a:rPr lang="en-GB" sz="1800" b="0" i="0" u="none" strike="noStrike" dirty="0">
                          <a:solidFill>
                            <a:srgbClr val="000000"/>
                          </a:solidFill>
                          <a:effectLst/>
                          <a:latin typeface="Calibri" panose="020F0502020204030204" pitchFamily="34" charset="0"/>
                        </a:rPr>
                        <a:t>XLL2.1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u="none" strike="noStrike" dirty="0">
                          <a:effectLst/>
                        </a:rPr>
                        <a:t>5</a:t>
                      </a:r>
                      <a:endParaRPr lang="en-GB" sz="18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u="none" strike="noStrike" dirty="0">
                          <a:effectLst/>
                        </a:rPr>
                        <a:t>5</a:t>
                      </a:r>
                      <a:endParaRPr lang="en-GB" sz="18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82090687"/>
                  </a:ext>
                </a:extLst>
              </a:tr>
              <a:tr h="271034">
                <a:tc>
                  <a:txBody>
                    <a:bodyPr/>
                    <a:lstStyle/>
                    <a:p>
                      <a:pPr algn="ctr" fontAlgn="b"/>
                      <a:r>
                        <a:rPr lang="en-GB" sz="1800" b="0" i="0" u="none" strike="noStrike" dirty="0">
                          <a:solidFill>
                            <a:schemeClr val="tx1"/>
                          </a:solidFill>
                          <a:effectLst/>
                          <a:latin typeface="Calibri" panose="020F0502020204030204" pitchFamily="34" charset="0"/>
                        </a:rPr>
                        <a:t>XLL2.2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b="0" u="none" strike="noStrike" dirty="0">
                          <a:solidFill>
                            <a:schemeClr val="tx1"/>
                          </a:solidFill>
                          <a:effectLst/>
                        </a:rPr>
                        <a:t>5</a:t>
                      </a:r>
                      <a:endParaRPr lang="en-GB" sz="1800" b="0" i="0" u="none" strike="noStrike" dirty="0">
                        <a:solidFill>
                          <a:schemeClr val="tx1"/>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b="0" u="none" strike="noStrike" dirty="0">
                          <a:solidFill>
                            <a:schemeClr val="tx1"/>
                          </a:solidFill>
                          <a:effectLst/>
                        </a:rPr>
                        <a:t>5</a:t>
                      </a:r>
                      <a:endParaRPr lang="en-GB" sz="1800" b="0" i="0" u="none" strike="noStrike" dirty="0">
                        <a:solidFill>
                          <a:schemeClr val="tx1"/>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67649593"/>
                  </a:ext>
                </a:extLst>
              </a:tr>
              <a:tr h="271034">
                <a:tc>
                  <a:txBody>
                    <a:bodyPr/>
                    <a:lstStyle/>
                    <a:p>
                      <a:pPr algn="ctr" fontAlgn="b"/>
                      <a:r>
                        <a:rPr lang="en-GB" sz="1800" b="0" i="0" u="none" strike="noStrike" dirty="0">
                          <a:solidFill>
                            <a:srgbClr val="000000"/>
                          </a:solidFill>
                          <a:effectLst/>
                          <a:latin typeface="Calibri" panose="020F0502020204030204" pitchFamily="34" charset="0"/>
                        </a:rPr>
                        <a:t>XLL2.3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u="none" strike="noStrike">
                          <a:effectLst/>
                        </a:rPr>
                        <a:t>5</a:t>
                      </a:r>
                      <a:endParaRPr lang="en-GB"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u="none" strike="noStrike" dirty="0">
                          <a:effectLst/>
                        </a:rPr>
                        <a:t>5</a:t>
                      </a:r>
                      <a:endParaRPr lang="en-GB" sz="18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11846981"/>
                  </a:ext>
                </a:extLst>
              </a:tr>
              <a:tr h="271034">
                <a:tc>
                  <a:txBody>
                    <a:bodyPr/>
                    <a:lstStyle/>
                    <a:p>
                      <a:pPr algn="ctr" fontAlgn="b"/>
                      <a:r>
                        <a:rPr lang="en-GB" sz="1800" b="0" i="0" u="none" strike="noStrike" dirty="0">
                          <a:solidFill>
                            <a:srgbClr val="000000"/>
                          </a:solidFill>
                          <a:effectLst/>
                          <a:latin typeface="Calibri" panose="020F0502020204030204" pitchFamily="34" charset="0"/>
                        </a:rPr>
                        <a:t>XLL2.4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u="none" strike="noStrike">
                          <a:effectLst/>
                        </a:rPr>
                        <a:t>5</a:t>
                      </a:r>
                      <a:endParaRPr lang="en-GB"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u="none" strike="noStrike" dirty="0">
                          <a:effectLst/>
                        </a:rPr>
                        <a:t>5</a:t>
                      </a:r>
                      <a:endParaRPr lang="en-GB" sz="18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66197169"/>
                  </a:ext>
                </a:extLst>
              </a:tr>
              <a:tr h="271034">
                <a:tc>
                  <a:txBody>
                    <a:bodyPr/>
                    <a:lstStyle/>
                    <a:p>
                      <a:pPr algn="ctr" fontAlgn="b"/>
                      <a:r>
                        <a:rPr lang="en-GB" sz="1800" b="0" i="0" u="none" strike="noStrike" dirty="0">
                          <a:solidFill>
                            <a:srgbClr val="000000"/>
                          </a:solidFill>
                          <a:effectLst/>
                          <a:latin typeface="Calibri" panose="020F0502020204030204" pitchFamily="34" charset="0"/>
                        </a:rPr>
                        <a:t>XLL2.5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u="none" strike="noStrike">
                          <a:effectLst/>
                        </a:rPr>
                        <a:t>2</a:t>
                      </a:r>
                      <a:endParaRPr lang="en-GB"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u="none" strike="noStrike" dirty="0">
                          <a:effectLst/>
                        </a:rPr>
                        <a:t>2</a:t>
                      </a:r>
                      <a:endParaRPr lang="en-GB" sz="18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52619986"/>
                  </a:ext>
                </a:extLst>
              </a:tr>
              <a:tr h="271034">
                <a:tc>
                  <a:txBody>
                    <a:bodyPr/>
                    <a:lstStyle/>
                    <a:p>
                      <a:pPr algn="ctr" fontAlgn="b"/>
                      <a:r>
                        <a:rPr lang="en-GB" sz="1800" b="1" i="0" u="none" strike="noStrike" dirty="0">
                          <a:solidFill>
                            <a:srgbClr val="FF0000"/>
                          </a:solidFill>
                          <a:effectLst/>
                          <a:latin typeface="Calibri" panose="020F0502020204030204" pitchFamily="34" charset="0"/>
                        </a:rPr>
                        <a:t>XLH1.1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b="0" u="none" strike="noStrike" dirty="0">
                          <a:solidFill>
                            <a:schemeClr val="tx1"/>
                          </a:solidFill>
                          <a:effectLst/>
                        </a:rPr>
                        <a:t>5.5</a:t>
                      </a:r>
                      <a:endParaRPr lang="en-GB" sz="1800" b="0" i="0" u="none" strike="noStrike" dirty="0">
                        <a:solidFill>
                          <a:schemeClr val="tx1"/>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b="1" u="none" strike="noStrike" dirty="0">
                          <a:solidFill>
                            <a:srgbClr val="FF0000"/>
                          </a:solidFill>
                          <a:effectLst/>
                        </a:rPr>
                        <a:t>5</a:t>
                      </a:r>
                      <a:endParaRPr lang="en-GB" sz="1800" b="1" i="0" u="none" strike="noStrike" dirty="0">
                        <a:solidFill>
                          <a:srgbClr val="FF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88420461"/>
                  </a:ext>
                </a:extLst>
              </a:tr>
              <a:tr h="271034">
                <a:tc>
                  <a:txBody>
                    <a:bodyPr/>
                    <a:lstStyle/>
                    <a:p>
                      <a:pPr algn="ctr" fontAlgn="b"/>
                      <a:r>
                        <a:rPr lang="en-GB" sz="1800" b="0" i="0" u="none" strike="noStrike" dirty="0">
                          <a:solidFill>
                            <a:srgbClr val="000000"/>
                          </a:solidFill>
                          <a:effectLst/>
                          <a:latin typeface="Calibri" panose="020F0502020204030204" pitchFamily="34" charset="0"/>
                        </a:rPr>
                        <a:t>XLH1.2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u="none" strike="noStrike">
                          <a:effectLst/>
                        </a:rPr>
                        <a:t>5.5</a:t>
                      </a:r>
                      <a:endParaRPr lang="en-GB"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800" b="0" i="0" u="none" strike="noStrike" dirty="0">
                          <a:solidFill>
                            <a:srgbClr val="000000"/>
                          </a:solidFill>
                          <a:effectLst/>
                          <a:latin typeface="Calibri" panose="020F0502020204030204" pitchFamily="34" charset="0"/>
                        </a:rPr>
                        <a:t>5</a:t>
                      </a:r>
                      <a:endParaRPr lang="en-GB" sz="18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88827260"/>
                  </a:ext>
                </a:extLst>
              </a:tr>
              <a:tr h="271034">
                <a:tc>
                  <a:txBody>
                    <a:bodyPr/>
                    <a:lstStyle/>
                    <a:p>
                      <a:pPr algn="ctr" fontAlgn="b"/>
                      <a:r>
                        <a:rPr lang="en-GB" sz="1800" b="0" i="0" u="none" strike="noStrike" dirty="0">
                          <a:solidFill>
                            <a:srgbClr val="000000"/>
                          </a:solidFill>
                          <a:effectLst/>
                          <a:latin typeface="Calibri" panose="020F0502020204030204" pitchFamily="34" charset="0"/>
                        </a:rPr>
                        <a:t>XLH1.3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u="none" strike="noStrike">
                          <a:effectLst/>
                        </a:rPr>
                        <a:t>5.5</a:t>
                      </a:r>
                      <a:endParaRPr lang="en-GB"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u="none" strike="noStrike" dirty="0">
                          <a:effectLst/>
                        </a:rPr>
                        <a:t>5</a:t>
                      </a:r>
                      <a:endParaRPr lang="en-GB" sz="18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35347836"/>
                  </a:ext>
                </a:extLst>
              </a:tr>
              <a:tr h="271034">
                <a:tc>
                  <a:txBody>
                    <a:bodyPr/>
                    <a:lstStyle/>
                    <a:p>
                      <a:pPr algn="ctr" fontAlgn="b"/>
                      <a:r>
                        <a:rPr lang="en-GB" sz="1800" b="0" i="0" u="none" strike="noStrike" dirty="0">
                          <a:solidFill>
                            <a:srgbClr val="000000"/>
                          </a:solidFill>
                          <a:effectLst/>
                          <a:latin typeface="Calibri" panose="020F0502020204030204" pitchFamily="34" charset="0"/>
                        </a:rPr>
                        <a:t>XLH1.4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u="none" strike="noStrike">
                          <a:effectLst/>
                        </a:rPr>
                        <a:t>5.5</a:t>
                      </a:r>
                      <a:endParaRPr lang="en-GB"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u="none" strike="noStrike" dirty="0">
                          <a:effectLst/>
                        </a:rPr>
                        <a:t>5</a:t>
                      </a:r>
                      <a:endParaRPr lang="en-GB" sz="18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97132717"/>
                  </a:ext>
                </a:extLst>
              </a:tr>
              <a:tr h="271034">
                <a:tc>
                  <a:txBody>
                    <a:bodyPr/>
                    <a:lstStyle/>
                    <a:p>
                      <a:pPr algn="ctr" fontAlgn="b"/>
                      <a:r>
                        <a:rPr lang="en-GB" sz="1800" b="1" i="0" u="none" strike="noStrike" dirty="0">
                          <a:solidFill>
                            <a:srgbClr val="FF0000"/>
                          </a:solidFill>
                          <a:effectLst/>
                          <a:latin typeface="Calibri" panose="020F0502020204030204" pitchFamily="34" charset="0"/>
                        </a:rPr>
                        <a:t>XLH1.5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b="0" u="none" strike="noStrike" dirty="0">
                          <a:solidFill>
                            <a:schemeClr val="tx1"/>
                          </a:solidFill>
                          <a:effectLst/>
                        </a:rPr>
                        <a:t>5.5</a:t>
                      </a:r>
                      <a:endParaRPr lang="en-GB" sz="1800" b="0" i="0" u="none" strike="noStrike" dirty="0">
                        <a:solidFill>
                          <a:schemeClr val="tx1"/>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b="1" u="none" strike="noStrike" dirty="0">
                          <a:solidFill>
                            <a:srgbClr val="FF0000"/>
                          </a:solidFill>
                          <a:effectLst/>
                        </a:rPr>
                        <a:t>5</a:t>
                      </a:r>
                      <a:endParaRPr lang="en-GB" sz="1800" b="1" i="0" u="none" strike="noStrike" dirty="0">
                        <a:solidFill>
                          <a:srgbClr val="FF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379534643"/>
                  </a:ext>
                </a:extLst>
              </a:tr>
              <a:tr h="271034">
                <a:tc>
                  <a:txBody>
                    <a:bodyPr/>
                    <a:lstStyle/>
                    <a:p>
                      <a:pPr algn="ctr" fontAlgn="b"/>
                      <a:r>
                        <a:rPr lang="en-GB" sz="1800" b="0" i="0" u="none" strike="noStrike" dirty="0">
                          <a:solidFill>
                            <a:srgbClr val="000000"/>
                          </a:solidFill>
                          <a:effectLst/>
                          <a:latin typeface="Calibri" panose="020F0502020204030204" pitchFamily="34" charset="0"/>
                        </a:rPr>
                        <a:t>XLH2.1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u="none" strike="noStrike" dirty="0">
                          <a:effectLst/>
                        </a:rPr>
                        <a:t>5</a:t>
                      </a:r>
                      <a:endParaRPr lang="en-GB" sz="1800" b="0" i="0" u="none" strike="noStrike" dirty="0">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b="1" u="none" strike="noStrike" dirty="0">
                          <a:solidFill>
                            <a:srgbClr val="00B050"/>
                          </a:solidFill>
                          <a:effectLst/>
                        </a:rPr>
                        <a:t>5.5</a:t>
                      </a:r>
                      <a:endParaRPr lang="en-GB" sz="1800" b="1" i="0" u="none" strike="noStrike" dirty="0">
                        <a:solidFill>
                          <a:srgbClr val="00B05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67783668"/>
                  </a:ext>
                </a:extLst>
              </a:tr>
              <a:tr h="271034">
                <a:tc>
                  <a:txBody>
                    <a:bodyPr/>
                    <a:lstStyle/>
                    <a:p>
                      <a:pPr algn="ctr" fontAlgn="b"/>
                      <a:r>
                        <a:rPr lang="en-GB" sz="1800" b="0" i="0" u="none" strike="noStrike" dirty="0">
                          <a:solidFill>
                            <a:srgbClr val="000000"/>
                          </a:solidFill>
                          <a:effectLst/>
                          <a:latin typeface="Calibri" panose="020F0502020204030204" pitchFamily="34" charset="0"/>
                        </a:rPr>
                        <a:t>XLH2.2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u="none" strike="noStrike">
                          <a:effectLst/>
                        </a:rPr>
                        <a:t>4</a:t>
                      </a:r>
                      <a:endParaRPr lang="en-GB"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b="1" u="none" strike="noStrike" dirty="0">
                          <a:solidFill>
                            <a:srgbClr val="00B050"/>
                          </a:solidFill>
                          <a:effectLst/>
                        </a:rPr>
                        <a:t>5.5</a:t>
                      </a:r>
                      <a:endParaRPr lang="en-GB" sz="1800" b="1" i="0" u="none" strike="noStrike" dirty="0">
                        <a:solidFill>
                          <a:srgbClr val="00B05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15558769"/>
                  </a:ext>
                </a:extLst>
              </a:tr>
              <a:tr h="271034">
                <a:tc>
                  <a:txBody>
                    <a:bodyPr/>
                    <a:lstStyle/>
                    <a:p>
                      <a:pPr algn="ctr" fontAlgn="b"/>
                      <a:r>
                        <a:rPr lang="en-GB" sz="1800" b="0" i="0" u="none" strike="noStrike" dirty="0">
                          <a:solidFill>
                            <a:srgbClr val="000000"/>
                          </a:solidFill>
                          <a:effectLst/>
                          <a:latin typeface="Calibri" panose="020F0502020204030204" pitchFamily="34" charset="0"/>
                        </a:rPr>
                        <a:t>XLH2.3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u="none" strike="noStrike">
                          <a:effectLst/>
                        </a:rPr>
                        <a:t>5</a:t>
                      </a:r>
                      <a:endParaRPr lang="en-GB"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b="1" u="none" strike="noStrike" dirty="0">
                          <a:solidFill>
                            <a:srgbClr val="00B050"/>
                          </a:solidFill>
                          <a:effectLst/>
                        </a:rPr>
                        <a:t>5.5</a:t>
                      </a:r>
                      <a:endParaRPr lang="en-GB" sz="1800" b="1" i="0" u="none" strike="noStrike" dirty="0">
                        <a:solidFill>
                          <a:srgbClr val="00B05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4884451"/>
                  </a:ext>
                </a:extLst>
              </a:tr>
              <a:tr h="271034">
                <a:tc>
                  <a:txBody>
                    <a:bodyPr/>
                    <a:lstStyle/>
                    <a:p>
                      <a:pPr algn="ctr" fontAlgn="b"/>
                      <a:r>
                        <a:rPr lang="en-GB" sz="1800" b="0" i="0" u="none" strike="noStrike" dirty="0">
                          <a:solidFill>
                            <a:srgbClr val="000000"/>
                          </a:solidFill>
                          <a:effectLst/>
                          <a:latin typeface="Calibri" panose="020F0502020204030204" pitchFamily="34" charset="0"/>
                        </a:rPr>
                        <a:t>XLH2.4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u="none" strike="noStrike">
                          <a:effectLst/>
                        </a:rPr>
                        <a:t>5</a:t>
                      </a:r>
                      <a:endParaRPr lang="en-GB"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b="1" u="none" strike="noStrike" dirty="0">
                          <a:solidFill>
                            <a:srgbClr val="00B050"/>
                          </a:solidFill>
                          <a:effectLst/>
                        </a:rPr>
                        <a:t>5.5</a:t>
                      </a:r>
                      <a:endParaRPr lang="en-GB" sz="1800" b="1" i="0" u="none" strike="noStrike" dirty="0">
                        <a:solidFill>
                          <a:srgbClr val="00B05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29002304"/>
                  </a:ext>
                </a:extLst>
              </a:tr>
              <a:tr h="271034">
                <a:tc>
                  <a:txBody>
                    <a:bodyPr/>
                    <a:lstStyle/>
                    <a:p>
                      <a:pPr algn="ctr" fontAlgn="b"/>
                      <a:r>
                        <a:rPr lang="en-GB" sz="1800" b="0" i="0" u="none" strike="noStrike" dirty="0">
                          <a:solidFill>
                            <a:srgbClr val="000000"/>
                          </a:solidFill>
                          <a:effectLst/>
                          <a:latin typeface="Calibri" panose="020F0502020204030204" pitchFamily="34" charset="0"/>
                        </a:rPr>
                        <a:t>XLH2.5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u="none" strike="noStrike">
                          <a:effectLst/>
                        </a:rPr>
                        <a:t>5</a:t>
                      </a:r>
                      <a:endParaRPr lang="en-GB" sz="1800" b="0" i="0" u="none" strike="noStrike">
                        <a:solidFill>
                          <a:srgbClr val="00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b="1" u="none" strike="noStrike" dirty="0">
                          <a:solidFill>
                            <a:srgbClr val="00B050"/>
                          </a:solidFill>
                          <a:effectLst/>
                        </a:rPr>
                        <a:t>5.5</a:t>
                      </a:r>
                      <a:endParaRPr lang="en-GB" sz="1800" b="1" i="0" u="none" strike="noStrike" dirty="0">
                        <a:solidFill>
                          <a:srgbClr val="00B05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1238519"/>
                  </a:ext>
                </a:extLst>
              </a:tr>
              <a:tr h="271034">
                <a:tc>
                  <a:txBody>
                    <a:bodyPr/>
                    <a:lstStyle/>
                    <a:p>
                      <a:pPr algn="ctr" fontAlgn="b"/>
                      <a:r>
                        <a:rPr lang="en-GB" sz="1800" b="1" i="0" u="none" strike="noStrike" dirty="0">
                          <a:solidFill>
                            <a:srgbClr val="FF0000"/>
                          </a:solidFill>
                          <a:effectLst/>
                          <a:latin typeface="Calibri" panose="020F0502020204030204" pitchFamily="34" charset="0"/>
                        </a:rPr>
                        <a:t>XLH3.1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b="1" u="none" strike="noStrike" dirty="0">
                          <a:solidFill>
                            <a:srgbClr val="FF0000"/>
                          </a:solidFill>
                          <a:effectLst/>
                        </a:rPr>
                        <a:t>5</a:t>
                      </a:r>
                      <a:endParaRPr lang="en-GB" sz="1800" b="1" i="0" u="none" strike="noStrike" dirty="0">
                        <a:solidFill>
                          <a:srgbClr val="FF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b="1" u="none" strike="noStrike" dirty="0">
                          <a:solidFill>
                            <a:srgbClr val="FF0000"/>
                          </a:solidFill>
                          <a:effectLst/>
                        </a:rPr>
                        <a:t>4.2</a:t>
                      </a:r>
                      <a:endParaRPr lang="en-GB" sz="1800" b="1" i="0" u="none" strike="noStrike" dirty="0">
                        <a:solidFill>
                          <a:srgbClr val="FF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67349018"/>
                  </a:ext>
                </a:extLst>
              </a:tr>
              <a:tr h="271034">
                <a:tc>
                  <a:txBody>
                    <a:bodyPr/>
                    <a:lstStyle/>
                    <a:p>
                      <a:pPr algn="ctr" fontAlgn="b"/>
                      <a:r>
                        <a:rPr lang="en-GB" sz="1800" b="1" i="0" u="none" strike="noStrike" dirty="0">
                          <a:solidFill>
                            <a:srgbClr val="FF0000"/>
                          </a:solidFill>
                          <a:effectLst/>
                          <a:latin typeface="Calibri" panose="020F0502020204030204" pitchFamily="34" charset="0"/>
                        </a:rPr>
                        <a:t>XLH3.2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b="1" u="none" strike="noStrike" dirty="0">
                          <a:solidFill>
                            <a:srgbClr val="FF0000"/>
                          </a:solidFill>
                          <a:effectLst/>
                        </a:rPr>
                        <a:t>5</a:t>
                      </a:r>
                      <a:endParaRPr lang="en-GB" sz="1800" b="1" i="0" u="none" strike="noStrike" dirty="0">
                        <a:solidFill>
                          <a:srgbClr val="FF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b="1" u="none" strike="noStrike" dirty="0">
                          <a:solidFill>
                            <a:srgbClr val="FF0000"/>
                          </a:solidFill>
                          <a:effectLst/>
                        </a:rPr>
                        <a:t>4.2</a:t>
                      </a:r>
                      <a:endParaRPr lang="en-GB" sz="1800" b="1" i="0" u="none" strike="noStrike" dirty="0">
                        <a:solidFill>
                          <a:srgbClr val="FF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66892463"/>
                  </a:ext>
                </a:extLst>
              </a:tr>
              <a:tr h="271034">
                <a:tc>
                  <a:txBody>
                    <a:bodyPr/>
                    <a:lstStyle/>
                    <a:p>
                      <a:pPr algn="ctr" fontAlgn="b"/>
                      <a:r>
                        <a:rPr lang="en-GB" sz="1800" b="1" i="0" u="none" strike="noStrike" dirty="0">
                          <a:solidFill>
                            <a:schemeClr val="tx1"/>
                          </a:solidFill>
                          <a:effectLst/>
                          <a:latin typeface="Calibri" panose="020F0502020204030204" pitchFamily="34" charset="0"/>
                        </a:rPr>
                        <a:t>XLH3.3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b="1" u="none" strike="noStrike" dirty="0">
                          <a:solidFill>
                            <a:schemeClr val="tx1"/>
                          </a:solidFill>
                          <a:effectLst/>
                        </a:rPr>
                        <a:t>0</a:t>
                      </a:r>
                      <a:endParaRPr lang="en-GB" sz="1800" b="1" i="0" u="none" strike="noStrike" dirty="0">
                        <a:solidFill>
                          <a:schemeClr val="tx1"/>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b="1" u="none" strike="noStrike" dirty="0">
                          <a:solidFill>
                            <a:schemeClr val="tx1"/>
                          </a:solidFill>
                          <a:effectLst/>
                        </a:rPr>
                        <a:t>0</a:t>
                      </a:r>
                      <a:endParaRPr lang="en-GB" sz="1800" b="1" i="0" u="none" strike="noStrike" dirty="0">
                        <a:solidFill>
                          <a:schemeClr val="tx1"/>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26291668"/>
                  </a:ext>
                </a:extLst>
              </a:tr>
              <a:tr h="271034">
                <a:tc>
                  <a:txBody>
                    <a:bodyPr/>
                    <a:lstStyle/>
                    <a:p>
                      <a:pPr algn="ctr" fontAlgn="b"/>
                      <a:r>
                        <a:rPr lang="en-GB" sz="1800" b="0" i="0" u="none" strike="noStrike" dirty="0">
                          <a:solidFill>
                            <a:schemeClr val="tx1"/>
                          </a:solidFill>
                          <a:effectLst/>
                          <a:latin typeface="Calibri" panose="020F0502020204030204" pitchFamily="34" charset="0"/>
                        </a:rPr>
                        <a:t>XLH3.4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b="0" u="none" strike="noStrike" dirty="0">
                          <a:solidFill>
                            <a:schemeClr val="tx1"/>
                          </a:solidFill>
                          <a:effectLst/>
                        </a:rPr>
                        <a:t>5</a:t>
                      </a:r>
                      <a:endParaRPr lang="en-GB" sz="1800" b="0" i="0" u="none" strike="noStrike" dirty="0">
                        <a:solidFill>
                          <a:schemeClr val="tx1"/>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b="1" i="0" u="none" strike="noStrike" dirty="0">
                          <a:solidFill>
                            <a:srgbClr val="00B050"/>
                          </a:solidFill>
                          <a:effectLst/>
                          <a:latin typeface="Calibri" panose="020F0502020204030204" pitchFamily="34" charset="0"/>
                        </a:rPr>
                        <a:t>5.5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42450684"/>
                  </a:ext>
                </a:extLst>
              </a:tr>
              <a:tr h="271034">
                <a:tc>
                  <a:txBody>
                    <a:bodyPr/>
                    <a:lstStyle/>
                    <a:p>
                      <a:pPr algn="ctr" fontAlgn="b"/>
                      <a:r>
                        <a:rPr lang="en-GB" sz="1800" b="1" i="0" u="none" strike="noStrike" dirty="0">
                          <a:solidFill>
                            <a:srgbClr val="FF0000"/>
                          </a:solidFill>
                          <a:effectLst/>
                          <a:latin typeface="Calibri" panose="020F0502020204030204" pitchFamily="34" charset="0"/>
                        </a:rPr>
                        <a:t>XLH3.5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b="1" u="none" strike="noStrike" dirty="0">
                          <a:solidFill>
                            <a:srgbClr val="FF0000"/>
                          </a:solidFill>
                          <a:effectLst/>
                        </a:rPr>
                        <a:t>5</a:t>
                      </a:r>
                      <a:endParaRPr lang="en-GB" sz="1800" b="1" i="0" u="none" strike="noStrike" dirty="0">
                        <a:solidFill>
                          <a:srgbClr val="FF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800" b="1" u="none" strike="noStrike" dirty="0">
                          <a:solidFill>
                            <a:srgbClr val="FF0000"/>
                          </a:solidFill>
                          <a:effectLst/>
                        </a:rPr>
                        <a:t>4</a:t>
                      </a:r>
                      <a:endParaRPr lang="en-GB" sz="1800" b="1" i="0" u="none" strike="noStrike" dirty="0">
                        <a:solidFill>
                          <a:srgbClr val="FF0000"/>
                        </a:solidFill>
                        <a:effectLst/>
                        <a:latin typeface="Calibri" panose="020F0502020204030204" pitchFamily="34"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34087916"/>
                  </a:ext>
                </a:extLst>
              </a:tr>
            </a:tbl>
          </a:graphicData>
        </a:graphic>
      </p:graphicFrame>
      <p:sp>
        <p:nvSpPr>
          <p:cNvPr id="22" name="TextBox 21">
            <a:extLst>
              <a:ext uri="{FF2B5EF4-FFF2-40B4-BE49-F238E27FC236}">
                <a16:creationId xmlns:a16="http://schemas.microsoft.com/office/drawing/2014/main" id="{F81866DD-DE3D-B74E-939B-9EB4CCA535B8}"/>
              </a:ext>
            </a:extLst>
          </p:cNvPr>
          <p:cNvSpPr txBox="1"/>
          <p:nvPr/>
        </p:nvSpPr>
        <p:spPr>
          <a:xfrm>
            <a:off x="619432" y="1802800"/>
            <a:ext cx="778373" cy="369332"/>
          </a:xfrm>
          <a:prstGeom prst="rect">
            <a:avLst/>
          </a:prstGeom>
          <a:noFill/>
        </p:spPr>
        <p:txBody>
          <a:bodyPr wrap="square" rtlCol="0">
            <a:spAutoFit/>
          </a:bodyPr>
          <a:lstStyle/>
          <a:p>
            <a:r>
              <a:rPr lang="en-US" dirty="0"/>
              <a:t>CM1</a:t>
            </a:r>
            <a:endParaRPr lang="en-GB" dirty="0"/>
          </a:p>
        </p:txBody>
      </p:sp>
      <p:sp>
        <p:nvSpPr>
          <p:cNvPr id="23" name="TextBox 22">
            <a:extLst>
              <a:ext uri="{FF2B5EF4-FFF2-40B4-BE49-F238E27FC236}">
                <a16:creationId xmlns:a16="http://schemas.microsoft.com/office/drawing/2014/main" id="{9C334AA5-332B-6D47-9590-046B1783CFEE}"/>
              </a:ext>
            </a:extLst>
          </p:cNvPr>
          <p:cNvSpPr txBox="1"/>
          <p:nvPr/>
        </p:nvSpPr>
        <p:spPr>
          <a:xfrm>
            <a:off x="2916704" y="1802800"/>
            <a:ext cx="778373" cy="369332"/>
          </a:xfrm>
          <a:prstGeom prst="rect">
            <a:avLst/>
          </a:prstGeom>
          <a:noFill/>
        </p:spPr>
        <p:txBody>
          <a:bodyPr wrap="square" rtlCol="0">
            <a:spAutoFit/>
          </a:bodyPr>
          <a:lstStyle/>
          <a:p>
            <a:r>
              <a:rPr lang="en-US" dirty="0"/>
              <a:t>CM3</a:t>
            </a:r>
            <a:endParaRPr lang="en-GB" dirty="0"/>
          </a:p>
        </p:txBody>
      </p:sp>
      <p:sp>
        <p:nvSpPr>
          <p:cNvPr id="24" name="TextBox 23">
            <a:extLst>
              <a:ext uri="{FF2B5EF4-FFF2-40B4-BE49-F238E27FC236}">
                <a16:creationId xmlns:a16="http://schemas.microsoft.com/office/drawing/2014/main" id="{B327D8E4-4F7D-4E4B-A59E-0984AB8CA2E2}"/>
              </a:ext>
            </a:extLst>
          </p:cNvPr>
          <p:cNvSpPr txBox="1"/>
          <p:nvPr/>
        </p:nvSpPr>
        <p:spPr>
          <a:xfrm>
            <a:off x="1752600" y="1824242"/>
            <a:ext cx="778373" cy="369332"/>
          </a:xfrm>
          <a:prstGeom prst="rect">
            <a:avLst/>
          </a:prstGeom>
          <a:noFill/>
        </p:spPr>
        <p:txBody>
          <a:bodyPr wrap="square" rtlCol="0">
            <a:spAutoFit/>
          </a:bodyPr>
          <a:lstStyle/>
          <a:p>
            <a:r>
              <a:rPr lang="en-US" dirty="0"/>
              <a:t>CM2</a:t>
            </a:r>
            <a:endParaRPr lang="en-GB" dirty="0"/>
          </a:p>
        </p:txBody>
      </p:sp>
      <p:sp>
        <p:nvSpPr>
          <p:cNvPr id="25" name="TextBox 24">
            <a:extLst>
              <a:ext uri="{FF2B5EF4-FFF2-40B4-BE49-F238E27FC236}">
                <a16:creationId xmlns:a16="http://schemas.microsoft.com/office/drawing/2014/main" id="{A6085282-35E2-DB43-B1DB-594B196C2DAC}"/>
              </a:ext>
            </a:extLst>
          </p:cNvPr>
          <p:cNvSpPr txBox="1"/>
          <p:nvPr/>
        </p:nvSpPr>
        <p:spPr>
          <a:xfrm>
            <a:off x="4225893" y="1802800"/>
            <a:ext cx="778373" cy="369332"/>
          </a:xfrm>
          <a:prstGeom prst="rect">
            <a:avLst/>
          </a:prstGeom>
          <a:noFill/>
        </p:spPr>
        <p:txBody>
          <a:bodyPr wrap="square" rtlCol="0">
            <a:spAutoFit/>
          </a:bodyPr>
          <a:lstStyle/>
          <a:p>
            <a:r>
              <a:rPr lang="en-US" dirty="0"/>
              <a:t>CM4</a:t>
            </a:r>
            <a:endParaRPr lang="en-GB" dirty="0"/>
          </a:p>
        </p:txBody>
      </p:sp>
      <p:sp>
        <p:nvSpPr>
          <p:cNvPr id="27" name="TextBox 26">
            <a:extLst>
              <a:ext uri="{FF2B5EF4-FFF2-40B4-BE49-F238E27FC236}">
                <a16:creationId xmlns:a16="http://schemas.microsoft.com/office/drawing/2014/main" id="{9137658C-6E96-6946-9A70-73A1E2C4C374}"/>
              </a:ext>
            </a:extLst>
          </p:cNvPr>
          <p:cNvSpPr txBox="1"/>
          <p:nvPr/>
        </p:nvSpPr>
        <p:spPr>
          <a:xfrm>
            <a:off x="152400" y="4136242"/>
            <a:ext cx="5105400" cy="1200329"/>
          </a:xfrm>
          <a:prstGeom prst="rect">
            <a:avLst/>
          </a:prstGeom>
          <a:noFill/>
        </p:spPr>
        <p:txBody>
          <a:bodyPr wrap="square" rtlCol="0">
            <a:spAutoFit/>
          </a:bodyPr>
          <a:lstStyle/>
          <a:p>
            <a:pPr marL="285750" indent="-285750">
              <a:buFont typeface="Arial" panose="020B0604020202020204" pitchFamily="34" charset="0"/>
              <a:buChar char="•"/>
            </a:pPr>
            <a:r>
              <a:rPr lang="en-US" b="1" dirty="0"/>
              <a:t>10.172 MeV/u for A/q=3.0 expected</a:t>
            </a:r>
          </a:p>
          <a:p>
            <a:pPr marL="285750" indent="-285750">
              <a:buFont typeface="Arial" panose="020B0604020202020204" pitchFamily="34" charset="0"/>
              <a:buChar char="•"/>
            </a:pPr>
            <a:r>
              <a:rPr lang="en-US" b="1" dirty="0"/>
              <a:t>7.7 MeV/u for A/q=4.5</a:t>
            </a:r>
          </a:p>
          <a:p>
            <a:pPr marL="285750" indent="-285750">
              <a:buFont typeface="Arial" panose="020B0604020202020204" pitchFamily="34" charset="0"/>
              <a:buChar char="•"/>
            </a:pPr>
            <a:r>
              <a:rPr lang="en-US" b="1" dirty="0"/>
              <a:t>Further adjustments of LLRF loops after reliability assessment</a:t>
            </a:r>
          </a:p>
        </p:txBody>
      </p:sp>
    </p:spTree>
    <p:extLst>
      <p:ext uri="{BB962C8B-B14F-4D97-AF65-F5344CB8AC3E}">
        <p14:creationId xmlns:p14="http://schemas.microsoft.com/office/powerpoint/2010/main" val="11034561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6469637"/>
            <a:ext cx="1238864" cy="378127"/>
          </a:xfrm>
          <a:prstGeom prst="rect">
            <a:avLst/>
          </a:prstGeom>
        </p:spPr>
      </p:pic>
      <p:sp>
        <p:nvSpPr>
          <p:cNvPr id="16" name="Title 1"/>
          <p:cNvSpPr txBox="1">
            <a:spLocks/>
          </p:cNvSpPr>
          <p:nvPr/>
        </p:nvSpPr>
        <p:spPr>
          <a:xfrm>
            <a:off x="381000" y="30403"/>
            <a:ext cx="8077200"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600" u="sng" dirty="0"/>
              <a:t>Beam </a:t>
            </a:r>
            <a:r>
              <a:rPr lang="de-DE" sz="3600" u="sng" dirty="0" err="1"/>
              <a:t>Commissioning</a:t>
            </a:r>
            <a:r>
              <a:rPr lang="de-DE" sz="3600" u="sng" dirty="0"/>
              <a:t>:</a:t>
            </a:r>
            <a:endParaRPr lang="en-US" sz="3600" u="sng" dirty="0"/>
          </a:p>
        </p:txBody>
      </p:sp>
      <p:pic>
        <p:nvPicPr>
          <p:cNvPr id="17" name="Picture 16"/>
          <p:cNvPicPr>
            <a:picLocks noChangeAspect="1"/>
          </p:cNvPicPr>
          <p:nvPr/>
        </p:nvPicPr>
        <p:blipFill>
          <a:blip r:embed="rId3"/>
          <a:stretch>
            <a:fillRect/>
          </a:stretch>
        </p:blipFill>
        <p:spPr>
          <a:xfrm>
            <a:off x="8260984" y="15810"/>
            <a:ext cx="880432" cy="878306"/>
          </a:xfrm>
          <a:prstGeom prst="rect">
            <a:avLst/>
          </a:prstGeom>
        </p:spPr>
      </p:pic>
      <p:sp>
        <p:nvSpPr>
          <p:cNvPr id="10" name="Subtitle 2">
            <a:extLst>
              <a:ext uri="{FF2B5EF4-FFF2-40B4-BE49-F238E27FC236}">
                <a16:creationId xmlns:a16="http://schemas.microsoft.com/office/drawing/2014/main" id="{D8D22D80-7D7E-724F-B8C8-DEEAE2FA2485}"/>
              </a:ext>
            </a:extLst>
          </p:cNvPr>
          <p:cNvSpPr txBox="1">
            <a:spLocks/>
          </p:cNvSpPr>
          <p:nvPr/>
        </p:nvSpPr>
        <p:spPr>
          <a:xfrm>
            <a:off x="5410200" y="6469637"/>
            <a:ext cx="3755571" cy="3781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t>59</a:t>
            </a:r>
            <a:r>
              <a:rPr lang="en-US" sz="1200" baseline="30000" dirty="0"/>
              <a:t>th</a:t>
            </a:r>
            <a:r>
              <a:rPr lang="en-US" sz="1200" dirty="0"/>
              <a:t> Meeting of the INTC </a:t>
            </a:r>
            <a:r>
              <a:rPr lang="en-GB" sz="1200" dirty="0"/>
              <a:t>– June 27</a:t>
            </a:r>
            <a:r>
              <a:rPr lang="en-GB" sz="1200" baseline="30000" dirty="0"/>
              <a:t>th</a:t>
            </a:r>
            <a:r>
              <a:rPr lang="en-GB" sz="1200" dirty="0"/>
              <a:t> 2018</a:t>
            </a:r>
          </a:p>
        </p:txBody>
      </p:sp>
      <p:sp>
        <p:nvSpPr>
          <p:cNvPr id="13" name="TextBox 12">
            <a:extLst>
              <a:ext uri="{FF2B5EF4-FFF2-40B4-BE49-F238E27FC236}">
                <a16:creationId xmlns:a16="http://schemas.microsoft.com/office/drawing/2014/main" id="{FDDD1E71-93C7-0D41-A51A-52F2D3355239}"/>
              </a:ext>
            </a:extLst>
          </p:cNvPr>
          <p:cNvSpPr txBox="1"/>
          <p:nvPr/>
        </p:nvSpPr>
        <p:spPr>
          <a:xfrm>
            <a:off x="76200" y="932527"/>
            <a:ext cx="9067800" cy="1277273"/>
          </a:xfrm>
          <a:prstGeom prst="rect">
            <a:avLst/>
          </a:prstGeom>
          <a:noFill/>
          <a:ln>
            <a:noFill/>
          </a:ln>
        </p:spPr>
        <p:txBody>
          <a:bodyPr wrap="square" rtlCol="0">
            <a:spAutoFit/>
          </a:bodyPr>
          <a:lstStyle/>
          <a:p>
            <a:pPr>
              <a:spcBef>
                <a:spcPts val="300"/>
              </a:spcBef>
            </a:pPr>
            <a:r>
              <a:rPr lang="en-US" b="1" u="sng" dirty="0">
                <a:solidFill>
                  <a:schemeClr val="tx2"/>
                </a:solidFill>
              </a:rPr>
              <a:t>Commissioning of the REX-TRAP, REX-EBIS and REX Linac:</a:t>
            </a:r>
            <a:endParaRPr lang="en-GB" b="1" u="sng" dirty="0">
              <a:solidFill>
                <a:schemeClr val="tx2"/>
              </a:solidFill>
            </a:endParaRPr>
          </a:p>
          <a:p>
            <a:pPr marL="285750" indent="-285750">
              <a:spcBef>
                <a:spcPts val="300"/>
              </a:spcBef>
              <a:buFont typeface="Wingdings" panose="05000000000000000000" pitchFamily="2" charset="2"/>
              <a:buChar char="§"/>
            </a:pPr>
            <a:r>
              <a:rPr lang="en-GB" dirty="0">
                <a:solidFill>
                  <a:schemeClr val="tx2"/>
                </a:solidFill>
              </a:rPr>
              <a:t>All systems recommissioned by week 20 (similar to 2017)</a:t>
            </a:r>
          </a:p>
          <a:p>
            <a:pPr marL="285750" indent="-285750">
              <a:spcBef>
                <a:spcPts val="300"/>
              </a:spcBef>
              <a:buFont typeface="Wingdings" panose="05000000000000000000" pitchFamily="2" charset="2"/>
              <a:buChar char="§"/>
            </a:pPr>
            <a:r>
              <a:rPr lang="en-GB" dirty="0">
                <a:solidFill>
                  <a:schemeClr val="tx2"/>
                </a:solidFill>
              </a:rPr>
              <a:t>Proof of concept for a new method to characterize very weak stable contaminants from the REX-EBIS (N. Bidault, IPAC’18 conference proceedings)</a:t>
            </a:r>
          </a:p>
        </p:txBody>
      </p:sp>
      <p:sp>
        <p:nvSpPr>
          <p:cNvPr id="15" name="Rectangle 14">
            <a:extLst>
              <a:ext uri="{FF2B5EF4-FFF2-40B4-BE49-F238E27FC236}">
                <a16:creationId xmlns:a16="http://schemas.microsoft.com/office/drawing/2014/main" id="{5504616E-5507-844F-A318-F90032753489}"/>
              </a:ext>
            </a:extLst>
          </p:cNvPr>
          <p:cNvSpPr/>
          <p:nvPr/>
        </p:nvSpPr>
        <p:spPr>
          <a:xfrm>
            <a:off x="76200" y="2472913"/>
            <a:ext cx="8816051" cy="1946687"/>
          </a:xfrm>
          <a:prstGeom prst="rect">
            <a:avLst/>
          </a:prstGeom>
        </p:spPr>
        <p:txBody>
          <a:bodyPr wrap="square">
            <a:spAutoFit/>
          </a:bodyPr>
          <a:lstStyle/>
          <a:p>
            <a:pPr>
              <a:spcBef>
                <a:spcPts val="300"/>
              </a:spcBef>
            </a:pPr>
            <a:r>
              <a:rPr lang="en-US" b="1" u="sng" dirty="0">
                <a:solidFill>
                  <a:schemeClr val="tx2"/>
                </a:solidFill>
              </a:rPr>
              <a:t>Machine Check-out and Beam Commissioning of HIE-ISOLDE (completed):</a:t>
            </a:r>
          </a:p>
          <a:p>
            <a:pPr marL="285750" indent="-285750">
              <a:spcBef>
                <a:spcPts val="300"/>
              </a:spcBef>
              <a:buFont typeface="Wingdings" panose="05000000000000000000" pitchFamily="2" charset="2"/>
              <a:buChar char="§"/>
            </a:pPr>
            <a:r>
              <a:rPr lang="en-GB" dirty="0">
                <a:solidFill>
                  <a:schemeClr val="tx2"/>
                </a:solidFill>
              </a:rPr>
              <a:t>Field regulation and automatic degaussing of the HEBT dipoles </a:t>
            </a:r>
          </a:p>
          <a:p>
            <a:pPr marL="285750" indent="-285750">
              <a:spcBef>
                <a:spcPts val="300"/>
              </a:spcBef>
              <a:buFont typeface="Wingdings" panose="05000000000000000000" pitchFamily="2" charset="2"/>
              <a:buChar char="§"/>
            </a:pPr>
            <a:r>
              <a:rPr lang="en-US" dirty="0">
                <a:solidFill>
                  <a:schemeClr val="tx2"/>
                </a:solidFill>
              </a:rPr>
              <a:t>Set-ups for </a:t>
            </a:r>
            <a:r>
              <a:rPr lang="en-US" baseline="30000" dirty="0">
                <a:solidFill>
                  <a:schemeClr val="tx2"/>
                </a:solidFill>
              </a:rPr>
              <a:t>12</a:t>
            </a:r>
            <a:r>
              <a:rPr lang="en-US" dirty="0">
                <a:solidFill>
                  <a:schemeClr val="tx2"/>
                </a:solidFill>
              </a:rPr>
              <a:t>C</a:t>
            </a:r>
            <a:r>
              <a:rPr lang="en-US" baseline="30000" dirty="0">
                <a:solidFill>
                  <a:schemeClr val="tx2"/>
                </a:solidFill>
              </a:rPr>
              <a:t>4+</a:t>
            </a:r>
            <a:r>
              <a:rPr lang="en-US" dirty="0">
                <a:solidFill>
                  <a:schemeClr val="tx2"/>
                </a:solidFill>
              </a:rPr>
              <a:t> and </a:t>
            </a:r>
            <a:r>
              <a:rPr lang="en-US" baseline="30000" dirty="0">
                <a:solidFill>
                  <a:schemeClr val="tx2"/>
                </a:solidFill>
              </a:rPr>
              <a:t>22</a:t>
            </a:r>
            <a:r>
              <a:rPr lang="en-US" dirty="0">
                <a:solidFill>
                  <a:schemeClr val="tx2"/>
                </a:solidFill>
              </a:rPr>
              <a:t>Ne</a:t>
            </a:r>
            <a:r>
              <a:rPr lang="en-US" baseline="30000" dirty="0">
                <a:solidFill>
                  <a:schemeClr val="tx2"/>
                </a:solidFill>
              </a:rPr>
              <a:t>7+</a:t>
            </a:r>
            <a:r>
              <a:rPr lang="en-US" dirty="0">
                <a:solidFill>
                  <a:schemeClr val="tx2"/>
                </a:solidFill>
              </a:rPr>
              <a:t> using all the SRF cavities to end of XT01 and XT02</a:t>
            </a:r>
          </a:p>
          <a:p>
            <a:pPr marL="285750" indent="-285750">
              <a:spcBef>
                <a:spcPts val="300"/>
              </a:spcBef>
              <a:buFont typeface="Wingdings" panose="05000000000000000000" pitchFamily="2" charset="2"/>
              <a:buChar char="§"/>
            </a:pPr>
            <a:r>
              <a:rPr lang="en-GB" dirty="0">
                <a:solidFill>
                  <a:schemeClr val="tx2"/>
                </a:solidFill>
              </a:rPr>
              <a:t>Beam to </a:t>
            </a:r>
            <a:r>
              <a:rPr lang="en-GB" dirty="0" err="1">
                <a:solidFill>
                  <a:schemeClr val="tx2"/>
                </a:solidFill>
              </a:rPr>
              <a:t>Miniball</a:t>
            </a:r>
            <a:r>
              <a:rPr lang="en-GB" dirty="0">
                <a:solidFill>
                  <a:schemeClr val="tx2"/>
                </a:solidFill>
              </a:rPr>
              <a:t> (65 hours of </a:t>
            </a:r>
            <a:r>
              <a:rPr lang="en-US" baseline="30000" dirty="0">
                <a:solidFill>
                  <a:schemeClr val="tx2"/>
                </a:solidFill>
              </a:rPr>
              <a:t>22</a:t>
            </a:r>
            <a:r>
              <a:rPr lang="en-US" dirty="0">
                <a:solidFill>
                  <a:schemeClr val="tx2"/>
                </a:solidFill>
              </a:rPr>
              <a:t>Ne</a:t>
            </a:r>
            <a:r>
              <a:rPr lang="en-US" baseline="30000" dirty="0">
                <a:solidFill>
                  <a:schemeClr val="tx2"/>
                </a:solidFill>
              </a:rPr>
              <a:t>7+</a:t>
            </a:r>
            <a:r>
              <a:rPr lang="en-US" dirty="0">
                <a:solidFill>
                  <a:schemeClr val="tx2"/>
                </a:solidFill>
              </a:rPr>
              <a:t> at 6.16 MeV/u)</a:t>
            </a:r>
          </a:p>
          <a:p>
            <a:pPr marL="285750" indent="-285750">
              <a:spcBef>
                <a:spcPts val="300"/>
              </a:spcBef>
              <a:buFont typeface="Wingdings" panose="05000000000000000000" pitchFamily="2" charset="2"/>
              <a:buChar char="§"/>
            </a:pPr>
            <a:r>
              <a:rPr lang="en-GB" dirty="0">
                <a:solidFill>
                  <a:schemeClr val="tx2"/>
                </a:solidFill>
              </a:rPr>
              <a:t>Beam to ISS (99 hours of </a:t>
            </a:r>
            <a:r>
              <a:rPr lang="en-US" baseline="30000" dirty="0">
                <a:solidFill>
                  <a:schemeClr val="tx2"/>
                </a:solidFill>
              </a:rPr>
              <a:t>22</a:t>
            </a:r>
            <a:r>
              <a:rPr lang="en-US" dirty="0">
                <a:solidFill>
                  <a:schemeClr val="tx2"/>
                </a:solidFill>
              </a:rPr>
              <a:t>Ne</a:t>
            </a:r>
            <a:r>
              <a:rPr lang="en-US" baseline="30000" dirty="0">
                <a:solidFill>
                  <a:schemeClr val="tx2"/>
                </a:solidFill>
              </a:rPr>
              <a:t>7+</a:t>
            </a:r>
            <a:r>
              <a:rPr lang="en-US" dirty="0">
                <a:solidFill>
                  <a:schemeClr val="tx2"/>
                </a:solidFill>
              </a:rPr>
              <a:t> at 9.48 MeV/u)</a:t>
            </a:r>
          </a:p>
          <a:p>
            <a:pPr marL="285750" indent="-285750">
              <a:spcBef>
                <a:spcPts val="300"/>
              </a:spcBef>
              <a:buFont typeface="Wingdings" panose="05000000000000000000" pitchFamily="2" charset="2"/>
              <a:buChar char="§"/>
            </a:pPr>
            <a:r>
              <a:rPr lang="en-US" dirty="0">
                <a:solidFill>
                  <a:schemeClr val="tx2"/>
                </a:solidFill>
              </a:rPr>
              <a:t>Initial set-up for A/q=4.0 using all the SRF cavities to XT01.0400</a:t>
            </a:r>
            <a:endParaRPr lang="en-GB" dirty="0">
              <a:solidFill>
                <a:schemeClr val="tx2"/>
              </a:solidFill>
            </a:endParaRPr>
          </a:p>
        </p:txBody>
      </p:sp>
      <p:sp>
        <p:nvSpPr>
          <p:cNvPr id="18" name="Rectangle 17">
            <a:extLst>
              <a:ext uri="{FF2B5EF4-FFF2-40B4-BE49-F238E27FC236}">
                <a16:creationId xmlns:a16="http://schemas.microsoft.com/office/drawing/2014/main" id="{BA700DA7-646C-A647-B51A-BEF49AA52E75}"/>
              </a:ext>
            </a:extLst>
          </p:cNvPr>
          <p:cNvSpPr/>
          <p:nvPr/>
        </p:nvSpPr>
        <p:spPr>
          <a:xfrm>
            <a:off x="76200" y="4648200"/>
            <a:ext cx="8816051" cy="1315745"/>
          </a:xfrm>
          <a:prstGeom prst="rect">
            <a:avLst/>
          </a:prstGeom>
        </p:spPr>
        <p:txBody>
          <a:bodyPr wrap="square">
            <a:spAutoFit/>
          </a:bodyPr>
          <a:lstStyle/>
          <a:p>
            <a:pPr>
              <a:spcBef>
                <a:spcPts val="300"/>
              </a:spcBef>
            </a:pPr>
            <a:r>
              <a:rPr lang="en-US" b="1" u="sng" dirty="0">
                <a:solidFill>
                  <a:schemeClr val="tx2"/>
                </a:solidFill>
              </a:rPr>
              <a:t>Beam Commissioning of HIE-ISOLDE (pending):</a:t>
            </a:r>
          </a:p>
          <a:p>
            <a:pPr marL="285750" indent="-285750">
              <a:spcBef>
                <a:spcPts val="300"/>
              </a:spcBef>
              <a:buFont typeface="Wingdings" panose="05000000000000000000" pitchFamily="2" charset="2"/>
              <a:buChar char="§"/>
            </a:pPr>
            <a:r>
              <a:rPr lang="en-US" dirty="0">
                <a:solidFill>
                  <a:schemeClr val="tx2"/>
                </a:solidFill>
              </a:rPr>
              <a:t>Set-up for </a:t>
            </a:r>
            <a:r>
              <a:rPr lang="en-US" baseline="30000" dirty="0">
                <a:solidFill>
                  <a:schemeClr val="tx2"/>
                </a:solidFill>
              </a:rPr>
              <a:t>40</a:t>
            </a:r>
            <a:r>
              <a:rPr lang="en-US" dirty="0">
                <a:solidFill>
                  <a:schemeClr val="tx2"/>
                </a:solidFill>
              </a:rPr>
              <a:t>Ar</a:t>
            </a:r>
            <a:r>
              <a:rPr lang="en-US" baseline="30000" dirty="0">
                <a:solidFill>
                  <a:schemeClr val="tx2"/>
                </a:solidFill>
              </a:rPr>
              <a:t>9+</a:t>
            </a:r>
            <a:r>
              <a:rPr lang="en-US" dirty="0">
                <a:solidFill>
                  <a:schemeClr val="tx2"/>
                </a:solidFill>
              </a:rPr>
              <a:t> (A/q=4.44) at 7.44 MeV/u to the end of XT01 and XT02</a:t>
            </a:r>
          </a:p>
          <a:p>
            <a:pPr marL="285750" indent="-285750">
              <a:spcBef>
                <a:spcPts val="300"/>
              </a:spcBef>
              <a:buFont typeface="Wingdings" panose="05000000000000000000" pitchFamily="2" charset="2"/>
              <a:buChar char="§"/>
            </a:pPr>
            <a:r>
              <a:rPr lang="en-US" dirty="0">
                <a:solidFill>
                  <a:schemeClr val="tx2"/>
                </a:solidFill>
              </a:rPr>
              <a:t>Transverse and longitudinal phase space characterization</a:t>
            </a:r>
          </a:p>
          <a:p>
            <a:pPr marL="285750" indent="-285750">
              <a:spcBef>
                <a:spcPts val="300"/>
              </a:spcBef>
              <a:buFont typeface="Wingdings" panose="05000000000000000000" pitchFamily="2" charset="2"/>
              <a:buChar char="§"/>
            </a:pPr>
            <a:r>
              <a:rPr lang="en-US" dirty="0">
                <a:solidFill>
                  <a:schemeClr val="tx2"/>
                </a:solidFill>
              </a:rPr>
              <a:t>Beam-based calibration of the SRF cavities</a:t>
            </a:r>
          </a:p>
        </p:txBody>
      </p:sp>
    </p:spTree>
    <p:extLst>
      <p:ext uri="{BB962C8B-B14F-4D97-AF65-F5344CB8AC3E}">
        <p14:creationId xmlns:p14="http://schemas.microsoft.com/office/powerpoint/2010/main" val="3693006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6469637"/>
            <a:ext cx="1238864" cy="378127"/>
          </a:xfrm>
          <a:prstGeom prst="rect">
            <a:avLst/>
          </a:prstGeom>
        </p:spPr>
      </p:pic>
      <p:sp>
        <p:nvSpPr>
          <p:cNvPr id="16" name="Title 1"/>
          <p:cNvSpPr txBox="1">
            <a:spLocks/>
          </p:cNvSpPr>
          <p:nvPr/>
        </p:nvSpPr>
        <p:spPr>
          <a:xfrm>
            <a:off x="228600" y="76200"/>
            <a:ext cx="8229600"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u="sng" dirty="0"/>
              <a:t>Phase2 Schedule</a:t>
            </a:r>
          </a:p>
        </p:txBody>
      </p:sp>
      <p:pic>
        <p:nvPicPr>
          <p:cNvPr id="17" name="Picture 16"/>
          <p:cNvPicPr>
            <a:picLocks noChangeAspect="1"/>
          </p:cNvPicPr>
          <p:nvPr/>
        </p:nvPicPr>
        <p:blipFill>
          <a:blip r:embed="rId3"/>
          <a:stretch>
            <a:fillRect/>
          </a:stretch>
        </p:blipFill>
        <p:spPr>
          <a:xfrm>
            <a:off x="8260984" y="15810"/>
            <a:ext cx="880432" cy="878306"/>
          </a:xfrm>
          <a:prstGeom prst="rect">
            <a:avLst/>
          </a:prstGeom>
        </p:spPr>
      </p:pic>
      <p:sp>
        <p:nvSpPr>
          <p:cNvPr id="15" name="TextBox 14">
            <a:extLst>
              <a:ext uri="{FF2B5EF4-FFF2-40B4-BE49-F238E27FC236}">
                <a16:creationId xmlns:a16="http://schemas.microsoft.com/office/drawing/2014/main" id="{30E0A19F-883E-8840-AFBA-8FBAE6122760}"/>
              </a:ext>
            </a:extLst>
          </p:cNvPr>
          <p:cNvSpPr txBox="1"/>
          <p:nvPr/>
        </p:nvSpPr>
        <p:spPr>
          <a:xfrm>
            <a:off x="57778" y="838200"/>
            <a:ext cx="8858809" cy="2062103"/>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Tx/>
              <a:buChar char="-"/>
            </a:pPr>
            <a:r>
              <a:rPr lang="en-US" sz="1600" dirty="0">
                <a:solidFill>
                  <a:srgbClr val="0055A0"/>
                </a:solidFill>
              </a:rPr>
              <a:t>Due to sufficient contingency and reshuffling of some of the activities the milestones for Commissioning of CM4 (5 March), </a:t>
            </a:r>
            <a:r>
              <a:rPr lang="en-US" sz="1600" dirty="0" err="1">
                <a:solidFill>
                  <a:srgbClr val="0055A0"/>
                </a:solidFill>
              </a:rPr>
              <a:t>Cooldown</a:t>
            </a:r>
            <a:r>
              <a:rPr lang="en-US" sz="1600" dirty="0">
                <a:solidFill>
                  <a:srgbClr val="0055A0"/>
                </a:solidFill>
              </a:rPr>
              <a:t> of the </a:t>
            </a:r>
            <a:r>
              <a:rPr lang="en-US" sz="1600" dirty="0" err="1">
                <a:solidFill>
                  <a:srgbClr val="0055A0"/>
                </a:solidFill>
              </a:rPr>
              <a:t>cryo</a:t>
            </a:r>
            <a:r>
              <a:rPr lang="en-US" sz="1600" dirty="0">
                <a:solidFill>
                  <a:srgbClr val="0055A0"/>
                </a:solidFill>
              </a:rPr>
              <a:t> modules (26 March), Machine check-out and beam commissioning (28 May) could be kept.</a:t>
            </a:r>
          </a:p>
          <a:p>
            <a:pPr marL="285750" indent="-285750">
              <a:buFontTx/>
              <a:buChar char="-"/>
            </a:pPr>
            <a:r>
              <a:rPr lang="en-US" sz="1600" dirty="0">
                <a:solidFill>
                  <a:srgbClr val="0055A0"/>
                </a:solidFill>
              </a:rPr>
              <a:t>The CM4 commissioning phase as well as the Survey smoothing campaign finished in time, end of May. Beam Permit was signed and OK given for beam through the LINAC start of June</a:t>
            </a:r>
          </a:p>
          <a:p>
            <a:pPr marL="285750" indent="-285750">
              <a:buFontTx/>
              <a:buChar char="-"/>
            </a:pPr>
            <a:r>
              <a:rPr lang="en-US" sz="1600" dirty="0">
                <a:solidFill>
                  <a:srgbClr val="0055A0"/>
                </a:solidFill>
              </a:rPr>
              <a:t>HIE ISOLDE Beam Commissioning started as foreseen end of May</a:t>
            </a:r>
          </a:p>
          <a:p>
            <a:pPr marL="285750" indent="-285750">
              <a:buFontTx/>
              <a:buChar char="-"/>
            </a:pPr>
            <a:r>
              <a:rPr lang="en-US" sz="1600" dirty="0">
                <a:solidFill>
                  <a:srgbClr val="0055A0"/>
                </a:solidFill>
              </a:rPr>
              <a:t>Start of physics foreseen as of 9 July.</a:t>
            </a:r>
          </a:p>
        </p:txBody>
      </p:sp>
      <p:pic>
        <p:nvPicPr>
          <p:cNvPr id="3" name="Picture 2"/>
          <p:cNvPicPr>
            <a:picLocks noChangeAspect="1"/>
          </p:cNvPicPr>
          <p:nvPr/>
        </p:nvPicPr>
        <p:blipFill>
          <a:blip r:embed="rId4"/>
          <a:stretch>
            <a:fillRect/>
          </a:stretch>
        </p:blipFill>
        <p:spPr>
          <a:xfrm>
            <a:off x="24581" y="2970994"/>
            <a:ext cx="9116835" cy="3429806"/>
          </a:xfrm>
          <a:prstGeom prst="rect">
            <a:avLst/>
          </a:prstGeom>
        </p:spPr>
      </p:pic>
      <p:sp>
        <p:nvSpPr>
          <p:cNvPr id="8" name="Subtitle 2">
            <a:extLst>
              <a:ext uri="{FF2B5EF4-FFF2-40B4-BE49-F238E27FC236}">
                <a16:creationId xmlns:a16="http://schemas.microsoft.com/office/drawing/2014/main" id="{0BD31292-7734-8B44-9CB4-D34548C170B4}"/>
              </a:ext>
            </a:extLst>
          </p:cNvPr>
          <p:cNvSpPr txBox="1">
            <a:spLocks/>
          </p:cNvSpPr>
          <p:nvPr/>
        </p:nvSpPr>
        <p:spPr>
          <a:xfrm>
            <a:off x="5410200" y="6469637"/>
            <a:ext cx="3755571" cy="3781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t>59</a:t>
            </a:r>
            <a:r>
              <a:rPr lang="en-US" sz="1200" baseline="30000" dirty="0"/>
              <a:t>th</a:t>
            </a:r>
            <a:r>
              <a:rPr lang="en-US" sz="1200" dirty="0"/>
              <a:t> Meeting of the INTC </a:t>
            </a:r>
            <a:r>
              <a:rPr lang="en-GB" sz="1200" dirty="0"/>
              <a:t>– June 27</a:t>
            </a:r>
            <a:r>
              <a:rPr lang="en-GB" sz="1200" baseline="30000" dirty="0"/>
              <a:t>th</a:t>
            </a:r>
            <a:r>
              <a:rPr lang="en-GB" sz="1200" dirty="0"/>
              <a:t> 2018</a:t>
            </a:r>
          </a:p>
        </p:txBody>
      </p:sp>
    </p:spTree>
    <p:extLst>
      <p:ext uri="{BB962C8B-B14F-4D97-AF65-F5344CB8AC3E}">
        <p14:creationId xmlns:p14="http://schemas.microsoft.com/office/powerpoint/2010/main" val="2530969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6469637"/>
            <a:ext cx="1238864" cy="378127"/>
          </a:xfrm>
          <a:prstGeom prst="rect">
            <a:avLst/>
          </a:prstGeom>
        </p:spPr>
      </p:pic>
      <p:sp>
        <p:nvSpPr>
          <p:cNvPr id="16" name="Title 1"/>
          <p:cNvSpPr txBox="1">
            <a:spLocks/>
          </p:cNvSpPr>
          <p:nvPr/>
        </p:nvSpPr>
        <p:spPr>
          <a:xfrm>
            <a:off x="381000" y="30403"/>
            <a:ext cx="8077200"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600" u="sng" dirty="0"/>
              <a:t>Status </a:t>
            </a:r>
            <a:r>
              <a:rPr lang="de-DE" sz="3600" u="sng" dirty="0" err="1"/>
              <a:t>of</a:t>
            </a:r>
            <a:r>
              <a:rPr lang="de-DE" sz="3600" u="sng" dirty="0"/>
              <a:t> Spare </a:t>
            </a:r>
            <a:r>
              <a:rPr lang="de-DE" sz="3600" u="sng" dirty="0" err="1"/>
              <a:t>Cavities</a:t>
            </a:r>
            <a:endParaRPr lang="en-US" sz="3600" u="sng" dirty="0"/>
          </a:p>
        </p:txBody>
      </p:sp>
      <p:sp>
        <p:nvSpPr>
          <p:cNvPr id="10" name="Subtitle 2">
            <a:extLst>
              <a:ext uri="{FF2B5EF4-FFF2-40B4-BE49-F238E27FC236}">
                <a16:creationId xmlns:a16="http://schemas.microsoft.com/office/drawing/2014/main" id="{D8D22D80-7D7E-724F-B8C8-DEEAE2FA2485}"/>
              </a:ext>
            </a:extLst>
          </p:cNvPr>
          <p:cNvSpPr txBox="1">
            <a:spLocks/>
          </p:cNvSpPr>
          <p:nvPr/>
        </p:nvSpPr>
        <p:spPr>
          <a:xfrm>
            <a:off x="5410200" y="6469637"/>
            <a:ext cx="3755571" cy="3781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t>59</a:t>
            </a:r>
            <a:r>
              <a:rPr lang="en-US" sz="1200" baseline="30000" dirty="0"/>
              <a:t>th</a:t>
            </a:r>
            <a:r>
              <a:rPr lang="en-US" sz="1200" dirty="0"/>
              <a:t> Meeting of the INTC </a:t>
            </a:r>
            <a:r>
              <a:rPr lang="en-GB" sz="1200" dirty="0"/>
              <a:t>– June 27</a:t>
            </a:r>
            <a:r>
              <a:rPr lang="en-GB" sz="1200" baseline="30000" dirty="0"/>
              <a:t>th</a:t>
            </a:r>
            <a:r>
              <a:rPr lang="en-GB" sz="1200" dirty="0"/>
              <a:t> 2018</a:t>
            </a:r>
          </a:p>
        </p:txBody>
      </p:sp>
      <p:sp>
        <p:nvSpPr>
          <p:cNvPr id="8" name="Content Placeholder 2">
            <a:extLst>
              <a:ext uri="{FF2B5EF4-FFF2-40B4-BE49-F238E27FC236}">
                <a16:creationId xmlns:a16="http://schemas.microsoft.com/office/drawing/2014/main" id="{15FA2918-D686-9A44-B6D2-5F5AF74D9F41}"/>
              </a:ext>
            </a:extLst>
          </p:cNvPr>
          <p:cNvSpPr>
            <a:spLocks noGrp="1"/>
          </p:cNvSpPr>
          <p:nvPr>
            <p:ph idx="1"/>
          </p:nvPr>
        </p:nvSpPr>
        <p:spPr>
          <a:xfrm>
            <a:off x="228600" y="1566152"/>
            <a:ext cx="4953000" cy="4910848"/>
          </a:xfrm>
        </p:spPr>
        <p:txBody>
          <a:bodyPr>
            <a:normAutofit/>
          </a:bodyPr>
          <a:lstStyle/>
          <a:p>
            <a:r>
              <a:rPr lang="en-GB" sz="2000" b="1" dirty="0">
                <a:solidFill>
                  <a:srgbClr val="00B050"/>
                </a:solidFill>
              </a:rPr>
              <a:t>QSS2, QS18, </a:t>
            </a:r>
            <a:r>
              <a:rPr lang="en-GB" sz="2000" b="1" dirty="0">
                <a:solidFill>
                  <a:srgbClr val="FFC000"/>
                </a:solidFill>
              </a:rPr>
              <a:t>QS20</a:t>
            </a:r>
            <a:r>
              <a:rPr lang="en-GB" sz="2000" dirty="0"/>
              <a:t> are fully qualified as spares</a:t>
            </a:r>
          </a:p>
          <a:p>
            <a:r>
              <a:rPr lang="en-GB" sz="2000" b="1" dirty="0">
                <a:solidFill>
                  <a:srgbClr val="FFC000"/>
                </a:solidFill>
              </a:rPr>
              <a:t>QS20</a:t>
            </a:r>
            <a:r>
              <a:rPr lang="en-GB" sz="2000" dirty="0"/>
              <a:t> has the lowest Q, it could be stripped and re-coated</a:t>
            </a:r>
          </a:p>
          <a:p>
            <a:r>
              <a:rPr lang="en-GB" sz="2000" b="1" dirty="0">
                <a:solidFill>
                  <a:srgbClr val="00B050"/>
                </a:solidFill>
              </a:rPr>
              <a:t>QSS3</a:t>
            </a:r>
            <a:r>
              <a:rPr lang="en-GB" sz="2000" dirty="0"/>
              <a:t> substrate delivered at CERN and just accepted</a:t>
            </a:r>
            <a:r>
              <a:rPr lang="en-GB" sz="2000" dirty="0">
                <a:sym typeface="Wingdings" panose="05000000000000000000" pitchFamily="2" charset="2"/>
              </a:rPr>
              <a:t> to be processed</a:t>
            </a:r>
            <a:endParaRPr lang="en-GB" sz="2000" dirty="0"/>
          </a:p>
          <a:p>
            <a:r>
              <a:rPr lang="en-GB" sz="2000" dirty="0"/>
              <a:t>The fifth spare cavity should come from either </a:t>
            </a:r>
            <a:r>
              <a:rPr lang="en-GB" sz="2000" b="1" dirty="0">
                <a:solidFill>
                  <a:srgbClr val="FF0000"/>
                </a:solidFill>
              </a:rPr>
              <a:t>QS6</a:t>
            </a:r>
            <a:r>
              <a:rPr lang="en-GB" sz="2000" dirty="0"/>
              <a:t> or </a:t>
            </a:r>
            <a:r>
              <a:rPr lang="en-GB" sz="2000" b="1" dirty="0">
                <a:solidFill>
                  <a:srgbClr val="FF0000"/>
                </a:solidFill>
              </a:rPr>
              <a:t>QS18</a:t>
            </a:r>
            <a:r>
              <a:rPr lang="en-GB" sz="2000" dirty="0"/>
              <a:t>, both substrates are in bad conditions</a:t>
            </a:r>
          </a:p>
          <a:p>
            <a:r>
              <a:rPr lang="en-GB" sz="2000" dirty="0"/>
              <a:t>A fourth seamless substrate will be ordered </a:t>
            </a:r>
            <a:br>
              <a:rPr lang="en-GB" sz="2000" dirty="0"/>
            </a:br>
            <a:r>
              <a:rPr lang="en-GB" sz="2000" dirty="0"/>
              <a:t>(raw material is available, pending acceptance)</a:t>
            </a:r>
          </a:p>
        </p:txBody>
      </p:sp>
      <p:pic>
        <p:nvPicPr>
          <p:cNvPr id="9" name="Picture 8">
            <a:extLst>
              <a:ext uri="{FF2B5EF4-FFF2-40B4-BE49-F238E27FC236}">
                <a16:creationId xmlns:a16="http://schemas.microsoft.com/office/drawing/2014/main" id="{E15E4EEE-BF90-584E-BC45-DE0CA2661B0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10200" y="3710051"/>
            <a:ext cx="3721769" cy="2977415"/>
          </a:xfrm>
          <a:prstGeom prst="rect">
            <a:avLst/>
          </a:prstGeom>
        </p:spPr>
      </p:pic>
      <p:pic>
        <p:nvPicPr>
          <p:cNvPr id="11" name="Picture 10">
            <a:extLst>
              <a:ext uri="{FF2B5EF4-FFF2-40B4-BE49-F238E27FC236}">
                <a16:creationId xmlns:a16="http://schemas.microsoft.com/office/drawing/2014/main" id="{A83609A3-B0F1-234B-8208-04B87472085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52345" y="803011"/>
            <a:ext cx="3704519" cy="2778389"/>
          </a:xfrm>
          <a:prstGeom prst="rect">
            <a:avLst/>
          </a:prstGeom>
        </p:spPr>
      </p:pic>
    </p:spTree>
    <p:extLst>
      <p:ext uri="{BB962C8B-B14F-4D97-AF65-F5344CB8AC3E}">
        <p14:creationId xmlns:p14="http://schemas.microsoft.com/office/powerpoint/2010/main" val="1928057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txBox="1">
            <a:spLocks/>
          </p:cNvSpPr>
          <p:nvPr/>
        </p:nvSpPr>
        <p:spPr>
          <a:xfrm>
            <a:off x="57168" y="53079"/>
            <a:ext cx="6762794"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600" u="sng" dirty="0"/>
              <a:t>Outline:</a:t>
            </a:r>
          </a:p>
        </p:txBody>
      </p:sp>
      <p:sp>
        <p:nvSpPr>
          <p:cNvPr id="3" name="Content Placeholder 2"/>
          <p:cNvSpPr>
            <a:spLocks noGrp="1"/>
          </p:cNvSpPr>
          <p:nvPr>
            <p:ph idx="1"/>
          </p:nvPr>
        </p:nvSpPr>
        <p:spPr>
          <a:xfrm>
            <a:off x="304800" y="1066800"/>
            <a:ext cx="7956184" cy="4267200"/>
          </a:xfrm>
        </p:spPr>
        <p:txBody>
          <a:bodyPr>
            <a:normAutofit lnSpcReduction="10000"/>
          </a:bodyPr>
          <a:lstStyle/>
          <a:p>
            <a:pPr>
              <a:buFont typeface="Wingdings" panose="05000000000000000000" pitchFamily="2" charset="2"/>
              <a:buChar char="§"/>
            </a:pPr>
            <a:r>
              <a:rPr lang="en-GB" dirty="0"/>
              <a:t>Status of Phase 2</a:t>
            </a:r>
          </a:p>
          <a:p>
            <a:pPr lvl="1">
              <a:buFont typeface="Wingdings" panose="05000000000000000000" pitchFamily="2" charset="2"/>
              <a:buChar char="§"/>
            </a:pPr>
            <a:r>
              <a:rPr lang="en-GB" dirty="0"/>
              <a:t>YETS activities</a:t>
            </a:r>
          </a:p>
          <a:p>
            <a:pPr lvl="1">
              <a:buFont typeface="Wingdings" panose="05000000000000000000" pitchFamily="2" charset="2"/>
              <a:buChar char="§"/>
            </a:pPr>
            <a:r>
              <a:rPr lang="en-GB" dirty="0"/>
              <a:t>Cryogenic plant</a:t>
            </a:r>
          </a:p>
          <a:p>
            <a:pPr lvl="1">
              <a:buFont typeface="Wingdings" panose="05000000000000000000" pitchFamily="2" charset="2"/>
              <a:buChar char="§"/>
            </a:pPr>
            <a:r>
              <a:rPr lang="en-GB" dirty="0"/>
              <a:t>Survey &amp; Alignment</a:t>
            </a:r>
          </a:p>
          <a:p>
            <a:pPr lvl="1">
              <a:buFont typeface="Wingdings" panose="05000000000000000000" pitchFamily="2" charset="2"/>
              <a:buChar char="§"/>
            </a:pPr>
            <a:r>
              <a:rPr lang="en-GB" dirty="0"/>
              <a:t>HW &amp; Beam commissioning</a:t>
            </a:r>
          </a:p>
          <a:p>
            <a:pPr lvl="1">
              <a:buFont typeface="Wingdings" panose="05000000000000000000" pitchFamily="2" charset="2"/>
              <a:buChar char="§"/>
            </a:pPr>
            <a:r>
              <a:rPr lang="en-GB" dirty="0"/>
              <a:t>Spares production</a:t>
            </a:r>
          </a:p>
          <a:p>
            <a:pPr>
              <a:lnSpc>
                <a:spcPct val="150000"/>
              </a:lnSpc>
              <a:buFont typeface="Wingdings" panose="05000000000000000000" pitchFamily="2" charset="2"/>
              <a:buChar char="§"/>
            </a:pPr>
            <a:r>
              <a:rPr lang="en-GB" dirty="0"/>
              <a:t>Activities foreseen for LS2</a:t>
            </a:r>
          </a:p>
          <a:p>
            <a:pPr>
              <a:lnSpc>
                <a:spcPct val="150000"/>
              </a:lnSpc>
              <a:buFont typeface="Wingdings" panose="05000000000000000000" pitchFamily="2" charset="2"/>
              <a:buChar char="§"/>
            </a:pPr>
            <a:r>
              <a:rPr lang="en-GB" dirty="0"/>
              <a:t>Summary</a:t>
            </a:r>
          </a:p>
        </p:txBody>
      </p:sp>
      <p:pic>
        <p:nvPicPr>
          <p:cNvPr id="17" name="Picture 16"/>
          <p:cNvPicPr>
            <a:picLocks noChangeAspect="1"/>
          </p:cNvPicPr>
          <p:nvPr/>
        </p:nvPicPr>
        <p:blipFill>
          <a:blip r:embed="rId2"/>
          <a:stretch>
            <a:fillRect/>
          </a:stretch>
        </p:blipFill>
        <p:spPr>
          <a:xfrm>
            <a:off x="8260984" y="15810"/>
            <a:ext cx="880432" cy="878306"/>
          </a:xfrm>
          <a:prstGeom prst="rect">
            <a:avLst/>
          </a:prstGeom>
        </p:spPr>
      </p:pic>
      <p:pic>
        <p:nvPicPr>
          <p:cNvPr id="7" name="Picture 6"/>
          <p:cNvPicPr>
            <a:picLocks noChangeAspect="1"/>
          </p:cNvPicPr>
          <p:nvPr/>
        </p:nvPicPr>
        <p:blipFill>
          <a:blip r:embed="rId3"/>
          <a:stretch>
            <a:fillRect/>
          </a:stretch>
        </p:blipFill>
        <p:spPr>
          <a:xfrm>
            <a:off x="0" y="6469637"/>
            <a:ext cx="1238864" cy="378127"/>
          </a:xfrm>
          <a:prstGeom prst="rect">
            <a:avLst/>
          </a:prstGeom>
        </p:spPr>
      </p:pic>
      <p:sp>
        <p:nvSpPr>
          <p:cNvPr id="9" name="Subtitle 2"/>
          <p:cNvSpPr txBox="1">
            <a:spLocks/>
          </p:cNvSpPr>
          <p:nvPr/>
        </p:nvSpPr>
        <p:spPr>
          <a:xfrm>
            <a:off x="5410200" y="6469637"/>
            <a:ext cx="3755571" cy="3781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t>59</a:t>
            </a:r>
            <a:r>
              <a:rPr lang="en-US" sz="1200" baseline="30000" dirty="0"/>
              <a:t>th</a:t>
            </a:r>
            <a:r>
              <a:rPr lang="en-US" sz="1200" dirty="0"/>
              <a:t> Meeting of the INTC </a:t>
            </a:r>
            <a:r>
              <a:rPr lang="en-GB" sz="1200" dirty="0"/>
              <a:t>– June 27</a:t>
            </a:r>
            <a:r>
              <a:rPr lang="en-GB" sz="1200" baseline="30000" dirty="0"/>
              <a:t>th</a:t>
            </a:r>
            <a:r>
              <a:rPr lang="en-GB" sz="1200" dirty="0"/>
              <a:t> 2018</a:t>
            </a:r>
          </a:p>
        </p:txBody>
      </p:sp>
    </p:spTree>
    <p:extLst>
      <p:ext uri="{BB962C8B-B14F-4D97-AF65-F5344CB8AC3E}">
        <p14:creationId xmlns:p14="http://schemas.microsoft.com/office/powerpoint/2010/main" val="1027855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6469637"/>
            <a:ext cx="1238864" cy="378127"/>
          </a:xfrm>
          <a:prstGeom prst="rect">
            <a:avLst/>
          </a:prstGeom>
        </p:spPr>
      </p:pic>
      <p:sp>
        <p:nvSpPr>
          <p:cNvPr id="16" name="Title 1"/>
          <p:cNvSpPr txBox="1">
            <a:spLocks/>
          </p:cNvSpPr>
          <p:nvPr/>
        </p:nvSpPr>
        <p:spPr>
          <a:xfrm>
            <a:off x="381000" y="30403"/>
            <a:ext cx="8077200"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600" u="sng" dirty="0" err="1"/>
              <a:t>Proposed</a:t>
            </a:r>
            <a:r>
              <a:rPr lang="de-DE" sz="3600" u="sng" dirty="0"/>
              <a:t> Intervention </a:t>
            </a:r>
            <a:r>
              <a:rPr lang="de-DE" sz="3600" u="sng" dirty="0" err="1"/>
              <a:t>for</a:t>
            </a:r>
            <a:r>
              <a:rPr lang="de-DE" sz="3600" u="sng" dirty="0"/>
              <a:t> XLH3.CAV3</a:t>
            </a:r>
            <a:endParaRPr lang="en-US" sz="3600" u="sng" dirty="0"/>
          </a:p>
        </p:txBody>
      </p:sp>
      <p:sp>
        <p:nvSpPr>
          <p:cNvPr id="10" name="Subtitle 2">
            <a:extLst>
              <a:ext uri="{FF2B5EF4-FFF2-40B4-BE49-F238E27FC236}">
                <a16:creationId xmlns:a16="http://schemas.microsoft.com/office/drawing/2014/main" id="{D8D22D80-7D7E-724F-B8C8-DEEAE2FA2485}"/>
              </a:ext>
            </a:extLst>
          </p:cNvPr>
          <p:cNvSpPr txBox="1">
            <a:spLocks/>
          </p:cNvSpPr>
          <p:nvPr/>
        </p:nvSpPr>
        <p:spPr>
          <a:xfrm>
            <a:off x="5410200" y="6469637"/>
            <a:ext cx="3755571" cy="3781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t>59</a:t>
            </a:r>
            <a:r>
              <a:rPr lang="en-US" sz="1200" baseline="30000" dirty="0"/>
              <a:t>th</a:t>
            </a:r>
            <a:r>
              <a:rPr lang="en-US" sz="1200" dirty="0"/>
              <a:t> Meeting of the INTC </a:t>
            </a:r>
            <a:r>
              <a:rPr lang="en-GB" sz="1200" dirty="0"/>
              <a:t>– June 27</a:t>
            </a:r>
            <a:r>
              <a:rPr lang="en-GB" sz="1200" baseline="30000" dirty="0"/>
              <a:t>th</a:t>
            </a:r>
            <a:r>
              <a:rPr lang="en-GB" sz="1200" dirty="0"/>
              <a:t> 2018</a:t>
            </a:r>
          </a:p>
        </p:txBody>
      </p:sp>
      <p:sp>
        <p:nvSpPr>
          <p:cNvPr id="13" name="TextBox 12">
            <a:extLst>
              <a:ext uri="{FF2B5EF4-FFF2-40B4-BE49-F238E27FC236}">
                <a16:creationId xmlns:a16="http://schemas.microsoft.com/office/drawing/2014/main" id="{2C8FB1C7-4BDE-A84A-9FCE-FAD126BE5269}"/>
              </a:ext>
            </a:extLst>
          </p:cNvPr>
          <p:cNvSpPr txBox="1"/>
          <p:nvPr/>
        </p:nvSpPr>
        <p:spPr>
          <a:xfrm>
            <a:off x="762000" y="727147"/>
            <a:ext cx="8599980" cy="2994025"/>
          </a:xfrm>
          <a:prstGeom prst="rect">
            <a:avLst/>
          </a:prstGeom>
          <a:noFill/>
        </p:spPr>
        <p:txBody>
          <a:bodyPr wrap="square" rtlCol="0">
            <a:spAutoFit/>
          </a:bodyPr>
          <a:lstStyle/>
          <a:p>
            <a:pPr marL="204111" indent="-204111">
              <a:buFont typeface="Arial" panose="020B0604020202020204" pitchFamily="34" charset="0"/>
              <a:buChar char="•"/>
            </a:pPr>
            <a:r>
              <a:rPr lang="en-GB" sz="1714" b="1" dirty="0">
                <a:latin typeface="Arial" panose="020B0604020202020204" pitchFamily="34" charset="0"/>
                <a:cs typeface="Arial" panose="020B0604020202020204" pitchFamily="34" charset="0"/>
              </a:rPr>
              <a:t>Bring back the cryomodule #4 to SM18, open and repair the cable</a:t>
            </a:r>
          </a:p>
          <a:p>
            <a:pPr marL="530689" lvl="1" indent="-204111">
              <a:buFont typeface="Arial" panose="020B0604020202020204" pitchFamily="34" charset="0"/>
              <a:buChar char="•"/>
            </a:pPr>
            <a:r>
              <a:rPr lang="en-GB" sz="1714" dirty="0">
                <a:latin typeface="Arial" panose="020B0604020202020204" pitchFamily="34" charset="0"/>
                <a:cs typeface="Arial" panose="020B0604020202020204" pitchFamily="34" charset="0"/>
              </a:rPr>
              <a:t>Dis-installation, transport to SM18 (right after physics run?)</a:t>
            </a:r>
          </a:p>
          <a:p>
            <a:pPr marL="530689" lvl="1" indent="-204111">
              <a:buFont typeface="Arial" panose="020B0604020202020204" pitchFamily="34" charset="0"/>
              <a:buChar char="•"/>
            </a:pPr>
            <a:r>
              <a:rPr lang="en-GB" sz="1714" dirty="0">
                <a:latin typeface="Arial" panose="020B0604020202020204" pitchFamily="34" charset="0"/>
                <a:cs typeface="Arial" panose="020B0604020202020204" pitchFamily="34" charset="0"/>
              </a:rPr>
              <a:t>Conditioning for ISO5, slow venting </a:t>
            </a:r>
          </a:p>
          <a:p>
            <a:pPr marL="530689" lvl="1" indent="-204111">
              <a:buFont typeface="Arial" panose="020B0604020202020204" pitchFamily="34" charset="0"/>
              <a:buChar char="•"/>
            </a:pPr>
            <a:r>
              <a:rPr lang="en-GB" sz="1714" dirty="0">
                <a:latin typeface="Arial" panose="020B0604020202020204" pitchFamily="34" charset="0"/>
                <a:cs typeface="Arial" panose="020B0604020202020204" pitchFamily="34" charset="0"/>
              </a:rPr>
              <a:t>Repair works in clean room </a:t>
            </a:r>
          </a:p>
          <a:p>
            <a:pPr marL="204111" indent="-204111">
              <a:buFont typeface="Arial" panose="020B0604020202020204" pitchFamily="34" charset="0"/>
              <a:buChar char="•"/>
            </a:pPr>
            <a:r>
              <a:rPr lang="en-GB" sz="1714" b="1" dirty="0">
                <a:latin typeface="Arial" panose="020B0604020202020204" pitchFamily="34" charset="0"/>
                <a:cs typeface="Arial" panose="020B0604020202020204" pitchFamily="34" charset="0"/>
              </a:rPr>
              <a:t>Profit to replace some of the cavities with the best spares</a:t>
            </a:r>
          </a:p>
          <a:p>
            <a:pPr marL="530689" lvl="1" indent="-204111">
              <a:buFont typeface="Arial" panose="020B0604020202020204" pitchFamily="34" charset="0"/>
              <a:buChar char="•"/>
            </a:pPr>
            <a:r>
              <a:rPr lang="en-GB" sz="1714" dirty="0">
                <a:latin typeface="Arial" panose="020B0604020202020204" pitchFamily="34" charset="0"/>
                <a:cs typeface="Arial" panose="020B0604020202020204" pitchFamily="34" charset="0"/>
              </a:rPr>
              <a:t>Spares will be prepared prior to the intervention (minimise “open” time)</a:t>
            </a:r>
          </a:p>
          <a:p>
            <a:pPr marL="530689" lvl="1" indent="-204111">
              <a:buFont typeface="Arial" panose="020B0604020202020204" pitchFamily="34" charset="0"/>
              <a:buChar char="•"/>
            </a:pPr>
            <a:r>
              <a:rPr lang="en-GB" sz="1714" dirty="0">
                <a:latin typeface="Arial" panose="020B0604020202020204" pitchFamily="34" charset="0"/>
                <a:cs typeface="Arial" panose="020B0604020202020204" pitchFamily="34" charset="0"/>
              </a:rPr>
              <a:t>Anyway advisable to LPW rinse all cavities (</a:t>
            </a:r>
            <a:r>
              <a:rPr lang="en-GB" sz="1714" dirty="0">
                <a:latin typeface="Arial" panose="020B0604020202020204" pitchFamily="34" charset="0"/>
                <a:cs typeface="Arial" panose="020B0604020202020204" pitchFamily="34" charset="0"/>
                <a:sym typeface="Wingdings" panose="05000000000000000000" pitchFamily="2" charset="2"/>
              </a:rPr>
              <a:t> </a:t>
            </a:r>
            <a:r>
              <a:rPr lang="en-GB" sz="1714" dirty="0">
                <a:latin typeface="Arial" panose="020B0604020202020204" pitchFamily="34" charset="0"/>
                <a:cs typeface="Arial" panose="020B0604020202020204" pitchFamily="34" charset="0"/>
              </a:rPr>
              <a:t>dismounting)  </a:t>
            </a:r>
            <a:endParaRPr lang="en-GB" sz="1714" b="1" dirty="0">
              <a:latin typeface="Arial" panose="020B0604020202020204" pitchFamily="34" charset="0"/>
              <a:cs typeface="Arial" panose="020B0604020202020204" pitchFamily="34" charset="0"/>
            </a:endParaRPr>
          </a:p>
          <a:p>
            <a:pPr marL="204111" indent="-204111">
              <a:buFont typeface="Arial" panose="020B0604020202020204" pitchFamily="34" charset="0"/>
              <a:buChar char="•"/>
            </a:pPr>
            <a:r>
              <a:rPr lang="en-GB" sz="1714" b="1" dirty="0">
                <a:latin typeface="Arial" panose="020B0604020202020204" pitchFamily="34" charset="0"/>
                <a:cs typeface="Arial" panose="020B0604020202020204" pitchFamily="34" charset="0"/>
              </a:rPr>
              <a:t>Possibly cold test the cryomodule in M9 bunker</a:t>
            </a:r>
          </a:p>
          <a:p>
            <a:pPr marL="204111" indent="-204111">
              <a:buFont typeface="Arial" panose="020B0604020202020204" pitchFamily="34" charset="0"/>
              <a:buChar char="•"/>
            </a:pPr>
            <a:endParaRPr lang="en-GB" sz="1714" dirty="0">
              <a:latin typeface="Arial" panose="020B0604020202020204" pitchFamily="34" charset="0"/>
              <a:cs typeface="Arial" panose="020B0604020202020204" pitchFamily="34" charset="0"/>
            </a:endParaRPr>
          </a:p>
          <a:p>
            <a:pPr marL="204111" indent="-204111">
              <a:buFont typeface="Arial" panose="020B0604020202020204" pitchFamily="34" charset="0"/>
              <a:buChar char="•"/>
            </a:pPr>
            <a:endParaRPr lang="en-GB" sz="1714" dirty="0">
              <a:latin typeface="Arial" panose="020B0604020202020204" pitchFamily="34" charset="0"/>
              <a:cs typeface="Arial" panose="020B0604020202020204" pitchFamily="34" charset="0"/>
            </a:endParaRPr>
          </a:p>
          <a:p>
            <a:endParaRPr lang="en-GB" sz="1714" i="1" dirty="0"/>
          </a:p>
        </p:txBody>
      </p:sp>
      <p:pic>
        <p:nvPicPr>
          <p:cNvPr id="15" name="Picture 14">
            <a:extLst>
              <a:ext uri="{FF2B5EF4-FFF2-40B4-BE49-F238E27FC236}">
                <a16:creationId xmlns:a16="http://schemas.microsoft.com/office/drawing/2014/main" id="{0A360090-22CD-9C47-A285-C1033B443EF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90190" y="3032371"/>
            <a:ext cx="5043847" cy="3364966"/>
          </a:xfrm>
          <a:prstGeom prst="rect">
            <a:avLst/>
          </a:prstGeom>
        </p:spPr>
      </p:pic>
      <p:sp>
        <p:nvSpPr>
          <p:cNvPr id="18" name="TextBox 17">
            <a:extLst>
              <a:ext uri="{FF2B5EF4-FFF2-40B4-BE49-F238E27FC236}">
                <a16:creationId xmlns:a16="http://schemas.microsoft.com/office/drawing/2014/main" id="{B70A860E-E266-344B-90D5-6D783D072246}"/>
              </a:ext>
            </a:extLst>
          </p:cNvPr>
          <p:cNvSpPr txBox="1"/>
          <p:nvPr/>
        </p:nvSpPr>
        <p:spPr>
          <a:xfrm rot="20568702">
            <a:off x="1201151" y="3422328"/>
            <a:ext cx="6821923" cy="1077218"/>
          </a:xfrm>
          <a:prstGeom prst="rect">
            <a:avLst/>
          </a:prstGeom>
          <a:solidFill>
            <a:srgbClr val="FFFF00"/>
          </a:solidFill>
        </p:spPr>
        <p:txBody>
          <a:bodyPr wrap="square" rtlCol="0">
            <a:spAutoFit/>
          </a:bodyPr>
          <a:lstStyle/>
          <a:p>
            <a:r>
              <a:rPr lang="en-GB" sz="3200" dirty="0">
                <a:latin typeface="Arial" panose="020B0604020202020204" pitchFamily="34" charset="0"/>
                <a:cs typeface="Arial" panose="020B0604020202020204" pitchFamily="34" charset="0"/>
              </a:rPr>
              <a:t>Endorsed by LS2C on 22 June</a:t>
            </a:r>
          </a:p>
          <a:p>
            <a:r>
              <a:rPr lang="en-GB" sz="3200" dirty="0">
                <a:latin typeface="Arial" panose="020B0604020202020204" pitchFamily="34" charset="0"/>
                <a:cs typeface="Arial" panose="020B0604020202020204" pitchFamily="34" charset="0"/>
              </a:rPr>
              <a:t>(to be schedule starting May 2019) </a:t>
            </a:r>
          </a:p>
        </p:txBody>
      </p:sp>
    </p:spTree>
    <p:extLst>
      <p:ext uri="{BB962C8B-B14F-4D97-AF65-F5344CB8AC3E}">
        <p14:creationId xmlns:p14="http://schemas.microsoft.com/office/powerpoint/2010/main" val="1316281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dissolve">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txBox="1">
            <a:spLocks/>
          </p:cNvSpPr>
          <p:nvPr/>
        </p:nvSpPr>
        <p:spPr>
          <a:xfrm>
            <a:off x="57168" y="53079"/>
            <a:ext cx="6762794"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3600" u="sng" dirty="0"/>
              <a:t>Summary:</a:t>
            </a:r>
          </a:p>
        </p:txBody>
      </p:sp>
      <p:sp>
        <p:nvSpPr>
          <p:cNvPr id="3" name="Content Placeholder 2"/>
          <p:cNvSpPr>
            <a:spLocks noGrp="1"/>
          </p:cNvSpPr>
          <p:nvPr>
            <p:ph idx="1"/>
          </p:nvPr>
        </p:nvSpPr>
        <p:spPr>
          <a:xfrm>
            <a:off x="304800" y="1066799"/>
            <a:ext cx="7956184" cy="5402837"/>
          </a:xfrm>
        </p:spPr>
        <p:txBody>
          <a:bodyPr>
            <a:normAutofit fontScale="85000" lnSpcReduction="10000"/>
          </a:bodyPr>
          <a:lstStyle/>
          <a:p>
            <a:pPr>
              <a:lnSpc>
                <a:spcPct val="150000"/>
              </a:lnSpc>
              <a:spcBef>
                <a:spcPts val="0"/>
              </a:spcBef>
            </a:pPr>
            <a:r>
              <a:rPr lang="en-GB" dirty="0"/>
              <a:t>HIE-ISOLDE phase 2 is deployed</a:t>
            </a:r>
          </a:p>
          <a:p>
            <a:pPr>
              <a:lnSpc>
                <a:spcPct val="150000"/>
              </a:lnSpc>
              <a:spcBef>
                <a:spcPts val="0"/>
              </a:spcBef>
            </a:pPr>
            <a:r>
              <a:rPr lang="en-GB" dirty="0"/>
              <a:t>The 2018 commissioning campaign is over, machine is operational</a:t>
            </a:r>
          </a:p>
          <a:p>
            <a:pPr lvl="1">
              <a:lnSpc>
                <a:spcPct val="150000"/>
              </a:lnSpc>
              <a:spcBef>
                <a:spcPts val="0"/>
              </a:spcBef>
            </a:pPr>
            <a:r>
              <a:rPr lang="en-GB" dirty="0"/>
              <a:t>Anomalous static heat load in CM2… not understood </a:t>
            </a:r>
          </a:p>
          <a:p>
            <a:pPr lvl="1">
              <a:lnSpc>
                <a:spcPct val="150000"/>
              </a:lnSpc>
              <a:spcBef>
                <a:spcPts val="0"/>
              </a:spcBef>
            </a:pPr>
            <a:r>
              <a:rPr lang="en-GB" dirty="0"/>
              <a:t>Issue with CAV3 of CM4: not a showstopper for 2018, </a:t>
            </a:r>
          </a:p>
          <a:p>
            <a:pPr lvl="1">
              <a:lnSpc>
                <a:spcPct val="150000"/>
              </a:lnSpc>
              <a:spcBef>
                <a:spcPts val="0"/>
              </a:spcBef>
            </a:pPr>
            <a:r>
              <a:rPr lang="en-GB" dirty="0"/>
              <a:t>An intervention during LS2 was approved by LS2C</a:t>
            </a:r>
          </a:p>
          <a:p>
            <a:pPr>
              <a:lnSpc>
                <a:spcPct val="150000"/>
              </a:lnSpc>
              <a:spcBef>
                <a:spcPts val="0"/>
              </a:spcBef>
            </a:pPr>
            <a:r>
              <a:rPr lang="en-GB" dirty="0"/>
              <a:t>Spares: </a:t>
            </a:r>
          </a:p>
          <a:p>
            <a:pPr lvl="1">
              <a:lnSpc>
                <a:spcPct val="150000"/>
              </a:lnSpc>
              <a:spcBef>
                <a:spcPts val="0"/>
              </a:spcBef>
            </a:pPr>
            <a:r>
              <a:rPr lang="en-GB" dirty="0"/>
              <a:t>3 cavities already secured</a:t>
            </a:r>
          </a:p>
          <a:p>
            <a:pPr lvl="1">
              <a:lnSpc>
                <a:spcPct val="150000"/>
              </a:lnSpc>
              <a:spcBef>
                <a:spcPts val="0"/>
              </a:spcBef>
            </a:pPr>
            <a:r>
              <a:rPr lang="en-GB" dirty="0"/>
              <a:t>2 solenoids in store</a:t>
            </a:r>
          </a:p>
          <a:p>
            <a:pPr lvl="1">
              <a:lnSpc>
                <a:spcPct val="150000"/>
              </a:lnSpc>
              <a:spcBef>
                <a:spcPts val="0"/>
              </a:spcBef>
            </a:pPr>
            <a:r>
              <a:rPr lang="en-GB" dirty="0"/>
              <a:t>2 </a:t>
            </a:r>
            <a:r>
              <a:rPr lang="en-GB" dirty="0" err="1"/>
              <a:t>cryo</a:t>
            </a:r>
            <a:r>
              <a:rPr lang="en-GB" dirty="0"/>
              <a:t> compressor engines in store</a:t>
            </a:r>
          </a:p>
        </p:txBody>
      </p:sp>
      <p:pic>
        <p:nvPicPr>
          <p:cNvPr id="17" name="Picture 16"/>
          <p:cNvPicPr>
            <a:picLocks noChangeAspect="1"/>
          </p:cNvPicPr>
          <p:nvPr/>
        </p:nvPicPr>
        <p:blipFill>
          <a:blip r:embed="rId2"/>
          <a:stretch>
            <a:fillRect/>
          </a:stretch>
        </p:blipFill>
        <p:spPr>
          <a:xfrm>
            <a:off x="8260984" y="15810"/>
            <a:ext cx="880432" cy="878306"/>
          </a:xfrm>
          <a:prstGeom prst="rect">
            <a:avLst/>
          </a:prstGeom>
        </p:spPr>
      </p:pic>
      <p:pic>
        <p:nvPicPr>
          <p:cNvPr id="7" name="Picture 6"/>
          <p:cNvPicPr>
            <a:picLocks noChangeAspect="1"/>
          </p:cNvPicPr>
          <p:nvPr/>
        </p:nvPicPr>
        <p:blipFill>
          <a:blip r:embed="rId3"/>
          <a:stretch>
            <a:fillRect/>
          </a:stretch>
        </p:blipFill>
        <p:spPr>
          <a:xfrm>
            <a:off x="0" y="6469637"/>
            <a:ext cx="1238864" cy="378127"/>
          </a:xfrm>
          <a:prstGeom prst="rect">
            <a:avLst/>
          </a:prstGeom>
        </p:spPr>
      </p:pic>
      <p:sp>
        <p:nvSpPr>
          <p:cNvPr id="9" name="Subtitle 2"/>
          <p:cNvSpPr txBox="1">
            <a:spLocks/>
          </p:cNvSpPr>
          <p:nvPr/>
        </p:nvSpPr>
        <p:spPr>
          <a:xfrm>
            <a:off x="5410200" y="6469637"/>
            <a:ext cx="3755571" cy="3781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t>59</a:t>
            </a:r>
            <a:r>
              <a:rPr lang="en-US" sz="1200" baseline="30000" dirty="0"/>
              <a:t>th</a:t>
            </a:r>
            <a:r>
              <a:rPr lang="en-US" sz="1200" dirty="0"/>
              <a:t> Meeting of the INTC </a:t>
            </a:r>
            <a:r>
              <a:rPr lang="en-GB" sz="1200" dirty="0"/>
              <a:t>– June 27</a:t>
            </a:r>
            <a:r>
              <a:rPr lang="en-GB" sz="1200" baseline="30000" dirty="0"/>
              <a:t>th</a:t>
            </a:r>
            <a:r>
              <a:rPr lang="en-GB" sz="1200" dirty="0"/>
              <a:t> 2018</a:t>
            </a:r>
          </a:p>
        </p:txBody>
      </p:sp>
    </p:spTree>
    <p:extLst>
      <p:ext uri="{BB962C8B-B14F-4D97-AF65-F5344CB8AC3E}">
        <p14:creationId xmlns:p14="http://schemas.microsoft.com/office/powerpoint/2010/main" val="35721527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152400" y="76200"/>
            <a:ext cx="8915400"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dirty="0"/>
              <a:t>Acknowledgement</a:t>
            </a:r>
            <a:endParaRPr lang="en-GB" sz="3600" u="sng" dirty="0"/>
          </a:p>
        </p:txBody>
      </p:sp>
      <p:sp>
        <p:nvSpPr>
          <p:cNvPr id="15" name="Subtitle 2"/>
          <p:cNvSpPr txBox="1">
            <a:spLocks/>
          </p:cNvSpPr>
          <p:nvPr/>
        </p:nvSpPr>
        <p:spPr>
          <a:xfrm>
            <a:off x="5410200" y="6469637"/>
            <a:ext cx="3755571" cy="3781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t>58</a:t>
            </a:r>
            <a:r>
              <a:rPr lang="en-US" sz="1200" baseline="30000" dirty="0"/>
              <a:t>th</a:t>
            </a:r>
            <a:r>
              <a:rPr lang="en-US" sz="1200" dirty="0"/>
              <a:t> Meeting of the INTC </a:t>
            </a:r>
            <a:r>
              <a:rPr lang="en-GB" sz="1200" dirty="0"/>
              <a:t>– Feb. 7</a:t>
            </a:r>
            <a:r>
              <a:rPr lang="en-GB" sz="1200" baseline="30000" dirty="0"/>
              <a:t>th</a:t>
            </a:r>
            <a:r>
              <a:rPr lang="en-GB" sz="1200" dirty="0"/>
              <a:t> 2018</a:t>
            </a:r>
          </a:p>
        </p:txBody>
      </p:sp>
      <p:pic>
        <p:nvPicPr>
          <p:cNvPr id="9" name="Picture 8"/>
          <p:cNvPicPr>
            <a:picLocks noChangeAspect="1"/>
          </p:cNvPicPr>
          <p:nvPr/>
        </p:nvPicPr>
        <p:blipFill>
          <a:blip r:embed="rId2"/>
          <a:stretch>
            <a:fillRect/>
          </a:stretch>
        </p:blipFill>
        <p:spPr>
          <a:xfrm>
            <a:off x="0" y="6469637"/>
            <a:ext cx="1238864" cy="378127"/>
          </a:xfrm>
          <a:prstGeom prst="rect">
            <a:avLst/>
          </a:prstGeom>
        </p:spPr>
      </p:pic>
      <p:pic>
        <p:nvPicPr>
          <p:cNvPr id="18" name="Picture 17"/>
          <p:cNvPicPr>
            <a:picLocks noChangeAspect="1"/>
          </p:cNvPicPr>
          <p:nvPr/>
        </p:nvPicPr>
        <p:blipFill>
          <a:blip r:embed="rId3"/>
          <a:stretch>
            <a:fillRect/>
          </a:stretch>
        </p:blipFill>
        <p:spPr>
          <a:xfrm>
            <a:off x="8260984" y="15810"/>
            <a:ext cx="880432" cy="878306"/>
          </a:xfrm>
          <a:prstGeom prst="rect">
            <a:avLst/>
          </a:prstGeom>
        </p:spPr>
      </p:pic>
      <p:sp>
        <p:nvSpPr>
          <p:cNvPr id="7" name="Rectangle 69">
            <a:extLst>
              <a:ext uri="{FF2B5EF4-FFF2-40B4-BE49-F238E27FC236}">
                <a16:creationId xmlns:a16="http://schemas.microsoft.com/office/drawing/2014/main" id="{59A2AC11-4668-214F-8C2A-F443D7C8E8E5}"/>
              </a:ext>
            </a:extLst>
          </p:cNvPr>
          <p:cNvSpPr txBox="1">
            <a:spLocks noChangeArrowheads="1"/>
          </p:cNvSpPr>
          <p:nvPr/>
        </p:nvSpPr>
        <p:spPr bwMode="auto">
          <a:xfrm>
            <a:off x="0" y="914400"/>
            <a:ext cx="9180512" cy="4965073"/>
          </a:xfrm>
          <a:prstGeom prst="rect">
            <a:avLst/>
          </a:prstGeom>
          <a:solidFill>
            <a:schemeClr val="bg1"/>
          </a:solidFill>
          <a:ln>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Tx/>
              <a:buSzTx/>
              <a:buFontTx/>
              <a:buChar char="•"/>
              <a:tabLst>
                <a:tab pos="1341438" algn="l"/>
              </a:tabLst>
              <a:defRPr/>
            </a:pPr>
            <a:r>
              <a:rPr kumimoji="0" lang="fr-FR" sz="1400" b="0" i="0" u="none" strike="noStrike" kern="0" cap="none" spc="0" normalizeH="0" baseline="0" noProof="0" dirty="0">
                <a:ln>
                  <a:noFill/>
                </a:ln>
                <a:effectLst/>
                <a:uLnTx/>
                <a:uFillTx/>
                <a:latin typeface="Calibri" panose="020F0502020204030204" pitchFamily="34" charset="0"/>
              </a:rPr>
              <a:t>EN/EA	: </a:t>
            </a:r>
            <a:r>
              <a:rPr kumimoji="0" lang="fr-FR" sz="1400" b="0" i="0" u="none" strike="noStrike" kern="0" cap="none" spc="0" normalizeH="0" noProof="0" dirty="0">
                <a:ln>
                  <a:noFill/>
                </a:ln>
                <a:effectLst/>
                <a:uLnTx/>
                <a:uFillTx/>
                <a:latin typeface="Calibri" panose="020F0502020204030204" pitchFamily="34" charset="0"/>
              </a:rPr>
              <a:t>FABIO FORMENTI</a:t>
            </a:r>
            <a:endParaRPr kumimoji="0" lang="fr-FR" sz="1400" b="0" i="0" u="none" strike="noStrike" kern="0" cap="none" spc="0" normalizeH="0" baseline="0" noProof="0" dirty="0">
              <a:ln>
                <a:noFill/>
              </a:ln>
              <a:effectLst/>
              <a:uLnTx/>
              <a:uFillTx/>
              <a:latin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tabLst>
                <a:tab pos="1341438" algn="l"/>
              </a:tabLst>
              <a:defRPr/>
            </a:pPr>
            <a:r>
              <a:rPr kumimoji="0" lang="fr-FR" sz="1400" b="0" i="0" u="none" strike="noStrike" kern="0" cap="none" spc="0" normalizeH="0" baseline="0" noProof="0" dirty="0">
                <a:ln>
                  <a:noFill/>
                </a:ln>
                <a:effectLst/>
                <a:uLnTx/>
                <a:uFillTx/>
                <a:latin typeface="Calibri" panose="020F0502020204030204" pitchFamily="34" charset="0"/>
              </a:rPr>
              <a:t>GS/SE	: DANIEL</a:t>
            </a:r>
            <a:r>
              <a:rPr kumimoji="0" lang="fr-FR" sz="1400" b="0" i="0" u="none" strike="noStrike" kern="0" cap="none" spc="0" normalizeH="0" noProof="0" dirty="0">
                <a:ln>
                  <a:noFill/>
                </a:ln>
                <a:effectLst/>
                <a:uLnTx/>
                <a:uFillTx/>
                <a:latin typeface="Calibri" panose="020F0502020204030204" pitchFamily="34" charset="0"/>
              </a:rPr>
              <a:t> </a:t>
            </a:r>
            <a:r>
              <a:rPr kumimoji="0" lang="fr-FR" sz="1400" b="0" i="0" u="none" strike="noStrike" kern="0" cap="none" spc="0" normalizeH="0" baseline="0" noProof="0" dirty="0">
                <a:ln>
                  <a:noFill/>
                </a:ln>
                <a:effectLst/>
                <a:uLnTx/>
                <a:uFillTx/>
                <a:latin typeface="Calibri" panose="020F0502020204030204" pitchFamily="34" charset="0"/>
              </a:rPr>
              <a:t>PARCHET</a:t>
            </a:r>
          </a:p>
          <a:p>
            <a:pPr marL="342900" marR="0" lvl="0" indent="-342900" defTabSz="914400" eaLnBrk="0" fontAlgn="auto" latinLnBrk="0" hangingPunct="0">
              <a:lnSpc>
                <a:spcPct val="100000"/>
              </a:lnSpc>
              <a:spcBef>
                <a:spcPct val="20000"/>
              </a:spcBef>
              <a:spcAft>
                <a:spcPts val="0"/>
              </a:spcAft>
              <a:buClrTx/>
              <a:buSzTx/>
              <a:buFontTx/>
              <a:buChar char="•"/>
              <a:tabLst>
                <a:tab pos="1341438" algn="l"/>
              </a:tabLst>
              <a:defRPr/>
            </a:pPr>
            <a:r>
              <a:rPr kumimoji="0" lang="fr-FR" sz="1400" b="0" i="0" u="none" strike="noStrike" kern="0" cap="none" spc="0" normalizeH="0" baseline="0" noProof="0" dirty="0">
                <a:ln>
                  <a:noFill/>
                </a:ln>
                <a:effectLst/>
                <a:uLnTx/>
                <a:uFillTx/>
                <a:latin typeface="Calibri" panose="020F0502020204030204" pitchFamily="34" charset="0"/>
              </a:rPr>
              <a:t>EN/ACE	: STEPHANE MARIDOR, </a:t>
            </a:r>
            <a:r>
              <a:rPr kumimoji="0" lang="en-GB" sz="1400" b="0" i="0" u="none" strike="noStrike" kern="0" cap="none" spc="0" normalizeH="0" baseline="0" noProof="0" dirty="0">
                <a:ln>
                  <a:noFill/>
                </a:ln>
                <a:effectLst/>
                <a:uLnTx/>
                <a:uFillTx/>
                <a:latin typeface="Calibri" panose="020F0502020204030204" pitchFamily="34" charset="0"/>
              </a:rPr>
              <a:t>JEAN-CHRISTOPHE GAYDE, ESTRELLA FERNANDEZ,</a:t>
            </a:r>
            <a:r>
              <a:rPr kumimoji="0" lang="en-GB" sz="1400" b="0" i="0" u="none" strike="noStrike" kern="0" cap="none" spc="0" normalizeH="0" noProof="0" dirty="0">
                <a:ln>
                  <a:noFill/>
                </a:ln>
                <a:effectLst/>
                <a:uLnTx/>
                <a:uFillTx/>
                <a:latin typeface="Calibri" panose="020F0502020204030204" pitchFamily="34" charset="0"/>
              </a:rPr>
              <a:t> </a:t>
            </a:r>
            <a:r>
              <a:rPr kumimoji="0" lang="en-GB" sz="1400" b="0" i="0" u="none" strike="noStrike" kern="0" cap="none" spc="0" normalizeH="0" baseline="0" noProof="0" dirty="0">
                <a:ln>
                  <a:noFill/>
                </a:ln>
                <a:effectLst/>
                <a:uLnTx/>
                <a:uFillTx/>
                <a:latin typeface="Calibri" panose="020F0502020204030204" pitchFamily="34" charset="0"/>
              </a:rPr>
              <a:t>ANTJE BEHRENS, ALEX</a:t>
            </a:r>
            <a:r>
              <a:rPr kumimoji="0" lang="en-GB" sz="1400" b="0" i="0" u="none" strike="noStrike" kern="0" cap="none" spc="0" normalizeH="0" noProof="0" dirty="0">
                <a:ln>
                  <a:noFill/>
                </a:ln>
                <a:effectLst/>
                <a:uLnTx/>
                <a:uFillTx/>
                <a:latin typeface="Calibri" panose="020F0502020204030204" pitchFamily="34" charset="0"/>
              </a:rPr>
              <a:t> BEYNEL</a:t>
            </a:r>
            <a:endParaRPr kumimoji="0" lang="en-US" sz="1400" b="0" i="0" u="none" strike="noStrike" kern="0" cap="none" spc="0" normalizeH="0" baseline="0" noProof="0" dirty="0">
              <a:ln>
                <a:noFill/>
              </a:ln>
              <a:effectLst/>
              <a:uLnTx/>
              <a:uFillTx/>
              <a:latin typeface="Calibri" panose="020F0502020204030204" pitchFamily="34" charset="0"/>
            </a:endParaRPr>
          </a:p>
          <a:p>
            <a:pPr marL="342900" lvl="0" indent="-342900" eaLnBrk="0" fontAlgn="base" hangingPunct="0">
              <a:spcBef>
                <a:spcPct val="20000"/>
              </a:spcBef>
              <a:spcAft>
                <a:spcPct val="0"/>
              </a:spcAft>
              <a:buFontTx/>
              <a:buChar char="•"/>
              <a:tabLst>
                <a:tab pos="1341438" algn="l"/>
              </a:tabLst>
              <a:defRPr/>
            </a:pPr>
            <a:r>
              <a:rPr kumimoji="0" lang="fr-FR" sz="1400" b="0" i="0" u="none" strike="noStrike" kern="0" cap="none" spc="0" normalizeH="0" baseline="0" noProof="0" dirty="0">
                <a:ln>
                  <a:noFill/>
                </a:ln>
                <a:effectLst/>
                <a:uLnTx/>
                <a:uFillTx/>
                <a:latin typeface="Calibri" panose="020F0502020204030204" pitchFamily="34" charset="0"/>
              </a:rPr>
              <a:t>BE/ABP / OP	: FREDERIK WENANDER, JOSE ALBERTO RODRIGUEZ,  ELEFTHERIS FADAKIS</a:t>
            </a:r>
            <a:r>
              <a:rPr lang="fr-FR" sz="1400" kern="0" dirty="0">
                <a:latin typeface="Calibri" panose="020F0502020204030204" pitchFamily="34" charset="0"/>
              </a:rPr>
              <a:t>, MIGUEL LOZANO BENITO</a:t>
            </a:r>
          </a:p>
          <a:p>
            <a:pPr marL="342900" lvl="0" indent="-342900" eaLnBrk="0" fontAlgn="base" hangingPunct="0">
              <a:spcBef>
                <a:spcPct val="20000"/>
              </a:spcBef>
              <a:spcAft>
                <a:spcPct val="0"/>
              </a:spcAft>
              <a:buFontTx/>
              <a:buChar char="•"/>
              <a:tabLst>
                <a:tab pos="1341438" algn="l"/>
              </a:tabLst>
              <a:defRPr/>
            </a:pPr>
            <a:r>
              <a:rPr kumimoji="0" lang="en-US" sz="1400" b="0" i="0" u="none" strike="noStrike" kern="0" cap="none" spc="0" normalizeH="0" baseline="0" noProof="0" dirty="0">
                <a:ln>
                  <a:noFill/>
                </a:ln>
                <a:effectLst/>
                <a:uLnTx/>
                <a:uFillTx/>
                <a:latin typeface="Calibri" panose="020F0502020204030204" pitchFamily="34" charset="0"/>
              </a:rPr>
              <a:t>PH/SME	: MARIA BORGE, KARL JOHNSTON, GERDA NEYENS</a:t>
            </a:r>
            <a:endParaRPr kumimoji="0" lang="fr-FR" sz="1400" b="0" i="0" u="none" strike="noStrike" kern="0" cap="none" spc="0" normalizeH="0" baseline="0" noProof="0" dirty="0">
              <a:ln>
                <a:noFill/>
              </a:ln>
              <a:effectLst/>
              <a:uLnTx/>
              <a:uFillTx/>
              <a:latin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tabLst>
                <a:tab pos="1341438" algn="l"/>
              </a:tabLst>
              <a:defRPr/>
            </a:pPr>
            <a:r>
              <a:rPr kumimoji="0" lang="fr-FR" sz="1400" b="0" i="0" u="none" strike="noStrike" kern="0" cap="none" spc="0" normalizeH="0" baseline="0" noProof="0" dirty="0">
                <a:ln>
                  <a:noFill/>
                </a:ln>
                <a:effectLst/>
                <a:uLnTx/>
                <a:uFillTx/>
                <a:latin typeface="Calibri" panose="020F0502020204030204" pitchFamily="34" charset="0"/>
              </a:rPr>
              <a:t>BE/RF	: DANIEL VALUCH, WALTER VENTURINI DELSOLARO, MATHIEU THERRASSE, AKIRA MYAZAKI</a:t>
            </a:r>
          </a:p>
          <a:p>
            <a:pPr marL="342900" marR="0" lvl="0" indent="-342900" algn="l" defTabSz="914400" rtl="0" eaLnBrk="0" fontAlgn="base" latinLnBrk="0" hangingPunct="0">
              <a:lnSpc>
                <a:spcPct val="100000"/>
              </a:lnSpc>
              <a:spcBef>
                <a:spcPct val="20000"/>
              </a:spcBef>
              <a:spcAft>
                <a:spcPct val="0"/>
              </a:spcAft>
              <a:buClrTx/>
              <a:buSzTx/>
              <a:buFontTx/>
              <a:buChar char="•"/>
              <a:tabLst>
                <a:tab pos="1341438" algn="l"/>
              </a:tabLst>
              <a:defRPr/>
            </a:pPr>
            <a:r>
              <a:rPr kumimoji="0" lang="fr-FR" sz="1400" b="0" i="0" u="none" strike="noStrike" kern="0" cap="none" spc="0" normalizeH="0" baseline="0" noProof="0" dirty="0">
                <a:ln>
                  <a:noFill/>
                </a:ln>
                <a:effectLst/>
                <a:uLnTx/>
                <a:uFillTx/>
                <a:latin typeface="Calibri" panose="020F0502020204030204" pitchFamily="34" charset="0"/>
              </a:rPr>
              <a:t>EN/CV	: AZIZ</a:t>
            </a:r>
            <a:r>
              <a:rPr kumimoji="0" lang="fr-FR" sz="1400" b="0" i="0" u="none" strike="noStrike" kern="0" cap="none" spc="0" normalizeH="0" noProof="0" dirty="0">
                <a:ln>
                  <a:noFill/>
                </a:ln>
                <a:effectLst/>
                <a:uLnTx/>
                <a:uFillTx/>
                <a:latin typeface="Calibri" panose="020F0502020204030204" pitchFamily="34" charset="0"/>
              </a:rPr>
              <a:t> AMAMOU, NICOLAS ROGET, HASSANE SABRI</a:t>
            </a:r>
            <a:endParaRPr kumimoji="0" lang="en-US" sz="1400" b="0" i="0" u="none" strike="noStrike" kern="0" cap="none" spc="0" normalizeH="0" baseline="0" noProof="0" dirty="0">
              <a:ln>
                <a:noFill/>
              </a:ln>
              <a:effectLst/>
              <a:uLnTx/>
              <a:uFillTx/>
              <a:latin typeface="Calibri" panose="020F0502020204030204" pitchFamily="34" charset="0"/>
            </a:endParaRPr>
          </a:p>
          <a:p>
            <a:pPr marL="342900" marR="0" lvl="0" indent="-342900" defTabSz="914400" eaLnBrk="0" fontAlgn="auto" latinLnBrk="0" hangingPunct="0">
              <a:lnSpc>
                <a:spcPct val="100000"/>
              </a:lnSpc>
              <a:spcBef>
                <a:spcPct val="20000"/>
              </a:spcBef>
              <a:spcAft>
                <a:spcPts val="0"/>
              </a:spcAft>
              <a:buClrTx/>
              <a:buSzTx/>
              <a:buFontTx/>
              <a:buChar char="•"/>
              <a:tabLst>
                <a:tab pos="1341438" algn="l"/>
              </a:tabLst>
              <a:defRPr/>
            </a:pPr>
            <a:r>
              <a:rPr kumimoji="0" lang="fr-FR" sz="1400" b="0" i="0" u="none" strike="noStrike" kern="0" cap="none" spc="0" normalizeH="0" baseline="0" noProof="0" dirty="0">
                <a:ln>
                  <a:noFill/>
                </a:ln>
                <a:effectLst/>
                <a:uLnTx/>
                <a:uFillTx/>
                <a:latin typeface="Calibri" panose="020F0502020204030204" pitchFamily="34" charset="0"/>
              </a:rPr>
              <a:t>EN/EL,TE/EPC	: RENE NECCA, GEORGI GEORGIEV, </a:t>
            </a:r>
            <a:r>
              <a:rPr kumimoji="0" lang="de-DE" sz="1400" b="0" i="0" u="none" strike="noStrike" kern="0" cap="none" spc="0" normalizeH="0" baseline="0" noProof="0" dirty="0">
                <a:ln>
                  <a:noFill/>
                </a:ln>
                <a:effectLst/>
                <a:uLnTx/>
                <a:uFillTx/>
                <a:latin typeface="Calibri" panose="020F0502020204030204" pitchFamily="34" charset="0"/>
              </a:rPr>
              <a:t>MICH</a:t>
            </a:r>
            <a:r>
              <a:rPr kumimoji="0" lang="de-DE" sz="1400" b="0" i="0" u="none" strike="noStrike" kern="0" cap="none" spc="0" normalizeH="0" baseline="0" noProof="0" dirty="0">
                <a:ln>
                  <a:noFill/>
                </a:ln>
                <a:effectLst/>
                <a:uLnTx/>
                <a:uFillTx/>
                <a:latin typeface="Calibri" panose="020F0502020204030204" pitchFamily="34" charset="0"/>
                <a:cs typeface="Andalus" panose="02020603050405020304" pitchFamily="18" charset="-78"/>
              </a:rPr>
              <a:t>EL</a:t>
            </a:r>
            <a:r>
              <a:rPr kumimoji="0" lang="de-DE" sz="1400" b="0" i="0" u="none" strike="noStrike" kern="0" cap="none" spc="0" normalizeH="0" baseline="0" noProof="0" dirty="0">
                <a:ln>
                  <a:noFill/>
                </a:ln>
                <a:effectLst/>
                <a:uLnTx/>
                <a:uFillTx/>
                <a:latin typeface="Calibri" panose="020F0502020204030204" pitchFamily="34" charset="0"/>
              </a:rPr>
              <a:t>E MARTINO, PAWEL BURDELSKI, NICOLAS DAVID</a:t>
            </a:r>
            <a:endParaRPr kumimoji="0" lang="fr-FR" sz="1400" b="0" i="0" u="none" strike="noStrike" kern="0" cap="none" spc="0" normalizeH="0" baseline="0" noProof="0" dirty="0">
              <a:ln>
                <a:noFill/>
              </a:ln>
              <a:effectLst/>
              <a:uLnTx/>
              <a:uFillTx/>
              <a:latin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tabLst>
                <a:tab pos="1341438" algn="l"/>
              </a:tabLst>
              <a:defRPr/>
            </a:pPr>
            <a:r>
              <a:rPr kumimoji="0" lang="fr-FR" sz="1400" b="0" i="0" u="none" strike="noStrike" kern="0" cap="none" spc="0" normalizeH="0" baseline="0" noProof="0" dirty="0">
                <a:ln>
                  <a:noFill/>
                </a:ln>
                <a:effectLst/>
                <a:uLnTx/>
                <a:uFillTx/>
                <a:latin typeface="Calibri" panose="020F0502020204030204" pitchFamily="34" charset="0"/>
              </a:rPr>
              <a:t>TE/CRG	: JOS METSELAAR, OLIVIER PIROTTE, NICOLAS</a:t>
            </a:r>
            <a:r>
              <a:rPr kumimoji="0" lang="fr-FR" sz="1400" b="0" i="0" u="none" strike="noStrike" kern="0" cap="none" spc="0" normalizeH="0" noProof="0" dirty="0">
                <a:ln>
                  <a:noFill/>
                </a:ln>
                <a:effectLst/>
                <a:uLnTx/>
                <a:uFillTx/>
                <a:latin typeface="Calibri" panose="020F0502020204030204" pitchFamily="34" charset="0"/>
              </a:rPr>
              <a:t> GUILLOTIN, REMI GUEYDAN</a:t>
            </a:r>
            <a:endParaRPr kumimoji="0" lang="en-US" sz="1400" b="0" i="0" u="none" strike="noStrike" kern="0" cap="none" spc="0" normalizeH="0" baseline="0" noProof="0" dirty="0">
              <a:ln>
                <a:noFill/>
              </a:ln>
              <a:effectLst/>
              <a:uLnTx/>
              <a:uFillTx/>
              <a:latin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tabLst>
                <a:tab pos="1341438" algn="l"/>
              </a:tabLst>
              <a:defRPr/>
            </a:pPr>
            <a:r>
              <a:rPr kumimoji="0" lang="fr-FR" sz="1400" b="0" i="0" u="none" strike="noStrike" kern="0" cap="none" spc="0" normalizeH="0" baseline="0" noProof="0" dirty="0">
                <a:ln>
                  <a:noFill/>
                </a:ln>
                <a:effectLst/>
                <a:uLnTx/>
                <a:uFillTx/>
                <a:latin typeface="Calibri" panose="020F0502020204030204" pitchFamily="34" charset="0"/>
              </a:rPr>
              <a:t>EN/STI	: RICHARD CATHERALL, ANA-PAULA BERNARDES</a:t>
            </a:r>
            <a:endParaRPr kumimoji="0" lang="en-US" sz="1400" b="0" i="0" u="none" strike="noStrike" kern="0" cap="none" spc="0" normalizeH="0" baseline="0" noProof="0" dirty="0">
              <a:ln>
                <a:noFill/>
              </a:ln>
              <a:effectLst/>
              <a:uLnTx/>
              <a:uFillTx/>
              <a:latin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tabLst>
                <a:tab pos="1341438" algn="l"/>
              </a:tabLst>
              <a:defRPr/>
            </a:pPr>
            <a:r>
              <a:rPr kumimoji="0" lang="fr-FR" sz="1400" b="0" i="0" u="none" strike="noStrike" kern="0" cap="none" spc="0" normalizeH="0" baseline="0" noProof="0" dirty="0">
                <a:ln>
                  <a:noFill/>
                </a:ln>
                <a:effectLst/>
                <a:uLnTx/>
                <a:uFillTx/>
                <a:latin typeface="Calibri" panose="020F0502020204030204" pitchFamily="34" charset="0"/>
              </a:rPr>
              <a:t>GS/DI	: CYRILLE BEDEL, YANNICK BERAUD </a:t>
            </a:r>
          </a:p>
          <a:p>
            <a:pPr marL="342900" marR="0" lvl="0" indent="-342900" algn="l" defTabSz="914400" rtl="0" eaLnBrk="0" fontAlgn="base" latinLnBrk="0" hangingPunct="0">
              <a:lnSpc>
                <a:spcPct val="100000"/>
              </a:lnSpc>
              <a:spcBef>
                <a:spcPct val="20000"/>
              </a:spcBef>
              <a:spcAft>
                <a:spcPct val="0"/>
              </a:spcAft>
              <a:buClrTx/>
              <a:buSzTx/>
              <a:buFontTx/>
              <a:buChar char="•"/>
              <a:tabLst>
                <a:tab pos="1341438" algn="l"/>
              </a:tabLst>
              <a:defRPr/>
            </a:pPr>
            <a:r>
              <a:rPr kumimoji="0" lang="fr-FR" sz="1400" b="0" i="0" u="none" strike="noStrike" kern="0" cap="none" spc="0" normalizeH="0" baseline="0" noProof="0" dirty="0">
                <a:ln>
                  <a:noFill/>
                </a:ln>
                <a:effectLst/>
                <a:uLnTx/>
                <a:uFillTx/>
                <a:latin typeface="Calibri" panose="020F0502020204030204" pitchFamily="34" charset="0"/>
              </a:rPr>
              <a:t>TE/MSC	: YANN LECLERCQ, LLOYD WILLIAMS, VITTORIO PARMA, JEREMIE BAUCHE,</a:t>
            </a:r>
            <a:r>
              <a:rPr kumimoji="0" lang="fr-FR" sz="1400" b="0" i="0" u="none" strike="noStrike" kern="0" cap="none" spc="0" normalizeH="0" noProof="0" dirty="0">
                <a:ln>
                  <a:noFill/>
                </a:ln>
                <a:effectLst/>
                <a:uLnTx/>
                <a:uFillTx/>
                <a:latin typeface="Calibri" panose="020F0502020204030204" pitchFamily="34" charset="0"/>
              </a:rPr>
              <a:t> </a:t>
            </a:r>
            <a:r>
              <a:rPr kumimoji="0" lang="fr-FR" sz="1400" b="0" i="0" u="none" strike="noStrike" kern="0" cap="none" spc="0" normalizeH="0" baseline="0" noProof="0" dirty="0">
                <a:ln>
                  <a:noFill/>
                </a:ln>
                <a:effectLst/>
                <a:uLnTx/>
                <a:uFillTx/>
                <a:latin typeface="Calibri" panose="020F0502020204030204" pitchFamily="34" charset="0"/>
              </a:rPr>
              <a:t>DAVID SMEKENS, GRAEME 	BARLOW, JEAN BAPTISTE DESCHAMPS</a:t>
            </a:r>
          </a:p>
          <a:p>
            <a:pPr marL="342900" marR="0" lvl="0" indent="-342900" algn="l" defTabSz="914400" rtl="0" eaLnBrk="0" fontAlgn="base" latinLnBrk="0" hangingPunct="0">
              <a:lnSpc>
                <a:spcPct val="100000"/>
              </a:lnSpc>
              <a:spcBef>
                <a:spcPct val="20000"/>
              </a:spcBef>
              <a:spcAft>
                <a:spcPct val="0"/>
              </a:spcAft>
              <a:buClrTx/>
              <a:buSzTx/>
              <a:buFontTx/>
              <a:buChar char="•"/>
              <a:tabLst>
                <a:tab pos="1341438" algn="l"/>
              </a:tabLst>
              <a:defRPr/>
            </a:pPr>
            <a:r>
              <a:rPr kumimoji="0" lang="fr-FR" sz="1400" b="0" i="0" u="none" strike="noStrike" kern="0" cap="none" spc="0" normalizeH="0" baseline="0" noProof="0" dirty="0">
                <a:ln>
                  <a:noFill/>
                </a:ln>
                <a:effectLst/>
                <a:uLnTx/>
                <a:uFillTx/>
                <a:latin typeface="Calibri" panose="020F0502020204030204" pitchFamily="34" charset="0"/>
              </a:rPr>
              <a:t>DSG/RP	: JOACHIM VOLLAIRE, ALEXANDRE DORSIVAL, ELODIE</a:t>
            </a:r>
            <a:r>
              <a:rPr kumimoji="0" lang="fr-FR" sz="1400" b="0" i="0" u="none" strike="noStrike" kern="0" cap="none" spc="0" normalizeH="0" noProof="0" dirty="0">
                <a:ln>
                  <a:noFill/>
                </a:ln>
                <a:effectLst/>
                <a:uLnTx/>
                <a:uFillTx/>
                <a:latin typeface="Calibri" panose="020F0502020204030204" pitchFamily="34" charset="0"/>
              </a:rPr>
              <a:t> AUBERT</a:t>
            </a:r>
            <a:endParaRPr kumimoji="0" lang="fr-FR" sz="1400" b="0" i="0" u="none" strike="noStrike" kern="0" cap="none" spc="0" normalizeH="0" baseline="0" noProof="0" dirty="0">
              <a:ln>
                <a:noFill/>
              </a:ln>
              <a:effectLst/>
              <a:uLnTx/>
              <a:uFillTx/>
              <a:latin typeface="Calibri" panose="020F0502020204030204" pitchFamily="34" charset="0"/>
            </a:endParaRPr>
          </a:p>
          <a:p>
            <a:pPr marL="342900" lvl="0" indent="-342900" eaLnBrk="0" hangingPunct="0">
              <a:spcBef>
                <a:spcPct val="20000"/>
              </a:spcBef>
              <a:buFontTx/>
              <a:buChar char="•"/>
              <a:tabLst>
                <a:tab pos="1341438" algn="l"/>
              </a:tabLst>
              <a:defRPr/>
            </a:pPr>
            <a:r>
              <a:rPr kumimoji="0" lang="fr-FR" sz="1400" b="0" i="0" u="none" strike="noStrike" kern="0" cap="none" spc="0" normalizeH="0" baseline="0" noProof="0" dirty="0">
                <a:ln>
                  <a:noFill/>
                </a:ln>
                <a:effectLst/>
                <a:uLnTx/>
                <a:uFillTx/>
                <a:latin typeface="Calibri" panose="020F0502020204030204" pitchFamily="34" charset="0"/>
              </a:rPr>
              <a:t>TE/ABT/</a:t>
            </a:r>
            <a:r>
              <a:rPr kumimoji="0" lang="fr-FR" sz="1400" b="0" i="0" u="none" strike="noStrike" kern="0" cap="none" spc="0" normalizeH="0" noProof="0" dirty="0">
                <a:ln>
                  <a:noFill/>
                </a:ln>
                <a:effectLst/>
                <a:uLnTx/>
                <a:uFillTx/>
                <a:latin typeface="Calibri" panose="020F0502020204030204" pitchFamily="34" charset="0"/>
              </a:rPr>
              <a:t> </a:t>
            </a:r>
            <a:r>
              <a:rPr kumimoji="0" lang="fr-FR" sz="1400" b="0" i="0" u="none" strike="noStrike" kern="0" cap="none" spc="0" normalizeH="0" baseline="0" noProof="0" dirty="0">
                <a:ln>
                  <a:noFill/>
                </a:ln>
                <a:effectLst/>
                <a:uLnTx/>
                <a:uFillTx/>
                <a:latin typeface="Calibri" panose="020F0502020204030204" pitchFamily="34" charset="0"/>
              </a:rPr>
              <a:t>MPE	: MATTHEW FRASE,</a:t>
            </a:r>
            <a:r>
              <a:rPr kumimoji="0" lang="fr-FR" sz="1400" b="0" i="0" u="none" strike="noStrike" kern="0" cap="none" spc="0" normalizeH="0" noProof="0" dirty="0">
                <a:ln>
                  <a:noFill/>
                </a:ln>
                <a:effectLst/>
                <a:uLnTx/>
                <a:uFillTx/>
                <a:latin typeface="Calibri" panose="020F0502020204030204" pitchFamily="34" charset="0"/>
              </a:rPr>
              <a:t> </a:t>
            </a:r>
            <a:r>
              <a:rPr lang="en-US" sz="1400" kern="0" dirty="0">
                <a:latin typeface="Calibri" panose="020F0502020204030204" pitchFamily="34" charset="0"/>
              </a:rPr>
              <a:t>RICHARD MOMPO</a:t>
            </a:r>
            <a:endParaRPr kumimoji="0" lang="fr-FR" sz="1400" b="0" i="0" u="none" strike="noStrike" kern="0" cap="none" spc="0" normalizeH="0" baseline="0" noProof="0" dirty="0">
              <a:ln>
                <a:noFill/>
              </a:ln>
              <a:effectLst/>
              <a:uLnTx/>
              <a:uFillTx/>
              <a:latin typeface="Calibri" panose="020F0502020204030204" pitchFamily="34" charset="0"/>
            </a:endParaRPr>
          </a:p>
          <a:p>
            <a:pPr marL="342900" marR="0" lvl="0" indent="-342900" defTabSz="914400" eaLnBrk="0" fontAlgn="auto" latinLnBrk="0" hangingPunct="0">
              <a:lnSpc>
                <a:spcPct val="100000"/>
              </a:lnSpc>
              <a:spcBef>
                <a:spcPct val="20000"/>
              </a:spcBef>
              <a:spcAft>
                <a:spcPts val="0"/>
              </a:spcAft>
              <a:buClrTx/>
              <a:buSzTx/>
              <a:buFontTx/>
              <a:buChar char="•"/>
              <a:tabLst>
                <a:tab pos="1341438" algn="l"/>
              </a:tabLst>
              <a:defRPr/>
            </a:pPr>
            <a:r>
              <a:rPr kumimoji="0" lang="en-US" sz="1400" b="0" i="0" u="none" strike="noStrike" kern="0" cap="none" spc="0" normalizeH="0" baseline="0" noProof="0" dirty="0">
                <a:ln>
                  <a:noFill/>
                </a:ln>
                <a:effectLst/>
                <a:uLnTx/>
                <a:uFillTx/>
                <a:latin typeface="Calibri" panose="020F0502020204030204" pitchFamily="34" charset="0"/>
              </a:rPr>
              <a:t>TE/VSC	: JOSE FERREIRA SOMOZA, GUILLERMO</a:t>
            </a:r>
            <a:r>
              <a:rPr kumimoji="0" lang="en-US" sz="1400" b="0" i="0" u="none" strike="noStrike" kern="0" cap="none" spc="0" normalizeH="0" noProof="0" dirty="0">
                <a:ln>
                  <a:noFill/>
                </a:ln>
                <a:effectLst/>
                <a:uLnTx/>
                <a:uFillTx/>
                <a:latin typeface="Calibri" panose="020F0502020204030204" pitchFamily="34" charset="0"/>
              </a:rPr>
              <a:t> FERNANDEZ, ABEL GUTIERREZ, PAUL DEMAREST</a:t>
            </a:r>
            <a:endParaRPr kumimoji="0" lang="en-US" sz="1400" b="0" i="0" u="none" strike="noStrike" kern="0" cap="none" spc="0" normalizeH="0" baseline="0" noProof="0" dirty="0">
              <a:ln>
                <a:noFill/>
              </a:ln>
              <a:effectLst/>
              <a:uLnTx/>
              <a:uFillTx/>
              <a:latin typeface="Calibri" panose="020F0502020204030204" pitchFamily="34" charset="0"/>
            </a:endParaRPr>
          </a:p>
          <a:p>
            <a:pPr marL="342900" marR="0" lvl="0" indent="-342900" defTabSz="914400" eaLnBrk="0" fontAlgn="auto" latinLnBrk="0" hangingPunct="0">
              <a:lnSpc>
                <a:spcPct val="100000"/>
              </a:lnSpc>
              <a:spcBef>
                <a:spcPct val="20000"/>
              </a:spcBef>
              <a:spcAft>
                <a:spcPts val="0"/>
              </a:spcAft>
              <a:buClrTx/>
              <a:buSzTx/>
              <a:buFontTx/>
              <a:buChar char="•"/>
              <a:tabLst>
                <a:tab pos="1341438" algn="l"/>
              </a:tabLst>
              <a:defRPr/>
            </a:pPr>
            <a:r>
              <a:rPr kumimoji="0" lang="en-US" sz="1400" b="0" i="0" u="none" strike="noStrike" kern="0" cap="none" spc="0" normalizeH="0" baseline="0" noProof="0" dirty="0">
                <a:ln>
                  <a:noFill/>
                </a:ln>
                <a:effectLst/>
                <a:uLnTx/>
                <a:uFillTx/>
                <a:latin typeface="Calibri" panose="020F0502020204030204" pitchFamily="34" charset="0"/>
              </a:rPr>
              <a:t>BE/BI	: WILLIAM ANDREAZZA, SERGEY SADOVICH</a:t>
            </a:r>
          </a:p>
          <a:p>
            <a:pPr marL="342900" marR="0" lvl="0" indent="-342900" defTabSz="914400" eaLnBrk="0" fontAlgn="auto" latinLnBrk="0" hangingPunct="0">
              <a:lnSpc>
                <a:spcPct val="100000"/>
              </a:lnSpc>
              <a:spcBef>
                <a:spcPct val="20000"/>
              </a:spcBef>
              <a:spcAft>
                <a:spcPts val="0"/>
              </a:spcAft>
              <a:buClrTx/>
              <a:buSzTx/>
              <a:buFontTx/>
              <a:buChar char="•"/>
              <a:tabLst>
                <a:tab pos="1341438" algn="l"/>
              </a:tabLst>
              <a:defRPr/>
            </a:pPr>
            <a:r>
              <a:rPr kumimoji="0" lang="en-US" sz="1400" b="0" i="0" u="none" strike="noStrike" kern="0" cap="none" spc="0" normalizeH="0" baseline="0" noProof="0" dirty="0">
                <a:ln>
                  <a:noFill/>
                </a:ln>
                <a:effectLst/>
                <a:uLnTx/>
                <a:uFillTx/>
                <a:latin typeface="Calibri" panose="020F0502020204030204" pitchFamily="34" charset="0"/>
              </a:rPr>
              <a:t>EN/MME	: ANTTI </a:t>
            </a:r>
            <a:r>
              <a:rPr kumimoji="0" lang="en-GB" sz="1400" b="0" i="0" u="none" strike="noStrike" kern="0" cap="none" spc="0" normalizeH="0" baseline="0" noProof="0" dirty="0">
                <a:ln>
                  <a:noFill/>
                </a:ln>
                <a:effectLst/>
                <a:uLnTx/>
                <a:uFillTx/>
                <a:latin typeface="Calibri" panose="020F0502020204030204" pitchFamily="34" charset="0"/>
              </a:rPr>
              <a:t>KOLEHMAINEN, MARC TIMMINS</a:t>
            </a:r>
          </a:p>
          <a:p>
            <a:pPr marL="342900" marR="0" lvl="0" indent="-342900" defTabSz="914400" eaLnBrk="0" fontAlgn="auto" latinLnBrk="0" hangingPunct="0">
              <a:lnSpc>
                <a:spcPct val="100000"/>
              </a:lnSpc>
              <a:spcBef>
                <a:spcPct val="20000"/>
              </a:spcBef>
              <a:spcAft>
                <a:spcPts val="0"/>
              </a:spcAft>
              <a:buClrTx/>
              <a:buSzTx/>
              <a:buFontTx/>
              <a:buChar char="•"/>
              <a:tabLst>
                <a:tab pos="1341438" algn="l"/>
              </a:tabLst>
              <a:defRPr/>
            </a:pPr>
            <a:r>
              <a:rPr lang="en-US" sz="1400" kern="0" dirty="0">
                <a:latin typeface="Calibri" panose="020F0502020204030204" pitchFamily="34" charset="0"/>
              </a:rPr>
              <a:t>EN/HE	: JEAN-LOUIS GRENARD, FRANCK SCHNEITER and the entire Transport Team  </a:t>
            </a:r>
            <a:endParaRPr kumimoji="0" lang="en-GB" sz="1400" b="0" i="0" u="none" strike="noStrike" kern="0" cap="none" spc="0" normalizeH="0" baseline="0" noProof="0" dirty="0">
              <a:ln>
                <a:noFill/>
              </a:ln>
              <a:effectLst/>
              <a:uLnTx/>
              <a:uFillTx/>
              <a:latin typeface="Calibri" panose="020F0502020204030204" pitchFamily="34" charset="0"/>
            </a:endParaRPr>
          </a:p>
        </p:txBody>
      </p:sp>
    </p:spTree>
    <p:extLst>
      <p:ext uri="{BB962C8B-B14F-4D97-AF65-F5344CB8AC3E}">
        <p14:creationId xmlns:p14="http://schemas.microsoft.com/office/powerpoint/2010/main" val="26964550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12933" y="979615"/>
            <a:ext cx="5273162" cy="751872"/>
          </a:xfrm>
          <a:prstGeom prst="rect">
            <a:avLst/>
          </a:prstGeom>
          <a:noFill/>
        </p:spPr>
        <p:txBody>
          <a:bodyPr wrap="square" rtlCol="0">
            <a:spAutoFit/>
          </a:bodyPr>
          <a:lstStyle/>
          <a:p>
            <a:r>
              <a:rPr lang="en-GB" sz="2143" dirty="0">
                <a:latin typeface="Arial" panose="020B0604020202020204" pitchFamily="34" charset="0"/>
                <a:cs typeface="Arial" panose="020B0604020202020204" pitchFamily="34" charset="0"/>
              </a:rPr>
              <a:t>Required resources, schedule constraints, risks if not done</a:t>
            </a:r>
          </a:p>
        </p:txBody>
      </p:sp>
      <p:sp>
        <p:nvSpPr>
          <p:cNvPr id="2" name="TextBox 1"/>
          <p:cNvSpPr txBox="1"/>
          <p:nvPr/>
        </p:nvSpPr>
        <p:spPr>
          <a:xfrm>
            <a:off x="1542175" y="1789968"/>
            <a:ext cx="6279211" cy="3886898"/>
          </a:xfrm>
          <a:prstGeom prst="rect">
            <a:avLst/>
          </a:prstGeom>
          <a:noFill/>
        </p:spPr>
        <p:txBody>
          <a:bodyPr wrap="square" rtlCol="0">
            <a:spAutoFit/>
          </a:bodyPr>
          <a:lstStyle/>
          <a:p>
            <a:r>
              <a:rPr lang="en-GB" sz="1072" b="1" dirty="0">
                <a:latin typeface="Arial" panose="020B0604020202020204" pitchFamily="34" charset="0"/>
                <a:cs typeface="Arial" panose="020B0604020202020204" pitchFamily="34" charset="0"/>
              </a:rPr>
              <a:t>Required resources (estimates based on experience with CM1 refurbishment):</a:t>
            </a:r>
          </a:p>
          <a:p>
            <a:endParaRPr lang="en-GB" sz="1072" dirty="0">
              <a:latin typeface="Arial" panose="020B0604020202020204" pitchFamily="34" charset="0"/>
              <a:cs typeface="Arial" panose="020B0604020202020204" pitchFamily="34" charset="0"/>
            </a:endParaRPr>
          </a:p>
          <a:p>
            <a:r>
              <a:rPr lang="en-GB" sz="1072" dirty="0">
                <a:latin typeface="Arial" panose="020B0604020202020204" pitchFamily="34" charset="0"/>
                <a:cs typeface="Arial" panose="020B0604020202020204" pitchFamily="34" charset="0"/>
              </a:rPr>
              <a:t>BE-OP: coordination of de-installation and re-installation</a:t>
            </a:r>
            <a:endParaRPr lang="en-GB" sz="1072" dirty="0">
              <a:solidFill>
                <a:srgbClr val="FF0000"/>
              </a:solidFill>
              <a:latin typeface="Arial" panose="020B0604020202020204" pitchFamily="34" charset="0"/>
              <a:cs typeface="Arial" panose="020B0604020202020204" pitchFamily="34" charset="0"/>
              <a:sym typeface="Wingdings" panose="05000000000000000000" pitchFamily="2" charset="2"/>
            </a:endParaRPr>
          </a:p>
          <a:p>
            <a:r>
              <a:rPr lang="en-GB" sz="1072" dirty="0">
                <a:latin typeface="Arial" panose="020B0604020202020204" pitchFamily="34" charset="0"/>
                <a:cs typeface="Arial" panose="020B0604020202020204" pitchFamily="34" charset="0"/>
              </a:rPr>
              <a:t>BE-RF: coordination, clean room assembly work, rinsing, RF testing in SM18 </a:t>
            </a:r>
            <a:r>
              <a:rPr lang="en-GB" sz="1072" dirty="0">
                <a:solidFill>
                  <a:schemeClr val="accent1">
                    <a:lumMod val="75000"/>
                  </a:schemeClr>
                </a:solidFill>
                <a:latin typeface="Arial" panose="020B0604020202020204" pitchFamily="34" charset="0"/>
                <a:cs typeface="Arial" panose="020B0604020202020204" pitchFamily="34" charset="0"/>
              </a:rPr>
              <a:t>(~ 160 days*FTE)</a:t>
            </a:r>
          </a:p>
          <a:p>
            <a:r>
              <a:rPr lang="en-GB" sz="1072" dirty="0">
                <a:latin typeface="Arial" panose="020B0604020202020204" pitchFamily="34" charset="0"/>
                <a:cs typeface="Arial" panose="020B0604020202020204" pitchFamily="34" charset="0"/>
              </a:rPr>
              <a:t>EN-HE: roof shielding removal, handling, special transport </a:t>
            </a:r>
            <a:r>
              <a:rPr lang="en-GB" sz="1072" dirty="0">
                <a:solidFill>
                  <a:schemeClr val="accent1">
                    <a:lumMod val="75000"/>
                  </a:schemeClr>
                </a:solidFill>
                <a:latin typeface="Arial" panose="020B0604020202020204" pitchFamily="34" charset="0"/>
                <a:cs typeface="Arial" panose="020B0604020202020204" pitchFamily="34" charset="0"/>
              </a:rPr>
              <a:t>(~ 10 days*FTE)</a:t>
            </a:r>
          </a:p>
          <a:p>
            <a:r>
              <a:rPr lang="en-GB" sz="1072" dirty="0">
                <a:latin typeface="Arial" panose="020B0604020202020204" pitchFamily="34" charset="0"/>
                <a:cs typeface="Arial" panose="020B0604020202020204" pitchFamily="34" charset="0"/>
                <a:sym typeface="Wingdings" panose="05000000000000000000" pitchFamily="2" charset="2"/>
              </a:rPr>
              <a:t>EN-SMM: survey/alignment in clean room and in the linac </a:t>
            </a:r>
            <a:r>
              <a:rPr lang="en-GB" sz="1072" dirty="0">
                <a:solidFill>
                  <a:schemeClr val="accent1">
                    <a:lumMod val="75000"/>
                  </a:schemeClr>
                </a:solidFill>
                <a:latin typeface="Arial" panose="020B0604020202020204" pitchFamily="34" charset="0"/>
                <a:cs typeface="Arial" panose="020B0604020202020204" pitchFamily="34" charset="0"/>
              </a:rPr>
              <a:t>(~ 10 days*FTE)</a:t>
            </a:r>
          </a:p>
          <a:p>
            <a:r>
              <a:rPr lang="en-GB" sz="1072" dirty="0">
                <a:latin typeface="Arial" panose="020B0604020202020204" pitchFamily="34" charset="0"/>
                <a:cs typeface="Arial" panose="020B0604020202020204" pitchFamily="34" charset="0"/>
              </a:rPr>
              <a:t>HSE-RP: radiation verification (very low dose rate) </a:t>
            </a:r>
            <a:r>
              <a:rPr lang="en-GB" sz="1072" dirty="0">
                <a:solidFill>
                  <a:schemeClr val="accent1">
                    <a:lumMod val="75000"/>
                  </a:schemeClr>
                </a:solidFill>
                <a:latin typeface="Arial" panose="020B0604020202020204" pitchFamily="34" charset="0"/>
                <a:cs typeface="Arial" panose="020B0604020202020204" pitchFamily="34" charset="0"/>
              </a:rPr>
              <a:t>(~ 4 days*FTE)</a:t>
            </a:r>
          </a:p>
          <a:p>
            <a:r>
              <a:rPr lang="en-GB" sz="1072" dirty="0">
                <a:latin typeface="Arial" panose="020B0604020202020204" pitchFamily="34" charset="0"/>
                <a:cs typeface="Arial" panose="020B0604020202020204" pitchFamily="34" charset="0"/>
              </a:rPr>
              <a:t>TE-CRG: disconnection in linac, cool down in SM18 </a:t>
            </a:r>
            <a:r>
              <a:rPr lang="en-GB" sz="1072" dirty="0">
                <a:solidFill>
                  <a:schemeClr val="accent1">
                    <a:lumMod val="75000"/>
                  </a:schemeClr>
                </a:solidFill>
                <a:latin typeface="Arial" panose="020B0604020202020204" pitchFamily="34" charset="0"/>
                <a:cs typeface="Arial" panose="020B0604020202020204" pitchFamily="34" charset="0"/>
              </a:rPr>
              <a:t>(~ 25 days*FTE)</a:t>
            </a:r>
          </a:p>
          <a:p>
            <a:r>
              <a:rPr lang="en-GB" sz="1072" dirty="0">
                <a:latin typeface="Arial" panose="020B0604020202020204" pitchFamily="34" charset="0"/>
                <a:cs typeface="Arial" panose="020B0604020202020204" pitchFamily="34" charset="0"/>
              </a:rPr>
              <a:t>TE-VSC: disconnection, controlled venting, slow pump down, leak detection, etc. </a:t>
            </a:r>
            <a:r>
              <a:rPr lang="en-GB" sz="1072" dirty="0">
                <a:solidFill>
                  <a:schemeClr val="accent1">
                    <a:lumMod val="75000"/>
                  </a:schemeClr>
                </a:solidFill>
                <a:latin typeface="Arial" panose="020B0604020202020204" pitchFamily="34" charset="0"/>
                <a:cs typeface="Arial" panose="020B0604020202020204" pitchFamily="34" charset="0"/>
              </a:rPr>
              <a:t>(~ 20 days*FTE)</a:t>
            </a:r>
          </a:p>
          <a:p>
            <a:r>
              <a:rPr lang="en-GB" sz="1072" dirty="0">
                <a:latin typeface="Arial" panose="020B0604020202020204" pitchFamily="34" charset="0"/>
                <a:cs typeface="Arial" panose="020B0604020202020204" pitchFamily="34" charset="0"/>
              </a:rPr>
              <a:t>TE-MSC: advise, assistance, and support at critical points in dis-assembly/assembly</a:t>
            </a:r>
            <a:r>
              <a:rPr lang="en-GB" sz="1072" dirty="0">
                <a:solidFill>
                  <a:srgbClr val="FF0000"/>
                </a:solidFill>
                <a:latin typeface="Arial" panose="020B0604020202020204" pitchFamily="34" charset="0"/>
                <a:cs typeface="Arial" panose="020B0604020202020204" pitchFamily="34" charset="0"/>
                <a:sym typeface="Wingdings" panose="05000000000000000000" pitchFamily="2" charset="2"/>
              </a:rPr>
              <a:t> </a:t>
            </a:r>
            <a:r>
              <a:rPr lang="en-GB" sz="1072" dirty="0">
                <a:solidFill>
                  <a:schemeClr val="accent1">
                    <a:lumMod val="75000"/>
                  </a:schemeClr>
                </a:solidFill>
                <a:latin typeface="Arial" panose="020B0604020202020204" pitchFamily="34" charset="0"/>
                <a:cs typeface="Arial" panose="020B0604020202020204" pitchFamily="34" charset="0"/>
              </a:rPr>
              <a:t>(~ 25 days*FTE)</a:t>
            </a:r>
          </a:p>
          <a:p>
            <a:endParaRPr lang="en-GB" sz="1072" dirty="0">
              <a:solidFill>
                <a:srgbClr val="FF0000"/>
              </a:solidFill>
              <a:latin typeface="Arial" panose="020B0604020202020204" pitchFamily="34" charset="0"/>
              <a:cs typeface="Arial" panose="020B0604020202020204" pitchFamily="34" charset="0"/>
              <a:sym typeface="Wingdings" panose="05000000000000000000" pitchFamily="2" charset="2"/>
            </a:endParaRPr>
          </a:p>
          <a:p>
            <a:endParaRPr lang="en-GB" sz="1072" dirty="0">
              <a:latin typeface="Arial" panose="020B0604020202020204" pitchFamily="34" charset="0"/>
              <a:cs typeface="Arial" panose="020B0604020202020204" pitchFamily="34" charset="0"/>
            </a:endParaRPr>
          </a:p>
          <a:p>
            <a:r>
              <a:rPr lang="en-GB" sz="1072" b="1" dirty="0">
                <a:latin typeface="Arial" panose="020B0604020202020204" pitchFamily="34" charset="0"/>
                <a:cs typeface="Arial" panose="020B0604020202020204" pitchFamily="34" charset="0"/>
              </a:rPr>
              <a:t>Scheduling aspects/constraints:</a:t>
            </a:r>
          </a:p>
          <a:p>
            <a:endParaRPr lang="en-GB" sz="1072" dirty="0">
              <a:latin typeface="Arial" panose="020B0604020202020204" pitchFamily="34" charset="0"/>
              <a:cs typeface="Arial" panose="020B0604020202020204" pitchFamily="34" charset="0"/>
            </a:endParaRPr>
          </a:p>
          <a:p>
            <a:r>
              <a:rPr lang="en-GB" sz="1072" dirty="0">
                <a:latin typeface="Arial" panose="020B0604020202020204" pitchFamily="34" charset="0"/>
                <a:cs typeface="Arial" panose="020B0604020202020204" pitchFamily="34" charset="0"/>
              </a:rPr>
              <a:t>Time for preparation: (finalization of spare cavity set by May 2019)</a:t>
            </a:r>
          </a:p>
          <a:p>
            <a:r>
              <a:rPr lang="en-GB" sz="1072" dirty="0">
                <a:latin typeface="Arial" panose="020B0604020202020204" pitchFamily="34" charset="0"/>
                <a:cs typeface="Arial" panose="020B0604020202020204" pitchFamily="34" charset="0"/>
              </a:rPr>
              <a:t>Time for dis-installation and transport: ~2 weeks (special transports take 1 day)</a:t>
            </a:r>
          </a:p>
          <a:p>
            <a:r>
              <a:rPr lang="en-GB" sz="1072" dirty="0">
                <a:latin typeface="Arial" panose="020B0604020202020204" pitchFamily="34" charset="0"/>
                <a:cs typeface="Arial" panose="020B0604020202020204" pitchFamily="34" charset="0"/>
              </a:rPr>
              <a:t>Time for intervention in clean room: 5+2 weeks </a:t>
            </a:r>
          </a:p>
          <a:p>
            <a:r>
              <a:rPr lang="en-GB" sz="1072" dirty="0">
                <a:latin typeface="Arial" panose="020B0604020202020204" pitchFamily="34" charset="0"/>
                <a:cs typeface="Arial" panose="020B0604020202020204" pitchFamily="34" charset="0"/>
              </a:rPr>
              <a:t>Time for re-qualification: (cold test in M9): 6 weeks</a:t>
            </a:r>
            <a:r>
              <a:rPr lang="en-GB" sz="1072" dirty="0">
                <a:latin typeface="Arial" panose="020B0604020202020204" pitchFamily="34" charset="0"/>
                <a:cs typeface="Arial" panose="020B0604020202020204" pitchFamily="34" charset="0"/>
                <a:sym typeface="Wingdings" panose="05000000000000000000" pitchFamily="2" charset="2"/>
              </a:rPr>
              <a:t> (with SM18 cryogenics availability)</a:t>
            </a:r>
          </a:p>
          <a:p>
            <a:r>
              <a:rPr lang="en-GB" sz="1072" dirty="0">
                <a:latin typeface="Arial" panose="020B0604020202020204" pitchFamily="34" charset="0"/>
                <a:cs typeface="Arial" panose="020B0604020202020204" pitchFamily="34" charset="0"/>
              </a:rPr>
              <a:t>Time for re-installation: ~3 weeks</a:t>
            </a:r>
          </a:p>
          <a:p>
            <a:r>
              <a:rPr lang="en-GB" sz="1072" dirty="0">
                <a:solidFill>
                  <a:schemeClr val="accent1">
                    <a:lumMod val="75000"/>
                  </a:schemeClr>
                </a:solidFill>
                <a:latin typeface="Arial" panose="020B0604020202020204" pitchFamily="34" charset="0"/>
                <a:cs typeface="Arial" panose="020B0604020202020204" pitchFamily="34" charset="0"/>
                <a:sym typeface="Wingdings" panose="05000000000000000000" pitchFamily="2" charset="2"/>
              </a:rPr>
              <a:t> About 4 months: may start anytime between May and October 2019</a:t>
            </a:r>
            <a:endParaRPr lang="en-GB" sz="1072" dirty="0">
              <a:solidFill>
                <a:schemeClr val="accent1">
                  <a:lumMod val="75000"/>
                </a:schemeClr>
              </a:solidFill>
              <a:latin typeface="Arial" panose="020B0604020202020204" pitchFamily="34" charset="0"/>
              <a:cs typeface="Arial" panose="020B0604020202020204" pitchFamily="34" charset="0"/>
            </a:endParaRPr>
          </a:p>
          <a:p>
            <a:endParaRPr lang="en-GB" sz="1072" dirty="0">
              <a:latin typeface="Arial" panose="020B0604020202020204" pitchFamily="34" charset="0"/>
              <a:cs typeface="Arial" panose="020B0604020202020204" pitchFamily="34" charset="0"/>
            </a:endParaRPr>
          </a:p>
          <a:p>
            <a:r>
              <a:rPr lang="en-GB" sz="1072" b="1" dirty="0">
                <a:solidFill>
                  <a:srgbClr val="C00000"/>
                </a:solidFill>
                <a:latin typeface="Arial" panose="020B0604020202020204" pitchFamily="34" charset="0"/>
                <a:cs typeface="Arial" panose="020B0604020202020204" pitchFamily="34" charset="0"/>
              </a:rPr>
              <a:t>Risks if not done: </a:t>
            </a:r>
            <a:r>
              <a:rPr lang="en-GB" sz="1072" dirty="0">
                <a:solidFill>
                  <a:srgbClr val="C00000"/>
                </a:solidFill>
                <a:latin typeface="Arial" panose="020B0604020202020204" pitchFamily="34" charset="0"/>
                <a:cs typeface="Arial" panose="020B0604020202020204" pitchFamily="34" charset="0"/>
              </a:rPr>
              <a:t>Physics program at 10 MeV/u with A/q=4.5 would be compromised</a:t>
            </a:r>
          </a:p>
        </p:txBody>
      </p:sp>
    </p:spTree>
    <p:extLst>
      <p:ext uri="{BB962C8B-B14F-4D97-AF65-F5344CB8AC3E}">
        <p14:creationId xmlns:p14="http://schemas.microsoft.com/office/powerpoint/2010/main" val="836914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50332"/>
            <a:ext cx="9144000" cy="4721868"/>
          </a:xfrm>
          <a:prstGeom prst="rect">
            <a:avLst/>
          </a:prstGeom>
        </p:spPr>
      </p:pic>
      <p:sp>
        <p:nvSpPr>
          <p:cNvPr id="16" name="Title 1"/>
          <p:cNvSpPr txBox="1">
            <a:spLocks/>
          </p:cNvSpPr>
          <p:nvPr/>
        </p:nvSpPr>
        <p:spPr>
          <a:xfrm>
            <a:off x="57168" y="53079"/>
            <a:ext cx="7105632" cy="685800"/>
          </a:xfrm>
          <a:prstGeom prst="rect">
            <a:avLst/>
          </a:prstGeom>
        </p:spPr>
        <p:txBody>
          <a:bodyPr vert="horz" lIns="91440" tIns="45720" rIns="91440" bIns="45720" rtlCol="0" anchor="ctr">
            <a:normAutofit fontScale="8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3600" b="0" i="0" u="sng" strike="noStrike" kern="1200" cap="none" spc="0" normalizeH="0" baseline="0" noProof="0" dirty="0">
                <a:ln>
                  <a:noFill/>
                </a:ln>
                <a:solidFill>
                  <a:srgbClr val="0055A0"/>
                </a:solidFill>
                <a:effectLst/>
                <a:uLnTx/>
                <a:uFillTx/>
                <a:latin typeface="Arial"/>
                <a:ea typeface="+mj-ea"/>
                <a:cs typeface="+mj-cs"/>
              </a:rPr>
              <a:t>Phase2 reached completion in May 2018</a:t>
            </a:r>
          </a:p>
        </p:txBody>
      </p:sp>
      <p:pic>
        <p:nvPicPr>
          <p:cNvPr id="17" name="Picture 16"/>
          <p:cNvPicPr>
            <a:picLocks noChangeAspect="1"/>
          </p:cNvPicPr>
          <p:nvPr/>
        </p:nvPicPr>
        <p:blipFill>
          <a:blip r:embed="rId3"/>
          <a:stretch>
            <a:fillRect/>
          </a:stretch>
        </p:blipFill>
        <p:spPr>
          <a:xfrm>
            <a:off x="8260984" y="15810"/>
            <a:ext cx="880432" cy="878306"/>
          </a:xfrm>
          <a:prstGeom prst="rect">
            <a:avLst/>
          </a:prstGeom>
        </p:spPr>
      </p:pic>
      <p:pic>
        <p:nvPicPr>
          <p:cNvPr id="7" name="Picture 6"/>
          <p:cNvPicPr>
            <a:picLocks noChangeAspect="1"/>
          </p:cNvPicPr>
          <p:nvPr/>
        </p:nvPicPr>
        <p:blipFill>
          <a:blip r:embed="rId4"/>
          <a:stretch>
            <a:fillRect/>
          </a:stretch>
        </p:blipFill>
        <p:spPr>
          <a:xfrm>
            <a:off x="0" y="6469637"/>
            <a:ext cx="1238864" cy="378127"/>
          </a:xfrm>
          <a:prstGeom prst="rect">
            <a:avLst/>
          </a:prstGeom>
        </p:spPr>
      </p:pic>
      <p:sp>
        <p:nvSpPr>
          <p:cNvPr id="2" name="TextBox 1"/>
          <p:cNvSpPr txBox="1"/>
          <p:nvPr/>
        </p:nvSpPr>
        <p:spPr>
          <a:xfrm>
            <a:off x="683904" y="5396781"/>
            <a:ext cx="554960"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8F8F8">
                    <a:lumMod val="10000"/>
                  </a:srgbClr>
                </a:solidFill>
                <a:effectLst/>
                <a:uLnTx/>
                <a:uFillTx/>
                <a:latin typeface="Arial"/>
                <a:ea typeface="+mn-ea"/>
                <a:cs typeface="+mn-cs"/>
              </a:rPr>
              <a:t>SEC</a:t>
            </a:r>
          </a:p>
        </p:txBody>
      </p:sp>
      <p:sp>
        <p:nvSpPr>
          <p:cNvPr id="19" name="TextBox 18"/>
          <p:cNvSpPr txBox="1"/>
          <p:nvPr/>
        </p:nvSpPr>
        <p:spPr>
          <a:xfrm>
            <a:off x="2895600" y="5562600"/>
            <a:ext cx="474810"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8F8F8">
                    <a:lumMod val="10000"/>
                  </a:srgbClr>
                </a:solidFill>
                <a:effectLst/>
                <a:uLnTx/>
                <a:uFillTx/>
                <a:latin typeface="Arial"/>
                <a:ea typeface="+mn-ea"/>
                <a:cs typeface="+mn-cs"/>
              </a:rPr>
              <a:t>ISS</a:t>
            </a:r>
          </a:p>
        </p:txBody>
      </p:sp>
      <p:sp>
        <p:nvSpPr>
          <p:cNvPr id="26" name="TextBox 25"/>
          <p:cNvSpPr txBox="1"/>
          <p:nvPr/>
        </p:nvSpPr>
        <p:spPr>
          <a:xfrm>
            <a:off x="3609984" y="4876800"/>
            <a:ext cx="79220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srgbClr val="F8F8F8">
                    <a:lumMod val="10000"/>
                  </a:srgbClr>
                </a:solidFill>
                <a:effectLst/>
                <a:uLnTx/>
                <a:uFillTx/>
                <a:latin typeface="Arial"/>
                <a:ea typeface="+mn-ea"/>
                <a:cs typeface="+mn-cs"/>
              </a:rPr>
              <a:t>Miniball</a:t>
            </a:r>
            <a:endParaRPr kumimoji="0" lang="en-US" sz="1400" b="0" i="0" u="none" strike="noStrike" kern="1200" cap="none" spc="0" normalizeH="0" baseline="0" noProof="0" dirty="0">
              <a:ln>
                <a:noFill/>
              </a:ln>
              <a:solidFill>
                <a:srgbClr val="F8F8F8">
                  <a:lumMod val="10000"/>
                </a:srgbClr>
              </a:solidFill>
              <a:effectLst/>
              <a:uLnTx/>
              <a:uFillTx/>
              <a:latin typeface="Arial"/>
              <a:ea typeface="+mn-ea"/>
              <a:cs typeface="+mn-cs"/>
            </a:endParaRPr>
          </a:p>
        </p:txBody>
      </p:sp>
      <p:sp>
        <p:nvSpPr>
          <p:cNvPr id="27" name="TextBox 26"/>
          <p:cNvSpPr txBox="1"/>
          <p:nvPr/>
        </p:nvSpPr>
        <p:spPr>
          <a:xfrm rot="20681915">
            <a:off x="4469756" y="3671799"/>
            <a:ext cx="1303945"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8F8F8">
                    <a:lumMod val="10000"/>
                  </a:srgbClr>
                </a:solidFill>
                <a:effectLst/>
                <a:uLnTx/>
                <a:uFillTx/>
                <a:latin typeface="Arial"/>
                <a:ea typeface="+mn-ea"/>
                <a:cs typeface="+mn-cs"/>
              </a:rPr>
              <a:t>HIE SC </a:t>
            </a:r>
            <a:r>
              <a:rPr kumimoji="0" lang="en-US" sz="1400" b="0" i="0" u="none" strike="noStrike" kern="1200" cap="none" spc="0" normalizeH="0" baseline="0" noProof="0" dirty="0" err="1">
                <a:ln>
                  <a:noFill/>
                </a:ln>
                <a:solidFill>
                  <a:srgbClr val="F8F8F8">
                    <a:lumMod val="10000"/>
                  </a:srgbClr>
                </a:solidFill>
                <a:effectLst/>
                <a:uLnTx/>
                <a:uFillTx/>
                <a:latin typeface="Arial"/>
                <a:ea typeface="+mn-ea"/>
                <a:cs typeface="+mn-cs"/>
              </a:rPr>
              <a:t>linac</a:t>
            </a:r>
            <a:endParaRPr kumimoji="0" lang="en-US" sz="1400" b="0" i="0" u="none" strike="noStrike" kern="1200" cap="none" spc="0" normalizeH="0" baseline="0" noProof="0" dirty="0">
              <a:ln>
                <a:noFill/>
              </a:ln>
              <a:solidFill>
                <a:srgbClr val="F8F8F8">
                  <a:lumMod val="10000"/>
                </a:srgbClr>
              </a:solidFill>
              <a:effectLst/>
              <a:uLnTx/>
              <a:uFillTx/>
              <a:latin typeface="Arial"/>
              <a:ea typeface="+mn-ea"/>
              <a:cs typeface="+mn-cs"/>
            </a:endParaRPr>
          </a:p>
        </p:txBody>
      </p:sp>
      <p:sp>
        <p:nvSpPr>
          <p:cNvPr id="28" name="TextBox 27"/>
          <p:cNvSpPr txBox="1"/>
          <p:nvPr/>
        </p:nvSpPr>
        <p:spPr>
          <a:xfrm rot="20636504">
            <a:off x="6197270" y="3219406"/>
            <a:ext cx="1282723"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8F8F8">
                    <a:lumMod val="10000"/>
                  </a:srgbClr>
                </a:solidFill>
                <a:effectLst/>
                <a:uLnTx/>
                <a:uFillTx/>
                <a:latin typeface="Arial"/>
                <a:ea typeface="+mn-ea"/>
                <a:cs typeface="+mn-cs"/>
              </a:rPr>
              <a:t>REX NC </a:t>
            </a:r>
            <a:r>
              <a:rPr kumimoji="0" lang="en-US" sz="1400" b="0" i="0" u="none" strike="noStrike" kern="1200" cap="none" spc="0" normalizeH="0" baseline="0" noProof="0" dirty="0" err="1">
                <a:ln>
                  <a:noFill/>
                </a:ln>
                <a:solidFill>
                  <a:srgbClr val="F8F8F8">
                    <a:lumMod val="10000"/>
                  </a:srgbClr>
                </a:solidFill>
                <a:effectLst/>
                <a:uLnTx/>
                <a:uFillTx/>
                <a:latin typeface="Arial"/>
                <a:ea typeface="+mn-ea"/>
                <a:cs typeface="+mn-cs"/>
              </a:rPr>
              <a:t>linac</a:t>
            </a:r>
            <a:endParaRPr kumimoji="0" lang="en-US" sz="1400" b="0" i="0" u="none" strike="noStrike" kern="1200" cap="none" spc="0" normalizeH="0" baseline="0" noProof="0" dirty="0">
              <a:ln>
                <a:noFill/>
              </a:ln>
              <a:solidFill>
                <a:srgbClr val="F8F8F8">
                  <a:lumMod val="10000"/>
                </a:srgbClr>
              </a:solidFill>
              <a:effectLst/>
              <a:uLnTx/>
              <a:uFillTx/>
              <a:latin typeface="Arial"/>
              <a:ea typeface="+mn-ea"/>
              <a:cs typeface="+mn-cs"/>
            </a:endParaRPr>
          </a:p>
        </p:txBody>
      </p:sp>
      <p:grpSp>
        <p:nvGrpSpPr>
          <p:cNvPr id="13" name="Group 12">
            <a:extLst>
              <a:ext uri="{FF2B5EF4-FFF2-40B4-BE49-F238E27FC236}">
                <a16:creationId xmlns:a16="http://schemas.microsoft.com/office/drawing/2014/main" id="{823CBEE1-BCBF-564D-9CFC-3FD7517F5480}"/>
              </a:ext>
            </a:extLst>
          </p:cNvPr>
          <p:cNvGrpSpPr/>
          <p:nvPr/>
        </p:nvGrpSpPr>
        <p:grpSpPr>
          <a:xfrm>
            <a:off x="2971800" y="2318717"/>
            <a:ext cx="1835724" cy="1567483"/>
            <a:chOff x="3230284" y="2242517"/>
            <a:chExt cx="1835724" cy="1567483"/>
          </a:xfrm>
        </p:grpSpPr>
        <p:sp>
          <p:nvSpPr>
            <p:cNvPr id="14" name="Rounded Rectangle 13">
              <a:extLst>
                <a:ext uri="{FF2B5EF4-FFF2-40B4-BE49-F238E27FC236}">
                  <a16:creationId xmlns:a16="http://schemas.microsoft.com/office/drawing/2014/main" id="{70E65BA9-36BF-2540-B52C-D1FE362FEB73}"/>
                </a:ext>
              </a:extLst>
            </p:cNvPr>
            <p:cNvSpPr/>
            <p:nvPr/>
          </p:nvSpPr>
          <p:spPr>
            <a:xfrm>
              <a:off x="3581400" y="2362200"/>
              <a:ext cx="1484608" cy="1447800"/>
            </a:xfrm>
            <a:prstGeom prst="round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15" name="TextBox 35">
              <a:extLst>
                <a:ext uri="{FF2B5EF4-FFF2-40B4-BE49-F238E27FC236}">
                  <a16:creationId xmlns:a16="http://schemas.microsoft.com/office/drawing/2014/main" id="{9FAA0AD2-5551-8F4F-B766-334B5F9A2FE5}"/>
                </a:ext>
              </a:extLst>
            </p:cNvPr>
            <p:cNvSpPr txBox="1"/>
            <p:nvPr/>
          </p:nvSpPr>
          <p:spPr>
            <a:xfrm>
              <a:off x="3230284" y="2242517"/>
              <a:ext cx="1291109" cy="405683"/>
            </a:xfrm>
            <a:prstGeom prst="rect">
              <a:avLst/>
            </a:prstGeom>
            <a:solidFill>
              <a:schemeClr val="bg1">
                <a:lumMod val="85000"/>
              </a:schemeClr>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Arial"/>
                  <a:ea typeface="+mn-ea"/>
                  <a:cs typeface="+mn-cs"/>
                </a:rPr>
                <a:t>CM4 and XT00 modifications</a:t>
              </a:r>
            </a:p>
          </p:txBody>
        </p:sp>
      </p:grpSp>
      <p:sp>
        <p:nvSpPr>
          <p:cNvPr id="20" name="TextBox 19">
            <a:extLst>
              <a:ext uri="{FF2B5EF4-FFF2-40B4-BE49-F238E27FC236}">
                <a16:creationId xmlns:a16="http://schemas.microsoft.com/office/drawing/2014/main" id="{5D070E16-F0BB-9245-A969-EFAB507C3F15}"/>
              </a:ext>
            </a:extLst>
          </p:cNvPr>
          <p:cNvSpPr txBox="1"/>
          <p:nvPr/>
        </p:nvSpPr>
        <p:spPr>
          <a:xfrm>
            <a:off x="5291682" y="1487553"/>
            <a:ext cx="3820237" cy="464742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sng" strike="noStrike" kern="1200" cap="none" spc="0" normalizeH="0" baseline="0" noProof="0" dirty="0">
                <a:ln>
                  <a:noFill/>
                </a:ln>
                <a:solidFill>
                  <a:srgbClr val="0055A0"/>
                </a:solidFill>
                <a:effectLst/>
                <a:uLnTx/>
                <a:uFillTx/>
                <a:latin typeface="Calibri"/>
                <a:ea typeface="+mn-ea"/>
                <a:cs typeface="+mn-cs"/>
              </a:rPr>
              <a:t>Main installation activities since last INTC, Feb 2018 were:</a:t>
            </a:r>
            <a:endParaRPr kumimoji="0" lang="en-GB" sz="2000" b="0" i="0" u="none" strike="noStrike" kern="1200" cap="none" spc="0" normalizeH="0" baseline="0" noProof="0" dirty="0">
              <a:ln>
                <a:noFill/>
              </a:ln>
              <a:solidFill>
                <a:srgbClr val="0055A0"/>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Tx/>
              <a:buAutoNum type="arabicParenR"/>
              <a:tabLst/>
              <a:defRPr/>
            </a:pPr>
            <a:r>
              <a:rPr kumimoji="0" lang="en-US" sz="1600" b="1" i="0" u="none" strike="noStrike" kern="1200" cap="none" spc="0" normalizeH="0" baseline="0" noProof="0" dirty="0">
                <a:ln>
                  <a:noFill/>
                </a:ln>
                <a:solidFill>
                  <a:srgbClr val="0055A0"/>
                </a:solidFill>
                <a:effectLst/>
                <a:uLnTx/>
                <a:uFillTx/>
                <a:latin typeface="Calibri"/>
                <a:ea typeface="+mn-ea"/>
                <a:cs typeface="+mn-cs"/>
              </a:rPr>
              <a:t>Installation CM4 services (</a:t>
            </a:r>
            <a:r>
              <a:rPr kumimoji="0" lang="en-US" sz="1600" b="1" i="0" u="none" strike="noStrike" kern="1200" cap="none" spc="0" normalizeH="0" baseline="0" noProof="0" dirty="0" err="1">
                <a:ln>
                  <a:noFill/>
                </a:ln>
                <a:solidFill>
                  <a:srgbClr val="0055A0"/>
                </a:solidFill>
                <a:effectLst/>
                <a:uLnTx/>
                <a:uFillTx/>
                <a:latin typeface="Calibri"/>
                <a:ea typeface="+mn-ea"/>
                <a:cs typeface="+mn-cs"/>
              </a:rPr>
              <a:t>Cryo</a:t>
            </a:r>
            <a:r>
              <a:rPr kumimoji="0" lang="en-US" sz="1600" b="1" i="0" u="none" strike="noStrike" kern="1200" cap="none" spc="0" normalizeH="0" baseline="0" noProof="0" dirty="0">
                <a:ln>
                  <a:noFill/>
                </a:ln>
                <a:solidFill>
                  <a:srgbClr val="0055A0"/>
                </a:solidFill>
                <a:effectLst/>
                <a:uLnTx/>
                <a:uFillTx/>
                <a:latin typeface="Calibri"/>
                <a:ea typeface="+mn-ea"/>
                <a:cs typeface="+mn-cs"/>
              </a:rPr>
              <a:t>, </a:t>
            </a:r>
            <a:r>
              <a:rPr kumimoji="0" lang="en-US" sz="1600" b="1" i="0" u="none" strike="noStrike" kern="1200" cap="none" spc="0" normalizeH="0" baseline="0" noProof="0" dirty="0" err="1">
                <a:ln>
                  <a:noFill/>
                </a:ln>
                <a:solidFill>
                  <a:srgbClr val="0055A0"/>
                </a:solidFill>
                <a:effectLst/>
                <a:uLnTx/>
                <a:uFillTx/>
                <a:latin typeface="Calibri"/>
                <a:ea typeface="+mn-ea"/>
                <a:cs typeface="+mn-cs"/>
              </a:rPr>
              <a:t>Vac</a:t>
            </a:r>
            <a:r>
              <a:rPr kumimoji="0" lang="en-US" sz="1600" b="1" i="0" u="none" strike="noStrike" kern="1200" cap="none" spc="0" normalizeH="0" baseline="0" noProof="0" dirty="0">
                <a:ln>
                  <a:noFill/>
                </a:ln>
                <a:solidFill>
                  <a:srgbClr val="0055A0"/>
                </a:solidFill>
                <a:effectLst/>
                <a:uLnTx/>
                <a:uFillTx/>
                <a:latin typeface="Calibri"/>
                <a:ea typeface="+mn-ea"/>
                <a:cs typeface="+mn-cs"/>
              </a:rPr>
              <a:t>, RF, etc.)</a:t>
            </a:r>
            <a:endParaRPr kumimoji="0" lang="en-US" sz="1600" b="0" i="0" u="none" strike="noStrike" kern="1200" cap="none" spc="0" normalizeH="0" baseline="0" noProof="0" dirty="0">
              <a:ln>
                <a:noFill/>
              </a:ln>
              <a:solidFill>
                <a:srgbClr val="0055A0"/>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Tx/>
              <a:buAutoNum type="arabicParenR"/>
              <a:tabLst/>
              <a:defRPr/>
            </a:pPr>
            <a:r>
              <a:rPr kumimoji="0" lang="en-US" sz="1600" b="1" i="0" u="none" strike="noStrike" kern="1200" cap="none" spc="0" normalizeH="0" baseline="0" noProof="0" dirty="0">
                <a:ln>
                  <a:noFill/>
                </a:ln>
                <a:solidFill>
                  <a:srgbClr val="0055A0"/>
                </a:solidFill>
                <a:effectLst/>
                <a:uLnTx/>
                <a:uFillTx/>
                <a:latin typeface="Calibri"/>
                <a:ea typeface="+mn-ea"/>
                <a:cs typeface="+mn-cs"/>
              </a:rPr>
              <a:t>Completion maintenance of the compressor station and cold box</a:t>
            </a:r>
            <a:endParaRPr kumimoji="0" lang="en-GB" sz="1600" b="0" i="0" u="none" strike="noStrike" kern="1200" cap="none" spc="0" normalizeH="0" baseline="0" noProof="0" dirty="0">
              <a:ln>
                <a:noFill/>
              </a:ln>
              <a:solidFill>
                <a:srgbClr val="0055A0"/>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Tx/>
              <a:buAutoNum type="arabicParenR"/>
              <a:tabLst/>
              <a:defRPr/>
            </a:pPr>
            <a:r>
              <a:rPr kumimoji="0" lang="en-US" sz="1600" b="1" i="0" u="none" strike="noStrike" kern="1200" cap="none" spc="0" normalizeH="0" baseline="0" noProof="0" dirty="0">
                <a:ln>
                  <a:noFill/>
                </a:ln>
                <a:solidFill>
                  <a:srgbClr val="0055A0"/>
                </a:solidFill>
                <a:effectLst/>
                <a:uLnTx/>
                <a:uFillTx/>
                <a:latin typeface="Calibri"/>
                <a:ea typeface="+mn-ea"/>
                <a:cs typeface="+mn-cs"/>
              </a:rPr>
              <a:t>Completion repair of the </a:t>
            </a:r>
            <a:r>
              <a:rPr kumimoji="0" lang="en-US" sz="1600" b="1" i="0" u="none" strike="noStrike" kern="1200" cap="none" spc="0" normalizeH="0" baseline="0" noProof="0" dirty="0" err="1">
                <a:ln>
                  <a:noFill/>
                </a:ln>
                <a:solidFill>
                  <a:srgbClr val="0055A0"/>
                </a:solidFill>
                <a:effectLst/>
                <a:uLnTx/>
                <a:uFillTx/>
                <a:latin typeface="Calibri"/>
                <a:ea typeface="+mn-ea"/>
                <a:cs typeface="+mn-cs"/>
              </a:rPr>
              <a:t>Cryo</a:t>
            </a:r>
            <a:r>
              <a:rPr kumimoji="0" lang="en-US" sz="1600" b="1" i="0" u="none" strike="noStrike" kern="1200" cap="none" spc="0" normalizeH="0" baseline="0" noProof="0" dirty="0">
                <a:ln>
                  <a:noFill/>
                </a:ln>
                <a:solidFill>
                  <a:srgbClr val="0055A0"/>
                </a:solidFill>
                <a:effectLst/>
                <a:uLnTx/>
                <a:uFillTx/>
                <a:latin typeface="Calibri"/>
                <a:ea typeface="+mn-ea"/>
                <a:cs typeface="+mn-cs"/>
              </a:rPr>
              <a:t> Distribution System by CRIOTEC</a:t>
            </a:r>
            <a:endParaRPr kumimoji="0" lang="en-US" sz="1600" b="0" i="0" u="none" strike="noStrike" kern="1200" cap="none" spc="0" normalizeH="0" baseline="0" noProof="0" dirty="0">
              <a:ln>
                <a:noFill/>
              </a:ln>
              <a:solidFill>
                <a:srgbClr val="0055A0"/>
              </a:solidFill>
              <a:effectLst/>
              <a:uLnTx/>
              <a:uFillTx/>
              <a:latin typeface="Calibri"/>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Tx/>
              <a:buAutoNum type="arabicParenR"/>
              <a:tabLst/>
              <a:defRPr/>
            </a:pPr>
            <a:r>
              <a:rPr kumimoji="0" lang="en-US" sz="1600" b="1" i="0" u="none" strike="noStrike" kern="1200" cap="none" spc="0" normalizeH="0" baseline="0" noProof="0" dirty="0">
                <a:ln>
                  <a:noFill/>
                </a:ln>
                <a:solidFill>
                  <a:srgbClr val="0055A0"/>
                </a:solidFill>
                <a:effectLst/>
                <a:uLnTx/>
                <a:uFillTx/>
                <a:latin typeface="Calibri"/>
                <a:ea typeface="+mn-ea"/>
                <a:cs typeface="+mn-cs"/>
              </a:rPr>
              <a:t>REX RF maintenance </a:t>
            </a:r>
          </a:p>
          <a:p>
            <a:pPr marL="342900" marR="0" lvl="0" indent="-342900" algn="l" defTabSz="914400" rtl="0" eaLnBrk="1" fontAlgn="auto" latinLnBrk="0" hangingPunct="1">
              <a:lnSpc>
                <a:spcPct val="100000"/>
              </a:lnSpc>
              <a:spcBef>
                <a:spcPts val="0"/>
              </a:spcBef>
              <a:spcAft>
                <a:spcPts val="0"/>
              </a:spcAft>
              <a:buClrTx/>
              <a:buSzTx/>
              <a:buFontTx/>
              <a:buAutoNum type="arabicParenR"/>
              <a:tabLst/>
              <a:defRPr/>
            </a:pPr>
            <a:r>
              <a:rPr kumimoji="0" lang="en-US" sz="1600" b="1" i="0" u="none" strike="noStrike" kern="1200" cap="none" spc="0" normalizeH="0" baseline="0" noProof="0" dirty="0">
                <a:ln>
                  <a:noFill/>
                </a:ln>
                <a:solidFill>
                  <a:srgbClr val="0055A0"/>
                </a:solidFill>
                <a:effectLst/>
                <a:uLnTx/>
                <a:uFillTx/>
                <a:latin typeface="Calibri"/>
                <a:ea typeface="+mn-ea"/>
                <a:cs typeface="+mn-cs"/>
              </a:rPr>
              <a:t>XT00 WIC recommissioning</a:t>
            </a:r>
          </a:p>
          <a:p>
            <a:pPr marL="342900" marR="0" lvl="0" indent="-342900" algn="l" defTabSz="914400" rtl="0" eaLnBrk="1" fontAlgn="auto" latinLnBrk="0" hangingPunct="1">
              <a:lnSpc>
                <a:spcPct val="100000"/>
              </a:lnSpc>
              <a:spcBef>
                <a:spcPts val="0"/>
              </a:spcBef>
              <a:spcAft>
                <a:spcPts val="0"/>
              </a:spcAft>
              <a:buClrTx/>
              <a:buSzTx/>
              <a:buFontTx/>
              <a:buAutoNum type="arabicParenR"/>
              <a:tabLst/>
              <a:defRPr/>
            </a:pPr>
            <a:r>
              <a:rPr kumimoji="0" lang="en-US" sz="1600" b="1" i="0" u="none" strike="noStrike" kern="1200" cap="none" spc="0" normalizeH="0" baseline="0" noProof="0" dirty="0">
                <a:ln>
                  <a:noFill/>
                </a:ln>
                <a:solidFill>
                  <a:srgbClr val="0055A0"/>
                </a:solidFill>
                <a:effectLst/>
                <a:uLnTx/>
                <a:uFillTx/>
                <a:latin typeface="Calibri"/>
                <a:ea typeface="+mn-ea"/>
                <a:cs typeface="+mn-cs"/>
              </a:rPr>
              <a:t>XLN2 repair &amp; Silicon detector XT02 &amp; XT03 cabling</a:t>
            </a:r>
          </a:p>
          <a:p>
            <a:pPr marL="342900" marR="0" lvl="0" indent="-342900" algn="l" defTabSz="914400" rtl="0" eaLnBrk="1" fontAlgn="auto" latinLnBrk="0" hangingPunct="1">
              <a:lnSpc>
                <a:spcPct val="100000"/>
              </a:lnSpc>
              <a:spcBef>
                <a:spcPts val="0"/>
              </a:spcBef>
              <a:spcAft>
                <a:spcPts val="0"/>
              </a:spcAft>
              <a:buClrTx/>
              <a:buSzTx/>
              <a:buFontTx/>
              <a:buAutoNum type="arabicParenR"/>
              <a:tabLst/>
              <a:defRPr/>
            </a:pPr>
            <a:r>
              <a:rPr kumimoji="0" lang="en-US" sz="1600" b="1" i="0" u="none" strike="noStrike" kern="1200" cap="none" spc="0" normalizeH="0" baseline="0" noProof="0" dirty="0">
                <a:ln>
                  <a:noFill/>
                </a:ln>
                <a:solidFill>
                  <a:srgbClr val="0055A0"/>
                </a:solidFill>
                <a:effectLst/>
                <a:uLnTx/>
                <a:uFillTx/>
                <a:latin typeface="Calibri"/>
                <a:ea typeface="+mn-ea"/>
                <a:cs typeface="+mn-cs"/>
              </a:rPr>
              <a:t>Survey smoothing campaign of HIE LINAC &amp; HEBT lines after </a:t>
            </a:r>
            <a:r>
              <a:rPr kumimoji="0" lang="en-US" sz="1600" b="1" i="0" u="none" strike="noStrike" kern="1200" cap="none" spc="0" normalizeH="0" baseline="0" noProof="0" dirty="0" err="1">
                <a:ln>
                  <a:noFill/>
                </a:ln>
                <a:solidFill>
                  <a:srgbClr val="0055A0"/>
                </a:solidFill>
                <a:effectLst/>
                <a:uLnTx/>
                <a:uFillTx/>
                <a:latin typeface="Calibri"/>
                <a:ea typeface="+mn-ea"/>
                <a:cs typeface="+mn-cs"/>
              </a:rPr>
              <a:t>cooldown</a:t>
            </a:r>
            <a:br>
              <a:rPr kumimoji="0" lang="en-US" sz="1600" b="1" i="0" u="none" strike="noStrike" kern="1200" cap="none" spc="0" normalizeH="0" baseline="0" noProof="0" dirty="0">
                <a:ln>
                  <a:noFill/>
                </a:ln>
                <a:solidFill>
                  <a:srgbClr val="0055A0"/>
                </a:solidFill>
                <a:effectLst/>
                <a:uLnTx/>
                <a:uFillTx/>
                <a:latin typeface="Calibri"/>
                <a:ea typeface="+mn-ea"/>
                <a:cs typeface="+mn-cs"/>
              </a:rPr>
            </a:br>
            <a:r>
              <a:rPr kumimoji="0" lang="en-US" sz="1600" b="0" i="0" u="none" strike="noStrike" kern="1200" cap="none" spc="0" normalizeH="0" baseline="0" noProof="0" dirty="0">
                <a:ln>
                  <a:noFill/>
                </a:ln>
                <a:solidFill>
                  <a:srgbClr val="0055A0"/>
                </a:solidFill>
                <a:effectLst/>
                <a:uLnTx/>
                <a:uFillTx/>
                <a:latin typeface="Calibri"/>
                <a:ea typeface="+mn-ea"/>
                <a:cs typeface="+mn-cs"/>
              </a:rPr>
              <a:t>Others: Installation Solenoid power supply, CM4 RF amplifiers, ISS He filling, tunnel roof fences, REX power supplies consolidation (YETS)</a:t>
            </a:r>
          </a:p>
        </p:txBody>
      </p:sp>
      <p:grpSp>
        <p:nvGrpSpPr>
          <p:cNvPr id="21" name="Group 20">
            <a:extLst>
              <a:ext uri="{FF2B5EF4-FFF2-40B4-BE49-F238E27FC236}">
                <a16:creationId xmlns:a16="http://schemas.microsoft.com/office/drawing/2014/main" id="{823CBEE1-BCBF-564D-9CFC-3FD7517F5480}"/>
              </a:ext>
            </a:extLst>
          </p:cNvPr>
          <p:cNvGrpSpPr/>
          <p:nvPr/>
        </p:nvGrpSpPr>
        <p:grpSpPr>
          <a:xfrm>
            <a:off x="64096" y="3243050"/>
            <a:ext cx="3822103" cy="2852951"/>
            <a:chOff x="3368319" y="2205242"/>
            <a:chExt cx="1697689" cy="1604758"/>
          </a:xfrm>
        </p:grpSpPr>
        <p:sp>
          <p:nvSpPr>
            <p:cNvPr id="22" name="Rounded Rectangle 21">
              <a:extLst>
                <a:ext uri="{FF2B5EF4-FFF2-40B4-BE49-F238E27FC236}">
                  <a16:creationId xmlns:a16="http://schemas.microsoft.com/office/drawing/2014/main" id="{70E65BA9-36BF-2540-B52C-D1FE362FEB73}"/>
                </a:ext>
              </a:extLst>
            </p:cNvPr>
            <p:cNvSpPr/>
            <p:nvPr/>
          </p:nvSpPr>
          <p:spPr>
            <a:xfrm>
              <a:off x="3368319" y="2362200"/>
              <a:ext cx="1697689" cy="1447800"/>
            </a:xfrm>
            <a:prstGeom prst="roundRect">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a typeface="+mn-ea"/>
                <a:cs typeface="+mn-cs"/>
              </a:endParaRPr>
            </a:p>
          </p:txBody>
        </p:sp>
        <p:sp>
          <p:nvSpPr>
            <p:cNvPr id="23" name="TextBox 35">
              <a:extLst>
                <a:ext uri="{FF2B5EF4-FFF2-40B4-BE49-F238E27FC236}">
                  <a16:creationId xmlns:a16="http://schemas.microsoft.com/office/drawing/2014/main" id="{9FAA0AD2-5551-8F4F-B766-334B5F9A2FE5}"/>
                </a:ext>
              </a:extLst>
            </p:cNvPr>
            <p:cNvSpPr txBox="1"/>
            <p:nvPr/>
          </p:nvSpPr>
          <p:spPr>
            <a:xfrm>
              <a:off x="3431588" y="2205242"/>
              <a:ext cx="772119" cy="228193"/>
            </a:xfrm>
            <a:prstGeom prst="rect">
              <a:avLst/>
            </a:prstGeom>
            <a:solidFill>
              <a:schemeClr val="bg1">
                <a:lumMod val="85000"/>
              </a:schemeClr>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FF0000"/>
                  </a:solidFill>
                  <a:effectLst/>
                  <a:uLnTx/>
                  <a:uFillTx/>
                  <a:latin typeface="Arial"/>
                  <a:ea typeface="+mn-ea"/>
                  <a:cs typeface="+mn-cs"/>
                </a:rPr>
                <a:t>HEBT &amp; LINAC survey smoothing campaign</a:t>
              </a:r>
            </a:p>
          </p:txBody>
        </p:sp>
      </p:grpSp>
      <p:sp>
        <p:nvSpPr>
          <p:cNvPr id="25" name="Subtitle 2">
            <a:extLst>
              <a:ext uri="{FF2B5EF4-FFF2-40B4-BE49-F238E27FC236}">
                <a16:creationId xmlns:a16="http://schemas.microsoft.com/office/drawing/2014/main" id="{F158D9E1-5322-634B-942A-7B52C7C07157}"/>
              </a:ext>
            </a:extLst>
          </p:cNvPr>
          <p:cNvSpPr txBox="1">
            <a:spLocks/>
          </p:cNvSpPr>
          <p:nvPr/>
        </p:nvSpPr>
        <p:spPr>
          <a:xfrm>
            <a:off x="5410200" y="6469637"/>
            <a:ext cx="3755571" cy="3781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t>59</a:t>
            </a:r>
            <a:r>
              <a:rPr lang="en-US" sz="1200" baseline="30000" dirty="0"/>
              <a:t>th</a:t>
            </a:r>
            <a:r>
              <a:rPr lang="en-US" sz="1200" dirty="0"/>
              <a:t> Meeting of the INTC </a:t>
            </a:r>
            <a:r>
              <a:rPr lang="en-GB" sz="1200" dirty="0"/>
              <a:t>– June 27</a:t>
            </a:r>
            <a:r>
              <a:rPr lang="en-GB" sz="1200" baseline="30000" dirty="0"/>
              <a:t>th</a:t>
            </a:r>
            <a:r>
              <a:rPr lang="en-GB" sz="1200" dirty="0"/>
              <a:t> 2018</a:t>
            </a:r>
          </a:p>
        </p:txBody>
      </p:sp>
    </p:spTree>
    <p:extLst>
      <p:ext uri="{BB962C8B-B14F-4D97-AF65-F5344CB8AC3E}">
        <p14:creationId xmlns:p14="http://schemas.microsoft.com/office/powerpoint/2010/main" val="3054202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6469637"/>
            <a:ext cx="1238864" cy="378127"/>
          </a:xfrm>
          <a:prstGeom prst="rect">
            <a:avLst/>
          </a:prstGeom>
          <a:noFill/>
        </p:spPr>
      </p:pic>
      <p:sp>
        <p:nvSpPr>
          <p:cNvPr id="16" name="Title 1"/>
          <p:cNvSpPr txBox="1">
            <a:spLocks/>
          </p:cNvSpPr>
          <p:nvPr/>
        </p:nvSpPr>
        <p:spPr>
          <a:xfrm>
            <a:off x="57168" y="53079"/>
            <a:ext cx="8401032"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600" u="sng" dirty="0"/>
              <a:t>Installation </a:t>
            </a:r>
            <a:r>
              <a:rPr lang="de-DE" sz="3600" u="sng" dirty="0" err="1"/>
              <a:t>works</a:t>
            </a:r>
            <a:r>
              <a:rPr lang="de-DE" sz="3600" u="sng" dirty="0"/>
              <a:t> Feb/March</a:t>
            </a:r>
            <a:endParaRPr lang="en-GB" sz="3600" u="sng" dirty="0"/>
          </a:p>
        </p:txBody>
      </p:sp>
      <p:pic>
        <p:nvPicPr>
          <p:cNvPr id="17" name="Picture 16"/>
          <p:cNvPicPr>
            <a:picLocks noChangeAspect="1"/>
          </p:cNvPicPr>
          <p:nvPr/>
        </p:nvPicPr>
        <p:blipFill>
          <a:blip r:embed="rId3"/>
          <a:stretch>
            <a:fillRect/>
          </a:stretch>
        </p:blipFill>
        <p:spPr>
          <a:xfrm>
            <a:off x="8260984" y="15810"/>
            <a:ext cx="880432" cy="878306"/>
          </a:xfrm>
          <a:prstGeom prst="rect">
            <a:avLst/>
          </a:prstGeom>
        </p:spPr>
      </p:pic>
      <p:sp>
        <p:nvSpPr>
          <p:cNvPr id="20" name="TextBox 19">
            <a:extLst>
              <a:ext uri="{FF2B5EF4-FFF2-40B4-BE49-F238E27FC236}">
                <a16:creationId xmlns:a16="http://schemas.microsoft.com/office/drawing/2014/main" id="{15404B1D-0A94-B44F-B3E6-06B4189CB683}"/>
              </a:ext>
            </a:extLst>
          </p:cNvPr>
          <p:cNvSpPr txBox="1"/>
          <p:nvPr/>
        </p:nvSpPr>
        <p:spPr>
          <a:xfrm>
            <a:off x="310692" y="769039"/>
            <a:ext cx="8518263" cy="156966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Tx/>
              <a:buChar char="-"/>
            </a:pPr>
            <a:r>
              <a:rPr lang="en-US" sz="1600" dirty="0"/>
              <a:t>Vacuum and cryogenics interconnections</a:t>
            </a:r>
            <a:br>
              <a:rPr lang="en-US" sz="1600" dirty="0"/>
            </a:br>
            <a:r>
              <a:rPr lang="en-US" sz="1600" dirty="0"/>
              <a:t>- RF patch panels and cabling, RF motors and controls, LVDT controls, instrumentation and Solenoid connections</a:t>
            </a:r>
          </a:p>
          <a:p>
            <a:pPr marL="285750" indent="-285750">
              <a:buFontTx/>
              <a:buChar char="-"/>
            </a:pPr>
            <a:r>
              <a:rPr lang="en-US" sz="1600" dirty="0"/>
              <a:t>BCAM Survey system (MATHILDE) was (re-) installed</a:t>
            </a:r>
          </a:p>
          <a:p>
            <a:pPr marL="285750" indent="-285750">
              <a:buFontTx/>
              <a:buChar char="-"/>
            </a:pPr>
            <a:r>
              <a:rPr lang="en-US" sz="1600" dirty="0"/>
              <a:t>Despite YETS manpower availability issue CM4 hardware</a:t>
            </a:r>
            <a:br>
              <a:rPr lang="en-US" sz="1600" dirty="0"/>
            </a:br>
            <a:r>
              <a:rPr lang="en-US" sz="1600" dirty="0"/>
              <a:t>and beam commissioning dates were not affected</a:t>
            </a:r>
          </a:p>
        </p:txBody>
      </p:sp>
      <p:sp>
        <p:nvSpPr>
          <p:cNvPr id="21" name="Subtitle 2">
            <a:extLst>
              <a:ext uri="{FF2B5EF4-FFF2-40B4-BE49-F238E27FC236}">
                <a16:creationId xmlns:a16="http://schemas.microsoft.com/office/drawing/2014/main" id="{5B3D22C4-BCE1-7B48-9B19-832128F6024A}"/>
              </a:ext>
            </a:extLst>
          </p:cNvPr>
          <p:cNvSpPr txBox="1">
            <a:spLocks/>
          </p:cNvSpPr>
          <p:nvPr/>
        </p:nvSpPr>
        <p:spPr>
          <a:xfrm>
            <a:off x="5410200" y="6469637"/>
            <a:ext cx="3755571" cy="3781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t>58</a:t>
            </a:r>
            <a:r>
              <a:rPr lang="en-US" sz="1200" baseline="30000" dirty="0"/>
              <a:t>th</a:t>
            </a:r>
            <a:r>
              <a:rPr lang="en-US" sz="1200" dirty="0"/>
              <a:t> Meeting of the INTC </a:t>
            </a:r>
            <a:r>
              <a:rPr lang="en-GB" sz="1200" dirty="0"/>
              <a:t>– Feb. 7</a:t>
            </a:r>
            <a:r>
              <a:rPr lang="en-GB" sz="1200" baseline="30000" dirty="0"/>
              <a:t>th</a:t>
            </a:r>
            <a:r>
              <a:rPr lang="en-GB" sz="1200" dirty="0"/>
              <a:t> 2018</a:t>
            </a:r>
          </a:p>
        </p:txBody>
      </p:sp>
      <p:pic>
        <p:nvPicPr>
          <p:cNvPr id="22" name="Picture 21">
            <a:extLst>
              <a:ext uri="{FF2B5EF4-FFF2-40B4-BE49-F238E27FC236}">
                <a16:creationId xmlns:a16="http://schemas.microsoft.com/office/drawing/2014/main" id="{CDCE1966-E5BB-BD4A-81F9-E2268C24333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26682" y="1397627"/>
            <a:ext cx="3041118" cy="5406431"/>
          </a:xfrm>
          <a:prstGeom prst="rect">
            <a:avLst/>
          </a:prstGeom>
        </p:spPr>
      </p:pic>
      <p:pic>
        <p:nvPicPr>
          <p:cNvPr id="23" name="Picture 22">
            <a:extLst>
              <a:ext uri="{FF2B5EF4-FFF2-40B4-BE49-F238E27FC236}">
                <a16:creationId xmlns:a16="http://schemas.microsoft.com/office/drawing/2014/main" id="{164B6A29-C8D5-0A43-8EA2-A9C883C8CA6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05922" y="2428227"/>
            <a:ext cx="4181765" cy="2352244"/>
          </a:xfrm>
          <a:prstGeom prst="rect">
            <a:avLst/>
          </a:prstGeom>
        </p:spPr>
      </p:pic>
      <p:pic>
        <p:nvPicPr>
          <p:cNvPr id="24" name="Picture 23">
            <a:extLst>
              <a:ext uri="{FF2B5EF4-FFF2-40B4-BE49-F238E27FC236}">
                <a16:creationId xmlns:a16="http://schemas.microsoft.com/office/drawing/2014/main" id="{6091C69E-5144-454D-8903-457BE269893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1819" y="4814322"/>
            <a:ext cx="2732381" cy="1662677"/>
          </a:xfrm>
          <a:prstGeom prst="rect">
            <a:avLst/>
          </a:prstGeom>
        </p:spPr>
      </p:pic>
      <p:pic>
        <p:nvPicPr>
          <p:cNvPr id="25" name="Picture 24">
            <a:extLst>
              <a:ext uri="{FF2B5EF4-FFF2-40B4-BE49-F238E27FC236}">
                <a16:creationId xmlns:a16="http://schemas.microsoft.com/office/drawing/2014/main" id="{87A376D9-297F-B247-996B-29C947EC9E5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76600" y="4834844"/>
            <a:ext cx="2622175" cy="1642156"/>
          </a:xfrm>
          <a:prstGeom prst="rect">
            <a:avLst/>
          </a:prstGeom>
        </p:spPr>
      </p:pic>
    </p:spTree>
    <p:extLst>
      <p:ext uri="{BB962C8B-B14F-4D97-AF65-F5344CB8AC3E}">
        <p14:creationId xmlns:p14="http://schemas.microsoft.com/office/powerpoint/2010/main" val="1160567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6469637"/>
            <a:ext cx="1238864" cy="378127"/>
          </a:xfrm>
          <a:prstGeom prst="rect">
            <a:avLst/>
          </a:prstGeom>
        </p:spPr>
      </p:pic>
      <p:sp>
        <p:nvSpPr>
          <p:cNvPr id="16" name="Title 1"/>
          <p:cNvSpPr txBox="1">
            <a:spLocks/>
          </p:cNvSpPr>
          <p:nvPr/>
        </p:nvSpPr>
        <p:spPr>
          <a:xfrm>
            <a:off x="381000" y="53079"/>
            <a:ext cx="8077200"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600" u="sng" dirty="0"/>
              <a:t>ISS at XT02 installation status</a:t>
            </a:r>
            <a:endParaRPr lang="en-US" sz="3600" u="sng" dirty="0"/>
          </a:p>
        </p:txBody>
      </p:sp>
      <p:pic>
        <p:nvPicPr>
          <p:cNvPr id="17" name="Picture 16"/>
          <p:cNvPicPr>
            <a:picLocks noChangeAspect="1"/>
          </p:cNvPicPr>
          <p:nvPr/>
        </p:nvPicPr>
        <p:blipFill>
          <a:blip r:embed="rId3"/>
          <a:stretch>
            <a:fillRect/>
          </a:stretch>
        </p:blipFill>
        <p:spPr>
          <a:xfrm>
            <a:off x="8260984" y="15810"/>
            <a:ext cx="880432" cy="878306"/>
          </a:xfrm>
          <a:prstGeom prst="rect">
            <a:avLst/>
          </a:prstGeom>
        </p:spPr>
      </p:pic>
      <p:sp>
        <p:nvSpPr>
          <p:cNvPr id="12" name="Rectangle 11">
            <a:extLst>
              <a:ext uri="{FF2B5EF4-FFF2-40B4-BE49-F238E27FC236}">
                <a16:creationId xmlns:a16="http://schemas.microsoft.com/office/drawing/2014/main" id="{4F007BD0-8498-B749-B61C-A89DA9E525FC}"/>
              </a:ext>
            </a:extLst>
          </p:cNvPr>
          <p:cNvSpPr/>
          <p:nvPr/>
        </p:nvSpPr>
        <p:spPr>
          <a:xfrm>
            <a:off x="3087149" y="4499897"/>
            <a:ext cx="101086" cy="22723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9DCC7074-324C-1248-A85C-8E5EF576D193}"/>
              </a:ext>
            </a:extLst>
          </p:cNvPr>
          <p:cNvSpPr txBox="1"/>
          <p:nvPr/>
        </p:nvSpPr>
        <p:spPr>
          <a:xfrm>
            <a:off x="477580" y="769748"/>
            <a:ext cx="7560208" cy="255454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600" dirty="0">
                <a:solidFill>
                  <a:srgbClr val="0055A0"/>
                </a:solidFill>
              </a:rPr>
              <a:t>During different installation campaigns the ISS installation has grown steadily</a:t>
            </a:r>
          </a:p>
          <a:p>
            <a:pPr marL="285750" indent="-285750">
              <a:buFontTx/>
              <a:buChar char="-"/>
            </a:pPr>
            <a:r>
              <a:rPr lang="en-US" sz="1600" dirty="0">
                <a:solidFill>
                  <a:srgbClr val="0055A0"/>
                </a:solidFill>
              </a:rPr>
              <a:t>DAQ and electronics racks installed and cabling infrastructure in place and powered</a:t>
            </a:r>
          </a:p>
          <a:p>
            <a:pPr marL="285750" indent="-285750">
              <a:buFontTx/>
              <a:buChar char="-"/>
            </a:pPr>
            <a:r>
              <a:rPr lang="en-US" sz="1600" dirty="0">
                <a:solidFill>
                  <a:srgbClr val="0055A0"/>
                </a:solidFill>
              </a:rPr>
              <a:t>End flanges modified with feedthroughs and remounted</a:t>
            </a:r>
          </a:p>
          <a:p>
            <a:pPr marL="285750" indent="-285750">
              <a:buFontTx/>
              <a:buChar char="-"/>
            </a:pPr>
            <a:r>
              <a:rPr lang="en-US" sz="1600" dirty="0">
                <a:solidFill>
                  <a:srgbClr val="0055A0"/>
                </a:solidFill>
              </a:rPr>
              <a:t>Detector table and carriage mounted inside. </a:t>
            </a:r>
            <a:r>
              <a:rPr lang="en-GB" sz="1600" dirty="0">
                <a:solidFill>
                  <a:srgbClr val="0055A0"/>
                </a:solidFill>
              </a:rPr>
              <a:t>Small part of the detector array has been mounted for tests</a:t>
            </a:r>
            <a:endParaRPr lang="en-US" sz="1600" dirty="0">
              <a:solidFill>
                <a:srgbClr val="0055A0"/>
              </a:solidFill>
            </a:endParaRPr>
          </a:p>
          <a:p>
            <a:pPr marL="285750" indent="-285750">
              <a:buFontTx/>
              <a:buChar char="-"/>
            </a:pPr>
            <a:r>
              <a:rPr lang="en-US" sz="1600" dirty="0">
                <a:solidFill>
                  <a:srgbClr val="0055A0"/>
                </a:solidFill>
              </a:rPr>
              <a:t>Beam diagnostic carriage, Faraday Cup (HIE long type) and Recoil detector (silicon </a:t>
            </a:r>
            <a:r>
              <a:rPr lang="en-US" sz="1600" dirty="0" err="1">
                <a:solidFill>
                  <a:srgbClr val="0055A0"/>
                </a:solidFill>
              </a:rPr>
              <a:t>dE</a:t>
            </a:r>
            <a:r>
              <a:rPr lang="en-US" sz="1600" dirty="0">
                <a:solidFill>
                  <a:srgbClr val="0055A0"/>
                </a:solidFill>
              </a:rPr>
              <a:t>-E) have been installed</a:t>
            </a:r>
          </a:p>
          <a:p>
            <a:pPr marL="285750" indent="-285750">
              <a:buFontTx/>
              <a:buChar char="-"/>
            </a:pPr>
            <a:r>
              <a:rPr lang="en-US" sz="1600" dirty="0">
                <a:solidFill>
                  <a:srgbClr val="0055A0"/>
                </a:solidFill>
              </a:rPr>
              <a:t>ISS has been ramped up to 2.5T and stable beam has successfully been sent to the setup as part of the HIE ISOLDE beam commissioning</a:t>
            </a: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4800" y="3530202"/>
            <a:ext cx="5071598" cy="2852774"/>
          </a:xfrm>
          <a:prstGeom prst="rect">
            <a:avLst/>
          </a:prstGeom>
        </p:spPr>
      </p:pic>
      <p:pic>
        <p:nvPicPr>
          <p:cNvPr id="5" name="Picture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00600" y="5048250"/>
            <a:ext cx="1905000" cy="1428750"/>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64885" y="3886200"/>
            <a:ext cx="1943100" cy="2590800"/>
          </a:xfrm>
          <a:prstGeom prst="rect">
            <a:avLst/>
          </a:prstGeom>
        </p:spPr>
      </p:pic>
      <p:pic>
        <p:nvPicPr>
          <p:cNvPr id="1032" name="Picture 8" descr="ISS logo"/>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10400" y="3197563"/>
            <a:ext cx="1556579" cy="5334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800600" y="3436177"/>
            <a:ext cx="1905000" cy="1428751"/>
          </a:xfrm>
          <a:prstGeom prst="rect">
            <a:avLst/>
          </a:prstGeom>
        </p:spPr>
      </p:pic>
      <p:sp>
        <p:nvSpPr>
          <p:cNvPr id="13" name="Subtitle 2">
            <a:extLst>
              <a:ext uri="{FF2B5EF4-FFF2-40B4-BE49-F238E27FC236}">
                <a16:creationId xmlns:a16="http://schemas.microsoft.com/office/drawing/2014/main" id="{185C1F22-82F6-B844-B0A9-C7603F4C5FF9}"/>
              </a:ext>
            </a:extLst>
          </p:cNvPr>
          <p:cNvSpPr txBox="1">
            <a:spLocks/>
          </p:cNvSpPr>
          <p:nvPr/>
        </p:nvSpPr>
        <p:spPr>
          <a:xfrm>
            <a:off x="5410200" y="6469637"/>
            <a:ext cx="3755571" cy="3781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t>59</a:t>
            </a:r>
            <a:r>
              <a:rPr lang="en-US" sz="1200" baseline="30000" dirty="0"/>
              <a:t>th</a:t>
            </a:r>
            <a:r>
              <a:rPr lang="en-US" sz="1200" dirty="0"/>
              <a:t> Meeting of the INTC </a:t>
            </a:r>
            <a:r>
              <a:rPr lang="en-GB" sz="1200" dirty="0"/>
              <a:t>– June 27</a:t>
            </a:r>
            <a:r>
              <a:rPr lang="en-GB" sz="1200" baseline="30000" dirty="0"/>
              <a:t>th</a:t>
            </a:r>
            <a:r>
              <a:rPr lang="en-GB" sz="1200" dirty="0"/>
              <a:t> 2018</a:t>
            </a:r>
          </a:p>
        </p:txBody>
      </p:sp>
    </p:spTree>
    <p:extLst>
      <p:ext uri="{BB962C8B-B14F-4D97-AF65-F5344CB8AC3E}">
        <p14:creationId xmlns:p14="http://schemas.microsoft.com/office/powerpoint/2010/main" val="1676805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6469637"/>
            <a:ext cx="1238864" cy="378127"/>
          </a:xfrm>
          <a:prstGeom prst="rect">
            <a:avLst/>
          </a:prstGeom>
        </p:spPr>
      </p:pic>
      <p:sp>
        <p:nvSpPr>
          <p:cNvPr id="16" name="Title 1"/>
          <p:cNvSpPr txBox="1">
            <a:spLocks/>
          </p:cNvSpPr>
          <p:nvPr/>
        </p:nvSpPr>
        <p:spPr>
          <a:xfrm>
            <a:off x="57168" y="53079"/>
            <a:ext cx="8401032"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600" u="sng" dirty="0" err="1"/>
              <a:t>Cryogenics</a:t>
            </a:r>
            <a:r>
              <a:rPr lang="de-DE" sz="3600" u="sng" dirty="0"/>
              <a:t> </a:t>
            </a:r>
            <a:r>
              <a:rPr lang="de-DE" sz="3600" u="sng" dirty="0" err="1"/>
              <a:t>works</a:t>
            </a:r>
            <a:endParaRPr lang="en-US" sz="3600" u="sng" dirty="0"/>
          </a:p>
        </p:txBody>
      </p:sp>
      <p:pic>
        <p:nvPicPr>
          <p:cNvPr id="17" name="Picture 16"/>
          <p:cNvPicPr>
            <a:picLocks noChangeAspect="1"/>
          </p:cNvPicPr>
          <p:nvPr/>
        </p:nvPicPr>
        <p:blipFill>
          <a:blip r:embed="rId3"/>
          <a:stretch>
            <a:fillRect/>
          </a:stretch>
        </p:blipFill>
        <p:spPr>
          <a:xfrm>
            <a:off x="8260984" y="15810"/>
            <a:ext cx="880432" cy="878306"/>
          </a:xfrm>
          <a:prstGeom prst="rect">
            <a:avLst/>
          </a:prstGeom>
        </p:spPr>
      </p:pic>
      <p:sp>
        <p:nvSpPr>
          <p:cNvPr id="12" name="Rectangle 11">
            <a:extLst>
              <a:ext uri="{FF2B5EF4-FFF2-40B4-BE49-F238E27FC236}">
                <a16:creationId xmlns:a16="http://schemas.microsoft.com/office/drawing/2014/main" id="{4F007BD0-8498-B749-B61C-A89DA9E525FC}"/>
              </a:ext>
            </a:extLst>
          </p:cNvPr>
          <p:cNvSpPr/>
          <p:nvPr/>
        </p:nvSpPr>
        <p:spPr>
          <a:xfrm>
            <a:off x="3087149" y="4499897"/>
            <a:ext cx="101086" cy="22723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Subtitle 2">
            <a:extLst>
              <a:ext uri="{FF2B5EF4-FFF2-40B4-BE49-F238E27FC236}">
                <a16:creationId xmlns:a16="http://schemas.microsoft.com/office/drawing/2014/main" id="{3DBA7321-1D98-8842-818D-6926041596E5}"/>
              </a:ext>
            </a:extLst>
          </p:cNvPr>
          <p:cNvSpPr txBox="1">
            <a:spLocks/>
          </p:cNvSpPr>
          <p:nvPr/>
        </p:nvSpPr>
        <p:spPr>
          <a:xfrm>
            <a:off x="5410200" y="6469637"/>
            <a:ext cx="3755571" cy="3781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t>59</a:t>
            </a:r>
            <a:r>
              <a:rPr lang="en-US" sz="1200" baseline="30000" dirty="0"/>
              <a:t>th</a:t>
            </a:r>
            <a:r>
              <a:rPr lang="en-US" sz="1200" dirty="0"/>
              <a:t> Meeting of the INTC </a:t>
            </a:r>
            <a:r>
              <a:rPr lang="en-GB" sz="1200" dirty="0"/>
              <a:t>– June 27</a:t>
            </a:r>
            <a:r>
              <a:rPr lang="en-GB" sz="1200" baseline="30000" dirty="0"/>
              <a:t>th</a:t>
            </a:r>
            <a:r>
              <a:rPr lang="en-GB" sz="1200" dirty="0"/>
              <a:t> 2018</a:t>
            </a:r>
          </a:p>
        </p:txBody>
      </p:sp>
      <p:sp>
        <p:nvSpPr>
          <p:cNvPr id="2" name="Rectangle 1">
            <a:extLst>
              <a:ext uri="{FF2B5EF4-FFF2-40B4-BE49-F238E27FC236}">
                <a16:creationId xmlns:a16="http://schemas.microsoft.com/office/drawing/2014/main" id="{E0A887D1-8C6F-0F4C-9F1A-2DCF007BC378}"/>
              </a:ext>
            </a:extLst>
          </p:cNvPr>
          <p:cNvSpPr/>
          <p:nvPr/>
        </p:nvSpPr>
        <p:spPr>
          <a:xfrm>
            <a:off x="209797" y="1243727"/>
            <a:ext cx="8912816" cy="4924425"/>
          </a:xfrm>
          <a:prstGeom prst="rect">
            <a:avLst/>
          </a:prstGeom>
        </p:spPr>
        <p:txBody>
          <a:bodyPr wrap="square">
            <a:spAutoFit/>
          </a:bodyPr>
          <a:lstStyle/>
          <a:p>
            <a:pPr marL="342900" indent="-342900">
              <a:spcBef>
                <a:spcPts val="600"/>
              </a:spcBef>
              <a:spcAft>
                <a:spcPts val="600"/>
              </a:spcAft>
              <a:buFont typeface="Arial" panose="020B0604020202020204" pitchFamily="34" charset="0"/>
              <a:buChar char="•"/>
            </a:pPr>
            <a:r>
              <a:rPr lang="fr-CH" sz="2400" dirty="0">
                <a:latin typeface="Calibri" panose="020F0502020204030204" pitchFamily="34" charset="0"/>
                <a:ea typeface="Calibri" panose="020F0502020204030204" pitchFamily="34" charset="0"/>
                <a:cs typeface="Times New Roman" panose="02020603050405020304" pitchFamily="18" charset="0"/>
              </a:rPr>
              <a:t>Maintenance of the </a:t>
            </a:r>
            <a:r>
              <a:rPr lang="fr-CH" sz="2400" dirty="0" err="1">
                <a:latin typeface="Calibri" panose="020F0502020204030204" pitchFamily="34" charset="0"/>
                <a:ea typeface="Calibri" panose="020F0502020204030204" pitchFamily="34" charset="0"/>
                <a:cs typeface="Times New Roman" panose="02020603050405020304" pitchFamily="18" charset="0"/>
              </a:rPr>
              <a:t>cryo</a:t>
            </a:r>
            <a:r>
              <a:rPr lang="fr-CH" sz="2400" dirty="0">
                <a:latin typeface="Calibri" panose="020F0502020204030204" pitchFamily="34" charset="0"/>
                <a:ea typeface="Calibri" panose="020F0502020204030204" pitchFamily="34" charset="0"/>
                <a:cs typeface="Times New Roman" panose="02020603050405020304" pitchFamily="18" charset="0"/>
              </a:rPr>
              <a:t>-plant </a:t>
            </a:r>
          </a:p>
          <a:p>
            <a:pPr lvl="2">
              <a:spcBef>
                <a:spcPts val="600"/>
              </a:spcBef>
              <a:spcAft>
                <a:spcPts val="600"/>
              </a:spcAft>
            </a:pPr>
            <a:r>
              <a:rPr lang="fr-CH" sz="2000" dirty="0">
                <a:latin typeface="Calibri" panose="020F0502020204030204" pitchFamily="34" charset="0"/>
                <a:ea typeface="Calibri" panose="020F0502020204030204" pitchFamily="34" charset="0"/>
                <a:cs typeface="Times New Roman" panose="02020603050405020304" pitchFamily="18" charset="0"/>
              </a:rPr>
              <a:t>=&gt; </a:t>
            </a:r>
            <a:r>
              <a:rPr lang="fr-CH" sz="2000" dirty="0" err="1">
                <a:latin typeface="Calibri" panose="020F0502020204030204" pitchFamily="34" charset="0"/>
                <a:ea typeface="Calibri" panose="020F0502020204030204" pitchFamily="34" charset="0"/>
                <a:cs typeface="Times New Roman" panose="02020603050405020304" pitchFamily="18" charset="0"/>
              </a:rPr>
              <a:t>Performed</a:t>
            </a:r>
            <a:r>
              <a:rPr lang="fr-CH" sz="2000" dirty="0">
                <a:latin typeface="Calibri" panose="020F0502020204030204" pitchFamily="34" charset="0"/>
                <a:ea typeface="Calibri" panose="020F0502020204030204" pitchFamily="34" charset="0"/>
                <a:cs typeface="Times New Roman" panose="02020603050405020304" pitchFamily="18" charset="0"/>
              </a:rPr>
              <a:t> in </a:t>
            </a:r>
            <a:r>
              <a:rPr lang="fr-CH" sz="2000" dirty="0" err="1">
                <a:latin typeface="Calibri" panose="020F0502020204030204" pitchFamily="34" charset="0"/>
                <a:ea typeface="Calibri" panose="020F0502020204030204" pitchFamily="34" charset="0"/>
                <a:cs typeface="Times New Roman" panose="02020603050405020304" pitchFamily="18" charset="0"/>
              </a:rPr>
              <a:t>December</a:t>
            </a:r>
            <a:r>
              <a:rPr lang="fr-CH" sz="2000" dirty="0">
                <a:latin typeface="Calibri" panose="020F0502020204030204" pitchFamily="34" charset="0"/>
                <a:ea typeface="Calibri" panose="020F0502020204030204" pitchFamily="34" charset="0"/>
                <a:cs typeface="Times New Roman" panose="02020603050405020304" pitchFamily="18" charset="0"/>
              </a:rPr>
              <a:t> 2017</a:t>
            </a:r>
          </a:p>
          <a:p>
            <a:pPr marL="342900" indent="-342900">
              <a:spcBef>
                <a:spcPts val="600"/>
              </a:spcBef>
              <a:spcAft>
                <a:spcPts val="600"/>
              </a:spcAft>
              <a:buFont typeface="Arial" panose="020B0604020202020204" pitchFamily="34" charset="0"/>
              <a:buChar char="•"/>
            </a:pPr>
            <a:r>
              <a:rPr lang="fr-CH" sz="2400" dirty="0" err="1">
                <a:latin typeface="Calibri" panose="020F0502020204030204" pitchFamily="34" charset="0"/>
                <a:ea typeface="Calibri" panose="020F0502020204030204" pitchFamily="34" charset="0"/>
                <a:cs typeface="Times New Roman" panose="02020603050405020304" pitchFamily="18" charset="0"/>
              </a:rPr>
              <a:t>Repair</a:t>
            </a:r>
            <a:r>
              <a:rPr lang="fr-CH" sz="2400" dirty="0">
                <a:latin typeface="Calibri" panose="020F0502020204030204" pitchFamily="34" charset="0"/>
                <a:ea typeface="Calibri" panose="020F0502020204030204" pitchFamily="34" charset="0"/>
                <a:cs typeface="Times New Roman" panose="02020603050405020304" pitchFamily="18" charset="0"/>
              </a:rPr>
              <a:t> of the </a:t>
            </a:r>
            <a:r>
              <a:rPr lang="fr-CH" sz="2400" dirty="0" err="1">
                <a:latin typeface="Calibri" panose="020F0502020204030204" pitchFamily="34" charset="0"/>
                <a:ea typeface="Calibri" panose="020F0502020204030204" pitchFamily="34" charset="0"/>
                <a:cs typeface="Times New Roman" panose="02020603050405020304" pitchFamily="18" charset="0"/>
              </a:rPr>
              <a:t>Cryogenic</a:t>
            </a:r>
            <a:r>
              <a:rPr lang="fr-CH" sz="2400" dirty="0">
                <a:latin typeface="Calibri" panose="020F0502020204030204" pitchFamily="34" charset="0"/>
                <a:ea typeface="Calibri" panose="020F0502020204030204" pitchFamily="34" charset="0"/>
                <a:cs typeface="Times New Roman" panose="02020603050405020304" pitchFamily="18" charset="0"/>
              </a:rPr>
              <a:t> Distribution System to restore nominal performance</a:t>
            </a:r>
          </a:p>
          <a:p>
            <a:pPr marL="1257300" lvl="2" indent="-342900">
              <a:spcBef>
                <a:spcPts val="600"/>
              </a:spcBef>
              <a:spcAft>
                <a:spcPts val="600"/>
              </a:spcAft>
              <a:buFont typeface="Symbol" panose="05050102010706020507" pitchFamily="18" charset="2"/>
              <a:buChar char="Þ"/>
            </a:pPr>
            <a:r>
              <a:rPr lang="fr-CH" sz="2000" dirty="0" err="1">
                <a:latin typeface="Calibri" panose="020F0502020204030204" pitchFamily="34" charset="0"/>
                <a:ea typeface="Calibri" panose="020F0502020204030204" pitchFamily="34" charset="0"/>
                <a:cs typeface="Times New Roman" panose="02020603050405020304" pitchFamily="18" charset="0"/>
              </a:rPr>
              <a:t>Performed</a:t>
            </a:r>
            <a:r>
              <a:rPr lang="fr-CH" sz="2000" dirty="0">
                <a:latin typeface="Calibri" panose="020F0502020204030204" pitchFamily="34" charset="0"/>
                <a:ea typeface="Calibri" panose="020F0502020204030204" pitchFamily="34" charset="0"/>
                <a:cs typeface="Times New Roman" panose="02020603050405020304" pitchFamily="18" charset="0"/>
              </a:rPr>
              <a:t> </a:t>
            </a:r>
            <a:r>
              <a:rPr lang="fr-CH" sz="2000" dirty="0" err="1">
                <a:latin typeface="Calibri" panose="020F0502020204030204" pitchFamily="34" charset="0"/>
                <a:ea typeface="Calibri" panose="020F0502020204030204" pitchFamily="34" charset="0"/>
                <a:cs typeface="Times New Roman" panose="02020603050405020304" pitchFamily="18" charset="0"/>
              </a:rPr>
              <a:t>during</a:t>
            </a:r>
            <a:r>
              <a:rPr lang="fr-CH" sz="2000" dirty="0">
                <a:latin typeface="Calibri" panose="020F0502020204030204" pitchFamily="34" charset="0"/>
                <a:ea typeface="Calibri" panose="020F0502020204030204" pitchFamily="34" charset="0"/>
                <a:cs typeface="Times New Roman" panose="02020603050405020304" pitchFamily="18" charset="0"/>
              </a:rPr>
              <a:t> Jan-</a:t>
            </a:r>
            <a:r>
              <a:rPr lang="fr-CH" sz="2000" dirty="0" err="1">
                <a:latin typeface="Calibri" panose="020F0502020204030204" pitchFamily="34" charset="0"/>
                <a:ea typeface="Calibri" panose="020F0502020204030204" pitchFamily="34" charset="0"/>
                <a:cs typeface="Times New Roman" panose="02020603050405020304" pitchFamily="18" charset="0"/>
              </a:rPr>
              <a:t>Feb</a:t>
            </a:r>
            <a:r>
              <a:rPr lang="fr-CH" sz="2000" dirty="0">
                <a:latin typeface="Calibri" panose="020F0502020204030204" pitchFamily="34" charset="0"/>
                <a:ea typeface="Calibri" panose="020F0502020204030204" pitchFamily="34" charset="0"/>
                <a:cs typeface="Times New Roman" panose="02020603050405020304" pitchFamily="18" charset="0"/>
              </a:rPr>
              <a:t> 2018 and v</a:t>
            </a:r>
            <a:r>
              <a:rPr lang="en-GB" sz="2000" dirty="0" err="1">
                <a:latin typeface="Calibri" panose="020F0502020204030204" pitchFamily="34" charset="0"/>
                <a:ea typeface="Calibri" panose="020F0502020204030204" pitchFamily="34" charset="0"/>
                <a:cs typeface="Times New Roman" panose="02020603050405020304" pitchFamily="18" charset="0"/>
              </a:rPr>
              <a:t>alidated</a:t>
            </a:r>
            <a:r>
              <a:rPr lang="en-GB" sz="2000" dirty="0">
                <a:latin typeface="Calibri" panose="020F0502020204030204" pitchFamily="34" charset="0"/>
                <a:ea typeface="Calibri" panose="020F0502020204030204" pitchFamily="34" charset="0"/>
                <a:cs typeface="Times New Roman" panose="02020603050405020304" pitchFamily="18" charset="0"/>
              </a:rPr>
              <a:t> during the commissioning and the filling with liquid helium of the four cryomodules </a:t>
            </a:r>
          </a:p>
          <a:p>
            <a:pPr marL="342900" indent="-342900">
              <a:spcBef>
                <a:spcPts val="600"/>
              </a:spcBef>
              <a:spcAft>
                <a:spcPts val="600"/>
              </a:spcAft>
              <a:buFont typeface="Arial" panose="020B0604020202020204" pitchFamily="34" charset="0"/>
              <a:buChar char="•"/>
            </a:pPr>
            <a:r>
              <a:rPr lang="fr-CH" sz="2400" dirty="0" err="1">
                <a:latin typeface="Calibri" panose="020F0502020204030204" pitchFamily="34" charset="0"/>
                <a:ea typeface="Calibri" panose="020F0502020204030204" pitchFamily="34" charset="0"/>
                <a:cs typeface="Times New Roman" panose="02020603050405020304" pitchFamily="18" charset="0"/>
              </a:rPr>
              <a:t>Integration</a:t>
            </a:r>
            <a:r>
              <a:rPr lang="fr-CH" sz="2400" dirty="0">
                <a:latin typeface="Calibri" panose="020F0502020204030204" pitchFamily="34" charset="0"/>
                <a:ea typeface="Calibri" panose="020F0502020204030204" pitchFamily="34" charset="0"/>
                <a:cs typeface="Times New Roman" panose="02020603050405020304" pitchFamily="18" charset="0"/>
              </a:rPr>
              <a:t> and </a:t>
            </a:r>
            <a:r>
              <a:rPr lang="fr-CH" sz="2400" dirty="0" err="1">
                <a:latin typeface="Calibri" panose="020F0502020204030204" pitchFamily="34" charset="0"/>
                <a:ea typeface="Calibri" panose="020F0502020204030204" pitchFamily="34" charset="0"/>
                <a:cs typeface="Times New Roman" panose="02020603050405020304" pitchFamily="18" charset="0"/>
              </a:rPr>
              <a:t>connection</a:t>
            </a:r>
            <a:r>
              <a:rPr lang="fr-CH" sz="2400" dirty="0">
                <a:latin typeface="Calibri" panose="020F0502020204030204" pitchFamily="34" charset="0"/>
                <a:ea typeface="Calibri" panose="020F0502020204030204" pitchFamily="34" charset="0"/>
                <a:cs typeface="Times New Roman" panose="02020603050405020304" pitchFamily="18" charset="0"/>
              </a:rPr>
              <a:t> of CM4 </a:t>
            </a:r>
          </a:p>
          <a:p>
            <a:pPr lvl="2">
              <a:spcBef>
                <a:spcPts val="600"/>
              </a:spcBef>
              <a:spcAft>
                <a:spcPts val="600"/>
              </a:spcAft>
            </a:pPr>
            <a:r>
              <a:rPr lang="fr-CH" sz="2000" dirty="0">
                <a:latin typeface="Calibri" panose="020F0502020204030204" pitchFamily="34" charset="0"/>
                <a:ea typeface="Calibri" panose="020F0502020204030204" pitchFamily="34" charset="0"/>
                <a:cs typeface="Times New Roman" panose="02020603050405020304" pitchFamily="18" charset="0"/>
              </a:rPr>
              <a:t>=&gt; </a:t>
            </a:r>
            <a:r>
              <a:rPr lang="fr-CH" sz="2000" dirty="0" err="1">
                <a:latin typeface="Calibri" panose="020F0502020204030204" pitchFamily="34" charset="0"/>
                <a:ea typeface="Calibri" panose="020F0502020204030204" pitchFamily="34" charset="0"/>
                <a:cs typeface="Times New Roman" panose="02020603050405020304" pitchFamily="18" charset="0"/>
              </a:rPr>
              <a:t>Performed</a:t>
            </a:r>
            <a:r>
              <a:rPr lang="fr-CH" sz="2000" dirty="0">
                <a:latin typeface="Calibri" panose="020F0502020204030204" pitchFamily="34" charset="0"/>
                <a:ea typeface="Calibri" panose="020F0502020204030204" pitchFamily="34" charset="0"/>
                <a:cs typeface="Times New Roman" panose="02020603050405020304" pitchFamily="18" charset="0"/>
              </a:rPr>
              <a:t> </a:t>
            </a:r>
            <a:r>
              <a:rPr lang="fr-CH" sz="2000" dirty="0" err="1">
                <a:latin typeface="Calibri" panose="020F0502020204030204" pitchFamily="34" charset="0"/>
                <a:ea typeface="Calibri" panose="020F0502020204030204" pitchFamily="34" charset="0"/>
                <a:cs typeface="Times New Roman" panose="02020603050405020304" pitchFamily="18" charset="0"/>
              </a:rPr>
              <a:t>during</a:t>
            </a:r>
            <a:r>
              <a:rPr lang="fr-CH" sz="2000" dirty="0">
                <a:latin typeface="Calibri" panose="020F0502020204030204" pitchFamily="34" charset="0"/>
                <a:ea typeface="Calibri" panose="020F0502020204030204" pitchFamily="34" charset="0"/>
                <a:cs typeface="Times New Roman" panose="02020603050405020304" pitchFamily="18" charset="0"/>
              </a:rPr>
              <a:t> </a:t>
            </a:r>
            <a:r>
              <a:rPr lang="fr-CH" sz="2000" dirty="0" err="1">
                <a:latin typeface="Calibri" panose="020F0502020204030204" pitchFamily="34" charset="0"/>
                <a:ea typeface="Calibri" panose="020F0502020204030204" pitchFamily="34" charset="0"/>
                <a:cs typeface="Times New Roman" panose="02020603050405020304" pitchFamily="18" charset="0"/>
              </a:rPr>
              <a:t>Feb</a:t>
            </a:r>
            <a:r>
              <a:rPr lang="fr-CH" sz="2000" dirty="0">
                <a:latin typeface="Calibri" panose="020F0502020204030204" pitchFamily="34" charset="0"/>
                <a:ea typeface="Calibri" panose="020F0502020204030204" pitchFamily="34" charset="0"/>
                <a:cs typeface="Times New Roman" panose="02020603050405020304" pitchFamily="18" charset="0"/>
              </a:rPr>
              <a:t> 2018</a:t>
            </a:r>
          </a:p>
          <a:p>
            <a:pPr marL="342900" indent="-342900">
              <a:spcBef>
                <a:spcPts val="600"/>
              </a:spcBef>
              <a:spcAft>
                <a:spcPts val="600"/>
              </a:spcAft>
              <a:buFont typeface="Arial" panose="020B0604020202020204" pitchFamily="34" charset="0"/>
              <a:buChar char="•"/>
            </a:pPr>
            <a:r>
              <a:rPr lang="fr-CH" sz="2400" dirty="0">
                <a:latin typeface="Calibri" panose="020F0502020204030204" pitchFamily="34" charset="0"/>
                <a:ea typeface="Calibri" panose="020F0502020204030204" pitchFamily="34" charset="0"/>
                <a:cs typeface="Times New Roman" panose="02020603050405020304" pitchFamily="18" charset="0"/>
              </a:rPr>
              <a:t>Upgrade of the </a:t>
            </a:r>
            <a:r>
              <a:rPr lang="fr-CH" sz="2400" dirty="0" err="1">
                <a:latin typeface="Calibri" panose="020F0502020204030204" pitchFamily="34" charset="0"/>
                <a:ea typeface="Calibri" panose="020F0502020204030204" pitchFamily="34" charset="0"/>
                <a:cs typeface="Times New Roman" panose="02020603050405020304" pitchFamily="18" charset="0"/>
              </a:rPr>
              <a:t>process</a:t>
            </a:r>
            <a:r>
              <a:rPr lang="fr-CH" sz="2400" dirty="0">
                <a:latin typeface="Calibri" panose="020F0502020204030204" pitchFamily="34" charset="0"/>
                <a:ea typeface="Calibri" panose="020F0502020204030204" pitchFamily="34" charset="0"/>
                <a:cs typeface="Times New Roman" panose="02020603050405020304" pitchFamily="18" charset="0"/>
              </a:rPr>
              <a:t> control for Phase 2 (</a:t>
            </a:r>
            <a:r>
              <a:rPr lang="fr-CH" sz="2400" dirty="0" err="1">
                <a:latin typeface="Calibri" panose="020F0502020204030204" pitchFamily="34" charset="0"/>
                <a:ea typeface="Calibri" panose="020F0502020204030204" pitchFamily="34" charset="0"/>
                <a:cs typeface="Times New Roman" panose="02020603050405020304" pitchFamily="18" charset="0"/>
              </a:rPr>
              <a:t>operation</a:t>
            </a:r>
            <a:r>
              <a:rPr lang="fr-CH" sz="2400" dirty="0">
                <a:latin typeface="Calibri" panose="020F0502020204030204" pitchFamily="34" charset="0"/>
                <a:ea typeface="Calibri" panose="020F0502020204030204" pitchFamily="34" charset="0"/>
                <a:cs typeface="Times New Roman" panose="02020603050405020304" pitchFamily="18" charset="0"/>
              </a:rPr>
              <a:t> </a:t>
            </a:r>
            <a:r>
              <a:rPr lang="fr-CH" sz="2400" dirty="0" err="1">
                <a:latin typeface="Calibri" panose="020F0502020204030204" pitchFamily="34" charset="0"/>
                <a:ea typeface="Calibri" panose="020F0502020204030204" pitchFamily="34" charset="0"/>
                <a:cs typeface="Times New Roman" panose="02020603050405020304" pitchFamily="18" charset="0"/>
              </a:rPr>
              <a:t>with</a:t>
            </a:r>
            <a:r>
              <a:rPr lang="fr-CH" sz="2400" dirty="0">
                <a:latin typeface="Calibri" panose="020F0502020204030204" pitchFamily="34" charset="0"/>
                <a:ea typeface="Calibri" panose="020F0502020204030204" pitchFamily="34" charset="0"/>
                <a:cs typeface="Times New Roman" panose="02020603050405020304" pitchFamily="18" charset="0"/>
              </a:rPr>
              <a:t> four </a:t>
            </a:r>
            <a:r>
              <a:rPr lang="fr-CH" sz="2400" dirty="0" err="1">
                <a:latin typeface="Calibri" panose="020F0502020204030204" pitchFamily="34" charset="0"/>
                <a:ea typeface="Calibri" panose="020F0502020204030204" pitchFamily="34" charset="0"/>
                <a:cs typeface="Times New Roman" panose="02020603050405020304" pitchFamily="18" charset="0"/>
              </a:rPr>
              <a:t>cryomodules</a:t>
            </a:r>
            <a:r>
              <a:rPr lang="fr-CH" sz="2400" dirty="0">
                <a:latin typeface="Calibri" panose="020F0502020204030204" pitchFamily="34" charset="0"/>
                <a:ea typeface="Calibri" panose="020F0502020204030204" pitchFamily="34" charset="0"/>
                <a:cs typeface="Times New Roman" panose="02020603050405020304" pitchFamily="18" charset="0"/>
              </a:rPr>
              <a:t>)</a:t>
            </a:r>
          </a:p>
          <a:p>
            <a:pPr lvl="2">
              <a:spcBef>
                <a:spcPts val="600"/>
              </a:spcBef>
              <a:spcAft>
                <a:spcPts val="600"/>
              </a:spcAft>
            </a:pPr>
            <a:r>
              <a:rPr lang="fr-CH" sz="2000" dirty="0">
                <a:latin typeface="Calibri" panose="020F0502020204030204" pitchFamily="34" charset="0"/>
                <a:ea typeface="Calibri" panose="020F0502020204030204" pitchFamily="34" charset="0"/>
                <a:cs typeface="Times New Roman" panose="02020603050405020304" pitchFamily="18" charset="0"/>
              </a:rPr>
              <a:t>=&gt; </a:t>
            </a:r>
            <a:r>
              <a:rPr lang="fr-CH" sz="2000" dirty="0" err="1">
                <a:latin typeface="Calibri" panose="020F0502020204030204" pitchFamily="34" charset="0"/>
                <a:ea typeface="Calibri" panose="020F0502020204030204" pitchFamily="34" charset="0"/>
                <a:cs typeface="Times New Roman" panose="02020603050405020304" pitchFamily="18" charset="0"/>
              </a:rPr>
              <a:t>Performed</a:t>
            </a:r>
            <a:r>
              <a:rPr lang="fr-CH" sz="2000" dirty="0">
                <a:latin typeface="Calibri" panose="020F0502020204030204" pitchFamily="34" charset="0"/>
                <a:ea typeface="Calibri" panose="020F0502020204030204" pitchFamily="34" charset="0"/>
                <a:cs typeface="Times New Roman" panose="02020603050405020304" pitchFamily="18" charset="0"/>
              </a:rPr>
              <a:t> </a:t>
            </a:r>
            <a:r>
              <a:rPr lang="fr-CH" sz="2000" dirty="0" err="1">
                <a:latin typeface="Calibri" panose="020F0502020204030204" pitchFamily="34" charset="0"/>
                <a:ea typeface="Calibri" panose="020F0502020204030204" pitchFamily="34" charset="0"/>
                <a:cs typeface="Times New Roman" panose="02020603050405020304" pitchFamily="18" charset="0"/>
              </a:rPr>
              <a:t>during</a:t>
            </a:r>
            <a:r>
              <a:rPr lang="fr-CH" sz="2000" dirty="0">
                <a:latin typeface="Calibri" panose="020F0502020204030204" pitchFamily="34" charset="0"/>
                <a:ea typeface="Calibri" panose="020F0502020204030204" pitchFamily="34" charset="0"/>
                <a:cs typeface="Times New Roman" panose="02020603050405020304" pitchFamily="18" charset="0"/>
              </a:rPr>
              <a:t> </a:t>
            </a:r>
            <a:r>
              <a:rPr lang="fr-CH" sz="2000" dirty="0" err="1">
                <a:latin typeface="Calibri" panose="020F0502020204030204" pitchFamily="34" charset="0"/>
                <a:ea typeface="Calibri" panose="020F0502020204030204" pitchFamily="34" charset="0"/>
                <a:cs typeface="Times New Roman" panose="02020603050405020304" pitchFamily="18" charset="0"/>
              </a:rPr>
              <a:t>Feb</a:t>
            </a:r>
            <a:r>
              <a:rPr lang="fr-CH" sz="2000" dirty="0">
                <a:latin typeface="Calibri" panose="020F0502020204030204" pitchFamily="34" charset="0"/>
                <a:ea typeface="Calibri" panose="020F0502020204030204" pitchFamily="34" charset="0"/>
                <a:cs typeface="Times New Roman" panose="02020603050405020304" pitchFamily="18" charset="0"/>
              </a:rPr>
              <a:t>-Mar 2018</a:t>
            </a:r>
          </a:p>
        </p:txBody>
      </p:sp>
    </p:spTree>
    <p:extLst>
      <p:ext uri="{BB962C8B-B14F-4D97-AF65-F5344CB8AC3E}">
        <p14:creationId xmlns:p14="http://schemas.microsoft.com/office/powerpoint/2010/main" val="13062256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6469637"/>
            <a:ext cx="1238864" cy="378127"/>
          </a:xfrm>
          <a:prstGeom prst="rect">
            <a:avLst/>
          </a:prstGeom>
        </p:spPr>
      </p:pic>
      <p:sp>
        <p:nvSpPr>
          <p:cNvPr id="16" name="Title 1"/>
          <p:cNvSpPr txBox="1">
            <a:spLocks/>
          </p:cNvSpPr>
          <p:nvPr/>
        </p:nvSpPr>
        <p:spPr>
          <a:xfrm>
            <a:off x="57168" y="53079"/>
            <a:ext cx="8401032"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600" u="sng" dirty="0" err="1"/>
              <a:t>Cryogenic</a:t>
            </a:r>
            <a:r>
              <a:rPr lang="de-DE" sz="3600" u="sng" dirty="0"/>
              <a:t> Distribution System </a:t>
            </a:r>
            <a:r>
              <a:rPr lang="de-DE" sz="3600" u="sng" dirty="0" err="1"/>
              <a:t>repair</a:t>
            </a:r>
            <a:endParaRPr lang="en-US" sz="3600" u="sng" dirty="0"/>
          </a:p>
        </p:txBody>
      </p:sp>
      <p:pic>
        <p:nvPicPr>
          <p:cNvPr id="17" name="Picture 16"/>
          <p:cNvPicPr>
            <a:picLocks noChangeAspect="1"/>
          </p:cNvPicPr>
          <p:nvPr/>
        </p:nvPicPr>
        <p:blipFill>
          <a:blip r:embed="rId3"/>
          <a:stretch>
            <a:fillRect/>
          </a:stretch>
        </p:blipFill>
        <p:spPr>
          <a:xfrm>
            <a:off x="8260984" y="15810"/>
            <a:ext cx="880432" cy="878306"/>
          </a:xfrm>
          <a:prstGeom prst="rect">
            <a:avLst/>
          </a:prstGeom>
        </p:spPr>
      </p:pic>
      <p:sp>
        <p:nvSpPr>
          <p:cNvPr id="12" name="Rectangle 11">
            <a:extLst>
              <a:ext uri="{FF2B5EF4-FFF2-40B4-BE49-F238E27FC236}">
                <a16:creationId xmlns:a16="http://schemas.microsoft.com/office/drawing/2014/main" id="{4F007BD0-8498-B749-B61C-A89DA9E525FC}"/>
              </a:ext>
            </a:extLst>
          </p:cNvPr>
          <p:cNvSpPr/>
          <p:nvPr/>
        </p:nvSpPr>
        <p:spPr>
          <a:xfrm>
            <a:off x="3087149" y="4499897"/>
            <a:ext cx="101086" cy="22723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Subtitle 2">
            <a:extLst>
              <a:ext uri="{FF2B5EF4-FFF2-40B4-BE49-F238E27FC236}">
                <a16:creationId xmlns:a16="http://schemas.microsoft.com/office/drawing/2014/main" id="{9B5FCA04-3A1D-DD44-9ACB-4BA4ABAD4DD7}"/>
              </a:ext>
            </a:extLst>
          </p:cNvPr>
          <p:cNvSpPr txBox="1">
            <a:spLocks/>
          </p:cNvSpPr>
          <p:nvPr/>
        </p:nvSpPr>
        <p:spPr>
          <a:xfrm>
            <a:off x="444737" y="2413680"/>
            <a:ext cx="2170216" cy="234484"/>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GB" sz="1050" dirty="0"/>
              <a:t>Removing of all vacuum jacket</a:t>
            </a:r>
          </a:p>
        </p:txBody>
      </p:sp>
      <p:pic>
        <p:nvPicPr>
          <p:cNvPr id="9" name="Picture 8">
            <a:extLst>
              <a:ext uri="{FF2B5EF4-FFF2-40B4-BE49-F238E27FC236}">
                <a16:creationId xmlns:a16="http://schemas.microsoft.com/office/drawing/2014/main" id="{68FA7EF5-EDE5-6645-8C4E-5D260C7A69F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b="9220"/>
          <a:stretch/>
        </p:blipFill>
        <p:spPr>
          <a:xfrm>
            <a:off x="163439" y="2692623"/>
            <a:ext cx="2703663" cy="1840784"/>
          </a:xfrm>
          <a:prstGeom prst="rect">
            <a:avLst/>
          </a:prstGeom>
        </p:spPr>
      </p:pic>
      <p:pic>
        <p:nvPicPr>
          <p:cNvPr id="10" name="Picture 9">
            <a:extLst>
              <a:ext uri="{FF2B5EF4-FFF2-40B4-BE49-F238E27FC236}">
                <a16:creationId xmlns:a16="http://schemas.microsoft.com/office/drawing/2014/main" id="{21DC45F0-2C39-7141-BB07-D3B5E640EF2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828" t="10996" r="15442" b="10909"/>
          <a:stretch/>
        </p:blipFill>
        <p:spPr>
          <a:xfrm>
            <a:off x="163438" y="883085"/>
            <a:ext cx="2707574" cy="1535030"/>
          </a:xfrm>
          <a:prstGeom prst="rect">
            <a:avLst/>
          </a:prstGeom>
        </p:spPr>
      </p:pic>
      <p:cxnSp>
        <p:nvCxnSpPr>
          <p:cNvPr id="13" name="Straight Arrow Connector 12">
            <a:extLst>
              <a:ext uri="{FF2B5EF4-FFF2-40B4-BE49-F238E27FC236}">
                <a16:creationId xmlns:a16="http://schemas.microsoft.com/office/drawing/2014/main" id="{002F7CD8-974E-034C-BB0D-F783A4E74D43}"/>
              </a:ext>
            </a:extLst>
          </p:cNvPr>
          <p:cNvCxnSpPr/>
          <p:nvPr/>
        </p:nvCxnSpPr>
        <p:spPr>
          <a:xfrm flipH="1" flipV="1">
            <a:off x="739393" y="1494772"/>
            <a:ext cx="4453" cy="47649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4730D037-F9DD-5E4C-A5DB-1B710E6B7067}"/>
              </a:ext>
            </a:extLst>
          </p:cNvPr>
          <p:cNvCxnSpPr/>
          <p:nvPr/>
        </p:nvCxnSpPr>
        <p:spPr>
          <a:xfrm flipH="1" flipV="1">
            <a:off x="1146866" y="1460577"/>
            <a:ext cx="4453" cy="47649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7515FC0-AB1D-8043-B411-052226114D5B}"/>
              </a:ext>
            </a:extLst>
          </p:cNvPr>
          <p:cNvCxnSpPr/>
          <p:nvPr/>
        </p:nvCxnSpPr>
        <p:spPr>
          <a:xfrm flipH="1" flipV="1">
            <a:off x="1515270" y="1447217"/>
            <a:ext cx="4453" cy="47649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838054C5-E3CE-3245-8F1E-FE994688DE5D}"/>
              </a:ext>
            </a:extLst>
          </p:cNvPr>
          <p:cNvCxnSpPr/>
          <p:nvPr/>
        </p:nvCxnSpPr>
        <p:spPr>
          <a:xfrm flipH="1" flipV="1">
            <a:off x="1870316" y="1412351"/>
            <a:ext cx="4453" cy="47649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EC63F206-EA0C-BB4F-9AF9-B996343C3D94}"/>
              </a:ext>
            </a:extLst>
          </p:cNvPr>
          <p:cNvCxnSpPr/>
          <p:nvPr/>
        </p:nvCxnSpPr>
        <p:spPr>
          <a:xfrm flipH="1" flipV="1">
            <a:off x="2225361" y="1359690"/>
            <a:ext cx="4453" cy="47649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A576D493-CAE0-814E-8F09-35AEAEF20D2E}"/>
              </a:ext>
            </a:extLst>
          </p:cNvPr>
          <p:cNvCxnSpPr/>
          <p:nvPr/>
        </p:nvCxnSpPr>
        <p:spPr>
          <a:xfrm flipH="1" flipV="1">
            <a:off x="444737" y="1483603"/>
            <a:ext cx="4453" cy="47649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366555F-4347-9A43-B73D-9291280A401C}"/>
              </a:ext>
            </a:extLst>
          </p:cNvPr>
          <p:cNvCxnSpPr/>
          <p:nvPr/>
        </p:nvCxnSpPr>
        <p:spPr>
          <a:xfrm flipH="1" flipV="1">
            <a:off x="2412330" y="1359690"/>
            <a:ext cx="4453" cy="476498"/>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09BA7161-9422-6C40-A8B3-22A6116ECAC4}"/>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b="10410"/>
          <a:stretch/>
        </p:blipFill>
        <p:spPr>
          <a:xfrm>
            <a:off x="3017973" y="883086"/>
            <a:ext cx="2090057" cy="1404365"/>
          </a:xfrm>
          <a:prstGeom prst="rect">
            <a:avLst/>
          </a:prstGeom>
        </p:spPr>
      </p:pic>
      <p:sp>
        <p:nvSpPr>
          <p:cNvPr id="23" name="Subtitle 2">
            <a:extLst>
              <a:ext uri="{FF2B5EF4-FFF2-40B4-BE49-F238E27FC236}">
                <a16:creationId xmlns:a16="http://schemas.microsoft.com/office/drawing/2014/main" id="{2A9A37A7-6B23-9B4F-B104-9691A5DFA06E}"/>
              </a:ext>
            </a:extLst>
          </p:cNvPr>
          <p:cNvSpPr txBox="1">
            <a:spLocks/>
          </p:cNvSpPr>
          <p:nvPr/>
        </p:nvSpPr>
        <p:spPr>
          <a:xfrm>
            <a:off x="3017973" y="2279840"/>
            <a:ext cx="2090057" cy="206441"/>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050" dirty="0"/>
              <a:t>Opening of Al shield</a:t>
            </a:r>
          </a:p>
        </p:txBody>
      </p:sp>
      <p:grpSp>
        <p:nvGrpSpPr>
          <p:cNvPr id="24" name="Group 23">
            <a:extLst>
              <a:ext uri="{FF2B5EF4-FFF2-40B4-BE49-F238E27FC236}">
                <a16:creationId xmlns:a16="http://schemas.microsoft.com/office/drawing/2014/main" id="{AE52EB63-9548-5843-96AC-75C836C37D95}"/>
              </a:ext>
            </a:extLst>
          </p:cNvPr>
          <p:cNvGrpSpPr/>
          <p:nvPr/>
        </p:nvGrpSpPr>
        <p:grpSpPr>
          <a:xfrm>
            <a:off x="3017973" y="2561960"/>
            <a:ext cx="1665985" cy="2209864"/>
            <a:chOff x="4102297" y="1916451"/>
            <a:chExt cx="3711668" cy="4948891"/>
          </a:xfrm>
        </p:grpSpPr>
        <p:pic>
          <p:nvPicPr>
            <p:cNvPr id="25" name="Picture 24">
              <a:extLst>
                <a:ext uri="{FF2B5EF4-FFF2-40B4-BE49-F238E27FC236}">
                  <a16:creationId xmlns:a16="http://schemas.microsoft.com/office/drawing/2014/main" id="{616C5731-A6A2-8140-B2A6-3B194F05EE03}"/>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4102297" y="1916451"/>
              <a:ext cx="3711668" cy="4948891"/>
            </a:xfrm>
            <a:prstGeom prst="rect">
              <a:avLst/>
            </a:prstGeom>
          </p:spPr>
        </p:pic>
        <p:sp>
          <p:nvSpPr>
            <p:cNvPr id="26" name="TextBox 25">
              <a:extLst>
                <a:ext uri="{FF2B5EF4-FFF2-40B4-BE49-F238E27FC236}">
                  <a16:creationId xmlns:a16="http://schemas.microsoft.com/office/drawing/2014/main" id="{F084068E-781A-EA44-8B76-212A23B47493}"/>
                </a:ext>
              </a:extLst>
            </p:cNvPr>
            <p:cNvSpPr txBox="1"/>
            <p:nvPr/>
          </p:nvSpPr>
          <p:spPr>
            <a:xfrm>
              <a:off x="4983790" y="4430895"/>
              <a:ext cx="1964446" cy="568633"/>
            </a:xfrm>
            <a:prstGeom prst="rect">
              <a:avLst/>
            </a:prstGeom>
            <a:noFill/>
          </p:spPr>
          <p:txBody>
            <a:bodyPr wrap="square" rtlCol="0">
              <a:spAutoFit/>
            </a:bodyPr>
            <a:lstStyle/>
            <a:p>
              <a:r>
                <a:rPr lang="en-GB" sz="1050" b="1" dirty="0">
                  <a:solidFill>
                    <a:srgbClr val="FF0000"/>
                  </a:solidFill>
                </a:rPr>
                <a:t>4K return</a:t>
              </a:r>
            </a:p>
          </p:txBody>
        </p:sp>
        <p:sp>
          <p:nvSpPr>
            <p:cNvPr id="27" name="TextBox 26">
              <a:extLst>
                <a:ext uri="{FF2B5EF4-FFF2-40B4-BE49-F238E27FC236}">
                  <a16:creationId xmlns:a16="http://schemas.microsoft.com/office/drawing/2014/main" id="{3FDCC012-B244-484A-8CCB-034FA52EAA7B}"/>
                </a:ext>
              </a:extLst>
            </p:cNvPr>
            <p:cNvSpPr txBox="1"/>
            <p:nvPr/>
          </p:nvSpPr>
          <p:spPr>
            <a:xfrm>
              <a:off x="4742724" y="2889192"/>
              <a:ext cx="1581350" cy="620327"/>
            </a:xfrm>
            <a:prstGeom prst="rect">
              <a:avLst/>
            </a:prstGeom>
            <a:noFill/>
          </p:spPr>
          <p:txBody>
            <a:bodyPr wrap="square" rtlCol="0">
              <a:spAutoFit/>
            </a:bodyPr>
            <a:lstStyle/>
            <a:p>
              <a:r>
                <a:rPr lang="en-GB" sz="1200" b="1" dirty="0">
                  <a:solidFill>
                    <a:srgbClr val="FF0000"/>
                  </a:solidFill>
                </a:rPr>
                <a:t>Shield</a:t>
              </a:r>
              <a:endParaRPr lang="en-GB" sz="1500" b="1" dirty="0">
                <a:solidFill>
                  <a:srgbClr val="FF0000"/>
                </a:solidFill>
              </a:endParaRPr>
            </a:p>
          </p:txBody>
        </p:sp>
      </p:grpSp>
      <p:pic>
        <p:nvPicPr>
          <p:cNvPr id="28" name="Picture 27">
            <a:extLst>
              <a:ext uri="{FF2B5EF4-FFF2-40B4-BE49-F238E27FC236}">
                <a16:creationId xmlns:a16="http://schemas.microsoft.com/office/drawing/2014/main" id="{89B8DA0E-1220-7B44-9496-09DAE9D4B26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153239" y="854378"/>
            <a:ext cx="2241196" cy="1488843"/>
          </a:xfrm>
          <a:prstGeom prst="rect">
            <a:avLst/>
          </a:prstGeom>
        </p:spPr>
      </p:pic>
      <p:sp>
        <p:nvSpPr>
          <p:cNvPr id="29" name="Subtitle 2">
            <a:extLst>
              <a:ext uri="{FF2B5EF4-FFF2-40B4-BE49-F238E27FC236}">
                <a16:creationId xmlns:a16="http://schemas.microsoft.com/office/drawing/2014/main" id="{28B6E3F4-04BA-7E43-A48C-84E54324CF0D}"/>
              </a:ext>
            </a:extLst>
          </p:cNvPr>
          <p:cNvSpPr txBox="1">
            <a:spLocks/>
          </p:cNvSpPr>
          <p:nvPr/>
        </p:nvSpPr>
        <p:spPr>
          <a:xfrm>
            <a:off x="5927426" y="2413453"/>
            <a:ext cx="2645228" cy="206441"/>
          </a:xfrm>
          <a:prstGeom prst="rect">
            <a:avLst/>
          </a:prstGeom>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1050" dirty="0"/>
              <a:t>New spacer installation</a:t>
            </a:r>
          </a:p>
        </p:txBody>
      </p:sp>
      <p:pic>
        <p:nvPicPr>
          <p:cNvPr id="30" name="Picture 29">
            <a:extLst>
              <a:ext uri="{FF2B5EF4-FFF2-40B4-BE49-F238E27FC236}">
                <a16:creationId xmlns:a16="http://schemas.microsoft.com/office/drawing/2014/main" id="{001BE93E-187C-A843-9FD3-24C49C76543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785335" y="2728054"/>
            <a:ext cx="2284182" cy="1446579"/>
          </a:xfrm>
          <a:prstGeom prst="rect">
            <a:avLst/>
          </a:prstGeom>
        </p:spPr>
      </p:pic>
      <p:pic>
        <p:nvPicPr>
          <p:cNvPr id="31" name="Picture 30">
            <a:extLst>
              <a:ext uri="{FF2B5EF4-FFF2-40B4-BE49-F238E27FC236}">
                <a16:creationId xmlns:a16="http://schemas.microsoft.com/office/drawing/2014/main" id="{5F0C3CC7-2EE2-EF43-8855-C3A08546C92C}"/>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18654" t="33586" r="17788" b="20383"/>
          <a:stretch/>
        </p:blipFill>
        <p:spPr>
          <a:xfrm>
            <a:off x="7390209" y="838697"/>
            <a:ext cx="1569830" cy="1515884"/>
          </a:xfrm>
          <a:prstGeom prst="rect">
            <a:avLst/>
          </a:prstGeom>
        </p:spPr>
      </p:pic>
      <p:sp>
        <p:nvSpPr>
          <p:cNvPr id="32" name="TextBox 31">
            <a:extLst>
              <a:ext uri="{FF2B5EF4-FFF2-40B4-BE49-F238E27FC236}">
                <a16:creationId xmlns:a16="http://schemas.microsoft.com/office/drawing/2014/main" id="{4DC9E0BC-F3B0-BF41-9EDB-4E6AB9779EB4}"/>
              </a:ext>
            </a:extLst>
          </p:cNvPr>
          <p:cNvSpPr txBox="1"/>
          <p:nvPr/>
        </p:nvSpPr>
        <p:spPr>
          <a:xfrm>
            <a:off x="2931936" y="4558846"/>
            <a:ext cx="1686170" cy="215444"/>
          </a:xfrm>
          <a:prstGeom prst="rect">
            <a:avLst/>
          </a:prstGeom>
          <a:solidFill>
            <a:srgbClr val="FFFFFF">
              <a:alpha val="81176"/>
            </a:srgbClr>
          </a:solidFill>
        </p:spPr>
        <p:txBody>
          <a:bodyPr wrap="square" rtlCol="0">
            <a:spAutoFit/>
          </a:bodyPr>
          <a:lstStyle/>
          <a:p>
            <a:r>
              <a:rPr lang="en-GB" sz="800" dirty="0"/>
              <a:t>Liberating fixed point</a:t>
            </a:r>
          </a:p>
        </p:txBody>
      </p:sp>
      <p:pic>
        <p:nvPicPr>
          <p:cNvPr id="33" name="Picture 32">
            <a:extLst>
              <a:ext uri="{FF2B5EF4-FFF2-40B4-BE49-F238E27FC236}">
                <a16:creationId xmlns:a16="http://schemas.microsoft.com/office/drawing/2014/main" id="{1E929517-6309-1142-AF46-3027E9366FD7}"/>
              </a:ext>
            </a:extLst>
          </p:cNvPr>
          <p:cNvPicPr>
            <a:picLocks noChangeAspect="1"/>
          </p:cNvPicPr>
          <p:nvPr/>
        </p:nvPicPr>
        <p:blipFill rotWithShape="1">
          <a:blip r:embed="rId11" cstate="print">
            <a:extLst>
              <a:ext uri="{28A0092B-C50C-407E-A947-70E740481C1C}">
                <a14:useLocalDpi xmlns:a14="http://schemas.microsoft.com/office/drawing/2010/main"/>
              </a:ext>
            </a:extLst>
          </a:blip>
          <a:srcRect/>
          <a:stretch/>
        </p:blipFill>
        <p:spPr>
          <a:xfrm>
            <a:off x="80101" y="4648200"/>
            <a:ext cx="2052498" cy="2160905"/>
          </a:xfrm>
          <a:prstGeom prst="rect">
            <a:avLst/>
          </a:prstGeom>
        </p:spPr>
      </p:pic>
      <p:pic>
        <p:nvPicPr>
          <p:cNvPr id="34" name="Picture 33">
            <a:extLst>
              <a:ext uri="{FF2B5EF4-FFF2-40B4-BE49-F238E27FC236}">
                <a16:creationId xmlns:a16="http://schemas.microsoft.com/office/drawing/2014/main" id="{9D27FF8E-AD72-484C-BE07-D05CF9E99FB5}"/>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2756824" y="4785415"/>
            <a:ext cx="1306177" cy="1741569"/>
          </a:xfrm>
          <a:prstGeom prst="rect">
            <a:avLst/>
          </a:prstGeom>
        </p:spPr>
      </p:pic>
      <p:sp>
        <p:nvSpPr>
          <p:cNvPr id="35" name="TextBox 34">
            <a:extLst>
              <a:ext uri="{FF2B5EF4-FFF2-40B4-BE49-F238E27FC236}">
                <a16:creationId xmlns:a16="http://schemas.microsoft.com/office/drawing/2014/main" id="{FA3E3752-4B0C-3645-9399-E08FD11E2921}"/>
              </a:ext>
            </a:extLst>
          </p:cNvPr>
          <p:cNvSpPr txBox="1"/>
          <p:nvPr/>
        </p:nvSpPr>
        <p:spPr>
          <a:xfrm>
            <a:off x="5841911" y="4200962"/>
            <a:ext cx="2618726" cy="215444"/>
          </a:xfrm>
          <a:prstGeom prst="rect">
            <a:avLst/>
          </a:prstGeom>
          <a:solidFill>
            <a:srgbClr val="FFFFFF">
              <a:alpha val="81176"/>
            </a:srgbClr>
          </a:solidFill>
        </p:spPr>
        <p:txBody>
          <a:bodyPr wrap="square" rtlCol="0">
            <a:spAutoFit/>
          </a:bodyPr>
          <a:lstStyle/>
          <a:p>
            <a:r>
              <a:rPr lang="en-GB" sz="800" dirty="0"/>
              <a:t>Closing shield &amp; check of spacers position</a:t>
            </a:r>
          </a:p>
        </p:txBody>
      </p:sp>
      <p:pic>
        <p:nvPicPr>
          <p:cNvPr id="36" name="Picture 35">
            <a:extLst>
              <a:ext uri="{FF2B5EF4-FFF2-40B4-BE49-F238E27FC236}">
                <a16:creationId xmlns:a16="http://schemas.microsoft.com/office/drawing/2014/main" id="{C73FFCD4-2388-204C-B8F7-BF00CB184D87}"/>
              </a:ext>
            </a:extLst>
          </p:cNvPr>
          <p:cNvPicPr>
            <a:picLocks noChangeAspect="1"/>
          </p:cNvPicPr>
          <p:nvPr/>
        </p:nvPicPr>
        <p:blipFill>
          <a:blip r:embed="rId13" cstate="print">
            <a:extLst>
              <a:ext uri="{BEBA8EAE-BF5A-486C-A8C5-ECC9F3942E4B}">
                <a14:imgProps xmlns:a14="http://schemas.microsoft.com/office/drawing/2010/main">
                  <a14:imgLayer r:embed="rId14">
                    <a14:imgEffect>
                      <a14:brightnessContrast bright="30000"/>
                    </a14:imgEffect>
                  </a14:imgLayer>
                </a14:imgProps>
              </a:ext>
              <a:ext uri="{28A0092B-C50C-407E-A947-70E740481C1C}">
                <a14:useLocalDpi xmlns:a14="http://schemas.microsoft.com/office/drawing/2010/main" val="0"/>
              </a:ext>
            </a:extLst>
          </a:blip>
          <a:stretch>
            <a:fillRect/>
          </a:stretch>
        </p:blipFill>
        <p:spPr>
          <a:xfrm>
            <a:off x="7151274" y="2728054"/>
            <a:ext cx="1900517" cy="1425388"/>
          </a:xfrm>
          <a:prstGeom prst="rect">
            <a:avLst/>
          </a:prstGeom>
        </p:spPr>
      </p:pic>
      <p:sp>
        <p:nvSpPr>
          <p:cNvPr id="37" name="Oval 36">
            <a:extLst>
              <a:ext uri="{FF2B5EF4-FFF2-40B4-BE49-F238E27FC236}">
                <a16:creationId xmlns:a16="http://schemas.microsoft.com/office/drawing/2014/main" id="{0E9749DA-C635-C046-B114-93EE7A6E3E3B}"/>
              </a:ext>
            </a:extLst>
          </p:cNvPr>
          <p:cNvSpPr/>
          <p:nvPr/>
        </p:nvSpPr>
        <p:spPr>
          <a:xfrm>
            <a:off x="1013268" y="5471780"/>
            <a:ext cx="385226" cy="36115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E44B8B93-5B9D-7E43-AE53-62D445B4344D}"/>
              </a:ext>
            </a:extLst>
          </p:cNvPr>
          <p:cNvSpPr/>
          <p:nvPr/>
        </p:nvSpPr>
        <p:spPr>
          <a:xfrm>
            <a:off x="3393129" y="4995844"/>
            <a:ext cx="267195" cy="896587"/>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9" name="Straight Arrow Connector 38">
            <a:extLst>
              <a:ext uri="{FF2B5EF4-FFF2-40B4-BE49-F238E27FC236}">
                <a16:creationId xmlns:a16="http://schemas.microsoft.com/office/drawing/2014/main" id="{FA7637F2-78AC-484C-98A0-D5036115DBB0}"/>
              </a:ext>
            </a:extLst>
          </p:cNvPr>
          <p:cNvCxnSpPr>
            <a:stCxn id="37" idx="6"/>
            <a:endCxn id="38" idx="2"/>
          </p:cNvCxnSpPr>
          <p:nvPr/>
        </p:nvCxnSpPr>
        <p:spPr>
          <a:xfrm flipV="1">
            <a:off x="1398494" y="5444138"/>
            <a:ext cx="1994635" cy="20821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0" name="Picture 39">
            <a:extLst>
              <a:ext uri="{FF2B5EF4-FFF2-40B4-BE49-F238E27FC236}">
                <a16:creationId xmlns:a16="http://schemas.microsoft.com/office/drawing/2014/main" id="{F35A567F-527D-9142-B067-FE738694035E}"/>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a:stretch/>
        </p:blipFill>
        <p:spPr>
          <a:xfrm>
            <a:off x="7340931" y="4526915"/>
            <a:ext cx="1564632" cy="1564763"/>
          </a:xfrm>
          <a:prstGeom prst="rect">
            <a:avLst/>
          </a:prstGeom>
        </p:spPr>
      </p:pic>
      <p:pic>
        <p:nvPicPr>
          <p:cNvPr id="41" name="Picture 40">
            <a:extLst>
              <a:ext uri="{FF2B5EF4-FFF2-40B4-BE49-F238E27FC236}">
                <a16:creationId xmlns:a16="http://schemas.microsoft.com/office/drawing/2014/main" id="{E2A94A3A-4BA4-2049-B9C5-4A8450FB545D}"/>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4768977" y="4533407"/>
            <a:ext cx="2278649" cy="1708987"/>
          </a:xfrm>
          <a:prstGeom prst="rect">
            <a:avLst/>
          </a:prstGeom>
        </p:spPr>
      </p:pic>
      <p:sp>
        <p:nvSpPr>
          <p:cNvPr id="42" name="Subtitle 2">
            <a:extLst>
              <a:ext uri="{FF2B5EF4-FFF2-40B4-BE49-F238E27FC236}">
                <a16:creationId xmlns:a16="http://schemas.microsoft.com/office/drawing/2014/main" id="{D278FE79-81FF-4A4F-BADE-571623A7C70C}"/>
              </a:ext>
            </a:extLst>
          </p:cNvPr>
          <p:cNvSpPr txBox="1">
            <a:spLocks/>
          </p:cNvSpPr>
          <p:nvPr/>
        </p:nvSpPr>
        <p:spPr>
          <a:xfrm>
            <a:off x="4947607" y="6358009"/>
            <a:ext cx="1788607" cy="337949"/>
          </a:xfrm>
          <a:prstGeom prst="rect">
            <a:avLst/>
          </a:prstGeom>
          <a:solidFill>
            <a:schemeClr val="bg1"/>
          </a:solidFill>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fr-CH" sz="1050" dirty="0"/>
              <a:t>Connection </a:t>
            </a:r>
            <a:r>
              <a:rPr lang="fr-CH" sz="1050" dirty="0" err="1"/>
              <a:t>between</a:t>
            </a:r>
            <a:br>
              <a:rPr lang="fr-CH" sz="1050" dirty="0"/>
            </a:br>
            <a:r>
              <a:rPr lang="fr-CH" sz="1050" dirty="0"/>
              <a:t>CDS and </a:t>
            </a:r>
            <a:r>
              <a:rPr lang="fr-CH" sz="1050" dirty="0" err="1"/>
              <a:t>Refrigerator</a:t>
            </a:r>
            <a:endParaRPr lang="en-GB" sz="1050" dirty="0"/>
          </a:p>
        </p:txBody>
      </p:sp>
      <p:sp>
        <p:nvSpPr>
          <p:cNvPr id="43" name="Subtitle 2">
            <a:extLst>
              <a:ext uri="{FF2B5EF4-FFF2-40B4-BE49-F238E27FC236}">
                <a16:creationId xmlns:a16="http://schemas.microsoft.com/office/drawing/2014/main" id="{913DCD66-4346-5548-9EA0-5AA2CAEA0CDF}"/>
              </a:ext>
            </a:extLst>
          </p:cNvPr>
          <p:cNvSpPr txBox="1">
            <a:spLocks/>
          </p:cNvSpPr>
          <p:nvPr/>
        </p:nvSpPr>
        <p:spPr>
          <a:xfrm>
            <a:off x="7104191" y="6202187"/>
            <a:ext cx="1915057" cy="337949"/>
          </a:xfrm>
          <a:prstGeom prst="rect">
            <a:avLst/>
          </a:prstGeom>
          <a:solidFill>
            <a:schemeClr val="bg1"/>
          </a:solidFill>
        </p:spPr>
        <p:txBody>
          <a:bodyPr vert="horz" lIns="68580" tIns="34290" rIns="68580" bIns="3429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fr-CH" sz="1050" dirty="0"/>
              <a:t>Installation of a </a:t>
            </a:r>
            <a:r>
              <a:rPr lang="fr-CH" sz="1050" dirty="0" err="1"/>
              <a:t>compensator</a:t>
            </a:r>
            <a:r>
              <a:rPr lang="fr-CH" sz="1050" dirty="0"/>
              <a:t> on the vacuum line</a:t>
            </a:r>
            <a:endParaRPr lang="en-GB" sz="1050" dirty="0"/>
          </a:p>
        </p:txBody>
      </p:sp>
      <p:sp>
        <p:nvSpPr>
          <p:cNvPr id="44" name="Oval 43">
            <a:extLst>
              <a:ext uri="{FF2B5EF4-FFF2-40B4-BE49-F238E27FC236}">
                <a16:creationId xmlns:a16="http://schemas.microsoft.com/office/drawing/2014/main" id="{3462E0C0-166E-0F48-9ADB-A88AD0C798C1}"/>
              </a:ext>
            </a:extLst>
          </p:cNvPr>
          <p:cNvSpPr/>
          <p:nvPr/>
        </p:nvSpPr>
        <p:spPr>
          <a:xfrm>
            <a:off x="860796" y="4735132"/>
            <a:ext cx="385226" cy="36115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5" name="Straight Arrow Connector 44">
            <a:extLst>
              <a:ext uri="{FF2B5EF4-FFF2-40B4-BE49-F238E27FC236}">
                <a16:creationId xmlns:a16="http://schemas.microsoft.com/office/drawing/2014/main" id="{B77C2638-1E77-0D40-8878-60094917EB1E}"/>
              </a:ext>
            </a:extLst>
          </p:cNvPr>
          <p:cNvCxnSpPr>
            <a:cxnSpLocks/>
            <a:stCxn id="44" idx="6"/>
          </p:cNvCxnSpPr>
          <p:nvPr/>
        </p:nvCxnSpPr>
        <p:spPr>
          <a:xfrm>
            <a:off x="1246022" y="4915707"/>
            <a:ext cx="3701585" cy="8013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41117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6469637"/>
            <a:ext cx="1238864" cy="378127"/>
          </a:xfrm>
          <a:prstGeom prst="rect">
            <a:avLst/>
          </a:prstGeom>
        </p:spPr>
      </p:pic>
      <p:sp>
        <p:nvSpPr>
          <p:cNvPr id="16" name="Title 1"/>
          <p:cNvSpPr txBox="1">
            <a:spLocks/>
          </p:cNvSpPr>
          <p:nvPr/>
        </p:nvSpPr>
        <p:spPr>
          <a:xfrm>
            <a:off x="57168" y="53079"/>
            <a:ext cx="8401032"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600" u="sng" dirty="0" err="1"/>
              <a:t>Commissioning</a:t>
            </a:r>
            <a:r>
              <a:rPr lang="de-DE" sz="3600" u="sng" dirty="0"/>
              <a:t> </a:t>
            </a:r>
            <a:r>
              <a:rPr lang="de-DE" sz="3600" u="sng" dirty="0" err="1"/>
              <a:t>of</a:t>
            </a:r>
            <a:r>
              <a:rPr lang="de-DE" sz="3600" u="sng" dirty="0"/>
              <a:t> </a:t>
            </a:r>
            <a:r>
              <a:rPr lang="de-DE" sz="3600" u="sng" dirty="0" err="1"/>
              <a:t>cryogenics</a:t>
            </a:r>
            <a:r>
              <a:rPr lang="de-DE" sz="3600" u="sng" dirty="0"/>
              <a:t> </a:t>
            </a:r>
            <a:r>
              <a:rPr lang="de-DE" sz="3600" u="sng" dirty="0" err="1"/>
              <a:t>system</a:t>
            </a:r>
            <a:endParaRPr lang="en-US" sz="3600" u="sng" dirty="0"/>
          </a:p>
        </p:txBody>
      </p:sp>
      <p:pic>
        <p:nvPicPr>
          <p:cNvPr id="17" name="Picture 16"/>
          <p:cNvPicPr>
            <a:picLocks noChangeAspect="1"/>
          </p:cNvPicPr>
          <p:nvPr/>
        </p:nvPicPr>
        <p:blipFill>
          <a:blip r:embed="rId3"/>
          <a:stretch>
            <a:fillRect/>
          </a:stretch>
        </p:blipFill>
        <p:spPr>
          <a:xfrm>
            <a:off x="8260984" y="15810"/>
            <a:ext cx="880432" cy="878306"/>
          </a:xfrm>
          <a:prstGeom prst="rect">
            <a:avLst/>
          </a:prstGeom>
        </p:spPr>
      </p:pic>
      <p:sp>
        <p:nvSpPr>
          <p:cNvPr id="12" name="Rectangle 11">
            <a:extLst>
              <a:ext uri="{FF2B5EF4-FFF2-40B4-BE49-F238E27FC236}">
                <a16:creationId xmlns:a16="http://schemas.microsoft.com/office/drawing/2014/main" id="{4F007BD0-8498-B749-B61C-A89DA9E525FC}"/>
              </a:ext>
            </a:extLst>
          </p:cNvPr>
          <p:cNvSpPr/>
          <p:nvPr/>
        </p:nvSpPr>
        <p:spPr>
          <a:xfrm>
            <a:off x="3087149" y="4499897"/>
            <a:ext cx="101086" cy="22723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Subtitle 2">
            <a:extLst>
              <a:ext uri="{FF2B5EF4-FFF2-40B4-BE49-F238E27FC236}">
                <a16:creationId xmlns:a16="http://schemas.microsoft.com/office/drawing/2014/main" id="{3DBA7321-1D98-8842-818D-6926041596E5}"/>
              </a:ext>
            </a:extLst>
          </p:cNvPr>
          <p:cNvSpPr txBox="1">
            <a:spLocks/>
          </p:cNvSpPr>
          <p:nvPr/>
        </p:nvSpPr>
        <p:spPr>
          <a:xfrm>
            <a:off x="5410200" y="6469637"/>
            <a:ext cx="3755571" cy="3781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t>59</a:t>
            </a:r>
            <a:r>
              <a:rPr lang="en-US" sz="1200" baseline="30000" dirty="0"/>
              <a:t>th</a:t>
            </a:r>
            <a:r>
              <a:rPr lang="en-US" sz="1200" dirty="0"/>
              <a:t> Meeting of the INTC </a:t>
            </a:r>
            <a:r>
              <a:rPr lang="en-GB" sz="1200" dirty="0"/>
              <a:t>– June 27</a:t>
            </a:r>
            <a:r>
              <a:rPr lang="en-GB" sz="1200" baseline="30000" dirty="0"/>
              <a:t>th</a:t>
            </a:r>
            <a:r>
              <a:rPr lang="en-GB" sz="1200" dirty="0"/>
              <a:t> 2018</a:t>
            </a:r>
          </a:p>
        </p:txBody>
      </p:sp>
      <p:sp>
        <p:nvSpPr>
          <p:cNvPr id="9" name="Rectangle 8">
            <a:extLst>
              <a:ext uri="{FF2B5EF4-FFF2-40B4-BE49-F238E27FC236}">
                <a16:creationId xmlns:a16="http://schemas.microsoft.com/office/drawing/2014/main" id="{02A34BB4-112D-BF44-943B-3C04CA3BD090}"/>
              </a:ext>
            </a:extLst>
          </p:cNvPr>
          <p:cNvSpPr/>
          <p:nvPr/>
        </p:nvSpPr>
        <p:spPr>
          <a:xfrm>
            <a:off x="152400" y="1120170"/>
            <a:ext cx="8842034" cy="784830"/>
          </a:xfrm>
          <a:prstGeom prst="rect">
            <a:avLst/>
          </a:prstGeom>
        </p:spPr>
        <p:txBody>
          <a:bodyPr wrap="square">
            <a:spAutoFit/>
          </a:bodyPr>
          <a:lstStyle/>
          <a:p>
            <a:pPr marL="457200" indent="-457200">
              <a:spcAft>
                <a:spcPts val="600"/>
              </a:spcAft>
              <a:buFont typeface="+mj-lt"/>
              <a:buAutoNum type="arabicPeriod"/>
            </a:pPr>
            <a:r>
              <a:rPr lang="fr-CH" sz="2000" dirty="0">
                <a:latin typeface="Calibri" panose="020F0502020204030204" pitchFamily="34" charset="0"/>
                <a:ea typeface="Calibri" panose="020F0502020204030204" pitchFamily="34" charset="0"/>
                <a:cs typeface="Times New Roman" panose="02020603050405020304" pitchFamily="18" charset="0"/>
              </a:rPr>
              <a:t>Cool down and </a:t>
            </a:r>
            <a:r>
              <a:rPr lang="fr-CH" sz="2000" dirty="0" err="1">
                <a:latin typeface="Calibri" panose="020F0502020204030204" pitchFamily="34" charset="0"/>
                <a:ea typeface="Calibri" panose="020F0502020204030204" pitchFamily="34" charset="0"/>
                <a:cs typeface="Times New Roman" panose="02020603050405020304" pitchFamily="18" charset="0"/>
              </a:rPr>
              <a:t>filling</a:t>
            </a:r>
            <a:r>
              <a:rPr lang="fr-CH" sz="2000" dirty="0">
                <a:latin typeface="Calibri" panose="020F0502020204030204" pitchFamily="34" charset="0"/>
                <a:ea typeface="Calibri" panose="020F0502020204030204" pitchFamily="34" charset="0"/>
                <a:cs typeface="Times New Roman" panose="02020603050405020304" pitchFamily="18" charset="0"/>
              </a:rPr>
              <a:t> of the four </a:t>
            </a:r>
            <a:r>
              <a:rPr lang="fr-CH" sz="2000" dirty="0" err="1">
                <a:latin typeface="Calibri" panose="020F0502020204030204" pitchFamily="34" charset="0"/>
                <a:ea typeface="Calibri" panose="020F0502020204030204" pitchFamily="34" charset="0"/>
                <a:cs typeface="Times New Roman" panose="02020603050405020304" pitchFamily="18" charset="0"/>
              </a:rPr>
              <a:t>cryomodules</a:t>
            </a:r>
            <a:endParaRPr lang="fr-CH" sz="2000" dirty="0">
              <a:latin typeface="Calibri" panose="020F0502020204030204" pitchFamily="34" charset="0"/>
              <a:ea typeface="Calibri" panose="020F0502020204030204" pitchFamily="34" charset="0"/>
              <a:cs typeface="Times New Roman" panose="02020603050405020304" pitchFamily="18" charset="0"/>
            </a:endParaRPr>
          </a:p>
          <a:p>
            <a:pPr lvl="1">
              <a:spcAft>
                <a:spcPts val="600"/>
              </a:spcAft>
            </a:pPr>
            <a:r>
              <a:rPr lang="fr-CH" sz="2000" dirty="0">
                <a:latin typeface="Calibri" panose="020F0502020204030204" pitchFamily="34" charset="0"/>
                <a:ea typeface="Calibri" panose="020F0502020204030204" pitchFamily="34" charset="0"/>
                <a:cs typeface="Times New Roman" panose="02020603050405020304" pitchFamily="18" charset="0"/>
              </a:rPr>
              <a:t>=&gt; </a:t>
            </a:r>
            <a:r>
              <a:rPr lang="fr-CH" sz="2000" dirty="0" err="1">
                <a:solidFill>
                  <a:srgbClr val="FF0000"/>
                </a:solidFill>
                <a:latin typeface="Calibri" panose="020F0502020204030204" pitchFamily="34" charset="0"/>
                <a:ea typeface="Calibri" panose="020F0502020204030204" pitchFamily="34" charset="0"/>
                <a:cs typeface="Times New Roman" panose="02020603050405020304" pitchFamily="18" charset="0"/>
              </a:rPr>
              <a:t>Limit</a:t>
            </a:r>
            <a:r>
              <a:rPr lang="fr-CH" sz="20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of the </a:t>
            </a:r>
            <a:r>
              <a:rPr lang="fr-CH" sz="2000" dirty="0" err="1">
                <a:solidFill>
                  <a:srgbClr val="FF0000"/>
                </a:solidFill>
                <a:latin typeface="Calibri" panose="020F0502020204030204" pitchFamily="34" charset="0"/>
                <a:ea typeface="Calibri" panose="020F0502020204030204" pitchFamily="34" charset="0"/>
                <a:cs typeface="Times New Roman" panose="02020603050405020304" pitchFamily="18" charset="0"/>
              </a:rPr>
              <a:t>cryo</a:t>
            </a:r>
            <a:r>
              <a:rPr lang="fr-CH" sz="2000" dirty="0">
                <a:solidFill>
                  <a:srgbClr val="FF0000"/>
                </a:solidFill>
                <a:latin typeface="Calibri" panose="020F0502020204030204" pitchFamily="34" charset="0"/>
                <a:ea typeface="Calibri" panose="020F0502020204030204" pitchFamily="34" charset="0"/>
                <a:cs typeface="Times New Roman" panose="02020603050405020304" pitchFamily="18" charset="0"/>
              </a:rPr>
              <a:t>-plant has been </a:t>
            </a:r>
            <a:r>
              <a:rPr lang="fr-CH" sz="2000" dirty="0" err="1">
                <a:solidFill>
                  <a:srgbClr val="FF0000"/>
                </a:solidFill>
                <a:latin typeface="Calibri" panose="020F0502020204030204" pitchFamily="34" charset="0"/>
                <a:ea typeface="Calibri" panose="020F0502020204030204" pitchFamily="34" charset="0"/>
                <a:cs typeface="Times New Roman" panose="02020603050405020304" pitchFamily="18" charset="0"/>
              </a:rPr>
              <a:t>reached</a:t>
            </a:r>
            <a:r>
              <a:rPr lang="fr-CH" sz="20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r>
              <a:rPr lang="fr-CH" sz="2000" dirty="0">
                <a:latin typeface="Calibri" panose="020F0502020204030204" pitchFamily="34" charset="0"/>
                <a:ea typeface="Calibri" panose="020F0502020204030204" pitchFamily="34" charset="0"/>
                <a:cs typeface="Times New Roman" panose="02020603050405020304" pitchFamily="18" charset="0"/>
              </a:rPr>
              <a:t>(</a:t>
            </a:r>
            <a:r>
              <a:rPr lang="fr-CH" sz="2000" dirty="0" err="1">
                <a:latin typeface="Calibri" panose="020F0502020204030204" pitchFamily="34" charset="0"/>
                <a:ea typeface="Calibri" panose="020F0502020204030204" pitchFamily="34" charset="0"/>
                <a:cs typeface="Times New Roman" panose="02020603050405020304" pitchFamily="18" charset="0"/>
              </a:rPr>
              <a:t>estimated</a:t>
            </a:r>
            <a:r>
              <a:rPr lang="fr-CH" sz="2000" dirty="0">
                <a:latin typeface="Calibri" panose="020F0502020204030204" pitchFamily="34" charset="0"/>
                <a:ea typeface="Calibri" panose="020F0502020204030204" pitchFamily="34" charset="0"/>
                <a:cs typeface="Times New Roman" panose="02020603050405020304" pitchFamily="18" charset="0"/>
              </a:rPr>
              <a:t> </a:t>
            </a:r>
            <a:r>
              <a:rPr lang="fr-CH" sz="2000" dirty="0" err="1">
                <a:latin typeface="Calibri" panose="020F0502020204030204" pitchFamily="34" charset="0"/>
                <a:ea typeface="Calibri" panose="020F0502020204030204" pitchFamily="34" charset="0"/>
                <a:cs typeface="Times New Roman" panose="02020603050405020304" pitchFamily="18" charset="0"/>
              </a:rPr>
              <a:t>margin</a:t>
            </a:r>
            <a:r>
              <a:rPr lang="fr-CH" sz="2000" dirty="0">
                <a:latin typeface="Calibri" panose="020F0502020204030204" pitchFamily="34" charset="0"/>
                <a:ea typeface="Calibri" panose="020F0502020204030204" pitchFamily="34" charset="0"/>
                <a:cs typeface="Times New Roman" panose="02020603050405020304" pitchFamily="18" charset="0"/>
              </a:rPr>
              <a:t> &lt; 10 %)</a:t>
            </a:r>
          </a:p>
        </p:txBody>
      </p:sp>
      <p:pic>
        <p:nvPicPr>
          <p:cNvPr id="10" name="Picture 9">
            <a:extLst>
              <a:ext uri="{FF2B5EF4-FFF2-40B4-BE49-F238E27FC236}">
                <a16:creationId xmlns:a16="http://schemas.microsoft.com/office/drawing/2014/main" id="{3AD71915-3DB6-C144-9590-8F968D9334BB}"/>
              </a:ext>
            </a:extLst>
          </p:cNvPr>
          <p:cNvPicPr>
            <a:picLocks noChangeAspect="1"/>
          </p:cNvPicPr>
          <p:nvPr/>
        </p:nvPicPr>
        <p:blipFill>
          <a:blip r:embed="rId4"/>
          <a:stretch>
            <a:fillRect/>
          </a:stretch>
        </p:blipFill>
        <p:spPr>
          <a:xfrm>
            <a:off x="163438" y="2069309"/>
            <a:ext cx="8749694" cy="4176154"/>
          </a:xfrm>
          <a:prstGeom prst="rect">
            <a:avLst/>
          </a:prstGeom>
        </p:spPr>
      </p:pic>
      <p:sp>
        <p:nvSpPr>
          <p:cNvPr id="13" name="TextBox 12">
            <a:extLst>
              <a:ext uri="{FF2B5EF4-FFF2-40B4-BE49-F238E27FC236}">
                <a16:creationId xmlns:a16="http://schemas.microsoft.com/office/drawing/2014/main" id="{0C465DAB-4A3E-E940-91BC-86D685580A19}"/>
              </a:ext>
            </a:extLst>
          </p:cNvPr>
          <p:cNvSpPr txBox="1"/>
          <p:nvPr/>
        </p:nvSpPr>
        <p:spPr>
          <a:xfrm>
            <a:off x="6772797" y="3101948"/>
            <a:ext cx="1167714" cy="461665"/>
          </a:xfrm>
          <a:prstGeom prst="rect">
            <a:avLst/>
          </a:prstGeom>
          <a:noFill/>
        </p:spPr>
        <p:txBody>
          <a:bodyPr wrap="square" rtlCol="0">
            <a:spAutoFit/>
          </a:bodyPr>
          <a:lstStyle/>
          <a:p>
            <a:r>
              <a:rPr lang="en-US" sz="1200" dirty="0">
                <a:solidFill>
                  <a:schemeClr val="accent1">
                    <a:lumMod val="10000"/>
                  </a:schemeClr>
                </a:solidFill>
              </a:rPr>
              <a:t>Compressor flow</a:t>
            </a:r>
            <a:endParaRPr lang="en-GB" sz="1200" dirty="0">
              <a:solidFill>
                <a:schemeClr val="accent1">
                  <a:lumMod val="10000"/>
                </a:schemeClr>
              </a:solidFill>
            </a:endParaRPr>
          </a:p>
        </p:txBody>
      </p:sp>
      <p:cxnSp>
        <p:nvCxnSpPr>
          <p:cNvPr id="14" name="Straight Arrow Connector 13">
            <a:extLst>
              <a:ext uri="{FF2B5EF4-FFF2-40B4-BE49-F238E27FC236}">
                <a16:creationId xmlns:a16="http://schemas.microsoft.com/office/drawing/2014/main" id="{FB468263-00EF-A342-8E49-83C08757300A}"/>
              </a:ext>
            </a:extLst>
          </p:cNvPr>
          <p:cNvCxnSpPr/>
          <p:nvPr/>
        </p:nvCxnSpPr>
        <p:spPr>
          <a:xfrm>
            <a:off x="7231029" y="3397992"/>
            <a:ext cx="157549" cy="228135"/>
          </a:xfrm>
          <a:prstGeom prst="straightConnector1">
            <a:avLst/>
          </a:prstGeom>
          <a:ln>
            <a:solidFill>
              <a:schemeClr val="bg2">
                <a:lumMod val="1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BCA2ACB1-FF54-8C43-8D4D-AA2FFFD08DB4}"/>
              </a:ext>
            </a:extLst>
          </p:cNvPr>
          <p:cNvSpPr txBox="1"/>
          <p:nvPr/>
        </p:nvSpPr>
        <p:spPr>
          <a:xfrm>
            <a:off x="7209403" y="4234165"/>
            <a:ext cx="1167714" cy="461665"/>
          </a:xfrm>
          <a:prstGeom prst="rect">
            <a:avLst/>
          </a:prstGeom>
          <a:noFill/>
        </p:spPr>
        <p:txBody>
          <a:bodyPr wrap="square" rtlCol="0">
            <a:spAutoFit/>
          </a:bodyPr>
          <a:lstStyle/>
          <a:p>
            <a:r>
              <a:rPr lang="en-US" sz="1200" dirty="0" err="1">
                <a:solidFill>
                  <a:srgbClr val="FF0000"/>
                </a:solidFill>
              </a:rPr>
              <a:t>LHe</a:t>
            </a:r>
            <a:r>
              <a:rPr lang="en-US" sz="1200" dirty="0">
                <a:solidFill>
                  <a:srgbClr val="FF0000"/>
                </a:solidFill>
              </a:rPr>
              <a:t> level of the vessel</a:t>
            </a:r>
            <a:endParaRPr lang="en-GB" sz="1200" dirty="0">
              <a:solidFill>
                <a:srgbClr val="FF0000"/>
              </a:solidFill>
            </a:endParaRPr>
          </a:p>
        </p:txBody>
      </p:sp>
      <p:cxnSp>
        <p:nvCxnSpPr>
          <p:cNvPr id="18" name="Straight Arrow Connector 17">
            <a:extLst>
              <a:ext uri="{FF2B5EF4-FFF2-40B4-BE49-F238E27FC236}">
                <a16:creationId xmlns:a16="http://schemas.microsoft.com/office/drawing/2014/main" id="{D6482423-C007-8C4F-810B-99B876C8361A}"/>
              </a:ext>
            </a:extLst>
          </p:cNvPr>
          <p:cNvCxnSpPr/>
          <p:nvPr/>
        </p:nvCxnSpPr>
        <p:spPr>
          <a:xfrm>
            <a:off x="8025981" y="4464998"/>
            <a:ext cx="404682" cy="29604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E643934D-35D1-C64C-BB7B-EB5D2F58E276}"/>
              </a:ext>
            </a:extLst>
          </p:cNvPr>
          <p:cNvCxnSpPr/>
          <p:nvPr/>
        </p:nvCxnSpPr>
        <p:spPr>
          <a:xfrm>
            <a:off x="1253447" y="2627030"/>
            <a:ext cx="0" cy="3245363"/>
          </a:xfrm>
          <a:prstGeom prst="line">
            <a:avLst/>
          </a:prstGeom>
          <a:ln>
            <a:solidFill>
              <a:srgbClr val="FCA304"/>
            </a:solidFill>
            <a:prstDash val="lgDash"/>
          </a:ln>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596C88D6-03FF-B54E-921A-D5D3B7FA6D32}"/>
              </a:ext>
            </a:extLst>
          </p:cNvPr>
          <p:cNvCxnSpPr/>
          <p:nvPr/>
        </p:nvCxnSpPr>
        <p:spPr>
          <a:xfrm>
            <a:off x="4013122" y="2690528"/>
            <a:ext cx="0" cy="3079413"/>
          </a:xfrm>
          <a:prstGeom prst="line">
            <a:avLst/>
          </a:prstGeom>
          <a:ln>
            <a:solidFill>
              <a:srgbClr val="FCA304"/>
            </a:solidFill>
            <a:prstDash val="lgDash"/>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6FBC3BDA-D4A9-5B4C-ACD0-700E5C7D6719}"/>
              </a:ext>
            </a:extLst>
          </p:cNvPr>
          <p:cNvCxnSpPr/>
          <p:nvPr/>
        </p:nvCxnSpPr>
        <p:spPr>
          <a:xfrm flipH="1">
            <a:off x="4538285" y="2690528"/>
            <a:ext cx="1" cy="3079412"/>
          </a:xfrm>
          <a:prstGeom prst="line">
            <a:avLst/>
          </a:prstGeom>
          <a:ln>
            <a:solidFill>
              <a:srgbClr val="FCA304"/>
            </a:solidFill>
            <a:prstDash val="lgDash"/>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EF88D17E-170D-6044-9A5E-6C30BE386142}"/>
              </a:ext>
            </a:extLst>
          </p:cNvPr>
          <p:cNvCxnSpPr/>
          <p:nvPr/>
        </p:nvCxnSpPr>
        <p:spPr>
          <a:xfrm>
            <a:off x="6552436" y="2690528"/>
            <a:ext cx="0" cy="3181865"/>
          </a:xfrm>
          <a:prstGeom prst="line">
            <a:avLst/>
          </a:prstGeom>
          <a:ln>
            <a:solidFill>
              <a:srgbClr val="FCA304"/>
            </a:solidFill>
            <a:prstDash val="lgDash"/>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22F464AE-66CF-A445-94D6-563674B229AE}"/>
              </a:ext>
            </a:extLst>
          </p:cNvPr>
          <p:cNvCxnSpPr/>
          <p:nvPr/>
        </p:nvCxnSpPr>
        <p:spPr>
          <a:xfrm flipH="1">
            <a:off x="8272085" y="2690528"/>
            <a:ext cx="29862" cy="3181865"/>
          </a:xfrm>
          <a:prstGeom prst="line">
            <a:avLst/>
          </a:prstGeom>
          <a:ln>
            <a:solidFill>
              <a:srgbClr val="FCA304"/>
            </a:solidFill>
            <a:prstDash val="lgDash"/>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54E317FA-A2D2-7840-9496-3DC0E2F63E48}"/>
              </a:ext>
            </a:extLst>
          </p:cNvPr>
          <p:cNvSpPr txBox="1"/>
          <p:nvPr/>
        </p:nvSpPr>
        <p:spPr>
          <a:xfrm>
            <a:off x="1903208" y="5234652"/>
            <a:ext cx="1402491" cy="246221"/>
          </a:xfrm>
          <a:prstGeom prst="rect">
            <a:avLst/>
          </a:prstGeom>
          <a:noFill/>
        </p:spPr>
        <p:txBody>
          <a:bodyPr wrap="square" rtlCol="0">
            <a:spAutoFit/>
          </a:bodyPr>
          <a:lstStyle/>
          <a:p>
            <a:r>
              <a:rPr lang="en-US" sz="1000" dirty="0">
                <a:solidFill>
                  <a:srgbClr val="FB9705"/>
                </a:solidFill>
              </a:rPr>
              <a:t>Shield cool down</a:t>
            </a:r>
            <a:endParaRPr lang="en-GB" sz="1000" dirty="0">
              <a:solidFill>
                <a:srgbClr val="FB9705"/>
              </a:solidFill>
            </a:endParaRPr>
          </a:p>
        </p:txBody>
      </p:sp>
      <p:sp>
        <p:nvSpPr>
          <p:cNvPr id="25" name="TextBox 24">
            <a:extLst>
              <a:ext uri="{FF2B5EF4-FFF2-40B4-BE49-F238E27FC236}">
                <a16:creationId xmlns:a16="http://schemas.microsoft.com/office/drawing/2014/main" id="{02A25811-547D-514C-904A-64DD4F6D4794}"/>
              </a:ext>
            </a:extLst>
          </p:cNvPr>
          <p:cNvSpPr txBox="1"/>
          <p:nvPr/>
        </p:nvSpPr>
        <p:spPr>
          <a:xfrm rot="16200000">
            <a:off x="3560041" y="4632857"/>
            <a:ext cx="1402491" cy="553998"/>
          </a:xfrm>
          <a:prstGeom prst="rect">
            <a:avLst/>
          </a:prstGeom>
          <a:noFill/>
        </p:spPr>
        <p:txBody>
          <a:bodyPr wrap="square" rtlCol="0">
            <a:spAutoFit/>
          </a:bodyPr>
          <a:lstStyle/>
          <a:p>
            <a:r>
              <a:rPr lang="en-US" sz="1000" dirty="0">
                <a:solidFill>
                  <a:srgbClr val="FB9705"/>
                </a:solidFill>
              </a:rPr>
              <a:t>Shield+</a:t>
            </a:r>
          </a:p>
          <a:p>
            <a:r>
              <a:rPr lang="en-US" sz="1000" dirty="0" err="1">
                <a:solidFill>
                  <a:srgbClr val="FB9705"/>
                </a:solidFill>
              </a:rPr>
              <a:t>Frame+Vessel</a:t>
            </a:r>
            <a:r>
              <a:rPr lang="en-US" sz="1000" dirty="0">
                <a:solidFill>
                  <a:srgbClr val="FB9705"/>
                </a:solidFill>
              </a:rPr>
              <a:t> </a:t>
            </a:r>
          </a:p>
          <a:p>
            <a:r>
              <a:rPr lang="en-US" sz="1000" dirty="0">
                <a:solidFill>
                  <a:srgbClr val="FB9705"/>
                </a:solidFill>
              </a:rPr>
              <a:t>Cool down</a:t>
            </a:r>
            <a:endParaRPr lang="en-GB" sz="1000" dirty="0">
              <a:solidFill>
                <a:srgbClr val="FB9705"/>
              </a:solidFill>
            </a:endParaRPr>
          </a:p>
        </p:txBody>
      </p:sp>
      <p:sp>
        <p:nvSpPr>
          <p:cNvPr id="26" name="TextBox 25">
            <a:extLst>
              <a:ext uri="{FF2B5EF4-FFF2-40B4-BE49-F238E27FC236}">
                <a16:creationId xmlns:a16="http://schemas.microsoft.com/office/drawing/2014/main" id="{67A957F2-A578-E84D-956A-40515A54D6F4}"/>
              </a:ext>
            </a:extLst>
          </p:cNvPr>
          <p:cNvSpPr txBox="1"/>
          <p:nvPr/>
        </p:nvSpPr>
        <p:spPr>
          <a:xfrm>
            <a:off x="4802925" y="5157707"/>
            <a:ext cx="1791730" cy="400110"/>
          </a:xfrm>
          <a:prstGeom prst="rect">
            <a:avLst/>
          </a:prstGeom>
          <a:noFill/>
        </p:spPr>
        <p:txBody>
          <a:bodyPr wrap="square" rtlCol="0">
            <a:spAutoFit/>
          </a:bodyPr>
          <a:lstStyle/>
          <a:p>
            <a:r>
              <a:rPr lang="en-US" sz="1000" dirty="0" err="1">
                <a:solidFill>
                  <a:srgbClr val="FB9705"/>
                </a:solidFill>
              </a:rPr>
              <a:t>Shield+Frame+Vessel</a:t>
            </a:r>
            <a:r>
              <a:rPr lang="en-US" sz="1000" dirty="0">
                <a:solidFill>
                  <a:srgbClr val="FB9705"/>
                </a:solidFill>
              </a:rPr>
              <a:t> +CAVITIES cool down</a:t>
            </a:r>
            <a:endParaRPr lang="en-GB" sz="1000" dirty="0">
              <a:solidFill>
                <a:srgbClr val="FB9705"/>
              </a:solidFill>
            </a:endParaRPr>
          </a:p>
        </p:txBody>
      </p:sp>
      <p:sp>
        <p:nvSpPr>
          <p:cNvPr id="27" name="TextBox 26">
            <a:extLst>
              <a:ext uri="{FF2B5EF4-FFF2-40B4-BE49-F238E27FC236}">
                <a16:creationId xmlns:a16="http://schemas.microsoft.com/office/drawing/2014/main" id="{3663EA84-B8BF-9E46-8E33-952F547B6E6A}"/>
              </a:ext>
            </a:extLst>
          </p:cNvPr>
          <p:cNvSpPr txBox="1"/>
          <p:nvPr/>
        </p:nvSpPr>
        <p:spPr>
          <a:xfrm>
            <a:off x="3248035" y="2393051"/>
            <a:ext cx="1402491" cy="307777"/>
          </a:xfrm>
          <a:prstGeom prst="rect">
            <a:avLst/>
          </a:prstGeom>
          <a:noFill/>
        </p:spPr>
        <p:txBody>
          <a:bodyPr wrap="square" rtlCol="0">
            <a:spAutoFit/>
          </a:bodyPr>
          <a:lstStyle/>
          <a:p>
            <a:r>
              <a:rPr lang="en-US" sz="1400" dirty="0" err="1">
                <a:solidFill>
                  <a:srgbClr val="FF6600"/>
                </a:solidFill>
              </a:rPr>
              <a:t>GHe</a:t>
            </a:r>
            <a:r>
              <a:rPr lang="en-US" sz="1400" dirty="0">
                <a:solidFill>
                  <a:srgbClr val="FF6600"/>
                </a:solidFill>
              </a:rPr>
              <a:t> cool down</a:t>
            </a:r>
            <a:endParaRPr lang="en-GB" sz="1400" dirty="0">
              <a:solidFill>
                <a:srgbClr val="FF6600"/>
              </a:solidFill>
            </a:endParaRPr>
          </a:p>
        </p:txBody>
      </p:sp>
      <p:cxnSp>
        <p:nvCxnSpPr>
          <p:cNvPr id="28" name="Straight Connector 27">
            <a:extLst>
              <a:ext uri="{FF2B5EF4-FFF2-40B4-BE49-F238E27FC236}">
                <a16:creationId xmlns:a16="http://schemas.microsoft.com/office/drawing/2014/main" id="{2CEE3A79-0E12-7648-A04C-90817DEF30C4}"/>
              </a:ext>
            </a:extLst>
          </p:cNvPr>
          <p:cNvCxnSpPr/>
          <p:nvPr/>
        </p:nvCxnSpPr>
        <p:spPr>
          <a:xfrm>
            <a:off x="1253447" y="2659641"/>
            <a:ext cx="5298989" cy="0"/>
          </a:xfrm>
          <a:prstGeom prst="line">
            <a:avLst/>
          </a:prstGeom>
          <a:ln>
            <a:solidFill>
              <a:srgbClr val="FF6600"/>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DA30BA31-6BF3-3E46-9D1F-CBF2058BAEE1}"/>
              </a:ext>
            </a:extLst>
          </p:cNvPr>
          <p:cNvSpPr txBox="1"/>
          <p:nvPr/>
        </p:nvSpPr>
        <p:spPr>
          <a:xfrm>
            <a:off x="6939615" y="2382751"/>
            <a:ext cx="1402491" cy="307777"/>
          </a:xfrm>
          <a:prstGeom prst="rect">
            <a:avLst/>
          </a:prstGeom>
          <a:noFill/>
        </p:spPr>
        <p:txBody>
          <a:bodyPr wrap="square" rtlCol="0">
            <a:spAutoFit/>
          </a:bodyPr>
          <a:lstStyle/>
          <a:p>
            <a:r>
              <a:rPr lang="en-US" sz="1400" dirty="0" err="1">
                <a:solidFill>
                  <a:srgbClr val="FF6600"/>
                </a:solidFill>
              </a:rPr>
              <a:t>LHe</a:t>
            </a:r>
            <a:r>
              <a:rPr lang="en-US" sz="1400" dirty="0">
                <a:solidFill>
                  <a:srgbClr val="FF6600"/>
                </a:solidFill>
              </a:rPr>
              <a:t> cool down</a:t>
            </a:r>
            <a:endParaRPr lang="en-GB" sz="1400" dirty="0">
              <a:solidFill>
                <a:srgbClr val="FF6600"/>
              </a:solidFill>
            </a:endParaRPr>
          </a:p>
        </p:txBody>
      </p:sp>
      <p:cxnSp>
        <p:nvCxnSpPr>
          <p:cNvPr id="30" name="Straight Connector 29">
            <a:extLst>
              <a:ext uri="{FF2B5EF4-FFF2-40B4-BE49-F238E27FC236}">
                <a16:creationId xmlns:a16="http://schemas.microsoft.com/office/drawing/2014/main" id="{455EB9AF-C15B-A24F-9548-CB9FCEBC9672}"/>
              </a:ext>
            </a:extLst>
          </p:cNvPr>
          <p:cNvCxnSpPr/>
          <p:nvPr/>
        </p:nvCxnSpPr>
        <p:spPr>
          <a:xfrm>
            <a:off x="6552436" y="2658814"/>
            <a:ext cx="1991498" cy="0"/>
          </a:xfrm>
          <a:prstGeom prst="line">
            <a:avLst/>
          </a:prstGeom>
          <a:ln>
            <a:solidFill>
              <a:srgbClr val="FF6600"/>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5BB7B4C0-E500-CE40-8D09-CD4587F29071}"/>
              </a:ext>
            </a:extLst>
          </p:cNvPr>
          <p:cNvSpPr txBox="1"/>
          <p:nvPr/>
        </p:nvSpPr>
        <p:spPr>
          <a:xfrm>
            <a:off x="2445875" y="4541941"/>
            <a:ext cx="1333220" cy="523220"/>
          </a:xfrm>
          <a:prstGeom prst="rect">
            <a:avLst/>
          </a:prstGeom>
          <a:noFill/>
        </p:spPr>
        <p:txBody>
          <a:bodyPr wrap="square" rtlCol="0">
            <a:spAutoFit/>
          </a:bodyPr>
          <a:lstStyle/>
          <a:p>
            <a:r>
              <a:rPr lang="en-US" sz="1400" i="1" dirty="0">
                <a:solidFill>
                  <a:srgbClr val="36F402"/>
                </a:solidFill>
              </a:rPr>
              <a:t>RF activities</a:t>
            </a:r>
          </a:p>
          <a:p>
            <a:r>
              <a:rPr lang="en-US" sz="1400" i="1" dirty="0">
                <a:solidFill>
                  <a:srgbClr val="36F402"/>
                </a:solidFill>
              </a:rPr>
              <a:t>(conditioning)</a:t>
            </a:r>
            <a:endParaRPr lang="en-GB" sz="1400" i="1" dirty="0">
              <a:solidFill>
                <a:srgbClr val="36F402"/>
              </a:solidFill>
            </a:endParaRPr>
          </a:p>
        </p:txBody>
      </p:sp>
      <p:cxnSp>
        <p:nvCxnSpPr>
          <p:cNvPr id="32" name="Straight Connector 31">
            <a:extLst>
              <a:ext uri="{FF2B5EF4-FFF2-40B4-BE49-F238E27FC236}">
                <a16:creationId xmlns:a16="http://schemas.microsoft.com/office/drawing/2014/main" id="{26C588A3-8C55-554D-9896-23067A40B73D}"/>
              </a:ext>
            </a:extLst>
          </p:cNvPr>
          <p:cNvCxnSpPr/>
          <p:nvPr/>
        </p:nvCxnSpPr>
        <p:spPr>
          <a:xfrm>
            <a:off x="2279058" y="4508168"/>
            <a:ext cx="1734064" cy="0"/>
          </a:xfrm>
          <a:prstGeom prst="line">
            <a:avLst/>
          </a:prstGeom>
          <a:ln>
            <a:solidFill>
              <a:srgbClr val="36F402"/>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8A627C8B-A0A6-FC49-8C0D-0AC559A043AC}"/>
              </a:ext>
            </a:extLst>
          </p:cNvPr>
          <p:cNvCxnSpPr/>
          <p:nvPr/>
        </p:nvCxnSpPr>
        <p:spPr>
          <a:xfrm>
            <a:off x="4818372" y="3267901"/>
            <a:ext cx="1734064" cy="0"/>
          </a:xfrm>
          <a:prstGeom prst="line">
            <a:avLst/>
          </a:prstGeom>
          <a:ln>
            <a:solidFill>
              <a:srgbClr val="36F402"/>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5ED61860-D8B9-FF4D-843E-7C5A863B2D80}"/>
              </a:ext>
            </a:extLst>
          </p:cNvPr>
          <p:cNvSpPr txBox="1"/>
          <p:nvPr/>
        </p:nvSpPr>
        <p:spPr>
          <a:xfrm>
            <a:off x="5175313" y="2983894"/>
            <a:ext cx="1174641" cy="307777"/>
          </a:xfrm>
          <a:prstGeom prst="rect">
            <a:avLst/>
          </a:prstGeom>
          <a:noFill/>
        </p:spPr>
        <p:txBody>
          <a:bodyPr wrap="square" rtlCol="0">
            <a:spAutoFit/>
          </a:bodyPr>
          <a:lstStyle/>
          <a:p>
            <a:r>
              <a:rPr lang="en-US" sz="1400" i="1" dirty="0">
                <a:solidFill>
                  <a:srgbClr val="36F402"/>
                </a:solidFill>
              </a:rPr>
              <a:t>RF activities</a:t>
            </a:r>
            <a:endParaRPr lang="en-GB" sz="1400" i="1" dirty="0">
              <a:solidFill>
                <a:srgbClr val="36F402"/>
              </a:solidFill>
            </a:endParaRPr>
          </a:p>
        </p:txBody>
      </p:sp>
      <p:sp>
        <p:nvSpPr>
          <p:cNvPr id="35" name="TextBox 34">
            <a:extLst>
              <a:ext uri="{FF2B5EF4-FFF2-40B4-BE49-F238E27FC236}">
                <a16:creationId xmlns:a16="http://schemas.microsoft.com/office/drawing/2014/main" id="{C32CB7C3-DFEA-7047-9EF0-3E4CB8FA74B2}"/>
              </a:ext>
            </a:extLst>
          </p:cNvPr>
          <p:cNvSpPr txBox="1"/>
          <p:nvPr/>
        </p:nvSpPr>
        <p:spPr>
          <a:xfrm>
            <a:off x="7184691" y="4858832"/>
            <a:ext cx="1174641" cy="307777"/>
          </a:xfrm>
          <a:prstGeom prst="rect">
            <a:avLst/>
          </a:prstGeom>
          <a:noFill/>
        </p:spPr>
        <p:txBody>
          <a:bodyPr wrap="square" rtlCol="0">
            <a:spAutoFit/>
          </a:bodyPr>
          <a:lstStyle/>
          <a:p>
            <a:r>
              <a:rPr lang="en-US" sz="1400" i="1" dirty="0">
                <a:solidFill>
                  <a:srgbClr val="36F402"/>
                </a:solidFill>
              </a:rPr>
              <a:t>RF activities</a:t>
            </a:r>
            <a:endParaRPr lang="en-GB" sz="1400" i="1" dirty="0">
              <a:solidFill>
                <a:srgbClr val="36F402"/>
              </a:solidFill>
            </a:endParaRPr>
          </a:p>
        </p:txBody>
      </p:sp>
      <p:cxnSp>
        <p:nvCxnSpPr>
          <p:cNvPr id="36" name="Straight Connector 35">
            <a:extLst>
              <a:ext uri="{FF2B5EF4-FFF2-40B4-BE49-F238E27FC236}">
                <a16:creationId xmlns:a16="http://schemas.microsoft.com/office/drawing/2014/main" id="{D97CB52D-2293-AC42-9D69-8F9F6CE80A60}"/>
              </a:ext>
            </a:extLst>
          </p:cNvPr>
          <p:cNvCxnSpPr/>
          <p:nvPr/>
        </p:nvCxnSpPr>
        <p:spPr>
          <a:xfrm>
            <a:off x="7388578" y="5157707"/>
            <a:ext cx="867032" cy="0"/>
          </a:xfrm>
          <a:prstGeom prst="line">
            <a:avLst/>
          </a:prstGeom>
          <a:ln>
            <a:solidFill>
              <a:srgbClr val="36F402"/>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37" name="TextBox 36">
            <a:extLst>
              <a:ext uri="{FF2B5EF4-FFF2-40B4-BE49-F238E27FC236}">
                <a16:creationId xmlns:a16="http://schemas.microsoft.com/office/drawing/2014/main" id="{1086A14A-7ABD-B745-B16C-9DC68B1BB7DD}"/>
              </a:ext>
            </a:extLst>
          </p:cNvPr>
          <p:cNvSpPr txBox="1"/>
          <p:nvPr/>
        </p:nvSpPr>
        <p:spPr>
          <a:xfrm>
            <a:off x="3219072" y="2014697"/>
            <a:ext cx="2638425" cy="307777"/>
          </a:xfrm>
          <a:prstGeom prst="rect">
            <a:avLst/>
          </a:prstGeom>
          <a:solidFill>
            <a:schemeClr val="bg1"/>
          </a:solidFill>
        </p:spPr>
        <p:txBody>
          <a:bodyPr wrap="square" rtlCol="0">
            <a:spAutoFit/>
          </a:bodyPr>
          <a:lstStyle/>
          <a:p>
            <a:pPr algn="ctr"/>
            <a:r>
              <a:rPr lang="fr-CH" sz="1400" b="1" dirty="0"/>
              <a:t>Cool down of CM4</a:t>
            </a:r>
            <a:endParaRPr lang="en-GB" sz="1400" b="1" dirty="0"/>
          </a:p>
        </p:txBody>
      </p:sp>
    </p:spTree>
    <p:extLst>
      <p:ext uri="{BB962C8B-B14F-4D97-AF65-F5344CB8AC3E}">
        <p14:creationId xmlns:p14="http://schemas.microsoft.com/office/powerpoint/2010/main" val="27740047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0" y="6469637"/>
            <a:ext cx="1238864" cy="378127"/>
          </a:xfrm>
          <a:prstGeom prst="rect">
            <a:avLst/>
          </a:prstGeom>
        </p:spPr>
      </p:pic>
      <p:sp>
        <p:nvSpPr>
          <p:cNvPr id="16" name="Title 1"/>
          <p:cNvSpPr txBox="1">
            <a:spLocks/>
          </p:cNvSpPr>
          <p:nvPr/>
        </p:nvSpPr>
        <p:spPr>
          <a:xfrm>
            <a:off x="57168" y="53079"/>
            <a:ext cx="8401032"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3600" u="sng" dirty="0" err="1"/>
              <a:t>Commissioning</a:t>
            </a:r>
            <a:r>
              <a:rPr lang="de-DE" sz="3600" u="sng" dirty="0"/>
              <a:t> </a:t>
            </a:r>
            <a:r>
              <a:rPr lang="de-DE" sz="3600" u="sng" dirty="0" err="1"/>
              <a:t>of</a:t>
            </a:r>
            <a:r>
              <a:rPr lang="de-DE" sz="3600" u="sng" dirty="0"/>
              <a:t> </a:t>
            </a:r>
            <a:r>
              <a:rPr lang="de-DE" sz="3600" u="sng" dirty="0" err="1"/>
              <a:t>cryogenics</a:t>
            </a:r>
            <a:r>
              <a:rPr lang="de-DE" sz="3600" u="sng" dirty="0"/>
              <a:t> </a:t>
            </a:r>
            <a:r>
              <a:rPr lang="de-DE" sz="3600" u="sng" dirty="0" err="1"/>
              <a:t>system</a:t>
            </a:r>
            <a:endParaRPr lang="en-US" sz="3600" u="sng" dirty="0"/>
          </a:p>
        </p:txBody>
      </p:sp>
      <p:pic>
        <p:nvPicPr>
          <p:cNvPr id="17" name="Picture 16"/>
          <p:cNvPicPr>
            <a:picLocks noChangeAspect="1"/>
          </p:cNvPicPr>
          <p:nvPr/>
        </p:nvPicPr>
        <p:blipFill>
          <a:blip r:embed="rId3"/>
          <a:stretch>
            <a:fillRect/>
          </a:stretch>
        </p:blipFill>
        <p:spPr>
          <a:xfrm>
            <a:off x="8260984" y="15810"/>
            <a:ext cx="880432" cy="878306"/>
          </a:xfrm>
          <a:prstGeom prst="rect">
            <a:avLst/>
          </a:prstGeom>
        </p:spPr>
      </p:pic>
      <p:sp>
        <p:nvSpPr>
          <p:cNvPr id="11" name="Subtitle 2">
            <a:extLst>
              <a:ext uri="{FF2B5EF4-FFF2-40B4-BE49-F238E27FC236}">
                <a16:creationId xmlns:a16="http://schemas.microsoft.com/office/drawing/2014/main" id="{3DBA7321-1D98-8842-818D-6926041596E5}"/>
              </a:ext>
            </a:extLst>
          </p:cNvPr>
          <p:cNvSpPr txBox="1">
            <a:spLocks/>
          </p:cNvSpPr>
          <p:nvPr/>
        </p:nvSpPr>
        <p:spPr>
          <a:xfrm>
            <a:off x="5410200" y="6469637"/>
            <a:ext cx="3755571" cy="37812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1200" dirty="0"/>
              <a:t>59</a:t>
            </a:r>
            <a:r>
              <a:rPr lang="en-US" sz="1200" baseline="30000" dirty="0"/>
              <a:t>th</a:t>
            </a:r>
            <a:r>
              <a:rPr lang="en-US" sz="1200" dirty="0"/>
              <a:t> Meeting of the INTC </a:t>
            </a:r>
            <a:r>
              <a:rPr lang="en-GB" sz="1200" dirty="0"/>
              <a:t>– June 27</a:t>
            </a:r>
            <a:r>
              <a:rPr lang="en-GB" sz="1200" baseline="30000" dirty="0"/>
              <a:t>th</a:t>
            </a:r>
            <a:r>
              <a:rPr lang="en-GB" sz="1200" dirty="0"/>
              <a:t> 2018</a:t>
            </a:r>
          </a:p>
        </p:txBody>
      </p:sp>
      <p:sp>
        <p:nvSpPr>
          <p:cNvPr id="38" name="Rectangle 37">
            <a:extLst>
              <a:ext uri="{FF2B5EF4-FFF2-40B4-BE49-F238E27FC236}">
                <a16:creationId xmlns:a16="http://schemas.microsoft.com/office/drawing/2014/main" id="{F555184C-30A3-7B42-9093-0246DD48E352}"/>
              </a:ext>
            </a:extLst>
          </p:cNvPr>
          <p:cNvSpPr/>
          <p:nvPr/>
        </p:nvSpPr>
        <p:spPr>
          <a:xfrm>
            <a:off x="163438" y="1540907"/>
            <a:ext cx="8842034" cy="4555093"/>
          </a:xfrm>
          <a:prstGeom prst="rect">
            <a:avLst/>
          </a:prstGeom>
        </p:spPr>
        <p:txBody>
          <a:bodyPr wrap="square">
            <a:spAutoFit/>
          </a:bodyPr>
          <a:lstStyle/>
          <a:p>
            <a:pPr marL="457200" indent="-457200">
              <a:spcBef>
                <a:spcPts val="600"/>
              </a:spcBef>
              <a:spcAft>
                <a:spcPts val="600"/>
              </a:spcAft>
              <a:buFont typeface="+mj-lt"/>
              <a:buAutoNum type="arabicPeriod" startAt="2"/>
            </a:pPr>
            <a:r>
              <a:rPr lang="fr-CH" sz="2000" dirty="0" err="1">
                <a:latin typeface="Calibri" panose="020F0502020204030204" pitchFamily="34" charset="0"/>
                <a:ea typeface="Calibri" panose="020F0502020204030204" pitchFamily="34" charset="0"/>
                <a:cs typeface="Times New Roman" panose="02020603050405020304" pitchFamily="18" charset="0"/>
              </a:rPr>
              <a:t>Static</a:t>
            </a:r>
            <a:r>
              <a:rPr lang="fr-CH" sz="2000" dirty="0">
                <a:latin typeface="Calibri" panose="020F0502020204030204" pitchFamily="34" charset="0"/>
                <a:ea typeface="Calibri" panose="020F0502020204030204" pitchFamily="34" charset="0"/>
                <a:cs typeface="Times New Roman" panose="02020603050405020304" pitchFamily="18" charset="0"/>
              </a:rPr>
              <a:t> </a:t>
            </a:r>
            <a:r>
              <a:rPr lang="fr-CH" sz="2000" dirty="0" err="1">
                <a:latin typeface="Calibri" panose="020F0502020204030204" pitchFamily="34" charset="0"/>
                <a:ea typeface="Calibri" panose="020F0502020204030204" pitchFamily="34" charset="0"/>
                <a:cs typeface="Times New Roman" panose="02020603050405020304" pitchFamily="18" charset="0"/>
              </a:rPr>
              <a:t>heat</a:t>
            </a:r>
            <a:r>
              <a:rPr lang="fr-CH" sz="2000" dirty="0">
                <a:latin typeface="Calibri" panose="020F0502020204030204" pitchFamily="34" charset="0"/>
                <a:ea typeface="Calibri" panose="020F0502020204030204" pitchFamily="34" charset="0"/>
                <a:cs typeface="Times New Roman" panose="02020603050405020304" pitchFamily="18" charset="0"/>
              </a:rPr>
              <a:t> </a:t>
            </a:r>
            <a:r>
              <a:rPr lang="fr-CH" sz="2000" dirty="0" err="1">
                <a:latin typeface="Calibri" panose="020F0502020204030204" pitchFamily="34" charset="0"/>
                <a:ea typeface="Calibri" panose="020F0502020204030204" pitchFamily="34" charset="0"/>
                <a:cs typeface="Times New Roman" panose="02020603050405020304" pitchFamily="18" charset="0"/>
              </a:rPr>
              <a:t>losses</a:t>
            </a:r>
            <a:r>
              <a:rPr lang="fr-CH" sz="2000" dirty="0">
                <a:latin typeface="Calibri" panose="020F0502020204030204" pitchFamily="34" charset="0"/>
                <a:ea typeface="Calibri" panose="020F0502020204030204" pitchFamily="34" charset="0"/>
                <a:cs typeface="Times New Roman" panose="02020603050405020304" pitchFamily="18" charset="0"/>
              </a:rPr>
              <a:t> test </a:t>
            </a:r>
            <a:r>
              <a:rPr lang="fr-CH" sz="2000" dirty="0" err="1">
                <a:latin typeface="Calibri" panose="020F0502020204030204" pitchFamily="34" charset="0"/>
                <a:ea typeface="Calibri" panose="020F0502020204030204" pitchFamily="34" charset="0"/>
                <a:cs typeface="Times New Roman" panose="02020603050405020304" pitchFamily="18" charset="0"/>
              </a:rPr>
              <a:t>performed</a:t>
            </a:r>
            <a:r>
              <a:rPr lang="fr-CH" sz="2000" dirty="0">
                <a:latin typeface="Calibri" panose="020F0502020204030204" pitchFamily="34" charset="0"/>
                <a:ea typeface="Calibri" panose="020F0502020204030204" pitchFamily="34" charset="0"/>
                <a:cs typeface="Times New Roman" panose="02020603050405020304" pitchFamily="18" charset="0"/>
              </a:rPr>
              <a:t> on all </a:t>
            </a:r>
            <a:r>
              <a:rPr lang="fr-CH" sz="2000" dirty="0" err="1">
                <a:latin typeface="Calibri" panose="020F0502020204030204" pitchFamily="34" charset="0"/>
                <a:ea typeface="Calibri" panose="020F0502020204030204" pitchFamily="34" charset="0"/>
                <a:cs typeface="Times New Roman" panose="02020603050405020304" pitchFamily="18" charset="0"/>
              </a:rPr>
              <a:t>cryomodules</a:t>
            </a:r>
            <a:r>
              <a:rPr lang="fr-CH" sz="2000" dirty="0">
                <a:latin typeface="Calibri" panose="020F0502020204030204" pitchFamily="34" charset="0"/>
                <a:ea typeface="Calibri" panose="020F0502020204030204" pitchFamily="34" charset="0"/>
                <a:cs typeface="Times New Roman" panose="02020603050405020304" pitchFamily="18" charset="0"/>
              </a:rPr>
              <a:t>. </a:t>
            </a:r>
            <a:r>
              <a:rPr lang="fr-CH" sz="2000" dirty="0" err="1">
                <a:latin typeface="Calibri" panose="020F0502020204030204" pitchFamily="34" charset="0"/>
                <a:ea typeface="Calibri" panose="020F0502020204030204" pitchFamily="34" charset="0"/>
                <a:cs typeface="Times New Roman" panose="02020603050405020304" pitchFamily="18" charset="0"/>
              </a:rPr>
              <a:t>Three</a:t>
            </a:r>
            <a:r>
              <a:rPr lang="fr-CH" sz="2000" dirty="0">
                <a:latin typeface="Calibri" panose="020F0502020204030204" pitchFamily="34" charset="0"/>
                <a:ea typeface="Calibri" panose="020F0502020204030204" pitchFamily="34" charset="0"/>
                <a:cs typeface="Times New Roman" panose="02020603050405020304" pitchFamily="18" charset="0"/>
              </a:rPr>
              <a:t> </a:t>
            </a:r>
            <a:r>
              <a:rPr lang="fr-CH" sz="2000" dirty="0" err="1">
                <a:latin typeface="Calibri" panose="020F0502020204030204" pitchFamily="34" charset="0"/>
                <a:ea typeface="Calibri" panose="020F0502020204030204" pitchFamily="34" charset="0"/>
                <a:cs typeface="Times New Roman" panose="02020603050405020304" pitchFamily="18" charset="0"/>
              </a:rPr>
              <a:t>within</a:t>
            </a:r>
            <a:r>
              <a:rPr lang="fr-CH" sz="2000" dirty="0">
                <a:latin typeface="Calibri" panose="020F0502020204030204" pitchFamily="34" charset="0"/>
                <a:ea typeface="Calibri" panose="020F0502020204030204" pitchFamily="34" charset="0"/>
                <a:cs typeface="Times New Roman" panose="02020603050405020304" pitchFamily="18" charset="0"/>
              </a:rPr>
              <a:t> </a:t>
            </a:r>
            <a:r>
              <a:rPr lang="fr-CH" sz="2000" dirty="0" err="1">
                <a:latin typeface="Calibri" panose="020F0502020204030204" pitchFamily="34" charset="0"/>
                <a:ea typeface="Calibri" panose="020F0502020204030204" pitchFamily="34" charset="0"/>
                <a:cs typeface="Times New Roman" panose="02020603050405020304" pitchFamily="18" charset="0"/>
              </a:rPr>
              <a:t>specifications</a:t>
            </a:r>
            <a:r>
              <a:rPr lang="fr-CH" sz="2000" dirty="0">
                <a:latin typeface="Calibri" panose="020F0502020204030204" pitchFamily="34" charset="0"/>
                <a:ea typeface="Calibri" panose="020F0502020204030204" pitchFamily="34" charset="0"/>
                <a:cs typeface="Times New Roman" panose="02020603050405020304" pitchFamily="18" charset="0"/>
              </a:rPr>
              <a:t>, one </a:t>
            </a:r>
            <a:r>
              <a:rPr lang="fr-CH" sz="2000" dirty="0" err="1">
                <a:latin typeface="Calibri" panose="020F0502020204030204" pitchFamily="34" charset="0"/>
                <a:ea typeface="Calibri" panose="020F0502020204030204" pitchFamily="34" charset="0"/>
                <a:cs typeface="Times New Roman" panose="02020603050405020304" pitchFamily="18" charset="0"/>
              </a:rPr>
              <a:t>with</a:t>
            </a:r>
            <a:r>
              <a:rPr lang="fr-CH" sz="2000" dirty="0">
                <a:latin typeface="Calibri" panose="020F0502020204030204" pitchFamily="34" charset="0"/>
                <a:ea typeface="Calibri" panose="020F0502020204030204" pitchFamily="34" charset="0"/>
                <a:cs typeface="Times New Roman" panose="02020603050405020304" pitchFamily="18" charset="0"/>
              </a:rPr>
              <a:t> about </a:t>
            </a:r>
            <a:r>
              <a:rPr lang="fr-CH" sz="2000" dirty="0" err="1">
                <a:latin typeface="Calibri" panose="020F0502020204030204" pitchFamily="34" charset="0"/>
                <a:ea typeface="Calibri" panose="020F0502020204030204" pitchFamily="34" charset="0"/>
                <a:cs typeface="Times New Roman" panose="02020603050405020304" pitchFamily="18" charset="0"/>
              </a:rPr>
              <a:t>three</a:t>
            </a:r>
            <a:r>
              <a:rPr lang="fr-CH" sz="2000" dirty="0">
                <a:latin typeface="Calibri" panose="020F0502020204030204" pitchFamily="34" charset="0"/>
                <a:ea typeface="Calibri" panose="020F0502020204030204" pitchFamily="34" charset="0"/>
                <a:cs typeface="Times New Roman" panose="02020603050405020304" pitchFamily="18" charset="0"/>
              </a:rPr>
              <a:t> times </a:t>
            </a:r>
            <a:r>
              <a:rPr lang="fr-CH" sz="2000" dirty="0" err="1">
                <a:latin typeface="Calibri" panose="020F0502020204030204" pitchFamily="34" charset="0"/>
                <a:ea typeface="Calibri" panose="020F0502020204030204" pitchFamily="34" charset="0"/>
                <a:cs typeface="Times New Roman" panose="02020603050405020304" pitchFamily="18" charset="0"/>
              </a:rPr>
              <a:t>higher</a:t>
            </a:r>
            <a:r>
              <a:rPr lang="fr-CH" sz="2000" dirty="0">
                <a:latin typeface="Calibri" panose="020F0502020204030204" pitchFamily="34" charset="0"/>
                <a:ea typeface="Calibri" panose="020F0502020204030204" pitchFamily="34" charset="0"/>
                <a:cs typeface="Times New Roman" panose="02020603050405020304" pitchFamily="18" charset="0"/>
              </a:rPr>
              <a:t> </a:t>
            </a:r>
            <a:r>
              <a:rPr lang="fr-CH" sz="2000" dirty="0" err="1">
                <a:latin typeface="Calibri" panose="020F0502020204030204" pitchFamily="34" charset="0"/>
                <a:ea typeface="Calibri" panose="020F0502020204030204" pitchFamily="34" charset="0"/>
                <a:cs typeface="Times New Roman" panose="02020603050405020304" pitchFamily="18" charset="0"/>
              </a:rPr>
              <a:t>static</a:t>
            </a:r>
            <a:r>
              <a:rPr lang="fr-CH" sz="2000" dirty="0">
                <a:latin typeface="Calibri" panose="020F0502020204030204" pitchFamily="34" charset="0"/>
                <a:ea typeface="Calibri" panose="020F0502020204030204" pitchFamily="34" charset="0"/>
                <a:cs typeface="Times New Roman" panose="02020603050405020304" pitchFamily="18" charset="0"/>
              </a:rPr>
              <a:t> </a:t>
            </a:r>
            <a:r>
              <a:rPr lang="fr-CH" sz="2000" dirty="0" err="1">
                <a:latin typeface="Calibri" panose="020F0502020204030204" pitchFamily="34" charset="0"/>
                <a:ea typeface="Calibri" panose="020F0502020204030204" pitchFamily="34" charset="0"/>
                <a:cs typeface="Times New Roman" panose="02020603050405020304" pitchFamily="18" charset="0"/>
              </a:rPr>
              <a:t>heat</a:t>
            </a:r>
            <a:r>
              <a:rPr lang="fr-CH" sz="2000" dirty="0">
                <a:latin typeface="Calibri" panose="020F0502020204030204" pitchFamily="34" charset="0"/>
                <a:ea typeface="Calibri" panose="020F0502020204030204" pitchFamily="34" charset="0"/>
                <a:cs typeface="Times New Roman" panose="02020603050405020304" pitchFamily="18" charset="0"/>
              </a:rPr>
              <a:t> </a:t>
            </a:r>
            <a:r>
              <a:rPr lang="fr-CH" sz="2000" dirty="0" err="1">
                <a:latin typeface="Calibri" panose="020F0502020204030204" pitchFamily="34" charset="0"/>
                <a:ea typeface="Calibri" panose="020F0502020204030204" pitchFamily="34" charset="0"/>
                <a:cs typeface="Times New Roman" panose="02020603050405020304" pitchFamily="18" charset="0"/>
              </a:rPr>
              <a:t>losses</a:t>
            </a:r>
            <a:endParaRPr lang="fr-CH"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spcBef>
                <a:spcPts val="600"/>
              </a:spcBef>
              <a:spcAft>
                <a:spcPts val="600"/>
              </a:spcAft>
              <a:buFont typeface="Arial" panose="020B0604020202020204" pitchFamily="34" charset="0"/>
              <a:buChar char="•"/>
            </a:pPr>
            <a:endParaRPr lang="fr-CH"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spcBef>
                <a:spcPts val="600"/>
              </a:spcBef>
              <a:spcAft>
                <a:spcPts val="600"/>
              </a:spcAft>
              <a:buFont typeface="Arial" panose="020B0604020202020204" pitchFamily="34" charset="0"/>
              <a:buChar char="•"/>
            </a:pPr>
            <a:endParaRPr lang="fr-CH"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spcBef>
                <a:spcPts val="600"/>
              </a:spcBef>
              <a:spcAft>
                <a:spcPts val="600"/>
              </a:spcAft>
              <a:buFont typeface="Arial" panose="020B0604020202020204" pitchFamily="34" charset="0"/>
              <a:buChar char="•"/>
            </a:pPr>
            <a:endParaRPr lang="fr-CH"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spcBef>
                <a:spcPts val="600"/>
              </a:spcBef>
              <a:spcAft>
                <a:spcPts val="600"/>
              </a:spcAft>
              <a:buFont typeface="Arial" panose="020B0604020202020204" pitchFamily="34" charset="0"/>
              <a:buChar char="•"/>
            </a:pPr>
            <a:endParaRPr lang="fr-CH" sz="2000" dirty="0">
              <a:latin typeface="Calibri" panose="020F0502020204030204" pitchFamily="34" charset="0"/>
              <a:ea typeface="Calibri" panose="020F0502020204030204" pitchFamily="34" charset="0"/>
              <a:cs typeface="Times New Roman" panose="02020603050405020304" pitchFamily="18" charset="0"/>
            </a:endParaRPr>
          </a:p>
          <a:p>
            <a:pPr marL="457200" indent="-457200">
              <a:spcBef>
                <a:spcPts val="600"/>
              </a:spcBef>
              <a:spcAft>
                <a:spcPts val="600"/>
              </a:spcAft>
              <a:buFont typeface="+mj-lt"/>
              <a:buAutoNum type="arabicPeriod" startAt="3"/>
            </a:pPr>
            <a:r>
              <a:rPr lang="fr-CH" sz="2000" dirty="0" err="1">
                <a:latin typeface="Calibri" panose="020F0502020204030204" pitchFamily="34" charset="0"/>
                <a:ea typeface="Calibri" panose="020F0502020204030204" pitchFamily="34" charset="0"/>
                <a:cs typeface="Times New Roman" panose="02020603050405020304" pitchFamily="18" charset="0"/>
              </a:rPr>
              <a:t>Tuning</a:t>
            </a:r>
            <a:r>
              <a:rPr lang="fr-CH" sz="2000" dirty="0">
                <a:latin typeface="Calibri" panose="020F0502020204030204" pitchFamily="34" charset="0"/>
                <a:ea typeface="Calibri" panose="020F0502020204030204" pitchFamily="34" charset="0"/>
                <a:cs typeface="Times New Roman" panose="02020603050405020304" pitchFamily="18" charset="0"/>
              </a:rPr>
              <a:t> of the </a:t>
            </a:r>
            <a:r>
              <a:rPr lang="fr-CH" sz="2000" dirty="0" err="1">
                <a:latin typeface="Calibri" panose="020F0502020204030204" pitchFamily="34" charset="0"/>
                <a:ea typeface="Calibri" panose="020F0502020204030204" pitchFamily="34" charset="0"/>
                <a:cs typeface="Times New Roman" panose="02020603050405020304" pitchFamily="18" charset="0"/>
              </a:rPr>
              <a:t>process</a:t>
            </a:r>
            <a:r>
              <a:rPr lang="fr-CH" sz="2000" dirty="0">
                <a:latin typeface="Calibri" panose="020F0502020204030204" pitchFamily="34" charset="0"/>
                <a:ea typeface="Calibri" panose="020F0502020204030204" pitchFamily="34" charset="0"/>
                <a:cs typeface="Times New Roman" panose="02020603050405020304" pitchFamily="18" charset="0"/>
              </a:rPr>
              <a:t> control to </a:t>
            </a:r>
            <a:r>
              <a:rPr lang="fr-CH" sz="2000" dirty="0" err="1">
                <a:latin typeface="Calibri" panose="020F0502020204030204" pitchFamily="34" charset="0"/>
                <a:ea typeface="Calibri" panose="020F0502020204030204" pitchFamily="34" charset="0"/>
                <a:cs typeface="Times New Roman" panose="02020603050405020304" pitchFamily="18" charset="0"/>
              </a:rPr>
              <a:t>limit</a:t>
            </a:r>
            <a:r>
              <a:rPr lang="fr-CH" sz="2000" dirty="0">
                <a:latin typeface="Calibri" panose="020F0502020204030204" pitchFamily="34" charset="0"/>
                <a:ea typeface="Calibri" panose="020F0502020204030204" pitchFamily="34" charset="0"/>
                <a:cs typeface="Times New Roman" panose="02020603050405020304" pitchFamily="18" charset="0"/>
              </a:rPr>
              <a:t> pressure oscillations as </a:t>
            </a:r>
            <a:r>
              <a:rPr lang="fr-CH" sz="2000" dirty="0" err="1">
                <a:latin typeface="Calibri" panose="020F0502020204030204" pitchFamily="34" charset="0"/>
                <a:ea typeface="Calibri" panose="020F0502020204030204" pitchFamily="34" charset="0"/>
                <a:cs typeface="Times New Roman" panose="02020603050405020304" pitchFamily="18" charset="0"/>
              </a:rPr>
              <a:t>much</a:t>
            </a:r>
            <a:r>
              <a:rPr lang="fr-CH" sz="2000" dirty="0">
                <a:latin typeface="Calibri" panose="020F0502020204030204" pitchFamily="34" charset="0"/>
                <a:ea typeface="Calibri" panose="020F0502020204030204" pitchFamily="34" charset="0"/>
                <a:cs typeface="Times New Roman" panose="02020603050405020304" pitchFamily="18" charset="0"/>
              </a:rPr>
              <a:t> as possible (+/- 10 mbar) : </a:t>
            </a:r>
            <a:r>
              <a:rPr lang="fr-CH" sz="2000" dirty="0" err="1">
                <a:latin typeface="Calibri" panose="020F0502020204030204" pitchFamily="34" charset="0"/>
                <a:ea typeface="Calibri" panose="020F0502020204030204" pitchFamily="34" charset="0"/>
                <a:cs typeface="Times New Roman" panose="02020603050405020304" pitchFamily="18" charset="0"/>
              </a:rPr>
              <a:t>dynamic</a:t>
            </a:r>
            <a:r>
              <a:rPr lang="fr-CH" sz="2000" dirty="0">
                <a:latin typeface="Calibri" panose="020F0502020204030204" pitchFamily="34" charset="0"/>
                <a:ea typeface="Calibri" panose="020F0502020204030204" pitchFamily="34" charset="0"/>
                <a:cs typeface="Times New Roman" panose="02020603050405020304" pitchFamily="18" charset="0"/>
              </a:rPr>
              <a:t> compensation of the RF power in </a:t>
            </a:r>
            <a:r>
              <a:rPr lang="fr-CH" sz="2000" dirty="0" err="1">
                <a:latin typeface="Calibri" panose="020F0502020204030204" pitchFamily="34" charset="0"/>
                <a:ea typeface="Calibri" panose="020F0502020204030204" pitchFamily="34" charset="0"/>
                <a:cs typeface="Times New Roman" panose="02020603050405020304" pitchFamily="18" charset="0"/>
              </a:rPr>
              <a:t>each</a:t>
            </a:r>
            <a:r>
              <a:rPr lang="fr-CH" sz="2000" dirty="0">
                <a:latin typeface="Calibri" panose="020F0502020204030204" pitchFamily="34" charset="0"/>
                <a:ea typeface="Calibri" panose="020F0502020204030204" pitchFamily="34" charset="0"/>
                <a:cs typeface="Times New Roman" panose="02020603050405020304" pitchFamily="18" charset="0"/>
              </a:rPr>
              <a:t> </a:t>
            </a:r>
            <a:r>
              <a:rPr lang="fr-CH" sz="2000" dirty="0" err="1">
                <a:latin typeface="Calibri" panose="020F0502020204030204" pitchFamily="34" charset="0"/>
                <a:ea typeface="Calibri" panose="020F0502020204030204" pitchFamily="34" charset="0"/>
                <a:cs typeface="Times New Roman" panose="02020603050405020304" pitchFamily="18" charset="0"/>
              </a:rPr>
              <a:t>cryomodule</a:t>
            </a:r>
            <a:r>
              <a:rPr lang="fr-CH" sz="2000" dirty="0">
                <a:latin typeface="Calibri" panose="020F0502020204030204" pitchFamily="34" charset="0"/>
                <a:ea typeface="Calibri" panose="020F0502020204030204" pitchFamily="34" charset="0"/>
                <a:cs typeface="Times New Roman" panose="02020603050405020304" pitchFamily="18" charset="0"/>
              </a:rPr>
              <a:t> and fine </a:t>
            </a:r>
            <a:r>
              <a:rPr lang="fr-CH" sz="2000" dirty="0" err="1">
                <a:latin typeface="Calibri" panose="020F0502020204030204" pitchFamily="34" charset="0"/>
                <a:ea typeface="Calibri" panose="020F0502020204030204" pitchFamily="34" charset="0"/>
                <a:cs typeface="Times New Roman" panose="02020603050405020304" pitchFamily="18" charset="0"/>
              </a:rPr>
              <a:t>adjustment</a:t>
            </a:r>
            <a:r>
              <a:rPr lang="fr-CH" sz="2000" dirty="0">
                <a:latin typeface="Calibri" panose="020F0502020204030204" pitchFamily="34" charset="0"/>
                <a:ea typeface="Calibri" panose="020F0502020204030204" pitchFamily="34" charset="0"/>
                <a:cs typeface="Times New Roman" panose="02020603050405020304" pitchFamily="18" charset="0"/>
              </a:rPr>
              <a:t> of PID </a:t>
            </a:r>
            <a:r>
              <a:rPr lang="fr-CH" sz="2000" dirty="0" err="1">
                <a:latin typeface="Calibri" panose="020F0502020204030204" pitchFamily="34" charset="0"/>
                <a:ea typeface="Calibri" panose="020F0502020204030204" pitchFamily="34" charset="0"/>
                <a:cs typeface="Times New Roman" panose="02020603050405020304" pitchFamily="18" charset="0"/>
              </a:rPr>
              <a:t>parameters</a:t>
            </a:r>
            <a:endParaRPr lang="fr-CH"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spcBef>
                <a:spcPts val="600"/>
              </a:spcBef>
              <a:spcAft>
                <a:spcPts val="600"/>
              </a:spcAft>
              <a:buFont typeface="Arial" panose="020B0604020202020204" pitchFamily="34" charset="0"/>
              <a:buChar char="•"/>
            </a:pPr>
            <a:endParaRPr lang="fr-CH"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spcBef>
                <a:spcPts val="600"/>
              </a:spcBef>
              <a:spcAft>
                <a:spcPts val="600"/>
              </a:spcAft>
              <a:buFont typeface="Arial" panose="020B0604020202020204" pitchFamily="34" charset="0"/>
              <a:buChar char="•"/>
            </a:pPr>
            <a:endParaRPr lang="fr-CH" sz="20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9" name="Table 38">
            <a:extLst>
              <a:ext uri="{FF2B5EF4-FFF2-40B4-BE49-F238E27FC236}">
                <a16:creationId xmlns:a16="http://schemas.microsoft.com/office/drawing/2014/main" id="{52D990F8-77CB-AC40-9789-8D934F3FF6A6}"/>
              </a:ext>
            </a:extLst>
          </p:cNvPr>
          <p:cNvGraphicFramePr>
            <a:graphicFrameLocks noGrp="1"/>
          </p:cNvGraphicFramePr>
          <p:nvPr>
            <p:extLst>
              <p:ext uri="{D42A27DB-BD31-4B8C-83A1-F6EECF244321}">
                <p14:modId xmlns:p14="http://schemas.microsoft.com/office/powerpoint/2010/main" val="2208203451"/>
              </p:ext>
            </p:extLst>
          </p:nvPr>
        </p:nvGraphicFramePr>
        <p:xfrm>
          <a:off x="520455" y="2653645"/>
          <a:ext cx="8128000" cy="1010920"/>
        </p:xfrm>
        <a:graphic>
          <a:graphicData uri="http://schemas.openxmlformats.org/drawingml/2006/table">
            <a:tbl>
              <a:tblPr firstRow="1" bandRow="1">
                <a:tableStyleId>{5C22544A-7EE6-4342-B048-85BDC9FD1C3A}</a:tableStyleId>
              </a:tblPr>
              <a:tblGrid>
                <a:gridCol w="1625600">
                  <a:extLst>
                    <a:ext uri="{9D8B030D-6E8A-4147-A177-3AD203B41FA5}">
                      <a16:colId xmlns:a16="http://schemas.microsoft.com/office/drawing/2014/main" val="2401077611"/>
                    </a:ext>
                  </a:extLst>
                </a:gridCol>
                <a:gridCol w="1625600">
                  <a:extLst>
                    <a:ext uri="{9D8B030D-6E8A-4147-A177-3AD203B41FA5}">
                      <a16:colId xmlns:a16="http://schemas.microsoft.com/office/drawing/2014/main" val="2531230487"/>
                    </a:ext>
                  </a:extLst>
                </a:gridCol>
                <a:gridCol w="1625600">
                  <a:extLst>
                    <a:ext uri="{9D8B030D-6E8A-4147-A177-3AD203B41FA5}">
                      <a16:colId xmlns:a16="http://schemas.microsoft.com/office/drawing/2014/main" val="3089571107"/>
                    </a:ext>
                  </a:extLst>
                </a:gridCol>
                <a:gridCol w="1625600">
                  <a:extLst>
                    <a:ext uri="{9D8B030D-6E8A-4147-A177-3AD203B41FA5}">
                      <a16:colId xmlns:a16="http://schemas.microsoft.com/office/drawing/2014/main" val="1907028206"/>
                    </a:ext>
                  </a:extLst>
                </a:gridCol>
                <a:gridCol w="1625600">
                  <a:extLst>
                    <a:ext uri="{9D8B030D-6E8A-4147-A177-3AD203B41FA5}">
                      <a16:colId xmlns:a16="http://schemas.microsoft.com/office/drawing/2014/main" val="4014625551"/>
                    </a:ext>
                  </a:extLst>
                </a:gridCol>
              </a:tblGrid>
              <a:tr h="370840">
                <a:tc>
                  <a:txBody>
                    <a:bodyPr/>
                    <a:lstStyle/>
                    <a:p>
                      <a:pPr algn="ctr"/>
                      <a:endParaRPr lang="en-GB" dirty="0"/>
                    </a:p>
                  </a:txBody>
                  <a:tcPr/>
                </a:tc>
                <a:tc>
                  <a:txBody>
                    <a:bodyPr/>
                    <a:lstStyle/>
                    <a:p>
                      <a:pPr algn="ctr"/>
                      <a:r>
                        <a:rPr lang="en-US" sz="1600" dirty="0">
                          <a:solidFill>
                            <a:schemeClr val="bg2">
                              <a:lumMod val="10000"/>
                            </a:schemeClr>
                          </a:solidFill>
                        </a:rPr>
                        <a:t>CM1</a:t>
                      </a:r>
                      <a:endParaRPr lang="en-GB" sz="1600" dirty="0">
                        <a:solidFill>
                          <a:schemeClr val="bg2">
                            <a:lumMod val="10000"/>
                          </a:schemeClr>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bg2">
                              <a:lumMod val="10000"/>
                            </a:schemeClr>
                          </a:solidFill>
                        </a:rPr>
                        <a:t>CM2</a:t>
                      </a:r>
                      <a:endParaRPr lang="en-GB" sz="1600" dirty="0">
                        <a:solidFill>
                          <a:schemeClr val="bg2">
                            <a:lumMod val="10000"/>
                          </a:schemeClr>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bg2">
                              <a:lumMod val="10000"/>
                            </a:schemeClr>
                          </a:solidFill>
                        </a:rPr>
                        <a:t>CM3</a:t>
                      </a:r>
                      <a:endParaRPr lang="en-GB" sz="1600" dirty="0">
                        <a:solidFill>
                          <a:schemeClr val="bg2">
                            <a:lumMod val="10000"/>
                          </a:schemeClr>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chemeClr val="bg2">
                              <a:lumMod val="10000"/>
                            </a:schemeClr>
                          </a:solidFill>
                        </a:rPr>
                        <a:t>CM4</a:t>
                      </a:r>
                      <a:endParaRPr lang="en-GB" sz="1600" dirty="0">
                        <a:solidFill>
                          <a:schemeClr val="bg2">
                            <a:lumMod val="10000"/>
                          </a:schemeClr>
                        </a:solidFill>
                      </a:endParaRPr>
                    </a:p>
                  </a:txBody>
                  <a:tcPr/>
                </a:tc>
                <a:extLst>
                  <a:ext uri="{0D108BD9-81ED-4DB2-BD59-A6C34878D82A}">
                    <a16:rowId xmlns:a16="http://schemas.microsoft.com/office/drawing/2014/main" val="1407766983"/>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He</a:t>
                      </a:r>
                      <a:r>
                        <a:rPr lang="en-US" baseline="0" dirty="0"/>
                        <a:t>at losses @ 4.5 K </a:t>
                      </a:r>
                      <a:r>
                        <a:rPr lang="en-US" dirty="0"/>
                        <a:t>[W]</a:t>
                      </a:r>
                      <a:endParaRPr lang="en-GB" dirty="0"/>
                    </a:p>
                  </a:txBody>
                  <a:tcPr anchor="ctr"/>
                </a:tc>
                <a:tc>
                  <a:txBody>
                    <a:bodyPr/>
                    <a:lstStyle/>
                    <a:p>
                      <a:pPr algn="ctr"/>
                      <a:r>
                        <a:rPr lang="en-US" dirty="0"/>
                        <a:t>8.4</a:t>
                      </a:r>
                      <a:endParaRPr lang="en-GB" dirty="0"/>
                    </a:p>
                  </a:txBody>
                  <a:tcPr anchor="ctr"/>
                </a:tc>
                <a:tc>
                  <a:txBody>
                    <a:bodyPr/>
                    <a:lstStyle/>
                    <a:p>
                      <a:pPr algn="ctr"/>
                      <a:r>
                        <a:rPr lang="en-US" dirty="0">
                          <a:solidFill>
                            <a:srgbClr val="FF0000"/>
                          </a:solidFill>
                        </a:rPr>
                        <a:t>21.1</a:t>
                      </a:r>
                      <a:endParaRPr lang="en-GB" dirty="0">
                        <a:solidFill>
                          <a:srgbClr val="FF0000"/>
                        </a:solidFill>
                      </a:endParaRPr>
                    </a:p>
                  </a:txBody>
                  <a:tcPr anchor="ctr"/>
                </a:tc>
                <a:tc>
                  <a:txBody>
                    <a:bodyPr/>
                    <a:lstStyle/>
                    <a:p>
                      <a:pPr algn="ctr"/>
                      <a:r>
                        <a:rPr lang="en-US" dirty="0"/>
                        <a:t>8.5</a:t>
                      </a:r>
                      <a:endParaRPr lang="en-GB" dirty="0"/>
                    </a:p>
                  </a:txBody>
                  <a:tcPr anchor="ctr"/>
                </a:tc>
                <a:tc>
                  <a:txBody>
                    <a:bodyPr/>
                    <a:lstStyle/>
                    <a:p>
                      <a:pPr algn="ctr"/>
                      <a:r>
                        <a:rPr lang="en-US" dirty="0"/>
                        <a:t>11.8</a:t>
                      </a:r>
                      <a:endParaRPr lang="en-GB" dirty="0"/>
                    </a:p>
                  </a:txBody>
                  <a:tcPr anchor="ctr"/>
                </a:tc>
                <a:extLst>
                  <a:ext uri="{0D108BD9-81ED-4DB2-BD59-A6C34878D82A}">
                    <a16:rowId xmlns:a16="http://schemas.microsoft.com/office/drawing/2014/main" val="3592113376"/>
                  </a:ext>
                </a:extLst>
              </a:tr>
            </a:tbl>
          </a:graphicData>
        </a:graphic>
      </p:graphicFrame>
    </p:spTree>
    <p:extLst>
      <p:ext uri="{BB962C8B-B14F-4D97-AF65-F5344CB8AC3E}">
        <p14:creationId xmlns:p14="http://schemas.microsoft.com/office/powerpoint/2010/main" val="696747465"/>
      </p:ext>
    </p:extLst>
  </p:cSld>
  <p:clrMapOvr>
    <a:masterClrMapping/>
  </p:clrMapOvr>
</p:sld>
</file>

<file path=ppt/theme/theme1.xml><?xml version="1.0" encoding="utf-8"?>
<a:theme xmlns:a="http://schemas.openxmlformats.org/drawingml/2006/main" name="CERNCobranding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CERN-cobranding_4-3</Template>
  <TotalTime>22544</TotalTime>
  <Words>1934</Words>
  <Application>Microsoft Macintosh PowerPoint</Application>
  <PresentationFormat>On-screen Show (4:3)</PresentationFormat>
  <Paragraphs>307</Paragraphs>
  <Slides>23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Andalus</vt:lpstr>
      <vt:lpstr>Arial</vt:lpstr>
      <vt:lpstr>Calibri</vt:lpstr>
      <vt:lpstr>Optima</vt:lpstr>
      <vt:lpstr>Symbol</vt:lpstr>
      <vt:lpstr>Times New Roman</vt:lpstr>
      <vt:lpstr>Wingdings</vt:lpstr>
      <vt:lpstr>CERNCobranding4-3</vt:lpstr>
      <vt:lpstr>HIE-ISOLDE Status Report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Jose Rodriguez</dc:creator>
  <cp:lastModifiedBy>Yacine Kadi</cp:lastModifiedBy>
  <cp:revision>1115</cp:revision>
  <cp:lastPrinted>2016-11-02T07:20:29Z</cp:lastPrinted>
  <dcterms:created xsi:type="dcterms:W3CDTF">2006-08-16T00:00:00Z</dcterms:created>
  <dcterms:modified xsi:type="dcterms:W3CDTF">2018-06-27T11:08:35Z</dcterms:modified>
</cp:coreProperties>
</file>