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89" r:id="rId3"/>
    <p:sldId id="286" r:id="rId4"/>
    <p:sldId id="285" r:id="rId5"/>
    <p:sldId id="260" r:id="rId6"/>
    <p:sldId id="295" r:id="rId7"/>
    <p:sldId id="296" r:id="rId8"/>
    <p:sldId id="297" r:id="rId9"/>
    <p:sldId id="299" r:id="rId10"/>
    <p:sldId id="301" r:id="rId11"/>
    <p:sldId id="303" r:id="rId12"/>
    <p:sldId id="300" r:id="rId13"/>
    <p:sldId id="293" r:id="rId14"/>
    <p:sldId id="294" r:id="rId15"/>
    <p:sldId id="257" r:id="rId16"/>
    <p:sldId id="270" r:id="rId17"/>
    <p:sldId id="258" r:id="rId18"/>
    <p:sldId id="266" r:id="rId19"/>
    <p:sldId id="290" r:id="rId20"/>
    <p:sldId id="263" r:id="rId21"/>
    <p:sldId id="268" r:id="rId22"/>
    <p:sldId id="269" r:id="rId23"/>
    <p:sldId id="273" r:id="rId24"/>
    <p:sldId id="288" r:id="rId25"/>
    <p:sldId id="291" r:id="rId26"/>
    <p:sldId id="262" r:id="rId27"/>
    <p:sldId id="283" r:id="rId28"/>
    <p:sldId id="292" r:id="rId29"/>
    <p:sldId id="264" r:id="rId30"/>
    <p:sldId id="30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6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D2E97-AEF5-4834-B506-8668A7004A2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0BA77-A965-4715-816D-C9850C1D5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9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A5AE8D1C-6A40-496D-A0B2-1A05B12A9F82}" type="slidenum">
              <a:rPr lang="en-US" altLang="en-US" smtClean="0">
                <a:latin typeface="Calibri" panose="020F0502020204030204" pitchFamily="34" charset="0"/>
              </a:rPr>
              <a:pPr/>
              <a:t>26</a:t>
            </a:fld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966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2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27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7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788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477" y="-8"/>
            <a:ext cx="10190923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904" y="1340769"/>
            <a:ext cx="10204715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71413" y="6428359"/>
            <a:ext cx="28448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391478" y="6453014"/>
            <a:ext cx="3359149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2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8534400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8000" y="1066801"/>
            <a:ext cx="10972800" cy="5135563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81713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24528"/>
            <a:ext cx="10969139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60000"/>
            <a:ext cx="10968567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4FD3-356B-455E-B6D1-E49E4D39AA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6968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5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11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27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5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0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6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4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97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32AAD-B843-4ABA-95AF-9E4FA7BE67E3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9980F-1D66-4A34-87EE-41BFF7A1B1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0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microsoft.com/office/2007/relationships/hdphoto" Target="../media/hdphoto1.wdp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INTC </a:t>
            </a:r>
            <a:r>
              <a:rPr lang="en-GB" dirty="0" smtClean="0"/>
              <a:t>Technical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Richard Catherall EN-STI-RBS</a:t>
            </a:r>
          </a:p>
          <a:p>
            <a:r>
              <a:rPr lang="en-GB" dirty="0" smtClean="0"/>
              <a:t>ISOLDE Technical Coordinator</a:t>
            </a:r>
          </a:p>
          <a:p>
            <a:r>
              <a:rPr lang="en-US" dirty="0" smtClean="0"/>
              <a:t>59</a:t>
            </a:r>
            <a:r>
              <a:rPr lang="en-US" baseline="30000" dirty="0" smtClean="0"/>
              <a:t>th</a:t>
            </a:r>
            <a:r>
              <a:rPr lang="en-US" dirty="0" smtClean="0"/>
              <a:t> INTC meeting 27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June 2018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9733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658" y="1810542"/>
            <a:ext cx="6044853" cy="3342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62225"/>
            <a:ext cx="10969139" cy="715840"/>
          </a:xfrm>
        </p:spPr>
        <p:txBody>
          <a:bodyPr>
            <a:normAutofit/>
          </a:bodyPr>
          <a:lstStyle/>
          <a:p>
            <a:r>
              <a:rPr lang="pt-PT" dirty="0" smtClean="0"/>
              <a:t>P2n Converter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42D3607-5435-43ED-8924-5F23857EF9FC}"/>
              </a:ext>
            </a:extLst>
          </p:cNvPr>
          <p:cNvGrpSpPr/>
          <p:nvPr/>
        </p:nvGrpSpPr>
        <p:grpSpPr>
          <a:xfrm>
            <a:off x="2523045" y="3163349"/>
            <a:ext cx="1724078" cy="369332"/>
            <a:chOff x="-388238" y="4683125"/>
            <a:chExt cx="1724077" cy="369333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B242E749-EE68-4CC5-A42E-A4E819EA9A5E}"/>
                </a:ext>
              </a:extLst>
            </p:cNvPr>
            <p:cNvCxnSpPr>
              <a:cxnSpLocks/>
            </p:cNvCxnSpPr>
            <p:nvPr/>
          </p:nvCxnSpPr>
          <p:spPr>
            <a:xfrm>
              <a:off x="-388238" y="5036711"/>
              <a:ext cx="172407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A699A7-F8E0-49E8-9879-F1886E4447D2}"/>
                </a:ext>
              </a:extLst>
            </p:cNvPr>
            <p:cNvSpPr txBox="1"/>
            <p:nvPr/>
          </p:nvSpPr>
          <p:spPr>
            <a:xfrm>
              <a:off x="294715" y="4683125"/>
              <a:ext cx="954107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>
                  <a:solidFill>
                    <a:srgbClr val="FF0000"/>
                  </a:solidFill>
                  <a:latin typeface="+mj-lt"/>
                </a:rPr>
                <a:t>p beam</a:t>
              </a: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288C084-4EE3-4943-B6F2-1DC129C3092F}"/>
              </a:ext>
            </a:extLst>
          </p:cNvPr>
          <p:cNvCxnSpPr>
            <a:cxnSpLocks/>
          </p:cNvCxnSpPr>
          <p:nvPr/>
        </p:nvCxnSpPr>
        <p:spPr>
          <a:xfrm>
            <a:off x="7801488" y="2345548"/>
            <a:ext cx="0" cy="2213459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3B9E090-5CEB-41CA-8301-C72E7C8F8CDE}"/>
              </a:ext>
            </a:extLst>
          </p:cNvPr>
          <p:cNvSpPr txBox="1"/>
          <p:nvPr/>
        </p:nvSpPr>
        <p:spPr>
          <a:xfrm rot="16200000">
            <a:off x="7482652" y="3142057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>
                <a:solidFill>
                  <a:srgbClr val="FF0000"/>
                </a:solidFill>
              </a:rPr>
              <a:t>51 mm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8534FE6-78A6-4642-A9E2-9BF29B7A40E5}"/>
              </a:ext>
            </a:extLst>
          </p:cNvPr>
          <p:cNvCxnSpPr>
            <a:cxnSpLocks/>
          </p:cNvCxnSpPr>
          <p:nvPr/>
        </p:nvCxnSpPr>
        <p:spPr>
          <a:xfrm>
            <a:off x="3246369" y="2338107"/>
            <a:ext cx="448060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4765719" y="1841022"/>
            <a:ext cx="129715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pt-PT" sz="2400" dirty="0">
                <a:solidFill>
                  <a:srgbClr val="FF0000"/>
                </a:solidFill>
              </a:rPr>
              <a:t>100 mm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680960" y="1"/>
            <a:ext cx="4511040" cy="1282583"/>
            <a:chOff x="3601676" y="973889"/>
            <a:chExt cx="1793284" cy="5098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51885" y="973889"/>
              <a:ext cx="1743075" cy="509868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>
              <a:off x="3601676" y="1251585"/>
              <a:ext cx="41215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 flipH="1">
            <a:off x="2062480" y="3218408"/>
            <a:ext cx="735424" cy="3579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34560" y="4175760"/>
            <a:ext cx="1259840" cy="1076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6014258" y="5133541"/>
            <a:ext cx="5965095" cy="37965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67" dirty="0"/>
              <a:t>UC</a:t>
            </a:r>
            <a:r>
              <a:rPr lang="en-US" sz="1867" baseline="-25000" dirty="0"/>
              <a:t>x</a:t>
            </a:r>
            <a:r>
              <a:rPr lang="en-US" sz="1867" dirty="0"/>
              <a:t>: new procedure has to be made for annular shape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2491659" y="1412240"/>
            <a:ext cx="2029541" cy="20929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-190467" y="1095746"/>
            <a:ext cx="2743597" cy="193918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133" u="sng" dirty="0"/>
              <a:t>W converter</a:t>
            </a:r>
          </a:p>
          <a:p>
            <a:pPr marL="232828" indent="-232828" algn="r">
              <a:buFont typeface="Arial" panose="020B0604020202020204" pitchFamily="34" charset="0"/>
              <a:buChar char="•"/>
            </a:pPr>
            <a:r>
              <a:rPr lang="en-US" sz="2400" dirty="0"/>
              <a:t>ø</a:t>
            </a:r>
            <a:r>
              <a:rPr lang="en-US" sz="1867" dirty="0"/>
              <a:t>15 mm (12 mm - standard)</a:t>
            </a:r>
          </a:p>
          <a:p>
            <a:pPr marL="232828" indent="-232828" algn="r">
              <a:buFont typeface="Arial" panose="020B0604020202020204" pitchFamily="34" charset="0"/>
              <a:buChar char="•"/>
            </a:pPr>
            <a:r>
              <a:rPr lang="en-US" sz="1867" dirty="0"/>
              <a:t>Sliced to mitigate thermal shocks</a:t>
            </a:r>
          </a:p>
          <a:p>
            <a:pPr marL="232828" indent="-232828" algn="r">
              <a:buFont typeface="Arial" panose="020B0604020202020204" pitchFamily="34" charset="0"/>
              <a:buChar char="•"/>
            </a:pPr>
            <a:r>
              <a:rPr lang="en-US" sz="1867" dirty="0"/>
              <a:t>Operated at 2000 °C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 flipV="1">
            <a:off x="6328288" y="1724459"/>
            <a:ext cx="224912" cy="1303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3293" y="1737386"/>
            <a:ext cx="3420801" cy="338396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902971" y="5428331"/>
            <a:ext cx="4721165" cy="692549"/>
            <a:chOff x="7218021" y="5684048"/>
            <a:chExt cx="4721165" cy="692549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5097" b="31797"/>
            <a:stretch/>
          </p:blipFill>
          <p:spPr bwMode="auto">
            <a:xfrm>
              <a:off x="7218021" y="5716196"/>
              <a:ext cx="4721165" cy="660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56FA32F-230D-4F70-A8FB-37794666E0E6}"/>
                </a:ext>
              </a:extLst>
            </p:cNvPr>
            <p:cNvSpPr txBox="1"/>
            <p:nvPr/>
          </p:nvSpPr>
          <p:spPr>
            <a:xfrm>
              <a:off x="8360516" y="5684048"/>
              <a:ext cx="160813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Standard UC</a:t>
              </a:r>
              <a:r>
                <a:rPr lang="en-US" sz="1200" baseline="-25000" dirty="0"/>
                <a:t>x</a:t>
              </a:r>
              <a:r>
                <a:rPr lang="en-US" sz="1200" dirty="0"/>
                <a:t> pellets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3737850" y="1267529"/>
            <a:ext cx="2880511" cy="4205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133" u="sng" dirty="0"/>
              <a:t>Graphite container</a:t>
            </a:r>
            <a:endParaRPr lang="en-US" sz="1600" u="sng" dirty="0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2042163" y="3251200"/>
            <a:ext cx="1310637" cy="3454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294460" y="3303087"/>
            <a:ext cx="1810081" cy="7487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2133" u="sng" dirty="0"/>
              <a:t>Avoid proton scattering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H="1" flipV="1">
            <a:off x="2397760" y="4572000"/>
            <a:ext cx="843280" cy="264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856FA32F-230D-4F70-A8FB-37794666E0E6}"/>
              </a:ext>
            </a:extLst>
          </p:cNvPr>
          <p:cNvSpPr txBox="1"/>
          <p:nvPr/>
        </p:nvSpPr>
        <p:spPr>
          <a:xfrm>
            <a:off x="3506" y="4331969"/>
            <a:ext cx="2743599" cy="18980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133" u="sng" dirty="0"/>
              <a:t>Thermal Shielding </a:t>
            </a:r>
          </a:p>
          <a:p>
            <a:pPr marL="232828" indent="-232828">
              <a:buFont typeface="Arial" panose="020B0604020202020204" pitchFamily="34" charset="0"/>
              <a:buChar char="•"/>
            </a:pPr>
            <a:r>
              <a:rPr lang="en-US" sz="1867" dirty="0" err="1"/>
              <a:t>Sigratherm</a:t>
            </a:r>
            <a:r>
              <a:rPr lang="en-US" sz="2133" dirty="0"/>
              <a:t>® - </a:t>
            </a:r>
            <a:br>
              <a:rPr lang="en-US" sz="2133" dirty="0"/>
            </a:br>
            <a:r>
              <a:rPr lang="en-US" sz="1867" dirty="0"/>
              <a:t>“graphite foam”</a:t>
            </a:r>
          </a:p>
          <a:p>
            <a:pPr marL="232828" indent="-232828">
              <a:buFont typeface="Arial" panose="020B0604020202020204" pitchFamily="34" charset="0"/>
              <a:buChar char="•"/>
            </a:pPr>
            <a:r>
              <a:rPr lang="en-US" sz="1867" dirty="0"/>
              <a:t>0.2 g/cm</a:t>
            </a:r>
            <a:r>
              <a:rPr lang="en-US" sz="1867" baseline="30000" dirty="0"/>
              <a:t>3</a:t>
            </a:r>
          </a:p>
          <a:p>
            <a:pPr marL="232828" indent="-232828">
              <a:buFont typeface="Arial" panose="020B0604020202020204" pitchFamily="34" charset="0"/>
              <a:buChar char="•"/>
            </a:pPr>
            <a:r>
              <a:rPr lang="en-US" sz="1867" dirty="0"/>
              <a:t>Low thermal conductivity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5577" y="5127209"/>
            <a:ext cx="2709203" cy="10579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D057AA-2AA8-44DC-B580-A88A51FC893D}"/>
              </a:ext>
            </a:extLst>
          </p:cNvPr>
          <p:cNvSpPr txBox="1"/>
          <p:nvPr/>
        </p:nvSpPr>
        <p:spPr>
          <a:xfrm>
            <a:off x="3606193" y="221291"/>
            <a:ext cx="412078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133" i="1" dirty="0"/>
              <a:t>Converter </a:t>
            </a:r>
            <a:r>
              <a:rPr lang="pt-PT" sz="2133" i="1" dirty="0" err="1"/>
              <a:t>very</a:t>
            </a:r>
            <a:r>
              <a:rPr lang="pt-PT" sz="2133" i="1" dirty="0"/>
              <a:t> </a:t>
            </a:r>
            <a:r>
              <a:rPr lang="pt-PT" sz="2133" i="1" dirty="0" err="1"/>
              <a:t>close</a:t>
            </a:r>
            <a:r>
              <a:rPr lang="pt-PT" sz="2133" i="1" dirty="0"/>
              <a:t> to </a:t>
            </a:r>
            <a:r>
              <a:rPr lang="pt-PT" sz="2133" i="1" dirty="0" err="1"/>
              <a:t>uranium</a:t>
            </a:r>
            <a:r>
              <a:rPr lang="pt-PT" sz="2133" i="1" dirty="0"/>
              <a:t> </a:t>
            </a:r>
            <a:r>
              <a:rPr lang="pt-PT" sz="2133" i="1" dirty="0" err="1"/>
              <a:t>carbide</a:t>
            </a:r>
            <a:r>
              <a:rPr lang="pt-PT" sz="2133" i="1" dirty="0"/>
              <a:t> – </a:t>
            </a:r>
            <a:r>
              <a:rPr lang="pt-PT" sz="2133" i="1" dirty="0" err="1"/>
              <a:t>high</a:t>
            </a:r>
            <a:r>
              <a:rPr lang="pt-PT" sz="2133" i="1" dirty="0"/>
              <a:t> </a:t>
            </a:r>
            <a:r>
              <a:rPr lang="pt-PT" sz="2133" i="1" dirty="0" err="1"/>
              <a:t>neutron</a:t>
            </a:r>
            <a:r>
              <a:rPr lang="pt-PT" sz="2133" i="1" dirty="0"/>
              <a:t> flux!</a:t>
            </a:r>
            <a:endParaRPr lang="en-US" sz="2133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82th ISCC Meeting | 26.JUN.2018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9812388" y="6351078"/>
            <a:ext cx="128342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J.P.Ramos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567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133743"/>
            <a:ext cx="10969139" cy="715840"/>
          </a:xfrm>
        </p:spPr>
        <p:txBody>
          <a:bodyPr>
            <a:normAutofit/>
          </a:bodyPr>
          <a:lstStyle/>
          <a:p>
            <a:r>
              <a:rPr lang="pt-PT" dirty="0"/>
              <a:t>p</a:t>
            </a:r>
            <a:r>
              <a:rPr lang="pt-PT" dirty="0" smtClean="0"/>
              <a:t>2n Challenges: beam heating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906583-96E4-447A-819F-A53999CD7C72}"/>
              </a:ext>
            </a:extLst>
          </p:cNvPr>
          <p:cNvGrpSpPr/>
          <p:nvPr/>
        </p:nvGrpSpPr>
        <p:grpSpPr>
          <a:xfrm>
            <a:off x="5371404" y="1127149"/>
            <a:ext cx="6770411" cy="4897820"/>
            <a:chOff x="958410" y="1439716"/>
            <a:chExt cx="3843502" cy="278044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CC25BAB-14A9-4477-BE08-E58B24A16D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26" b="8346"/>
            <a:stretch/>
          </p:blipFill>
          <p:spPr>
            <a:xfrm>
              <a:off x="958410" y="1439716"/>
              <a:ext cx="3843502" cy="278044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265F12-C957-45F0-831F-4AB9EABE28BC}"/>
                </a:ext>
              </a:extLst>
            </p:cNvPr>
            <p:cNvSpPr txBox="1"/>
            <p:nvPr/>
          </p:nvSpPr>
          <p:spPr>
            <a:xfrm>
              <a:off x="1940667" y="1490424"/>
              <a:ext cx="1376118" cy="1921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/>
                <a:t>No </a:t>
              </a:r>
              <a:r>
                <a:rPr lang="pt-PT" sz="1600" dirty="0" err="1"/>
                <a:t>currrent</a:t>
              </a:r>
              <a:r>
                <a:rPr lang="pt-PT" sz="1600" dirty="0"/>
                <a:t> </a:t>
              </a:r>
              <a:r>
                <a:rPr lang="pt-PT" sz="1600" dirty="0" err="1"/>
                <a:t>on</a:t>
              </a:r>
              <a:r>
                <a:rPr lang="pt-PT" sz="1600" dirty="0"/>
                <a:t> </a:t>
              </a:r>
              <a:r>
                <a:rPr lang="pt-PT" sz="1600" dirty="0" err="1"/>
                <a:t>the</a:t>
              </a:r>
              <a:r>
                <a:rPr lang="pt-PT" sz="1600" dirty="0"/>
                <a:t> target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CEBB830-9859-4880-8F00-C08D7557AE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724" y="6364446"/>
            <a:ext cx="1080267" cy="401464"/>
          </a:xfrm>
          <a:prstGeom prst="rect">
            <a:avLst/>
          </a:prstGeom>
        </p:spPr>
      </p:pic>
      <p:pic>
        <p:nvPicPr>
          <p:cNvPr id="13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628" y="6332695"/>
            <a:ext cx="1672776" cy="4779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t="683" r="114" b="824"/>
          <a:stretch/>
        </p:blipFill>
        <p:spPr>
          <a:xfrm>
            <a:off x="5437701" y="1017333"/>
            <a:ext cx="6454199" cy="48416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E265F12-C957-45F0-831F-4AB9EABE28BC}"/>
              </a:ext>
            </a:extLst>
          </p:cNvPr>
          <p:cNvSpPr txBox="1"/>
          <p:nvPr/>
        </p:nvSpPr>
        <p:spPr>
          <a:xfrm>
            <a:off x="6590370" y="1157222"/>
            <a:ext cx="2903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solidFill>
                  <a:schemeClr val="bg1"/>
                </a:solidFill>
              </a:rPr>
              <a:t>700 A (2 kW) target </a:t>
            </a:r>
            <a:r>
              <a:rPr lang="pt-PT" sz="1600" dirty="0" err="1">
                <a:solidFill>
                  <a:schemeClr val="bg1"/>
                </a:solidFill>
              </a:rPr>
              <a:t>heating</a:t>
            </a:r>
            <a:endParaRPr lang="pt-PT" sz="1600" dirty="0">
              <a:solidFill>
                <a:schemeClr val="bg1"/>
              </a:solidFill>
            </a:endParaRPr>
          </a:p>
          <a:p>
            <a:r>
              <a:rPr lang="pt-PT" sz="1600" dirty="0">
                <a:solidFill>
                  <a:schemeClr val="bg1"/>
                </a:solidFill>
              </a:rPr>
              <a:t>850 A (2.5 kW) </a:t>
            </a:r>
            <a:r>
              <a:rPr lang="pt-PT" sz="1600" dirty="0" err="1">
                <a:solidFill>
                  <a:schemeClr val="bg1"/>
                </a:solidFill>
              </a:rPr>
              <a:t>without</a:t>
            </a:r>
            <a:r>
              <a:rPr lang="pt-PT" sz="1600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beam</a:t>
            </a:r>
            <a:r>
              <a:rPr lang="pt-PT" sz="1600" dirty="0">
                <a:solidFill>
                  <a:schemeClr val="bg1"/>
                </a:solidFill>
              </a:rPr>
              <a:t> to </a:t>
            </a:r>
            <a:r>
              <a:rPr lang="pt-PT" sz="1600" dirty="0" err="1">
                <a:solidFill>
                  <a:schemeClr val="bg1"/>
                </a:solidFill>
              </a:rPr>
              <a:t>reach</a:t>
            </a:r>
            <a:r>
              <a:rPr lang="pt-PT" sz="1600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the</a:t>
            </a:r>
            <a:r>
              <a:rPr lang="pt-PT" sz="1600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same</a:t>
            </a:r>
            <a:r>
              <a:rPr lang="pt-PT" sz="1600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temp</a:t>
            </a:r>
            <a:r>
              <a:rPr lang="pt-PT" sz="1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270637" y="1157222"/>
            <a:ext cx="1996804" cy="112261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algn="ctr">
              <a:buNone/>
            </a:pPr>
            <a:r>
              <a:rPr lang="pt-PT" sz="1467" dirty="0">
                <a:solidFill>
                  <a:schemeClr val="bg1"/>
                </a:solidFill>
              </a:rPr>
              <a:t>ANSYS </a:t>
            </a:r>
            <a:r>
              <a:rPr lang="pt-PT" sz="1467" dirty="0" err="1">
                <a:solidFill>
                  <a:schemeClr val="bg1"/>
                </a:solidFill>
              </a:rPr>
              <a:t>Thermoelectrical</a:t>
            </a:r>
            <a:r>
              <a:rPr lang="pt-PT" sz="1467" dirty="0">
                <a:solidFill>
                  <a:schemeClr val="bg1"/>
                </a:solidFill>
              </a:rPr>
              <a:t> </a:t>
            </a:r>
            <a:r>
              <a:rPr lang="pt-PT" sz="1467" dirty="0" err="1">
                <a:solidFill>
                  <a:schemeClr val="bg1"/>
                </a:solidFill>
              </a:rPr>
              <a:t>simulations</a:t>
            </a:r>
            <a:r>
              <a:rPr lang="pt-PT" sz="1467" dirty="0">
                <a:solidFill>
                  <a:schemeClr val="bg1"/>
                </a:solidFill>
              </a:rPr>
              <a:t> + </a:t>
            </a:r>
            <a:r>
              <a:rPr lang="pt-PT" sz="1467" dirty="0" err="1">
                <a:solidFill>
                  <a:schemeClr val="bg1"/>
                </a:solidFill>
              </a:rPr>
              <a:t>beam</a:t>
            </a:r>
            <a:r>
              <a:rPr lang="pt-PT" sz="1467" dirty="0">
                <a:solidFill>
                  <a:schemeClr val="bg1"/>
                </a:solidFill>
              </a:rPr>
              <a:t> </a:t>
            </a:r>
            <a:r>
              <a:rPr lang="pt-PT" sz="1467" dirty="0" err="1">
                <a:solidFill>
                  <a:schemeClr val="bg1"/>
                </a:solidFill>
              </a:rPr>
              <a:t>power</a:t>
            </a:r>
            <a:r>
              <a:rPr lang="pt-PT" sz="1467" dirty="0">
                <a:solidFill>
                  <a:schemeClr val="bg1"/>
                </a:solidFill>
              </a:rPr>
              <a:t> </a:t>
            </a:r>
            <a:r>
              <a:rPr lang="pt-PT" sz="1467" dirty="0" err="1">
                <a:solidFill>
                  <a:schemeClr val="bg1"/>
                </a:solidFill>
              </a:rPr>
              <a:t>deposition</a:t>
            </a:r>
            <a:endParaRPr lang="pt-PT" sz="1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3484" y="4544328"/>
            <a:ext cx="3224987" cy="6669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67" b="1" dirty="0"/>
              <a:t>First spallation source to be operated at +2000 °C</a:t>
            </a:r>
          </a:p>
        </p:txBody>
      </p:sp>
      <p:pic>
        <p:nvPicPr>
          <p:cNvPr id="17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01" t="40717" r="12010" b="8570"/>
          <a:stretch/>
        </p:blipFill>
        <p:spPr>
          <a:xfrm>
            <a:off x="261742" y="859789"/>
            <a:ext cx="4445052" cy="2395167"/>
          </a:xfr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" t="7065" r="4885" b="24792"/>
          <a:stretch/>
        </p:blipFill>
        <p:spPr>
          <a:xfrm>
            <a:off x="259193" y="3406211"/>
            <a:ext cx="4447601" cy="24470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474692" y="3176011"/>
            <a:ext cx="2634173" cy="6669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67" b="1" dirty="0"/>
              <a:t>2150 °C have been reached in the target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S.Rothe | 82th ISCC Meeting | 26.JUN.2018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812388" y="6351078"/>
            <a:ext cx="128342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J.P.Ramos</a:t>
            </a:r>
            <a:endParaRPr lang="en-GB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688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0717" y="259226"/>
            <a:ext cx="10969139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Yield Database</a:t>
            </a:r>
            <a:endParaRPr lang="en-GB" dirty="0"/>
          </a:p>
        </p:txBody>
      </p:sp>
      <p:sp>
        <p:nvSpPr>
          <p:cNvPr id="179" name="TextBox 33"/>
          <p:cNvSpPr txBox="1"/>
          <p:nvPr/>
        </p:nvSpPr>
        <p:spPr>
          <a:xfrm>
            <a:off x="428625" y="774197"/>
            <a:ext cx="6047923" cy="360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Status and new developments</a:t>
            </a:r>
            <a:endParaRPr kumimoji="0" lang="en-US" sz="1600" b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37319"/>
          <a:stretch/>
        </p:blipFill>
        <p:spPr>
          <a:xfrm>
            <a:off x="5977735" y="4149520"/>
            <a:ext cx="5642992" cy="18398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93" name="TextBox 33"/>
          <p:cNvSpPr txBox="1"/>
          <p:nvPr/>
        </p:nvSpPr>
        <p:spPr>
          <a:xfrm>
            <a:off x="6663308" y="518349"/>
            <a:ext cx="5642992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C377B"/>
                </a:solidFill>
                <a:latin typeface="Arial"/>
              </a:rPr>
              <a:t>A new application for fast yield insertion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sz="1600" b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Yields of this year all entered in database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Web interface needs minor adjustments to</a:t>
            </a:r>
            <a:r>
              <a:rPr kumimoji="0" lang="en-US" sz="1600" b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avoid confusion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srgbClr val="0C377B"/>
              </a:solidFill>
              <a:latin typeface="Arial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sz="1600" b="1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Issues to tackle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- Reliability of CERN webserver not yet fully satisfactory</a:t>
            </a:r>
            <a:endParaRPr kumimoji="0" lang="en-US" sz="1600" b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176" y="2878020"/>
            <a:ext cx="4529256" cy="18989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6" name="TextBox 33"/>
          <p:cNvSpPr txBox="1"/>
          <p:nvPr/>
        </p:nvSpPr>
        <p:spPr>
          <a:xfrm>
            <a:off x="410717" y="1414220"/>
            <a:ext cx="6047923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0C377B"/>
                </a:solidFill>
                <a:latin typeface="Arial"/>
              </a:rPr>
              <a:t>Summer student (Andreas Molander) working on: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300" dirty="0" smtClean="0">
              <a:solidFill>
                <a:srgbClr val="0C377B"/>
              </a:solidFill>
              <a:latin typeface="Arial"/>
            </a:endParaRP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Presentation of in-target yields for all ISOLDE target materials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Extended search functions in the database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Yield predictions / extrapolations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of </a:t>
            </a:r>
            <a:r>
              <a:rPr kumimoji="0" lang="en-US" sz="16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</a:t>
            </a:r>
            <a:r>
              <a: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-Data</a:t>
            </a:r>
          </a:p>
          <a:p>
            <a:pPr marL="285750" indent="-28575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…</a:t>
            </a:r>
            <a:endParaRPr kumimoji="0" lang="en-US" sz="1600" b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231" y="3614157"/>
            <a:ext cx="4714875" cy="23256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84234" y="6385695"/>
            <a:ext cx="94128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J.Ballof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 smtClean="0">
                <a:solidFill>
                  <a:srgbClr val="729FCF"/>
                </a:solidFill>
              </a:rPr>
              <a:t>V. Fedosseev</a:t>
            </a:r>
            <a:endParaRPr lang="en-US" altLang="en-US" dirty="0" smtClean="0">
              <a:solidFill>
                <a:srgbClr val="729FCF"/>
              </a:solidFill>
            </a:endParaRPr>
          </a:p>
        </p:txBody>
      </p:sp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981201" y="223839"/>
            <a:ext cx="8226425" cy="835025"/>
          </a:xfrm>
        </p:spPr>
        <p:txBody>
          <a:bodyPr/>
          <a:lstStyle/>
          <a:p>
            <a:r>
              <a:rPr lang="en-GB" altLang="en-US" smtClean="0"/>
              <a:t>New RILIS pump laser</a:t>
            </a:r>
          </a:p>
        </p:txBody>
      </p:sp>
      <p:pic>
        <p:nvPicPr>
          <p:cNvPr id="12292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14" y="4006850"/>
            <a:ext cx="3011487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888" y="781050"/>
            <a:ext cx="33337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Content Placeholder 2"/>
          <p:cNvSpPr>
            <a:spLocks noGrp="1"/>
          </p:cNvSpPr>
          <p:nvPr>
            <p:ph idx="4294967295"/>
          </p:nvPr>
        </p:nvSpPr>
        <p:spPr>
          <a:xfrm>
            <a:off x="1885951" y="1077914"/>
            <a:ext cx="4772025" cy="3533775"/>
          </a:xfrm>
        </p:spPr>
        <p:txBody>
          <a:bodyPr/>
          <a:lstStyle/>
          <a:p>
            <a:r>
              <a:rPr lang="de-DE" altLang="en-US" smtClean="0">
                <a:solidFill>
                  <a:srgbClr val="636363"/>
                </a:solidFill>
                <a:sym typeface="Wingdings" panose="05000000000000000000" pitchFamily="2" charset="2"/>
              </a:rPr>
              <a:t>New DPSS laser </a:t>
            </a:r>
            <a:r>
              <a:rPr lang="de-DE" altLang="en-US" b="1" smtClean="0">
                <a:solidFill>
                  <a:srgbClr val="636363"/>
                </a:solidFill>
                <a:sym typeface="Wingdings" panose="05000000000000000000" pitchFamily="2" charset="2"/>
              </a:rPr>
              <a:t>Innolas Nanio </a:t>
            </a:r>
            <a:r>
              <a:rPr lang="de-DE" altLang="en-US" smtClean="0">
                <a:solidFill>
                  <a:srgbClr val="636363"/>
                </a:solidFill>
                <a:sym typeface="Wingdings" panose="05000000000000000000" pitchFamily="2" charset="2"/>
              </a:rPr>
              <a:t>for Ti:Sa pumping and other applications</a:t>
            </a:r>
          </a:p>
          <a:p>
            <a:pPr lvl="1"/>
            <a:r>
              <a:rPr lang="de-DE" altLang="en-US" sz="1600">
                <a:solidFill>
                  <a:srgbClr val="636363"/>
                </a:solidFill>
                <a:sym typeface="Wingdings" panose="05000000000000000000" pitchFamily="2" charset="2"/>
              </a:rPr>
              <a:t>TEM00 – mode</a:t>
            </a:r>
          </a:p>
          <a:p>
            <a:pPr lvl="1"/>
            <a:r>
              <a:rPr lang="de-DE" altLang="en-US" sz="1600">
                <a:solidFill>
                  <a:srgbClr val="636363"/>
                </a:solidFill>
                <a:sym typeface="Wingdings" panose="05000000000000000000" pitchFamily="2" charset="2"/>
              </a:rPr>
              <a:t>18W outpout @ 10kHz pulse rate, 30ns pulse length</a:t>
            </a:r>
          </a:p>
          <a:p>
            <a:r>
              <a:rPr lang="de-DE" altLang="en-US" sz="1900">
                <a:solidFill>
                  <a:srgbClr val="636363"/>
                </a:solidFill>
                <a:sym typeface="Wingdings" panose="05000000000000000000" pitchFamily="2" charset="2"/>
              </a:rPr>
              <a:t>Simpler cooling mechanism  decreased risk for chiller failures</a:t>
            </a:r>
          </a:p>
          <a:p>
            <a:r>
              <a:rPr lang="de-DE" altLang="en-US" sz="1900">
                <a:solidFill>
                  <a:srgbClr val="636363"/>
                </a:solidFill>
                <a:sym typeface="Wingdings" panose="05000000000000000000" pitchFamily="2" charset="2"/>
              </a:rPr>
              <a:t>Proposed laser for CERN-MEDICIS (Tender underway)</a:t>
            </a:r>
          </a:p>
        </p:txBody>
      </p:sp>
      <p:pic>
        <p:nvPicPr>
          <p:cNvPr id="12295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4672807"/>
            <a:ext cx="2805113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Rectangle 1"/>
          <p:cNvSpPr>
            <a:spLocks noChangeArrowheads="1"/>
          </p:cNvSpPr>
          <p:nvPr/>
        </p:nvSpPr>
        <p:spPr bwMode="auto">
          <a:xfrm>
            <a:off x="6753225" y="3084514"/>
            <a:ext cx="3786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de-DE" altLang="en-US" b="1">
                <a:solidFill>
                  <a:srgbClr val="636363"/>
                </a:solidFill>
                <a:sym typeface="Wingdings" panose="05000000000000000000" pitchFamily="2" charset="2"/>
              </a:rPr>
              <a:t>Ti:Sapphire pumping test:</a:t>
            </a:r>
            <a:endParaRPr lang="de-DE" altLang="en-US">
              <a:solidFill>
                <a:srgbClr val="636363"/>
              </a:solidFill>
              <a:sym typeface="Wingdings" panose="05000000000000000000" pitchFamily="2" charset="2"/>
            </a:endParaRPr>
          </a:p>
          <a:p>
            <a:r>
              <a:rPr lang="de-DE" altLang="en-US">
                <a:solidFill>
                  <a:srgbClr val="636363"/>
                </a:solidFill>
                <a:sym typeface="Wingdings" panose="05000000000000000000" pitchFamily="2" charset="2"/>
              </a:rPr>
              <a:t>Increased efficiency: </a:t>
            </a:r>
          </a:p>
          <a:p>
            <a:r>
              <a:rPr lang="de-DE" altLang="en-US">
                <a:solidFill>
                  <a:srgbClr val="636363"/>
                </a:solidFill>
                <a:sym typeface="Wingdings" panose="05000000000000000000" pitchFamily="2" charset="2"/>
              </a:rPr>
              <a:t>lasing at &lt;5W pump power</a:t>
            </a:r>
          </a:p>
        </p:txBody>
      </p:sp>
      <p:sp>
        <p:nvSpPr>
          <p:cNvPr id="12297" name="Rectangle 2"/>
          <p:cNvSpPr>
            <a:spLocks noChangeArrowheads="1"/>
          </p:cNvSpPr>
          <p:nvPr/>
        </p:nvSpPr>
        <p:spPr bwMode="auto">
          <a:xfrm>
            <a:off x="4691063" y="4325938"/>
            <a:ext cx="1801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de-DE" altLang="en-US">
                <a:solidFill>
                  <a:srgbClr val="636363"/>
                </a:solidFill>
                <a:sym typeface="Wingdings" panose="05000000000000000000" pitchFamily="2" charset="2"/>
              </a:rPr>
              <a:t>Demonstrated to be effective for non-resonant ionization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>
            <a:off x="1697039" y="4347370"/>
            <a:ext cx="3130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de-DE" altLang="en-US" b="1" dirty="0">
                <a:solidFill>
                  <a:srgbClr val="636363"/>
                </a:solidFill>
                <a:sym typeface="Wingdings" panose="05000000000000000000" pitchFamily="2" charset="2"/>
              </a:rPr>
              <a:t>Non-resonant ionization test:</a:t>
            </a:r>
            <a:endParaRPr lang="en-GB" altLang="en-US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1117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19"/>
          <p:cNvSpPr txBox="1">
            <a:spLocks noChangeArrowheads="1"/>
          </p:cNvSpPr>
          <p:nvPr/>
        </p:nvSpPr>
        <p:spPr bwMode="auto">
          <a:xfrm>
            <a:off x="1287464" y="180977"/>
            <a:ext cx="8988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2400" b="1" dirty="0">
                <a:solidFill>
                  <a:srgbClr val="0C377B"/>
                </a:solidFill>
                <a:ea typeface="Ubuntu Light"/>
                <a:cs typeface="Ubuntu Light"/>
              </a:rPr>
              <a:t>1</a:t>
            </a:r>
            <a:r>
              <a:rPr lang="en-GB" altLang="en-US" sz="2400" b="1" baseline="30000" dirty="0">
                <a:solidFill>
                  <a:srgbClr val="0C377B"/>
                </a:solidFill>
                <a:ea typeface="Ubuntu Light"/>
                <a:cs typeface="Ubuntu Light"/>
              </a:rPr>
              <a:t>St</a:t>
            </a:r>
            <a:r>
              <a:rPr lang="en-GB" altLang="en-US" sz="2400" b="1" dirty="0">
                <a:solidFill>
                  <a:srgbClr val="0C377B"/>
                </a:solidFill>
                <a:ea typeface="Ubuntu Light"/>
                <a:cs typeface="Ubuntu Light"/>
              </a:rPr>
              <a:t> Demonstration of Doppler-free RILIS ionization at ISOLDE</a:t>
            </a:r>
          </a:p>
        </p:txBody>
      </p:sp>
      <p:pic>
        <p:nvPicPr>
          <p:cNvPr id="13316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6" t="21805" b="8888"/>
          <a:stretch>
            <a:fillRect/>
          </a:stretch>
        </p:blipFill>
        <p:spPr bwMode="auto">
          <a:xfrm>
            <a:off x="6097588" y="3489325"/>
            <a:ext cx="2506662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17" t="37003"/>
          <a:stretch>
            <a:fillRect/>
          </a:stretch>
        </p:blipFill>
        <p:spPr bwMode="auto">
          <a:xfrm>
            <a:off x="8604251" y="4595813"/>
            <a:ext cx="183991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43"/>
          <a:stretch>
            <a:fillRect/>
          </a:stretch>
        </p:blipFill>
        <p:spPr bwMode="auto">
          <a:xfrm>
            <a:off x="1636713" y="3463926"/>
            <a:ext cx="43942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1" y="1125538"/>
            <a:ext cx="5160963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Box 3"/>
          <p:cNvSpPr txBox="1">
            <a:spLocks noChangeArrowheads="1"/>
          </p:cNvSpPr>
          <p:nvPr/>
        </p:nvSpPr>
        <p:spPr bwMode="auto">
          <a:xfrm>
            <a:off x="2232026" y="3463925"/>
            <a:ext cx="2651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/>
              <a:t>March 2018, Rb ionization</a:t>
            </a:r>
          </a:p>
        </p:txBody>
      </p:sp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3773489" y="4313238"/>
            <a:ext cx="13096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GB" altLang="en-US" sz="1600">
                <a:solidFill>
                  <a:srgbClr val="FF0000"/>
                </a:solidFill>
              </a:rPr>
              <a:t>Doppler-free </a:t>
            </a:r>
          </a:p>
          <a:p>
            <a:pPr algn="ctr"/>
            <a:r>
              <a:rPr lang="en-GB" altLang="en-US" sz="1600">
                <a:solidFill>
                  <a:srgbClr val="FF0000"/>
                </a:solidFill>
              </a:rPr>
              <a:t>peaks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64722" y="3967566"/>
            <a:ext cx="517670" cy="3448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915987" y="3976536"/>
            <a:ext cx="512058" cy="3359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24" name="TextBox 17"/>
          <p:cNvSpPr txBox="1">
            <a:spLocks noChangeArrowheads="1"/>
          </p:cNvSpPr>
          <p:nvPr/>
        </p:nvSpPr>
        <p:spPr bwMode="auto">
          <a:xfrm>
            <a:off x="8604251" y="3444875"/>
            <a:ext cx="1831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/>
              <a:t>Miniature </a:t>
            </a:r>
          </a:p>
          <a:p>
            <a:r>
              <a:rPr lang="en-GB" altLang="en-US"/>
              <a:t>Ti:Sapphire ring </a:t>
            </a:r>
          </a:p>
          <a:p>
            <a:r>
              <a:rPr lang="en-GB" altLang="en-US"/>
              <a:t>cavity amplifier</a:t>
            </a:r>
          </a:p>
          <a:p>
            <a:r>
              <a:rPr lang="en-GB" altLang="en-US"/>
              <a:t> now operational </a:t>
            </a:r>
          </a:p>
        </p:txBody>
      </p:sp>
      <p:sp>
        <p:nvSpPr>
          <p:cNvPr id="13325" name="TextBox 19"/>
          <p:cNvSpPr txBox="1">
            <a:spLocks noChangeArrowheads="1"/>
          </p:cNvSpPr>
          <p:nvPr/>
        </p:nvSpPr>
        <p:spPr bwMode="auto">
          <a:xfrm>
            <a:off x="6773863" y="2155826"/>
            <a:ext cx="3662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400"/>
              <a:t>1) High-resolution laser spectroscopy for nuclear physics studies </a:t>
            </a:r>
          </a:p>
        </p:txBody>
      </p:sp>
      <p:sp>
        <p:nvSpPr>
          <p:cNvPr id="13326" name="TextBox 20"/>
          <p:cNvSpPr txBox="1">
            <a:spLocks noChangeArrowheads="1"/>
          </p:cNvSpPr>
          <p:nvPr/>
        </p:nvSpPr>
        <p:spPr bwMode="auto">
          <a:xfrm>
            <a:off x="6781800" y="2644776"/>
            <a:ext cx="4040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400"/>
              <a:t>2) Enhanced selectivity </a:t>
            </a:r>
            <a:r>
              <a:rPr lang="mr-IN" altLang="en-US" sz="1400"/>
              <a:t>–</a:t>
            </a:r>
            <a:r>
              <a:rPr lang="en-GB" altLang="en-US" sz="1400"/>
              <a:t> isomer selective ionization</a:t>
            </a:r>
          </a:p>
        </p:txBody>
      </p:sp>
      <p:sp>
        <p:nvSpPr>
          <p:cNvPr id="13327" name="TextBox 21"/>
          <p:cNvSpPr txBox="1">
            <a:spLocks noChangeArrowheads="1"/>
          </p:cNvSpPr>
          <p:nvPr/>
        </p:nvSpPr>
        <p:spPr bwMode="auto">
          <a:xfrm>
            <a:off x="6781800" y="2952751"/>
            <a:ext cx="4040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400"/>
              <a:t>3) Laser ionization of non-metals</a:t>
            </a:r>
            <a:endParaRPr lang="en-GB" altLang="en-US" sz="1400"/>
          </a:p>
        </p:txBody>
      </p:sp>
      <p:sp>
        <p:nvSpPr>
          <p:cNvPr id="13328" name="TextBox 22"/>
          <p:cNvSpPr txBox="1">
            <a:spLocks noChangeArrowheads="1"/>
          </p:cNvSpPr>
          <p:nvPr/>
        </p:nvSpPr>
        <p:spPr bwMode="auto">
          <a:xfrm>
            <a:off x="6773863" y="1306514"/>
            <a:ext cx="36623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400"/>
              <a:t>Main objective-</a:t>
            </a:r>
          </a:p>
          <a:p>
            <a:r>
              <a:rPr lang="en-GB" altLang="en-US" sz="1400"/>
              <a:t>Use pulse-amplified single-mode narrow linewidth laser to make RILIS capable of:</a:t>
            </a:r>
          </a:p>
        </p:txBody>
      </p:sp>
      <p:sp>
        <p:nvSpPr>
          <p:cNvPr id="13329" name="TextBox 19"/>
          <p:cNvSpPr txBox="1">
            <a:spLocks noChangeArrowheads="1"/>
          </p:cNvSpPr>
          <p:nvPr/>
        </p:nvSpPr>
        <p:spPr bwMode="auto">
          <a:xfrm>
            <a:off x="7104063" y="5980114"/>
            <a:ext cx="3340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i="1"/>
              <a:t>PhD study of Katerina Chrysalidis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 smtClean="0">
                <a:solidFill>
                  <a:srgbClr val="729FCF"/>
                </a:solidFill>
              </a:rPr>
              <a:t>V. Fedosseev</a:t>
            </a:r>
            <a:endParaRPr lang="en-US" altLang="en-US" dirty="0" smtClean="0">
              <a:solidFill>
                <a:srgbClr val="729FCF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53600" y="208193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4521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Recent developments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Start up 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Tape station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HT upgrade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Target Development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RILIS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/>
              <a:t>Long Shutdown 2</a:t>
            </a:r>
          </a:p>
          <a:p>
            <a:pPr lvl="1"/>
            <a:r>
              <a:rPr lang="en-GB" dirty="0" smtClean="0"/>
              <a:t>Activities postponed</a:t>
            </a:r>
          </a:p>
          <a:p>
            <a:pPr lvl="1"/>
            <a:r>
              <a:rPr lang="en-GB" dirty="0" smtClean="0"/>
              <a:t>Target area</a:t>
            </a:r>
          </a:p>
          <a:p>
            <a:pPr lvl="2"/>
            <a:r>
              <a:rPr lang="en-GB" dirty="0" smtClean="0"/>
              <a:t>Frontend replacement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ISOLDE Hall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Separator upgrades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REX – HIE-ISOLDE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Building 179</a:t>
            </a:r>
          </a:p>
          <a:p>
            <a:pPr lvl="2"/>
            <a:r>
              <a:rPr lang="en-GB" dirty="0" err="1" smtClean="0">
                <a:solidFill>
                  <a:schemeClr val="bg1">
                    <a:lumMod val="75000"/>
                  </a:schemeClr>
                </a:solidFill>
              </a:rPr>
              <a:t>Nanolab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construction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Overall Planning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193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 postponed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ISOLDE hall beam line re-alignment</a:t>
            </a:r>
          </a:p>
          <a:p>
            <a:pPr lvl="1"/>
            <a:r>
              <a:rPr lang="en-GB" dirty="0" smtClean="0"/>
              <a:t>Decision by ISCC to postpone this activity. Risk analysis revealed that start-up in 2020 could be jeopardized.</a:t>
            </a:r>
          </a:p>
          <a:p>
            <a:pPr lvl="1"/>
            <a:r>
              <a:rPr lang="en-GB" dirty="0" smtClean="0"/>
              <a:t>Verification of alignment to be done.</a:t>
            </a:r>
            <a:endParaRPr lang="en-US" dirty="0" smtClean="0"/>
          </a:p>
          <a:p>
            <a:r>
              <a:rPr lang="en-GB" dirty="0" smtClean="0"/>
              <a:t>Replacement of beam line power supplies</a:t>
            </a:r>
          </a:p>
          <a:p>
            <a:pPr lvl="1"/>
            <a:r>
              <a:rPr lang="en-GB" dirty="0" smtClean="0"/>
              <a:t>Not foreseen during LS2</a:t>
            </a:r>
          </a:p>
          <a:p>
            <a:pPr lvl="1"/>
            <a:r>
              <a:rPr lang="en-GB" dirty="0" smtClean="0"/>
              <a:t>Cables and interlocks to be verified.</a:t>
            </a:r>
          </a:p>
          <a:p>
            <a:r>
              <a:rPr lang="en-GB" dirty="0" smtClean="0"/>
              <a:t>Ventilation controls upgrade</a:t>
            </a:r>
          </a:p>
          <a:p>
            <a:pPr lvl="1"/>
            <a:r>
              <a:rPr lang="en-GB" dirty="0" smtClean="0"/>
              <a:t>Budget available only in 2023</a:t>
            </a:r>
          </a:p>
          <a:p>
            <a:pPr lvl="1"/>
            <a:r>
              <a:rPr lang="en-GB" dirty="0" smtClean="0"/>
              <a:t>Might be possible during 2022-2023 YETS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724" y="4086389"/>
            <a:ext cx="4671034" cy="222551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48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Area: Frontend replacement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The two existing Frontends (GPS &amp; HRS) will come to the end of their expected lifetime during the LS2 period.</a:t>
            </a:r>
          </a:p>
          <a:p>
            <a:r>
              <a:rPr lang="en-GB" sz="2000" dirty="0"/>
              <a:t>LS2 will provide a significant cool down period to minimise collective dose rates.</a:t>
            </a:r>
          </a:p>
          <a:p>
            <a:r>
              <a:rPr lang="en-GB" sz="2000" dirty="0"/>
              <a:t>The opportunity will be taken to improve on design features and upgrades</a:t>
            </a:r>
          </a:p>
          <a:p>
            <a:pPr lvl="1"/>
            <a:r>
              <a:rPr lang="en-GB" sz="2000" dirty="0"/>
              <a:t>Beam instrumentation</a:t>
            </a:r>
          </a:p>
          <a:p>
            <a:pPr lvl="1"/>
            <a:r>
              <a:rPr lang="en-GB" sz="2000" dirty="0"/>
              <a:t>Extraction electrode </a:t>
            </a:r>
            <a:r>
              <a:rPr lang="en-GB" sz="2000" dirty="0" smtClean="0"/>
              <a:t>mechanics</a:t>
            </a:r>
            <a:endParaRPr lang="en-GB" sz="2000" dirty="0"/>
          </a:p>
          <a:p>
            <a:pPr lvl="1"/>
            <a:r>
              <a:rPr lang="en-GB" sz="2000" dirty="0"/>
              <a:t>Local cable replacement</a:t>
            </a:r>
          </a:p>
          <a:p>
            <a:pPr lvl="1"/>
            <a:r>
              <a:rPr lang="en-GB" sz="2000" dirty="0"/>
              <a:t>Beam line </a:t>
            </a:r>
            <a:r>
              <a:rPr lang="en-GB" sz="2000" dirty="0" smtClean="0"/>
              <a:t>modification</a:t>
            </a:r>
            <a:endParaRPr lang="en-GB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8970246" y="3376108"/>
            <a:ext cx="2989555" cy="3158776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98957" y="6356351"/>
            <a:ext cx="5681967" cy="365125"/>
          </a:xfrm>
        </p:spPr>
        <p:txBody>
          <a:bodyPr/>
          <a:lstStyle/>
          <a:p>
            <a:r>
              <a:rPr lang="en-US" dirty="0" smtClean="0"/>
              <a:t>R. Catherall EN-STI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4960" y="4226560"/>
            <a:ext cx="46012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Main groups </a:t>
            </a:r>
            <a:r>
              <a:rPr lang="fr-FR" dirty="0" err="1" smtClean="0"/>
              <a:t>involved</a:t>
            </a:r>
            <a:r>
              <a:rPr lang="fr-FR" dirty="0" smtClean="0"/>
              <a:t>:</a:t>
            </a:r>
          </a:p>
          <a:p>
            <a:r>
              <a:rPr lang="fr-FR" dirty="0" smtClean="0"/>
              <a:t>EN-STI-RBS/ECE</a:t>
            </a:r>
            <a:endParaRPr lang="en-US" dirty="0"/>
          </a:p>
          <a:p>
            <a:r>
              <a:rPr lang="fr-FR" dirty="0"/>
              <a:t>TE-VSC</a:t>
            </a:r>
            <a:endParaRPr lang="en-US" dirty="0"/>
          </a:p>
          <a:p>
            <a:r>
              <a:rPr lang="fr-FR" dirty="0"/>
              <a:t>EN-SU</a:t>
            </a:r>
            <a:endParaRPr lang="en-US" dirty="0"/>
          </a:p>
          <a:p>
            <a:r>
              <a:rPr lang="fr-FR" dirty="0"/>
              <a:t>TE-EPC</a:t>
            </a:r>
            <a:endParaRPr lang="en-US" dirty="0"/>
          </a:p>
          <a:p>
            <a:r>
              <a:rPr lang="fr-FR" dirty="0" smtClean="0"/>
              <a:t>DGS-RP</a:t>
            </a:r>
          </a:p>
          <a:p>
            <a:r>
              <a:rPr lang="fr-FR" dirty="0" err="1" smtClean="0"/>
              <a:t>Assembly</a:t>
            </a:r>
            <a:r>
              <a:rPr lang="fr-FR" dirty="0" smtClean="0"/>
              <a:t> and installation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mainly</a:t>
            </a:r>
            <a:r>
              <a:rPr lang="fr-FR" dirty="0" smtClean="0"/>
              <a:t> by</a:t>
            </a:r>
          </a:p>
          <a:p>
            <a:r>
              <a:rPr lang="fr-FR" dirty="0" smtClean="0"/>
              <a:t>EN-STI-RBS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45097" y="4226560"/>
            <a:ext cx="31285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Projection</a:t>
            </a:r>
          </a:p>
          <a:p>
            <a:r>
              <a:rPr lang="en-GB" dirty="0" smtClean="0"/>
              <a:t>2018: procurement &amp; assembly</a:t>
            </a:r>
          </a:p>
          <a:p>
            <a:r>
              <a:rPr lang="en-GB" dirty="0" smtClean="0"/>
              <a:t>Q4 2019: testing</a:t>
            </a:r>
          </a:p>
          <a:p>
            <a:r>
              <a:rPr lang="en-GB" dirty="0" smtClean="0"/>
              <a:t>Q2-Q3 2019: installation</a:t>
            </a:r>
          </a:p>
          <a:p>
            <a:r>
              <a:rPr lang="en-GB" dirty="0" smtClean="0"/>
              <a:t>Q3 2020 - commissioning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7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07978"/>
            <a:ext cx="8226854" cy="715840"/>
          </a:xfrm>
        </p:spPr>
        <p:txBody>
          <a:bodyPr>
            <a:normAutofit/>
          </a:bodyPr>
          <a:lstStyle/>
          <a:p>
            <a:r>
              <a:rPr lang="en-US" sz="2400" b="1" dirty="0"/>
              <a:t>FRONTEND 10 &amp; 11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4914" y="895184"/>
            <a:ext cx="48052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FRONTEND 10&amp;11 modifications</a:t>
            </a:r>
            <a:r>
              <a:rPr lang="en-US" sz="14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 </a:t>
            </a:r>
            <a:r>
              <a:rPr lang="en-US" sz="1400" b="1" dirty="0"/>
              <a:t>XY120 Vacuum vessel - Extension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XY Deflectors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Faraday Cup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SEM Grid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Coupling 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New metal seals piston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Cable Tray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Aluminium</a:t>
            </a:r>
            <a:r>
              <a:rPr lang="en-US" sz="1400" dirty="0"/>
              <a:t> Conductors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Improved layout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FRONTEND Chassis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Extended chassis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Improved stability/Weight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Faraday Cage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Removal of XY120 Vacuum </a:t>
            </a:r>
            <a:r>
              <a:rPr lang="en-US" sz="1400" dirty="0" smtClean="0"/>
              <a:t>Vessel</a:t>
            </a:r>
            <a:endParaRPr lang="en-US" sz="14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2033" y="923818"/>
            <a:ext cx="2082965" cy="2252063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55" name="TextBox 54"/>
          <p:cNvSpPr txBox="1"/>
          <p:nvPr/>
        </p:nvSpPr>
        <p:spPr>
          <a:xfrm>
            <a:off x="674914" y="4675203"/>
            <a:ext cx="34163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Manufacturing/Assembly</a:t>
            </a:r>
            <a:endParaRPr lang="en-US" sz="1400" b="1" dirty="0"/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Complex pieces and vacuum components ordered 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Finalizing orders of small components (June 2018).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Assembly to begin August 2018 in 3/R-035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Testing in October/November 2018 on OFFLINE </a:t>
            </a:r>
            <a:r>
              <a:rPr lang="en-US" sz="1400" dirty="0" smtClean="0"/>
              <a:t>2</a:t>
            </a:r>
            <a:endParaRPr lang="en-US" sz="1400" dirty="0"/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4914" y="5121820"/>
            <a:ext cx="3950345" cy="146812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105" y="1118862"/>
            <a:ext cx="5243014" cy="3566469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8790957" y="4812243"/>
            <a:ext cx="2456974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In Development</a:t>
            </a: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Aluminium </a:t>
            </a:r>
            <a:r>
              <a:rPr lang="en-GB" sz="1600" dirty="0" smtClean="0"/>
              <a:t>flexible Conductors</a:t>
            </a:r>
            <a:endParaRPr lang="en-GB" sz="1600" dirty="0"/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FRONTEND Removal System</a:t>
            </a:r>
          </a:p>
          <a:p>
            <a:pPr marL="171450" indent="-171450">
              <a:lnSpc>
                <a:spcPts val="15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Metal Seal Piston</a:t>
            </a: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208054" y="6456627"/>
            <a:ext cx="139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Cruikshank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76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Recent developments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Start up 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Tape station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HT upgrade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Target Development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RILIS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Long Shutdown 2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Activities postponed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Target area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Frontend replacement</a:t>
            </a:r>
          </a:p>
          <a:p>
            <a:pPr lvl="1"/>
            <a:r>
              <a:rPr lang="en-GB" dirty="0" smtClean="0"/>
              <a:t>ISOLDE Hall</a:t>
            </a:r>
          </a:p>
          <a:p>
            <a:pPr lvl="2"/>
            <a:r>
              <a:rPr lang="en-GB" dirty="0" smtClean="0"/>
              <a:t>Separator upgrades</a:t>
            </a:r>
          </a:p>
          <a:p>
            <a:pPr lvl="2"/>
            <a:r>
              <a:rPr lang="en-GB" dirty="0" smtClean="0"/>
              <a:t>REX – HIE-ISOLDE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Building 179</a:t>
            </a:r>
          </a:p>
          <a:p>
            <a:pPr lvl="2"/>
            <a:r>
              <a:rPr lang="en-GB" dirty="0" err="1" smtClean="0">
                <a:solidFill>
                  <a:schemeClr val="bg1">
                    <a:lumMod val="75000"/>
                  </a:schemeClr>
                </a:solidFill>
              </a:rPr>
              <a:t>Nanolab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construction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Overall Planning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9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Recent developments</a:t>
            </a:r>
          </a:p>
          <a:p>
            <a:pPr lvl="1"/>
            <a:r>
              <a:rPr lang="en-GB" dirty="0" smtClean="0"/>
              <a:t>Start up </a:t>
            </a:r>
          </a:p>
          <a:p>
            <a:pPr lvl="1"/>
            <a:r>
              <a:rPr lang="en-GB" dirty="0" smtClean="0"/>
              <a:t>Tape station</a:t>
            </a:r>
          </a:p>
          <a:p>
            <a:pPr lvl="1"/>
            <a:r>
              <a:rPr lang="en-GB" dirty="0" smtClean="0"/>
              <a:t>HT </a:t>
            </a:r>
            <a:r>
              <a:rPr lang="en-GB" dirty="0" smtClean="0"/>
              <a:t>upgrade</a:t>
            </a:r>
          </a:p>
          <a:p>
            <a:pPr lvl="1"/>
            <a:r>
              <a:rPr lang="en-GB" dirty="0" smtClean="0"/>
              <a:t>Target Development</a:t>
            </a:r>
          </a:p>
          <a:p>
            <a:pPr lvl="1"/>
            <a:r>
              <a:rPr lang="en-GB" dirty="0" smtClean="0"/>
              <a:t>RILIS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Long Shutdown 2</a:t>
            </a:r>
          </a:p>
          <a:p>
            <a:pPr lvl="1"/>
            <a:r>
              <a:rPr lang="en-GB" dirty="0" smtClean="0"/>
              <a:t>Activities postponed</a:t>
            </a:r>
          </a:p>
          <a:p>
            <a:pPr lvl="1"/>
            <a:r>
              <a:rPr lang="en-GB" dirty="0" smtClean="0"/>
              <a:t>Target area</a:t>
            </a:r>
          </a:p>
          <a:p>
            <a:pPr lvl="2"/>
            <a:r>
              <a:rPr lang="en-GB" dirty="0" smtClean="0"/>
              <a:t>Frontend replacement</a:t>
            </a:r>
          </a:p>
          <a:p>
            <a:pPr lvl="1"/>
            <a:r>
              <a:rPr lang="en-GB" dirty="0" smtClean="0"/>
              <a:t>ISOLDE Hall</a:t>
            </a:r>
          </a:p>
          <a:p>
            <a:pPr lvl="2"/>
            <a:r>
              <a:rPr lang="en-GB" dirty="0" smtClean="0"/>
              <a:t>Scanner and FC upgrade</a:t>
            </a:r>
          </a:p>
          <a:p>
            <a:pPr lvl="2"/>
            <a:r>
              <a:rPr lang="en-GB" dirty="0" smtClean="0"/>
              <a:t>HT upgrade</a:t>
            </a:r>
          </a:p>
          <a:p>
            <a:pPr lvl="2"/>
            <a:r>
              <a:rPr lang="en-GB" dirty="0" smtClean="0"/>
              <a:t>Slits</a:t>
            </a:r>
          </a:p>
          <a:p>
            <a:pPr lvl="2"/>
            <a:r>
              <a:rPr lang="en-GB" dirty="0" smtClean="0"/>
              <a:t>REX</a:t>
            </a:r>
          </a:p>
          <a:p>
            <a:pPr lvl="2"/>
            <a:r>
              <a:rPr lang="en-GB" dirty="0" smtClean="0"/>
              <a:t>HIE-ISOLDE</a:t>
            </a:r>
          </a:p>
          <a:p>
            <a:pPr lvl="1"/>
            <a:r>
              <a:rPr lang="en-GB" dirty="0" smtClean="0"/>
              <a:t>Building 179</a:t>
            </a:r>
          </a:p>
          <a:p>
            <a:pPr lvl="2"/>
            <a:r>
              <a:rPr lang="en-GB" dirty="0" err="1" smtClean="0"/>
              <a:t>Nanolab</a:t>
            </a:r>
            <a:r>
              <a:rPr lang="en-GB" dirty="0" smtClean="0"/>
              <a:t> construction</a:t>
            </a:r>
          </a:p>
          <a:p>
            <a:pPr lvl="1"/>
            <a:r>
              <a:rPr lang="en-GB" dirty="0" smtClean="0"/>
              <a:t>Overall Planning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18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Hall: Separator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Mechanical slits on HRS</a:t>
            </a:r>
          </a:p>
          <a:p>
            <a:pPr lvl="1"/>
            <a:r>
              <a:rPr lang="en-GB" dirty="0" smtClean="0"/>
              <a:t>Revise the mechanics (EN-STI-RBS)</a:t>
            </a:r>
          </a:p>
          <a:p>
            <a:r>
              <a:rPr lang="en-GB" dirty="0" smtClean="0"/>
              <a:t>Replacement of flexible compressed air lines</a:t>
            </a:r>
          </a:p>
          <a:p>
            <a:r>
              <a:rPr lang="en-GB" dirty="0" smtClean="0"/>
              <a:t>Installation of Fast Tape Station in CA0 beam line</a:t>
            </a:r>
          </a:p>
          <a:p>
            <a:r>
              <a:rPr lang="en-GB" dirty="0" smtClean="0"/>
              <a:t>Target and ion source gas system to be refurbished</a:t>
            </a:r>
          </a:p>
          <a:p>
            <a:r>
              <a:rPr lang="en-GB" dirty="0" smtClean="0"/>
              <a:t>Beam gate controls in ICR</a:t>
            </a:r>
            <a:endParaRPr lang="en-US" dirty="0" smtClean="0"/>
          </a:p>
          <a:p>
            <a:r>
              <a:rPr lang="en-GB" dirty="0" smtClean="0"/>
              <a:t>Beam diagnostics</a:t>
            </a:r>
          </a:p>
          <a:p>
            <a:pPr lvl="1"/>
            <a:r>
              <a:rPr lang="en-GB" dirty="0" smtClean="0"/>
              <a:t>BE-BI group to procure 20 FC/scanner units by Q1 2019</a:t>
            </a:r>
          </a:p>
          <a:p>
            <a:pPr lvl="1"/>
            <a:r>
              <a:rPr lang="en-GB" dirty="0" smtClean="0"/>
              <a:t>Also new scanner units for the separators are under procurement</a:t>
            </a:r>
          </a:p>
          <a:p>
            <a:pPr lvl="1"/>
            <a:r>
              <a:rPr lang="en-GB" dirty="0" smtClean="0"/>
              <a:t>To be installed in Q2 – Q4 in 2019</a:t>
            </a:r>
          </a:p>
          <a:p>
            <a:r>
              <a:rPr lang="en-GB" dirty="0" smtClean="0"/>
              <a:t>N2 supply line for experiments</a:t>
            </a:r>
          </a:p>
          <a:p>
            <a:r>
              <a:rPr lang="en-GB" dirty="0" smtClean="0"/>
              <a:t>CRIS platform integration and installation?</a:t>
            </a:r>
          </a:p>
          <a:p>
            <a:r>
              <a:rPr lang="en-GB" dirty="0" smtClean="0"/>
              <a:t>Installation of second HT modulator…?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91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7"/>
          <p:cNvSpPr>
            <a:spLocks noChangeArrowheads="1"/>
          </p:cNvSpPr>
          <p:nvPr/>
        </p:nvSpPr>
        <p:spPr bwMode="auto">
          <a:xfrm>
            <a:off x="1905000" y="1282838"/>
            <a:ext cx="8229600" cy="457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Design and install a new cooling system for IH structure (beyond LRF team capacity: external resources are required)</a:t>
            </a:r>
          </a:p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90kW </a:t>
            </a:r>
            <a:r>
              <a:rPr lang="en-US" dirty="0" err="1"/>
              <a:t>Bertronix</a:t>
            </a:r>
            <a:r>
              <a:rPr lang="en-US" dirty="0"/>
              <a:t> amplifiers: profound status evaluation</a:t>
            </a:r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Disassemble one amplifier</a:t>
            </a:r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Define the strategy for the others and execute</a:t>
            </a:r>
          </a:p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Purchase of two 101MHz 5kW solid-state amplifiers</a:t>
            </a:r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One to be used to supply the </a:t>
            </a:r>
            <a:r>
              <a:rPr lang="en-US" dirty="0" err="1"/>
              <a:t>Buncher</a:t>
            </a:r>
            <a:endParaRPr lang="en-US" dirty="0"/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One spare 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33493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REX/HIE-ISOLDE: RF List </a:t>
            </a:r>
            <a:r>
              <a:rPr lang="en-US" sz="3600" dirty="0"/>
              <a:t>of activities (I) 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23657" y="6313714"/>
            <a:ext cx="4330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Luca Timeo, Suitbert Ramberger (BE-RF-LRF)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525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7"/>
          <p:cNvSpPr>
            <a:spLocks noChangeArrowheads="1"/>
          </p:cNvSpPr>
          <p:nvPr/>
        </p:nvSpPr>
        <p:spPr bwMode="auto">
          <a:xfrm>
            <a:off x="1905000" y="1282838"/>
            <a:ext cx="8229600" cy="457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Consolidate the 202MHz Dressler solid-state amplifier used as tube amplifier pre-driver (obsolescence of some strategical components)</a:t>
            </a:r>
          </a:p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Develop new FESA 3 classes for remote control of power amplifiers</a:t>
            </a:r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Implement the automatic ramp-up of the equipment after “reset”</a:t>
            </a:r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Improve the monitoring/logging (e.g., critical interlocks, tube gain)</a:t>
            </a:r>
          </a:p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Replace the optical links in the power amplifiers</a:t>
            </a:r>
          </a:p>
          <a:p>
            <a:pPr marL="742950" lvl="1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Consolidate the “Measurements Units”</a:t>
            </a:r>
          </a:p>
          <a:p>
            <a:pPr marL="285750" indent="-285750">
              <a:lnSpc>
                <a:spcPts val="2100"/>
              </a:lnSpc>
              <a:spcBef>
                <a:spcPts val="1200"/>
              </a:spcBef>
              <a:spcAft>
                <a:spcPts val="1200"/>
              </a:spcAft>
              <a:buClr>
                <a:srgbClr val="013469"/>
              </a:buClr>
              <a:buSzPct val="95000"/>
              <a:buFont typeface="Wingdings" panose="05000000000000000000" pitchFamily="2" charset="2"/>
              <a:buChar char="§"/>
            </a:pPr>
            <a:r>
              <a:rPr lang="en-US" dirty="0"/>
              <a:t>Replace Grid1 and Grid2 </a:t>
            </a:r>
            <a:r>
              <a:rPr lang="en-US" dirty="0" err="1"/>
              <a:t>variacs</a:t>
            </a:r>
            <a:r>
              <a:rPr lang="en-US" dirty="0"/>
              <a:t> with solid state modules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33493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REX/HIE-ISOLDE: RF </a:t>
            </a:r>
            <a:r>
              <a:rPr lang="en-US" sz="3600" dirty="0" smtClean="0"/>
              <a:t>List </a:t>
            </a:r>
            <a:r>
              <a:rPr lang="en-US" sz="3600" dirty="0"/>
              <a:t>of activities (II) 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79371" y="6564086"/>
            <a:ext cx="4330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Luca Timeo, Suitbert Ramberger (BE-RF-LRF)</a:t>
            </a: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8563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2371" y="-8"/>
            <a:ext cx="9548125" cy="980736"/>
          </a:xfrm>
        </p:spPr>
        <p:txBody>
          <a:bodyPr>
            <a:normAutofit/>
          </a:bodyPr>
          <a:lstStyle/>
          <a:p>
            <a:r>
              <a:rPr lang="en-GB" sz="2200" dirty="0"/>
              <a:t>Request </a:t>
            </a:r>
            <a:r>
              <a:rPr lang="en-GB" sz="2200" dirty="0" smtClean="0"/>
              <a:t>for </a:t>
            </a:r>
            <a:r>
              <a:rPr lang="en-GB" sz="2200" b="1" dirty="0" smtClean="0"/>
              <a:t>3 </a:t>
            </a:r>
            <a:r>
              <a:rPr lang="en-GB" sz="2200" b="1" dirty="0"/>
              <a:t>beam diagnostic boxes </a:t>
            </a:r>
            <a:r>
              <a:rPr lang="en-GB" sz="2200" dirty="0" smtClean="0"/>
              <a:t>&amp; </a:t>
            </a:r>
            <a:r>
              <a:rPr lang="en-GB" sz="2200" b="1" dirty="0" smtClean="0"/>
              <a:t>2 </a:t>
            </a:r>
            <a:r>
              <a:rPr lang="en-GB" sz="2200" b="1" dirty="0" err="1"/>
              <a:t>steerers</a:t>
            </a:r>
            <a:r>
              <a:rPr lang="en-GB" sz="2200" b="1" dirty="0"/>
              <a:t> </a:t>
            </a:r>
            <a:r>
              <a:rPr lang="en-GB" sz="2200" dirty="0" smtClean="0"/>
              <a:t>between </a:t>
            </a:r>
            <a:r>
              <a:rPr lang="en-GB" sz="2200" dirty="0"/>
              <a:t>REX and HIE-ISOLDE</a:t>
            </a:r>
            <a:endParaRPr lang="fr-FR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S. Mataguez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61176" y="5616310"/>
            <a:ext cx="902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Meetings </a:t>
            </a:r>
            <a:r>
              <a:rPr lang="en-GB" sz="1600" dirty="0" err="1"/>
              <a:t>indico</a:t>
            </a:r>
            <a:r>
              <a:rPr lang="en-GB" sz="1600" dirty="0"/>
              <a:t> 9995 and Activity declared in PLAN ID 11617.</a:t>
            </a:r>
          </a:p>
          <a:p>
            <a:r>
              <a:rPr lang="en-GB" sz="1600" dirty="0"/>
              <a:t>ECR will be written in July and circulated for comments and approvals at the end of summer</a:t>
            </a:r>
          </a:p>
          <a:p>
            <a:r>
              <a:rPr lang="en-GB" dirty="0"/>
              <a:t> 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1498736" y="1007694"/>
            <a:ext cx="9029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Around 20% of beam is lost between the REX separator and the HIE-ISOLDE LINAC </a:t>
            </a:r>
            <a:endParaRPr lang="fr-FR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737" y="1617121"/>
            <a:ext cx="7688680" cy="2069795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602288" y="2752721"/>
            <a:ext cx="67053" cy="248745"/>
          </a:xfrm>
          <a:prstGeom prst="straightConnector1">
            <a:avLst/>
          </a:prstGeom>
          <a:ln>
            <a:solidFill>
              <a:srgbClr val="EB24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971263" y="2328176"/>
            <a:ext cx="199297" cy="384788"/>
          </a:xfrm>
          <a:prstGeom prst="straightConnector1">
            <a:avLst/>
          </a:prstGeom>
          <a:ln>
            <a:solidFill>
              <a:srgbClr val="EB24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780427" y="2155305"/>
            <a:ext cx="244651" cy="231657"/>
          </a:xfrm>
          <a:prstGeom prst="straightConnector1">
            <a:avLst/>
          </a:prstGeom>
          <a:ln>
            <a:solidFill>
              <a:srgbClr val="EB240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67756" y="1721122"/>
            <a:ext cx="831367" cy="1685116"/>
          </a:xfrm>
          <a:prstGeom prst="rect">
            <a:avLst/>
          </a:prstGeom>
        </p:spPr>
      </p:pic>
      <p:cxnSp>
        <p:nvCxnSpPr>
          <p:cNvPr id="11" name="Straight Connector 10"/>
          <p:cNvCxnSpPr>
            <a:stCxn id="10" idx="3"/>
          </p:cNvCxnSpPr>
          <p:nvPr/>
        </p:nvCxnSpPr>
        <p:spPr>
          <a:xfrm>
            <a:off x="2799123" y="2563680"/>
            <a:ext cx="819151" cy="205192"/>
          </a:xfrm>
          <a:prstGeom prst="line">
            <a:avLst/>
          </a:prstGeom>
          <a:ln>
            <a:solidFill>
              <a:srgbClr val="EB24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91574" y="1349647"/>
            <a:ext cx="722224" cy="13706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4926" y="1322716"/>
            <a:ext cx="682072" cy="11975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5909" y="3653367"/>
            <a:ext cx="9029700" cy="2047875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30035" y="20857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102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HIE- ISOLDE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Cryogenics</a:t>
            </a:r>
          </a:p>
          <a:p>
            <a:pPr lvl="1"/>
            <a:r>
              <a:rPr lang="en-US" dirty="0"/>
              <a:t>Preventive maintenance of the cryogenic system including major overhauling of rotating </a:t>
            </a:r>
            <a:r>
              <a:rPr lang="en-US" dirty="0" smtClean="0"/>
              <a:t>machinery</a:t>
            </a:r>
          </a:p>
          <a:p>
            <a:pPr lvl="1"/>
            <a:r>
              <a:rPr lang="en-US" dirty="0" err="1"/>
              <a:t>Cryo</a:t>
            </a:r>
            <a:r>
              <a:rPr lang="en-US" dirty="0"/>
              <a:t> operation: Setup of the automatic controls for transient </a:t>
            </a:r>
            <a:r>
              <a:rPr lang="en-US" dirty="0" smtClean="0"/>
              <a:t>modes</a:t>
            </a:r>
          </a:p>
          <a:p>
            <a:r>
              <a:rPr lang="en-US" dirty="0"/>
              <a:t>Installation of fixed radiation monitors for each CM (4x) in the HIE tunnel connected to the monitoring system in the </a:t>
            </a:r>
            <a:r>
              <a:rPr lang="en-US" dirty="0" smtClean="0"/>
              <a:t>ICR</a:t>
            </a:r>
          </a:p>
          <a:p>
            <a:r>
              <a:rPr lang="en-GB" dirty="0" smtClean="0"/>
              <a:t>HIE-LINAC</a:t>
            </a:r>
          </a:p>
          <a:p>
            <a:pPr lvl="1"/>
            <a:r>
              <a:rPr lang="en-GB" dirty="0" smtClean="0"/>
              <a:t>Possible repair of CM 4</a:t>
            </a:r>
          </a:p>
          <a:p>
            <a:pPr lvl="2"/>
            <a:r>
              <a:rPr lang="en-GB" dirty="0" smtClean="0"/>
              <a:t>RF coupler issue on cavity 3 of CM4</a:t>
            </a:r>
          </a:p>
          <a:p>
            <a:pPr marL="914400" lvl="2" indent="0">
              <a:buNone/>
            </a:pPr>
            <a:endParaRPr lang="en-GB" sz="1600" dirty="0" smtClean="0"/>
          </a:p>
          <a:p>
            <a:pPr lvl="1"/>
            <a:r>
              <a:rPr lang="en-GB" sz="2200" dirty="0" smtClean="0"/>
              <a:t>W. Venturini investigating the possibility of repairs during LS2</a:t>
            </a:r>
          </a:p>
          <a:p>
            <a:pPr lvl="1"/>
            <a:r>
              <a:rPr lang="en-GB" sz="2200" dirty="0" smtClean="0"/>
              <a:t>E. Siesling has provided a planning for the removal of CM4 straight after the last physics run this year</a:t>
            </a:r>
            <a:endParaRPr lang="en-US" sz="2200" dirty="0"/>
          </a:p>
          <a:p>
            <a:pPr lvl="3"/>
            <a:endParaRPr lang="en-US" sz="1600" dirty="0"/>
          </a:p>
          <a:p>
            <a:pPr marL="1371600" lvl="3" indent="0">
              <a:buNone/>
            </a:pPr>
            <a:endParaRPr lang="en-US" sz="1600" dirty="0"/>
          </a:p>
          <a:p>
            <a:pPr marL="285750" indent="-285750">
              <a:buFontTx/>
              <a:buChar char="-"/>
            </a:pPr>
            <a:endParaRPr lang="en-US" sz="1800" dirty="0"/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5665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Recent developments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Start up 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Tape station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HT upgrade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Target Development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RILIS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Long Shutdown 2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Activities postponed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Target area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Frontend replacement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ISOLDE Hall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Separator upgrades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REX – HIE-ISOLDE</a:t>
            </a:r>
          </a:p>
          <a:p>
            <a:pPr lvl="1"/>
            <a:r>
              <a:rPr lang="en-GB" dirty="0" smtClean="0"/>
              <a:t>Building 179</a:t>
            </a:r>
          </a:p>
          <a:p>
            <a:pPr lvl="2"/>
            <a:r>
              <a:rPr lang="en-GB" dirty="0" err="1" smtClean="0"/>
              <a:t>Nanolab</a:t>
            </a:r>
            <a:r>
              <a:rPr lang="en-GB" dirty="0" smtClean="0"/>
              <a:t> construction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Overall Planning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970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altLang="en-US" dirty="0" err="1" smtClean="0">
                <a:cs typeface="Ubuntu Light" charset="0"/>
              </a:rPr>
              <a:t>Layout</a:t>
            </a:r>
            <a:r>
              <a:rPr lang="fr-CH" altLang="en-US" dirty="0" smtClean="0">
                <a:cs typeface="Ubuntu Light" charset="0"/>
              </a:rPr>
              <a:t> of the Class A Extension (nano-</a:t>
            </a:r>
            <a:r>
              <a:rPr lang="fr-CH" altLang="en-US" dirty="0" err="1" smtClean="0">
                <a:cs typeface="Ubuntu Light" charset="0"/>
              </a:rPr>
              <a:t>lab</a:t>
            </a:r>
            <a:r>
              <a:rPr lang="fr-CH" altLang="en-US" dirty="0" smtClean="0">
                <a:cs typeface="Ubuntu Light" charset="0"/>
              </a:rPr>
              <a:t>)</a:t>
            </a:r>
            <a:endParaRPr lang="en-GB" altLang="en-US" dirty="0" smtClean="0">
              <a:cs typeface="Ubuntu Light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72A6F5-D425-9246-8605-6579987624BE}"/>
              </a:ext>
            </a:extLst>
          </p:cNvPr>
          <p:cNvSpPr txBox="1"/>
          <p:nvPr/>
        </p:nvSpPr>
        <p:spPr>
          <a:xfrm>
            <a:off x="1034143" y="1300162"/>
            <a:ext cx="319337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2857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Produce actinide </a:t>
            </a:r>
            <a:r>
              <a:rPr lang="en-GB" sz="1800" dirty="0" err="1"/>
              <a:t>nano</a:t>
            </a:r>
            <a:r>
              <a:rPr lang="en-GB" sz="1800" dirty="0"/>
              <a:t> materials targets by having a  laboratory equipped for Uranium Nano target production</a:t>
            </a:r>
            <a:r>
              <a:rPr lang="en-US" altLang="en-US" sz="1800" dirty="0"/>
              <a:t> </a:t>
            </a:r>
          </a:p>
          <a:p>
            <a:pPr marL="0" indent="0">
              <a:defRPr/>
            </a:pPr>
            <a:r>
              <a:rPr lang="en-US" altLang="en-US" sz="1800" dirty="0"/>
              <a:t>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Provide a safe working environment for the manipulation of actinide </a:t>
            </a:r>
            <a:r>
              <a:rPr lang="en-US" altLang="en-US" sz="1800" dirty="0" err="1"/>
              <a:t>nano</a:t>
            </a:r>
            <a:r>
              <a:rPr lang="en-US" altLang="en-US" sz="1800" dirty="0"/>
              <a:t>-materials - confinement</a:t>
            </a:r>
          </a:p>
          <a:p>
            <a:pPr marL="0" indent="0">
              <a:defRPr/>
            </a:pP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Having a  specific laboratory equipped for the validation of the oxidation process (target dismantling)</a:t>
            </a:r>
          </a:p>
          <a:p>
            <a:pPr marL="0" indent="0">
              <a:defRPr/>
            </a:pPr>
            <a:endParaRPr lang="en-US" altLang="en-US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Move the buffer area and increase its capacity</a:t>
            </a:r>
            <a:endParaRPr lang="en-US" alt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4423456" y="1376364"/>
            <a:ext cx="6291262" cy="4791075"/>
            <a:chOff x="4291013" y="1147764"/>
            <a:chExt cx="6291262" cy="4791075"/>
          </a:xfrm>
        </p:grpSpPr>
        <p:pic>
          <p:nvPicPr>
            <p:cNvPr id="18434" name="Picture 1" descr="image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604" y="1243604"/>
              <a:ext cx="5653087" cy="463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435" name="Group 8"/>
            <p:cNvGrpSpPr>
              <a:grpSpLocks/>
            </p:cNvGrpSpPr>
            <p:nvPr/>
          </p:nvGrpSpPr>
          <p:grpSpPr bwMode="auto">
            <a:xfrm>
              <a:off x="4291013" y="1147764"/>
              <a:ext cx="6291262" cy="4791075"/>
              <a:chOff x="2767013" y="1147629"/>
              <a:chExt cx="6291262" cy="4791521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909A9F36-5447-0F4E-8C5D-4C0899AE1AE1}"/>
                  </a:ext>
                </a:extLst>
              </p:cNvPr>
              <p:cNvSpPr/>
              <p:nvPr/>
            </p:nvSpPr>
            <p:spPr>
              <a:xfrm>
                <a:off x="2830947" y="1166853"/>
                <a:ext cx="4464793" cy="4772297"/>
              </a:xfrm>
              <a:prstGeom prst="rect">
                <a:avLst/>
              </a:prstGeom>
              <a:noFill/>
              <a:ln w="571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461" name="TextBox 3"/>
              <p:cNvSpPr txBox="1">
                <a:spLocks noChangeArrowheads="1"/>
              </p:cNvSpPr>
              <p:nvPr/>
            </p:nvSpPr>
            <p:spPr bwMode="auto">
              <a:xfrm>
                <a:off x="2767013" y="1200150"/>
                <a:ext cx="22828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fr-CH" altLang="en-US" sz="1400" b="1">
                    <a:solidFill>
                      <a:srgbClr val="00B050"/>
                    </a:solidFill>
                  </a:rPr>
                  <a:t>Existing Building</a:t>
                </a:r>
                <a:endParaRPr lang="en-GB" altLang="en-US" sz="1400" b="1">
                  <a:solidFill>
                    <a:srgbClr val="00B050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D3D079F5-163C-914F-8F25-0A899CAAFDB3}"/>
                  </a:ext>
                </a:extLst>
              </p:cNvPr>
              <p:cNvSpPr/>
              <p:nvPr/>
            </p:nvSpPr>
            <p:spPr>
              <a:xfrm>
                <a:off x="7295741" y="1147629"/>
                <a:ext cx="1369230" cy="4791521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465" name="TextBox 8"/>
              <p:cNvSpPr txBox="1">
                <a:spLocks noChangeArrowheads="1"/>
              </p:cNvSpPr>
              <p:nvPr/>
            </p:nvSpPr>
            <p:spPr bwMode="auto">
              <a:xfrm>
                <a:off x="7105650" y="1147763"/>
                <a:ext cx="195262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fr-CH" altLang="en-US" sz="1400" b="1">
                    <a:solidFill>
                      <a:srgbClr val="FF0000"/>
                    </a:solidFill>
                  </a:rPr>
                  <a:t>New Extension</a:t>
                </a:r>
                <a:endParaRPr lang="en-GB" altLang="en-US" sz="1400" b="1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7323139" y="3884613"/>
              <a:ext cx="2751137" cy="2025650"/>
              <a:chOff x="5668884" y="3853947"/>
              <a:chExt cx="2750756" cy="2026178"/>
            </a:xfrm>
          </p:grpSpPr>
          <p:grpSp>
            <p:nvGrpSpPr>
              <p:cNvPr id="18451" name="Oval 4"/>
              <p:cNvGrpSpPr>
                <a:grpSpLocks/>
              </p:cNvGrpSpPr>
              <p:nvPr/>
            </p:nvGrpSpPr>
            <p:grpSpPr bwMode="auto">
              <a:xfrm>
                <a:off x="5668884" y="3853947"/>
                <a:ext cx="1041062" cy="1054451"/>
                <a:chOff x="5668450" y="3854596"/>
                <a:chExt cx="1041400" cy="1054100"/>
              </a:xfrm>
            </p:grpSpPr>
            <p:pic>
              <p:nvPicPr>
                <p:cNvPr id="18456" name="Oval 4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68450" y="3854596"/>
                  <a:ext cx="1041400" cy="1054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5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880727" y="4145491"/>
                  <a:ext cx="631571" cy="6387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8452" name="Oval 11"/>
              <p:cNvGrpSpPr>
                <a:grpSpLocks/>
              </p:cNvGrpSpPr>
              <p:nvPr/>
            </p:nvGrpSpPr>
            <p:grpSpPr bwMode="auto">
              <a:xfrm>
                <a:off x="6870743" y="4724040"/>
                <a:ext cx="1548897" cy="1156085"/>
                <a:chOff x="6870700" y="4724400"/>
                <a:chExt cx="1549400" cy="1155700"/>
              </a:xfrm>
            </p:grpSpPr>
            <p:pic>
              <p:nvPicPr>
                <p:cNvPr id="18454" name="Oval 11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70700" y="4724400"/>
                  <a:ext cx="1549400" cy="1155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5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7150853" y="4945754"/>
                  <a:ext cx="988353" cy="7122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915C4F22-5DB4-4846-A920-4D48ADFEC5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3217" y="4582758"/>
                <a:ext cx="439398" cy="48438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7200901" y="2603500"/>
              <a:ext cx="2816225" cy="3276600"/>
              <a:chOff x="5677319" y="2602063"/>
              <a:chExt cx="2815616" cy="3278052"/>
            </a:xfrm>
          </p:grpSpPr>
          <p:grpSp>
            <p:nvGrpSpPr>
              <p:cNvPr id="18444" name="Oval 9"/>
              <p:cNvGrpSpPr>
                <a:grpSpLocks/>
              </p:cNvGrpSpPr>
              <p:nvPr/>
            </p:nvGrpSpPr>
            <p:grpSpPr bwMode="auto">
              <a:xfrm>
                <a:off x="5677319" y="4990934"/>
                <a:ext cx="1561842" cy="889181"/>
                <a:chOff x="5676900" y="4991100"/>
                <a:chExt cx="1562100" cy="889000"/>
              </a:xfrm>
            </p:grpSpPr>
            <p:pic>
              <p:nvPicPr>
                <p:cNvPr id="18449" name="Oval 9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76900" y="4991100"/>
                  <a:ext cx="1562100" cy="889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5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957672" y="5175397"/>
                  <a:ext cx="1003088" cy="5219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8445" name="Oval 16"/>
              <p:cNvGrpSpPr>
                <a:grpSpLocks/>
              </p:cNvGrpSpPr>
              <p:nvPr/>
            </p:nvGrpSpPr>
            <p:grpSpPr bwMode="auto">
              <a:xfrm>
                <a:off x="7286634" y="2602063"/>
                <a:ext cx="1206301" cy="1778363"/>
                <a:chOff x="7286481" y="2602717"/>
                <a:chExt cx="1206500" cy="1778000"/>
              </a:xfrm>
            </p:grpSpPr>
            <p:pic>
              <p:nvPicPr>
                <p:cNvPr id="18447" name="Oval 1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86481" y="2602717"/>
                  <a:ext cx="1206500" cy="1778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4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7322505" y="3112781"/>
                  <a:ext cx="743571" cy="11482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rbel" panose="020B0503020204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/>
                  <a:endParaRPr lang="en-US" altLang="en-US">
                    <a:solidFill>
                      <a:srgbClr val="FFFFFF"/>
                    </a:solidFill>
                  </a:endParaRPr>
                </a:p>
              </p:txBody>
            </p: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38093B2-D48F-EA46-8551-6F5E36576B0F}"/>
                  </a:ext>
                </a:extLst>
              </p:cNvPr>
              <p:cNvCxnSpPr/>
              <p:nvPr/>
            </p:nvCxnSpPr>
            <p:spPr>
              <a:xfrm flipV="1">
                <a:off x="6643217" y="3877868"/>
                <a:ext cx="782239" cy="118927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Oval 15"/>
            <p:cNvGrpSpPr>
              <a:grpSpLocks/>
            </p:cNvGrpSpPr>
            <p:nvPr/>
          </p:nvGrpSpPr>
          <p:grpSpPr bwMode="auto">
            <a:xfrm>
              <a:off x="8793163" y="4183063"/>
              <a:ext cx="1320800" cy="749300"/>
              <a:chOff x="4416" y="2696"/>
              <a:chExt cx="832" cy="472"/>
            </a:xfrm>
          </p:grpSpPr>
          <p:pic>
            <p:nvPicPr>
              <p:cNvPr id="18442" name="Oval 15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6" y="2696"/>
                <a:ext cx="832" cy="4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43" name="Text Box 8"/>
              <p:cNvSpPr txBox="1">
                <a:spLocks noChangeArrowheads="1"/>
              </p:cNvSpPr>
              <p:nvPr/>
            </p:nvSpPr>
            <p:spPr bwMode="auto">
              <a:xfrm>
                <a:off x="4570" y="2801"/>
                <a:ext cx="523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rbel" panose="020B0503020204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8441" name="TextBox 3"/>
          <p:cNvSpPr txBox="1">
            <a:spLocks noChangeArrowheads="1"/>
          </p:cNvSpPr>
          <p:nvPr/>
        </p:nvSpPr>
        <p:spPr bwMode="auto">
          <a:xfrm>
            <a:off x="9194801" y="6324600"/>
            <a:ext cx="1382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 sz="900"/>
              <a:t>E.Fontaine &amp; R.Catherall 27/04/2018</a:t>
            </a:r>
            <a:endParaRPr lang="en-GB" altLang="en-US" sz="90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87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1325563"/>
          </a:xfrm>
        </p:spPr>
        <p:txBody>
          <a:bodyPr/>
          <a:lstStyle/>
          <a:p>
            <a:r>
              <a:rPr lang="fr-CH" altLang="en-US" dirty="0" smtClean="0">
                <a:cs typeface="Ubuntu Light" charset="0"/>
              </a:rPr>
              <a:t>Nano-</a:t>
            </a:r>
            <a:r>
              <a:rPr lang="fr-CH" altLang="en-US" dirty="0" err="1" smtClean="0">
                <a:cs typeface="Ubuntu Light" charset="0"/>
              </a:rPr>
              <a:t>lab</a:t>
            </a:r>
            <a:r>
              <a:rPr lang="fr-CH" altLang="en-US" dirty="0" smtClean="0">
                <a:cs typeface="Ubuntu Light" charset="0"/>
              </a:rPr>
              <a:t> </a:t>
            </a:r>
            <a:r>
              <a:rPr lang="fr-CH" altLang="en-US" dirty="0" err="1" smtClean="0">
                <a:cs typeface="Ubuntu Light" charset="0"/>
              </a:rPr>
              <a:t>Preliminary</a:t>
            </a:r>
            <a:r>
              <a:rPr lang="fr-CH" altLang="en-US" dirty="0" smtClean="0">
                <a:cs typeface="Ubuntu Light" charset="0"/>
              </a:rPr>
              <a:t> Schedule </a:t>
            </a:r>
            <a:endParaRPr lang="en-GB" altLang="en-US" dirty="0" smtClean="0">
              <a:cs typeface="Ubuntu Light" charset="0"/>
            </a:endParaRPr>
          </a:p>
        </p:txBody>
      </p:sp>
      <p:pic>
        <p:nvPicPr>
          <p:cNvPr id="23555" name="Content Placeholder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17902" r="1974" b="49481"/>
          <a:stretch>
            <a:fillRect/>
          </a:stretch>
        </p:blipFill>
        <p:spPr>
          <a:xfrm>
            <a:off x="1524000" y="1822450"/>
            <a:ext cx="9144000" cy="199548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4A7D4AC-616C-6C42-A0C7-1C42DB52B1F8}"/>
              </a:ext>
            </a:extLst>
          </p:cNvPr>
          <p:cNvSpPr/>
          <p:nvPr/>
        </p:nvSpPr>
        <p:spPr>
          <a:xfrm>
            <a:off x="9813046" y="2752137"/>
            <a:ext cx="770817" cy="3702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559" name="TextBox 6"/>
          <p:cNvSpPr txBox="1">
            <a:spLocks noChangeArrowheads="1"/>
          </p:cNvSpPr>
          <p:nvPr/>
        </p:nvSpPr>
        <p:spPr bwMode="auto">
          <a:xfrm>
            <a:off x="1874839" y="3422651"/>
            <a:ext cx="71008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2001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/>
              <a:t>Key Dates :	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altLang="en-US"/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Launch of the design in October 2018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Beginning of LS2 in November 2018 until January 2021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Beginning of civil engineering works in September 2019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/>
              <a:t>Installation of the remaining infrastructure from November 2020 to the end of March 2021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altLang="en-US" b="1"/>
              <a:t>Commissioning of the extension April 2021</a:t>
            </a:r>
            <a:r>
              <a:rPr lang="fr-CH" altLang="en-US"/>
              <a:t>	</a:t>
            </a:r>
            <a:endParaRPr lang="en-GB" altLang="en-US"/>
          </a:p>
        </p:txBody>
      </p:sp>
      <p:grpSp>
        <p:nvGrpSpPr>
          <p:cNvPr id="23560" name="Group 92"/>
          <p:cNvGrpSpPr>
            <a:grpSpLocks/>
          </p:cNvGrpSpPr>
          <p:nvPr/>
        </p:nvGrpSpPr>
        <p:grpSpPr bwMode="auto">
          <a:xfrm>
            <a:off x="3819526" y="1011238"/>
            <a:ext cx="5808663" cy="514350"/>
            <a:chOff x="377" y="-20"/>
            <a:chExt cx="1075" cy="54"/>
          </a:xfrm>
        </p:grpSpPr>
        <p:sp>
          <p:nvSpPr>
            <p:cNvPr id="23566" name="Rectangle 147"/>
            <p:cNvSpPr>
              <a:spLocks noChangeArrowheads="1"/>
            </p:cNvSpPr>
            <p:nvPr/>
          </p:nvSpPr>
          <p:spPr bwMode="auto">
            <a:xfrm>
              <a:off x="377" y="0"/>
              <a:ext cx="1075" cy="34"/>
            </a:xfrm>
            <a:prstGeom prst="rect">
              <a:avLst/>
            </a:prstGeom>
            <a:solidFill>
              <a:srgbClr val="FFFFFF"/>
            </a:solidFill>
            <a:ln w="1">
              <a:solidFill>
                <a:srgbClr val="444444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3567" name="Rectangle 142" descr="May '19"/>
            <p:cNvSpPr>
              <a:spLocks noChangeArrowheads="1"/>
            </p:cNvSpPr>
            <p:nvPr/>
          </p:nvSpPr>
          <p:spPr bwMode="auto">
            <a:xfrm>
              <a:off x="609" y="-20"/>
              <a:ext cx="53" cy="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8575" tIns="0" rIns="0" bIns="0"/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2400"/>
            </a:p>
          </p:txBody>
        </p:sp>
        <p:sp>
          <p:nvSpPr>
            <p:cNvPr id="23568" name="Rectangle 120" descr="LS2 &#10;Mon 12/11/18 - Mon 11/01/21"/>
            <p:cNvSpPr>
              <a:spLocks noChangeArrowheads="1"/>
            </p:cNvSpPr>
            <p:nvPr/>
          </p:nvSpPr>
          <p:spPr bwMode="auto">
            <a:xfrm>
              <a:off x="377" y="1"/>
              <a:ext cx="1075" cy="3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5250" tIns="9525" rIns="9525" bIns="9525"/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800" b="1">
                  <a:solidFill>
                    <a:srgbClr val="444444"/>
                  </a:solidFill>
                  <a:latin typeface="Segoe UI" panose="020B0502040204020203" pitchFamily="34" charset="0"/>
                </a:rPr>
                <a:t>LS2 </a:t>
              </a:r>
              <a:r>
                <a:rPr lang="en-US" altLang="en-US" sz="600"/>
                <a:t/>
              </a:r>
              <a:br>
                <a:rPr lang="en-US" altLang="en-US" sz="600"/>
              </a:br>
              <a:r>
                <a:rPr lang="en-US" altLang="en-US" sz="800">
                  <a:solidFill>
                    <a:srgbClr val="444444"/>
                  </a:solidFill>
                  <a:latin typeface="Segoe UI" panose="020B0502040204020203" pitchFamily="34" charset="0"/>
                </a:rPr>
                <a:t>Mon 12/11/18 - Mon 11/01/21</a:t>
              </a:r>
              <a:endParaRPr lang="en-US" altLang="en-US" sz="2400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362328-D998-5C40-A6A4-8B3E1B7A5567}"/>
              </a:ext>
            </a:extLst>
          </p:cNvPr>
          <p:cNvCxnSpPr>
            <a:stCxn id="23568" idx="1"/>
          </p:cNvCxnSpPr>
          <p:nvPr/>
        </p:nvCxnSpPr>
        <p:spPr>
          <a:xfrm>
            <a:off x="3819525" y="1368426"/>
            <a:ext cx="0" cy="53181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B2EC886-3D18-F34B-8A1A-6D194C677EBA}"/>
              </a:ext>
            </a:extLst>
          </p:cNvPr>
          <p:cNvCxnSpPr/>
          <p:nvPr/>
        </p:nvCxnSpPr>
        <p:spPr>
          <a:xfrm>
            <a:off x="9628188" y="1501776"/>
            <a:ext cx="0" cy="39846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563" name="TextBox 1"/>
          <p:cNvSpPr txBox="1">
            <a:spLocks noChangeArrowheads="1"/>
          </p:cNvSpPr>
          <p:nvPr/>
        </p:nvSpPr>
        <p:spPr bwMode="auto">
          <a:xfrm>
            <a:off x="2598738" y="1525589"/>
            <a:ext cx="850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 sz="1200" b="1"/>
              <a:t>Today</a:t>
            </a:r>
            <a:endParaRPr lang="en-GB" altLang="en-US" sz="1200" b="1"/>
          </a:p>
        </p:txBody>
      </p:sp>
      <p:sp>
        <p:nvSpPr>
          <p:cNvPr id="23564" name="TextBox 3"/>
          <p:cNvSpPr txBox="1">
            <a:spLocks noChangeArrowheads="1"/>
          </p:cNvSpPr>
          <p:nvPr/>
        </p:nvSpPr>
        <p:spPr bwMode="auto">
          <a:xfrm>
            <a:off x="9194801" y="6324600"/>
            <a:ext cx="1382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fr-CH" altLang="en-US" sz="900"/>
              <a:t>E.Fontaine &amp; R.Catherall 27/04/2018</a:t>
            </a:r>
            <a:endParaRPr lang="en-GB" altLang="en-US" sz="900"/>
          </a:p>
        </p:txBody>
      </p:sp>
      <p:cxnSp>
        <p:nvCxnSpPr>
          <p:cNvPr id="10" name="Straight Connector 9"/>
          <p:cNvCxnSpPr/>
          <p:nvPr/>
        </p:nvCxnSpPr>
        <p:spPr>
          <a:xfrm>
            <a:off x="2614613" y="1822451"/>
            <a:ext cx="0" cy="8485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922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Recent developments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Start up 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Tape station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HT upgrade</a:t>
            </a:r>
          </a:p>
          <a:p>
            <a:pPr lvl="1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Target Development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RILIS</a:t>
            </a:r>
            <a:endParaRPr lang="en-GB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Long Shutdown 2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Activities postponed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Target area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Frontend replacement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ISOLDE Hall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Separator upgrades</a:t>
            </a:r>
          </a:p>
          <a:p>
            <a:pPr lvl="2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REX – HIE-ISOLDE</a:t>
            </a:r>
          </a:p>
          <a:p>
            <a:pPr lvl="1"/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Building 179</a:t>
            </a:r>
          </a:p>
          <a:p>
            <a:pPr lvl="2"/>
            <a:r>
              <a:rPr lang="en-GB" dirty="0" err="1" smtClean="0">
                <a:solidFill>
                  <a:schemeClr val="bg1">
                    <a:lumMod val="75000"/>
                  </a:schemeClr>
                </a:solidFill>
              </a:rPr>
              <a:t>Nanolab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construction</a:t>
            </a:r>
          </a:p>
          <a:p>
            <a:pPr lvl="1"/>
            <a:r>
              <a:rPr lang="en-GB" dirty="0" smtClean="0"/>
              <a:t>Overall Planning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092" y="124591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051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929700"/>
              </p:ext>
            </p:extLst>
          </p:nvPr>
        </p:nvGraphicFramePr>
        <p:xfrm>
          <a:off x="735013" y="26988"/>
          <a:ext cx="10721975" cy="680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3" imgW="10721252" imgH="6804648" progId="Excel.Sheet.12">
                  <p:embed/>
                </p:oleObj>
              </mc:Choice>
              <mc:Fallback>
                <p:oleObj name="Worksheet" r:id="rId3" imgW="10721252" imgH="680464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5013" y="26988"/>
                        <a:ext cx="10721975" cy="6804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0948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Start-Up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Water back on 26</a:t>
            </a:r>
            <a:r>
              <a:rPr lang="en-GB" baseline="30000" dirty="0" smtClean="0"/>
              <a:t>th</a:t>
            </a:r>
            <a:r>
              <a:rPr lang="en-GB" dirty="0" smtClean="0"/>
              <a:t> February</a:t>
            </a:r>
          </a:p>
          <a:p>
            <a:r>
              <a:rPr lang="en-GB" dirty="0" smtClean="0"/>
              <a:t>Cold check out from 26</a:t>
            </a:r>
            <a:r>
              <a:rPr lang="en-GB" baseline="30000" dirty="0" smtClean="0"/>
              <a:t>th</a:t>
            </a:r>
            <a:r>
              <a:rPr lang="en-GB" dirty="0" smtClean="0"/>
              <a:t> February till 26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  <a:p>
            <a:r>
              <a:rPr lang="en-GB" dirty="0" smtClean="0"/>
              <a:t>SEM Grid tests done in week before and during Easter</a:t>
            </a:r>
          </a:p>
          <a:p>
            <a:r>
              <a:rPr lang="en-GB" dirty="0" smtClean="0"/>
              <a:t>HT tests on new modulator done in week after Easter</a:t>
            </a:r>
          </a:p>
          <a:p>
            <a:r>
              <a:rPr lang="en-GB" dirty="0" smtClean="0"/>
              <a:t>First experiment as from 9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</a:p>
          <a:p>
            <a:r>
              <a:rPr lang="en-GB" dirty="0" smtClean="0"/>
              <a:t>Lots of initial beam diagnostics and controls issues during cold check out</a:t>
            </a:r>
          </a:p>
          <a:p>
            <a:r>
              <a:rPr lang="en-GB" dirty="0" smtClean="0"/>
              <a:t>Too many co-activities…</a:t>
            </a:r>
          </a:p>
          <a:p>
            <a:pPr lvl="1"/>
            <a:r>
              <a:rPr lang="en-GB" dirty="0" smtClean="0"/>
              <a:t>RFQ Cooler tests</a:t>
            </a:r>
          </a:p>
          <a:p>
            <a:pPr lvl="1"/>
            <a:r>
              <a:rPr lang="en-GB" dirty="0" smtClean="0"/>
              <a:t>Cold check out</a:t>
            </a:r>
          </a:p>
          <a:p>
            <a:pPr lvl="1"/>
            <a:r>
              <a:rPr lang="en-GB" dirty="0" smtClean="0"/>
              <a:t>RILIS developments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2249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8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Tape Station check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endParaRPr lang="en-US" dirty="0" smtClean="0"/>
          </a:p>
          <a:p>
            <a:r>
              <a:rPr lang="en-US" dirty="0" smtClean="0"/>
              <a:t>Two days of beam time allocated in week 20 but not very </a:t>
            </a:r>
            <a:r>
              <a:rPr lang="en-US" dirty="0" smtClean="0"/>
              <a:t>conclusive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local control screen has been removed. </a:t>
            </a:r>
            <a:r>
              <a:rPr lang="en-US" dirty="0" smtClean="0"/>
              <a:t>Managed to operate it through FESA navigator</a:t>
            </a:r>
            <a:endParaRPr lang="en-US" dirty="0"/>
          </a:p>
          <a:p>
            <a:pPr lvl="1"/>
            <a:r>
              <a:rPr lang="en-US" dirty="0" smtClean="0"/>
              <a:t>Triggering </a:t>
            </a:r>
            <a:r>
              <a:rPr lang="en-US" dirty="0" smtClean="0"/>
              <a:t>had to be repaired.</a:t>
            </a:r>
            <a:endParaRPr lang="en-US" dirty="0"/>
          </a:p>
          <a:p>
            <a:pPr lvl="1"/>
            <a:r>
              <a:rPr lang="en-US" dirty="0" err="1"/>
              <a:t>B</a:t>
            </a:r>
            <a:r>
              <a:rPr lang="en-US" dirty="0" err="1" smtClean="0"/>
              <a:t>eamgate</a:t>
            </a:r>
            <a:r>
              <a:rPr lang="en-US" dirty="0" smtClean="0"/>
              <a:t> wired up </a:t>
            </a:r>
            <a:r>
              <a:rPr lang="en-US" dirty="0" smtClean="0"/>
              <a:t>and working</a:t>
            </a:r>
            <a:r>
              <a:rPr lang="en-US" dirty="0"/>
              <a:t> </a:t>
            </a:r>
            <a:r>
              <a:rPr lang="en-US" dirty="0" smtClean="0"/>
              <a:t>but</a:t>
            </a:r>
            <a:r>
              <a:rPr lang="en-US" dirty="0" smtClean="0"/>
              <a:t> </a:t>
            </a:r>
            <a:r>
              <a:rPr lang="en-US" dirty="0" smtClean="0"/>
              <a:t>timing </a:t>
            </a:r>
            <a:r>
              <a:rPr lang="en-US" dirty="0"/>
              <a:t>still needs to be tested.</a:t>
            </a:r>
          </a:p>
          <a:p>
            <a:pPr lvl="1"/>
            <a:r>
              <a:rPr lang="en-US" dirty="0"/>
              <a:t>The collimator was not </a:t>
            </a:r>
            <a:r>
              <a:rPr lang="en-US" dirty="0" smtClean="0"/>
              <a:t>working and had to be moved in manually</a:t>
            </a:r>
            <a:endParaRPr lang="en-US" dirty="0"/>
          </a:p>
          <a:p>
            <a:pPr lvl="1"/>
            <a:r>
              <a:rPr lang="en-US" dirty="0" smtClean="0"/>
              <a:t>Numerous issues with the beamline including inversion of quadrupole polarities and scanners not working. Equally the HT was unstable at 60kV. The </a:t>
            </a:r>
            <a:r>
              <a:rPr lang="en-US" dirty="0"/>
              <a:t>detector counters are incorrectly configured.</a:t>
            </a:r>
          </a:p>
          <a:p>
            <a:pPr lvl="1"/>
            <a:r>
              <a:rPr lang="en-US" dirty="0"/>
              <a:t> A new NIM module caught fire and damaged the crate power supply, causing one of the rails to over-voltage.  The supply was replaced, but it looks as though the discriminators were damaged</a:t>
            </a:r>
            <a:r>
              <a:rPr lang="en-US" dirty="0" smtClean="0"/>
              <a:t>.</a:t>
            </a:r>
          </a:p>
          <a:p>
            <a:pPr lvl="0"/>
            <a:r>
              <a:rPr lang="en-GB" dirty="0" smtClean="0"/>
              <a:t>Further testing will be </a:t>
            </a:r>
            <a:r>
              <a:rPr lang="en-GB" dirty="0" smtClean="0"/>
              <a:t>done in August.</a:t>
            </a:r>
          </a:p>
          <a:p>
            <a:pPr lvl="0"/>
            <a:r>
              <a:rPr lang="en-GB" dirty="0" smtClean="0"/>
              <a:t>The tape station has to be successfully tested before being installed in the CA0 beam line during LS2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9645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HT modulator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386612"/>
              </p:ext>
            </p:extLst>
          </p:nvPr>
        </p:nvGraphicFramePr>
        <p:xfrm>
          <a:off x="2768600" y="1690688"/>
          <a:ext cx="7010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112098871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40312773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8327148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5402947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HT (kV)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1E13ppp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2E13ppp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3E13ppp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501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384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671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750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855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870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9336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980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393510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21860" y="4837336"/>
            <a:ext cx="101482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smtClean="0"/>
              <a:t>TE-ABT-EC request to install a new modulator and power supply on the GPS in Q1 2019.</a:t>
            </a:r>
          </a:p>
          <a:p>
            <a:r>
              <a:rPr lang="en-GB" dirty="0" smtClean="0"/>
              <a:t>Benefit from the existing FESA controls and not put resources into making a new FESA class for the very old </a:t>
            </a:r>
            <a:r>
              <a:rPr lang="en-GB" dirty="0" err="1" smtClean="0"/>
              <a:t>Astec</a:t>
            </a:r>
            <a:r>
              <a:rPr lang="en-GB" dirty="0" smtClean="0"/>
              <a:t> supply</a:t>
            </a:r>
          </a:p>
          <a:p>
            <a:r>
              <a:rPr lang="en-GB" dirty="0" smtClean="0"/>
              <a:t>Drawback – no negative ion run in 2021. Bi-polar power supply needs further testing before being </a:t>
            </a:r>
            <a:r>
              <a:rPr lang="en-GB" dirty="0" smtClean="0"/>
              <a:t>installed</a:t>
            </a:r>
            <a:r>
              <a:rPr lang="en-GB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18114" y="3998327"/>
            <a:ext cx="5886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Recovery time (µs) of HT (+/-0.6V) with protons on convertor</a:t>
            </a:r>
          </a:p>
          <a:p>
            <a:r>
              <a:rPr lang="en-GB" dirty="0" smtClean="0"/>
              <a:t>Specification &lt; 2ms</a:t>
            </a:r>
          </a:p>
          <a:p>
            <a:r>
              <a:rPr lang="en-GB" dirty="0" smtClean="0"/>
              <a:t>Compares to ~8ms on the previous </a:t>
            </a:r>
            <a:r>
              <a:rPr lang="en-GB" dirty="0" err="1" smtClean="0"/>
              <a:t>Astec</a:t>
            </a:r>
            <a:r>
              <a:rPr lang="en-GB" dirty="0" smtClean="0"/>
              <a:t> supply</a:t>
            </a:r>
          </a:p>
          <a:p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758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20" y="231164"/>
            <a:ext cx="10969139" cy="715840"/>
          </a:xfrm>
        </p:spPr>
        <p:txBody>
          <a:bodyPr/>
          <a:lstStyle/>
          <a:p>
            <a:r>
              <a:rPr lang="en-US" dirty="0" smtClean="0"/>
              <a:t>Target Overview </a:t>
            </a:r>
            <a:r>
              <a:rPr lang="en-US" dirty="0" smtClean="0"/>
              <a:t>APR-JUN 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82th ISCC Meeting | 26.JUN.2018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46254" y="1636131"/>
          <a:ext cx="4116404" cy="3260548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770754">
                  <a:extLst>
                    <a:ext uri="{9D8B030D-6E8A-4147-A177-3AD203B41FA5}">
                      <a16:colId xmlns:a16="http://schemas.microsoft.com/office/drawing/2014/main" val="2346306340"/>
                    </a:ext>
                  </a:extLst>
                </a:gridCol>
                <a:gridCol w="1410972">
                  <a:extLst>
                    <a:ext uri="{9D8B030D-6E8A-4147-A177-3AD203B41FA5}">
                      <a16:colId xmlns:a16="http://schemas.microsoft.com/office/drawing/2014/main" val="424720756"/>
                    </a:ext>
                  </a:extLst>
                </a:gridCol>
                <a:gridCol w="1934678">
                  <a:extLst>
                    <a:ext uri="{9D8B030D-6E8A-4147-A177-3AD203B41FA5}">
                      <a16:colId xmlns:a16="http://schemas.microsoft.com/office/drawing/2014/main" val="1309778259"/>
                    </a:ext>
                  </a:extLst>
                </a:gridCol>
              </a:tblGrid>
              <a:tr h="25826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Cibles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Matériau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Operation 2018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78398756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#513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MWCNT-VD5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kumimoji="0" lang="en-US" sz="16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Tested in April</a:t>
                      </a:r>
                      <a:endParaRPr kumimoji="0" lang="en-GB" sz="16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305154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#534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Sn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used in April</a:t>
                      </a: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590116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#619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Pb-VD5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#577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backup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14978990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#620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LaC</a:t>
                      </a:r>
                      <a:r>
                        <a:rPr lang="en-GB" sz="1600" u="none" strike="noStrike" dirty="0">
                          <a:effectLst/>
                        </a:rPr>
                        <a:t>-Ta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#640 backup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23286863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#629M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Used at MEDICIS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638246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#621M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Used at MEDICIS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221268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#541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UC-VD7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#659 backup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28208064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#565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Ta-W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#655 backup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353929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#577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Pb-VD5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#619 backup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889495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#599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Ti</a:t>
                      </a:r>
                      <a:r>
                        <a:rPr lang="en-GB" sz="1600" u="none" strike="noStrike" dirty="0">
                          <a:effectLst/>
                        </a:rPr>
                        <a:t>-Foils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used in May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216951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#618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err="1">
                          <a:effectLst/>
                        </a:rPr>
                        <a:t>Uc</a:t>
                      </a:r>
                      <a:r>
                        <a:rPr lang="en-GB" sz="1600" u="none" strike="noStrike" dirty="0">
                          <a:effectLst/>
                        </a:rPr>
                        <a:t>-n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used in May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214057"/>
                  </a:ext>
                </a:extLst>
              </a:tr>
              <a:tr h="231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 smtClean="0">
                          <a:effectLst/>
                        </a:rPr>
                        <a:t>#596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CaO-VD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 smtClean="0">
                          <a:effectLst/>
                        </a:rPr>
                        <a:t>Not scheduled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997303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4125" y="1116608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targets retrieved from ISR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879510"/>
              </p:ext>
            </p:extLst>
          </p:nvPr>
        </p:nvGraphicFramePr>
        <p:xfrm>
          <a:off x="5844189" y="947004"/>
          <a:ext cx="6120841" cy="5132094"/>
        </p:xfrm>
        <a:graphic>
          <a:graphicData uri="http://schemas.openxmlformats.org/drawingml/2006/table">
            <a:tbl>
              <a:tblPr/>
              <a:tblGrid>
                <a:gridCol w="818386">
                  <a:extLst>
                    <a:ext uri="{9D8B030D-6E8A-4147-A177-3AD203B41FA5}">
                      <a16:colId xmlns:a16="http://schemas.microsoft.com/office/drawing/2014/main" val="267884517"/>
                    </a:ext>
                  </a:extLst>
                </a:gridCol>
                <a:gridCol w="1329876">
                  <a:extLst>
                    <a:ext uri="{9D8B030D-6E8A-4147-A177-3AD203B41FA5}">
                      <a16:colId xmlns:a16="http://schemas.microsoft.com/office/drawing/2014/main" val="3312357919"/>
                    </a:ext>
                  </a:extLst>
                </a:gridCol>
                <a:gridCol w="1670870">
                  <a:extLst>
                    <a:ext uri="{9D8B030D-6E8A-4147-A177-3AD203B41FA5}">
                      <a16:colId xmlns:a16="http://schemas.microsoft.com/office/drawing/2014/main" val="2631136636"/>
                    </a:ext>
                  </a:extLst>
                </a:gridCol>
                <a:gridCol w="2301709">
                  <a:extLst>
                    <a:ext uri="{9D8B030D-6E8A-4147-A177-3AD203B41FA5}">
                      <a16:colId xmlns:a16="http://schemas.microsoft.com/office/drawing/2014/main" val="2864015346"/>
                    </a:ext>
                  </a:extLst>
                </a:gridCol>
              </a:tblGrid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#614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 tests PSI  , Se tests ILL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218934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#633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 foil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MK4 negative LaB6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Development, GANDALPH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728119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#640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LaC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In -&gt; CRIS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09494"/>
                  </a:ext>
                </a:extLst>
              </a:tr>
              <a:tr h="238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#650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MWCNT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VD7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8B -&gt; IDS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642072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#627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649021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#567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Sn molten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backup for #534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500375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#657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target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LIEBE test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452526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#651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ZrO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VD5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GeS /Ge -&gt; COLLAPS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1448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#652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ZrO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VD5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70Br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806077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#653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UC (UC-2018-01)</a:t>
                      </a:r>
                      <a:endParaRPr lang="en-GB" sz="1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MK1-Ta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590899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#654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UC (UC-2018-02)</a:t>
                      </a:r>
                      <a:endParaRPr lang="en-GB" sz="1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MK1-W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185482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432684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#660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SiC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LIST - 90mm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22Mg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68655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#661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Empty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VD5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MD ISCOOL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507699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#655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Tb /Dy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6030475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smtClean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#570</a:t>
                      </a:r>
                      <a:endParaRPr lang="en-GB" sz="1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GANDIS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Gandalph offline source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655972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#656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VD5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 tests PSI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413936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#658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UC (UC-2018-04)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RILIS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763626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#502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n-Converter dev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545226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#628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nConverter / MEDICIS dev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699781"/>
                  </a:ext>
                </a:extLst>
              </a:tr>
              <a:tr h="244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#634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empty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- 34 mm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development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950228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22303" y="5061585"/>
            <a:ext cx="35275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 targets used / tested at offline</a:t>
            </a:r>
          </a:p>
          <a:p>
            <a:pPr marL="342900" indent="-342900">
              <a:buAutoNum type="arabicPlain" startAt="6"/>
            </a:pPr>
            <a:r>
              <a:rPr lang="en-US" dirty="0" smtClean="0"/>
              <a:t>Units for development</a:t>
            </a:r>
          </a:p>
          <a:p>
            <a:r>
              <a:rPr lang="en-US" dirty="0" smtClean="0"/>
              <a:t>11 Units irradiated at ISOLDE</a:t>
            </a:r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9556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2820"/>
            <a:ext cx="10515600" cy="1325563"/>
          </a:xfrm>
        </p:spPr>
        <p:txBody>
          <a:bodyPr/>
          <a:lstStyle/>
          <a:p>
            <a:r>
              <a:rPr lang="en-US" dirty="0"/>
              <a:t>Target #606 -&gt; #650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82th ISCC Meeting | 26.JUN.2018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178" y="470611"/>
            <a:ext cx="1808350" cy="1446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0259" y="221880"/>
            <a:ext cx="2637946" cy="18970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2178" y="2331215"/>
            <a:ext cx="1924641" cy="14998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7232" y="2315659"/>
            <a:ext cx="2029140" cy="1765697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2178" y="3839065"/>
            <a:ext cx="2862749" cy="225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31558" y="1760016"/>
            <a:ext cx="5809219" cy="5216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2017: #606 Target could not be delivered, #513 was used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No infrastructure available to handle C </a:t>
            </a:r>
            <a:r>
              <a:rPr lang="en-US" dirty="0" err="1" smtClean="0"/>
              <a:t>nano</a:t>
            </a:r>
            <a:r>
              <a:rPr lang="en-US" dirty="0" smtClean="0"/>
              <a:t> tubes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Decided to recuperate charge from #606 for #650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Disassembly: </a:t>
            </a:r>
            <a:r>
              <a:rPr lang="en-US" dirty="0" smtClean="0"/>
              <a:t>transfer line </a:t>
            </a:r>
            <a:r>
              <a:rPr lang="en-US" dirty="0" smtClean="0"/>
              <a:t>found clogged with </a:t>
            </a:r>
            <a:r>
              <a:rPr lang="en-US" dirty="0" err="1" smtClean="0"/>
              <a:t>AlF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Target outgassed to remove contaminants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Found macroscopic amount of Aluminum in transfer line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Successfully used #650 for IDS run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Factor 10 </a:t>
            </a:r>
            <a:r>
              <a:rPr lang="en-US" dirty="0" smtClean="0"/>
              <a:t>yield increase compared to </a:t>
            </a:r>
            <a:r>
              <a:rPr lang="en-US" dirty="0"/>
              <a:t>#</a:t>
            </a:r>
            <a:r>
              <a:rPr lang="en-US" dirty="0" smtClean="0"/>
              <a:t>513</a:t>
            </a:r>
          </a:p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- &gt;  #650 rescheduled for HIE ISOLDE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15" name="Picture 1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586273" y="4770970"/>
            <a:ext cx="2045915" cy="123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09600" y="1009051"/>
            <a:ext cx="3476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MWCNT for 8BF2 beams at IDS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600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-36899"/>
            <a:ext cx="10969139" cy="715840"/>
          </a:xfrm>
        </p:spPr>
        <p:txBody>
          <a:bodyPr/>
          <a:lstStyle/>
          <a:p>
            <a:r>
              <a:rPr lang="en-US" dirty="0" smtClean="0"/>
              <a:t>LIST v 1.0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S.Rothe | 82th ISCC Meeting | 26.JUN.2018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126677" y="693551"/>
            <a:ext cx="8759396" cy="581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 smtClean="0"/>
              <a:t>HFS studies of polonium / supression of francium (IS456</a:t>
            </a:r>
            <a:r>
              <a:rPr lang="de-DE" sz="2000" dirty="0"/>
              <a:t>, September </a:t>
            </a:r>
            <a:r>
              <a:rPr lang="de-DE" sz="2000" dirty="0" smtClean="0"/>
              <a:t>2012</a:t>
            </a:r>
            <a:r>
              <a:rPr lang="de-DE" sz="2000" dirty="0"/>
              <a:t>)</a:t>
            </a:r>
          </a:p>
        </p:txBody>
      </p:sp>
      <p:sp>
        <p:nvSpPr>
          <p:cNvPr id="7" name="Textfeld 2"/>
          <p:cNvSpPr txBox="1"/>
          <p:nvPr/>
        </p:nvSpPr>
        <p:spPr>
          <a:xfrm rot="21032461">
            <a:off x="1474570" y="4143942"/>
            <a:ext cx="835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Proton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beam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2" name="Rechteck 7"/>
          <p:cNvSpPr/>
          <p:nvPr/>
        </p:nvSpPr>
        <p:spPr>
          <a:xfrm>
            <a:off x="193558" y="5066194"/>
            <a:ext cx="82813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600" i="1" dirty="0" smtClean="0"/>
              <a:t>On-line </a:t>
            </a:r>
            <a:r>
              <a:rPr lang="de-DE" sz="1600" i="1" dirty="0" err="1" smtClean="0"/>
              <a:t>implementation</a:t>
            </a:r>
            <a:r>
              <a:rPr lang="de-DE" sz="1600" i="1" dirty="0" smtClean="0"/>
              <a:t> and </a:t>
            </a:r>
            <a:r>
              <a:rPr lang="de-DE" sz="1600" i="1" dirty="0" err="1" smtClean="0"/>
              <a:t>first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operation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of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Laser Ion Source and Trap at ISOLDE/CERN</a:t>
            </a:r>
            <a:r>
              <a:rPr lang="de-DE" sz="1600" dirty="0" smtClean="0"/>
              <a:t>, D. Fink et al</a:t>
            </a:r>
            <a:r>
              <a:rPr lang="de-DE" sz="1600" b="1" dirty="0" smtClean="0"/>
              <a:t>., NIMB 344</a:t>
            </a:r>
            <a:r>
              <a:rPr lang="de-DE" sz="1600" dirty="0" smtClean="0"/>
              <a:t>, 83-95 (2015</a:t>
            </a:r>
            <a:r>
              <a:rPr lang="de-DE" sz="1600" dirty="0" smtClean="0"/>
              <a:t>)</a:t>
            </a:r>
            <a:endParaRPr lang="de-DE" sz="1600" dirty="0" smtClean="0"/>
          </a:p>
          <a:p>
            <a:pPr algn="just"/>
            <a:r>
              <a:rPr lang="de-DE" sz="1600" i="1" dirty="0" smtClean="0"/>
              <a:t>In-Source Laser </a:t>
            </a:r>
            <a:r>
              <a:rPr lang="de-DE" sz="1600" i="1" dirty="0" err="1" smtClean="0"/>
              <a:t>Spectroscopy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with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Laser Ion Source and Trap: First </a:t>
            </a:r>
            <a:r>
              <a:rPr lang="de-DE" sz="1600" i="1" dirty="0" err="1" smtClean="0"/>
              <a:t>Direct</a:t>
            </a:r>
            <a:r>
              <a:rPr lang="de-DE" sz="1600" i="1" dirty="0" smtClean="0"/>
              <a:t> Study </a:t>
            </a:r>
            <a:r>
              <a:rPr lang="de-DE" sz="1600" i="1" dirty="0" err="1" smtClean="0"/>
              <a:t>of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Ground</a:t>
            </a:r>
            <a:r>
              <a:rPr lang="de-DE" sz="1600" i="1" dirty="0" smtClean="0"/>
              <a:t>-State Properties </a:t>
            </a:r>
            <a:r>
              <a:rPr lang="de-DE" sz="1600" i="1" baseline="30000" dirty="0" smtClean="0"/>
              <a:t>217,219</a:t>
            </a:r>
            <a:r>
              <a:rPr lang="de-DE" sz="1600" i="1" dirty="0" smtClean="0"/>
              <a:t>Po</a:t>
            </a:r>
            <a:r>
              <a:rPr lang="de-DE" sz="1600" dirty="0" smtClean="0"/>
              <a:t>, D. Fink et al., </a:t>
            </a:r>
            <a:r>
              <a:rPr lang="de-DE" sz="1600" b="1" dirty="0" smtClean="0"/>
              <a:t>PRX 5</a:t>
            </a:r>
            <a:r>
              <a:rPr lang="de-DE" sz="1600" dirty="0" smtClean="0"/>
              <a:t>, 011018 (2015)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62151" y="1524430"/>
            <a:ext cx="5907513" cy="2485161"/>
            <a:chOff x="1892184" y="1391827"/>
            <a:chExt cx="8925615" cy="3936614"/>
          </a:xfrm>
        </p:grpSpPr>
        <p:pic>
          <p:nvPicPr>
            <p:cNvPr id="11" name="Grafik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2" t="10937" r="3309" b="10739"/>
            <a:stretch/>
          </p:blipFill>
          <p:spPr>
            <a:xfrm>
              <a:off x="1892184" y="1512017"/>
              <a:ext cx="8925615" cy="3816424"/>
            </a:xfrm>
            <a:prstGeom prst="rect">
              <a:avLst/>
            </a:prstGeom>
          </p:spPr>
        </p:pic>
        <p:grpSp>
          <p:nvGrpSpPr>
            <p:cNvPr id="14" name="Gruppieren 15"/>
            <p:cNvGrpSpPr/>
            <p:nvPr/>
          </p:nvGrpSpPr>
          <p:grpSpPr>
            <a:xfrm rot="246768">
              <a:off x="5560239" y="1391827"/>
              <a:ext cx="3233722" cy="868296"/>
              <a:chOff x="4178697" y="4133968"/>
              <a:chExt cx="3233722" cy="868296"/>
            </a:xfrm>
          </p:grpSpPr>
          <p:sp>
            <p:nvSpPr>
              <p:cNvPr id="15" name="Textfeld 10"/>
              <p:cNvSpPr txBox="1"/>
              <p:nvPr/>
            </p:nvSpPr>
            <p:spPr>
              <a:xfrm>
                <a:off x="4790010" y="4133968"/>
                <a:ext cx="2008537" cy="8682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b="1" dirty="0" smtClean="0"/>
                  <a:t>90 </a:t>
                </a:r>
                <a:r>
                  <a:rPr lang="de-DE" sz="2000" b="1" dirty="0" smtClean="0"/>
                  <a:t>mm</a:t>
                </a:r>
                <a:endParaRPr lang="de-DE" sz="2000" b="1" dirty="0"/>
              </a:p>
            </p:txBody>
          </p:sp>
          <p:cxnSp>
            <p:nvCxnSpPr>
              <p:cNvPr id="16" name="Gerade Verbindung mit Pfeil 11"/>
              <p:cNvCxnSpPr/>
              <p:nvPr/>
            </p:nvCxnSpPr>
            <p:spPr>
              <a:xfrm rot="21353232">
                <a:off x="6668769" y="4577585"/>
                <a:ext cx="743650" cy="5347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2"/>
              <p:cNvCxnSpPr>
                <a:stCxn id="15" idx="1"/>
              </p:cNvCxnSpPr>
              <p:nvPr/>
            </p:nvCxnSpPr>
            <p:spPr>
              <a:xfrm rot="21353232" flipH="1" flipV="1">
                <a:off x="4178697" y="4549715"/>
                <a:ext cx="610652" cy="4035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Rechteck 8"/>
          <p:cNvSpPr/>
          <p:nvPr/>
        </p:nvSpPr>
        <p:spPr>
          <a:xfrm>
            <a:off x="233999" y="3974592"/>
            <a:ext cx="7473731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400" dirty="0" err="1"/>
              <a:t>Isobaric</a:t>
            </a:r>
            <a:r>
              <a:rPr lang="de-DE" sz="2400" dirty="0"/>
              <a:t> </a:t>
            </a:r>
            <a:r>
              <a:rPr lang="de-DE" sz="2400" dirty="0" err="1"/>
              <a:t>suppression</a:t>
            </a:r>
            <a:r>
              <a:rPr lang="de-DE" sz="2400" dirty="0"/>
              <a:t> &gt; 1000, </a:t>
            </a:r>
            <a:r>
              <a:rPr lang="de-DE" sz="2400" dirty="0" err="1"/>
              <a:t>efficiency</a:t>
            </a:r>
            <a:r>
              <a:rPr lang="de-DE" sz="2400" dirty="0"/>
              <a:t> </a:t>
            </a:r>
            <a:r>
              <a:rPr lang="de-DE" sz="2400" dirty="0" err="1"/>
              <a:t>loss</a:t>
            </a:r>
            <a:r>
              <a:rPr lang="de-DE" sz="2400" dirty="0"/>
              <a:t> ≈ 50</a:t>
            </a:r>
          </a:p>
        </p:txBody>
      </p:sp>
      <p:pic>
        <p:nvPicPr>
          <p:cNvPr id="20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389053"/>
            <a:ext cx="1689847" cy="3468947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4177" y="3767024"/>
            <a:ext cx="1215487" cy="625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7908118" y="6381537"/>
            <a:ext cx="113364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R.Heinke</a:t>
            </a:r>
            <a:endParaRPr lang="en-US" dirty="0"/>
          </a:p>
        </p:txBody>
      </p:sp>
      <p:pic>
        <p:nvPicPr>
          <p:cNvPr id="2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774637" y="6344227"/>
            <a:ext cx="1750623" cy="478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801" y="6355096"/>
            <a:ext cx="590565" cy="44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6369664" y="1509439"/>
            <a:ext cx="5735825" cy="1953083"/>
            <a:chOff x="6151375" y="4528587"/>
            <a:chExt cx="5735825" cy="1953083"/>
          </a:xfrm>
        </p:grpSpPr>
        <p:sp>
          <p:nvSpPr>
            <p:cNvPr id="22" name="Textfeld 32"/>
            <p:cNvSpPr txBox="1"/>
            <p:nvPr/>
          </p:nvSpPr>
          <p:spPr>
            <a:xfrm>
              <a:off x="6330474" y="4694384"/>
              <a:ext cx="5556726" cy="16927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de-DE" sz="1600" i="1" dirty="0"/>
                <a:t>Final on-line </a:t>
              </a:r>
              <a:r>
                <a:rPr lang="de-DE" sz="1600" i="1" dirty="0" err="1"/>
                <a:t>characteristics</a:t>
              </a:r>
              <a:r>
                <a:rPr lang="de-DE" sz="1600" i="1" dirty="0"/>
                <a:t> </a:t>
              </a:r>
              <a:r>
                <a:rPr lang="de-DE" sz="1600" i="1" dirty="0" err="1"/>
                <a:t>with</a:t>
              </a:r>
              <a:r>
                <a:rPr lang="de-DE" sz="1600" i="1" dirty="0"/>
                <a:t> </a:t>
              </a:r>
              <a:r>
                <a:rPr lang="de-DE" sz="1600" i="1" dirty="0" err="1"/>
                <a:t>SiC</a:t>
              </a:r>
              <a:r>
                <a:rPr lang="de-DE" sz="1600" i="1" dirty="0"/>
                <a:t> </a:t>
              </a:r>
              <a:r>
                <a:rPr lang="de-DE" sz="1600" i="1" dirty="0" err="1"/>
                <a:t>target</a:t>
              </a:r>
              <a:r>
                <a:rPr lang="de-DE" sz="1600" i="1" dirty="0"/>
                <a:t>: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de-DE" sz="1600" dirty="0"/>
                <a:t>Suppression factor </a:t>
              </a:r>
              <a:r>
                <a:rPr lang="de-DE" sz="1600" dirty="0" smtClean="0"/>
                <a:t>1E6 </a:t>
              </a:r>
              <a:r>
                <a:rPr lang="de-DE" sz="1600" dirty="0"/>
                <a:t>measured for </a:t>
              </a:r>
              <a:r>
                <a:rPr lang="de-DE" sz="1600" baseline="30000" dirty="0"/>
                <a:t>21</a:t>
              </a:r>
              <a:r>
                <a:rPr lang="de-DE" sz="1600" dirty="0"/>
                <a:t>Na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de-DE" sz="1600" dirty="0"/>
                <a:t>Laser </a:t>
              </a:r>
              <a:r>
                <a:rPr lang="de-DE" sz="1600" dirty="0" err="1"/>
                <a:t>ion</a:t>
              </a:r>
              <a:r>
                <a:rPr lang="de-DE" sz="1600" dirty="0"/>
                <a:t> </a:t>
              </a:r>
              <a:r>
                <a:rPr lang="de-DE" sz="1600" dirty="0" err="1"/>
                <a:t>loss</a:t>
              </a:r>
              <a:r>
                <a:rPr lang="de-DE" sz="1600" dirty="0"/>
                <a:t> </a:t>
              </a:r>
              <a:r>
                <a:rPr lang="de-DE" sz="1600" dirty="0" err="1"/>
                <a:t>factor</a:t>
              </a:r>
              <a:r>
                <a:rPr lang="de-DE" sz="1600" dirty="0"/>
                <a:t> </a:t>
              </a:r>
              <a:r>
                <a:rPr lang="de-DE" sz="1600" dirty="0" err="1"/>
                <a:t>of</a:t>
              </a:r>
              <a:r>
                <a:rPr lang="de-DE" sz="1600" dirty="0"/>
                <a:t> 27 on </a:t>
              </a:r>
              <a:r>
                <a:rPr lang="de-DE" sz="1600" baseline="30000" dirty="0"/>
                <a:t>22</a:t>
              </a:r>
              <a:r>
                <a:rPr lang="de-DE" sz="1600" dirty="0"/>
                <a:t>Mg</a:t>
              </a:r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de-DE" sz="1600" dirty="0" err="1"/>
                <a:t>No</a:t>
              </a:r>
              <a:r>
                <a:rPr lang="de-DE" sz="1600" dirty="0"/>
                <a:t> </a:t>
              </a:r>
              <a:r>
                <a:rPr lang="de-DE" sz="1600" baseline="30000" dirty="0"/>
                <a:t>22</a:t>
              </a:r>
              <a:r>
                <a:rPr lang="de-DE" sz="1600" dirty="0"/>
                <a:t>Na </a:t>
              </a:r>
              <a:r>
                <a:rPr lang="de-DE" sz="1600" dirty="0" err="1"/>
                <a:t>seen</a:t>
              </a:r>
              <a:r>
                <a:rPr lang="de-DE" sz="1600" dirty="0"/>
                <a:t> in IS614 </a:t>
              </a:r>
              <a:r>
                <a:rPr lang="de-DE" sz="1600" dirty="0" err="1"/>
                <a:t>detectors</a:t>
              </a:r>
              <a:endParaRPr lang="de-DE" sz="1600" dirty="0"/>
            </a:p>
            <a:p>
              <a:pPr marL="285750" indent="-28575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de-DE" sz="1600" dirty="0" err="1"/>
                <a:t>Factor</a:t>
              </a:r>
              <a:r>
                <a:rPr lang="de-DE" sz="1600" dirty="0"/>
                <a:t> ~20 </a:t>
              </a:r>
              <a:r>
                <a:rPr lang="de-DE" sz="1600" dirty="0" err="1"/>
                <a:t>less</a:t>
              </a:r>
              <a:r>
                <a:rPr lang="de-DE" sz="1600" dirty="0"/>
                <a:t> </a:t>
              </a:r>
              <a:r>
                <a:rPr lang="de-DE" sz="1600" dirty="0" err="1"/>
                <a:t>yield</a:t>
              </a:r>
              <a:r>
                <a:rPr lang="de-DE" sz="1600" dirty="0"/>
                <a:t> on </a:t>
              </a:r>
              <a:r>
                <a:rPr lang="de-DE" sz="1600" baseline="30000" dirty="0"/>
                <a:t>22</a:t>
              </a:r>
              <a:r>
                <a:rPr lang="de-DE" sz="1600" dirty="0"/>
                <a:t>Mg </a:t>
              </a:r>
              <a:r>
                <a:rPr lang="de-DE" sz="1600" dirty="0" err="1"/>
                <a:t>compared</a:t>
              </a:r>
              <a:r>
                <a:rPr lang="de-DE" sz="1600" dirty="0"/>
                <a:t> </a:t>
              </a:r>
              <a:r>
                <a:rPr lang="de-DE" sz="1600" dirty="0" err="1"/>
                <a:t>to</a:t>
              </a:r>
              <a:r>
                <a:rPr lang="de-DE" sz="1600" dirty="0"/>
                <a:t> </a:t>
              </a:r>
              <a:r>
                <a:rPr lang="de-DE" sz="1600" dirty="0" err="1"/>
                <a:t>database</a:t>
              </a:r>
              <a:endParaRPr lang="de-DE" sz="1600" dirty="0"/>
            </a:p>
          </p:txBody>
        </p:sp>
        <p:sp>
          <p:nvSpPr>
            <p:cNvPr id="23" name="Rechteck 33"/>
            <p:cNvSpPr/>
            <p:nvPr/>
          </p:nvSpPr>
          <p:spPr>
            <a:xfrm>
              <a:off x="6151375" y="4528587"/>
              <a:ext cx="5518369" cy="1953083"/>
            </a:xfrm>
            <a:prstGeom prst="rect">
              <a:avLst/>
            </a:prstGeom>
            <a:noFill/>
            <a:ln w="3810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93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9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4" t="3875" r="42492" b="7670"/>
          <a:stretch/>
        </p:blipFill>
        <p:spPr>
          <a:xfrm>
            <a:off x="5585155" y="996661"/>
            <a:ext cx="2673713" cy="35455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788" y="202459"/>
            <a:ext cx="8582448" cy="54142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#570 GANDALPH negative Ion source  (GANDIS)</a:t>
            </a:r>
            <a:endParaRPr lang="en-US" sz="3200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86448" y="1240062"/>
            <a:ext cx="5086350" cy="45751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Goal: off-line testing of </a:t>
            </a:r>
            <a:r>
              <a:rPr lang="en-US" sz="2000" dirty="0" err="1" smtClean="0"/>
              <a:t>photodetachment</a:t>
            </a:r>
            <a:r>
              <a:rPr lang="en-US" sz="2000" dirty="0" smtClean="0"/>
              <a:t> setup </a:t>
            </a:r>
          </a:p>
          <a:p>
            <a:endParaRPr lang="en-US" sz="2000" dirty="0"/>
          </a:p>
          <a:p>
            <a:r>
              <a:rPr lang="en-US" sz="2000" dirty="0" smtClean="0"/>
              <a:t>Ion extraction via negative source potential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Electrical Isolation of the source from the base avoids faraday cage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external heating required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pic>
        <p:nvPicPr>
          <p:cNvPr id="16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7" r="24227" b="12836"/>
          <a:stretch/>
        </p:blipFill>
        <p:spPr>
          <a:xfrm>
            <a:off x="8371225" y="1116001"/>
            <a:ext cx="3557433" cy="330689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84" b="6919"/>
          <a:stretch/>
        </p:blipFill>
        <p:spPr>
          <a:xfrm>
            <a:off x="4948798" y="4588593"/>
            <a:ext cx="6844853" cy="151497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82th ISCC Meeting | 26.JUN.2018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8F03F-C345-4E4D-B665-AA92156A6469}" type="slidenum">
              <a:rPr lang="en-US" smtClean="0"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737034" y="6358832"/>
            <a:ext cx="147989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D. Leimbach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6635" y="132556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057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19991</TotalTime>
  <Words>2052</Words>
  <Application>Microsoft Office PowerPoint</Application>
  <PresentationFormat>Widescreen</PresentationFormat>
  <Paragraphs>525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MS PGothic</vt:lpstr>
      <vt:lpstr>MS PGothic</vt:lpstr>
      <vt:lpstr>Arial</vt:lpstr>
      <vt:lpstr>Calibri</vt:lpstr>
      <vt:lpstr>Calibri Light</vt:lpstr>
      <vt:lpstr>Corbel</vt:lpstr>
      <vt:lpstr>Mangal</vt:lpstr>
      <vt:lpstr>Segoe UI</vt:lpstr>
      <vt:lpstr>Ubuntu Light</vt:lpstr>
      <vt:lpstr>Wingdings</vt:lpstr>
      <vt:lpstr>Office Theme</vt:lpstr>
      <vt:lpstr>Worksheet</vt:lpstr>
      <vt:lpstr>INTC Technical Report</vt:lpstr>
      <vt:lpstr>Outline</vt:lpstr>
      <vt:lpstr>Start-Up 2018</vt:lpstr>
      <vt:lpstr>Fast Tape Station check out</vt:lpstr>
      <vt:lpstr>New HT modulator</vt:lpstr>
      <vt:lpstr>Target Overview APR-JUN 2018</vt:lpstr>
      <vt:lpstr>Target #606 -&gt; #650</vt:lpstr>
      <vt:lpstr>LIST v 1.0</vt:lpstr>
      <vt:lpstr>#570 GANDALPH negative Ion source  (GANDIS)</vt:lpstr>
      <vt:lpstr>P2n Converter</vt:lpstr>
      <vt:lpstr>p2n Challenges: beam heating</vt:lpstr>
      <vt:lpstr>Yield Database</vt:lpstr>
      <vt:lpstr>New RILIS pump laser</vt:lpstr>
      <vt:lpstr>PowerPoint Presentation</vt:lpstr>
      <vt:lpstr>Outline</vt:lpstr>
      <vt:lpstr>Activities postponed</vt:lpstr>
      <vt:lpstr>Target Area: Frontend replacement</vt:lpstr>
      <vt:lpstr>FRONTEND 10 &amp; 11</vt:lpstr>
      <vt:lpstr>Outline</vt:lpstr>
      <vt:lpstr>ISOLDE Hall: Separator upgrades</vt:lpstr>
      <vt:lpstr>REX/HIE-ISOLDE: RF List of activities (I) </vt:lpstr>
      <vt:lpstr>REX/HIE-ISOLDE: RF List of activities (II) </vt:lpstr>
      <vt:lpstr>Request for 3 beam diagnostic boxes &amp; 2 steerers between REX and HIE-ISOLDE</vt:lpstr>
      <vt:lpstr>HIE- ISOLDE activities</vt:lpstr>
      <vt:lpstr>Outline</vt:lpstr>
      <vt:lpstr>Layout of the Class A Extension (nano-lab)</vt:lpstr>
      <vt:lpstr>Nano-lab Preliminary Schedule </vt:lpstr>
      <vt:lpstr>Outline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INTC Technical Report</dc:title>
  <dc:creator>Richard Catherall</dc:creator>
  <cp:lastModifiedBy>Richard Catherall</cp:lastModifiedBy>
  <cp:revision>45</cp:revision>
  <dcterms:created xsi:type="dcterms:W3CDTF">2018-06-06T12:45:35Z</dcterms:created>
  <dcterms:modified xsi:type="dcterms:W3CDTF">2018-06-27T10:37:19Z</dcterms:modified>
</cp:coreProperties>
</file>