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MOV" ContentType="video/quicktime"/>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648" r:id="rId1"/>
  </p:sldMasterIdLst>
  <p:notesMasterIdLst>
    <p:notesMasterId r:id="rId27"/>
  </p:notesMasterIdLst>
  <p:sldIdLst>
    <p:sldId id="281" r:id="rId2"/>
    <p:sldId id="342" r:id="rId3"/>
    <p:sldId id="328" r:id="rId4"/>
    <p:sldId id="332" r:id="rId5"/>
    <p:sldId id="350" r:id="rId6"/>
    <p:sldId id="302" r:id="rId7"/>
    <p:sldId id="317" r:id="rId8"/>
    <p:sldId id="305" r:id="rId9"/>
    <p:sldId id="336" r:id="rId10"/>
    <p:sldId id="306" r:id="rId11"/>
    <p:sldId id="308" r:id="rId12"/>
    <p:sldId id="331" r:id="rId13"/>
    <p:sldId id="309" r:id="rId14"/>
    <p:sldId id="311" r:id="rId15"/>
    <p:sldId id="355" r:id="rId16"/>
    <p:sldId id="310" r:id="rId17"/>
    <p:sldId id="313" r:id="rId18"/>
    <p:sldId id="333" r:id="rId19"/>
    <p:sldId id="322" r:id="rId20"/>
    <p:sldId id="334" r:id="rId21"/>
    <p:sldId id="348" r:id="rId22"/>
    <p:sldId id="354" r:id="rId23"/>
    <p:sldId id="359" r:id="rId24"/>
    <p:sldId id="356" r:id="rId25"/>
    <p:sldId id="35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415A"/>
    <a:srgbClr val="7B4963"/>
    <a:srgbClr val="AD759C"/>
    <a:srgbClr val="5A304A"/>
    <a:srgbClr val="8C5173"/>
    <a:srgbClr val="CC66FF"/>
    <a:srgbClr val="FF9900"/>
    <a:srgbClr val="94866B"/>
    <a:srgbClr val="8C866B"/>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11" autoAdjust="0"/>
    <p:restoredTop sz="94660"/>
  </p:normalViewPr>
  <p:slideViewPr>
    <p:cSldViewPr snapToGrid="0">
      <p:cViewPr varScale="1">
        <p:scale>
          <a:sx n="58" d="100"/>
          <a:sy n="58" d="100"/>
        </p:scale>
        <p:origin x="52" y="1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 Id="rId6" Type="http://schemas.openxmlformats.org/officeDocument/2006/relationships/image" Target="../media/image91.wmf"/><Relationship Id="rId5" Type="http://schemas.openxmlformats.org/officeDocument/2006/relationships/image" Target="../media/image90.wmf"/><Relationship Id="rId4" Type="http://schemas.openxmlformats.org/officeDocument/2006/relationships/image" Target="../media/image8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98.wmf"/><Relationship Id="rId1" Type="http://schemas.openxmlformats.org/officeDocument/2006/relationships/image" Target="../media/image97.wmf"/><Relationship Id="rId5" Type="http://schemas.openxmlformats.org/officeDocument/2006/relationships/image" Target="../media/image101.wmf"/><Relationship Id="rId4" Type="http://schemas.openxmlformats.org/officeDocument/2006/relationships/image" Target="../media/image10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9.wmf"/><Relationship Id="rId1" Type="http://schemas.openxmlformats.org/officeDocument/2006/relationships/image" Target="../media/image10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5FFBB6-2028-4B62-8C60-673B13B6F7CD}" type="datetimeFigureOut">
              <a:rPr lang="en-GB" smtClean="0"/>
              <a:t>15/10/2018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80772D-A23B-4454-AB80-4DCDEADAFB15}" type="slidenum">
              <a:rPr lang="en-GB" smtClean="0"/>
              <a:t>‹#›</a:t>
            </a:fld>
            <a:endParaRPr lang="en-GB"/>
          </a:p>
        </p:txBody>
      </p:sp>
    </p:spTree>
    <p:extLst>
      <p:ext uri="{BB962C8B-B14F-4D97-AF65-F5344CB8AC3E}">
        <p14:creationId xmlns:p14="http://schemas.microsoft.com/office/powerpoint/2010/main" val="3385909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7FBD45B-F75A-44E7-B2F7-9892DCC35E29}" type="datetime1">
              <a:rPr lang="en-GB" smtClean="0"/>
              <a:t>15/10/2018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2795129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0A5EFDA-3092-4091-8F21-D0BC5C15EAC6}" type="datetime1">
              <a:rPr lang="en-GB" smtClean="0"/>
              <a:t>15/10/2018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3605929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9C0402-F970-476D-9062-2C5616DA4C68}" type="datetime1">
              <a:rPr lang="en-GB" smtClean="0"/>
              <a:t>15/10/2018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2944614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DEE1A2-98ED-413E-838A-55DCE7933665}" type="datetime1">
              <a:rPr lang="en-GB" smtClean="0"/>
              <a:t>15/10/2018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1738053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439BB2-F5FE-4E2D-A1E7-6BA17FB29775}" type="datetime1">
              <a:rPr lang="en-GB" smtClean="0"/>
              <a:t>15/10/2018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2229979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387F8FA-0B96-4654-8BDF-15666EC1C4DD}" type="datetime1">
              <a:rPr lang="en-GB" smtClean="0"/>
              <a:t>15/10/2018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3907921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702ED14-9711-4BC9-A05B-B26D87C9BB0E}" type="datetime1">
              <a:rPr lang="en-GB" smtClean="0"/>
              <a:t>15/10/2018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993101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575E9D3-74E2-4BEF-B3AB-16048931733D}" type="datetime1">
              <a:rPr lang="en-GB" smtClean="0"/>
              <a:t>15/10/2018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1617054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9355B8-4B48-4730-9874-F112080973E2}" type="datetime1">
              <a:rPr lang="en-GB" smtClean="0"/>
              <a:t>15/10/2018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996743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1514AC5-6C37-42FC-9674-B7139C9035DB}" type="datetime1">
              <a:rPr lang="en-GB" smtClean="0"/>
              <a:t>15/10/2018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2205970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30C44AA-773F-4297-9773-8C60169FBF37}" type="datetime1">
              <a:rPr lang="en-GB" smtClean="0"/>
              <a:t>15/10/2018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02F132-4A8D-4A8C-877D-D9B157A5B0E1}" type="slidenum">
              <a:rPr lang="en-GB" smtClean="0"/>
              <a:t>‹#›</a:t>
            </a:fld>
            <a:endParaRPr lang="en-GB"/>
          </a:p>
        </p:txBody>
      </p:sp>
    </p:spTree>
    <p:extLst>
      <p:ext uri="{BB962C8B-B14F-4D97-AF65-F5344CB8AC3E}">
        <p14:creationId xmlns:p14="http://schemas.microsoft.com/office/powerpoint/2010/main" val="443706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7BACE-B8D1-4038-A4A2-41AA882C3BAE}" type="datetime1">
              <a:rPr lang="en-GB" smtClean="0"/>
              <a:t>15/10/2018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2F132-4A8D-4A8C-877D-D9B157A5B0E1}" type="slidenum">
              <a:rPr lang="en-GB" smtClean="0"/>
              <a:t>‹#›</a:t>
            </a:fld>
            <a:endParaRPr lang="en-GB"/>
          </a:p>
        </p:txBody>
      </p:sp>
    </p:spTree>
    <p:extLst>
      <p:ext uri="{BB962C8B-B14F-4D97-AF65-F5344CB8AC3E}">
        <p14:creationId xmlns:p14="http://schemas.microsoft.com/office/powerpoint/2010/main" val="2352890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56.png"/><Relationship Id="rId13" Type="http://schemas.microsoft.com/office/2007/relationships/hdphoto" Target="../media/hdphoto11.wdp"/><Relationship Id="rId18" Type="http://schemas.openxmlformats.org/officeDocument/2006/relationships/image" Target="../media/image79.png"/><Relationship Id="rId3" Type="http://schemas.openxmlformats.org/officeDocument/2006/relationships/image" Target="../media/image53.png"/><Relationship Id="rId7" Type="http://schemas.microsoft.com/office/2007/relationships/hdphoto" Target="../media/hdphoto8.wdp"/><Relationship Id="rId12" Type="http://schemas.openxmlformats.org/officeDocument/2006/relationships/image" Target="../media/image58.png"/><Relationship Id="rId17" Type="http://schemas.microsoft.com/office/2007/relationships/hdphoto" Target="../media/hdphoto13.wdp"/><Relationship Id="rId2" Type="http://schemas.openxmlformats.org/officeDocument/2006/relationships/image" Target="../media/image65.png"/><Relationship Id="rId16" Type="http://schemas.openxmlformats.org/officeDocument/2006/relationships/image" Target="../media/image60.png"/><Relationship Id="rId20"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55.png"/><Relationship Id="rId11" Type="http://schemas.microsoft.com/office/2007/relationships/hdphoto" Target="../media/hdphoto10.wdp"/><Relationship Id="rId5" Type="http://schemas.openxmlformats.org/officeDocument/2006/relationships/image" Target="../media/image16.png"/><Relationship Id="rId15" Type="http://schemas.microsoft.com/office/2007/relationships/hdphoto" Target="../media/hdphoto12.wdp"/><Relationship Id="rId10" Type="http://schemas.openxmlformats.org/officeDocument/2006/relationships/image" Target="../media/image57.png"/><Relationship Id="rId19" Type="http://schemas.openxmlformats.org/officeDocument/2006/relationships/image" Target="../media/image66.png"/><Relationship Id="rId4" Type="http://schemas.openxmlformats.org/officeDocument/2006/relationships/image" Target="../media/image54.jpeg"/><Relationship Id="rId9" Type="http://schemas.microsoft.com/office/2007/relationships/hdphoto" Target="../media/hdphoto9.wdp"/><Relationship Id="rId14" Type="http://schemas.openxmlformats.org/officeDocument/2006/relationships/image" Target="../media/image59.png"/></Relationships>
</file>

<file path=ppt/slides/_rels/slide11.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66.jpe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image" Target="../media/image72.png"/><Relationship Id="rId4" Type="http://schemas.openxmlformats.org/officeDocument/2006/relationships/image" Target="../media/image69.png"/><Relationship Id="rId9" Type="http://schemas.openxmlformats.org/officeDocument/2006/relationships/image" Target="../media/image76.png"/></Relationships>
</file>

<file path=ppt/slides/_rels/slide12.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hyperlink" Target="https://www.sciencedirect.com/science/article/pii/S0094576596000811" TargetMode="External"/><Relationship Id="rId3" Type="http://schemas.openxmlformats.org/officeDocument/2006/relationships/image" Target="../media/image70.wmf"/><Relationship Id="rId7" Type="http://schemas.openxmlformats.org/officeDocument/2006/relationships/image" Target="../media/image74.wmf"/><Relationship Id="rId2" Type="http://schemas.openxmlformats.org/officeDocument/2006/relationships/image" Target="../media/image69.wmf"/><Relationship Id="rId1" Type="http://schemas.openxmlformats.org/officeDocument/2006/relationships/slideLayout" Target="../slideLayouts/slideLayout7.xml"/><Relationship Id="rId6"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1.wmf"/><Relationship Id="rId9" Type="http://schemas.openxmlformats.org/officeDocument/2006/relationships/image" Target="../media/image80.png"/></Relationships>
</file>

<file path=ppt/slides/_rels/slide14.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microsoft.com/office/2007/relationships/hdphoto" Target="../media/hdphoto16.wdp"/><Relationship Id="rId2" Type="http://schemas.openxmlformats.org/officeDocument/2006/relationships/image" Target="../media/image77.png"/><Relationship Id="rId1" Type="http://schemas.openxmlformats.org/officeDocument/2006/relationships/slideLayout" Target="../slideLayouts/slideLayout7.xml"/><Relationship Id="rId6" Type="http://schemas.openxmlformats.org/officeDocument/2006/relationships/image" Target="../media/image82.png"/><Relationship Id="rId11" Type="http://schemas.microsoft.com/office/2007/relationships/hdphoto" Target="../media/hdphoto17.wdp"/><Relationship Id="rId5" Type="http://schemas.microsoft.com/office/2007/relationships/hdphoto" Target="../media/hdphoto15.wdp"/><Relationship Id="rId10" Type="http://schemas.openxmlformats.org/officeDocument/2006/relationships/image" Target="../media/image85.png"/><Relationship Id="rId4" Type="http://schemas.openxmlformats.org/officeDocument/2006/relationships/image" Target="../media/image81.png"/><Relationship Id="rId9" Type="http://schemas.openxmlformats.org/officeDocument/2006/relationships/image" Target="../media/image84.pn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88.wmf"/><Relationship Id="rId18" Type="http://schemas.openxmlformats.org/officeDocument/2006/relationships/oleObject" Target="../embeddings/oleObject8.bin"/><Relationship Id="rId3" Type="http://schemas.openxmlformats.org/officeDocument/2006/relationships/image" Target="../media/image92.png"/><Relationship Id="rId21" Type="http://schemas.openxmlformats.org/officeDocument/2006/relationships/image" Target="../media/image96.wmf"/><Relationship Id="rId7" Type="http://schemas.openxmlformats.org/officeDocument/2006/relationships/image" Target="../media/image94.emf"/><Relationship Id="rId12" Type="http://schemas.openxmlformats.org/officeDocument/2006/relationships/oleObject" Target="../embeddings/oleObject5.bin"/><Relationship Id="rId17" Type="http://schemas.openxmlformats.org/officeDocument/2006/relationships/image" Target="../media/image90.wmf"/><Relationship Id="rId2" Type="http://schemas.openxmlformats.org/officeDocument/2006/relationships/slideLayout" Target="../slideLayouts/slideLayout7.xml"/><Relationship Id="rId16" Type="http://schemas.openxmlformats.org/officeDocument/2006/relationships/oleObject" Target="../embeddings/oleObject7.bin"/><Relationship Id="rId20" Type="http://schemas.openxmlformats.org/officeDocument/2006/relationships/image" Target="../media/image95.png"/><Relationship Id="rId1" Type="http://schemas.openxmlformats.org/officeDocument/2006/relationships/vmlDrawing" Target="../drawings/vmlDrawing2.vml"/><Relationship Id="rId6" Type="http://schemas.microsoft.com/office/2007/relationships/hdphoto" Target="../media/hdphoto19.wdp"/><Relationship Id="rId11" Type="http://schemas.openxmlformats.org/officeDocument/2006/relationships/image" Target="../media/image87.wmf"/><Relationship Id="rId5" Type="http://schemas.openxmlformats.org/officeDocument/2006/relationships/image" Target="../media/image93.png"/><Relationship Id="rId15" Type="http://schemas.openxmlformats.org/officeDocument/2006/relationships/image" Target="../media/image89.wmf"/><Relationship Id="rId10" Type="http://schemas.openxmlformats.org/officeDocument/2006/relationships/oleObject" Target="../embeddings/oleObject4.bin"/><Relationship Id="rId19" Type="http://schemas.openxmlformats.org/officeDocument/2006/relationships/image" Target="../media/image91.wmf"/><Relationship Id="rId4" Type="http://schemas.microsoft.com/office/2007/relationships/hdphoto" Target="../media/hdphoto18.wdp"/><Relationship Id="rId9" Type="http://schemas.openxmlformats.org/officeDocument/2006/relationships/image" Target="../media/image86.wmf"/><Relationship Id="rId1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8" Type="http://schemas.openxmlformats.org/officeDocument/2006/relationships/image" Target="../media/image99.wmf"/><Relationship Id="rId13" Type="http://schemas.openxmlformats.org/officeDocument/2006/relationships/image" Target="../media/image102.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01.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98.wmf"/><Relationship Id="rId11" Type="http://schemas.openxmlformats.org/officeDocument/2006/relationships/oleObject" Target="../embeddings/oleObject13.bin"/><Relationship Id="rId5" Type="http://schemas.openxmlformats.org/officeDocument/2006/relationships/oleObject" Target="../embeddings/oleObject10.bin"/><Relationship Id="rId15" Type="http://schemas.openxmlformats.org/officeDocument/2006/relationships/image" Target="../media/image104.png"/><Relationship Id="rId10" Type="http://schemas.openxmlformats.org/officeDocument/2006/relationships/image" Target="../media/image100.wmf"/><Relationship Id="rId4" Type="http://schemas.openxmlformats.org/officeDocument/2006/relationships/image" Target="../media/image97.wmf"/><Relationship Id="rId9" Type="http://schemas.openxmlformats.org/officeDocument/2006/relationships/oleObject" Target="../embeddings/oleObject12.bin"/><Relationship Id="rId14" Type="http://schemas.openxmlformats.org/officeDocument/2006/relationships/image" Target="../media/image103.png"/></Relationships>
</file>

<file path=ppt/slides/_rels/slide17.xml.rels><?xml version="1.0" encoding="UTF-8" standalone="yes"?>
<Relationships xmlns="http://schemas.openxmlformats.org/package/2006/relationships"><Relationship Id="rId8" Type="http://schemas.openxmlformats.org/officeDocument/2006/relationships/image" Target="../media/image111.jpeg"/><Relationship Id="rId13" Type="http://schemas.openxmlformats.org/officeDocument/2006/relationships/image" Target="../media/image102.wmf"/><Relationship Id="rId3" Type="http://schemas.openxmlformats.org/officeDocument/2006/relationships/image" Target="../media/image106.jpeg"/><Relationship Id="rId7" Type="http://schemas.openxmlformats.org/officeDocument/2006/relationships/image" Target="../media/image110.jpeg"/><Relationship Id="rId12" Type="http://schemas.openxmlformats.org/officeDocument/2006/relationships/image" Target="../media/image105.wmf"/><Relationship Id="rId2" Type="http://schemas.openxmlformats.org/officeDocument/2006/relationships/slideLayout" Target="../slideLayouts/slideLayout7.xml"/><Relationship Id="rId16" Type="http://schemas.openxmlformats.org/officeDocument/2006/relationships/hyperlink" Target="https://www.sciencedirect.com/science/article/pii/S0094576596000811" TargetMode="External"/><Relationship Id="rId1" Type="http://schemas.openxmlformats.org/officeDocument/2006/relationships/vmlDrawing" Target="../drawings/vmlDrawing4.vml"/><Relationship Id="rId6" Type="http://schemas.openxmlformats.org/officeDocument/2006/relationships/image" Target="../media/image109.jpeg"/><Relationship Id="rId11" Type="http://schemas.openxmlformats.org/officeDocument/2006/relationships/oleObject" Target="../embeddings/oleObject14.bin"/><Relationship Id="rId5" Type="http://schemas.openxmlformats.org/officeDocument/2006/relationships/image" Target="../media/image108.jpeg"/><Relationship Id="rId15" Type="http://schemas.openxmlformats.org/officeDocument/2006/relationships/image" Target="../media/image99.wmf"/><Relationship Id="rId10" Type="http://schemas.openxmlformats.org/officeDocument/2006/relationships/image" Target="../media/image113.png"/><Relationship Id="rId4" Type="http://schemas.openxmlformats.org/officeDocument/2006/relationships/image" Target="../media/image107.jpeg"/><Relationship Id="rId9" Type="http://schemas.openxmlformats.org/officeDocument/2006/relationships/image" Target="../media/image112.jpeg"/><Relationship Id="rId1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8" Type="http://schemas.openxmlformats.org/officeDocument/2006/relationships/image" Target="../media/image118.jpg"/><Relationship Id="rId3" Type="http://schemas.openxmlformats.org/officeDocument/2006/relationships/image" Target="../media/image115.png"/><Relationship Id="rId7" Type="http://schemas.openxmlformats.org/officeDocument/2006/relationships/image" Target="../media/image117.png"/><Relationship Id="rId2" Type="http://schemas.openxmlformats.org/officeDocument/2006/relationships/image" Target="../media/image114.png"/><Relationship Id="rId1" Type="http://schemas.openxmlformats.org/officeDocument/2006/relationships/slideLayout" Target="../slideLayouts/slideLayout7.xml"/><Relationship Id="rId6" Type="http://schemas.microsoft.com/office/2007/relationships/hdphoto" Target="../media/hdphoto21.wdp"/><Relationship Id="rId5" Type="http://schemas.openxmlformats.org/officeDocument/2006/relationships/image" Target="../media/image116.png"/><Relationship Id="rId4" Type="http://schemas.microsoft.com/office/2007/relationships/hdphoto" Target="../media/hdphoto20.wdp"/></Relationships>
</file>

<file path=ppt/slides/_rels/slide19.xml.rels><?xml version="1.0" encoding="UTF-8" standalone="yes"?>
<Relationships xmlns="http://schemas.openxmlformats.org/package/2006/relationships"><Relationship Id="rId8" Type="http://schemas.openxmlformats.org/officeDocument/2006/relationships/image" Target="../media/image122.png"/><Relationship Id="rId13" Type="http://schemas.microsoft.com/office/2007/relationships/hdphoto" Target="../media/hdphoto20.wdp"/><Relationship Id="rId3" Type="http://schemas.microsoft.com/office/2007/relationships/hdphoto" Target="../media/hdphoto22.wdp"/><Relationship Id="rId7" Type="http://schemas.microsoft.com/office/2007/relationships/hdphoto" Target="../media/hdphoto21.wdp"/><Relationship Id="rId12" Type="http://schemas.openxmlformats.org/officeDocument/2006/relationships/image" Target="../media/image115.png"/><Relationship Id="rId2" Type="http://schemas.openxmlformats.org/officeDocument/2006/relationships/image" Target="../media/image119.png"/><Relationship Id="rId1" Type="http://schemas.openxmlformats.org/officeDocument/2006/relationships/slideLayout" Target="../slideLayouts/slideLayout7.xml"/><Relationship Id="rId6" Type="http://schemas.openxmlformats.org/officeDocument/2006/relationships/image" Target="../media/image116.png"/><Relationship Id="rId11" Type="http://schemas.microsoft.com/office/2007/relationships/hdphoto" Target="../media/hdphoto24.wdp"/><Relationship Id="rId5" Type="http://schemas.openxmlformats.org/officeDocument/2006/relationships/image" Target="../media/image121.png"/><Relationship Id="rId10" Type="http://schemas.openxmlformats.org/officeDocument/2006/relationships/image" Target="../media/image123.png"/><Relationship Id="rId4" Type="http://schemas.openxmlformats.org/officeDocument/2006/relationships/image" Target="../media/image120.png"/><Relationship Id="rId9" Type="http://schemas.microsoft.com/office/2007/relationships/hdphoto" Target="../media/hdphoto23.wdp"/></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image" Target="../media/image134.png"/><Relationship Id="rId3" Type="http://schemas.openxmlformats.org/officeDocument/2006/relationships/image" Target="../media/image125.png"/><Relationship Id="rId7" Type="http://schemas.openxmlformats.org/officeDocument/2006/relationships/image" Target="../media/image129.png"/><Relationship Id="rId12" Type="http://schemas.openxmlformats.org/officeDocument/2006/relationships/image" Target="../media/image133.png"/><Relationship Id="rId2" Type="http://schemas.openxmlformats.org/officeDocument/2006/relationships/image" Target="../media/image124.png"/><Relationship Id="rId1" Type="http://schemas.openxmlformats.org/officeDocument/2006/relationships/slideLayout" Target="../slideLayouts/slideLayout7.xml"/><Relationship Id="rId6" Type="http://schemas.openxmlformats.org/officeDocument/2006/relationships/image" Target="../media/image128.jpeg"/><Relationship Id="rId11" Type="http://schemas.openxmlformats.org/officeDocument/2006/relationships/image" Target="../media/image132.png"/><Relationship Id="rId5" Type="http://schemas.openxmlformats.org/officeDocument/2006/relationships/image" Target="../media/image127.jpeg"/><Relationship Id="rId15" Type="http://schemas.openxmlformats.org/officeDocument/2006/relationships/image" Target="../media/image136.png"/><Relationship Id="rId10" Type="http://schemas.openxmlformats.org/officeDocument/2006/relationships/image" Target="../media/image131.jpeg"/><Relationship Id="rId4" Type="http://schemas.openxmlformats.org/officeDocument/2006/relationships/image" Target="../media/image126.png"/><Relationship Id="rId9" Type="http://schemas.openxmlformats.org/officeDocument/2006/relationships/image" Target="../media/image130.png"/><Relationship Id="rId14" Type="http://schemas.openxmlformats.org/officeDocument/2006/relationships/image" Target="../media/image135.png"/></Relationships>
</file>

<file path=ppt/slides/_rels/slide21.xml.rels><?xml version="1.0" encoding="UTF-8" standalone="yes"?>
<Relationships xmlns="http://schemas.openxmlformats.org/package/2006/relationships"><Relationship Id="rId8" Type="http://schemas.openxmlformats.org/officeDocument/2006/relationships/image" Target="../media/image139.png"/><Relationship Id="rId13" Type="http://schemas.openxmlformats.org/officeDocument/2006/relationships/image" Target="../media/image144.png"/><Relationship Id="rId18" Type="http://schemas.openxmlformats.org/officeDocument/2006/relationships/image" Target="../media/image148.png"/><Relationship Id="rId3" Type="http://schemas.microsoft.com/office/2007/relationships/media" Target="../media/media2.mp4"/><Relationship Id="rId7" Type="http://schemas.openxmlformats.org/officeDocument/2006/relationships/image" Target="../media/image138.png"/><Relationship Id="rId12" Type="http://schemas.openxmlformats.org/officeDocument/2006/relationships/image" Target="../media/image143.png"/><Relationship Id="rId17" Type="http://schemas.openxmlformats.org/officeDocument/2006/relationships/image" Target="../media/image147.png"/><Relationship Id="rId2" Type="http://schemas.openxmlformats.org/officeDocument/2006/relationships/video" Target="../media/media1.MOV"/><Relationship Id="rId16" Type="http://schemas.openxmlformats.org/officeDocument/2006/relationships/image" Target="../media/image117.png"/><Relationship Id="rId1" Type="http://schemas.microsoft.com/office/2007/relationships/media" Target="../media/media1.MOV"/><Relationship Id="rId6" Type="http://schemas.openxmlformats.org/officeDocument/2006/relationships/image" Target="../media/image137.png"/><Relationship Id="rId11" Type="http://schemas.openxmlformats.org/officeDocument/2006/relationships/image" Target="../media/image142.png"/><Relationship Id="rId5" Type="http://schemas.openxmlformats.org/officeDocument/2006/relationships/slideLayout" Target="../slideLayouts/slideLayout7.xml"/><Relationship Id="rId15" Type="http://schemas.openxmlformats.org/officeDocument/2006/relationships/image" Target="../media/image146.png"/><Relationship Id="rId10" Type="http://schemas.openxmlformats.org/officeDocument/2006/relationships/image" Target="../media/image141.png"/><Relationship Id="rId4" Type="http://schemas.openxmlformats.org/officeDocument/2006/relationships/video" Target="../media/media2.mp4"/><Relationship Id="rId9" Type="http://schemas.openxmlformats.org/officeDocument/2006/relationships/image" Target="../media/image140.png"/><Relationship Id="rId14" Type="http://schemas.openxmlformats.org/officeDocument/2006/relationships/image" Target="../media/image145.png"/></Relationships>
</file>

<file path=ppt/slides/_rels/slide22.xml.rels><?xml version="1.0" encoding="UTF-8" standalone="yes"?>
<Relationships xmlns="http://schemas.openxmlformats.org/package/2006/relationships"><Relationship Id="rId13" Type="http://schemas.openxmlformats.org/officeDocument/2006/relationships/image" Target="../media/image154.png"/><Relationship Id="rId18" Type="http://schemas.openxmlformats.org/officeDocument/2006/relationships/image" Target="../media/image158.png"/><Relationship Id="rId3" Type="http://schemas.openxmlformats.org/officeDocument/2006/relationships/slideLayout" Target="../slideLayouts/slideLayout7.xml"/><Relationship Id="rId7" Type="http://schemas.microsoft.com/office/2007/relationships/hdphoto" Target="../media/hdphoto25.wdp"/><Relationship Id="rId12" Type="http://schemas.openxmlformats.org/officeDocument/2006/relationships/image" Target="../media/image153.png"/><Relationship Id="rId17" Type="http://schemas.openxmlformats.org/officeDocument/2006/relationships/image" Target="../media/image148.png"/><Relationship Id="rId2" Type="http://schemas.openxmlformats.org/officeDocument/2006/relationships/video" Target="../media/media3.mp4"/><Relationship Id="rId16" Type="http://schemas.openxmlformats.org/officeDocument/2006/relationships/image" Target="../media/image157.png"/><Relationship Id="rId1" Type="http://schemas.microsoft.com/office/2007/relationships/media" Target="../media/media3.mp4"/><Relationship Id="rId6" Type="http://schemas.openxmlformats.org/officeDocument/2006/relationships/image" Target="../media/image151.png"/><Relationship Id="rId11" Type="http://schemas.openxmlformats.org/officeDocument/2006/relationships/image" Target="../media/image152.png"/><Relationship Id="rId5" Type="http://schemas.openxmlformats.org/officeDocument/2006/relationships/image" Target="../media/image150.png"/><Relationship Id="rId15" Type="http://schemas.openxmlformats.org/officeDocument/2006/relationships/image" Target="../media/image156.png"/><Relationship Id="rId10" Type="http://schemas.openxmlformats.org/officeDocument/2006/relationships/image" Target="../media/image163.png"/><Relationship Id="rId19" Type="http://schemas.openxmlformats.org/officeDocument/2006/relationships/image" Target="../media/image159.png"/><Relationship Id="rId4" Type="http://schemas.openxmlformats.org/officeDocument/2006/relationships/image" Target="../media/image149.png"/><Relationship Id="rId14" Type="http://schemas.openxmlformats.org/officeDocument/2006/relationships/image" Target="../media/image15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jpeg"/><Relationship Id="rId18" Type="http://schemas.openxmlformats.org/officeDocument/2006/relationships/image" Target="../media/image18.png"/><Relationship Id="rId3" Type="http://schemas.openxmlformats.org/officeDocument/2006/relationships/image" Target="../media/image4.jpeg"/><Relationship Id="rId21" Type="http://schemas.openxmlformats.org/officeDocument/2006/relationships/image" Target="../media/image21.png"/><Relationship Id="rId7" Type="http://schemas.openxmlformats.org/officeDocument/2006/relationships/image" Target="../media/image8.png"/><Relationship Id="rId12" Type="http://schemas.microsoft.com/office/2007/relationships/hdphoto" Target="../media/hdphoto3.wdp"/><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slideLayout" Target="../slideLayouts/slideLayout7.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tags" Target="../tags/tag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4.png"/><Relationship Id="rId5" Type="http://schemas.openxmlformats.org/officeDocument/2006/relationships/image" Target="../media/image6.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1.png"/><Relationship Id="rId19" Type="http://schemas.openxmlformats.org/officeDocument/2006/relationships/image" Target="../media/image19.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4.png"/><Relationship Id="rId22"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301.png"/><Relationship Id="rId13" Type="http://schemas.openxmlformats.org/officeDocument/2006/relationships/image" Target="../media/image300.png"/><Relationship Id="rId18" Type="http://schemas.openxmlformats.org/officeDocument/2006/relationships/image" Target="../media/image350.png"/><Relationship Id="rId3" Type="http://schemas.openxmlformats.org/officeDocument/2006/relationships/image" Target="../media/image16.png"/><Relationship Id="rId7" Type="http://schemas.openxmlformats.org/officeDocument/2006/relationships/image" Target="../media/image50.png"/><Relationship Id="rId12" Type="http://schemas.openxmlformats.org/officeDocument/2006/relationships/image" Target="../media/image290.png"/><Relationship Id="rId17" Type="http://schemas.openxmlformats.org/officeDocument/2006/relationships/image" Target="../media/image340.png"/><Relationship Id="rId2" Type="http://schemas.openxmlformats.org/officeDocument/2006/relationships/image" Target="../media/image15.png"/><Relationship Id="rId16"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49.png"/><Relationship Id="rId11" Type="http://schemas.openxmlformats.org/officeDocument/2006/relationships/image" Target="../media/image280.png"/><Relationship Id="rId5" Type="http://schemas.openxmlformats.org/officeDocument/2006/relationships/image" Target="../media/image220.png"/><Relationship Id="rId15" Type="http://schemas.openxmlformats.org/officeDocument/2006/relationships/image" Target="../media/image320.png"/><Relationship Id="rId10" Type="http://schemas.openxmlformats.org/officeDocument/2006/relationships/image" Target="../media/image321.png"/><Relationship Id="rId19"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1.png"/><Relationship Id="rId14" Type="http://schemas.openxmlformats.org/officeDocument/2006/relationships/image" Target="../media/image310.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8.png"/><Relationship Id="rId18" Type="http://schemas.openxmlformats.org/officeDocument/2006/relationships/image" Target="../media/image42.png"/><Relationship Id="rId3" Type="http://schemas.openxmlformats.org/officeDocument/2006/relationships/image" Target="../media/image30.png"/><Relationship Id="rId21" Type="http://schemas.openxmlformats.org/officeDocument/2006/relationships/oleObject" Target="../embeddings/oleObject2.bin"/><Relationship Id="rId7" Type="http://schemas.openxmlformats.org/officeDocument/2006/relationships/image" Target="../media/image34.png"/><Relationship Id="rId12" Type="http://schemas.openxmlformats.org/officeDocument/2006/relationships/image" Target="../media/image341.png"/><Relationship Id="rId17" Type="http://schemas.openxmlformats.org/officeDocument/2006/relationships/image" Target="../media/image41.png"/><Relationship Id="rId2" Type="http://schemas.openxmlformats.org/officeDocument/2006/relationships/slideLayout" Target="../slideLayouts/slideLayout7.xml"/><Relationship Id="rId16" Type="http://schemas.openxmlformats.org/officeDocument/2006/relationships/image" Target="../media/image40.png"/><Relationship Id="rId20" Type="http://schemas.openxmlformats.org/officeDocument/2006/relationships/image" Target="../media/image28.wmf"/><Relationship Id="rId1" Type="http://schemas.openxmlformats.org/officeDocument/2006/relationships/vmlDrawing" Target="../drawings/vmlDrawing1.vml"/><Relationship Id="rId6" Type="http://schemas.openxmlformats.org/officeDocument/2006/relationships/image" Target="../media/image33.png"/><Relationship Id="rId11" Type="http://schemas.openxmlformats.org/officeDocument/2006/relationships/image" Target="../media/image17.gif"/><Relationship Id="rId5" Type="http://schemas.openxmlformats.org/officeDocument/2006/relationships/image" Target="../media/image32.png"/><Relationship Id="rId15" Type="http://schemas.microsoft.com/office/2007/relationships/hdphoto" Target="../media/hdphoto4.wdp"/><Relationship Id="rId10" Type="http://schemas.openxmlformats.org/officeDocument/2006/relationships/image" Target="../media/image37.png"/><Relationship Id="rId19" Type="http://schemas.openxmlformats.org/officeDocument/2006/relationships/oleObject" Target="../embeddings/oleObject1.bin"/><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39.png"/><Relationship Id="rId22" Type="http://schemas.openxmlformats.org/officeDocument/2006/relationships/image" Target="../media/image29.wmf"/></Relationships>
</file>

<file path=ppt/slides/_rels/slide7.xml.rels><?xml version="1.0" encoding="UTF-8" standalone="yes"?>
<Relationships xmlns="http://schemas.openxmlformats.org/package/2006/relationships"><Relationship Id="rId8" Type="http://schemas.microsoft.com/office/2007/relationships/hdphoto" Target="../media/hdphoto7.wdp"/><Relationship Id="rId3" Type="http://schemas.microsoft.com/office/2007/relationships/hdphoto" Target="../media/hdphoto5.wdp"/><Relationship Id="rId7"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5.jpeg"/><Relationship Id="rId5" Type="http://schemas.microsoft.com/office/2007/relationships/hdphoto" Target="../media/hdphoto6.wdp"/><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40.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48.png"/></Relationships>
</file>

<file path=ppt/slides/_rels/slide9.xml.rels><?xml version="1.0" encoding="UTF-8" standalone="yes"?>
<Relationships xmlns="http://schemas.openxmlformats.org/package/2006/relationships"><Relationship Id="rId8" Type="http://schemas.microsoft.com/office/2007/relationships/hdphoto" Target="../media/hdphoto9.wdp"/><Relationship Id="rId13" Type="http://schemas.openxmlformats.org/officeDocument/2006/relationships/image" Target="../media/image59.png"/><Relationship Id="rId18" Type="http://schemas.openxmlformats.org/officeDocument/2006/relationships/image" Target="../media/image520.png"/><Relationship Id="rId26" Type="http://schemas.openxmlformats.org/officeDocument/2006/relationships/image" Target="../media/image64.png"/><Relationship Id="rId3" Type="http://schemas.openxmlformats.org/officeDocument/2006/relationships/image" Target="../media/image54.jpeg"/><Relationship Id="rId21" Type="http://schemas.openxmlformats.org/officeDocument/2006/relationships/image" Target="../media/image550.png"/><Relationship Id="rId7" Type="http://schemas.openxmlformats.org/officeDocument/2006/relationships/image" Target="../media/image56.png"/><Relationship Id="rId12" Type="http://schemas.microsoft.com/office/2007/relationships/hdphoto" Target="../media/hdphoto11.wdp"/><Relationship Id="rId17" Type="http://schemas.openxmlformats.org/officeDocument/2006/relationships/image" Target="../media/image61.png"/><Relationship Id="rId25" Type="http://schemas.openxmlformats.org/officeDocument/2006/relationships/image" Target="../media/image63.png"/><Relationship Id="rId2" Type="http://schemas.openxmlformats.org/officeDocument/2006/relationships/image" Target="../media/image53.png"/><Relationship Id="rId16" Type="http://schemas.microsoft.com/office/2007/relationships/hdphoto" Target="../media/hdphoto13.wdp"/><Relationship Id="rId20" Type="http://schemas.openxmlformats.org/officeDocument/2006/relationships/image" Target="../media/image540.png"/><Relationship Id="rId29" Type="http://schemas.openxmlformats.org/officeDocument/2006/relationships/image" Target="../media/image640.png"/><Relationship Id="rId1" Type="http://schemas.openxmlformats.org/officeDocument/2006/relationships/slideLayout" Target="../slideLayouts/slideLayout7.xml"/><Relationship Id="rId6" Type="http://schemas.microsoft.com/office/2007/relationships/hdphoto" Target="../media/hdphoto8.wdp"/><Relationship Id="rId11" Type="http://schemas.openxmlformats.org/officeDocument/2006/relationships/image" Target="../media/image58.png"/><Relationship Id="rId24" Type="http://schemas.openxmlformats.org/officeDocument/2006/relationships/image" Target="../media/image62.png"/><Relationship Id="rId32" Type="http://schemas.openxmlformats.org/officeDocument/2006/relationships/image" Target="../media/image670.png"/><Relationship Id="rId5" Type="http://schemas.openxmlformats.org/officeDocument/2006/relationships/image" Target="../media/image55.png"/><Relationship Id="rId15" Type="http://schemas.openxmlformats.org/officeDocument/2006/relationships/image" Target="../media/image60.png"/><Relationship Id="rId23" Type="http://schemas.openxmlformats.org/officeDocument/2006/relationships/image" Target="../media/image580.png"/><Relationship Id="rId28" Type="http://schemas.openxmlformats.org/officeDocument/2006/relationships/image" Target="../media/image630.png"/><Relationship Id="rId10" Type="http://schemas.microsoft.com/office/2007/relationships/hdphoto" Target="../media/hdphoto10.wdp"/><Relationship Id="rId19" Type="http://schemas.openxmlformats.org/officeDocument/2006/relationships/image" Target="../media/image530.png"/><Relationship Id="rId31" Type="http://schemas.openxmlformats.org/officeDocument/2006/relationships/image" Target="../media/image660.png"/><Relationship Id="rId4" Type="http://schemas.openxmlformats.org/officeDocument/2006/relationships/image" Target="../media/image16.png"/><Relationship Id="rId9" Type="http://schemas.openxmlformats.org/officeDocument/2006/relationships/image" Target="../media/image57.png"/><Relationship Id="rId14" Type="http://schemas.microsoft.com/office/2007/relationships/hdphoto" Target="../media/hdphoto12.wdp"/><Relationship Id="rId22" Type="http://schemas.openxmlformats.org/officeDocument/2006/relationships/image" Target="../media/image570.png"/><Relationship Id="rId27" Type="http://schemas.openxmlformats.org/officeDocument/2006/relationships/image" Target="../media/image620.png"/><Relationship Id="rId30"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a:grpSpLocks noChangeAspect="1"/>
          </p:cNvGrpSpPr>
          <p:nvPr/>
        </p:nvGrpSpPr>
        <p:grpSpPr>
          <a:xfrm>
            <a:off x="2771776" y="666750"/>
            <a:ext cx="6470322" cy="4619625"/>
            <a:chOff x="1543050" y="390525"/>
            <a:chExt cx="8658225" cy="6181725"/>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4129" t="5769" r="862" b="9232"/>
            <a:stretch/>
          </p:blipFill>
          <p:spPr>
            <a:xfrm>
              <a:off x="1543050" y="390525"/>
              <a:ext cx="8658225" cy="6181725"/>
            </a:xfrm>
            <a:prstGeom prst="rect">
              <a:avLst/>
            </a:prstGeom>
            <a:ln>
              <a:noFill/>
            </a:ln>
            <a:effectLst>
              <a:outerShdw blurRad="190500" algn="tl" rotWithShape="0">
                <a:srgbClr val="000000">
                  <a:alpha val="70000"/>
                </a:srgbClr>
              </a:outerShdw>
            </a:effectLst>
          </p:spPr>
        </p:pic>
        <p:sp>
          <p:nvSpPr>
            <p:cNvPr id="5" name="Freeform 4"/>
            <p:cNvSpPr/>
            <p:nvPr/>
          </p:nvSpPr>
          <p:spPr>
            <a:xfrm>
              <a:off x="7743823" y="2009775"/>
              <a:ext cx="2057401" cy="2114549"/>
            </a:xfrm>
            <a:custGeom>
              <a:avLst/>
              <a:gdLst>
                <a:gd name="connsiteX0" fmla="*/ 1447800 w 2124075"/>
                <a:gd name="connsiteY0" fmla="*/ 76200 h 2105025"/>
                <a:gd name="connsiteX1" fmla="*/ 1552575 w 2124075"/>
                <a:gd name="connsiteY1" fmla="*/ 57150 h 2105025"/>
                <a:gd name="connsiteX2" fmla="*/ 1819275 w 2124075"/>
                <a:gd name="connsiteY2" fmla="*/ 228600 h 2105025"/>
                <a:gd name="connsiteX3" fmla="*/ 2000250 w 2124075"/>
                <a:gd name="connsiteY3" fmla="*/ 409575 h 2105025"/>
                <a:gd name="connsiteX4" fmla="*/ 2038350 w 2124075"/>
                <a:gd name="connsiteY4" fmla="*/ 647700 h 2105025"/>
                <a:gd name="connsiteX5" fmla="*/ 2095500 w 2124075"/>
                <a:gd name="connsiteY5" fmla="*/ 857250 h 2105025"/>
                <a:gd name="connsiteX6" fmla="*/ 2124075 w 2124075"/>
                <a:gd name="connsiteY6" fmla="*/ 1123950 h 2105025"/>
                <a:gd name="connsiteX7" fmla="*/ 2085975 w 2124075"/>
                <a:gd name="connsiteY7" fmla="*/ 1371600 h 2105025"/>
                <a:gd name="connsiteX8" fmla="*/ 2038350 w 2124075"/>
                <a:gd name="connsiteY8" fmla="*/ 1447800 h 2105025"/>
                <a:gd name="connsiteX9" fmla="*/ 1857375 w 2124075"/>
                <a:gd name="connsiteY9" fmla="*/ 1657350 h 2105025"/>
                <a:gd name="connsiteX10" fmla="*/ 1609725 w 2124075"/>
                <a:gd name="connsiteY10" fmla="*/ 2000250 h 2105025"/>
                <a:gd name="connsiteX11" fmla="*/ 1514475 w 2124075"/>
                <a:gd name="connsiteY11" fmla="*/ 2028825 h 2105025"/>
                <a:gd name="connsiteX12" fmla="*/ 1400175 w 2124075"/>
                <a:gd name="connsiteY12" fmla="*/ 2057400 h 2105025"/>
                <a:gd name="connsiteX13" fmla="*/ 1247775 w 2124075"/>
                <a:gd name="connsiteY13" fmla="*/ 2066925 h 2105025"/>
                <a:gd name="connsiteX14" fmla="*/ 838200 w 2124075"/>
                <a:gd name="connsiteY14" fmla="*/ 2105025 h 2105025"/>
                <a:gd name="connsiteX15" fmla="*/ 752475 w 2124075"/>
                <a:gd name="connsiteY15" fmla="*/ 2105025 h 2105025"/>
                <a:gd name="connsiteX16" fmla="*/ 676275 w 2124075"/>
                <a:gd name="connsiteY16" fmla="*/ 2095500 h 2105025"/>
                <a:gd name="connsiteX17" fmla="*/ 552450 w 2124075"/>
                <a:gd name="connsiteY17" fmla="*/ 2085975 h 2105025"/>
                <a:gd name="connsiteX18" fmla="*/ 466725 w 2124075"/>
                <a:gd name="connsiteY18" fmla="*/ 2019300 h 2105025"/>
                <a:gd name="connsiteX19" fmla="*/ 400050 w 2124075"/>
                <a:gd name="connsiteY19" fmla="*/ 1971675 h 2105025"/>
                <a:gd name="connsiteX20" fmla="*/ 333375 w 2124075"/>
                <a:gd name="connsiteY20" fmla="*/ 1895475 h 2105025"/>
                <a:gd name="connsiteX21" fmla="*/ 295275 w 2124075"/>
                <a:gd name="connsiteY21" fmla="*/ 1885950 h 2105025"/>
                <a:gd name="connsiteX22" fmla="*/ 209550 w 2124075"/>
                <a:gd name="connsiteY22" fmla="*/ 1876425 h 2105025"/>
                <a:gd name="connsiteX23" fmla="*/ 161925 w 2124075"/>
                <a:gd name="connsiteY23" fmla="*/ 1857375 h 2105025"/>
                <a:gd name="connsiteX24" fmla="*/ 114300 w 2124075"/>
                <a:gd name="connsiteY24" fmla="*/ 1733550 h 2105025"/>
                <a:gd name="connsiteX25" fmla="*/ 95250 w 2124075"/>
                <a:gd name="connsiteY25" fmla="*/ 1685925 h 2105025"/>
                <a:gd name="connsiteX26" fmla="*/ 76200 w 2124075"/>
                <a:gd name="connsiteY26" fmla="*/ 1657350 h 2105025"/>
                <a:gd name="connsiteX27" fmla="*/ 66675 w 2124075"/>
                <a:gd name="connsiteY27" fmla="*/ 1638300 h 2105025"/>
                <a:gd name="connsiteX28" fmla="*/ 66675 w 2124075"/>
                <a:gd name="connsiteY28" fmla="*/ 1638300 h 2105025"/>
                <a:gd name="connsiteX29" fmla="*/ 9525 w 2124075"/>
                <a:gd name="connsiteY29" fmla="*/ 1447800 h 2105025"/>
                <a:gd name="connsiteX30" fmla="*/ 28575 w 2124075"/>
                <a:gd name="connsiteY30" fmla="*/ 1333500 h 2105025"/>
                <a:gd name="connsiteX31" fmla="*/ 38100 w 2124075"/>
                <a:gd name="connsiteY31" fmla="*/ 1295400 h 2105025"/>
                <a:gd name="connsiteX32" fmla="*/ 19050 w 2124075"/>
                <a:gd name="connsiteY32" fmla="*/ 1190625 h 2105025"/>
                <a:gd name="connsiteX33" fmla="*/ 9525 w 2124075"/>
                <a:gd name="connsiteY33" fmla="*/ 1143000 h 2105025"/>
                <a:gd name="connsiteX34" fmla="*/ 0 w 2124075"/>
                <a:gd name="connsiteY34" fmla="*/ 1104900 h 2105025"/>
                <a:gd name="connsiteX35" fmla="*/ 47625 w 2124075"/>
                <a:gd name="connsiteY35" fmla="*/ 1038225 h 2105025"/>
                <a:gd name="connsiteX36" fmla="*/ 152400 w 2124075"/>
                <a:gd name="connsiteY36" fmla="*/ 866775 h 2105025"/>
                <a:gd name="connsiteX37" fmla="*/ 200025 w 2124075"/>
                <a:gd name="connsiteY37" fmla="*/ 714375 h 2105025"/>
                <a:gd name="connsiteX38" fmla="*/ 314325 w 2124075"/>
                <a:gd name="connsiteY38" fmla="*/ 581025 h 2105025"/>
                <a:gd name="connsiteX39" fmla="*/ 390525 w 2124075"/>
                <a:gd name="connsiteY39" fmla="*/ 552450 h 2105025"/>
                <a:gd name="connsiteX40" fmla="*/ 419100 w 2124075"/>
                <a:gd name="connsiteY40" fmla="*/ 533400 h 2105025"/>
                <a:gd name="connsiteX41" fmla="*/ 428625 w 2124075"/>
                <a:gd name="connsiteY41" fmla="*/ 504825 h 2105025"/>
                <a:gd name="connsiteX42" fmla="*/ 428625 w 2124075"/>
                <a:gd name="connsiteY42" fmla="*/ 504825 h 2105025"/>
                <a:gd name="connsiteX43" fmla="*/ 561975 w 2124075"/>
                <a:gd name="connsiteY43" fmla="*/ 333375 h 2105025"/>
                <a:gd name="connsiteX44" fmla="*/ 647700 w 2124075"/>
                <a:gd name="connsiteY44" fmla="*/ 285750 h 2105025"/>
                <a:gd name="connsiteX45" fmla="*/ 857250 w 2124075"/>
                <a:gd name="connsiteY45" fmla="*/ 180975 h 2105025"/>
                <a:gd name="connsiteX46" fmla="*/ 1066800 w 2124075"/>
                <a:gd name="connsiteY46" fmla="*/ 133350 h 2105025"/>
                <a:gd name="connsiteX47" fmla="*/ 1162050 w 2124075"/>
                <a:gd name="connsiteY47" fmla="*/ 161925 h 2105025"/>
                <a:gd name="connsiteX48" fmla="*/ 1314450 w 2124075"/>
                <a:gd name="connsiteY48" fmla="*/ 0 h 2105025"/>
                <a:gd name="connsiteX49" fmla="*/ 1447800 w 2124075"/>
                <a:gd name="connsiteY49" fmla="*/ 76200 h 210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24075" h="2105025">
                  <a:moveTo>
                    <a:pt x="1447800" y="76200"/>
                  </a:moveTo>
                  <a:lnTo>
                    <a:pt x="1552575" y="57150"/>
                  </a:lnTo>
                  <a:lnTo>
                    <a:pt x="1819275" y="228600"/>
                  </a:lnTo>
                  <a:lnTo>
                    <a:pt x="2000250" y="409575"/>
                  </a:lnTo>
                  <a:lnTo>
                    <a:pt x="2038350" y="647700"/>
                  </a:lnTo>
                  <a:lnTo>
                    <a:pt x="2095500" y="857250"/>
                  </a:lnTo>
                  <a:lnTo>
                    <a:pt x="2124075" y="1123950"/>
                  </a:lnTo>
                  <a:lnTo>
                    <a:pt x="2085975" y="1371600"/>
                  </a:lnTo>
                  <a:lnTo>
                    <a:pt x="2038350" y="1447800"/>
                  </a:lnTo>
                  <a:lnTo>
                    <a:pt x="1857375" y="1657350"/>
                  </a:lnTo>
                  <a:lnTo>
                    <a:pt x="1609725" y="2000250"/>
                  </a:lnTo>
                  <a:cubicBezTo>
                    <a:pt x="1527579" y="2031055"/>
                    <a:pt x="1560652" y="2028825"/>
                    <a:pt x="1514475" y="2028825"/>
                  </a:cubicBezTo>
                  <a:lnTo>
                    <a:pt x="1400175" y="2057400"/>
                  </a:lnTo>
                  <a:cubicBezTo>
                    <a:pt x="1285970" y="2068821"/>
                    <a:pt x="1336833" y="2066925"/>
                    <a:pt x="1247775" y="2066925"/>
                  </a:cubicBezTo>
                  <a:lnTo>
                    <a:pt x="838200" y="2105025"/>
                  </a:lnTo>
                  <a:lnTo>
                    <a:pt x="752475" y="2105025"/>
                  </a:lnTo>
                  <a:lnTo>
                    <a:pt x="676275" y="2095500"/>
                  </a:lnTo>
                  <a:lnTo>
                    <a:pt x="552450" y="2085975"/>
                  </a:lnTo>
                  <a:cubicBezTo>
                    <a:pt x="472658" y="2026131"/>
                    <a:pt x="498701" y="2051276"/>
                    <a:pt x="466725" y="2019300"/>
                  </a:cubicBezTo>
                  <a:lnTo>
                    <a:pt x="400050" y="1971675"/>
                  </a:lnTo>
                  <a:cubicBezTo>
                    <a:pt x="357690" y="1886956"/>
                    <a:pt x="390348" y="1895475"/>
                    <a:pt x="333375" y="1895475"/>
                  </a:cubicBezTo>
                  <a:lnTo>
                    <a:pt x="295275" y="1885950"/>
                  </a:lnTo>
                  <a:lnTo>
                    <a:pt x="209550" y="1876425"/>
                  </a:lnTo>
                  <a:lnTo>
                    <a:pt x="161925" y="1857375"/>
                  </a:lnTo>
                  <a:cubicBezTo>
                    <a:pt x="105864" y="1689193"/>
                    <a:pt x="157661" y="1831111"/>
                    <a:pt x="114300" y="1733550"/>
                  </a:cubicBezTo>
                  <a:cubicBezTo>
                    <a:pt x="107356" y="1717926"/>
                    <a:pt x="102896" y="1701218"/>
                    <a:pt x="95250" y="1685925"/>
                  </a:cubicBezTo>
                  <a:cubicBezTo>
                    <a:pt x="90130" y="1675686"/>
                    <a:pt x="82090" y="1667166"/>
                    <a:pt x="76200" y="1657350"/>
                  </a:cubicBezTo>
                  <a:cubicBezTo>
                    <a:pt x="72547" y="1651262"/>
                    <a:pt x="69850" y="1644650"/>
                    <a:pt x="66675" y="1638300"/>
                  </a:cubicBezTo>
                  <a:lnTo>
                    <a:pt x="66675" y="1638300"/>
                  </a:lnTo>
                  <a:lnTo>
                    <a:pt x="9525" y="1447800"/>
                  </a:lnTo>
                  <a:cubicBezTo>
                    <a:pt x="29820" y="1346323"/>
                    <a:pt x="28575" y="1384929"/>
                    <a:pt x="28575" y="1333500"/>
                  </a:cubicBezTo>
                  <a:lnTo>
                    <a:pt x="38100" y="1295400"/>
                  </a:lnTo>
                  <a:cubicBezTo>
                    <a:pt x="31750" y="1260475"/>
                    <a:pt x="26012" y="1225433"/>
                    <a:pt x="19050" y="1190625"/>
                  </a:cubicBezTo>
                  <a:cubicBezTo>
                    <a:pt x="8755" y="1139150"/>
                    <a:pt x="9525" y="1168113"/>
                    <a:pt x="9525" y="1143000"/>
                  </a:cubicBezTo>
                  <a:lnTo>
                    <a:pt x="0" y="1104900"/>
                  </a:lnTo>
                  <a:lnTo>
                    <a:pt x="47625" y="1038225"/>
                  </a:lnTo>
                  <a:lnTo>
                    <a:pt x="152400" y="866775"/>
                  </a:lnTo>
                  <a:lnTo>
                    <a:pt x="200025" y="714375"/>
                  </a:lnTo>
                  <a:lnTo>
                    <a:pt x="314325" y="581025"/>
                  </a:lnTo>
                  <a:cubicBezTo>
                    <a:pt x="339725" y="571500"/>
                    <a:pt x="365829" y="563675"/>
                    <a:pt x="390525" y="552450"/>
                  </a:cubicBezTo>
                  <a:cubicBezTo>
                    <a:pt x="400947" y="547713"/>
                    <a:pt x="411949" y="542339"/>
                    <a:pt x="419100" y="533400"/>
                  </a:cubicBezTo>
                  <a:cubicBezTo>
                    <a:pt x="425372" y="525560"/>
                    <a:pt x="428625" y="504825"/>
                    <a:pt x="428625" y="504825"/>
                  </a:cubicBezTo>
                  <a:lnTo>
                    <a:pt x="428625" y="504825"/>
                  </a:lnTo>
                  <a:lnTo>
                    <a:pt x="561975" y="333375"/>
                  </a:lnTo>
                  <a:lnTo>
                    <a:pt x="647700" y="285750"/>
                  </a:lnTo>
                  <a:lnTo>
                    <a:pt x="857250" y="180975"/>
                  </a:lnTo>
                  <a:lnTo>
                    <a:pt x="1066800" y="133350"/>
                  </a:lnTo>
                  <a:lnTo>
                    <a:pt x="1162050" y="161925"/>
                  </a:lnTo>
                  <a:lnTo>
                    <a:pt x="1314450" y="0"/>
                  </a:lnTo>
                  <a:lnTo>
                    <a:pt x="1447800" y="76200"/>
                  </a:lnTo>
                  <a:close/>
                </a:path>
              </a:pathLst>
            </a:custGeom>
            <a:solidFill>
              <a:srgbClr val="00B0F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3914775" y="400050"/>
              <a:ext cx="2200275" cy="2057781"/>
            </a:xfrm>
            <a:custGeom>
              <a:avLst/>
              <a:gdLst>
                <a:gd name="connsiteX0" fmla="*/ 933450 w 2200275"/>
                <a:gd name="connsiteY0" fmla="*/ 0 h 2057781"/>
                <a:gd name="connsiteX1" fmla="*/ 285750 w 2200275"/>
                <a:gd name="connsiteY1" fmla="*/ 457200 h 2057781"/>
                <a:gd name="connsiteX2" fmla="*/ 28575 w 2200275"/>
                <a:gd name="connsiteY2" fmla="*/ 857250 h 2057781"/>
                <a:gd name="connsiteX3" fmla="*/ 76200 w 2200275"/>
                <a:gd name="connsiteY3" fmla="*/ 1000125 h 2057781"/>
                <a:gd name="connsiteX4" fmla="*/ 0 w 2200275"/>
                <a:gd name="connsiteY4" fmla="*/ 1123950 h 2057781"/>
                <a:gd name="connsiteX5" fmla="*/ 47625 w 2200275"/>
                <a:gd name="connsiteY5" fmla="*/ 1219200 h 2057781"/>
                <a:gd name="connsiteX6" fmla="*/ 66675 w 2200275"/>
                <a:gd name="connsiteY6" fmla="*/ 1485900 h 2057781"/>
                <a:gd name="connsiteX7" fmla="*/ 238125 w 2200275"/>
                <a:gd name="connsiteY7" fmla="*/ 1790700 h 2057781"/>
                <a:gd name="connsiteX8" fmla="*/ 409575 w 2200275"/>
                <a:gd name="connsiteY8" fmla="*/ 1943100 h 2057781"/>
                <a:gd name="connsiteX9" fmla="*/ 514350 w 2200275"/>
                <a:gd name="connsiteY9" fmla="*/ 1990725 h 2057781"/>
                <a:gd name="connsiteX10" fmla="*/ 733425 w 2200275"/>
                <a:gd name="connsiteY10" fmla="*/ 2038350 h 2057781"/>
                <a:gd name="connsiteX11" fmla="*/ 838200 w 2200275"/>
                <a:gd name="connsiteY11" fmla="*/ 2038350 h 2057781"/>
                <a:gd name="connsiteX12" fmla="*/ 1047750 w 2200275"/>
                <a:gd name="connsiteY12" fmla="*/ 2057400 h 2057781"/>
                <a:gd name="connsiteX13" fmla="*/ 1171575 w 2200275"/>
                <a:gd name="connsiteY13" fmla="*/ 2047875 h 2057781"/>
                <a:gd name="connsiteX14" fmla="*/ 1257300 w 2200275"/>
                <a:gd name="connsiteY14" fmla="*/ 2047875 h 2057781"/>
                <a:gd name="connsiteX15" fmla="*/ 1400175 w 2200275"/>
                <a:gd name="connsiteY15" fmla="*/ 2047875 h 2057781"/>
                <a:gd name="connsiteX16" fmla="*/ 1428750 w 2200275"/>
                <a:gd name="connsiteY16" fmla="*/ 2038350 h 2057781"/>
                <a:gd name="connsiteX17" fmla="*/ 1466850 w 2200275"/>
                <a:gd name="connsiteY17" fmla="*/ 2028825 h 2057781"/>
                <a:gd name="connsiteX18" fmla="*/ 1476375 w 2200275"/>
                <a:gd name="connsiteY18" fmla="*/ 1962150 h 2057781"/>
                <a:gd name="connsiteX19" fmla="*/ 1695450 w 2200275"/>
                <a:gd name="connsiteY19" fmla="*/ 1762125 h 2057781"/>
                <a:gd name="connsiteX20" fmla="*/ 1752600 w 2200275"/>
                <a:gd name="connsiteY20" fmla="*/ 1685925 h 2057781"/>
                <a:gd name="connsiteX21" fmla="*/ 1771650 w 2200275"/>
                <a:gd name="connsiteY21" fmla="*/ 1657350 h 2057781"/>
                <a:gd name="connsiteX22" fmla="*/ 1847850 w 2200275"/>
                <a:gd name="connsiteY22" fmla="*/ 1609725 h 2057781"/>
                <a:gd name="connsiteX23" fmla="*/ 2019300 w 2200275"/>
                <a:gd name="connsiteY23" fmla="*/ 1390650 h 2057781"/>
                <a:gd name="connsiteX24" fmla="*/ 2133600 w 2200275"/>
                <a:gd name="connsiteY24" fmla="*/ 1266825 h 2057781"/>
                <a:gd name="connsiteX25" fmla="*/ 2152650 w 2200275"/>
                <a:gd name="connsiteY25" fmla="*/ 1162050 h 2057781"/>
                <a:gd name="connsiteX26" fmla="*/ 2162175 w 2200275"/>
                <a:gd name="connsiteY26" fmla="*/ 1009650 h 2057781"/>
                <a:gd name="connsiteX27" fmla="*/ 2171700 w 2200275"/>
                <a:gd name="connsiteY27" fmla="*/ 990600 h 2057781"/>
                <a:gd name="connsiteX28" fmla="*/ 2171700 w 2200275"/>
                <a:gd name="connsiteY28" fmla="*/ 885825 h 2057781"/>
                <a:gd name="connsiteX29" fmla="*/ 2200275 w 2200275"/>
                <a:gd name="connsiteY29" fmla="*/ 771525 h 2057781"/>
                <a:gd name="connsiteX30" fmla="*/ 2171700 w 2200275"/>
                <a:gd name="connsiteY30" fmla="*/ 590550 h 2057781"/>
                <a:gd name="connsiteX31" fmla="*/ 2133600 w 2200275"/>
                <a:gd name="connsiteY31" fmla="*/ 495300 h 2057781"/>
                <a:gd name="connsiteX32" fmla="*/ 2105025 w 2200275"/>
                <a:gd name="connsiteY32" fmla="*/ 419100 h 2057781"/>
                <a:gd name="connsiteX33" fmla="*/ 2038350 w 2200275"/>
                <a:gd name="connsiteY33" fmla="*/ 323850 h 2057781"/>
                <a:gd name="connsiteX34" fmla="*/ 1990725 w 2200275"/>
                <a:gd name="connsiteY34" fmla="*/ 228600 h 2057781"/>
                <a:gd name="connsiteX35" fmla="*/ 1981200 w 2200275"/>
                <a:gd name="connsiteY35" fmla="*/ 200025 h 2057781"/>
                <a:gd name="connsiteX36" fmla="*/ 1962150 w 2200275"/>
                <a:gd name="connsiteY36" fmla="*/ 171450 h 2057781"/>
                <a:gd name="connsiteX37" fmla="*/ 1905000 w 2200275"/>
                <a:gd name="connsiteY37" fmla="*/ 104775 h 2057781"/>
                <a:gd name="connsiteX38" fmla="*/ 1905000 w 2200275"/>
                <a:gd name="connsiteY38" fmla="*/ 104775 h 2057781"/>
                <a:gd name="connsiteX39" fmla="*/ 1838325 w 2200275"/>
                <a:gd name="connsiteY39" fmla="*/ 47625 h 2057781"/>
                <a:gd name="connsiteX40" fmla="*/ 1771650 w 2200275"/>
                <a:gd name="connsiteY40" fmla="*/ 19050 h 2057781"/>
                <a:gd name="connsiteX41" fmla="*/ 1638300 w 2200275"/>
                <a:gd name="connsiteY41" fmla="*/ 0 h 2057781"/>
                <a:gd name="connsiteX42" fmla="*/ 933450 w 2200275"/>
                <a:gd name="connsiteY42" fmla="*/ 0 h 205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200275" h="2057781">
                  <a:moveTo>
                    <a:pt x="933450" y="0"/>
                  </a:moveTo>
                  <a:lnTo>
                    <a:pt x="285750" y="457200"/>
                  </a:lnTo>
                  <a:lnTo>
                    <a:pt x="28575" y="857250"/>
                  </a:lnTo>
                  <a:lnTo>
                    <a:pt x="76200" y="1000125"/>
                  </a:lnTo>
                  <a:lnTo>
                    <a:pt x="0" y="1123950"/>
                  </a:lnTo>
                  <a:lnTo>
                    <a:pt x="47625" y="1219200"/>
                  </a:lnTo>
                  <a:lnTo>
                    <a:pt x="66675" y="1485900"/>
                  </a:lnTo>
                  <a:lnTo>
                    <a:pt x="238125" y="1790700"/>
                  </a:lnTo>
                  <a:lnTo>
                    <a:pt x="409575" y="1943100"/>
                  </a:lnTo>
                  <a:cubicBezTo>
                    <a:pt x="503819" y="1974515"/>
                    <a:pt x="474001" y="1950376"/>
                    <a:pt x="514350" y="1990725"/>
                  </a:cubicBezTo>
                  <a:lnTo>
                    <a:pt x="733425" y="2038350"/>
                  </a:lnTo>
                  <a:lnTo>
                    <a:pt x="838200" y="2038350"/>
                  </a:lnTo>
                  <a:lnTo>
                    <a:pt x="1047750" y="2057400"/>
                  </a:lnTo>
                  <a:cubicBezTo>
                    <a:pt x="1165214" y="2047611"/>
                    <a:pt x="1123818" y="2047875"/>
                    <a:pt x="1171575" y="2047875"/>
                  </a:cubicBezTo>
                  <a:lnTo>
                    <a:pt x="1257300" y="2047875"/>
                  </a:lnTo>
                  <a:cubicBezTo>
                    <a:pt x="1346440" y="2056789"/>
                    <a:pt x="1332535" y="2064785"/>
                    <a:pt x="1400175" y="2047875"/>
                  </a:cubicBezTo>
                  <a:cubicBezTo>
                    <a:pt x="1409915" y="2045440"/>
                    <a:pt x="1419096" y="2041108"/>
                    <a:pt x="1428750" y="2038350"/>
                  </a:cubicBezTo>
                  <a:cubicBezTo>
                    <a:pt x="1441337" y="2034754"/>
                    <a:pt x="1466850" y="2028825"/>
                    <a:pt x="1466850" y="2028825"/>
                  </a:cubicBezTo>
                  <a:lnTo>
                    <a:pt x="1476375" y="1962150"/>
                  </a:lnTo>
                  <a:lnTo>
                    <a:pt x="1695450" y="1762125"/>
                  </a:lnTo>
                  <a:cubicBezTo>
                    <a:pt x="1714500" y="1736725"/>
                    <a:pt x="1733926" y="1711602"/>
                    <a:pt x="1752600" y="1685925"/>
                  </a:cubicBezTo>
                  <a:cubicBezTo>
                    <a:pt x="1759333" y="1676667"/>
                    <a:pt x="1771650" y="1657350"/>
                    <a:pt x="1771650" y="1657350"/>
                  </a:cubicBezTo>
                  <a:lnTo>
                    <a:pt x="1847850" y="1609725"/>
                  </a:lnTo>
                  <a:lnTo>
                    <a:pt x="2019300" y="1390650"/>
                  </a:lnTo>
                  <a:lnTo>
                    <a:pt x="2133600" y="1266825"/>
                  </a:lnTo>
                  <a:lnTo>
                    <a:pt x="2152650" y="1162050"/>
                  </a:lnTo>
                  <a:cubicBezTo>
                    <a:pt x="2164629" y="1054236"/>
                    <a:pt x="2162175" y="1105076"/>
                    <a:pt x="2162175" y="1009650"/>
                  </a:cubicBezTo>
                  <a:lnTo>
                    <a:pt x="2171700" y="990600"/>
                  </a:lnTo>
                  <a:lnTo>
                    <a:pt x="2171700" y="885825"/>
                  </a:lnTo>
                  <a:lnTo>
                    <a:pt x="2200275" y="771525"/>
                  </a:lnTo>
                  <a:lnTo>
                    <a:pt x="2171700" y="590550"/>
                  </a:lnTo>
                  <a:lnTo>
                    <a:pt x="2133600" y="495300"/>
                  </a:lnTo>
                  <a:lnTo>
                    <a:pt x="2105025" y="419100"/>
                  </a:lnTo>
                  <a:lnTo>
                    <a:pt x="2038350" y="323850"/>
                  </a:lnTo>
                  <a:cubicBezTo>
                    <a:pt x="2022475" y="292100"/>
                    <a:pt x="2005601" y="260830"/>
                    <a:pt x="1990725" y="228600"/>
                  </a:cubicBezTo>
                  <a:cubicBezTo>
                    <a:pt x="1986518" y="219484"/>
                    <a:pt x="1981200" y="200025"/>
                    <a:pt x="1981200" y="200025"/>
                  </a:cubicBezTo>
                  <a:lnTo>
                    <a:pt x="1962150" y="171450"/>
                  </a:lnTo>
                  <a:lnTo>
                    <a:pt x="1905000" y="104775"/>
                  </a:lnTo>
                  <a:lnTo>
                    <a:pt x="1905000" y="104775"/>
                  </a:lnTo>
                  <a:lnTo>
                    <a:pt x="1838325" y="47625"/>
                  </a:lnTo>
                  <a:lnTo>
                    <a:pt x="1771650" y="19050"/>
                  </a:lnTo>
                  <a:lnTo>
                    <a:pt x="1638300" y="0"/>
                  </a:lnTo>
                  <a:lnTo>
                    <a:pt x="933450" y="0"/>
                  </a:lnTo>
                  <a:close/>
                </a:path>
              </a:pathLst>
            </a:custGeom>
            <a:solidFill>
              <a:srgbClr val="FFC000">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2905124" y="3486151"/>
              <a:ext cx="2466975" cy="2809876"/>
            </a:xfrm>
            <a:custGeom>
              <a:avLst/>
              <a:gdLst>
                <a:gd name="connsiteX0" fmla="*/ 1276350 w 2476500"/>
                <a:gd name="connsiteY0" fmla="*/ 66675 h 2867025"/>
                <a:gd name="connsiteX1" fmla="*/ 1562100 w 2476500"/>
                <a:gd name="connsiteY1" fmla="*/ 9525 h 2867025"/>
                <a:gd name="connsiteX2" fmla="*/ 1838325 w 2476500"/>
                <a:gd name="connsiteY2" fmla="*/ 0 h 2867025"/>
                <a:gd name="connsiteX3" fmla="*/ 2019300 w 2476500"/>
                <a:gd name="connsiteY3" fmla="*/ 161925 h 2867025"/>
                <a:gd name="connsiteX4" fmla="*/ 2209800 w 2476500"/>
                <a:gd name="connsiteY4" fmla="*/ 295275 h 2867025"/>
                <a:gd name="connsiteX5" fmla="*/ 2276475 w 2476500"/>
                <a:gd name="connsiteY5" fmla="*/ 390525 h 2867025"/>
                <a:gd name="connsiteX6" fmla="*/ 2343150 w 2476500"/>
                <a:gd name="connsiteY6" fmla="*/ 485775 h 2867025"/>
                <a:gd name="connsiteX7" fmla="*/ 2400300 w 2476500"/>
                <a:gd name="connsiteY7" fmla="*/ 600075 h 2867025"/>
                <a:gd name="connsiteX8" fmla="*/ 2447925 w 2476500"/>
                <a:gd name="connsiteY8" fmla="*/ 742950 h 2867025"/>
                <a:gd name="connsiteX9" fmla="*/ 2476500 w 2476500"/>
                <a:gd name="connsiteY9" fmla="*/ 1028700 h 2867025"/>
                <a:gd name="connsiteX10" fmla="*/ 2466975 w 2476500"/>
                <a:gd name="connsiteY10" fmla="*/ 1219200 h 2867025"/>
                <a:gd name="connsiteX11" fmla="*/ 2390775 w 2476500"/>
                <a:gd name="connsiteY11" fmla="*/ 1343025 h 2867025"/>
                <a:gd name="connsiteX12" fmla="*/ 2333625 w 2476500"/>
                <a:gd name="connsiteY12" fmla="*/ 1476375 h 2867025"/>
                <a:gd name="connsiteX13" fmla="*/ 2286000 w 2476500"/>
                <a:gd name="connsiteY13" fmla="*/ 1524000 h 2867025"/>
                <a:gd name="connsiteX14" fmla="*/ 1981200 w 2476500"/>
                <a:gd name="connsiteY14" fmla="*/ 1990725 h 2867025"/>
                <a:gd name="connsiteX15" fmla="*/ 1885950 w 2476500"/>
                <a:gd name="connsiteY15" fmla="*/ 2124075 h 2867025"/>
                <a:gd name="connsiteX16" fmla="*/ 1885950 w 2476500"/>
                <a:gd name="connsiteY16" fmla="*/ 2247900 h 2867025"/>
                <a:gd name="connsiteX17" fmla="*/ 1762125 w 2476500"/>
                <a:gd name="connsiteY17" fmla="*/ 2362200 h 2867025"/>
                <a:gd name="connsiteX18" fmla="*/ 1657350 w 2476500"/>
                <a:gd name="connsiteY18" fmla="*/ 2495550 h 2867025"/>
                <a:gd name="connsiteX19" fmla="*/ 1447800 w 2476500"/>
                <a:gd name="connsiteY19" fmla="*/ 2724150 h 2867025"/>
                <a:gd name="connsiteX20" fmla="*/ 1228725 w 2476500"/>
                <a:gd name="connsiteY20" fmla="*/ 2838450 h 2867025"/>
                <a:gd name="connsiteX21" fmla="*/ 1104900 w 2476500"/>
                <a:gd name="connsiteY21" fmla="*/ 2838450 h 2867025"/>
                <a:gd name="connsiteX22" fmla="*/ 781050 w 2476500"/>
                <a:gd name="connsiteY22" fmla="*/ 2867025 h 2867025"/>
                <a:gd name="connsiteX23" fmla="*/ 666750 w 2476500"/>
                <a:gd name="connsiteY23" fmla="*/ 2847975 h 2867025"/>
                <a:gd name="connsiteX24" fmla="*/ 619125 w 2476500"/>
                <a:gd name="connsiteY24" fmla="*/ 2828925 h 2867025"/>
                <a:gd name="connsiteX25" fmla="*/ 495300 w 2476500"/>
                <a:gd name="connsiteY25" fmla="*/ 2800350 h 2867025"/>
                <a:gd name="connsiteX26" fmla="*/ 381000 w 2476500"/>
                <a:gd name="connsiteY26" fmla="*/ 2714625 h 2867025"/>
                <a:gd name="connsiteX27" fmla="*/ 304800 w 2476500"/>
                <a:gd name="connsiteY27" fmla="*/ 2590800 h 2867025"/>
                <a:gd name="connsiteX28" fmla="*/ 333375 w 2476500"/>
                <a:gd name="connsiteY28" fmla="*/ 2533650 h 2867025"/>
                <a:gd name="connsiteX29" fmla="*/ 247650 w 2476500"/>
                <a:gd name="connsiteY29" fmla="*/ 2505075 h 2867025"/>
                <a:gd name="connsiteX30" fmla="*/ 209550 w 2476500"/>
                <a:gd name="connsiteY30" fmla="*/ 2495550 h 2867025"/>
                <a:gd name="connsiteX31" fmla="*/ 161925 w 2476500"/>
                <a:gd name="connsiteY31" fmla="*/ 2486025 h 2867025"/>
                <a:gd name="connsiteX32" fmla="*/ 142875 w 2476500"/>
                <a:gd name="connsiteY32" fmla="*/ 2466975 h 2867025"/>
                <a:gd name="connsiteX33" fmla="*/ 133350 w 2476500"/>
                <a:gd name="connsiteY33" fmla="*/ 2466975 h 2867025"/>
                <a:gd name="connsiteX34" fmla="*/ 66675 w 2476500"/>
                <a:gd name="connsiteY34" fmla="*/ 2419350 h 2867025"/>
                <a:gd name="connsiteX35" fmla="*/ 0 w 2476500"/>
                <a:gd name="connsiteY35" fmla="*/ 2162175 h 2867025"/>
                <a:gd name="connsiteX36" fmla="*/ 0 w 2476500"/>
                <a:gd name="connsiteY36" fmla="*/ 1990725 h 2867025"/>
                <a:gd name="connsiteX37" fmla="*/ 0 w 2476500"/>
                <a:gd name="connsiteY37" fmla="*/ 1762125 h 2867025"/>
                <a:gd name="connsiteX38" fmla="*/ 9525 w 2476500"/>
                <a:gd name="connsiteY38" fmla="*/ 1543050 h 2867025"/>
                <a:gd name="connsiteX39" fmla="*/ 57150 w 2476500"/>
                <a:gd name="connsiteY39" fmla="*/ 1381125 h 2867025"/>
                <a:gd name="connsiteX40" fmla="*/ 419100 w 2476500"/>
                <a:gd name="connsiteY40" fmla="*/ 914400 h 2867025"/>
                <a:gd name="connsiteX41" fmla="*/ 561975 w 2476500"/>
                <a:gd name="connsiteY41" fmla="*/ 666750 h 2867025"/>
                <a:gd name="connsiteX42" fmla="*/ 619125 w 2476500"/>
                <a:gd name="connsiteY42" fmla="*/ 628650 h 2867025"/>
                <a:gd name="connsiteX43" fmla="*/ 752475 w 2476500"/>
                <a:gd name="connsiteY43" fmla="*/ 409575 h 2867025"/>
                <a:gd name="connsiteX44" fmla="*/ 971550 w 2476500"/>
                <a:gd name="connsiteY44" fmla="*/ 257175 h 2867025"/>
                <a:gd name="connsiteX45" fmla="*/ 1152525 w 2476500"/>
                <a:gd name="connsiteY45" fmla="*/ 95250 h 2867025"/>
                <a:gd name="connsiteX46" fmla="*/ 1476375 w 2476500"/>
                <a:gd name="connsiteY46" fmla="*/ 28575 h 286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476500" h="2867025">
                  <a:moveTo>
                    <a:pt x="1276350" y="66675"/>
                  </a:moveTo>
                  <a:lnTo>
                    <a:pt x="1562100" y="9525"/>
                  </a:lnTo>
                  <a:lnTo>
                    <a:pt x="1838325" y="0"/>
                  </a:lnTo>
                  <a:lnTo>
                    <a:pt x="2019300" y="161925"/>
                  </a:lnTo>
                  <a:lnTo>
                    <a:pt x="2209800" y="295275"/>
                  </a:lnTo>
                  <a:lnTo>
                    <a:pt x="2276475" y="390525"/>
                  </a:lnTo>
                  <a:lnTo>
                    <a:pt x="2343150" y="485775"/>
                  </a:lnTo>
                  <a:lnTo>
                    <a:pt x="2400300" y="600075"/>
                  </a:lnTo>
                  <a:lnTo>
                    <a:pt x="2447925" y="742950"/>
                  </a:lnTo>
                  <a:lnTo>
                    <a:pt x="2476500" y="1028700"/>
                  </a:lnTo>
                  <a:lnTo>
                    <a:pt x="2466975" y="1219200"/>
                  </a:lnTo>
                  <a:lnTo>
                    <a:pt x="2390775" y="1343025"/>
                  </a:lnTo>
                  <a:lnTo>
                    <a:pt x="2333625" y="1476375"/>
                  </a:lnTo>
                  <a:lnTo>
                    <a:pt x="2286000" y="1524000"/>
                  </a:lnTo>
                  <a:lnTo>
                    <a:pt x="1981200" y="1990725"/>
                  </a:lnTo>
                  <a:lnTo>
                    <a:pt x="1885950" y="2124075"/>
                  </a:lnTo>
                  <a:lnTo>
                    <a:pt x="1885950" y="2247900"/>
                  </a:lnTo>
                  <a:lnTo>
                    <a:pt x="1762125" y="2362200"/>
                  </a:lnTo>
                  <a:lnTo>
                    <a:pt x="1657350" y="2495550"/>
                  </a:lnTo>
                  <a:lnTo>
                    <a:pt x="1447800" y="2724150"/>
                  </a:lnTo>
                  <a:lnTo>
                    <a:pt x="1228725" y="2838450"/>
                  </a:lnTo>
                  <a:lnTo>
                    <a:pt x="1104900" y="2838450"/>
                  </a:lnTo>
                  <a:lnTo>
                    <a:pt x="781050" y="2867025"/>
                  </a:lnTo>
                  <a:cubicBezTo>
                    <a:pt x="742950" y="2860675"/>
                    <a:pt x="704349" y="2856822"/>
                    <a:pt x="666750" y="2847975"/>
                  </a:cubicBezTo>
                  <a:cubicBezTo>
                    <a:pt x="650107" y="2844059"/>
                    <a:pt x="619125" y="2828925"/>
                    <a:pt x="619125" y="2828925"/>
                  </a:cubicBezTo>
                  <a:lnTo>
                    <a:pt x="495300" y="2800350"/>
                  </a:lnTo>
                  <a:lnTo>
                    <a:pt x="381000" y="2714625"/>
                  </a:lnTo>
                  <a:lnTo>
                    <a:pt x="304800" y="2590800"/>
                  </a:lnTo>
                  <a:lnTo>
                    <a:pt x="333375" y="2533650"/>
                  </a:lnTo>
                  <a:cubicBezTo>
                    <a:pt x="304800" y="2524125"/>
                    <a:pt x="276439" y="2513933"/>
                    <a:pt x="247650" y="2505075"/>
                  </a:cubicBezTo>
                  <a:cubicBezTo>
                    <a:pt x="235138" y="2501225"/>
                    <a:pt x="222329" y="2498390"/>
                    <a:pt x="209550" y="2495550"/>
                  </a:cubicBezTo>
                  <a:cubicBezTo>
                    <a:pt x="193746" y="2492038"/>
                    <a:pt x="176805" y="2492402"/>
                    <a:pt x="161925" y="2486025"/>
                  </a:cubicBezTo>
                  <a:cubicBezTo>
                    <a:pt x="153671" y="2482488"/>
                    <a:pt x="149225" y="2473325"/>
                    <a:pt x="142875" y="2466975"/>
                  </a:cubicBezTo>
                  <a:lnTo>
                    <a:pt x="133350" y="2466975"/>
                  </a:lnTo>
                  <a:lnTo>
                    <a:pt x="66675" y="2419350"/>
                  </a:lnTo>
                  <a:lnTo>
                    <a:pt x="0" y="2162175"/>
                  </a:lnTo>
                  <a:lnTo>
                    <a:pt x="0" y="1990725"/>
                  </a:lnTo>
                  <a:lnTo>
                    <a:pt x="0" y="1762125"/>
                  </a:lnTo>
                  <a:lnTo>
                    <a:pt x="9525" y="1543050"/>
                  </a:lnTo>
                  <a:lnTo>
                    <a:pt x="57150" y="1381125"/>
                  </a:lnTo>
                  <a:lnTo>
                    <a:pt x="419100" y="914400"/>
                  </a:lnTo>
                  <a:lnTo>
                    <a:pt x="561975" y="666750"/>
                  </a:lnTo>
                  <a:lnTo>
                    <a:pt x="619125" y="628650"/>
                  </a:lnTo>
                  <a:lnTo>
                    <a:pt x="752475" y="409575"/>
                  </a:lnTo>
                  <a:lnTo>
                    <a:pt x="971550" y="257175"/>
                  </a:lnTo>
                  <a:lnTo>
                    <a:pt x="1152525" y="95250"/>
                  </a:lnTo>
                  <a:lnTo>
                    <a:pt x="1476375" y="28575"/>
                  </a:lnTo>
                </a:path>
              </a:pathLst>
            </a:custGeom>
            <a:solidFill>
              <a:srgbClr val="C0000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429125" y="5191125"/>
              <a:ext cx="2047875" cy="1371600"/>
            </a:xfrm>
            <a:custGeom>
              <a:avLst/>
              <a:gdLst>
                <a:gd name="connsiteX0" fmla="*/ 152400 w 2047875"/>
                <a:gd name="connsiteY0" fmla="*/ 657225 h 1371600"/>
                <a:gd name="connsiteX1" fmla="*/ 304800 w 2047875"/>
                <a:gd name="connsiteY1" fmla="*/ 485775 h 1371600"/>
                <a:gd name="connsiteX2" fmla="*/ 333375 w 2047875"/>
                <a:gd name="connsiteY2" fmla="*/ 352425 h 1371600"/>
                <a:gd name="connsiteX3" fmla="*/ 466725 w 2047875"/>
                <a:gd name="connsiteY3" fmla="*/ 190500 h 1371600"/>
                <a:gd name="connsiteX4" fmla="*/ 495300 w 2047875"/>
                <a:gd name="connsiteY4" fmla="*/ 123825 h 1371600"/>
                <a:gd name="connsiteX5" fmla="*/ 676275 w 2047875"/>
                <a:gd name="connsiteY5" fmla="*/ 104775 h 1371600"/>
                <a:gd name="connsiteX6" fmla="*/ 781050 w 2047875"/>
                <a:gd name="connsiteY6" fmla="*/ 19050 h 1371600"/>
                <a:gd name="connsiteX7" fmla="*/ 971550 w 2047875"/>
                <a:gd name="connsiteY7" fmla="*/ 0 h 1371600"/>
                <a:gd name="connsiteX8" fmla="*/ 1057275 w 2047875"/>
                <a:gd name="connsiteY8" fmla="*/ 38100 h 1371600"/>
                <a:gd name="connsiteX9" fmla="*/ 1362075 w 2047875"/>
                <a:gd name="connsiteY9" fmla="*/ 104775 h 1371600"/>
                <a:gd name="connsiteX10" fmla="*/ 1609725 w 2047875"/>
                <a:gd name="connsiteY10" fmla="*/ 219075 h 1371600"/>
                <a:gd name="connsiteX11" fmla="*/ 1809750 w 2047875"/>
                <a:gd name="connsiteY11" fmla="*/ 285750 h 1371600"/>
                <a:gd name="connsiteX12" fmla="*/ 1971675 w 2047875"/>
                <a:gd name="connsiteY12" fmla="*/ 571500 h 1371600"/>
                <a:gd name="connsiteX13" fmla="*/ 2038350 w 2047875"/>
                <a:gd name="connsiteY13" fmla="*/ 857250 h 1371600"/>
                <a:gd name="connsiteX14" fmla="*/ 2047875 w 2047875"/>
                <a:gd name="connsiteY14" fmla="*/ 1095375 h 1371600"/>
                <a:gd name="connsiteX15" fmla="*/ 2009775 w 2047875"/>
                <a:gd name="connsiteY15" fmla="*/ 1285875 h 1371600"/>
                <a:gd name="connsiteX16" fmla="*/ 1943100 w 2047875"/>
                <a:gd name="connsiteY16" fmla="*/ 1371600 h 1371600"/>
                <a:gd name="connsiteX17" fmla="*/ 85725 w 2047875"/>
                <a:gd name="connsiteY17" fmla="*/ 1362075 h 1371600"/>
                <a:gd name="connsiteX18" fmla="*/ 38100 w 2047875"/>
                <a:gd name="connsiteY18" fmla="*/ 1171575 h 1371600"/>
                <a:gd name="connsiteX19" fmla="*/ 28575 w 2047875"/>
                <a:gd name="connsiteY19" fmla="*/ 1028700 h 1371600"/>
                <a:gd name="connsiteX20" fmla="*/ 0 w 2047875"/>
                <a:gd name="connsiteY20" fmla="*/ 933450 h 1371600"/>
                <a:gd name="connsiteX21" fmla="*/ 0 w 2047875"/>
                <a:gd name="connsiteY21" fmla="*/ 933450 h 1371600"/>
                <a:gd name="connsiteX22" fmla="*/ 152400 w 2047875"/>
                <a:gd name="connsiteY22" fmla="*/ 657225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47875" h="1371600">
                  <a:moveTo>
                    <a:pt x="152400" y="657225"/>
                  </a:moveTo>
                  <a:lnTo>
                    <a:pt x="304800" y="485775"/>
                  </a:lnTo>
                  <a:lnTo>
                    <a:pt x="333375" y="352425"/>
                  </a:lnTo>
                  <a:lnTo>
                    <a:pt x="466725" y="190500"/>
                  </a:lnTo>
                  <a:lnTo>
                    <a:pt x="495300" y="123825"/>
                  </a:lnTo>
                  <a:lnTo>
                    <a:pt x="676275" y="104775"/>
                  </a:lnTo>
                  <a:lnTo>
                    <a:pt x="781050" y="19050"/>
                  </a:lnTo>
                  <a:lnTo>
                    <a:pt x="971550" y="0"/>
                  </a:lnTo>
                  <a:lnTo>
                    <a:pt x="1057275" y="38100"/>
                  </a:lnTo>
                  <a:lnTo>
                    <a:pt x="1362075" y="104775"/>
                  </a:lnTo>
                  <a:lnTo>
                    <a:pt x="1609725" y="219075"/>
                  </a:lnTo>
                  <a:lnTo>
                    <a:pt x="1809750" y="285750"/>
                  </a:lnTo>
                  <a:lnTo>
                    <a:pt x="1971675" y="571500"/>
                  </a:lnTo>
                  <a:lnTo>
                    <a:pt x="2038350" y="857250"/>
                  </a:lnTo>
                  <a:lnTo>
                    <a:pt x="2047875" y="1095375"/>
                  </a:lnTo>
                  <a:lnTo>
                    <a:pt x="2009775" y="1285875"/>
                  </a:lnTo>
                  <a:lnTo>
                    <a:pt x="1943100" y="1371600"/>
                  </a:lnTo>
                  <a:lnTo>
                    <a:pt x="85725" y="1362075"/>
                  </a:lnTo>
                  <a:lnTo>
                    <a:pt x="38100" y="1171575"/>
                  </a:lnTo>
                  <a:lnTo>
                    <a:pt x="28575" y="1028700"/>
                  </a:lnTo>
                  <a:lnTo>
                    <a:pt x="0" y="933450"/>
                  </a:lnTo>
                  <a:lnTo>
                    <a:pt x="0" y="933450"/>
                  </a:lnTo>
                  <a:lnTo>
                    <a:pt x="152400" y="657225"/>
                  </a:lnTo>
                  <a:close/>
                </a:path>
              </a:pathLst>
            </a:custGeom>
            <a:solidFill>
              <a:srgbClr val="00B05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CasellaDiTesto 27"/>
          <p:cNvSpPr txBox="1"/>
          <p:nvPr/>
        </p:nvSpPr>
        <p:spPr>
          <a:xfrm>
            <a:off x="1996912" y="5293493"/>
            <a:ext cx="8020050" cy="1384995"/>
          </a:xfrm>
          <a:prstGeom prst="rect">
            <a:avLst/>
          </a:prstGeom>
          <a:noFill/>
        </p:spPr>
        <p:txBody>
          <a:bodyPr wrap="square" rtlCol="0">
            <a:spAutoFit/>
          </a:bodyPr>
          <a:lstStyle>
            <a:defPPr>
              <a:defRPr lang="en-US"/>
            </a:defPPr>
            <a:lvl1pPr>
              <a:buFont typeface="Wingdings" pitchFamily="2" charset="2"/>
              <a:buChar char="ü"/>
              <a:defRPr sz="2400" i="1">
                <a:solidFill>
                  <a:srgbClr val="FF9900"/>
                </a:solidFill>
              </a:defRPr>
            </a:lvl1pPr>
          </a:lstStyle>
          <a:p>
            <a:pPr algn="ctr">
              <a:buNone/>
            </a:pPr>
            <a:r>
              <a:rPr lang="en-US" sz="2800" i="0" smtClean="0"/>
              <a:t>Testing of composite materials samples and structures</a:t>
            </a:r>
          </a:p>
          <a:p>
            <a:pPr algn="ctr">
              <a:buNone/>
            </a:pPr>
            <a:endParaRPr lang="en-US" sz="1200" i="0" smtClean="0"/>
          </a:p>
          <a:p>
            <a:pPr algn="ctr">
              <a:buNone/>
            </a:pPr>
            <a:endParaRPr lang="en-US" i="0" smtClean="0"/>
          </a:p>
          <a:p>
            <a:pPr algn="ctr">
              <a:buNone/>
            </a:pPr>
            <a:r>
              <a:rPr lang="en-US" sz="2000" i="0" smtClean="0">
                <a:solidFill>
                  <a:schemeClr val="accent1">
                    <a:lumMod val="60000"/>
                    <a:lumOff val="40000"/>
                  </a:schemeClr>
                </a:solidFill>
              </a:rPr>
              <a:t>Corrado Gargiulo</a:t>
            </a:r>
            <a:endParaRPr lang="it-IT" sz="2000" dirty="0">
              <a:solidFill>
                <a:schemeClr val="accent1">
                  <a:lumMod val="60000"/>
                  <a:lumOff val="40000"/>
                </a:schemeClr>
              </a:solidFill>
            </a:endParaRPr>
          </a:p>
        </p:txBody>
      </p:sp>
      <p:sp>
        <p:nvSpPr>
          <p:cNvPr id="10" name="Rectangle 9"/>
          <p:cNvSpPr/>
          <p:nvPr/>
        </p:nvSpPr>
        <p:spPr>
          <a:xfrm>
            <a:off x="441238" y="6370711"/>
            <a:ext cx="1407629" cy="307777"/>
          </a:xfrm>
          <a:prstGeom prst="rect">
            <a:avLst/>
          </a:prstGeom>
        </p:spPr>
        <p:txBody>
          <a:bodyPr wrap="none">
            <a:spAutoFit/>
          </a:bodyPr>
          <a:lstStyle/>
          <a:p>
            <a:pPr algn="ctr">
              <a:buNone/>
            </a:pPr>
            <a:r>
              <a:rPr lang="en-US" sz="1400" dirty="0" smtClean="0">
                <a:solidFill>
                  <a:schemeClr val="accent1">
                    <a:lumMod val="60000"/>
                    <a:lumOff val="40000"/>
                  </a:schemeClr>
                </a:solidFill>
              </a:rPr>
              <a:t>14 October 2018</a:t>
            </a:r>
            <a:endParaRPr lang="it-IT" sz="1400" dirty="0">
              <a:solidFill>
                <a:schemeClr val="accent1">
                  <a:lumMod val="60000"/>
                  <a:lumOff val="40000"/>
                </a:schemeClr>
              </a:solidFill>
            </a:endParaRPr>
          </a:p>
        </p:txBody>
      </p:sp>
      <p:sp>
        <p:nvSpPr>
          <p:cNvPr id="11" name="Slide Number Placeholder 10"/>
          <p:cNvSpPr>
            <a:spLocks noGrp="1"/>
          </p:cNvSpPr>
          <p:nvPr>
            <p:ph type="sldNum" sz="quarter" idx="12"/>
          </p:nvPr>
        </p:nvSpPr>
        <p:spPr/>
        <p:txBody>
          <a:bodyPr/>
          <a:lstStyle/>
          <a:p>
            <a:fld id="{AC02F132-4A8D-4A8C-877D-D9B157A5B0E1}" type="slidenum">
              <a:rPr lang="en-GB" smtClean="0"/>
              <a:t>1</a:t>
            </a:fld>
            <a:endParaRPr lang="en-GB"/>
          </a:p>
        </p:txBody>
      </p:sp>
      <p:pic>
        <p:nvPicPr>
          <p:cNvPr id="6" name="Picture 5"/>
          <p:cNvPicPr>
            <a:picLocks noChangeAspect="1"/>
          </p:cNvPicPr>
          <p:nvPr/>
        </p:nvPicPr>
        <p:blipFill>
          <a:blip r:embed="rId3" cstate="print">
            <a:duotone>
              <a:prstClr val="black"/>
              <a:schemeClr val="accent1">
                <a:lumMod val="60000"/>
                <a:lumOff val="40000"/>
                <a:tint val="45000"/>
                <a:satMod val="400000"/>
              </a:schemeClr>
            </a:duotone>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tretch>
            <a:fillRect/>
          </a:stretch>
        </p:blipFill>
        <p:spPr>
          <a:xfrm>
            <a:off x="9490030" y="6115050"/>
            <a:ext cx="2509931" cy="578669"/>
          </a:xfrm>
          <a:prstGeom prst="rect">
            <a:avLst/>
          </a:prstGeom>
          <a:solidFill>
            <a:schemeClr val="bg1"/>
          </a:solidFill>
        </p:spPr>
      </p:pic>
    </p:spTree>
    <p:extLst>
      <p:ext uri="{BB962C8B-B14F-4D97-AF65-F5344CB8AC3E}">
        <p14:creationId xmlns:p14="http://schemas.microsoft.com/office/powerpoint/2010/main" val="2532212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758981" y="3286913"/>
            <a:ext cx="4496218" cy="3376538"/>
            <a:chOff x="5428333" y="3206300"/>
            <a:chExt cx="4496218" cy="3376538"/>
          </a:xfrm>
        </p:grpSpPr>
        <p:pic>
          <p:nvPicPr>
            <p:cNvPr id="11" name="Picture 10"/>
            <p:cNvPicPr>
              <a:picLocks noChangeAspect="1"/>
            </p:cNvPicPr>
            <p:nvPr/>
          </p:nvPicPr>
          <p:blipFill>
            <a:blip r:embed="rId2"/>
            <a:stretch>
              <a:fillRect/>
            </a:stretch>
          </p:blipFill>
          <p:spPr>
            <a:xfrm>
              <a:off x="5428333" y="3206300"/>
              <a:ext cx="4496218" cy="3376538"/>
            </a:xfrm>
            <a:prstGeom prst="rect">
              <a:avLst/>
            </a:prstGeom>
          </p:spPr>
        </p:pic>
        <p:sp>
          <p:nvSpPr>
            <p:cNvPr id="5" name="Freeform 4"/>
            <p:cNvSpPr/>
            <p:nvPr/>
          </p:nvSpPr>
          <p:spPr>
            <a:xfrm>
              <a:off x="7651102" y="3661488"/>
              <a:ext cx="783771" cy="1138334"/>
            </a:xfrm>
            <a:custGeom>
              <a:avLst/>
              <a:gdLst>
                <a:gd name="connsiteX0" fmla="*/ 83976 w 783771"/>
                <a:gd name="connsiteY0" fmla="*/ 0 h 1138334"/>
                <a:gd name="connsiteX1" fmla="*/ 0 w 783771"/>
                <a:gd name="connsiteY1" fmla="*/ 1138334 h 1138334"/>
                <a:gd name="connsiteX2" fmla="*/ 783771 w 783771"/>
                <a:gd name="connsiteY2" fmla="*/ 186612 h 1138334"/>
                <a:gd name="connsiteX3" fmla="*/ 83976 w 783771"/>
                <a:gd name="connsiteY3" fmla="*/ 0 h 1138334"/>
              </a:gdLst>
              <a:ahLst/>
              <a:cxnLst>
                <a:cxn ang="0">
                  <a:pos x="connsiteX0" y="connsiteY0"/>
                </a:cxn>
                <a:cxn ang="0">
                  <a:pos x="connsiteX1" y="connsiteY1"/>
                </a:cxn>
                <a:cxn ang="0">
                  <a:pos x="connsiteX2" y="connsiteY2"/>
                </a:cxn>
                <a:cxn ang="0">
                  <a:pos x="connsiteX3" y="connsiteY3"/>
                </a:cxn>
              </a:cxnLst>
              <a:rect l="l" t="t" r="r" b="b"/>
              <a:pathLst>
                <a:path w="783771" h="1138334">
                  <a:moveTo>
                    <a:pt x="83976" y="0"/>
                  </a:moveTo>
                  <a:lnTo>
                    <a:pt x="0" y="1138334"/>
                  </a:lnTo>
                  <a:lnTo>
                    <a:pt x="783771" y="186612"/>
                  </a:lnTo>
                  <a:lnTo>
                    <a:pt x="83976" y="0"/>
                  </a:lnTo>
                  <a:close/>
                </a:path>
              </a:pathLst>
            </a:custGeom>
            <a:solidFill>
              <a:srgbClr val="9DC3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7119257" y="4837145"/>
              <a:ext cx="531845" cy="830424"/>
            </a:xfrm>
            <a:custGeom>
              <a:avLst/>
              <a:gdLst>
                <a:gd name="connsiteX0" fmla="*/ 531845 w 531845"/>
                <a:gd name="connsiteY0" fmla="*/ 0 h 830424"/>
                <a:gd name="connsiteX1" fmla="*/ 447870 w 531845"/>
                <a:gd name="connsiteY1" fmla="*/ 830424 h 830424"/>
                <a:gd name="connsiteX2" fmla="*/ 0 w 531845"/>
                <a:gd name="connsiteY2" fmla="*/ 625151 h 830424"/>
                <a:gd name="connsiteX3" fmla="*/ 531845 w 531845"/>
                <a:gd name="connsiteY3" fmla="*/ 0 h 830424"/>
              </a:gdLst>
              <a:ahLst/>
              <a:cxnLst>
                <a:cxn ang="0">
                  <a:pos x="connsiteX0" y="connsiteY0"/>
                </a:cxn>
                <a:cxn ang="0">
                  <a:pos x="connsiteX1" y="connsiteY1"/>
                </a:cxn>
                <a:cxn ang="0">
                  <a:pos x="connsiteX2" y="connsiteY2"/>
                </a:cxn>
                <a:cxn ang="0">
                  <a:pos x="connsiteX3" y="connsiteY3"/>
                </a:cxn>
              </a:cxnLst>
              <a:rect l="l" t="t" r="r" b="b"/>
              <a:pathLst>
                <a:path w="531845" h="830424">
                  <a:moveTo>
                    <a:pt x="531845" y="0"/>
                  </a:moveTo>
                  <a:lnTo>
                    <a:pt x="447870" y="830424"/>
                  </a:lnTo>
                  <a:lnTo>
                    <a:pt x="0" y="625151"/>
                  </a:lnTo>
                  <a:lnTo>
                    <a:pt x="531845" y="0"/>
                  </a:lnTo>
                  <a:close/>
                </a:path>
              </a:pathLst>
            </a:custGeom>
            <a:solidFill>
              <a:srgbClr val="9DC3E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8535403" y="4015437"/>
              <a:ext cx="877077" cy="1455575"/>
            </a:xfrm>
            <a:custGeom>
              <a:avLst/>
              <a:gdLst>
                <a:gd name="connsiteX0" fmla="*/ 167951 w 877077"/>
                <a:gd name="connsiteY0" fmla="*/ 0 h 1455575"/>
                <a:gd name="connsiteX1" fmla="*/ 0 w 877077"/>
                <a:gd name="connsiteY1" fmla="*/ 1418253 h 1455575"/>
                <a:gd name="connsiteX2" fmla="*/ 93306 w 877077"/>
                <a:gd name="connsiteY2" fmla="*/ 1455575 h 1455575"/>
                <a:gd name="connsiteX3" fmla="*/ 205273 w 877077"/>
                <a:gd name="connsiteY3" fmla="*/ 830424 h 1455575"/>
                <a:gd name="connsiteX4" fmla="*/ 261257 w 877077"/>
                <a:gd name="connsiteY4" fmla="*/ 839755 h 1455575"/>
                <a:gd name="connsiteX5" fmla="*/ 429208 w 877077"/>
                <a:gd name="connsiteY5" fmla="*/ 438538 h 1455575"/>
                <a:gd name="connsiteX6" fmla="*/ 606489 w 877077"/>
                <a:gd name="connsiteY6" fmla="*/ 494522 h 1455575"/>
                <a:gd name="connsiteX7" fmla="*/ 877077 w 877077"/>
                <a:gd name="connsiteY7" fmla="*/ 186612 h 1455575"/>
                <a:gd name="connsiteX8" fmla="*/ 167951 w 877077"/>
                <a:gd name="connsiteY8" fmla="*/ 0 h 145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7077" h="1455575">
                  <a:moveTo>
                    <a:pt x="167951" y="0"/>
                  </a:moveTo>
                  <a:lnTo>
                    <a:pt x="0" y="1418253"/>
                  </a:lnTo>
                  <a:lnTo>
                    <a:pt x="93306" y="1455575"/>
                  </a:lnTo>
                  <a:lnTo>
                    <a:pt x="205273" y="830424"/>
                  </a:lnTo>
                  <a:lnTo>
                    <a:pt x="261257" y="839755"/>
                  </a:lnTo>
                  <a:lnTo>
                    <a:pt x="429208" y="438538"/>
                  </a:lnTo>
                  <a:lnTo>
                    <a:pt x="606489" y="494522"/>
                  </a:lnTo>
                  <a:lnTo>
                    <a:pt x="877077" y="186612"/>
                  </a:lnTo>
                  <a:lnTo>
                    <a:pt x="167951" y="0"/>
                  </a:lnTo>
                  <a:close/>
                </a:path>
              </a:pathLst>
            </a:cu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8160950" y="5359294"/>
              <a:ext cx="363894" cy="559837"/>
            </a:xfrm>
            <a:custGeom>
              <a:avLst/>
              <a:gdLst>
                <a:gd name="connsiteX0" fmla="*/ 363894 w 363894"/>
                <a:gd name="connsiteY0" fmla="*/ 74645 h 559837"/>
                <a:gd name="connsiteX1" fmla="*/ 298579 w 363894"/>
                <a:gd name="connsiteY1" fmla="*/ 559837 h 559837"/>
                <a:gd name="connsiteX2" fmla="*/ 0 w 363894"/>
                <a:gd name="connsiteY2" fmla="*/ 438539 h 559837"/>
                <a:gd name="connsiteX3" fmla="*/ 289249 w 363894"/>
                <a:gd name="connsiteY3" fmla="*/ 354563 h 559837"/>
                <a:gd name="connsiteX4" fmla="*/ 186612 w 363894"/>
                <a:gd name="connsiteY4" fmla="*/ 0 h 559837"/>
                <a:gd name="connsiteX5" fmla="*/ 363894 w 363894"/>
                <a:gd name="connsiteY5" fmla="*/ 74645 h 55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894" h="559837">
                  <a:moveTo>
                    <a:pt x="363894" y="74645"/>
                  </a:moveTo>
                  <a:lnTo>
                    <a:pt x="298579" y="559837"/>
                  </a:lnTo>
                  <a:lnTo>
                    <a:pt x="0" y="438539"/>
                  </a:lnTo>
                  <a:lnTo>
                    <a:pt x="289249" y="354563"/>
                  </a:lnTo>
                  <a:lnTo>
                    <a:pt x="186612" y="0"/>
                  </a:lnTo>
                  <a:lnTo>
                    <a:pt x="363894" y="74645"/>
                  </a:lnTo>
                  <a:close/>
                </a:path>
              </a:pathLst>
            </a:cu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341" name="Rectangle 14340"/>
          <p:cNvSpPr/>
          <p:nvPr/>
        </p:nvSpPr>
        <p:spPr>
          <a:xfrm>
            <a:off x="95249" y="5719826"/>
            <a:ext cx="6970275" cy="1077218"/>
          </a:xfrm>
          <a:prstGeom prst="rect">
            <a:avLst/>
          </a:prstGeom>
          <a:noFill/>
        </p:spPr>
        <p:txBody>
          <a:bodyPr wrap="square" rtlCol="0">
            <a:spAutoFit/>
          </a:bodyPr>
          <a:lstStyle/>
          <a:p>
            <a:pPr algn="just"/>
            <a:r>
              <a:rPr lang="en-US" sz="1600" i="1" dirty="0">
                <a:solidFill>
                  <a:schemeClr val="accent1">
                    <a:lumMod val="75000"/>
                  </a:schemeClr>
                </a:solidFill>
                <a:latin typeface="Corbel" panose="020B0503020204020204" pitchFamily="34" charset="0"/>
              </a:rPr>
              <a:t>Usually, the mechanical loads N and M , are known, so that the strains and curvatures can be obtained by multiplying these loads by the inverse of the compliance matrix. The strains and curvatures so obtained can be used to find the stresses in each lamina through the laminate stress-strain equations.</a:t>
            </a:r>
          </a:p>
        </p:txBody>
      </p:sp>
      <p:pic>
        <p:nvPicPr>
          <p:cNvPr id="206" name="Picture 2" descr="http://images.appleinsider.com/patent-090430-1.png"/>
          <p:cNvPicPr>
            <a:picLocks noChangeAspect="1" noChangeArrowheads="1"/>
          </p:cNvPicPr>
          <p:nvPr/>
        </p:nvPicPr>
        <p:blipFill>
          <a:blip r:embed="rId3" cstate="print"/>
          <a:srcRect r="49454"/>
          <a:stretch>
            <a:fillRect/>
          </a:stretch>
        </p:blipFill>
        <p:spPr bwMode="auto">
          <a:xfrm>
            <a:off x="10828130" y="166336"/>
            <a:ext cx="1345086" cy="1721221"/>
          </a:xfrm>
          <a:prstGeom prst="rect">
            <a:avLst/>
          </a:prstGeom>
          <a:noFill/>
        </p:spPr>
      </p:pic>
      <p:grpSp>
        <p:nvGrpSpPr>
          <p:cNvPr id="207" name="Group 206"/>
          <p:cNvGrpSpPr>
            <a:grpSpLocks noChangeAspect="1"/>
          </p:cNvGrpSpPr>
          <p:nvPr/>
        </p:nvGrpSpPr>
        <p:grpSpPr>
          <a:xfrm>
            <a:off x="9580738" y="227846"/>
            <a:ext cx="1167194" cy="1333613"/>
            <a:chOff x="4511824" y="308813"/>
            <a:chExt cx="1656184" cy="1892324"/>
          </a:xfrm>
        </p:grpSpPr>
        <p:sp>
          <p:nvSpPr>
            <p:cNvPr id="208" name="Rectangle 57" descr="Diagonali larghe verso l'alto"/>
            <p:cNvSpPr>
              <a:spLocks noChangeArrowheads="1"/>
            </p:cNvSpPr>
            <p:nvPr/>
          </p:nvSpPr>
          <p:spPr bwMode="auto">
            <a:xfrm>
              <a:off x="4511824" y="873506"/>
              <a:ext cx="762000" cy="1043326"/>
            </a:xfrm>
            <a:prstGeom prst="rect">
              <a:avLst/>
            </a:prstGeom>
            <a:pattFill prst="wdUpDiag">
              <a:fgClr>
                <a:schemeClr val="accent2"/>
              </a:fgClr>
              <a:bgClr>
                <a:schemeClr val="bg1"/>
              </a:bgClr>
            </a:pattFill>
            <a:ln w="9525">
              <a:solidFill>
                <a:schemeClr val="tx1"/>
              </a:solidFill>
              <a:miter lim="800000"/>
              <a:headEnd/>
              <a:tailEnd/>
            </a:ln>
            <a:effectLst/>
          </p:spPr>
          <p:txBody>
            <a:bodyPr wrap="none" anchor="ctr"/>
            <a:lstStyle/>
            <a:p>
              <a:endParaRPr lang="it-IT" sz="1050"/>
            </a:p>
          </p:txBody>
        </p:sp>
        <p:cxnSp>
          <p:nvCxnSpPr>
            <p:cNvPr id="209" name="Straight Arrow Connector 208"/>
            <p:cNvCxnSpPr/>
            <p:nvPr/>
          </p:nvCxnSpPr>
          <p:spPr>
            <a:xfrm flipV="1">
              <a:off x="4892824" y="657482"/>
              <a:ext cx="720080" cy="7426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p:nvPr/>
          </p:nvCxnSpPr>
          <p:spPr>
            <a:xfrm>
              <a:off x="4927724" y="1400180"/>
              <a:ext cx="692201" cy="5166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flipV="1">
              <a:off x="4927723" y="535615"/>
              <a:ext cx="0" cy="81470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12" name="Straight Arrow Connector 211"/>
            <p:cNvCxnSpPr/>
            <p:nvPr/>
          </p:nvCxnSpPr>
          <p:spPr>
            <a:xfrm>
              <a:off x="4927724" y="1400180"/>
              <a:ext cx="808237"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3" name="CasellaDiTesto 24"/>
            <p:cNvSpPr txBox="1"/>
            <p:nvPr/>
          </p:nvSpPr>
          <p:spPr>
            <a:xfrm>
              <a:off x="5593015" y="1689220"/>
              <a:ext cx="432049" cy="511917"/>
            </a:xfrm>
            <a:prstGeom prst="rect">
              <a:avLst/>
            </a:prstGeom>
            <a:noFill/>
          </p:spPr>
          <p:txBody>
            <a:bodyPr wrap="square" rtlCol="0">
              <a:spAutoFit/>
            </a:bodyPr>
            <a:lstStyle/>
            <a:p>
              <a:r>
                <a:rPr lang="it-IT" sz="1050" dirty="0"/>
                <a:t>2</a:t>
              </a:r>
            </a:p>
          </p:txBody>
        </p:sp>
        <p:sp>
          <p:nvSpPr>
            <p:cNvPr id="214" name="CasellaDiTesto 25"/>
            <p:cNvSpPr txBox="1"/>
            <p:nvPr/>
          </p:nvSpPr>
          <p:spPr>
            <a:xfrm>
              <a:off x="5603157" y="384208"/>
              <a:ext cx="432049" cy="511917"/>
            </a:xfrm>
            <a:prstGeom prst="rect">
              <a:avLst/>
            </a:prstGeom>
            <a:noFill/>
          </p:spPr>
          <p:txBody>
            <a:bodyPr wrap="square" rtlCol="0">
              <a:spAutoFit/>
            </a:bodyPr>
            <a:lstStyle/>
            <a:p>
              <a:r>
                <a:rPr lang="it-IT" sz="1050" dirty="0"/>
                <a:t>1</a:t>
              </a:r>
            </a:p>
          </p:txBody>
        </p:sp>
        <p:sp>
          <p:nvSpPr>
            <p:cNvPr id="215" name="CasellaDiTesto 26"/>
            <p:cNvSpPr txBox="1"/>
            <p:nvPr/>
          </p:nvSpPr>
          <p:spPr>
            <a:xfrm>
              <a:off x="4635577" y="308813"/>
              <a:ext cx="432049" cy="393046"/>
            </a:xfrm>
            <a:prstGeom prst="rect">
              <a:avLst/>
            </a:prstGeom>
            <a:noFill/>
          </p:spPr>
          <p:txBody>
            <a:bodyPr wrap="square" rtlCol="0">
              <a:spAutoFit/>
            </a:bodyPr>
            <a:lstStyle/>
            <a:p>
              <a:r>
                <a:rPr lang="it-IT" sz="1200" dirty="0" smtClean="0"/>
                <a:t>X</a:t>
              </a:r>
              <a:endParaRPr lang="it-IT" sz="1200" dirty="0"/>
            </a:p>
          </p:txBody>
        </p:sp>
        <p:sp>
          <p:nvSpPr>
            <p:cNvPr id="216" name="CasellaDiTesto 27"/>
            <p:cNvSpPr txBox="1"/>
            <p:nvPr/>
          </p:nvSpPr>
          <p:spPr>
            <a:xfrm>
              <a:off x="5735959" y="1196754"/>
              <a:ext cx="432049" cy="360293"/>
            </a:xfrm>
            <a:prstGeom prst="rect">
              <a:avLst/>
            </a:prstGeom>
            <a:noFill/>
          </p:spPr>
          <p:txBody>
            <a:bodyPr wrap="square" rtlCol="0">
              <a:spAutoFit/>
            </a:bodyPr>
            <a:lstStyle/>
            <a:p>
              <a:r>
                <a:rPr lang="it-IT" sz="1050" dirty="0" smtClean="0"/>
                <a:t>Y</a:t>
              </a:r>
              <a:endParaRPr lang="it-IT" sz="1050" dirty="0"/>
            </a:p>
          </p:txBody>
        </p:sp>
      </p:grpSp>
      <p:grpSp>
        <p:nvGrpSpPr>
          <p:cNvPr id="14346" name="Group 14345"/>
          <p:cNvGrpSpPr>
            <a:grpSpLocks noChangeAspect="1"/>
          </p:cNvGrpSpPr>
          <p:nvPr/>
        </p:nvGrpSpPr>
        <p:grpSpPr>
          <a:xfrm>
            <a:off x="95250" y="1681948"/>
            <a:ext cx="6970275" cy="4247844"/>
            <a:chOff x="168707" y="1133475"/>
            <a:chExt cx="7918018" cy="4825420"/>
          </a:xfrm>
        </p:grpSpPr>
        <p:pic>
          <p:nvPicPr>
            <p:cNvPr id="14338" name="Picture 2" descr="small-composite-block"/>
            <p:cNvPicPr>
              <a:picLocks noChangeAspect="1" noChangeArrowheads="1"/>
            </p:cNvPicPr>
            <p:nvPr/>
          </p:nvPicPr>
          <p:blipFill rotWithShape="1">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l="17350" t="10431"/>
            <a:stretch/>
          </p:blipFill>
          <p:spPr bwMode="auto">
            <a:xfrm>
              <a:off x="168707" y="1133475"/>
              <a:ext cx="7918018" cy="48254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rotWithShape="1">
            <a:blip r:embed="rId5" cstate="print">
              <a:lum bright="70000" contrast="-70000"/>
              <a:extLst>
                <a:ext uri="{28A0092B-C50C-407E-A947-70E740481C1C}">
                  <a14:useLocalDpi xmlns:a14="http://schemas.microsoft.com/office/drawing/2010/main" val="0"/>
                </a:ext>
              </a:extLst>
            </a:blip>
            <a:srcRect l="-8809" t="-17741" r="-7133" b="-14310"/>
            <a:stretch/>
          </p:blipFill>
          <p:spPr>
            <a:xfrm rot="1325383">
              <a:off x="5145456" y="3558540"/>
              <a:ext cx="1339379" cy="527376"/>
            </a:xfrm>
            <a:prstGeom prst="rect">
              <a:avLst/>
            </a:prstGeom>
          </p:spPr>
        </p:pic>
        <p:pic>
          <p:nvPicPr>
            <p:cNvPr id="14" name="Picture 13"/>
            <p:cNvPicPr>
              <a:picLocks noChangeAspect="1"/>
            </p:cNvPicPr>
            <p:nvPr/>
          </p:nvPicPr>
          <p:blipFill rotWithShape="1">
            <a:blip r:embed="rId5" cstate="print">
              <a:lum bright="70000" contrast="-70000"/>
              <a:extLst>
                <a:ext uri="{28A0092B-C50C-407E-A947-70E740481C1C}">
                  <a14:useLocalDpi xmlns:a14="http://schemas.microsoft.com/office/drawing/2010/main" val="0"/>
                </a:ext>
              </a:extLst>
            </a:blip>
            <a:srcRect l="-8809" t="-17741" r="-7133" b="-14310"/>
            <a:stretch/>
          </p:blipFill>
          <p:spPr>
            <a:xfrm rot="8542167">
              <a:off x="914875" y="4135352"/>
              <a:ext cx="1339379" cy="527376"/>
            </a:xfrm>
            <a:prstGeom prst="rect">
              <a:avLst/>
            </a:prstGeom>
          </p:spPr>
        </p:pic>
        <p:pic>
          <p:nvPicPr>
            <p:cNvPr id="21" name="Picture 20"/>
            <p:cNvPicPr>
              <a:picLocks noChangeAspect="1"/>
            </p:cNvPicPr>
            <p:nvPr/>
          </p:nvPicPr>
          <p:blipFill rotWithShape="1">
            <a:blip r:embed="rId6"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r="23960"/>
            <a:stretch/>
          </p:blipFill>
          <p:spPr>
            <a:xfrm flipH="1" flipV="1">
              <a:off x="443165" y="3771007"/>
              <a:ext cx="1521562" cy="1838973"/>
            </a:xfrm>
            <a:prstGeom prst="rect">
              <a:avLst/>
            </a:prstGeom>
          </p:spPr>
        </p:pic>
        <p:pic>
          <p:nvPicPr>
            <p:cNvPr id="22" name="Picture 21"/>
            <p:cNvPicPr>
              <a:picLocks noChangeAspect="1"/>
            </p:cNvPicPr>
            <p:nvPr/>
          </p:nvPicPr>
          <p:blipFill rotWithShape="1">
            <a:blip r:embed="rId8"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val="0"/>
                </a:ext>
              </a:extLst>
            </a:blip>
            <a:srcRect r="23960"/>
            <a:stretch/>
          </p:blipFill>
          <p:spPr>
            <a:xfrm flipV="1">
              <a:off x="5614031" y="3253149"/>
              <a:ext cx="1174660" cy="1374182"/>
            </a:xfrm>
            <a:prstGeom prst="rect">
              <a:avLst/>
            </a:prstGeom>
          </p:spPr>
        </p:pic>
        <p:pic>
          <p:nvPicPr>
            <p:cNvPr id="25" name="Picture 24"/>
            <p:cNvPicPr>
              <a:picLocks noChangeAspect="1"/>
            </p:cNvPicPr>
            <p:nvPr/>
          </p:nvPicPr>
          <p:blipFill rotWithShape="1">
            <a:blip r:embed="rId5" cstate="print">
              <a:lum bright="70000" contrast="-70000"/>
              <a:extLst>
                <a:ext uri="{28A0092B-C50C-407E-A947-70E740481C1C}">
                  <a14:useLocalDpi xmlns:a14="http://schemas.microsoft.com/office/drawing/2010/main" val="0"/>
                </a:ext>
              </a:extLst>
            </a:blip>
            <a:srcRect l="-8809" t="-17741" r="-7133" b="-14310"/>
            <a:stretch/>
          </p:blipFill>
          <p:spPr>
            <a:xfrm rot="1325383">
              <a:off x="1802801" y="3964416"/>
              <a:ext cx="1339379" cy="527376"/>
            </a:xfrm>
            <a:prstGeom prst="rect">
              <a:avLst/>
            </a:prstGeom>
          </p:spPr>
        </p:pic>
        <p:sp>
          <p:nvSpPr>
            <p:cNvPr id="30" name="TextBox 29"/>
            <p:cNvSpPr txBox="1"/>
            <p:nvPr/>
          </p:nvSpPr>
          <p:spPr>
            <a:xfrm>
              <a:off x="1201113" y="4696983"/>
              <a:ext cx="842333"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t>Nx</a:t>
              </a:r>
              <a:endParaRPr lang="en-US" sz="2000" dirty="0"/>
            </a:p>
          </p:txBody>
        </p:sp>
        <p:sp>
          <p:nvSpPr>
            <p:cNvPr id="33" name="TextBox 32"/>
            <p:cNvSpPr txBox="1"/>
            <p:nvPr/>
          </p:nvSpPr>
          <p:spPr>
            <a:xfrm>
              <a:off x="5375737" y="3861601"/>
              <a:ext cx="842333"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t>Ny</a:t>
              </a:r>
              <a:endParaRPr lang="en-US" sz="2000" dirty="0"/>
            </a:p>
          </p:txBody>
        </p:sp>
        <p:sp>
          <p:nvSpPr>
            <p:cNvPr id="34" name="TextBox 33"/>
            <p:cNvSpPr txBox="1"/>
            <p:nvPr/>
          </p:nvSpPr>
          <p:spPr>
            <a:xfrm>
              <a:off x="2891499" y="3875820"/>
              <a:ext cx="842333"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solidFill>
                    <a:schemeClr val="bg1"/>
                  </a:solidFill>
                </a:rPr>
                <a:t>Nxy</a:t>
              </a:r>
              <a:endParaRPr lang="en-US" sz="2000" dirty="0">
                <a:solidFill>
                  <a:schemeClr val="bg1"/>
                </a:solidFill>
              </a:endParaRPr>
            </a:p>
          </p:txBody>
        </p:sp>
        <p:sp>
          <p:nvSpPr>
            <p:cNvPr id="35" name="TextBox 34"/>
            <p:cNvSpPr txBox="1"/>
            <p:nvPr/>
          </p:nvSpPr>
          <p:spPr>
            <a:xfrm>
              <a:off x="4377812" y="4075697"/>
              <a:ext cx="576633" cy="400110"/>
            </a:xfrm>
            <a:prstGeom prst="rect">
              <a:avLst/>
            </a:prstGeom>
            <a:noFill/>
          </p:spPr>
          <p:txBody>
            <a:bodyPr wrap="square" rtlCol="0">
              <a:spAutoFit/>
            </a:bodyPr>
            <a:lstStyle>
              <a:defPPr>
                <a:defRPr lang="en-US"/>
              </a:defPPr>
              <a:lvl1pPr>
                <a:defRPr sz="2800">
                  <a:latin typeface="Algerian" panose="04020705040A02060702" pitchFamily="82" charset="0"/>
                </a:defRPr>
              </a:lvl1pPr>
            </a:lstStyle>
            <a:p>
              <a:r>
                <a:rPr lang="en-US" sz="2000" dirty="0" smtClean="0">
                  <a:solidFill>
                    <a:schemeClr val="bg1"/>
                  </a:solidFill>
                  <a:latin typeface="Agency FB" panose="020B0503020202020204" pitchFamily="34" charset="0"/>
                </a:rPr>
                <a:t>Nyx</a:t>
              </a:r>
              <a:endParaRPr lang="en-US" sz="2000" dirty="0">
                <a:solidFill>
                  <a:schemeClr val="bg1"/>
                </a:solidFill>
                <a:latin typeface="Agency FB" panose="020B0503020202020204" pitchFamily="34" charset="0"/>
              </a:endParaRPr>
            </a:p>
          </p:txBody>
        </p:sp>
        <p:sp>
          <p:nvSpPr>
            <p:cNvPr id="36" name="TextBox 35"/>
            <p:cNvSpPr txBox="1"/>
            <p:nvPr/>
          </p:nvSpPr>
          <p:spPr>
            <a:xfrm>
              <a:off x="6509084" y="3182587"/>
              <a:ext cx="490944"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a:t>My</a:t>
              </a:r>
            </a:p>
          </p:txBody>
        </p:sp>
        <p:pic>
          <p:nvPicPr>
            <p:cNvPr id="37" name="Picture 36"/>
            <p:cNvPicPr>
              <a:picLocks noChangeAspect="1"/>
            </p:cNvPicPr>
            <p:nvPr/>
          </p:nvPicPr>
          <p:blipFill rotWithShape="1">
            <a:blip r:embed="rId10" cstate="print">
              <a:clrChange>
                <a:clrFrom>
                  <a:srgbClr val="FFFFFF"/>
                </a:clrFrom>
                <a:clrTo>
                  <a:srgbClr val="FFFFFF">
                    <a:alpha val="0"/>
                  </a:srgbClr>
                </a:clrTo>
              </a:clrChange>
              <a:biLevel thresh="25000"/>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val="0"/>
                </a:ext>
              </a:extLst>
            </a:blip>
            <a:srcRect r="23960"/>
            <a:stretch/>
          </p:blipFill>
          <p:spPr>
            <a:xfrm rot="5108077" flipH="1" flipV="1">
              <a:off x="4800507" y="3099763"/>
              <a:ext cx="1010968" cy="916516"/>
            </a:xfrm>
            <a:prstGeom prst="rect">
              <a:avLst/>
            </a:prstGeom>
          </p:spPr>
        </p:pic>
        <p:pic>
          <p:nvPicPr>
            <p:cNvPr id="38" name="Picture 37"/>
            <p:cNvPicPr>
              <a:picLocks noChangeAspect="1"/>
            </p:cNvPicPr>
            <p:nvPr/>
          </p:nvPicPr>
          <p:blipFill rotWithShape="1">
            <a:blip r:embed="rId12" cstate="print">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13">
                      <a14:imgEffect>
                        <a14:brightnessContrast bright="20000"/>
                      </a14:imgEffect>
                    </a14:imgLayer>
                  </a14:imgProps>
                </a:ext>
                <a:ext uri="{28A0092B-C50C-407E-A947-70E740481C1C}">
                  <a14:useLocalDpi xmlns:a14="http://schemas.microsoft.com/office/drawing/2010/main" val="0"/>
                </a:ext>
              </a:extLst>
            </a:blip>
            <a:srcRect r="23960"/>
            <a:stretch/>
          </p:blipFill>
          <p:spPr>
            <a:xfrm rot="4031850" flipH="1" flipV="1">
              <a:off x="1170432" y="3361258"/>
              <a:ext cx="1460081" cy="1157964"/>
            </a:xfrm>
            <a:prstGeom prst="rect">
              <a:avLst/>
            </a:prstGeom>
          </p:spPr>
        </p:pic>
        <p:pic>
          <p:nvPicPr>
            <p:cNvPr id="39" name="Picture 38"/>
            <p:cNvPicPr>
              <a:picLocks noChangeAspect="1"/>
            </p:cNvPicPr>
            <p:nvPr/>
          </p:nvPicPr>
          <p:blipFill rotWithShape="1">
            <a:blip r:embed="rId14" cstate="print">
              <a:duotone>
                <a:schemeClr val="accent5">
                  <a:shade val="45000"/>
                  <a:satMod val="135000"/>
                </a:schemeClr>
                <a:prstClr val="white"/>
              </a:duotone>
              <a:extLst>
                <a:ext uri="{BEBA8EAE-BF5A-486C-A8C5-ECC9F3942E4B}">
                  <a14:imgProps xmlns:a14="http://schemas.microsoft.com/office/drawing/2010/main">
                    <a14:imgLayer r:embed="rId15">
                      <a14:imgEffect>
                        <a14:artisticPhotocopy/>
                      </a14:imgEffect>
                    </a14:imgLayer>
                  </a14:imgProps>
                </a:ext>
                <a:ext uri="{28A0092B-C50C-407E-A947-70E740481C1C}">
                  <a14:useLocalDpi xmlns:a14="http://schemas.microsoft.com/office/drawing/2010/main" val="0"/>
                </a:ext>
              </a:extLst>
            </a:blip>
            <a:srcRect l="-8809" t="-17741" r="-7133" b="-14310"/>
            <a:stretch/>
          </p:blipFill>
          <p:spPr>
            <a:xfrm rot="19596995">
              <a:off x="3091074" y="1802240"/>
              <a:ext cx="1339379" cy="527376"/>
            </a:xfrm>
            <a:prstGeom prst="rect">
              <a:avLst/>
            </a:prstGeom>
          </p:spPr>
        </p:pic>
        <p:pic>
          <p:nvPicPr>
            <p:cNvPr id="42" name="Picture 41"/>
            <p:cNvPicPr>
              <a:picLocks noChangeAspect="1"/>
            </p:cNvPicPr>
            <p:nvPr/>
          </p:nvPicPr>
          <p:blipFill rotWithShape="1">
            <a:blip r:embed="rId14" cstate="print">
              <a:duotone>
                <a:schemeClr val="accent5">
                  <a:shade val="45000"/>
                  <a:satMod val="135000"/>
                </a:schemeClr>
                <a:prstClr val="white"/>
              </a:duotone>
              <a:extLst>
                <a:ext uri="{BEBA8EAE-BF5A-486C-A8C5-ECC9F3942E4B}">
                  <a14:imgProps xmlns:a14="http://schemas.microsoft.com/office/drawing/2010/main">
                    <a14:imgLayer r:embed="rId15">
                      <a14:imgEffect>
                        <a14:artisticPhotocopy/>
                      </a14:imgEffect>
                    </a14:imgLayer>
                  </a14:imgProps>
                </a:ext>
                <a:ext uri="{28A0092B-C50C-407E-A947-70E740481C1C}">
                  <a14:useLocalDpi xmlns:a14="http://schemas.microsoft.com/office/drawing/2010/main" val="0"/>
                </a:ext>
              </a:extLst>
            </a:blip>
            <a:srcRect l="-8809" t="-17741" r="-7133" b="-14310"/>
            <a:stretch/>
          </p:blipFill>
          <p:spPr>
            <a:xfrm rot="1010392">
              <a:off x="3143603" y="2233625"/>
              <a:ext cx="1339379" cy="527376"/>
            </a:xfrm>
            <a:prstGeom prst="rect">
              <a:avLst/>
            </a:prstGeom>
          </p:spPr>
        </p:pic>
        <p:sp>
          <p:nvSpPr>
            <p:cNvPr id="43" name="TextBox 42"/>
            <p:cNvSpPr txBox="1"/>
            <p:nvPr/>
          </p:nvSpPr>
          <p:spPr>
            <a:xfrm>
              <a:off x="295249" y="4459773"/>
              <a:ext cx="962488"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t>Mx</a:t>
              </a:r>
              <a:endParaRPr lang="en-US" sz="2000" dirty="0"/>
            </a:p>
          </p:txBody>
        </p:sp>
        <p:sp>
          <p:nvSpPr>
            <p:cNvPr id="44" name="TextBox 43"/>
            <p:cNvSpPr txBox="1"/>
            <p:nvPr/>
          </p:nvSpPr>
          <p:spPr>
            <a:xfrm rot="21394246">
              <a:off x="5375948" y="2766849"/>
              <a:ext cx="962488"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solidFill>
                    <a:schemeClr val="bg1"/>
                  </a:solidFill>
                </a:rPr>
                <a:t>Myx</a:t>
              </a:r>
              <a:endParaRPr lang="en-US" sz="2000" dirty="0">
                <a:solidFill>
                  <a:schemeClr val="bg1"/>
                </a:solidFill>
              </a:endParaRPr>
            </a:p>
          </p:txBody>
        </p:sp>
        <p:sp>
          <p:nvSpPr>
            <p:cNvPr id="45" name="TextBox 44"/>
            <p:cNvSpPr txBox="1"/>
            <p:nvPr/>
          </p:nvSpPr>
          <p:spPr>
            <a:xfrm>
              <a:off x="1080958" y="3076206"/>
              <a:ext cx="962488"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solidFill>
                    <a:schemeClr val="bg1"/>
                  </a:solidFill>
                </a:rPr>
                <a:t>Mxy</a:t>
              </a:r>
              <a:endParaRPr lang="en-US" sz="2000" dirty="0">
                <a:solidFill>
                  <a:schemeClr val="bg1"/>
                </a:solidFill>
              </a:endParaRPr>
            </a:p>
          </p:txBody>
        </p:sp>
        <p:pic>
          <p:nvPicPr>
            <p:cNvPr id="14337" name="Picture 14336"/>
            <p:cNvPicPr>
              <a:picLocks noChangeAspect="1"/>
            </p:cNvPicPr>
            <p:nvPr/>
          </p:nvPicPr>
          <p:blipFill>
            <a:blip r:embed="rId16">
              <a:extLst>
                <a:ext uri="{BEBA8EAE-BF5A-486C-A8C5-ECC9F3942E4B}">
                  <a14:imgProps xmlns:a14="http://schemas.microsoft.com/office/drawing/2010/main">
                    <a14:imgLayer r:embed="rId17">
                      <a14:imgEffect>
                        <a14:artisticPencilSketch/>
                      </a14:imgEffect>
                    </a14:imgLayer>
                  </a14:imgProps>
                </a:ext>
              </a:extLst>
            </a:blip>
            <a:stretch>
              <a:fillRect/>
            </a:stretch>
          </p:blipFill>
          <p:spPr>
            <a:xfrm flipH="1" flipV="1">
              <a:off x="4498718" y="3426648"/>
              <a:ext cx="999407" cy="999407"/>
            </a:xfrm>
            <a:prstGeom prst="rect">
              <a:avLst/>
            </a:prstGeom>
          </p:spPr>
        </p:pic>
        <p:sp>
          <p:nvSpPr>
            <p:cNvPr id="217" name="TextBox 216"/>
            <p:cNvSpPr txBox="1"/>
            <p:nvPr/>
          </p:nvSpPr>
          <p:spPr>
            <a:xfrm>
              <a:off x="3488360" y="1430510"/>
              <a:ext cx="490944" cy="523220"/>
            </a:xfrm>
            <a:prstGeom prst="rect">
              <a:avLst/>
            </a:prstGeom>
            <a:noFill/>
          </p:spPr>
          <p:txBody>
            <a:bodyPr wrap="square" rtlCol="0">
              <a:spAutoFit/>
            </a:bodyPr>
            <a:lstStyle>
              <a:defPPr>
                <a:defRPr lang="en-US"/>
              </a:defPPr>
              <a:lvl1pPr>
                <a:defRPr sz="2800" b="1">
                  <a:solidFill>
                    <a:schemeClr val="bg1"/>
                  </a:solidFill>
                </a:defRPr>
              </a:lvl1pPr>
            </a:lstStyle>
            <a:p>
              <a:r>
                <a:rPr lang="en-US" i="1" dirty="0"/>
                <a:t>X</a:t>
              </a:r>
            </a:p>
          </p:txBody>
        </p:sp>
        <p:sp>
          <p:nvSpPr>
            <p:cNvPr id="218" name="TextBox 217"/>
            <p:cNvSpPr txBox="1"/>
            <p:nvPr/>
          </p:nvSpPr>
          <p:spPr>
            <a:xfrm>
              <a:off x="4335846" y="2509561"/>
              <a:ext cx="490944" cy="52322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b="1" i="1" dirty="0" smtClean="0">
                  <a:solidFill>
                    <a:schemeClr val="bg1"/>
                  </a:solidFill>
                  <a:latin typeface="+mn-lt"/>
                </a:rPr>
                <a:t>Y</a:t>
              </a:r>
              <a:endParaRPr lang="en-US" b="1" i="1" dirty="0">
                <a:solidFill>
                  <a:schemeClr val="bg1"/>
                </a:solidFill>
                <a:latin typeface="+mn-lt"/>
              </a:endParaRPr>
            </a:p>
          </p:txBody>
        </p:sp>
      </p:grpSp>
      <mc:AlternateContent xmlns:mc="http://schemas.openxmlformats.org/markup-compatibility/2006" xmlns:a14="http://schemas.microsoft.com/office/drawing/2010/main">
        <mc:Choice Requires="a14">
          <p:sp>
            <p:nvSpPr>
              <p:cNvPr id="46" name="TextBox 45"/>
              <p:cNvSpPr txBox="1"/>
              <p:nvPr/>
            </p:nvSpPr>
            <p:spPr>
              <a:xfrm>
                <a:off x="5608806" y="85207"/>
                <a:ext cx="2184482" cy="181222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solidFill>
                                <a:schemeClr val="accent6">
                                  <a:lumMod val="75000"/>
                                </a:schemeClr>
                              </a:solidFill>
                              <a:effectLst/>
                              <a:latin typeface="Cambria Math" panose="02040503050406030204" pitchFamily="18" charset="0"/>
                            </a:rPr>
                          </m:ctrlPr>
                        </m:dPr>
                        <m:e>
                          <m:eqArr>
                            <m:eqArrPr>
                              <m:ctrlPr>
                                <a:rPr lang="en-US" i="1">
                                  <a:solidFill>
                                    <a:schemeClr val="accent6">
                                      <a:lumMod val="75000"/>
                                    </a:schemeClr>
                                  </a:solidFill>
                                  <a:effectLst/>
                                  <a:latin typeface="Cambria Math" panose="02040503050406030204" pitchFamily="18" charset="0"/>
                                </a:rPr>
                              </m:ctrlPr>
                            </m:eqArrPr>
                            <m:e>
                              <m:sSup>
                                <m:sSupPr>
                                  <m:ctrlPr>
                                    <a:rPr lang="en-US" i="1">
                                      <a:solidFill>
                                        <a:schemeClr val="accent6">
                                          <a:lumMod val="75000"/>
                                        </a:schemeClr>
                                      </a:solidFill>
                                      <a:effectLst/>
                                      <a:latin typeface="Cambria Math" panose="02040503050406030204" pitchFamily="18" charset="0"/>
                                    </a:rPr>
                                  </m:ctrlPr>
                                </m:sSupPr>
                                <m:e>
                                  <m:sSub>
                                    <m:sSubPr>
                                      <m:ctrlPr>
                                        <a:rPr lang="en-US" i="1">
                                          <a:solidFill>
                                            <a:schemeClr val="accent6">
                                              <a:lumMod val="75000"/>
                                            </a:schemeClr>
                                          </a:solidFill>
                                          <a:effectLst/>
                                          <a:latin typeface="Cambria Math" panose="02040503050406030204" pitchFamily="18" charset="0"/>
                                        </a:rPr>
                                      </m:ctrlPr>
                                    </m:sSubPr>
                                    <m:e>
                                      <m:r>
                                        <a:rPr lang="en-US" i="1">
                                          <a:solidFill>
                                            <a:schemeClr val="accent6">
                                              <a:lumMod val="75000"/>
                                            </a:schemeClr>
                                          </a:solidFill>
                                          <a:effectLst/>
                                          <a:latin typeface="Cambria Math" panose="02040503050406030204" pitchFamily="18" charset="0"/>
                                          <a:ea typeface="Cambria Math" panose="02040503050406030204" pitchFamily="18" charset="0"/>
                                        </a:rPr>
                                        <m:t>𝜀</m:t>
                                      </m:r>
                                    </m:e>
                                    <m:sub>
                                      <m:r>
                                        <a:rPr lang="en-US" i="1">
                                          <a:solidFill>
                                            <a:schemeClr val="accent6">
                                              <a:lumMod val="75000"/>
                                            </a:schemeClr>
                                          </a:solidFill>
                                          <a:effectLst/>
                                          <a:latin typeface="Cambria Math" panose="02040503050406030204" pitchFamily="18" charset="0"/>
                                        </a:rPr>
                                        <m:t>𝑥</m:t>
                                      </m:r>
                                    </m:sub>
                                  </m:sSub>
                                </m:e>
                                <m:sup>
                                  <m:r>
                                    <a:rPr lang="en-US" i="1">
                                      <a:solidFill>
                                        <a:schemeClr val="accent6">
                                          <a:lumMod val="75000"/>
                                        </a:schemeClr>
                                      </a:solidFill>
                                      <a:effectLst/>
                                      <a:latin typeface="Cambria Math" panose="02040503050406030204" pitchFamily="18" charset="0"/>
                                    </a:rPr>
                                    <m:t>0</m:t>
                                  </m:r>
                                </m:sup>
                              </m:sSup>
                            </m:e>
                            <m:e>
                              <m:sSup>
                                <m:sSupPr>
                                  <m:ctrlPr>
                                    <a:rPr lang="en-US" i="1">
                                      <a:solidFill>
                                        <a:schemeClr val="accent6">
                                          <a:lumMod val="75000"/>
                                        </a:schemeClr>
                                      </a:solidFill>
                                      <a:effectLst/>
                                      <a:latin typeface="Cambria Math" panose="02040503050406030204" pitchFamily="18" charset="0"/>
                                    </a:rPr>
                                  </m:ctrlPr>
                                </m:sSupPr>
                                <m:e>
                                  <m:sSub>
                                    <m:sSubPr>
                                      <m:ctrlPr>
                                        <a:rPr lang="en-US" i="1">
                                          <a:solidFill>
                                            <a:schemeClr val="accent6">
                                              <a:lumMod val="75000"/>
                                            </a:schemeClr>
                                          </a:solidFill>
                                          <a:effectLst/>
                                          <a:latin typeface="Cambria Math" panose="02040503050406030204" pitchFamily="18" charset="0"/>
                                        </a:rPr>
                                      </m:ctrlPr>
                                    </m:sSubPr>
                                    <m:e>
                                      <m:r>
                                        <a:rPr lang="en-US" i="1">
                                          <a:solidFill>
                                            <a:schemeClr val="accent6">
                                              <a:lumMod val="75000"/>
                                            </a:schemeClr>
                                          </a:solidFill>
                                          <a:effectLst/>
                                          <a:latin typeface="Cambria Math" panose="02040503050406030204" pitchFamily="18" charset="0"/>
                                          <a:ea typeface="Cambria Math" panose="02040503050406030204" pitchFamily="18" charset="0"/>
                                        </a:rPr>
                                        <m:t>𝜀</m:t>
                                      </m:r>
                                    </m:e>
                                    <m:sub>
                                      <m:r>
                                        <a:rPr lang="en-US" i="1">
                                          <a:solidFill>
                                            <a:schemeClr val="accent6">
                                              <a:lumMod val="75000"/>
                                            </a:schemeClr>
                                          </a:solidFill>
                                          <a:effectLst/>
                                          <a:latin typeface="Cambria Math" panose="02040503050406030204" pitchFamily="18" charset="0"/>
                                          <a:ea typeface="Cambria Math" panose="02040503050406030204" pitchFamily="18" charset="0"/>
                                        </a:rPr>
                                        <m:t>𝑦</m:t>
                                      </m:r>
                                    </m:sub>
                                  </m:sSub>
                                </m:e>
                                <m:sup>
                                  <m:r>
                                    <a:rPr lang="en-US" i="1">
                                      <a:solidFill>
                                        <a:schemeClr val="accent6">
                                          <a:lumMod val="75000"/>
                                        </a:schemeClr>
                                      </a:solidFill>
                                      <a:effectLst/>
                                      <a:latin typeface="Cambria Math" panose="02040503050406030204" pitchFamily="18" charset="0"/>
                                    </a:rPr>
                                    <m:t>0</m:t>
                                  </m:r>
                                </m:sup>
                              </m:sSup>
                            </m:e>
                            <m:e>
                              <m:sSup>
                                <m:sSupPr>
                                  <m:ctrlPr>
                                    <a:rPr lang="en-US" i="1">
                                      <a:solidFill>
                                        <a:schemeClr val="accent6">
                                          <a:lumMod val="75000"/>
                                        </a:schemeClr>
                                      </a:solidFill>
                                      <a:effectLst/>
                                      <a:latin typeface="Cambria Math" panose="02040503050406030204" pitchFamily="18" charset="0"/>
                                    </a:rPr>
                                  </m:ctrlPr>
                                </m:sSupPr>
                                <m:e>
                                  <m:sSub>
                                    <m:sSubPr>
                                      <m:ctrlPr>
                                        <a:rPr lang="en-US" i="1">
                                          <a:solidFill>
                                            <a:schemeClr val="accent6">
                                              <a:lumMod val="75000"/>
                                            </a:schemeClr>
                                          </a:solidFill>
                                          <a:effectLst/>
                                          <a:latin typeface="Cambria Math" panose="02040503050406030204" pitchFamily="18" charset="0"/>
                                        </a:rPr>
                                      </m:ctrlPr>
                                    </m:sSubPr>
                                    <m:e>
                                      <m:r>
                                        <a:rPr lang="en-US" i="1">
                                          <a:solidFill>
                                            <a:schemeClr val="accent6">
                                              <a:lumMod val="75000"/>
                                            </a:schemeClr>
                                          </a:solidFill>
                                          <a:effectLst/>
                                          <a:latin typeface="Cambria Math" panose="02040503050406030204" pitchFamily="18" charset="0"/>
                                          <a:ea typeface="Cambria Math" panose="02040503050406030204" pitchFamily="18" charset="0"/>
                                        </a:rPr>
                                        <m:t>𝛾</m:t>
                                      </m:r>
                                    </m:e>
                                    <m:sub>
                                      <m:r>
                                        <a:rPr lang="en-US" i="1">
                                          <a:solidFill>
                                            <a:schemeClr val="accent6">
                                              <a:lumMod val="75000"/>
                                            </a:schemeClr>
                                          </a:solidFill>
                                          <a:effectLst/>
                                          <a:latin typeface="Cambria Math" panose="02040503050406030204" pitchFamily="18" charset="0"/>
                                        </a:rPr>
                                        <m:t>𝑥𝑦</m:t>
                                      </m:r>
                                    </m:sub>
                                  </m:sSub>
                                </m:e>
                                <m:sup>
                                  <m:r>
                                    <a:rPr lang="en-US" i="1">
                                      <a:solidFill>
                                        <a:schemeClr val="accent6">
                                          <a:lumMod val="75000"/>
                                        </a:schemeClr>
                                      </a:solidFill>
                                      <a:effectLst/>
                                      <a:latin typeface="Cambria Math" panose="02040503050406030204" pitchFamily="18" charset="0"/>
                                    </a:rPr>
                                    <m:t>0</m:t>
                                  </m:r>
                                </m:sup>
                              </m:sSup>
                            </m:e>
                            <m:e>
                              <m:sSub>
                                <m:sSubPr>
                                  <m:ctrlPr>
                                    <a:rPr lang="en-US" i="1">
                                      <a:solidFill>
                                        <a:schemeClr val="accent6">
                                          <a:lumMod val="75000"/>
                                        </a:schemeClr>
                                      </a:solidFill>
                                      <a:effectLst/>
                                      <a:latin typeface="Cambria Math" panose="02040503050406030204" pitchFamily="18" charset="0"/>
                                    </a:rPr>
                                  </m:ctrlPr>
                                </m:sSubPr>
                                <m:e>
                                  <m:r>
                                    <a:rPr lang="en-US" i="1">
                                      <a:solidFill>
                                        <a:schemeClr val="accent6">
                                          <a:lumMod val="75000"/>
                                        </a:schemeClr>
                                      </a:solidFill>
                                      <a:effectLst/>
                                      <a:latin typeface="Cambria Math" panose="02040503050406030204" pitchFamily="18" charset="0"/>
                                    </a:rPr>
                                    <m:t>𝑘</m:t>
                                  </m:r>
                                </m:e>
                                <m:sub>
                                  <m:r>
                                    <a:rPr lang="en-US" i="1">
                                      <a:solidFill>
                                        <a:schemeClr val="accent6">
                                          <a:lumMod val="75000"/>
                                        </a:schemeClr>
                                      </a:solidFill>
                                      <a:effectLst/>
                                      <a:latin typeface="Cambria Math" panose="02040503050406030204" pitchFamily="18" charset="0"/>
                                    </a:rPr>
                                    <m:t>𝑥</m:t>
                                  </m:r>
                                </m:sub>
                              </m:sSub>
                              <m:r>
                                <a:rPr lang="en-US" b="0" i="1" smtClean="0">
                                  <a:solidFill>
                                    <a:schemeClr val="accent6">
                                      <a:lumMod val="75000"/>
                                    </a:schemeClr>
                                  </a:solidFill>
                                  <a:effectLst/>
                                  <a:latin typeface="Cambria Math" panose="02040503050406030204" pitchFamily="18" charset="0"/>
                                </a:rPr>
                                <m:t> </m:t>
                              </m:r>
                            </m:e>
                            <m:e>
                              <m:sSub>
                                <m:sSubPr>
                                  <m:ctrlPr>
                                    <a:rPr lang="en-US" i="1">
                                      <a:solidFill>
                                        <a:schemeClr val="accent6">
                                          <a:lumMod val="75000"/>
                                        </a:schemeClr>
                                      </a:solidFill>
                                      <a:effectLst/>
                                      <a:latin typeface="Cambria Math" panose="02040503050406030204" pitchFamily="18" charset="0"/>
                                    </a:rPr>
                                  </m:ctrlPr>
                                </m:sSubPr>
                                <m:e>
                                  <m:r>
                                    <a:rPr lang="en-US" i="1">
                                      <a:solidFill>
                                        <a:schemeClr val="accent6">
                                          <a:lumMod val="75000"/>
                                        </a:schemeClr>
                                      </a:solidFill>
                                      <a:effectLst/>
                                      <a:latin typeface="Cambria Math" panose="02040503050406030204" pitchFamily="18" charset="0"/>
                                    </a:rPr>
                                    <m:t>𝑘</m:t>
                                  </m:r>
                                </m:e>
                                <m:sub>
                                  <m:r>
                                    <a:rPr lang="en-US" i="1">
                                      <a:solidFill>
                                        <a:schemeClr val="accent6">
                                          <a:lumMod val="75000"/>
                                        </a:schemeClr>
                                      </a:solidFill>
                                      <a:effectLst/>
                                      <a:latin typeface="Cambria Math" panose="02040503050406030204" pitchFamily="18" charset="0"/>
                                    </a:rPr>
                                    <m:t>𝑥</m:t>
                                  </m:r>
                                </m:sub>
                              </m:sSub>
                            </m:e>
                            <m:e>
                              <m:sSub>
                                <m:sSubPr>
                                  <m:ctrlPr>
                                    <a:rPr lang="en-US" i="1">
                                      <a:solidFill>
                                        <a:schemeClr val="accent6">
                                          <a:lumMod val="75000"/>
                                        </a:schemeClr>
                                      </a:solidFill>
                                      <a:effectLst/>
                                      <a:latin typeface="Cambria Math" panose="02040503050406030204" pitchFamily="18" charset="0"/>
                                    </a:rPr>
                                  </m:ctrlPr>
                                </m:sSubPr>
                                <m:e>
                                  <m:r>
                                    <a:rPr lang="en-US" i="1">
                                      <a:solidFill>
                                        <a:schemeClr val="accent6">
                                          <a:lumMod val="75000"/>
                                        </a:schemeClr>
                                      </a:solidFill>
                                      <a:effectLst/>
                                      <a:latin typeface="Cambria Math" panose="02040503050406030204" pitchFamily="18" charset="0"/>
                                    </a:rPr>
                                    <m:t>𝑘</m:t>
                                  </m:r>
                                </m:e>
                                <m:sub>
                                  <m:r>
                                    <a:rPr lang="en-US" i="1">
                                      <a:solidFill>
                                        <a:schemeClr val="accent6">
                                          <a:lumMod val="75000"/>
                                        </a:schemeClr>
                                      </a:solidFill>
                                      <a:effectLst/>
                                      <a:latin typeface="Cambria Math" panose="02040503050406030204" pitchFamily="18" charset="0"/>
                                    </a:rPr>
                                    <m:t>𝑥</m:t>
                                  </m:r>
                                </m:sub>
                              </m:sSub>
                            </m:e>
                          </m:eqArr>
                        </m:e>
                      </m:d>
                      <m:box>
                        <m:boxPr>
                          <m:ctrlPr>
                            <a:rPr lang="en-US" i="1" smtClean="0">
                              <a:effectLst/>
                              <a:latin typeface="Cambria Math" panose="02040503050406030204" pitchFamily="18" charset="0"/>
                            </a:rPr>
                          </m:ctrlPr>
                        </m:boxPr>
                        <m:e>
                          <m:r>
                            <a:rPr lang="en-US" i="1" smtClean="0">
                              <a:effectLst/>
                              <a:latin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solidFill>
                                        <a:srgbClr val="7030A0"/>
                                      </a:solidFill>
                                      <a:latin typeface="Cambria Math" panose="02040503050406030204" pitchFamily="18" charset="0"/>
                                    </a:rPr>
                                  </m:ctrlPr>
                                </m:mPr>
                                <m:mr>
                                  <m:e>
                                    <m:r>
                                      <a:rPr lang="en-US" i="1">
                                        <a:solidFill>
                                          <a:srgbClr val="7030A0"/>
                                        </a:solidFill>
                                        <a:latin typeface="Cambria Math" panose="02040503050406030204" pitchFamily="18" charset="0"/>
                                      </a:rPr>
                                      <m:t>𝑎</m:t>
                                    </m:r>
                                  </m:e>
                                  <m:e>
                                    <m:r>
                                      <a:rPr lang="en-US" i="1">
                                        <a:solidFill>
                                          <a:srgbClr val="7030A0"/>
                                        </a:solidFill>
                                        <a:latin typeface="Cambria Math" panose="02040503050406030204" pitchFamily="18" charset="0"/>
                                      </a:rPr>
                                      <m:t>𝑏</m:t>
                                    </m:r>
                                  </m:e>
                                </m:mr>
                                <m:mr>
                                  <m:e>
                                    <m:r>
                                      <a:rPr lang="en-US" i="1">
                                        <a:solidFill>
                                          <a:srgbClr val="7030A0"/>
                                        </a:solidFill>
                                        <a:latin typeface="Cambria Math" panose="02040503050406030204" pitchFamily="18" charset="0"/>
                                      </a:rPr>
                                      <m:t>𝑏</m:t>
                                    </m:r>
                                  </m:e>
                                  <m:e>
                                    <m:r>
                                      <a:rPr lang="en-US" i="1">
                                        <a:solidFill>
                                          <a:srgbClr val="7030A0"/>
                                        </a:solidFill>
                                        <a:latin typeface="Cambria Math" panose="02040503050406030204" pitchFamily="18" charset="0"/>
                                      </a:rPr>
                                      <m:t>𝑑</m:t>
                                    </m:r>
                                  </m:e>
                                </m:mr>
                              </m:m>
                            </m:e>
                          </m:d>
                        </m:e>
                      </m:box>
                      <m:d>
                        <m:dPr>
                          <m:begChr m:val="["/>
                          <m:endChr m:val="]"/>
                          <m:ctrlPr>
                            <a:rPr lang="en-US" i="1">
                              <a:effectLst/>
                              <a:latin typeface="Cambria Math" panose="02040503050406030204" pitchFamily="18" charset="0"/>
                            </a:rPr>
                          </m:ctrlPr>
                        </m:dPr>
                        <m:e>
                          <m:eqArr>
                            <m:eqArrPr>
                              <m:ctrlPr>
                                <a:rPr lang="en-US" i="1">
                                  <a:effectLst/>
                                  <a:latin typeface="Cambria Math" panose="02040503050406030204" pitchFamily="18" charset="0"/>
                                </a:rPr>
                              </m:ctrlPr>
                            </m:eqArrPr>
                            <m:e>
                              <m:sSub>
                                <m:sSubPr>
                                  <m:ctrlPr>
                                    <a:rPr lang="en-US" i="1">
                                      <a:effectLst/>
                                      <a:latin typeface="Cambria Math" panose="02040503050406030204" pitchFamily="18" charset="0"/>
                                    </a:rPr>
                                  </m:ctrlPr>
                                </m:sSubPr>
                                <m:e>
                                  <m:r>
                                    <a:rPr lang="en-US" i="1">
                                      <a:effectLst/>
                                      <a:latin typeface="Cambria Math" panose="02040503050406030204" pitchFamily="18" charset="0"/>
                                    </a:rPr>
                                    <m:t>𝑁</m:t>
                                  </m:r>
                                </m:e>
                                <m:sub>
                                  <m:r>
                                    <a:rPr lang="en-US" i="1">
                                      <a:effectLst/>
                                      <a:latin typeface="Cambria Math" panose="02040503050406030204" pitchFamily="18" charset="0"/>
                                    </a:rPr>
                                    <m:t>𝑥</m:t>
                                  </m:r>
                                </m:sub>
                              </m:sSub>
                            </m:e>
                            <m:e>
                              <m:sSub>
                                <m:sSubPr>
                                  <m:ctrlPr>
                                    <a:rPr lang="en-US" i="1">
                                      <a:effectLst/>
                                      <a:latin typeface="Cambria Math" panose="02040503050406030204" pitchFamily="18" charset="0"/>
                                    </a:rPr>
                                  </m:ctrlPr>
                                </m:sSubPr>
                                <m:e>
                                  <m:r>
                                    <a:rPr lang="en-US" i="1">
                                      <a:effectLst/>
                                      <a:latin typeface="Cambria Math" panose="02040503050406030204" pitchFamily="18" charset="0"/>
                                    </a:rPr>
                                    <m:t>𝑁</m:t>
                                  </m:r>
                                </m:e>
                                <m:sub>
                                  <m:r>
                                    <a:rPr lang="en-US" i="1">
                                      <a:effectLst/>
                                      <a:latin typeface="Cambria Math" panose="02040503050406030204" pitchFamily="18" charset="0"/>
                                    </a:rPr>
                                    <m:t>𝑦</m:t>
                                  </m:r>
                                </m:sub>
                              </m:sSub>
                            </m:e>
                            <m:e>
                              <m:sSub>
                                <m:sSubPr>
                                  <m:ctrlPr>
                                    <a:rPr lang="en-US" i="1">
                                      <a:effectLst/>
                                      <a:latin typeface="Cambria Math" panose="02040503050406030204" pitchFamily="18" charset="0"/>
                                    </a:rPr>
                                  </m:ctrlPr>
                                </m:sSubPr>
                                <m:e>
                                  <m:r>
                                    <a:rPr lang="en-US" i="1">
                                      <a:effectLst/>
                                      <a:latin typeface="Cambria Math" panose="02040503050406030204" pitchFamily="18" charset="0"/>
                                    </a:rPr>
                                    <m:t>𝑁</m:t>
                                  </m:r>
                                </m:e>
                                <m:sub>
                                  <m:r>
                                    <a:rPr lang="en-US" i="1">
                                      <a:effectLst/>
                                      <a:latin typeface="Cambria Math" panose="02040503050406030204" pitchFamily="18" charset="0"/>
                                    </a:rPr>
                                    <m:t>𝑥𝑦</m:t>
                                  </m:r>
                                </m:sub>
                              </m:sSub>
                            </m:e>
                            <m:e>
                              <m:sSub>
                                <m:sSubPr>
                                  <m:ctrlPr>
                                    <a:rPr lang="en-US" i="1">
                                      <a:effectLst/>
                                      <a:latin typeface="Cambria Math" panose="02040503050406030204" pitchFamily="18" charset="0"/>
                                    </a:rPr>
                                  </m:ctrlPr>
                                </m:sSubPr>
                                <m:e>
                                  <m:r>
                                    <a:rPr lang="en-US" i="1">
                                      <a:effectLst/>
                                      <a:latin typeface="Cambria Math" panose="02040503050406030204" pitchFamily="18" charset="0"/>
                                    </a:rPr>
                                    <m:t>𝑀</m:t>
                                  </m:r>
                                </m:e>
                                <m:sub>
                                  <m:r>
                                    <a:rPr lang="en-US" i="1">
                                      <a:effectLst/>
                                      <a:latin typeface="Cambria Math" panose="02040503050406030204" pitchFamily="18" charset="0"/>
                                    </a:rPr>
                                    <m:t>𝑥</m:t>
                                  </m:r>
                                </m:sub>
                              </m:sSub>
                            </m:e>
                            <m:e>
                              <m:sSub>
                                <m:sSubPr>
                                  <m:ctrlPr>
                                    <a:rPr lang="en-US" i="1">
                                      <a:effectLst/>
                                      <a:latin typeface="Cambria Math" panose="02040503050406030204" pitchFamily="18" charset="0"/>
                                    </a:rPr>
                                  </m:ctrlPr>
                                </m:sSubPr>
                                <m:e>
                                  <m:r>
                                    <a:rPr lang="en-US" i="1">
                                      <a:effectLst/>
                                      <a:latin typeface="Cambria Math" panose="02040503050406030204" pitchFamily="18" charset="0"/>
                                    </a:rPr>
                                    <m:t>𝑀</m:t>
                                  </m:r>
                                </m:e>
                                <m:sub>
                                  <m:r>
                                    <a:rPr lang="en-US" i="1">
                                      <a:effectLst/>
                                      <a:latin typeface="Cambria Math" panose="02040503050406030204" pitchFamily="18" charset="0"/>
                                    </a:rPr>
                                    <m:t>𝑦</m:t>
                                  </m:r>
                                </m:sub>
                              </m:sSub>
                            </m:e>
                            <m:e>
                              <m:sSub>
                                <m:sSubPr>
                                  <m:ctrlPr>
                                    <a:rPr lang="en-US" i="1">
                                      <a:effectLst/>
                                      <a:latin typeface="Cambria Math" panose="02040503050406030204" pitchFamily="18" charset="0"/>
                                    </a:rPr>
                                  </m:ctrlPr>
                                </m:sSubPr>
                                <m:e>
                                  <m:r>
                                    <a:rPr lang="en-US" i="1">
                                      <a:effectLst/>
                                      <a:latin typeface="Cambria Math" panose="02040503050406030204" pitchFamily="18" charset="0"/>
                                    </a:rPr>
                                    <m:t>𝑀</m:t>
                                  </m:r>
                                </m:e>
                                <m:sub>
                                  <m:r>
                                    <a:rPr lang="en-US" i="1">
                                      <a:effectLst/>
                                      <a:latin typeface="Cambria Math" panose="02040503050406030204" pitchFamily="18" charset="0"/>
                                    </a:rPr>
                                    <m:t>𝑥𝑦</m:t>
                                  </m:r>
                                </m:sub>
                              </m:sSub>
                            </m:e>
                          </m:eqArr>
                        </m:e>
                      </m:d>
                    </m:oMath>
                  </m:oMathPara>
                </a14:m>
                <a:endParaRPr lang="en-US" dirty="0">
                  <a:effectLst/>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5608806" y="85207"/>
                <a:ext cx="2184482" cy="1812227"/>
              </a:xfrm>
              <a:prstGeom prst="rect">
                <a:avLst/>
              </a:prstGeom>
              <a:blipFill>
                <a:blip r:embed="rId1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8602741" y="2941985"/>
                <a:ext cx="3592137" cy="10204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C000"/>
                              </a:solidFill>
                              <a:latin typeface="Cambria Math" panose="02040503050406030204" pitchFamily="18" charset="0"/>
                            </a:rPr>
                          </m:ctrlPr>
                        </m:sSubPr>
                        <m:e>
                          <m:d>
                            <m:dPr>
                              <m:begChr m:val="["/>
                              <m:endChr m:val="]"/>
                              <m:ctrlPr>
                                <a:rPr lang="en-US" i="1" smtClean="0">
                                  <a:solidFill>
                                    <a:srgbClr val="FFC000"/>
                                  </a:solidFill>
                                  <a:latin typeface="Cambria Math" panose="02040503050406030204" pitchFamily="18" charset="0"/>
                                </a:rPr>
                              </m:ctrlPr>
                            </m:dPr>
                            <m:e>
                              <m:eqArr>
                                <m:eqArrPr>
                                  <m:ctrlPr>
                                    <a:rPr lang="en-US" i="1">
                                      <a:solidFill>
                                        <a:srgbClr val="FFC000"/>
                                      </a:solidFill>
                                      <a:latin typeface="Cambria Math" panose="02040503050406030204" pitchFamily="18" charset="0"/>
                                    </a:rPr>
                                  </m:ctrlPr>
                                </m:eqArrPr>
                                <m:e>
                                  <m:sSub>
                                    <m:sSubPr>
                                      <m:ctrlPr>
                                        <a:rPr lang="en-US" i="1">
                                          <a:solidFill>
                                            <a:srgbClr val="FFC000"/>
                                          </a:solidFill>
                                          <a:latin typeface="Cambria Math" panose="02040503050406030204" pitchFamily="18" charset="0"/>
                                        </a:rPr>
                                      </m:ctrlPr>
                                    </m:sSubPr>
                                    <m:e>
                                      <m:r>
                                        <a:rPr lang="en-GB" i="1">
                                          <a:solidFill>
                                            <a:srgbClr val="FFC000"/>
                                          </a:solidFill>
                                          <a:latin typeface="Cambria Math" panose="02040503050406030204" pitchFamily="18" charset="0"/>
                                        </a:rPr>
                                        <m:t>𝜎</m:t>
                                      </m:r>
                                    </m:e>
                                    <m:sub>
                                      <m:r>
                                        <a:rPr lang="en-US" i="1">
                                          <a:solidFill>
                                            <a:srgbClr val="FFC000"/>
                                          </a:solidFill>
                                          <a:latin typeface="Cambria Math" panose="02040503050406030204" pitchFamily="18" charset="0"/>
                                        </a:rPr>
                                        <m:t>𝑥</m:t>
                                      </m:r>
                                    </m:sub>
                                  </m:sSub>
                                </m:e>
                                <m:e>
                                  <m:sSub>
                                    <m:sSubPr>
                                      <m:ctrlPr>
                                        <a:rPr lang="en-US" i="1">
                                          <a:solidFill>
                                            <a:srgbClr val="FFC000"/>
                                          </a:solidFill>
                                          <a:latin typeface="Cambria Math" panose="02040503050406030204" pitchFamily="18" charset="0"/>
                                        </a:rPr>
                                      </m:ctrlPr>
                                    </m:sSubPr>
                                    <m:e>
                                      <m:r>
                                        <a:rPr lang="en-GB" i="1">
                                          <a:solidFill>
                                            <a:srgbClr val="FFC000"/>
                                          </a:solidFill>
                                          <a:latin typeface="Cambria Math" panose="02040503050406030204" pitchFamily="18" charset="0"/>
                                        </a:rPr>
                                        <m:t>𝜎</m:t>
                                      </m:r>
                                    </m:e>
                                    <m:sub>
                                      <m:r>
                                        <a:rPr lang="en-US" i="1">
                                          <a:solidFill>
                                            <a:srgbClr val="FFC000"/>
                                          </a:solidFill>
                                          <a:latin typeface="Cambria Math" panose="02040503050406030204" pitchFamily="18" charset="0"/>
                                          <a:ea typeface="Cambria Math" panose="02040503050406030204" pitchFamily="18" charset="0"/>
                                        </a:rPr>
                                        <m:t>𝑦</m:t>
                                      </m:r>
                                    </m:sub>
                                  </m:sSub>
                                </m:e>
                                <m:e>
                                  <m:sSub>
                                    <m:sSubPr>
                                      <m:ctrlPr>
                                        <a:rPr lang="en-US" i="1">
                                          <a:solidFill>
                                            <a:srgbClr val="FFC000"/>
                                          </a:solidFill>
                                          <a:latin typeface="Cambria Math" panose="02040503050406030204" pitchFamily="18" charset="0"/>
                                        </a:rPr>
                                      </m:ctrlPr>
                                    </m:sSubPr>
                                    <m:e>
                                      <m:r>
                                        <a:rPr lang="en-GB" i="1">
                                          <a:solidFill>
                                            <a:srgbClr val="FFC000"/>
                                          </a:solidFill>
                                          <a:latin typeface="Cambria Math" panose="02040503050406030204" pitchFamily="18" charset="0"/>
                                        </a:rPr>
                                        <m:t>𝜎</m:t>
                                      </m:r>
                                    </m:e>
                                    <m:sub>
                                      <m:r>
                                        <a:rPr lang="en-US" i="1">
                                          <a:solidFill>
                                            <a:srgbClr val="FFC000"/>
                                          </a:solidFill>
                                          <a:latin typeface="Cambria Math" panose="02040503050406030204" pitchFamily="18" charset="0"/>
                                        </a:rPr>
                                        <m:t>𝑥𝑦</m:t>
                                      </m:r>
                                    </m:sub>
                                  </m:sSub>
                                </m:e>
                              </m:eqArr>
                            </m:e>
                          </m:d>
                        </m:e>
                        <m:sub>
                          <m:r>
                            <a:rPr lang="en-US" i="1">
                              <a:solidFill>
                                <a:srgbClr val="FFC000"/>
                              </a:solidFill>
                              <a:latin typeface="Cambria Math" panose="02040503050406030204" pitchFamily="18" charset="0"/>
                            </a:rPr>
                            <m:t>𝑘</m:t>
                          </m:r>
                        </m:sub>
                      </m:sSub>
                      <m:r>
                        <a:rPr lang="en-US" i="1" smtClean="0">
                          <a:latin typeface="Cambria Math" panose="02040503050406030204" pitchFamily="18" charset="0"/>
                        </a:rPr>
                        <m:t>=</m:t>
                      </m:r>
                      <m:sSub>
                        <m:sSubPr>
                          <m:ctrlPr>
                            <a:rPr lang="en-US" i="1" smtClean="0">
                              <a:latin typeface="Cambria Math" panose="02040503050406030204" pitchFamily="18" charset="0"/>
                            </a:rPr>
                          </m:ctrlPr>
                        </m:sSubPr>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smtClean="0">
                                      <a:solidFill>
                                        <a:srgbClr val="FF0000"/>
                                      </a:solidFill>
                                      <a:latin typeface="Cambria Math" panose="02040503050406030204" pitchFamily="18" charset="0"/>
                                    </a:rPr>
                                    <m:t>𝑄</m:t>
                                  </m:r>
                                </m:e>
                              </m:acc>
                            </m:e>
                          </m:d>
                        </m:e>
                        <m:sub>
                          <m:r>
                            <a:rPr lang="en-US" b="0" i="1" smtClean="0">
                              <a:latin typeface="Cambria Math" panose="02040503050406030204" pitchFamily="18" charset="0"/>
                            </a:rPr>
                            <m:t>𝑘</m:t>
                          </m:r>
                        </m:sub>
                      </m:sSub>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rPr>
                                        <m:t>𝑥</m:t>
                                      </m:r>
                                    </m:sub>
                                  </m:sSub>
                                </m:e>
                                <m:sup>
                                  <m:r>
                                    <a:rPr lang="en-US" i="1">
                                      <a:latin typeface="Cambria Math" panose="02040503050406030204" pitchFamily="18" charset="0"/>
                                    </a:rPr>
                                    <m:t>0</m:t>
                                  </m:r>
                                </m:sup>
                              </m:sSup>
                            </m:e>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ea typeface="Cambria Math" panose="02040503050406030204" pitchFamily="18" charset="0"/>
                                        </a:rPr>
                                        <m:t>𝑦</m:t>
                                      </m:r>
                                    </m:sub>
                                  </m:sSub>
                                </m:e>
                                <m:sup>
                                  <m:r>
                                    <a:rPr lang="en-US" i="1">
                                      <a:latin typeface="Cambria Math" panose="02040503050406030204" pitchFamily="18" charset="0"/>
                                    </a:rPr>
                                    <m:t>0</m:t>
                                  </m:r>
                                </m:sup>
                              </m:sSup>
                            </m:e>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𝛾</m:t>
                                      </m:r>
                                    </m:e>
                                    <m:sub>
                                      <m:r>
                                        <a:rPr lang="en-US" i="1">
                                          <a:latin typeface="Cambria Math" panose="02040503050406030204" pitchFamily="18" charset="0"/>
                                        </a:rPr>
                                        <m:t>𝑥𝑦</m:t>
                                      </m:r>
                                    </m:sub>
                                  </m:sSub>
                                </m:e>
                                <m:sup>
                                  <m:r>
                                    <a:rPr lang="en-US" i="1">
                                      <a:latin typeface="Cambria Math" panose="02040503050406030204" pitchFamily="18" charset="0"/>
                                    </a:rPr>
                                    <m:t>0</m:t>
                                  </m:r>
                                </m:sup>
                              </m:sSup>
                            </m:e>
                          </m:eqArr>
                        </m:e>
                      </m:d>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𝑘</m:t>
                          </m:r>
                        </m:sub>
                      </m:sSub>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smtClean="0">
                                      <a:solidFill>
                                        <a:srgbClr val="FF0000"/>
                                      </a:solidFill>
                                      <a:latin typeface="Cambria Math" panose="02040503050406030204" pitchFamily="18" charset="0"/>
                                    </a:rPr>
                                    <m:t>𝑄</m:t>
                                  </m:r>
                                </m:e>
                              </m:acc>
                            </m:e>
                          </m:d>
                        </m:e>
                        <m:sub>
                          <m:r>
                            <a:rPr lang="en-US" b="0" i="1" smtClean="0">
                              <a:latin typeface="Cambria Math" panose="02040503050406030204" pitchFamily="18" charset="0"/>
                            </a:rPr>
                            <m:t>𝑘</m:t>
                          </m:r>
                        </m:sub>
                      </m:sSub>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rPr>
                                    <m:t>𝑥</m:t>
                                  </m:r>
                                </m:sub>
                              </m:sSub>
                            </m:e>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ea typeface="Cambria Math" panose="02040503050406030204" pitchFamily="18" charset="0"/>
                                    </a:rPr>
                                    <m:t>𝑦</m:t>
                                  </m:r>
                                </m:sub>
                              </m:sSub>
                            </m:e>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rPr>
                                    <m:t>𝑥𝑦</m:t>
                                  </m:r>
                                </m:sub>
                              </m:sSub>
                            </m:e>
                          </m:eqArr>
                        </m:e>
                      </m:d>
                    </m:oMath>
                  </m:oMathPara>
                </a14:m>
                <a:endParaRPr lang="en-US" dirty="0"/>
              </a:p>
            </p:txBody>
          </p:sp>
        </mc:Choice>
        <mc:Fallback xmlns="">
          <p:sp>
            <p:nvSpPr>
              <p:cNvPr id="48" name="TextBox 47"/>
              <p:cNvSpPr txBox="1">
                <a:spLocks noRot="1" noChangeAspect="1" noMove="1" noResize="1" noEditPoints="1" noAdjustHandles="1" noChangeArrowheads="1" noChangeShapeType="1" noTextEdit="1"/>
              </p:cNvSpPr>
              <p:nvPr/>
            </p:nvSpPr>
            <p:spPr>
              <a:xfrm>
                <a:off x="8602741" y="2941985"/>
                <a:ext cx="3592137" cy="1020472"/>
              </a:xfrm>
              <a:prstGeom prst="rect">
                <a:avLst/>
              </a:prstGeom>
              <a:blipFill>
                <a:blip r:embed="rId19"/>
                <a:stretch>
                  <a:fillRect/>
                </a:stretch>
              </a:blipFill>
            </p:spPr>
            <p:txBody>
              <a:bodyPr/>
              <a:lstStyle/>
              <a:p>
                <a:r>
                  <a:rPr lang="en-GB">
                    <a:noFill/>
                  </a:rPr>
                  <a:t> </a:t>
                </a:r>
              </a:p>
            </p:txBody>
          </p:sp>
        </mc:Fallback>
      </mc:AlternateContent>
      <p:sp>
        <p:nvSpPr>
          <p:cNvPr id="49" name="AutoShape 1026"/>
          <p:cNvSpPr>
            <a:spLocks noChangeArrowheads="1"/>
          </p:cNvSpPr>
          <p:nvPr/>
        </p:nvSpPr>
        <p:spPr bwMode="auto">
          <a:xfrm>
            <a:off x="142262" y="141833"/>
            <a:ext cx="4707752" cy="1015841"/>
          </a:xfrm>
          <a:prstGeom prst="foldedCorner">
            <a:avLst>
              <a:gd name="adj" fmla="val 18379"/>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From applied load on the laminate   to lamina stress</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cxnSp>
        <p:nvCxnSpPr>
          <p:cNvPr id="50" name="Straight Arrow Connector 49"/>
          <p:cNvCxnSpPr/>
          <p:nvPr/>
        </p:nvCxnSpPr>
        <p:spPr>
          <a:xfrm>
            <a:off x="6437251" y="1851486"/>
            <a:ext cx="2072107" cy="1634307"/>
          </a:xfrm>
          <a:prstGeom prst="straightConnector1">
            <a:avLst/>
          </a:prstGeom>
          <a:ln w="44450">
            <a:solidFill>
              <a:srgbClr val="FF0000"/>
            </a:solidFill>
            <a:headEnd type="none"/>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p:cNvSpPr txBox="1"/>
              <p:nvPr/>
            </p:nvSpPr>
            <p:spPr>
              <a:xfrm>
                <a:off x="7028727" y="1946465"/>
                <a:ext cx="2820520" cy="1020472"/>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1">
                                  <a:lumMod val="75000"/>
                                </a:schemeClr>
                              </a:solidFill>
                              <a:latin typeface="Cambria Math" panose="02040503050406030204" pitchFamily="18" charset="0"/>
                            </a:rPr>
                          </m:ctrlPr>
                        </m:sSubPr>
                        <m:e>
                          <m:d>
                            <m:dPr>
                              <m:begChr m:val="["/>
                              <m:endChr m:val="]"/>
                              <m:ctrlPr>
                                <a:rPr lang="en-US" i="1">
                                  <a:solidFill>
                                    <a:srgbClr val="5B9BD5">
                                      <a:lumMod val="75000"/>
                                    </a:srgbClr>
                                  </a:solidFill>
                                  <a:latin typeface="Cambria Math" panose="02040503050406030204" pitchFamily="18" charset="0"/>
                                </a:rPr>
                              </m:ctrlPr>
                            </m:dPr>
                            <m:e>
                              <m:eqArr>
                                <m:eqArrPr>
                                  <m:ctrlPr>
                                    <a:rPr lang="en-US" i="1">
                                      <a:solidFill>
                                        <a:srgbClr val="5B9BD5">
                                          <a:lumMod val="75000"/>
                                        </a:srgbClr>
                                      </a:solidFill>
                                      <a:latin typeface="Cambria Math" panose="02040503050406030204" pitchFamily="18" charset="0"/>
                                    </a:rPr>
                                  </m:ctrlPr>
                                </m:eqArrPr>
                                <m:e>
                                  <m:sSub>
                                    <m:sSubPr>
                                      <m:ctrlPr>
                                        <a:rPr lang="en-US" i="1">
                                          <a:solidFill>
                                            <a:srgbClr val="5B9BD5">
                                              <a:lumMod val="75000"/>
                                            </a:srgbClr>
                                          </a:solidFill>
                                          <a:latin typeface="Cambria Math" panose="02040503050406030204" pitchFamily="18" charset="0"/>
                                        </a:rPr>
                                      </m:ctrlPr>
                                    </m:sSubPr>
                                    <m:e>
                                      <m:r>
                                        <a:rPr lang="en-US" i="1">
                                          <a:solidFill>
                                            <a:srgbClr val="5B9BD5">
                                              <a:lumMod val="75000"/>
                                            </a:srgbClr>
                                          </a:solidFill>
                                          <a:latin typeface="Cambria Math" panose="02040503050406030204" pitchFamily="18" charset="0"/>
                                          <a:ea typeface="Cambria Math" panose="02040503050406030204" pitchFamily="18" charset="0"/>
                                        </a:rPr>
                                        <m:t>𝜀</m:t>
                                      </m:r>
                                    </m:e>
                                    <m:sub>
                                      <m:r>
                                        <a:rPr lang="en-US" i="1">
                                          <a:solidFill>
                                            <a:srgbClr val="5B9BD5">
                                              <a:lumMod val="75000"/>
                                            </a:srgbClr>
                                          </a:solidFill>
                                          <a:latin typeface="Cambria Math" panose="02040503050406030204" pitchFamily="18" charset="0"/>
                                        </a:rPr>
                                        <m:t>𝑥</m:t>
                                      </m:r>
                                    </m:sub>
                                  </m:sSub>
                                </m:e>
                                <m:e>
                                  <m:sSub>
                                    <m:sSubPr>
                                      <m:ctrlPr>
                                        <a:rPr lang="en-US" i="1">
                                          <a:solidFill>
                                            <a:srgbClr val="5B9BD5">
                                              <a:lumMod val="75000"/>
                                            </a:srgbClr>
                                          </a:solidFill>
                                          <a:latin typeface="Cambria Math" panose="02040503050406030204" pitchFamily="18" charset="0"/>
                                        </a:rPr>
                                      </m:ctrlPr>
                                    </m:sSubPr>
                                    <m:e>
                                      <m:r>
                                        <a:rPr lang="en-US" i="1">
                                          <a:solidFill>
                                            <a:srgbClr val="5B9BD5">
                                              <a:lumMod val="75000"/>
                                            </a:srgbClr>
                                          </a:solidFill>
                                          <a:latin typeface="Cambria Math" panose="02040503050406030204" pitchFamily="18" charset="0"/>
                                          <a:ea typeface="Cambria Math" panose="02040503050406030204" pitchFamily="18" charset="0"/>
                                        </a:rPr>
                                        <m:t>𝜀</m:t>
                                      </m:r>
                                    </m:e>
                                    <m:sub>
                                      <m:r>
                                        <a:rPr lang="en-US" i="1">
                                          <a:solidFill>
                                            <a:srgbClr val="5B9BD5">
                                              <a:lumMod val="75000"/>
                                            </a:srgbClr>
                                          </a:solidFill>
                                          <a:latin typeface="Cambria Math" panose="02040503050406030204" pitchFamily="18" charset="0"/>
                                          <a:ea typeface="Cambria Math" panose="02040503050406030204" pitchFamily="18" charset="0"/>
                                        </a:rPr>
                                        <m:t>𝑦</m:t>
                                      </m:r>
                                    </m:sub>
                                  </m:sSub>
                                </m:e>
                                <m:e>
                                  <m:sSub>
                                    <m:sSubPr>
                                      <m:ctrlPr>
                                        <a:rPr lang="en-US" i="1">
                                          <a:solidFill>
                                            <a:srgbClr val="5B9BD5">
                                              <a:lumMod val="75000"/>
                                            </a:srgbClr>
                                          </a:solidFill>
                                          <a:latin typeface="Cambria Math" panose="02040503050406030204" pitchFamily="18" charset="0"/>
                                        </a:rPr>
                                      </m:ctrlPr>
                                    </m:sSubPr>
                                    <m:e>
                                      <m:r>
                                        <a:rPr lang="en-US" i="1">
                                          <a:solidFill>
                                            <a:srgbClr val="5B9BD5">
                                              <a:lumMod val="75000"/>
                                            </a:srgbClr>
                                          </a:solidFill>
                                          <a:latin typeface="Cambria Math" panose="02040503050406030204" pitchFamily="18" charset="0"/>
                                          <a:ea typeface="Cambria Math" panose="02040503050406030204" pitchFamily="18" charset="0"/>
                                        </a:rPr>
                                        <m:t>𝛾</m:t>
                                      </m:r>
                                    </m:e>
                                    <m:sub>
                                      <m:r>
                                        <a:rPr lang="en-US" i="1">
                                          <a:solidFill>
                                            <a:srgbClr val="5B9BD5">
                                              <a:lumMod val="75000"/>
                                            </a:srgbClr>
                                          </a:solidFill>
                                          <a:latin typeface="Cambria Math" panose="02040503050406030204" pitchFamily="18" charset="0"/>
                                        </a:rPr>
                                        <m:t>𝑥𝑦</m:t>
                                      </m:r>
                                    </m:sub>
                                  </m:sSub>
                                </m:e>
                              </m:eqArr>
                            </m:e>
                          </m:d>
                        </m:e>
                        <m:sub>
                          <m:r>
                            <a:rPr lang="en-US" b="0" i="1" smtClean="0">
                              <a:solidFill>
                                <a:schemeClr val="accent1">
                                  <a:lumMod val="75000"/>
                                </a:schemeClr>
                              </a:solidFill>
                              <a:latin typeface="Cambria Math" panose="02040503050406030204" pitchFamily="18" charset="0"/>
                            </a:rPr>
                            <m:t>𝑘</m:t>
                          </m:r>
                        </m:sub>
                      </m:sSub>
                      <m:r>
                        <a:rPr lang="en-US" i="1" smtClean="0">
                          <a:latin typeface="Cambria Math" panose="02040503050406030204" pitchFamily="18" charset="0"/>
                        </a:rPr>
                        <m:t>=</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rPr>
                                        <m:t>𝑥</m:t>
                                      </m:r>
                                    </m:sub>
                                  </m:sSub>
                                </m:e>
                                <m:sup>
                                  <m:r>
                                    <a:rPr lang="en-US" i="1">
                                      <a:latin typeface="Cambria Math" panose="02040503050406030204" pitchFamily="18" charset="0"/>
                                    </a:rPr>
                                    <m:t>0</m:t>
                                  </m:r>
                                </m:sup>
                              </m:sSup>
                            </m:e>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ea typeface="Cambria Math" panose="02040503050406030204" pitchFamily="18" charset="0"/>
                                        </a:rPr>
                                        <m:t>𝑦</m:t>
                                      </m:r>
                                    </m:sub>
                                  </m:sSub>
                                </m:e>
                                <m:sup>
                                  <m:r>
                                    <a:rPr lang="en-US" i="1">
                                      <a:latin typeface="Cambria Math" panose="02040503050406030204" pitchFamily="18" charset="0"/>
                                    </a:rPr>
                                    <m:t>0</m:t>
                                  </m:r>
                                </m:sup>
                              </m:sSup>
                            </m:e>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𝛾</m:t>
                                      </m:r>
                                    </m:e>
                                    <m:sub>
                                      <m:r>
                                        <a:rPr lang="en-US" i="1">
                                          <a:latin typeface="Cambria Math" panose="02040503050406030204" pitchFamily="18" charset="0"/>
                                        </a:rPr>
                                        <m:t>𝑥𝑦</m:t>
                                      </m:r>
                                    </m:sub>
                                  </m:sSub>
                                </m:e>
                                <m:sup>
                                  <m:r>
                                    <a:rPr lang="en-US" i="1">
                                      <a:latin typeface="Cambria Math" panose="02040503050406030204" pitchFamily="18" charset="0"/>
                                    </a:rPr>
                                    <m:t>0</m:t>
                                  </m:r>
                                </m:sup>
                              </m:sSup>
                            </m:e>
                          </m:eqArr>
                        </m:e>
                      </m:d>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𝑘</m:t>
                          </m:r>
                        </m:sub>
                      </m:sSub>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rPr>
                                    <m:t>𝑥</m:t>
                                  </m:r>
                                </m:sub>
                              </m:sSub>
                            </m:e>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ea typeface="Cambria Math" panose="02040503050406030204" pitchFamily="18" charset="0"/>
                                    </a:rPr>
                                    <m:t>𝑦</m:t>
                                  </m:r>
                                </m:sub>
                              </m:sSub>
                            </m:e>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rPr>
                                    <m:t>𝑥𝑦</m:t>
                                  </m:r>
                                </m:sub>
                              </m:sSub>
                            </m:e>
                          </m:eqArr>
                        </m:e>
                      </m:d>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7028727" y="1946465"/>
                <a:ext cx="2820520" cy="1020472"/>
              </a:xfrm>
              <a:prstGeom prst="rect">
                <a:avLst/>
              </a:prstGeom>
              <a:blipFill>
                <a:blip r:embed="rId20"/>
                <a:stretch>
                  <a:fillRect/>
                </a:stretch>
              </a:blipFill>
            </p:spPr>
            <p:txBody>
              <a:bodyPr/>
              <a:lstStyle/>
              <a:p>
                <a:r>
                  <a:rPr lang="en-GB">
                    <a:noFill/>
                  </a:rPr>
                  <a:t> </a:t>
                </a:r>
              </a:p>
            </p:txBody>
          </p:sp>
        </mc:Fallback>
      </mc:AlternateContent>
      <p:cxnSp>
        <p:nvCxnSpPr>
          <p:cNvPr id="55" name="Straight Arrow Connector 54"/>
          <p:cNvCxnSpPr/>
          <p:nvPr/>
        </p:nvCxnSpPr>
        <p:spPr>
          <a:xfrm flipH="1">
            <a:off x="8007090" y="331820"/>
            <a:ext cx="587791" cy="380193"/>
          </a:xfrm>
          <a:prstGeom prst="straightConnector1">
            <a:avLst/>
          </a:prstGeom>
          <a:ln w="44450">
            <a:solidFill>
              <a:srgbClr val="FF0000"/>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8097831" y="-21007"/>
            <a:ext cx="2332403" cy="338554"/>
          </a:xfrm>
          <a:prstGeom prst="rect">
            <a:avLst/>
          </a:prstGeom>
          <a:noFill/>
        </p:spPr>
        <p:txBody>
          <a:bodyPr wrap="square" rtlCol="0">
            <a:spAutoFit/>
          </a:bodyPr>
          <a:lstStyle/>
          <a:p>
            <a:r>
              <a:rPr lang="en-US" sz="1600" i="1" dirty="0" smtClean="0">
                <a:solidFill>
                  <a:schemeClr val="accent4">
                    <a:lumMod val="75000"/>
                  </a:schemeClr>
                </a:solidFill>
                <a:latin typeface="Corbel" panose="020B0503020204020204" pitchFamily="34" charset="0"/>
              </a:rPr>
              <a:t>Equilibrium </a:t>
            </a:r>
            <a:r>
              <a:rPr lang="en-US" sz="1600" i="1" dirty="0">
                <a:solidFill>
                  <a:schemeClr val="accent4">
                    <a:lumMod val="75000"/>
                  </a:schemeClr>
                </a:solidFill>
                <a:latin typeface="Corbel" panose="020B0503020204020204" pitchFamily="34" charset="0"/>
              </a:rPr>
              <a:t>Equations</a:t>
            </a:r>
            <a:endParaRPr lang="en-GB" sz="1600" i="1" dirty="0">
              <a:solidFill>
                <a:schemeClr val="accent4">
                  <a:lumMod val="75000"/>
                </a:schemeClr>
              </a:solidFill>
              <a:latin typeface="Corbel" panose="020B0503020204020204" pitchFamily="34" charset="0"/>
            </a:endParaRPr>
          </a:p>
        </p:txBody>
      </p:sp>
      <p:pic>
        <p:nvPicPr>
          <p:cNvPr id="52" name="Picture 51"/>
          <p:cNvPicPr>
            <a:picLocks noChangeAspect="1"/>
          </p:cNvPicPr>
          <p:nvPr/>
        </p:nvPicPr>
        <p:blipFill rotWithShape="1">
          <a:blip r:embed="rId14" cstate="print">
            <a:duotone>
              <a:schemeClr val="accent5">
                <a:shade val="45000"/>
                <a:satMod val="135000"/>
              </a:schemeClr>
              <a:prstClr val="white"/>
            </a:duotone>
            <a:extLst>
              <a:ext uri="{BEBA8EAE-BF5A-486C-A8C5-ECC9F3942E4B}">
                <a14:imgProps xmlns:a14="http://schemas.microsoft.com/office/drawing/2010/main">
                  <a14:imgLayer r:embed="rId15">
                    <a14:imgEffect>
                      <a14:artisticPhotocopy/>
                    </a14:imgEffect>
                  </a14:imgLayer>
                </a14:imgProps>
              </a:ext>
              <a:ext uri="{28A0092B-C50C-407E-A947-70E740481C1C}">
                <a14:useLocalDpi xmlns:a14="http://schemas.microsoft.com/office/drawing/2010/main" val="0"/>
              </a:ext>
            </a:extLst>
          </a:blip>
          <a:srcRect l="-8809" t="-17741" r="-7133" b="-14310"/>
          <a:stretch/>
        </p:blipFill>
        <p:spPr>
          <a:xfrm rot="16386072">
            <a:off x="2238668" y="1996383"/>
            <a:ext cx="1179063" cy="464252"/>
          </a:xfrm>
          <a:prstGeom prst="rect">
            <a:avLst/>
          </a:prstGeom>
        </p:spPr>
      </p:pic>
      <p:sp>
        <p:nvSpPr>
          <p:cNvPr id="53" name="TextBox 52"/>
          <p:cNvSpPr txBox="1"/>
          <p:nvPr/>
        </p:nvSpPr>
        <p:spPr>
          <a:xfrm>
            <a:off x="2376294" y="1810847"/>
            <a:ext cx="432181" cy="523220"/>
          </a:xfrm>
          <a:prstGeom prst="rect">
            <a:avLst/>
          </a:prstGeom>
          <a:noFill/>
        </p:spPr>
        <p:txBody>
          <a:bodyPr wrap="square" rtlCol="0">
            <a:spAutoFit/>
          </a:bodyPr>
          <a:lstStyle>
            <a:defPPr>
              <a:defRPr lang="en-US"/>
            </a:defPPr>
            <a:lvl1pPr>
              <a:defRPr sz="2800" b="1">
                <a:solidFill>
                  <a:schemeClr val="bg1"/>
                </a:solidFill>
              </a:defRPr>
            </a:lvl1pPr>
          </a:lstStyle>
          <a:p>
            <a:r>
              <a:rPr lang="en-US" i="1" dirty="0" smtClean="0"/>
              <a:t>P</a:t>
            </a:r>
            <a:endParaRPr lang="en-US" i="1" dirty="0"/>
          </a:p>
        </p:txBody>
      </p:sp>
      <p:sp>
        <p:nvSpPr>
          <p:cNvPr id="54" name="TextBox 53"/>
          <p:cNvSpPr txBox="1"/>
          <p:nvPr/>
        </p:nvSpPr>
        <p:spPr>
          <a:xfrm rot="1116783">
            <a:off x="6389028" y="4671847"/>
            <a:ext cx="1391479" cy="307777"/>
          </a:xfrm>
          <a:prstGeom prst="rect">
            <a:avLst/>
          </a:prstGeom>
          <a:noFill/>
        </p:spPr>
        <p:txBody>
          <a:bodyPr wrap="square" rtlCol="0">
            <a:spAutoFit/>
          </a:bodyPr>
          <a:lstStyle/>
          <a:p>
            <a:r>
              <a:rPr lang="en-US" sz="1400" dirty="0" smtClean="0"/>
              <a:t>Lamina k</a:t>
            </a:r>
            <a:endParaRPr lang="en-GB" sz="1400" dirty="0"/>
          </a:p>
        </p:txBody>
      </p:sp>
      <p:sp>
        <p:nvSpPr>
          <p:cNvPr id="3" name="Slide Number Placeholder 2"/>
          <p:cNvSpPr>
            <a:spLocks noGrp="1"/>
          </p:cNvSpPr>
          <p:nvPr>
            <p:ph type="sldNum" sz="quarter" idx="12"/>
          </p:nvPr>
        </p:nvSpPr>
        <p:spPr>
          <a:xfrm>
            <a:off x="9448800" y="6480888"/>
            <a:ext cx="2743200" cy="365125"/>
          </a:xfrm>
        </p:spPr>
        <p:txBody>
          <a:bodyPr/>
          <a:lstStyle/>
          <a:p>
            <a:fld id="{AC02F132-4A8D-4A8C-877D-D9B157A5B0E1}" type="slidenum">
              <a:rPr lang="en-GB" smtClean="0"/>
              <a:t>10</a:t>
            </a:fld>
            <a:endParaRPr lang="en-GB" dirty="0"/>
          </a:p>
        </p:txBody>
      </p:sp>
    </p:spTree>
    <p:extLst>
      <p:ext uri="{BB962C8B-B14F-4D97-AF65-F5344CB8AC3E}">
        <p14:creationId xmlns:p14="http://schemas.microsoft.com/office/powerpoint/2010/main" val="2286382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8700" y="3541983"/>
            <a:ext cx="12173216" cy="1647825"/>
          </a:xfrm>
          <a:prstGeom prst="rect">
            <a:avLst/>
          </a:prstGeom>
          <a:solidFill>
            <a:schemeClr val="accent1">
              <a:lumMod val="40000"/>
              <a:lumOff val="60000"/>
              <a:alpha val="16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1"/>
          <p:cNvSpPr>
            <a:spLocks noChangeArrowheads="1"/>
          </p:cNvSpPr>
          <p:nvPr/>
        </p:nvSpPr>
        <p:spPr bwMode="auto">
          <a:xfrm>
            <a:off x="8964094" y="3825059"/>
            <a:ext cx="3312368" cy="646331"/>
          </a:xfrm>
          <a:prstGeom prst="rect">
            <a:avLst/>
          </a:prstGeom>
        </p:spPr>
        <p:txBody>
          <a:bodyPr wrap="square">
            <a:spAutoFit/>
          </a:bodyPr>
          <a:lstStyle/>
          <a:p>
            <a:r>
              <a:rPr lang="it-IT" i="1" dirty="0">
                <a:latin typeface="Corbel" panose="020B0503020204020204" pitchFamily="34" charset="0"/>
              </a:rPr>
              <a:t>are experimentally determined material strength </a:t>
            </a:r>
            <a:r>
              <a:rPr lang="it-IT" i="1" dirty="0" smtClean="0">
                <a:latin typeface="Corbel" panose="020B0503020204020204" pitchFamily="34" charset="0"/>
              </a:rPr>
              <a:t>parameters</a:t>
            </a:r>
            <a:endParaRPr lang="it-IT" i="1" dirty="0">
              <a:latin typeface="Corbel" panose="020B0503020204020204" pitchFamily="34" charset="0"/>
            </a:endParaRPr>
          </a:p>
        </p:txBody>
      </p:sp>
      <p:sp>
        <p:nvSpPr>
          <p:cNvPr id="6" name="CasellaDiTesto 97"/>
          <p:cNvSpPr txBox="1"/>
          <p:nvPr/>
        </p:nvSpPr>
        <p:spPr>
          <a:xfrm>
            <a:off x="284631" y="3953111"/>
            <a:ext cx="3110367" cy="646331"/>
          </a:xfrm>
          <a:prstGeom prst="rect">
            <a:avLst/>
          </a:prstGeom>
        </p:spPr>
        <p:txBody>
          <a:bodyPr wrap="square">
            <a:spAutoFit/>
          </a:bodyPr>
          <a:lstStyle>
            <a:defPPr>
              <a:defRPr lang="en-US"/>
            </a:defPPr>
          </a:lstStyle>
          <a:p>
            <a:r>
              <a:rPr lang="it-IT" i="1" dirty="0">
                <a:latin typeface="Corbel" panose="020B0503020204020204" pitchFamily="34" charset="0"/>
              </a:rPr>
              <a:t>Failure criteria  are quadratic empirical formulation </a:t>
            </a:r>
          </a:p>
        </p:txBody>
      </p:sp>
      <p:sp>
        <p:nvSpPr>
          <p:cNvPr id="7" name="CasellaDiTesto 99"/>
          <p:cNvSpPr txBox="1"/>
          <p:nvPr/>
        </p:nvSpPr>
        <p:spPr>
          <a:xfrm>
            <a:off x="4880474" y="4352024"/>
            <a:ext cx="2952328" cy="369332"/>
          </a:xfrm>
          <a:prstGeom prst="rect">
            <a:avLst/>
          </a:prstGeom>
        </p:spPr>
        <p:txBody>
          <a:bodyPr wrap="square">
            <a:spAutoFit/>
          </a:bodyPr>
          <a:lstStyle>
            <a:defPPr>
              <a:defRPr lang="en-US"/>
            </a:defPPr>
          </a:lstStyle>
          <a:p>
            <a:r>
              <a:rPr lang="it-IT" i="1" dirty="0">
                <a:latin typeface="Corbel" panose="020B0503020204020204" pitchFamily="34" charset="0"/>
              </a:rPr>
              <a:t>Tsai Hill, Hoffman, Tsai </a:t>
            </a:r>
            <a:r>
              <a:rPr lang="it-IT" i="1" dirty="0" smtClean="0">
                <a:latin typeface="Corbel" panose="020B0503020204020204" pitchFamily="34" charset="0"/>
              </a:rPr>
              <a:t>Wu, ...</a:t>
            </a:r>
            <a:endParaRPr lang="it-IT" i="1" dirty="0">
              <a:latin typeface="Corbel" panose="020B0503020204020204" pitchFamily="34" charset="0"/>
            </a:endParaRPr>
          </a:p>
        </p:txBody>
      </p:sp>
      <p:sp>
        <p:nvSpPr>
          <p:cNvPr id="8" name="Rectangle 7"/>
          <p:cNvSpPr/>
          <p:nvPr/>
        </p:nvSpPr>
        <p:spPr>
          <a:xfrm>
            <a:off x="1219817" y="4819009"/>
            <a:ext cx="9329946" cy="369332"/>
          </a:xfrm>
          <a:prstGeom prst="rect">
            <a:avLst/>
          </a:prstGeom>
        </p:spPr>
        <p:txBody>
          <a:bodyPr wrap="square">
            <a:spAutoFit/>
          </a:bodyPr>
          <a:lstStyle/>
          <a:p>
            <a:pPr algn="ctr"/>
            <a:r>
              <a:rPr lang="en-US" i="1" dirty="0">
                <a:latin typeface="Corbel" panose="020B0503020204020204" pitchFamily="34" charset="0"/>
              </a:rPr>
              <a:t>Various failure criteria have been proposed to enable the onset of failure to be </a:t>
            </a:r>
            <a:r>
              <a:rPr lang="en-US" i="1" dirty="0" smtClean="0">
                <a:latin typeface="Corbel" panose="020B0503020204020204" pitchFamily="34" charset="0"/>
              </a:rPr>
              <a:t>estimated</a:t>
            </a:r>
            <a:endParaRPr lang="en-US" i="1" dirty="0">
              <a:latin typeface="Corbel" panose="020B0503020204020204" pitchFamily="34" charset="0"/>
            </a:endParaRPr>
          </a:p>
        </p:txBody>
      </p:sp>
      <p:pic>
        <p:nvPicPr>
          <p:cNvPr id="22" name="Picture 2" descr="http://images.appleinsider.com/patent-090430-1.png"/>
          <p:cNvPicPr>
            <a:picLocks noChangeAspect="1" noChangeArrowheads="1"/>
          </p:cNvPicPr>
          <p:nvPr/>
        </p:nvPicPr>
        <p:blipFill>
          <a:blip r:embed="rId2" cstate="print"/>
          <a:srcRect r="49454"/>
          <a:stretch>
            <a:fillRect/>
          </a:stretch>
        </p:blipFill>
        <p:spPr bwMode="auto">
          <a:xfrm>
            <a:off x="10828130" y="166336"/>
            <a:ext cx="1345086" cy="1721221"/>
          </a:xfrm>
          <a:prstGeom prst="rect">
            <a:avLst/>
          </a:prstGeom>
          <a:noFill/>
        </p:spPr>
      </p:pic>
      <p:grpSp>
        <p:nvGrpSpPr>
          <p:cNvPr id="23" name="Group 22"/>
          <p:cNvGrpSpPr>
            <a:grpSpLocks noChangeAspect="1"/>
          </p:cNvGrpSpPr>
          <p:nvPr/>
        </p:nvGrpSpPr>
        <p:grpSpPr>
          <a:xfrm>
            <a:off x="9580738" y="227846"/>
            <a:ext cx="1167194" cy="1333613"/>
            <a:chOff x="4511824" y="308813"/>
            <a:chExt cx="1656184" cy="1892324"/>
          </a:xfrm>
        </p:grpSpPr>
        <p:sp>
          <p:nvSpPr>
            <p:cNvPr id="24" name="Rectangle 57" descr="Diagonali larghe verso l'alto"/>
            <p:cNvSpPr>
              <a:spLocks noChangeArrowheads="1"/>
            </p:cNvSpPr>
            <p:nvPr/>
          </p:nvSpPr>
          <p:spPr bwMode="auto">
            <a:xfrm>
              <a:off x="4511824" y="873506"/>
              <a:ext cx="762000" cy="1043326"/>
            </a:xfrm>
            <a:prstGeom prst="rect">
              <a:avLst/>
            </a:prstGeom>
            <a:pattFill prst="wdUpDiag">
              <a:fgClr>
                <a:schemeClr val="accent2"/>
              </a:fgClr>
              <a:bgClr>
                <a:schemeClr val="bg1"/>
              </a:bgClr>
            </a:pattFill>
            <a:ln w="9525">
              <a:solidFill>
                <a:schemeClr val="tx1"/>
              </a:solidFill>
              <a:miter lim="800000"/>
              <a:headEnd/>
              <a:tailEnd/>
            </a:ln>
            <a:effectLst/>
          </p:spPr>
          <p:txBody>
            <a:bodyPr wrap="none" anchor="ctr"/>
            <a:lstStyle/>
            <a:p>
              <a:endParaRPr lang="it-IT" sz="1050"/>
            </a:p>
          </p:txBody>
        </p:sp>
        <p:cxnSp>
          <p:nvCxnSpPr>
            <p:cNvPr id="25" name="Straight Arrow Connector 24"/>
            <p:cNvCxnSpPr/>
            <p:nvPr/>
          </p:nvCxnSpPr>
          <p:spPr>
            <a:xfrm flipV="1">
              <a:off x="4892824" y="657482"/>
              <a:ext cx="720080" cy="7426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927724" y="1400180"/>
              <a:ext cx="692201" cy="5166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4927723" y="535615"/>
              <a:ext cx="0" cy="81470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927724" y="1400180"/>
              <a:ext cx="808237"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9" name="CasellaDiTesto 24"/>
            <p:cNvSpPr txBox="1"/>
            <p:nvPr/>
          </p:nvSpPr>
          <p:spPr>
            <a:xfrm>
              <a:off x="5593015" y="1689220"/>
              <a:ext cx="432049" cy="511917"/>
            </a:xfrm>
            <a:prstGeom prst="rect">
              <a:avLst/>
            </a:prstGeom>
            <a:noFill/>
          </p:spPr>
          <p:txBody>
            <a:bodyPr wrap="square" rtlCol="0">
              <a:spAutoFit/>
            </a:bodyPr>
            <a:lstStyle/>
            <a:p>
              <a:r>
                <a:rPr lang="it-IT" sz="1050" dirty="0"/>
                <a:t>2</a:t>
              </a:r>
            </a:p>
          </p:txBody>
        </p:sp>
        <p:sp>
          <p:nvSpPr>
            <p:cNvPr id="30" name="CasellaDiTesto 25"/>
            <p:cNvSpPr txBox="1"/>
            <p:nvPr/>
          </p:nvSpPr>
          <p:spPr>
            <a:xfrm>
              <a:off x="5603157" y="384208"/>
              <a:ext cx="432049" cy="511917"/>
            </a:xfrm>
            <a:prstGeom prst="rect">
              <a:avLst/>
            </a:prstGeom>
            <a:noFill/>
          </p:spPr>
          <p:txBody>
            <a:bodyPr wrap="square" rtlCol="0">
              <a:spAutoFit/>
            </a:bodyPr>
            <a:lstStyle/>
            <a:p>
              <a:r>
                <a:rPr lang="it-IT" sz="1050" dirty="0"/>
                <a:t>1</a:t>
              </a:r>
            </a:p>
          </p:txBody>
        </p:sp>
        <p:sp>
          <p:nvSpPr>
            <p:cNvPr id="31" name="CasellaDiTesto 26"/>
            <p:cNvSpPr txBox="1"/>
            <p:nvPr/>
          </p:nvSpPr>
          <p:spPr>
            <a:xfrm>
              <a:off x="4635577" y="308813"/>
              <a:ext cx="432049" cy="393046"/>
            </a:xfrm>
            <a:prstGeom prst="rect">
              <a:avLst/>
            </a:prstGeom>
            <a:noFill/>
          </p:spPr>
          <p:txBody>
            <a:bodyPr wrap="square" rtlCol="0">
              <a:spAutoFit/>
            </a:bodyPr>
            <a:lstStyle/>
            <a:p>
              <a:r>
                <a:rPr lang="it-IT" sz="1200" dirty="0" smtClean="0"/>
                <a:t>X</a:t>
              </a:r>
              <a:endParaRPr lang="it-IT" sz="1200" dirty="0"/>
            </a:p>
          </p:txBody>
        </p:sp>
        <p:sp>
          <p:nvSpPr>
            <p:cNvPr id="32" name="CasellaDiTesto 27"/>
            <p:cNvSpPr txBox="1"/>
            <p:nvPr/>
          </p:nvSpPr>
          <p:spPr>
            <a:xfrm>
              <a:off x="5735959" y="1196754"/>
              <a:ext cx="432049" cy="360293"/>
            </a:xfrm>
            <a:prstGeom prst="rect">
              <a:avLst/>
            </a:prstGeom>
            <a:noFill/>
          </p:spPr>
          <p:txBody>
            <a:bodyPr wrap="square" rtlCol="0">
              <a:spAutoFit/>
            </a:bodyPr>
            <a:lstStyle/>
            <a:p>
              <a:r>
                <a:rPr lang="it-IT" sz="1050" dirty="0" smtClean="0"/>
                <a:t>Y</a:t>
              </a:r>
              <a:endParaRPr lang="it-IT" sz="1050" dirty="0"/>
            </a:p>
          </p:txBody>
        </p:sp>
      </p:grpSp>
      <p:grpSp>
        <p:nvGrpSpPr>
          <p:cNvPr id="9" name="Group 8"/>
          <p:cNvGrpSpPr/>
          <p:nvPr/>
        </p:nvGrpSpPr>
        <p:grpSpPr>
          <a:xfrm>
            <a:off x="-18700" y="1191149"/>
            <a:ext cx="4937176" cy="1932619"/>
            <a:chOff x="0" y="1454393"/>
            <a:chExt cx="4937176" cy="1932619"/>
          </a:xfrm>
        </p:grpSpPr>
        <p:pic>
          <p:nvPicPr>
            <p:cNvPr id="11" name="Picture 10" descr="https://fugahumana.files.wordpress.com/2012/07/laminate.jpg"/>
            <p:cNvPicPr>
              <a:picLocks noChangeAspect="1" noChangeArrowheads="1"/>
            </p:cNvPicPr>
            <p:nvPr/>
          </p:nvPicPr>
          <p:blipFill rotWithShape="1">
            <a:blip r:embed="rId3">
              <a:extLst>
                <a:ext uri="{28A0092B-C50C-407E-A947-70E740481C1C}">
                  <a14:useLocalDpi xmlns:a14="http://schemas.microsoft.com/office/drawing/2010/main" val="0"/>
                </a:ext>
              </a:extLst>
            </a:blip>
            <a:srcRect b="26341"/>
            <a:stretch/>
          </p:blipFill>
          <p:spPr bwMode="auto">
            <a:xfrm>
              <a:off x="0" y="1454393"/>
              <a:ext cx="4212922" cy="1932619"/>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Connector 33"/>
            <p:cNvCxnSpPr/>
            <p:nvPr/>
          </p:nvCxnSpPr>
          <p:spPr>
            <a:xfrm>
              <a:off x="0" y="1859564"/>
              <a:ext cx="490790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0" y="2254562"/>
              <a:ext cx="490790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0" y="2602907"/>
              <a:ext cx="490790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9972" y="3007232"/>
              <a:ext cx="490790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9274" y="3387012"/>
              <a:ext cx="490790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0" y="1460277"/>
              <a:ext cx="490790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33" name="AutoShape 1026"/>
          <p:cNvSpPr>
            <a:spLocks noChangeArrowheads="1"/>
          </p:cNvSpPr>
          <p:nvPr/>
        </p:nvSpPr>
        <p:spPr bwMode="auto">
          <a:xfrm>
            <a:off x="91587" y="132523"/>
            <a:ext cx="5385288" cy="626864"/>
          </a:xfrm>
          <a:prstGeom prst="foldedCorner">
            <a:avLst>
              <a:gd name="adj" fmla="val 26821"/>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Form lamina stress to lamina failure </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sp>
        <p:nvSpPr>
          <p:cNvPr id="35" name="Rectangle 34"/>
          <p:cNvSpPr/>
          <p:nvPr/>
        </p:nvSpPr>
        <p:spPr>
          <a:xfrm>
            <a:off x="91588" y="5281431"/>
            <a:ext cx="12081628" cy="1538883"/>
          </a:xfrm>
          <a:prstGeom prst="rect">
            <a:avLst/>
          </a:prstGeom>
        </p:spPr>
        <p:txBody>
          <a:bodyPr wrap="square">
            <a:spAutoFit/>
          </a:bodyPr>
          <a:lstStyle/>
          <a:p>
            <a:pPr algn="just"/>
            <a:r>
              <a:rPr lang="en-GB" i="1" dirty="0">
                <a:latin typeface="Corbel" panose="020B0503020204020204" pitchFamily="34" charset="0"/>
              </a:rPr>
              <a:t>Each stress component is tested against an allowable stress which is based on measured properties from unidirectional specimens.  If the stress distribution in any layer exceed the Failure criteria, the layer is deemed to  have suffered  </a:t>
            </a:r>
            <a:r>
              <a:rPr lang="en-GB" sz="2000" b="1" i="1" dirty="0">
                <a:latin typeface="Corbel" panose="020B0503020204020204" pitchFamily="34" charset="0"/>
              </a:rPr>
              <a:t>“First Ply Failure” </a:t>
            </a:r>
            <a:r>
              <a:rPr lang="en-GB" sz="2000" i="1" dirty="0">
                <a:latin typeface="Corbel" panose="020B0503020204020204" pitchFamily="34" charset="0"/>
              </a:rPr>
              <a:t>. </a:t>
            </a:r>
            <a:endParaRPr lang="en-GB" i="1" dirty="0" smtClean="0">
              <a:latin typeface="Corbel" panose="020B0503020204020204" pitchFamily="34" charset="0"/>
            </a:endParaRPr>
          </a:p>
          <a:p>
            <a:pPr algn="just"/>
            <a:r>
              <a:rPr lang="en-GB" i="1" dirty="0" smtClean="0">
                <a:latin typeface="Corbel" panose="020B0503020204020204" pitchFamily="34" charset="0"/>
              </a:rPr>
              <a:t>The </a:t>
            </a:r>
            <a:r>
              <a:rPr lang="en-GB" i="1" dirty="0">
                <a:latin typeface="Corbel" panose="020B0503020204020204" pitchFamily="34" charset="0"/>
              </a:rPr>
              <a:t>matrix stiffness values for that layer are then suppressed and the load which caused the failures is re-applied. If no further layer failures occur at this load. the loading procedure continues until more layer failures are detected, up to the failure of the last ply, </a:t>
            </a:r>
            <a:r>
              <a:rPr lang="en-GB" sz="2000" b="1" i="1" dirty="0">
                <a:latin typeface="Corbel" panose="020B0503020204020204" pitchFamily="34" charset="0"/>
              </a:rPr>
              <a:t>“Last Ply Failure”.</a:t>
            </a:r>
            <a:endParaRPr lang="en-GB" b="1" i="1" dirty="0">
              <a:latin typeface="Corbel" panose="020B0503020204020204" pitchFamily="34" charset="0"/>
            </a:endParaRPr>
          </a:p>
        </p:txBody>
      </p:sp>
      <mc:AlternateContent xmlns:mc="http://schemas.openxmlformats.org/markup-compatibility/2006" xmlns:a14="http://schemas.microsoft.com/office/drawing/2010/main">
        <mc:Choice Requires="a14">
          <p:sp>
            <p:nvSpPr>
              <p:cNvPr id="42" name="Rectangle 41"/>
              <p:cNvSpPr/>
              <p:nvPr/>
            </p:nvSpPr>
            <p:spPr>
              <a:xfrm>
                <a:off x="4991937" y="3672495"/>
                <a:ext cx="2729402" cy="496674"/>
              </a:xfrm>
              <a:prstGeom prst="rect">
                <a:avLst/>
              </a:prstGeom>
            </p:spPr>
            <p:txBody>
              <a:bodyPr wrap="none">
                <a:spAutoFit/>
              </a:bodyPr>
              <a:lstStyle/>
              <a:p>
                <a14:m>
                  <m:oMath xmlns:m="http://schemas.openxmlformats.org/officeDocument/2006/math">
                    <m:sSub>
                      <m:sSubPr>
                        <m:ctrlPr>
                          <a:rPr lang="en-GB" sz="2400" b="1" i="1" smtClean="0">
                            <a:solidFill>
                              <a:srgbClr val="CC66FF"/>
                            </a:solidFill>
                            <a:latin typeface="Cambria Math" panose="02040503050406030204" pitchFamily="18" charset="0"/>
                          </a:rPr>
                        </m:ctrlPr>
                      </m:sSubPr>
                      <m:e>
                        <m:r>
                          <a:rPr lang="en-US" sz="2400" b="1" i="1" smtClean="0">
                            <a:solidFill>
                              <a:srgbClr val="CC66FF"/>
                            </a:solidFill>
                            <a:latin typeface="Cambria Math" panose="02040503050406030204" pitchFamily="18" charset="0"/>
                          </a:rPr>
                          <m:t>𝑭</m:t>
                        </m:r>
                      </m:e>
                      <m:sub>
                        <m:r>
                          <a:rPr lang="en-US" sz="2400" b="1" i="1" smtClean="0">
                            <a:solidFill>
                              <a:srgbClr val="CC66FF"/>
                            </a:solidFill>
                            <a:latin typeface="Cambria Math" panose="02040503050406030204" pitchFamily="18" charset="0"/>
                          </a:rPr>
                          <m:t>𝒊</m:t>
                        </m:r>
                        <m:r>
                          <a:rPr lang="en-US" sz="2400" b="1" i="1" smtClean="0">
                            <a:solidFill>
                              <a:srgbClr val="CC66FF"/>
                            </a:solidFill>
                            <a:latin typeface="Cambria Math" panose="02040503050406030204" pitchFamily="18" charset="0"/>
                          </a:rPr>
                          <m:t> </m:t>
                        </m:r>
                      </m:sub>
                    </m:sSub>
                    <m:sSub>
                      <m:sSubPr>
                        <m:ctrlPr>
                          <a:rPr lang="en-GB" sz="2400" b="1" i="1" smtClean="0">
                            <a:solidFill>
                              <a:srgbClr val="00B050"/>
                            </a:solidFill>
                            <a:latin typeface="Cambria Math" panose="02040503050406030204" pitchFamily="18" charset="0"/>
                          </a:rPr>
                        </m:ctrlPr>
                      </m:sSubPr>
                      <m:e>
                        <m:r>
                          <a:rPr lang="en-GB" sz="2400" b="1" i="1">
                            <a:solidFill>
                              <a:srgbClr val="00B050"/>
                            </a:solidFill>
                            <a:latin typeface="Cambria Math" panose="02040503050406030204" pitchFamily="18" charset="0"/>
                          </a:rPr>
                          <m:t>𝝈</m:t>
                        </m:r>
                      </m:e>
                      <m:sub>
                        <m:r>
                          <a:rPr lang="en-US" sz="2400" b="1" i="0" smtClean="0">
                            <a:solidFill>
                              <a:srgbClr val="00B050"/>
                            </a:solidFill>
                            <a:latin typeface="Cambria Math" panose="02040503050406030204" pitchFamily="18" charset="0"/>
                          </a:rPr>
                          <m:t>𝐢</m:t>
                        </m:r>
                      </m:sub>
                    </m:sSub>
                    <m:r>
                      <a:rPr lang="en-GB" sz="2400" b="1" i="0">
                        <a:solidFill>
                          <a:schemeClr val="tx1"/>
                        </a:solidFill>
                        <a:latin typeface="Cambria Math" panose="02040503050406030204" pitchFamily="18" charset="0"/>
                      </a:rPr>
                      <m:t>+</m:t>
                    </m:r>
                    <m:sSub>
                      <m:sSubPr>
                        <m:ctrlPr>
                          <a:rPr lang="en-GB" sz="2400" b="1" i="1" smtClean="0">
                            <a:solidFill>
                              <a:srgbClr val="CC66FF"/>
                            </a:solidFill>
                            <a:latin typeface="Cambria Math" panose="02040503050406030204" pitchFamily="18" charset="0"/>
                          </a:rPr>
                        </m:ctrlPr>
                      </m:sSubPr>
                      <m:e>
                        <m:r>
                          <a:rPr lang="en-US" sz="2400" b="1" i="1">
                            <a:solidFill>
                              <a:srgbClr val="CC66FF"/>
                            </a:solidFill>
                            <a:latin typeface="Cambria Math" panose="02040503050406030204" pitchFamily="18" charset="0"/>
                          </a:rPr>
                          <m:t>𝑭</m:t>
                        </m:r>
                      </m:e>
                      <m:sub>
                        <m:r>
                          <a:rPr lang="en-US" sz="2400" b="1" i="1">
                            <a:solidFill>
                              <a:srgbClr val="CC66FF"/>
                            </a:solidFill>
                            <a:latin typeface="Cambria Math" panose="02040503050406030204" pitchFamily="18" charset="0"/>
                          </a:rPr>
                          <m:t>𝒊</m:t>
                        </m:r>
                        <m:r>
                          <a:rPr lang="en-US" sz="2400" b="1" i="1" smtClean="0">
                            <a:solidFill>
                              <a:srgbClr val="CC66FF"/>
                            </a:solidFill>
                            <a:latin typeface="Cambria Math" panose="02040503050406030204" pitchFamily="18" charset="0"/>
                          </a:rPr>
                          <m:t>𝒋</m:t>
                        </m:r>
                      </m:sub>
                    </m:sSub>
                    <m:sSub>
                      <m:sSubPr>
                        <m:ctrlPr>
                          <a:rPr lang="en-GB" sz="2400" b="1" i="1" smtClean="0">
                            <a:solidFill>
                              <a:srgbClr val="00B050"/>
                            </a:solidFill>
                            <a:latin typeface="Cambria Math" panose="02040503050406030204" pitchFamily="18" charset="0"/>
                          </a:rPr>
                        </m:ctrlPr>
                      </m:sSubPr>
                      <m:e>
                        <m:r>
                          <a:rPr lang="en-US" sz="2400" b="1" i="1" smtClean="0">
                            <a:solidFill>
                              <a:srgbClr val="00B050"/>
                            </a:solidFill>
                            <a:latin typeface="Cambria Math" panose="02040503050406030204" pitchFamily="18" charset="0"/>
                          </a:rPr>
                          <m:t> </m:t>
                        </m:r>
                        <m:r>
                          <a:rPr lang="en-GB" sz="2400" b="1" i="1">
                            <a:solidFill>
                              <a:srgbClr val="00B050"/>
                            </a:solidFill>
                            <a:latin typeface="Cambria Math" panose="02040503050406030204" pitchFamily="18" charset="0"/>
                          </a:rPr>
                          <m:t>𝝈</m:t>
                        </m:r>
                      </m:e>
                      <m:sub>
                        <m:r>
                          <a:rPr lang="en-US" sz="2400" b="1" i="1">
                            <a:solidFill>
                              <a:srgbClr val="00B050"/>
                            </a:solidFill>
                            <a:latin typeface="Cambria Math" panose="02040503050406030204" pitchFamily="18" charset="0"/>
                          </a:rPr>
                          <m:t>𝒊</m:t>
                        </m:r>
                      </m:sub>
                    </m:sSub>
                    <m:sSub>
                      <m:sSubPr>
                        <m:ctrlPr>
                          <a:rPr lang="en-GB" sz="2400" b="1" i="1">
                            <a:solidFill>
                              <a:srgbClr val="00B050"/>
                            </a:solidFill>
                            <a:latin typeface="Cambria Math" panose="02040503050406030204" pitchFamily="18" charset="0"/>
                          </a:rPr>
                        </m:ctrlPr>
                      </m:sSubPr>
                      <m:e>
                        <m:r>
                          <a:rPr lang="en-GB" sz="2400" b="1" i="1">
                            <a:solidFill>
                              <a:srgbClr val="00B050"/>
                            </a:solidFill>
                            <a:latin typeface="Cambria Math" panose="02040503050406030204" pitchFamily="18" charset="0"/>
                          </a:rPr>
                          <m:t>𝝈</m:t>
                        </m:r>
                      </m:e>
                      <m:sub>
                        <m:r>
                          <a:rPr lang="en-US" sz="2400" b="1" i="0" smtClean="0">
                            <a:solidFill>
                              <a:srgbClr val="00B050"/>
                            </a:solidFill>
                            <a:latin typeface="Cambria Math" panose="02040503050406030204" pitchFamily="18" charset="0"/>
                          </a:rPr>
                          <m:t>𝐣</m:t>
                        </m:r>
                      </m:sub>
                    </m:sSub>
                    <m:r>
                      <a:rPr lang="en-US" sz="2400" b="1" i="1" smtClean="0">
                        <a:solidFill>
                          <a:schemeClr val="tx1"/>
                        </a:solidFill>
                        <a:latin typeface="Cambria Math" panose="02040503050406030204" pitchFamily="18" charset="0"/>
                        <a:ea typeface="Cambria Math" panose="02040503050406030204" pitchFamily="18" charset="0"/>
                      </a:rPr>
                      <m:t>≤ </m:t>
                    </m:r>
                  </m:oMath>
                </a14:m>
                <a:r>
                  <a:rPr lang="en-GB" sz="2400" b="1" dirty="0" smtClean="0">
                    <a:solidFill>
                      <a:schemeClr val="tx1"/>
                    </a:solidFill>
                  </a:rPr>
                  <a:t>1</a:t>
                </a:r>
                <a:endParaRPr lang="en-GB" sz="2400" b="1" dirty="0">
                  <a:solidFill>
                    <a:schemeClr val="tx1"/>
                  </a:solidFill>
                </a:endParaRPr>
              </a:p>
            </p:txBody>
          </p:sp>
        </mc:Choice>
        <mc:Fallback xmlns="">
          <p:sp>
            <p:nvSpPr>
              <p:cNvPr id="42" name="Rectangle 41"/>
              <p:cNvSpPr>
                <a:spLocks noRot="1" noChangeAspect="1" noMove="1" noResize="1" noEditPoints="1" noAdjustHandles="1" noChangeArrowheads="1" noChangeShapeType="1" noTextEdit="1"/>
              </p:cNvSpPr>
              <p:nvPr/>
            </p:nvSpPr>
            <p:spPr>
              <a:xfrm>
                <a:off x="4991937" y="3672495"/>
                <a:ext cx="2729402" cy="496674"/>
              </a:xfrm>
              <a:prstGeom prst="rect">
                <a:avLst/>
              </a:prstGeom>
              <a:blipFill>
                <a:blip r:embed="rId4"/>
                <a:stretch>
                  <a:fillRect l="-670" t="-8537" r="-2232" b="-20732"/>
                </a:stretch>
              </a:blipFill>
            </p:spPr>
            <p:txBody>
              <a:bodyPr/>
              <a:lstStyle/>
              <a:p>
                <a:r>
                  <a:rPr lang="en-GB">
                    <a:noFill/>
                  </a:rPr>
                  <a:t> </a:t>
                </a:r>
              </a:p>
            </p:txBody>
          </p:sp>
        </mc:Fallback>
      </mc:AlternateContent>
      <p:cxnSp>
        <p:nvCxnSpPr>
          <p:cNvPr id="41" name="Straight Arrow Connector 40"/>
          <p:cNvCxnSpPr/>
          <p:nvPr/>
        </p:nvCxnSpPr>
        <p:spPr>
          <a:xfrm>
            <a:off x="4777805" y="504845"/>
            <a:ext cx="1578833" cy="3189789"/>
          </a:xfrm>
          <a:prstGeom prst="straightConnector1">
            <a:avLst/>
          </a:prstGeom>
          <a:ln w="44450">
            <a:solidFill>
              <a:srgbClr val="FF0000"/>
            </a:solidFill>
            <a:headEnd type="none"/>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 name="TextBox 1"/>
              <p:cNvSpPr txBox="1"/>
              <p:nvPr/>
            </p:nvSpPr>
            <p:spPr>
              <a:xfrm>
                <a:off x="5476875" y="2451302"/>
                <a:ext cx="6016222" cy="802784"/>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00B050"/>
                              </a:solidFill>
                              <a:latin typeface="Cambria Math" panose="02040503050406030204" pitchFamily="18" charset="0"/>
                            </a:rPr>
                          </m:ctrlPr>
                        </m:sSubPr>
                        <m:e>
                          <m:d>
                            <m:dPr>
                              <m:begChr m:val="["/>
                              <m:endChr m:val="]"/>
                              <m:ctrlPr>
                                <a:rPr lang="en-US" i="1">
                                  <a:solidFill>
                                    <a:srgbClr val="00B050"/>
                                  </a:solidFill>
                                  <a:latin typeface="Cambria Math" panose="02040503050406030204" pitchFamily="18" charset="0"/>
                                </a:rPr>
                              </m:ctrlPr>
                            </m:dPr>
                            <m:e>
                              <m:eqArr>
                                <m:eqArrPr>
                                  <m:ctrlPr>
                                    <a:rPr lang="en-US" i="1">
                                      <a:solidFill>
                                        <a:srgbClr val="00B050"/>
                                      </a:solidFill>
                                      <a:latin typeface="Cambria Math" panose="02040503050406030204" pitchFamily="18" charset="0"/>
                                    </a:rPr>
                                  </m:ctrlPr>
                                </m:eqArrPr>
                                <m:e>
                                  <m:sSub>
                                    <m:sSubPr>
                                      <m:ctrlPr>
                                        <a:rPr lang="en-US" i="1">
                                          <a:solidFill>
                                            <a:srgbClr val="00B050"/>
                                          </a:solidFill>
                                          <a:latin typeface="Cambria Math" panose="02040503050406030204" pitchFamily="18" charset="0"/>
                                        </a:rPr>
                                      </m:ctrlPr>
                                    </m:sSubPr>
                                    <m:e>
                                      <m:r>
                                        <a:rPr lang="en-GB" i="1">
                                          <a:solidFill>
                                            <a:srgbClr val="00B050"/>
                                          </a:solidFill>
                                          <a:latin typeface="Cambria Math" panose="02040503050406030204" pitchFamily="18" charset="0"/>
                                        </a:rPr>
                                        <m:t>𝜎</m:t>
                                      </m:r>
                                    </m:e>
                                    <m:sub>
                                      <m:r>
                                        <a:rPr lang="en-US" b="0" i="1" smtClean="0">
                                          <a:solidFill>
                                            <a:srgbClr val="00B050"/>
                                          </a:solidFill>
                                          <a:latin typeface="Cambria Math" panose="02040503050406030204" pitchFamily="18" charset="0"/>
                                        </a:rPr>
                                        <m:t>1</m:t>
                                      </m:r>
                                    </m:sub>
                                  </m:sSub>
                                </m:e>
                                <m:e>
                                  <m:sSub>
                                    <m:sSubPr>
                                      <m:ctrlPr>
                                        <a:rPr lang="en-US" i="1">
                                          <a:solidFill>
                                            <a:srgbClr val="00B050"/>
                                          </a:solidFill>
                                          <a:latin typeface="Cambria Math" panose="02040503050406030204" pitchFamily="18" charset="0"/>
                                        </a:rPr>
                                      </m:ctrlPr>
                                    </m:sSubPr>
                                    <m:e>
                                      <m:r>
                                        <a:rPr lang="en-GB" i="1">
                                          <a:solidFill>
                                            <a:srgbClr val="00B050"/>
                                          </a:solidFill>
                                          <a:latin typeface="Cambria Math" panose="02040503050406030204" pitchFamily="18" charset="0"/>
                                        </a:rPr>
                                        <m:t>𝜎</m:t>
                                      </m:r>
                                    </m:e>
                                    <m:sub>
                                      <m:r>
                                        <a:rPr lang="en-US" b="0" i="1" smtClean="0">
                                          <a:solidFill>
                                            <a:srgbClr val="00B050"/>
                                          </a:solidFill>
                                          <a:latin typeface="Cambria Math" panose="02040503050406030204" pitchFamily="18" charset="0"/>
                                          <a:ea typeface="Cambria Math" panose="02040503050406030204" pitchFamily="18" charset="0"/>
                                        </a:rPr>
                                        <m:t>2</m:t>
                                      </m:r>
                                    </m:sub>
                                  </m:sSub>
                                </m:e>
                                <m:e>
                                  <m:sSub>
                                    <m:sSubPr>
                                      <m:ctrlPr>
                                        <a:rPr lang="en-US" i="1">
                                          <a:solidFill>
                                            <a:srgbClr val="00B050"/>
                                          </a:solidFill>
                                          <a:latin typeface="Cambria Math" panose="02040503050406030204" pitchFamily="18" charset="0"/>
                                        </a:rPr>
                                      </m:ctrlPr>
                                    </m:sSubPr>
                                    <m:e>
                                      <m:r>
                                        <a:rPr lang="en-GB" i="1">
                                          <a:solidFill>
                                            <a:srgbClr val="00B050"/>
                                          </a:solidFill>
                                          <a:latin typeface="Cambria Math" panose="02040503050406030204" pitchFamily="18" charset="0"/>
                                        </a:rPr>
                                        <m:t>𝜎</m:t>
                                      </m:r>
                                    </m:e>
                                    <m:sub>
                                      <m:r>
                                        <a:rPr lang="en-US" b="0" i="1" smtClean="0">
                                          <a:solidFill>
                                            <a:srgbClr val="00B050"/>
                                          </a:solidFill>
                                          <a:latin typeface="Cambria Math" panose="02040503050406030204" pitchFamily="18" charset="0"/>
                                        </a:rPr>
                                        <m:t>6</m:t>
                                      </m:r>
                                    </m:sub>
                                  </m:sSub>
                                </m:e>
                              </m:eqArr>
                            </m:e>
                          </m:d>
                        </m:e>
                        <m:sub>
                          <m:r>
                            <a:rPr lang="en-US" i="1">
                              <a:solidFill>
                                <a:srgbClr val="00B050"/>
                              </a:solidFill>
                              <a:latin typeface="Cambria Math" panose="02040503050406030204" pitchFamily="18" charset="0"/>
                            </a:rPr>
                            <m:t>𝑘</m:t>
                          </m:r>
                        </m:sub>
                      </m:sSub>
                      <m:r>
                        <a:rPr lang="en-US" i="1">
                          <a:latin typeface="Cambria Math" panose="02040503050406030204" pitchFamily="18" charset="0"/>
                        </a:rPr>
                        <m:t>=</m:t>
                      </m:r>
                      <m:d>
                        <m:dPr>
                          <m:begChr m:val="["/>
                          <m:endChr m:val="]"/>
                          <m:ctrlPr>
                            <a:rPr lang="en-US" i="1" smtClean="0">
                              <a:latin typeface="Cambria Math" panose="02040503050406030204" pitchFamily="18" charset="0"/>
                            </a:rPr>
                          </m:ctrlPr>
                        </m:dPr>
                        <m:e>
                          <m:m>
                            <m:mPr>
                              <m:mcs>
                                <m:mc>
                                  <m:mcPr>
                                    <m:count m:val="3"/>
                                    <m:mcJc m:val="center"/>
                                  </m:mcPr>
                                </m:mc>
                              </m:mcs>
                              <m:ctrlPr>
                                <a:rPr lang="en-US" i="1" smtClean="0">
                                  <a:latin typeface="Cambria Math" panose="02040503050406030204" pitchFamily="18" charset="0"/>
                                </a:rPr>
                              </m:ctrlPr>
                            </m:mPr>
                            <m:mr>
                              <m:e>
                                <m:func>
                                  <m:funcPr>
                                    <m:ctrlPr>
                                      <a:rPr lang="en-US" i="1" smtClean="0">
                                        <a:latin typeface="Cambria Math" panose="02040503050406030204" pitchFamily="18" charset="0"/>
                                      </a:rPr>
                                    </m:ctrlPr>
                                  </m:funcPr>
                                  <m:fName>
                                    <m:sSup>
                                      <m:sSupPr>
                                        <m:ctrlPr>
                                          <a:rPr lang="en-US" i="1" smtClean="0">
                                            <a:latin typeface="Cambria Math" panose="02040503050406030204" pitchFamily="18" charset="0"/>
                                          </a:rPr>
                                        </m:ctrlPr>
                                      </m:sSupPr>
                                      <m:e>
                                        <m:r>
                                          <m:rPr>
                                            <m:sty m:val="p"/>
                                            <m:brk m:alnAt="7"/>
                                          </m:rPr>
                                          <a:rPr lang="en-US">
                                            <a:latin typeface="Cambria Math" panose="02040503050406030204" pitchFamily="18" charset="0"/>
                                          </a:rPr>
                                          <m:t>c</m:t>
                                        </m:r>
                                        <m:r>
                                          <m:rPr>
                                            <m:sty m:val="p"/>
                                          </m:rPr>
                                          <a:rPr lang="en-US">
                                            <a:latin typeface="Cambria Math" panose="02040503050406030204" pitchFamily="18" charset="0"/>
                                          </a:rPr>
                                          <m:t>os</m:t>
                                        </m:r>
                                      </m:e>
                                      <m:sup>
                                        <m:r>
                                          <a:rPr lang="en-US" b="0" i="1" smtClean="0">
                                            <a:latin typeface="Cambria Math" panose="02040503050406030204" pitchFamily="18" charset="0"/>
                                          </a:rPr>
                                          <m:t>2</m:t>
                                        </m:r>
                                      </m:sup>
                                    </m:sSup>
                                  </m:fName>
                                  <m:e>
                                    <m:r>
                                      <a:rPr lang="en-US" i="1" smtClean="0">
                                        <a:latin typeface="Cambria Math" panose="02040503050406030204" pitchFamily="18" charset="0"/>
                                        <a:ea typeface="Cambria Math" panose="02040503050406030204" pitchFamily="18" charset="0"/>
                                      </a:rPr>
                                      <m:t>𝜃</m:t>
                                    </m:r>
                                  </m:e>
                                </m:func>
                              </m:e>
                              <m:e>
                                <m:func>
                                  <m:funcPr>
                                    <m:ctrlPr>
                                      <a:rPr lang="en-US" i="1" smtClean="0">
                                        <a:latin typeface="Cambria Math" panose="02040503050406030204" pitchFamily="18" charset="0"/>
                                      </a:rPr>
                                    </m:ctrlPr>
                                  </m:funcPr>
                                  <m:fName>
                                    <m:sSup>
                                      <m:sSupPr>
                                        <m:ctrlPr>
                                          <a:rPr lang="en-US" i="1">
                                            <a:latin typeface="Cambria Math" panose="02040503050406030204" pitchFamily="18" charset="0"/>
                                          </a:rPr>
                                        </m:ctrlPr>
                                      </m:sSupPr>
                                      <m:e>
                                        <m:r>
                                          <m:rPr>
                                            <m:sty m:val="p"/>
                                          </m:rPr>
                                          <a:rPr lang="en-US" b="0" i="0" smtClean="0">
                                            <a:latin typeface="Cambria Math" panose="02040503050406030204" pitchFamily="18" charset="0"/>
                                          </a:rPr>
                                          <m:t>sin</m:t>
                                        </m:r>
                                      </m:e>
                                      <m:sup>
                                        <m:r>
                                          <a:rPr lang="en-US" i="1">
                                            <a:latin typeface="Cambria Math" panose="02040503050406030204" pitchFamily="18" charset="0"/>
                                          </a:rPr>
                                          <m:t>2</m:t>
                                        </m:r>
                                      </m:sup>
                                    </m:sSup>
                                  </m:fName>
                                  <m:e>
                                    <m:r>
                                      <a:rPr lang="en-US" i="1">
                                        <a:latin typeface="Cambria Math" panose="02040503050406030204" pitchFamily="18" charset="0"/>
                                        <a:ea typeface="Cambria Math" panose="02040503050406030204" pitchFamily="18" charset="0"/>
                                      </a:rPr>
                                      <m:t>𝜃</m:t>
                                    </m:r>
                                  </m:e>
                                </m:func>
                              </m:e>
                              <m:e>
                                <m:r>
                                  <a:rPr lang="en-US" b="0" i="1" smtClean="0">
                                    <a:latin typeface="Cambria Math" panose="02040503050406030204" pitchFamily="18" charset="0"/>
                                  </a:rPr>
                                  <m:t>2</m:t>
                                </m:r>
                                <m:func>
                                  <m:funcPr>
                                    <m:ctrlPr>
                                      <a:rPr lang="en-US" i="1" smtClean="0">
                                        <a:latin typeface="Cambria Math" panose="02040503050406030204" pitchFamily="18" charset="0"/>
                                      </a:rPr>
                                    </m:ctrlPr>
                                  </m:funcPr>
                                  <m:fName>
                                    <m:r>
                                      <m:rPr>
                                        <m:sty m:val="p"/>
                                      </m:rPr>
                                      <a:rPr lang="en-US" i="0" smtClean="0">
                                        <a:latin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𝜃</m:t>
                                    </m:r>
                                    <m:func>
                                      <m:funcPr>
                                        <m:ctrlPr>
                                          <a:rPr lang="en-US" i="1" smtClean="0">
                                            <a:latin typeface="Cambria Math" panose="02040503050406030204" pitchFamily="18" charset="0"/>
                                            <a:ea typeface="Cambria Math" panose="02040503050406030204" pitchFamily="18" charset="0"/>
                                          </a:rPr>
                                        </m:ctrlPr>
                                      </m:funcPr>
                                      <m:fName>
                                        <m:r>
                                          <m:rPr>
                                            <m:sty m:val="p"/>
                                          </m:rPr>
                                          <a:rPr lang="en-US" i="0" smtClean="0">
                                            <a:latin typeface="Cambria Math" panose="02040503050406030204" pitchFamily="18" charset="0"/>
                                            <a:ea typeface="Cambria Math" panose="02040503050406030204" pitchFamily="18" charset="0"/>
                                          </a:rPr>
                                          <m:t>cos</m:t>
                                        </m:r>
                                      </m:fName>
                                      <m:e>
                                        <m:r>
                                          <a:rPr lang="en-US" i="1">
                                            <a:latin typeface="Cambria Math" panose="02040503050406030204" pitchFamily="18" charset="0"/>
                                            <a:ea typeface="Cambria Math" panose="02040503050406030204" pitchFamily="18" charset="0"/>
                                          </a:rPr>
                                          <m:t>𝜃</m:t>
                                        </m:r>
                                      </m:e>
                                    </m:func>
                                  </m:e>
                                </m:func>
                              </m:e>
                            </m:mr>
                            <m:mr>
                              <m:e>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fName>
                                  <m:e>
                                    <m:r>
                                      <a:rPr lang="en-US" i="1">
                                        <a:latin typeface="Cambria Math" panose="02040503050406030204" pitchFamily="18" charset="0"/>
                                        <a:ea typeface="Cambria Math" panose="02040503050406030204" pitchFamily="18" charset="0"/>
                                      </a:rPr>
                                      <m:t>𝜃</m:t>
                                    </m:r>
                                  </m:e>
                                </m:func>
                              </m:e>
                              <m:e>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brk m:alnAt="7"/>
                                          </m:rPr>
                                          <a:rPr lang="en-US">
                                            <a:latin typeface="Cambria Math" panose="02040503050406030204" pitchFamily="18" charset="0"/>
                                          </a:rPr>
                                          <m:t>c</m:t>
                                        </m:r>
                                        <m:r>
                                          <m:rPr>
                                            <m:sty m:val="p"/>
                                          </m:rPr>
                                          <a:rPr lang="en-US">
                                            <a:latin typeface="Cambria Math" panose="02040503050406030204" pitchFamily="18" charset="0"/>
                                          </a:rPr>
                                          <m:t>os</m:t>
                                        </m:r>
                                      </m:e>
                                      <m:sup>
                                        <m:r>
                                          <a:rPr lang="en-US" i="1">
                                            <a:latin typeface="Cambria Math" panose="02040503050406030204" pitchFamily="18" charset="0"/>
                                          </a:rPr>
                                          <m:t>2</m:t>
                                        </m:r>
                                      </m:sup>
                                    </m:sSup>
                                  </m:fName>
                                  <m:e>
                                    <m:r>
                                      <a:rPr lang="en-US" i="1">
                                        <a:latin typeface="Cambria Math" panose="02040503050406030204" pitchFamily="18" charset="0"/>
                                        <a:ea typeface="Cambria Math" panose="02040503050406030204" pitchFamily="18" charset="0"/>
                                      </a:rPr>
                                      <m:t>𝜃</m:t>
                                    </m:r>
                                  </m:e>
                                </m:func>
                              </m:e>
                              <m:e>
                                <m:r>
                                  <a:rPr lang="en-US" b="0" i="1" smtClean="0">
                                    <a:latin typeface="Cambria Math" panose="02040503050406030204" pitchFamily="18" charset="0"/>
                                  </a:rPr>
                                  <m:t>−</m:t>
                                </m:r>
                                <m:r>
                                  <a:rPr lang="en-US" i="1">
                                    <a:latin typeface="Cambria Math" panose="02040503050406030204" pitchFamily="18" charset="0"/>
                                  </a:rPr>
                                  <m:t>2</m:t>
                                </m:r>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𝜃</m:t>
                                    </m:r>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cos</m:t>
                                        </m:r>
                                      </m:fName>
                                      <m:e>
                                        <m:r>
                                          <a:rPr lang="en-US" i="1">
                                            <a:latin typeface="Cambria Math" panose="02040503050406030204" pitchFamily="18" charset="0"/>
                                            <a:ea typeface="Cambria Math" panose="02040503050406030204" pitchFamily="18" charset="0"/>
                                          </a:rPr>
                                          <m:t>𝜃</m:t>
                                        </m:r>
                                      </m:e>
                                    </m:func>
                                  </m:e>
                                </m:func>
                              </m:e>
                            </m:mr>
                            <m:mr>
                              <m:e>
                                <m:func>
                                  <m:funcPr>
                                    <m:ctrlPr>
                                      <a:rPr lang="en-US" i="1">
                                        <a:latin typeface="Cambria Math" panose="02040503050406030204" pitchFamily="18" charset="0"/>
                                      </a:rPr>
                                    </m:ctrlPr>
                                  </m:funcPr>
                                  <m:fName>
                                    <m:r>
                                      <a:rPr lang="en-US" b="0" i="1" smtClean="0">
                                        <a:latin typeface="Cambria Math" panose="02040503050406030204" pitchFamily="18" charset="0"/>
                                      </a:rPr>
                                      <m:t>−</m:t>
                                    </m:r>
                                    <m:r>
                                      <m:rPr>
                                        <m:sty m:val="p"/>
                                      </m:rPr>
                                      <a:rPr lang="en-US">
                                        <a:latin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𝜃</m:t>
                                    </m:r>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cos</m:t>
                                        </m:r>
                                      </m:fName>
                                      <m:e>
                                        <m:r>
                                          <a:rPr lang="en-US" i="1">
                                            <a:latin typeface="Cambria Math" panose="02040503050406030204" pitchFamily="18" charset="0"/>
                                            <a:ea typeface="Cambria Math" panose="02040503050406030204" pitchFamily="18" charset="0"/>
                                          </a:rPr>
                                          <m:t>𝜃</m:t>
                                        </m:r>
                                      </m:e>
                                    </m:func>
                                  </m:e>
                                </m:func>
                              </m:e>
                              <m:e>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𝜃</m:t>
                                    </m:r>
                                    <m:func>
                                      <m:funcPr>
                                        <m:ctrlPr>
                                          <a:rPr lang="en-US" i="1">
                                            <a:latin typeface="Cambria Math" panose="02040503050406030204" pitchFamily="18" charset="0"/>
                                            <a:ea typeface="Cambria Math" panose="02040503050406030204" pitchFamily="18" charset="0"/>
                                          </a:rPr>
                                        </m:ctrlPr>
                                      </m:funcPr>
                                      <m:fName>
                                        <m:r>
                                          <m:rPr>
                                            <m:sty m:val="p"/>
                                          </m:rPr>
                                          <a:rPr lang="en-US">
                                            <a:latin typeface="Cambria Math" panose="02040503050406030204" pitchFamily="18" charset="0"/>
                                            <a:ea typeface="Cambria Math" panose="02040503050406030204" pitchFamily="18" charset="0"/>
                                          </a:rPr>
                                          <m:t>cos</m:t>
                                        </m:r>
                                      </m:fName>
                                      <m:e>
                                        <m:r>
                                          <a:rPr lang="en-US" i="1">
                                            <a:latin typeface="Cambria Math" panose="02040503050406030204" pitchFamily="18" charset="0"/>
                                            <a:ea typeface="Cambria Math" panose="02040503050406030204" pitchFamily="18" charset="0"/>
                                          </a:rPr>
                                          <m:t>𝜃</m:t>
                                        </m:r>
                                      </m:e>
                                    </m:func>
                                  </m:e>
                                </m:func>
                              </m:e>
                              <m:e>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brk m:alnAt="7"/>
                                          </m:rPr>
                                          <a:rPr lang="en-US">
                                            <a:latin typeface="Cambria Math" panose="02040503050406030204" pitchFamily="18" charset="0"/>
                                          </a:rPr>
                                          <m:t>c</m:t>
                                        </m:r>
                                        <m:r>
                                          <m:rPr>
                                            <m:sty m:val="p"/>
                                          </m:rPr>
                                          <a:rPr lang="en-US">
                                            <a:latin typeface="Cambria Math" panose="02040503050406030204" pitchFamily="18" charset="0"/>
                                          </a:rPr>
                                          <m:t>os</m:t>
                                        </m:r>
                                      </m:e>
                                      <m:sup>
                                        <m:r>
                                          <a:rPr lang="en-US" i="1">
                                            <a:latin typeface="Cambria Math" panose="02040503050406030204" pitchFamily="18" charset="0"/>
                                          </a:rPr>
                                          <m:t>2</m:t>
                                        </m:r>
                                      </m:sup>
                                    </m:sSup>
                                  </m:fName>
                                  <m:e>
                                    <m:r>
                                      <a:rPr lang="en-US" i="1">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e>
                                </m:func>
                                <m:func>
                                  <m:funcPr>
                                    <m:ctrlPr>
                                      <a:rPr lang="en-US" i="1">
                                        <a:latin typeface="Cambria Math" panose="02040503050406030204" pitchFamily="18" charset="0"/>
                                      </a:rPr>
                                    </m:ctrlPr>
                                  </m:funcPr>
                                  <m:fName>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fName>
                                  <m:e>
                                    <m:r>
                                      <a:rPr lang="en-US" i="1">
                                        <a:latin typeface="Cambria Math" panose="02040503050406030204" pitchFamily="18" charset="0"/>
                                        <a:ea typeface="Cambria Math" panose="02040503050406030204" pitchFamily="18" charset="0"/>
                                      </a:rPr>
                                      <m:t>𝜃</m:t>
                                    </m:r>
                                  </m:e>
                                </m:func>
                              </m:e>
                            </m:mr>
                          </m:m>
                        </m:e>
                      </m:d>
                      <m:sSub>
                        <m:sSubPr>
                          <m:ctrlPr>
                            <a:rPr lang="en-US" i="1" smtClean="0">
                              <a:solidFill>
                                <a:schemeClr val="tx1"/>
                              </a:solidFill>
                              <a:latin typeface="Cambria Math" panose="02040503050406030204" pitchFamily="18" charset="0"/>
                            </a:rPr>
                          </m:ctrlPr>
                        </m:sSubPr>
                        <m:e>
                          <m:d>
                            <m:dPr>
                              <m:begChr m:val="["/>
                              <m:endChr m:val="]"/>
                              <m:ctrlPr>
                                <a:rPr lang="en-US" i="1">
                                  <a:solidFill>
                                    <a:schemeClr val="tx1"/>
                                  </a:solidFill>
                                  <a:latin typeface="Cambria Math" panose="02040503050406030204" pitchFamily="18" charset="0"/>
                                </a:rPr>
                              </m:ctrlPr>
                            </m:dPr>
                            <m:e>
                              <m:eqArr>
                                <m:eqArrPr>
                                  <m:ctrlPr>
                                    <a:rPr lang="en-US" i="1">
                                      <a:solidFill>
                                        <a:schemeClr val="tx1"/>
                                      </a:solidFill>
                                      <a:latin typeface="Cambria Math" panose="02040503050406030204" pitchFamily="18" charset="0"/>
                                    </a:rPr>
                                  </m:ctrlPr>
                                </m:eqArrPr>
                                <m:e>
                                  <m:sSub>
                                    <m:sSubPr>
                                      <m:ctrlPr>
                                        <a:rPr lang="en-US"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𝜎</m:t>
                                      </m:r>
                                    </m:e>
                                    <m:sub>
                                      <m:r>
                                        <a:rPr lang="en-US" i="1">
                                          <a:solidFill>
                                            <a:schemeClr val="tx1"/>
                                          </a:solidFill>
                                          <a:latin typeface="Cambria Math" panose="02040503050406030204" pitchFamily="18" charset="0"/>
                                        </a:rPr>
                                        <m:t>𝑥</m:t>
                                      </m:r>
                                    </m:sub>
                                  </m:sSub>
                                </m:e>
                                <m:e>
                                  <m:sSub>
                                    <m:sSubPr>
                                      <m:ctrlPr>
                                        <a:rPr lang="en-US"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𝜎</m:t>
                                      </m:r>
                                    </m:e>
                                    <m:sub>
                                      <m:r>
                                        <a:rPr lang="en-US" i="1">
                                          <a:solidFill>
                                            <a:schemeClr val="tx1"/>
                                          </a:solidFill>
                                          <a:latin typeface="Cambria Math" panose="02040503050406030204" pitchFamily="18" charset="0"/>
                                          <a:ea typeface="Cambria Math" panose="02040503050406030204" pitchFamily="18" charset="0"/>
                                        </a:rPr>
                                        <m:t>𝑦</m:t>
                                      </m:r>
                                    </m:sub>
                                  </m:sSub>
                                </m:e>
                                <m:e>
                                  <m:sSub>
                                    <m:sSubPr>
                                      <m:ctrlPr>
                                        <a:rPr lang="en-US"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𝜎</m:t>
                                      </m:r>
                                    </m:e>
                                    <m:sub>
                                      <m:r>
                                        <a:rPr lang="en-US" i="1">
                                          <a:solidFill>
                                            <a:schemeClr val="tx1"/>
                                          </a:solidFill>
                                          <a:latin typeface="Cambria Math" panose="02040503050406030204" pitchFamily="18" charset="0"/>
                                        </a:rPr>
                                        <m:t>𝑥𝑦</m:t>
                                      </m:r>
                                    </m:sub>
                                  </m:sSub>
                                </m:e>
                              </m:eqArr>
                            </m:e>
                          </m:d>
                        </m:e>
                        <m:sub>
                          <m:r>
                            <a:rPr lang="en-US" i="1">
                              <a:solidFill>
                                <a:schemeClr val="tx1"/>
                              </a:solidFill>
                              <a:latin typeface="Cambria Math" panose="02040503050406030204" pitchFamily="18" charset="0"/>
                            </a:rPr>
                            <m:t>𝑘</m:t>
                          </m:r>
                        </m:sub>
                      </m:sSub>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5476875" y="2451302"/>
                <a:ext cx="6016222" cy="802784"/>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108128" y="1078813"/>
                <a:ext cx="3769916" cy="1020472"/>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srgbClr val="FFC000"/>
                              </a:solidFill>
                              <a:latin typeface="Cambria Math" panose="02040503050406030204" pitchFamily="18" charset="0"/>
                            </a:rPr>
                          </m:ctrlPr>
                        </m:sSubPr>
                        <m:e>
                          <m:d>
                            <m:dPr>
                              <m:begChr m:val="["/>
                              <m:endChr m:val="]"/>
                              <m:ctrlPr>
                                <a:rPr lang="en-US" i="1">
                                  <a:solidFill>
                                    <a:srgbClr val="FFC000"/>
                                  </a:solidFill>
                                  <a:latin typeface="Cambria Math" panose="02040503050406030204" pitchFamily="18" charset="0"/>
                                </a:rPr>
                              </m:ctrlPr>
                            </m:dPr>
                            <m:e>
                              <m:eqArr>
                                <m:eqArrPr>
                                  <m:ctrlPr>
                                    <a:rPr lang="en-US" i="1">
                                      <a:solidFill>
                                        <a:srgbClr val="FFC000"/>
                                      </a:solidFill>
                                      <a:latin typeface="Cambria Math" panose="02040503050406030204" pitchFamily="18" charset="0"/>
                                    </a:rPr>
                                  </m:ctrlPr>
                                </m:eqArrPr>
                                <m:e>
                                  <m:sSub>
                                    <m:sSubPr>
                                      <m:ctrlPr>
                                        <a:rPr lang="en-US" i="1">
                                          <a:solidFill>
                                            <a:srgbClr val="FFC000"/>
                                          </a:solidFill>
                                          <a:latin typeface="Cambria Math" panose="02040503050406030204" pitchFamily="18" charset="0"/>
                                        </a:rPr>
                                      </m:ctrlPr>
                                    </m:sSubPr>
                                    <m:e>
                                      <m:r>
                                        <a:rPr lang="en-GB" i="1">
                                          <a:solidFill>
                                            <a:srgbClr val="FFC000"/>
                                          </a:solidFill>
                                          <a:latin typeface="Cambria Math" panose="02040503050406030204" pitchFamily="18" charset="0"/>
                                        </a:rPr>
                                        <m:t>𝜎</m:t>
                                      </m:r>
                                    </m:e>
                                    <m:sub>
                                      <m:r>
                                        <a:rPr lang="en-US" i="1">
                                          <a:solidFill>
                                            <a:srgbClr val="FFC000"/>
                                          </a:solidFill>
                                          <a:latin typeface="Cambria Math" panose="02040503050406030204" pitchFamily="18" charset="0"/>
                                        </a:rPr>
                                        <m:t>𝑥</m:t>
                                      </m:r>
                                    </m:sub>
                                  </m:sSub>
                                </m:e>
                                <m:e>
                                  <m:sSub>
                                    <m:sSubPr>
                                      <m:ctrlPr>
                                        <a:rPr lang="en-US" i="1">
                                          <a:solidFill>
                                            <a:srgbClr val="FFC000"/>
                                          </a:solidFill>
                                          <a:latin typeface="Cambria Math" panose="02040503050406030204" pitchFamily="18" charset="0"/>
                                        </a:rPr>
                                      </m:ctrlPr>
                                    </m:sSubPr>
                                    <m:e>
                                      <m:r>
                                        <a:rPr lang="en-GB" i="1">
                                          <a:solidFill>
                                            <a:srgbClr val="FFC000"/>
                                          </a:solidFill>
                                          <a:latin typeface="Cambria Math" panose="02040503050406030204" pitchFamily="18" charset="0"/>
                                        </a:rPr>
                                        <m:t>𝜎</m:t>
                                      </m:r>
                                    </m:e>
                                    <m:sub>
                                      <m:r>
                                        <a:rPr lang="en-US" i="1">
                                          <a:solidFill>
                                            <a:srgbClr val="FFC000"/>
                                          </a:solidFill>
                                          <a:latin typeface="Cambria Math" panose="02040503050406030204" pitchFamily="18" charset="0"/>
                                          <a:ea typeface="Cambria Math" panose="02040503050406030204" pitchFamily="18" charset="0"/>
                                        </a:rPr>
                                        <m:t>𝑦</m:t>
                                      </m:r>
                                    </m:sub>
                                  </m:sSub>
                                </m:e>
                                <m:e>
                                  <m:sSub>
                                    <m:sSubPr>
                                      <m:ctrlPr>
                                        <a:rPr lang="en-US" i="1">
                                          <a:solidFill>
                                            <a:srgbClr val="FFC000"/>
                                          </a:solidFill>
                                          <a:latin typeface="Cambria Math" panose="02040503050406030204" pitchFamily="18" charset="0"/>
                                        </a:rPr>
                                      </m:ctrlPr>
                                    </m:sSubPr>
                                    <m:e>
                                      <m:r>
                                        <a:rPr lang="en-GB" i="1">
                                          <a:solidFill>
                                            <a:srgbClr val="FFC000"/>
                                          </a:solidFill>
                                          <a:latin typeface="Cambria Math" panose="02040503050406030204" pitchFamily="18" charset="0"/>
                                        </a:rPr>
                                        <m:t>𝜎</m:t>
                                      </m:r>
                                    </m:e>
                                    <m:sub>
                                      <m:r>
                                        <a:rPr lang="en-US" i="1">
                                          <a:solidFill>
                                            <a:srgbClr val="FFC000"/>
                                          </a:solidFill>
                                          <a:latin typeface="Cambria Math" panose="02040503050406030204" pitchFamily="18" charset="0"/>
                                        </a:rPr>
                                        <m:t>𝑥𝑦</m:t>
                                      </m:r>
                                    </m:sub>
                                  </m:sSub>
                                </m:e>
                              </m:eqArr>
                            </m:e>
                          </m:d>
                        </m:e>
                        <m:sub>
                          <m:r>
                            <a:rPr lang="en-US" i="1">
                              <a:solidFill>
                                <a:srgbClr val="FFC000"/>
                              </a:solidFill>
                              <a:latin typeface="Cambria Math" panose="02040503050406030204" pitchFamily="18" charset="0"/>
                            </a:rPr>
                            <m:t>𝑘</m:t>
                          </m:r>
                        </m:sub>
                      </m:sSub>
                      <m:r>
                        <a:rPr lang="en-US" i="1" smtClean="0">
                          <a:latin typeface="Cambria Math" panose="02040503050406030204" pitchFamily="18" charset="0"/>
                        </a:rPr>
                        <m:t>=</m:t>
                      </m:r>
                      <m:sSub>
                        <m:sSubPr>
                          <m:ctrlPr>
                            <a:rPr lang="en-US" i="1" smtClean="0">
                              <a:latin typeface="Cambria Math" panose="02040503050406030204" pitchFamily="18" charset="0"/>
                            </a:rPr>
                          </m:ctrlPr>
                        </m:sSubPr>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smtClean="0">
                                      <a:solidFill>
                                        <a:srgbClr val="FF0000"/>
                                      </a:solidFill>
                                      <a:latin typeface="Cambria Math" panose="02040503050406030204" pitchFamily="18" charset="0"/>
                                    </a:rPr>
                                    <m:t>𝑄</m:t>
                                  </m:r>
                                </m:e>
                              </m:acc>
                            </m:e>
                          </m:d>
                        </m:e>
                        <m:sub>
                          <m:r>
                            <a:rPr lang="en-US" b="0" i="1" smtClean="0">
                              <a:latin typeface="Cambria Math" panose="02040503050406030204" pitchFamily="18" charset="0"/>
                            </a:rPr>
                            <m:t>𝑘</m:t>
                          </m:r>
                        </m:sub>
                      </m:sSub>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rPr>
                                        <m:t>𝑥</m:t>
                                      </m:r>
                                    </m:sub>
                                  </m:sSub>
                                </m:e>
                                <m:sup>
                                  <m:r>
                                    <a:rPr lang="en-US" i="1">
                                      <a:latin typeface="Cambria Math" panose="02040503050406030204" pitchFamily="18" charset="0"/>
                                    </a:rPr>
                                    <m:t>0</m:t>
                                  </m:r>
                                </m:sup>
                              </m:sSup>
                            </m:e>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ea typeface="Cambria Math" panose="02040503050406030204" pitchFamily="18" charset="0"/>
                                        </a:rPr>
                                        <m:t>𝑦</m:t>
                                      </m:r>
                                    </m:sub>
                                  </m:sSub>
                                </m:e>
                                <m:sup>
                                  <m:r>
                                    <a:rPr lang="en-US" i="1">
                                      <a:latin typeface="Cambria Math" panose="02040503050406030204" pitchFamily="18" charset="0"/>
                                    </a:rPr>
                                    <m:t>0</m:t>
                                  </m:r>
                                </m:sup>
                              </m:sSup>
                            </m:e>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𝛾</m:t>
                                      </m:r>
                                    </m:e>
                                    <m:sub>
                                      <m:r>
                                        <a:rPr lang="en-US" i="1">
                                          <a:latin typeface="Cambria Math" panose="02040503050406030204" pitchFamily="18" charset="0"/>
                                        </a:rPr>
                                        <m:t>𝑥𝑦</m:t>
                                      </m:r>
                                    </m:sub>
                                  </m:sSub>
                                </m:e>
                                <m:sup>
                                  <m:r>
                                    <a:rPr lang="en-US" i="1">
                                      <a:latin typeface="Cambria Math" panose="02040503050406030204" pitchFamily="18" charset="0"/>
                                    </a:rPr>
                                    <m:t>0</m:t>
                                  </m:r>
                                </m:sup>
                              </m:sSup>
                            </m:e>
                          </m:eqArr>
                        </m:e>
                      </m:d>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𝑘</m:t>
                          </m:r>
                        </m:sub>
                      </m:sSub>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smtClean="0">
                                      <a:solidFill>
                                        <a:srgbClr val="FF0000"/>
                                      </a:solidFill>
                                      <a:latin typeface="Cambria Math" panose="02040503050406030204" pitchFamily="18" charset="0"/>
                                    </a:rPr>
                                    <m:t>𝑄</m:t>
                                  </m:r>
                                </m:e>
                              </m:acc>
                            </m:e>
                          </m:d>
                        </m:e>
                        <m:sub>
                          <m:r>
                            <a:rPr lang="en-US" b="0" i="1" smtClean="0">
                              <a:latin typeface="Cambria Math" panose="02040503050406030204" pitchFamily="18" charset="0"/>
                            </a:rPr>
                            <m:t>𝑘</m:t>
                          </m:r>
                        </m:sub>
                      </m:sSub>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rPr>
                                    <m:t>𝑥</m:t>
                                  </m:r>
                                </m:sub>
                              </m:sSub>
                            </m:e>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ea typeface="Cambria Math" panose="02040503050406030204" pitchFamily="18" charset="0"/>
                                    </a:rPr>
                                    <m:t>𝑦</m:t>
                                  </m:r>
                                </m:sub>
                              </m:sSub>
                            </m:e>
                            <m:e>
                              <m:sSub>
                                <m:sSubPr>
                                  <m:ctrlPr>
                                    <a:rPr lang="en-US" i="1">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𝑘</m:t>
                                  </m:r>
                                </m:e>
                                <m:sub>
                                  <m:r>
                                    <a:rPr lang="en-US" i="1">
                                      <a:latin typeface="Cambria Math" panose="02040503050406030204" pitchFamily="18" charset="0"/>
                                    </a:rPr>
                                    <m:t>𝑥𝑦</m:t>
                                  </m:r>
                                </m:sub>
                              </m:sSub>
                            </m:e>
                          </m:eqArr>
                        </m:e>
                      </m:d>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108128" y="1078813"/>
                <a:ext cx="3769916" cy="102047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Rectangle 42"/>
              <p:cNvSpPr/>
              <p:nvPr/>
            </p:nvSpPr>
            <p:spPr>
              <a:xfrm>
                <a:off x="4439919" y="2451302"/>
                <a:ext cx="461217" cy="36933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1">
                              <a:latin typeface="Cambria Math" panose="02040503050406030204" pitchFamily="18" charset="0"/>
                            </a:rPr>
                            <m:t>𝑘</m:t>
                          </m:r>
                        </m:sub>
                      </m:sSub>
                    </m:oMath>
                  </m:oMathPara>
                </a14:m>
                <a:endParaRPr lang="en-GB" dirty="0"/>
              </a:p>
            </p:txBody>
          </p:sp>
        </mc:Choice>
        <mc:Fallback xmlns="">
          <p:sp>
            <p:nvSpPr>
              <p:cNvPr id="43" name="Rectangle 42"/>
              <p:cNvSpPr>
                <a:spLocks noRot="1" noChangeAspect="1" noMove="1" noResize="1" noEditPoints="1" noAdjustHandles="1" noChangeArrowheads="1" noChangeShapeType="1" noTextEdit="1"/>
              </p:cNvSpPr>
              <p:nvPr/>
            </p:nvSpPr>
            <p:spPr>
              <a:xfrm>
                <a:off x="4439919" y="2451302"/>
                <a:ext cx="461217" cy="369332"/>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Rectangle 43"/>
              <p:cNvSpPr/>
              <p:nvPr/>
            </p:nvSpPr>
            <p:spPr>
              <a:xfrm>
                <a:off x="4437391" y="2099285"/>
                <a:ext cx="680827" cy="36933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1">
                              <a:latin typeface="Cambria Math" panose="02040503050406030204" pitchFamily="18" charset="0"/>
                            </a:rPr>
                            <m:t>𝑘</m:t>
                          </m:r>
                          <m:r>
                            <a:rPr lang="en-GB">
                              <a:latin typeface="Cambria Math" panose="02040503050406030204" pitchFamily="18" charset="0"/>
                            </a:rPr>
                            <m:t>−1</m:t>
                          </m:r>
                        </m:sub>
                      </m:sSub>
                    </m:oMath>
                  </m:oMathPara>
                </a14:m>
                <a:endParaRPr lang="en-GB" dirty="0"/>
              </a:p>
            </p:txBody>
          </p:sp>
        </mc:Choice>
        <mc:Fallback xmlns="">
          <p:sp>
            <p:nvSpPr>
              <p:cNvPr id="44" name="Rectangle 43"/>
              <p:cNvSpPr>
                <a:spLocks noRot="1" noChangeAspect="1" noMove="1" noResize="1" noEditPoints="1" noAdjustHandles="1" noChangeArrowheads="1" noChangeShapeType="1" noTextEdit="1"/>
              </p:cNvSpPr>
              <p:nvPr/>
            </p:nvSpPr>
            <p:spPr>
              <a:xfrm>
                <a:off x="4437391" y="2099285"/>
                <a:ext cx="680827" cy="369332"/>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Rectangle 44"/>
              <p:cNvSpPr/>
              <p:nvPr/>
            </p:nvSpPr>
            <p:spPr>
              <a:xfrm>
                <a:off x="9820196" y="3523348"/>
                <a:ext cx="820417"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CC66FF"/>
                              </a:solidFill>
                              <a:latin typeface="Cambria Math" panose="02040503050406030204" pitchFamily="18" charset="0"/>
                            </a:rPr>
                          </m:ctrlPr>
                        </m:sSubPr>
                        <m:e>
                          <m:r>
                            <a:rPr lang="en-US" b="0" i="1" smtClean="0">
                              <a:solidFill>
                                <a:srgbClr val="CC66FF"/>
                              </a:solidFill>
                              <a:latin typeface="Cambria Math" panose="02040503050406030204" pitchFamily="18" charset="0"/>
                            </a:rPr>
                            <m:t>𝐹</m:t>
                          </m:r>
                        </m:e>
                        <m:sub>
                          <m:r>
                            <a:rPr lang="en-US" b="0" i="1" smtClean="0">
                              <a:solidFill>
                                <a:srgbClr val="CC66FF"/>
                              </a:solidFill>
                              <a:latin typeface="Cambria Math" panose="02040503050406030204" pitchFamily="18" charset="0"/>
                            </a:rPr>
                            <m:t>𝑖</m:t>
                          </m:r>
                          <m:r>
                            <a:rPr lang="en-US" b="0" i="1" smtClean="0">
                              <a:solidFill>
                                <a:srgbClr val="CC66FF"/>
                              </a:solidFill>
                              <a:latin typeface="Cambria Math" panose="02040503050406030204" pitchFamily="18" charset="0"/>
                            </a:rPr>
                            <m:t> </m:t>
                          </m:r>
                        </m:sub>
                      </m:sSub>
                      <m:r>
                        <a:rPr lang="en-US" b="0" i="1" smtClean="0">
                          <a:solidFill>
                            <a:srgbClr val="CC66FF"/>
                          </a:solidFill>
                          <a:latin typeface="Cambria Math" panose="02040503050406030204" pitchFamily="18" charset="0"/>
                        </a:rPr>
                        <m:t>,</m:t>
                      </m:r>
                      <m:sSub>
                        <m:sSubPr>
                          <m:ctrlPr>
                            <a:rPr lang="en-GB" i="1" smtClean="0">
                              <a:solidFill>
                                <a:srgbClr val="CC66FF"/>
                              </a:solidFill>
                              <a:latin typeface="Cambria Math" panose="02040503050406030204" pitchFamily="18" charset="0"/>
                            </a:rPr>
                          </m:ctrlPr>
                        </m:sSubPr>
                        <m:e>
                          <m:r>
                            <a:rPr lang="en-US" b="0" i="1">
                              <a:solidFill>
                                <a:srgbClr val="CC66FF"/>
                              </a:solidFill>
                              <a:latin typeface="Cambria Math" panose="02040503050406030204" pitchFamily="18" charset="0"/>
                            </a:rPr>
                            <m:t>𝐹</m:t>
                          </m:r>
                        </m:e>
                        <m:sub>
                          <m:r>
                            <a:rPr lang="en-US" b="0" i="1">
                              <a:solidFill>
                                <a:srgbClr val="CC66FF"/>
                              </a:solidFill>
                              <a:latin typeface="Cambria Math" panose="02040503050406030204" pitchFamily="18" charset="0"/>
                            </a:rPr>
                            <m:t>𝑖</m:t>
                          </m:r>
                          <m:r>
                            <a:rPr lang="en-US" b="0" i="1" smtClean="0">
                              <a:solidFill>
                                <a:srgbClr val="CC66FF"/>
                              </a:solidFill>
                              <a:latin typeface="Cambria Math" panose="02040503050406030204" pitchFamily="18" charset="0"/>
                            </a:rPr>
                            <m:t>𝑗</m:t>
                          </m:r>
                        </m:sub>
                      </m:sSub>
                    </m:oMath>
                  </m:oMathPara>
                </a14:m>
                <a:endParaRPr lang="en-GB" dirty="0">
                  <a:solidFill>
                    <a:schemeClr val="tx1"/>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9820196" y="3523348"/>
                <a:ext cx="820417" cy="391646"/>
              </a:xfrm>
              <a:prstGeom prst="rect">
                <a:avLst/>
              </a:prstGeom>
              <a:blipFill>
                <a:blip r:embed="rId10"/>
                <a:stretch>
                  <a:fillRect b="-7813"/>
                </a:stretch>
              </a:blipFill>
            </p:spPr>
            <p:txBody>
              <a:bodyPr/>
              <a:lstStyle/>
              <a:p>
                <a:r>
                  <a:rPr lang="en-GB">
                    <a:noFill/>
                  </a:rPr>
                  <a:t> </a:t>
                </a:r>
              </a:p>
            </p:txBody>
          </p:sp>
        </mc:Fallback>
      </mc:AlternateContent>
      <p:sp>
        <p:nvSpPr>
          <p:cNvPr id="3" name="Slide Number Placeholder 2"/>
          <p:cNvSpPr>
            <a:spLocks noGrp="1"/>
          </p:cNvSpPr>
          <p:nvPr>
            <p:ph type="sldNum" sz="quarter" idx="12"/>
          </p:nvPr>
        </p:nvSpPr>
        <p:spPr>
          <a:xfrm>
            <a:off x="9448800" y="6492875"/>
            <a:ext cx="2743200" cy="365125"/>
          </a:xfrm>
        </p:spPr>
        <p:txBody>
          <a:bodyPr/>
          <a:lstStyle/>
          <a:p>
            <a:fld id="{AC02F132-4A8D-4A8C-877D-D9B157A5B0E1}" type="slidenum">
              <a:rPr lang="en-GB" smtClean="0"/>
              <a:t>11</a:t>
            </a:fld>
            <a:endParaRPr lang="en-GB"/>
          </a:p>
        </p:txBody>
      </p:sp>
    </p:spTree>
    <p:extLst>
      <p:ext uri="{BB962C8B-B14F-4D97-AF65-F5344CB8AC3E}">
        <p14:creationId xmlns:p14="http://schemas.microsoft.com/office/powerpoint/2010/main" val="29033394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1026"/>
          <p:cNvSpPr>
            <a:spLocks noChangeArrowheads="1"/>
          </p:cNvSpPr>
          <p:nvPr/>
        </p:nvSpPr>
        <p:spPr bwMode="auto">
          <a:xfrm>
            <a:off x="2325189" y="2010499"/>
            <a:ext cx="8590461" cy="2220278"/>
          </a:xfrm>
          <a:prstGeom prst="foldedCorner">
            <a:avLst>
              <a:gd name="adj" fmla="val 13298"/>
            </a:avLst>
          </a:prstGeom>
          <a:solidFill>
            <a:schemeClr val="accent6">
              <a:lumMod val="20000"/>
              <a:lumOff val="80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MULTI AXIAL LOAD TESTS</a:t>
            </a:r>
          </a:p>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on</a:t>
            </a:r>
          </a:p>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Composite laminate samples</a:t>
            </a:r>
            <a:endParaRPr lang="en-US" sz="40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pic>
        <p:nvPicPr>
          <p:cNvPr id="6" name="Picture 5"/>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Effect>
                      <a14:colorTemperature colorTemp="7043"/>
                    </a14:imgEffect>
                    <a14:imgEffect>
                      <a14:saturation sat="88000"/>
                    </a14:imgEffect>
                    <a14:imgEffect>
                      <a14:brightnessContrast bright="40000" contrast="23000"/>
                    </a14:imgEffect>
                  </a14:imgLayer>
                </a14:imgProps>
              </a:ext>
              <a:ext uri="{28A0092B-C50C-407E-A947-70E740481C1C}">
                <a14:useLocalDpi xmlns:a14="http://schemas.microsoft.com/office/drawing/2010/main" val="0"/>
              </a:ext>
            </a:extLst>
          </a:blip>
          <a:srcRect l="2762" t="27489" r="5937" b="30691"/>
          <a:stretch/>
        </p:blipFill>
        <p:spPr>
          <a:xfrm rot="5400000">
            <a:off x="-2194562" y="2314892"/>
            <a:ext cx="6464265" cy="2220687"/>
          </a:xfrm>
          <a:prstGeom prst="rect">
            <a:avLst/>
          </a:prstGeom>
          <a:ln>
            <a:noFill/>
          </a:ln>
          <a:effectLst>
            <a:softEdge rad="112500"/>
          </a:effectLst>
        </p:spPr>
      </p:pic>
      <p:sp>
        <p:nvSpPr>
          <p:cNvPr id="2" name="Slide Number Placeholder 1"/>
          <p:cNvSpPr>
            <a:spLocks noGrp="1"/>
          </p:cNvSpPr>
          <p:nvPr>
            <p:ph type="sldNum" sz="quarter" idx="12"/>
          </p:nvPr>
        </p:nvSpPr>
        <p:spPr>
          <a:xfrm>
            <a:off x="9448800" y="6474805"/>
            <a:ext cx="2743200" cy="365125"/>
          </a:xfrm>
        </p:spPr>
        <p:txBody>
          <a:bodyPr/>
          <a:lstStyle/>
          <a:p>
            <a:fld id="{AC02F132-4A8D-4A8C-877D-D9B157A5B0E1}" type="slidenum">
              <a:rPr lang="en-GB" smtClean="0"/>
              <a:t>12</a:t>
            </a:fld>
            <a:endParaRPr lang="en-GB"/>
          </a:p>
        </p:txBody>
      </p:sp>
    </p:spTree>
    <p:extLst>
      <p:ext uri="{BB962C8B-B14F-4D97-AF65-F5344CB8AC3E}">
        <p14:creationId xmlns:p14="http://schemas.microsoft.com/office/powerpoint/2010/main" val="609420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324" name="Picture 2092"/>
          <p:cNvPicPr>
            <a:picLocks noChangeAspect="1" noChangeArrowheads="1"/>
          </p:cNvPicPr>
          <p:nvPr/>
        </p:nvPicPr>
        <p:blipFill>
          <a:blip r:embed="rId2" cstate="print">
            <a:extLst>
              <a:ext uri="{28A0092B-C50C-407E-A947-70E740481C1C}">
                <a14:useLocalDpi xmlns:a14="http://schemas.microsoft.com/office/drawing/2010/main" val="0"/>
              </a:ext>
            </a:extLst>
          </a:blip>
          <a:srcRect r="29198"/>
          <a:stretch>
            <a:fillRect/>
          </a:stretch>
        </p:blipFill>
        <p:spPr bwMode="auto">
          <a:xfrm>
            <a:off x="4359927" y="1409658"/>
            <a:ext cx="196850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97326" name="Picture 209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7027" y="1781846"/>
            <a:ext cx="2133600" cy="1646238"/>
          </a:xfrm>
          <a:prstGeom prst="rect">
            <a:avLst/>
          </a:prstGeom>
          <a:noFill/>
          <a:extLst>
            <a:ext uri="{909E8E84-426E-40DD-AFC4-6F175D3DCCD1}">
              <a14:hiddenFill xmlns:a14="http://schemas.microsoft.com/office/drawing/2010/main">
                <a:solidFill>
                  <a:srgbClr val="FFFFFF"/>
                </a:solidFill>
              </a14:hiddenFill>
            </a:ext>
          </a:extLst>
        </p:spPr>
      </p:pic>
      <p:pic>
        <p:nvPicPr>
          <p:cNvPr id="97328" name="Picture 209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21382" y="1434265"/>
            <a:ext cx="3124200" cy="1941513"/>
          </a:xfrm>
          <a:prstGeom prst="rect">
            <a:avLst/>
          </a:prstGeom>
          <a:noFill/>
          <a:extLst>
            <a:ext uri="{909E8E84-426E-40DD-AFC4-6F175D3DCCD1}">
              <a14:hiddenFill xmlns:a14="http://schemas.microsoft.com/office/drawing/2010/main">
                <a:solidFill>
                  <a:srgbClr val="FFFFFF"/>
                </a:solidFill>
              </a14:hiddenFill>
            </a:ext>
          </a:extLst>
        </p:spPr>
      </p:pic>
      <p:sp>
        <p:nvSpPr>
          <p:cNvPr id="97356" name="Rectangle 2124"/>
          <p:cNvSpPr>
            <a:spLocks noChangeArrowheads="1"/>
          </p:cNvSpPr>
          <p:nvPr/>
        </p:nvSpPr>
        <p:spPr bwMode="auto">
          <a:xfrm>
            <a:off x="135647" y="184891"/>
            <a:ext cx="5943600" cy="461665"/>
          </a:xfrm>
          <a:prstGeom prst="rect">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altLang="en-US" sz="2400" dirty="0" smtClean="0">
                <a:solidFill>
                  <a:srgbClr val="000066"/>
                </a:solidFill>
                <a:effectLst>
                  <a:outerShdw blurRad="38100" dist="38100" dir="2700000" algn="tl">
                    <a:srgbClr val="C0C0C0"/>
                  </a:outerShdw>
                </a:effectLst>
                <a:latin typeface="Tempus Sans ITC" panose="04020404030D07020202" pitchFamily="82" charset="0"/>
              </a:rPr>
              <a:t>Multiaxial load: pressure, axial load, torsion</a:t>
            </a:r>
            <a:endParaRPr lang="it-IT" altLang="en-US" sz="2400" dirty="0">
              <a:solidFill>
                <a:srgbClr val="000066"/>
              </a:solidFill>
              <a:effectLst>
                <a:outerShdw blurRad="38100" dist="38100" dir="2700000" algn="tl">
                  <a:srgbClr val="C0C0C0"/>
                </a:outerShdw>
              </a:effectLst>
              <a:latin typeface="Tempus Sans ITC" panose="04020404030D07020202" pitchFamily="82" charset="0"/>
            </a:endParaRPr>
          </a:p>
        </p:txBody>
      </p:sp>
      <p:sp>
        <p:nvSpPr>
          <p:cNvPr id="97357" name="Rectangle 2125"/>
          <p:cNvSpPr>
            <a:spLocks noChangeArrowheads="1"/>
          </p:cNvSpPr>
          <p:nvPr/>
        </p:nvSpPr>
        <p:spPr bwMode="auto">
          <a:xfrm>
            <a:off x="108765" y="3711066"/>
            <a:ext cx="1828800" cy="406400"/>
          </a:xfrm>
          <a:prstGeom prst="rect">
            <a:avLst/>
          </a:prstGeom>
          <a:solidFill>
            <a:schemeClr val="bg1"/>
          </a:solidFill>
          <a:ln w="9525">
            <a:solidFill>
              <a:srgbClr val="333399"/>
            </a:solidFill>
            <a:miter lim="800000"/>
            <a:headEnd/>
            <a:tailEnd/>
          </a:ln>
          <a:effectLst>
            <a:outerShdw dist="107763" dir="13500000" algn="ctr" rotWithShape="0">
              <a:schemeClr val="bg2"/>
            </a:outerShdw>
          </a:effectLst>
        </p:spPr>
        <p:txBody>
          <a:bodyPr>
            <a:spAutoFit/>
          </a:bodyPr>
          <a:lstStyle/>
          <a:p>
            <a:pPr>
              <a:spcBef>
                <a:spcPct val="50000"/>
              </a:spcBef>
            </a:pPr>
            <a:r>
              <a:rPr lang="en-US" altLang="en-US" sz="2000" dirty="0" smtClean="0">
                <a:solidFill>
                  <a:srgbClr val="000066"/>
                </a:solidFill>
                <a:effectLst>
                  <a:outerShdw blurRad="38100" dist="38100" dir="2700000" algn="tl">
                    <a:srgbClr val="C0C0C0"/>
                  </a:outerShdw>
                </a:effectLst>
                <a:latin typeface="Tempus Sans ITC" panose="04020404030D07020202" pitchFamily="82" charset="0"/>
              </a:rPr>
              <a:t>Biaxial load</a:t>
            </a:r>
            <a:endParaRPr lang="it-IT" altLang="en-US" sz="2000" dirty="0">
              <a:solidFill>
                <a:srgbClr val="000066"/>
              </a:solidFill>
              <a:effectLst>
                <a:outerShdw blurRad="38100" dist="38100" dir="2700000" algn="tl">
                  <a:srgbClr val="C0C0C0"/>
                </a:outerShdw>
              </a:effectLst>
              <a:latin typeface="Tempus Sans ITC" panose="04020404030D07020202" pitchFamily="82" charset="0"/>
            </a:endParaRPr>
          </a:p>
        </p:txBody>
      </p:sp>
      <p:grpSp>
        <p:nvGrpSpPr>
          <p:cNvPr id="6" name="Group 5"/>
          <p:cNvGrpSpPr/>
          <p:nvPr/>
        </p:nvGrpSpPr>
        <p:grpSpPr>
          <a:xfrm>
            <a:off x="2829437" y="3577779"/>
            <a:ext cx="1600200" cy="1447800"/>
            <a:chOff x="3390900" y="3257015"/>
            <a:chExt cx="1600200" cy="1447800"/>
          </a:xfrm>
        </p:grpSpPr>
        <p:sp>
          <p:nvSpPr>
            <p:cNvPr id="97365" name="Rectangle 2133" descr="Diagonali larghe verso l'alto"/>
            <p:cNvSpPr>
              <a:spLocks noChangeArrowheads="1"/>
            </p:cNvSpPr>
            <p:nvPr/>
          </p:nvSpPr>
          <p:spPr bwMode="auto">
            <a:xfrm>
              <a:off x="3848100" y="3714215"/>
              <a:ext cx="609600" cy="609600"/>
            </a:xfrm>
            <a:prstGeom prst="rect">
              <a:avLst/>
            </a:prstGeom>
            <a:pattFill prst="wdUpDiag">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367" name="Line 2135"/>
            <p:cNvSpPr>
              <a:spLocks noChangeShapeType="1"/>
            </p:cNvSpPr>
            <p:nvPr/>
          </p:nvSpPr>
          <p:spPr bwMode="auto">
            <a:xfrm flipV="1">
              <a:off x="4152900" y="3333215"/>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68" name="Line 2136"/>
            <p:cNvSpPr>
              <a:spLocks noChangeShapeType="1"/>
            </p:cNvSpPr>
            <p:nvPr/>
          </p:nvSpPr>
          <p:spPr bwMode="auto">
            <a:xfrm flipV="1">
              <a:off x="4152900" y="4323815"/>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69" name="Rectangle 2137"/>
            <p:cNvSpPr>
              <a:spLocks noChangeArrowheads="1"/>
            </p:cNvSpPr>
            <p:nvPr/>
          </p:nvSpPr>
          <p:spPr bwMode="auto">
            <a:xfrm>
              <a:off x="4152900" y="44000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a</a:t>
              </a:r>
              <a:endParaRPr lang="en-US" altLang="en-US" sz="1400" baseline="-25000">
                <a:latin typeface="Tempus Sans ITC" panose="04020404030D07020202" pitchFamily="82" charset="0"/>
                <a:cs typeface="Arial" panose="020B0604020202020204" pitchFamily="34" charset="0"/>
              </a:endParaRPr>
            </a:p>
          </p:txBody>
        </p:sp>
        <p:sp>
          <p:nvSpPr>
            <p:cNvPr id="97374" name="Line 2142"/>
            <p:cNvSpPr>
              <a:spLocks noChangeShapeType="1"/>
            </p:cNvSpPr>
            <p:nvPr/>
          </p:nvSpPr>
          <p:spPr bwMode="auto">
            <a:xfrm flipV="1">
              <a:off x="4533900" y="4019015"/>
              <a:ext cx="3810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75" name="Line 2143"/>
            <p:cNvSpPr>
              <a:spLocks noChangeShapeType="1"/>
            </p:cNvSpPr>
            <p:nvPr/>
          </p:nvSpPr>
          <p:spPr bwMode="auto">
            <a:xfrm flipV="1">
              <a:off x="3390900" y="4019015"/>
              <a:ext cx="381000" cy="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79" name="Rectangle 2147"/>
            <p:cNvSpPr>
              <a:spLocks noChangeArrowheads="1"/>
            </p:cNvSpPr>
            <p:nvPr/>
          </p:nvSpPr>
          <p:spPr bwMode="auto">
            <a:xfrm>
              <a:off x="3771900" y="32570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a</a:t>
              </a:r>
              <a:endParaRPr lang="en-US" altLang="en-US" sz="1400" baseline="-25000">
                <a:latin typeface="Tempus Sans ITC" panose="04020404030D07020202" pitchFamily="82" charset="0"/>
                <a:cs typeface="Arial" panose="020B0604020202020204" pitchFamily="34" charset="0"/>
              </a:endParaRPr>
            </a:p>
          </p:txBody>
        </p:sp>
        <p:sp>
          <p:nvSpPr>
            <p:cNvPr id="97380" name="Rectangle 2148"/>
            <p:cNvSpPr>
              <a:spLocks noChangeArrowheads="1"/>
            </p:cNvSpPr>
            <p:nvPr/>
          </p:nvSpPr>
          <p:spPr bwMode="auto">
            <a:xfrm>
              <a:off x="4533900" y="40190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h</a:t>
              </a:r>
              <a:endParaRPr lang="en-US" altLang="en-US" sz="1400" baseline="-25000">
                <a:latin typeface="Tempus Sans ITC" panose="04020404030D07020202" pitchFamily="82" charset="0"/>
                <a:cs typeface="Arial" panose="020B0604020202020204" pitchFamily="34" charset="0"/>
              </a:endParaRPr>
            </a:p>
          </p:txBody>
        </p:sp>
        <p:sp>
          <p:nvSpPr>
            <p:cNvPr id="97381" name="Rectangle 2149"/>
            <p:cNvSpPr>
              <a:spLocks noChangeArrowheads="1"/>
            </p:cNvSpPr>
            <p:nvPr/>
          </p:nvSpPr>
          <p:spPr bwMode="auto">
            <a:xfrm>
              <a:off x="3467100" y="37142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h</a:t>
              </a:r>
              <a:endParaRPr lang="en-US" altLang="en-US" sz="1400" baseline="-25000">
                <a:latin typeface="Tempus Sans ITC" panose="04020404030D07020202" pitchFamily="82" charset="0"/>
                <a:cs typeface="Arial" panose="020B0604020202020204" pitchFamily="34" charset="0"/>
              </a:endParaRPr>
            </a:p>
          </p:txBody>
        </p:sp>
      </p:grpSp>
      <p:grpSp>
        <p:nvGrpSpPr>
          <p:cNvPr id="7" name="Group 6"/>
          <p:cNvGrpSpPr/>
          <p:nvPr/>
        </p:nvGrpSpPr>
        <p:grpSpPr>
          <a:xfrm>
            <a:off x="6938027" y="3459278"/>
            <a:ext cx="1524000" cy="1676400"/>
            <a:chOff x="6210300" y="3104615"/>
            <a:chExt cx="1524000" cy="1676400"/>
          </a:xfrm>
        </p:grpSpPr>
        <p:sp>
          <p:nvSpPr>
            <p:cNvPr id="97382" name="Rectangle 2150" descr="Diagonali larghe verso l'alto"/>
            <p:cNvSpPr>
              <a:spLocks noChangeArrowheads="1"/>
            </p:cNvSpPr>
            <p:nvPr/>
          </p:nvSpPr>
          <p:spPr bwMode="auto">
            <a:xfrm>
              <a:off x="6591300" y="3714215"/>
              <a:ext cx="609600" cy="609600"/>
            </a:xfrm>
            <a:prstGeom prst="rect">
              <a:avLst/>
            </a:prstGeom>
            <a:pattFill prst="wdUpDiag">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383" name="Line 2151"/>
            <p:cNvSpPr>
              <a:spLocks noChangeShapeType="1"/>
            </p:cNvSpPr>
            <p:nvPr/>
          </p:nvSpPr>
          <p:spPr bwMode="auto">
            <a:xfrm flipV="1">
              <a:off x="6743700" y="3638015"/>
              <a:ext cx="4572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84" name="Line 2152"/>
            <p:cNvSpPr>
              <a:spLocks noChangeShapeType="1"/>
            </p:cNvSpPr>
            <p:nvPr/>
          </p:nvSpPr>
          <p:spPr bwMode="auto">
            <a:xfrm flipV="1">
              <a:off x="6896100" y="3180815"/>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85" name="Line 2153"/>
            <p:cNvSpPr>
              <a:spLocks noChangeShapeType="1"/>
            </p:cNvSpPr>
            <p:nvPr/>
          </p:nvSpPr>
          <p:spPr bwMode="auto">
            <a:xfrm flipV="1">
              <a:off x="6896100" y="4400015"/>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86" name="Rectangle 2154"/>
            <p:cNvSpPr>
              <a:spLocks noChangeArrowheads="1"/>
            </p:cNvSpPr>
            <p:nvPr/>
          </p:nvSpPr>
          <p:spPr bwMode="auto">
            <a:xfrm>
              <a:off x="6896100" y="44000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a</a:t>
              </a:r>
              <a:endParaRPr lang="en-US" altLang="en-US" sz="1400" baseline="-25000">
                <a:latin typeface="Tempus Sans ITC" panose="04020404030D07020202" pitchFamily="82" charset="0"/>
                <a:cs typeface="Arial" panose="020B0604020202020204" pitchFamily="34" charset="0"/>
              </a:endParaRPr>
            </a:p>
          </p:txBody>
        </p:sp>
        <p:sp>
          <p:nvSpPr>
            <p:cNvPr id="97387" name="Rectangle 2155"/>
            <p:cNvSpPr>
              <a:spLocks noChangeArrowheads="1"/>
            </p:cNvSpPr>
            <p:nvPr/>
          </p:nvSpPr>
          <p:spPr bwMode="auto">
            <a:xfrm>
              <a:off x="6210300" y="41714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88" name="Line 2156"/>
            <p:cNvSpPr>
              <a:spLocks noChangeShapeType="1"/>
            </p:cNvSpPr>
            <p:nvPr/>
          </p:nvSpPr>
          <p:spPr bwMode="auto">
            <a:xfrm flipV="1">
              <a:off x="7353300" y="3790415"/>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89" name="Line 2157"/>
            <p:cNvSpPr>
              <a:spLocks noChangeShapeType="1"/>
            </p:cNvSpPr>
            <p:nvPr/>
          </p:nvSpPr>
          <p:spPr bwMode="auto">
            <a:xfrm flipH="1" flipV="1">
              <a:off x="6667500" y="4400015"/>
              <a:ext cx="4572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90" name="Line 2158"/>
            <p:cNvSpPr>
              <a:spLocks noChangeShapeType="1"/>
            </p:cNvSpPr>
            <p:nvPr/>
          </p:nvSpPr>
          <p:spPr bwMode="auto">
            <a:xfrm flipV="1">
              <a:off x="6438900" y="3866615"/>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93" name="Rectangle 2161"/>
            <p:cNvSpPr>
              <a:spLocks noChangeArrowheads="1"/>
            </p:cNvSpPr>
            <p:nvPr/>
          </p:nvSpPr>
          <p:spPr bwMode="auto">
            <a:xfrm>
              <a:off x="7353300" y="36380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94" name="Rectangle 2162"/>
            <p:cNvSpPr>
              <a:spLocks noChangeArrowheads="1"/>
            </p:cNvSpPr>
            <p:nvPr/>
          </p:nvSpPr>
          <p:spPr bwMode="auto">
            <a:xfrm>
              <a:off x="7124700" y="34094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95" name="Rectangle 2163"/>
            <p:cNvSpPr>
              <a:spLocks noChangeArrowheads="1"/>
            </p:cNvSpPr>
            <p:nvPr/>
          </p:nvSpPr>
          <p:spPr bwMode="auto">
            <a:xfrm>
              <a:off x="6438900" y="43238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96" name="Rectangle 2164"/>
            <p:cNvSpPr>
              <a:spLocks noChangeArrowheads="1"/>
            </p:cNvSpPr>
            <p:nvPr/>
          </p:nvSpPr>
          <p:spPr bwMode="auto">
            <a:xfrm>
              <a:off x="6515100" y="31046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a</a:t>
              </a:r>
              <a:endParaRPr lang="en-US" altLang="en-US" sz="1400" baseline="-25000">
                <a:latin typeface="Tempus Sans ITC" panose="04020404030D07020202" pitchFamily="82" charset="0"/>
                <a:cs typeface="Arial" panose="020B0604020202020204" pitchFamily="34" charset="0"/>
              </a:endParaRPr>
            </a:p>
          </p:txBody>
        </p:sp>
      </p:grpSp>
      <p:grpSp>
        <p:nvGrpSpPr>
          <p:cNvPr id="8" name="Group 7"/>
          <p:cNvGrpSpPr/>
          <p:nvPr/>
        </p:nvGrpSpPr>
        <p:grpSpPr>
          <a:xfrm>
            <a:off x="10102057" y="3760213"/>
            <a:ext cx="1981200" cy="1219200"/>
            <a:chOff x="8801100" y="3409415"/>
            <a:chExt cx="1981200" cy="1219200"/>
          </a:xfrm>
        </p:grpSpPr>
        <p:sp>
          <p:nvSpPr>
            <p:cNvPr id="97399" name="Rectangle 2167" descr="Diagonali larghe verso l'alto"/>
            <p:cNvSpPr>
              <a:spLocks noChangeArrowheads="1"/>
            </p:cNvSpPr>
            <p:nvPr/>
          </p:nvSpPr>
          <p:spPr bwMode="auto">
            <a:xfrm>
              <a:off x="9486900" y="3714215"/>
              <a:ext cx="609600" cy="609600"/>
            </a:xfrm>
            <a:prstGeom prst="rect">
              <a:avLst/>
            </a:prstGeom>
            <a:pattFill prst="wdUpDiag">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400" name="Line 2168"/>
            <p:cNvSpPr>
              <a:spLocks noChangeShapeType="1"/>
            </p:cNvSpPr>
            <p:nvPr/>
          </p:nvSpPr>
          <p:spPr bwMode="auto">
            <a:xfrm flipV="1">
              <a:off x="9639300" y="3638015"/>
              <a:ext cx="4572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04" name="Rectangle 2172"/>
            <p:cNvSpPr>
              <a:spLocks noChangeArrowheads="1"/>
            </p:cNvSpPr>
            <p:nvPr/>
          </p:nvSpPr>
          <p:spPr bwMode="auto">
            <a:xfrm>
              <a:off x="9105900" y="41714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405" name="Line 2173"/>
            <p:cNvSpPr>
              <a:spLocks noChangeShapeType="1"/>
            </p:cNvSpPr>
            <p:nvPr/>
          </p:nvSpPr>
          <p:spPr bwMode="auto">
            <a:xfrm flipV="1">
              <a:off x="10248900" y="3790415"/>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06" name="Line 2174"/>
            <p:cNvSpPr>
              <a:spLocks noChangeShapeType="1"/>
            </p:cNvSpPr>
            <p:nvPr/>
          </p:nvSpPr>
          <p:spPr bwMode="auto">
            <a:xfrm flipH="1" flipV="1">
              <a:off x="9563100" y="4400015"/>
              <a:ext cx="4572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07" name="Line 2175"/>
            <p:cNvSpPr>
              <a:spLocks noChangeShapeType="1"/>
            </p:cNvSpPr>
            <p:nvPr/>
          </p:nvSpPr>
          <p:spPr bwMode="auto">
            <a:xfrm flipV="1">
              <a:off x="9334500" y="3866615"/>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08" name="Line 2176"/>
            <p:cNvSpPr>
              <a:spLocks noChangeShapeType="1"/>
            </p:cNvSpPr>
            <p:nvPr/>
          </p:nvSpPr>
          <p:spPr bwMode="auto">
            <a:xfrm flipV="1">
              <a:off x="10325100" y="4019015"/>
              <a:ext cx="3810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09" name="Line 2177"/>
            <p:cNvSpPr>
              <a:spLocks noChangeShapeType="1"/>
            </p:cNvSpPr>
            <p:nvPr/>
          </p:nvSpPr>
          <p:spPr bwMode="auto">
            <a:xfrm flipV="1">
              <a:off x="8801100" y="4019015"/>
              <a:ext cx="381000" cy="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10" name="Rectangle 2178"/>
            <p:cNvSpPr>
              <a:spLocks noChangeArrowheads="1"/>
            </p:cNvSpPr>
            <p:nvPr/>
          </p:nvSpPr>
          <p:spPr bwMode="auto">
            <a:xfrm>
              <a:off x="10248900" y="36380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411" name="Rectangle 2179"/>
            <p:cNvSpPr>
              <a:spLocks noChangeArrowheads="1"/>
            </p:cNvSpPr>
            <p:nvPr/>
          </p:nvSpPr>
          <p:spPr bwMode="auto">
            <a:xfrm>
              <a:off x="10020300" y="34094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412" name="Rectangle 2180"/>
            <p:cNvSpPr>
              <a:spLocks noChangeArrowheads="1"/>
            </p:cNvSpPr>
            <p:nvPr/>
          </p:nvSpPr>
          <p:spPr bwMode="auto">
            <a:xfrm>
              <a:off x="9334500" y="4323815"/>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414" name="Rectangle 2182"/>
            <p:cNvSpPr>
              <a:spLocks noChangeArrowheads="1"/>
            </p:cNvSpPr>
            <p:nvPr/>
          </p:nvSpPr>
          <p:spPr bwMode="auto">
            <a:xfrm>
              <a:off x="10325100" y="39428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h</a:t>
              </a:r>
              <a:endParaRPr lang="en-US" altLang="en-US" sz="1400" baseline="-25000">
                <a:latin typeface="Tempus Sans ITC" panose="04020404030D07020202" pitchFamily="82" charset="0"/>
                <a:cs typeface="Arial" panose="020B0604020202020204" pitchFamily="34" charset="0"/>
              </a:endParaRPr>
            </a:p>
          </p:txBody>
        </p:sp>
        <p:sp>
          <p:nvSpPr>
            <p:cNvPr id="97415" name="Rectangle 2183"/>
            <p:cNvSpPr>
              <a:spLocks noChangeArrowheads="1"/>
            </p:cNvSpPr>
            <p:nvPr/>
          </p:nvSpPr>
          <p:spPr bwMode="auto">
            <a:xfrm>
              <a:off x="8877300" y="3714215"/>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h</a:t>
              </a:r>
              <a:endParaRPr lang="en-US" altLang="en-US" sz="1400" baseline="-25000">
                <a:latin typeface="Tempus Sans ITC" panose="04020404030D07020202" pitchFamily="82" charset="0"/>
                <a:cs typeface="Arial" panose="020B0604020202020204" pitchFamily="34" charset="0"/>
              </a:endParaRPr>
            </a:p>
          </p:txBody>
        </p:sp>
      </p:grpSp>
      <p:grpSp>
        <p:nvGrpSpPr>
          <p:cNvPr id="2" name="Group 1"/>
          <p:cNvGrpSpPr/>
          <p:nvPr/>
        </p:nvGrpSpPr>
        <p:grpSpPr>
          <a:xfrm>
            <a:off x="250992" y="1122905"/>
            <a:ext cx="3048000" cy="2438400"/>
            <a:chOff x="1027648" y="712251"/>
            <a:chExt cx="3048000" cy="2438400"/>
          </a:xfrm>
        </p:grpSpPr>
        <p:sp>
          <p:nvSpPr>
            <p:cNvPr id="97422" name="AutoShape 2190" descr="Diagonali scure verso l'alto"/>
            <p:cNvSpPr>
              <a:spLocks noChangeArrowheads="1"/>
            </p:cNvSpPr>
            <p:nvPr/>
          </p:nvSpPr>
          <p:spPr bwMode="auto">
            <a:xfrm>
              <a:off x="1180048" y="1245651"/>
              <a:ext cx="457200" cy="1600200"/>
            </a:xfrm>
            <a:prstGeom prst="can">
              <a:avLst>
                <a:gd name="adj" fmla="val 52079"/>
              </a:avLst>
            </a:prstGeom>
            <a:pattFill prst="dkUpDiag">
              <a:fgClr>
                <a:schemeClr val="accent2"/>
              </a:fgClr>
              <a:bgClr>
                <a:srgbClr val="FFFFFF"/>
              </a:bgClr>
            </a:patt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293" name="Text Box 2061"/>
            <p:cNvSpPr txBox="1">
              <a:spLocks noChangeArrowheads="1"/>
            </p:cNvSpPr>
            <p:nvPr/>
          </p:nvSpPr>
          <p:spPr bwMode="auto">
            <a:xfrm>
              <a:off x="1713448" y="712251"/>
              <a:ext cx="228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200">
                  <a:latin typeface="Symbol" panose="05050102010706020507" pitchFamily="18" charset="2"/>
                </a:rPr>
                <a:t>a</a:t>
              </a:r>
            </a:p>
          </p:txBody>
        </p:sp>
        <p:sp>
          <p:nvSpPr>
            <p:cNvPr id="97339" name="Rectangle 2107" descr="Diagonali larghe verso l'alto"/>
            <p:cNvSpPr>
              <a:spLocks noChangeArrowheads="1"/>
            </p:cNvSpPr>
            <p:nvPr/>
          </p:nvSpPr>
          <p:spPr bwMode="auto">
            <a:xfrm>
              <a:off x="2780248" y="1855251"/>
              <a:ext cx="609600" cy="609600"/>
            </a:xfrm>
            <a:prstGeom prst="rect">
              <a:avLst/>
            </a:prstGeom>
            <a:pattFill prst="wdUpDiag">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97340" name="Line 2108"/>
            <p:cNvSpPr>
              <a:spLocks noChangeShapeType="1"/>
            </p:cNvSpPr>
            <p:nvPr/>
          </p:nvSpPr>
          <p:spPr bwMode="auto">
            <a:xfrm flipV="1">
              <a:off x="2932648" y="1779051"/>
              <a:ext cx="4572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41" name="Line 2109"/>
            <p:cNvSpPr>
              <a:spLocks noChangeShapeType="1"/>
            </p:cNvSpPr>
            <p:nvPr/>
          </p:nvSpPr>
          <p:spPr bwMode="auto">
            <a:xfrm flipV="1">
              <a:off x="3085048" y="1321851"/>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42" name="Line 2110"/>
            <p:cNvSpPr>
              <a:spLocks noChangeShapeType="1"/>
            </p:cNvSpPr>
            <p:nvPr/>
          </p:nvSpPr>
          <p:spPr bwMode="auto">
            <a:xfrm flipV="1">
              <a:off x="3085048" y="2617251"/>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44" name="Rectangle 2112"/>
            <p:cNvSpPr>
              <a:spLocks noChangeArrowheads="1"/>
            </p:cNvSpPr>
            <p:nvPr/>
          </p:nvSpPr>
          <p:spPr bwMode="auto">
            <a:xfrm>
              <a:off x="3085048" y="2693451"/>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a</a:t>
              </a:r>
              <a:endParaRPr lang="en-US" altLang="en-US" sz="1400" baseline="-25000">
                <a:latin typeface="Tempus Sans ITC" panose="04020404030D07020202" pitchFamily="82" charset="0"/>
                <a:cs typeface="Arial" panose="020B0604020202020204" pitchFamily="34" charset="0"/>
              </a:endParaRPr>
            </a:p>
          </p:txBody>
        </p:sp>
        <p:sp>
          <p:nvSpPr>
            <p:cNvPr id="97346" name="Rectangle 2114"/>
            <p:cNvSpPr>
              <a:spLocks noChangeArrowheads="1"/>
            </p:cNvSpPr>
            <p:nvPr/>
          </p:nvSpPr>
          <p:spPr bwMode="auto">
            <a:xfrm>
              <a:off x="2399248" y="2312451"/>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47" name="Line 2115"/>
            <p:cNvSpPr>
              <a:spLocks noChangeShapeType="1"/>
            </p:cNvSpPr>
            <p:nvPr/>
          </p:nvSpPr>
          <p:spPr bwMode="auto">
            <a:xfrm flipV="1">
              <a:off x="3542248" y="1931451"/>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48" name="Line 2116"/>
            <p:cNvSpPr>
              <a:spLocks noChangeShapeType="1"/>
            </p:cNvSpPr>
            <p:nvPr/>
          </p:nvSpPr>
          <p:spPr bwMode="auto">
            <a:xfrm flipH="1" flipV="1">
              <a:off x="2856448" y="2541051"/>
              <a:ext cx="4572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49" name="Line 2117"/>
            <p:cNvSpPr>
              <a:spLocks noChangeShapeType="1"/>
            </p:cNvSpPr>
            <p:nvPr/>
          </p:nvSpPr>
          <p:spPr bwMode="auto">
            <a:xfrm flipV="1">
              <a:off x="2627848" y="2007651"/>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50" name="Line 2118"/>
            <p:cNvSpPr>
              <a:spLocks noChangeShapeType="1"/>
            </p:cNvSpPr>
            <p:nvPr/>
          </p:nvSpPr>
          <p:spPr bwMode="auto">
            <a:xfrm flipV="1">
              <a:off x="3618448" y="2160051"/>
              <a:ext cx="3810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51" name="Line 2119"/>
            <p:cNvSpPr>
              <a:spLocks noChangeShapeType="1"/>
            </p:cNvSpPr>
            <p:nvPr/>
          </p:nvSpPr>
          <p:spPr bwMode="auto">
            <a:xfrm flipV="1">
              <a:off x="2094448" y="2160051"/>
              <a:ext cx="381000" cy="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289" name="Line 2057"/>
            <p:cNvSpPr>
              <a:spLocks noChangeAspect="1" noChangeShapeType="1"/>
            </p:cNvSpPr>
            <p:nvPr/>
          </p:nvSpPr>
          <p:spPr bwMode="auto">
            <a:xfrm>
              <a:off x="1408648" y="712251"/>
              <a:ext cx="0" cy="243840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423" name="Group 2191"/>
            <p:cNvGrpSpPr>
              <a:grpSpLocks/>
            </p:cNvGrpSpPr>
            <p:nvPr/>
          </p:nvGrpSpPr>
          <p:grpSpPr bwMode="auto">
            <a:xfrm>
              <a:off x="1027648" y="869415"/>
              <a:ext cx="1219200" cy="1595437"/>
              <a:chOff x="96" y="195"/>
              <a:chExt cx="768" cy="1005"/>
            </a:xfrm>
          </p:grpSpPr>
          <p:sp>
            <p:nvSpPr>
              <p:cNvPr id="97290" name="Line 2058"/>
              <p:cNvSpPr>
                <a:spLocks noChangeAspect="1" noChangeShapeType="1"/>
              </p:cNvSpPr>
              <p:nvPr/>
            </p:nvSpPr>
            <p:spPr bwMode="auto">
              <a:xfrm flipV="1">
                <a:off x="96" y="432"/>
                <a:ext cx="768" cy="768"/>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291" name="Arc 2059"/>
              <p:cNvSpPr>
                <a:spLocks noChangeAspect="1"/>
              </p:cNvSpPr>
              <p:nvPr/>
            </p:nvSpPr>
            <p:spPr bwMode="auto">
              <a:xfrm>
                <a:off x="340" y="195"/>
                <a:ext cx="479" cy="384"/>
              </a:xfrm>
              <a:custGeom>
                <a:avLst/>
                <a:gdLst>
                  <a:gd name="G0" fmla="+- 355 0 0"/>
                  <a:gd name="G1" fmla="+- 21600 0 0"/>
                  <a:gd name="G2" fmla="+- 21600 0 0"/>
                  <a:gd name="T0" fmla="*/ 0 w 21027"/>
                  <a:gd name="T1" fmla="*/ 3 h 21600"/>
                  <a:gd name="T2" fmla="*/ 21027 w 21027"/>
                  <a:gd name="T3" fmla="*/ 15337 h 21600"/>
                  <a:gd name="T4" fmla="*/ 355 w 21027"/>
                  <a:gd name="T5" fmla="*/ 21600 h 21600"/>
                </a:gdLst>
                <a:ahLst/>
                <a:cxnLst>
                  <a:cxn ang="0">
                    <a:pos x="T0" y="T1"/>
                  </a:cxn>
                  <a:cxn ang="0">
                    <a:pos x="T2" y="T3"/>
                  </a:cxn>
                  <a:cxn ang="0">
                    <a:pos x="T4" y="T5"/>
                  </a:cxn>
                </a:cxnLst>
                <a:rect l="0" t="0" r="r" b="b"/>
                <a:pathLst>
                  <a:path w="21027" h="21600" fill="none" extrusionOk="0">
                    <a:moveTo>
                      <a:pt x="-1" y="2"/>
                    </a:moveTo>
                    <a:cubicBezTo>
                      <a:pt x="118" y="0"/>
                      <a:pt x="236" y="0"/>
                      <a:pt x="355" y="0"/>
                    </a:cubicBezTo>
                    <a:cubicBezTo>
                      <a:pt x="9871" y="0"/>
                      <a:pt x="18267" y="6228"/>
                      <a:pt x="21027" y="15336"/>
                    </a:cubicBezTo>
                  </a:path>
                  <a:path w="21027" h="21600" stroke="0" extrusionOk="0">
                    <a:moveTo>
                      <a:pt x="-1" y="2"/>
                    </a:moveTo>
                    <a:cubicBezTo>
                      <a:pt x="118" y="0"/>
                      <a:pt x="236" y="0"/>
                      <a:pt x="355" y="0"/>
                    </a:cubicBezTo>
                    <a:cubicBezTo>
                      <a:pt x="9871" y="0"/>
                      <a:pt x="18267" y="6228"/>
                      <a:pt x="21027" y="15336"/>
                    </a:cubicBezTo>
                    <a:lnTo>
                      <a:pt x="355" y="21600"/>
                    </a:lnTo>
                    <a:close/>
                  </a:path>
                </a:pathLst>
              </a:custGeom>
              <a:noFill/>
              <a:ln w="6350">
                <a:solidFill>
                  <a:schemeClr val="tx1"/>
                </a:solidFill>
                <a:round/>
                <a:headEnd type="arrow"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354" name="Rectangle 2122"/>
              <p:cNvSpPr>
                <a:spLocks noChangeArrowheads="1"/>
              </p:cNvSpPr>
              <p:nvPr/>
            </p:nvSpPr>
            <p:spPr bwMode="auto">
              <a:xfrm>
                <a:off x="288" y="912"/>
                <a:ext cx="96" cy="9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7358" name="Rectangle 2126"/>
            <p:cNvSpPr>
              <a:spLocks noChangeArrowheads="1"/>
            </p:cNvSpPr>
            <p:nvPr/>
          </p:nvSpPr>
          <p:spPr bwMode="auto">
            <a:xfrm>
              <a:off x="3542248" y="1779051"/>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59" name="Rectangle 2127"/>
            <p:cNvSpPr>
              <a:spLocks noChangeArrowheads="1"/>
            </p:cNvSpPr>
            <p:nvPr/>
          </p:nvSpPr>
          <p:spPr bwMode="auto">
            <a:xfrm>
              <a:off x="3313648" y="1550451"/>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60" name="Rectangle 2128"/>
            <p:cNvSpPr>
              <a:spLocks noChangeArrowheads="1"/>
            </p:cNvSpPr>
            <p:nvPr/>
          </p:nvSpPr>
          <p:spPr bwMode="auto">
            <a:xfrm>
              <a:off x="2627848" y="2464851"/>
              <a:ext cx="381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endParaRPr lang="en-US" altLang="en-US" sz="1400">
                <a:latin typeface="Tempus Sans ITC" panose="04020404030D07020202" pitchFamily="82" charset="0"/>
                <a:cs typeface="Arial" panose="020B0604020202020204" pitchFamily="34" charset="0"/>
              </a:endParaRPr>
            </a:p>
          </p:txBody>
        </p:sp>
        <p:sp>
          <p:nvSpPr>
            <p:cNvPr id="97361" name="Rectangle 2129"/>
            <p:cNvSpPr>
              <a:spLocks noChangeArrowheads="1"/>
            </p:cNvSpPr>
            <p:nvPr/>
          </p:nvSpPr>
          <p:spPr bwMode="auto">
            <a:xfrm>
              <a:off x="2704048" y="1245651"/>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a</a:t>
              </a:r>
              <a:endParaRPr lang="en-US" altLang="en-US" sz="1400" baseline="-25000">
                <a:latin typeface="Tempus Sans ITC" panose="04020404030D07020202" pitchFamily="82" charset="0"/>
                <a:cs typeface="Arial" panose="020B0604020202020204" pitchFamily="34" charset="0"/>
              </a:endParaRPr>
            </a:p>
          </p:txBody>
        </p:sp>
        <p:sp>
          <p:nvSpPr>
            <p:cNvPr id="97362" name="Rectangle 2130"/>
            <p:cNvSpPr>
              <a:spLocks noChangeArrowheads="1"/>
            </p:cNvSpPr>
            <p:nvPr/>
          </p:nvSpPr>
          <p:spPr bwMode="auto">
            <a:xfrm>
              <a:off x="3618448" y="2083851"/>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h</a:t>
              </a:r>
              <a:endParaRPr lang="en-US" altLang="en-US" sz="1400" baseline="-25000">
                <a:latin typeface="Tempus Sans ITC" panose="04020404030D07020202" pitchFamily="82" charset="0"/>
                <a:cs typeface="Arial" panose="020B0604020202020204" pitchFamily="34" charset="0"/>
              </a:endParaRPr>
            </a:p>
          </p:txBody>
        </p:sp>
        <p:sp>
          <p:nvSpPr>
            <p:cNvPr id="97364" name="Rectangle 2132"/>
            <p:cNvSpPr>
              <a:spLocks noChangeArrowheads="1"/>
            </p:cNvSpPr>
            <p:nvPr/>
          </p:nvSpPr>
          <p:spPr bwMode="auto">
            <a:xfrm>
              <a:off x="2170648" y="1855251"/>
              <a:ext cx="457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a:latin typeface="Tempus Sans ITC" panose="04020404030D07020202" pitchFamily="82" charset="0"/>
                  <a:cs typeface="Arial" panose="020B0604020202020204" pitchFamily="34" charset="0"/>
                  <a:sym typeface="Symbol" panose="05050102010706020507" pitchFamily="18" charset="2"/>
                </a:rPr>
                <a:t></a:t>
              </a:r>
              <a:r>
                <a:rPr lang="en-GB" altLang="en-US" sz="1400" baseline="-25000">
                  <a:latin typeface="Tempus Sans ITC" panose="04020404030D07020202" pitchFamily="82" charset="0"/>
                  <a:cs typeface="Arial" panose="020B0604020202020204" pitchFamily="34" charset="0"/>
                </a:rPr>
                <a:t>h</a:t>
              </a:r>
              <a:endParaRPr lang="en-US" altLang="en-US" sz="1400" baseline="-25000">
                <a:latin typeface="Tempus Sans ITC" panose="04020404030D07020202" pitchFamily="82" charset="0"/>
                <a:cs typeface="Arial" panose="020B0604020202020204" pitchFamily="34" charset="0"/>
              </a:endParaRPr>
            </a:p>
          </p:txBody>
        </p:sp>
        <p:sp>
          <p:nvSpPr>
            <p:cNvPr id="97419" name="Freeform 2187"/>
            <p:cNvSpPr>
              <a:spLocks/>
            </p:cNvSpPr>
            <p:nvPr/>
          </p:nvSpPr>
          <p:spPr bwMode="auto">
            <a:xfrm>
              <a:off x="1484848" y="1677451"/>
              <a:ext cx="1295400" cy="482600"/>
            </a:xfrm>
            <a:custGeom>
              <a:avLst/>
              <a:gdLst>
                <a:gd name="T0" fmla="*/ 0 w 816"/>
                <a:gd name="T1" fmla="*/ 304 h 304"/>
                <a:gd name="T2" fmla="*/ 336 w 816"/>
                <a:gd name="T3" fmla="*/ 208 h 304"/>
                <a:gd name="T4" fmla="*/ 576 w 816"/>
                <a:gd name="T5" fmla="*/ 16 h 304"/>
                <a:gd name="T6" fmla="*/ 816 w 816"/>
                <a:gd name="T7" fmla="*/ 112 h 304"/>
              </a:gdLst>
              <a:ahLst/>
              <a:cxnLst>
                <a:cxn ang="0">
                  <a:pos x="T0" y="T1"/>
                </a:cxn>
                <a:cxn ang="0">
                  <a:pos x="T2" y="T3"/>
                </a:cxn>
                <a:cxn ang="0">
                  <a:pos x="T4" y="T5"/>
                </a:cxn>
                <a:cxn ang="0">
                  <a:pos x="T6" y="T7"/>
                </a:cxn>
              </a:cxnLst>
              <a:rect l="0" t="0" r="r" b="b"/>
              <a:pathLst>
                <a:path w="816" h="304">
                  <a:moveTo>
                    <a:pt x="0" y="304"/>
                  </a:moveTo>
                  <a:cubicBezTo>
                    <a:pt x="120" y="280"/>
                    <a:pt x="240" y="256"/>
                    <a:pt x="336" y="208"/>
                  </a:cubicBezTo>
                  <a:cubicBezTo>
                    <a:pt x="432" y="160"/>
                    <a:pt x="496" y="32"/>
                    <a:pt x="576" y="16"/>
                  </a:cubicBezTo>
                  <a:cubicBezTo>
                    <a:pt x="656" y="0"/>
                    <a:pt x="736" y="56"/>
                    <a:pt x="816" y="112"/>
                  </a:cubicBezTo>
                </a:path>
              </a:pathLst>
            </a:custGeom>
            <a:noFill/>
            <a:ln w="9525" cap="flat">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7420" name="Rectangle 2188"/>
          <p:cNvSpPr>
            <a:spLocks noChangeArrowheads="1"/>
          </p:cNvSpPr>
          <p:nvPr/>
        </p:nvSpPr>
        <p:spPr bwMode="auto">
          <a:xfrm>
            <a:off x="7340033" y="1396215"/>
            <a:ext cx="205216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smtClean="0">
                <a:solidFill>
                  <a:srgbClr val="000066"/>
                </a:solidFill>
                <a:latin typeface="Tempus Sans ITC" panose="04020404030D07020202" pitchFamily="82" charset="0"/>
              </a:rPr>
              <a:t>Failure envelope surface</a:t>
            </a:r>
            <a:endParaRPr lang="it-IT" altLang="en-US" sz="1400" b="1" dirty="0">
              <a:solidFill>
                <a:srgbClr val="000066"/>
              </a:solidFill>
              <a:latin typeface="Tempus Sans ITC" panose="04020404030D07020202" pitchFamily="82" charset="0"/>
            </a:endParaRPr>
          </a:p>
        </p:txBody>
      </p:sp>
      <p:grpSp>
        <p:nvGrpSpPr>
          <p:cNvPr id="3" name="Group 2"/>
          <p:cNvGrpSpPr/>
          <p:nvPr/>
        </p:nvGrpSpPr>
        <p:grpSpPr>
          <a:xfrm>
            <a:off x="222151" y="4780957"/>
            <a:ext cx="3277651" cy="1965841"/>
            <a:chOff x="1544916" y="4652860"/>
            <a:chExt cx="3277651" cy="1965841"/>
          </a:xfrm>
        </p:grpSpPr>
        <p:pic>
          <p:nvPicPr>
            <p:cNvPr id="97331" name="Picture 209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45967" y="4652860"/>
              <a:ext cx="3276600" cy="1930400"/>
            </a:xfrm>
            <a:prstGeom prst="rect">
              <a:avLst/>
            </a:prstGeom>
            <a:noFill/>
            <a:extLst>
              <a:ext uri="{909E8E84-426E-40DD-AFC4-6F175D3DCCD1}">
                <a14:hiddenFill xmlns:a14="http://schemas.microsoft.com/office/drawing/2010/main">
                  <a:solidFill>
                    <a:srgbClr val="FFFFFF"/>
                  </a:solidFill>
                </a14:hiddenFill>
              </a:ext>
            </a:extLst>
          </p:spPr>
        </p:pic>
        <p:sp>
          <p:nvSpPr>
            <p:cNvPr id="97424" name="Rectangle 2192"/>
            <p:cNvSpPr>
              <a:spLocks noChangeArrowheads="1"/>
            </p:cNvSpPr>
            <p:nvPr/>
          </p:nvSpPr>
          <p:spPr bwMode="auto">
            <a:xfrm>
              <a:off x="2307968" y="6434035"/>
              <a:ext cx="1394934" cy="18466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r>
                <a:rPr lang="en-US" altLang="en-US" sz="1200" dirty="0" smtClean="0">
                  <a:solidFill>
                    <a:srgbClr val="000066"/>
                  </a:solidFill>
                  <a:latin typeface="Tempus Sans ITC" panose="04020404030D07020202" pitchFamily="82" charset="0"/>
                </a:rPr>
                <a:t>Hoop stress (MPa</a:t>
              </a:r>
              <a:r>
                <a:rPr lang="en-US" altLang="en-US" sz="1200" dirty="0">
                  <a:solidFill>
                    <a:srgbClr val="000066"/>
                  </a:solidFill>
                  <a:latin typeface="Tempus Sans ITC" panose="04020404030D07020202" pitchFamily="82" charset="0"/>
                </a:rPr>
                <a:t>)</a:t>
              </a:r>
              <a:endParaRPr lang="it-IT" altLang="en-US" sz="1200" dirty="0">
                <a:solidFill>
                  <a:srgbClr val="000066"/>
                </a:solidFill>
                <a:latin typeface="Tempus Sans ITC" panose="04020404030D07020202" pitchFamily="82" charset="0"/>
              </a:endParaRPr>
            </a:p>
          </p:txBody>
        </p:sp>
        <p:sp>
          <p:nvSpPr>
            <p:cNvPr id="97428" name="Rectangle 2196"/>
            <p:cNvSpPr>
              <a:spLocks noChangeArrowheads="1"/>
            </p:cNvSpPr>
            <p:nvPr/>
          </p:nvSpPr>
          <p:spPr bwMode="auto">
            <a:xfrm rot="10800000">
              <a:off x="1544916" y="4955980"/>
              <a:ext cx="184666" cy="11685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0" rIns="0" bIns="0">
              <a:spAutoFit/>
            </a:bodyPr>
            <a:lstStyle/>
            <a:p>
              <a:r>
                <a:rPr lang="en-US" altLang="en-US" sz="1200" dirty="0" smtClean="0">
                  <a:solidFill>
                    <a:srgbClr val="000066"/>
                  </a:solidFill>
                  <a:latin typeface="Tempus Sans ITC" panose="04020404030D07020202" pitchFamily="82" charset="0"/>
                </a:rPr>
                <a:t>Axial stress (MPa</a:t>
              </a:r>
              <a:r>
                <a:rPr lang="en-US" altLang="en-US" sz="1200" dirty="0">
                  <a:solidFill>
                    <a:srgbClr val="000066"/>
                  </a:solidFill>
                  <a:latin typeface="Tempus Sans ITC" panose="04020404030D07020202" pitchFamily="82" charset="0"/>
                </a:rPr>
                <a:t>)</a:t>
              </a:r>
              <a:endParaRPr lang="it-IT" altLang="en-US" sz="1200" dirty="0">
                <a:solidFill>
                  <a:srgbClr val="000066"/>
                </a:solidFill>
                <a:latin typeface="Tempus Sans ITC" panose="04020404030D07020202" pitchFamily="82" charset="0"/>
              </a:endParaRPr>
            </a:p>
          </p:txBody>
        </p:sp>
      </p:grpSp>
      <p:grpSp>
        <p:nvGrpSpPr>
          <p:cNvPr id="4" name="Group 3"/>
          <p:cNvGrpSpPr/>
          <p:nvPr/>
        </p:nvGrpSpPr>
        <p:grpSpPr>
          <a:xfrm>
            <a:off x="4396695" y="4852839"/>
            <a:ext cx="3035280" cy="1932504"/>
            <a:chOff x="5308620" y="4755615"/>
            <a:chExt cx="3035280" cy="1932504"/>
          </a:xfrm>
        </p:grpSpPr>
        <p:pic>
          <p:nvPicPr>
            <p:cNvPr id="97335" name="Picture 21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48300" y="4755615"/>
              <a:ext cx="2895600" cy="1919288"/>
            </a:xfrm>
            <a:prstGeom prst="rect">
              <a:avLst/>
            </a:prstGeom>
            <a:noFill/>
            <a:extLst>
              <a:ext uri="{909E8E84-426E-40DD-AFC4-6F175D3DCCD1}">
                <a14:hiddenFill xmlns:a14="http://schemas.microsoft.com/office/drawing/2010/main">
                  <a:solidFill>
                    <a:srgbClr val="FFFFFF"/>
                  </a:solidFill>
                </a14:hiddenFill>
              </a:ext>
            </a:extLst>
          </p:spPr>
        </p:pic>
        <p:sp>
          <p:nvSpPr>
            <p:cNvPr id="97425" name="Rectangle 2193"/>
            <p:cNvSpPr>
              <a:spLocks noChangeArrowheads="1"/>
            </p:cNvSpPr>
            <p:nvPr/>
          </p:nvSpPr>
          <p:spPr bwMode="auto">
            <a:xfrm>
              <a:off x="6270625" y="6503453"/>
              <a:ext cx="1353256" cy="18466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r>
                <a:rPr lang="en-US" altLang="en-US" sz="1200" dirty="0" smtClean="0">
                  <a:solidFill>
                    <a:srgbClr val="000066"/>
                  </a:solidFill>
                  <a:latin typeface="Tempus Sans ITC" panose="04020404030D07020202" pitchFamily="82" charset="0"/>
                </a:rPr>
                <a:t>Axial </a:t>
              </a:r>
              <a:r>
                <a:rPr lang="en-US" altLang="en-US" sz="1200" dirty="0">
                  <a:solidFill>
                    <a:srgbClr val="000066"/>
                  </a:solidFill>
                  <a:latin typeface="Tempus Sans ITC" panose="04020404030D07020202" pitchFamily="82" charset="0"/>
                </a:rPr>
                <a:t>stress (MPa)</a:t>
              </a:r>
              <a:endParaRPr lang="it-IT" altLang="en-US" sz="1200" dirty="0">
                <a:solidFill>
                  <a:srgbClr val="000066"/>
                </a:solidFill>
                <a:latin typeface="Tempus Sans ITC" panose="04020404030D07020202" pitchFamily="82" charset="0"/>
              </a:endParaRPr>
            </a:p>
          </p:txBody>
        </p:sp>
        <p:sp>
          <p:nvSpPr>
            <p:cNvPr id="97429" name="Rectangle 2197"/>
            <p:cNvSpPr>
              <a:spLocks noChangeArrowheads="1"/>
            </p:cNvSpPr>
            <p:nvPr/>
          </p:nvSpPr>
          <p:spPr bwMode="auto">
            <a:xfrm rot="10800000">
              <a:off x="5308620" y="5004732"/>
              <a:ext cx="184666" cy="12118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0" rIns="0" bIns="0">
              <a:spAutoFit/>
            </a:bodyPr>
            <a:lstStyle/>
            <a:p>
              <a:r>
                <a:rPr lang="en-US" altLang="en-US" sz="1200" dirty="0" smtClean="0">
                  <a:solidFill>
                    <a:srgbClr val="000066"/>
                  </a:solidFill>
                  <a:latin typeface="Tempus Sans ITC" panose="04020404030D07020202" pitchFamily="82" charset="0"/>
                </a:rPr>
                <a:t>Shear  </a:t>
              </a:r>
              <a:r>
                <a:rPr lang="en-US" altLang="en-US" sz="1200" dirty="0">
                  <a:solidFill>
                    <a:srgbClr val="000066"/>
                  </a:solidFill>
                  <a:latin typeface="Tempus Sans ITC" panose="04020404030D07020202" pitchFamily="82" charset="0"/>
                </a:rPr>
                <a:t>stress (MPa)</a:t>
              </a:r>
              <a:endParaRPr lang="it-IT" altLang="en-US" sz="1200" dirty="0">
                <a:solidFill>
                  <a:srgbClr val="000066"/>
                </a:solidFill>
                <a:latin typeface="Tempus Sans ITC" panose="04020404030D07020202" pitchFamily="82" charset="0"/>
              </a:endParaRPr>
            </a:p>
          </p:txBody>
        </p:sp>
      </p:grpSp>
      <p:grpSp>
        <p:nvGrpSpPr>
          <p:cNvPr id="5" name="Group 4"/>
          <p:cNvGrpSpPr/>
          <p:nvPr/>
        </p:nvGrpSpPr>
        <p:grpSpPr>
          <a:xfrm>
            <a:off x="8400834" y="4851822"/>
            <a:ext cx="2895600" cy="1933521"/>
            <a:chOff x="8267700" y="4704816"/>
            <a:chExt cx="2895600" cy="1933521"/>
          </a:xfrm>
        </p:grpSpPr>
        <p:pic>
          <p:nvPicPr>
            <p:cNvPr id="97333" name="Picture 21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67700" y="4704816"/>
              <a:ext cx="2895600" cy="1890713"/>
            </a:xfrm>
            <a:prstGeom prst="rect">
              <a:avLst/>
            </a:prstGeom>
            <a:noFill/>
            <a:extLst>
              <a:ext uri="{909E8E84-426E-40DD-AFC4-6F175D3DCCD1}">
                <a14:hiddenFill xmlns:a14="http://schemas.microsoft.com/office/drawing/2010/main">
                  <a:solidFill>
                    <a:srgbClr val="FFFFFF"/>
                  </a:solidFill>
                </a14:hiddenFill>
              </a:ext>
            </a:extLst>
          </p:spPr>
        </p:pic>
        <p:sp>
          <p:nvSpPr>
            <p:cNvPr id="97427" name="Rectangle 2195"/>
            <p:cNvSpPr>
              <a:spLocks noChangeArrowheads="1"/>
            </p:cNvSpPr>
            <p:nvPr/>
          </p:nvSpPr>
          <p:spPr bwMode="auto">
            <a:xfrm>
              <a:off x="9024621" y="6453671"/>
              <a:ext cx="1394934" cy="18466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p>
              <a:r>
                <a:rPr lang="en-US" altLang="en-US" sz="1200" dirty="0">
                  <a:solidFill>
                    <a:srgbClr val="000066"/>
                  </a:solidFill>
                  <a:latin typeface="Tempus Sans ITC" panose="04020404030D07020202" pitchFamily="82" charset="0"/>
                </a:rPr>
                <a:t>Hoop stress (MPa)</a:t>
              </a:r>
              <a:endParaRPr lang="it-IT" altLang="en-US" sz="1200" dirty="0">
                <a:solidFill>
                  <a:srgbClr val="000066"/>
                </a:solidFill>
                <a:latin typeface="Tempus Sans ITC" panose="04020404030D07020202" pitchFamily="82" charset="0"/>
              </a:endParaRPr>
            </a:p>
          </p:txBody>
        </p:sp>
        <p:sp>
          <p:nvSpPr>
            <p:cNvPr id="97430" name="Rectangle 2198"/>
            <p:cNvSpPr>
              <a:spLocks noChangeArrowheads="1"/>
            </p:cNvSpPr>
            <p:nvPr/>
          </p:nvSpPr>
          <p:spPr bwMode="auto">
            <a:xfrm rot="10800000">
              <a:off x="8315048" y="4949860"/>
              <a:ext cx="184666" cy="12118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0" rIns="0" bIns="0">
              <a:spAutoFit/>
            </a:bodyPr>
            <a:lstStyle/>
            <a:p>
              <a:r>
                <a:rPr lang="en-US" altLang="en-US" sz="1200" dirty="0" smtClean="0">
                  <a:solidFill>
                    <a:srgbClr val="000066"/>
                  </a:solidFill>
                  <a:latin typeface="Tempus Sans ITC" panose="04020404030D07020202" pitchFamily="82" charset="0"/>
                </a:rPr>
                <a:t>Shear  </a:t>
              </a:r>
              <a:r>
                <a:rPr lang="en-US" altLang="en-US" sz="1200" dirty="0">
                  <a:solidFill>
                    <a:srgbClr val="000066"/>
                  </a:solidFill>
                  <a:latin typeface="Tempus Sans ITC" panose="04020404030D07020202" pitchFamily="82" charset="0"/>
                </a:rPr>
                <a:t>stress (MPa)</a:t>
              </a:r>
              <a:endParaRPr lang="it-IT" altLang="en-US" sz="1200" dirty="0">
                <a:solidFill>
                  <a:srgbClr val="000066"/>
                </a:solidFill>
                <a:latin typeface="Tempus Sans ITC" panose="04020404030D07020202" pitchFamily="82" charset="0"/>
              </a:endParaRPr>
            </a:p>
          </p:txBody>
        </p:sp>
      </p:grpSp>
      <p:sp>
        <p:nvSpPr>
          <p:cNvPr id="81" name="Rectangle 80"/>
          <p:cNvSpPr/>
          <p:nvPr/>
        </p:nvSpPr>
        <p:spPr>
          <a:xfrm>
            <a:off x="88310" y="6566573"/>
            <a:ext cx="5688676" cy="30777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solidFill>
                  <a:srgbClr val="FF0000"/>
                </a:solidFill>
                <a:hlinkClick r:id="rId8"/>
              </a:rPr>
              <a:t>ref</a:t>
            </a:r>
            <a:endParaRPr lang="en-GB" sz="1400" dirty="0">
              <a:solidFill>
                <a:srgbClr val="FF0000"/>
              </a:solidFill>
            </a:endParaRPr>
          </a:p>
        </p:txBody>
      </p:sp>
      <p:sp>
        <p:nvSpPr>
          <p:cNvPr id="85" name="Rectangle 2188"/>
          <p:cNvSpPr>
            <a:spLocks noChangeArrowheads="1"/>
          </p:cNvSpPr>
          <p:nvPr/>
        </p:nvSpPr>
        <p:spPr bwMode="auto">
          <a:xfrm>
            <a:off x="18635" y="4182099"/>
            <a:ext cx="186140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smtClean="0">
                <a:solidFill>
                  <a:srgbClr val="000066"/>
                </a:solidFill>
                <a:latin typeface="Tempus Sans ITC" panose="04020404030D07020202" pitchFamily="82" charset="0"/>
              </a:rPr>
              <a:t>Failure envelope curve</a:t>
            </a:r>
            <a:endParaRPr lang="it-IT" altLang="en-US" sz="1400" b="1" dirty="0">
              <a:solidFill>
                <a:srgbClr val="000066"/>
              </a:solidFill>
              <a:latin typeface="Tempus Sans ITC" panose="04020404030D07020202" pitchFamily="82" charset="0"/>
            </a:endParaRPr>
          </a:p>
        </p:txBody>
      </p:sp>
      <p:sp>
        <p:nvSpPr>
          <p:cNvPr id="90" name="Rectangle 2184"/>
          <p:cNvSpPr>
            <a:spLocks noChangeArrowheads="1"/>
          </p:cNvSpPr>
          <p:nvPr/>
        </p:nvSpPr>
        <p:spPr bwMode="auto">
          <a:xfrm>
            <a:off x="1451843" y="4535175"/>
            <a:ext cx="13869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smtClean="0">
                <a:solidFill>
                  <a:srgbClr val="000066"/>
                </a:solidFill>
                <a:latin typeface="Tempus Sans ITC" panose="04020404030D07020202" pitchFamily="82" charset="0"/>
              </a:rPr>
              <a:t>Pressure, axial load</a:t>
            </a:r>
            <a:endParaRPr lang="it-IT" altLang="en-US" sz="1200" dirty="0">
              <a:solidFill>
                <a:srgbClr val="000066"/>
              </a:solidFill>
              <a:latin typeface="Tempus Sans ITC" panose="04020404030D07020202" pitchFamily="82" charset="0"/>
            </a:endParaRPr>
          </a:p>
        </p:txBody>
      </p:sp>
      <p:sp>
        <p:nvSpPr>
          <p:cNvPr id="94" name="Rectangle 2184"/>
          <p:cNvSpPr>
            <a:spLocks noChangeArrowheads="1"/>
          </p:cNvSpPr>
          <p:nvPr/>
        </p:nvSpPr>
        <p:spPr bwMode="auto">
          <a:xfrm>
            <a:off x="5558156" y="4561939"/>
            <a:ext cx="135966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smtClean="0">
                <a:solidFill>
                  <a:srgbClr val="000066"/>
                </a:solidFill>
                <a:latin typeface="Tempus Sans ITC" panose="04020404030D07020202" pitchFamily="82" charset="0"/>
              </a:rPr>
              <a:t>Torsion, axial load</a:t>
            </a:r>
            <a:endParaRPr lang="it-IT" altLang="en-US" sz="1200" dirty="0">
              <a:solidFill>
                <a:srgbClr val="000066"/>
              </a:solidFill>
              <a:latin typeface="Tempus Sans ITC" panose="04020404030D07020202" pitchFamily="82" charset="0"/>
            </a:endParaRPr>
          </a:p>
        </p:txBody>
      </p:sp>
      <p:sp>
        <p:nvSpPr>
          <p:cNvPr id="95" name="Rectangle 2186"/>
          <p:cNvSpPr>
            <a:spLocks noChangeArrowheads="1"/>
          </p:cNvSpPr>
          <p:nvPr/>
        </p:nvSpPr>
        <p:spPr bwMode="auto">
          <a:xfrm>
            <a:off x="9094049" y="4545011"/>
            <a:ext cx="12747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smtClean="0">
                <a:solidFill>
                  <a:srgbClr val="000066"/>
                </a:solidFill>
                <a:latin typeface="Tempus Sans ITC" panose="04020404030D07020202" pitchFamily="82" charset="0"/>
              </a:rPr>
              <a:t>Torsion, pressure</a:t>
            </a:r>
            <a:endParaRPr lang="it-IT" altLang="en-US" sz="1200" dirty="0">
              <a:solidFill>
                <a:srgbClr val="000066"/>
              </a:solidFill>
              <a:latin typeface="Tempus Sans ITC" panose="04020404030D07020202" pitchFamily="82" charset="0"/>
            </a:endParaRPr>
          </a:p>
        </p:txBody>
      </p:sp>
      <p:sp>
        <p:nvSpPr>
          <p:cNvPr id="9" name="Rectangle 8"/>
          <p:cNvSpPr/>
          <p:nvPr/>
        </p:nvSpPr>
        <p:spPr>
          <a:xfrm>
            <a:off x="188886" y="642727"/>
            <a:ext cx="11784907" cy="584775"/>
          </a:xfrm>
          <a:prstGeom prst="rect">
            <a:avLst/>
          </a:prstGeom>
        </p:spPr>
        <p:txBody>
          <a:bodyPr wrap="square">
            <a:spAutoFit/>
          </a:bodyPr>
          <a:lstStyle/>
          <a:p>
            <a:pPr algn="just"/>
            <a:r>
              <a:rPr lang="en-GB" sz="1600" i="1" dirty="0" smtClean="0">
                <a:solidFill>
                  <a:schemeClr val="accent1">
                    <a:lumMod val="75000"/>
                  </a:schemeClr>
                </a:solidFill>
                <a:latin typeface="Corbel" panose="020B0503020204020204" pitchFamily="34" charset="0"/>
              </a:rPr>
              <a:t>Macro mechanics </a:t>
            </a:r>
            <a:r>
              <a:rPr lang="en-GB" sz="1600" i="1" dirty="0">
                <a:solidFill>
                  <a:schemeClr val="accent1">
                    <a:lumMod val="75000"/>
                  </a:schemeClr>
                </a:solidFill>
                <a:latin typeface="Corbel" panose="020B0503020204020204" pitchFamily="34" charset="0"/>
              </a:rPr>
              <a:t>based failure theories applied to composite laminates under static loading conditions shows that there is a need to validate failure models for composite laminates under multiaxial loading conditions.</a:t>
            </a:r>
          </a:p>
        </p:txBody>
      </p:sp>
      <p:cxnSp>
        <p:nvCxnSpPr>
          <p:cNvPr id="93" name="Straight Connector 92"/>
          <p:cNvCxnSpPr/>
          <p:nvPr/>
        </p:nvCxnSpPr>
        <p:spPr>
          <a:xfrm>
            <a:off x="116625" y="3512277"/>
            <a:ext cx="11786005" cy="11493"/>
          </a:xfrm>
          <a:prstGeom prst="line">
            <a:avLst/>
          </a:prstGeom>
          <a:ln w="57150" cmpd="thinThick">
            <a:solidFill>
              <a:srgbClr val="94866B"/>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6" name="Rectangle 95"/>
              <p:cNvSpPr/>
              <p:nvPr/>
            </p:nvSpPr>
            <p:spPr>
              <a:xfrm>
                <a:off x="7047735" y="959138"/>
                <a:ext cx="2729402" cy="496674"/>
              </a:xfrm>
              <a:prstGeom prst="rect">
                <a:avLst/>
              </a:prstGeom>
            </p:spPr>
            <p:txBody>
              <a:bodyPr wrap="none">
                <a:spAutoFit/>
              </a:bodyPr>
              <a:lstStyle/>
              <a:p>
                <a14:m>
                  <m:oMath xmlns:m="http://schemas.openxmlformats.org/officeDocument/2006/math">
                    <m:sSub>
                      <m:sSubPr>
                        <m:ctrlPr>
                          <a:rPr lang="en-GB" sz="2400" b="1" i="1" smtClean="0">
                            <a:solidFill>
                              <a:srgbClr val="CC66FF"/>
                            </a:solidFill>
                            <a:latin typeface="Cambria Math" panose="02040503050406030204" pitchFamily="18" charset="0"/>
                          </a:rPr>
                        </m:ctrlPr>
                      </m:sSubPr>
                      <m:e>
                        <m:r>
                          <a:rPr lang="en-US" sz="2400" b="1" i="1" smtClean="0">
                            <a:solidFill>
                              <a:srgbClr val="CC66FF"/>
                            </a:solidFill>
                            <a:latin typeface="Cambria Math" panose="02040503050406030204" pitchFamily="18" charset="0"/>
                          </a:rPr>
                          <m:t>𝑭</m:t>
                        </m:r>
                      </m:e>
                      <m:sub>
                        <m:r>
                          <a:rPr lang="en-US" sz="2400" b="1" i="1" smtClean="0">
                            <a:solidFill>
                              <a:srgbClr val="CC66FF"/>
                            </a:solidFill>
                            <a:latin typeface="Cambria Math" panose="02040503050406030204" pitchFamily="18" charset="0"/>
                          </a:rPr>
                          <m:t>𝒊</m:t>
                        </m:r>
                        <m:r>
                          <a:rPr lang="en-US" sz="2400" b="1" i="1" smtClean="0">
                            <a:solidFill>
                              <a:srgbClr val="CC66FF"/>
                            </a:solidFill>
                            <a:latin typeface="Cambria Math" panose="02040503050406030204" pitchFamily="18" charset="0"/>
                          </a:rPr>
                          <m:t> </m:t>
                        </m:r>
                      </m:sub>
                    </m:sSub>
                    <m:sSub>
                      <m:sSubPr>
                        <m:ctrlPr>
                          <a:rPr lang="en-GB" sz="2400" b="1" i="1" smtClean="0">
                            <a:solidFill>
                              <a:srgbClr val="00B050"/>
                            </a:solidFill>
                            <a:latin typeface="Cambria Math" panose="02040503050406030204" pitchFamily="18" charset="0"/>
                          </a:rPr>
                        </m:ctrlPr>
                      </m:sSubPr>
                      <m:e>
                        <m:r>
                          <a:rPr lang="en-GB" sz="2400" b="1" i="1">
                            <a:solidFill>
                              <a:srgbClr val="00B050"/>
                            </a:solidFill>
                            <a:latin typeface="Cambria Math" panose="02040503050406030204" pitchFamily="18" charset="0"/>
                          </a:rPr>
                          <m:t>𝝈</m:t>
                        </m:r>
                      </m:e>
                      <m:sub>
                        <m:r>
                          <a:rPr lang="en-US" sz="2400" b="1" i="0" smtClean="0">
                            <a:solidFill>
                              <a:srgbClr val="00B050"/>
                            </a:solidFill>
                            <a:latin typeface="Cambria Math" panose="02040503050406030204" pitchFamily="18" charset="0"/>
                          </a:rPr>
                          <m:t>𝐢</m:t>
                        </m:r>
                      </m:sub>
                    </m:sSub>
                    <m:r>
                      <a:rPr lang="en-GB" sz="2400" b="1" i="0">
                        <a:solidFill>
                          <a:schemeClr val="tx1"/>
                        </a:solidFill>
                        <a:latin typeface="Cambria Math" panose="02040503050406030204" pitchFamily="18" charset="0"/>
                      </a:rPr>
                      <m:t>+</m:t>
                    </m:r>
                    <m:sSub>
                      <m:sSubPr>
                        <m:ctrlPr>
                          <a:rPr lang="en-GB" sz="2400" b="1" i="1" smtClean="0">
                            <a:solidFill>
                              <a:srgbClr val="CC66FF"/>
                            </a:solidFill>
                            <a:latin typeface="Cambria Math" panose="02040503050406030204" pitchFamily="18" charset="0"/>
                          </a:rPr>
                        </m:ctrlPr>
                      </m:sSubPr>
                      <m:e>
                        <m:r>
                          <a:rPr lang="en-US" sz="2400" b="1" i="1">
                            <a:solidFill>
                              <a:srgbClr val="CC66FF"/>
                            </a:solidFill>
                            <a:latin typeface="Cambria Math" panose="02040503050406030204" pitchFamily="18" charset="0"/>
                          </a:rPr>
                          <m:t>𝑭</m:t>
                        </m:r>
                      </m:e>
                      <m:sub>
                        <m:r>
                          <a:rPr lang="en-US" sz="2400" b="1" i="1">
                            <a:solidFill>
                              <a:srgbClr val="CC66FF"/>
                            </a:solidFill>
                            <a:latin typeface="Cambria Math" panose="02040503050406030204" pitchFamily="18" charset="0"/>
                          </a:rPr>
                          <m:t>𝒊</m:t>
                        </m:r>
                        <m:r>
                          <a:rPr lang="en-US" sz="2400" b="1" i="1" smtClean="0">
                            <a:solidFill>
                              <a:srgbClr val="CC66FF"/>
                            </a:solidFill>
                            <a:latin typeface="Cambria Math" panose="02040503050406030204" pitchFamily="18" charset="0"/>
                          </a:rPr>
                          <m:t>𝒋</m:t>
                        </m:r>
                      </m:sub>
                    </m:sSub>
                    <m:sSub>
                      <m:sSubPr>
                        <m:ctrlPr>
                          <a:rPr lang="en-GB" sz="2400" b="1" i="1" smtClean="0">
                            <a:solidFill>
                              <a:srgbClr val="00B050"/>
                            </a:solidFill>
                            <a:latin typeface="Cambria Math" panose="02040503050406030204" pitchFamily="18" charset="0"/>
                          </a:rPr>
                        </m:ctrlPr>
                      </m:sSubPr>
                      <m:e>
                        <m:r>
                          <a:rPr lang="en-US" sz="2400" b="1" i="1" smtClean="0">
                            <a:solidFill>
                              <a:srgbClr val="00B050"/>
                            </a:solidFill>
                            <a:latin typeface="Cambria Math" panose="02040503050406030204" pitchFamily="18" charset="0"/>
                          </a:rPr>
                          <m:t> </m:t>
                        </m:r>
                        <m:r>
                          <a:rPr lang="en-GB" sz="2400" b="1" i="1">
                            <a:solidFill>
                              <a:srgbClr val="00B050"/>
                            </a:solidFill>
                            <a:latin typeface="Cambria Math" panose="02040503050406030204" pitchFamily="18" charset="0"/>
                          </a:rPr>
                          <m:t>𝝈</m:t>
                        </m:r>
                      </m:e>
                      <m:sub>
                        <m:r>
                          <a:rPr lang="en-US" sz="2400" b="1" i="1">
                            <a:solidFill>
                              <a:srgbClr val="00B050"/>
                            </a:solidFill>
                            <a:latin typeface="Cambria Math" panose="02040503050406030204" pitchFamily="18" charset="0"/>
                          </a:rPr>
                          <m:t>𝒊</m:t>
                        </m:r>
                      </m:sub>
                    </m:sSub>
                    <m:sSub>
                      <m:sSubPr>
                        <m:ctrlPr>
                          <a:rPr lang="en-GB" sz="2400" b="1" i="1">
                            <a:solidFill>
                              <a:srgbClr val="00B050"/>
                            </a:solidFill>
                            <a:latin typeface="Cambria Math" panose="02040503050406030204" pitchFamily="18" charset="0"/>
                          </a:rPr>
                        </m:ctrlPr>
                      </m:sSubPr>
                      <m:e>
                        <m:r>
                          <a:rPr lang="en-GB" sz="2400" b="1" i="1">
                            <a:solidFill>
                              <a:srgbClr val="00B050"/>
                            </a:solidFill>
                            <a:latin typeface="Cambria Math" panose="02040503050406030204" pitchFamily="18" charset="0"/>
                          </a:rPr>
                          <m:t>𝝈</m:t>
                        </m:r>
                      </m:e>
                      <m:sub>
                        <m:r>
                          <a:rPr lang="en-US" sz="2400" b="1" i="0" smtClean="0">
                            <a:solidFill>
                              <a:srgbClr val="00B050"/>
                            </a:solidFill>
                            <a:latin typeface="Cambria Math" panose="02040503050406030204" pitchFamily="18" charset="0"/>
                          </a:rPr>
                          <m:t>𝐣</m:t>
                        </m:r>
                      </m:sub>
                    </m:sSub>
                    <m:r>
                      <a:rPr lang="en-US" sz="2400" b="1" i="1" smtClean="0">
                        <a:solidFill>
                          <a:schemeClr val="tx1"/>
                        </a:solidFill>
                        <a:latin typeface="Cambria Math" panose="02040503050406030204" pitchFamily="18" charset="0"/>
                        <a:ea typeface="Cambria Math" panose="02040503050406030204" pitchFamily="18" charset="0"/>
                      </a:rPr>
                      <m:t>≤ </m:t>
                    </m:r>
                  </m:oMath>
                </a14:m>
                <a:r>
                  <a:rPr lang="en-GB" sz="2400" b="1" dirty="0" smtClean="0">
                    <a:solidFill>
                      <a:schemeClr val="tx1"/>
                    </a:solidFill>
                  </a:rPr>
                  <a:t>1</a:t>
                </a:r>
                <a:endParaRPr lang="en-GB" sz="2400" b="1" dirty="0">
                  <a:solidFill>
                    <a:schemeClr val="tx1"/>
                  </a:solidFill>
                </a:endParaRPr>
              </a:p>
            </p:txBody>
          </p:sp>
        </mc:Choice>
        <mc:Fallback xmlns="">
          <p:sp>
            <p:nvSpPr>
              <p:cNvPr id="96" name="Rectangle 95"/>
              <p:cNvSpPr>
                <a:spLocks noRot="1" noChangeAspect="1" noMove="1" noResize="1" noEditPoints="1" noAdjustHandles="1" noChangeArrowheads="1" noChangeShapeType="1" noTextEdit="1"/>
              </p:cNvSpPr>
              <p:nvPr/>
            </p:nvSpPr>
            <p:spPr>
              <a:xfrm>
                <a:off x="7047735" y="959138"/>
                <a:ext cx="2729402" cy="496674"/>
              </a:xfrm>
              <a:prstGeom prst="rect">
                <a:avLst/>
              </a:prstGeom>
              <a:blipFill>
                <a:blip r:embed="rId9"/>
                <a:stretch>
                  <a:fillRect l="-446" t="-8537" r="-2455" b="-20732"/>
                </a:stretch>
              </a:blipFill>
            </p:spPr>
            <p:txBody>
              <a:bodyPr/>
              <a:lstStyle/>
              <a:p>
                <a:r>
                  <a:rPr lang="en-GB">
                    <a:noFill/>
                  </a:rPr>
                  <a:t> </a:t>
                </a:r>
              </a:p>
            </p:txBody>
          </p:sp>
        </mc:Fallback>
      </mc:AlternateContent>
      <p:sp>
        <p:nvSpPr>
          <p:cNvPr id="10" name="Slide Number Placeholder 9"/>
          <p:cNvSpPr>
            <a:spLocks noGrp="1"/>
          </p:cNvSpPr>
          <p:nvPr>
            <p:ph type="sldNum" sz="quarter" idx="12"/>
          </p:nvPr>
        </p:nvSpPr>
        <p:spPr>
          <a:xfrm>
            <a:off x="9416257" y="6491904"/>
            <a:ext cx="2743200" cy="365125"/>
          </a:xfrm>
        </p:spPr>
        <p:txBody>
          <a:bodyPr/>
          <a:lstStyle/>
          <a:p>
            <a:fld id="{AC02F132-4A8D-4A8C-877D-D9B157A5B0E1}" type="slidenum">
              <a:rPr lang="en-GB" smtClean="0"/>
              <a:t>13</a:t>
            </a:fld>
            <a:endParaRPr lang="en-GB" dirty="0"/>
          </a:p>
        </p:txBody>
      </p:sp>
    </p:spTree>
    <p:extLst>
      <p:ext uri="{BB962C8B-B14F-4D97-AF65-F5344CB8AC3E}">
        <p14:creationId xmlns:p14="http://schemas.microsoft.com/office/powerpoint/2010/main" val="4152605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8" name="Freeform 380"/>
          <p:cNvSpPr>
            <a:spLocks/>
          </p:cNvSpPr>
          <p:nvPr/>
        </p:nvSpPr>
        <p:spPr bwMode="auto">
          <a:xfrm>
            <a:off x="2092325" y="1104624"/>
            <a:ext cx="120650" cy="2328863"/>
          </a:xfrm>
          <a:custGeom>
            <a:avLst/>
            <a:gdLst>
              <a:gd name="T0" fmla="*/ 76 w 76"/>
              <a:gd name="T1" fmla="*/ 0 h 1467"/>
              <a:gd name="T2" fmla="*/ 0 w 76"/>
              <a:gd name="T3" fmla="*/ 0 h 1467"/>
              <a:gd name="T4" fmla="*/ 0 w 76"/>
              <a:gd name="T5" fmla="*/ 226 h 1467"/>
              <a:gd name="T6" fmla="*/ 53 w 76"/>
              <a:gd name="T7" fmla="*/ 395 h 1467"/>
              <a:gd name="T8" fmla="*/ 53 w 76"/>
              <a:gd name="T9" fmla="*/ 1072 h 1467"/>
              <a:gd name="T10" fmla="*/ 3 w 76"/>
              <a:gd name="T11" fmla="*/ 1241 h 1467"/>
              <a:gd name="T12" fmla="*/ 3 w 76"/>
              <a:gd name="T13" fmla="*/ 1467 h 1467"/>
              <a:gd name="T14" fmla="*/ 76 w 76"/>
              <a:gd name="T15" fmla="*/ 1467 h 1467"/>
              <a:gd name="T16" fmla="*/ 76 w 76"/>
              <a:gd name="T17" fmla="*/ 955 h 1467"/>
              <a:gd name="T18" fmla="*/ 76 w 76"/>
              <a:gd name="T19" fmla="*/ 282 h 1467"/>
              <a:gd name="T20" fmla="*/ 76 w 76"/>
              <a:gd name="T21"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467">
                <a:moveTo>
                  <a:pt x="76" y="0"/>
                </a:moveTo>
                <a:lnTo>
                  <a:pt x="0" y="0"/>
                </a:lnTo>
                <a:lnTo>
                  <a:pt x="0" y="226"/>
                </a:lnTo>
                <a:lnTo>
                  <a:pt x="53" y="395"/>
                </a:lnTo>
                <a:lnTo>
                  <a:pt x="53" y="1072"/>
                </a:lnTo>
                <a:lnTo>
                  <a:pt x="3" y="1241"/>
                </a:lnTo>
                <a:lnTo>
                  <a:pt x="3" y="1467"/>
                </a:lnTo>
                <a:lnTo>
                  <a:pt x="76" y="1467"/>
                </a:lnTo>
                <a:lnTo>
                  <a:pt x="76" y="955"/>
                </a:lnTo>
                <a:lnTo>
                  <a:pt x="76" y="282"/>
                </a:lnTo>
                <a:lnTo>
                  <a:pt x="76" y="0"/>
                </a:lnTo>
                <a:close/>
              </a:path>
            </a:pathLst>
          </a:custGeom>
          <a:blipFill dpi="0" rotWithShape="0">
            <a:blip r:embed="rId2"/>
            <a:srcRect/>
            <a:tile tx="0" ty="0" sx="100000" sy="100000" flip="none" algn="tl"/>
          </a:blipFill>
          <a:ln w="0">
            <a:solidFill>
              <a:srgbClr val="000000"/>
            </a:solidFill>
            <a:prstDash val="solid"/>
            <a:round/>
            <a:headEnd/>
            <a:tailEnd/>
          </a:ln>
        </p:spPr>
        <p:txBody>
          <a:bodyPr/>
          <a:lstStyle/>
          <a:p>
            <a:endParaRPr lang="en-GB"/>
          </a:p>
        </p:txBody>
      </p:sp>
      <p:sp>
        <p:nvSpPr>
          <p:cNvPr id="2429" name="Freeform 381"/>
          <p:cNvSpPr>
            <a:spLocks/>
          </p:cNvSpPr>
          <p:nvPr/>
        </p:nvSpPr>
        <p:spPr bwMode="auto">
          <a:xfrm>
            <a:off x="2511425" y="1104624"/>
            <a:ext cx="128588" cy="2328863"/>
          </a:xfrm>
          <a:custGeom>
            <a:avLst/>
            <a:gdLst>
              <a:gd name="T0" fmla="*/ 0 w 81"/>
              <a:gd name="T1" fmla="*/ 0 h 1467"/>
              <a:gd name="T2" fmla="*/ 0 w 81"/>
              <a:gd name="T3" fmla="*/ 777 h 1467"/>
              <a:gd name="T4" fmla="*/ 0 w 81"/>
              <a:gd name="T5" fmla="*/ 1180 h 1467"/>
              <a:gd name="T6" fmla="*/ 0 w 81"/>
              <a:gd name="T7" fmla="*/ 1467 h 1467"/>
              <a:gd name="T8" fmla="*/ 81 w 81"/>
              <a:gd name="T9" fmla="*/ 1467 h 1467"/>
              <a:gd name="T10" fmla="*/ 81 w 81"/>
              <a:gd name="T11" fmla="*/ 1241 h 1467"/>
              <a:gd name="T12" fmla="*/ 27 w 81"/>
              <a:gd name="T13" fmla="*/ 1072 h 1467"/>
              <a:gd name="T14" fmla="*/ 27 w 81"/>
              <a:gd name="T15" fmla="*/ 733 h 1467"/>
              <a:gd name="T16" fmla="*/ 27 w 81"/>
              <a:gd name="T17" fmla="*/ 478 h 1467"/>
              <a:gd name="T18" fmla="*/ 27 w 81"/>
              <a:gd name="T19" fmla="*/ 395 h 1467"/>
              <a:gd name="T20" fmla="*/ 81 w 81"/>
              <a:gd name="T21" fmla="*/ 226 h 1467"/>
              <a:gd name="T22" fmla="*/ 81 w 81"/>
              <a:gd name="T23" fmla="*/ 222 h 1467"/>
              <a:gd name="T24" fmla="*/ 81 w 81"/>
              <a:gd name="T25" fmla="*/ 0 h 1467"/>
              <a:gd name="T26" fmla="*/ 0 w 81"/>
              <a:gd name="T27" fmla="*/ 0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 h="1467">
                <a:moveTo>
                  <a:pt x="0" y="0"/>
                </a:moveTo>
                <a:lnTo>
                  <a:pt x="0" y="777"/>
                </a:lnTo>
                <a:lnTo>
                  <a:pt x="0" y="1180"/>
                </a:lnTo>
                <a:lnTo>
                  <a:pt x="0" y="1467"/>
                </a:lnTo>
                <a:lnTo>
                  <a:pt x="81" y="1467"/>
                </a:lnTo>
                <a:lnTo>
                  <a:pt x="81" y="1241"/>
                </a:lnTo>
                <a:lnTo>
                  <a:pt x="27" y="1072"/>
                </a:lnTo>
                <a:lnTo>
                  <a:pt x="27" y="733"/>
                </a:lnTo>
                <a:lnTo>
                  <a:pt x="27" y="478"/>
                </a:lnTo>
                <a:lnTo>
                  <a:pt x="27" y="395"/>
                </a:lnTo>
                <a:lnTo>
                  <a:pt x="81" y="226"/>
                </a:lnTo>
                <a:lnTo>
                  <a:pt x="81" y="222"/>
                </a:lnTo>
                <a:lnTo>
                  <a:pt x="81" y="0"/>
                </a:lnTo>
                <a:lnTo>
                  <a:pt x="0" y="0"/>
                </a:lnTo>
                <a:close/>
              </a:path>
            </a:pathLst>
          </a:custGeom>
          <a:blipFill dpi="0" rotWithShape="0">
            <a:blip r:embed="rId3"/>
            <a:srcRect/>
            <a:tile tx="0" ty="0" sx="100000" sy="100000" flip="none" algn="tl"/>
          </a:blipFill>
          <a:ln w="0">
            <a:solidFill>
              <a:srgbClr val="000000"/>
            </a:solidFill>
            <a:prstDash val="solid"/>
            <a:round/>
            <a:headEnd/>
            <a:tailEnd/>
          </a:ln>
        </p:spPr>
        <p:txBody>
          <a:bodyPr/>
          <a:lstStyle/>
          <a:p>
            <a:endParaRPr lang="en-GB"/>
          </a:p>
        </p:txBody>
      </p:sp>
      <p:sp>
        <p:nvSpPr>
          <p:cNvPr id="2430" name="Line 382"/>
          <p:cNvSpPr>
            <a:spLocks noChangeShapeType="1"/>
          </p:cNvSpPr>
          <p:nvPr/>
        </p:nvSpPr>
        <p:spPr bwMode="auto">
          <a:xfrm>
            <a:off x="2212975" y="1104623"/>
            <a:ext cx="3048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1" name="Line 383"/>
          <p:cNvSpPr>
            <a:spLocks noChangeShapeType="1"/>
          </p:cNvSpPr>
          <p:nvPr/>
        </p:nvSpPr>
        <p:spPr bwMode="auto">
          <a:xfrm>
            <a:off x="2212975" y="3433487"/>
            <a:ext cx="298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2" name="Line 384"/>
          <p:cNvSpPr>
            <a:spLocks noChangeShapeType="1"/>
          </p:cNvSpPr>
          <p:nvPr/>
        </p:nvSpPr>
        <p:spPr bwMode="auto">
          <a:xfrm>
            <a:off x="2517775" y="1050648"/>
            <a:ext cx="1222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3" name="Line 385"/>
          <p:cNvSpPr>
            <a:spLocks noChangeShapeType="1"/>
          </p:cNvSpPr>
          <p:nvPr/>
        </p:nvSpPr>
        <p:spPr bwMode="auto">
          <a:xfrm>
            <a:off x="2517776" y="1050648"/>
            <a:ext cx="36513"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4" name="Line 386"/>
          <p:cNvSpPr>
            <a:spLocks noChangeShapeType="1"/>
          </p:cNvSpPr>
          <p:nvPr/>
        </p:nvSpPr>
        <p:spPr bwMode="auto">
          <a:xfrm flipV="1">
            <a:off x="2517776" y="1030012"/>
            <a:ext cx="36513"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5" name="Line 387"/>
          <p:cNvSpPr>
            <a:spLocks noChangeShapeType="1"/>
          </p:cNvSpPr>
          <p:nvPr/>
        </p:nvSpPr>
        <p:spPr bwMode="auto">
          <a:xfrm flipH="1" flipV="1">
            <a:off x="2603501" y="1030012"/>
            <a:ext cx="36513"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6" name="Line 388"/>
          <p:cNvSpPr>
            <a:spLocks noChangeShapeType="1"/>
          </p:cNvSpPr>
          <p:nvPr/>
        </p:nvSpPr>
        <p:spPr bwMode="auto">
          <a:xfrm flipH="1">
            <a:off x="2603501" y="1050648"/>
            <a:ext cx="36513"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7" name="Line 389"/>
          <p:cNvSpPr>
            <a:spLocks noChangeShapeType="1"/>
          </p:cNvSpPr>
          <p:nvPr/>
        </p:nvSpPr>
        <p:spPr bwMode="auto">
          <a:xfrm>
            <a:off x="2092325" y="1050648"/>
            <a:ext cx="1206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8" name="Line 390"/>
          <p:cNvSpPr>
            <a:spLocks noChangeShapeType="1"/>
          </p:cNvSpPr>
          <p:nvPr/>
        </p:nvSpPr>
        <p:spPr bwMode="auto">
          <a:xfrm>
            <a:off x="2092326" y="1050648"/>
            <a:ext cx="36513"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9" name="Line 391"/>
          <p:cNvSpPr>
            <a:spLocks noChangeShapeType="1"/>
          </p:cNvSpPr>
          <p:nvPr/>
        </p:nvSpPr>
        <p:spPr bwMode="auto">
          <a:xfrm flipV="1">
            <a:off x="2092326" y="1030012"/>
            <a:ext cx="36513"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0" name="Line 392"/>
          <p:cNvSpPr>
            <a:spLocks noChangeShapeType="1"/>
          </p:cNvSpPr>
          <p:nvPr/>
        </p:nvSpPr>
        <p:spPr bwMode="auto">
          <a:xfrm flipH="1" flipV="1">
            <a:off x="2176463" y="1030012"/>
            <a:ext cx="36512"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1" name="Line 393"/>
          <p:cNvSpPr>
            <a:spLocks noChangeShapeType="1"/>
          </p:cNvSpPr>
          <p:nvPr/>
        </p:nvSpPr>
        <p:spPr bwMode="auto">
          <a:xfrm flipH="1">
            <a:off x="2176463" y="1050648"/>
            <a:ext cx="36512"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2" name="Line 394"/>
          <p:cNvSpPr>
            <a:spLocks noChangeShapeType="1"/>
          </p:cNvSpPr>
          <p:nvPr/>
        </p:nvSpPr>
        <p:spPr bwMode="auto">
          <a:xfrm>
            <a:off x="2212975" y="864912"/>
            <a:ext cx="3111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3" name="Line 395"/>
          <p:cNvSpPr>
            <a:spLocks noChangeShapeType="1"/>
          </p:cNvSpPr>
          <p:nvPr/>
        </p:nvSpPr>
        <p:spPr bwMode="auto">
          <a:xfrm>
            <a:off x="2212976" y="864912"/>
            <a:ext cx="36513"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4" name="Line 396"/>
          <p:cNvSpPr>
            <a:spLocks noChangeShapeType="1"/>
          </p:cNvSpPr>
          <p:nvPr/>
        </p:nvSpPr>
        <p:spPr bwMode="auto">
          <a:xfrm flipV="1">
            <a:off x="2212976" y="844273"/>
            <a:ext cx="36513"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5" name="Line 397"/>
          <p:cNvSpPr>
            <a:spLocks noChangeShapeType="1"/>
          </p:cNvSpPr>
          <p:nvPr/>
        </p:nvSpPr>
        <p:spPr bwMode="auto">
          <a:xfrm flipH="1" flipV="1">
            <a:off x="2487613" y="844273"/>
            <a:ext cx="36512"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6" name="Line 398"/>
          <p:cNvSpPr>
            <a:spLocks noChangeShapeType="1"/>
          </p:cNvSpPr>
          <p:nvPr/>
        </p:nvSpPr>
        <p:spPr bwMode="auto">
          <a:xfrm flipH="1">
            <a:off x="2487613" y="864912"/>
            <a:ext cx="36512"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7" name="Line 399"/>
          <p:cNvSpPr>
            <a:spLocks noChangeShapeType="1"/>
          </p:cNvSpPr>
          <p:nvPr/>
        </p:nvSpPr>
        <p:spPr bwMode="auto">
          <a:xfrm>
            <a:off x="2103439" y="656948"/>
            <a:ext cx="536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8" name="Line 400"/>
          <p:cNvSpPr>
            <a:spLocks noChangeShapeType="1"/>
          </p:cNvSpPr>
          <p:nvPr/>
        </p:nvSpPr>
        <p:spPr bwMode="auto">
          <a:xfrm>
            <a:off x="2103438" y="656948"/>
            <a:ext cx="36512"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49" name="Line 401"/>
          <p:cNvSpPr>
            <a:spLocks noChangeShapeType="1"/>
          </p:cNvSpPr>
          <p:nvPr/>
        </p:nvSpPr>
        <p:spPr bwMode="auto">
          <a:xfrm flipV="1">
            <a:off x="2103438" y="636312"/>
            <a:ext cx="36512"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50" name="Line 402"/>
          <p:cNvSpPr>
            <a:spLocks noChangeShapeType="1"/>
          </p:cNvSpPr>
          <p:nvPr/>
        </p:nvSpPr>
        <p:spPr bwMode="auto">
          <a:xfrm flipH="1" flipV="1">
            <a:off x="2603501" y="636312"/>
            <a:ext cx="36513"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51" name="Line 403"/>
          <p:cNvSpPr>
            <a:spLocks noChangeShapeType="1"/>
          </p:cNvSpPr>
          <p:nvPr/>
        </p:nvSpPr>
        <p:spPr bwMode="auto">
          <a:xfrm flipH="1">
            <a:off x="2603501" y="656948"/>
            <a:ext cx="36513"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52" name="Rectangle 404"/>
          <p:cNvSpPr>
            <a:spLocks noChangeArrowheads="1"/>
          </p:cNvSpPr>
          <p:nvPr/>
        </p:nvSpPr>
        <p:spPr bwMode="auto">
          <a:xfrm>
            <a:off x="2524126" y="939524"/>
            <a:ext cx="1492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6,11</a:t>
            </a:r>
            <a:endParaRPr lang="it-IT" altLang="en-US"/>
          </a:p>
        </p:txBody>
      </p:sp>
      <p:sp>
        <p:nvSpPr>
          <p:cNvPr id="2453" name="Rectangle 405"/>
          <p:cNvSpPr>
            <a:spLocks noChangeArrowheads="1"/>
          </p:cNvSpPr>
          <p:nvPr/>
        </p:nvSpPr>
        <p:spPr bwMode="auto">
          <a:xfrm>
            <a:off x="2097089" y="933174"/>
            <a:ext cx="1492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6,11</a:t>
            </a:r>
            <a:endParaRPr lang="it-IT" altLang="en-US"/>
          </a:p>
        </p:txBody>
      </p:sp>
      <p:sp>
        <p:nvSpPr>
          <p:cNvPr id="2455" name="Rectangle 407"/>
          <p:cNvSpPr>
            <a:spLocks noChangeArrowheads="1"/>
          </p:cNvSpPr>
          <p:nvPr/>
        </p:nvSpPr>
        <p:spPr bwMode="auto">
          <a:xfrm>
            <a:off x="2317751" y="747437"/>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42</a:t>
            </a:r>
            <a:endParaRPr lang="it-IT" altLang="en-US"/>
          </a:p>
        </p:txBody>
      </p:sp>
      <p:sp>
        <p:nvSpPr>
          <p:cNvPr id="2456" name="Rectangle 408"/>
          <p:cNvSpPr>
            <a:spLocks noChangeArrowheads="1"/>
          </p:cNvSpPr>
          <p:nvPr/>
        </p:nvSpPr>
        <p:spPr bwMode="auto">
          <a:xfrm>
            <a:off x="3133725" y="2247624"/>
            <a:ext cx="128588"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300</a:t>
            </a:r>
            <a:endParaRPr lang="it-IT" altLang="en-US"/>
          </a:p>
        </p:txBody>
      </p:sp>
      <p:sp>
        <p:nvSpPr>
          <p:cNvPr id="2458" name="Rectangle 410"/>
          <p:cNvSpPr>
            <a:spLocks noChangeArrowheads="1"/>
          </p:cNvSpPr>
          <p:nvPr/>
        </p:nvSpPr>
        <p:spPr bwMode="auto">
          <a:xfrm>
            <a:off x="2274888" y="533124"/>
            <a:ext cx="19396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dirty="0">
                <a:solidFill>
                  <a:srgbClr val="000000"/>
                </a:solidFill>
                <a:latin typeface="Arial" panose="020B0604020202020204" pitchFamily="34" charset="0"/>
              </a:rPr>
              <a:t>54,22</a:t>
            </a:r>
            <a:endParaRPr lang="it-IT" altLang="en-US" dirty="0"/>
          </a:p>
        </p:txBody>
      </p:sp>
      <p:sp>
        <p:nvSpPr>
          <p:cNvPr id="2479" name="Rectangle 431"/>
          <p:cNvSpPr>
            <a:spLocks noChangeArrowheads="1"/>
          </p:cNvSpPr>
          <p:nvPr/>
        </p:nvSpPr>
        <p:spPr bwMode="auto">
          <a:xfrm>
            <a:off x="2749551" y="3219174"/>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45</a:t>
            </a:r>
            <a:endParaRPr lang="it-IT" altLang="en-US"/>
          </a:p>
        </p:txBody>
      </p:sp>
      <p:sp>
        <p:nvSpPr>
          <p:cNvPr id="2480" name="Rectangle 432"/>
          <p:cNvSpPr>
            <a:spLocks noChangeArrowheads="1"/>
          </p:cNvSpPr>
          <p:nvPr/>
        </p:nvSpPr>
        <p:spPr bwMode="auto">
          <a:xfrm>
            <a:off x="2859089" y="2895324"/>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40</a:t>
            </a:r>
            <a:endParaRPr lang="it-IT" altLang="en-US"/>
          </a:p>
        </p:txBody>
      </p:sp>
      <p:sp>
        <p:nvSpPr>
          <p:cNvPr id="2481" name="Rectangle 433"/>
          <p:cNvSpPr>
            <a:spLocks noChangeArrowheads="1"/>
          </p:cNvSpPr>
          <p:nvPr/>
        </p:nvSpPr>
        <p:spPr bwMode="auto">
          <a:xfrm>
            <a:off x="2743200" y="2247624"/>
            <a:ext cx="128588"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130</a:t>
            </a:r>
            <a:endParaRPr lang="it-IT" altLang="en-US"/>
          </a:p>
        </p:txBody>
      </p:sp>
      <p:sp>
        <p:nvSpPr>
          <p:cNvPr id="2482" name="Line 434"/>
          <p:cNvSpPr>
            <a:spLocks noChangeShapeType="1"/>
          </p:cNvSpPr>
          <p:nvPr/>
        </p:nvSpPr>
        <p:spPr bwMode="auto">
          <a:xfrm>
            <a:off x="2713039" y="1112562"/>
            <a:ext cx="1587" cy="3571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3" name="Line 435"/>
          <p:cNvSpPr>
            <a:spLocks noChangeShapeType="1"/>
          </p:cNvSpPr>
          <p:nvPr/>
        </p:nvSpPr>
        <p:spPr bwMode="auto">
          <a:xfrm flipH="1">
            <a:off x="2693988" y="1112562"/>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4" name="Line 436"/>
          <p:cNvSpPr>
            <a:spLocks noChangeShapeType="1"/>
          </p:cNvSpPr>
          <p:nvPr/>
        </p:nvSpPr>
        <p:spPr bwMode="auto">
          <a:xfrm>
            <a:off x="2713038" y="1112562"/>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5" name="Line 437"/>
          <p:cNvSpPr>
            <a:spLocks noChangeShapeType="1"/>
          </p:cNvSpPr>
          <p:nvPr/>
        </p:nvSpPr>
        <p:spPr bwMode="auto">
          <a:xfrm flipV="1">
            <a:off x="2713038" y="1428474"/>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6" name="Line 438"/>
          <p:cNvSpPr>
            <a:spLocks noChangeShapeType="1"/>
          </p:cNvSpPr>
          <p:nvPr/>
        </p:nvSpPr>
        <p:spPr bwMode="auto">
          <a:xfrm flipH="1" flipV="1">
            <a:off x="2693988" y="1428474"/>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7" name="Line 439"/>
          <p:cNvSpPr>
            <a:spLocks noChangeShapeType="1"/>
          </p:cNvSpPr>
          <p:nvPr/>
        </p:nvSpPr>
        <p:spPr bwMode="auto">
          <a:xfrm>
            <a:off x="2719389" y="3088998"/>
            <a:ext cx="1587" cy="3571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8" name="Line 440"/>
          <p:cNvSpPr>
            <a:spLocks noChangeShapeType="1"/>
          </p:cNvSpPr>
          <p:nvPr/>
        </p:nvSpPr>
        <p:spPr bwMode="auto">
          <a:xfrm flipH="1">
            <a:off x="2700338" y="3088999"/>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89" name="Line 441"/>
          <p:cNvSpPr>
            <a:spLocks noChangeShapeType="1"/>
          </p:cNvSpPr>
          <p:nvPr/>
        </p:nvSpPr>
        <p:spPr bwMode="auto">
          <a:xfrm>
            <a:off x="2719388" y="3088999"/>
            <a:ext cx="17462"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0" name="Line 442"/>
          <p:cNvSpPr>
            <a:spLocks noChangeShapeType="1"/>
          </p:cNvSpPr>
          <p:nvPr/>
        </p:nvSpPr>
        <p:spPr bwMode="auto">
          <a:xfrm flipV="1">
            <a:off x="2719388" y="3404912"/>
            <a:ext cx="17462"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1" name="Line 443"/>
          <p:cNvSpPr>
            <a:spLocks noChangeShapeType="1"/>
          </p:cNvSpPr>
          <p:nvPr/>
        </p:nvSpPr>
        <p:spPr bwMode="auto">
          <a:xfrm flipH="1" flipV="1">
            <a:off x="2700338" y="3404912"/>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2" name="Line 444"/>
          <p:cNvSpPr>
            <a:spLocks noChangeShapeType="1"/>
          </p:cNvSpPr>
          <p:nvPr/>
        </p:nvSpPr>
        <p:spPr bwMode="auto">
          <a:xfrm>
            <a:off x="2835275" y="1490386"/>
            <a:ext cx="1588" cy="247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3" name="Line 445"/>
          <p:cNvSpPr>
            <a:spLocks noChangeShapeType="1"/>
          </p:cNvSpPr>
          <p:nvPr/>
        </p:nvSpPr>
        <p:spPr bwMode="auto">
          <a:xfrm flipH="1">
            <a:off x="2816225" y="1490387"/>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4" name="Line 446"/>
          <p:cNvSpPr>
            <a:spLocks noChangeShapeType="1"/>
          </p:cNvSpPr>
          <p:nvPr/>
        </p:nvSpPr>
        <p:spPr bwMode="auto">
          <a:xfrm>
            <a:off x="2835276" y="1490387"/>
            <a:ext cx="17463"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5" name="Line 447"/>
          <p:cNvSpPr>
            <a:spLocks noChangeShapeType="1"/>
          </p:cNvSpPr>
          <p:nvPr/>
        </p:nvSpPr>
        <p:spPr bwMode="auto">
          <a:xfrm flipV="1">
            <a:off x="2835276" y="1696762"/>
            <a:ext cx="17463"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6" name="Line 448"/>
          <p:cNvSpPr>
            <a:spLocks noChangeShapeType="1"/>
          </p:cNvSpPr>
          <p:nvPr/>
        </p:nvSpPr>
        <p:spPr bwMode="auto">
          <a:xfrm flipH="1" flipV="1">
            <a:off x="2816225" y="1696762"/>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7" name="Line 449"/>
          <p:cNvSpPr>
            <a:spLocks noChangeShapeType="1"/>
          </p:cNvSpPr>
          <p:nvPr/>
        </p:nvSpPr>
        <p:spPr bwMode="auto">
          <a:xfrm>
            <a:off x="2835275" y="2827061"/>
            <a:ext cx="1588" cy="247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8" name="Line 450"/>
          <p:cNvSpPr>
            <a:spLocks noChangeShapeType="1"/>
          </p:cNvSpPr>
          <p:nvPr/>
        </p:nvSpPr>
        <p:spPr bwMode="auto">
          <a:xfrm flipH="1">
            <a:off x="2816225" y="2827062"/>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9" name="Line 451"/>
          <p:cNvSpPr>
            <a:spLocks noChangeShapeType="1"/>
          </p:cNvSpPr>
          <p:nvPr/>
        </p:nvSpPr>
        <p:spPr bwMode="auto">
          <a:xfrm>
            <a:off x="2835276" y="2827062"/>
            <a:ext cx="17463"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0" name="Line 452"/>
          <p:cNvSpPr>
            <a:spLocks noChangeShapeType="1"/>
          </p:cNvSpPr>
          <p:nvPr/>
        </p:nvSpPr>
        <p:spPr bwMode="auto">
          <a:xfrm flipV="1">
            <a:off x="2835276" y="3033437"/>
            <a:ext cx="17463"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1" name="Line 453"/>
          <p:cNvSpPr>
            <a:spLocks noChangeShapeType="1"/>
          </p:cNvSpPr>
          <p:nvPr/>
        </p:nvSpPr>
        <p:spPr bwMode="auto">
          <a:xfrm flipH="1" flipV="1">
            <a:off x="2816225" y="3033437"/>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2" name="Line 454"/>
          <p:cNvSpPr>
            <a:spLocks noChangeShapeType="1"/>
          </p:cNvSpPr>
          <p:nvPr/>
        </p:nvSpPr>
        <p:spPr bwMode="auto">
          <a:xfrm>
            <a:off x="2713039" y="1738037"/>
            <a:ext cx="1587" cy="1074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3" name="Line 455"/>
          <p:cNvSpPr>
            <a:spLocks noChangeShapeType="1"/>
          </p:cNvSpPr>
          <p:nvPr/>
        </p:nvSpPr>
        <p:spPr bwMode="auto">
          <a:xfrm flipH="1">
            <a:off x="2693988" y="1738036"/>
            <a:ext cx="19050"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4" name="Line 456"/>
          <p:cNvSpPr>
            <a:spLocks noChangeShapeType="1"/>
          </p:cNvSpPr>
          <p:nvPr/>
        </p:nvSpPr>
        <p:spPr bwMode="auto">
          <a:xfrm>
            <a:off x="2713038" y="1738036"/>
            <a:ext cx="19050"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5" name="Line 457"/>
          <p:cNvSpPr>
            <a:spLocks noChangeShapeType="1"/>
          </p:cNvSpPr>
          <p:nvPr/>
        </p:nvSpPr>
        <p:spPr bwMode="auto">
          <a:xfrm flipV="1">
            <a:off x="2713038" y="2771499"/>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6" name="Line 458"/>
          <p:cNvSpPr>
            <a:spLocks noChangeShapeType="1"/>
          </p:cNvSpPr>
          <p:nvPr/>
        </p:nvSpPr>
        <p:spPr bwMode="auto">
          <a:xfrm flipH="1" flipV="1">
            <a:off x="2693988" y="2771499"/>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7" name="Line 459"/>
          <p:cNvSpPr>
            <a:spLocks noChangeShapeType="1"/>
          </p:cNvSpPr>
          <p:nvPr/>
        </p:nvSpPr>
        <p:spPr bwMode="auto">
          <a:xfrm>
            <a:off x="3097214" y="1112561"/>
            <a:ext cx="1587" cy="2341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8" name="Line 460"/>
          <p:cNvSpPr>
            <a:spLocks noChangeShapeType="1"/>
          </p:cNvSpPr>
          <p:nvPr/>
        </p:nvSpPr>
        <p:spPr bwMode="auto">
          <a:xfrm flipH="1">
            <a:off x="3078163" y="1112562"/>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09" name="Line 461"/>
          <p:cNvSpPr>
            <a:spLocks noChangeShapeType="1"/>
          </p:cNvSpPr>
          <p:nvPr/>
        </p:nvSpPr>
        <p:spPr bwMode="auto">
          <a:xfrm>
            <a:off x="3097213" y="1112562"/>
            <a:ext cx="17462"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0" name="Line 462"/>
          <p:cNvSpPr>
            <a:spLocks noChangeShapeType="1"/>
          </p:cNvSpPr>
          <p:nvPr/>
        </p:nvSpPr>
        <p:spPr bwMode="auto">
          <a:xfrm flipV="1">
            <a:off x="3097213" y="3412849"/>
            <a:ext cx="17462"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1" name="Line 463"/>
          <p:cNvSpPr>
            <a:spLocks noChangeShapeType="1"/>
          </p:cNvSpPr>
          <p:nvPr/>
        </p:nvSpPr>
        <p:spPr bwMode="auto">
          <a:xfrm flipH="1" flipV="1">
            <a:off x="3078163" y="3412849"/>
            <a:ext cx="19050"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2" name="Rectangle 464"/>
          <p:cNvSpPr>
            <a:spLocks noChangeArrowheads="1"/>
          </p:cNvSpPr>
          <p:nvPr/>
        </p:nvSpPr>
        <p:spPr bwMode="auto">
          <a:xfrm>
            <a:off x="2749551" y="1222099"/>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45</a:t>
            </a:r>
            <a:endParaRPr lang="it-IT" altLang="en-US"/>
          </a:p>
        </p:txBody>
      </p:sp>
      <p:sp>
        <p:nvSpPr>
          <p:cNvPr id="2513" name="Rectangle 465"/>
          <p:cNvSpPr>
            <a:spLocks noChangeArrowheads="1"/>
          </p:cNvSpPr>
          <p:nvPr/>
        </p:nvSpPr>
        <p:spPr bwMode="auto">
          <a:xfrm>
            <a:off x="2852739" y="1560237"/>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40</a:t>
            </a:r>
            <a:endParaRPr lang="it-IT" altLang="en-US"/>
          </a:p>
        </p:txBody>
      </p:sp>
      <p:sp>
        <p:nvSpPr>
          <p:cNvPr id="2516" name="Line 468"/>
          <p:cNvSpPr>
            <a:spLocks noChangeShapeType="1"/>
          </p:cNvSpPr>
          <p:nvPr/>
        </p:nvSpPr>
        <p:spPr bwMode="auto">
          <a:xfrm>
            <a:off x="2414589" y="2317473"/>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7" name="Line 469"/>
          <p:cNvSpPr>
            <a:spLocks noChangeShapeType="1"/>
          </p:cNvSpPr>
          <p:nvPr/>
        </p:nvSpPr>
        <p:spPr bwMode="auto">
          <a:xfrm flipH="1" flipV="1">
            <a:off x="2457451" y="2296837"/>
            <a:ext cx="36513"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8" name="Line 470"/>
          <p:cNvSpPr>
            <a:spLocks noChangeShapeType="1"/>
          </p:cNvSpPr>
          <p:nvPr/>
        </p:nvSpPr>
        <p:spPr bwMode="auto">
          <a:xfrm flipH="1">
            <a:off x="2457451" y="2317473"/>
            <a:ext cx="36513"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19" name="Line 471"/>
          <p:cNvSpPr>
            <a:spLocks noChangeShapeType="1"/>
          </p:cNvSpPr>
          <p:nvPr/>
        </p:nvSpPr>
        <p:spPr bwMode="auto">
          <a:xfrm flipH="1">
            <a:off x="2573339" y="2317473"/>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0" name="Line 472"/>
          <p:cNvSpPr>
            <a:spLocks noChangeShapeType="1"/>
          </p:cNvSpPr>
          <p:nvPr/>
        </p:nvSpPr>
        <p:spPr bwMode="auto">
          <a:xfrm>
            <a:off x="2573338" y="2317473"/>
            <a:ext cx="36512"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1" name="Line 473"/>
          <p:cNvSpPr>
            <a:spLocks noChangeShapeType="1"/>
          </p:cNvSpPr>
          <p:nvPr/>
        </p:nvSpPr>
        <p:spPr bwMode="auto">
          <a:xfrm flipV="1">
            <a:off x="2573338" y="2296837"/>
            <a:ext cx="36512" cy="20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2" name="Rectangle 474"/>
          <p:cNvSpPr>
            <a:spLocks noChangeArrowheads="1"/>
          </p:cNvSpPr>
          <p:nvPr/>
        </p:nvSpPr>
        <p:spPr bwMode="auto">
          <a:xfrm>
            <a:off x="2354264" y="2193649"/>
            <a:ext cx="1492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0,86</a:t>
            </a:r>
            <a:endParaRPr lang="it-IT" altLang="en-US"/>
          </a:p>
        </p:txBody>
      </p:sp>
      <p:sp>
        <p:nvSpPr>
          <p:cNvPr id="2523" name="Rectangle 475"/>
          <p:cNvSpPr>
            <a:spLocks noChangeArrowheads="1"/>
          </p:cNvSpPr>
          <p:nvPr/>
        </p:nvSpPr>
        <p:spPr bwMode="auto">
          <a:xfrm>
            <a:off x="2354263" y="2296837"/>
            <a:ext cx="2084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it-IT" altLang="en-US" sz="600" i="1">
                <a:solidFill>
                  <a:srgbClr val="000000"/>
                </a:solidFill>
                <a:latin typeface="Arial" panose="020B0604020202020204" pitchFamily="34" charset="0"/>
              </a:rPr>
              <a:t>t</a:t>
            </a:r>
            <a:endParaRPr lang="it-IT" altLang="en-US"/>
          </a:p>
        </p:txBody>
      </p:sp>
      <p:pic>
        <p:nvPicPr>
          <p:cNvPr id="2082" name="Picture 34" descr="E:\9.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3096" t="49362" r="3575" b="18386"/>
          <a:stretch/>
        </p:blipFill>
        <p:spPr bwMode="auto">
          <a:xfrm rot="5400000">
            <a:off x="-2211803" y="3142431"/>
            <a:ext cx="6300923" cy="151093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80" name="Picture 32" descr="E:\32.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l="648" t="450" r="1944" b="55176"/>
          <a:stretch/>
        </p:blipFill>
        <p:spPr bwMode="auto">
          <a:xfrm>
            <a:off x="7667502" y="4282686"/>
            <a:ext cx="4524498" cy="255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6600"/>
                </a:solidFill>
                <a:miter lim="800000"/>
                <a:headEnd/>
                <a:tailEnd/>
              </a14:hiddenLine>
            </a:ext>
          </a:extLst>
        </p:spPr>
      </p:pic>
      <p:pic>
        <p:nvPicPr>
          <p:cNvPr id="2108" name="Picture 60"/>
          <p:cNvPicPr>
            <a:picLocks noChangeAspect="1" noChangeArrowheads="1"/>
          </p:cNvPicPr>
          <p:nvPr/>
        </p:nvPicPr>
        <p:blipFill>
          <a:blip r:embed="rId8" cstate="print">
            <a:extLst>
              <a:ext uri="{28A0092B-C50C-407E-A947-70E740481C1C}">
                <a14:useLocalDpi xmlns:a14="http://schemas.microsoft.com/office/drawing/2010/main" val="0"/>
              </a:ext>
            </a:extLst>
          </a:blip>
          <a:srcRect l="1518" t="1036" r="14981" b="5325"/>
          <a:stretch>
            <a:fillRect/>
          </a:stretch>
        </p:blipFill>
        <p:spPr bwMode="auto">
          <a:xfrm>
            <a:off x="4191000" y="1212573"/>
            <a:ext cx="2667000" cy="1917700"/>
          </a:xfrm>
          <a:prstGeom prst="rect">
            <a:avLst/>
          </a:prstGeom>
          <a:noFill/>
          <a:extLst>
            <a:ext uri="{909E8E84-426E-40DD-AFC4-6F175D3DCCD1}">
              <a14:hiddenFill xmlns:a14="http://schemas.microsoft.com/office/drawing/2010/main">
                <a:solidFill>
                  <a:srgbClr val="FFFFFF"/>
                </a:solidFill>
              </a14:hiddenFill>
            </a:ext>
          </a:extLst>
        </p:spPr>
      </p:pic>
      <p:pic>
        <p:nvPicPr>
          <p:cNvPr id="2110" name="Picture 62"/>
          <p:cNvPicPr>
            <a:picLocks noChangeAspect="1" noChangeArrowheads="1"/>
          </p:cNvPicPr>
          <p:nvPr/>
        </p:nvPicPr>
        <p:blipFill>
          <a:blip r:embed="rId9" cstate="print">
            <a:extLst>
              <a:ext uri="{28A0092B-C50C-407E-A947-70E740481C1C}">
                <a14:useLocalDpi xmlns:a14="http://schemas.microsoft.com/office/drawing/2010/main" val="0"/>
              </a:ext>
            </a:extLst>
          </a:blip>
          <a:srcRect r="3247"/>
          <a:stretch>
            <a:fillRect/>
          </a:stretch>
        </p:blipFill>
        <p:spPr bwMode="auto">
          <a:xfrm>
            <a:off x="4191000" y="3522387"/>
            <a:ext cx="2667000" cy="1957387"/>
          </a:xfrm>
          <a:prstGeom prst="rect">
            <a:avLst/>
          </a:prstGeom>
          <a:noFill/>
          <a:extLst>
            <a:ext uri="{909E8E84-426E-40DD-AFC4-6F175D3DCCD1}">
              <a14:hiddenFill xmlns:a14="http://schemas.microsoft.com/office/drawing/2010/main">
                <a:solidFill>
                  <a:srgbClr val="FFFFFF"/>
                </a:solidFill>
              </a14:hiddenFill>
            </a:ext>
          </a:extLst>
        </p:spPr>
      </p:pic>
      <p:grpSp>
        <p:nvGrpSpPr>
          <p:cNvPr id="2325" name="Group 277"/>
          <p:cNvGrpSpPr>
            <a:grpSpLocks noChangeAspect="1"/>
          </p:cNvGrpSpPr>
          <p:nvPr/>
        </p:nvGrpSpPr>
        <p:grpSpPr bwMode="auto">
          <a:xfrm>
            <a:off x="1905000" y="3879573"/>
            <a:ext cx="1447800" cy="2895600"/>
            <a:chOff x="288" y="2352"/>
            <a:chExt cx="768" cy="1536"/>
          </a:xfrm>
        </p:grpSpPr>
        <p:grpSp>
          <p:nvGrpSpPr>
            <p:cNvPr id="2312" name="Group 264"/>
            <p:cNvGrpSpPr>
              <a:grpSpLocks noChangeAspect="1"/>
            </p:cNvGrpSpPr>
            <p:nvPr/>
          </p:nvGrpSpPr>
          <p:grpSpPr bwMode="auto">
            <a:xfrm>
              <a:off x="393" y="2352"/>
              <a:ext cx="286" cy="1536"/>
              <a:chOff x="153" y="2352"/>
              <a:chExt cx="286" cy="1536"/>
            </a:xfrm>
          </p:grpSpPr>
          <p:grpSp>
            <p:nvGrpSpPr>
              <p:cNvPr id="2311" name="Group 263"/>
              <p:cNvGrpSpPr>
                <a:grpSpLocks noChangeAspect="1"/>
              </p:cNvGrpSpPr>
              <p:nvPr/>
            </p:nvGrpSpPr>
            <p:grpSpPr bwMode="auto">
              <a:xfrm>
                <a:off x="153" y="2556"/>
                <a:ext cx="286" cy="1213"/>
                <a:chOff x="153" y="2556"/>
                <a:chExt cx="286" cy="1213"/>
              </a:xfrm>
            </p:grpSpPr>
            <p:sp>
              <p:nvSpPr>
                <p:cNvPr id="2210" name="Freeform 162" descr="Diagonali chiare verso il basso"/>
                <p:cNvSpPr>
                  <a:spLocks noChangeAspect="1"/>
                </p:cNvSpPr>
                <p:nvPr/>
              </p:nvSpPr>
              <p:spPr bwMode="auto">
                <a:xfrm>
                  <a:off x="154" y="2557"/>
                  <a:ext cx="63" cy="1211"/>
                </a:xfrm>
                <a:custGeom>
                  <a:avLst/>
                  <a:gdLst>
                    <a:gd name="T0" fmla="*/ 63 w 63"/>
                    <a:gd name="T1" fmla="*/ 0 h 1211"/>
                    <a:gd name="T2" fmla="*/ 0 w 63"/>
                    <a:gd name="T3" fmla="*/ 0 h 1211"/>
                    <a:gd name="T4" fmla="*/ 0 w 63"/>
                    <a:gd name="T5" fmla="*/ 186 h 1211"/>
                    <a:gd name="T6" fmla="*/ 44 w 63"/>
                    <a:gd name="T7" fmla="*/ 326 h 1211"/>
                    <a:gd name="T8" fmla="*/ 44 w 63"/>
                    <a:gd name="T9" fmla="*/ 885 h 1211"/>
                    <a:gd name="T10" fmla="*/ 3 w 63"/>
                    <a:gd name="T11" fmla="*/ 1025 h 1211"/>
                    <a:gd name="T12" fmla="*/ 3 w 63"/>
                    <a:gd name="T13" fmla="*/ 1211 h 1211"/>
                    <a:gd name="T14" fmla="*/ 63 w 63"/>
                    <a:gd name="T15" fmla="*/ 1211 h 1211"/>
                    <a:gd name="T16" fmla="*/ 63 w 63"/>
                    <a:gd name="T17" fmla="*/ 788 h 1211"/>
                    <a:gd name="T18" fmla="*/ 63 w 63"/>
                    <a:gd name="T19" fmla="*/ 233 h 1211"/>
                    <a:gd name="T20" fmla="*/ 63 w 63"/>
                    <a:gd name="T21" fmla="*/ 0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211">
                      <a:moveTo>
                        <a:pt x="63" y="0"/>
                      </a:moveTo>
                      <a:lnTo>
                        <a:pt x="0" y="0"/>
                      </a:lnTo>
                      <a:lnTo>
                        <a:pt x="0" y="186"/>
                      </a:lnTo>
                      <a:lnTo>
                        <a:pt x="44" y="326"/>
                      </a:lnTo>
                      <a:lnTo>
                        <a:pt x="44" y="885"/>
                      </a:lnTo>
                      <a:lnTo>
                        <a:pt x="3" y="1025"/>
                      </a:lnTo>
                      <a:lnTo>
                        <a:pt x="3" y="1211"/>
                      </a:lnTo>
                      <a:lnTo>
                        <a:pt x="63" y="1211"/>
                      </a:lnTo>
                      <a:lnTo>
                        <a:pt x="63" y="788"/>
                      </a:lnTo>
                      <a:lnTo>
                        <a:pt x="63" y="233"/>
                      </a:lnTo>
                      <a:lnTo>
                        <a:pt x="63" y="0"/>
                      </a:lnTo>
                      <a:close/>
                    </a:path>
                  </a:pathLst>
                </a:custGeom>
                <a:pattFill prst="ltDnDiag">
                  <a:fgClr>
                    <a:srgbClr val="D60093"/>
                  </a:fgClr>
                  <a:bgClr>
                    <a:srgbClr val="FFFFFF"/>
                  </a:bgClr>
                </a:pattFill>
                <a:ln w="0">
                  <a:solidFill>
                    <a:srgbClr val="000000"/>
                  </a:solidFill>
                  <a:prstDash val="solid"/>
                  <a:round/>
                  <a:headEnd/>
                  <a:tailEnd/>
                </a:ln>
              </p:spPr>
              <p:txBody>
                <a:bodyPr/>
                <a:lstStyle/>
                <a:p>
                  <a:endParaRPr lang="en-GB"/>
                </a:p>
              </p:txBody>
            </p:sp>
            <p:sp>
              <p:nvSpPr>
                <p:cNvPr id="2211" name="Freeform 163" descr="Diagonali chiare verso l'alto"/>
                <p:cNvSpPr>
                  <a:spLocks noChangeAspect="1"/>
                </p:cNvSpPr>
                <p:nvPr/>
              </p:nvSpPr>
              <p:spPr bwMode="auto">
                <a:xfrm>
                  <a:off x="153" y="2556"/>
                  <a:ext cx="286" cy="1212"/>
                </a:xfrm>
                <a:custGeom>
                  <a:avLst/>
                  <a:gdLst>
                    <a:gd name="T0" fmla="*/ 45 w 286"/>
                    <a:gd name="T1" fmla="*/ 342 h 1212"/>
                    <a:gd name="T2" fmla="*/ 42 w 286"/>
                    <a:gd name="T3" fmla="*/ 897 h 1212"/>
                    <a:gd name="T4" fmla="*/ 0 w 286"/>
                    <a:gd name="T5" fmla="*/ 1029 h 1212"/>
                    <a:gd name="T6" fmla="*/ 3 w 286"/>
                    <a:gd name="T7" fmla="*/ 1212 h 1212"/>
                    <a:gd name="T8" fmla="*/ 286 w 286"/>
                    <a:gd name="T9" fmla="*/ 1212 h 1212"/>
                    <a:gd name="T10" fmla="*/ 286 w 286"/>
                    <a:gd name="T11" fmla="*/ 1026 h 1212"/>
                    <a:gd name="T12" fmla="*/ 242 w 286"/>
                    <a:gd name="T13" fmla="*/ 886 h 1212"/>
                    <a:gd name="T14" fmla="*/ 242 w 286"/>
                    <a:gd name="T15" fmla="*/ 607 h 1212"/>
                    <a:gd name="T16" fmla="*/ 240 w 286"/>
                    <a:gd name="T17" fmla="*/ 390 h 1212"/>
                    <a:gd name="T18" fmla="*/ 242 w 286"/>
                    <a:gd name="T19" fmla="*/ 327 h 1212"/>
                    <a:gd name="T20" fmla="*/ 286 w 286"/>
                    <a:gd name="T21" fmla="*/ 187 h 1212"/>
                    <a:gd name="T22" fmla="*/ 285 w 286"/>
                    <a:gd name="T23" fmla="*/ 3 h 1212"/>
                    <a:gd name="T24" fmla="*/ 159 w 286"/>
                    <a:gd name="T25" fmla="*/ 0 h 1212"/>
                    <a:gd name="T26" fmla="*/ 45 w 286"/>
                    <a:gd name="T27" fmla="*/ 342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1212">
                      <a:moveTo>
                        <a:pt x="45" y="342"/>
                      </a:moveTo>
                      <a:lnTo>
                        <a:pt x="42" y="897"/>
                      </a:lnTo>
                      <a:lnTo>
                        <a:pt x="0" y="1029"/>
                      </a:lnTo>
                      <a:lnTo>
                        <a:pt x="3" y="1212"/>
                      </a:lnTo>
                      <a:lnTo>
                        <a:pt x="286" y="1212"/>
                      </a:lnTo>
                      <a:lnTo>
                        <a:pt x="286" y="1026"/>
                      </a:lnTo>
                      <a:lnTo>
                        <a:pt x="242" y="886"/>
                      </a:lnTo>
                      <a:lnTo>
                        <a:pt x="242" y="607"/>
                      </a:lnTo>
                      <a:lnTo>
                        <a:pt x="240" y="390"/>
                      </a:lnTo>
                      <a:lnTo>
                        <a:pt x="242" y="327"/>
                      </a:lnTo>
                      <a:lnTo>
                        <a:pt x="286" y="187"/>
                      </a:lnTo>
                      <a:lnTo>
                        <a:pt x="285" y="3"/>
                      </a:lnTo>
                      <a:lnTo>
                        <a:pt x="159" y="0"/>
                      </a:lnTo>
                      <a:lnTo>
                        <a:pt x="45" y="342"/>
                      </a:lnTo>
                      <a:close/>
                    </a:path>
                  </a:pathLst>
                </a:custGeom>
                <a:pattFill prst="ltUpDiag">
                  <a:fgClr>
                    <a:schemeClr val="accent2"/>
                  </a:fgClr>
                  <a:bgClr>
                    <a:srgbClr val="FFFFFF"/>
                  </a:bgClr>
                </a:pattFill>
                <a:ln w="0">
                  <a:solidFill>
                    <a:srgbClr val="000000"/>
                  </a:solidFill>
                  <a:prstDash val="solid"/>
                  <a:round/>
                  <a:headEnd/>
                  <a:tailEnd/>
                </a:ln>
              </p:spPr>
              <p:txBody>
                <a:bodyPr/>
                <a:lstStyle/>
                <a:p>
                  <a:endParaRPr lang="en-GB"/>
                </a:p>
              </p:txBody>
            </p:sp>
            <p:sp>
              <p:nvSpPr>
                <p:cNvPr id="2212" name="Line 164"/>
                <p:cNvSpPr>
                  <a:spLocks noChangeAspect="1" noChangeShapeType="1"/>
                </p:cNvSpPr>
                <p:nvPr/>
              </p:nvSpPr>
              <p:spPr bwMode="auto">
                <a:xfrm>
                  <a:off x="217" y="2557"/>
                  <a:ext cx="15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13" name="Line 165"/>
                <p:cNvSpPr>
                  <a:spLocks noChangeAspect="1" noChangeShapeType="1"/>
                </p:cNvSpPr>
                <p:nvPr/>
              </p:nvSpPr>
              <p:spPr bwMode="auto">
                <a:xfrm>
                  <a:off x="217" y="3768"/>
                  <a:ext cx="1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308" name="Line 260"/>
              <p:cNvSpPr>
                <a:spLocks noChangeAspect="1" noChangeShapeType="1"/>
              </p:cNvSpPr>
              <p:nvPr/>
            </p:nvSpPr>
            <p:spPr bwMode="auto">
              <a:xfrm>
                <a:off x="288" y="2352"/>
                <a:ext cx="0" cy="153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309" name="Line 261"/>
            <p:cNvSpPr>
              <a:spLocks noChangeAspect="1" noChangeShapeType="1"/>
            </p:cNvSpPr>
            <p:nvPr/>
          </p:nvSpPr>
          <p:spPr bwMode="auto">
            <a:xfrm flipV="1">
              <a:off x="288" y="2688"/>
              <a:ext cx="768" cy="76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323" name="Arc 275"/>
            <p:cNvSpPr>
              <a:spLocks noChangeAspect="1"/>
            </p:cNvSpPr>
            <p:nvPr/>
          </p:nvSpPr>
          <p:spPr bwMode="auto">
            <a:xfrm>
              <a:off x="532" y="2451"/>
              <a:ext cx="479" cy="384"/>
            </a:xfrm>
            <a:custGeom>
              <a:avLst/>
              <a:gdLst>
                <a:gd name="G0" fmla="+- 355 0 0"/>
                <a:gd name="G1" fmla="+- 21600 0 0"/>
                <a:gd name="G2" fmla="+- 21600 0 0"/>
                <a:gd name="T0" fmla="*/ 0 w 21027"/>
                <a:gd name="T1" fmla="*/ 3 h 21600"/>
                <a:gd name="T2" fmla="*/ 21027 w 21027"/>
                <a:gd name="T3" fmla="*/ 15337 h 21600"/>
                <a:gd name="T4" fmla="*/ 355 w 21027"/>
                <a:gd name="T5" fmla="*/ 21600 h 21600"/>
              </a:gdLst>
              <a:ahLst/>
              <a:cxnLst>
                <a:cxn ang="0">
                  <a:pos x="T0" y="T1"/>
                </a:cxn>
                <a:cxn ang="0">
                  <a:pos x="T2" y="T3"/>
                </a:cxn>
                <a:cxn ang="0">
                  <a:pos x="T4" y="T5"/>
                </a:cxn>
              </a:cxnLst>
              <a:rect l="0" t="0" r="r" b="b"/>
              <a:pathLst>
                <a:path w="21027" h="21600" fill="none" extrusionOk="0">
                  <a:moveTo>
                    <a:pt x="-1" y="2"/>
                  </a:moveTo>
                  <a:cubicBezTo>
                    <a:pt x="118" y="0"/>
                    <a:pt x="236" y="0"/>
                    <a:pt x="355" y="0"/>
                  </a:cubicBezTo>
                  <a:cubicBezTo>
                    <a:pt x="9871" y="0"/>
                    <a:pt x="18267" y="6228"/>
                    <a:pt x="21027" y="15336"/>
                  </a:cubicBezTo>
                </a:path>
                <a:path w="21027" h="21600" stroke="0" extrusionOk="0">
                  <a:moveTo>
                    <a:pt x="-1" y="2"/>
                  </a:moveTo>
                  <a:cubicBezTo>
                    <a:pt x="118" y="0"/>
                    <a:pt x="236" y="0"/>
                    <a:pt x="355" y="0"/>
                  </a:cubicBezTo>
                  <a:cubicBezTo>
                    <a:pt x="9871" y="0"/>
                    <a:pt x="18267" y="6228"/>
                    <a:pt x="21027" y="15336"/>
                  </a:cubicBezTo>
                  <a:lnTo>
                    <a:pt x="355" y="21600"/>
                  </a:lnTo>
                  <a:close/>
                </a:path>
              </a:pathLst>
            </a:custGeom>
            <a:noFill/>
            <a:ln w="9525">
              <a:solidFill>
                <a:schemeClr val="tx1"/>
              </a:solidFill>
              <a:round/>
              <a:headEnd type="arrow"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324" name="Text Box 276"/>
          <p:cNvSpPr txBox="1">
            <a:spLocks noChangeArrowheads="1"/>
          </p:cNvSpPr>
          <p:nvPr/>
        </p:nvSpPr>
        <p:spPr bwMode="auto">
          <a:xfrm>
            <a:off x="2895600" y="4031974"/>
            <a:ext cx="228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000">
                <a:latin typeface="Symbol" panose="05050102010706020507" pitchFamily="18" charset="2"/>
              </a:rPr>
              <a:t>a</a:t>
            </a:r>
          </a:p>
        </p:txBody>
      </p:sp>
      <p:sp>
        <p:nvSpPr>
          <p:cNvPr id="2424" name="Freeform 376"/>
          <p:cNvSpPr>
            <a:spLocks/>
          </p:cNvSpPr>
          <p:nvPr/>
        </p:nvSpPr>
        <p:spPr bwMode="auto">
          <a:xfrm>
            <a:off x="4551364" y="5401987"/>
            <a:ext cx="2230437" cy="230187"/>
          </a:xfrm>
          <a:custGeom>
            <a:avLst/>
            <a:gdLst>
              <a:gd name="T0" fmla="*/ 0 w 1405"/>
              <a:gd name="T1" fmla="*/ 144 h 145"/>
              <a:gd name="T2" fmla="*/ 385 w 1405"/>
              <a:gd name="T3" fmla="*/ 145 h 145"/>
              <a:gd name="T4" fmla="*/ 838 w 1405"/>
              <a:gd name="T5" fmla="*/ 145 h 145"/>
              <a:gd name="T6" fmla="*/ 1156 w 1405"/>
              <a:gd name="T7" fmla="*/ 145 h 145"/>
              <a:gd name="T8" fmla="*/ 1271 w 1405"/>
              <a:gd name="T9" fmla="*/ 145 h 145"/>
              <a:gd name="T10" fmla="*/ 1405 w 1405"/>
              <a:gd name="T11" fmla="*/ 145 h 145"/>
              <a:gd name="T12" fmla="*/ 1405 w 1405"/>
              <a:gd name="T13" fmla="*/ 95 h 145"/>
              <a:gd name="T14" fmla="*/ 1351 w 1405"/>
              <a:gd name="T15" fmla="*/ 95 h 145"/>
              <a:gd name="T16" fmla="*/ 1265 w 1405"/>
              <a:gd name="T17" fmla="*/ 95 h 145"/>
              <a:gd name="T18" fmla="*/ 1145 w 1405"/>
              <a:gd name="T19" fmla="*/ 95 h 145"/>
              <a:gd name="T20" fmla="*/ 1001 w 1405"/>
              <a:gd name="T21" fmla="*/ 96 h 145"/>
              <a:gd name="T22" fmla="*/ 827 w 1405"/>
              <a:gd name="T23" fmla="*/ 96 h 145"/>
              <a:gd name="T24" fmla="*/ 473 w 1405"/>
              <a:gd name="T25" fmla="*/ 0 h 145"/>
              <a:gd name="T26" fmla="*/ 465 w 1405"/>
              <a:gd name="T27" fmla="*/ 0 h 145"/>
              <a:gd name="T28" fmla="*/ 0 w 1405"/>
              <a:gd name="T29" fmla="*/ 0 h 145"/>
              <a:gd name="T30" fmla="*/ 0 w 1405"/>
              <a:gd name="T31" fmla="*/ 14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5" h="145">
                <a:moveTo>
                  <a:pt x="0" y="144"/>
                </a:moveTo>
                <a:lnTo>
                  <a:pt x="385" y="145"/>
                </a:lnTo>
                <a:lnTo>
                  <a:pt x="838" y="145"/>
                </a:lnTo>
                <a:lnTo>
                  <a:pt x="1156" y="145"/>
                </a:lnTo>
                <a:lnTo>
                  <a:pt x="1271" y="145"/>
                </a:lnTo>
                <a:lnTo>
                  <a:pt x="1405" y="145"/>
                </a:lnTo>
                <a:lnTo>
                  <a:pt x="1405" y="95"/>
                </a:lnTo>
                <a:lnTo>
                  <a:pt x="1351" y="95"/>
                </a:lnTo>
                <a:lnTo>
                  <a:pt x="1265" y="95"/>
                </a:lnTo>
                <a:lnTo>
                  <a:pt x="1145" y="95"/>
                </a:lnTo>
                <a:lnTo>
                  <a:pt x="1001" y="96"/>
                </a:lnTo>
                <a:lnTo>
                  <a:pt x="827" y="96"/>
                </a:lnTo>
                <a:lnTo>
                  <a:pt x="473" y="0"/>
                </a:lnTo>
                <a:lnTo>
                  <a:pt x="465" y="0"/>
                </a:lnTo>
                <a:lnTo>
                  <a:pt x="0" y="0"/>
                </a:lnTo>
                <a:lnTo>
                  <a:pt x="0" y="144"/>
                </a:lnTo>
                <a:close/>
              </a:path>
            </a:pathLst>
          </a:custGeom>
          <a:blipFill dpi="0" rotWithShape="0">
            <a:blip r:embed="rId3"/>
            <a:srcRect/>
            <a:tile tx="0" ty="0" sx="100000" sy="100000" flip="none" algn="tl"/>
          </a:blipFill>
          <a:ln w="0">
            <a:solidFill>
              <a:srgbClr val="000000"/>
            </a:solidFill>
            <a:prstDash val="solid"/>
            <a:round/>
            <a:headEnd/>
            <a:tailEnd/>
          </a:ln>
        </p:spPr>
        <p:txBody>
          <a:bodyPr/>
          <a:lstStyle/>
          <a:p>
            <a:endParaRPr lang="en-GB"/>
          </a:p>
        </p:txBody>
      </p:sp>
      <p:sp>
        <p:nvSpPr>
          <p:cNvPr id="2425" name="Rectangle 377" descr="Diagonali chiare verso l'alto"/>
          <p:cNvSpPr>
            <a:spLocks noChangeArrowheads="1"/>
          </p:cNvSpPr>
          <p:nvPr/>
        </p:nvSpPr>
        <p:spPr bwMode="auto">
          <a:xfrm>
            <a:off x="4495800" y="3193773"/>
            <a:ext cx="2209800" cy="76200"/>
          </a:xfrm>
          <a:prstGeom prst="rect">
            <a:avLst/>
          </a:prstGeom>
          <a:pattFill prst="ltUpDiag">
            <a:fgClr>
              <a:srgbClr val="A5002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26" name="Oval 378"/>
          <p:cNvSpPr>
            <a:spLocks noChangeArrowheads="1"/>
          </p:cNvSpPr>
          <p:nvPr/>
        </p:nvSpPr>
        <p:spPr bwMode="auto">
          <a:xfrm>
            <a:off x="1981200" y="2507973"/>
            <a:ext cx="381000" cy="1066800"/>
          </a:xfrm>
          <a:prstGeom prst="ellipse">
            <a:avLst/>
          </a:prstGeom>
          <a:noFill/>
          <a:ln w="9525">
            <a:solidFill>
              <a:srgbClr val="CC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24" name="Freeform 476"/>
          <p:cNvSpPr>
            <a:spLocks/>
          </p:cNvSpPr>
          <p:nvPr/>
        </p:nvSpPr>
        <p:spPr bwMode="auto">
          <a:xfrm>
            <a:off x="2274888" y="3520799"/>
            <a:ext cx="2138362" cy="2047875"/>
          </a:xfrm>
          <a:custGeom>
            <a:avLst/>
            <a:gdLst>
              <a:gd name="T0" fmla="*/ 0 w 1347"/>
              <a:gd name="T1" fmla="*/ 0 h 1290"/>
              <a:gd name="T2" fmla="*/ 483 w 1347"/>
              <a:gd name="T3" fmla="*/ 157 h 1290"/>
              <a:gd name="T4" fmla="*/ 733 w 1347"/>
              <a:gd name="T5" fmla="*/ 277 h 1290"/>
              <a:gd name="T6" fmla="*/ 956 w 1347"/>
              <a:gd name="T7" fmla="*/ 559 h 1290"/>
              <a:gd name="T8" fmla="*/ 1081 w 1347"/>
              <a:gd name="T9" fmla="*/ 1173 h 1290"/>
              <a:gd name="T10" fmla="*/ 1347 w 1347"/>
              <a:gd name="T11" fmla="*/ 1260 h 1290"/>
            </a:gdLst>
            <a:ahLst/>
            <a:cxnLst>
              <a:cxn ang="0">
                <a:pos x="T0" y="T1"/>
              </a:cxn>
              <a:cxn ang="0">
                <a:pos x="T2" y="T3"/>
              </a:cxn>
              <a:cxn ang="0">
                <a:pos x="T4" y="T5"/>
              </a:cxn>
              <a:cxn ang="0">
                <a:pos x="T6" y="T7"/>
              </a:cxn>
              <a:cxn ang="0">
                <a:pos x="T8" y="T9"/>
              </a:cxn>
              <a:cxn ang="0">
                <a:pos x="T10" y="T11"/>
              </a:cxn>
            </a:cxnLst>
            <a:rect l="0" t="0" r="r" b="b"/>
            <a:pathLst>
              <a:path w="1347" h="1290">
                <a:moveTo>
                  <a:pt x="0" y="0"/>
                </a:moveTo>
                <a:cubicBezTo>
                  <a:pt x="81" y="25"/>
                  <a:pt x="361" y="111"/>
                  <a:pt x="483" y="157"/>
                </a:cubicBezTo>
                <a:cubicBezTo>
                  <a:pt x="605" y="203"/>
                  <a:pt x="654" y="210"/>
                  <a:pt x="733" y="277"/>
                </a:cubicBezTo>
                <a:cubicBezTo>
                  <a:pt x="812" y="344"/>
                  <a:pt x="898" y="410"/>
                  <a:pt x="956" y="559"/>
                </a:cubicBezTo>
                <a:cubicBezTo>
                  <a:pt x="1014" y="708"/>
                  <a:pt x="1016" y="1056"/>
                  <a:pt x="1081" y="1173"/>
                </a:cubicBezTo>
                <a:cubicBezTo>
                  <a:pt x="1146" y="1290"/>
                  <a:pt x="1292" y="1242"/>
                  <a:pt x="1347" y="1260"/>
                </a:cubicBezTo>
              </a:path>
            </a:pathLst>
          </a:custGeom>
          <a:noFill/>
          <a:ln w="9525">
            <a:solidFill>
              <a:srgbClr val="CC0000"/>
            </a:solidFill>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25" name="Text Box 477"/>
          <p:cNvSpPr txBox="1">
            <a:spLocks noChangeArrowheads="1"/>
          </p:cNvSpPr>
          <p:nvPr/>
        </p:nvSpPr>
        <p:spPr bwMode="auto">
          <a:xfrm>
            <a:off x="2819400" y="5632174"/>
            <a:ext cx="1371600"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000">
                <a:latin typeface="Arial" panose="020B0604020202020204" pitchFamily="34" charset="0"/>
              </a:rPr>
              <a:t>[</a:t>
            </a:r>
            <a:r>
              <a:rPr lang="it-IT" altLang="en-US" sz="1000">
                <a:latin typeface="Arial" panose="020B0604020202020204" pitchFamily="34" charset="0"/>
                <a:cs typeface="Arial" panose="020B0604020202020204" pitchFamily="34" charset="0"/>
              </a:rPr>
              <a:t>±</a:t>
            </a:r>
            <a:r>
              <a:rPr lang="it-IT" altLang="en-US" sz="1000">
                <a:latin typeface="Arial" panose="020B0604020202020204" pitchFamily="34" charset="0"/>
                <a:cs typeface="Arial" panose="020B0604020202020204" pitchFamily="34" charset="0"/>
                <a:sym typeface="Symbol" panose="05050102010706020507" pitchFamily="18" charset="2"/>
              </a:rPr>
              <a:t>]</a:t>
            </a:r>
          </a:p>
          <a:p>
            <a:pPr>
              <a:spcBef>
                <a:spcPct val="50000"/>
              </a:spcBef>
            </a:pPr>
            <a:r>
              <a:rPr lang="it-IT" altLang="en-US" sz="1000">
                <a:latin typeface="Arial" panose="020B0604020202020204" pitchFamily="34" charset="0"/>
              </a:rPr>
              <a:t>[+35/-35/+35/-35</a:t>
            </a:r>
            <a:r>
              <a:rPr lang="it-IT" altLang="en-US" sz="1000">
                <a:latin typeface="Arial" panose="020B0604020202020204" pitchFamily="34" charset="0"/>
                <a:cs typeface="Arial" panose="020B0604020202020204" pitchFamily="34" charset="0"/>
                <a:sym typeface="Symbol" panose="05050102010706020507" pitchFamily="18" charset="2"/>
              </a:rPr>
              <a:t>]</a:t>
            </a:r>
          </a:p>
          <a:p>
            <a:pPr>
              <a:spcBef>
                <a:spcPct val="50000"/>
              </a:spcBef>
            </a:pPr>
            <a:r>
              <a:rPr lang="it-IT" altLang="en-US" sz="1000">
                <a:latin typeface="Arial" panose="020B0604020202020204" pitchFamily="34" charset="0"/>
              </a:rPr>
              <a:t>[+55/-55/+55/-55</a:t>
            </a:r>
            <a:r>
              <a:rPr lang="it-IT" altLang="en-US" sz="1000">
                <a:latin typeface="Arial" panose="020B0604020202020204" pitchFamily="34" charset="0"/>
                <a:cs typeface="Arial" panose="020B0604020202020204" pitchFamily="34" charset="0"/>
                <a:sym typeface="Symbol" panose="05050102010706020507" pitchFamily="18" charset="2"/>
              </a:rPr>
              <a:t>]</a:t>
            </a:r>
          </a:p>
          <a:p>
            <a:pPr>
              <a:spcBef>
                <a:spcPct val="50000"/>
              </a:spcBef>
            </a:pPr>
            <a:r>
              <a:rPr lang="it-IT" altLang="en-US" sz="1000">
                <a:latin typeface="Arial" panose="020B0604020202020204" pitchFamily="34" charset="0"/>
              </a:rPr>
              <a:t>[+75/-75/+75/-75</a:t>
            </a:r>
            <a:r>
              <a:rPr lang="it-IT" altLang="en-US" sz="1000">
                <a:latin typeface="Arial" panose="020B0604020202020204" pitchFamily="34" charset="0"/>
                <a:cs typeface="Arial" panose="020B0604020202020204" pitchFamily="34" charset="0"/>
                <a:sym typeface="Symbol" panose="05050102010706020507" pitchFamily="18" charset="2"/>
              </a:rPr>
              <a:t>]</a:t>
            </a:r>
            <a:endParaRPr lang="it-IT" altLang="en-US" sz="1000">
              <a:latin typeface="Arial" panose="020B0604020202020204" pitchFamily="34" charset="0"/>
            </a:endParaRPr>
          </a:p>
        </p:txBody>
      </p:sp>
      <p:sp>
        <p:nvSpPr>
          <p:cNvPr id="2527" name="Rectangle 479"/>
          <p:cNvSpPr>
            <a:spLocks noChangeArrowheads="1"/>
          </p:cNvSpPr>
          <p:nvPr/>
        </p:nvSpPr>
        <p:spPr bwMode="auto">
          <a:xfrm rot="16202930">
            <a:off x="7458340" y="2030221"/>
            <a:ext cx="2317750" cy="584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spcBef>
                <a:spcPct val="50000"/>
              </a:spcBef>
            </a:pPr>
            <a:r>
              <a:rPr lang="it-IT" altLang="en-US" sz="1600" b="1" dirty="0" smtClean="0">
                <a:solidFill>
                  <a:srgbClr val="33CC33"/>
                </a:solidFill>
                <a:latin typeface="Tempus Sans ITC" panose="04020404030D07020202" pitchFamily="82" charset="0"/>
              </a:rPr>
              <a:t>Specimens production by filamnet winding</a:t>
            </a:r>
            <a:endParaRPr lang="it-IT" altLang="en-US" sz="1600" b="1" dirty="0">
              <a:solidFill>
                <a:srgbClr val="33CC33"/>
              </a:solidFill>
              <a:latin typeface="Tempus Sans ITC" panose="04020404030D07020202" pitchFamily="82" charset="0"/>
            </a:endParaRPr>
          </a:p>
        </p:txBody>
      </p:sp>
      <p:sp>
        <p:nvSpPr>
          <p:cNvPr id="2528" name="Rectangle 480"/>
          <p:cNvSpPr>
            <a:spLocks noChangeArrowheads="1"/>
          </p:cNvSpPr>
          <p:nvPr/>
        </p:nvSpPr>
        <p:spPr bwMode="auto">
          <a:xfrm rot="4132">
            <a:off x="4420959" y="785683"/>
            <a:ext cx="2592387"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spcBef>
                <a:spcPct val="50000"/>
              </a:spcBef>
            </a:pPr>
            <a:r>
              <a:rPr lang="it-IT" altLang="en-US" sz="1200" dirty="0" smtClean="0">
                <a:latin typeface="Tempus Sans ITC" panose="04020404030D07020202" pitchFamily="82" charset="0"/>
              </a:rPr>
              <a:t>Conical reinforce to avoid stress concentration at the clamping area</a:t>
            </a:r>
            <a:endParaRPr lang="it-IT" altLang="en-US" sz="1200" dirty="0">
              <a:latin typeface="Tempus Sans ITC" panose="04020404030D07020202" pitchFamily="82" charset="0"/>
            </a:endParaRPr>
          </a:p>
        </p:txBody>
      </p:sp>
      <p:sp>
        <p:nvSpPr>
          <p:cNvPr id="2529" name="Rectangle 481"/>
          <p:cNvSpPr>
            <a:spLocks noChangeArrowheads="1"/>
          </p:cNvSpPr>
          <p:nvPr/>
        </p:nvSpPr>
        <p:spPr bwMode="auto">
          <a:xfrm rot="19443431">
            <a:off x="5867401" y="1667413"/>
            <a:ext cx="1052513" cy="55399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spcBef>
                <a:spcPct val="50000"/>
              </a:spcBef>
            </a:pPr>
            <a:r>
              <a:rPr lang="it-IT" altLang="en-US" sz="1000" dirty="0" smtClean="0">
                <a:latin typeface="Tempus Sans ITC" panose="04020404030D07020202" pitchFamily="82" charset="0"/>
              </a:rPr>
              <a:t>Without conical reinforcement</a:t>
            </a:r>
            <a:endParaRPr lang="it-IT" altLang="en-US" sz="1000" dirty="0">
              <a:latin typeface="Tempus Sans ITC" panose="04020404030D07020202" pitchFamily="82" charset="0"/>
            </a:endParaRPr>
          </a:p>
        </p:txBody>
      </p:sp>
      <p:sp>
        <p:nvSpPr>
          <p:cNvPr id="2531" name="Rectangle 483"/>
          <p:cNvSpPr>
            <a:spLocks noChangeArrowheads="1"/>
          </p:cNvSpPr>
          <p:nvPr/>
        </p:nvSpPr>
        <p:spPr bwMode="auto">
          <a:xfrm>
            <a:off x="3200400" y="2736574"/>
            <a:ext cx="1066800"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en-US" sz="1200" b="1">
                <a:latin typeface="Tempus Sans ITC" panose="04020404030D07020202" pitchFamily="82" charset="0"/>
              </a:rPr>
              <a:t>l </a:t>
            </a:r>
            <a:r>
              <a:rPr lang="it-IT" altLang="en-US" sz="1200">
                <a:latin typeface="Tempus Sans ITC" panose="04020404030D07020202" pitchFamily="82" charset="0"/>
              </a:rPr>
              <a:t>=130mm</a:t>
            </a:r>
          </a:p>
          <a:p>
            <a:r>
              <a:rPr lang="it-IT" altLang="en-US" sz="1200" b="1">
                <a:latin typeface="Tempus Sans ITC" panose="04020404030D07020202" pitchFamily="82" charset="0"/>
              </a:rPr>
              <a:t>r </a:t>
            </a:r>
            <a:r>
              <a:rPr lang="it-IT" altLang="en-US" sz="1200">
                <a:latin typeface="Tempus Sans ITC" panose="04020404030D07020202" pitchFamily="82" charset="0"/>
              </a:rPr>
              <a:t>=42mm</a:t>
            </a:r>
          </a:p>
          <a:p>
            <a:r>
              <a:rPr lang="it-IT" altLang="en-US" sz="1200" b="1">
                <a:latin typeface="Tempus Sans ITC" panose="04020404030D07020202" pitchFamily="82" charset="0"/>
              </a:rPr>
              <a:t>t </a:t>
            </a:r>
            <a:r>
              <a:rPr lang="it-IT" altLang="en-US" sz="1200">
                <a:latin typeface="Tempus Sans ITC" panose="04020404030D07020202" pitchFamily="82" charset="0"/>
              </a:rPr>
              <a:t>= 0.86mm</a:t>
            </a:r>
          </a:p>
        </p:txBody>
      </p:sp>
      <p:pic>
        <p:nvPicPr>
          <p:cNvPr id="112" name="Picture 31" descr="E:\31.jpg"/>
          <p:cNvPicPr>
            <a:picLocks noChangeAspect="1" noChangeArrowheads="1"/>
          </p:cNvPicPr>
          <p:nvPr/>
        </p:nvPicPr>
        <p:blipFill>
          <a:blip r:embed="rId10" cstate="print">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val="0"/>
              </a:ext>
            </a:extLst>
          </a:blip>
          <a:srcRect l="1935" r="1935" b="1094"/>
          <a:stretch>
            <a:fillRect/>
          </a:stretch>
        </p:blipFill>
        <p:spPr bwMode="auto">
          <a:xfrm>
            <a:off x="9326565" y="28770"/>
            <a:ext cx="2472843" cy="4282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6600"/>
                </a:solidFill>
                <a:miter lim="800000"/>
                <a:headEnd/>
                <a:tailEnd/>
              </a14:hiddenLine>
            </a:ext>
          </a:extLst>
        </p:spPr>
      </p:pic>
      <p:sp>
        <p:nvSpPr>
          <p:cNvPr id="101" name="Rectangle 481"/>
          <p:cNvSpPr>
            <a:spLocks noChangeArrowheads="1"/>
          </p:cNvSpPr>
          <p:nvPr/>
        </p:nvSpPr>
        <p:spPr bwMode="auto">
          <a:xfrm rot="19443431">
            <a:off x="6062229" y="4075260"/>
            <a:ext cx="1052513" cy="55399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spcBef>
                <a:spcPct val="50000"/>
              </a:spcBef>
            </a:pPr>
            <a:r>
              <a:rPr lang="it-IT" altLang="en-US" sz="1000" dirty="0" smtClean="0">
                <a:latin typeface="Tempus Sans ITC" panose="04020404030D07020202" pitchFamily="82" charset="0"/>
              </a:rPr>
              <a:t>Without conical reinforcement</a:t>
            </a:r>
            <a:endParaRPr lang="it-IT" altLang="en-US" sz="1000" dirty="0">
              <a:latin typeface="Tempus Sans ITC" panose="04020404030D07020202" pitchFamily="82" charset="0"/>
            </a:endParaRPr>
          </a:p>
        </p:txBody>
      </p:sp>
      <p:sp>
        <p:nvSpPr>
          <p:cNvPr id="102" name="AutoShape 1026"/>
          <p:cNvSpPr>
            <a:spLocks noChangeArrowheads="1"/>
          </p:cNvSpPr>
          <p:nvPr/>
        </p:nvSpPr>
        <p:spPr bwMode="auto">
          <a:xfrm>
            <a:off x="116476" y="100376"/>
            <a:ext cx="1204415" cy="501848"/>
          </a:xfrm>
          <a:prstGeom prst="foldedCorner">
            <a:avLst>
              <a:gd name="adj" fmla="val 31535"/>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TEST</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sp>
        <p:nvSpPr>
          <p:cNvPr id="103" name="CasellaDiTesto 27"/>
          <p:cNvSpPr txBox="1"/>
          <p:nvPr/>
        </p:nvSpPr>
        <p:spPr>
          <a:xfrm>
            <a:off x="1618289" y="119729"/>
            <a:ext cx="3773821" cy="461665"/>
          </a:xfrm>
          <a:prstGeom prst="rect">
            <a:avLst/>
          </a:prstGeom>
          <a:noFill/>
        </p:spPr>
        <p:txBody>
          <a:bodyPr wrap="square" rtlCol="0">
            <a:spAutoFit/>
          </a:bodyPr>
          <a:lstStyle>
            <a:defPPr>
              <a:defRPr lang="en-US"/>
            </a:defPPr>
            <a:lvl1pPr>
              <a:buFont typeface="Wingdings" pitchFamily="2" charset="2"/>
              <a:buChar char="ü"/>
              <a:defRPr sz="2400" i="1">
                <a:solidFill>
                  <a:srgbClr val="FF9900"/>
                </a:solidFill>
              </a:defRPr>
            </a:lvl1pPr>
          </a:lstStyle>
          <a:p>
            <a:pPr>
              <a:spcBef>
                <a:spcPct val="50000"/>
              </a:spcBef>
            </a:pPr>
            <a:r>
              <a:rPr lang="it-IT" b="1" i="0" dirty="0" smtClean="0">
                <a:solidFill>
                  <a:schemeClr val="accent1">
                    <a:lumMod val="75000"/>
                  </a:schemeClr>
                </a:solidFill>
                <a:effectLst>
                  <a:outerShdw blurRad="38100" dist="38100" dir="2700000" algn="tl">
                    <a:srgbClr val="C0C0C0"/>
                  </a:outerShdw>
                </a:effectLst>
                <a:latin typeface="Tempus Sans ITC" panose="04020404030D07020202" pitchFamily="82" charset="0"/>
              </a:rPr>
              <a:t>Test specimens</a:t>
            </a:r>
            <a:endParaRPr lang="it-IT" b="1" i="0" dirty="0">
              <a:solidFill>
                <a:schemeClr val="accent1">
                  <a:lumMod val="75000"/>
                </a:schemeClr>
              </a:solidFill>
              <a:effectLst>
                <a:outerShdw blurRad="38100" dist="38100" dir="2700000" algn="tl">
                  <a:srgbClr val="C0C0C0"/>
                </a:outerShdw>
              </a:effectLst>
              <a:latin typeface="Tempus Sans ITC" panose="04020404030D07020202" pitchFamily="82" charset="0"/>
            </a:endParaRPr>
          </a:p>
        </p:txBody>
      </p:sp>
      <p:sp>
        <p:nvSpPr>
          <p:cNvPr id="2" name="Slide Number Placeholder 1"/>
          <p:cNvSpPr>
            <a:spLocks noGrp="1"/>
          </p:cNvSpPr>
          <p:nvPr>
            <p:ph type="sldNum" sz="quarter" idx="12"/>
          </p:nvPr>
        </p:nvSpPr>
        <p:spPr>
          <a:xfrm>
            <a:off x="9448800" y="6460496"/>
            <a:ext cx="2743200" cy="365125"/>
          </a:xfrm>
        </p:spPr>
        <p:txBody>
          <a:bodyPr/>
          <a:lstStyle/>
          <a:p>
            <a:fld id="{AC02F132-4A8D-4A8C-877D-D9B157A5B0E1}" type="slidenum">
              <a:rPr lang="en-GB" smtClean="0"/>
              <a:t>14</a:t>
            </a:fld>
            <a:endParaRPr lang="en-GB"/>
          </a:p>
        </p:txBody>
      </p:sp>
    </p:spTree>
    <p:extLst>
      <p:ext uri="{BB962C8B-B14F-4D97-AF65-F5344CB8AC3E}">
        <p14:creationId xmlns:p14="http://schemas.microsoft.com/office/powerpoint/2010/main" val="9513193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p:cNvPicPr>
            <a:picLocks noChangeAspect="1"/>
          </p:cNvPicPr>
          <p:nvPr/>
        </p:nvPicPr>
        <p:blipFill rotWithShape="1">
          <a:blip r:embed="rId3">
            <a:extLst>
              <a:ext uri="{BEBA8EAE-BF5A-486C-A8C5-ECC9F3942E4B}">
                <a14:imgProps xmlns:a14="http://schemas.microsoft.com/office/drawing/2010/main">
                  <a14:imgLayer r:embed="rId4">
                    <a14:imgEffect>
                      <a14:backgroundRemoval t="3465" b="47312" l="32301" r="68142"/>
                    </a14:imgEffect>
                  </a14:imgLayer>
                </a14:imgProps>
              </a:ext>
            </a:extLst>
          </a:blip>
          <a:srcRect l="28066" t="3107" r="27199" b="52691"/>
          <a:stretch/>
        </p:blipFill>
        <p:spPr>
          <a:xfrm>
            <a:off x="400139" y="2033204"/>
            <a:ext cx="609690" cy="2231053"/>
          </a:xfrm>
          <a:prstGeom prst="rect">
            <a:avLst/>
          </a:prstGeom>
        </p:spPr>
      </p:pic>
      <p:grpSp>
        <p:nvGrpSpPr>
          <p:cNvPr id="53" name="Group 52"/>
          <p:cNvGrpSpPr/>
          <p:nvPr/>
        </p:nvGrpSpPr>
        <p:grpSpPr>
          <a:xfrm>
            <a:off x="9222556" y="507707"/>
            <a:ext cx="2904042" cy="6248400"/>
            <a:chOff x="8937393" y="335568"/>
            <a:chExt cx="3135133" cy="6248400"/>
          </a:xfrm>
        </p:grpSpPr>
        <p:pic>
          <p:nvPicPr>
            <p:cNvPr id="45" name="Picture 1027" descr="E:\23.jp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l="12804" t="7198" r="12500"/>
            <a:stretch/>
          </p:blipFill>
          <p:spPr bwMode="auto">
            <a:xfrm>
              <a:off x="9038422" y="4155705"/>
              <a:ext cx="3020289" cy="239287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46" name="Picture 45"/>
            <p:cNvPicPr>
              <a:picLocks noChangeAspect="1"/>
            </p:cNvPicPr>
            <p:nvPr/>
          </p:nvPicPr>
          <p:blipFill rotWithShape="1">
            <a:blip r:embed="rId7"/>
            <a:srcRect r="55337"/>
            <a:stretch/>
          </p:blipFill>
          <p:spPr>
            <a:xfrm>
              <a:off x="8937393" y="354305"/>
              <a:ext cx="3121317" cy="3737813"/>
            </a:xfrm>
            <a:prstGeom prst="rect">
              <a:avLst/>
            </a:prstGeom>
          </p:spPr>
        </p:pic>
        <p:sp>
          <p:nvSpPr>
            <p:cNvPr id="47" name="Rectangle 144"/>
            <p:cNvSpPr>
              <a:spLocks noChangeArrowheads="1"/>
            </p:cNvSpPr>
            <p:nvPr/>
          </p:nvSpPr>
          <p:spPr bwMode="auto">
            <a:xfrm>
              <a:off x="8937393" y="335568"/>
              <a:ext cx="3135133" cy="6248400"/>
            </a:xfrm>
            <a:prstGeom prst="rect">
              <a:avLst/>
            </a:prstGeom>
            <a:noFill/>
            <a:ln w="38100" cmpd="dbl">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3500000" algn="ctr" rotWithShape="0">
                      <a:schemeClr val="bg2"/>
                    </a:outerShdw>
                  </a:effectLst>
                </a14:hiddenEffects>
              </a:ext>
            </a:extLst>
          </p:spPr>
          <p:txBody>
            <a:bodyPr wrap="none" anchor="ctr"/>
            <a:lstStyle/>
            <a:p>
              <a:endParaRPr lang="en-GB"/>
            </a:p>
          </p:txBody>
        </p:sp>
      </p:grpSp>
      <p:graphicFrame>
        <p:nvGraphicFramePr>
          <p:cNvPr id="48" name="Object 72"/>
          <p:cNvGraphicFramePr>
            <a:graphicFrameLocks noChangeAspect="1"/>
          </p:cNvGraphicFramePr>
          <p:nvPr>
            <p:extLst>
              <p:ext uri="{D42A27DB-BD31-4B8C-83A1-F6EECF244321}">
                <p14:modId xmlns:p14="http://schemas.microsoft.com/office/powerpoint/2010/main" val="3568754999"/>
              </p:ext>
            </p:extLst>
          </p:nvPr>
        </p:nvGraphicFramePr>
        <p:xfrm>
          <a:off x="7196015" y="4936391"/>
          <a:ext cx="1012825" cy="488950"/>
        </p:xfrm>
        <a:graphic>
          <a:graphicData uri="http://schemas.openxmlformats.org/presentationml/2006/ole">
            <mc:AlternateContent xmlns:mc="http://schemas.openxmlformats.org/markup-compatibility/2006">
              <mc:Choice xmlns:v="urn:schemas-microsoft-com:vml" Requires="v">
                <p:oleObj spid="_x0000_s29930" name="Equation" r:id="rId8" imgW="901440" imgH="431640" progId="Equation.3">
                  <p:embed/>
                </p:oleObj>
              </mc:Choice>
              <mc:Fallback>
                <p:oleObj name="Equation" r:id="rId8" imgW="901440" imgH="431640" progId="Equation.3">
                  <p:embed/>
                  <p:pic>
                    <p:nvPicPr>
                      <p:cNvPr id="60488" name="Object 7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96015" y="4936391"/>
                        <a:ext cx="1012825" cy="488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152"/>
          <p:cNvGraphicFramePr>
            <a:graphicFrameLocks noChangeAspect="1"/>
          </p:cNvGraphicFramePr>
          <p:nvPr>
            <p:extLst>
              <p:ext uri="{D42A27DB-BD31-4B8C-83A1-F6EECF244321}">
                <p14:modId xmlns:p14="http://schemas.microsoft.com/office/powerpoint/2010/main" val="2239971704"/>
              </p:ext>
            </p:extLst>
          </p:nvPr>
        </p:nvGraphicFramePr>
        <p:xfrm>
          <a:off x="6632619" y="990307"/>
          <a:ext cx="2362200" cy="1568450"/>
        </p:xfrm>
        <a:graphic>
          <a:graphicData uri="http://schemas.openxmlformats.org/presentationml/2006/ole">
            <mc:AlternateContent xmlns:mc="http://schemas.openxmlformats.org/markup-compatibility/2006">
              <mc:Choice xmlns:v="urn:schemas-microsoft-com:vml" Requires="v">
                <p:oleObj spid="_x0000_s29931" name="Equation" r:id="rId10" imgW="2057400" imgH="1295280" progId="Equation.3">
                  <p:embed/>
                </p:oleObj>
              </mc:Choice>
              <mc:Fallback>
                <p:oleObj name="Equation" r:id="rId10" imgW="2057400" imgH="1295280" progId="Equation.3">
                  <p:embed/>
                  <p:pic>
                    <p:nvPicPr>
                      <p:cNvPr id="60568" name="Object 15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32619" y="990307"/>
                        <a:ext cx="2362200" cy="156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 name="Object 159"/>
          <p:cNvGraphicFramePr>
            <a:graphicFrameLocks noChangeAspect="1"/>
          </p:cNvGraphicFramePr>
          <p:nvPr>
            <p:extLst>
              <p:ext uri="{D42A27DB-BD31-4B8C-83A1-F6EECF244321}">
                <p14:modId xmlns:p14="http://schemas.microsoft.com/office/powerpoint/2010/main" val="3168490779"/>
              </p:ext>
            </p:extLst>
          </p:nvPr>
        </p:nvGraphicFramePr>
        <p:xfrm>
          <a:off x="7491561" y="5447688"/>
          <a:ext cx="660400" cy="431800"/>
        </p:xfrm>
        <a:graphic>
          <a:graphicData uri="http://schemas.openxmlformats.org/presentationml/2006/ole">
            <mc:AlternateContent xmlns:mc="http://schemas.openxmlformats.org/markup-compatibility/2006">
              <mc:Choice xmlns:v="urn:schemas-microsoft-com:vml" Requires="v">
                <p:oleObj spid="_x0000_s29932" name="Equation" r:id="rId12" imgW="660240" imgH="431640" progId="Equation.3">
                  <p:embed/>
                </p:oleObj>
              </mc:Choice>
              <mc:Fallback>
                <p:oleObj name="Equation" r:id="rId12" imgW="660240" imgH="431640" progId="Equation.3">
                  <p:embed/>
                  <p:pic>
                    <p:nvPicPr>
                      <p:cNvPr id="60575" name="Object 15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91561" y="5447688"/>
                        <a:ext cx="6604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 name="Object 160"/>
          <p:cNvGraphicFramePr>
            <a:graphicFrameLocks noChangeAspect="1"/>
          </p:cNvGraphicFramePr>
          <p:nvPr>
            <p:extLst>
              <p:ext uri="{D42A27DB-BD31-4B8C-83A1-F6EECF244321}">
                <p14:modId xmlns:p14="http://schemas.microsoft.com/office/powerpoint/2010/main" val="1325743353"/>
              </p:ext>
            </p:extLst>
          </p:nvPr>
        </p:nvGraphicFramePr>
        <p:xfrm>
          <a:off x="7491561" y="6011923"/>
          <a:ext cx="660400" cy="431800"/>
        </p:xfrm>
        <a:graphic>
          <a:graphicData uri="http://schemas.openxmlformats.org/presentationml/2006/ole">
            <mc:AlternateContent xmlns:mc="http://schemas.openxmlformats.org/markup-compatibility/2006">
              <mc:Choice xmlns:v="urn:schemas-microsoft-com:vml" Requires="v">
                <p:oleObj spid="_x0000_s29933" name="Equation" r:id="rId14" imgW="660240" imgH="431640" progId="Equation.3">
                  <p:embed/>
                </p:oleObj>
              </mc:Choice>
              <mc:Fallback>
                <p:oleObj name="Equation" r:id="rId14" imgW="660240" imgH="431640" progId="Equation.3">
                  <p:embed/>
                  <p:pic>
                    <p:nvPicPr>
                      <p:cNvPr id="60576" name="Object 16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91561" y="6011923"/>
                        <a:ext cx="6604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 name="TextBox 53"/>
          <p:cNvSpPr txBox="1"/>
          <p:nvPr/>
        </p:nvSpPr>
        <p:spPr>
          <a:xfrm>
            <a:off x="7655350" y="1597507"/>
            <a:ext cx="1339469" cy="307777"/>
          </a:xfrm>
          <a:prstGeom prst="rect">
            <a:avLst/>
          </a:prstGeom>
          <a:solidFill>
            <a:schemeClr val="bg1"/>
          </a:solidFill>
        </p:spPr>
        <p:txBody>
          <a:bodyPr wrap="square" rtlCol="0">
            <a:spAutoFit/>
          </a:bodyPr>
          <a:lstStyle/>
          <a:p>
            <a:r>
              <a:rPr lang="en-US" sz="1400" dirty="0" smtClean="0"/>
              <a:t>Hoop stress </a:t>
            </a:r>
            <a:endParaRPr lang="en-GB" sz="1400" dirty="0"/>
          </a:p>
        </p:txBody>
      </p:sp>
      <p:sp>
        <p:nvSpPr>
          <p:cNvPr id="55" name="TextBox 54"/>
          <p:cNvSpPr txBox="1"/>
          <p:nvPr/>
        </p:nvSpPr>
        <p:spPr>
          <a:xfrm>
            <a:off x="7935636" y="2124149"/>
            <a:ext cx="1059183" cy="307777"/>
          </a:xfrm>
          <a:prstGeom prst="rect">
            <a:avLst/>
          </a:prstGeom>
          <a:solidFill>
            <a:schemeClr val="bg1"/>
          </a:solidFill>
        </p:spPr>
        <p:txBody>
          <a:bodyPr wrap="square" rtlCol="0">
            <a:spAutoFit/>
          </a:bodyPr>
          <a:lstStyle/>
          <a:p>
            <a:r>
              <a:rPr lang="en-US" sz="1400" dirty="0" smtClean="0"/>
              <a:t>Axial stress </a:t>
            </a:r>
            <a:endParaRPr lang="en-GB" sz="1400" dirty="0"/>
          </a:p>
        </p:txBody>
      </p:sp>
      <p:sp>
        <p:nvSpPr>
          <p:cNvPr id="56" name="TextBox 55"/>
          <p:cNvSpPr txBox="1"/>
          <p:nvPr/>
        </p:nvSpPr>
        <p:spPr>
          <a:xfrm>
            <a:off x="7655350" y="1095082"/>
            <a:ext cx="1059183" cy="307777"/>
          </a:xfrm>
          <a:prstGeom prst="rect">
            <a:avLst/>
          </a:prstGeom>
          <a:solidFill>
            <a:schemeClr val="bg1"/>
          </a:solidFill>
        </p:spPr>
        <p:txBody>
          <a:bodyPr wrap="square" rtlCol="0">
            <a:spAutoFit/>
          </a:bodyPr>
          <a:lstStyle/>
          <a:p>
            <a:r>
              <a:rPr lang="en-US" sz="1400" dirty="0" smtClean="0"/>
              <a:t>Shear stress </a:t>
            </a:r>
            <a:endParaRPr lang="en-GB" sz="1400" dirty="0"/>
          </a:p>
        </p:txBody>
      </p:sp>
      <p:sp>
        <p:nvSpPr>
          <p:cNvPr id="57" name="Rectangle 144"/>
          <p:cNvSpPr>
            <a:spLocks noChangeArrowheads="1"/>
          </p:cNvSpPr>
          <p:nvPr/>
        </p:nvSpPr>
        <p:spPr bwMode="auto">
          <a:xfrm>
            <a:off x="6456014" y="508479"/>
            <a:ext cx="2698688" cy="6248400"/>
          </a:xfrm>
          <a:prstGeom prst="rect">
            <a:avLst/>
          </a:prstGeom>
          <a:noFill/>
          <a:ln w="38100" cmpd="dbl">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3500000" algn="ctr" rotWithShape="0">
                    <a:schemeClr val="bg2"/>
                  </a:outerShdw>
                </a:effectLst>
              </a14:hiddenEffects>
            </a:ext>
          </a:extLst>
        </p:spPr>
        <p:txBody>
          <a:bodyPr wrap="none" anchor="ctr"/>
          <a:lstStyle/>
          <a:p>
            <a:endParaRPr lang="en-GB"/>
          </a:p>
        </p:txBody>
      </p:sp>
      <p:grpSp>
        <p:nvGrpSpPr>
          <p:cNvPr id="58" name="Group 174"/>
          <p:cNvGrpSpPr>
            <a:grpSpLocks/>
          </p:cNvGrpSpPr>
          <p:nvPr/>
        </p:nvGrpSpPr>
        <p:grpSpPr bwMode="auto">
          <a:xfrm>
            <a:off x="6579132" y="2806556"/>
            <a:ext cx="2603503" cy="1844675"/>
            <a:chOff x="2152" y="1867"/>
            <a:chExt cx="1640" cy="1162"/>
          </a:xfrm>
        </p:grpSpPr>
        <p:grpSp>
          <p:nvGrpSpPr>
            <p:cNvPr id="60" name="Group 91"/>
            <p:cNvGrpSpPr>
              <a:grpSpLocks/>
            </p:cNvGrpSpPr>
            <p:nvPr/>
          </p:nvGrpSpPr>
          <p:grpSpPr bwMode="auto">
            <a:xfrm>
              <a:off x="2152" y="1867"/>
              <a:ext cx="1459" cy="1162"/>
              <a:chOff x="2112" y="1488"/>
              <a:chExt cx="1584" cy="1296"/>
            </a:xfrm>
          </p:grpSpPr>
          <p:sp>
            <p:nvSpPr>
              <p:cNvPr id="62" name="Line 75"/>
              <p:cNvSpPr>
                <a:spLocks noChangeShapeType="1"/>
              </p:cNvSpPr>
              <p:nvPr/>
            </p:nvSpPr>
            <p:spPr bwMode="auto">
              <a:xfrm flipV="1">
                <a:off x="2784" y="1584"/>
                <a:ext cx="0" cy="1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 name="Line 77"/>
              <p:cNvSpPr>
                <a:spLocks noChangeShapeType="1"/>
              </p:cNvSpPr>
              <p:nvPr/>
            </p:nvSpPr>
            <p:spPr bwMode="auto">
              <a:xfrm>
                <a:off x="2112" y="2304"/>
                <a:ext cx="15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 name="Line 78"/>
              <p:cNvSpPr>
                <a:spLocks noChangeShapeType="1"/>
              </p:cNvSpPr>
              <p:nvPr/>
            </p:nvSpPr>
            <p:spPr bwMode="auto">
              <a:xfrm flipV="1">
                <a:off x="2784" y="1872"/>
                <a:ext cx="720" cy="43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 name="Line 79"/>
              <p:cNvSpPr>
                <a:spLocks noChangeShapeType="1"/>
              </p:cNvSpPr>
              <p:nvPr/>
            </p:nvSpPr>
            <p:spPr bwMode="auto">
              <a:xfrm>
                <a:off x="3504" y="1872"/>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 name="Line 80"/>
              <p:cNvSpPr>
                <a:spLocks noChangeShapeType="1"/>
              </p:cNvSpPr>
              <p:nvPr/>
            </p:nvSpPr>
            <p:spPr bwMode="auto">
              <a:xfrm flipH="1">
                <a:off x="2784" y="1872"/>
                <a:ext cx="7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 name="Text Box 81"/>
              <p:cNvSpPr txBox="1">
                <a:spLocks noChangeArrowheads="1"/>
              </p:cNvSpPr>
              <p:nvPr/>
            </p:nvSpPr>
            <p:spPr bwMode="auto">
              <a:xfrm>
                <a:off x="3408" y="1796"/>
                <a:ext cx="144"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200">
                    <a:solidFill>
                      <a:srgbClr val="FF0000"/>
                    </a:solidFill>
                    <a:latin typeface="Arial" panose="020B0604020202020204" pitchFamily="34" charset="0"/>
                  </a:rPr>
                  <a:t>X</a:t>
                </a:r>
              </a:p>
            </p:txBody>
          </p:sp>
          <p:graphicFrame>
            <p:nvGraphicFramePr>
              <p:cNvPr id="68" name="Object 83"/>
              <p:cNvGraphicFramePr>
                <a:graphicFrameLocks noChangeAspect="1"/>
              </p:cNvGraphicFramePr>
              <p:nvPr/>
            </p:nvGraphicFramePr>
            <p:xfrm>
              <a:off x="3576" y="2352"/>
              <a:ext cx="120" cy="144"/>
            </p:xfrm>
            <a:graphic>
              <a:graphicData uri="http://schemas.openxmlformats.org/presentationml/2006/ole">
                <mc:AlternateContent xmlns:mc="http://schemas.openxmlformats.org/markup-compatibility/2006">
                  <mc:Choice xmlns:v="urn:schemas-microsoft-com:vml" Requires="v">
                    <p:oleObj spid="_x0000_s29934" name="Equation" r:id="rId16" imgW="190440" imgH="228600" progId="Equation.3">
                      <p:embed/>
                    </p:oleObj>
                  </mc:Choice>
                  <mc:Fallback>
                    <p:oleObj name="Equation" r:id="rId16" imgW="190440" imgH="228600" progId="Equation.3">
                      <p:embed/>
                      <p:pic>
                        <p:nvPicPr>
                          <p:cNvPr id="83" name="Object 8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76" y="2352"/>
                            <a:ext cx="120"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 name="Object 84"/>
              <p:cNvGraphicFramePr>
                <a:graphicFrameLocks noChangeAspect="1"/>
              </p:cNvGraphicFramePr>
              <p:nvPr/>
            </p:nvGraphicFramePr>
            <p:xfrm>
              <a:off x="2616" y="1488"/>
              <a:ext cx="120" cy="144"/>
            </p:xfrm>
            <a:graphic>
              <a:graphicData uri="http://schemas.openxmlformats.org/presentationml/2006/ole">
                <mc:AlternateContent xmlns:mc="http://schemas.openxmlformats.org/markup-compatibility/2006">
                  <mc:Choice xmlns:v="urn:schemas-microsoft-com:vml" Requires="v">
                    <p:oleObj spid="_x0000_s29935" name="Equation" r:id="rId18" imgW="190440" imgH="228600" progId="Equation.3">
                      <p:embed/>
                    </p:oleObj>
                  </mc:Choice>
                  <mc:Fallback>
                    <p:oleObj name="Equation" r:id="rId18" imgW="190440" imgH="228600" progId="Equation.3">
                      <p:embed/>
                      <p:pic>
                        <p:nvPicPr>
                          <p:cNvPr id="84" name="Object 8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616" y="1488"/>
                            <a:ext cx="120"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0" name="Rectangle 87"/>
              <p:cNvSpPr>
                <a:spLocks noChangeArrowheads="1"/>
              </p:cNvSpPr>
              <p:nvPr/>
            </p:nvSpPr>
            <p:spPr bwMode="auto">
              <a:xfrm>
                <a:off x="3090" y="2090"/>
                <a:ext cx="370"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1000" dirty="0">
                    <a:latin typeface="Tempus Sans ITC" panose="04020404030D07020202" pitchFamily="82" charset="0"/>
                  </a:rPr>
                  <a:t>R=cost</a:t>
                </a:r>
              </a:p>
            </p:txBody>
          </p:sp>
          <p:sp>
            <p:nvSpPr>
              <p:cNvPr id="71" name="Oval 89"/>
              <p:cNvSpPr>
                <a:spLocks noChangeArrowheads="1"/>
              </p:cNvSpPr>
              <p:nvPr/>
            </p:nvSpPr>
            <p:spPr bwMode="auto">
              <a:xfrm rot="-1361162">
                <a:off x="2160" y="1824"/>
                <a:ext cx="1440" cy="768"/>
              </a:xfrm>
              <a:prstGeom prst="ellipse">
                <a:avLst/>
              </a:prstGeom>
              <a:noFill/>
              <a:ln w="19050" cap="rnd">
                <a:solidFill>
                  <a:srgbClr val="FF000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1" name="Text Box 85"/>
            <p:cNvSpPr txBox="1">
              <a:spLocks noChangeArrowheads="1"/>
            </p:cNvSpPr>
            <p:nvPr/>
          </p:nvSpPr>
          <p:spPr bwMode="auto">
            <a:xfrm>
              <a:off x="3360" y="2064"/>
              <a:ext cx="43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000" dirty="0" smtClean="0">
                  <a:latin typeface="Arial" panose="020B0604020202020204" pitchFamily="34" charset="0"/>
                </a:rPr>
                <a:t>failure</a:t>
              </a:r>
              <a:endParaRPr lang="it-IT" altLang="en-US" sz="1000" dirty="0">
                <a:latin typeface="Arial" panose="020B0604020202020204" pitchFamily="34" charset="0"/>
              </a:endParaRPr>
            </a:p>
          </p:txBody>
        </p:sp>
      </p:grpSp>
      <p:grpSp>
        <p:nvGrpSpPr>
          <p:cNvPr id="72" name="Group 71"/>
          <p:cNvGrpSpPr>
            <a:grpSpLocks noChangeAspect="1"/>
          </p:cNvGrpSpPr>
          <p:nvPr/>
        </p:nvGrpSpPr>
        <p:grpSpPr>
          <a:xfrm>
            <a:off x="3273061" y="517302"/>
            <a:ext cx="3113552" cy="6248400"/>
            <a:chOff x="5763796" y="692261"/>
            <a:chExt cx="3383475" cy="6790093"/>
          </a:xfrm>
        </p:grpSpPr>
        <p:pic>
          <p:nvPicPr>
            <p:cNvPr id="73" name="Picture 2909"/>
            <p:cNvPicPr>
              <a:picLocks noChangeAspect="1" noChangeArrowheads="1"/>
            </p:cNvPicPr>
            <p:nvPr/>
          </p:nvPicPr>
          <p:blipFill>
            <a:blip r:embed="rId20" cstate="print"/>
            <a:srcRect r="6272"/>
            <a:stretch>
              <a:fillRect/>
            </a:stretch>
          </p:blipFill>
          <p:spPr bwMode="auto">
            <a:xfrm>
              <a:off x="5763796" y="1525811"/>
              <a:ext cx="3347864" cy="4429156"/>
            </a:xfrm>
            <a:prstGeom prst="rect">
              <a:avLst/>
            </a:prstGeom>
            <a:noFill/>
            <a:ln w="9525">
              <a:noFill/>
              <a:miter lim="800000"/>
              <a:headEnd/>
              <a:tailEnd/>
            </a:ln>
            <a:effectLst/>
          </p:spPr>
        </p:pic>
        <p:sp>
          <p:nvSpPr>
            <p:cNvPr id="74" name="Rectangle 115"/>
            <p:cNvSpPr>
              <a:spLocks noChangeArrowheads="1"/>
            </p:cNvSpPr>
            <p:nvPr/>
          </p:nvSpPr>
          <p:spPr bwMode="auto">
            <a:xfrm>
              <a:off x="6141961" y="7118352"/>
              <a:ext cx="722313" cy="244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1000" dirty="0">
                  <a:latin typeface="Arial" panose="020B0604020202020204" pitchFamily="34" charset="0"/>
                </a:rPr>
                <a:t>P/F=</a:t>
              </a:r>
              <a:r>
                <a:rPr lang="it-IT" altLang="en-US" sz="1000" i="1" dirty="0">
                  <a:latin typeface="Arial" panose="020B0604020202020204" pitchFamily="34" charset="0"/>
                </a:rPr>
                <a:t> cost</a:t>
              </a:r>
            </a:p>
          </p:txBody>
        </p:sp>
        <p:sp>
          <p:nvSpPr>
            <p:cNvPr id="75" name="Line 14"/>
            <p:cNvSpPr>
              <a:spLocks noChangeAspect="1" noChangeShapeType="1"/>
            </p:cNvSpPr>
            <p:nvPr/>
          </p:nvSpPr>
          <p:spPr bwMode="auto">
            <a:xfrm>
              <a:off x="7106347" y="2080549"/>
              <a:ext cx="0" cy="504825"/>
            </a:xfrm>
            <a:prstGeom prst="line">
              <a:avLst/>
            </a:prstGeom>
            <a:noFill/>
            <a:ln w="1905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 name="Line 12"/>
            <p:cNvSpPr>
              <a:spLocks noChangeAspect="1" noChangeShapeType="1"/>
            </p:cNvSpPr>
            <p:nvPr/>
          </p:nvSpPr>
          <p:spPr bwMode="auto">
            <a:xfrm>
              <a:off x="7488935" y="1028036"/>
              <a:ext cx="0" cy="431800"/>
            </a:xfrm>
            <a:prstGeom prst="line">
              <a:avLst/>
            </a:prstGeom>
            <a:noFill/>
            <a:ln w="19050">
              <a:solidFill>
                <a:srgbClr val="0033CC"/>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 name="Line 13"/>
            <p:cNvSpPr>
              <a:spLocks noChangeAspect="1" noChangeShapeType="1"/>
            </p:cNvSpPr>
            <p:nvPr/>
          </p:nvSpPr>
          <p:spPr bwMode="auto">
            <a:xfrm>
              <a:off x="7436548" y="1028036"/>
              <a:ext cx="0" cy="493713"/>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 name="Line 20"/>
            <p:cNvSpPr>
              <a:spLocks noChangeAspect="1" noChangeShapeType="1"/>
            </p:cNvSpPr>
            <p:nvPr/>
          </p:nvSpPr>
          <p:spPr bwMode="auto">
            <a:xfrm flipV="1">
              <a:off x="7233347" y="4120486"/>
              <a:ext cx="255588" cy="61913"/>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 name="Line 21"/>
            <p:cNvSpPr>
              <a:spLocks noChangeAspect="1" noChangeShapeType="1"/>
            </p:cNvSpPr>
            <p:nvPr/>
          </p:nvSpPr>
          <p:spPr bwMode="auto">
            <a:xfrm flipV="1">
              <a:off x="7806435" y="4368136"/>
              <a:ext cx="254000" cy="61913"/>
            </a:xfrm>
            <a:prstGeom prst="line">
              <a:avLst/>
            </a:prstGeom>
            <a:noFill/>
            <a:ln w="9525">
              <a:solidFill>
                <a:srgbClr val="FF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 name="Line 22"/>
            <p:cNvSpPr>
              <a:spLocks noChangeAspect="1" noChangeShapeType="1"/>
            </p:cNvSpPr>
            <p:nvPr/>
          </p:nvSpPr>
          <p:spPr bwMode="auto">
            <a:xfrm flipV="1">
              <a:off x="7806435" y="3996661"/>
              <a:ext cx="254000" cy="61913"/>
            </a:xfrm>
            <a:prstGeom prst="line">
              <a:avLst/>
            </a:prstGeom>
            <a:noFill/>
            <a:ln w="9525">
              <a:solidFill>
                <a:srgbClr val="FF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 name="Line 23"/>
            <p:cNvSpPr>
              <a:spLocks noChangeAspect="1" noChangeShapeType="1"/>
            </p:cNvSpPr>
            <p:nvPr/>
          </p:nvSpPr>
          <p:spPr bwMode="auto">
            <a:xfrm flipV="1">
              <a:off x="7233347" y="4491961"/>
              <a:ext cx="255588" cy="61913"/>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 name="Line 24"/>
            <p:cNvSpPr>
              <a:spLocks noChangeAspect="1" noChangeShapeType="1"/>
            </p:cNvSpPr>
            <p:nvPr/>
          </p:nvSpPr>
          <p:spPr bwMode="auto">
            <a:xfrm flipV="1">
              <a:off x="7806435" y="3625186"/>
              <a:ext cx="254000" cy="61913"/>
            </a:xfrm>
            <a:prstGeom prst="line">
              <a:avLst/>
            </a:prstGeom>
            <a:noFill/>
            <a:ln w="9525">
              <a:solidFill>
                <a:srgbClr val="FF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 name="Line 25"/>
            <p:cNvSpPr>
              <a:spLocks noChangeAspect="1" noChangeShapeType="1"/>
            </p:cNvSpPr>
            <p:nvPr/>
          </p:nvSpPr>
          <p:spPr bwMode="auto">
            <a:xfrm flipV="1">
              <a:off x="7233347" y="3810924"/>
              <a:ext cx="255588" cy="61913"/>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 name="Rectangle 30"/>
            <p:cNvSpPr>
              <a:spLocks noChangeAspect="1" noChangeArrowheads="1"/>
            </p:cNvSpPr>
            <p:nvPr/>
          </p:nvSpPr>
          <p:spPr bwMode="auto">
            <a:xfrm>
              <a:off x="6290371" y="1140749"/>
              <a:ext cx="833883" cy="276999"/>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1200" dirty="0" smtClean="0">
                  <a:solidFill>
                    <a:srgbClr val="333399"/>
                  </a:solidFill>
                  <a:latin typeface="Tempus Sans ITC" panose="04020404030D07020202" pitchFamily="82" charset="0"/>
                </a:rPr>
                <a:t>TENSION</a:t>
              </a:r>
              <a:endParaRPr lang="it-IT" altLang="en-US" sz="1200" dirty="0">
                <a:solidFill>
                  <a:srgbClr val="008000"/>
                </a:solidFill>
                <a:latin typeface="Tempus Sans ITC" panose="04020404030D07020202" pitchFamily="82" charset="0"/>
              </a:endParaRPr>
            </a:p>
          </p:txBody>
        </p:sp>
        <p:sp>
          <p:nvSpPr>
            <p:cNvPr id="85" name="Rectangle 31"/>
            <p:cNvSpPr>
              <a:spLocks noChangeAspect="1" noChangeArrowheads="1"/>
            </p:cNvSpPr>
            <p:nvPr/>
          </p:nvSpPr>
          <p:spPr bwMode="auto">
            <a:xfrm>
              <a:off x="5987158" y="1294736"/>
              <a:ext cx="1220206" cy="276999"/>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smtClean="0">
                  <a:solidFill>
                    <a:srgbClr val="FF0000"/>
                  </a:solidFill>
                  <a:latin typeface="Tempus Sans ITC" panose="04020404030D07020202" pitchFamily="82" charset="0"/>
                </a:rPr>
                <a:t>COMPRESSION</a:t>
              </a:r>
              <a:endParaRPr lang="it-IT" altLang="en-US" sz="1200" dirty="0">
                <a:solidFill>
                  <a:srgbClr val="FF0000"/>
                </a:solidFill>
                <a:latin typeface="Tempus Sans ITC" panose="04020404030D07020202" pitchFamily="82" charset="0"/>
              </a:endParaRPr>
            </a:p>
          </p:txBody>
        </p:sp>
        <p:sp>
          <p:nvSpPr>
            <p:cNvPr id="86" name="Rectangle 35"/>
            <p:cNvSpPr>
              <a:spLocks noChangeAspect="1" noChangeArrowheads="1"/>
            </p:cNvSpPr>
            <p:nvPr/>
          </p:nvSpPr>
          <p:spPr bwMode="auto">
            <a:xfrm>
              <a:off x="8401246" y="5692312"/>
              <a:ext cx="691215" cy="246221"/>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1000" b="1" i="1" dirty="0" smtClean="0">
                  <a:latin typeface="Tempus Sans ITC" panose="04020404030D07020202" pitchFamily="82" charset="0"/>
                </a:rPr>
                <a:t>Specimen</a:t>
              </a:r>
              <a:endParaRPr lang="it-IT" altLang="en-US" sz="1000" b="1" i="1" dirty="0">
                <a:latin typeface="Tempus Sans ITC" panose="04020404030D07020202" pitchFamily="82" charset="0"/>
              </a:endParaRPr>
            </a:p>
          </p:txBody>
        </p:sp>
        <p:sp>
          <p:nvSpPr>
            <p:cNvPr id="87" name="Rectangle 54"/>
            <p:cNvSpPr>
              <a:spLocks noChangeAspect="1" noChangeArrowheads="1"/>
            </p:cNvSpPr>
            <p:nvPr/>
          </p:nvSpPr>
          <p:spPr bwMode="auto">
            <a:xfrm>
              <a:off x="6306246" y="1866236"/>
              <a:ext cx="787401" cy="274638"/>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FFFF00"/>
                  </a:solidFill>
                  <a:latin typeface="Tempus Sans ITC" panose="04020404030D07020202" pitchFamily="82" charset="0"/>
                </a:rPr>
                <a:t>PRESS est</a:t>
              </a:r>
              <a:endParaRPr lang="it-IT" altLang="en-US" sz="1200" b="1">
                <a:solidFill>
                  <a:srgbClr val="FFFF00"/>
                </a:solidFill>
                <a:latin typeface="Tempus Sans ITC" panose="04020404030D07020202" pitchFamily="82" charset="0"/>
              </a:endParaRPr>
            </a:p>
          </p:txBody>
        </p:sp>
        <p:sp>
          <p:nvSpPr>
            <p:cNvPr id="88" name="Rectangle 144"/>
            <p:cNvSpPr>
              <a:spLocks noChangeArrowheads="1"/>
            </p:cNvSpPr>
            <p:nvPr/>
          </p:nvSpPr>
          <p:spPr bwMode="auto">
            <a:xfrm>
              <a:off x="5950202" y="692261"/>
              <a:ext cx="3197069" cy="6790093"/>
            </a:xfrm>
            <a:prstGeom prst="rect">
              <a:avLst/>
            </a:prstGeom>
            <a:noFill/>
            <a:ln w="38100" cmpd="dbl">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3500000" algn="ctr" rotWithShape="0">
                      <a:schemeClr val="bg2"/>
                    </a:outerShdw>
                  </a:effectLst>
                </a14:hiddenEffects>
              </a:ext>
            </a:extLst>
          </p:spPr>
          <p:txBody>
            <a:bodyPr wrap="none" anchor="ctr"/>
            <a:lstStyle/>
            <a:p>
              <a:endParaRPr lang="en-GB"/>
            </a:p>
          </p:txBody>
        </p:sp>
        <p:sp>
          <p:nvSpPr>
            <p:cNvPr id="89" name="Rectangle 162"/>
            <p:cNvSpPr>
              <a:spLocks noChangeArrowheads="1"/>
            </p:cNvSpPr>
            <p:nvPr/>
          </p:nvSpPr>
          <p:spPr bwMode="auto">
            <a:xfrm>
              <a:off x="5987158" y="715412"/>
              <a:ext cx="2642070" cy="307777"/>
            </a:xfrm>
            <a:prstGeom prst="rect">
              <a:avLst/>
            </a:prstGeom>
            <a:noFill/>
            <a:ln>
              <a:noFill/>
            </a:ln>
            <a:effectLst/>
            <a:extLst>
              <a:ext uri="{909E8E84-426E-40DD-AFC4-6F175D3DCCD1}">
                <a14:hiddenFill xmlns:a14="http://schemas.microsoft.com/office/drawing/2010/main">
                  <a:solidFill>
                    <a:schemeClr val="tx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smtClean="0">
                  <a:solidFill>
                    <a:srgbClr val="008000"/>
                  </a:solidFill>
                  <a:latin typeface="Tempus Sans ITC" panose="04020404030D07020202" pitchFamily="82" charset="0"/>
                </a:rPr>
                <a:t>Pressure </a:t>
              </a:r>
              <a:r>
                <a:rPr lang="en-US" altLang="en-US" sz="1400" b="1" dirty="0" smtClean="0">
                  <a:solidFill>
                    <a:srgbClr val="FF0000"/>
                  </a:solidFill>
                  <a:latin typeface="Tempus Sans ITC" panose="04020404030D07020202" pitchFamily="82" charset="0"/>
                </a:rPr>
                <a:t>internal</a:t>
              </a:r>
              <a:r>
                <a:rPr lang="en-US" altLang="en-US" sz="1400" b="1" dirty="0" smtClean="0">
                  <a:solidFill>
                    <a:srgbClr val="FF6600"/>
                  </a:solidFill>
                  <a:latin typeface="Tempus Sans ITC" panose="04020404030D07020202" pitchFamily="82" charset="0"/>
                </a:rPr>
                <a:t>/</a:t>
              </a:r>
              <a:r>
                <a:rPr lang="en-US" altLang="en-US" sz="1400" b="1" dirty="0" err="1" smtClean="0">
                  <a:solidFill>
                    <a:srgbClr val="FF6600"/>
                  </a:solidFill>
                  <a:latin typeface="Tempus Sans ITC" panose="04020404030D07020202" pitchFamily="82" charset="0"/>
                </a:rPr>
                <a:t>est</a:t>
              </a:r>
              <a:r>
                <a:rPr lang="en-US" altLang="en-US" sz="1400" b="1" dirty="0" smtClean="0">
                  <a:solidFill>
                    <a:srgbClr val="008000"/>
                  </a:solidFill>
                  <a:latin typeface="Tempus Sans ITC" panose="04020404030D07020202" pitchFamily="82" charset="0"/>
                </a:rPr>
                <a:t> </a:t>
              </a:r>
              <a:r>
                <a:rPr lang="en-US" altLang="en-US" sz="1400" b="1" dirty="0">
                  <a:solidFill>
                    <a:srgbClr val="008000"/>
                  </a:solidFill>
                  <a:latin typeface="Tempus Sans ITC" panose="04020404030D07020202" pitchFamily="82" charset="0"/>
                </a:rPr>
                <a:t>&amp; </a:t>
              </a:r>
              <a:r>
                <a:rPr lang="en-US" altLang="en-US" sz="1400" b="1" dirty="0" smtClean="0">
                  <a:solidFill>
                    <a:srgbClr val="008000"/>
                  </a:solidFill>
                  <a:latin typeface="Tempus Sans ITC" panose="04020404030D07020202" pitchFamily="82" charset="0"/>
                </a:rPr>
                <a:t>axial load</a:t>
              </a:r>
              <a:endParaRPr lang="en-US" altLang="en-US" sz="1400" b="1" dirty="0">
                <a:solidFill>
                  <a:srgbClr val="008000"/>
                </a:solidFill>
                <a:latin typeface="Tempus Sans ITC" panose="04020404030D07020202" pitchFamily="82" charset="0"/>
              </a:endParaRPr>
            </a:p>
          </p:txBody>
        </p:sp>
        <p:sp>
          <p:nvSpPr>
            <p:cNvPr id="90" name="Line 166"/>
            <p:cNvSpPr>
              <a:spLocks noChangeAspect="1" noChangeShapeType="1"/>
            </p:cNvSpPr>
            <p:nvPr/>
          </p:nvSpPr>
          <p:spPr bwMode="auto">
            <a:xfrm flipV="1">
              <a:off x="7498460" y="4233199"/>
              <a:ext cx="255588" cy="61913"/>
            </a:xfrm>
            <a:prstGeom prst="line">
              <a:avLst/>
            </a:prstGeom>
            <a:noFill/>
            <a:ln w="317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 name="Line 167"/>
            <p:cNvSpPr>
              <a:spLocks noChangeAspect="1" noChangeShapeType="1"/>
            </p:cNvSpPr>
            <p:nvPr/>
          </p:nvSpPr>
          <p:spPr bwMode="auto">
            <a:xfrm flipV="1">
              <a:off x="7498460" y="4604674"/>
              <a:ext cx="255588" cy="61913"/>
            </a:xfrm>
            <a:prstGeom prst="line">
              <a:avLst/>
            </a:prstGeom>
            <a:noFill/>
            <a:ln w="317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 name="Line 168"/>
            <p:cNvSpPr>
              <a:spLocks noChangeAspect="1" noChangeShapeType="1"/>
            </p:cNvSpPr>
            <p:nvPr/>
          </p:nvSpPr>
          <p:spPr bwMode="auto">
            <a:xfrm flipV="1">
              <a:off x="7498460" y="3923636"/>
              <a:ext cx="255588" cy="61913"/>
            </a:xfrm>
            <a:prstGeom prst="line">
              <a:avLst/>
            </a:prstGeom>
            <a:noFill/>
            <a:ln w="317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 name="Rectangle 169"/>
            <p:cNvSpPr>
              <a:spLocks noChangeAspect="1" noChangeArrowheads="1"/>
            </p:cNvSpPr>
            <p:nvPr/>
          </p:nvSpPr>
          <p:spPr bwMode="auto">
            <a:xfrm>
              <a:off x="6977760" y="6163599"/>
              <a:ext cx="792163" cy="274638"/>
            </a:xfrm>
            <a:prstGeom prst="rect">
              <a:avLst/>
            </a:prstGeom>
            <a:solidFill>
              <a:schemeClr val="bg1"/>
            </a:solid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FF0000"/>
                  </a:solidFill>
                  <a:latin typeface="Tempus Sans ITC" panose="04020404030D07020202" pitchFamily="82" charset="0"/>
                </a:rPr>
                <a:t>PRESS int</a:t>
              </a:r>
              <a:endParaRPr lang="it-IT" altLang="en-US" sz="1200" b="1">
                <a:solidFill>
                  <a:srgbClr val="FF0000"/>
                </a:solidFill>
                <a:latin typeface="Tempus Sans ITC" panose="04020404030D07020202" pitchFamily="82" charset="0"/>
              </a:endParaRPr>
            </a:p>
          </p:txBody>
        </p:sp>
        <p:sp>
          <p:nvSpPr>
            <p:cNvPr id="94" name="Line 171"/>
            <p:cNvSpPr>
              <a:spLocks noChangeShapeType="1"/>
            </p:cNvSpPr>
            <p:nvPr/>
          </p:nvSpPr>
          <p:spPr bwMode="auto">
            <a:xfrm>
              <a:off x="7601648" y="5676236"/>
              <a:ext cx="0" cy="4572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5" name="Rectangle 172"/>
            <p:cNvSpPr>
              <a:spLocks noChangeArrowheads="1"/>
            </p:cNvSpPr>
            <p:nvPr/>
          </p:nvSpPr>
          <p:spPr bwMode="auto">
            <a:xfrm>
              <a:off x="7587360" y="951836"/>
              <a:ext cx="290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a:solidFill>
                    <a:srgbClr val="333399"/>
                  </a:solidFill>
                  <a:latin typeface="Tempus Sans ITC" panose="04020404030D07020202" pitchFamily="82" charset="0"/>
                </a:rPr>
                <a:t>F</a:t>
              </a:r>
              <a:endParaRPr lang="it-IT" altLang="en-US" sz="1600" b="1">
                <a:solidFill>
                  <a:srgbClr val="333399"/>
                </a:solidFill>
                <a:latin typeface="Tempus Sans ITC" panose="04020404030D07020202" pitchFamily="82" charset="0"/>
              </a:endParaRPr>
            </a:p>
          </p:txBody>
        </p:sp>
        <p:sp>
          <p:nvSpPr>
            <p:cNvPr id="96" name="Rectangle 188"/>
            <p:cNvSpPr>
              <a:spLocks noChangeArrowheads="1"/>
            </p:cNvSpPr>
            <p:nvPr/>
          </p:nvSpPr>
          <p:spPr bwMode="auto">
            <a:xfrm>
              <a:off x="8044561" y="6209636"/>
              <a:ext cx="354584" cy="276999"/>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smtClean="0">
                  <a:solidFill>
                    <a:srgbClr val="FFFF00"/>
                  </a:solidFill>
                  <a:latin typeface="Tempus Sans ITC" panose="04020404030D07020202" pitchFamily="82" charset="0"/>
                </a:rPr>
                <a:t>oil</a:t>
              </a:r>
              <a:endParaRPr lang="it-IT" altLang="en-US" sz="1200" b="1" dirty="0">
                <a:solidFill>
                  <a:srgbClr val="FFFF00"/>
                </a:solidFill>
                <a:latin typeface="Tempus Sans ITC" panose="04020404030D07020202" pitchFamily="82" charset="0"/>
              </a:endParaRPr>
            </a:p>
          </p:txBody>
        </p:sp>
        <p:sp>
          <p:nvSpPr>
            <p:cNvPr id="97" name="Rectangle 189"/>
            <p:cNvSpPr>
              <a:spLocks noChangeArrowheads="1"/>
            </p:cNvSpPr>
            <p:nvPr/>
          </p:nvSpPr>
          <p:spPr bwMode="auto">
            <a:xfrm>
              <a:off x="6992047" y="2552036"/>
              <a:ext cx="441326" cy="27463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a:solidFill>
                    <a:srgbClr val="FFFF00"/>
                  </a:solidFill>
                  <a:latin typeface="Tempus Sans ITC" panose="04020404030D07020202" pitchFamily="82" charset="0"/>
                </a:rPr>
                <a:t>olio</a:t>
              </a:r>
              <a:endParaRPr lang="it-IT" altLang="en-US" sz="1200" b="1">
                <a:solidFill>
                  <a:srgbClr val="FFFF00"/>
                </a:solidFill>
                <a:latin typeface="Tempus Sans ITC" panose="04020404030D07020202" pitchFamily="82" charset="0"/>
              </a:endParaRPr>
            </a:p>
          </p:txBody>
        </p:sp>
      </p:grpSp>
      <p:grpSp>
        <p:nvGrpSpPr>
          <p:cNvPr id="2" name="Group 1"/>
          <p:cNvGrpSpPr/>
          <p:nvPr/>
        </p:nvGrpSpPr>
        <p:grpSpPr>
          <a:xfrm>
            <a:off x="110881" y="523161"/>
            <a:ext cx="4092364" cy="6248400"/>
            <a:chOff x="210239" y="342236"/>
            <a:chExt cx="4092364" cy="6248400"/>
          </a:xfrm>
        </p:grpSpPr>
        <p:sp>
          <p:nvSpPr>
            <p:cNvPr id="4" name="Rectangle 136"/>
            <p:cNvSpPr>
              <a:spLocks noChangeArrowheads="1"/>
            </p:cNvSpPr>
            <p:nvPr/>
          </p:nvSpPr>
          <p:spPr bwMode="auto">
            <a:xfrm>
              <a:off x="210239" y="342236"/>
              <a:ext cx="3276604" cy="6248400"/>
            </a:xfrm>
            <a:prstGeom prst="rect">
              <a:avLst/>
            </a:prstGeom>
            <a:noFill/>
            <a:ln w="38100" cmpd="dbl">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3500000" algn="ctr" rotWithShape="0">
                      <a:schemeClr val="bg2"/>
                    </a:outerShdw>
                  </a:effectLst>
                </a14:hiddenEffects>
              </a:ext>
            </a:extLst>
          </p:spPr>
          <p:txBody>
            <a:bodyPr wrap="none" anchor="ctr"/>
            <a:lstStyle/>
            <a:p>
              <a:endParaRPr lang="en-GB"/>
            </a:p>
          </p:txBody>
        </p:sp>
        <p:sp>
          <p:nvSpPr>
            <p:cNvPr id="5" name="Rectangle 147"/>
            <p:cNvSpPr>
              <a:spLocks noChangeAspect="1" noChangeArrowheads="1"/>
            </p:cNvSpPr>
            <p:nvPr/>
          </p:nvSpPr>
          <p:spPr bwMode="auto">
            <a:xfrm>
              <a:off x="591239" y="777211"/>
              <a:ext cx="833883" cy="276999"/>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1200" dirty="0" smtClean="0">
                  <a:solidFill>
                    <a:srgbClr val="333399"/>
                  </a:solidFill>
                  <a:latin typeface="Tempus Sans ITC" panose="04020404030D07020202" pitchFamily="82" charset="0"/>
                </a:rPr>
                <a:t>TENSION</a:t>
              </a:r>
              <a:endParaRPr lang="it-IT" altLang="en-US" sz="1200" dirty="0">
                <a:solidFill>
                  <a:srgbClr val="008000"/>
                </a:solidFill>
                <a:latin typeface="Tempus Sans ITC" panose="04020404030D07020202" pitchFamily="82" charset="0"/>
              </a:endParaRPr>
            </a:p>
          </p:txBody>
        </p:sp>
        <p:sp>
          <p:nvSpPr>
            <p:cNvPr id="6" name="Rectangle 148"/>
            <p:cNvSpPr>
              <a:spLocks noChangeAspect="1" noChangeArrowheads="1"/>
            </p:cNvSpPr>
            <p:nvPr/>
          </p:nvSpPr>
          <p:spPr bwMode="auto">
            <a:xfrm>
              <a:off x="286439" y="929611"/>
              <a:ext cx="1220206" cy="276999"/>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dirty="0" smtClean="0">
                  <a:solidFill>
                    <a:srgbClr val="FF0000"/>
                  </a:solidFill>
                  <a:latin typeface="Tempus Sans ITC" panose="04020404030D07020202" pitchFamily="82" charset="0"/>
                </a:rPr>
                <a:t>COMPRESSION</a:t>
              </a:r>
              <a:endParaRPr lang="it-IT" altLang="en-US" sz="1200" dirty="0">
                <a:solidFill>
                  <a:srgbClr val="FF0000"/>
                </a:solidFill>
                <a:latin typeface="Tempus Sans ITC" panose="04020404030D07020202" pitchFamily="82" charset="0"/>
              </a:endParaRPr>
            </a:p>
          </p:txBody>
        </p:sp>
        <p:sp>
          <p:nvSpPr>
            <p:cNvPr id="7" name="Freeform 151"/>
            <p:cNvSpPr>
              <a:spLocks/>
            </p:cNvSpPr>
            <p:nvPr/>
          </p:nvSpPr>
          <p:spPr bwMode="auto">
            <a:xfrm>
              <a:off x="2724842" y="3847436"/>
              <a:ext cx="409575" cy="552450"/>
            </a:xfrm>
            <a:custGeom>
              <a:avLst/>
              <a:gdLst>
                <a:gd name="T0" fmla="*/ 131 w 258"/>
                <a:gd name="T1" fmla="*/ 348 h 348"/>
                <a:gd name="T2" fmla="*/ 240 w 258"/>
                <a:gd name="T3" fmla="*/ 266 h 348"/>
                <a:gd name="T4" fmla="*/ 218 w 258"/>
                <a:gd name="T5" fmla="*/ 125 h 348"/>
                <a:gd name="T6" fmla="*/ 0 w 258"/>
                <a:gd name="T7" fmla="*/ 0 h 348"/>
              </a:gdLst>
              <a:ahLst/>
              <a:cxnLst>
                <a:cxn ang="0">
                  <a:pos x="T0" y="T1"/>
                </a:cxn>
                <a:cxn ang="0">
                  <a:pos x="T2" y="T3"/>
                </a:cxn>
                <a:cxn ang="0">
                  <a:pos x="T4" y="T5"/>
                </a:cxn>
                <a:cxn ang="0">
                  <a:pos x="T6" y="T7"/>
                </a:cxn>
              </a:cxnLst>
              <a:rect l="0" t="0" r="r" b="b"/>
              <a:pathLst>
                <a:path w="258" h="348">
                  <a:moveTo>
                    <a:pt x="131" y="348"/>
                  </a:moveTo>
                  <a:cubicBezTo>
                    <a:pt x="149" y="335"/>
                    <a:pt x="226" y="303"/>
                    <a:pt x="240" y="266"/>
                  </a:cubicBezTo>
                  <a:cubicBezTo>
                    <a:pt x="254" y="229"/>
                    <a:pt x="258" y="169"/>
                    <a:pt x="218" y="125"/>
                  </a:cubicBezTo>
                  <a:cubicBezTo>
                    <a:pt x="178" y="81"/>
                    <a:pt x="45" y="26"/>
                    <a:pt x="0" y="0"/>
                  </a:cubicBezTo>
                </a:path>
              </a:pathLst>
            </a:custGeom>
            <a:noFill/>
            <a:ln w="19050" cmpd="sng">
              <a:solidFill>
                <a:srgbClr val="CC0000"/>
              </a:solidFill>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 name="Rectangle 164"/>
            <p:cNvSpPr>
              <a:spLocks noChangeArrowheads="1"/>
            </p:cNvSpPr>
            <p:nvPr/>
          </p:nvSpPr>
          <p:spPr bwMode="auto">
            <a:xfrm>
              <a:off x="2724842" y="3466436"/>
              <a:ext cx="533401"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b="1">
                  <a:solidFill>
                    <a:srgbClr val="A50021"/>
                  </a:solidFill>
                  <a:latin typeface="Tempus Sans ITC" panose="04020404030D07020202" pitchFamily="82" charset="0"/>
                </a:rPr>
                <a:t>M</a:t>
              </a:r>
              <a:r>
                <a:rPr lang="en-US" altLang="en-US" sz="1600" b="1" baseline="-25000">
                  <a:solidFill>
                    <a:srgbClr val="A50021"/>
                  </a:solidFill>
                  <a:latin typeface="Tempus Sans ITC" panose="04020404030D07020202" pitchFamily="82" charset="0"/>
                </a:rPr>
                <a:t>t</a:t>
              </a:r>
              <a:endParaRPr lang="it-IT" altLang="en-US" sz="1600" b="1" baseline="-25000">
                <a:solidFill>
                  <a:srgbClr val="A50021"/>
                </a:solidFill>
                <a:latin typeface="Tempus Sans ITC" panose="04020404030D07020202" pitchFamily="82" charset="0"/>
              </a:endParaRPr>
            </a:p>
          </p:txBody>
        </p:sp>
        <p:sp>
          <p:nvSpPr>
            <p:cNvPr id="9" name="Rectangle 165"/>
            <p:cNvSpPr>
              <a:spLocks noChangeArrowheads="1"/>
            </p:cNvSpPr>
            <p:nvPr/>
          </p:nvSpPr>
          <p:spPr bwMode="auto">
            <a:xfrm>
              <a:off x="2267641" y="2704436"/>
              <a:ext cx="1019176"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b="1" dirty="0">
                  <a:solidFill>
                    <a:srgbClr val="333399"/>
                  </a:solidFill>
                  <a:latin typeface="Tempus Sans ITC" panose="04020404030D07020202" pitchFamily="82" charset="0"/>
                </a:rPr>
                <a:t>Press </a:t>
              </a:r>
              <a:r>
                <a:rPr lang="en-US" altLang="en-US" sz="1600" b="1" baseline="-25000" dirty="0" err="1">
                  <a:solidFill>
                    <a:srgbClr val="333399"/>
                  </a:solidFill>
                  <a:latin typeface="Tempus Sans ITC" panose="04020404030D07020202" pitchFamily="82" charset="0"/>
                </a:rPr>
                <a:t>int</a:t>
              </a:r>
              <a:endParaRPr lang="it-IT" altLang="en-US" sz="1600" b="1" baseline="-25000" dirty="0">
                <a:solidFill>
                  <a:srgbClr val="333399"/>
                </a:solidFill>
                <a:latin typeface="Tempus Sans ITC" panose="04020404030D07020202" pitchFamily="82" charset="0"/>
              </a:endParaRPr>
            </a:p>
          </p:txBody>
        </p:sp>
        <p:sp>
          <p:nvSpPr>
            <p:cNvPr id="10" name="Rectangle 173"/>
            <p:cNvSpPr>
              <a:spLocks noChangeArrowheads="1"/>
            </p:cNvSpPr>
            <p:nvPr/>
          </p:nvSpPr>
          <p:spPr bwMode="auto">
            <a:xfrm>
              <a:off x="210239" y="5981036"/>
              <a:ext cx="7858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en-US" sz="1000">
                  <a:latin typeface="Arial" panose="020B0604020202020204" pitchFamily="34" charset="0"/>
                </a:rPr>
                <a:t>Mt/F=</a:t>
              </a:r>
              <a:r>
                <a:rPr lang="it-IT" altLang="en-US" sz="1000" i="1">
                  <a:latin typeface="Arial" panose="020B0604020202020204" pitchFamily="34" charset="0"/>
                </a:rPr>
                <a:t> cost</a:t>
              </a:r>
            </a:p>
            <a:p>
              <a:endParaRPr lang="it-IT" altLang="en-US" sz="1000" i="1">
                <a:latin typeface="Arial" panose="020B0604020202020204" pitchFamily="34" charset="0"/>
              </a:endParaRPr>
            </a:p>
            <a:p>
              <a:r>
                <a:rPr lang="it-IT" altLang="en-US" sz="1000">
                  <a:latin typeface="Arial" panose="020B0604020202020204" pitchFamily="34" charset="0"/>
                </a:rPr>
                <a:t>Mt/P=</a:t>
              </a:r>
              <a:r>
                <a:rPr lang="it-IT" altLang="en-US" sz="1000" i="1">
                  <a:latin typeface="Arial" panose="020B0604020202020204" pitchFamily="34" charset="0"/>
                </a:rPr>
                <a:t> cost</a:t>
              </a:r>
            </a:p>
          </p:txBody>
        </p:sp>
        <p:sp>
          <p:nvSpPr>
            <p:cNvPr id="11" name="Text Box 181"/>
            <p:cNvSpPr txBox="1">
              <a:spLocks noChangeArrowheads="1"/>
            </p:cNvSpPr>
            <p:nvPr/>
          </p:nvSpPr>
          <p:spPr bwMode="auto">
            <a:xfrm>
              <a:off x="972240" y="2780636"/>
              <a:ext cx="1066801"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200" dirty="0" smtClean="0">
                  <a:latin typeface="Tempus Sans ITC" panose="04020404030D07020202" pitchFamily="82" charset="0"/>
                </a:rPr>
                <a:t>specimen</a:t>
              </a:r>
              <a:endParaRPr lang="it-IT" altLang="en-US" sz="1200" dirty="0">
                <a:latin typeface="Tempus Sans ITC" panose="04020404030D07020202" pitchFamily="82" charset="0"/>
              </a:endParaRPr>
            </a:p>
          </p:txBody>
        </p:sp>
        <p:sp>
          <p:nvSpPr>
            <p:cNvPr id="12" name="Line 180"/>
            <p:cNvSpPr>
              <a:spLocks noChangeShapeType="1"/>
            </p:cNvSpPr>
            <p:nvPr/>
          </p:nvSpPr>
          <p:spPr bwMode="auto">
            <a:xfrm flipH="1">
              <a:off x="1962841" y="2856836"/>
              <a:ext cx="3810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 name="Rectangle 190"/>
            <p:cNvSpPr>
              <a:spLocks noChangeArrowheads="1"/>
            </p:cNvSpPr>
            <p:nvPr/>
          </p:nvSpPr>
          <p:spPr bwMode="auto">
            <a:xfrm>
              <a:off x="2496242" y="3039399"/>
              <a:ext cx="354584" cy="276999"/>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b="1" dirty="0" smtClean="0">
                  <a:solidFill>
                    <a:srgbClr val="000066"/>
                  </a:solidFill>
                  <a:latin typeface="Tempus Sans ITC" panose="04020404030D07020202" pitchFamily="82" charset="0"/>
                </a:rPr>
                <a:t>oil</a:t>
              </a:r>
              <a:endParaRPr lang="it-IT" altLang="en-US" sz="1200" b="1" dirty="0">
                <a:solidFill>
                  <a:srgbClr val="000066"/>
                </a:solidFill>
                <a:latin typeface="Tempus Sans ITC" panose="04020404030D07020202" pitchFamily="82" charset="0"/>
              </a:endParaRPr>
            </a:p>
          </p:txBody>
        </p:sp>
        <p:sp>
          <p:nvSpPr>
            <p:cNvPr id="14" name="Rectangle 93"/>
            <p:cNvSpPr>
              <a:spLocks noChangeArrowheads="1"/>
            </p:cNvSpPr>
            <p:nvPr/>
          </p:nvSpPr>
          <p:spPr bwMode="auto">
            <a:xfrm>
              <a:off x="210239" y="386088"/>
              <a:ext cx="3255605" cy="30777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en-US" sz="1400" b="1" dirty="0" smtClean="0">
                  <a:solidFill>
                    <a:srgbClr val="008000"/>
                  </a:solidFill>
                  <a:latin typeface="Tempus Sans ITC" panose="04020404030D07020202" pitchFamily="82" charset="0"/>
                </a:rPr>
                <a:t>Pressure </a:t>
              </a:r>
              <a:r>
                <a:rPr lang="en-US" altLang="en-US" sz="1400" b="1" dirty="0" smtClean="0">
                  <a:solidFill>
                    <a:srgbClr val="0066FF"/>
                  </a:solidFill>
                  <a:latin typeface="Tempus Sans ITC" panose="04020404030D07020202" pitchFamily="82" charset="0"/>
                </a:rPr>
                <a:t>internal</a:t>
              </a:r>
              <a:r>
                <a:rPr lang="en-US" altLang="en-US" sz="1400" b="1" dirty="0" smtClean="0">
                  <a:solidFill>
                    <a:srgbClr val="008000"/>
                  </a:solidFill>
                  <a:latin typeface="Tempus Sans ITC" panose="04020404030D07020202" pitchFamily="82" charset="0"/>
                </a:rPr>
                <a:t> </a:t>
              </a:r>
              <a:r>
                <a:rPr lang="en-US" altLang="en-US" sz="1400" b="1" dirty="0">
                  <a:solidFill>
                    <a:srgbClr val="008000"/>
                  </a:solidFill>
                  <a:latin typeface="Tempus Sans ITC" panose="04020404030D07020202" pitchFamily="82" charset="0"/>
                </a:rPr>
                <a:t>&amp; </a:t>
              </a:r>
              <a:r>
                <a:rPr lang="en-US" altLang="en-US" sz="1400" b="1" dirty="0" smtClean="0">
                  <a:solidFill>
                    <a:srgbClr val="008000"/>
                  </a:solidFill>
                  <a:latin typeface="Tempus Sans ITC" panose="04020404030D07020202" pitchFamily="82" charset="0"/>
                </a:rPr>
                <a:t>axial load &amp; </a:t>
              </a:r>
              <a:r>
                <a:rPr lang="en-US" altLang="en-US" sz="1400" b="1" dirty="0" smtClean="0">
                  <a:solidFill>
                    <a:srgbClr val="A50021"/>
                  </a:solidFill>
                  <a:latin typeface="Tempus Sans ITC" panose="04020404030D07020202" pitchFamily="82" charset="0"/>
                </a:rPr>
                <a:t>torsion</a:t>
              </a:r>
              <a:endParaRPr lang="en-US" altLang="en-US" sz="1400" b="1" dirty="0">
                <a:solidFill>
                  <a:srgbClr val="A50021"/>
                </a:solidFill>
                <a:latin typeface="Tempus Sans ITC" panose="04020404030D07020202" pitchFamily="82" charset="0"/>
              </a:endParaRPr>
            </a:p>
          </p:txBody>
        </p:sp>
        <p:sp>
          <p:nvSpPr>
            <p:cNvPr id="15" name="Line 146"/>
            <p:cNvSpPr>
              <a:spLocks noChangeAspect="1" noChangeShapeType="1"/>
            </p:cNvSpPr>
            <p:nvPr/>
          </p:nvSpPr>
          <p:spPr bwMode="auto">
            <a:xfrm>
              <a:off x="1962841" y="723236"/>
              <a:ext cx="0" cy="442913"/>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 name="Rectangle 163"/>
            <p:cNvSpPr>
              <a:spLocks noChangeArrowheads="1"/>
            </p:cNvSpPr>
            <p:nvPr/>
          </p:nvSpPr>
          <p:spPr bwMode="auto">
            <a:xfrm>
              <a:off x="1989829" y="656561"/>
              <a:ext cx="290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a:solidFill>
                    <a:srgbClr val="333399"/>
                  </a:solidFill>
                  <a:latin typeface="Tempus Sans ITC" panose="04020404030D07020202" pitchFamily="82" charset="0"/>
                </a:rPr>
                <a:t>F</a:t>
              </a:r>
              <a:endParaRPr lang="it-IT" altLang="en-US" sz="1600" b="1">
                <a:solidFill>
                  <a:srgbClr val="333399"/>
                </a:solidFill>
                <a:latin typeface="Tempus Sans ITC" panose="04020404030D07020202" pitchFamily="82" charset="0"/>
              </a:endParaRPr>
            </a:p>
          </p:txBody>
        </p:sp>
        <p:sp>
          <p:nvSpPr>
            <p:cNvPr id="17" name="Line 145"/>
            <p:cNvSpPr>
              <a:spLocks noChangeAspect="1" noChangeShapeType="1"/>
            </p:cNvSpPr>
            <p:nvPr/>
          </p:nvSpPr>
          <p:spPr bwMode="auto">
            <a:xfrm>
              <a:off x="1810441" y="723236"/>
              <a:ext cx="0" cy="381000"/>
            </a:xfrm>
            <a:prstGeom prst="line">
              <a:avLst/>
            </a:prstGeom>
            <a:noFill/>
            <a:ln w="19050">
              <a:solidFill>
                <a:srgbClr val="0033CC"/>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3" name="Picture 157" descr="C:\corrado\tors7.cgm"/>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l="35502" t="-2078" r="19199" b="2078"/>
            <a:stretch/>
          </p:blipFill>
          <p:spPr bwMode="auto">
            <a:xfrm>
              <a:off x="316386" y="702916"/>
              <a:ext cx="3986217" cy="5867400"/>
            </a:xfrm>
            <a:prstGeom prst="rect">
              <a:avLst/>
            </a:prstGeom>
            <a:noFill/>
            <a:extLst>
              <a:ext uri="{909E8E84-426E-40DD-AFC4-6F175D3DCCD1}">
                <a14:hiddenFill xmlns:a14="http://schemas.microsoft.com/office/drawing/2010/main">
                  <a:solidFill>
                    <a:srgbClr val="FFFFFF"/>
                  </a:solidFill>
                </a14:hiddenFill>
              </a:ext>
            </a:extLst>
          </p:spPr>
        </p:pic>
      </p:grpSp>
      <p:sp>
        <p:nvSpPr>
          <p:cNvPr id="98" name="Rectangle 92"/>
          <p:cNvSpPr>
            <a:spLocks noChangeArrowheads="1"/>
          </p:cNvSpPr>
          <p:nvPr/>
        </p:nvSpPr>
        <p:spPr bwMode="auto">
          <a:xfrm>
            <a:off x="1809084" y="98232"/>
            <a:ext cx="6251805" cy="461665"/>
          </a:xfrm>
          <a:prstGeom prst="rect">
            <a:avLst/>
          </a:prstGeom>
          <a:noFill/>
        </p:spPr>
        <p:txBody>
          <a:bodyPr wrap="square" rtlCol="0">
            <a:spAutoFit/>
          </a:bodyPr>
          <a:lstStyle/>
          <a:p>
            <a:pPr>
              <a:spcBef>
                <a:spcPct val="50000"/>
              </a:spcBef>
              <a:buFont typeface="Wingdings" pitchFamily="2" charset="2"/>
              <a:buChar char="ü"/>
            </a:pPr>
            <a:r>
              <a:rPr lang="en-US" altLang="en-US" sz="2400" b="1" dirty="0">
                <a:solidFill>
                  <a:schemeClr val="accent1">
                    <a:lumMod val="75000"/>
                  </a:schemeClr>
                </a:solidFill>
                <a:effectLst>
                  <a:outerShdw blurRad="38100" dist="38100" dir="2700000" algn="tl">
                    <a:srgbClr val="C0C0C0"/>
                  </a:outerShdw>
                </a:effectLst>
                <a:latin typeface="Tempus Sans ITC" panose="04020404030D07020202" pitchFamily="82" charset="0"/>
              </a:rPr>
              <a:t>Experimental set-up and procedure</a:t>
            </a:r>
            <a:endParaRPr lang="it-IT" altLang="en-US" sz="2400" b="1" dirty="0">
              <a:solidFill>
                <a:schemeClr val="accent1">
                  <a:lumMod val="75000"/>
                </a:schemeClr>
              </a:solidFill>
              <a:effectLst>
                <a:outerShdw blurRad="38100" dist="38100" dir="2700000" algn="tl">
                  <a:srgbClr val="C0C0C0"/>
                </a:outerShdw>
              </a:effectLst>
              <a:latin typeface="Tempus Sans ITC" panose="04020404030D07020202" pitchFamily="82" charset="0"/>
            </a:endParaRPr>
          </a:p>
        </p:txBody>
      </p:sp>
      <p:sp>
        <p:nvSpPr>
          <p:cNvPr id="99" name="AutoShape 1026"/>
          <p:cNvSpPr>
            <a:spLocks noChangeArrowheads="1"/>
          </p:cNvSpPr>
          <p:nvPr/>
        </p:nvSpPr>
        <p:spPr bwMode="auto">
          <a:xfrm>
            <a:off x="116476" y="100376"/>
            <a:ext cx="1204415" cy="501848"/>
          </a:xfrm>
          <a:prstGeom prst="foldedCorner">
            <a:avLst>
              <a:gd name="adj" fmla="val 31535"/>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TEST</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sp>
        <p:nvSpPr>
          <p:cNvPr id="18" name="Slide Number Placeholder 17"/>
          <p:cNvSpPr>
            <a:spLocks noGrp="1"/>
          </p:cNvSpPr>
          <p:nvPr>
            <p:ph type="sldNum" sz="quarter" idx="12"/>
          </p:nvPr>
        </p:nvSpPr>
        <p:spPr>
          <a:xfrm>
            <a:off x="9370600" y="6430739"/>
            <a:ext cx="2743200" cy="365125"/>
          </a:xfrm>
        </p:spPr>
        <p:txBody>
          <a:bodyPr/>
          <a:lstStyle/>
          <a:p>
            <a:fld id="{AC02F132-4A8D-4A8C-877D-D9B157A5B0E1}" type="slidenum">
              <a:rPr lang="en-GB" smtClean="0"/>
              <a:t>15</a:t>
            </a:fld>
            <a:endParaRPr lang="en-GB"/>
          </a:p>
        </p:txBody>
      </p:sp>
    </p:spTree>
    <p:extLst>
      <p:ext uri="{BB962C8B-B14F-4D97-AF65-F5344CB8AC3E}">
        <p14:creationId xmlns:p14="http://schemas.microsoft.com/office/powerpoint/2010/main" val="20967727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74" name="Rectangle 38"/>
          <p:cNvSpPr>
            <a:spLocks noChangeArrowheads="1"/>
          </p:cNvSpPr>
          <p:nvPr/>
        </p:nvSpPr>
        <p:spPr bwMode="auto">
          <a:xfrm>
            <a:off x="152400" y="163513"/>
            <a:ext cx="5210175" cy="406400"/>
          </a:xfrm>
          <a:prstGeom prst="rect">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altLang="en-US" sz="2000" dirty="0" smtClean="0">
                <a:solidFill>
                  <a:srgbClr val="000066"/>
                </a:solidFill>
                <a:effectLst>
                  <a:outerShdw blurRad="38100" dist="38100" dir="2700000" algn="tl">
                    <a:srgbClr val="C0C0C0"/>
                  </a:outerShdw>
                </a:effectLst>
                <a:latin typeface="Tempus Sans ITC" panose="04020404030D07020202" pitchFamily="82" charset="0"/>
              </a:rPr>
              <a:t>Failure prediction; </a:t>
            </a:r>
            <a:r>
              <a:rPr lang="en-US" altLang="en-US" sz="2000" dirty="0" smtClean="0">
                <a:solidFill>
                  <a:srgbClr val="CC0000"/>
                </a:solidFill>
                <a:effectLst>
                  <a:outerShdw blurRad="38100" dist="38100" dir="2700000" algn="tl">
                    <a:srgbClr val="C0C0C0"/>
                  </a:outerShdw>
                </a:effectLst>
                <a:latin typeface="Tempus Sans ITC" panose="04020404030D07020202" pitchFamily="82" charset="0"/>
              </a:rPr>
              <a:t>Failure envelope </a:t>
            </a:r>
            <a:r>
              <a:rPr lang="en-US" altLang="en-US" sz="2000" dirty="0" smtClean="0">
                <a:solidFill>
                  <a:srgbClr val="000066"/>
                </a:solidFill>
                <a:effectLst>
                  <a:outerShdw blurRad="38100" dist="38100" dir="2700000" algn="tl">
                    <a:srgbClr val="C0C0C0"/>
                  </a:outerShdw>
                </a:effectLst>
                <a:latin typeface="Tempus Sans ITC" panose="04020404030D07020202" pitchFamily="82" charset="0"/>
              </a:rPr>
              <a:t>numerical</a:t>
            </a:r>
            <a:endParaRPr lang="it-IT" altLang="en-US" sz="2000" dirty="0">
              <a:solidFill>
                <a:srgbClr val="000066"/>
              </a:solidFill>
              <a:effectLst>
                <a:outerShdw blurRad="38100" dist="38100" dir="2700000" algn="tl">
                  <a:srgbClr val="C0C0C0"/>
                </a:outerShdw>
              </a:effectLst>
              <a:latin typeface="Tempus Sans ITC" panose="04020404030D07020202" pitchFamily="82" charset="0"/>
            </a:endParaRPr>
          </a:p>
        </p:txBody>
      </p:sp>
      <p:grpSp>
        <p:nvGrpSpPr>
          <p:cNvPr id="2" name="Group 1"/>
          <p:cNvGrpSpPr>
            <a:grpSpLocks noChangeAspect="1"/>
          </p:cNvGrpSpPr>
          <p:nvPr/>
        </p:nvGrpSpPr>
        <p:grpSpPr>
          <a:xfrm>
            <a:off x="884584" y="629598"/>
            <a:ext cx="10535477" cy="6135223"/>
            <a:chOff x="1340158" y="845916"/>
            <a:chExt cx="9800616" cy="5707285"/>
          </a:xfrm>
        </p:grpSpPr>
        <p:sp>
          <p:nvSpPr>
            <p:cNvPr id="91182" name="Rectangle 46"/>
            <p:cNvSpPr>
              <a:spLocks noChangeArrowheads="1"/>
            </p:cNvSpPr>
            <p:nvPr/>
          </p:nvSpPr>
          <p:spPr bwMode="auto">
            <a:xfrm>
              <a:off x="1340158" y="845917"/>
              <a:ext cx="3308043" cy="5707284"/>
            </a:xfrm>
            <a:prstGeom prst="rect">
              <a:avLst/>
            </a:prstGeom>
            <a:noFill/>
            <a:ln w="381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81" name="Rectangle 45"/>
            <p:cNvSpPr>
              <a:spLocks noChangeArrowheads="1"/>
            </p:cNvSpPr>
            <p:nvPr/>
          </p:nvSpPr>
          <p:spPr bwMode="auto">
            <a:xfrm>
              <a:off x="4800600" y="845916"/>
              <a:ext cx="6340174" cy="2826471"/>
            </a:xfrm>
            <a:prstGeom prst="rect">
              <a:avLst/>
            </a:prstGeom>
            <a:noFill/>
            <a:ln w="38100">
              <a:solidFill>
                <a:schemeClr val="accent2"/>
              </a:solidFill>
              <a:miter lim="800000"/>
              <a:headEnd/>
              <a:tailEnd/>
            </a:ln>
            <a:effectLst/>
            <a:extLst>
              <a:ext uri="{909E8E84-426E-40DD-AFC4-6F175D3DCCD1}">
                <a14:hiddenFill xmlns:a14="http://schemas.microsoft.com/office/drawing/2010/main">
                  <a:solidFill>
                    <a:srgbClr val="FF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aphicFrame>
          <p:nvGraphicFramePr>
            <p:cNvPr id="91139" name="Object 3"/>
            <p:cNvGraphicFramePr>
              <a:graphicFrameLocks noChangeAspect="1"/>
            </p:cNvGraphicFramePr>
            <p:nvPr>
              <p:extLst>
                <p:ext uri="{D42A27DB-BD31-4B8C-83A1-F6EECF244321}">
                  <p14:modId xmlns:p14="http://schemas.microsoft.com/office/powerpoint/2010/main" val="2327236841"/>
                </p:ext>
              </p:extLst>
            </p:nvPr>
          </p:nvGraphicFramePr>
          <p:xfrm>
            <a:off x="1429592" y="1300403"/>
            <a:ext cx="2971800" cy="2412914"/>
          </p:xfrm>
          <a:graphic>
            <a:graphicData uri="http://schemas.openxmlformats.org/presentationml/2006/ole">
              <mc:AlternateContent xmlns:mc="http://schemas.openxmlformats.org/markup-compatibility/2006">
                <mc:Choice xmlns:v="urn:schemas-microsoft-com:vml" Requires="v">
                  <p:oleObj spid="_x0000_s24044" name="Disegno di Microsoft Draw" r:id="rId3" imgW="5024438" imgH="4076700" progId="MSDraw.Drawing.8.2">
                    <p:embed/>
                  </p:oleObj>
                </mc:Choice>
                <mc:Fallback>
                  <p:oleObj name="Disegno di Microsoft Draw" r:id="rId3" imgW="5024438" imgH="4076700" progId="MSDraw.Drawing.8.2">
                    <p:embed/>
                    <p:pic>
                      <p:nvPicPr>
                        <p:cNvPr id="91139"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9592" y="1300403"/>
                          <a:ext cx="2971800" cy="2412914"/>
                        </a:xfrm>
                        <a:prstGeom prst="rect">
                          <a:avLst/>
                        </a:prstGeom>
                        <a:noFill/>
                        <a:ln>
                          <a:noFill/>
                        </a:ln>
                        <a:effectLst/>
                        <a:extLst/>
                      </p:spPr>
                    </p:pic>
                  </p:oleObj>
                </mc:Fallback>
              </mc:AlternateContent>
            </a:graphicData>
          </a:graphic>
        </p:graphicFrame>
        <p:sp>
          <p:nvSpPr>
            <p:cNvPr id="91141" name="Rectangle 5"/>
            <p:cNvSpPr>
              <a:spLocks noChangeArrowheads="1"/>
            </p:cNvSpPr>
            <p:nvPr/>
          </p:nvSpPr>
          <p:spPr bwMode="auto">
            <a:xfrm>
              <a:off x="4046538" y="2033588"/>
              <a:ext cx="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aphicFrame>
          <p:nvGraphicFramePr>
            <p:cNvPr id="91140" name="Object 4"/>
            <p:cNvGraphicFramePr>
              <a:graphicFrameLocks noChangeAspect="1"/>
            </p:cNvGraphicFramePr>
            <p:nvPr>
              <p:extLst>
                <p:ext uri="{D42A27DB-BD31-4B8C-83A1-F6EECF244321}">
                  <p14:modId xmlns:p14="http://schemas.microsoft.com/office/powerpoint/2010/main" val="2177933435"/>
                </p:ext>
              </p:extLst>
            </p:nvPr>
          </p:nvGraphicFramePr>
          <p:xfrm>
            <a:off x="7162800" y="3987718"/>
            <a:ext cx="3892214" cy="2540163"/>
          </p:xfrm>
          <a:graphic>
            <a:graphicData uri="http://schemas.openxmlformats.org/presentationml/2006/ole">
              <mc:AlternateContent xmlns:mc="http://schemas.openxmlformats.org/markup-compatibility/2006">
                <mc:Choice xmlns:v="urn:schemas-microsoft-com:vml" Requires="v">
                  <p:oleObj spid="_x0000_s24045" name="Disegno di Microsoft Draw" r:id="rId5" imgW="5026025" imgH="3287713" progId="MSDraw.Drawing.8.2">
                    <p:embed/>
                  </p:oleObj>
                </mc:Choice>
                <mc:Fallback>
                  <p:oleObj name="Disegno di Microsoft Draw" r:id="rId5" imgW="5026025" imgH="3287713" progId="MSDraw.Drawing.8.2">
                    <p:embed/>
                    <p:pic>
                      <p:nvPicPr>
                        <p:cNvPr id="9114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800" y="3987718"/>
                          <a:ext cx="3892214" cy="2540163"/>
                        </a:xfrm>
                        <a:prstGeom prst="rect">
                          <a:avLst/>
                        </a:prstGeom>
                        <a:noFill/>
                        <a:extLst/>
                      </p:spPr>
                    </p:pic>
                  </p:oleObj>
                </mc:Fallback>
              </mc:AlternateContent>
            </a:graphicData>
          </a:graphic>
        </p:graphicFrame>
        <p:graphicFrame>
          <p:nvGraphicFramePr>
            <p:cNvPr id="91144" name="Object 8"/>
            <p:cNvGraphicFramePr>
              <a:graphicFrameLocks noChangeAspect="1"/>
            </p:cNvGraphicFramePr>
            <p:nvPr>
              <p:extLst>
                <p:ext uri="{D42A27DB-BD31-4B8C-83A1-F6EECF244321}">
                  <p14:modId xmlns:p14="http://schemas.microsoft.com/office/powerpoint/2010/main" val="820600545"/>
                </p:ext>
              </p:extLst>
            </p:nvPr>
          </p:nvGraphicFramePr>
          <p:xfrm>
            <a:off x="5105400" y="5562601"/>
            <a:ext cx="1066800" cy="200025"/>
          </p:xfrm>
          <a:graphic>
            <a:graphicData uri="http://schemas.openxmlformats.org/presentationml/2006/ole">
              <mc:AlternateContent xmlns:mc="http://schemas.openxmlformats.org/markup-compatibility/2006">
                <mc:Choice xmlns:v="urn:schemas-microsoft-com:vml" Requires="v">
                  <p:oleObj spid="_x0000_s24046" r:id="rId7" imgW="1066337" imgH="203112" progId="Equation.2">
                    <p:embed/>
                  </p:oleObj>
                </mc:Choice>
                <mc:Fallback>
                  <p:oleObj r:id="rId7" imgW="1066337" imgH="203112" progId="Equation.2">
                    <p:embed/>
                    <p:pic>
                      <p:nvPicPr>
                        <p:cNvPr id="91144"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05400" y="5562601"/>
                          <a:ext cx="1066800" cy="200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1142" name="Object 6"/>
            <p:cNvGraphicFramePr>
              <a:graphicFrameLocks noChangeAspect="1"/>
            </p:cNvGraphicFramePr>
            <p:nvPr>
              <p:extLst>
                <p:ext uri="{D42A27DB-BD31-4B8C-83A1-F6EECF244321}">
                  <p14:modId xmlns:p14="http://schemas.microsoft.com/office/powerpoint/2010/main" val="2168611206"/>
                </p:ext>
              </p:extLst>
            </p:nvPr>
          </p:nvGraphicFramePr>
          <p:xfrm>
            <a:off x="4876800" y="4191000"/>
            <a:ext cx="1885950" cy="1333500"/>
          </p:xfrm>
          <a:graphic>
            <a:graphicData uri="http://schemas.openxmlformats.org/presentationml/2006/ole">
              <mc:AlternateContent xmlns:mc="http://schemas.openxmlformats.org/markup-compatibility/2006">
                <mc:Choice xmlns:v="urn:schemas-microsoft-com:vml" Requires="v">
                  <p:oleObj spid="_x0000_s24047" name="Immagine" r:id="rId9" imgW="3352800" imgH="2374392" progId="Word.Picture.8">
                    <p:embed/>
                  </p:oleObj>
                </mc:Choice>
                <mc:Fallback>
                  <p:oleObj name="Immagine" r:id="rId9" imgW="3352800" imgH="2374392" progId="Word.Picture.8">
                    <p:embed/>
                    <p:pic>
                      <p:nvPicPr>
                        <p:cNvPr id="91142"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6800" y="4191000"/>
                          <a:ext cx="1885950" cy="133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1138" name="Object 2"/>
            <p:cNvGraphicFramePr>
              <a:graphicFrameLocks noChangeAspect="1"/>
            </p:cNvGraphicFramePr>
            <p:nvPr>
              <p:extLst>
                <p:ext uri="{D42A27DB-BD31-4B8C-83A1-F6EECF244321}">
                  <p14:modId xmlns:p14="http://schemas.microsoft.com/office/powerpoint/2010/main" val="2676467272"/>
                </p:ext>
              </p:extLst>
            </p:nvPr>
          </p:nvGraphicFramePr>
          <p:xfrm>
            <a:off x="4867934" y="1295401"/>
            <a:ext cx="3048000" cy="2176463"/>
          </p:xfrm>
          <a:graphic>
            <a:graphicData uri="http://schemas.openxmlformats.org/presentationml/2006/ole">
              <mc:AlternateContent xmlns:mc="http://schemas.openxmlformats.org/markup-compatibility/2006">
                <mc:Choice xmlns:v="urn:schemas-microsoft-com:vml" Requires="v">
                  <p:oleObj spid="_x0000_s24048" name="Disegno di Microsoft Draw" r:id="rId11" imgW="4094163" imgH="2917825" progId="MSDraw.Drawing.8.2">
                    <p:embed/>
                  </p:oleObj>
                </mc:Choice>
                <mc:Fallback>
                  <p:oleObj name="Disegno di Microsoft Draw" r:id="rId11" imgW="4094163" imgH="2917825" progId="MSDraw.Drawing.8.2">
                    <p:embed/>
                    <p:pic>
                      <p:nvPicPr>
                        <p:cNvPr id="91138"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67934" y="1295401"/>
                          <a:ext cx="3048000" cy="2176463"/>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pic>
          <p:nvPicPr>
            <p:cNvPr id="91173" name="Picture 37"/>
            <p:cNvPicPr>
              <a:picLocks noChangeAspect="1" noChangeArrowheads="1"/>
            </p:cNvPicPr>
            <p:nvPr/>
          </p:nvPicPr>
          <p:blipFill>
            <a:blip r:embed="rId13" cstate="print">
              <a:extLst>
                <a:ext uri="{28A0092B-C50C-407E-A947-70E740481C1C}">
                  <a14:useLocalDpi xmlns:a14="http://schemas.microsoft.com/office/drawing/2010/main" val="0"/>
                </a:ext>
              </a:extLst>
            </a:blip>
            <a:srcRect r="47778"/>
            <a:stretch>
              <a:fillRect/>
            </a:stretch>
          </p:blipFill>
          <p:spPr bwMode="auto">
            <a:xfrm>
              <a:off x="8001001" y="907330"/>
              <a:ext cx="3019577" cy="280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176" name="Rectangle 40"/>
            <p:cNvSpPr>
              <a:spLocks noChangeArrowheads="1"/>
            </p:cNvSpPr>
            <p:nvPr/>
          </p:nvSpPr>
          <p:spPr bwMode="auto">
            <a:xfrm>
              <a:off x="4876800" y="990600"/>
              <a:ext cx="30480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b="1" dirty="0" smtClean="0">
                  <a:solidFill>
                    <a:schemeClr val="accent2"/>
                  </a:solidFill>
                  <a:latin typeface="Tempus Sans ITC" panose="04020404030D07020202" pitchFamily="82" charset="0"/>
                  <a:cs typeface="Arial" panose="020B0604020202020204" pitchFamily="34" charset="0"/>
                </a:rPr>
                <a:t>Failure criteria influence</a:t>
              </a:r>
              <a:endParaRPr lang="en-US" altLang="en-US" sz="1400" dirty="0">
                <a:solidFill>
                  <a:srgbClr val="006600"/>
                </a:solidFill>
                <a:latin typeface="Tempus Sans ITC" panose="04020404030D07020202" pitchFamily="82" charset="0"/>
                <a:cs typeface="Arial" panose="020B0604020202020204" pitchFamily="34" charset="0"/>
              </a:endParaRPr>
            </a:p>
          </p:txBody>
        </p:sp>
        <p:sp>
          <p:nvSpPr>
            <p:cNvPr id="91177" name="Rectangle 41"/>
            <p:cNvSpPr>
              <a:spLocks noChangeArrowheads="1"/>
            </p:cNvSpPr>
            <p:nvPr/>
          </p:nvSpPr>
          <p:spPr bwMode="auto">
            <a:xfrm>
              <a:off x="1392229" y="938516"/>
              <a:ext cx="33528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b="1" dirty="0" smtClean="0">
                  <a:solidFill>
                    <a:schemeClr val="accent2"/>
                  </a:solidFill>
                  <a:latin typeface="Tempus Sans ITC" panose="04020404030D07020202" pitchFamily="82" charset="0"/>
                  <a:cs typeface="Arial" panose="020B0604020202020204" pitchFamily="34" charset="0"/>
                </a:rPr>
                <a:t>Winding angle effect</a:t>
              </a:r>
              <a:endParaRPr lang="en-US" altLang="en-US" sz="1400" dirty="0">
                <a:solidFill>
                  <a:schemeClr val="accent2"/>
                </a:solidFill>
                <a:latin typeface="Tempus Sans ITC" panose="04020404030D07020202" pitchFamily="82" charset="0"/>
                <a:cs typeface="Arial" panose="020B0604020202020204" pitchFamily="34" charset="0"/>
              </a:endParaRPr>
            </a:p>
          </p:txBody>
        </p:sp>
        <p:sp>
          <p:nvSpPr>
            <p:cNvPr id="91179" name="Rectangle 43"/>
            <p:cNvSpPr>
              <a:spLocks noChangeArrowheads="1"/>
            </p:cNvSpPr>
            <p:nvPr/>
          </p:nvSpPr>
          <p:spPr bwMode="auto">
            <a:xfrm>
              <a:off x="4800600" y="3774458"/>
              <a:ext cx="5791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b="1" dirty="0" smtClean="0">
                  <a:solidFill>
                    <a:srgbClr val="990000"/>
                  </a:solidFill>
                  <a:latin typeface="Tempus Sans ITC" panose="04020404030D07020202" pitchFamily="82" charset="0"/>
                  <a:cs typeface="Arial" panose="020B0604020202020204" pitchFamily="34" charset="0"/>
                </a:rPr>
                <a:t>Non linear shear stress strain influence</a:t>
              </a:r>
              <a:endParaRPr lang="en-US" altLang="en-US" sz="1400" dirty="0">
                <a:solidFill>
                  <a:srgbClr val="006600"/>
                </a:solidFill>
                <a:latin typeface="Tempus Sans ITC" panose="04020404030D07020202" pitchFamily="82" charset="0"/>
                <a:cs typeface="Arial" panose="020B0604020202020204" pitchFamily="34" charset="0"/>
              </a:endParaRPr>
            </a:p>
          </p:txBody>
        </p:sp>
        <p:grpSp>
          <p:nvGrpSpPr>
            <p:cNvPr id="91183" name="Group 47"/>
            <p:cNvGrpSpPr>
              <a:grpSpLocks noChangeAspect="1"/>
            </p:cNvGrpSpPr>
            <p:nvPr/>
          </p:nvGrpSpPr>
          <p:grpSpPr bwMode="auto">
            <a:xfrm>
              <a:off x="1828800" y="4114800"/>
              <a:ext cx="1143000" cy="2286000"/>
              <a:chOff x="288" y="2352"/>
              <a:chExt cx="768" cy="1536"/>
            </a:xfrm>
          </p:grpSpPr>
          <p:grpSp>
            <p:nvGrpSpPr>
              <p:cNvPr id="91184" name="Group 48"/>
              <p:cNvGrpSpPr>
                <a:grpSpLocks noChangeAspect="1"/>
              </p:cNvGrpSpPr>
              <p:nvPr/>
            </p:nvGrpSpPr>
            <p:grpSpPr bwMode="auto">
              <a:xfrm>
                <a:off x="393" y="2352"/>
                <a:ext cx="286" cy="1536"/>
                <a:chOff x="153" y="2352"/>
                <a:chExt cx="286" cy="1536"/>
              </a:xfrm>
            </p:grpSpPr>
            <p:grpSp>
              <p:nvGrpSpPr>
                <p:cNvPr id="91185" name="Group 49"/>
                <p:cNvGrpSpPr>
                  <a:grpSpLocks noChangeAspect="1"/>
                </p:cNvGrpSpPr>
                <p:nvPr/>
              </p:nvGrpSpPr>
              <p:grpSpPr bwMode="auto">
                <a:xfrm>
                  <a:off x="153" y="2556"/>
                  <a:ext cx="286" cy="1213"/>
                  <a:chOff x="153" y="2556"/>
                  <a:chExt cx="286" cy="1213"/>
                </a:xfrm>
              </p:grpSpPr>
              <p:sp>
                <p:nvSpPr>
                  <p:cNvPr id="91186" name="Freeform 50" descr="Diagonali chiare verso il basso"/>
                  <p:cNvSpPr>
                    <a:spLocks noChangeAspect="1"/>
                  </p:cNvSpPr>
                  <p:nvPr/>
                </p:nvSpPr>
                <p:spPr bwMode="auto">
                  <a:xfrm>
                    <a:off x="154" y="2557"/>
                    <a:ext cx="63" cy="1211"/>
                  </a:xfrm>
                  <a:custGeom>
                    <a:avLst/>
                    <a:gdLst>
                      <a:gd name="T0" fmla="*/ 63 w 63"/>
                      <a:gd name="T1" fmla="*/ 0 h 1211"/>
                      <a:gd name="T2" fmla="*/ 0 w 63"/>
                      <a:gd name="T3" fmla="*/ 0 h 1211"/>
                      <a:gd name="T4" fmla="*/ 0 w 63"/>
                      <a:gd name="T5" fmla="*/ 186 h 1211"/>
                      <a:gd name="T6" fmla="*/ 44 w 63"/>
                      <a:gd name="T7" fmla="*/ 326 h 1211"/>
                      <a:gd name="T8" fmla="*/ 44 w 63"/>
                      <a:gd name="T9" fmla="*/ 885 h 1211"/>
                      <a:gd name="T10" fmla="*/ 3 w 63"/>
                      <a:gd name="T11" fmla="*/ 1025 h 1211"/>
                      <a:gd name="T12" fmla="*/ 3 w 63"/>
                      <a:gd name="T13" fmla="*/ 1211 h 1211"/>
                      <a:gd name="T14" fmla="*/ 63 w 63"/>
                      <a:gd name="T15" fmla="*/ 1211 h 1211"/>
                      <a:gd name="T16" fmla="*/ 63 w 63"/>
                      <a:gd name="T17" fmla="*/ 788 h 1211"/>
                      <a:gd name="T18" fmla="*/ 63 w 63"/>
                      <a:gd name="T19" fmla="*/ 233 h 1211"/>
                      <a:gd name="T20" fmla="*/ 63 w 63"/>
                      <a:gd name="T21" fmla="*/ 0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211">
                        <a:moveTo>
                          <a:pt x="63" y="0"/>
                        </a:moveTo>
                        <a:lnTo>
                          <a:pt x="0" y="0"/>
                        </a:lnTo>
                        <a:lnTo>
                          <a:pt x="0" y="186"/>
                        </a:lnTo>
                        <a:lnTo>
                          <a:pt x="44" y="326"/>
                        </a:lnTo>
                        <a:lnTo>
                          <a:pt x="44" y="885"/>
                        </a:lnTo>
                        <a:lnTo>
                          <a:pt x="3" y="1025"/>
                        </a:lnTo>
                        <a:lnTo>
                          <a:pt x="3" y="1211"/>
                        </a:lnTo>
                        <a:lnTo>
                          <a:pt x="63" y="1211"/>
                        </a:lnTo>
                        <a:lnTo>
                          <a:pt x="63" y="788"/>
                        </a:lnTo>
                        <a:lnTo>
                          <a:pt x="63" y="233"/>
                        </a:lnTo>
                        <a:lnTo>
                          <a:pt x="63" y="0"/>
                        </a:lnTo>
                        <a:close/>
                      </a:path>
                    </a:pathLst>
                  </a:custGeom>
                  <a:pattFill prst="ltDnDiag">
                    <a:fgClr>
                      <a:srgbClr val="D60093"/>
                    </a:fgClr>
                    <a:bgClr>
                      <a:srgbClr val="FFFFFF"/>
                    </a:bgClr>
                  </a:pattFill>
                  <a:ln w="0">
                    <a:solidFill>
                      <a:srgbClr val="000000"/>
                    </a:solidFill>
                    <a:prstDash val="solid"/>
                    <a:round/>
                    <a:headEnd/>
                    <a:tailEnd/>
                  </a:ln>
                </p:spPr>
                <p:txBody>
                  <a:bodyPr/>
                  <a:lstStyle/>
                  <a:p>
                    <a:endParaRPr lang="en-GB"/>
                  </a:p>
                </p:txBody>
              </p:sp>
              <p:sp>
                <p:nvSpPr>
                  <p:cNvPr id="91187" name="Freeform 51" descr="Diagonali chiare verso l'alto"/>
                  <p:cNvSpPr>
                    <a:spLocks noChangeAspect="1"/>
                  </p:cNvSpPr>
                  <p:nvPr/>
                </p:nvSpPr>
                <p:spPr bwMode="auto">
                  <a:xfrm>
                    <a:off x="153" y="2556"/>
                    <a:ext cx="286" cy="1212"/>
                  </a:xfrm>
                  <a:custGeom>
                    <a:avLst/>
                    <a:gdLst>
                      <a:gd name="T0" fmla="*/ 45 w 286"/>
                      <a:gd name="T1" fmla="*/ 342 h 1212"/>
                      <a:gd name="T2" fmla="*/ 42 w 286"/>
                      <a:gd name="T3" fmla="*/ 897 h 1212"/>
                      <a:gd name="T4" fmla="*/ 0 w 286"/>
                      <a:gd name="T5" fmla="*/ 1029 h 1212"/>
                      <a:gd name="T6" fmla="*/ 3 w 286"/>
                      <a:gd name="T7" fmla="*/ 1212 h 1212"/>
                      <a:gd name="T8" fmla="*/ 286 w 286"/>
                      <a:gd name="T9" fmla="*/ 1212 h 1212"/>
                      <a:gd name="T10" fmla="*/ 286 w 286"/>
                      <a:gd name="T11" fmla="*/ 1026 h 1212"/>
                      <a:gd name="T12" fmla="*/ 242 w 286"/>
                      <a:gd name="T13" fmla="*/ 886 h 1212"/>
                      <a:gd name="T14" fmla="*/ 242 w 286"/>
                      <a:gd name="T15" fmla="*/ 607 h 1212"/>
                      <a:gd name="T16" fmla="*/ 240 w 286"/>
                      <a:gd name="T17" fmla="*/ 390 h 1212"/>
                      <a:gd name="T18" fmla="*/ 242 w 286"/>
                      <a:gd name="T19" fmla="*/ 327 h 1212"/>
                      <a:gd name="T20" fmla="*/ 286 w 286"/>
                      <a:gd name="T21" fmla="*/ 187 h 1212"/>
                      <a:gd name="T22" fmla="*/ 285 w 286"/>
                      <a:gd name="T23" fmla="*/ 3 h 1212"/>
                      <a:gd name="T24" fmla="*/ 159 w 286"/>
                      <a:gd name="T25" fmla="*/ 0 h 1212"/>
                      <a:gd name="T26" fmla="*/ 45 w 286"/>
                      <a:gd name="T27" fmla="*/ 342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1212">
                        <a:moveTo>
                          <a:pt x="45" y="342"/>
                        </a:moveTo>
                        <a:lnTo>
                          <a:pt x="42" y="897"/>
                        </a:lnTo>
                        <a:lnTo>
                          <a:pt x="0" y="1029"/>
                        </a:lnTo>
                        <a:lnTo>
                          <a:pt x="3" y="1212"/>
                        </a:lnTo>
                        <a:lnTo>
                          <a:pt x="286" y="1212"/>
                        </a:lnTo>
                        <a:lnTo>
                          <a:pt x="286" y="1026"/>
                        </a:lnTo>
                        <a:lnTo>
                          <a:pt x="242" y="886"/>
                        </a:lnTo>
                        <a:lnTo>
                          <a:pt x="242" y="607"/>
                        </a:lnTo>
                        <a:lnTo>
                          <a:pt x="240" y="390"/>
                        </a:lnTo>
                        <a:lnTo>
                          <a:pt x="242" y="327"/>
                        </a:lnTo>
                        <a:lnTo>
                          <a:pt x="286" y="187"/>
                        </a:lnTo>
                        <a:lnTo>
                          <a:pt x="285" y="3"/>
                        </a:lnTo>
                        <a:lnTo>
                          <a:pt x="159" y="0"/>
                        </a:lnTo>
                        <a:lnTo>
                          <a:pt x="45" y="342"/>
                        </a:lnTo>
                        <a:close/>
                      </a:path>
                    </a:pathLst>
                  </a:custGeom>
                  <a:pattFill prst="ltUpDiag">
                    <a:fgClr>
                      <a:schemeClr val="accent2"/>
                    </a:fgClr>
                    <a:bgClr>
                      <a:srgbClr val="FFFFFF"/>
                    </a:bgClr>
                  </a:pattFill>
                  <a:ln w="0">
                    <a:solidFill>
                      <a:srgbClr val="000000"/>
                    </a:solidFill>
                    <a:prstDash val="solid"/>
                    <a:round/>
                    <a:headEnd/>
                    <a:tailEnd/>
                  </a:ln>
                </p:spPr>
                <p:txBody>
                  <a:bodyPr/>
                  <a:lstStyle/>
                  <a:p>
                    <a:endParaRPr lang="en-GB"/>
                  </a:p>
                </p:txBody>
              </p:sp>
              <p:sp>
                <p:nvSpPr>
                  <p:cNvPr id="91188" name="Line 52"/>
                  <p:cNvSpPr>
                    <a:spLocks noChangeAspect="1" noChangeShapeType="1"/>
                  </p:cNvSpPr>
                  <p:nvPr/>
                </p:nvSpPr>
                <p:spPr bwMode="auto">
                  <a:xfrm>
                    <a:off x="217" y="2557"/>
                    <a:ext cx="15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189" name="Line 53"/>
                  <p:cNvSpPr>
                    <a:spLocks noChangeAspect="1" noChangeShapeType="1"/>
                  </p:cNvSpPr>
                  <p:nvPr/>
                </p:nvSpPr>
                <p:spPr bwMode="auto">
                  <a:xfrm>
                    <a:off x="217" y="3768"/>
                    <a:ext cx="1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91190" name="Line 54"/>
                <p:cNvSpPr>
                  <a:spLocks noChangeAspect="1" noChangeShapeType="1"/>
                </p:cNvSpPr>
                <p:nvPr/>
              </p:nvSpPr>
              <p:spPr bwMode="auto">
                <a:xfrm>
                  <a:off x="288" y="2352"/>
                  <a:ext cx="0" cy="153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1191" name="Line 55"/>
              <p:cNvSpPr>
                <a:spLocks noChangeAspect="1" noChangeShapeType="1"/>
              </p:cNvSpPr>
              <p:nvPr/>
            </p:nvSpPr>
            <p:spPr bwMode="auto">
              <a:xfrm flipV="1">
                <a:off x="288" y="2688"/>
                <a:ext cx="768" cy="76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192" name="Arc 56"/>
              <p:cNvSpPr>
                <a:spLocks noChangeAspect="1"/>
              </p:cNvSpPr>
              <p:nvPr/>
            </p:nvSpPr>
            <p:spPr bwMode="auto">
              <a:xfrm>
                <a:off x="532" y="2451"/>
                <a:ext cx="479" cy="384"/>
              </a:xfrm>
              <a:custGeom>
                <a:avLst/>
                <a:gdLst>
                  <a:gd name="G0" fmla="+- 355 0 0"/>
                  <a:gd name="G1" fmla="+- 21600 0 0"/>
                  <a:gd name="G2" fmla="+- 21600 0 0"/>
                  <a:gd name="T0" fmla="*/ 0 w 21027"/>
                  <a:gd name="T1" fmla="*/ 3 h 21600"/>
                  <a:gd name="T2" fmla="*/ 21027 w 21027"/>
                  <a:gd name="T3" fmla="*/ 15337 h 21600"/>
                  <a:gd name="T4" fmla="*/ 355 w 21027"/>
                  <a:gd name="T5" fmla="*/ 21600 h 21600"/>
                </a:gdLst>
                <a:ahLst/>
                <a:cxnLst>
                  <a:cxn ang="0">
                    <a:pos x="T0" y="T1"/>
                  </a:cxn>
                  <a:cxn ang="0">
                    <a:pos x="T2" y="T3"/>
                  </a:cxn>
                  <a:cxn ang="0">
                    <a:pos x="T4" y="T5"/>
                  </a:cxn>
                </a:cxnLst>
                <a:rect l="0" t="0" r="r" b="b"/>
                <a:pathLst>
                  <a:path w="21027" h="21600" fill="none" extrusionOk="0">
                    <a:moveTo>
                      <a:pt x="-1" y="2"/>
                    </a:moveTo>
                    <a:cubicBezTo>
                      <a:pt x="118" y="0"/>
                      <a:pt x="236" y="0"/>
                      <a:pt x="355" y="0"/>
                    </a:cubicBezTo>
                    <a:cubicBezTo>
                      <a:pt x="9871" y="0"/>
                      <a:pt x="18267" y="6228"/>
                      <a:pt x="21027" y="15336"/>
                    </a:cubicBezTo>
                  </a:path>
                  <a:path w="21027" h="21600" stroke="0" extrusionOk="0">
                    <a:moveTo>
                      <a:pt x="-1" y="2"/>
                    </a:moveTo>
                    <a:cubicBezTo>
                      <a:pt x="118" y="0"/>
                      <a:pt x="236" y="0"/>
                      <a:pt x="355" y="0"/>
                    </a:cubicBezTo>
                    <a:cubicBezTo>
                      <a:pt x="9871" y="0"/>
                      <a:pt x="18267" y="6228"/>
                      <a:pt x="21027" y="15336"/>
                    </a:cubicBezTo>
                    <a:lnTo>
                      <a:pt x="355" y="21600"/>
                    </a:lnTo>
                    <a:close/>
                  </a:path>
                </a:pathLst>
              </a:custGeom>
              <a:noFill/>
              <a:ln w="9525">
                <a:solidFill>
                  <a:schemeClr val="tx1"/>
                </a:solidFill>
                <a:round/>
                <a:headEnd type="arrow"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1193" name="Rectangle 57" descr="Diagonali larghe verso l'alto"/>
            <p:cNvSpPr>
              <a:spLocks noChangeArrowheads="1"/>
            </p:cNvSpPr>
            <p:nvPr/>
          </p:nvSpPr>
          <p:spPr bwMode="auto">
            <a:xfrm>
              <a:off x="3200400" y="5029200"/>
              <a:ext cx="762000" cy="762000"/>
            </a:xfrm>
            <a:prstGeom prst="rect">
              <a:avLst/>
            </a:prstGeom>
            <a:pattFill prst="wdUpDiag">
              <a:fgClr>
                <a:schemeClr val="accent2"/>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194" name="Text Box 58"/>
            <p:cNvSpPr txBox="1">
              <a:spLocks noChangeArrowheads="1"/>
            </p:cNvSpPr>
            <p:nvPr/>
          </p:nvSpPr>
          <p:spPr bwMode="auto">
            <a:xfrm>
              <a:off x="2743200" y="4175126"/>
              <a:ext cx="228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en-US" sz="1000">
                  <a:latin typeface="Symbol" panose="05050102010706020507" pitchFamily="18" charset="2"/>
                </a:rPr>
                <a:t>a</a:t>
              </a:r>
            </a:p>
          </p:txBody>
        </p:sp>
        <p:sp>
          <p:nvSpPr>
            <p:cNvPr id="91196" name="Line 60"/>
            <p:cNvSpPr>
              <a:spLocks noChangeShapeType="1"/>
            </p:cNvSpPr>
            <p:nvPr/>
          </p:nvSpPr>
          <p:spPr bwMode="auto">
            <a:xfrm flipV="1">
              <a:off x="4038600" y="5410200"/>
              <a:ext cx="381000" cy="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199" name="Line 63"/>
            <p:cNvSpPr>
              <a:spLocks noChangeShapeType="1"/>
            </p:cNvSpPr>
            <p:nvPr/>
          </p:nvSpPr>
          <p:spPr bwMode="auto">
            <a:xfrm flipV="1">
              <a:off x="3581400" y="4572000"/>
              <a:ext cx="0" cy="381000"/>
            </a:xfrm>
            <a:prstGeom prst="line">
              <a:avLst/>
            </a:prstGeom>
            <a:noFill/>
            <a:ln w="190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0" name="Line 64"/>
            <p:cNvSpPr>
              <a:spLocks noChangeShapeType="1"/>
            </p:cNvSpPr>
            <p:nvPr/>
          </p:nvSpPr>
          <p:spPr bwMode="auto">
            <a:xfrm flipV="1">
              <a:off x="3581400" y="5867400"/>
              <a:ext cx="0" cy="38100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1" name="Line 65"/>
            <p:cNvSpPr>
              <a:spLocks noChangeShapeType="1"/>
            </p:cNvSpPr>
            <p:nvPr/>
          </p:nvSpPr>
          <p:spPr bwMode="auto">
            <a:xfrm flipV="1">
              <a:off x="2743200" y="5410200"/>
              <a:ext cx="381000" cy="0"/>
            </a:xfrm>
            <a:prstGeom prst="line">
              <a:avLst/>
            </a:prstGeom>
            <a:noFill/>
            <a:ln w="19050">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1202" name="Rectangle 66"/>
            <p:cNvSpPr>
              <a:spLocks noChangeArrowheads="1"/>
            </p:cNvSpPr>
            <p:nvPr/>
          </p:nvSpPr>
          <p:spPr bwMode="auto">
            <a:xfrm>
              <a:off x="3329434" y="4338490"/>
              <a:ext cx="914400" cy="22904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000" dirty="0" smtClean="0">
                  <a:latin typeface="Tempus Sans ITC" panose="04020404030D07020202" pitchFamily="82" charset="0"/>
                  <a:cs typeface="Arial" panose="020B0604020202020204" pitchFamily="34" charset="0"/>
                </a:rPr>
                <a:t>Axial stress</a:t>
              </a:r>
              <a:endParaRPr lang="en-US" altLang="en-US" sz="1000" dirty="0">
                <a:latin typeface="Tempus Sans ITC" panose="04020404030D07020202" pitchFamily="82" charset="0"/>
                <a:cs typeface="Arial" panose="020B0604020202020204" pitchFamily="34" charset="0"/>
              </a:endParaRPr>
            </a:p>
          </p:txBody>
        </p:sp>
        <p:sp>
          <p:nvSpPr>
            <p:cNvPr id="91203" name="Rectangle 67"/>
            <p:cNvSpPr>
              <a:spLocks noChangeArrowheads="1"/>
            </p:cNvSpPr>
            <p:nvPr/>
          </p:nvSpPr>
          <p:spPr bwMode="auto">
            <a:xfrm>
              <a:off x="3352800" y="6248401"/>
              <a:ext cx="914400" cy="22904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1000" dirty="0" smtClean="0">
                  <a:latin typeface="Tempus Sans ITC" panose="04020404030D07020202" pitchFamily="82" charset="0"/>
                  <a:cs typeface="Arial" panose="020B0604020202020204" pitchFamily="34" charset="0"/>
                </a:rPr>
                <a:t>Axial stress</a:t>
              </a:r>
              <a:endParaRPr lang="en-US" altLang="en-US" sz="1000" dirty="0">
                <a:latin typeface="Tempus Sans ITC" panose="04020404030D07020202" pitchFamily="82" charset="0"/>
                <a:cs typeface="Arial" panose="020B0604020202020204" pitchFamily="34" charset="0"/>
              </a:endParaRPr>
            </a:p>
          </p:txBody>
        </p:sp>
        <p:sp>
          <p:nvSpPr>
            <p:cNvPr id="91204" name="Rectangle 68"/>
            <p:cNvSpPr>
              <a:spLocks noChangeArrowheads="1"/>
            </p:cNvSpPr>
            <p:nvPr/>
          </p:nvSpPr>
          <p:spPr bwMode="auto">
            <a:xfrm>
              <a:off x="4038600" y="5486401"/>
              <a:ext cx="685800" cy="37220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000" dirty="0" smtClean="0">
                  <a:latin typeface="Tempus Sans ITC" panose="04020404030D07020202" pitchFamily="82" charset="0"/>
                  <a:cs typeface="Arial" panose="020B0604020202020204" pitchFamily="34" charset="0"/>
                </a:rPr>
                <a:t>Hoop stress.</a:t>
              </a:r>
              <a:endParaRPr lang="en-US" altLang="en-US" sz="1000" dirty="0">
                <a:latin typeface="Tempus Sans ITC" panose="04020404030D07020202" pitchFamily="82" charset="0"/>
                <a:cs typeface="Arial" panose="020B0604020202020204" pitchFamily="34" charset="0"/>
              </a:endParaRPr>
            </a:p>
          </p:txBody>
        </p:sp>
        <p:sp>
          <p:nvSpPr>
            <p:cNvPr id="91180" name="Rectangle 44"/>
            <p:cNvSpPr>
              <a:spLocks noChangeArrowheads="1"/>
            </p:cNvSpPr>
            <p:nvPr/>
          </p:nvSpPr>
          <p:spPr bwMode="auto">
            <a:xfrm>
              <a:off x="4800600" y="3733800"/>
              <a:ext cx="6340174" cy="2819400"/>
            </a:xfrm>
            <a:prstGeom prst="rect">
              <a:avLst/>
            </a:prstGeom>
            <a:noFill/>
            <a:ln w="38100">
              <a:solidFill>
                <a:srgbClr val="CC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205" name="Rectangle 69"/>
            <p:cNvSpPr>
              <a:spLocks noChangeArrowheads="1"/>
            </p:cNvSpPr>
            <p:nvPr/>
          </p:nvSpPr>
          <p:spPr bwMode="auto">
            <a:xfrm>
              <a:off x="2667000" y="5486401"/>
              <a:ext cx="685800" cy="37220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000" dirty="0" smtClean="0">
                  <a:latin typeface="Tempus Sans ITC" panose="04020404030D07020202" pitchFamily="82" charset="0"/>
                  <a:cs typeface="Arial" panose="020B0604020202020204" pitchFamily="34" charset="0"/>
                </a:rPr>
                <a:t>Hoop stress.</a:t>
              </a:r>
              <a:endParaRPr lang="en-US" altLang="en-US" sz="1000" dirty="0">
                <a:latin typeface="Tempus Sans ITC" panose="04020404030D07020202" pitchFamily="82" charset="0"/>
                <a:cs typeface="Arial" panose="020B0604020202020204" pitchFamily="34" charset="0"/>
              </a:endParaRPr>
            </a:p>
          </p:txBody>
        </p:sp>
        <p:sp>
          <p:nvSpPr>
            <p:cNvPr id="91206" name="Rectangle 70"/>
            <p:cNvSpPr>
              <a:spLocks noChangeArrowheads="1"/>
            </p:cNvSpPr>
            <p:nvPr/>
          </p:nvSpPr>
          <p:spPr bwMode="auto">
            <a:xfrm>
              <a:off x="4800600" y="5959475"/>
              <a:ext cx="2286000" cy="49309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400" i="1" dirty="0" smtClean="0">
                  <a:solidFill>
                    <a:srgbClr val="990000"/>
                  </a:solidFill>
                  <a:latin typeface="Tempus Sans ITC" panose="04020404030D07020202" pitchFamily="82" charset="0"/>
                  <a:cs typeface="Arial" panose="020B0604020202020204" pitchFamily="34" charset="0"/>
                </a:rPr>
                <a:t>Procedure implemented in Finite Element Code</a:t>
              </a:r>
              <a:endParaRPr lang="en-US" altLang="en-US" sz="1400" i="1" dirty="0">
                <a:solidFill>
                  <a:srgbClr val="006600"/>
                </a:solidFill>
                <a:latin typeface="Tempus Sans ITC" panose="04020404030D07020202" pitchFamily="82" charset="0"/>
                <a:cs typeface="Arial" panose="020B0604020202020204" pitchFamily="34" charset="0"/>
              </a:endParaRPr>
            </a:p>
          </p:txBody>
        </p:sp>
      </p:grpSp>
      <p:sp>
        <p:nvSpPr>
          <p:cNvPr id="38" name="CasellaDiTesto 30"/>
          <p:cNvSpPr txBox="1"/>
          <p:nvPr/>
        </p:nvSpPr>
        <p:spPr>
          <a:xfrm>
            <a:off x="1876315" y="3575297"/>
            <a:ext cx="1711711" cy="307777"/>
          </a:xfrm>
          <a:prstGeom prst="rect">
            <a:avLst/>
          </a:prstGeom>
          <a:solidFill>
            <a:schemeClr val="bg1"/>
          </a:solidFill>
        </p:spPr>
        <p:txBody>
          <a:bodyPr wrap="square" rtlCol="0">
            <a:spAutoFit/>
          </a:bodyPr>
          <a:lstStyle/>
          <a:p>
            <a:pPr algn="r"/>
            <a:r>
              <a:rPr lang="it-IT" sz="1400" dirty="0"/>
              <a:t>Hoop </a:t>
            </a:r>
            <a:r>
              <a:rPr lang="it-IT" sz="1400" dirty="0" smtClean="0"/>
              <a:t>stress (Mpa)</a:t>
            </a:r>
            <a:endParaRPr lang="it-IT" sz="1400" dirty="0"/>
          </a:p>
        </p:txBody>
      </p:sp>
      <p:sp>
        <p:nvSpPr>
          <p:cNvPr id="39" name="CasellaDiTesto 31"/>
          <p:cNvSpPr txBox="1"/>
          <p:nvPr/>
        </p:nvSpPr>
        <p:spPr>
          <a:xfrm rot="16200000">
            <a:off x="192744" y="2279478"/>
            <a:ext cx="1734948" cy="276999"/>
          </a:xfrm>
          <a:prstGeom prst="rect">
            <a:avLst/>
          </a:prstGeom>
          <a:solidFill>
            <a:schemeClr val="bg1"/>
          </a:solidFill>
          <a:ln>
            <a:noFill/>
          </a:ln>
        </p:spPr>
        <p:txBody>
          <a:bodyPr wrap="square" rtlCol="0">
            <a:spAutoFit/>
          </a:bodyPr>
          <a:lstStyle/>
          <a:p>
            <a:pPr algn="r"/>
            <a:r>
              <a:rPr lang="it-IT" sz="1200" dirty="0"/>
              <a:t>Axial </a:t>
            </a:r>
            <a:r>
              <a:rPr lang="it-IT" sz="1200" dirty="0" smtClean="0"/>
              <a:t>stress (Mpa)</a:t>
            </a:r>
            <a:endParaRPr lang="it-IT" sz="1200" dirty="0"/>
          </a:p>
        </p:txBody>
      </p:sp>
      <p:sp>
        <p:nvSpPr>
          <p:cNvPr id="40" name="CasellaDiTesto 30"/>
          <p:cNvSpPr txBox="1"/>
          <p:nvPr/>
        </p:nvSpPr>
        <p:spPr>
          <a:xfrm>
            <a:off x="5573928" y="3298553"/>
            <a:ext cx="1711711" cy="307777"/>
          </a:xfrm>
          <a:prstGeom prst="rect">
            <a:avLst/>
          </a:prstGeom>
          <a:solidFill>
            <a:schemeClr val="bg1"/>
          </a:solidFill>
        </p:spPr>
        <p:txBody>
          <a:bodyPr wrap="square" rtlCol="0">
            <a:spAutoFit/>
          </a:bodyPr>
          <a:lstStyle/>
          <a:p>
            <a:pPr algn="r"/>
            <a:r>
              <a:rPr lang="it-IT" sz="1400" dirty="0"/>
              <a:t>Hoop </a:t>
            </a:r>
            <a:r>
              <a:rPr lang="it-IT" sz="1400" dirty="0" smtClean="0"/>
              <a:t>stress (Mpa)</a:t>
            </a:r>
            <a:endParaRPr lang="it-IT" sz="1400" dirty="0"/>
          </a:p>
        </p:txBody>
      </p:sp>
      <p:sp>
        <p:nvSpPr>
          <p:cNvPr id="41" name="CasellaDiTesto 31"/>
          <p:cNvSpPr txBox="1"/>
          <p:nvPr/>
        </p:nvSpPr>
        <p:spPr>
          <a:xfrm rot="16200000">
            <a:off x="3908691" y="2002276"/>
            <a:ext cx="1734948" cy="276999"/>
          </a:xfrm>
          <a:prstGeom prst="rect">
            <a:avLst/>
          </a:prstGeom>
          <a:solidFill>
            <a:schemeClr val="bg1"/>
          </a:solidFill>
          <a:ln>
            <a:noFill/>
          </a:ln>
        </p:spPr>
        <p:txBody>
          <a:bodyPr wrap="square" rtlCol="0">
            <a:spAutoFit/>
          </a:bodyPr>
          <a:lstStyle/>
          <a:p>
            <a:pPr algn="r"/>
            <a:r>
              <a:rPr lang="it-IT" sz="1200" dirty="0"/>
              <a:t>Axial </a:t>
            </a:r>
            <a:r>
              <a:rPr lang="it-IT" sz="1200" dirty="0" smtClean="0"/>
              <a:t>stress (Mpa)</a:t>
            </a:r>
            <a:endParaRPr lang="it-IT" sz="1200" dirty="0"/>
          </a:p>
        </p:txBody>
      </p:sp>
      <p:sp>
        <p:nvSpPr>
          <p:cNvPr id="3" name="Slide Number Placeholder 2"/>
          <p:cNvSpPr>
            <a:spLocks noGrp="1"/>
          </p:cNvSpPr>
          <p:nvPr>
            <p:ph type="sldNum" sz="quarter" idx="12"/>
          </p:nvPr>
        </p:nvSpPr>
        <p:spPr>
          <a:xfrm>
            <a:off x="9448800" y="6492875"/>
            <a:ext cx="2743200" cy="365125"/>
          </a:xfrm>
        </p:spPr>
        <p:txBody>
          <a:bodyPr/>
          <a:lstStyle/>
          <a:p>
            <a:fld id="{AC02F132-4A8D-4A8C-877D-D9B157A5B0E1}" type="slidenum">
              <a:rPr lang="en-GB" smtClean="0"/>
              <a:t>16</a:t>
            </a:fld>
            <a:endParaRPr lang="en-GB" dirty="0"/>
          </a:p>
        </p:txBody>
      </p:sp>
      <p:pic>
        <p:nvPicPr>
          <p:cNvPr id="4" name="Picture 3"/>
          <p:cNvPicPr>
            <a:picLocks noChangeAspect="1"/>
          </p:cNvPicPr>
          <p:nvPr/>
        </p:nvPicPr>
        <p:blipFill rotWithShape="1">
          <a:blip r:embed="rId14"/>
          <a:srcRect t="20533" b="19980"/>
          <a:stretch/>
        </p:blipFill>
        <p:spPr>
          <a:xfrm>
            <a:off x="8814761" y="6591279"/>
            <a:ext cx="1268078" cy="155945"/>
          </a:xfrm>
          <a:prstGeom prst="rect">
            <a:avLst/>
          </a:prstGeom>
        </p:spPr>
      </p:pic>
      <p:pic>
        <p:nvPicPr>
          <p:cNvPr id="5" name="Picture 4"/>
          <p:cNvPicPr>
            <a:picLocks noChangeAspect="1"/>
          </p:cNvPicPr>
          <p:nvPr/>
        </p:nvPicPr>
        <p:blipFill>
          <a:blip r:embed="rId15"/>
          <a:stretch>
            <a:fillRect/>
          </a:stretch>
        </p:blipFill>
        <p:spPr>
          <a:xfrm>
            <a:off x="7100689" y="4533819"/>
            <a:ext cx="291033" cy="1530616"/>
          </a:xfrm>
          <a:prstGeom prst="rect">
            <a:avLst/>
          </a:prstGeom>
        </p:spPr>
      </p:pic>
    </p:spTree>
    <p:extLst>
      <p:ext uri="{BB962C8B-B14F-4D97-AF65-F5344CB8AC3E}">
        <p14:creationId xmlns:p14="http://schemas.microsoft.com/office/powerpoint/2010/main" val="2840799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58" name="Picture 22" descr="E:\12.jpg"/>
          <p:cNvPicPr>
            <a:picLocks noChangeAspect="1" noChangeArrowheads="1"/>
          </p:cNvPicPr>
          <p:nvPr/>
        </p:nvPicPr>
        <p:blipFill>
          <a:blip r:embed="rId3" cstate="screen"/>
          <a:srcRect/>
          <a:stretch>
            <a:fillRect/>
          </a:stretch>
        </p:blipFill>
        <p:spPr bwMode="auto">
          <a:xfrm>
            <a:off x="9070464" y="188766"/>
            <a:ext cx="1450262" cy="2091754"/>
          </a:xfrm>
          <a:prstGeom prst="rect">
            <a:avLst/>
          </a:prstGeom>
          <a:noFill/>
          <a:ln w="19050">
            <a:solidFill>
              <a:srgbClr val="800000"/>
            </a:solidFill>
            <a:miter lim="800000"/>
            <a:headEnd/>
            <a:tailEnd/>
          </a:ln>
          <a:effectLst>
            <a:outerShdw dist="107763" dir="13500000" algn="ctr" rotWithShape="0">
              <a:srgbClr val="663300"/>
            </a:outerShdw>
          </a:effectLst>
        </p:spPr>
      </p:pic>
      <p:pic>
        <p:nvPicPr>
          <p:cNvPr id="65559" name="Picture 23" descr="E:\19.jpg"/>
          <p:cNvPicPr>
            <a:picLocks noChangeAspect="1" noChangeArrowheads="1"/>
          </p:cNvPicPr>
          <p:nvPr/>
        </p:nvPicPr>
        <p:blipFill>
          <a:blip r:embed="rId4" cstate="screen"/>
          <a:srcRect/>
          <a:stretch>
            <a:fillRect/>
          </a:stretch>
        </p:blipFill>
        <p:spPr bwMode="auto">
          <a:xfrm>
            <a:off x="492231" y="1001926"/>
            <a:ext cx="1605024" cy="2452464"/>
          </a:xfrm>
          <a:prstGeom prst="rect">
            <a:avLst/>
          </a:prstGeom>
          <a:noFill/>
          <a:ln w="9525">
            <a:solidFill>
              <a:schemeClr val="accent2"/>
            </a:solidFill>
            <a:miter lim="800000"/>
            <a:headEnd/>
            <a:tailEnd/>
          </a:ln>
          <a:effectLst/>
        </p:spPr>
      </p:pic>
      <p:pic>
        <p:nvPicPr>
          <p:cNvPr id="65560" name="Picture 24" descr="E:\36.jpg"/>
          <p:cNvPicPr>
            <a:picLocks noChangeAspect="1" noChangeArrowheads="1"/>
          </p:cNvPicPr>
          <p:nvPr/>
        </p:nvPicPr>
        <p:blipFill>
          <a:blip r:embed="rId5" cstate="screen"/>
          <a:srcRect/>
          <a:stretch>
            <a:fillRect/>
          </a:stretch>
        </p:blipFill>
        <p:spPr bwMode="auto">
          <a:xfrm>
            <a:off x="5827235" y="361926"/>
            <a:ext cx="2592288" cy="1141327"/>
          </a:xfrm>
          <a:prstGeom prst="rect">
            <a:avLst/>
          </a:prstGeom>
          <a:noFill/>
          <a:ln w="9525">
            <a:solidFill>
              <a:schemeClr val="accent2"/>
            </a:solidFill>
            <a:miter lim="800000"/>
            <a:headEnd/>
            <a:tailEnd/>
          </a:ln>
        </p:spPr>
      </p:pic>
      <p:sp>
        <p:nvSpPr>
          <p:cNvPr id="65567" name="Rectangle 31"/>
          <p:cNvSpPr>
            <a:spLocks noChangeArrowheads="1"/>
          </p:cNvSpPr>
          <p:nvPr/>
        </p:nvSpPr>
        <p:spPr bwMode="auto">
          <a:xfrm>
            <a:off x="4605851" y="1647945"/>
            <a:ext cx="3672408" cy="369332"/>
          </a:xfrm>
          <a:prstGeom prst="rect">
            <a:avLst/>
          </a:prstGeom>
          <a:noFill/>
          <a:ln w="9525">
            <a:noFill/>
            <a:miter lim="800000"/>
            <a:headEnd/>
            <a:tailEnd/>
          </a:ln>
          <a:effectLst/>
        </p:spPr>
        <p:txBody>
          <a:bodyPr wrap="square">
            <a:spAutoFit/>
          </a:bodyPr>
          <a:lstStyle/>
          <a:p>
            <a:r>
              <a:rPr lang="en-US" b="1" i="1" dirty="0">
                <a:latin typeface="Corbel" panose="020B0503020204020204" pitchFamily="34" charset="0"/>
                <a:ea typeface="Calibri" pitchFamily="34" charset="0"/>
                <a:cs typeface="Times New Roman" pitchFamily="18" charset="0"/>
              </a:rPr>
              <a:t>Experimental test: failure</a:t>
            </a:r>
          </a:p>
        </p:txBody>
      </p:sp>
      <p:grpSp>
        <p:nvGrpSpPr>
          <p:cNvPr id="7" name="Group 6"/>
          <p:cNvGrpSpPr/>
          <p:nvPr/>
        </p:nvGrpSpPr>
        <p:grpSpPr>
          <a:xfrm>
            <a:off x="9346199" y="4814347"/>
            <a:ext cx="2572609" cy="1429635"/>
            <a:chOff x="9399810" y="4640226"/>
            <a:chExt cx="2572609" cy="1429635"/>
          </a:xfrm>
        </p:grpSpPr>
        <p:pic>
          <p:nvPicPr>
            <p:cNvPr id="65562" name="Picture 26" descr="E:\11.jpg"/>
            <p:cNvPicPr>
              <a:picLocks noChangeAspect="1" noChangeArrowheads="1"/>
            </p:cNvPicPr>
            <p:nvPr/>
          </p:nvPicPr>
          <p:blipFill>
            <a:blip r:embed="rId6" cstate="screen"/>
            <a:srcRect/>
            <a:stretch>
              <a:fillRect/>
            </a:stretch>
          </p:blipFill>
          <p:spPr bwMode="auto">
            <a:xfrm>
              <a:off x="9457819" y="4653811"/>
              <a:ext cx="2514600" cy="1416050"/>
            </a:xfrm>
            <a:prstGeom prst="rect">
              <a:avLst/>
            </a:prstGeom>
            <a:noFill/>
            <a:ln w="19050">
              <a:solidFill>
                <a:srgbClr val="800000"/>
              </a:solidFill>
              <a:miter lim="800000"/>
              <a:headEnd/>
              <a:tailEnd/>
            </a:ln>
            <a:effectLst>
              <a:outerShdw dist="107763" dir="13500000" algn="ctr" rotWithShape="0">
                <a:srgbClr val="663300"/>
              </a:outerShdw>
            </a:effectLst>
          </p:spPr>
        </p:pic>
        <p:sp>
          <p:nvSpPr>
            <p:cNvPr id="65568" name="Rectangle 32"/>
            <p:cNvSpPr>
              <a:spLocks noChangeArrowheads="1"/>
            </p:cNvSpPr>
            <p:nvPr/>
          </p:nvSpPr>
          <p:spPr bwMode="auto">
            <a:xfrm>
              <a:off x="9399810" y="4640226"/>
              <a:ext cx="2465387" cy="304800"/>
            </a:xfrm>
            <a:prstGeom prst="rect">
              <a:avLst/>
            </a:prstGeom>
            <a:noFill/>
            <a:ln w="9525">
              <a:noFill/>
              <a:miter lim="800000"/>
              <a:headEnd/>
              <a:tailEnd/>
            </a:ln>
            <a:effectLst/>
          </p:spPr>
          <p:txBody>
            <a:bodyPr>
              <a:spAutoFit/>
            </a:bodyPr>
            <a:lstStyle/>
            <a:p>
              <a:pPr algn="just" eaLnBrk="0" hangingPunct="0">
                <a:spcBef>
                  <a:spcPct val="50000"/>
                </a:spcBef>
              </a:pPr>
              <a:r>
                <a:rPr lang="it-IT" sz="1400" dirty="0">
                  <a:solidFill>
                    <a:srgbClr val="CC0000"/>
                  </a:solidFill>
                  <a:latin typeface="Trebuchet MS" pitchFamily="34" charset="0"/>
                </a:rPr>
                <a:t>55° </a:t>
              </a:r>
              <a:r>
                <a:rPr lang="it-IT" sz="1400" dirty="0" err="1">
                  <a:solidFill>
                    <a:srgbClr val="CC0000"/>
                  </a:solidFill>
                  <a:latin typeface="Trebuchet MS" pitchFamily="34" charset="0"/>
                </a:rPr>
                <a:t>axial</a:t>
              </a:r>
              <a:r>
                <a:rPr lang="it-IT" sz="1400" dirty="0">
                  <a:solidFill>
                    <a:srgbClr val="CC0000"/>
                  </a:solidFill>
                  <a:latin typeface="Trebuchet MS" pitchFamily="34" charset="0"/>
                </a:rPr>
                <a:t> </a:t>
              </a:r>
              <a:r>
                <a:rPr lang="it-IT" sz="1400" dirty="0" err="1">
                  <a:solidFill>
                    <a:srgbClr val="CC0000"/>
                  </a:solidFill>
                  <a:latin typeface="Trebuchet MS" pitchFamily="34" charset="0"/>
                </a:rPr>
                <a:t>compression</a:t>
              </a:r>
              <a:endParaRPr lang="it-IT" sz="1400" dirty="0">
                <a:solidFill>
                  <a:srgbClr val="CC0000"/>
                </a:solidFill>
                <a:latin typeface="Trebuchet MS" pitchFamily="34" charset="0"/>
              </a:endParaRPr>
            </a:p>
          </p:txBody>
        </p:sp>
      </p:grpSp>
      <p:grpSp>
        <p:nvGrpSpPr>
          <p:cNvPr id="6" name="Group 5"/>
          <p:cNvGrpSpPr/>
          <p:nvPr/>
        </p:nvGrpSpPr>
        <p:grpSpPr>
          <a:xfrm>
            <a:off x="6182055" y="5501169"/>
            <a:ext cx="3009783" cy="1223982"/>
            <a:chOff x="9488106" y="4265191"/>
            <a:chExt cx="2294464" cy="837447"/>
          </a:xfrm>
        </p:grpSpPr>
        <p:pic>
          <p:nvPicPr>
            <p:cNvPr id="65556" name="Picture 20" descr="E:\39.jpg"/>
            <p:cNvPicPr>
              <a:picLocks noChangeAspect="1" noChangeArrowheads="1"/>
            </p:cNvPicPr>
            <p:nvPr/>
          </p:nvPicPr>
          <p:blipFill>
            <a:blip r:embed="rId7" cstate="screen"/>
            <a:srcRect/>
            <a:stretch>
              <a:fillRect/>
            </a:stretch>
          </p:blipFill>
          <p:spPr bwMode="auto">
            <a:xfrm>
              <a:off x="9488106" y="4314440"/>
              <a:ext cx="2216806" cy="788198"/>
            </a:xfrm>
            <a:prstGeom prst="rect">
              <a:avLst/>
            </a:prstGeom>
            <a:noFill/>
            <a:ln w="9525">
              <a:solidFill>
                <a:schemeClr val="accent2"/>
              </a:solidFill>
              <a:miter lim="800000"/>
              <a:headEnd/>
              <a:tailEnd/>
            </a:ln>
          </p:spPr>
        </p:pic>
        <p:sp>
          <p:nvSpPr>
            <p:cNvPr id="65569" name="Rectangle 33"/>
            <p:cNvSpPr>
              <a:spLocks noChangeArrowheads="1"/>
            </p:cNvSpPr>
            <p:nvPr/>
          </p:nvSpPr>
          <p:spPr bwMode="auto">
            <a:xfrm rot="21599958">
              <a:off x="9535786" y="4265191"/>
              <a:ext cx="2246784" cy="307777"/>
            </a:xfrm>
            <a:prstGeom prst="rect">
              <a:avLst/>
            </a:prstGeom>
            <a:noFill/>
            <a:ln w="9525">
              <a:noFill/>
              <a:miter lim="800000"/>
              <a:headEnd/>
              <a:tailEnd/>
            </a:ln>
            <a:effectLst/>
          </p:spPr>
          <p:txBody>
            <a:bodyPr wrap="square">
              <a:spAutoFit/>
            </a:bodyPr>
            <a:lstStyle/>
            <a:p>
              <a:pPr algn="just" eaLnBrk="0" hangingPunct="0">
                <a:spcBef>
                  <a:spcPct val="50000"/>
                </a:spcBef>
              </a:pPr>
              <a:r>
                <a:rPr lang="it-IT" sz="1400" dirty="0">
                  <a:solidFill>
                    <a:srgbClr val="000066"/>
                  </a:solidFill>
                  <a:latin typeface="Trebuchet MS" pitchFamily="34" charset="0"/>
                </a:rPr>
                <a:t>35° </a:t>
              </a:r>
              <a:r>
                <a:rPr lang="it-IT" sz="1400" dirty="0" err="1">
                  <a:solidFill>
                    <a:srgbClr val="000066"/>
                  </a:solidFill>
                  <a:latin typeface="Trebuchet MS" pitchFamily="34" charset="0"/>
                </a:rPr>
                <a:t>axial</a:t>
              </a:r>
              <a:r>
                <a:rPr lang="it-IT" sz="1400" dirty="0">
                  <a:solidFill>
                    <a:srgbClr val="000066"/>
                  </a:solidFill>
                  <a:latin typeface="Trebuchet MS" pitchFamily="34" charset="0"/>
                </a:rPr>
                <a:t> </a:t>
              </a:r>
              <a:r>
                <a:rPr lang="it-IT" sz="1400" dirty="0" err="1">
                  <a:solidFill>
                    <a:srgbClr val="000066"/>
                  </a:solidFill>
                  <a:latin typeface="Trebuchet MS" pitchFamily="34" charset="0"/>
                </a:rPr>
                <a:t>compress</a:t>
              </a:r>
              <a:endParaRPr lang="it-IT" sz="1400" dirty="0">
                <a:solidFill>
                  <a:srgbClr val="000066"/>
                </a:solidFill>
                <a:latin typeface="Trebuchet MS" pitchFamily="34" charset="0"/>
              </a:endParaRPr>
            </a:p>
          </p:txBody>
        </p:sp>
      </p:grpSp>
      <p:grpSp>
        <p:nvGrpSpPr>
          <p:cNvPr id="5" name="Group 4"/>
          <p:cNvGrpSpPr/>
          <p:nvPr/>
        </p:nvGrpSpPr>
        <p:grpSpPr>
          <a:xfrm>
            <a:off x="2975508" y="5569475"/>
            <a:ext cx="3014475" cy="1152000"/>
            <a:chOff x="4252669" y="5531663"/>
            <a:chExt cx="3014475" cy="1152000"/>
          </a:xfrm>
        </p:grpSpPr>
        <p:pic>
          <p:nvPicPr>
            <p:cNvPr id="65557" name="Picture 21" descr="E:\41.jpg"/>
            <p:cNvPicPr>
              <a:picLocks noChangeAspect="1" noChangeArrowheads="1"/>
            </p:cNvPicPr>
            <p:nvPr/>
          </p:nvPicPr>
          <p:blipFill>
            <a:blip r:embed="rId8" cstate="screen"/>
            <a:srcRect/>
            <a:stretch>
              <a:fillRect/>
            </a:stretch>
          </p:blipFill>
          <p:spPr bwMode="auto">
            <a:xfrm>
              <a:off x="4252669" y="5531663"/>
              <a:ext cx="3014475" cy="1152000"/>
            </a:xfrm>
            <a:prstGeom prst="rect">
              <a:avLst/>
            </a:prstGeom>
            <a:noFill/>
            <a:ln w="9525">
              <a:solidFill>
                <a:schemeClr val="accent2"/>
              </a:solidFill>
              <a:miter lim="800000"/>
              <a:headEnd/>
              <a:tailEnd/>
            </a:ln>
          </p:spPr>
        </p:pic>
        <p:sp>
          <p:nvSpPr>
            <p:cNvPr id="65570" name="Rectangle 34"/>
            <p:cNvSpPr>
              <a:spLocks noChangeArrowheads="1"/>
            </p:cNvSpPr>
            <p:nvPr/>
          </p:nvSpPr>
          <p:spPr bwMode="auto">
            <a:xfrm>
              <a:off x="4396684" y="6194057"/>
              <a:ext cx="1935162" cy="304800"/>
            </a:xfrm>
            <a:prstGeom prst="rect">
              <a:avLst/>
            </a:prstGeom>
            <a:noFill/>
            <a:ln w="9525">
              <a:noFill/>
              <a:miter lim="800000"/>
              <a:headEnd/>
              <a:tailEnd/>
            </a:ln>
            <a:effectLst/>
          </p:spPr>
          <p:txBody>
            <a:bodyPr>
              <a:spAutoFit/>
            </a:bodyPr>
            <a:lstStyle/>
            <a:p>
              <a:pPr algn="just" eaLnBrk="0" hangingPunct="0">
                <a:spcBef>
                  <a:spcPct val="50000"/>
                </a:spcBef>
              </a:pPr>
              <a:r>
                <a:rPr lang="it-IT" sz="1400" dirty="0">
                  <a:solidFill>
                    <a:schemeClr val="bg1"/>
                  </a:solidFill>
                  <a:latin typeface="Trebuchet MS" pitchFamily="34" charset="0"/>
                </a:rPr>
                <a:t>75° </a:t>
              </a:r>
              <a:r>
                <a:rPr lang="it-IT" sz="1400" dirty="0" err="1">
                  <a:solidFill>
                    <a:schemeClr val="bg1"/>
                  </a:solidFill>
                  <a:latin typeface="Trebuchet MS" pitchFamily="34" charset="0"/>
                </a:rPr>
                <a:t>axial</a:t>
              </a:r>
              <a:r>
                <a:rPr lang="it-IT" sz="1400" dirty="0">
                  <a:solidFill>
                    <a:schemeClr val="bg1"/>
                  </a:solidFill>
                  <a:latin typeface="Trebuchet MS" pitchFamily="34" charset="0"/>
                </a:rPr>
                <a:t> </a:t>
              </a:r>
              <a:r>
                <a:rPr lang="it-IT" sz="1400" dirty="0" err="1">
                  <a:solidFill>
                    <a:schemeClr val="bg1"/>
                  </a:solidFill>
                  <a:latin typeface="Trebuchet MS" pitchFamily="34" charset="0"/>
                </a:rPr>
                <a:t>com</a:t>
              </a:r>
              <a:r>
                <a:rPr lang="it-IT" sz="1400" dirty="0" err="1">
                  <a:latin typeface="Trebuchet MS" pitchFamily="34" charset="0"/>
                </a:rPr>
                <a:t>pr</a:t>
              </a:r>
              <a:r>
                <a:rPr lang="it-IT" sz="1400" dirty="0" err="1">
                  <a:solidFill>
                    <a:schemeClr val="bg1"/>
                  </a:solidFill>
                  <a:latin typeface="Trebuchet MS" pitchFamily="34" charset="0"/>
                </a:rPr>
                <a:t>ession</a:t>
              </a:r>
              <a:endParaRPr lang="it-IT" sz="1400" dirty="0">
                <a:solidFill>
                  <a:schemeClr val="bg1"/>
                </a:solidFill>
                <a:latin typeface="Trebuchet MS" pitchFamily="34" charset="0"/>
              </a:endParaRPr>
            </a:p>
          </p:txBody>
        </p:sp>
      </p:grpSp>
      <p:sp>
        <p:nvSpPr>
          <p:cNvPr id="65571" name="Rectangle 35"/>
          <p:cNvSpPr>
            <a:spLocks noChangeArrowheads="1"/>
          </p:cNvSpPr>
          <p:nvPr/>
        </p:nvSpPr>
        <p:spPr bwMode="auto">
          <a:xfrm>
            <a:off x="9563012" y="1508030"/>
            <a:ext cx="2318156" cy="307777"/>
          </a:xfrm>
          <a:prstGeom prst="rect">
            <a:avLst/>
          </a:prstGeom>
          <a:noFill/>
          <a:ln w="9525">
            <a:noFill/>
            <a:miter lim="800000"/>
            <a:headEnd/>
            <a:tailEnd/>
          </a:ln>
          <a:effectLst/>
        </p:spPr>
        <p:txBody>
          <a:bodyPr wrap="square">
            <a:spAutoFit/>
          </a:bodyPr>
          <a:lstStyle/>
          <a:p>
            <a:pPr algn="r" eaLnBrk="0" hangingPunct="0">
              <a:spcBef>
                <a:spcPct val="50000"/>
              </a:spcBef>
            </a:pPr>
            <a:r>
              <a:rPr lang="it-IT" sz="1400" dirty="0">
                <a:solidFill>
                  <a:srgbClr val="CC0000"/>
                </a:solidFill>
                <a:latin typeface="Trebuchet MS" pitchFamily="34" charset="0"/>
              </a:rPr>
              <a:t>55° axial </a:t>
            </a:r>
            <a:r>
              <a:rPr lang="it-IT" sz="1400" dirty="0" smtClean="0">
                <a:solidFill>
                  <a:srgbClr val="CC0000"/>
                </a:solidFill>
                <a:latin typeface="Trebuchet MS" pitchFamily="34" charset="0"/>
              </a:rPr>
              <a:t>traction </a:t>
            </a:r>
            <a:r>
              <a:rPr lang="it-IT" sz="1400" dirty="0">
                <a:solidFill>
                  <a:srgbClr val="CC0000"/>
                </a:solidFill>
                <a:latin typeface="Trebuchet MS" pitchFamily="34" charset="0"/>
              </a:rPr>
              <a:t>7800 N</a:t>
            </a:r>
          </a:p>
        </p:txBody>
      </p:sp>
      <p:grpSp>
        <p:nvGrpSpPr>
          <p:cNvPr id="9" name="Group 8"/>
          <p:cNvGrpSpPr/>
          <p:nvPr/>
        </p:nvGrpSpPr>
        <p:grpSpPr>
          <a:xfrm>
            <a:off x="9578297" y="2280520"/>
            <a:ext cx="2626094" cy="2333841"/>
            <a:chOff x="8089727" y="1628800"/>
            <a:chExt cx="2626094" cy="2333841"/>
          </a:xfrm>
        </p:grpSpPr>
        <p:pic>
          <p:nvPicPr>
            <p:cNvPr id="65572" name="Picture 36" descr="C:\Documents and Settings\corrado\Desktop\ppp.jpg"/>
            <p:cNvPicPr>
              <a:picLocks noChangeAspect="1" noChangeArrowheads="1"/>
            </p:cNvPicPr>
            <p:nvPr/>
          </p:nvPicPr>
          <p:blipFill>
            <a:blip r:embed="rId9" cstate="screen"/>
            <a:srcRect/>
            <a:stretch>
              <a:fillRect/>
            </a:stretch>
          </p:blipFill>
          <p:spPr bwMode="auto">
            <a:xfrm>
              <a:off x="9235504" y="1628800"/>
              <a:ext cx="1397000" cy="2057400"/>
            </a:xfrm>
            <a:prstGeom prst="rect">
              <a:avLst/>
            </a:prstGeom>
            <a:noFill/>
            <a:ln w="19050">
              <a:solidFill>
                <a:srgbClr val="800000"/>
              </a:solidFill>
              <a:miter lim="800000"/>
              <a:headEnd/>
              <a:tailEnd/>
            </a:ln>
            <a:effectLst>
              <a:outerShdw dist="107763" dir="13500000" algn="ctr" rotWithShape="0">
                <a:srgbClr val="663300"/>
              </a:outerShdw>
            </a:effectLst>
          </p:spPr>
        </p:pic>
        <p:sp>
          <p:nvSpPr>
            <p:cNvPr id="65574" name="Rectangle 38"/>
            <p:cNvSpPr>
              <a:spLocks noChangeArrowheads="1"/>
            </p:cNvSpPr>
            <p:nvPr/>
          </p:nvSpPr>
          <p:spPr bwMode="auto">
            <a:xfrm rot="27902">
              <a:off x="8089727" y="3654864"/>
              <a:ext cx="2626094" cy="307777"/>
            </a:xfrm>
            <a:prstGeom prst="rect">
              <a:avLst/>
            </a:prstGeom>
            <a:noFill/>
            <a:ln w="9525">
              <a:noFill/>
              <a:miter lim="800000"/>
              <a:headEnd/>
              <a:tailEnd/>
            </a:ln>
            <a:effectLst/>
          </p:spPr>
          <p:txBody>
            <a:bodyPr wrap="square">
              <a:spAutoFit/>
            </a:bodyPr>
            <a:lstStyle/>
            <a:p>
              <a:pPr algn="r" eaLnBrk="0" hangingPunct="0">
                <a:spcBef>
                  <a:spcPct val="50000"/>
                </a:spcBef>
              </a:pPr>
              <a:r>
                <a:rPr lang="it-IT" sz="1400" dirty="0">
                  <a:solidFill>
                    <a:srgbClr val="CC0000"/>
                  </a:solidFill>
                  <a:latin typeface="Trebuchet MS" pitchFamily="34" charset="0"/>
                </a:rPr>
                <a:t>55° </a:t>
              </a:r>
              <a:r>
                <a:rPr lang="it-IT" sz="1400" dirty="0" err="1">
                  <a:solidFill>
                    <a:srgbClr val="CC0000"/>
                  </a:solidFill>
                  <a:latin typeface="Trebuchet MS" pitchFamily="34" charset="0"/>
                </a:rPr>
                <a:t>internal</a:t>
              </a:r>
              <a:r>
                <a:rPr lang="it-IT" sz="1400" dirty="0">
                  <a:solidFill>
                    <a:srgbClr val="CC0000"/>
                  </a:solidFill>
                  <a:latin typeface="Trebuchet MS" pitchFamily="34" charset="0"/>
                </a:rPr>
                <a:t> press 260 bar</a:t>
              </a:r>
            </a:p>
          </p:txBody>
        </p:sp>
        <p:sp>
          <p:nvSpPr>
            <p:cNvPr id="65575" name="Oval 39"/>
            <p:cNvSpPr>
              <a:spLocks noChangeArrowheads="1"/>
            </p:cNvSpPr>
            <p:nvPr/>
          </p:nvSpPr>
          <p:spPr bwMode="auto">
            <a:xfrm>
              <a:off x="9832404" y="2467000"/>
              <a:ext cx="304800" cy="533400"/>
            </a:xfrm>
            <a:prstGeom prst="ellipse">
              <a:avLst/>
            </a:prstGeom>
            <a:noFill/>
            <a:ln w="19050">
              <a:solidFill>
                <a:srgbClr val="FF0000"/>
              </a:solidFill>
              <a:prstDash val="sysDot"/>
              <a:round/>
              <a:headEnd/>
              <a:tailEnd/>
            </a:ln>
            <a:effectLst/>
          </p:spPr>
          <p:txBody>
            <a:bodyPr wrap="none" anchor="ctr"/>
            <a:lstStyle/>
            <a:p>
              <a:endParaRPr lang="it-IT"/>
            </a:p>
          </p:txBody>
        </p:sp>
      </p:grpSp>
      <p:grpSp>
        <p:nvGrpSpPr>
          <p:cNvPr id="8" name="Group 7"/>
          <p:cNvGrpSpPr/>
          <p:nvPr/>
        </p:nvGrpSpPr>
        <p:grpSpPr>
          <a:xfrm>
            <a:off x="604910" y="3686200"/>
            <a:ext cx="2240891" cy="2996374"/>
            <a:chOff x="470840" y="3660677"/>
            <a:chExt cx="2240891" cy="3124200"/>
          </a:xfrm>
        </p:grpSpPr>
        <p:pic>
          <p:nvPicPr>
            <p:cNvPr id="65554" name="Picture 18"/>
            <p:cNvPicPr>
              <a:picLocks noChangeAspect="1" noChangeArrowheads="1"/>
            </p:cNvPicPr>
            <p:nvPr/>
          </p:nvPicPr>
          <p:blipFill>
            <a:blip r:embed="rId10" cstate="print"/>
            <a:srcRect l="15709" r="7994"/>
            <a:stretch>
              <a:fillRect/>
            </a:stretch>
          </p:blipFill>
          <p:spPr bwMode="auto">
            <a:xfrm>
              <a:off x="470840" y="3660677"/>
              <a:ext cx="1586080" cy="3124200"/>
            </a:xfrm>
            <a:prstGeom prst="rect">
              <a:avLst/>
            </a:prstGeom>
            <a:noFill/>
            <a:ln w="19050">
              <a:solidFill>
                <a:srgbClr val="800000"/>
              </a:solidFill>
              <a:miter lim="800000"/>
              <a:headEnd/>
              <a:tailEnd/>
            </a:ln>
            <a:effectLst>
              <a:outerShdw dist="107763" dir="13500000" algn="ctr" rotWithShape="0">
                <a:srgbClr val="663300"/>
              </a:outerShdw>
            </a:effectLst>
          </p:spPr>
        </p:pic>
        <p:sp>
          <p:nvSpPr>
            <p:cNvPr id="65577" name="Rectangle 41"/>
            <p:cNvSpPr>
              <a:spLocks noChangeArrowheads="1"/>
            </p:cNvSpPr>
            <p:nvPr/>
          </p:nvSpPr>
          <p:spPr bwMode="auto">
            <a:xfrm>
              <a:off x="479483" y="3749834"/>
              <a:ext cx="2232248" cy="307777"/>
            </a:xfrm>
            <a:prstGeom prst="rect">
              <a:avLst/>
            </a:prstGeom>
            <a:noFill/>
            <a:ln w="9525">
              <a:noFill/>
              <a:miter lim="800000"/>
              <a:headEnd/>
              <a:tailEnd/>
            </a:ln>
            <a:effectLst/>
          </p:spPr>
          <p:txBody>
            <a:bodyPr wrap="square">
              <a:spAutoFit/>
            </a:bodyPr>
            <a:lstStyle/>
            <a:p>
              <a:pPr algn="r" eaLnBrk="0" hangingPunct="0">
                <a:spcBef>
                  <a:spcPct val="50000"/>
                </a:spcBef>
              </a:pPr>
              <a:r>
                <a:rPr lang="it-IT" sz="1400" dirty="0">
                  <a:solidFill>
                    <a:schemeClr val="bg1"/>
                  </a:solidFill>
                  <a:latin typeface="Trebuchet MS" pitchFamily="34" charset="0"/>
                </a:rPr>
                <a:t>55° </a:t>
              </a:r>
              <a:r>
                <a:rPr lang="it-IT" sz="1400" dirty="0" err="1">
                  <a:solidFill>
                    <a:schemeClr val="bg1"/>
                  </a:solidFill>
                  <a:latin typeface="Trebuchet MS" pitchFamily="34" charset="0"/>
                </a:rPr>
                <a:t>ext</a:t>
              </a:r>
              <a:r>
                <a:rPr lang="it-IT" sz="1400" dirty="0">
                  <a:solidFill>
                    <a:schemeClr val="bg1"/>
                  </a:solidFill>
                  <a:latin typeface="Trebuchet MS" pitchFamily="34" charset="0"/>
                </a:rPr>
                <a:t> press  </a:t>
              </a:r>
              <a:r>
                <a:rPr lang="it-IT" sz="1400" dirty="0">
                  <a:solidFill>
                    <a:srgbClr val="CC0000"/>
                  </a:solidFill>
                  <a:latin typeface="Trebuchet MS" pitchFamily="34" charset="0"/>
                </a:rPr>
                <a:t>25 bar</a:t>
              </a:r>
            </a:p>
          </p:txBody>
        </p:sp>
      </p:grpSp>
      <p:sp>
        <p:nvSpPr>
          <p:cNvPr id="65579" name="Rectangle 43"/>
          <p:cNvSpPr>
            <a:spLocks noChangeArrowheads="1"/>
          </p:cNvSpPr>
          <p:nvPr/>
        </p:nvSpPr>
        <p:spPr bwMode="auto">
          <a:xfrm rot="16200000">
            <a:off x="735667" y="2126632"/>
            <a:ext cx="1935162" cy="307777"/>
          </a:xfrm>
          <a:prstGeom prst="rect">
            <a:avLst/>
          </a:prstGeom>
          <a:noFill/>
          <a:ln w="9525">
            <a:noFill/>
            <a:miter lim="800000"/>
            <a:headEnd/>
            <a:tailEnd/>
          </a:ln>
          <a:effectLst/>
        </p:spPr>
        <p:txBody>
          <a:bodyPr>
            <a:spAutoFit/>
          </a:bodyPr>
          <a:lstStyle/>
          <a:p>
            <a:pPr algn="r" eaLnBrk="0" hangingPunct="0">
              <a:spcBef>
                <a:spcPct val="50000"/>
              </a:spcBef>
            </a:pPr>
            <a:r>
              <a:rPr lang="it-IT" sz="1400" dirty="0">
                <a:solidFill>
                  <a:srgbClr val="000066"/>
                </a:solidFill>
                <a:latin typeface="Trebuchet MS" pitchFamily="34" charset="0"/>
              </a:rPr>
              <a:t>75° </a:t>
            </a:r>
            <a:r>
              <a:rPr lang="it-IT" sz="1400" dirty="0" err="1">
                <a:solidFill>
                  <a:srgbClr val="000066"/>
                </a:solidFill>
                <a:latin typeface="Trebuchet MS" pitchFamily="34" charset="0"/>
              </a:rPr>
              <a:t>ext</a:t>
            </a:r>
            <a:r>
              <a:rPr lang="it-IT" sz="1400" dirty="0">
                <a:solidFill>
                  <a:srgbClr val="000066"/>
                </a:solidFill>
                <a:latin typeface="Trebuchet MS" pitchFamily="34" charset="0"/>
              </a:rPr>
              <a:t> </a:t>
            </a:r>
            <a:r>
              <a:rPr lang="it-IT" sz="1400" dirty="0" err="1">
                <a:solidFill>
                  <a:srgbClr val="000066"/>
                </a:solidFill>
                <a:latin typeface="Trebuchet MS" pitchFamily="34" charset="0"/>
              </a:rPr>
              <a:t>pressure</a:t>
            </a:r>
            <a:endParaRPr lang="it-IT" sz="1400" dirty="0">
              <a:solidFill>
                <a:srgbClr val="000066"/>
              </a:solidFill>
              <a:latin typeface="Trebuchet MS" pitchFamily="34" charset="0"/>
            </a:endParaRPr>
          </a:p>
        </p:txBody>
      </p:sp>
      <p:sp>
        <p:nvSpPr>
          <p:cNvPr id="29" name="Segnaposto numero diapositiva 28"/>
          <p:cNvSpPr>
            <a:spLocks noGrp="1"/>
          </p:cNvSpPr>
          <p:nvPr>
            <p:ph type="sldNum" sz="quarter" idx="12"/>
          </p:nvPr>
        </p:nvSpPr>
        <p:spPr>
          <a:xfrm>
            <a:off x="9350490" y="6500011"/>
            <a:ext cx="2743200" cy="365125"/>
          </a:xfrm>
        </p:spPr>
        <p:txBody>
          <a:bodyPr/>
          <a:lstStyle/>
          <a:p>
            <a:fld id="{028329BB-29C9-4E89-ACEE-8FA99D7B2D9E}" type="slidenum">
              <a:rPr lang="it-IT" smtClean="0"/>
              <a:pPr/>
              <a:t>17</a:t>
            </a:fld>
            <a:endParaRPr lang="it-IT" dirty="0"/>
          </a:p>
        </p:txBody>
      </p:sp>
      <p:grpSp>
        <p:nvGrpSpPr>
          <p:cNvPr id="4" name="Group 3"/>
          <p:cNvGrpSpPr/>
          <p:nvPr/>
        </p:nvGrpSpPr>
        <p:grpSpPr>
          <a:xfrm>
            <a:off x="3075667" y="1945250"/>
            <a:ext cx="5521939" cy="3476379"/>
            <a:chOff x="3233609" y="2348881"/>
            <a:chExt cx="4878615" cy="3217435"/>
          </a:xfrm>
        </p:grpSpPr>
        <p:grpSp>
          <p:nvGrpSpPr>
            <p:cNvPr id="2" name="Group 47"/>
            <p:cNvGrpSpPr>
              <a:grpSpLocks noChangeAspect="1"/>
            </p:cNvGrpSpPr>
            <p:nvPr/>
          </p:nvGrpSpPr>
          <p:grpSpPr bwMode="auto">
            <a:xfrm>
              <a:off x="3287688" y="2348881"/>
              <a:ext cx="4824536" cy="3154041"/>
              <a:chOff x="144" y="638"/>
              <a:chExt cx="3648" cy="2386"/>
            </a:xfrm>
          </p:grpSpPr>
          <p:graphicFrame>
            <p:nvGraphicFramePr>
              <p:cNvPr id="65538" name="Object 2"/>
              <p:cNvGraphicFramePr>
                <a:graphicFrameLocks noChangeAspect="1"/>
              </p:cNvGraphicFramePr>
              <p:nvPr/>
            </p:nvGraphicFramePr>
            <p:xfrm>
              <a:off x="144" y="638"/>
              <a:ext cx="3648" cy="2386"/>
            </p:xfrm>
            <a:graphic>
              <a:graphicData uri="http://schemas.openxmlformats.org/presentationml/2006/ole">
                <mc:AlternateContent xmlns:mc="http://schemas.openxmlformats.org/markup-compatibility/2006">
                  <mc:Choice xmlns:v="urn:schemas-microsoft-com:vml" Requires="v">
                    <p:oleObj spid="_x0000_s25796" r:id="rId11" imgW="5026025" imgH="3287713" progId="MSDraw">
                      <p:embed/>
                    </p:oleObj>
                  </mc:Choice>
                  <mc:Fallback>
                    <p:oleObj r:id="rId11" imgW="5026025" imgH="3287713" progId="MSDraw">
                      <p:embed/>
                      <p:pic>
                        <p:nvPicPr>
                          <p:cNvPr id="65538"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4" y="638"/>
                            <a:ext cx="3648" cy="23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5580" name="AutoShape 44"/>
              <p:cNvSpPr>
                <a:spLocks noChangeAspect="1" noChangeArrowheads="1"/>
              </p:cNvSpPr>
              <p:nvPr/>
            </p:nvSpPr>
            <p:spPr bwMode="auto">
              <a:xfrm>
                <a:off x="2304" y="1488"/>
                <a:ext cx="48" cy="48"/>
              </a:xfrm>
              <a:prstGeom prst="triangle">
                <a:avLst>
                  <a:gd name="adj" fmla="val 50000"/>
                </a:avLst>
              </a:prstGeom>
              <a:noFill/>
              <a:ln w="3175">
                <a:solidFill>
                  <a:srgbClr val="FF0000"/>
                </a:solidFill>
                <a:miter lim="800000"/>
                <a:headEnd/>
                <a:tailEnd/>
              </a:ln>
              <a:effectLst/>
            </p:spPr>
            <p:txBody>
              <a:bodyPr wrap="none" anchor="ctr"/>
              <a:lstStyle/>
              <a:p>
                <a:endParaRPr lang="it-IT"/>
              </a:p>
            </p:txBody>
          </p:sp>
          <p:sp>
            <p:nvSpPr>
              <p:cNvPr id="65581" name="AutoShape 45"/>
              <p:cNvSpPr>
                <a:spLocks noChangeAspect="1" noChangeArrowheads="1"/>
              </p:cNvSpPr>
              <p:nvPr/>
            </p:nvSpPr>
            <p:spPr bwMode="auto">
              <a:xfrm>
                <a:off x="2160" y="1536"/>
                <a:ext cx="48" cy="48"/>
              </a:xfrm>
              <a:prstGeom prst="triangle">
                <a:avLst>
                  <a:gd name="adj" fmla="val 50000"/>
                </a:avLst>
              </a:prstGeom>
              <a:noFill/>
              <a:ln w="3175">
                <a:solidFill>
                  <a:srgbClr val="FF0000"/>
                </a:solidFill>
                <a:miter lim="800000"/>
                <a:headEnd/>
                <a:tailEnd/>
              </a:ln>
              <a:effectLst/>
            </p:spPr>
            <p:txBody>
              <a:bodyPr wrap="none" anchor="ctr"/>
              <a:lstStyle/>
              <a:p>
                <a:endParaRPr lang="it-IT"/>
              </a:p>
            </p:txBody>
          </p:sp>
          <p:sp>
            <p:nvSpPr>
              <p:cNvPr id="65582" name="AutoShape 46"/>
              <p:cNvSpPr>
                <a:spLocks noChangeAspect="1" noChangeArrowheads="1"/>
              </p:cNvSpPr>
              <p:nvPr/>
            </p:nvSpPr>
            <p:spPr bwMode="auto">
              <a:xfrm>
                <a:off x="3024" y="1248"/>
                <a:ext cx="48" cy="48"/>
              </a:xfrm>
              <a:prstGeom prst="triangle">
                <a:avLst>
                  <a:gd name="adj" fmla="val 50000"/>
                </a:avLst>
              </a:prstGeom>
              <a:noFill/>
              <a:ln w="3175">
                <a:solidFill>
                  <a:srgbClr val="FF0000"/>
                </a:solidFill>
                <a:miter lim="800000"/>
                <a:headEnd/>
                <a:tailEnd/>
              </a:ln>
              <a:effectLst/>
            </p:spPr>
            <p:txBody>
              <a:bodyPr wrap="none" anchor="ctr"/>
              <a:lstStyle/>
              <a:p>
                <a:endParaRPr lang="it-IT"/>
              </a:p>
            </p:txBody>
          </p:sp>
        </p:grpSp>
        <p:sp>
          <p:nvSpPr>
            <p:cNvPr id="65576" name="Rectangle 40"/>
            <p:cNvSpPr>
              <a:spLocks noChangeArrowheads="1"/>
            </p:cNvSpPr>
            <p:nvPr/>
          </p:nvSpPr>
          <p:spPr bwMode="auto">
            <a:xfrm>
              <a:off x="6600056" y="2708921"/>
              <a:ext cx="453970" cy="276999"/>
            </a:xfrm>
            <a:prstGeom prst="rect">
              <a:avLst/>
            </a:prstGeom>
            <a:noFill/>
            <a:ln w="9525">
              <a:noFill/>
              <a:miter lim="800000"/>
              <a:headEnd/>
              <a:tailEnd/>
            </a:ln>
            <a:effectLst/>
          </p:spPr>
          <p:txBody>
            <a:bodyPr wrap="none">
              <a:spAutoFit/>
            </a:bodyPr>
            <a:lstStyle/>
            <a:p>
              <a:r>
                <a:rPr lang="it-IT" sz="1200" b="1" dirty="0">
                  <a:solidFill>
                    <a:srgbClr val="CC0000"/>
                  </a:solidFill>
                  <a:latin typeface="Trebuchet MS" pitchFamily="34" charset="0"/>
                </a:rPr>
                <a:t>55°</a:t>
              </a:r>
            </a:p>
          </p:txBody>
        </p:sp>
        <p:pic>
          <p:nvPicPr>
            <p:cNvPr id="26" name="Picture 37"/>
            <p:cNvPicPr>
              <a:picLocks noChangeAspect="1" noChangeArrowheads="1"/>
            </p:cNvPicPr>
            <p:nvPr/>
          </p:nvPicPr>
          <p:blipFill>
            <a:blip r:embed="rId13" cstate="print"/>
            <a:srcRect t="64537" r="47778" b="19328"/>
            <a:stretch>
              <a:fillRect/>
            </a:stretch>
          </p:blipFill>
          <p:spPr bwMode="auto">
            <a:xfrm>
              <a:off x="4151784" y="4548724"/>
              <a:ext cx="3096344" cy="464452"/>
            </a:xfrm>
            <a:prstGeom prst="rect">
              <a:avLst/>
            </a:prstGeom>
            <a:solidFill>
              <a:schemeClr val="bg1"/>
            </a:solidFill>
            <a:ln w="9525">
              <a:noFill/>
              <a:miter lim="800000"/>
              <a:headEnd/>
              <a:tailEnd/>
            </a:ln>
            <a:effectLst/>
          </p:spPr>
        </p:pic>
        <p:sp>
          <p:nvSpPr>
            <p:cNvPr id="30" name="CasellaDiTesto 29"/>
            <p:cNvSpPr txBox="1"/>
            <p:nvPr/>
          </p:nvSpPr>
          <p:spPr>
            <a:xfrm>
              <a:off x="4367808" y="3193232"/>
              <a:ext cx="1080120" cy="256366"/>
            </a:xfrm>
            <a:prstGeom prst="rect">
              <a:avLst/>
            </a:prstGeom>
            <a:solidFill>
              <a:schemeClr val="bg1"/>
            </a:solidFill>
          </p:spPr>
          <p:txBody>
            <a:bodyPr wrap="square" rtlCol="0">
              <a:spAutoFit/>
            </a:bodyPr>
            <a:lstStyle/>
            <a:p>
              <a:r>
                <a:rPr lang="it-IT" sz="1200" dirty="0"/>
                <a:t>Test </a:t>
              </a:r>
              <a:r>
                <a:rPr lang="it-IT" sz="1200" dirty="0" err="1"/>
                <a:t>results</a:t>
              </a:r>
              <a:endParaRPr lang="it-IT" sz="1200" dirty="0"/>
            </a:p>
          </p:txBody>
        </p:sp>
        <p:sp>
          <p:nvSpPr>
            <p:cNvPr id="31" name="CasellaDiTesto 30"/>
            <p:cNvSpPr txBox="1"/>
            <p:nvPr/>
          </p:nvSpPr>
          <p:spPr>
            <a:xfrm>
              <a:off x="5015880" y="5281464"/>
              <a:ext cx="1152128" cy="284852"/>
            </a:xfrm>
            <a:prstGeom prst="rect">
              <a:avLst/>
            </a:prstGeom>
            <a:solidFill>
              <a:schemeClr val="bg1"/>
            </a:solidFill>
          </p:spPr>
          <p:txBody>
            <a:bodyPr wrap="square" rtlCol="0">
              <a:spAutoFit/>
            </a:bodyPr>
            <a:lstStyle/>
            <a:p>
              <a:pPr algn="r"/>
              <a:r>
                <a:rPr lang="it-IT" sz="1400" dirty="0" err="1"/>
                <a:t>Hoop</a:t>
              </a:r>
              <a:r>
                <a:rPr lang="it-IT" sz="1400" dirty="0"/>
                <a:t> stress</a:t>
              </a:r>
            </a:p>
          </p:txBody>
        </p:sp>
        <p:sp>
          <p:nvSpPr>
            <p:cNvPr id="32" name="CasellaDiTesto 31"/>
            <p:cNvSpPr txBox="1"/>
            <p:nvPr/>
          </p:nvSpPr>
          <p:spPr>
            <a:xfrm rot="16200000">
              <a:off x="2793505" y="3869103"/>
              <a:ext cx="1152128" cy="271920"/>
            </a:xfrm>
            <a:prstGeom prst="rect">
              <a:avLst/>
            </a:prstGeom>
            <a:solidFill>
              <a:schemeClr val="bg1"/>
            </a:solidFill>
            <a:ln>
              <a:noFill/>
            </a:ln>
          </p:spPr>
          <p:txBody>
            <a:bodyPr wrap="square" rtlCol="0">
              <a:spAutoFit/>
            </a:bodyPr>
            <a:lstStyle/>
            <a:p>
              <a:pPr algn="r"/>
              <a:r>
                <a:rPr lang="it-IT" sz="1400" dirty="0" err="1"/>
                <a:t>Axial</a:t>
              </a:r>
              <a:r>
                <a:rPr lang="it-IT" sz="1400" dirty="0"/>
                <a:t> stress</a:t>
              </a:r>
            </a:p>
          </p:txBody>
        </p:sp>
        <p:sp>
          <p:nvSpPr>
            <p:cNvPr id="33" name="CasellaDiTesto 32"/>
            <p:cNvSpPr txBox="1"/>
            <p:nvPr/>
          </p:nvSpPr>
          <p:spPr>
            <a:xfrm>
              <a:off x="7248128" y="4581129"/>
              <a:ext cx="360040" cy="307777"/>
            </a:xfrm>
            <a:prstGeom prst="rect">
              <a:avLst/>
            </a:prstGeom>
            <a:noFill/>
          </p:spPr>
          <p:txBody>
            <a:bodyPr wrap="square" rtlCol="0">
              <a:spAutoFit/>
            </a:bodyPr>
            <a:lstStyle/>
            <a:p>
              <a:r>
                <a:rPr lang="it-IT" sz="1400" dirty="0"/>
                <a:t>1</a:t>
              </a:r>
            </a:p>
          </p:txBody>
        </p:sp>
        <p:graphicFrame>
          <p:nvGraphicFramePr>
            <p:cNvPr id="71683" name="Object 3"/>
            <p:cNvGraphicFramePr>
              <a:graphicFrameLocks noChangeAspect="1"/>
            </p:cNvGraphicFramePr>
            <p:nvPr>
              <p:extLst>
                <p:ext uri="{D42A27DB-BD31-4B8C-83A1-F6EECF244321}">
                  <p14:modId xmlns:p14="http://schemas.microsoft.com/office/powerpoint/2010/main" val="2293900614"/>
                </p:ext>
              </p:extLst>
            </p:nvPr>
          </p:nvGraphicFramePr>
          <p:xfrm>
            <a:off x="6672064" y="4005065"/>
            <a:ext cx="1282824" cy="240529"/>
          </p:xfrm>
          <a:graphic>
            <a:graphicData uri="http://schemas.openxmlformats.org/presentationml/2006/ole">
              <mc:AlternateContent xmlns:mc="http://schemas.openxmlformats.org/markup-compatibility/2006">
                <mc:Choice xmlns:v="urn:schemas-microsoft-com:vml" Requires="v">
                  <p:oleObj spid="_x0000_s25797" r:id="rId14" imgW="1066337" imgH="203112" progId="Equation.2">
                    <p:embed/>
                  </p:oleObj>
                </mc:Choice>
                <mc:Fallback>
                  <p:oleObj r:id="rId14" imgW="1066337" imgH="203112" progId="Equation.2">
                    <p:embed/>
                    <p:pic>
                      <p:nvPicPr>
                        <p:cNvPr id="71683" name="Object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672064" y="4005065"/>
                          <a:ext cx="1282824" cy="2405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4" name="AutoShape 1026"/>
          <p:cNvSpPr>
            <a:spLocks noChangeArrowheads="1"/>
          </p:cNvSpPr>
          <p:nvPr/>
        </p:nvSpPr>
        <p:spPr bwMode="auto">
          <a:xfrm>
            <a:off x="183803" y="163445"/>
            <a:ext cx="5379599" cy="434935"/>
          </a:xfrm>
          <a:prstGeom prst="foldedCorner">
            <a:avLst>
              <a:gd name="adj" fmla="val 8759"/>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sz="2000" dirty="0">
                <a:solidFill>
                  <a:srgbClr val="000066"/>
                </a:solidFill>
                <a:effectLst>
                  <a:outerShdw blurRad="38100" dist="38100" dir="2700000" algn="tl">
                    <a:srgbClr val="C0C0C0"/>
                  </a:outerShdw>
                </a:effectLst>
                <a:latin typeface="Tempus Sans ITC" panose="04020404030D07020202" pitchFamily="82" charset="0"/>
              </a:rPr>
              <a:t>Composite structural behavior prediction: failure</a:t>
            </a:r>
          </a:p>
        </p:txBody>
      </p:sp>
      <p:sp>
        <p:nvSpPr>
          <p:cNvPr id="39" name="CasellaDiTesto 29"/>
          <p:cNvSpPr txBox="1"/>
          <p:nvPr/>
        </p:nvSpPr>
        <p:spPr>
          <a:xfrm>
            <a:off x="4352236" y="2599002"/>
            <a:ext cx="1222551" cy="276999"/>
          </a:xfrm>
          <a:prstGeom prst="rect">
            <a:avLst/>
          </a:prstGeom>
          <a:solidFill>
            <a:schemeClr val="bg1"/>
          </a:solidFill>
        </p:spPr>
        <p:txBody>
          <a:bodyPr wrap="square" rtlCol="0">
            <a:spAutoFit/>
          </a:bodyPr>
          <a:lstStyle/>
          <a:p>
            <a:r>
              <a:rPr lang="it-IT" sz="1200" dirty="0" smtClean="0"/>
              <a:t>Net Theory</a:t>
            </a:r>
            <a:endParaRPr lang="it-IT" sz="1200" dirty="0"/>
          </a:p>
        </p:txBody>
      </p:sp>
      <p:sp>
        <p:nvSpPr>
          <p:cNvPr id="40" name="Rectangle 39"/>
          <p:cNvSpPr/>
          <p:nvPr/>
        </p:nvSpPr>
        <p:spPr>
          <a:xfrm>
            <a:off x="213217" y="598380"/>
            <a:ext cx="2632584" cy="30777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u="sng" dirty="0" smtClean="0">
                <a:solidFill>
                  <a:schemeClr val="accent1">
                    <a:lumMod val="75000"/>
                  </a:schemeClr>
                </a:solidFill>
                <a:hlinkClick r:id="rId16"/>
              </a:rPr>
              <a:t>Reference</a:t>
            </a:r>
            <a:endParaRPr lang="en-GB" sz="1400" u="sng" dirty="0">
              <a:solidFill>
                <a:schemeClr val="accent1">
                  <a:lumMod val="75000"/>
                </a:schemeClr>
              </a:solidFill>
            </a:endParaRPr>
          </a:p>
        </p:txBody>
      </p:sp>
    </p:spTree>
    <p:extLst>
      <p:ext uri="{BB962C8B-B14F-4D97-AF65-F5344CB8AC3E}">
        <p14:creationId xmlns:p14="http://schemas.microsoft.com/office/powerpoint/2010/main" val="680795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1026"/>
          <p:cNvSpPr>
            <a:spLocks noChangeArrowheads="1"/>
          </p:cNvSpPr>
          <p:nvPr/>
        </p:nvSpPr>
        <p:spPr bwMode="auto">
          <a:xfrm>
            <a:off x="1625487" y="2010499"/>
            <a:ext cx="9290163" cy="2220278"/>
          </a:xfrm>
          <a:prstGeom prst="foldedCorner">
            <a:avLst>
              <a:gd name="adj" fmla="val 13298"/>
            </a:avLst>
          </a:prstGeom>
          <a:solidFill>
            <a:schemeClr val="accent6">
              <a:lumMod val="20000"/>
              <a:lumOff val="80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TESTS </a:t>
            </a:r>
          </a:p>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on</a:t>
            </a:r>
          </a:p>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HEP composite </a:t>
            </a:r>
            <a:r>
              <a:rPr lang="en-US" sz="4000" b="1" dirty="0">
                <a:solidFill>
                  <a:schemeClr val="bg1">
                    <a:lumMod val="50000"/>
                  </a:schemeClr>
                </a:solidFill>
                <a:effectLst>
                  <a:outerShdw blurRad="38100" dist="38100" dir="2700000" algn="tl">
                    <a:srgbClr val="C0C0C0"/>
                  </a:outerShdw>
                </a:effectLst>
                <a:latin typeface="Tempus Sans ITC" panose="04020404030D07020202" pitchFamily="82" charset="0"/>
              </a:rPr>
              <a:t>structures</a:t>
            </a:r>
          </a:p>
        </p:txBody>
      </p:sp>
      <p:pic>
        <p:nvPicPr>
          <p:cNvPr id="4" name="Picture 3"/>
          <p:cNvPicPr>
            <a:picLocks noChangeAspect="1"/>
          </p:cNvPicPr>
          <p:nvPr/>
        </p:nvPicPr>
        <p:blipFill rotWithShape="1">
          <a:blip r:embed="rId2"/>
          <a:srcRect t="34240" b="29330"/>
          <a:stretch/>
        </p:blipFill>
        <p:spPr>
          <a:xfrm>
            <a:off x="-76199" y="122971"/>
            <a:ext cx="12192000" cy="1001618"/>
          </a:xfrm>
          <a:prstGeom prst="rect">
            <a:avLst/>
          </a:prstGeom>
        </p:spPr>
      </p:pic>
      <p:pic>
        <p:nvPicPr>
          <p:cNvPr id="5"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89970" l="10000" r="90000">
                        <a14:foregroundMark x1="29118" y1="13922" x2="66618" y2="17665"/>
                        <a14:foregroundMark x1="62206" y1="8982" x2="66176" y2="14671"/>
                        <a14:foregroundMark x1="25000" y1="15569" x2="30294" y2="6437"/>
                        <a14:foregroundMark x1="40000" y1="35329" x2="40000" y2="35329"/>
                      </a14:backgroundRemoval>
                    </a14:imgEffect>
                  </a14:imgLayer>
                </a14:imgProps>
              </a:ext>
              <a:ext uri="{28A0092B-C50C-407E-A947-70E740481C1C}">
                <a14:useLocalDpi xmlns:a14="http://schemas.microsoft.com/office/drawing/2010/main" val="0"/>
              </a:ext>
            </a:extLst>
          </a:blip>
          <a:srcRect/>
          <a:stretch>
            <a:fillRect/>
          </a:stretch>
        </p:blipFill>
        <p:spPr bwMode="auto">
          <a:xfrm>
            <a:off x="480317" y="4429449"/>
            <a:ext cx="2473644" cy="2428551"/>
          </a:xfrm>
          <a:prstGeom prst="rect">
            <a:avLst/>
          </a:prstGeom>
          <a:ln>
            <a:noFill/>
          </a:ln>
          <a:effectLst/>
        </p:spPr>
      </p:pic>
      <p:pic>
        <p:nvPicPr>
          <p:cNvPr id="7" name="Picture 2"/>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90876" l="0" r="100000">
                        <a14:foregroundMark x1="1932" y1="33212" x2="6023" y2="78832"/>
                        <a14:foregroundMark x1="1932" y1="80292" x2="6250" y2="88321"/>
                        <a14:foregroundMark x1="8750" y1="87591" x2="93977" y2="84672"/>
                        <a14:foregroundMark x1="92159" y1="38321" x2="98409" y2="72628"/>
                        <a14:backgroundMark x1="94659" y1="5109" x2="98750" y2="12044"/>
                      </a14:backgroundRemoval>
                    </a14:imgEffect>
                  </a14:imgLayer>
                </a14:imgProps>
              </a:ext>
              <a:ext uri="{28A0092B-C50C-407E-A947-70E740481C1C}">
                <a14:useLocalDpi xmlns:a14="http://schemas.microsoft.com/office/drawing/2010/main" val="0"/>
              </a:ext>
            </a:extLst>
          </a:blip>
          <a:srcRect/>
          <a:stretch>
            <a:fillRect/>
          </a:stretch>
        </p:blipFill>
        <p:spPr bwMode="auto">
          <a:xfrm>
            <a:off x="3841221" y="5362899"/>
            <a:ext cx="4357160" cy="1232094"/>
          </a:xfrm>
          <a:prstGeom prst="rect">
            <a:avLst/>
          </a:prstGeom>
          <a:ln>
            <a:noFill/>
          </a:ln>
          <a:effectLst>
            <a:softEdge rad="112500"/>
          </a:effectLst>
        </p:spPr>
      </p:pic>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a:off x="-190498" y="777774"/>
            <a:ext cx="6696074" cy="2639799"/>
          </a:xfrm>
          <a:prstGeom prst="rect">
            <a:avLst/>
          </a:prstGeom>
        </p:spPr>
      </p:pic>
      <p:pic>
        <p:nvPicPr>
          <p:cNvPr id="10" name="Picture 9"/>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743745" y="4695825"/>
            <a:ext cx="3372056" cy="2162175"/>
          </a:xfrm>
          <a:prstGeom prst="rect">
            <a:avLst/>
          </a:prstGeom>
        </p:spPr>
      </p:pic>
      <p:sp>
        <p:nvSpPr>
          <p:cNvPr id="2" name="Slide Number Placeholder 1"/>
          <p:cNvSpPr>
            <a:spLocks noGrp="1"/>
          </p:cNvSpPr>
          <p:nvPr>
            <p:ph type="sldNum" sz="quarter" idx="12"/>
          </p:nvPr>
        </p:nvSpPr>
        <p:spPr>
          <a:xfrm>
            <a:off x="9448800" y="6492875"/>
            <a:ext cx="2743200" cy="365125"/>
          </a:xfrm>
        </p:spPr>
        <p:txBody>
          <a:bodyPr/>
          <a:lstStyle/>
          <a:p>
            <a:fld id="{AC02F132-4A8D-4A8C-877D-D9B157A5B0E1}" type="slidenum">
              <a:rPr lang="en-GB" smtClean="0"/>
              <a:t>18</a:t>
            </a:fld>
            <a:endParaRPr lang="en-GB" dirty="0"/>
          </a:p>
        </p:txBody>
      </p:sp>
    </p:spTree>
    <p:extLst>
      <p:ext uri="{BB962C8B-B14F-4D97-AF65-F5344CB8AC3E}">
        <p14:creationId xmlns:p14="http://schemas.microsoft.com/office/powerpoint/2010/main" val="1663454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9" name="Straight Connector 68"/>
          <p:cNvCxnSpPr/>
          <p:nvPr/>
        </p:nvCxnSpPr>
        <p:spPr>
          <a:xfrm>
            <a:off x="176591" y="3691235"/>
            <a:ext cx="11786005" cy="11493"/>
          </a:xfrm>
          <a:prstGeom prst="line">
            <a:avLst/>
          </a:prstGeom>
          <a:ln w="57150" cmpd="thinThick">
            <a:solidFill>
              <a:srgbClr val="94866B"/>
            </a:solidFill>
          </a:ln>
        </p:spPr>
        <p:style>
          <a:lnRef idx="1">
            <a:schemeClr val="accent1"/>
          </a:lnRef>
          <a:fillRef idx="0">
            <a:schemeClr val="accent1"/>
          </a:fillRef>
          <a:effectRef idx="0">
            <a:schemeClr val="accent1"/>
          </a:effectRef>
          <a:fontRef idx="minor">
            <a:schemeClr val="tx1"/>
          </a:fontRef>
        </p:style>
      </p:cxnSp>
      <p:grpSp>
        <p:nvGrpSpPr>
          <p:cNvPr id="3" name="Group 2"/>
          <p:cNvGrpSpPr>
            <a:grpSpLocks noChangeAspect="1"/>
          </p:cNvGrpSpPr>
          <p:nvPr/>
        </p:nvGrpSpPr>
        <p:grpSpPr>
          <a:xfrm>
            <a:off x="5586643" y="538"/>
            <a:ext cx="6591349" cy="3506737"/>
            <a:chOff x="5795040" y="0"/>
            <a:chExt cx="6396960" cy="3403318"/>
          </a:xfrm>
        </p:grpSpPr>
        <p:sp>
          <p:nvSpPr>
            <p:cNvPr id="44" name="Rectangle 43"/>
            <p:cNvSpPr/>
            <p:nvPr/>
          </p:nvSpPr>
          <p:spPr>
            <a:xfrm>
              <a:off x="5795040" y="1698"/>
              <a:ext cx="6396960" cy="3401620"/>
            </a:xfrm>
            <a:prstGeom prst="rect">
              <a:avLst/>
            </a:prstGeom>
            <a:gradFill>
              <a:gsLst>
                <a:gs pos="73000">
                  <a:srgbClr val="000000"/>
                </a:gs>
                <a:gs pos="55000">
                  <a:srgbClr val="FFFFFF"/>
                </a:gs>
              </a:gsLst>
              <a:lin ang="18000000" scaled="0"/>
            </a:gra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FFFFFF"/>
                </a:solidFill>
                <a:effectLst/>
                <a:uLnTx/>
                <a:uFillTx/>
                <a:latin typeface="Corbel" panose="020B0503020204020204"/>
              </a:endParaRPr>
            </a:p>
          </p:txBody>
        </p:sp>
        <p:grpSp>
          <p:nvGrpSpPr>
            <p:cNvPr id="2" name="Group 1"/>
            <p:cNvGrpSpPr/>
            <p:nvPr/>
          </p:nvGrpSpPr>
          <p:grpSpPr>
            <a:xfrm>
              <a:off x="8897192" y="0"/>
              <a:ext cx="3294808" cy="2464067"/>
              <a:chOff x="8897192" y="0"/>
              <a:chExt cx="3294808" cy="2464067"/>
            </a:xfrm>
          </p:grpSpPr>
          <p:grpSp>
            <p:nvGrpSpPr>
              <p:cNvPr id="48" name="Group 47"/>
              <p:cNvGrpSpPr/>
              <p:nvPr/>
            </p:nvGrpSpPr>
            <p:grpSpPr>
              <a:xfrm>
                <a:off x="9107783" y="0"/>
                <a:ext cx="3084217" cy="2464067"/>
                <a:chOff x="9107783" y="0"/>
                <a:chExt cx="3084217" cy="2464067"/>
              </a:xfrm>
            </p:grpSpPr>
            <p:pic>
              <p:nvPicPr>
                <p:cNvPr id="49" name="Immagine 1" descr="Cfaser_haarrp.jpg"/>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6531" b="98367" l="581" r="66899">
                              <a14:foregroundMark x1="14750" y1="24082" x2="57027" y2="73061"/>
                              <a14:foregroundMark x1="34262" y1="28367" x2="66899" y2="44286"/>
                              <a14:foregroundMark x1="7782" y1="22041" x2="35192" y2="16531"/>
                              <a14:foregroundMark x1="53891" y1="22041" x2="60976" y2="27755"/>
                              <a14:foregroundMark x1="64344" y1="22653" x2="64460" y2="39796"/>
                              <a14:foregroundMark x1="7782" y1="98367" x2="36353" y2="71224"/>
                              <a14:foregroundMark x1="13008" y1="97143" x2="37282" y2="72245"/>
                              <a14:backgroundMark x1="4065" y1="40000" x2="23113" y2="64286"/>
                              <a14:backgroundMark x1="23693" y1="89592" x2="45296" y2="90204"/>
                              <a14:backgroundMark x1="4646" y1="60408" x2="14750" y2="71429"/>
                            </a14:backgroundRemoval>
                          </a14:imgEffect>
                        </a14:imgLayer>
                      </a14:imgProps>
                    </a:ext>
                    <a:ext uri="{28A0092B-C50C-407E-A947-70E740481C1C}">
                      <a14:useLocalDpi xmlns:a14="http://schemas.microsoft.com/office/drawing/2010/main" val="0"/>
                    </a:ext>
                  </a:extLst>
                </a:blip>
                <a:srcRect l="675" t="19472" r="39621" b="2303"/>
                <a:stretch/>
              </p:blipFill>
              <p:spPr bwMode="auto">
                <a:xfrm>
                  <a:off x="9107783" y="0"/>
                  <a:ext cx="3084217" cy="230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Freeform 49"/>
                <p:cNvSpPr/>
                <p:nvPr/>
              </p:nvSpPr>
              <p:spPr>
                <a:xfrm>
                  <a:off x="9567512" y="2184935"/>
                  <a:ext cx="490888" cy="279132"/>
                </a:xfrm>
                <a:custGeom>
                  <a:avLst/>
                  <a:gdLst>
                    <a:gd name="connsiteX0" fmla="*/ 385010 w 490888"/>
                    <a:gd name="connsiteY0" fmla="*/ 0 h 279132"/>
                    <a:gd name="connsiteX1" fmla="*/ 0 w 490888"/>
                    <a:gd name="connsiteY1" fmla="*/ 211756 h 279132"/>
                    <a:gd name="connsiteX2" fmla="*/ 240631 w 490888"/>
                    <a:gd name="connsiteY2" fmla="*/ 279132 h 279132"/>
                    <a:gd name="connsiteX3" fmla="*/ 490888 w 490888"/>
                    <a:gd name="connsiteY3" fmla="*/ 115503 h 279132"/>
                    <a:gd name="connsiteX4" fmla="*/ 385010 w 490888"/>
                    <a:gd name="connsiteY4" fmla="*/ 0 h 279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888" h="279132">
                      <a:moveTo>
                        <a:pt x="385010" y="0"/>
                      </a:moveTo>
                      <a:lnTo>
                        <a:pt x="0" y="211756"/>
                      </a:lnTo>
                      <a:lnTo>
                        <a:pt x="240631" y="279132"/>
                      </a:lnTo>
                      <a:lnTo>
                        <a:pt x="490888" y="115503"/>
                      </a:lnTo>
                      <a:lnTo>
                        <a:pt x="38501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sp>
            <p:nvSpPr>
              <p:cNvPr id="40" name="CasellaDiTesto 1"/>
              <p:cNvSpPr txBox="1">
                <a:spLocks noChangeArrowheads="1"/>
              </p:cNvSpPr>
              <p:nvPr/>
            </p:nvSpPr>
            <p:spPr bwMode="auto">
              <a:xfrm>
                <a:off x="9781563" y="143851"/>
                <a:ext cx="1675747" cy="38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defTabSz="914400" fontAlgn="base">
                  <a:spcBef>
                    <a:spcPct val="0"/>
                  </a:spcBef>
                  <a:spcAft>
                    <a:spcPct val="0"/>
                  </a:spcAft>
                  <a:buFontTx/>
                  <a:buNone/>
                  <a:defRPr b="1">
                    <a:latin typeface="Calibri"/>
                    <a:cs typeface="Simplified Arabic Fixed" panose="02070309020205020404" pitchFamily="49" charset="-78"/>
                  </a:defRPr>
                </a:lvl1pPr>
                <a:lvl2pPr marL="742950" indent="-285750" eaLnBrk="0" hangingPunct="0">
                  <a:spcBef>
                    <a:spcPct val="20000"/>
                  </a:spcBef>
                  <a:buFont typeface="Arial" pitchFamily="34" charset="0"/>
                  <a:buChar char="–"/>
                  <a:defRPr sz="2800">
                    <a:latin typeface="Calibri" pitchFamily="34" charset="0"/>
                  </a:defRPr>
                </a:lvl2pPr>
                <a:lvl3pPr marL="1143000" indent="-228600" eaLnBrk="0" hangingPunct="0">
                  <a:spcBef>
                    <a:spcPct val="20000"/>
                  </a:spcBef>
                  <a:buFont typeface="Arial" pitchFamily="34" charset="0"/>
                  <a:buChar char="•"/>
                  <a:defRPr sz="2400">
                    <a:latin typeface="Calibri" pitchFamily="34" charset="0"/>
                  </a:defRPr>
                </a:lvl3pPr>
                <a:lvl4pPr marL="1600200" indent="-228600" eaLnBrk="0" hangingPunct="0">
                  <a:spcBef>
                    <a:spcPct val="20000"/>
                  </a:spcBef>
                  <a:buFont typeface="Arial" pitchFamily="34" charset="0"/>
                  <a:buChar char="–"/>
                  <a:defRPr sz="2000">
                    <a:latin typeface="Calibri" pitchFamily="34" charset="0"/>
                  </a:defRPr>
                </a:lvl4pPr>
                <a:lvl5pPr marL="2057400" indent="-228600" eaLnBrk="0" hangingPunct="0">
                  <a:spcBef>
                    <a:spcPct val="20000"/>
                  </a:spcBef>
                  <a:buFont typeface="Arial" pitchFamily="34" charset="0"/>
                  <a:buChar char="»"/>
                  <a:defRPr sz="2000">
                    <a:latin typeface="Calibri" pitchFamily="34" charset="0"/>
                  </a:defRPr>
                </a:lvl5pPr>
                <a:lvl6pPr marL="2514600" indent="-228600" eaLnBrk="0" fontAlgn="base" hangingPunct="0">
                  <a:spcBef>
                    <a:spcPct val="20000"/>
                  </a:spcBef>
                  <a:spcAft>
                    <a:spcPct val="0"/>
                  </a:spcAft>
                  <a:buFont typeface="Arial" pitchFamily="34" charset="0"/>
                  <a:buChar char="»"/>
                  <a:defRPr sz="2000">
                    <a:latin typeface="Calibri" pitchFamily="34" charset="0"/>
                  </a:defRPr>
                </a:lvl6pPr>
                <a:lvl7pPr marL="2971800" indent="-228600" eaLnBrk="0" fontAlgn="base" hangingPunct="0">
                  <a:spcBef>
                    <a:spcPct val="20000"/>
                  </a:spcBef>
                  <a:spcAft>
                    <a:spcPct val="0"/>
                  </a:spcAft>
                  <a:buFont typeface="Arial" pitchFamily="34" charset="0"/>
                  <a:buChar char="»"/>
                  <a:defRPr sz="2000">
                    <a:latin typeface="Calibri" pitchFamily="34" charset="0"/>
                  </a:defRPr>
                </a:lvl7pPr>
                <a:lvl8pPr marL="3429000" indent="-228600" eaLnBrk="0" fontAlgn="base" hangingPunct="0">
                  <a:spcBef>
                    <a:spcPct val="20000"/>
                  </a:spcBef>
                  <a:spcAft>
                    <a:spcPct val="0"/>
                  </a:spcAft>
                  <a:buFont typeface="Arial" pitchFamily="34" charset="0"/>
                  <a:buChar char="»"/>
                  <a:defRPr sz="2000">
                    <a:latin typeface="Calibri" pitchFamily="34" charset="0"/>
                  </a:defRPr>
                </a:lvl8pPr>
                <a:lvl9pPr marL="3886200" indent="-228600" eaLnBrk="0" fontAlgn="base" hangingPunct="0">
                  <a:spcBef>
                    <a:spcPct val="20000"/>
                  </a:spcBef>
                  <a:spcAft>
                    <a:spcPct val="0"/>
                  </a:spcAft>
                  <a:buFont typeface="Arial" pitchFamily="34" charset="0"/>
                  <a:buChar char="»"/>
                  <a:defRPr sz="2000">
                    <a:latin typeface="Calibri" pitchFamily="34" charset="0"/>
                  </a:defRPr>
                </a:lvl9p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it-IT" altLang="fr-FR" sz="2000" b="1" i="0" u="none" strike="noStrike" kern="0" cap="none" spc="0" normalizeH="0" baseline="0" noProof="0" dirty="0">
                    <a:ln>
                      <a:noFill/>
                    </a:ln>
                    <a:solidFill>
                      <a:srgbClr val="FFFFFF"/>
                    </a:solidFill>
                    <a:effectLst/>
                    <a:uLnTx/>
                    <a:uFillTx/>
                    <a:latin typeface="Calibri"/>
                    <a:cs typeface="Simplified Arabic Fixed" panose="02070309020205020404" pitchFamily="49" charset="-78"/>
                  </a:rPr>
                  <a:t>Human hair</a:t>
                </a:r>
                <a:endParaRPr kumimoji="0" lang="fr-FR" altLang="fr-FR" sz="2000" b="1" i="0" u="none" strike="noStrike" kern="0" cap="none" spc="0" normalizeH="0" baseline="0" noProof="0" dirty="0">
                  <a:ln>
                    <a:noFill/>
                  </a:ln>
                  <a:solidFill>
                    <a:srgbClr val="FFFFFF"/>
                  </a:solidFill>
                  <a:effectLst/>
                  <a:uLnTx/>
                  <a:uFillTx/>
                  <a:latin typeface="Calibri"/>
                  <a:cs typeface="Simplified Arabic Fixed" panose="02070309020205020404" pitchFamily="49" charset="-78"/>
                </a:endParaRPr>
              </a:p>
            </p:txBody>
          </p:sp>
          <p:sp>
            <p:nvSpPr>
              <p:cNvPr id="41" name="CasellaDiTesto 28"/>
              <p:cNvSpPr txBox="1">
                <a:spLocks noChangeArrowheads="1"/>
              </p:cNvSpPr>
              <p:nvPr/>
            </p:nvSpPr>
            <p:spPr bwMode="auto">
              <a:xfrm>
                <a:off x="8897192" y="752103"/>
                <a:ext cx="2349157" cy="68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None/>
                </a:pPr>
                <a:r>
                  <a:rPr lang="it-IT" altLang="fr-FR" sz="2000" b="1" dirty="0" smtClean="0">
                    <a:solidFill>
                      <a:prstClr val="white"/>
                    </a:solidFill>
                    <a:cs typeface="Arial" pitchFamily="34" charset="0"/>
                  </a:rPr>
                  <a:t>~5µm  mech</a:t>
                </a:r>
              </a:p>
              <a:p>
                <a:pPr eaLnBrk="1" fontAlgn="base" hangingPunct="1">
                  <a:spcBef>
                    <a:spcPct val="0"/>
                  </a:spcBef>
                  <a:spcAft>
                    <a:spcPct val="0"/>
                  </a:spcAft>
                  <a:buNone/>
                </a:pPr>
                <a:r>
                  <a:rPr lang="it-IT" altLang="fr-FR" sz="2000" b="1" dirty="0" smtClean="0">
                    <a:solidFill>
                      <a:prstClr val="white"/>
                    </a:solidFill>
                    <a:cs typeface="Arial" pitchFamily="34" charset="0"/>
                  </a:rPr>
                  <a:t> </a:t>
                </a:r>
                <a:r>
                  <a:rPr lang="it-IT" altLang="fr-FR" sz="2000" b="1" dirty="0">
                    <a:solidFill>
                      <a:prstClr val="white"/>
                    </a:solidFill>
                    <a:cs typeface="Arial" pitchFamily="34" charset="0"/>
                  </a:rPr>
                  <a:t>~ 10 </a:t>
                </a:r>
                <a:r>
                  <a:rPr lang="it-IT" altLang="fr-FR" sz="2000" b="1" dirty="0" smtClean="0">
                    <a:solidFill>
                      <a:prstClr val="white"/>
                    </a:solidFill>
                    <a:cs typeface="Arial" pitchFamily="34" charset="0"/>
                  </a:rPr>
                  <a:t>µm therm</a:t>
                </a:r>
                <a:endParaRPr lang="fr-FR" altLang="fr-FR" sz="2000" b="1" dirty="0">
                  <a:solidFill>
                    <a:prstClr val="white"/>
                  </a:solidFill>
                  <a:cs typeface="Arial" pitchFamily="34" charset="0"/>
                </a:endParaRPr>
              </a:p>
            </p:txBody>
          </p:sp>
          <p:sp>
            <p:nvSpPr>
              <p:cNvPr id="42" name="CasellaDiTesto 31"/>
              <p:cNvSpPr txBox="1">
                <a:spLocks noChangeArrowheads="1"/>
              </p:cNvSpPr>
              <p:nvPr/>
            </p:nvSpPr>
            <p:spPr bwMode="auto">
              <a:xfrm>
                <a:off x="10709202" y="1702508"/>
                <a:ext cx="1240290" cy="62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it-IT"/>
                </a:defPPr>
                <a:lvl1pPr algn="r" eaLnBrk="1" hangingPunct="1">
                  <a:buFontTx/>
                  <a:buNone/>
                  <a:defRPr sz="1800">
                    <a:solidFill>
                      <a:schemeClr val="tx2">
                        <a:lumMod val="60000"/>
                        <a:lumOff val="40000"/>
                      </a:schemeClr>
                    </a:solidFill>
                    <a:latin typeface="Berlin Sans FB" panose="020E0602020502020306" pitchFamily="34" charset="0"/>
                  </a:defRPr>
                </a:lvl1pPr>
                <a:lvl2pPr marL="742950" indent="-285750" eaLnBrk="0" hangingPunct="0">
                  <a:spcBef>
                    <a:spcPct val="20000"/>
                  </a:spcBef>
                  <a:buFont typeface="Arial" pitchFamily="34" charset="0"/>
                  <a:buChar char="–"/>
                  <a:defRPr sz="2800"/>
                </a:lvl2pPr>
                <a:lvl3pPr marL="1143000" indent="-228600" eaLnBrk="0" hangingPunct="0">
                  <a:spcBef>
                    <a:spcPct val="20000"/>
                  </a:spcBef>
                  <a:buFont typeface="Arial" pitchFamily="34" charset="0"/>
                  <a:buChar char="•"/>
                  <a:defRPr sz="2400"/>
                </a:lvl3pPr>
                <a:lvl4pPr marL="1600200" indent="-228600" eaLnBrk="0" hangingPunct="0">
                  <a:spcBef>
                    <a:spcPct val="20000"/>
                  </a:spcBef>
                  <a:buFont typeface="Arial" pitchFamily="34" charset="0"/>
                  <a:buChar char="–"/>
                  <a:defRPr sz="2000"/>
                </a:lvl4pPr>
                <a:lvl5pPr marL="2057400" indent="-228600" eaLnBrk="0" hangingPunct="0">
                  <a:spcBef>
                    <a:spcPct val="20000"/>
                  </a:spcBef>
                  <a:buFont typeface="Arial" pitchFamily="34" charset="0"/>
                  <a:buChar char="»"/>
                  <a:defRPr sz="2000"/>
                </a:lvl5pPr>
                <a:lvl6pPr marL="2514600" indent="-228600" eaLnBrk="0" fontAlgn="base" hangingPunct="0">
                  <a:spcBef>
                    <a:spcPct val="20000"/>
                  </a:spcBef>
                  <a:spcAft>
                    <a:spcPct val="0"/>
                  </a:spcAft>
                  <a:buFont typeface="Arial" pitchFamily="34" charset="0"/>
                  <a:buChar char="»"/>
                  <a:defRPr sz="2000"/>
                </a:lvl6pPr>
                <a:lvl7pPr marL="2971800" indent="-228600" eaLnBrk="0" fontAlgn="base" hangingPunct="0">
                  <a:spcBef>
                    <a:spcPct val="20000"/>
                  </a:spcBef>
                  <a:spcAft>
                    <a:spcPct val="0"/>
                  </a:spcAft>
                  <a:buFont typeface="Arial" pitchFamily="34" charset="0"/>
                  <a:buChar char="»"/>
                  <a:defRPr sz="2000"/>
                </a:lvl7pPr>
                <a:lvl8pPr marL="3429000" indent="-228600" eaLnBrk="0" fontAlgn="base" hangingPunct="0">
                  <a:spcBef>
                    <a:spcPct val="20000"/>
                  </a:spcBef>
                  <a:spcAft>
                    <a:spcPct val="0"/>
                  </a:spcAft>
                  <a:buFont typeface="Arial" pitchFamily="34" charset="0"/>
                  <a:buChar char="»"/>
                  <a:defRPr sz="2000"/>
                </a:lvl8pPr>
                <a:lvl9pPr marL="3886200" indent="-228600" eaLnBrk="0" fontAlgn="base" hangingPunct="0">
                  <a:spcBef>
                    <a:spcPct val="20000"/>
                  </a:spcBef>
                  <a:spcAft>
                    <a:spcPct val="0"/>
                  </a:spcAft>
                  <a:buFont typeface="Arial" pitchFamily="34" charset="0"/>
                  <a:buChar char="»"/>
                  <a:defRPr sz="2000"/>
                </a:lvl9pPr>
              </a:lstStyle>
              <a:p>
                <a:pPr algn="l" fontAlgn="base">
                  <a:spcBef>
                    <a:spcPct val="0"/>
                  </a:spcBef>
                  <a:spcAft>
                    <a:spcPct val="0"/>
                  </a:spcAft>
                </a:pPr>
                <a:r>
                  <a:rPr lang="it-IT" altLang="en-US" b="1" dirty="0">
                    <a:solidFill>
                      <a:srgbClr val="FFFFFF"/>
                    </a:solidFill>
                    <a:latin typeface="Corbel" panose="020B0503020204020204"/>
                    <a:cs typeface="Arial" pitchFamily="34" charset="0"/>
                  </a:rPr>
                  <a:t>Carbon </a:t>
                </a:r>
                <a:endParaRPr lang="it-IT" altLang="en-US" b="1" dirty="0" smtClean="0">
                  <a:solidFill>
                    <a:srgbClr val="FFFFFF"/>
                  </a:solidFill>
                  <a:latin typeface="Corbel" panose="020B0503020204020204"/>
                  <a:cs typeface="Arial" pitchFamily="34" charset="0"/>
                </a:endParaRPr>
              </a:p>
              <a:p>
                <a:pPr algn="l" fontAlgn="base">
                  <a:spcBef>
                    <a:spcPct val="0"/>
                  </a:spcBef>
                  <a:spcAft>
                    <a:spcPct val="0"/>
                  </a:spcAft>
                </a:pPr>
                <a:r>
                  <a:rPr lang="it-IT" altLang="en-US" b="1" dirty="0" smtClean="0">
                    <a:solidFill>
                      <a:srgbClr val="FFFFFF"/>
                    </a:solidFill>
                    <a:latin typeface="Corbel" panose="020B0503020204020204"/>
                    <a:cs typeface="Arial" pitchFamily="34" charset="0"/>
                  </a:rPr>
                  <a:t>filament</a:t>
                </a:r>
                <a:endParaRPr lang="it-IT" altLang="en-US" b="1" dirty="0">
                  <a:solidFill>
                    <a:srgbClr val="FFFFFF"/>
                  </a:solidFill>
                  <a:latin typeface="Corbel" panose="020B0503020204020204"/>
                  <a:cs typeface="Arial" pitchFamily="34" charset="0"/>
                </a:endParaRPr>
              </a:p>
            </p:txBody>
          </p:sp>
        </p:grpSp>
      </p:grpSp>
      <p:sp>
        <p:nvSpPr>
          <p:cNvPr id="6" name="Text Placeholder 2"/>
          <p:cNvSpPr txBox="1">
            <a:spLocks/>
          </p:cNvSpPr>
          <p:nvPr/>
        </p:nvSpPr>
        <p:spPr>
          <a:xfrm>
            <a:off x="97910" y="633336"/>
            <a:ext cx="8185264" cy="830548"/>
          </a:xfrm>
          <a:prstGeom prst="rect">
            <a:avLst/>
          </a:prstGeom>
          <a:noFill/>
        </p:spPr>
        <p:txBody>
          <a:bodyPr>
            <a:noAutofit/>
          </a:bodyPr>
          <a:lstStyle>
            <a:lvl1pPr marL="0" indent="0" algn="l" defTabSz="914377" rtl="0" eaLnBrk="1" latinLnBrk="0" hangingPunct="1">
              <a:lnSpc>
                <a:spcPct val="90000"/>
              </a:lnSpc>
              <a:spcBef>
                <a:spcPts val="1200"/>
              </a:spcBef>
              <a:spcAft>
                <a:spcPts val="200"/>
              </a:spcAft>
              <a:buClrTx/>
              <a:buFont typeface="Wingdings" pitchFamily="2" charset="2"/>
              <a:buNone/>
              <a:defRPr sz="1600" u="sng" kern="1200">
                <a:solidFill>
                  <a:schemeClr val="tx1"/>
                </a:solidFill>
                <a:latin typeface="+mn-lt"/>
                <a:ea typeface="+mn-ea"/>
                <a:cs typeface="+mn-cs"/>
              </a:defRPr>
            </a:lvl1pPr>
            <a:lvl2pPr marL="228595" indent="0" algn="l" defTabSz="914377" rtl="0" eaLnBrk="1" latinLnBrk="0" hangingPunct="1">
              <a:lnSpc>
                <a:spcPct val="90000"/>
              </a:lnSpc>
              <a:spcBef>
                <a:spcPts val="200"/>
              </a:spcBef>
              <a:spcAft>
                <a:spcPts val="400"/>
              </a:spcAft>
              <a:buClrTx/>
              <a:buFont typeface="Wingdings" pitchFamily="2" charset="2"/>
              <a:buNone/>
              <a:defRPr sz="1600" kern="1200">
                <a:solidFill>
                  <a:schemeClr val="bg1"/>
                </a:solidFill>
                <a:latin typeface="+mn-lt"/>
                <a:ea typeface="+mn-ea"/>
                <a:cs typeface="+mn-cs"/>
              </a:defRPr>
            </a:lvl2pPr>
            <a:lvl3pPr marL="457189" indent="0" algn="l" defTabSz="914377" rtl="0" eaLnBrk="1" latinLnBrk="0" hangingPunct="1">
              <a:lnSpc>
                <a:spcPct val="90000"/>
              </a:lnSpc>
              <a:spcBef>
                <a:spcPts val="200"/>
              </a:spcBef>
              <a:spcAft>
                <a:spcPts val="400"/>
              </a:spcAft>
              <a:buClrTx/>
              <a:buFont typeface="Wingdings" pitchFamily="2" charset="2"/>
              <a:buNone/>
              <a:defRPr sz="1400" kern="1200">
                <a:solidFill>
                  <a:schemeClr val="bg1"/>
                </a:solidFill>
                <a:latin typeface="+mn-lt"/>
                <a:ea typeface="+mn-ea"/>
                <a:cs typeface="+mn-cs"/>
              </a:defRPr>
            </a:lvl3pPr>
            <a:lvl4pPr marL="685783" indent="0" algn="l" defTabSz="914377" rtl="0" eaLnBrk="1" latinLnBrk="0" hangingPunct="1">
              <a:lnSpc>
                <a:spcPct val="90000"/>
              </a:lnSpc>
              <a:spcBef>
                <a:spcPts val="200"/>
              </a:spcBef>
              <a:spcAft>
                <a:spcPts val="400"/>
              </a:spcAft>
              <a:buClrTx/>
              <a:buFont typeface="Wingdings" pitchFamily="2" charset="2"/>
              <a:buNone/>
              <a:defRPr sz="1200" kern="1200">
                <a:solidFill>
                  <a:schemeClr val="bg1"/>
                </a:solidFill>
                <a:latin typeface="+mn-lt"/>
                <a:ea typeface="+mn-ea"/>
                <a:cs typeface="+mn-cs"/>
              </a:defRPr>
            </a:lvl4pPr>
            <a:lvl5pPr marL="914378" indent="0" algn="l" defTabSz="914377" rtl="0" eaLnBrk="1" latinLnBrk="0" hangingPunct="1">
              <a:lnSpc>
                <a:spcPct val="90000"/>
              </a:lnSpc>
              <a:spcBef>
                <a:spcPts val="200"/>
              </a:spcBef>
              <a:spcAft>
                <a:spcPts val="400"/>
              </a:spcAft>
              <a:buClrTx/>
              <a:buFont typeface="Wingdings" pitchFamily="2" charset="2"/>
              <a:buNone/>
              <a:defRPr sz="1100" kern="1200">
                <a:solidFill>
                  <a:schemeClr val="bg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nSpc>
                <a:spcPct val="100000"/>
              </a:lnSpc>
              <a:spcBef>
                <a:spcPts val="0"/>
              </a:spcBef>
              <a:spcAft>
                <a:spcPts val="0"/>
              </a:spcAft>
            </a:pPr>
            <a:r>
              <a:rPr lang="en-GB" sz="1800" i="1" u="none" dirty="0">
                <a:solidFill>
                  <a:schemeClr val="accent1">
                    <a:lumMod val="75000"/>
                  </a:schemeClr>
                </a:solidFill>
                <a:latin typeface="Corbel" panose="020B0503020204020204"/>
              </a:rPr>
              <a:t>U</a:t>
            </a:r>
            <a:r>
              <a:rPr lang="en-GB" sz="1800" i="1" u="none" dirty="0" smtClean="0">
                <a:solidFill>
                  <a:schemeClr val="accent1">
                    <a:lumMod val="75000"/>
                  </a:schemeClr>
                </a:solidFill>
                <a:latin typeface="Corbel" panose="020B0503020204020204"/>
              </a:rPr>
              <a:t>se of Composite material in HEP mainly address requirements on</a:t>
            </a:r>
          </a:p>
          <a:p>
            <a:pPr>
              <a:lnSpc>
                <a:spcPct val="100000"/>
              </a:lnSpc>
              <a:spcBef>
                <a:spcPts val="0"/>
              </a:spcBef>
              <a:spcAft>
                <a:spcPts val="0"/>
              </a:spcAft>
            </a:pPr>
            <a:r>
              <a:rPr lang="en-GB" sz="2000" i="1" u="none" dirty="0" smtClean="0">
                <a:solidFill>
                  <a:srgbClr val="94866B"/>
                </a:solidFill>
                <a:latin typeface="Corbel" panose="020B0503020204020204"/>
              </a:rPr>
              <a:t>… </a:t>
            </a:r>
            <a:r>
              <a:rPr lang="en-GB" sz="2000" b="1" i="1" u="none" dirty="0" smtClean="0">
                <a:solidFill>
                  <a:srgbClr val="94866B"/>
                </a:solidFill>
                <a:latin typeface="Corbel" panose="020B0503020204020204"/>
              </a:rPr>
              <a:t>stiffness</a:t>
            </a:r>
            <a:r>
              <a:rPr lang="en-GB" sz="2000" i="1" u="none" dirty="0" smtClean="0">
                <a:solidFill>
                  <a:srgbClr val="94866B"/>
                </a:solidFill>
                <a:latin typeface="Corbel" panose="020B0503020204020204"/>
              </a:rPr>
              <a:t>…</a:t>
            </a:r>
            <a:endParaRPr lang="en-GB" sz="2000" i="1" u="none" dirty="0">
              <a:solidFill>
                <a:srgbClr val="94866B"/>
              </a:solidFill>
              <a:latin typeface="Corbel" panose="020B0503020204020204"/>
            </a:endParaRPr>
          </a:p>
        </p:txBody>
      </p:sp>
      <p:pic>
        <p:nvPicPr>
          <p:cNvPr id="9" name="Picture 6"/>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346" r="6614" b="-1"/>
          <a:stretch/>
        </p:blipFill>
        <p:spPr bwMode="auto">
          <a:xfrm flipH="1">
            <a:off x="448518" y="4278216"/>
            <a:ext cx="1453986" cy="1159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274952" y="3274824"/>
            <a:ext cx="2845651" cy="400110"/>
          </a:xfrm>
          <a:prstGeom prst="rect">
            <a:avLst/>
          </a:prstGeom>
        </p:spPr>
        <p:txBody>
          <a:bodyPr wrap="none">
            <a:spAutoFit/>
          </a:bodyPr>
          <a:lstStyle/>
          <a:p>
            <a:pPr defTabSz="457200"/>
            <a:r>
              <a:rPr lang="en-GB" sz="2000" i="1" dirty="0" smtClean="0">
                <a:solidFill>
                  <a:srgbClr val="8C866B"/>
                </a:solidFill>
                <a:latin typeface="Corbel" panose="020B0503020204020204"/>
              </a:rPr>
              <a:t>… </a:t>
            </a:r>
            <a:r>
              <a:rPr lang="en-GB" sz="2000" b="1" i="1" dirty="0">
                <a:solidFill>
                  <a:srgbClr val="8C866B"/>
                </a:solidFill>
                <a:latin typeface="Corbel" panose="020B0503020204020204"/>
              </a:rPr>
              <a:t>thermal </a:t>
            </a:r>
            <a:r>
              <a:rPr lang="en-GB" sz="2000" b="1" i="1" dirty="0" smtClean="0">
                <a:solidFill>
                  <a:srgbClr val="8C866B"/>
                </a:solidFill>
                <a:latin typeface="Corbel" panose="020B0503020204020204"/>
              </a:rPr>
              <a:t>management</a:t>
            </a:r>
            <a:endParaRPr lang="en-GB" sz="2000" b="1" dirty="0">
              <a:solidFill>
                <a:srgbClr val="8C866B"/>
              </a:solidFill>
              <a:latin typeface="Corbel" panose="020B0503020204020204"/>
            </a:endParaRPr>
          </a:p>
        </p:txBody>
      </p:sp>
      <p:sp>
        <p:nvSpPr>
          <p:cNvPr id="15" name="Rectangle 14"/>
          <p:cNvSpPr/>
          <p:nvPr/>
        </p:nvSpPr>
        <p:spPr>
          <a:xfrm>
            <a:off x="421997" y="3738402"/>
            <a:ext cx="4335277" cy="523220"/>
          </a:xfrm>
          <a:prstGeom prst="rect">
            <a:avLst/>
          </a:prstGeom>
          <a:solidFill>
            <a:srgbClr val="FFFFFF">
              <a:alpha val="69804"/>
            </a:srgbClr>
          </a:solidFill>
        </p:spPr>
        <p:txBody>
          <a:bodyPr wrap="square">
            <a:spAutoFit/>
          </a:bodyPr>
          <a:lstStyle/>
          <a:p>
            <a:pPr defTabSz="457200"/>
            <a:r>
              <a:rPr lang="en-GB" sz="1600" b="1" i="1" dirty="0" smtClean="0">
                <a:solidFill>
                  <a:srgbClr val="FF0000"/>
                </a:solidFill>
                <a:latin typeface="Corbel" panose="020B0503020204020204"/>
              </a:rPr>
              <a:t>Thermal Pyrolytic Graphite: </a:t>
            </a:r>
            <a:r>
              <a:rPr lang="en-US" sz="1200" i="1" dirty="0" smtClean="0">
                <a:solidFill>
                  <a:srgbClr val="000000"/>
                </a:solidFill>
                <a:latin typeface="Corbel" panose="020B0503020204020204"/>
              </a:rPr>
              <a:t>Thermal </a:t>
            </a:r>
            <a:r>
              <a:rPr lang="en-US" sz="1200" i="1" dirty="0">
                <a:solidFill>
                  <a:srgbClr val="000000"/>
                </a:solidFill>
                <a:latin typeface="Corbel" panose="020B0503020204020204"/>
              </a:rPr>
              <a:t>management material with very high thermal conductivity and </a:t>
            </a:r>
            <a:r>
              <a:rPr lang="en-US" sz="1200" i="1" dirty="0" smtClean="0">
                <a:solidFill>
                  <a:srgbClr val="000000"/>
                </a:solidFill>
                <a:latin typeface="Corbel" panose="020B0503020204020204"/>
              </a:rPr>
              <a:t>flexibility</a:t>
            </a:r>
            <a:endParaRPr lang="en-GB" sz="1600" b="1" i="1" dirty="0">
              <a:solidFill>
                <a:srgbClr val="000000"/>
              </a:solidFill>
              <a:latin typeface="Corbel" panose="020B0503020204020204"/>
            </a:endParaRPr>
          </a:p>
        </p:txBody>
      </p:sp>
      <p:pic>
        <p:nvPicPr>
          <p:cNvPr id="20" name="Picture 19"/>
          <p:cNvPicPr>
            <a:picLocks noChangeAspect="1"/>
          </p:cNvPicPr>
          <p:nvPr/>
        </p:nvPicPr>
        <p:blipFill>
          <a:blip r:embed="rId5"/>
          <a:stretch>
            <a:fillRect/>
          </a:stretch>
        </p:blipFill>
        <p:spPr>
          <a:xfrm>
            <a:off x="1782488" y="4929195"/>
            <a:ext cx="1100662" cy="262570"/>
          </a:xfrm>
          <a:prstGeom prst="rect">
            <a:avLst/>
          </a:prstGeom>
        </p:spPr>
      </p:pic>
      <p:graphicFrame>
        <p:nvGraphicFramePr>
          <p:cNvPr id="21" name="Tabella 14"/>
          <p:cNvGraphicFramePr>
            <a:graphicFrameLocks noGrp="1"/>
          </p:cNvGraphicFramePr>
          <p:nvPr>
            <p:extLst>
              <p:ext uri="{D42A27DB-BD31-4B8C-83A1-F6EECF244321}">
                <p14:modId xmlns:p14="http://schemas.microsoft.com/office/powerpoint/2010/main" val="278636790"/>
              </p:ext>
            </p:extLst>
          </p:nvPr>
        </p:nvGraphicFramePr>
        <p:xfrm>
          <a:off x="195000" y="1914238"/>
          <a:ext cx="1502336" cy="502920"/>
        </p:xfrm>
        <a:graphic>
          <a:graphicData uri="http://schemas.openxmlformats.org/drawingml/2006/table">
            <a:tbl>
              <a:tblPr firstRow="1" bandRow="1">
                <a:effectLst/>
              </a:tblPr>
              <a:tblGrid>
                <a:gridCol w="417703">
                  <a:extLst>
                    <a:ext uri="{9D8B030D-6E8A-4147-A177-3AD203B41FA5}">
                      <a16:colId xmlns:a16="http://schemas.microsoft.com/office/drawing/2014/main" val="20000"/>
                    </a:ext>
                  </a:extLst>
                </a:gridCol>
                <a:gridCol w="382778">
                  <a:extLst>
                    <a:ext uri="{9D8B030D-6E8A-4147-A177-3AD203B41FA5}">
                      <a16:colId xmlns:a16="http://schemas.microsoft.com/office/drawing/2014/main" val="20001"/>
                    </a:ext>
                  </a:extLst>
                </a:gridCol>
                <a:gridCol w="701855">
                  <a:extLst>
                    <a:ext uri="{9D8B030D-6E8A-4147-A177-3AD203B41FA5}">
                      <a16:colId xmlns:a16="http://schemas.microsoft.com/office/drawing/2014/main" val="20002"/>
                    </a:ext>
                  </a:extLst>
                </a:gridCol>
              </a:tblGrid>
              <a:tr h="0">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chemeClr val="tx1"/>
                          </a:solidFill>
                          <a:latin typeface="+mj-lt"/>
                        </a:rPr>
                        <a:t>E</a:t>
                      </a:r>
                    </a:p>
                    <a:p>
                      <a:pPr algn="ctr"/>
                      <a:r>
                        <a:rPr lang="it-IT" sz="1100" dirty="0" smtClean="0">
                          <a:solidFill>
                            <a:schemeClr val="tx1"/>
                          </a:solidFill>
                          <a:latin typeface="+mj-lt"/>
                        </a:rPr>
                        <a:t> [</a:t>
                      </a:r>
                      <a:r>
                        <a:rPr lang="it-IT" sz="1100" dirty="0" err="1" smtClean="0">
                          <a:solidFill>
                            <a:schemeClr val="tx1"/>
                          </a:solidFill>
                          <a:latin typeface="+mj-lt"/>
                        </a:rPr>
                        <a:t>GPa</a:t>
                      </a:r>
                      <a:r>
                        <a:rPr lang="it-IT" sz="1100" dirty="0" smtClean="0">
                          <a:solidFill>
                            <a:schemeClr val="tx1"/>
                          </a:solidFill>
                          <a:latin typeface="+mj-lt"/>
                        </a:rPr>
                        <a:t>]</a:t>
                      </a:r>
                      <a:endParaRPr lang="en-US" sz="1100" dirty="0">
                        <a:solidFill>
                          <a:schemeClr val="tx1"/>
                        </a:solidFill>
                        <a:latin typeface="+mj-lt"/>
                      </a:endParaRPr>
                    </a:p>
                  </a:txBody>
                  <a:tcPr marL="0" marR="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err="1" smtClean="0">
                          <a:solidFill>
                            <a:schemeClr val="tx1"/>
                          </a:solidFill>
                          <a:latin typeface="+mj-lt"/>
                        </a:rPr>
                        <a:t>X</a:t>
                      </a:r>
                      <a:r>
                        <a:rPr lang="it-IT" sz="1100" baseline="-25000" dirty="0" err="1" smtClean="0">
                          <a:solidFill>
                            <a:schemeClr val="tx1"/>
                          </a:solidFill>
                          <a:latin typeface="+mj-lt"/>
                        </a:rPr>
                        <a:t>t</a:t>
                      </a:r>
                      <a:r>
                        <a:rPr lang="it-IT" sz="1100" dirty="0" smtClean="0">
                          <a:solidFill>
                            <a:schemeClr val="tx1"/>
                          </a:solidFill>
                          <a:latin typeface="+mj-lt"/>
                        </a:rPr>
                        <a:t> </a:t>
                      </a:r>
                    </a:p>
                    <a:p>
                      <a:pPr algn="ctr"/>
                      <a:r>
                        <a:rPr lang="it-IT" sz="1100" dirty="0" smtClean="0">
                          <a:solidFill>
                            <a:schemeClr val="tx1"/>
                          </a:solidFill>
                          <a:latin typeface="+mj-lt"/>
                        </a:rPr>
                        <a:t>[</a:t>
                      </a:r>
                      <a:r>
                        <a:rPr lang="it-IT" sz="1100" dirty="0" err="1" smtClean="0">
                          <a:solidFill>
                            <a:schemeClr val="tx1"/>
                          </a:solidFill>
                          <a:latin typeface="+mj-lt"/>
                        </a:rPr>
                        <a:t>GPa</a:t>
                      </a:r>
                      <a:r>
                        <a:rPr lang="it-IT" sz="1100" dirty="0" smtClean="0">
                          <a:solidFill>
                            <a:schemeClr val="tx1"/>
                          </a:solidFill>
                          <a:latin typeface="+mj-lt"/>
                        </a:rPr>
                        <a:t>]</a:t>
                      </a:r>
                      <a:endParaRPr lang="en-US" sz="1100" dirty="0">
                        <a:solidFill>
                          <a:schemeClr val="tx1"/>
                        </a:solidFill>
                        <a:latin typeface="+mj-lt"/>
                      </a:endParaRPr>
                    </a:p>
                  </a:txBody>
                  <a:tcPr marL="0" marR="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it-IT" sz="1100" b="1" kern="1200" dirty="0" smtClean="0">
                          <a:solidFill>
                            <a:schemeClr val="tx1"/>
                          </a:solidFill>
                          <a:latin typeface="+mj-lt"/>
                          <a:ea typeface="+mn-ea"/>
                          <a:cs typeface="+mn-cs"/>
                        </a:rPr>
                        <a:t>HT</a:t>
                      </a:r>
                      <a:r>
                        <a:rPr lang="it-IT" sz="1100" b="1" kern="1200" baseline="0" dirty="0" smtClean="0">
                          <a:solidFill>
                            <a:schemeClr val="tx1"/>
                          </a:solidFill>
                          <a:latin typeface="+mj-lt"/>
                          <a:ea typeface="+mn-ea"/>
                          <a:cs typeface="+mn-cs"/>
                        </a:rPr>
                        <a:t> fiber</a:t>
                      </a:r>
                      <a:endParaRPr lang="en-US" sz="1100" b="1" kern="1200" dirty="0" smtClean="0">
                        <a:solidFill>
                          <a:schemeClr val="tx1"/>
                        </a:solidFill>
                        <a:latin typeface="+mj-lt"/>
                        <a:ea typeface="+mn-ea"/>
                        <a:cs typeface="+mn-cs"/>
                      </a:endParaRPr>
                    </a:p>
                  </a:txBody>
                  <a:tcPr marL="0" marR="0" marT="0" marB="0"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chemeClr val="tx1"/>
                          </a:solidFill>
                          <a:latin typeface="+mj-lt"/>
                        </a:rPr>
                        <a:t>240</a:t>
                      </a:r>
                      <a:endParaRPr lang="en-US" sz="1100" dirty="0">
                        <a:solidFill>
                          <a:schemeClr val="tx1"/>
                        </a:solidFill>
                        <a:latin typeface="+mj-lt"/>
                      </a:endParaRPr>
                    </a:p>
                  </a:txBody>
                  <a:tcPr marL="0" marR="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chemeClr val="tx1"/>
                          </a:solidFill>
                          <a:latin typeface="+mj-lt"/>
                        </a:rPr>
                        <a:t>4,4</a:t>
                      </a:r>
                      <a:endParaRPr lang="en-US" sz="1100" dirty="0">
                        <a:solidFill>
                          <a:schemeClr val="tx1"/>
                        </a:solidFill>
                        <a:latin typeface="+mj-lt"/>
                      </a:endParaRPr>
                    </a:p>
                  </a:txBody>
                  <a:tcPr marL="0" marR="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endParaRPr lang="en-US" sz="1100" baseline="30000" dirty="0">
                        <a:solidFill>
                          <a:schemeClr val="tx1"/>
                        </a:solidFill>
                        <a:latin typeface="+mj-lt"/>
                      </a:endParaRPr>
                    </a:p>
                  </a:txBody>
                  <a:tcPr marL="0" marR="0" marT="0" marB="0"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2" name="Rectangle 21"/>
          <p:cNvSpPr/>
          <p:nvPr/>
        </p:nvSpPr>
        <p:spPr>
          <a:xfrm>
            <a:off x="97910" y="1354003"/>
            <a:ext cx="4682579" cy="523220"/>
          </a:xfrm>
          <a:prstGeom prst="rect">
            <a:avLst/>
          </a:prstGeom>
        </p:spPr>
        <p:txBody>
          <a:bodyPr wrap="square">
            <a:spAutoFit/>
          </a:bodyPr>
          <a:lstStyle/>
          <a:p>
            <a:pPr defTabSz="457200"/>
            <a:r>
              <a:rPr lang="en-US" sz="1600" b="1" i="1" dirty="0">
                <a:solidFill>
                  <a:srgbClr val="FF0000"/>
                </a:solidFill>
                <a:latin typeface="Corbel" panose="020B0503020204020204"/>
              </a:rPr>
              <a:t>Carbon </a:t>
            </a:r>
            <a:r>
              <a:rPr lang="en-US" sz="1600" b="1" i="1" dirty="0" smtClean="0">
                <a:solidFill>
                  <a:srgbClr val="FF0000"/>
                </a:solidFill>
                <a:latin typeface="Corbel" panose="020B0503020204020204"/>
              </a:rPr>
              <a:t>Fleece: </a:t>
            </a:r>
            <a:r>
              <a:rPr lang="en-US" sz="1200" i="1" dirty="0" smtClean="0">
                <a:solidFill>
                  <a:srgbClr val="000000"/>
                </a:solidFill>
                <a:latin typeface="Corbel" panose="020B0503020204020204"/>
              </a:rPr>
              <a:t>continuous-strand </a:t>
            </a:r>
            <a:r>
              <a:rPr lang="en-US" sz="1200" i="1" dirty="0">
                <a:solidFill>
                  <a:srgbClr val="000000"/>
                </a:solidFill>
                <a:latin typeface="Corbel" panose="020B0503020204020204"/>
              </a:rPr>
              <a:t>mat </a:t>
            </a:r>
            <a:r>
              <a:rPr lang="en-US" sz="1200" i="1" dirty="0" smtClean="0">
                <a:solidFill>
                  <a:srgbClr val="000000"/>
                </a:solidFill>
                <a:latin typeface="Corbel" panose="020B0503020204020204"/>
              </a:rPr>
              <a:t>finished with </a:t>
            </a:r>
            <a:r>
              <a:rPr lang="en-US" sz="1200" i="1" dirty="0">
                <a:solidFill>
                  <a:srgbClr val="000000"/>
                </a:solidFill>
                <a:latin typeface="Corbel" panose="020B0503020204020204"/>
              </a:rPr>
              <a:t>a chemical binder to hold fibers in </a:t>
            </a:r>
            <a:r>
              <a:rPr lang="en-US" sz="1200" i="1" dirty="0" smtClean="0">
                <a:solidFill>
                  <a:srgbClr val="000000"/>
                </a:solidFill>
                <a:latin typeface="Corbel" panose="020B0503020204020204"/>
              </a:rPr>
              <a:t>place. F</a:t>
            </a:r>
            <a:r>
              <a:rPr lang="it-IT" sz="1200" i="1" dirty="0" smtClean="0">
                <a:solidFill>
                  <a:srgbClr val="000000"/>
                </a:solidFill>
                <a:latin typeface="Corbel" panose="020B0503020204020204"/>
              </a:rPr>
              <a:t>ilament </a:t>
            </a:r>
            <a:r>
              <a:rPr lang="it-IT" sz="1200" i="1" dirty="0">
                <a:solidFill>
                  <a:srgbClr val="000000"/>
                </a:solidFill>
                <a:latin typeface="Corbel" panose="020B0503020204020204"/>
              </a:rPr>
              <a:t>diameter= </a:t>
            </a:r>
            <a:r>
              <a:rPr lang="it-IT" sz="1200" i="1" dirty="0" smtClean="0">
                <a:solidFill>
                  <a:srgbClr val="000000"/>
                </a:solidFill>
                <a:latin typeface="Corbel" panose="020B0503020204020204"/>
              </a:rPr>
              <a:t>5µm, th=20 </a:t>
            </a:r>
            <a:r>
              <a:rPr lang="it-IT" sz="1200" i="1" dirty="0">
                <a:solidFill>
                  <a:srgbClr val="000000"/>
                </a:solidFill>
                <a:latin typeface="Corbel" panose="020B0503020204020204"/>
              </a:rPr>
              <a:t>µm, </a:t>
            </a:r>
            <a:r>
              <a:rPr lang="it-IT" sz="1200" i="1" dirty="0" smtClean="0">
                <a:solidFill>
                  <a:srgbClr val="000000"/>
                </a:solidFill>
                <a:latin typeface="Corbel" panose="020B0503020204020204"/>
              </a:rPr>
              <a:t>8g/m2.</a:t>
            </a:r>
            <a:endParaRPr lang="en-GB" sz="1200" i="1" dirty="0">
              <a:solidFill>
                <a:srgbClr val="000000"/>
              </a:solidFill>
              <a:latin typeface="Corbel" panose="020B0503020204020204"/>
            </a:endParaRPr>
          </a:p>
        </p:txBody>
      </p:sp>
      <p:grpSp>
        <p:nvGrpSpPr>
          <p:cNvPr id="23" name="Group 22"/>
          <p:cNvGrpSpPr/>
          <p:nvPr/>
        </p:nvGrpSpPr>
        <p:grpSpPr>
          <a:xfrm>
            <a:off x="1680713" y="1791726"/>
            <a:ext cx="3110300" cy="1002449"/>
            <a:chOff x="1945831" y="2969871"/>
            <a:chExt cx="3568536" cy="1110079"/>
          </a:xfrm>
        </p:grpSpPr>
        <p:pic>
          <p:nvPicPr>
            <p:cNvPr id="24" name="Picture 2"/>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90876" l="0" r="100000">
                          <a14:foregroundMark x1="1932" y1="33212" x2="6023" y2="78832"/>
                          <a14:foregroundMark x1="1932" y1="80292" x2="6250" y2="88321"/>
                          <a14:foregroundMark x1="8750" y1="87591" x2="93977" y2="84672"/>
                          <a14:foregroundMark x1="92159" y1="38321" x2="98409" y2="72628"/>
                          <a14:backgroundMark x1="94659" y1="5109" x2="98750" y2="12044"/>
                        </a14:backgroundRemoval>
                      </a14:imgEffect>
                    </a14:imgLayer>
                  </a14:imgProps>
                </a:ext>
                <a:ext uri="{28A0092B-C50C-407E-A947-70E740481C1C}">
                  <a14:useLocalDpi xmlns:a14="http://schemas.microsoft.com/office/drawing/2010/main" val="0"/>
                </a:ext>
              </a:extLst>
            </a:blip>
            <a:srcRect/>
            <a:stretch>
              <a:fillRect/>
            </a:stretch>
          </p:blipFill>
          <p:spPr bwMode="auto">
            <a:xfrm>
              <a:off x="1945831" y="2969871"/>
              <a:ext cx="3568536" cy="1110079"/>
            </a:xfrm>
            <a:prstGeom prst="rect">
              <a:avLst/>
            </a:prstGeom>
            <a:ln>
              <a:noFill/>
            </a:ln>
            <a:effectLst>
              <a:softEdge rad="112500"/>
            </a:effectLst>
          </p:spPr>
        </p:pic>
        <p:sp>
          <p:nvSpPr>
            <p:cNvPr id="25" name="CasellaDiTesto 26"/>
            <p:cNvSpPr txBox="1">
              <a:spLocks noChangeArrowheads="1"/>
            </p:cNvSpPr>
            <p:nvPr/>
          </p:nvSpPr>
          <p:spPr bwMode="auto">
            <a:xfrm>
              <a:off x="2343019" y="3524910"/>
              <a:ext cx="807584" cy="340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it-IT" altLang="fr-FR" sz="1400" dirty="0">
                  <a:solidFill>
                    <a:srgbClr val="FFFFFF"/>
                  </a:solidFill>
                  <a:latin typeface="Corbel" panose="020B0503020204020204"/>
                  <a:cs typeface="Arial" pitchFamily="34" charset="0"/>
                </a:rPr>
                <a:t>20 µm</a:t>
              </a:r>
              <a:endParaRPr lang="fr-FR" altLang="fr-FR" sz="1400" dirty="0">
                <a:solidFill>
                  <a:srgbClr val="FFFFFF"/>
                </a:solidFill>
                <a:latin typeface="Corbel" panose="020B0503020204020204"/>
                <a:cs typeface="Arial" pitchFamily="34" charset="0"/>
              </a:endParaRPr>
            </a:p>
          </p:txBody>
        </p:sp>
      </p:grpSp>
      <p:graphicFrame>
        <p:nvGraphicFramePr>
          <p:cNvPr id="26" name="Tabella 13"/>
          <p:cNvGraphicFramePr>
            <a:graphicFrameLocks noGrp="1"/>
          </p:cNvGraphicFramePr>
          <p:nvPr>
            <p:extLst>
              <p:ext uri="{D42A27DB-BD31-4B8C-83A1-F6EECF244321}">
                <p14:modId xmlns:p14="http://schemas.microsoft.com/office/powerpoint/2010/main" val="1381249738"/>
              </p:ext>
            </p:extLst>
          </p:nvPr>
        </p:nvGraphicFramePr>
        <p:xfrm>
          <a:off x="651321" y="6010978"/>
          <a:ext cx="5123916" cy="742560"/>
        </p:xfrm>
        <a:graphic>
          <a:graphicData uri="http://schemas.openxmlformats.org/drawingml/2006/table">
            <a:tbl>
              <a:tblPr firstRow="1" bandRow="1">
                <a:effectLst/>
              </a:tblPr>
              <a:tblGrid>
                <a:gridCol w="1313879">
                  <a:extLst>
                    <a:ext uri="{9D8B030D-6E8A-4147-A177-3AD203B41FA5}">
                      <a16:colId xmlns:a16="http://schemas.microsoft.com/office/drawing/2014/main" val="20000"/>
                    </a:ext>
                  </a:extLst>
                </a:gridCol>
                <a:gridCol w="679450">
                  <a:extLst>
                    <a:ext uri="{9D8B030D-6E8A-4147-A177-3AD203B41FA5}">
                      <a16:colId xmlns:a16="http://schemas.microsoft.com/office/drawing/2014/main" val="20001"/>
                    </a:ext>
                  </a:extLst>
                </a:gridCol>
                <a:gridCol w="425831">
                  <a:extLst>
                    <a:ext uri="{9D8B030D-6E8A-4147-A177-3AD203B41FA5}">
                      <a16:colId xmlns:a16="http://schemas.microsoft.com/office/drawing/2014/main" val="20002"/>
                    </a:ext>
                  </a:extLst>
                </a:gridCol>
                <a:gridCol w="600075">
                  <a:extLst>
                    <a:ext uri="{9D8B030D-6E8A-4147-A177-3AD203B41FA5}">
                      <a16:colId xmlns:a16="http://schemas.microsoft.com/office/drawing/2014/main" val="20003"/>
                    </a:ext>
                  </a:extLst>
                </a:gridCol>
                <a:gridCol w="425831">
                  <a:extLst>
                    <a:ext uri="{9D8B030D-6E8A-4147-A177-3AD203B41FA5}">
                      <a16:colId xmlns:a16="http://schemas.microsoft.com/office/drawing/2014/main" val="20004"/>
                    </a:ext>
                  </a:extLst>
                </a:gridCol>
                <a:gridCol w="422275">
                  <a:extLst>
                    <a:ext uri="{9D8B030D-6E8A-4147-A177-3AD203B41FA5}">
                      <a16:colId xmlns:a16="http://schemas.microsoft.com/office/drawing/2014/main" val="20005"/>
                    </a:ext>
                  </a:extLst>
                </a:gridCol>
                <a:gridCol w="536575">
                  <a:extLst>
                    <a:ext uri="{9D8B030D-6E8A-4147-A177-3AD203B41FA5}">
                      <a16:colId xmlns:a16="http://schemas.microsoft.com/office/drawing/2014/main" val="20006"/>
                    </a:ext>
                  </a:extLst>
                </a:gridCol>
                <a:gridCol w="720000">
                  <a:extLst>
                    <a:ext uri="{9D8B030D-6E8A-4147-A177-3AD203B41FA5}">
                      <a16:colId xmlns:a16="http://schemas.microsoft.com/office/drawing/2014/main" val="20007"/>
                    </a:ext>
                  </a:extLst>
                </a:gridCol>
              </a:tblGrid>
              <a:tr h="36000">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endParaRPr lang="en-US" sz="1100" dirty="0">
                        <a:solidFill>
                          <a:srgbClr val="000000"/>
                        </a:solidFill>
                        <a:latin typeface="+mj-lt"/>
                      </a:endParaRPr>
                    </a:p>
                  </a:txBody>
                  <a:tcPr marL="0" marR="0" marT="0" marB="0">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Filaments</a:t>
                      </a:r>
                    </a:p>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solidFill>
                            <a:srgbClr val="000000"/>
                          </a:solidFill>
                          <a:latin typeface="+mj-lt"/>
                        </a:rPr>
                        <a:t>[K=1000]</a:t>
                      </a:r>
                      <a:endParaRPr lang="en-US" sz="1100" dirty="0" smtClean="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E1</a:t>
                      </a:r>
                    </a:p>
                    <a:p>
                      <a:pPr algn="ctr"/>
                      <a:r>
                        <a:rPr lang="it-IT" sz="1100" dirty="0" smtClean="0">
                          <a:solidFill>
                            <a:srgbClr val="000000"/>
                          </a:solidFill>
                          <a:latin typeface="+mj-lt"/>
                        </a:rPr>
                        <a:t> [</a:t>
                      </a:r>
                      <a:r>
                        <a:rPr lang="it-IT" sz="1100" dirty="0" err="1" smtClean="0">
                          <a:solidFill>
                            <a:srgbClr val="000000"/>
                          </a:solidFill>
                          <a:latin typeface="+mj-lt"/>
                        </a:rPr>
                        <a:t>GPa</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err="1" smtClean="0">
                          <a:solidFill>
                            <a:srgbClr val="000000"/>
                          </a:solidFill>
                          <a:latin typeface="+mj-lt"/>
                        </a:rPr>
                        <a:t>X</a:t>
                      </a:r>
                      <a:r>
                        <a:rPr lang="it-IT" sz="1100" baseline="-25000" dirty="0" err="1" smtClean="0">
                          <a:solidFill>
                            <a:srgbClr val="000000"/>
                          </a:solidFill>
                          <a:latin typeface="+mj-lt"/>
                        </a:rPr>
                        <a:t>t</a:t>
                      </a:r>
                      <a:r>
                        <a:rPr lang="it-IT" sz="1100" dirty="0" smtClean="0">
                          <a:solidFill>
                            <a:srgbClr val="000000"/>
                          </a:solidFill>
                          <a:latin typeface="+mj-lt"/>
                        </a:rPr>
                        <a:t> /</a:t>
                      </a:r>
                      <a:r>
                        <a:rPr lang="it-IT" sz="1100" dirty="0" err="1" smtClean="0">
                          <a:solidFill>
                            <a:srgbClr val="000000"/>
                          </a:solidFill>
                          <a:latin typeface="+mj-lt"/>
                        </a:rPr>
                        <a:t>X</a:t>
                      </a:r>
                      <a:r>
                        <a:rPr lang="it-IT" sz="1100" b="1" kern="1200" baseline="-25000" dirty="0" err="1" smtClean="0">
                          <a:solidFill>
                            <a:srgbClr val="000000"/>
                          </a:solidFill>
                          <a:latin typeface="+mj-lt"/>
                          <a:ea typeface="+mn-ea"/>
                          <a:cs typeface="+mn-cs"/>
                        </a:rPr>
                        <a:t>c</a:t>
                      </a:r>
                      <a:endParaRPr lang="it-IT" sz="1100" b="1" kern="1200" baseline="-25000" dirty="0" smtClean="0">
                        <a:solidFill>
                          <a:srgbClr val="000000"/>
                        </a:solidFill>
                        <a:latin typeface="+mj-lt"/>
                        <a:ea typeface="+mn-ea"/>
                        <a:cs typeface="+mn-cs"/>
                      </a:endParaRPr>
                    </a:p>
                    <a:p>
                      <a:pPr algn="ctr"/>
                      <a:r>
                        <a:rPr lang="it-IT" sz="1100" dirty="0" smtClean="0">
                          <a:solidFill>
                            <a:srgbClr val="000000"/>
                          </a:solidFill>
                          <a:latin typeface="+mj-lt"/>
                        </a:rPr>
                        <a:t>[</a:t>
                      </a:r>
                      <a:r>
                        <a:rPr lang="it-IT" sz="1100" dirty="0" err="1" smtClean="0">
                          <a:solidFill>
                            <a:srgbClr val="000000"/>
                          </a:solidFill>
                          <a:latin typeface="+mj-lt"/>
                        </a:rPr>
                        <a:t>MPa</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E2</a:t>
                      </a:r>
                    </a:p>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solidFill>
                            <a:srgbClr val="000000"/>
                          </a:solidFill>
                          <a:latin typeface="+mj-lt"/>
                        </a:rPr>
                        <a:t> [</a:t>
                      </a:r>
                      <a:r>
                        <a:rPr lang="it-IT" sz="1100" dirty="0" err="1" smtClean="0">
                          <a:solidFill>
                            <a:srgbClr val="000000"/>
                          </a:solidFill>
                          <a:latin typeface="+mj-lt"/>
                        </a:rPr>
                        <a:t>GPa</a:t>
                      </a:r>
                      <a:r>
                        <a:rPr lang="it-IT" sz="1100" dirty="0" smtClean="0">
                          <a:solidFill>
                            <a:srgbClr val="000000"/>
                          </a:solidFill>
                          <a:latin typeface="+mj-lt"/>
                        </a:rPr>
                        <a:t>]</a:t>
                      </a:r>
                      <a:endParaRPr lang="en-US" sz="1100" dirty="0" smtClean="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baseline="0" dirty="0" err="1" smtClean="0">
                          <a:solidFill>
                            <a:srgbClr val="000000"/>
                          </a:solidFill>
                          <a:latin typeface="+mj-lt"/>
                        </a:rPr>
                        <a:t>Y</a:t>
                      </a:r>
                      <a:r>
                        <a:rPr lang="it-IT" sz="1100" baseline="-25000" dirty="0" err="1" smtClean="0">
                          <a:solidFill>
                            <a:srgbClr val="000000"/>
                          </a:solidFill>
                          <a:latin typeface="+mj-lt"/>
                        </a:rPr>
                        <a:t>t</a:t>
                      </a:r>
                      <a:r>
                        <a:rPr lang="it-IT" sz="1100" dirty="0" smtClean="0">
                          <a:solidFill>
                            <a:srgbClr val="000000"/>
                          </a:solidFill>
                          <a:latin typeface="+mj-lt"/>
                        </a:rPr>
                        <a:t> </a:t>
                      </a:r>
                    </a:p>
                    <a:p>
                      <a:pPr algn="ctr"/>
                      <a:r>
                        <a:rPr lang="it-IT" sz="1100" dirty="0" smtClean="0">
                          <a:solidFill>
                            <a:srgbClr val="000000"/>
                          </a:solidFill>
                          <a:latin typeface="+mj-lt"/>
                        </a:rPr>
                        <a:t>[</a:t>
                      </a:r>
                      <a:r>
                        <a:rPr lang="it-IT" sz="1100" dirty="0" err="1" smtClean="0">
                          <a:solidFill>
                            <a:srgbClr val="000000"/>
                          </a:solidFill>
                          <a:latin typeface="+mj-lt"/>
                        </a:rPr>
                        <a:t>MPa</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K </a:t>
                      </a:r>
                    </a:p>
                    <a:p>
                      <a:pPr algn="ctr"/>
                      <a:r>
                        <a:rPr lang="it-IT" sz="1100" dirty="0" smtClean="0">
                          <a:solidFill>
                            <a:srgbClr val="000000"/>
                          </a:solidFill>
                          <a:latin typeface="+mj-lt"/>
                        </a:rPr>
                        <a:t>[W/</a:t>
                      </a:r>
                      <a:r>
                        <a:rPr lang="it-IT" sz="1100" dirty="0" err="1" smtClean="0">
                          <a:solidFill>
                            <a:srgbClr val="000000"/>
                          </a:solidFill>
                          <a:latin typeface="+mj-lt"/>
                        </a:rPr>
                        <a:t>mK</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CTE</a:t>
                      </a:r>
                    </a:p>
                    <a:p>
                      <a:pPr algn="ctr"/>
                      <a:r>
                        <a:rPr lang="it-IT" sz="1100" dirty="0" smtClean="0">
                          <a:solidFill>
                            <a:srgbClr val="000000"/>
                          </a:solidFill>
                          <a:latin typeface="+mj-lt"/>
                        </a:rPr>
                        <a:t>[10</a:t>
                      </a:r>
                      <a:r>
                        <a:rPr lang="it-IT" sz="1100" baseline="30000" dirty="0" smtClean="0">
                          <a:solidFill>
                            <a:srgbClr val="000000"/>
                          </a:solidFill>
                          <a:latin typeface="+mj-lt"/>
                        </a:rPr>
                        <a:t>-6</a:t>
                      </a:r>
                      <a:r>
                        <a:rPr lang="it-IT" sz="1100" dirty="0" smtClean="0">
                          <a:solidFill>
                            <a:srgbClr val="000000"/>
                          </a:solidFill>
                          <a:latin typeface="+mj-lt"/>
                        </a:rPr>
                        <a:t>K</a:t>
                      </a:r>
                      <a:r>
                        <a:rPr lang="it-IT" sz="1100" baseline="30000" dirty="0" smtClean="0">
                          <a:solidFill>
                            <a:srgbClr val="000000"/>
                          </a:solidFill>
                          <a:latin typeface="+mj-lt"/>
                        </a:rPr>
                        <a:t>-1</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r>
                        <a:rPr lang="it-IT" sz="1100" b="1" dirty="0" smtClean="0">
                          <a:solidFill>
                            <a:srgbClr val="000000"/>
                          </a:solidFill>
                          <a:latin typeface="+mj-lt"/>
                        </a:rPr>
                        <a:t>K13D2U [0] fibre</a:t>
                      </a:r>
                      <a:endParaRPr lang="en-US" sz="1100" b="1" dirty="0">
                        <a:solidFill>
                          <a:srgbClr val="000000"/>
                        </a:solidFill>
                        <a:latin typeface="+mj-lt"/>
                      </a:endParaRPr>
                    </a:p>
                  </a:txBody>
                  <a:tcPr marL="0" marR="0" marT="0" marB="36000">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2K</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b="1" dirty="0" smtClean="0">
                          <a:solidFill>
                            <a:srgbClr val="FF0000"/>
                          </a:solidFill>
                          <a:latin typeface="+mj-lt"/>
                        </a:rPr>
                        <a:t>935</a:t>
                      </a:r>
                      <a:endParaRPr lang="en-US" sz="1100" b="1" dirty="0">
                        <a:solidFill>
                          <a:srgbClr val="FF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3688</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b="1" dirty="0" smtClean="0">
                          <a:solidFill>
                            <a:srgbClr val="FF0000"/>
                          </a:solidFill>
                          <a:latin typeface="+mj-lt"/>
                        </a:rPr>
                        <a:t>800</a:t>
                      </a:r>
                      <a:endParaRPr lang="en-US" sz="1100" b="1" dirty="0">
                        <a:solidFill>
                          <a:srgbClr val="FF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solidFill>
                            <a:srgbClr val="000000"/>
                          </a:solidFill>
                          <a:latin typeface="+mj-lt"/>
                        </a:rPr>
                        <a:t>-1,1</a:t>
                      </a:r>
                      <a:endParaRPr lang="en-US" sz="1100" baseline="30000" dirty="0" smtClean="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8000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r>
                        <a:rPr lang="it-IT" sz="1100" b="1" dirty="0" smtClean="0">
                          <a:solidFill>
                            <a:srgbClr val="000000"/>
                          </a:solidFill>
                          <a:latin typeface="+mj-lt"/>
                        </a:rPr>
                        <a:t>K13D2U [0] prepreg</a:t>
                      </a:r>
                      <a:endParaRPr lang="en-US" sz="1100" b="1" dirty="0">
                        <a:solidFill>
                          <a:srgbClr val="000000"/>
                        </a:solidFill>
                        <a:latin typeface="+mj-lt"/>
                      </a:endParaRPr>
                    </a:p>
                  </a:txBody>
                  <a:tcPr marL="0" marR="0" marT="0" marB="36000">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2K</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563</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1800/340</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6</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25</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en-US" sz="1100" dirty="0" smtClean="0">
                          <a:solidFill>
                            <a:srgbClr val="000000"/>
                          </a:solidFill>
                          <a:latin typeface="+mj-lt"/>
                        </a:rPr>
                        <a:t>~450</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solidFill>
                            <a:srgbClr val="000000"/>
                          </a:solidFill>
                          <a:latin typeface="+mj-lt"/>
                        </a:rPr>
                        <a:t>-1,2    /</a:t>
                      </a:r>
                      <a:r>
                        <a:rPr lang="it-IT" sz="1100" baseline="30000" dirty="0" smtClean="0">
                          <a:solidFill>
                            <a:srgbClr val="000000"/>
                          </a:solidFill>
                          <a:latin typeface="+mj-lt"/>
                        </a:rPr>
                        <a:t> </a:t>
                      </a:r>
                      <a:r>
                        <a:rPr lang="it-IT" sz="1100" baseline="0" dirty="0" smtClean="0">
                          <a:solidFill>
                            <a:srgbClr val="000000"/>
                          </a:solidFill>
                          <a:latin typeface="+mj-lt"/>
                        </a:rPr>
                        <a:t>    61</a:t>
                      </a:r>
                      <a:endParaRPr lang="en-US" sz="1100" baseline="30000" dirty="0" smtClean="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27" name="Rectangle 26"/>
          <p:cNvSpPr/>
          <p:nvPr/>
        </p:nvSpPr>
        <p:spPr>
          <a:xfrm>
            <a:off x="487017" y="5427955"/>
            <a:ext cx="5306580" cy="523220"/>
          </a:xfrm>
          <a:prstGeom prst="rect">
            <a:avLst/>
          </a:prstGeom>
        </p:spPr>
        <p:txBody>
          <a:bodyPr wrap="square">
            <a:spAutoFit/>
          </a:bodyPr>
          <a:lstStyle/>
          <a:p>
            <a:pPr defTabSz="457200"/>
            <a:r>
              <a:rPr lang="en-GB" sz="1600" b="1" i="1" dirty="0" smtClean="0">
                <a:solidFill>
                  <a:srgbClr val="FF0000"/>
                </a:solidFill>
                <a:latin typeface="Corbel" panose="020B0503020204020204"/>
              </a:rPr>
              <a:t>Carbon Unidirectional </a:t>
            </a:r>
            <a:r>
              <a:rPr lang="en-GB" sz="1600" b="1" i="1" dirty="0" err="1" smtClean="0">
                <a:solidFill>
                  <a:srgbClr val="FF0000"/>
                </a:solidFill>
                <a:latin typeface="Corbel" panose="020B0503020204020204"/>
              </a:rPr>
              <a:t>Prepreg</a:t>
            </a:r>
            <a:r>
              <a:rPr lang="en-GB" sz="1600" b="1" i="1" dirty="0">
                <a:solidFill>
                  <a:srgbClr val="FF0000"/>
                </a:solidFill>
                <a:latin typeface="Corbel" panose="020B0503020204020204"/>
              </a:rPr>
              <a:t>: </a:t>
            </a:r>
            <a:r>
              <a:rPr lang="en-GB" sz="1200" i="1" dirty="0">
                <a:solidFill>
                  <a:srgbClr val="000000"/>
                </a:solidFill>
                <a:latin typeface="Corbel" panose="020B0503020204020204"/>
              </a:rPr>
              <a:t>Ready to </a:t>
            </a:r>
            <a:r>
              <a:rPr lang="en-GB" sz="1200" i="1" dirty="0" err="1">
                <a:solidFill>
                  <a:srgbClr val="000000"/>
                </a:solidFill>
                <a:latin typeface="Corbel" panose="020B0503020204020204"/>
              </a:rPr>
              <a:t>mold</a:t>
            </a:r>
            <a:r>
              <a:rPr lang="en-GB" sz="1200" i="1" dirty="0">
                <a:solidFill>
                  <a:srgbClr val="000000"/>
                </a:solidFill>
                <a:latin typeface="Corbel" panose="020B0503020204020204"/>
              </a:rPr>
              <a:t> or cure material in sheet form which contains </a:t>
            </a:r>
            <a:r>
              <a:rPr lang="en-GB" sz="1200" i="1" dirty="0" err="1">
                <a:solidFill>
                  <a:srgbClr val="000000"/>
                </a:solidFill>
                <a:latin typeface="Corbel" panose="020B0503020204020204"/>
              </a:rPr>
              <a:t>fiber</a:t>
            </a:r>
            <a:r>
              <a:rPr lang="en-GB" sz="1200" i="1" dirty="0">
                <a:solidFill>
                  <a:srgbClr val="000000"/>
                </a:solidFill>
                <a:latin typeface="Corbel" panose="020B0503020204020204"/>
              </a:rPr>
              <a:t> all aligned in one </a:t>
            </a:r>
            <a:r>
              <a:rPr lang="en-GB" sz="1200" i="1" dirty="0" smtClean="0">
                <a:solidFill>
                  <a:srgbClr val="000000"/>
                </a:solidFill>
                <a:latin typeface="Corbel" panose="020B0503020204020204"/>
              </a:rPr>
              <a:t>direction. Filament diameter=11 µm</a:t>
            </a:r>
            <a:endParaRPr lang="en-GB" sz="1200" i="1" dirty="0">
              <a:solidFill>
                <a:srgbClr val="000000"/>
              </a:solidFill>
              <a:latin typeface="Corbel" panose="020B0503020204020204"/>
            </a:endParaRPr>
          </a:p>
        </p:txBody>
      </p:sp>
      <p:graphicFrame>
        <p:nvGraphicFramePr>
          <p:cNvPr id="29" name="Tabella 17"/>
          <p:cNvGraphicFramePr>
            <a:graphicFrameLocks noGrp="1"/>
          </p:cNvGraphicFramePr>
          <p:nvPr>
            <p:extLst>
              <p:ext uri="{D42A27DB-BD31-4B8C-83A1-F6EECF244321}">
                <p14:modId xmlns:p14="http://schemas.microsoft.com/office/powerpoint/2010/main" val="3146179825"/>
              </p:ext>
            </p:extLst>
          </p:nvPr>
        </p:nvGraphicFramePr>
        <p:xfrm>
          <a:off x="5166516" y="1946571"/>
          <a:ext cx="3474111" cy="778120"/>
        </p:xfrm>
        <a:graphic>
          <a:graphicData uri="http://schemas.openxmlformats.org/drawingml/2006/table">
            <a:tbl>
              <a:tblPr firstRow="1" bandRow="1">
                <a:effectLst/>
              </a:tblPr>
              <a:tblGrid>
                <a:gridCol w="347026">
                  <a:extLst>
                    <a:ext uri="{9D8B030D-6E8A-4147-A177-3AD203B41FA5}">
                      <a16:colId xmlns:a16="http://schemas.microsoft.com/office/drawing/2014/main" val="20000"/>
                    </a:ext>
                  </a:extLst>
                </a:gridCol>
                <a:gridCol w="756000">
                  <a:extLst>
                    <a:ext uri="{9D8B030D-6E8A-4147-A177-3AD203B41FA5}">
                      <a16:colId xmlns:a16="http://schemas.microsoft.com/office/drawing/2014/main" val="20001"/>
                    </a:ext>
                  </a:extLst>
                </a:gridCol>
                <a:gridCol w="447019">
                  <a:extLst>
                    <a:ext uri="{9D8B030D-6E8A-4147-A177-3AD203B41FA5}">
                      <a16:colId xmlns:a16="http://schemas.microsoft.com/office/drawing/2014/main" val="20002"/>
                    </a:ext>
                  </a:extLst>
                </a:gridCol>
                <a:gridCol w="411886">
                  <a:extLst>
                    <a:ext uri="{9D8B030D-6E8A-4147-A177-3AD203B41FA5}">
                      <a16:colId xmlns:a16="http://schemas.microsoft.com/office/drawing/2014/main" val="20003"/>
                    </a:ext>
                  </a:extLst>
                </a:gridCol>
                <a:gridCol w="381176">
                  <a:extLst>
                    <a:ext uri="{9D8B030D-6E8A-4147-A177-3AD203B41FA5}">
                      <a16:colId xmlns:a16="http://schemas.microsoft.com/office/drawing/2014/main" val="20004"/>
                    </a:ext>
                  </a:extLst>
                </a:gridCol>
                <a:gridCol w="519004">
                  <a:extLst>
                    <a:ext uri="{9D8B030D-6E8A-4147-A177-3AD203B41FA5}">
                      <a16:colId xmlns:a16="http://schemas.microsoft.com/office/drawing/2014/main" val="20005"/>
                    </a:ext>
                  </a:extLst>
                </a:gridCol>
                <a:gridCol w="612000">
                  <a:extLst>
                    <a:ext uri="{9D8B030D-6E8A-4147-A177-3AD203B41FA5}">
                      <a16:colId xmlns:a16="http://schemas.microsoft.com/office/drawing/2014/main" val="20006"/>
                    </a:ext>
                  </a:extLst>
                </a:gridCol>
              </a:tblGrid>
              <a:tr h="370840">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endParaRPr lang="en-US" sz="1100" dirty="0">
                        <a:solidFill>
                          <a:srgbClr val="000000"/>
                        </a:solidFill>
                        <a:latin typeface="+mj-lt"/>
                      </a:endParaRPr>
                    </a:p>
                  </a:txBody>
                  <a:tcPr marL="0" marR="0" marT="0" marB="0">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Filaments</a:t>
                      </a:r>
                    </a:p>
                    <a:p>
                      <a:pPr algn="ctr"/>
                      <a:r>
                        <a:rPr lang="it-IT" sz="1100" dirty="0" smtClean="0">
                          <a:solidFill>
                            <a:srgbClr val="000000"/>
                          </a:solidFill>
                          <a:latin typeface="+mj-lt"/>
                        </a:rPr>
                        <a:t>[K=1000]</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Tex</a:t>
                      </a:r>
                    </a:p>
                    <a:p>
                      <a:pPr algn="ctr"/>
                      <a:r>
                        <a:rPr lang="it-IT" sz="1100" dirty="0" smtClean="0">
                          <a:solidFill>
                            <a:srgbClr val="000000"/>
                          </a:solidFill>
                          <a:latin typeface="+mj-lt"/>
                        </a:rPr>
                        <a:t>[g/km]</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E</a:t>
                      </a:r>
                    </a:p>
                    <a:p>
                      <a:pPr algn="ctr"/>
                      <a:r>
                        <a:rPr lang="it-IT" sz="1100" dirty="0" smtClean="0">
                          <a:solidFill>
                            <a:srgbClr val="000000"/>
                          </a:solidFill>
                          <a:latin typeface="+mj-lt"/>
                        </a:rPr>
                        <a:t> [</a:t>
                      </a:r>
                      <a:r>
                        <a:rPr lang="it-IT" sz="1100" dirty="0" err="1" smtClean="0">
                          <a:solidFill>
                            <a:srgbClr val="000000"/>
                          </a:solidFill>
                          <a:latin typeface="+mj-lt"/>
                        </a:rPr>
                        <a:t>GPa</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err="1" smtClean="0">
                          <a:solidFill>
                            <a:srgbClr val="000000"/>
                          </a:solidFill>
                          <a:latin typeface="+mj-lt"/>
                        </a:rPr>
                        <a:t>X</a:t>
                      </a:r>
                      <a:r>
                        <a:rPr lang="it-IT" sz="1100" baseline="-25000" dirty="0" err="1" smtClean="0">
                          <a:solidFill>
                            <a:srgbClr val="000000"/>
                          </a:solidFill>
                          <a:latin typeface="+mj-lt"/>
                        </a:rPr>
                        <a:t>t</a:t>
                      </a:r>
                      <a:r>
                        <a:rPr lang="it-IT" sz="1100" dirty="0" smtClean="0">
                          <a:solidFill>
                            <a:srgbClr val="000000"/>
                          </a:solidFill>
                          <a:latin typeface="+mj-lt"/>
                        </a:rPr>
                        <a:t> </a:t>
                      </a:r>
                    </a:p>
                    <a:p>
                      <a:pPr algn="ctr"/>
                      <a:r>
                        <a:rPr lang="it-IT" sz="1100" dirty="0" smtClean="0">
                          <a:solidFill>
                            <a:srgbClr val="000000"/>
                          </a:solidFill>
                          <a:latin typeface="+mj-lt"/>
                        </a:rPr>
                        <a:t>[</a:t>
                      </a:r>
                      <a:r>
                        <a:rPr lang="it-IT" sz="1100" dirty="0" err="1" smtClean="0">
                          <a:solidFill>
                            <a:srgbClr val="000000"/>
                          </a:solidFill>
                          <a:latin typeface="+mj-lt"/>
                        </a:rPr>
                        <a:t>GPa</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K</a:t>
                      </a:r>
                    </a:p>
                    <a:p>
                      <a:pPr algn="ctr"/>
                      <a:r>
                        <a:rPr lang="it-IT" sz="1100" dirty="0" smtClean="0">
                          <a:solidFill>
                            <a:srgbClr val="000000"/>
                          </a:solidFill>
                          <a:latin typeface="+mj-lt"/>
                        </a:rPr>
                        <a:t>[W/mK]</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CTE</a:t>
                      </a:r>
                    </a:p>
                    <a:p>
                      <a:pPr algn="ctr"/>
                      <a:r>
                        <a:rPr lang="it-IT" sz="1100" dirty="0" smtClean="0">
                          <a:solidFill>
                            <a:srgbClr val="000000"/>
                          </a:solidFill>
                          <a:latin typeface="+mj-lt"/>
                        </a:rPr>
                        <a:t>[K</a:t>
                      </a:r>
                      <a:r>
                        <a:rPr lang="it-IT" sz="1100" baseline="30000" dirty="0" smtClean="0">
                          <a:solidFill>
                            <a:srgbClr val="000000"/>
                          </a:solidFill>
                          <a:latin typeface="+mj-lt"/>
                        </a:rPr>
                        <a:t>-1</a:t>
                      </a:r>
                      <a:r>
                        <a:rPr lang="it-IT" sz="1100" dirty="0" smtClean="0">
                          <a:solidFill>
                            <a:srgbClr val="000000"/>
                          </a:solidFill>
                          <a:latin typeface="+mj-lt"/>
                        </a:rPr>
                        <a:t>]</a:t>
                      </a:r>
                      <a:endParaRPr lang="en-US" sz="1100" dirty="0">
                        <a:solidFill>
                          <a:srgbClr val="000000"/>
                        </a:solidFill>
                        <a:latin typeface="+mj-lt"/>
                      </a:endParaRPr>
                    </a:p>
                  </a:txBody>
                  <a:tcPr marL="0" marR="0" marT="0" marB="0">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4400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r>
                        <a:rPr lang="it-IT" sz="1100" b="1" dirty="0" smtClean="0">
                          <a:solidFill>
                            <a:srgbClr val="000000"/>
                          </a:solidFill>
                          <a:latin typeface="+mj-lt"/>
                        </a:rPr>
                        <a:t>M60j</a:t>
                      </a:r>
                      <a:endParaRPr lang="en-US" sz="1100" b="1" dirty="0">
                        <a:solidFill>
                          <a:srgbClr val="000000"/>
                        </a:solidFill>
                        <a:latin typeface="+mj-lt"/>
                      </a:endParaRPr>
                    </a:p>
                  </a:txBody>
                  <a:tcPr marL="0" marR="0" marT="0" marB="36000">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3K</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103</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588</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en-US" sz="1100" dirty="0" smtClean="0">
                          <a:solidFill>
                            <a:srgbClr val="000000"/>
                          </a:solidFill>
                          <a:latin typeface="+mj-lt"/>
                        </a:rPr>
                        <a:t>3,92</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151</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-1,1x 10</a:t>
                      </a:r>
                      <a:r>
                        <a:rPr lang="it-IT" sz="1100" baseline="30000" dirty="0" smtClean="0">
                          <a:solidFill>
                            <a:srgbClr val="000000"/>
                          </a:solidFill>
                          <a:latin typeface="+mj-lt"/>
                        </a:rPr>
                        <a:t>-6</a:t>
                      </a:r>
                      <a:endParaRPr lang="en-US" sz="1100" baseline="300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4400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r>
                        <a:rPr lang="it-IT" sz="1100" b="1" dirty="0" smtClean="0">
                          <a:solidFill>
                            <a:srgbClr val="000000"/>
                          </a:solidFill>
                          <a:latin typeface="+mj-lt"/>
                        </a:rPr>
                        <a:t>M55j</a:t>
                      </a:r>
                      <a:endParaRPr lang="en-US" sz="1100" b="1" dirty="0">
                        <a:solidFill>
                          <a:srgbClr val="000000"/>
                        </a:solidFill>
                        <a:latin typeface="+mj-lt"/>
                      </a:endParaRPr>
                    </a:p>
                  </a:txBody>
                  <a:tcPr marL="0" marR="0" marT="0" marB="36000">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6K</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218</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540</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4,02</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155</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solidFill>
                            <a:srgbClr val="000000"/>
                          </a:solidFill>
                          <a:latin typeface="+mj-lt"/>
                        </a:rPr>
                        <a:t>-1,1x 10</a:t>
                      </a:r>
                      <a:r>
                        <a:rPr lang="it-IT" sz="1100" baseline="30000" dirty="0" smtClean="0">
                          <a:solidFill>
                            <a:srgbClr val="000000"/>
                          </a:solidFill>
                          <a:latin typeface="+mj-lt"/>
                        </a:rPr>
                        <a:t>-6</a:t>
                      </a:r>
                      <a:endParaRPr lang="en-US" sz="1100" baseline="30000" dirty="0" smtClean="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30" name="Rectangle 29"/>
          <p:cNvSpPr/>
          <p:nvPr/>
        </p:nvSpPr>
        <p:spPr>
          <a:xfrm>
            <a:off x="5115102" y="1357174"/>
            <a:ext cx="3320671" cy="523220"/>
          </a:xfrm>
          <a:prstGeom prst="rect">
            <a:avLst/>
          </a:prstGeom>
        </p:spPr>
        <p:txBody>
          <a:bodyPr wrap="square">
            <a:spAutoFit/>
          </a:bodyPr>
          <a:lstStyle/>
          <a:p>
            <a:pPr defTabSz="457200"/>
            <a:r>
              <a:rPr lang="en-US" sz="1600" b="1" i="1" dirty="0" smtClean="0">
                <a:solidFill>
                  <a:srgbClr val="FF0000"/>
                </a:solidFill>
                <a:latin typeface="Corbel" panose="020B0503020204020204"/>
              </a:rPr>
              <a:t>Carbon Roving: </a:t>
            </a:r>
            <a:r>
              <a:rPr lang="en-US" sz="1200" i="1" dirty="0" smtClean="0">
                <a:solidFill>
                  <a:srgbClr val="000000"/>
                </a:solidFill>
                <a:latin typeface="Corbel" panose="020B0503020204020204"/>
              </a:rPr>
              <a:t>Bunches </a:t>
            </a:r>
            <a:r>
              <a:rPr lang="en-US" sz="1200" i="1" dirty="0">
                <a:solidFill>
                  <a:srgbClr val="000000"/>
                </a:solidFill>
                <a:latin typeface="Corbel" panose="020B0503020204020204"/>
              </a:rPr>
              <a:t>of filament parallel to each </a:t>
            </a:r>
            <a:r>
              <a:rPr lang="en-US" sz="1200" i="1" dirty="0" smtClean="0">
                <a:solidFill>
                  <a:srgbClr val="000000"/>
                </a:solidFill>
                <a:latin typeface="Corbel" panose="020B0503020204020204"/>
              </a:rPr>
              <a:t>other. Filament diameter</a:t>
            </a:r>
            <a:r>
              <a:rPr lang="it-IT" sz="1200" i="1" dirty="0" smtClean="0">
                <a:solidFill>
                  <a:srgbClr val="000000"/>
                </a:solidFill>
                <a:latin typeface="Corbel" panose="020B0503020204020204"/>
              </a:rPr>
              <a:t>=5 </a:t>
            </a:r>
            <a:r>
              <a:rPr lang="it-IT" sz="1200" i="1" dirty="0">
                <a:solidFill>
                  <a:srgbClr val="000000"/>
                </a:solidFill>
                <a:latin typeface="Corbel" panose="020B0503020204020204"/>
              </a:rPr>
              <a:t>µm</a:t>
            </a:r>
            <a:endParaRPr lang="en-GB" sz="1200" i="1" dirty="0">
              <a:solidFill>
                <a:srgbClr val="000000"/>
              </a:solidFill>
              <a:latin typeface="Corbel" panose="020B0503020204020204"/>
            </a:endParaRPr>
          </a:p>
        </p:txBody>
      </p:sp>
      <p:grpSp>
        <p:nvGrpSpPr>
          <p:cNvPr id="32" name="Group 31"/>
          <p:cNvGrpSpPr/>
          <p:nvPr/>
        </p:nvGrpSpPr>
        <p:grpSpPr>
          <a:xfrm>
            <a:off x="5793597" y="5471803"/>
            <a:ext cx="1799823" cy="1248291"/>
            <a:chOff x="10379912" y="2569610"/>
            <a:chExt cx="1799823" cy="1248291"/>
          </a:xfrm>
        </p:grpSpPr>
        <p:pic>
          <p:nvPicPr>
            <p:cNvPr id="34" name="Picture 2"/>
            <p:cNvPicPr>
              <a:picLocks noChangeAspect="1" noChangeArrowheads="1"/>
            </p:cNvPicPr>
            <p:nvPr/>
          </p:nvPicPr>
          <p:blipFill rotWithShape="1">
            <a:blip r:embed="rId8">
              <a:extLst>
                <a:ext uri="{BEBA8EAE-BF5A-486C-A8C5-ECC9F3942E4B}">
                  <a14:imgProps xmlns:a14="http://schemas.microsoft.com/office/drawing/2010/main">
                    <a14:imgLayer r:embed="rId9">
                      <a14:imgEffect>
                        <a14:backgroundRemoval t="0" b="100000" l="0" r="98485"/>
                      </a14:imgEffect>
                    </a14:imgLayer>
                  </a14:imgProps>
                </a:ext>
                <a:ext uri="{28A0092B-C50C-407E-A947-70E740481C1C}">
                  <a14:useLocalDpi xmlns:a14="http://schemas.microsoft.com/office/drawing/2010/main" val="0"/>
                </a:ext>
              </a:extLst>
            </a:blip>
            <a:srcRect/>
            <a:stretch/>
          </p:blipFill>
          <p:spPr bwMode="auto">
            <a:xfrm>
              <a:off x="10379912" y="2569610"/>
              <a:ext cx="1799823" cy="1248291"/>
            </a:xfrm>
            <a:prstGeom prst="rect">
              <a:avLst/>
            </a:prstGeom>
            <a:noFill/>
            <a:ln w="9525">
              <a:noFill/>
              <a:miter lim="800000"/>
              <a:headEnd/>
              <a:tailEnd/>
            </a:ln>
            <a:effectLst/>
          </p:spPr>
        </p:pic>
        <p:sp>
          <p:nvSpPr>
            <p:cNvPr id="35" name="CasellaDiTesto 11"/>
            <p:cNvSpPr txBox="1"/>
            <p:nvPr/>
          </p:nvSpPr>
          <p:spPr>
            <a:xfrm>
              <a:off x="10778206" y="3452486"/>
              <a:ext cx="1343434" cy="307777"/>
            </a:xfrm>
            <a:prstGeom prst="rect">
              <a:avLst/>
            </a:prstGeom>
            <a:noFill/>
          </p:spPr>
          <p:txBody>
            <a:bodyPr wrap="square" rtlCol="0">
              <a:spAutoFit/>
            </a:bodyPr>
            <a:lstStyle/>
            <a:p>
              <a:pPr defTabSz="457200"/>
              <a:r>
                <a:rPr lang="it-IT" sz="1400" dirty="0" smtClean="0">
                  <a:solidFill>
                    <a:srgbClr val="FFFFFF"/>
                  </a:solidFill>
                  <a:latin typeface="Corbel" panose="020B0503020204020204"/>
                </a:rPr>
                <a:t>45 (g/m</a:t>
              </a:r>
              <a:r>
                <a:rPr lang="it-IT" sz="1400" baseline="30000" dirty="0" smtClean="0">
                  <a:solidFill>
                    <a:srgbClr val="FFFFFF"/>
                  </a:solidFill>
                  <a:latin typeface="Corbel" panose="020B0503020204020204"/>
                </a:rPr>
                <a:t>2</a:t>
              </a:r>
              <a:r>
                <a:rPr lang="it-IT" sz="1400" dirty="0" smtClean="0">
                  <a:solidFill>
                    <a:srgbClr val="FFFFFF"/>
                  </a:solidFill>
                  <a:latin typeface="Corbel" panose="020B0503020204020204"/>
                </a:rPr>
                <a:t>) FAW</a:t>
              </a:r>
              <a:endParaRPr lang="it-IT" sz="1400" dirty="0">
                <a:solidFill>
                  <a:srgbClr val="FFFFFF"/>
                </a:solidFill>
                <a:latin typeface="Corbel" panose="020B0503020204020204"/>
              </a:endParaRPr>
            </a:p>
          </p:txBody>
        </p:sp>
      </p:grpSp>
      <p:graphicFrame>
        <p:nvGraphicFramePr>
          <p:cNvPr id="36" name="Tabella 12"/>
          <p:cNvGraphicFramePr>
            <a:graphicFrameLocks noGrp="1"/>
          </p:cNvGraphicFramePr>
          <p:nvPr>
            <p:extLst>
              <p:ext uri="{D42A27DB-BD31-4B8C-83A1-F6EECF244321}">
                <p14:modId xmlns:p14="http://schemas.microsoft.com/office/powerpoint/2010/main" val="527262395"/>
              </p:ext>
            </p:extLst>
          </p:nvPr>
        </p:nvGraphicFramePr>
        <p:xfrm>
          <a:off x="1660079" y="4312884"/>
          <a:ext cx="3103791" cy="574920"/>
        </p:xfrm>
        <a:graphic>
          <a:graphicData uri="http://schemas.openxmlformats.org/drawingml/2006/table">
            <a:tbl>
              <a:tblPr firstRow="1" bandRow="1">
                <a:effectLst/>
              </a:tblPr>
              <a:tblGrid>
                <a:gridCol w="1009841">
                  <a:extLst>
                    <a:ext uri="{9D8B030D-6E8A-4147-A177-3AD203B41FA5}">
                      <a16:colId xmlns:a16="http://schemas.microsoft.com/office/drawing/2014/main" val="1350491374"/>
                    </a:ext>
                  </a:extLst>
                </a:gridCol>
                <a:gridCol w="412357">
                  <a:extLst>
                    <a:ext uri="{9D8B030D-6E8A-4147-A177-3AD203B41FA5}">
                      <a16:colId xmlns:a16="http://schemas.microsoft.com/office/drawing/2014/main" val="20000"/>
                    </a:ext>
                  </a:extLst>
                </a:gridCol>
                <a:gridCol w="548640">
                  <a:extLst>
                    <a:ext uri="{9D8B030D-6E8A-4147-A177-3AD203B41FA5}">
                      <a16:colId xmlns:a16="http://schemas.microsoft.com/office/drawing/2014/main" val="20001"/>
                    </a:ext>
                  </a:extLst>
                </a:gridCol>
                <a:gridCol w="556953">
                  <a:extLst>
                    <a:ext uri="{9D8B030D-6E8A-4147-A177-3AD203B41FA5}">
                      <a16:colId xmlns:a16="http://schemas.microsoft.com/office/drawing/2014/main" val="20002"/>
                    </a:ext>
                  </a:extLst>
                </a:gridCol>
                <a:gridCol w="576000">
                  <a:extLst>
                    <a:ext uri="{9D8B030D-6E8A-4147-A177-3AD203B41FA5}">
                      <a16:colId xmlns:a16="http://schemas.microsoft.com/office/drawing/2014/main" val="20003"/>
                    </a:ext>
                  </a:extLst>
                </a:gridCol>
              </a:tblGrid>
              <a:tr h="370840">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endParaRPr lang="en-US" sz="1100" dirty="0">
                        <a:solidFill>
                          <a:srgbClr val="000000"/>
                        </a:solidFill>
                        <a:latin typeface="+mj-lt"/>
                      </a:endParaRPr>
                    </a:p>
                  </a:txBody>
                  <a:tcPr marL="0" marR="0" marT="0" marB="36000">
                    <a:lnL w="12700" cap="flat" cmpd="sng" algn="ctr">
                      <a:solidFill>
                        <a:srgbClr val="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Thick.</a:t>
                      </a:r>
                      <a:r>
                        <a:rPr lang="it-IT" sz="1100" baseline="0" dirty="0" smtClean="0">
                          <a:solidFill>
                            <a:srgbClr val="000000"/>
                          </a:solidFill>
                          <a:latin typeface="+mj-lt"/>
                        </a:rPr>
                        <a:t> </a:t>
                      </a:r>
                      <a:r>
                        <a:rPr lang="it-IT" sz="1100" dirty="0" smtClean="0">
                          <a:solidFill>
                            <a:srgbClr val="000000"/>
                          </a:solidFill>
                          <a:latin typeface="+mj-lt"/>
                        </a:rPr>
                        <a:t>[</a:t>
                      </a:r>
                      <a:r>
                        <a:rPr lang="it-IT" sz="1100" b="1" dirty="0" smtClean="0">
                          <a:solidFill>
                            <a:srgbClr val="000000"/>
                          </a:solidFill>
                          <a:latin typeface="+mj-lt"/>
                        </a:rPr>
                        <a:t>µm]</a:t>
                      </a:r>
                      <a:r>
                        <a:rPr lang="it-IT" sz="1100" dirty="0" smtClean="0">
                          <a:solidFill>
                            <a:srgbClr val="000000"/>
                          </a:solidFill>
                          <a:latin typeface="+mj-lt"/>
                        </a:rPr>
                        <a:t> </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err="1" smtClean="0">
                          <a:solidFill>
                            <a:srgbClr val="000000"/>
                          </a:solidFill>
                          <a:latin typeface="+mj-lt"/>
                        </a:rPr>
                        <a:t>Density</a:t>
                      </a:r>
                      <a:r>
                        <a:rPr lang="it-IT" sz="1100" dirty="0" smtClean="0">
                          <a:solidFill>
                            <a:srgbClr val="000000"/>
                          </a:solidFill>
                          <a:latin typeface="+mj-lt"/>
                        </a:rPr>
                        <a:t> [g/cm3]</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K </a:t>
                      </a:r>
                      <a:r>
                        <a:rPr lang="it-IT" sz="1100" dirty="0" err="1" smtClean="0">
                          <a:solidFill>
                            <a:srgbClr val="000000"/>
                          </a:solidFill>
                          <a:latin typeface="+mj-lt"/>
                        </a:rPr>
                        <a:t>pl</a:t>
                      </a:r>
                      <a:endParaRPr lang="it-IT" sz="1100" dirty="0" smtClean="0">
                        <a:solidFill>
                          <a:srgbClr val="000000"/>
                        </a:solidFill>
                        <a:latin typeface="+mj-lt"/>
                      </a:endParaRPr>
                    </a:p>
                    <a:p>
                      <a:pPr algn="ctr"/>
                      <a:r>
                        <a:rPr lang="it-IT" sz="1100" dirty="0" smtClean="0">
                          <a:solidFill>
                            <a:srgbClr val="000000"/>
                          </a:solidFill>
                          <a:latin typeface="+mj-lt"/>
                        </a:rPr>
                        <a:t>[W/</a:t>
                      </a:r>
                      <a:r>
                        <a:rPr lang="it-IT" sz="1100" dirty="0" err="1" smtClean="0">
                          <a:solidFill>
                            <a:srgbClr val="000000"/>
                          </a:solidFill>
                          <a:latin typeface="+mj-lt"/>
                        </a:rPr>
                        <a:t>mK</a:t>
                      </a:r>
                      <a:r>
                        <a:rPr lang="it-IT" sz="1100" dirty="0" smtClean="0">
                          <a:solidFill>
                            <a:srgbClr val="000000"/>
                          </a:solidFill>
                          <a:latin typeface="+mj-lt"/>
                        </a:rPr>
                        <a:t>]</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b="1" kern="1200">
                          <a:solidFill>
                            <a:schemeClr val="lt1"/>
                          </a:solidFill>
                          <a:latin typeface="Calibri"/>
                        </a:defRPr>
                      </a:lvl1pPr>
                      <a:lvl2pPr marL="457189" algn="l" defTabSz="914377" rtl="0" eaLnBrk="1" latinLnBrk="0" hangingPunct="1">
                        <a:defRPr sz="1800" b="1" kern="1200">
                          <a:solidFill>
                            <a:schemeClr val="lt1"/>
                          </a:solidFill>
                          <a:latin typeface="Calibri"/>
                        </a:defRPr>
                      </a:lvl2pPr>
                      <a:lvl3pPr marL="914377" algn="l" defTabSz="914377" rtl="0" eaLnBrk="1" latinLnBrk="0" hangingPunct="1">
                        <a:defRPr sz="1800" b="1" kern="1200">
                          <a:solidFill>
                            <a:schemeClr val="lt1"/>
                          </a:solidFill>
                          <a:latin typeface="Calibri"/>
                        </a:defRPr>
                      </a:lvl3pPr>
                      <a:lvl4pPr marL="1371566" algn="l" defTabSz="914377" rtl="0" eaLnBrk="1" latinLnBrk="0" hangingPunct="1">
                        <a:defRPr sz="1800" b="1" kern="1200">
                          <a:solidFill>
                            <a:schemeClr val="lt1"/>
                          </a:solidFill>
                          <a:latin typeface="Calibri"/>
                        </a:defRPr>
                      </a:lvl4pPr>
                      <a:lvl5pPr marL="1828754" algn="l" defTabSz="914377" rtl="0" eaLnBrk="1" latinLnBrk="0" hangingPunct="1">
                        <a:defRPr sz="1800" b="1" kern="1200">
                          <a:solidFill>
                            <a:schemeClr val="lt1"/>
                          </a:solidFill>
                          <a:latin typeface="Calibri"/>
                        </a:defRPr>
                      </a:lvl5pPr>
                      <a:lvl6pPr marL="2285943" algn="l" defTabSz="914377" rtl="0" eaLnBrk="1" latinLnBrk="0" hangingPunct="1">
                        <a:defRPr sz="1800" b="1" kern="1200">
                          <a:solidFill>
                            <a:schemeClr val="lt1"/>
                          </a:solidFill>
                          <a:latin typeface="Calibri"/>
                        </a:defRPr>
                      </a:lvl6pPr>
                      <a:lvl7pPr marL="2743131" algn="l" defTabSz="914377" rtl="0" eaLnBrk="1" latinLnBrk="0" hangingPunct="1">
                        <a:defRPr sz="1800" b="1" kern="1200">
                          <a:solidFill>
                            <a:schemeClr val="lt1"/>
                          </a:solidFill>
                          <a:latin typeface="Calibri"/>
                        </a:defRPr>
                      </a:lvl7pPr>
                      <a:lvl8pPr marL="3200320" algn="l" defTabSz="914377" rtl="0" eaLnBrk="1" latinLnBrk="0" hangingPunct="1">
                        <a:defRPr sz="1800" b="1" kern="1200">
                          <a:solidFill>
                            <a:schemeClr val="lt1"/>
                          </a:solidFill>
                          <a:latin typeface="Calibri"/>
                        </a:defRPr>
                      </a:lvl8pPr>
                      <a:lvl9pPr marL="3657509" algn="l" defTabSz="914377" rtl="0" eaLnBrk="1" latinLnBrk="0" hangingPunct="1">
                        <a:defRPr sz="1800" b="1" kern="1200">
                          <a:solidFill>
                            <a:schemeClr val="lt1"/>
                          </a:solidFill>
                          <a:latin typeface="Calibri"/>
                        </a:defRPr>
                      </a:lvl9pPr>
                    </a:lstStyle>
                    <a:p>
                      <a:pPr algn="ctr"/>
                      <a:r>
                        <a:rPr lang="it-IT" sz="1100" dirty="0" smtClean="0">
                          <a:solidFill>
                            <a:srgbClr val="000000"/>
                          </a:solidFill>
                          <a:latin typeface="+mj-lt"/>
                        </a:rPr>
                        <a:t>K </a:t>
                      </a:r>
                      <a:r>
                        <a:rPr lang="it-IT" sz="1100" dirty="0" err="1" smtClean="0">
                          <a:solidFill>
                            <a:srgbClr val="000000"/>
                          </a:solidFill>
                          <a:latin typeface="+mj-lt"/>
                        </a:rPr>
                        <a:t>th</a:t>
                      </a:r>
                      <a:endParaRPr lang="it-IT" sz="1100" dirty="0" smtClean="0">
                        <a:solidFill>
                          <a:srgbClr val="000000"/>
                        </a:solidFill>
                        <a:latin typeface="+mj-lt"/>
                      </a:endParaRPr>
                    </a:p>
                    <a:p>
                      <a:pPr algn="ctr"/>
                      <a:r>
                        <a:rPr lang="it-IT" sz="1100" dirty="0" smtClean="0">
                          <a:solidFill>
                            <a:srgbClr val="000000"/>
                          </a:solidFill>
                          <a:latin typeface="+mj-lt"/>
                        </a:rPr>
                        <a:t>[W/</a:t>
                      </a:r>
                      <a:r>
                        <a:rPr lang="it-IT" sz="1100" dirty="0" err="1" smtClean="0">
                          <a:solidFill>
                            <a:srgbClr val="000000"/>
                          </a:solidFill>
                          <a:latin typeface="+mj-lt"/>
                        </a:rPr>
                        <a:t>mK</a:t>
                      </a:r>
                      <a:r>
                        <a:rPr lang="it-IT" sz="1100" dirty="0" smtClean="0">
                          <a:solidFill>
                            <a:srgbClr val="000000"/>
                          </a:solidFill>
                          <a:latin typeface="+mj-lt"/>
                        </a:rPr>
                        <a:t>]</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8000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r>
                        <a:rPr lang="it-IT" sz="1100" b="1" kern="1200" dirty="0" smtClean="0">
                          <a:solidFill>
                            <a:srgbClr val="000000"/>
                          </a:solidFill>
                          <a:latin typeface="+mj-lt"/>
                          <a:ea typeface="+mn-ea"/>
                          <a:cs typeface="+mn-cs"/>
                        </a:rPr>
                        <a:t>Amec</a:t>
                      </a:r>
                      <a:r>
                        <a:rPr lang="it-IT" sz="1100" b="1" kern="1200" baseline="0" dirty="0" smtClean="0">
                          <a:solidFill>
                            <a:srgbClr val="000000"/>
                          </a:solidFill>
                          <a:latin typeface="+mj-lt"/>
                          <a:ea typeface="+mn-ea"/>
                          <a:cs typeface="+mn-cs"/>
                        </a:rPr>
                        <a:t> </a:t>
                      </a:r>
                      <a:r>
                        <a:rPr lang="it-IT" sz="1100" b="1" kern="1200" dirty="0" smtClean="0">
                          <a:solidFill>
                            <a:srgbClr val="000000"/>
                          </a:solidFill>
                          <a:latin typeface="+mj-lt"/>
                          <a:ea typeface="+mn-ea"/>
                          <a:cs typeface="+mn-cs"/>
                        </a:rPr>
                        <a:t>FGS_003</a:t>
                      </a:r>
                      <a:endParaRPr lang="it-IT" sz="1100" b="1" kern="1200" dirty="0">
                        <a:solidFill>
                          <a:srgbClr val="000000"/>
                        </a:solidFill>
                        <a:latin typeface="+mj-lt"/>
                        <a:ea typeface="+mn-ea"/>
                        <a:cs typeface="+mn-cs"/>
                      </a:endParaRPr>
                    </a:p>
                  </a:txBody>
                  <a:tcPr marL="0" marR="0" marT="0" marB="36000">
                    <a:lnL w="12700" cap="flat" cmpd="sng" algn="ctr">
                      <a:solidFill>
                        <a:srgbClr val="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30</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1.6</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algn="ctr"/>
                      <a:r>
                        <a:rPr lang="it-IT" sz="1100" dirty="0" smtClean="0">
                          <a:solidFill>
                            <a:srgbClr val="000000"/>
                          </a:solidFill>
                          <a:latin typeface="+mj-lt"/>
                        </a:rPr>
                        <a:t>1500</a:t>
                      </a:r>
                      <a:endParaRPr lang="en-US" sz="1100" dirty="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solidFill>
                            <a:srgbClr val="000000"/>
                          </a:solidFill>
                          <a:latin typeface="+mj-lt"/>
                        </a:rPr>
                        <a:t>15</a:t>
                      </a:r>
                      <a:endParaRPr lang="en-US" sz="1100" baseline="30000" dirty="0" smtClean="0">
                        <a:solidFill>
                          <a:srgbClr val="000000"/>
                        </a:solidFill>
                        <a:latin typeface="+mj-lt"/>
                      </a:endParaRPr>
                    </a:p>
                  </a:txBody>
                  <a:tcPr marL="0" marR="0" marT="0" marB="3600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46" name="AutoShape 1026"/>
          <p:cNvSpPr>
            <a:spLocks noChangeArrowheads="1"/>
          </p:cNvSpPr>
          <p:nvPr/>
        </p:nvSpPr>
        <p:spPr bwMode="auto">
          <a:xfrm>
            <a:off x="157600" y="131348"/>
            <a:ext cx="5403370" cy="434935"/>
          </a:xfrm>
          <a:prstGeom prst="foldedCorner">
            <a:avLst>
              <a:gd name="adj" fmla="val 8759"/>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sz="2000" dirty="0" smtClean="0">
                <a:solidFill>
                  <a:srgbClr val="000066"/>
                </a:solidFill>
                <a:effectLst>
                  <a:outerShdw blurRad="38100" dist="38100" dir="2700000" algn="tl">
                    <a:srgbClr val="C0C0C0"/>
                  </a:outerShdw>
                </a:effectLst>
                <a:latin typeface="Tempus Sans ITC" panose="04020404030D07020202" pitchFamily="82" charset="0"/>
              </a:rPr>
              <a:t>Typical Carbon Composite material used in HEP</a:t>
            </a:r>
            <a:endParaRPr lang="en-US" sz="2000" dirty="0">
              <a:solidFill>
                <a:srgbClr val="000066"/>
              </a:solidFill>
              <a:effectLst>
                <a:outerShdw blurRad="38100" dist="38100" dir="2700000" algn="tl">
                  <a:srgbClr val="C0C0C0"/>
                </a:outerShdw>
              </a:effectLst>
              <a:latin typeface="Tempus Sans ITC" panose="04020404030D07020202" pitchFamily="82" charset="0"/>
            </a:endParaRPr>
          </a:p>
        </p:txBody>
      </p:sp>
      <p:sp>
        <p:nvSpPr>
          <p:cNvPr id="4" name="Freeform 3"/>
          <p:cNvSpPr/>
          <p:nvPr/>
        </p:nvSpPr>
        <p:spPr>
          <a:xfrm>
            <a:off x="6508033" y="2839886"/>
            <a:ext cx="2208396" cy="272995"/>
          </a:xfrm>
          <a:custGeom>
            <a:avLst/>
            <a:gdLst>
              <a:gd name="connsiteX0" fmla="*/ 0 w 4127863"/>
              <a:gd name="connsiteY0" fmla="*/ 1079863 h 1281533"/>
              <a:gd name="connsiteX1" fmla="*/ 252549 w 4127863"/>
              <a:gd name="connsiteY1" fmla="*/ 1166948 h 1281533"/>
              <a:gd name="connsiteX2" fmla="*/ 1062446 w 4127863"/>
              <a:gd name="connsiteY2" fmla="*/ 1280160 h 1281533"/>
              <a:gd name="connsiteX3" fmla="*/ 1942012 w 4127863"/>
              <a:gd name="connsiteY3" fmla="*/ 1201783 h 1281533"/>
              <a:gd name="connsiteX4" fmla="*/ 2873829 w 4127863"/>
              <a:gd name="connsiteY4" fmla="*/ 836023 h 1281533"/>
              <a:gd name="connsiteX5" fmla="*/ 4127863 w 4127863"/>
              <a:gd name="connsiteY5" fmla="*/ 0 h 128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863" h="1281533">
                <a:moveTo>
                  <a:pt x="0" y="1079863"/>
                </a:moveTo>
                <a:cubicBezTo>
                  <a:pt x="37737" y="1106714"/>
                  <a:pt x="75475" y="1133565"/>
                  <a:pt x="252549" y="1166948"/>
                </a:cubicBezTo>
                <a:cubicBezTo>
                  <a:pt x="429623" y="1200331"/>
                  <a:pt x="780869" y="1274354"/>
                  <a:pt x="1062446" y="1280160"/>
                </a:cubicBezTo>
                <a:cubicBezTo>
                  <a:pt x="1344023" y="1285966"/>
                  <a:pt x="1640115" y="1275806"/>
                  <a:pt x="1942012" y="1201783"/>
                </a:cubicBezTo>
                <a:cubicBezTo>
                  <a:pt x="2243909" y="1127760"/>
                  <a:pt x="2509521" y="1036320"/>
                  <a:pt x="2873829" y="836023"/>
                </a:cubicBezTo>
                <a:cubicBezTo>
                  <a:pt x="3238138" y="635726"/>
                  <a:pt x="3683000" y="317863"/>
                  <a:pt x="4127863"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eform 50"/>
          <p:cNvSpPr/>
          <p:nvPr/>
        </p:nvSpPr>
        <p:spPr>
          <a:xfrm rot="21347422">
            <a:off x="6501533" y="2663736"/>
            <a:ext cx="2497141" cy="357712"/>
          </a:xfrm>
          <a:custGeom>
            <a:avLst/>
            <a:gdLst>
              <a:gd name="connsiteX0" fmla="*/ 0 w 4127863"/>
              <a:gd name="connsiteY0" fmla="*/ 1079863 h 1281533"/>
              <a:gd name="connsiteX1" fmla="*/ 252549 w 4127863"/>
              <a:gd name="connsiteY1" fmla="*/ 1166948 h 1281533"/>
              <a:gd name="connsiteX2" fmla="*/ 1062446 w 4127863"/>
              <a:gd name="connsiteY2" fmla="*/ 1280160 h 1281533"/>
              <a:gd name="connsiteX3" fmla="*/ 1942012 w 4127863"/>
              <a:gd name="connsiteY3" fmla="*/ 1201783 h 1281533"/>
              <a:gd name="connsiteX4" fmla="*/ 2873829 w 4127863"/>
              <a:gd name="connsiteY4" fmla="*/ 836023 h 1281533"/>
              <a:gd name="connsiteX5" fmla="*/ 4127863 w 4127863"/>
              <a:gd name="connsiteY5" fmla="*/ 0 h 128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863" h="1281533">
                <a:moveTo>
                  <a:pt x="0" y="1079863"/>
                </a:moveTo>
                <a:cubicBezTo>
                  <a:pt x="37737" y="1106714"/>
                  <a:pt x="75475" y="1133565"/>
                  <a:pt x="252549" y="1166948"/>
                </a:cubicBezTo>
                <a:cubicBezTo>
                  <a:pt x="429623" y="1200331"/>
                  <a:pt x="780869" y="1274354"/>
                  <a:pt x="1062446" y="1280160"/>
                </a:cubicBezTo>
                <a:cubicBezTo>
                  <a:pt x="1344023" y="1285966"/>
                  <a:pt x="1640115" y="1275806"/>
                  <a:pt x="1942012" y="1201783"/>
                </a:cubicBezTo>
                <a:cubicBezTo>
                  <a:pt x="2243909" y="1127760"/>
                  <a:pt x="2509521" y="1036320"/>
                  <a:pt x="2873829" y="836023"/>
                </a:cubicBezTo>
                <a:cubicBezTo>
                  <a:pt x="3238138" y="635726"/>
                  <a:pt x="3683000" y="317863"/>
                  <a:pt x="4127863"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eform 51"/>
          <p:cNvSpPr/>
          <p:nvPr/>
        </p:nvSpPr>
        <p:spPr>
          <a:xfrm>
            <a:off x="6497602" y="2821273"/>
            <a:ext cx="2623546" cy="283134"/>
          </a:xfrm>
          <a:custGeom>
            <a:avLst/>
            <a:gdLst>
              <a:gd name="connsiteX0" fmla="*/ 0 w 4127863"/>
              <a:gd name="connsiteY0" fmla="*/ 1079863 h 1281533"/>
              <a:gd name="connsiteX1" fmla="*/ 252549 w 4127863"/>
              <a:gd name="connsiteY1" fmla="*/ 1166948 h 1281533"/>
              <a:gd name="connsiteX2" fmla="*/ 1062446 w 4127863"/>
              <a:gd name="connsiteY2" fmla="*/ 1280160 h 1281533"/>
              <a:gd name="connsiteX3" fmla="*/ 1942012 w 4127863"/>
              <a:gd name="connsiteY3" fmla="*/ 1201783 h 1281533"/>
              <a:gd name="connsiteX4" fmla="*/ 2873829 w 4127863"/>
              <a:gd name="connsiteY4" fmla="*/ 836023 h 1281533"/>
              <a:gd name="connsiteX5" fmla="*/ 4127863 w 4127863"/>
              <a:gd name="connsiteY5" fmla="*/ 0 h 128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863" h="1281533">
                <a:moveTo>
                  <a:pt x="0" y="1079863"/>
                </a:moveTo>
                <a:cubicBezTo>
                  <a:pt x="37737" y="1106714"/>
                  <a:pt x="75475" y="1133565"/>
                  <a:pt x="252549" y="1166948"/>
                </a:cubicBezTo>
                <a:cubicBezTo>
                  <a:pt x="429623" y="1200331"/>
                  <a:pt x="780869" y="1274354"/>
                  <a:pt x="1062446" y="1280160"/>
                </a:cubicBezTo>
                <a:cubicBezTo>
                  <a:pt x="1344023" y="1285966"/>
                  <a:pt x="1640115" y="1275806"/>
                  <a:pt x="1942012" y="1201783"/>
                </a:cubicBezTo>
                <a:cubicBezTo>
                  <a:pt x="2243909" y="1127760"/>
                  <a:pt x="2509521" y="1036320"/>
                  <a:pt x="2873829" y="836023"/>
                </a:cubicBezTo>
                <a:cubicBezTo>
                  <a:pt x="3238138" y="635726"/>
                  <a:pt x="3683000" y="317863"/>
                  <a:pt x="4127863"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52"/>
          <p:cNvSpPr/>
          <p:nvPr/>
        </p:nvSpPr>
        <p:spPr>
          <a:xfrm rot="21347422">
            <a:off x="6476402" y="2480655"/>
            <a:ext cx="3086615" cy="541660"/>
          </a:xfrm>
          <a:custGeom>
            <a:avLst/>
            <a:gdLst>
              <a:gd name="connsiteX0" fmla="*/ 0 w 4127863"/>
              <a:gd name="connsiteY0" fmla="*/ 1079863 h 1281533"/>
              <a:gd name="connsiteX1" fmla="*/ 252549 w 4127863"/>
              <a:gd name="connsiteY1" fmla="*/ 1166948 h 1281533"/>
              <a:gd name="connsiteX2" fmla="*/ 1062446 w 4127863"/>
              <a:gd name="connsiteY2" fmla="*/ 1280160 h 1281533"/>
              <a:gd name="connsiteX3" fmla="*/ 1942012 w 4127863"/>
              <a:gd name="connsiteY3" fmla="*/ 1201783 h 1281533"/>
              <a:gd name="connsiteX4" fmla="*/ 2873829 w 4127863"/>
              <a:gd name="connsiteY4" fmla="*/ 836023 h 1281533"/>
              <a:gd name="connsiteX5" fmla="*/ 4127863 w 4127863"/>
              <a:gd name="connsiteY5" fmla="*/ 0 h 128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863" h="1281533">
                <a:moveTo>
                  <a:pt x="0" y="1079863"/>
                </a:moveTo>
                <a:cubicBezTo>
                  <a:pt x="37737" y="1106714"/>
                  <a:pt x="75475" y="1133565"/>
                  <a:pt x="252549" y="1166948"/>
                </a:cubicBezTo>
                <a:cubicBezTo>
                  <a:pt x="429623" y="1200331"/>
                  <a:pt x="780869" y="1274354"/>
                  <a:pt x="1062446" y="1280160"/>
                </a:cubicBezTo>
                <a:cubicBezTo>
                  <a:pt x="1344023" y="1285966"/>
                  <a:pt x="1640115" y="1275806"/>
                  <a:pt x="1942012" y="1201783"/>
                </a:cubicBezTo>
                <a:cubicBezTo>
                  <a:pt x="2243909" y="1127760"/>
                  <a:pt x="2509521" y="1036320"/>
                  <a:pt x="2873829" y="836023"/>
                </a:cubicBezTo>
                <a:cubicBezTo>
                  <a:pt x="3238138" y="635726"/>
                  <a:pt x="3683000" y="317863"/>
                  <a:pt x="4127863"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54" name="Freeform 53"/>
          <p:cNvSpPr/>
          <p:nvPr/>
        </p:nvSpPr>
        <p:spPr>
          <a:xfrm rot="21066698">
            <a:off x="6468074" y="2706302"/>
            <a:ext cx="2214604" cy="237178"/>
          </a:xfrm>
          <a:custGeom>
            <a:avLst/>
            <a:gdLst>
              <a:gd name="connsiteX0" fmla="*/ 0 w 4127863"/>
              <a:gd name="connsiteY0" fmla="*/ 1079863 h 1281533"/>
              <a:gd name="connsiteX1" fmla="*/ 252549 w 4127863"/>
              <a:gd name="connsiteY1" fmla="*/ 1166948 h 1281533"/>
              <a:gd name="connsiteX2" fmla="*/ 1062446 w 4127863"/>
              <a:gd name="connsiteY2" fmla="*/ 1280160 h 1281533"/>
              <a:gd name="connsiteX3" fmla="*/ 1942012 w 4127863"/>
              <a:gd name="connsiteY3" fmla="*/ 1201783 h 1281533"/>
              <a:gd name="connsiteX4" fmla="*/ 2873829 w 4127863"/>
              <a:gd name="connsiteY4" fmla="*/ 836023 h 1281533"/>
              <a:gd name="connsiteX5" fmla="*/ 4127863 w 4127863"/>
              <a:gd name="connsiteY5" fmla="*/ 0 h 128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863" h="1281533">
                <a:moveTo>
                  <a:pt x="0" y="1079863"/>
                </a:moveTo>
                <a:cubicBezTo>
                  <a:pt x="37737" y="1106714"/>
                  <a:pt x="75475" y="1133565"/>
                  <a:pt x="252549" y="1166948"/>
                </a:cubicBezTo>
                <a:cubicBezTo>
                  <a:pt x="429623" y="1200331"/>
                  <a:pt x="780869" y="1274354"/>
                  <a:pt x="1062446" y="1280160"/>
                </a:cubicBezTo>
                <a:cubicBezTo>
                  <a:pt x="1344023" y="1285966"/>
                  <a:pt x="1640115" y="1275806"/>
                  <a:pt x="1942012" y="1201783"/>
                </a:cubicBezTo>
                <a:cubicBezTo>
                  <a:pt x="2243909" y="1127760"/>
                  <a:pt x="2509521" y="1036320"/>
                  <a:pt x="2873829" y="836023"/>
                </a:cubicBezTo>
                <a:cubicBezTo>
                  <a:pt x="3238138" y="635726"/>
                  <a:pt x="3683000" y="317863"/>
                  <a:pt x="4127863"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rot="19535285">
            <a:off x="9328877" y="2178253"/>
            <a:ext cx="263842" cy="442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6905823" y="3044553"/>
            <a:ext cx="3094669" cy="615553"/>
          </a:xfrm>
          <a:prstGeom prst="rect">
            <a:avLst/>
          </a:prstGeom>
          <a:noFill/>
        </p:spPr>
        <p:txBody>
          <a:bodyPr wrap="square" rtlCol="0">
            <a:spAutoFit/>
          </a:bodyPr>
          <a:lstStyle/>
          <a:p>
            <a:r>
              <a:rPr lang="en-US" sz="2000" b="1" dirty="0" smtClean="0"/>
              <a:t>K</a:t>
            </a:r>
            <a:r>
              <a:rPr lang="en-US" sz="1400" dirty="0" smtClean="0"/>
              <a:t> thousand</a:t>
            </a:r>
          </a:p>
          <a:p>
            <a:r>
              <a:rPr lang="en-US" sz="1400" dirty="0" smtClean="0"/>
              <a:t> of filament in a </a:t>
            </a:r>
            <a:r>
              <a:rPr lang="en-US" sz="1400" dirty="0" err="1" smtClean="0"/>
              <a:t>fibre</a:t>
            </a:r>
            <a:r>
              <a:rPr lang="en-US" sz="1400" dirty="0" smtClean="0"/>
              <a:t> tow</a:t>
            </a:r>
            <a:endParaRPr lang="en-GB" sz="1400" dirty="0"/>
          </a:p>
        </p:txBody>
      </p:sp>
      <p:grpSp>
        <p:nvGrpSpPr>
          <p:cNvPr id="60" name="Group 59"/>
          <p:cNvGrpSpPr>
            <a:grpSpLocks noChangeAspect="1"/>
          </p:cNvGrpSpPr>
          <p:nvPr/>
        </p:nvGrpSpPr>
        <p:grpSpPr>
          <a:xfrm>
            <a:off x="7979846" y="3819340"/>
            <a:ext cx="4284898" cy="3038661"/>
            <a:chOff x="7730152" y="3642268"/>
            <a:chExt cx="4534592" cy="3215733"/>
          </a:xfrm>
        </p:grpSpPr>
        <p:pic>
          <p:nvPicPr>
            <p:cNvPr id="64" name="Picture 2"/>
            <p:cNvPicPr>
              <a:picLocks noChangeAspect="1" noChangeArrowheads="1"/>
            </p:cNvPicPr>
            <p:nvPr/>
          </p:nvPicPr>
          <p:blipFill>
            <a:blip r:embed="rId10" cstate="print">
              <a:extLst>
                <a:ext uri="{BEBA8EAE-BF5A-486C-A8C5-ECC9F3942E4B}">
                  <a14:imgProps xmlns:a14="http://schemas.microsoft.com/office/drawing/2010/main">
                    <a14:imgLayer r:embed="rId11">
                      <a14:imgEffect>
                        <a14:brightnessContrast bright="15000" contrast="-3000"/>
                      </a14:imgEffect>
                    </a14:imgLayer>
                  </a14:imgProps>
                </a:ext>
                <a:ext uri="{28A0092B-C50C-407E-A947-70E740481C1C}">
                  <a14:useLocalDpi xmlns:a14="http://schemas.microsoft.com/office/drawing/2010/main" val="0"/>
                </a:ext>
              </a:extLst>
            </a:blip>
            <a:srcRect r="-440"/>
            <a:stretch>
              <a:fillRect/>
            </a:stretch>
          </p:blipFill>
          <p:spPr bwMode="auto">
            <a:xfrm>
              <a:off x="7730152" y="3642268"/>
              <a:ext cx="4534592" cy="3215733"/>
            </a:xfrm>
            <a:prstGeom prst="rect">
              <a:avLst/>
            </a:prstGeom>
            <a:noFill/>
            <a:ln>
              <a:noFill/>
            </a:ln>
            <a:effectLst>
              <a:outerShdw dist="35921" dir="2700000" algn="ctr" rotWithShape="0">
                <a:schemeClr val="bg2"/>
              </a:outerShdw>
              <a:softEdge rad="762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7" name="CasellaDiTesto 22"/>
            <p:cNvSpPr txBox="1">
              <a:spLocks noChangeArrowheads="1"/>
            </p:cNvSpPr>
            <p:nvPr/>
          </p:nvSpPr>
          <p:spPr bwMode="auto">
            <a:xfrm>
              <a:off x="10744812" y="4736556"/>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it-IT"/>
              </a:defPPr>
              <a:lvl1pPr eaLnBrk="1" hangingPunct="1">
                <a:buFontTx/>
                <a:buNone/>
                <a:defRPr sz="1200"/>
              </a:lvl1pPr>
              <a:lvl2pPr marL="742950" indent="-285750" eaLnBrk="0" hangingPunct="0">
                <a:spcBef>
                  <a:spcPct val="20000"/>
                </a:spcBef>
                <a:buFont typeface="Arial" pitchFamily="34" charset="0"/>
                <a:buChar char="–"/>
                <a:defRPr sz="2800"/>
              </a:lvl2pPr>
              <a:lvl3pPr marL="1143000" indent="-228600" eaLnBrk="0" hangingPunct="0">
                <a:spcBef>
                  <a:spcPct val="20000"/>
                </a:spcBef>
                <a:buFont typeface="Arial" pitchFamily="34" charset="0"/>
                <a:buChar char="•"/>
                <a:defRPr sz="2400"/>
              </a:lvl3pPr>
              <a:lvl4pPr marL="1600200" indent="-228600" eaLnBrk="0" hangingPunct="0">
                <a:spcBef>
                  <a:spcPct val="20000"/>
                </a:spcBef>
                <a:buFont typeface="Arial" pitchFamily="34" charset="0"/>
                <a:buChar char="–"/>
                <a:defRPr sz="2000"/>
              </a:lvl4pPr>
              <a:lvl5pPr marL="2057400" indent="-228600" eaLnBrk="0" hangingPunct="0">
                <a:spcBef>
                  <a:spcPct val="20000"/>
                </a:spcBef>
                <a:buFont typeface="Arial" pitchFamily="34" charset="0"/>
                <a:buChar char="»"/>
                <a:defRPr sz="2000"/>
              </a:lvl5pPr>
              <a:lvl6pPr marL="2514600" indent="-228600" eaLnBrk="0" fontAlgn="base" hangingPunct="0">
                <a:spcBef>
                  <a:spcPct val="20000"/>
                </a:spcBef>
                <a:spcAft>
                  <a:spcPct val="0"/>
                </a:spcAft>
                <a:buFont typeface="Arial" pitchFamily="34" charset="0"/>
                <a:buChar char="»"/>
                <a:defRPr sz="2000"/>
              </a:lvl6pPr>
              <a:lvl7pPr marL="2971800" indent="-228600" eaLnBrk="0" fontAlgn="base" hangingPunct="0">
                <a:spcBef>
                  <a:spcPct val="20000"/>
                </a:spcBef>
                <a:spcAft>
                  <a:spcPct val="0"/>
                </a:spcAft>
                <a:buFont typeface="Arial" pitchFamily="34" charset="0"/>
                <a:buChar char="»"/>
                <a:defRPr sz="2000"/>
              </a:lvl7pPr>
              <a:lvl8pPr marL="3429000" indent="-228600" eaLnBrk="0" fontAlgn="base" hangingPunct="0">
                <a:spcBef>
                  <a:spcPct val="20000"/>
                </a:spcBef>
                <a:spcAft>
                  <a:spcPct val="0"/>
                </a:spcAft>
                <a:buFont typeface="Arial" pitchFamily="34" charset="0"/>
                <a:buChar char="»"/>
                <a:defRPr sz="2000"/>
              </a:lvl8pPr>
              <a:lvl9pPr marL="3886200" indent="-228600" eaLnBrk="0" fontAlgn="base" hangingPunct="0">
                <a:spcBef>
                  <a:spcPct val="20000"/>
                </a:spcBef>
                <a:spcAft>
                  <a:spcPct val="0"/>
                </a:spcAft>
                <a:buFont typeface="Arial" pitchFamily="34" charset="0"/>
                <a:buChar char="»"/>
                <a:defRPr sz="2000"/>
              </a:lvl9pPr>
            </a:lstStyle>
            <a:p>
              <a:r>
                <a:rPr lang="it-IT" altLang="fr-FR" sz="1800" b="1" dirty="0"/>
                <a:t>M60J</a:t>
              </a:r>
              <a:endParaRPr lang="fr-FR" altLang="fr-FR" sz="1800" b="1" dirty="0"/>
            </a:p>
          </p:txBody>
        </p:sp>
        <p:sp>
          <p:nvSpPr>
            <p:cNvPr id="68" name="CasellaDiTesto 23"/>
            <p:cNvSpPr txBox="1">
              <a:spLocks noChangeArrowheads="1"/>
            </p:cNvSpPr>
            <p:nvPr/>
          </p:nvSpPr>
          <p:spPr bwMode="auto">
            <a:xfrm>
              <a:off x="8657032" y="4939925"/>
              <a:ext cx="1100166" cy="39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it-IT"/>
              </a:defPPr>
              <a:lvl1pPr eaLnBrk="1" hangingPunct="1">
                <a:buFontTx/>
                <a:buNone/>
                <a:defRPr sz="1600">
                  <a:solidFill>
                    <a:srgbClr val="FFC000"/>
                  </a:solidFill>
                </a:defRPr>
              </a:lvl1pPr>
              <a:lvl2pPr marL="742950" indent="-285750" eaLnBrk="0" hangingPunct="0">
                <a:spcBef>
                  <a:spcPct val="20000"/>
                </a:spcBef>
                <a:buFont typeface="Arial" pitchFamily="34" charset="0"/>
                <a:buChar char="–"/>
                <a:defRPr sz="2800"/>
              </a:lvl2pPr>
              <a:lvl3pPr marL="1143000" indent="-228600" eaLnBrk="0" hangingPunct="0">
                <a:spcBef>
                  <a:spcPct val="20000"/>
                </a:spcBef>
                <a:buFont typeface="Arial" pitchFamily="34" charset="0"/>
                <a:buChar char="•"/>
                <a:defRPr sz="2400"/>
              </a:lvl3pPr>
              <a:lvl4pPr marL="1600200" indent="-228600" eaLnBrk="0" hangingPunct="0">
                <a:spcBef>
                  <a:spcPct val="20000"/>
                </a:spcBef>
                <a:buFont typeface="Arial" pitchFamily="34" charset="0"/>
                <a:buChar char="–"/>
                <a:defRPr sz="2000"/>
              </a:lvl4pPr>
              <a:lvl5pPr marL="2057400" indent="-228600" eaLnBrk="0" hangingPunct="0">
                <a:spcBef>
                  <a:spcPct val="20000"/>
                </a:spcBef>
                <a:buFont typeface="Arial" pitchFamily="34" charset="0"/>
                <a:buChar char="»"/>
                <a:defRPr sz="2000"/>
              </a:lvl5pPr>
              <a:lvl6pPr marL="2514600" indent="-228600" eaLnBrk="0" fontAlgn="base" hangingPunct="0">
                <a:spcBef>
                  <a:spcPct val="20000"/>
                </a:spcBef>
                <a:spcAft>
                  <a:spcPct val="0"/>
                </a:spcAft>
                <a:buFont typeface="Arial" pitchFamily="34" charset="0"/>
                <a:buChar char="»"/>
                <a:defRPr sz="2000"/>
              </a:lvl6pPr>
              <a:lvl7pPr marL="2971800" indent="-228600" eaLnBrk="0" fontAlgn="base" hangingPunct="0">
                <a:spcBef>
                  <a:spcPct val="20000"/>
                </a:spcBef>
                <a:spcAft>
                  <a:spcPct val="0"/>
                </a:spcAft>
                <a:buFont typeface="Arial" pitchFamily="34" charset="0"/>
                <a:buChar char="»"/>
                <a:defRPr sz="2000"/>
              </a:lvl7pPr>
              <a:lvl8pPr marL="3429000" indent="-228600" eaLnBrk="0" fontAlgn="base" hangingPunct="0">
                <a:spcBef>
                  <a:spcPct val="20000"/>
                </a:spcBef>
                <a:spcAft>
                  <a:spcPct val="0"/>
                </a:spcAft>
                <a:buFont typeface="Arial" pitchFamily="34" charset="0"/>
                <a:buChar char="»"/>
                <a:defRPr sz="2000"/>
              </a:lvl8pPr>
              <a:lvl9pPr marL="3886200" indent="-228600" eaLnBrk="0" fontAlgn="base" hangingPunct="0">
                <a:spcBef>
                  <a:spcPct val="20000"/>
                </a:spcBef>
                <a:spcAft>
                  <a:spcPct val="0"/>
                </a:spcAft>
                <a:buFont typeface="Arial" pitchFamily="34" charset="0"/>
                <a:buChar char="»"/>
                <a:defRPr sz="2000"/>
              </a:lvl9pPr>
            </a:lstStyle>
            <a:p>
              <a:r>
                <a:rPr lang="it-IT" altLang="fr-FR" sz="1800" b="1" dirty="0">
                  <a:solidFill>
                    <a:schemeClr val="tx1"/>
                  </a:solidFill>
                </a:rPr>
                <a:t>K13D2U</a:t>
              </a:r>
              <a:endParaRPr lang="fr-FR" altLang="fr-FR" sz="1800" b="1" dirty="0">
                <a:solidFill>
                  <a:schemeClr val="tx1"/>
                </a:solidFill>
              </a:endParaRPr>
            </a:p>
          </p:txBody>
        </p:sp>
        <p:sp>
          <p:nvSpPr>
            <p:cNvPr id="47" name="Rectangle 46"/>
            <p:cNvSpPr/>
            <p:nvPr/>
          </p:nvSpPr>
          <p:spPr>
            <a:xfrm>
              <a:off x="10650135" y="5056215"/>
              <a:ext cx="721672" cy="646331"/>
            </a:xfrm>
            <a:prstGeom prst="rect">
              <a:avLst/>
            </a:prstGeom>
          </p:spPr>
          <p:txBody>
            <a:bodyPr wrap="none">
              <a:spAutoFit/>
            </a:bodyPr>
            <a:lstStyle/>
            <a:p>
              <a:pPr fontAlgn="base">
                <a:spcBef>
                  <a:spcPct val="0"/>
                </a:spcBef>
                <a:spcAft>
                  <a:spcPct val="0"/>
                </a:spcAft>
              </a:pPr>
              <a:r>
                <a:rPr lang="it-IT" altLang="fr-FR" b="1" dirty="0" smtClean="0">
                  <a:solidFill>
                    <a:prstClr val="white"/>
                  </a:solidFill>
                  <a:cs typeface="Arial" pitchFamily="34" charset="0"/>
                </a:rPr>
                <a:t>Mech</a:t>
              </a:r>
            </a:p>
            <a:p>
              <a:pPr fontAlgn="base">
                <a:spcBef>
                  <a:spcPct val="0"/>
                </a:spcBef>
                <a:spcAft>
                  <a:spcPct val="0"/>
                </a:spcAft>
              </a:pPr>
              <a:r>
                <a:rPr lang="it-IT" altLang="fr-FR" b="1" dirty="0" smtClean="0">
                  <a:solidFill>
                    <a:prstClr val="white"/>
                  </a:solidFill>
                  <a:cs typeface="Arial" pitchFamily="34" charset="0"/>
                </a:rPr>
                <a:t>fibre</a:t>
              </a:r>
              <a:endParaRPr lang="it-IT" altLang="fr-FR" b="1" dirty="0">
                <a:solidFill>
                  <a:prstClr val="white"/>
                </a:solidFill>
                <a:cs typeface="Arial" pitchFamily="34" charset="0"/>
              </a:endParaRPr>
            </a:p>
          </p:txBody>
        </p:sp>
        <p:sp>
          <p:nvSpPr>
            <p:cNvPr id="55" name="Rectangle 54"/>
            <p:cNvSpPr/>
            <p:nvPr/>
          </p:nvSpPr>
          <p:spPr>
            <a:xfrm>
              <a:off x="8735767" y="5193937"/>
              <a:ext cx="878767" cy="707886"/>
            </a:xfrm>
            <a:prstGeom prst="rect">
              <a:avLst/>
            </a:prstGeom>
          </p:spPr>
          <p:txBody>
            <a:bodyPr wrap="none">
              <a:spAutoFit/>
            </a:bodyPr>
            <a:lstStyle/>
            <a:p>
              <a:pPr lvl="0" fontAlgn="base">
                <a:spcBef>
                  <a:spcPct val="0"/>
                </a:spcBef>
                <a:spcAft>
                  <a:spcPct val="0"/>
                </a:spcAft>
              </a:pPr>
              <a:r>
                <a:rPr lang="it-IT" altLang="fr-FR" sz="2000" b="1" dirty="0" smtClean="0">
                  <a:solidFill>
                    <a:prstClr val="white"/>
                  </a:solidFill>
                  <a:cs typeface="Arial" pitchFamily="34" charset="0"/>
                </a:rPr>
                <a:t>Therm</a:t>
              </a:r>
            </a:p>
            <a:p>
              <a:pPr lvl="0" fontAlgn="base">
                <a:spcBef>
                  <a:spcPct val="0"/>
                </a:spcBef>
                <a:spcAft>
                  <a:spcPct val="0"/>
                </a:spcAft>
              </a:pPr>
              <a:r>
                <a:rPr lang="it-IT" altLang="fr-FR" sz="2000" b="1" dirty="0" smtClean="0">
                  <a:solidFill>
                    <a:prstClr val="white"/>
                  </a:solidFill>
                  <a:cs typeface="Arial" pitchFamily="34" charset="0"/>
                </a:rPr>
                <a:t>fibre</a:t>
              </a:r>
              <a:endParaRPr lang="fr-FR" altLang="fr-FR" sz="2000" b="1" dirty="0">
                <a:solidFill>
                  <a:prstClr val="white"/>
                </a:solidFill>
                <a:cs typeface="Arial" pitchFamily="34" charset="0"/>
              </a:endParaRPr>
            </a:p>
          </p:txBody>
        </p:sp>
      </p:grpSp>
      <p:pic>
        <p:nvPicPr>
          <p:cNvPr id="28" name="Picture 5"/>
          <p:cNvPicPr>
            <a:picLocks noChangeAspect="1" noChangeArrowheads="1"/>
          </p:cNvPicPr>
          <p:nvPr/>
        </p:nvPicPr>
        <p:blipFill rotWithShape="1">
          <a:blip r:embed="rId12" cstate="print">
            <a:extLst>
              <a:ext uri="{BEBA8EAE-BF5A-486C-A8C5-ECC9F3942E4B}">
                <a14:imgProps xmlns:a14="http://schemas.microsoft.com/office/drawing/2010/main">
                  <a14:imgLayer r:embed="rId13">
                    <a14:imgEffect>
                      <a14:backgroundRemoval t="0" b="89970" l="10000" r="90000">
                        <a14:foregroundMark x1="29118" y1="13922" x2="66618" y2="17665"/>
                        <a14:foregroundMark x1="62206" y1="8982" x2="66176" y2="14671"/>
                        <a14:foregroundMark x1="25000" y1="15569" x2="30294" y2="6437"/>
                        <a14:foregroundMark x1="40000" y1="35329" x2="40000" y2="35329"/>
                      </a14:backgroundRemoval>
                    </a14:imgEffect>
                  </a14:imgLayer>
                </a14:imgProps>
              </a:ext>
              <a:ext uri="{28A0092B-C50C-407E-A947-70E740481C1C}">
                <a14:useLocalDpi xmlns:a14="http://schemas.microsoft.com/office/drawing/2010/main" val="0"/>
              </a:ext>
            </a:extLst>
          </a:blip>
          <a:srcRect l="14148" r="17002" b="7633"/>
          <a:stretch/>
        </p:blipFill>
        <p:spPr bwMode="auto">
          <a:xfrm>
            <a:off x="5029201" y="2651832"/>
            <a:ext cx="1219200" cy="1605843"/>
          </a:xfrm>
          <a:prstGeom prst="rect">
            <a:avLst/>
          </a:prstGeom>
          <a:solidFill>
            <a:schemeClr val="bg1"/>
          </a:solidFill>
          <a:ln>
            <a:noFill/>
          </a:ln>
          <a:effectLst/>
        </p:spPr>
      </p:pic>
      <p:cxnSp>
        <p:nvCxnSpPr>
          <p:cNvPr id="19" name="Straight Connector 18"/>
          <p:cNvCxnSpPr/>
          <p:nvPr/>
        </p:nvCxnSpPr>
        <p:spPr>
          <a:xfrm>
            <a:off x="6030030" y="3018291"/>
            <a:ext cx="250216" cy="5597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Rettangolo 1"/>
          <p:cNvSpPr>
            <a:spLocks noChangeArrowheads="1"/>
          </p:cNvSpPr>
          <p:nvPr/>
        </p:nvSpPr>
        <p:spPr bwMode="auto">
          <a:xfrm>
            <a:off x="5391100" y="4348168"/>
            <a:ext cx="233592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FontTx/>
              <a:buNone/>
            </a:pPr>
            <a:r>
              <a:rPr lang="it-IT" altLang="fr-FR" sz="1400" i="1" dirty="0"/>
              <a:t>Carbon «thermal fibres» are thicker and stiffer, they break </a:t>
            </a:r>
            <a:r>
              <a:rPr lang="it-IT" altLang="fr-FR" sz="1400" i="1" dirty="0" err="1"/>
              <a:t>if</a:t>
            </a:r>
            <a:r>
              <a:rPr lang="it-IT" altLang="fr-FR" sz="1400" i="1" dirty="0"/>
              <a:t> </a:t>
            </a:r>
            <a:r>
              <a:rPr lang="it-IT" altLang="fr-FR" sz="1400" i="1" dirty="0" err="1" smtClean="0"/>
              <a:t>bent</a:t>
            </a:r>
            <a:r>
              <a:rPr lang="it-IT" altLang="fr-FR" sz="1400" i="1" dirty="0" smtClean="0"/>
              <a:t> </a:t>
            </a:r>
            <a:r>
              <a:rPr lang="it-IT" altLang="fr-FR" sz="1400" i="1" dirty="0"/>
              <a:t>to minimum radius</a:t>
            </a:r>
            <a:endParaRPr lang="fr-FR" altLang="fr-FR" sz="1400" i="1" dirty="0"/>
          </a:p>
        </p:txBody>
      </p:sp>
      <p:sp>
        <p:nvSpPr>
          <p:cNvPr id="5" name="Right Arrow 4"/>
          <p:cNvSpPr/>
          <p:nvPr/>
        </p:nvSpPr>
        <p:spPr>
          <a:xfrm>
            <a:off x="7727029" y="4599788"/>
            <a:ext cx="474572" cy="21749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Slide Number Placeholder 6"/>
          <p:cNvSpPr>
            <a:spLocks noGrp="1"/>
          </p:cNvSpPr>
          <p:nvPr>
            <p:ph type="sldNum" sz="quarter" idx="12"/>
          </p:nvPr>
        </p:nvSpPr>
        <p:spPr>
          <a:xfrm>
            <a:off x="9430708" y="6501479"/>
            <a:ext cx="2743200" cy="365125"/>
          </a:xfrm>
        </p:spPr>
        <p:txBody>
          <a:bodyPr/>
          <a:lstStyle/>
          <a:p>
            <a:fld id="{AC02F132-4A8D-4A8C-877D-D9B157A5B0E1}" type="slidenum">
              <a:rPr lang="en-GB" smtClean="0"/>
              <a:t>19</a:t>
            </a:fld>
            <a:endParaRPr lang="en-GB" dirty="0"/>
          </a:p>
        </p:txBody>
      </p:sp>
    </p:spTree>
    <p:extLst>
      <p:ext uri="{BB962C8B-B14F-4D97-AF65-F5344CB8AC3E}">
        <p14:creationId xmlns:p14="http://schemas.microsoft.com/office/powerpoint/2010/main" val="4177390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Lst>
          </a:blip>
          <a:srcRect t="1288" b="3196"/>
          <a:stretch/>
        </p:blipFill>
        <p:spPr>
          <a:xfrm>
            <a:off x="8864054" y="0"/>
            <a:ext cx="3327946" cy="6857999"/>
          </a:xfrm>
          <a:prstGeom prst="rect">
            <a:avLst/>
          </a:prstGeom>
        </p:spPr>
      </p:pic>
      <p:sp>
        <p:nvSpPr>
          <p:cNvPr id="2" name="AutoShape 1026"/>
          <p:cNvSpPr>
            <a:spLocks noChangeArrowheads="1"/>
          </p:cNvSpPr>
          <p:nvPr/>
        </p:nvSpPr>
        <p:spPr bwMode="auto">
          <a:xfrm>
            <a:off x="330200" y="317500"/>
            <a:ext cx="8987879" cy="4546283"/>
          </a:xfrm>
          <a:prstGeom prst="foldedCorner">
            <a:avLst>
              <a:gd name="adj" fmla="val 13298"/>
            </a:avLst>
          </a:prstGeom>
          <a:solidFill>
            <a:schemeClr val="accent1">
              <a:lumMod val="20000"/>
              <a:lumOff val="80000"/>
            </a:schemeClr>
          </a:solidFill>
          <a:ln w="6350">
            <a:solidFill>
              <a:schemeClr val="tx1"/>
            </a:solidFill>
            <a:miter lim="800000"/>
            <a:headEnd/>
            <a:tailEnd/>
          </a:ln>
          <a:effectLst>
            <a:outerShdw dist="469900" dir="13500000" algn="br" rotWithShape="0">
              <a:prstClr val="black">
                <a:alpha val="40000"/>
              </a:prstClr>
            </a:outerShdw>
          </a:effectLst>
        </p:spPr>
        <p:txBody>
          <a:bodyPr wrap="square" lIns="360000" rIns="504000">
            <a:spAutoFit/>
          </a:bodyPr>
          <a:lstStyle/>
          <a:p>
            <a:pPr marL="571500" indent="-571500" algn="just">
              <a:buFont typeface="Wingdings" panose="05000000000000000000" pitchFamily="2" charset="2"/>
              <a:buChar char="ü"/>
            </a:pPr>
            <a:endParaRPr lang="en-US" altLang="en-US" sz="2800" dirty="0" smtClean="0"/>
          </a:p>
          <a:p>
            <a:pPr indent="-571500" algn="just">
              <a:buFont typeface="Wingdings" panose="05000000000000000000" pitchFamily="2" charset="2"/>
              <a:buChar char="ü"/>
            </a:pPr>
            <a:r>
              <a:rPr lang="en-US" altLang="en-US" sz="3200" b="1" dirty="0">
                <a:solidFill>
                  <a:schemeClr val="bg1">
                    <a:lumMod val="50000"/>
                  </a:schemeClr>
                </a:solidFill>
                <a:effectLst>
                  <a:outerShdw blurRad="38100" dist="38100" dir="2700000" algn="tl">
                    <a:srgbClr val="C0C0C0"/>
                  </a:outerShdw>
                </a:effectLst>
                <a:latin typeface="Tempus Sans ITC" panose="04020404030D07020202" pitchFamily="82" charset="0"/>
              </a:rPr>
              <a:t>Tests done to determine intrinsic Composite material properties such as modulus and strength for use in design and analysis </a:t>
            </a:r>
          </a:p>
          <a:p>
            <a:pPr algn="just"/>
            <a:endParaRPr lang="en-US" altLang="en-US" sz="32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a:p>
            <a:pPr indent="-571500" algn="just">
              <a:buFont typeface="Wingdings" panose="05000000000000000000" pitchFamily="2" charset="2"/>
              <a:buChar char="ü"/>
            </a:pPr>
            <a:r>
              <a:rPr lang="en-US" altLang="en-US" sz="3200" b="1" dirty="0">
                <a:solidFill>
                  <a:schemeClr val="bg1">
                    <a:lumMod val="50000"/>
                  </a:schemeClr>
                </a:solidFill>
                <a:effectLst>
                  <a:outerShdw blurRad="38100" dist="38100" dir="2700000" algn="tl">
                    <a:srgbClr val="C0C0C0"/>
                  </a:outerShdw>
                </a:effectLst>
                <a:latin typeface="Tempus Sans ITC" panose="04020404030D07020202" pitchFamily="82" charset="0"/>
              </a:rPr>
              <a:t>Tests done to determine quality or acceptability of specific </a:t>
            </a:r>
            <a:r>
              <a:rPr lang="en-US" altLang="en-US" sz="32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Composite components </a:t>
            </a:r>
            <a:r>
              <a:rPr lang="en-US" altLang="en-US" sz="3200" b="1" dirty="0">
                <a:solidFill>
                  <a:schemeClr val="bg1">
                    <a:lumMod val="50000"/>
                  </a:schemeClr>
                </a:solidFill>
                <a:effectLst>
                  <a:outerShdw blurRad="38100" dist="38100" dir="2700000" algn="tl">
                    <a:srgbClr val="C0C0C0"/>
                  </a:outerShdw>
                </a:effectLst>
                <a:latin typeface="Tempus Sans ITC" panose="04020404030D07020202" pitchFamily="82" charset="0"/>
              </a:rPr>
              <a:t>after manufacturing</a:t>
            </a:r>
          </a:p>
        </p:txBody>
      </p:sp>
      <p:sp>
        <p:nvSpPr>
          <p:cNvPr id="3" name="Slide Number Placeholder 2"/>
          <p:cNvSpPr>
            <a:spLocks noGrp="1"/>
          </p:cNvSpPr>
          <p:nvPr>
            <p:ph type="sldNum" sz="quarter" idx="12"/>
          </p:nvPr>
        </p:nvSpPr>
        <p:spPr>
          <a:xfrm>
            <a:off x="9448800" y="6492874"/>
            <a:ext cx="2743200" cy="365125"/>
          </a:xfrm>
        </p:spPr>
        <p:txBody>
          <a:bodyPr/>
          <a:lstStyle/>
          <a:p>
            <a:fld id="{AC02F132-4A8D-4A8C-877D-D9B157A5B0E1}" type="slidenum">
              <a:rPr lang="en-GB" smtClean="0"/>
              <a:t>2</a:t>
            </a:fld>
            <a:endParaRPr lang="en-GB" dirty="0"/>
          </a:p>
        </p:txBody>
      </p:sp>
    </p:spTree>
    <p:extLst>
      <p:ext uri="{BB962C8B-B14F-4D97-AF65-F5344CB8AC3E}">
        <p14:creationId xmlns:p14="http://schemas.microsoft.com/office/powerpoint/2010/main" val="724885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a:grpSpLocks noChangeAspect="1"/>
          </p:cNvGrpSpPr>
          <p:nvPr/>
        </p:nvGrpSpPr>
        <p:grpSpPr>
          <a:xfrm>
            <a:off x="8071561" y="3216049"/>
            <a:ext cx="4123137" cy="3520039"/>
            <a:chOff x="5726205" y="1130359"/>
            <a:chExt cx="6470029" cy="5523645"/>
          </a:xfrm>
        </p:grpSpPr>
        <p:pic>
          <p:nvPicPr>
            <p:cNvPr id="2" name="Picture 1"/>
            <p:cNvPicPr>
              <a:picLocks noChangeAspect="1"/>
            </p:cNvPicPr>
            <p:nvPr/>
          </p:nvPicPr>
          <p:blipFill rotWithShape="1">
            <a:blip r:embed="rId2">
              <a:clrChange>
                <a:clrFrom>
                  <a:srgbClr val="FFFFFF"/>
                </a:clrFrom>
                <a:clrTo>
                  <a:srgbClr val="FFFFFF">
                    <a:alpha val="0"/>
                  </a:srgbClr>
                </a:clrTo>
              </a:clrChange>
            </a:blip>
            <a:srcRect b="12522"/>
            <a:stretch/>
          </p:blipFill>
          <p:spPr>
            <a:xfrm>
              <a:off x="5726205" y="3022740"/>
              <a:ext cx="2323512" cy="3631264"/>
            </a:xfrm>
            <a:prstGeom prst="rect">
              <a:avLst/>
            </a:prstGeom>
          </p:spPr>
        </p:pic>
        <p:pic>
          <p:nvPicPr>
            <p:cNvPr id="7"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9972548" y="4865411"/>
              <a:ext cx="1996555" cy="1735168"/>
            </a:xfrm>
            <a:prstGeom prst="rect">
              <a:avLst/>
            </a:prstGeom>
            <a:noFill/>
            <a:ln>
              <a:noFill/>
            </a:ln>
            <a:extLst/>
          </p:spPr>
        </p:pic>
        <p:pic>
          <p:nvPicPr>
            <p:cNvPr id="8" name="Picture 7"/>
            <p:cNvPicPr>
              <a:picLocks noChangeAspect="1"/>
            </p:cNvPicPr>
            <p:nvPr/>
          </p:nvPicPr>
          <p:blipFill rotWithShape="1">
            <a:blip r:embed="rId4"/>
            <a:srcRect l="19131" t="20719" r="9997" b="26668"/>
            <a:stretch/>
          </p:blipFill>
          <p:spPr>
            <a:xfrm rot="324110">
              <a:off x="7769601" y="3258720"/>
              <a:ext cx="4405896" cy="1830423"/>
            </a:xfrm>
            <a:prstGeom prst="rect">
              <a:avLst/>
            </a:prstGeom>
          </p:spPr>
        </p:pic>
        <p:pic>
          <p:nvPicPr>
            <p:cNvPr id="9" name="Picture 11" descr="E:\ALICE_MECHANICS\ALICE_DATA_PACKAGE\IN\DETECTORS\ITS_UPGRADE\7-WORK_IN_PROGRESS\SERGEY\Fotos\nov2012\12.11.17-02 Panel after cuttingC.jpg"/>
            <p:cNvPicPr>
              <a:picLocks noChangeAspect="1" noChangeArrowheads="1"/>
            </p:cNvPicPr>
            <p:nvPr/>
          </p:nvPicPr>
          <p:blipFill rotWithShape="1">
            <a:blip r:embed="rId5" cstate="print">
              <a:clrChange>
                <a:clrFrom>
                  <a:srgbClr val="CACAC8"/>
                </a:clrFrom>
                <a:clrTo>
                  <a:srgbClr val="CACAC8">
                    <a:alpha val="0"/>
                  </a:srgbClr>
                </a:clrTo>
              </a:clrChange>
              <a:lum bright="20000" contrast="20000"/>
              <a:extLst>
                <a:ext uri="{28A0092B-C50C-407E-A947-70E740481C1C}">
                  <a14:useLocalDpi xmlns:a14="http://schemas.microsoft.com/office/drawing/2010/main" val="0"/>
                </a:ext>
              </a:extLst>
            </a:blip>
            <a:srcRect t="15021"/>
            <a:stretch/>
          </p:blipFill>
          <p:spPr bwMode="auto">
            <a:xfrm flipH="1">
              <a:off x="7512093" y="2415195"/>
              <a:ext cx="4679907" cy="9867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E:\ALICE_MECHANICS\ALICE_DATA_PACKAGE\IN\DETECTORS\ITS_UPGRADE\7-WORK_IN_PROGRESS\SERGEY\Fotos\nov2012\12.11.17-01 Ready panelC.jpg"/>
            <p:cNvPicPr>
              <a:picLocks noChangeAspect="1" noChangeArrowheads="1"/>
            </p:cNvPicPr>
            <p:nvPr/>
          </p:nvPicPr>
          <p:blipFill rotWithShape="1">
            <a:blip r:embed="rId6" cstate="screen">
              <a:clrChange>
                <a:clrFrom>
                  <a:srgbClr val="FCFAFB"/>
                </a:clrFrom>
                <a:clrTo>
                  <a:srgbClr val="FCFAFB">
                    <a:alpha val="0"/>
                  </a:srgbClr>
                </a:clrTo>
              </a:clrChange>
              <a:extLst>
                <a:ext uri="{28A0092B-C50C-407E-A947-70E740481C1C}">
                  <a14:useLocalDpi xmlns:a14="http://schemas.microsoft.com/office/drawing/2010/main"/>
                </a:ext>
              </a:extLst>
            </a:blip>
            <a:srcRect/>
            <a:stretch/>
          </p:blipFill>
          <p:spPr bwMode="auto">
            <a:xfrm flipH="1">
              <a:off x="7352244" y="1130359"/>
              <a:ext cx="4843990" cy="118862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 15"/>
          <p:cNvGrpSpPr>
            <a:grpSpLocks noChangeAspect="1"/>
          </p:cNvGrpSpPr>
          <p:nvPr/>
        </p:nvGrpSpPr>
        <p:grpSpPr>
          <a:xfrm>
            <a:off x="7351211" y="584795"/>
            <a:ext cx="4727422" cy="2341511"/>
            <a:chOff x="4805387" y="289190"/>
            <a:chExt cx="7386613" cy="3658619"/>
          </a:xfrm>
        </p:grpSpPr>
        <p:pic>
          <p:nvPicPr>
            <p:cNvPr id="12" name="Picture 11"/>
            <p:cNvPicPr>
              <a:picLocks noChangeAspect="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t="39320" r="8577" b="31363"/>
            <a:stretch/>
          </p:blipFill>
          <p:spPr>
            <a:xfrm rot="21283131" flipH="1">
              <a:off x="4805387" y="412385"/>
              <a:ext cx="6775942" cy="1629634"/>
            </a:xfrm>
            <a:prstGeom prst="rect">
              <a:avLst/>
            </a:prstGeom>
          </p:spPr>
        </p:pic>
        <p:pic>
          <p:nvPicPr>
            <p:cNvPr id="13" name="Picture 12"/>
            <p:cNvPicPr>
              <a:picLocks noChangeAspect="1"/>
            </p:cNvPicPr>
            <p:nvPr/>
          </p:nvPicPr>
          <p:blipFill>
            <a:blip r:embed="rId8">
              <a:clrChange>
                <a:clrFrom>
                  <a:srgbClr val="FFFFFF"/>
                </a:clrFrom>
                <a:clrTo>
                  <a:srgbClr val="FFFFFF">
                    <a:alpha val="0"/>
                  </a:srgbClr>
                </a:clrTo>
              </a:clrChange>
            </a:blip>
            <a:stretch>
              <a:fillRect/>
            </a:stretch>
          </p:blipFill>
          <p:spPr>
            <a:xfrm rot="21202431">
              <a:off x="5824505" y="397231"/>
              <a:ext cx="6243725" cy="2461469"/>
            </a:xfrm>
            <a:prstGeom prst="rect">
              <a:avLst/>
            </a:prstGeom>
          </p:spPr>
        </p:pic>
        <p:pic>
          <p:nvPicPr>
            <p:cNvPr id="14" name="Picture 13"/>
            <p:cNvPicPr>
              <a:picLocks noChangeAspect="1"/>
            </p:cNvPicPr>
            <p:nvPr/>
          </p:nvPicPr>
          <p:blipFill rotWithShape="1">
            <a:blip r:embed="rId9">
              <a:clrChange>
                <a:clrFrom>
                  <a:srgbClr val="FFFFFF"/>
                </a:clrFrom>
                <a:clrTo>
                  <a:srgbClr val="FFFFFF">
                    <a:alpha val="0"/>
                  </a:srgbClr>
                </a:clrTo>
              </a:clrChange>
              <a:extLst/>
            </a:blip>
            <a:srcRect l="32576" t="3268" b="29465"/>
            <a:stretch/>
          </p:blipFill>
          <p:spPr>
            <a:xfrm>
              <a:off x="7687973" y="289190"/>
              <a:ext cx="4504027" cy="3658619"/>
            </a:xfrm>
            <a:prstGeom prst="rect">
              <a:avLst/>
            </a:prstGeom>
          </p:spPr>
        </p:pic>
        <p:sp>
          <p:nvSpPr>
            <p:cNvPr id="15" name="CasellaDiTesto 1"/>
            <p:cNvSpPr txBox="1">
              <a:spLocks noChangeArrowheads="1"/>
            </p:cNvSpPr>
            <p:nvPr/>
          </p:nvSpPr>
          <p:spPr bwMode="auto">
            <a:xfrm rot="19833734">
              <a:off x="7026497" y="2186317"/>
              <a:ext cx="2609949" cy="447520"/>
            </a:xfrm>
            <a:prstGeom prst="rect">
              <a:avLst/>
            </a:prstGeom>
            <a:noFill/>
            <a:ln>
              <a:noFill/>
            </a:ln>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defTabSz="457200" eaLnBrk="1" hangingPunct="1">
                <a:defRPr/>
              </a:pPr>
              <a:r>
                <a:rPr lang="it-IT" altLang="fr-FR" sz="1400" i="1" dirty="0" smtClean="0">
                  <a:solidFill>
                    <a:srgbClr val="0E0E11"/>
                  </a:solidFill>
                  <a:latin typeface="Corbel" panose="020B0503020204020204"/>
                </a:rPr>
                <a:t>290 mm ,  1.7 gram </a:t>
              </a:r>
              <a:endParaRPr lang="fr-FR" altLang="fr-FR" sz="1400" i="1" dirty="0">
                <a:solidFill>
                  <a:srgbClr val="0E0E11"/>
                </a:solidFill>
                <a:latin typeface="Corbel" panose="020B0503020204020204"/>
              </a:endParaRPr>
            </a:p>
          </p:txBody>
        </p:sp>
      </p:grpSp>
      <p:pic>
        <p:nvPicPr>
          <p:cNvPr id="17" name="Picture 16"/>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277944" y="3310390"/>
            <a:ext cx="4137893" cy="1769591"/>
          </a:xfrm>
          <a:prstGeom prst="rect">
            <a:avLst/>
          </a:prstGeom>
        </p:spPr>
      </p:pic>
      <p:sp>
        <p:nvSpPr>
          <p:cNvPr id="18" name="TextBox 17"/>
          <p:cNvSpPr txBox="1"/>
          <p:nvPr/>
        </p:nvSpPr>
        <p:spPr>
          <a:xfrm>
            <a:off x="1098313" y="4831005"/>
            <a:ext cx="2886075" cy="400110"/>
          </a:xfrm>
          <a:prstGeom prst="rect">
            <a:avLst/>
          </a:prstGeom>
          <a:noFill/>
          <a:effectLst>
            <a:outerShdw blurRad="50800" dist="38100" dir="8100000" algn="tr" rotWithShape="0">
              <a:prstClr val="black">
                <a:alpha val="40000"/>
              </a:prstClr>
            </a:outerShdw>
          </a:effectLst>
        </p:spPr>
        <p:txBody>
          <a:bodyPr wrap="square" rtlCol="0">
            <a:spAutoFit/>
          </a:bodyPr>
          <a:lstStyle>
            <a:defPPr>
              <a:defRPr lang="en-US"/>
            </a:defPPr>
            <a:lvl1pPr marR="0" lvl="0" indent="0" defTabSz="914400" fontAlgn="auto">
              <a:lnSpc>
                <a:spcPct val="100000"/>
              </a:lnSpc>
              <a:spcBef>
                <a:spcPts val="0"/>
              </a:spcBef>
              <a:spcAft>
                <a:spcPts val="0"/>
              </a:spcAft>
              <a:buClrTx/>
              <a:buSzTx/>
              <a:buFontTx/>
              <a:buNone/>
              <a:tabLst/>
              <a:defRPr kumimoji="0" sz="2000" b="1" i="0" u="none" strike="noStrike" cap="none" spc="0" normalizeH="0" baseline="0">
                <a:ln>
                  <a:noFill/>
                </a:ln>
                <a:solidFill>
                  <a:prstClr val="black"/>
                </a:solidFill>
                <a:effectLst/>
                <a:uLnTx/>
                <a:uFillTx/>
                <a:latin typeface="Berlin Sans FB Demi" panose="020E0802020502020306"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solidFill>
                  <a:srgbClr val="000066"/>
                </a:solidFill>
                <a:latin typeface="Tempus Sans ITC" panose="04020404030D07020202" pitchFamily="82" charset="0"/>
              </a:rPr>
              <a:t>ALICE ITS  </a:t>
            </a:r>
            <a:r>
              <a:rPr lang="en-US" dirty="0">
                <a:solidFill>
                  <a:srgbClr val="000066"/>
                </a:solidFill>
                <a:latin typeface="Tempus Sans ITC" panose="04020404030D07020202" pitchFamily="82" charset="0"/>
              </a:rPr>
              <a:t>Inner Barrel</a:t>
            </a:r>
            <a:endParaRPr lang="en-GB" dirty="0">
              <a:solidFill>
                <a:srgbClr val="000066"/>
              </a:solidFill>
              <a:latin typeface="Tempus Sans ITC" panose="04020404030D07020202" pitchFamily="82" charset="0"/>
            </a:endParaRPr>
          </a:p>
        </p:txBody>
      </p:sp>
      <p:sp>
        <p:nvSpPr>
          <p:cNvPr id="19" name="TextBox 18"/>
          <p:cNvSpPr txBox="1"/>
          <p:nvPr/>
        </p:nvSpPr>
        <p:spPr>
          <a:xfrm>
            <a:off x="594426" y="3277669"/>
            <a:ext cx="2009500"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rPr>
              <a:t>ITS Inner Barrel</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 </a:t>
            </a:r>
            <a:r>
              <a:rPr kumimoji="0" lang="en-US" sz="1600" b="0" i="0" u="none" strike="noStrike" kern="0" cap="none" spc="0" normalizeH="0" baseline="0" noProof="0" dirty="0" smtClean="0">
                <a:ln>
                  <a:noFill/>
                </a:ln>
                <a:solidFill>
                  <a:prstClr val="black"/>
                </a:solidFill>
                <a:effectLst/>
                <a:uLnTx/>
                <a:uFillTx/>
              </a:rPr>
              <a:t>       3 layers</a:t>
            </a:r>
            <a:endParaRPr kumimoji="0" lang="en-GB" sz="1600" b="0" i="0" u="none" strike="noStrike" kern="0" cap="none" spc="0" normalizeH="0" baseline="0" noProof="0" dirty="0">
              <a:ln>
                <a:noFill/>
              </a:ln>
              <a:solidFill>
                <a:prstClr val="black"/>
              </a:solidFill>
              <a:effectLst/>
              <a:uLnTx/>
              <a:uFillTx/>
            </a:endParaRPr>
          </a:p>
        </p:txBody>
      </p:sp>
      <p:grpSp>
        <p:nvGrpSpPr>
          <p:cNvPr id="20" name="Group 19"/>
          <p:cNvGrpSpPr/>
          <p:nvPr/>
        </p:nvGrpSpPr>
        <p:grpSpPr>
          <a:xfrm>
            <a:off x="209597" y="1282666"/>
            <a:ext cx="2394329" cy="2106539"/>
            <a:chOff x="287823" y="1079339"/>
            <a:chExt cx="2747477" cy="2591485"/>
          </a:xfrm>
        </p:grpSpPr>
        <p:pic>
          <p:nvPicPr>
            <p:cNvPr id="21" name="Picture 20"/>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22152" t="12167" b="14973"/>
            <a:stretch/>
          </p:blipFill>
          <p:spPr>
            <a:xfrm>
              <a:off x="287823" y="1079339"/>
              <a:ext cx="2747477" cy="2591485"/>
            </a:xfrm>
            <a:prstGeom prst="rect">
              <a:avLst/>
            </a:prstGeom>
          </p:spPr>
        </p:pic>
        <p:pic>
          <p:nvPicPr>
            <p:cNvPr id="22" name="Picture 21"/>
            <p:cNvPicPr>
              <a:picLocks noChangeAspect="1"/>
            </p:cNvPicPr>
            <p:nvPr/>
          </p:nvPicPr>
          <p:blipFill rotWithShape="1">
            <a:blip r:embed="rId12" cstate="print">
              <a:extLst>
                <a:ext uri="{28A0092B-C50C-407E-A947-70E740481C1C}">
                  <a14:useLocalDpi xmlns:a14="http://schemas.microsoft.com/office/drawing/2010/main" val="0"/>
                </a:ext>
              </a:extLst>
            </a:blip>
            <a:srcRect t="1" b="-3712"/>
            <a:stretch/>
          </p:blipFill>
          <p:spPr>
            <a:xfrm>
              <a:off x="1257047" y="1899276"/>
              <a:ext cx="582047" cy="816241"/>
            </a:xfrm>
            <a:prstGeom prst="rect">
              <a:avLst/>
            </a:prstGeom>
          </p:spPr>
        </p:pic>
      </p:grpSp>
      <p:grpSp>
        <p:nvGrpSpPr>
          <p:cNvPr id="23" name="Group 22"/>
          <p:cNvGrpSpPr/>
          <p:nvPr/>
        </p:nvGrpSpPr>
        <p:grpSpPr>
          <a:xfrm flipH="1">
            <a:off x="2389569" y="1186250"/>
            <a:ext cx="2748140" cy="2091418"/>
            <a:chOff x="9331741" y="3062062"/>
            <a:chExt cx="2793830" cy="2257183"/>
          </a:xfrm>
        </p:grpSpPr>
        <p:pic>
          <p:nvPicPr>
            <p:cNvPr id="24" name="Picture 23"/>
            <p:cNvPicPr>
              <a:picLocks noChangeAspect="1"/>
            </p:cNvPicPr>
            <p:nvPr/>
          </p:nvPicPr>
          <p:blipFill rotWithShape="1">
            <a:blip r:embed="rId13">
              <a:clrChange>
                <a:clrFrom>
                  <a:srgbClr val="FFFFFF"/>
                </a:clrFrom>
                <a:clrTo>
                  <a:srgbClr val="FFFFFF">
                    <a:alpha val="0"/>
                  </a:srgbClr>
                </a:clrTo>
              </a:clrChange>
            </a:blip>
            <a:srcRect l="28171"/>
            <a:stretch/>
          </p:blipFill>
          <p:spPr>
            <a:xfrm rot="10800000" flipH="1">
              <a:off x="9331741" y="3125843"/>
              <a:ext cx="2793830" cy="2193402"/>
            </a:xfrm>
            <a:prstGeom prst="rect">
              <a:avLst/>
            </a:prstGeom>
          </p:spPr>
        </p:pic>
        <p:sp>
          <p:nvSpPr>
            <p:cNvPr id="25" name="TextBox 24"/>
            <p:cNvSpPr txBox="1"/>
            <p:nvPr/>
          </p:nvSpPr>
          <p:spPr>
            <a:xfrm>
              <a:off x="10406586" y="3917895"/>
              <a:ext cx="1384097"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smtClean="0">
                  <a:ln>
                    <a:noFill/>
                  </a:ln>
                  <a:solidFill>
                    <a:prstClr val="black"/>
                  </a:solidFill>
                  <a:effectLst/>
                  <a:uLnTx/>
                  <a:uFillTx/>
                </a:rPr>
                <a:t>Array of MAPS </a:t>
              </a:r>
              <a:r>
                <a:rPr kumimoji="0" lang="it-IT" sz="1200" b="0" i="0" u="none" strike="noStrike" kern="0" cap="none" spc="0" normalizeH="0" baseline="0" noProof="0" dirty="0">
                  <a:ln>
                    <a:noFill/>
                  </a:ln>
                  <a:solidFill>
                    <a:prstClr val="black"/>
                  </a:solidFill>
                  <a:effectLst/>
                  <a:uLnTx/>
                  <a:uFillTx/>
                </a:rPr>
                <a:t>chip</a:t>
              </a:r>
            </a:p>
          </p:txBody>
        </p:sp>
        <p:sp>
          <p:nvSpPr>
            <p:cNvPr id="26" name="TextBox 25"/>
            <p:cNvSpPr txBox="1"/>
            <p:nvPr/>
          </p:nvSpPr>
          <p:spPr>
            <a:xfrm>
              <a:off x="11245736" y="3062062"/>
              <a:ext cx="41710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smtClean="0">
                  <a:ln>
                    <a:noFill/>
                  </a:ln>
                  <a:solidFill>
                    <a:prstClr val="black"/>
                  </a:solidFill>
                  <a:effectLst/>
                  <a:uLnTx/>
                  <a:uFillTx/>
                </a:rPr>
                <a:t>FPC</a:t>
              </a:r>
              <a:endParaRPr kumimoji="0" lang="it-IT" sz="1200" b="0" i="0" u="none" strike="noStrike" kern="0" cap="none" spc="0" normalizeH="0" baseline="0" noProof="0" dirty="0">
                <a:ln>
                  <a:noFill/>
                </a:ln>
                <a:solidFill>
                  <a:prstClr val="black"/>
                </a:solidFill>
                <a:effectLst/>
                <a:uLnTx/>
                <a:uFillTx/>
              </a:endParaRPr>
            </a:p>
          </p:txBody>
        </p:sp>
      </p:grpSp>
      <p:pic>
        <p:nvPicPr>
          <p:cNvPr id="27" name="Picture 26"/>
          <p:cNvPicPr>
            <a:picLocks noChangeAspect="1"/>
          </p:cNvPicPr>
          <p:nvPr/>
        </p:nvPicPr>
        <p:blipFill rotWithShape="1">
          <a:blip r:embed="rId14">
            <a:clrChange>
              <a:clrFrom>
                <a:srgbClr val="FFFFFF"/>
              </a:clrFrom>
              <a:clrTo>
                <a:srgbClr val="FFFFFF">
                  <a:alpha val="0"/>
                </a:srgbClr>
              </a:clrTo>
            </a:clrChange>
            <a:extLst/>
          </a:blip>
          <a:srcRect l="597" t="1742" r="4186" b="11027"/>
          <a:stretch/>
        </p:blipFill>
        <p:spPr>
          <a:xfrm flipH="1">
            <a:off x="9921" y="5071320"/>
            <a:ext cx="4437818" cy="1786680"/>
          </a:xfrm>
          <a:prstGeom prst="rect">
            <a:avLst/>
          </a:prstGeom>
        </p:spPr>
      </p:pic>
      <p:sp>
        <p:nvSpPr>
          <p:cNvPr id="28" name="Text Placeholder 1"/>
          <p:cNvSpPr txBox="1">
            <a:spLocks/>
          </p:cNvSpPr>
          <p:nvPr/>
        </p:nvSpPr>
        <p:spPr>
          <a:xfrm>
            <a:off x="5209745" y="3076317"/>
            <a:ext cx="4030937" cy="3662190"/>
          </a:xfrm>
          <a:prstGeom prst="rect">
            <a:avLst/>
          </a:prstGeom>
        </p:spPr>
        <p:txBody>
          <a:bodyPr>
            <a:noAutofit/>
          </a:bodyPr>
          <a:lstStyle>
            <a:lvl1pPr marL="0" indent="0" algn="l" defTabSz="914377" rtl="0" eaLnBrk="1" latinLnBrk="0" hangingPunct="1">
              <a:lnSpc>
                <a:spcPct val="90000"/>
              </a:lnSpc>
              <a:spcBef>
                <a:spcPts val="1200"/>
              </a:spcBef>
              <a:spcAft>
                <a:spcPts val="200"/>
              </a:spcAft>
              <a:buClrTx/>
              <a:buFont typeface="Wingdings" pitchFamily="2" charset="2"/>
              <a:buNone/>
              <a:defRPr sz="1600" u="sng" kern="1200">
                <a:solidFill>
                  <a:schemeClr val="tx1"/>
                </a:solidFill>
                <a:latin typeface="+mn-lt"/>
                <a:ea typeface="+mn-ea"/>
                <a:cs typeface="+mn-cs"/>
              </a:defRPr>
            </a:lvl1pPr>
            <a:lvl2pPr marL="228595" indent="0" algn="l" defTabSz="914377" rtl="0" eaLnBrk="1" latinLnBrk="0" hangingPunct="1">
              <a:lnSpc>
                <a:spcPct val="90000"/>
              </a:lnSpc>
              <a:spcBef>
                <a:spcPts val="200"/>
              </a:spcBef>
              <a:spcAft>
                <a:spcPts val="400"/>
              </a:spcAft>
              <a:buClrTx/>
              <a:buFont typeface="Wingdings" pitchFamily="2" charset="2"/>
              <a:buNone/>
              <a:defRPr sz="1600" kern="1200">
                <a:solidFill>
                  <a:schemeClr val="bg1"/>
                </a:solidFill>
                <a:latin typeface="+mn-lt"/>
                <a:ea typeface="+mn-ea"/>
                <a:cs typeface="+mn-cs"/>
              </a:defRPr>
            </a:lvl2pPr>
            <a:lvl3pPr marL="457189" indent="0" algn="l" defTabSz="914377" rtl="0" eaLnBrk="1" latinLnBrk="0" hangingPunct="1">
              <a:lnSpc>
                <a:spcPct val="90000"/>
              </a:lnSpc>
              <a:spcBef>
                <a:spcPts val="200"/>
              </a:spcBef>
              <a:spcAft>
                <a:spcPts val="400"/>
              </a:spcAft>
              <a:buClrTx/>
              <a:buFont typeface="Wingdings" pitchFamily="2" charset="2"/>
              <a:buNone/>
              <a:defRPr sz="1400" kern="1200">
                <a:solidFill>
                  <a:schemeClr val="bg1"/>
                </a:solidFill>
                <a:latin typeface="+mn-lt"/>
                <a:ea typeface="+mn-ea"/>
                <a:cs typeface="+mn-cs"/>
              </a:defRPr>
            </a:lvl3pPr>
            <a:lvl4pPr marL="685783" indent="0" algn="l" defTabSz="914377" rtl="0" eaLnBrk="1" latinLnBrk="0" hangingPunct="1">
              <a:lnSpc>
                <a:spcPct val="90000"/>
              </a:lnSpc>
              <a:spcBef>
                <a:spcPts val="200"/>
              </a:spcBef>
              <a:spcAft>
                <a:spcPts val="400"/>
              </a:spcAft>
              <a:buClrTx/>
              <a:buFont typeface="Wingdings" pitchFamily="2" charset="2"/>
              <a:buNone/>
              <a:defRPr sz="1200" kern="1200">
                <a:solidFill>
                  <a:schemeClr val="bg1"/>
                </a:solidFill>
                <a:latin typeface="+mn-lt"/>
                <a:ea typeface="+mn-ea"/>
                <a:cs typeface="+mn-cs"/>
              </a:defRPr>
            </a:lvl4pPr>
            <a:lvl5pPr marL="914378" indent="0" algn="l" defTabSz="914377" rtl="0" eaLnBrk="1" latinLnBrk="0" hangingPunct="1">
              <a:lnSpc>
                <a:spcPct val="90000"/>
              </a:lnSpc>
              <a:spcBef>
                <a:spcPts val="200"/>
              </a:spcBef>
              <a:spcAft>
                <a:spcPts val="400"/>
              </a:spcAft>
              <a:buClrTx/>
              <a:buFont typeface="Wingdings" pitchFamily="2" charset="2"/>
              <a:buNone/>
              <a:defRPr sz="1100" kern="1200">
                <a:solidFill>
                  <a:schemeClr val="bg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Manual lay-up on mould 1: </a:t>
            </a:r>
            <a:r>
              <a:rPr lang="en-GB" sz="1100" i="1" u="none" dirty="0" err="1" smtClean="0">
                <a:solidFill>
                  <a:srgbClr val="000000"/>
                </a:solidFill>
                <a:latin typeface="Corbel" panose="020B0503020204020204"/>
              </a:rPr>
              <a:t>Cfleece</a:t>
            </a:r>
            <a:r>
              <a:rPr lang="en-GB" sz="1100" i="1" u="none" dirty="0" smtClean="0">
                <a:solidFill>
                  <a:srgbClr val="000000"/>
                </a:solidFill>
                <a:latin typeface="Corbel" panose="020B0503020204020204"/>
              </a:rPr>
              <a:t>/K13D2U 90°/</a:t>
            </a:r>
            <a:r>
              <a:rPr lang="en-GB" sz="1100" i="1" u="none" dirty="0" err="1" smtClean="0">
                <a:solidFill>
                  <a:srgbClr val="000000"/>
                </a:solidFill>
                <a:latin typeface="Corbel" panose="020B0503020204020204"/>
              </a:rPr>
              <a:t>Cfleece</a:t>
            </a:r>
            <a:endParaRPr lang="en-GB" sz="1100" i="1" u="none" dirty="0" smtClean="0">
              <a:solidFill>
                <a:srgbClr val="000000"/>
              </a:solidFill>
              <a:latin typeface="Corbel" panose="020B0503020204020204"/>
            </a:endParaRP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Manual lay-up on mould 2: Pipes/</a:t>
            </a:r>
            <a:r>
              <a:rPr lang="en-GB" sz="1100" i="1" u="none" dirty="0" err="1" smtClean="0">
                <a:solidFill>
                  <a:srgbClr val="000000"/>
                </a:solidFill>
                <a:latin typeface="Corbel" panose="020B0503020204020204"/>
              </a:rPr>
              <a:t>Cpaper</a:t>
            </a:r>
            <a:r>
              <a:rPr lang="en-GB" sz="1100" i="1" u="none" dirty="0" smtClean="0">
                <a:solidFill>
                  <a:srgbClr val="000000"/>
                </a:solidFill>
                <a:latin typeface="Corbel" panose="020B0503020204020204"/>
              </a:rPr>
              <a:t>/</a:t>
            </a:r>
            <a:r>
              <a:rPr lang="en-GB" sz="1100" i="1" u="none" dirty="0" err="1" smtClean="0">
                <a:solidFill>
                  <a:srgbClr val="000000"/>
                </a:solidFill>
                <a:latin typeface="Corbel" panose="020B0503020204020204"/>
              </a:rPr>
              <a:t>Cfleece</a:t>
            </a:r>
            <a:endParaRPr lang="en-GB" sz="1100" i="1" u="none" dirty="0" smtClean="0">
              <a:solidFill>
                <a:srgbClr val="000000"/>
              </a:solidFill>
              <a:latin typeface="Corbel" panose="020B0503020204020204"/>
            </a:endParaRP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Mould 1 and 2 closure</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Curing at 24°C for 24h</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Post Curing at 125°C for 3h</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Remove pipes mandrels @ 80°C</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Cold Plate Finishing </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Locate the Cold Plate in the winding moulds </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Place the three vertex M55J longitudinal threads</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Wind with M60J</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Cure at 24°C for 24h</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Remove inside mandrel</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Cut wound thread at moulds interfaces</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Space Frame Finishing</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Connectors gluing</a:t>
            </a:r>
          </a:p>
          <a:p>
            <a:pPr indent="-457200">
              <a:lnSpc>
                <a:spcPct val="120000"/>
              </a:lnSpc>
              <a:spcBef>
                <a:spcPts val="0"/>
              </a:spcBef>
              <a:buFont typeface="+mj-lt"/>
              <a:buAutoNum type="arabicPeriod"/>
            </a:pPr>
            <a:r>
              <a:rPr lang="en-GB" sz="1100" i="1" u="none" dirty="0" smtClean="0">
                <a:solidFill>
                  <a:srgbClr val="000000"/>
                </a:solidFill>
                <a:latin typeface="Corbel" panose="020B0503020204020204"/>
              </a:rPr>
              <a:t>Hydraulic Fitting gluing</a:t>
            </a:r>
          </a:p>
        </p:txBody>
      </p:sp>
      <p:sp>
        <p:nvSpPr>
          <p:cNvPr id="29" name="AutoShape 1026"/>
          <p:cNvSpPr>
            <a:spLocks noChangeArrowheads="1"/>
          </p:cNvSpPr>
          <p:nvPr/>
        </p:nvSpPr>
        <p:spPr bwMode="auto">
          <a:xfrm>
            <a:off x="157600" y="131348"/>
            <a:ext cx="5403370" cy="434935"/>
          </a:xfrm>
          <a:prstGeom prst="foldedCorner">
            <a:avLst>
              <a:gd name="adj" fmla="val 8759"/>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sz="2000" dirty="0" smtClean="0">
                <a:solidFill>
                  <a:srgbClr val="000066"/>
                </a:solidFill>
                <a:effectLst>
                  <a:outerShdw blurRad="38100" dist="38100" dir="2700000" algn="tl">
                    <a:srgbClr val="C0C0C0"/>
                  </a:outerShdw>
                </a:effectLst>
                <a:latin typeface="Tempus Sans ITC" panose="04020404030D07020202" pitchFamily="82" charset="0"/>
              </a:rPr>
              <a:t>Typical Carbon Composite structure used in HEP</a:t>
            </a:r>
            <a:endParaRPr lang="en-US" sz="2000" dirty="0">
              <a:solidFill>
                <a:srgbClr val="000066"/>
              </a:solidFill>
              <a:effectLst>
                <a:outerShdw blurRad="38100" dist="38100" dir="2700000" algn="tl">
                  <a:srgbClr val="C0C0C0"/>
                </a:outerShdw>
              </a:effectLst>
              <a:latin typeface="Tempus Sans ITC" panose="04020404030D07020202" pitchFamily="82" charset="0"/>
            </a:endParaRPr>
          </a:p>
        </p:txBody>
      </p:sp>
      <p:pic>
        <p:nvPicPr>
          <p:cNvPr id="6" name="Picture 5"/>
          <p:cNvPicPr>
            <a:picLocks noChangeAspect="1"/>
          </p:cNvPicPr>
          <p:nvPr/>
        </p:nvPicPr>
        <p:blipFill>
          <a:blip r:embed="rId15"/>
          <a:stretch>
            <a:fillRect/>
          </a:stretch>
        </p:blipFill>
        <p:spPr>
          <a:xfrm>
            <a:off x="5212152" y="1651999"/>
            <a:ext cx="3033771" cy="1449237"/>
          </a:xfrm>
          <a:prstGeom prst="rect">
            <a:avLst/>
          </a:prstGeom>
        </p:spPr>
      </p:pic>
      <p:sp>
        <p:nvSpPr>
          <p:cNvPr id="31" name="TextBox 30"/>
          <p:cNvSpPr txBox="1"/>
          <p:nvPr/>
        </p:nvSpPr>
        <p:spPr>
          <a:xfrm>
            <a:off x="6158442" y="1282667"/>
            <a:ext cx="1297030" cy="369332"/>
          </a:xfrm>
          <a:prstGeom prst="rect">
            <a:avLst/>
          </a:prstGeom>
          <a:noFill/>
        </p:spPr>
        <p:txBody>
          <a:bodyPr wrap="square" rtlCol="0">
            <a:spAutoFit/>
          </a:bodyPr>
          <a:lstStyle/>
          <a:p>
            <a:r>
              <a:rPr lang="en-US" b="1" i="1" dirty="0" smtClean="0"/>
              <a:t>Receipt</a:t>
            </a:r>
            <a:endParaRPr lang="en-GB" b="1" i="1" dirty="0"/>
          </a:p>
        </p:txBody>
      </p:sp>
      <p:sp>
        <p:nvSpPr>
          <p:cNvPr id="32" name="Text Placeholder 2"/>
          <p:cNvSpPr txBox="1">
            <a:spLocks/>
          </p:cNvSpPr>
          <p:nvPr/>
        </p:nvSpPr>
        <p:spPr>
          <a:xfrm>
            <a:off x="209597" y="568052"/>
            <a:ext cx="6752454" cy="644574"/>
          </a:xfrm>
          <a:prstGeom prst="rect">
            <a:avLst/>
          </a:prstGeom>
          <a:noFill/>
        </p:spPr>
        <p:txBody>
          <a:bodyPr>
            <a:noAutofit/>
          </a:bodyPr>
          <a:lstStyle>
            <a:lvl1pPr marL="0" indent="0" algn="l" defTabSz="914377" rtl="0" eaLnBrk="1" latinLnBrk="0" hangingPunct="1">
              <a:lnSpc>
                <a:spcPct val="90000"/>
              </a:lnSpc>
              <a:spcBef>
                <a:spcPts val="1200"/>
              </a:spcBef>
              <a:spcAft>
                <a:spcPts val="200"/>
              </a:spcAft>
              <a:buClrTx/>
              <a:buFont typeface="Wingdings" pitchFamily="2" charset="2"/>
              <a:buNone/>
              <a:defRPr sz="1600" u="sng" kern="1200">
                <a:solidFill>
                  <a:schemeClr val="tx1"/>
                </a:solidFill>
                <a:latin typeface="+mn-lt"/>
                <a:ea typeface="+mn-ea"/>
                <a:cs typeface="+mn-cs"/>
              </a:defRPr>
            </a:lvl1pPr>
            <a:lvl2pPr marL="228595" indent="0" algn="l" defTabSz="914377" rtl="0" eaLnBrk="1" latinLnBrk="0" hangingPunct="1">
              <a:lnSpc>
                <a:spcPct val="90000"/>
              </a:lnSpc>
              <a:spcBef>
                <a:spcPts val="200"/>
              </a:spcBef>
              <a:spcAft>
                <a:spcPts val="400"/>
              </a:spcAft>
              <a:buClrTx/>
              <a:buFont typeface="Wingdings" pitchFamily="2" charset="2"/>
              <a:buNone/>
              <a:defRPr sz="1600" kern="1200">
                <a:solidFill>
                  <a:schemeClr val="bg1"/>
                </a:solidFill>
                <a:latin typeface="+mn-lt"/>
                <a:ea typeface="+mn-ea"/>
                <a:cs typeface="+mn-cs"/>
              </a:defRPr>
            </a:lvl2pPr>
            <a:lvl3pPr marL="457189" indent="0" algn="l" defTabSz="914377" rtl="0" eaLnBrk="1" latinLnBrk="0" hangingPunct="1">
              <a:lnSpc>
                <a:spcPct val="90000"/>
              </a:lnSpc>
              <a:spcBef>
                <a:spcPts val="200"/>
              </a:spcBef>
              <a:spcAft>
                <a:spcPts val="400"/>
              </a:spcAft>
              <a:buClrTx/>
              <a:buFont typeface="Wingdings" pitchFamily="2" charset="2"/>
              <a:buNone/>
              <a:defRPr sz="1400" kern="1200">
                <a:solidFill>
                  <a:schemeClr val="bg1"/>
                </a:solidFill>
                <a:latin typeface="+mn-lt"/>
                <a:ea typeface="+mn-ea"/>
                <a:cs typeface="+mn-cs"/>
              </a:defRPr>
            </a:lvl3pPr>
            <a:lvl4pPr marL="685783" indent="0" algn="l" defTabSz="914377" rtl="0" eaLnBrk="1" latinLnBrk="0" hangingPunct="1">
              <a:lnSpc>
                <a:spcPct val="90000"/>
              </a:lnSpc>
              <a:spcBef>
                <a:spcPts val="200"/>
              </a:spcBef>
              <a:spcAft>
                <a:spcPts val="400"/>
              </a:spcAft>
              <a:buClrTx/>
              <a:buFont typeface="Wingdings" pitchFamily="2" charset="2"/>
              <a:buNone/>
              <a:defRPr sz="1200" kern="1200">
                <a:solidFill>
                  <a:schemeClr val="bg1"/>
                </a:solidFill>
                <a:latin typeface="+mn-lt"/>
                <a:ea typeface="+mn-ea"/>
                <a:cs typeface="+mn-cs"/>
              </a:defRPr>
            </a:lvl4pPr>
            <a:lvl5pPr marL="914378" indent="0" algn="l" defTabSz="914377" rtl="0" eaLnBrk="1" latinLnBrk="0" hangingPunct="1">
              <a:lnSpc>
                <a:spcPct val="90000"/>
              </a:lnSpc>
              <a:spcBef>
                <a:spcPts val="200"/>
              </a:spcBef>
              <a:spcAft>
                <a:spcPts val="400"/>
              </a:spcAft>
              <a:buClrTx/>
              <a:buFont typeface="Wingdings" pitchFamily="2" charset="2"/>
              <a:buNone/>
              <a:defRPr sz="1100" kern="1200">
                <a:solidFill>
                  <a:schemeClr val="bg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nSpc>
                <a:spcPct val="100000"/>
              </a:lnSpc>
              <a:spcBef>
                <a:spcPts val="0"/>
              </a:spcBef>
              <a:spcAft>
                <a:spcPts val="0"/>
              </a:spcAft>
            </a:pPr>
            <a:r>
              <a:rPr lang="en-US" sz="1800" i="1" u="none" dirty="0" smtClean="0">
                <a:solidFill>
                  <a:schemeClr val="accent1">
                    <a:lumMod val="75000"/>
                  </a:schemeClr>
                </a:solidFill>
                <a:latin typeface="Corbel" panose="020B0503020204020204"/>
              </a:rPr>
              <a:t>Non standard use of composite material tailored to fulfil requirements  of minimum material, high stiffness and high thermal conductivity</a:t>
            </a:r>
            <a:endParaRPr lang="en-GB" sz="1800" i="1" u="none" dirty="0" smtClean="0">
              <a:solidFill>
                <a:schemeClr val="accent1">
                  <a:lumMod val="75000"/>
                </a:schemeClr>
              </a:solidFill>
              <a:latin typeface="Corbel" panose="020B0503020204020204"/>
            </a:endParaRPr>
          </a:p>
        </p:txBody>
      </p:sp>
      <p:sp>
        <p:nvSpPr>
          <p:cNvPr id="3" name="Slide Number Placeholder 2"/>
          <p:cNvSpPr>
            <a:spLocks noGrp="1"/>
          </p:cNvSpPr>
          <p:nvPr>
            <p:ph type="sldNum" sz="quarter" idx="12"/>
          </p:nvPr>
        </p:nvSpPr>
        <p:spPr>
          <a:xfrm>
            <a:off x="9448800" y="6489317"/>
            <a:ext cx="2743200" cy="365125"/>
          </a:xfrm>
        </p:spPr>
        <p:txBody>
          <a:bodyPr/>
          <a:lstStyle/>
          <a:p>
            <a:fld id="{AC02F132-4A8D-4A8C-877D-D9B157A5B0E1}" type="slidenum">
              <a:rPr lang="en-GB" smtClean="0"/>
              <a:t>20</a:t>
            </a:fld>
            <a:endParaRPr lang="en-GB" dirty="0"/>
          </a:p>
        </p:txBody>
      </p:sp>
    </p:spTree>
    <p:extLst>
      <p:ext uri="{BB962C8B-B14F-4D97-AF65-F5344CB8AC3E}">
        <p14:creationId xmlns:p14="http://schemas.microsoft.com/office/powerpoint/2010/main" val="42301395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p:cNvGrpSpPr>
            <a:grpSpLocks noChangeAspect="1"/>
          </p:cNvGrpSpPr>
          <p:nvPr/>
        </p:nvGrpSpPr>
        <p:grpSpPr>
          <a:xfrm>
            <a:off x="2045" y="1218885"/>
            <a:ext cx="6035402" cy="2925389"/>
            <a:chOff x="-1" y="2717234"/>
            <a:chExt cx="8599355" cy="4168150"/>
          </a:xfrm>
        </p:grpSpPr>
        <p:pic>
          <p:nvPicPr>
            <p:cNvPr id="94" name="Picture 93"/>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t="-1" r="5809" b="-1"/>
            <a:stretch/>
          </p:blipFill>
          <p:spPr bwMode="auto">
            <a:xfrm>
              <a:off x="-1" y="2717234"/>
              <a:ext cx="8599355" cy="416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7543" y="4627786"/>
              <a:ext cx="8064897" cy="2062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6" name="CasellaDiTesto 1"/>
            <p:cNvSpPr txBox="1">
              <a:spLocks noChangeArrowheads="1"/>
            </p:cNvSpPr>
            <p:nvPr/>
          </p:nvSpPr>
          <p:spPr bwMode="auto">
            <a:xfrm rot="20897140">
              <a:off x="475776" y="5028282"/>
              <a:ext cx="2809747" cy="681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it-IT" altLang="fr-FR" sz="1000" dirty="0">
                  <a:solidFill>
                    <a:schemeClr val="bg1"/>
                  </a:solidFill>
                </a:rPr>
                <a:t>1.5 m, </a:t>
              </a:r>
              <a:r>
                <a:rPr lang="it-IT" altLang="fr-FR" sz="1000" dirty="0" smtClean="0">
                  <a:solidFill>
                    <a:schemeClr val="bg1"/>
                  </a:solidFill>
                </a:rPr>
                <a:t> 35 </a:t>
              </a:r>
              <a:r>
                <a:rPr lang="it-IT" altLang="fr-FR" sz="1000" dirty="0" err="1" smtClean="0">
                  <a:solidFill>
                    <a:schemeClr val="bg1"/>
                  </a:solidFill>
                </a:rPr>
                <a:t>gram</a:t>
              </a:r>
              <a:r>
                <a:rPr lang="it-IT" altLang="fr-FR" sz="1000" dirty="0" smtClean="0">
                  <a:solidFill>
                    <a:schemeClr val="bg1"/>
                  </a:solidFill>
                </a:rPr>
                <a:t> </a:t>
              </a:r>
              <a:endParaRPr lang="fr-FR" altLang="fr-FR" sz="1000" dirty="0">
                <a:solidFill>
                  <a:schemeClr val="bg1"/>
                </a:solidFill>
              </a:endParaRPr>
            </a:p>
          </p:txBody>
        </p:sp>
        <p:sp>
          <p:nvSpPr>
            <p:cNvPr id="97" name="TextBox 96"/>
            <p:cNvSpPr txBox="1"/>
            <p:nvPr/>
          </p:nvSpPr>
          <p:spPr>
            <a:xfrm>
              <a:off x="5796134" y="4025104"/>
              <a:ext cx="1486856" cy="681471"/>
            </a:xfrm>
            <a:prstGeom prst="rect">
              <a:avLst/>
            </a:prstGeom>
            <a:noFill/>
          </p:spPr>
          <p:txBody>
            <a:bodyPr wrap="square" rtlCol="0">
              <a:spAutoFit/>
            </a:bodyPr>
            <a:lstStyle/>
            <a:p>
              <a:r>
                <a:rPr lang="en-GB" sz="1000" dirty="0" smtClean="0">
                  <a:solidFill>
                    <a:schemeClr val="bg1"/>
                  </a:solidFill>
                </a:rPr>
                <a:t>1.5 kg</a:t>
              </a:r>
              <a:endParaRPr lang="en-GB" sz="1000" dirty="0">
                <a:solidFill>
                  <a:schemeClr val="bg1"/>
                </a:solidFill>
              </a:endParaRPr>
            </a:p>
          </p:txBody>
        </p:sp>
        <p:sp>
          <p:nvSpPr>
            <p:cNvPr id="98" name="TextBox 97"/>
            <p:cNvSpPr txBox="1"/>
            <p:nvPr/>
          </p:nvSpPr>
          <p:spPr>
            <a:xfrm>
              <a:off x="4532356" y="5660069"/>
              <a:ext cx="1596903" cy="596289"/>
            </a:xfrm>
            <a:prstGeom prst="rect">
              <a:avLst/>
            </a:prstGeom>
            <a:noFill/>
          </p:spPr>
          <p:txBody>
            <a:bodyPr wrap="square" rtlCol="0">
              <a:spAutoFit/>
            </a:bodyPr>
            <a:lstStyle/>
            <a:p>
              <a:r>
                <a:rPr lang="en-GB" sz="800" dirty="0" smtClean="0">
                  <a:solidFill>
                    <a:schemeClr val="bg1"/>
                  </a:solidFill>
                </a:rPr>
                <a:t>1.5mm</a:t>
              </a:r>
              <a:endParaRPr lang="en-GB" sz="800" dirty="0">
                <a:solidFill>
                  <a:schemeClr val="bg1"/>
                </a:solidFill>
              </a:endParaRPr>
            </a:p>
          </p:txBody>
        </p:sp>
      </p:grpSp>
      <p:sp>
        <p:nvSpPr>
          <p:cNvPr id="44" name="Rectangle 43"/>
          <p:cNvSpPr/>
          <p:nvPr/>
        </p:nvSpPr>
        <p:spPr>
          <a:xfrm>
            <a:off x="78945" y="4237986"/>
            <a:ext cx="2945379" cy="338554"/>
          </a:xfrm>
          <a:prstGeom prst="rect">
            <a:avLst/>
          </a:prstGeom>
          <a:solidFill>
            <a:srgbClr val="FFFFFF">
              <a:alpha val="80000"/>
            </a:srgbClr>
          </a:solidFill>
        </p:spPr>
        <p:txBody>
          <a:bodyPr wrap="square">
            <a:spAutoFit/>
          </a:bodyPr>
          <a:lstStyle/>
          <a:p>
            <a:pPr defTabSz="457200"/>
            <a:r>
              <a:rPr lang="en-US" sz="1600" b="1" i="1" dirty="0" smtClean="0">
                <a:solidFill>
                  <a:srgbClr val="0E0E11"/>
                </a:solidFill>
                <a:latin typeface="Corbel" panose="020B0503020204020204"/>
              </a:rPr>
              <a:t>Bending test</a:t>
            </a:r>
            <a:endParaRPr lang="en-US" sz="1600" b="1" i="1" dirty="0">
              <a:solidFill>
                <a:srgbClr val="0E0E11"/>
              </a:solidFill>
              <a:latin typeface="Corbel" panose="020B0503020204020204"/>
            </a:endParaRPr>
          </a:p>
        </p:txBody>
      </p:sp>
      <p:sp>
        <p:nvSpPr>
          <p:cNvPr id="45" name="Rectangle 44"/>
          <p:cNvSpPr/>
          <p:nvPr/>
        </p:nvSpPr>
        <p:spPr>
          <a:xfrm>
            <a:off x="6165062" y="1160951"/>
            <a:ext cx="2605260" cy="584775"/>
          </a:xfrm>
          <a:prstGeom prst="rect">
            <a:avLst/>
          </a:prstGeom>
          <a:solidFill>
            <a:srgbClr val="FFFFFF">
              <a:alpha val="80000"/>
            </a:srgbClr>
          </a:solidFill>
        </p:spPr>
        <p:txBody>
          <a:bodyPr wrap="square">
            <a:spAutoFit/>
          </a:bodyPr>
          <a:lstStyle/>
          <a:p>
            <a:pPr defTabSz="457200"/>
            <a:r>
              <a:rPr lang="en-US" sz="1600" b="1" i="1" dirty="0" smtClean="0">
                <a:solidFill>
                  <a:srgbClr val="0E0E11"/>
                </a:solidFill>
                <a:latin typeface="Corbel" panose="020B0503020204020204"/>
              </a:rPr>
              <a:t>Sine sweep test</a:t>
            </a:r>
            <a:br>
              <a:rPr lang="en-US" sz="1600" b="1" i="1" dirty="0" smtClean="0">
                <a:solidFill>
                  <a:srgbClr val="0E0E11"/>
                </a:solidFill>
                <a:latin typeface="Corbel" panose="020B0503020204020204"/>
              </a:rPr>
            </a:br>
            <a:r>
              <a:rPr lang="en-US" sz="1600" b="1" i="1" dirty="0" smtClean="0">
                <a:solidFill>
                  <a:srgbClr val="0E0E11"/>
                </a:solidFill>
                <a:latin typeface="Corbel" panose="020B0503020204020204"/>
              </a:rPr>
              <a:t>&amp; Random vibration</a:t>
            </a:r>
            <a:endParaRPr lang="en-US" sz="1600" b="1" i="1" dirty="0">
              <a:solidFill>
                <a:srgbClr val="0E0E11"/>
              </a:solidFill>
              <a:latin typeface="Corbel" panose="020B0503020204020204"/>
            </a:endParaRPr>
          </a:p>
        </p:txBody>
      </p:sp>
      <mc:AlternateContent xmlns:mc="http://schemas.openxmlformats.org/markup-compatibility/2006" xmlns:a14="http://schemas.microsoft.com/office/drawing/2010/main">
        <mc:Choice Requires="a14">
          <p:sp>
            <p:nvSpPr>
              <p:cNvPr id="57" name="TextBox 56"/>
              <p:cNvSpPr txBox="1"/>
              <p:nvPr/>
            </p:nvSpPr>
            <p:spPr>
              <a:xfrm>
                <a:off x="3415172" y="4339988"/>
                <a:ext cx="2730299" cy="680507"/>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sz="1400" b="1" i="1" smtClean="0">
                          <a:solidFill>
                            <a:srgbClr val="000000"/>
                          </a:solidFill>
                          <a:latin typeface="Cambria Math" panose="02040503050406030204" pitchFamily="18" charset="0"/>
                        </a:rPr>
                        <m:t>𝑭𝒍𝒆𝒙𝒖𝒓𝒂𝒍</m:t>
                      </m:r>
                      <m:r>
                        <a:rPr lang="en-US" sz="1400" b="1" i="1" smtClean="0">
                          <a:solidFill>
                            <a:srgbClr val="000000"/>
                          </a:solidFill>
                          <a:latin typeface="Cambria Math" panose="02040503050406030204" pitchFamily="18" charset="0"/>
                        </a:rPr>
                        <m:t> </m:t>
                      </m:r>
                      <m:r>
                        <a:rPr lang="en-US" sz="1400" b="1" i="1" smtClean="0">
                          <a:solidFill>
                            <a:srgbClr val="000000"/>
                          </a:solidFill>
                          <a:latin typeface="Cambria Math" panose="02040503050406030204" pitchFamily="18" charset="0"/>
                        </a:rPr>
                        <m:t>𝒔𝒕𝒊𝒇𝒇𝒏𝒆𝒔𝒔</m:t>
                      </m:r>
                      <m:r>
                        <a:rPr lang="en-US" sz="1400" i="1" smtClean="0">
                          <a:solidFill>
                            <a:srgbClr val="000000"/>
                          </a:solidFill>
                          <a:latin typeface="Cambria Math" panose="02040503050406030204" pitchFamily="18" charset="0"/>
                        </a:rPr>
                        <m:t>,  </m:t>
                      </m:r>
                      <m:r>
                        <a:rPr lang="en-US" sz="1400" i="1" smtClean="0">
                          <a:solidFill>
                            <a:srgbClr val="000000"/>
                          </a:solidFill>
                          <a:latin typeface="Cambria Math" panose="02040503050406030204" pitchFamily="18" charset="0"/>
                        </a:rPr>
                        <m:t>𝐸𝐼</m:t>
                      </m:r>
                      <m:r>
                        <a:rPr lang="en-US" sz="1400" i="1" smtClean="0">
                          <a:solidFill>
                            <a:srgbClr val="000000"/>
                          </a:solidFill>
                          <a:latin typeface="Cambria Math" panose="02040503050406030204" pitchFamily="18" charset="0"/>
                        </a:rPr>
                        <m:t>=</m:t>
                      </m:r>
                      <m:f>
                        <m:fPr>
                          <m:ctrlPr>
                            <a:rPr lang="en-US" sz="1400" i="1" smtClean="0">
                              <a:solidFill>
                                <a:srgbClr val="000000"/>
                              </a:solidFill>
                              <a:latin typeface="Cambria Math" panose="02040503050406030204" pitchFamily="18" charset="0"/>
                            </a:rPr>
                          </m:ctrlPr>
                        </m:fPr>
                        <m:num>
                          <m:r>
                            <a:rPr lang="en-US" sz="1400" i="1" smtClean="0">
                              <a:solidFill>
                                <a:srgbClr val="000000"/>
                              </a:solidFill>
                              <a:latin typeface="Cambria Math" panose="02040503050406030204" pitchFamily="18" charset="0"/>
                            </a:rPr>
                            <m:t>𝐹</m:t>
                          </m:r>
                          <m:sSup>
                            <m:sSupPr>
                              <m:ctrlPr>
                                <a:rPr lang="en-US" sz="1400" i="1" smtClean="0">
                                  <a:solidFill>
                                    <a:srgbClr val="000000"/>
                                  </a:solidFill>
                                  <a:latin typeface="Cambria Math" panose="02040503050406030204" pitchFamily="18" charset="0"/>
                                </a:rPr>
                              </m:ctrlPr>
                            </m:sSupPr>
                            <m:e>
                              <m:r>
                                <a:rPr lang="en-US" sz="1400" i="1" smtClean="0">
                                  <a:solidFill>
                                    <a:srgbClr val="000000"/>
                                  </a:solidFill>
                                  <a:latin typeface="Cambria Math" panose="02040503050406030204" pitchFamily="18" charset="0"/>
                                </a:rPr>
                                <m:t> </m:t>
                              </m:r>
                              <m:r>
                                <a:rPr lang="en-US" sz="1400" i="1" smtClean="0">
                                  <a:solidFill>
                                    <a:srgbClr val="000000"/>
                                  </a:solidFill>
                                  <a:latin typeface="Cambria Math" panose="02040503050406030204" pitchFamily="18" charset="0"/>
                                </a:rPr>
                                <m:t>𝐿</m:t>
                              </m:r>
                            </m:e>
                            <m:sup>
                              <m:r>
                                <a:rPr lang="en-US" sz="1400" i="1" smtClean="0">
                                  <a:solidFill>
                                    <a:srgbClr val="000000"/>
                                  </a:solidFill>
                                  <a:latin typeface="Cambria Math" panose="02040503050406030204" pitchFamily="18" charset="0"/>
                                </a:rPr>
                                <m:t>3</m:t>
                              </m:r>
                            </m:sup>
                          </m:sSup>
                        </m:num>
                        <m:den>
                          <m:r>
                            <a:rPr lang="en-US" sz="1400" i="1" smtClean="0">
                              <a:solidFill>
                                <a:srgbClr val="000000"/>
                              </a:solidFill>
                              <a:latin typeface="Cambria Math" panose="02040503050406030204" pitchFamily="18" charset="0"/>
                            </a:rPr>
                            <m:t>𝑎</m:t>
                          </m:r>
                          <m:r>
                            <a:rPr lang="en-US" sz="1400" i="1" smtClean="0">
                              <a:solidFill>
                                <a:srgbClr val="000000"/>
                              </a:solidFill>
                              <a:latin typeface="Cambria Math" panose="02040503050406030204" pitchFamily="18" charset="0"/>
                            </a:rPr>
                            <m:t> </m:t>
                          </m:r>
                          <m:r>
                            <a:rPr lang="en-US" sz="1400" i="1" smtClean="0">
                              <a:solidFill>
                                <a:srgbClr val="000000"/>
                              </a:solidFill>
                              <a:latin typeface="Cambria Math" panose="02040503050406030204" pitchFamily="18" charset="0"/>
                            </a:rPr>
                            <m:t>𝑠𝑎𝑔</m:t>
                          </m:r>
                        </m:den>
                      </m:f>
                    </m:oMath>
                  </m:oMathPara>
                </a14:m>
                <a:endParaRPr lang="en-GB" sz="1400" i="1" dirty="0" err="1" smtClean="0">
                  <a:solidFill>
                    <a:srgbClr val="000000"/>
                  </a:solidFill>
                  <a:latin typeface="Corbel" panose="020B0503020204020204"/>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3415172" y="4339988"/>
                <a:ext cx="2730299" cy="680507"/>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Rectangle 57"/>
              <p:cNvSpPr/>
              <p:nvPr/>
            </p:nvSpPr>
            <p:spPr>
              <a:xfrm>
                <a:off x="3427906" y="5266939"/>
                <a:ext cx="2550916" cy="650306"/>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sz="1400" b="1" i="1" smtClean="0">
                          <a:solidFill>
                            <a:srgbClr val="000000"/>
                          </a:solidFill>
                          <a:latin typeface="Cambria Math" panose="02040503050406030204" pitchFamily="18" charset="0"/>
                        </a:rPr>
                        <m:t>𝑻𝒐𝒓𝒔𝒊𝒐𝒏𝒂𝒍</m:t>
                      </m:r>
                      <m:r>
                        <a:rPr lang="en-US" sz="1400" b="1" i="1" smtClean="0">
                          <a:solidFill>
                            <a:srgbClr val="000000"/>
                          </a:solidFill>
                          <a:latin typeface="Cambria Math" panose="02040503050406030204" pitchFamily="18" charset="0"/>
                        </a:rPr>
                        <m:t> </m:t>
                      </m:r>
                      <m:r>
                        <a:rPr lang="en-US" sz="1400" b="1" i="1" smtClean="0">
                          <a:solidFill>
                            <a:srgbClr val="000000"/>
                          </a:solidFill>
                          <a:latin typeface="Cambria Math" panose="02040503050406030204" pitchFamily="18" charset="0"/>
                        </a:rPr>
                        <m:t>𝒔𝒕𝒊𝒇𝒏𝒆𝒔𝒔</m:t>
                      </m:r>
                      <m:r>
                        <a:rPr lang="en-US" sz="1400" b="1" i="1" smtClean="0">
                          <a:solidFill>
                            <a:srgbClr val="000000"/>
                          </a:solidFill>
                          <a:latin typeface="Cambria Math" panose="02040503050406030204" pitchFamily="18" charset="0"/>
                        </a:rPr>
                        <m:t>,  </m:t>
                      </m:r>
                      <m:r>
                        <a:rPr lang="en-GB" sz="1400" i="1" smtClean="0">
                          <a:solidFill>
                            <a:srgbClr val="000000"/>
                          </a:solidFill>
                          <a:latin typeface="Cambria Math" panose="02040503050406030204" pitchFamily="18" charset="0"/>
                        </a:rPr>
                        <m:t>𝐺</m:t>
                      </m:r>
                      <m:sSub>
                        <m:sSubPr>
                          <m:ctrlPr>
                            <a:rPr lang="en-US" sz="1400" i="1" smtClean="0">
                              <a:solidFill>
                                <a:srgbClr val="000000"/>
                              </a:solidFill>
                              <a:latin typeface="Cambria Math" panose="02040503050406030204" pitchFamily="18" charset="0"/>
                            </a:rPr>
                          </m:ctrlPr>
                        </m:sSubPr>
                        <m:e>
                          <m:r>
                            <a:rPr lang="en-GB" sz="1400" i="1" smtClean="0">
                              <a:solidFill>
                                <a:srgbClr val="000000"/>
                              </a:solidFill>
                              <a:latin typeface="Cambria Math" panose="02040503050406030204" pitchFamily="18" charset="0"/>
                            </a:rPr>
                            <m:t>𝐼</m:t>
                          </m:r>
                        </m:e>
                        <m:sub>
                          <m:r>
                            <a:rPr lang="en-GB" sz="1400" i="1">
                              <a:solidFill>
                                <a:srgbClr val="000000"/>
                              </a:solidFill>
                              <a:latin typeface="Cambria Math" panose="02040503050406030204" pitchFamily="18" charset="0"/>
                            </a:rPr>
                            <m:t>𝑝</m:t>
                          </m:r>
                        </m:sub>
                      </m:sSub>
                      <m:r>
                        <a:rPr lang="en-GB" sz="1400" i="1">
                          <a:solidFill>
                            <a:srgbClr val="000000"/>
                          </a:solidFill>
                          <a:latin typeface="Cambria Math" panose="02040503050406030204" pitchFamily="18" charset="0"/>
                        </a:rPr>
                        <m:t>=</m:t>
                      </m:r>
                      <m:f>
                        <m:fPr>
                          <m:ctrlPr>
                            <a:rPr lang="en-US" sz="1400" i="1">
                              <a:solidFill>
                                <a:srgbClr val="000000"/>
                              </a:solidFill>
                              <a:latin typeface="Cambria Math" panose="02040503050406030204" pitchFamily="18" charset="0"/>
                            </a:rPr>
                          </m:ctrlPr>
                        </m:fPr>
                        <m:num>
                          <m:r>
                            <a:rPr lang="en-US" sz="1400" i="1">
                              <a:solidFill>
                                <a:srgbClr val="000000"/>
                              </a:solidFill>
                              <a:latin typeface="Cambria Math" panose="02040503050406030204" pitchFamily="18" charset="0"/>
                            </a:rPr>
                            <m:t>𝑀</m:t>
                          </m:r>
                          <m:r>
                            <a:rPr lang="en-US" sz="1400" i="1">
                              <a:solidFill>
                                <a:srgbClr val="000000"/>
                              </a:solidFill>
                              <a:latin typeface="Cambria Math" panose="02040503050406030204" pitchFamily="18" charset="0"/>
                            </a:rPr>
                            <m:t> </m:t>
                          </m:r>
                          <m:r>
                            <a:rPr lang="en-US" sz="1400" i="1">
                              <a:solidFill>
                                <a:srgbClr val="000000"/>
                              </a:solidFill>
                              <a:latin typeface="Cambria Math" panose="02040503050406030204" pitchFamily="18" charset="0"/>
                            </a:rPr>
                            <m:t>𝐿</m:t>
                          </m:r>
                        </m:num>
                        <m:den>
                          <m:r>
                            <a:rPr lang="el-GR" sz="1400" i="1">
                              <a:solidFill>
                                <a:srgbClr val="000000"/>
                              </a:solidFill>
                              <a:latin typeface="Cambria Math" panose="02040503050406030204" pitchFamily="18" charset="0"/>
                            </a:rPr>
                            <m:t>𝜑</m:t>
                          </m:r>
                        </m:den>
                      </m:f>
                      <m:r>
                        <a:rPr lang="en-GB" sz="1400" i="1">
                          <a:solidFill>
                            <a:srgbClr val="000000"/>
                          </a:solidFill>
                          <a:latin typeface="Cambria Math" panose="02040503050406030204" pitchFamily="18" charset="0"/>
                        </a:rPr>
                        <m:t>;</m:t>
                      </m:r>
                    </m:oMath>
                  </m:oMathPara>
                </a14:m>
                <a:endParaRPr lang="en-GB" sz="1400" i="1" dirty="0">
                  <a:solidFill>
                    <a:srgbClr val="000000"/>
                  </a:solidFill>
                  <a:latin typeface="Cambria Math" panose="02040503050406030204" pitchFamily="18" charset="0"/>
                </a:endParaRPr>
              </a:p>
            </p:txBody>
          </p:sp>
        </mc:Choice>
        <mc:Fallback xmlns="">
          <p:sp>
            <p:nvSpPr>
              <p:cNvPr id="58" name="Rectangle 57"/>
              <p:cNvSpPr>
                <a:spLocks noRot="1" noChangeAspect="1" noMove="1" noResize="1" noEditPoints="1" noAdjustHandles="1" noChangeArrowheads="1" noChangeShapeType="1" noTextEdit="1"/>
              </p:cNvSpPr>
              <p:nvPr/>
            </p:nvSpPr>
            <p:spPr>
              <a:xfrm>
                <a:off x="3427906" y="5266939"/>
                <a:ext cx="2550916" cy="650306"/>
              </a:xfrm>
              <a:prstGeom prst="rect">
                <a:avLst/>
              </a:prstGeom>
              <a:blipFill>
                <a:blip r:embed="rId9"/>
                <a:stretch>
                  <a:fillRect b="-7477"/>
                </a:stretch>
              </a:blipFill>
            </p:spPr>
            <p:txBody>
              <a:bodyPr/>
              <a:lstStyle/>
              <a:p>
                <a:r>
                  <a:rPr lang="en-GB">
                    <a:noFill/>
                  </a:rPr>
                  <a:t> </a:t>
                </a:r>
              </a:p>
            </p:txBody>
          </p:sp>
        </mc:Fallback>
      </mc:AlternateContent>
      <p:sp>
        <p:nvSpPr>
          <p:cNvPr id="59" name="Rectangle 58"/>
          <p:cNvSpPr/>
          <p:nvPr/>
        </p:nvSpPr>
        <p:spPr>
          <a:xfrm>
            <a:off x="9229715" y="1189449"/>
            <a:ext cx="2880000" cy="2707642"/>
          </a:xfrm>
          <a:prstGeom prst="rect">
            <a:avLst/>
          </a:prstGeom>
          <a:solidFill>
            <a:srgbClr val="FFFFFF">
              <a:alpha val="70000"/>
            </a:srgbClr>
          </a:solidFill>
          <a:ln w="9525" cap="flat" cmpd="sng" algn="ctr">
            <a:solidFill>
              <a:srgbClr val="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Corbel" panose="020B0503020204020204"/>
              <a:ea typeface="+mn-ea"/>
              <a:cs typeface="+mn-cs"/>
            </a:endParaRPr>
          </a:p>
        </p:txBody>
      </p:sp>
      <mc:AlternateContent xmlns:mc="http://schemas.openxmlformats.org/markup-compatibility/2006" xmlns:a14="http://schemas.microsoft.com/office/drawing/2010/main">
        <mc:Choice Requires="a14">
          <p:sp>
            <p:nvSpPr>
              <p:cNvPr id="60" name="TextBox 59"/>
              <p:cNvSpPr txBox="1"/>
              <p:nvPr/>
            </p:nvSpPr>
            <p:spPr>
              <a:xfrm>
                <a:off x="9390324" y="1254478"/>
                <a:ext cx="2644506" cy="545662"/>
              </a:xfrm>
              <a:prstGeom prst="rect">
                <a:avLst/>
              </a:prstGeom>
              <a:noFill/>
            </p:spPr>
            <p:txBody>
              <a:bodyPr wrap="non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sz="1200" i="1" smtClean="0">
                          <a:solidFill>
                            <a:srgbClr val="000000"/>
                          </a:solidFill>
                          <a:latin typeface="Cambria Math" panose="02040503050406030204" pitchFamily="18" charset="0"/>
                        </a:rPr>
                        <m:t>𝑁𝑎𝑡𝑢𝑟𝑎𝑙</m:t>
                      </m:r>
                      <m:r>
                        <a:rPr lang="en-US" sz="1200" i="1" smtClean="0">
                          <a:solidFill>
                            <a:srgbClr val="000000"/>
                          </a:solidFill>
                          <a:latin typeface="Cambria Math" panose="02040503050406030204" pitchFamily="18" charset="0"/>
                        </a:rPr>
                        <m:t> </m:t>
                      </m:r>
                      <m:r>
                        <a:rPr lang="en-US" sz="1200" i="1" smtClean="0">
                          <a:solidFill>
                            <a:srgbClr val="000000"/>
                          </a:solidFill>
                          <a:latin typeface="Cambria Math" panose="02040503050406030204" pitchFamily="18" charset="0"/>
                        </a:rPr>
                        <m:t>𝑓𝑟𝑒𝑞𝑢𝑒𝑛𝑐𝑦</m:t>
                      </m:r>
                      <m:r>
                        <a:rPr lang="en-US" sz="1200" i="1" smtClean="0">
                          <a:solidFill>
                            <a:srgbClr val="000000"/>
                          </a:solidFill>
                          <a:latin typeface="Cambria Math" panose="02040503050406030204" pitchFamily="18" charset="0"/>
                        </a:rPr>
                        <m:t>,  </m:t>
                      </m:r>
                      <m:r>
                        <a:rPr lang="en-US" sz="1200" i="1" smtClean="0">
                          <a:solidFill>
                            <a:srgbClr val="000000"/>
                          </a:solidFill>
                          <a:latin typeface="Cambria Math" panose="02040503050406030204" pitchFamily="18" charset="0"/>
                        </a:rPr>
                        <m:t>𝑓𝑛</m:t>
                      </m:r>
                      <m:r>
                        <a:rPr lang="en-US" sz="1200" i="1" smtClean="0">
                          <a:solidFill>
                            <a:srgbClr val="000000"/>
                          </a:solidFill>
                          <a:latin typeface="Cambria Math" panose="02040503050406030204" pitchFamily="18" charset="0"/>
                        </a:rPr>
                        <m:t>=</m:t>
                      </m:r>
                      <m:f>
                        <m:fPr>
                          <m:ctrlPr>
                            <a:rPr lang="en-US" sz="1200" i="1" smtClean="0">
                              <a:solidFill>
                                <a:srgbClr val="000000"/>
                              </a:solidFill>
                              <a:latin typeface="Cambria Math" panose="02040503050406030204" pitchFamily="18" charset="0"/>
                            </a:rPr>
                          </m:ctrlPr>
                        </m:fPr>
                        <m:num>
                          <m:r>
                            <a:rPr lang="en-US" sz="1200" i="1" smtClean="0">
                              <a:solidFill>
                                <a:srgbClr val="000000"/>
                              </a:solidFill>
                              <a:latin typeface="Cambria Math" panose="02040503050406030204" pitchFamily="18" charset="0"/>
                            </a:rPr>
                            <m:t>1</m:t>
                          </m:r>
                        </m:num>
                        <m:den>
                          <m:r>
                            <a:rPr lang="en-US" sz="1200" i="1" smtClean="0">
                              <a:solidFill>
                                <a:srgbClr val="000000"/>
                              </a:solidFill>
                              <a:latin typeface="Cambria Math" panose="02040503050406030204" pitchFamily="18" charset="0"/>
                            </a:rPr>
                            <m:t>2</m:t>
                          </m:r>
                          <m:r>
                            <m:rPr>
                              <m:sty m:val="p"/>
                            </m:rPr>
                            <a:rPr lang="el-GR" sz="1200" i="1" smtClean="0">
                              <a:solidFill>
                                <a:srgbClr val="000000"/>
                              </a:solidFill>
                              <a:latin typeface="Cambria Math" panose="02040503050406030204" pitchFamily="18" charset="0"/>
                            </a:rPr>
                            <m:t>π</m:t>
                          </m:r>
                        </m:den>
                      </m:f>
                      <m:rad>
                        <m:radPr>
                          <m:degHide m:val="on"/>
                          <m:ctrlPr>
                            <a:rPr lang="en-US" sz="1200" i="1" smtClean="0">
                              <a:solidFill>
                                <a:srgbClr val="000000"/>
                              </a:solidFill>
                              <a:latin typeface="Cambria Math" panose="02040503050406030204" pitchFamily="18" charset="0"/>
                            </a:rPr>
                          </m:ctrlPr>
                        </m:radPr>
                        <m:deg/>
                        <m:e>
                          <m:f>
                            <m:fPr>
                              <m:ctrlPr>
                                <a:rPr lang="en-US" sz="1200" i="1" smtClean="0">
                                  <a:solidFill>
                                    <a:srgbClr val="000000"/>
                                  </a:solidFill>
                                  <a:latin typeface="Cambria Math" panose="02040503050406030204" pitchFamily="18" charset="0"/>
                                </a:rPr>
                              </m:ctrlPr>
                            </m:fPr>
                            <m:num>
                              <m:r>
                                <a:rPr lang="en-US" sz="1200" i="1" smtClean="0">
                                  <a:solidFill>
                                    <a:srgbClr val="000000"/>
                                  </a:solidFill>
                                  <a:latin typeface="Cambria Math" panose="02040503050406030204" pitchFamily="18" charset="0"/>
                                </a:rPr>
                                <m:t>𝑔</m:t>
                              </m:r>
                            </m:num>
                            <m:den>
                              <m:r>
                                <a:rPr lang="en-US" sz="1200" i="1" smtClean="0">
                                  <a:solidFill>
                                    <a:srgbClr val="000000"/>
                                  </a:solidFill>
                                  <a:latin typeface="Cambria Math" panose="02040503050406030204" pitchFamily="18" charset="0"/>
                                </a:rPr>
                                <m:t>𝑠𝑎𝑔</m:t>
                              </m:r>
                            </m:den>
                          </m:f>
                        </m:e>
                      </m:rad>
                    </m:oMath>
                  </m:oMathPara>
                </a14:m>
                <a:endParaRPr lang="en-GB" sz="1200" i="1" dirty="0" err="1" smtClean="0">
                  <a:solidFill>
                    <a:srgbClr val="000000"/>
                  </a:solidFill>
                  <a:latin typeface="Corbel" panose="020B0503020204020204"/>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9390324" y="1254478"/>
                <a:ext cx="2644506" cy="545662"/>
              </a:xfrm>
              <a:prstGeom prst="rect">
                <a:avLst/>
              </a:prstGeom>
              <a:blipFill>
                <a:blip r:embed="rId10"/>
                <a:stretch>
                  <a:fillRect/>
                </a:stretch>
              </a:blipFill>
            </p:spPr>
            <p:txBody>
              <a:bodyPr/>
              <a:lstStyle/>
              <a:p>
                <a:r>
                  <a:rPr lang="en-GB">
                    <a:noFill/>
                  </a:rPr>
                  <a:t> </a:t>
                </a:r>
              </a:p>
            </p:txBody>
          </p:sp>
        </mc:Fallback>
      </mc:AlternateContent>
      <p:sp>
        <p:nvSpPr>
          <p:cNvPr id="61" name="TextBox 60"/>
          <p:cNvSpPr txBox="1"/>
          <p:nvPr/>
        </p:nvSpPr>
        <p:spPr>
          <a:xfrm>
            <a:off x="9186871" y="1186382"/>
            <a:ext cx="2205412" cy="276999"/>
          </a:xfrm>
          <a:prstGeom prst="rect">
            <a:avLst/>
          </a:prstGeom>
          <a:noFill/>
        </p:spPr>
        <p:txBody>
          <a:bodyPr wrap="none" rtlCol="0">
            <a:spAutoFit/>
          </a:bodyPr>
          <a:lstStyle/>
          <a:p>
            <a:pPr defTabSz="457200"/>
            <a:r>
              <a:rPr lang="en-GB" sz="1200" b="1" i="1" dirty="0" smtClean="0">
                <a:solidFill>
                  <a:srgbClr val="000000"/>
                </a:solidFill>
                <a:latin typeface="Corbel" panose="020B0503020204020204"/>
              </a:rPr>
              <a:t>Beam </a:t>
            </a:r>
            <a:r>
              <a:rPr lang="en-GB" sz="1200" b="1" i="1" dirty="0">
                <a:solidFill>
                  <a:srgbClr val="000000"/>
                </a:solidFill>
                <a:latin typeface="Corbel" panose="020B0503020204020204"/>
              </a:rPr>
              <a:t>with Concentrated </a:t>
            </a:r>
            <a:r>
              <a:rPr lang="en-GB" sz="1200" b="1" i="1" dirty="0" smtClean="0">
                <a:solidFill>
                  <a:srgbClr val="000000"/>
                </a:solidFill>
                <a:latin typeface="Corbel" panose="020B0503020204020204"/>
              </a:rPr>
              <a:t>Mass:</a:t>
            </a:r>
          </a:p>
        </p:txBody>
      </p:sp>
      <mc:AlternateContent xmlns:mc="http://schemas.openxmlformats.org/markup-compatibility/2006" xmlns:a14="http://schemas.microsoft.com/office/drawing/2010/main">
        <mc:Choice Requires="a14">
          <p:sp>
            <p:nvSpPr>
              <p:cNvPr id="62" name="TextBox 61"/>
              <p:cNvSpPr txBox="1"/>
              <p:nvPr/>
            </p:nvSpPr>
            <p:spPr>
              <a:xfrm>
                <a:off x="9209628" y="1644254"/>
                <a:ext cx="1895071" cy="800219"/>
              </a:xfrm>
              <a:prstGeom prst="rect">
                <a:avLst/>
              </a:prstGeom>
              <a:noFill/>
            </p:spPr>
            <p:txBody>
              <a:bodyPr wrap="none" rtlCol="0">
                <a:spAutoFit/>
              </a:bodyPr>
              <a:lstStyle/>
              <a:p>
                <a:pPr defTabSz="457200"/>
                <a:r>
                  <a:rPr lang="en-GB" sz="1200" b="1" i="1" dirty="0" smtClean="0">
                    <a:solidFill>
                      <a:srgbClr val="000000"/>
                    </a:solidFill>
                    <a:latin typeface="Corbel" panose="020B0503020204020204"/>
                  </a:rPr>
                  <a:t>Mile’s equation SDOF, </a:t>
                </a:r>
                <a:br>
                  <a:rPr lang="en-GB" sz="1200" b="1" i="1" dirty="0" smtClean="0">
                    <a:solidFill>
                      <a:srgbClr val="000000"/>
                    </a:solidFill>
                    <a:latin typeface="Corbel" panose="020B0503020204020204"/>
                  </a:rPr>
                </a:br>
                <a:r>
                  <a:rPr lang="en-GB" sz="1100" i="1" dirty="0" smtClean="0">
                    <a:solidFill>
                      <a:srgbClr val="000000"/>
                    </a:solidFill>
                    <a:latin typeface="Corbel" panose="020B0503020204020204"/>
                  </a:rPr>
                  <a:t>Constant  PSD input (P value),</a:t>
                </a:r>
              </a:p>
              <a:p>
                <a:pPr defTabSz="457200"/>
                <a14:m>
                  <m:oMath xmlns:m="http://schemas.openxmlformats.org/officeDocument/2006/math">
                    <m:r>
                      <a:rPr lang="en-US" sz="1100" i="1">
                        <a:solidFill>
                          <a:srgbClr val="000000"/>
                        </a:solidFill>
                        <a:latin typeface="Cambria Math" panose="02040503050406030204" pitchFamily="18" charset="0"/>
                        <a:ea typeface="Cambria Math" panose="02040503050406030204" pitchFamily="18" charset="0"/>
                      </a:rPr>
                      <m:t>𝜉</m:t>
                    </m:r>
                  </m:oMath>
                </a14:m>
                <a:r>
                  <a:rPr lang="en-GB" sz="1100" i="1" dirty="0" smtClean="0">
                    <a:solidFill>
                      <a:srgbClr val="000000"/>
                    </a:solidFill>
                    <a:latin typeface="Corbel" panose="020B0503020204020204"/>
                  </a:rPr>
                  <a:t> damping ratio </a:t>
                </a:r>
                <a:endParaRPr lang="en-GB" sz="1200" i="1" dirty="0" smtClean="0">
                  <a:solidFill>
                    <a:srgbClr val="000000"/>
                  </a:solidFill>
                  <a:latin typeface="Corbel" panose="020B0503020204020204"/>
                </a:endParaRPr>
              </a:p>
              <a:p>
                <a:pPr defTabSz="457200"/>
                <a:endParaRPr lang="en-GB" sz="1200" b="1" i="1" dirty="0" smtClean="0">
                  <a:solidFill>
                    <a:srgbClr val="000000"/>
                  </a:solidFill>
                  <a:latin typeface="Corbel" panose="020B0503020204020204"/>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9209628" y="1644254"/>
                <a:ext cx="1895071" cy="800219"/>
              </a:xfrm>
              <a:prstGeom prst="rect">
                <a:avLst/>
              </a:prstGeom>
              <a:blipFill>
                <a:blip r:embed="rId11"/>
                <a:stretch>
                  <a:fillRect l="-322" t="-763"/>
                </a:stretch>
              </a:blipFill>
            </p:spPr>
            <p:txBody>
              <a:bodyPr/>
              <a:lstStyle/>
              <a:p>
                <a:r>
                  <a:rPr lang="en-GB">
                    <a:noFill/>
                  </a:rPr>
                  <a:t> </a:t>
                </a:r>
              </a:p>
            </p:txBody>
          </p:sp>
        </mc:Fallback>
      </mc:AlternateContent>
      <p:pic>
        <p:nvPicPr>
          <p:cNvPr id="70" name="Picture 69"/>
          <p:cNvPicPr/>
          <p:nvPr/>
        </p:nvPicPr>
        <p:blipFill>
          <a:blip r:embed="rId12">
            <a:extLst>
              <a:ext uri="{28A0092B-C50C-407E-A947-70E740481C1C}">
                <a14:useLocalDpi xmlns:a14="http://schemas.microsoft.com/office/drawing/2010/main" val="0"/>
              </a:ext>
            </a:extLst>
          </a:blip>
          <a:srcRect/>
          <a:stretch>
            <a:fillRect/>
          </a:stretch>
        </p:blipFill>
        <p:spPr bwMode="auto">
          <a:xfrm>
            <a:off x="241317" y="5310052"/>
            <a:ext cx="2597133" cy="1547948"/>
          </a:xfrm>
          <a:prstGeom prst="rect">
            <a:avLst/>
          </a:prstGeom>
          <a:noFill/>
        </p:spPr>
      </p:pic>
      <p:sp>
        <p:nvSpPr>
          <p:cNvPr id="71" name="Rectangle 70"/>
          <p:cNvSpPr/>
          <p:nvPr/>
        </p:nvSpPr>
        <p:spPr>
          <a:xfrm>
            <a:off x="1530400" y="6123657"/>
            <a:ext cx="1477876" cy="261610"/>
          </a:xfrm>
          <a:prstGeom prst="rect">
            <a:avLst/>
          </a:prstGeom>
          <a:solidFill>
            <a:srgbClr val="FFFFFF">
              <a:alpha val="7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100" b="1" i="1" u="none" strike="noStrike" kern="0" cap="none" spc="0" normalizeH="0" baseline="0" noProof="0" dirty="0" smtClean="0">
                <a:ln>
                  <a:noFill/>
                </a:ln>
                <a:solidFill>
                  <a:srgbClr val="0E0E11"/>
                </a:solidFill>
                <a:effectLst/>
                <a:uLnTx/>
                <a:uFillTx/>
                <a:latin typeface="Corbel" panose="020B0503020204020204"/>
              </a:rPr>
              <a:t>Bending test results</a:t>
            </a:r>
          </a:p>
        </p:txBody>
      </p:sp>
      <p:pic>
        <p:nvPicPr>
          <p:cNvPr id="72" name="Picture 71"/>
          <p:cNvPicPr>
            <a:picLocks noChangeAspect="1"/>
          </p:cNvPicPr>
          <p:nvPr/>
        </p:nvPicPr>
        <p:blipFill>
          <a:blip r:embed="rId13"/>
          <a:stretch>
            <a:fillRect/>
          </a:stretch>
        </p:blipFill>
        <p:spPr>
          <a:xfrm>
            <a:off x="9365439" y="2431577"/>
            <a:ext cx="2056830" cy="1345212"/>
          </a:xfrm>
          <a:prstGeom prst="rect">
            <a:avLst/>
          </a:prstGeom>
          <a:ln>
            <a:solidFill>
              <a:srgbClr val="FFFFFF"/>
            </a:solidFill>
          </a:ln>
          <a:effectLst/>
        </p:spPr>
      </p:pic>
      <mc:AlternateContent xmlns:mc="http://schemas.openxmlformats.org/markup-compatibility/2006" xmlns:a14="http://schemas.microsoft.com/office/drawing/2010/main">
        <mc:Choice Requires="a14">
          <p:sp>
            <p:nvSpPr>
              <p:cNvPr id="73" name="TextBox 72"/>
              <p:cNvSpPr txBox="1"/>
              <p:nvPr/>
            </p:nvSpPr>
            <p:spPr>
              <a:xfrm>
                <a:off x="9222596" y="2011778"/>
                <a:ext cx="2894237" cy="545662"/>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sz="1200" i="1" smtClean="0">
                          <a:solidFill>
                            <a:srgbClr val="000000"/>
                          </a:solidFill>
                          <a:latin typeface="Cambria Math" panose="02040503050406030204" pitchFamily="18" charset="0"/>
                        </a:rPr>
                        <m:t> </m:t>
                      </m:r>
                      <m:r>
                        <a:rPr lang="en-US" sz="1200" i="1" smtClean="0">
                          <a:solidFill>
                            <a:srgbClr val="000000"/>
                          </a:solidFill>
                          <a:latin typeface="Cambria Math" panose="02040503050406030204" pitchFamily="18" charset="0"/>
                        </a:rPr>
                        <m:t>𝐴𝑐𝑐𝑒𝑙</m:t>
                      </m:r>
                      <m:r>
                        <a:rPr lang="en-US" sz="1200" i="1" smtClean="0">
                          <a:solidFill>
                            <a:srgbClr val="000000"/>
                          </a:solidFill>
                          <a:latin typeface="Cambria Math" panose="02040503050406030204" pitchFamily="18" charset="0"/>
                        </a:rPr>
                        <m:t>. </m:t>
                      </m:r>
                      <m:r>
                        <a:rPr lang="en-US" sz="1200" i="1" smtClean="0">
                          <a:solidFill>
                            <a:srgbClr val="000000"/>
                          </a:solidFill>
                          <a:latin typeface="Cambria Math" panose="02040503050406030204" pitchFamily="18" charset="0"/>
                        </a:rPr>
                        <m:t>𝑟𝑒𝑠𝑝𝑜𝑛𝑠𝑒</m:t>
                      </m:r>
                      <m:r>
                        <a:rPr lang="en-US" sz="1200" i="1" smtClean="0">
                          <a:solidFill>
                            <a:srgbClr val="000000"/>
                          </a:solidFill>
                          <a:latin typeface="Cambria Math" panose="02040503050406030204" pitchFamily="18" charset="0"/>
                        </a:rPr>
                        <m:t>, </m:t>
                      </m:r>
                      <m:acc>
                        <m:accPr>
                          <m:chr m:val="̈"/>
                          <m:ctrlPr>
                            <a:rPr lang="en-US" sz="1200" i="1" smtClean="0">
                              <a:solidFill>
                                <a:srgbClr val="000000"/>
                              </a:solidFill>
                              <a:latin typeface="Cambria Math" panose="02040503050406030204" pitchFamily="18" charset="0"/>
                            </a:rPr>
                          </m:ctrlPr>
                        </m:accPr>
                        <m:e>
                          <m:r>
                            <a:rPr lang="en-US" sz="1200" i="1" smtClean="0">
                              <a:solidFill>
                                <a:srgbClr val="000000"/>
                              </a:solidFill>
                              <a:latin typeface="Cambria Math" panose="02040503050406030204" pitchFamily="18" charset="0"/>
                            </a:rPr>
                            <m:t>𝑋</m:t>
                          </m:r>
                        </m:e>
                      </m:acc>
                      <m:r>
                        <a:rPr lang="en-US" sz="1200" i="1" smtClean="0">
                          <a:solidFill>
                            <a:srgbClr val="000000"/>
                          </a:solidFill>
                          <a:latin typeface="Cambria Math" panose="02040503050406030204" pitchFamily="18" charset="0"/>
                        </a:rPr>
                        <m:t>𝐺𝑅𝑀𝑆</m:t>
                      </m:r>
                      <m:d>
                        <m:dPr>
                          <m:ctrlPr>
                            <a:rPr lang="en-US" sz="1200" i="1" smtClean="0">
                              <a:solidFill>
                                <a:srgbClr val="000000"/>
                              </a:solidFill>
                              <a:latin typeface="Cambria Math" panose="02040503050406030204" pitchFamily="18" charset="0"/>
                            </a:rPr>
                          </m:ctrlPr>
                        </m:dPr>
                        <m:e>
                          <m:r>
                            <a:rPr lang="en-US" sz="1200" i="1" smtClean="0">
                              <a:solidFill>
                                <a:srgbClr val="000000"/>
                              </a:solidFill>
                              <a:latin typeface="Cambria Math" panose="02040503050406030204" pitchFamily="18" charset="0"/>
                            </a:rPr>
                            <m:t>𝑓𝑛</m:t>
                          </m:r>
                          <m:r>
                            <a:rPr lang="en-US" sz="1200" i="1" smtClean="0">
                              <a:solidFill>
                                <a:srgbClr val="000000"/>
                              </a:solidFill>
                              <a:latin typeface="Cambria Math" panose="02040503050406030204" pitchFamily="18" charset="0"/>
                            </a:rPr>
                            <m:t>,</m:t>
                          </m:r>
                          <m:r>
                            <a:rPr lang="en-US" sz="1200" i="1" smtClean="0">
                              <a:solidFill>
                                <a:srgbClr val="000000"/>
                              </a:solidFill>
                              <a:latin typeface="Cambria Math" panose="02040503050406030204" pitchFamily="18" charset="0"/>
                              <a:ea typeface="Cambria Math" panose="02040503050406030204" pitchFamily="18" charset="0"/>
                            </a:rPr>
                            <m:t>𝜉</m:t>
                          </m:r>
                        </m:e>
                      </m:d>
                      <m:r>
                        <a:rPr lang="en-US" sz="1200" i="1" smtClean="0">
                          <a:solidFill>
                            <a:srgbClr val="000000"/>
                          </a:solidFill>
                          <a:latin typeface="Cambria Math" panose="02040503050406030204" pitchFamily="18" charset="0"/>
                          <a:ea typeface="Cambria Math" panose="02040503050406030204" pitchFamily="18" charset="0"/>
                        </a:rPr>
                        <m:t>=</m:t>
                      </m:r>
                      <m:rad>
                        <m:radPr>
                          <m:degHide m:val="on"/>
                          <m:ctrlPr>
                            <a:rPr lang="en-US" sz="1200" i="1" smtClean="0">
                              <a:solidFill>
                                <a:srgbClr val="000000"/>
                              </a:solidFill>
                              <a:latin typeface="Cambria Math" panose="02040503050406030204" pitchFamily="18" charset="0"/>
                            </a:rPr>
                          </m:ctrlPr>
                        </m:radPr>
                        <m:deg/>
                        <m:e>
                          <m:f>
                            <m:fPr>
                              <m:ctrlPr>
                                <a:rPr lang="en-US" sz="1200" i="1" smtClean="0">
                                  <a:solidFill>
                                    <a:srgbClr val="000000"/>
                                  </a:solidFill>
                                  <a:latin typeface="Cambria Math" panose="02040503050406030204" pitchFamily="18" charset="0"/>
                                </a:rPr>
                              </m:ctrlPr>
                            </m:fPr>
                            <m:num>
                              <m:r>
                                <m:rPr>
                                  <m:sty m:val="p"/>
                                </m:rPr>
                                <a:rPr lang="el-GR" sz="1200" i="1" smtClean="0">
                                  <a:solidFill>
                                    <a:srgbClr val="000000"/>
                                  </a:solidFill>
                                  <a:latin typeface="Cambria Math" panose="02040503050406030204" pitchFamily="18" charset="0"/>
                                </a:rPr>
                                <m:t>π</m:t>
                              </m:r>
                            </m:num>
                            <m:den>
                              <m:r>
                                <a:rPr lang="en-US" sz="1200" i="1" smtClean="0">
                                  <a:solidFill>
                                    <a:srgbClr val="000000"/>
                                  </a:solidFill>
                                  <a:latin typeface="Cambria Math" panose="02040503050406030204" pitchFamily="18" charset="0"/>
                                </a:rPr>
                                <m:t>2</m:t>
                              </m:r>
                            </m:den>
                          </m:f>
                          <m:f>
                            <m:fPr>
                              <m:ctrlPr>
                                <a:rPr lang="en-US" sz="1200" i="1" smtClean="0">
                                  <a:solidFill>
                                    <a:srgbClr val="000000"/>
                                  </a:solidFill>
                                  <a:latin typeface="Cambria Math" panose="02040503050406030204" pitchFamily="18" charset="0"/>
                                </a:rPr>
                              </m:ctrlPr>
                            </m:fPr>
                            <m:num>
                              <m:r>
                                <a:rPr lang="en-US" sz="1200" i="1" smtClean="0">
                                  <a:solidFill>
                                    <a:srgbClr val="000000"/>
                                  </a:solidFill>
                                  <a:latin typeface="Cambria Math" panose="02040503050406030204" pitchFamily="18" charset="0"/>
                                </a:rPr>
                                <m:t>𝑓𝑛</m:t>
                              </m:r>
                            </m:num>
                            <m:den>
                              <m:r>
                                <a:rPr lang="en-US" sz="1200" i="1" smtClean="0">
                                  <a:solidFill>
                                    <a:srgbClr val="000000"/>
                                  </a:solidFill>
                                  <a:latin typeface="Cambria Math" panose="02040503050406030204" pitchFamily="18" charset="0"/>
                                </a:rPr>
                                <m:t>2</m:t>
                              </m:r>
                              <m:r>
                                <a:rPr lang="en-US" sz="1200" i="1" smtClean="0">
                                  <a:solidFill>
                                    <a:srgbClr val="000000"/>
                                  </a:solidFill>
                                  <a:latin typeface="Cambria Math" panose="02040503050406030204" pitchFamily="18" charset="0"/>
                                  <a:ea typeface="Cambria Math" panose="02040503050406030204" pitchFamily="18" charset="0"/>
                                </a:rPr>
                                <m:t>𝜉</m:t>
                              </m:r>
                            </m:den>
                          </m:f>
                          <m:r>
                            <a:rPr lang="en-US" sz="1200" i="1" smtClean="0">
                              <a:solidFill>
                                <a:srgbClr val="000000"/>
                              </a:solidFill>
                              <a:latin typeface="Cambria Math" panose="02040503050406030204" pitchFamily="18" charset="0"/>
                            </a:rPr>
                            <m:t> </m:t>
                          </m:r>
                          <m:r>
                            <a:rPr lang="en-US" sz="1200" i="1" smtClean="0">
                              <a:solidFill>
                                <a:srgbClr val="000000"/>
                              </a:solidFill>
                              <a:latin typeface="Cambria Math" panose="02040503050406030204" pitchFamily="18" charset="0"/>
                            </a:rPr>
                            <m:t>𝑃</m:t>
                          </m:r>
                        </m:e>
                      </m:rad>
                    </m:oMath>
                  </m:oMathPara>
                </a14:m>
                <a:endParaRPr lang="en-GB" sz="1400" i="1" dirty="0" err="1" smtClean="0">
                  <a:solidFill>
                    <a:srgbClr val="000000"/>
                  </a:solidFill>
                  <a:latin typeface="Corbel" panose="020B0503020204020204"/>
                </a:endParaRPr>
              </a:p>
            </p:txBody>
          </p:sp>
        </mc:Choice>
        <mc:Fallback xmlns="">
          <p:sp>
            <p:nvSpPr>
              <p:cNvPr id="73" name="TextBox 72"/>
              <p:cNvSpPr txBox="1">
                <a:spLocks noRot="1" noChangeAspect="1" noMove="1" noResize="1" noEditPoints="1" noAdjustHandles="1" noChangeArrowheads="1" noChangeShapeType="1" noTextEdit="1"/>
              </p:cNvSpPr>
              <p:nvPr/>
            </p:nvSpPr>
            <p:spPr>
              <a:xfrm>
                <a:off x="9222596" y="2011778"/>
                <a:ext cx="2894237" cy="545662"/>
              </a:xfrm>
              <a:prstGeom prst="rect">
                <a:avLst/>
              </a:prstGeom>
              <a:blipFill>
                <a:blip r:embed="rId14"/>
                <a:stretch>
                  <a:fillRect/>
                </a:stretch>
              </a:blipFill>
            </p:spPr>
            <p:txBody>
              <a:bodyPr/>
              <a:lstStyle/>
              <a:p>
                <a:r>
                  <a:rPr lang="en-GB">
                    <a:noFill/>
                  </a:rPr>
                  <a:t> </a:t>
                </a:r>
              </a:p>
            </p:txBody>
          </p:sp>
        </mc:Fallback>
      </mc:AlternateContent>
      <p:pic>
        <p:nvPicPr>
          <p:cNvPr id="81" name="075324EB">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5">
            <a:lum bright="14000" contrast="10000"/>
          </a:blip>
          <a:stretch>
            <a:fillRect/>
          </a:stretch>
        </p:blipFill>
        <p:spPr>
          <a:xfrm rot="10800000">
            <a:off x="6237458" y="1835484"/>
            <a:ext cx="2883834" cy="2093825"/>
          </a:xfrm>
          <a:prstGeom prst="rect">
            <a:avLst/>
          </a:prstGeom>
        </p:spPr>
      </p:pic>
      <p:sp>
        <p:nvSpPr>
          <p:cNvPr id="82" name="AutoShape 1026"/>
          <p:cNvSpPr>
            <a:spLocks noChangeArrowheads="1"/>
          </p:cNvSpPr>
          <p:nvPr/>
        </p:nvSpPr>
        <p:spPr bwMode="auto">
          <a:xfrm>
            <a:off x="157599" y="131348"/>
            <a:ext cx="5785345" cy="434935"/>
          </a:xfrm>
          <a:prstGeom prst="foldedCorner">
            <a:avLst>
              <a:gd name="adj" fmla="val 8759"/>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sz="2000" dirty="0" smtClean="0">
                <a:solidFill>
                  <a:srgbClr val="000066"/>
                </a:solidFill>
                <a:effectLst>
                  <a:outerShdw blurRad="38100" dist="38100" dir="2700000" algn="tl">
                    <a:srgbClr val="C0C0C0"/>
                  </a:outerShdw>
                </a:effectLst>
                <a:latin typeface="Tempus Sans ITC" panose="04020404030D07020202" pitchFamily="82" charset="0"/>
              </a:rPr>
              <a:t>Characterization test of HEP composite structure </a:t>
            </a:r>
            <a:endParaRPr lang="en-US" sz="2000" dirty="0">
              <a:solidFill>
                <a:srgbClr val="000066"/>
              </a:solidFill>
              <a:effectLst>
                <a:outerShdw blurRad="38100" dist="38100" dir="2700000" algn="tl">
                  <a:srgbClr val="C0C0C0"/>
                </a:outerShdw>
              </a:effectLst>
              <a:latin typeface="Tempus Sans ITC" panose="04020404030D07020202" pitchFamily="82" charset="0"/>
            </a:endParaRPr>
          </a:p>
        </p:txBody>
      </p:sp>
      <p:pic>
        <p:nvPicPr>
          <p:cNvPr id="83" name="Picture 82"/>
          <p:cNvPicPr>
            <a:picLocks noChangeAspect="1"/>
          </p:cNvPicPr>
          <p:nvPr/>
        </p:nvPicPr>
        <p:blipFill>
          <a:blip r:embed="rId16">
            <a:clrChange>
              <a:clrFrom>
                <a:srgbClr val="FFFFFF"/>
              </a:clrFrom>
              <a:clrTo>
                <a:srgbClr val="FFFFFF">
                  <a:alpha val="0"/>
                </a:srgbClr>
              </a:clrTo>
            </a:clrChange>
          </a:blip>
          <a:stretch>
            <a:fillRect/>
          </a:stretch>
        </p:blipFill>
        <p:spPr>
          <a:xfrm>
            <a:off x="8606232" y="125722"/>
            <a:ext cx="2944888" cy="1160966"/>
          </a:xfrm>
          <a:prstGeom prst="rect">
            <a:avLst/>
          </a:prstGeom>
        </p:spPr>
      </p:pic>
      <p:graphicFrame>
        <p:nvGraphicFramePr>
          <p:cNvPr id="84" name="Table 83"/>
          <p:cNvGraphicFramePr>
            <a:graphicFrameLocks noGrp="1"/>
          </p:cNvGraphicFramePr>
          <p:nvPr>
            <p:extLst>
              <p:ext uri="{D42A27DB-BD31-4B8C-83A1-F6EECF244321}">
                <p14:modId xmlns:p14="http://schemas.microsoft.com/office/powerpoint/2010/main" val="2621798046"/>
              </p:ext>
            </p:extLst>
          </p:nvPr>
        </p:nvGraphicFramePr>
        <p:xfrm>
          <a:off x="263854" y="4571892"/>
          <a:ext cx="3026698" cy="480060"/>
        </p:xfrm>
        <a:graphic>
          <a:graphicData uri="http://schemas.openxmlformats.org/drawingml/2006/table">
            <a:tbl>
              <a:tblPr firstRow="1" firstCol="1" bandRow="1"/>
              <a:tblGrid>
                <a:gridCol w="1141239">
                  <a:extLst>
                    <a:ext uri="{9D8B030D-6E8A-4147-A177-3AD203B41FA5}">
                      <a16:colId xmlns:a16="http://schemas.microsoft.com/office/drawing/2014/main" val="4152769353"/>
                    </a:ext>
                  </a:extLst>
                </a:gridCol>
                <a:gridCol w="1307911">
                  <a:extLst>
                    <a:ext uri="{9D8B030D-6E8A-4147-A177-3AD203B41FA5}">
                      <a16:colId xmlns:a16="http://schemas.microsoft.com/office/drawing/2014/main" val="704591826"/>
                    </a:ext>
                  </a:extLst>
                </a:gridCol>
                <a:gridCol w="577548">
                  <a:extLst>
                    <a:ext uri="{9D8B030D-6E8A-4147-A177-3AD203B41FA5}">
                      <a16:colId xmlns:a16="http://schemas.microsoft.com/office/drawing/2014/main" val="309718139"/>
                    </a:ext>
                  </a:extLst>
                </a:gridCol>
              </a:tblGrid>
              <a:tr h="144000">
                <a:tc gridSpan="2">
                  <a:txBody>
                    <a:bodyPr/>
                    <a:lstStyle/>
                    <a:p>
                      <a:pPr algn="l">
                        <a:spcBef>
                          <a:spcPts val="250"/>
                        </a:spcBef>
                        <a:spcAft>
                          <a:spcPts val="250"/>
                        </a:spcAft>
                      </a:pPr>
                      <a:r>
                        <a:rPr lang="fr-FR" sz="105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Type of fixation</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a:spcBef>
                          <a:spcPts val="250"/>
                        </a:spcBef>
                        <a:spcAft>
                          <a:spcPts val="250"/>
                        </a:spcAft>
                      </a:pPr>
                      <a:r>
                        <a:rPr lang="fr-FR" sz="1050" b="1"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68832125"/>
                  </a:ext>
                </a:extLst>
              </a:tr>
              <a:tr h="144000">
                <a:tc>
                  <a:txBody>
                    <a:bodyPr/>
                    <a:lstStyle/>
                    <a:p>
                      <a:pPr algn="l">
                        <a:spcBef>
                          <a:spcPts val="250"/>
                        </a:spcBef>
                        <a:spcAft>
                          <a:spcPts val="250"/>
                        </a:spcAft>
                      </a:pPr>
                      <a:r>
                        <a:rPr lang="fr-FR" sz="105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Both</a:t>
                      </a:r>
                      <a:r>
                        <a:rPr lang="fr-FR" sz="105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ends free</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250"/>
                        </a:spcBef>
                        <a:spcAft>
                          <a:spcPts val="250"/>
                        </a:spcAft>
                      </a:pPr>
                      <a:r>
                        <a:rPr lang="en-GB" sz="105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concentrated </a:t>
                      </a:r>
                      <a:r>
                        <a:rPr lang="en-GB" sz="105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load</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250"/>
                        </a:spcBef>
                        <a:spcAft>
                          <a:spcPts val="250"/>
                        </a:spcAft>
                      </a:pPr>
                      <a:r>
                        <a:rPr lang="fr-FR" sz="1050" i="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a=48</a:t>
                      </a:r>
                      <a:endParaRPr lang="en-GB" sz="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7023814"/>
                  </a:ext>
                </a:extLst>
              </a:tr>
              <a:tr h="144000">
                <a:tc>
                  <a:txBody>
                    <a:bodyPr/>
                    <a:lstStyle/>
                    <a:p>
                      <a:pPr algn="l">
                        <a:spcBef>
                          <a:spcPts val="250"/>
                        </a:spcBef>
                        <a:spcAft>
                          <a:spcPts val="250"/>
                        </a:spcAft>
                      </a:pPr>
                      <a:r>
                        <a:rPr lang="fr-FR" sz="105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Both</a:t>
                      </a:r>
                      <a:r>
                        <a:rPr lang="fr-FR" sz="105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ends </a:t>
                      </a:r>
                      <a:r>
                        <a:rPr lang="fr-FR" sz="105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fixed</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250"/>
                        </a:spcBef>
                        <a:spcAft>
                          <a:spcPts val="250"/>
                        </a:spcAft>
                      </a:pPr>
                      <a:r>
                        <a:rPr lang="en-GB" sz="105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concentrated </a:t>
                      </a:r>
                      <a:r>
                        <a:rPr lang="en-GB" sz="105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load</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250"/>
                        </a:spcBef>
                        <a:spcAft>
                          <a:spcPts val="250"/>
                        </a:spcAft>
                      </a:pPr>
                      <a:r>
                        <a:rPr lang="fr-FR" sz="105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a=192</a:t>
                      </a:r>
                      <a:endPar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775203"/>
                  </a:ext>
                </a:extLst>
              </a:tr>
            </a:tbl>
          </a:graphicData>
        </a:graphic>
      </p:graphicFrame>
      <p:cxnSp>
        <p:nvCxnSpPr>
          <p:cNvPr id="3" name="Straight Connector 2"/>
          <p:cNvCxnSpPr/>
          <p:nvPr/>
        </p:nvCxnSpPr>
        <p:spPr>
          <a:xfrm flipH="1">
            <a:off x="6115104" y="730508"/>
            <a:ext cx="14848" cy="5916221"/>
          </a:xfrm>
          <a:prstGeom prst="line">
            <a:avLst/>
          </a:prstGeom>
          <a:ln w="57150" cmpd="thinThick">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4448126" y="3753821"/>
            <a:ext cx="1414170" cy="261610"/>
          </a:xfrm>
          <a:prstGeom prst="rect">
            <a:avLst/>
          </a:prstGeom>
        </p:spPr>
        <p:txBody>
          <a:bodyPr wrap="none">
            <a:spAutoFit/>
          </a:bodyPr>
          <a:lstStyle/>
          <a:p>
            <a:r>
              <a:rPr lang="en-GB" sz="1100" dirty="0">
                <a:latin typeface="Arial Black" panose="020B0A04020102020204" pitchFamily="34" charset="0"/>
              </a:rPr>
              <a:t>ASTM </a:t>
            </a:r>
            <a:r>
              <a:rPr lang="en-GB" sz="1100" dirty="0" smtClean="0">
                <a:latin typeface="Arial Black" panose="020B0A04020102020204" pitchFamily="34" charset="0"/>
              </a:rPr>
              <a:t>RUM40%</a:t>
            </a:r>
            <a:endParaRPr lang="en-GB" sz="1100" dirty="0">
              <a:latin typeface="Arial Black" panose="020B0A04020102020204" pitchFamily="34" charset="0"/>
            </a:endParaRPr>
          </a:p>
        </p:txBody>
      </p:sp>
      <p:sp>
        <p:nvSpPr>
          <p:cNvPr id="41" name="Text Placeholder 2"/>
          <p:cNvSpPr txBox="1">
            <a:spLocks/>
          </p:cNvSpPr>
          <p:nvPr/>
        </p:nvSpPr>
        <p:spPr>
          <a:xfrm>
            <a:off x="263854" y="599782"/>
            <a:ext cx="3252430" cy="389490"/>
          </a:xfrm>
          <a:prstGeom prst="rect">
            <a:avLst/>
          </a:prstGeom>
          <a:noFill/>
        </p:spPr>
        <p:txBody>
          <a:bodyPr>
            <a:noAutofit/>
          </a:bodyPr>
          <a:lstStyle>
            <a:lvl1pPr marL="0" indent="0" algn="l" defTabSz="914377" rtl="0" eaLnBrk="1" latinLnBrk="0" hangingPunct="1">
              <a:lnSpc>
                <a:spcPct val="90000"/>
              </a:lnSpc>
              <a:spcBef>
                <a:spcPts val="1200"/>
              </a:spcBef>
              <a:spcAft>
                <a:spcPts val="200"/>
              </a:spcAft>
              <a:buClrTx/>
              <a:buFont typeface="Wingdings" pitchFamily="2" charset="2"/>
              <a:buNone/>
              <a:defRPr sz="1600" u="sng" kern="1200">
                <a:solidFill>
                  <a:schemeClr val="tx1"/>
                </a:solidFill>
                <a:latin typeface="+mn-lt"/>
                <a:ea typeface="+mn-ea"/>
                <a:cs typeface="+mn-cs"/>
              </a:defRPr>
            </a:lvl1pPr>
            <a:lvl2pPr marL="228595" indent="0" algn="l" defTabSz="914377" rtl="0" eaLnBrk="1" latinLnBrk="0" hangingPunct="1">
              <a:lnSpc>
                <a:spcPct val="90000"/>
              </a:lnSpc>
              <a:spcBef>
                <a:spcPts val="200"/>
              </a:spcBef>
              <a:spcAft>
                <a:spcPts val="400"/>
              </a:spcAft>
              <a:buClrTx/>
              <a:buFont typeface="Wingdings" pitchFamily="2" charset="2"/>
              <a:buNone/>
              <a:defRPr sz="1600" kern="1200">
                <a:solidFill>
                  <a:schemeClr val="bg1"/>
                </a:solidFill>
                <a:latin typeface="+mn-lt"/>
                <a:ea typeface="+mn-ea"/>
                <a:cs typeface="+mn-cs"/>
              </a:defRPr>
            </a:lvl2pPr>
            <a:lvl3pPr marL="457189" indent="0" algn="l" defTabSz="914377" rtl="0" eaLnBrk="1" latinLnBrk="0" hangingPunct="1">
              <a:lnSpc>
                <a:spcPct val="90000"/>
              </a:lnSpc>
              <a:spcBef>
                <a:spcPts val="200"/>
              </a:spcBef>
              <a:spcAft>
                <a:spcPts val="400"/>
              </a:spcAft>
              <a:buClrTx/>
              <a:buFont typeface="Wingdings" pitchFamily="2" charset="2"/>
              <a:buNone/>
              <a:defRPr sz="1400" kern="1200">
                <a:solidFill>
                  <a:schemeClr val="bg1"/>
                </a:solidFill>
                <a:latin typeface="+mn-lt"/>
                <a:ea typeface="+mn-ea"/>
                <a:cs typeface="+mn-cs"/>
              </a:defRPr>
            </a:lvl3pPr>
            <a:lvl4pPr marL="685783" indent="0" algn="l" defTabSz="914377" rtl="0" eaLnBrk="1" latinLnBrk="0" hangingPunct="1">
              <a:lnSpc>
                <a:spcPct val="90000"/>
              </a:lnSpc>
              <a:spcBef>
                <a:spcPts val="200"/>
              </a:spcBef>
              <a:spcAft>
                <a:spcPts val="400"/>
              </a:spcAft>
              <a:buClrTx/>
              <a:buFont typeface="Wingdings" pitchFamily="2" charset="2"/>
              <a:buNone/>
              <a:defRPr sz="1200" kern="1200">
                <a:solidFill>
                  <a:schemeClr val="bg1"/>
                </a:solidFill>
                <a:latin typeface="+mn-lt"/>
                <a:ea typeface="+mn-ea"/>
                <a:cs typeface="+mn-cs"/>
              </a:defRPr>
            </a:lvl4pPr>
            <a:lvl5pPr marL="914378" indent="0" algn="l" defTabSz="914377" rtl="0" eaLnBrk="1" latinLnBrk="0" hangingPunct="1">
              <a:lnSpc>
                <a:spcPct val="90000"/>
              </a:lnSpc>
              <a:spcBef>
                <a:spcPts val="200"/>
              </a:spcBef>
              <a:spcAft>
                <a:spcPts val="400"/>
              </a:spcAft>
              <a:buClrTx/>
              <a:buFont typeface="Wingdings" pitchFamily="2" charset="2"/>
              <a:buNone/>
              <a:defRPr sz="1100" kern="1200">
                <a:solidFill>
                  <a:schemeClr val="bg1"/>
                </a:solidFill>
                <a:latin typeface="+mn-lt"/>
                <a:ea typeface="+mn-ea"/>
                <a:cs typeface="+mn-cs"/>
              </a:defRPr>
            </a:lvl5pPr>
            <a:lvl6pPr marL="1284568"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763"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8959"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155" indent="-228594" algn="l" defTabSz="914377"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a:lnSpc>
                <a:spcPct val="100000"/>
              </a:lnSpc>
              <a:spcBef>
                <a:spcPts val="0"/>
              </a:spcBef>
              <a:spcAft>
                <a:spcPts val="0"/>
              </a:spcAft>
            </a:pPr>
            <a:r>
              <a:rPr lang="en-GB" sz="1800" i="1" u="none" dirty="0" smtClean="0">
                <a:solidFill>
                  <a:schemeClr val="accent1">
                    <a:lumMod val="75000"/>
                  </a:schemeClr>
                </a:solidFill>
                <a:latin typeface="Corbel" panose="020B0503020204020204"/>
              </a:rPr>
              <a:t>…to validate </a:t>
            </a:r>
            <a:r>
              <a:rPr lang="en-GB" sz="2000" b="1" i="1" u="none" dirty="0">
                <a:solidFill>
                  <a:srgbClr val="94866B"/>
                </a:solidFill>
                <a:latin typeface="Corbel" panose="020B0503020204020204"/>
              </a:rPr>
              <a:t>stiffness</a:t>
            </a:r>
          </a:p>
        </p:txBody>
      </p:sp>
      <p:pic>
        <p:nvPicPr>
          <p:cNvPr id="31" name="Screen Recording 3">
            <a:hlinkClick r:id="" action="ppaction://media"/>
            <a:extLst>
              <a:ext uri="{FF2B5EF4-FFF2-40B4-BE49-F238E27FC236}">
                <a16:creationId xmlns:a16="http://schemas.microsoft.com/office/drawing/2014/main" id="{DB849DC9-7229-4D08-B8D8-8BC35C6E9421}"/>
              </a:ext>
            </a:extLst>
          </p:cNvPr>
          <p:cNvPicPr>
            <a:picLocks noChangeAspect="1"/>
          </p:cNvPicPr>
          <p:nvPr>
            <a:videoFile r:link="rId4"/>
            <p:extLst>
              <p:ext uri="{DAA4B4D4-6D71-4841-9C94-3DE7FCFB9230}">
                <p14:media xmlns:p14="http://schemas.microsoft.com/office/powerpoint/2010/main" r:embed="rId3">
                  <p14:fade in="250"/>
                </p14:media>
              </p:ext>
            </p:extLst>
          </p:nvPr>
        </p:nvPicPr>
        <p:blipFill rotWithShape="1">
          <a:blip r:embed="rId17"/>
          <a:srcRect l="28" t="28135" r="7390" b="1203"/>
          <a:stretch/>
        </p:blipFill>
        <p:spPr>
          <a:xfrm>
            <a:off x="6261784" y="4047282"/>
            <a:ext cx="5818402" cy="2439314"/>
          </a:xfrm>
          <a:prstGeom prst="rect">
            <a:avLst/>
          </a:prstGeom>
        </p:spPr>
      </p:pic>
      <p:pic>
        <p:nvPicPr>
          <p:cNvPr id="47" name="Picture 46"/>
          <p:cNvPicPr>
            <a:picLocks noChangeAspect="1"/>
          </p:cNvPicPr>
          <p:nvPr/>
        </p:nvPicPr>
        <p:blipFill>
          <a:blip r:embed="rId18"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6324510" y="6367064"/>
            <a:ext cx="2826301" cy="475010"/>
          </a:xfrm>
          <a:prstGeom prst="rect">
            <a:avLst/>
          </a:prstGeom>
          <a:noFill/>
        </p:spPr>
      </p:pic>
      <p:sp>
        <p:nvSpPr>
          <p:cNvPr id="43" name="TextBox 42"/>
          <p:cNvSpPr txBox="1"/>
          <p:nvPr/>
        </p:nvSpPr>
        <p:spPr>
          <a:xfrm>
            <a:off x="6285476" y="4031152"/>
            <a:ext cx="3018669" cy="338554"/>
          </a:xfrm>
          <a:prstGeom prst="rect">
            <a:avLst/>
          </a:prstGeom>
          <a:noFill/>
        </p:spPr>
        <p:txBody>
          <a:bodyPr wrap="square" rtlCol="0">
            <a:spAutoFit/>
          </a:bodyPr>
          <a:lstStyle/>
          <a:p>
            <a:r>
              <a:rPr lang="en-US" sz="1600" b="1" dirty="0" smtClean="0">
                <a:solidFill>
                  <a:schemeClr val="bg1"/>
                </a:solidFill>
              </a:rPr>
              <a:t>3D Scanning </a:t>
            </a:r>
            <a:r>
              <a:rPr lang="en-US" sz="1600" b="1" dirty="0" err="1" smtClean="0">
                <a:solidFill>
                  <a:schemeClr val="bg1"/>
                </a:solidFill>
              </a:rPr>
              <a:t>Vibrometry</a:t>
            </a:r>
            <a:r>
              <a:rPr lang="en-US" sz="1600" b="1" dirty="0" smtClean="0">
                <a:solidFill>
                  <a:schemeClr val="bg1"/>
                </a:solidFill>
              </a:rPr>
              <a:t> System</a:t>
            </a:r>
            <a:endParaRPr lang="en-GB" sz="1600" b="1" dirty="0">
              <a:solidFill>
                <a:schemeClr val="bg1"/>
              </a:solidFill>
            </a:endParaRPr>
          </a:p>
        </p:txBody>
      </p:sp>
      <p:sp>
        <p:nvSpPr>
          <p:cNvPr id="4" name="Rectangle 3"/>
          <p:cNvSpPr/>
          <p:nvPr/>
        </p:nvSpPr>
        <p:spPr>
          <a:xfrm>
            <a:off x="3071003" y="6189268"/>
            <a:ext cx="2871942" cy="523220"/>
          </a:xfrm>
          <a:prstGeom prst="rect">
            <a:avLst/>
          </a:prstGeom>
        </p:spPr>
        <p:txBody>
          <a:bodyPr wrap="square">
            <a:spAutoFit/>
          </a:bodyPr>
          <a:lstStyle/>
          <a:p>
            <a:pPr>
              <a:lnSpc>
                <a:spcPct val="100000"/>
              </a:lnSpc>
              <a:spcBef>
                <a:spcPts val="0"/>
              </a:spcBef>
              <a:spcAft>
                <a:spcPts val="0"/>
              </a:spcAft>
            </a:pPr>
            <a:r>
              <a:rPr lang="en-US" sz="1400" i="1" dirty="0">
                <a:solidFill>
                  <a:schemeClr val="accent1">
                    <a:lumMod val="75000"/>
                  </a:schemeClr>
                </a:solidFill>
                <a:latin typeface="Corbel" panose="020B0503020204020204"/>
              </a:rPr>
              <a:t>Touchless </a:t>
            </a:r>
            <a:r>
              <a:rPr lang="en-US" sz="1400" i="1" dirty="0" smtClean="0">
                <a:solidFill>
                  <a:schemeClr val="accent1">
                    <a:lumMod val="75000"/>
                  </a:schemeClr>
                </a:solidFill>
                <a:latin typeface="Corbel" panose="020B0503020204020204"/>
              </a:rPr>
              <a:t>(</a:t>
            </a:r>
            <a:r>
              <a:rPr lang="en-US" sz="1400" i="1" dirty="0" err="1" smtClean="0">
                <a:solidFill>
                  <a:schemeClr val="accent1">
                    <a:lumMod val="75000"/>
                  </a:schemeClr>
                </a:solidFill>
                <a:latin typeface="Corbel" panose="020B0503020204020204"/>
              </a:rPr>
              <a:t>fibre</a:t>
            </a:r>
            <a:r>
              <a:rPr lang="en-US" sz="1400" i="1" dirty="0" smtClean="0">
                <a:solidFill>
                  <a:schemeClr val="accent1">
                    <a:lumMod val="75000"/>
                  </a:schemeClr>
                </a:solidFill>
                <a:latin typeface="Corbel" panose="020B0503020204020204"/>
              </a:rPr>
              <a:t> </a:t>
            </a:r>
            <a:r>
              <a:rPr lang="en-US" sz="1400" i="1" dirty="0" err="1" smtClean="0">
                <a:solidFill>
                  <a:schemeClr val="accent1">
                    <a:lumMod val="75000"/>
                  </a:schemeClr>
                </a:solidFill>
                <a:latin typeface="Corbel" panose="020B0503020204020204"/>
              </a:rPr>
              <a:t>bragg</a:t>
            </a:r>
            <a:r>
              <a:rPr lang="en-US" sz="1400" i="1" dirty="0" smtClean="0">
                <a:solidFill>
                  <a:schemeClr val="accent1">
                    <a:lumMod val="75000"/>
                  </a:schemeClr>
                </a:solidFill>
                <a:latin typeface="Corbel" panose="020B0503020204020204"/>
              </a:rPr>
              <a:t> grating, </a:t>
            </a:r>
            <a:r>
              <a:rPr lang="en-US" sz="1400" i="1" dirty="0">
                <a:solidFill>
                  <a:schemeClr val="accent1">
                    <a:lumMod val="75000"/>
                  </a:schemeClr>
                </a:solidFill>
                <a:latin typeface="Corbel" panose="020B0503020204020204"/>
              </a:rPr>
              <a:t>laser scan ) deformation measurement</a:t>
            </a:r>
            <a:endParaRPr lang="en-GB" sz="1400" i="1" dirty="0">
              <a:solidFill>
                <a:schemeClr val="accent1">
                  <a:lumMod val="75000"/>
                </a:schemeClr>
              </a:solidFill>
              <a:latin typeface="Corbel" panose="020B0503020204020204"/>
            </a:endParaRPr>
          </a:p>
        </p:txBody>
      </p:sp>
      <p:sp>
        <p:nvSpPr>
          <p:cNvPr id="5" name="Rectangle 4"/>
          <p:cNvSpPr/>
          <p:nvPr/>
        </p:nvSpPr>
        <p:spPr>
          <a:xfrm>
            <a:off x="6172796" y="824973"/>
            <a:ext cx="1013419" cy="369332"/>
          </a:xfrm>
          <a:prstGeom prst="rect">
            <a:avLst/>
          </a:prstGeom>
        </p:spPr>
        <p:txBody>
          <a:bodyPr wrap="none">
            <a:spAutoFit/>
          </a:bodyPr>
          <a:lstStyle/>
          <a:p>
            <a:pPr>
              <a:lnSpc>
                <a:spcPct val="100000"/>
              </a:lnSpc>
              <a:spcBef>
                <a:spcPts val="0"/>
              </a:spcBef>
              <a:spcAft>
                <a:spcPts val="0"/>
              </a:spcAft>
            </a:pPr>
            <a:r>
              <a:rPr lang="en-GB" b="1" i="1" dirty="0" smtClean="0">
                <a:solidFill>
                  <a:srgbClr val="94866B"/>
                </a:solidFill>
                <a:latin typeface="Corbel" panose="020B0503020204020204"/>
              </a:rPr>
              <a:t>dynamic</a:t>
            </a:r>
            <a:endParaRPr lang="en-GB" b="1" i="1" dirty="0">
              <a:solidFill>
                <a:srgbClr val="94866B"/>
              </a:solidFill>
              <a:latin typeface="Corbel" panose="020B0503020204020204"/>
            </a:endParaRPr>
          </a:p>
        </p:txBody>
      </p:sp>
      <p:sp>
        <p:nvSpPr>
          <p:cNvPr id="37" name="Rectangle 36"/>
          <p:cNvSpPr/>
          <p:nvPr/>
        </p:nvSpPr>
        <p:spPr>
          <a:xfrm>
            <a:off x="5244326" y="824973"/>
            <a:ext cx="734496" cy="369332"/>
          </a:xfrm>
          <a:prstGeom prst="rect">
            <a:avLst/>
          </a:prstGeom>
        </p:spPr>
        <p:txBody>
          <a:bodyPr wrap="none">
            <a:spAutoFit/>
          </a:bodyPr>
          <a:lstStyle/>
          <a:p>
            <a:pPr>
              <a:lnSpc>
                <a:spcPct val="100000"/>
              </a:lnSpc>
              <a:spcBef>
                <a:spcPts val="0"/>
              </a:spcBef>
              <a:spcAft>
                <a:spcPts val="0"/>
              </a:spcAft>
            </a:pPr>
            <a:r>
              <a:rPr lang="en-GB" b="1" i="1" dirty="0" smtClean="0">
                <a:solidFill>
                  <a:srgbClr val="94866B"/>
                </a:solidFill>
                <a:latin typeface="Corbel" panose="020B0503020204020204"/>
              </a:rPr>
              <a:t>static</a:t>
            </a:r>
            <a:endParaRPr lang="en-GB" b="1" i="1" dirty="0">
              <a:solidFill>
                <a:srgbClr val="94866B"/>
              </a:solidFill>
              <a:latin typeface="Corbel" panose="020B0503020204020204"/>
            </a:endParaRPr>
          </a:p>
        </p:txBody>
      </p:sp>
      <p:sp>
        <p:nvSpPr>
          <p:cNvPr id="2" name="Slide Number Placeholder 1"/>
          <p:cNvSpPr>
            <a:spLocks noGrp="1"/>
          </p:cNvSpPr>
          <p:nvPr>
            <p:ph type="sldNum" sz="quarter" idx="12"/>
          </p:nvPr>
        </p:nvSpPr>
        <p:spPr>
          <a:xfrm>
            <a:off x="9448800" y="6492875"/>
            <a:ext cx="2743200" cy="365125"/>
          </a:xfrm>
        </p:spPr>
        <p:txBody>
          <a:bodyPr/>
          <a:lstStyle/>
          <a:p>
            <a:fld id="{AC02F132-4A8D-4A8C-877D-D9B157A5B0E1}" type="slidenum">
              <a:rPr lang="en-GB" smtClean="0"/>
              <a:t>21</a:t>
            </a:fld>
            <a:endParaRPr lang="en-GB" dirty="0"/>
          </a:p>
        </p:txBody>
      </p:sp>
    </p:spTree>
    <p:extLst>
      <p:ext uri="{BB962C8B-B14F-4D97-AF65-F5344CB8AC3E}">
        <p14:creationId xmlns:p14="http://schemas.microsoft.com/office/powerpoint/2010/main" val="289682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561" fill="hold"/>
                                        <p:tgtEl>
                                          <p:spTgt spid="81"/>
                                        </p:tgtEl>
                                      </p:cBhvr>
                                    </p:cmd>
                                  </p:childTnLst>
                                </p:cTn>
                              </p:par>
                              <p:par>
                                <p:cTn id="7" presetID="1" presetClass="mediacall" presetSubtype="0" fill="hold" nodeType="withEffect">
                                  <p:stCondLst>
                                    <p:cond delay="0"/>
                                  </p:stCondLst>
                                  <p:childTnLst>
                                    <p:cmd type="call" cmd="playFrom(0.0)">
                                      <p:cBhvr>
                                        <p:cTn id="8" dur="12436"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81"/>
                </p:tgtEl>
              </p:cMediaNode>
            </p:video>
            <p:video>
              <p:cMediaNode vol="80000">
                <p:cTn id="10" repeatCount="indefinite" fill="hold" display="0">
                  <p:stCondLst>
                    <p:cond delay="indefinite"/>
                  </p:stCondLst>
                </p:cTn>
                <p:tgtEl>
                  <p:spTgt spid="31"/>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p:cNvPicPr>
            <a:picLocks noChangeAspect="1"/>
          </p:cNvPicPr>
          <p:nvPr/>
        </p:nvPicPr>
        <p:blipFill rotWithShape="1">
          <a:blip r:embed="rId4" cstate="print">
            <a:extLst>
              <a:ext uri="{28A0092B-C50C-407E-A947-70E740481C1C}">
                <a14:useLocalDpi xmlns:a14="http://schemas.microsoft.com/office/drawing/2010/main" val="0"/>
              </a:ext>
            </a:extLst>
          </a:blip>
          <a:srcRect t="-4799" b="93376"/>
          <a:stretch/>
        </p:blipFill>
        <p:spPr>
          <a:xfrm>
            <a:off x="8267680" y="5171506"/>
            <a:ext cx="3886200" cy="305431"/>
          </a:xfrm>
          <a:prstGeom prst="rect">
            <a:avLst/>
          </a:prstGeom>
          <a:ln>
            <a:solidFill>
              <a:srgbClr val="FFFFFF"/>
            </a:solidFill>
          </a:ln>
        </p:spPr>
      </p:pic>
      <p:grpSp>
        <p:nvGrpSpPr>
          <p:cNvPr id="2" name="Group 1"/>
          <p:cNvGrpSpPr/>
          <p:nvPr/>
        </p:nvGrpSpPr>
        <p:grpSpPr>
          <a:xfrm>
            <a:off x="867793" y="1806314"/>
            <a:ext cx="6918435" cy="951055"/>
            <a:chOff x="0" y="979962"/>
            <a:chExt cx="8378685" cy="1267071"/>
          </a:xfrm>
        </p:grpSpPr>
        <p:grpSp>
          <p:nvGrpSpPr>
            <p:cNvPr id="3" name="Group 2"/>
            <p:cNvGrpSpPr>
              <a:grpSpLocks noChangeAspect="1"/>
            </p:cNvGrpSpPr>
            <p:nvPr/>
          </p:nvGrpSpPr>
          <p:grpSpPr>
            <a:xfrm>
              <a:off x="0" y="1256231"/>
              <a:ext cx="7502612" cy="937827"/>
              <a:chOff x="694669" y="772514"/>
              <a:chExt cx="8359016" cy="1044877"/>
            </a:xfrm>
          </p:grpSpPr>
          <p:pic>
            <p:nvPicPr>
              <p:cNvPr id="9"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t="-1666" b="85000"/>
              <a:stretch/>
            </p:blipFill>
            <p:spPr bwMode="auto">
              <a:xfrm>
                <a:off x="694669" y="772514"/>
                <a:ext cx="8359016" cy="1044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a:spLocks noChangeAspect="1"/>
              </p:cNvSpPr>
              <p:nvPr/>
            </p:nvSpPr>
            <p:spPr>
              <a:xfrm>
                <a:off x="2710893"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1" name="Rectangle 10"/>
              <p:cNvSpPr>
                <a:spLocks noChangeAspect="1"/>
              </p:cNvSpPr>
              <p:nvPr/>
            </p:nvSpPr>
            <p:spPr>
              <a:xfrm>
                <a:off x="3574989"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2" name="Rectangle 11"/>
              <p:cNvSpPr>
                <a:spLocks noChangeAspect="1"/>
              </p:cNvSpPr>
              <p:nvPr/>
            </p:nvSpPr>
            <p:spPr>
              <a:xfrm>
                <a:off x="4439085"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3" name="Rectangle 12"/>
              <p:cNvSpPr>
                <a:spLocks noChangeAspect="1"/>
              </p:cNvSpPr>
              <p:nvPr/>
            </p:nvSpPr>
            <p:spPr>
              <a:xfrm>
                <a:off x="5303181"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4" name="Rectangle 13"/>
              <p:cNvSpPr>
                <a:spLocks noChangeAspect="1"/>
              </p:cNvSpPr>
              <p:nvPr/>
            </p:nvSpPr>
            <p:spPr>
              <a:xfrm>
                <a:off x="6167277"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5" name="Rectangle 14"/>
              <p:cNvSpPr>
                <a:spLocks noChangeAspect="1"/>
              </p:cNvSpPr>
              <p:nvPr/>
            </p:nvSpPr>
            <p:spPr>
              <a:xfrm>
                <a:off x="7031373"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6" name="Rectangle 15"/>
              <p:cNvSpPr>
                <a:spLocks noChangeAspect="1"/>
              </p:cNvSpPr>
              <p:nvPr/>
            </p:nvSpPr>
            <p:spPr>
              <a:xfrm>
                <a:off x="7895469"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7" name="Rectangle 16"/>
              <p:cNvSpPr>
                <a:spLocks noChangeAspect="1"/>
              </p:cNvSpPr>
              <p:nvPr/>
            </p:nvSpPr>
            <p:spPr>
              <a:xfrm>
                <a:off x="1846797"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18" name="Rectangle 17"/>
              <p:cNvSpPr>
                <a:spLocks noChangeAspect="1"/>
              </p:cNvSpPr>
              <p:nvPr/>
            </p:nvSpPr>
            <p:spPr>
              <a:xfrm>
                <a:off x="982701" y="1060546"/>
                <a:ext cx="864096" cy="504055"/>
              </a:xfrm>
              <a:prstGeom prst="rect">
                <a:avLst/>
              </a:prstGeom>
              <a:noFill/>
              <a:ln w="12700" cap="flat" cmpd="sng" algn="ctr">
                <a:solidFill>
                  <a:srgbClr val="FFFF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grpSp>
        <p:sp>
          <p:nvSpPr>
            <p:cNvPr id="4" name="Right Arrow 3"/>
            <p:cNvSpPr/>
            <p:nvPr/>
          </p:nvSpPr>
          <p:spPr>
            <a:xfrm flipH="1">
              <a:off x="7538428" y="1527157"/>
              <a:ext cx="641984" cy="144016"/>
            </a:xfrm>
            <a:prstGeom prst="rightArrow">
              <a:avLst/>
            </a:prstGeom>
            <a:solidFill>
              <a:srgbClr val="00B0F0"/>
            </a:solidFill>
            <a:ln w="12700" cap="flat" cmpd="sng" algn="ctr">
              <a:solidFill>
                <a:srgbClr val="FFC000">
                  <a:lumMod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5" name="Right Arrow 4"/>
            <p:cNvSpPr/>
            <p:nvPr/>
          </p:nvSpPr>
          <p:spPr>
            <a:xfrm>
              <a:off x="7581971" y="1838447"/>
              <a:ext cx="641984" cy="144016"/>
            </a:xfrm>
            <a:prstGeom prst="rightArrow">
              <a:avLst/>
            </a:prstGeom>
            <a:solidFill>
              <a:srgbClr val="FF0000"/>
            </a:solidFill>
            <a:ln w="12700" cap="flat" cmpd="sng" algn="ctr">
              <a:solidFill>
                <a:srgbClr val="C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6" name="TextBox 5"/>
            <p:cNvSpPr txBox="1"/>
            <p:nvPr/>
          </p:nvSpPr>
          <p:spPr>
            <a:xfrm>
              <a:off x="7726964" y="1273693"/>
              <a:ext cx="651721" cy="336426"/>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0000"/>
                  </a:solidFill>
                  <a:effectLst/>
                  <a:uLnTx/>
                  <a:uFillTx/>
                  <a:latin typeface="Corbel" panose="020B0503020204020204"/>
                </a:rPr>
                <a:t>Inlet</a:t>
              </a:r>
              <a:endParaRPr kumimoji="0" lang="en-GB" sz="1600" b="1" i="0" u="none" strike="noStrike" kern="0" cap="none" spc="0" normalizeH="0" baseline="0" noProof="0" dirty="0" smtClean="0">
                <a:ln>
                  <a:noFill/>
                </a:ln>
                <a:solidFill>
                  <a:srgbClr val="000000"/>
                </a:solidFill>
                <a:effectLst/>
                <a:uLnTx/>
                <a:uFillTx/>
                <a:latin typeface="Corbel" panose="020B0503020204020204"/>
              </a:endParaRPr>
            </a:p>
          </p:txBody>
        </p:sp>
        <p:sp>
          <p:nvSpPr>
            <p:cNvPr id="7" name="TextBox 6"/>
            <p:cNvSpPr txBox="1"/>
            <p:nvPr/>
          </p:nvSpPr>
          <p:spPr>
            <a:xfrm>
              <a:off x="7471186" y="1910607"/>
              <a:ext cx="750432" cy="336426"/>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0000"/>
                  </a:solidFill>
                  <a:effectLst/>
                  <a:uLnTx/>
                  <a:uFillTx/>
                  <a:latin typeface="Corbel" panose="020B0503020204020204"/>
                </a:rPr>
                <a:t>Outlet</a:t>
              </a:r>
              <a:endParaRPr kumimoji="0" lang="en-GB" sz="1600" b="1" i="0" u="none" strike="noStrike" kern="0" cap="none" spc="0" normalizeH="0" baseline="0" noProof="0" dirty="0" smtClean="0">
                <a:ln>
                  <a:noFill/>
                </a:ln>
                <a:solidFill>
                  <a:srgbClr val="000000"/>
                </a:solidFill>
                <a:effectLst/>
                <a:uLnTx/>
                <a:uFillTx/>
                <a:latin typeface="Corbel" panose="020B0503020204020204"/>
              </a:endParaRPr>
            </a:p>
          </p:txBody>
        </p:sp>
        <p:sp>
          <p:nvSpPr>
            <p:cNvPr id="8" name="TextBox 7"/>
            <p:cNvSpPr txBox="1"/>
            <p:nvPr/>
          </p:nvSpPr>
          <p:spPr>
            <a:xfrm>
              <a:off x="6976080" y="979962"/>
              <a:ext cx="1277416" cy="336426"/>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0000"/>
                  </a:solidFill>
                  <a:effectLst/>
                  <a:uLnTx/>
                  <a:uFillTx/>
                  <a:latin typeface="Corbel" panose="020B0503020204020204"/>
                </a:rPr>
                <a:t>T</a:t>
              </a:r>
              <a:r>
                <a:rPr kumimoji="0" lang="en-GB" sz="1200" b="0" i="0" u="none" strike="noStrike" kern="0" cap="none" spc="0" normalizeH="0" baseline="-25000" noProof="0" dirty="0" smtClean="0">
                  <a:ln>
                    <a:noFill/>
                  </a:ln>
                  <a:solidFill>
                    <a:srgbClr val="000000"/>
                  </a:solidFill>
                  <a:effectLst/>
                  <a:uLnTx/>
                  <a:uFillTx/>
                  <a:latin typeface="Corbel" panose="020B0503020204020204"/>
                </a:rPr>
                <a:t>in</a:t>
              </a:r>
              <a:r>
                <a:rPr kumimoji="0" lang="en-GB" sz="1200" b="0" i="0" u="none" strike="noStrike" kern="0" cap="none" spc="0" normalizeH="0" baseline="0" noProof="0" dirty="0" smtClean="0">
                  <a:ln>
                    <a:noFill/>
                  </a:ln>
                  <a:solidFill>
                    <a:srgbClr val="000000"/>
                  </a:solidFill>
                  <a:effectLst/>
                  <a:uLnTx/>
                  <a:uFillTx/>
                  <a:latin typeface="Corbel" panose="020B0503020204020204"/>
                </a:rPr>
                <a:t>=18.25 °C</a:t>
              </a:r>
            </a:p>
          </p:txBody>
        </p:sp>
      </p:grpSp>
      <p:pic>
        <p:nvPicPr>
          <p:cNvPr id="19" name="Picture 18"/>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val="0"/>
              </a:ext>
            </a:extLst>
          </a:blip>
          <a:srcRect t="39481" b="50463"/>
          <a:stretch/>
        </p:blipFill>
        <p:spPr>
          <a:xfrm rot="10740000">
            <a:off x="515730" y="2944347"/>
            <a:ext cx="6903592" cy="510747"/>
          </a:xfrm>
          <a:prstGeom prst="rect">
            <a:avLst/>
          </a:prstGeom>
        </p:spPr>
      </p:pic>
      <p:sp>
        <p:nvSpPr>
          <p:cNvPr id="20" name="Rectangle 19"/>
          <p:cNvSpPr/>
          <p:nvPr/>
        </p:nvSpPr>
        <p:spPr>
          <a:xfrm>
            <a:off x="1188644" y="4405900"/>
            <a:ext cx="5691672" cy="338554"/>
          </a:xfrm>
          <a:prstGeom prst="rect">
            <a:avLst/>
          </a:prstGeom>
          <a:solidFill>
            <a:srgbClr val="FFFFFF">
              <a:alpha val="80000"/>
            </a:srgbClr>
          </a:solidFill>
        </p:spPr>
        <p:txBody>
          <a:bodyPr wrap="square">
            <a:spAutoFit/>
          </a:bodyPr>
          <a:lstStyle/>
          <a:p>
            <a:pPr defTabSz="457200"/>
            <a:r>
              <a:rPr lang="en-US" sz="1600" b="1" i="1" dirty="0" smtClean="0">
                <a:solidFill>
                  <a:srgbClr val="0E0E11"/>
                </a:solidFill>
                <a:latin typeface="Corbel" panose="020B0503020204020204"/>
              </a:rPr>
              <a:t>Thermal Test: </a:t>
            </a:r>
            <a:r>
              <a:rPr lang="en-US" sz="1600" i="1" dirty="0" smtClean="0">
                <a:solidFill>
                  <a:srgbClr val="0E0E11"/>
                </a:solidFill>
                <a:latin typeface="Corbel" panose="020B0503020204020204"/>
              </a:rPr>
              <a:t>operative mode, start-up, alternatives modes </a:t>
            </a:r>
            <a:endParaRPr lang="en-US" sz="1600" i="1" dirty="0">
              <a:solidFill>
                <a:srgbClr val="0E0E11"/>
              </a:solidFill>
              <a:latin typeface="Corbel" panose="020B0503020204020204"/>
            </a:endParaRPr>
          </a:p>
        </p:txBody>
      </p:sp>
      <p:grpSp>
        <p:nvGrpSpPr>
          <p:cNvPr id="34" name="Group 33"/>
          <p:cNvGrpSpPr/>
          <p:nvPr/>
        </p:nvGrpSpPr>
        <p:grpSpPr>
          <a:xfrm>
            <a:off x="7022772" y="3657759"/>
            <a:ext cx="749339" cy="730582"/>
            <a:chOff x="6347333" y="3490819"/>
            <a:chExt cx="749339" cy="730582"/>
          </a:xfrm>
        </p:grpSpPr>
        <p:sp>
          <p:nvSpPr>
            <p:cNvPr id="35" name="Right Arrow 34"/>
            <p:cNvSpPr/>
            <p:nvPr/>
          </p:nvSpPr>
          <p:spPr>
            <a:xfrm flipH="1">
              <a:off x="6402856" y="3681067"/>
              <a:ext cx="530098" cy="108097"/>
            </a:xfrm>
            <a:prstGeom prst="rightArrow">
              <a:avLst/>
            </a:prstGeom>
            <a:solidFill>
              <a:srgbClr val="00B0F0"/>
            </a:solidFill>
            <a:ln w="12700" cap="flat" cmpd="sng" algn="ctr">
              <a:solidFill>
                <a:srgbClr val="FFC000">
                  <a:lumMod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36" name="Right Arrow 35"/>
            <p:cNvSpPr/>
            <p:nvPr/>
          </p:nvSpPr>
          <p:spPr>
            <a:xfrm>
              <a:off x="6438811" y="3914719"/>
              <a:ext cx="530098" cy="108097"/>
            </a:xfrm>
            <a:prstGeom prst="rightArrow">
              <a:avLst/>
            </a:prstGeom>
            <a:solidFill>
              <a:srgbClr val="FF0000"/>
            </a:solidFill>
            <a:ln w="12700" cap="flat" cmpd="sng" algn="ctr">
              <a:solidFill>
                <a:srgbClr val="C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srgbClr val="000000"/>
                </a:solidFill>
                <a:effectLst/>
                <a:uLnTx/>
                <a:uFillTx/>
                <a:latin typeface="Corbel" panose="020B0503020204020204"/>
                <a:ea typeface="+mn-ea"/>
                <a:cs typeface="+mn-cs"/>
              </a:endParaRPr>
            </a:p>
          </p:txBody>
        </p:sp>
        <p:sp>
          <p:nvSpPr>
            <p:cNvPr id="37" name="TextBox 36"/>
            <p:cNvSpPr txBox="1"/>
            <p:nvPr/>
          </p:nvSpPr>
          <p:spPr>
            <a:xfrm>
              <a:off x="6558534" y="3490819"/>
              <a:ext cx="538138" cy="252519"/>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0000"/>
                  </a:solidFill>
                  <a:effectLst/>
                  <a:uLnTx/>
                  <a:uFillTx/>
                  <a:latin typeface="Corbel" panose="020B0503020204020204"/>
                </a:rPr>
                <a:t>Inlet</a:t>
              </a:r>
              <a:endParaRPr kumimoji="0" lang="en-GB" sz="1600" b="1" i="0" u="none" strike="noStrike" kern="0" cap="none" spc="0" normalizeH="0" baseline="0" noProof="0" dirty="0" smtClean="0">
                <a:ln>
                  <a:noFill/>
                </a:ln>
                <a:solidFill>
                  <a:srgbClr val="000000"/>
                </a:solidFill>
                <a:effectLst/>
                <a:uLnTx/>
                <a:uFillTx/>
                <a:latin typeface="Corbel" panose="020B0503020204020204"/>
              </a:endParaRPr>
            </a:p>
          </p:txBody>
        </p:sp>
        <p:sp>
          <p:nvSpPr>
            <p:cNvPr id="38" name="TextBox 37"/>
            <p:cNvSpPr txBox="1"/>
            <p:nvPr/>
          </p:nvSpPr>
          <p:spPr>
            <a:xfrm>
              <a:off x="6347333" y="3968882"/>
              <a:ext cx="619646" cy="252519"/>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0000"/>
                  </a:solidFill>
                  <a:effectLst/>
                  <a:uLnTx/>
                  <a:uFillTx/>
                  <a:latin typeface="Corbel" panose="020B0503020204020204"/>
                </a:rPr>
                <a:t>Outlet</a:t>
              </a:r>
              <a:endParaRPr kumimoji="0" lang="en-GB" sz="1600" b="1" i="0" u="none" strike="noStrike" kern="0" cap="none" spc="0" normalizeH="0" baseline="0" noProof="0" dirty="0" smtClean="0">
                <a:ln>
                  <a:noFill/>
                </a:ln>
                <a:solidFill>
                  <a:srgbClr val="000000"/>
                </a:solidFill>
                <a:effectLst/>
                <a:uLnTx/>
                <a:uFillTx/>
                <a:latin typeface="Corbel" panose="020B0503020204020204"/>
              </a:endParaRPr>
            </a:p>
          </p:txBody>
        </p:sp>
      </p:grpSp>
      <p:cxnSp>
        <p:nvCxnSpPr>
          <p:cNvPr id="41" name="Straight Connector 40"/>
          <p:cNvCxnSpPr/>
          <p:nvPr/>
        </p:nvCxnSpPr>
        <p:spPr>
          <a:xfrm>
            <a:off x="227612" y="4786818"/>
            <a:ext cx="11786005" cy="11493"/>
          </a:xfrm>
          <a:prstGeom prst="line">
            <a:avLst/>
          </a:prstGeom>
          <a:ln w="57150" cmpd="thinThick">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p:cNvSpPr txBox="1"/>
              <p:nvPr/>
            </p:nvSpPr>
            <p:spPr>
              <a:xfrm>
                <a:off x="8609467" y="4946713"/>
                <a:ext cx="2978684" cy="465897"/>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sz="1600" i="1" smtClean="0">
                          <a:solidFill>
                            <a:srgbClr val="000000"/>
                          </a:solidFill>
                          <a:latin typeface="Cambria Math" panose="02040503050406030204" pitchFamily="18" charset="0"/>
                        </a:rPr>
                        <m:t>𝐿𝑖𝑛𝑒𝑎𝑟</m:t>
                      </m:r>
                      <m:r>
                        <a:rPr lang="en-US" sz="1600" i="1" smtClean="0">
                          <a:solidFill>
                            <a:srgbClr val="000000"/>
                          </a:solidFill>
                          <a:latin typeface="Cambria Math" panose="02040503050406030204" pitchFamily="18" charset="0"/>
                        </a:rPr>
                        <m:t> </m:t>
                      </m:r>
                      <m:r>
                        <a:rPr lang="en-US" sz="1600" i="1" smtClean="0">
                          <a:solidFill>
                            <a:srgbClr val="000000"/>
                          </a:solidFill>
                          <a:latin typeface="Cambria Math" panose="02040503050406030204" pitchFamily="18" charset="0"/>
                        </a:rPr>
                        <m:t>𝐶𝑇𝐸</m:t>
                      </m:r>
                      <m:r>
                        <a:rPr lang="en-US" sz="1600" i="1" smtClean="0">
                          <a:solidFill>
                            <a:srgbClr val="000000"/>
                          </a:solidFill>
                          <a:latin typeface="Cambria Math" panose="02040503050406030204" pitchFamily="18" charset="0"/>
                        </a:rPr>
                        <m:t>,  </m:t>
                      </m:r>
                      <m:r>
                        <a:rPr lang="en-US" sz="1600" i="1" smtClean="0">
                          <a:solidFill>
                            <a:srgbClr val="000000"/>
                          </a:solidFill>
                          <a:latin typeface="Cambria Math" panose="02040503050406030204" pitchFamily="18" charset="0"/>
                          <a:ea typeface="Cambria Math" panose="02040503050406030204" pitchFamily="18" charset="0"/>
                        </a:rPr>
                        <m:t>𝛼</m:t>
                      </m:r>
                      <m:r>
                        <a:rPr lang="en-US" sz="1600" i="1" smtClean="0">
                          <a:solidFill>
                            <a:srgbClr val="000000"/>
                          </a:solidFill>
                          <a:latin typeface="Cambria Math" panose="02040503050406030204" pitchFamily="18" charset="0"/>
                          <a:ea typeface="Cambria Math" panose="02040503050406030204" pitchFamily="18" charset="0"/>
                        </a:rPr>
                        <m:t>=</m:t>
                      </m:r>
                      <m:f>
                        <m:fPr>
                          <m:ctrlPr>
                            <a:rPr lang="en-US" sz="1600" i="1" smtClean="0">
                              <a:solidFill>
                                <a:srgbClr val="000000"/>
                              </a:solidFill>
                              <a:latin typeface="Cambria Math" panose="02040503050406030204" pitchFamily="18" charset="0"/>
                              <a:ea typeface="Cambria Math" panose="02040503050406030204" pitchFamily="18" charset="0"/>
                            </a:rPr>
                          </m:ctrlPr>
                        </m:fPr>
                        <m:num>
                          <m:r>
                            <m:rPr>
                              <m:sty m:val="p"/>
                            </m:rPr>
                            <a:rPr lang="el-GR" sz="1600" i="1" smtClean="0">
                              <a:solidFill>
                                <a:srgbClr val="000000"/>
                              </a:solidFill>
                              <a:latin typeface="Cambria Math" panose="02040503050406030204" pitchFamily="18" charset="0"/>
                              <a:ea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𝑙</m:t>
                          </m:r>
                        </m:num>
                        <m:den>
                          <m:r>
                            <a:rPr lang="en-US" sz="1600" i="1" smtClean="0">
                              <a:solidFill>
                                <a:srgbClr val="000000"/>
                              </a:solidFill>
                              <a:latin typeface="Cambria Math" panose="02040503050406030204" pitchFamily="18" charset="0"/>
                              <a:ea typeface="Cambria Math" panose="02040503050406030204" pitchFamily="18" charset="0"/>
                            </a:rPr>
                            <m:t>𝐿</m:t>
                          </m:r>
                        </m:den>
                      </m:f>
                      <m:f>
                        <m:fPr>
                          <m:ctrlPr>
                            <a:rPr lang="en-US" sz="1600" i="1" smtClean="0">
                              <a:solidFill>
                                <a:srgbClr val="000000"/>
                              </a:solidFill>
                              <a:latin typeface="Cambria Math" panose="02040503050406030204" pitchFamily="18" charset="0"/>
                              <a:ea typeface="Cambria Math" panose="02040503050406030204" pitchFamily="18" charset="0"/>
                            </a:rPr>
                          </m:ctrlPr>
                        </m:fPr>
                        <m:num>
                          <m:r>
                            <a:rPr lang="en-US" sz="1600" i="1" smtClean="0">
                              <a:solidFill>
                                <a:srgbClr val="000000"/>
                              </a:solidFill>
                              <a:latin typeface="Cambria Math" panose="02040503050406030204" pitchFamily="18" charset="0"/>
                              <a:ea typeface="Cambria Math" panose="02040503050406030204" pitchFamily="18" charset="0"/>
                            </a:rPr>
                            <m:t>1</m:t>
                          </m:r>
                        </m:num>
                        <m:den>
                          <m:r>
                            <m:rPr>
                              <m:sty m:val="p"/>
                            </m:rPr>
                            <a:rPr lang="el-GR" sz="1600" i="1" smtClean="0">
                              <a:solidFill>
                                <a:srgbClr val="000000"/>
                              </a:solidFill>
                              <a:latin typeface="Cambria Math" panose="02040503050406030204" pitchFamily="18" charset="0"/>
                              <a:ea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𝑇</m:t>
                          </m:r>
                        </m:den>
                      </m:f>
                    </m:oMath>
                  </m:oMathPara>
                </a14:m>
                <a:endParaRPr lang="en-GB" sz="1600" i="1" dirty="0" err="1" smtClean="0">
                  <a:solidFill>
                    <a:srgbClr val="000000"/>
                  </a:solidFill>
                  <a:latin typeface="Corbel" panose="020B0503020204020204"/>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8609467" y="4946713"/>
                <a:ext cx="2978684" cy="465897"/>
              </a:xfrm>
              <a:prstGeom prst="rect">
                <a:avLst/>
              </a:prstGeom>
              <a:blipFill>
                <a:blip r:embed="rId10"/>
                <a:stretch>
                  <a:fillRect/>
                </a:stretch>
              </a:blipFill>
            </p:spPr>
            <p:txBody>
              <a:bodyPr/>
              <a:lstStyle/>
              <a:p>
                <a:r>
                  <a:rPr lang="en-GB">
                    <a:noFill/>
                  </a:rPr>
                  <a:t> </a:t>
                </a:r>
              </a:p>
            </p:txBody>
          </p:sp>
        </mc:Fallback>
      </mc:AlternateContent>
      <p:pic>
        <p:nvPicPr>
          <p:cNvPr id="47" name="Picture 46"/>
          <p:cNvPicPr>
            <a:picLocks noChangeAspect="1"/>
          </p:cNvPicPr>
          <p:nvPr/>
        </p:nvPicPr>
        <p:blipFill rotWithShape="1">
          <a:blip r:embed="rId4" cstate="print">
            <a:extLst>
              <a:ext uri="{28A0092B-C50C-407E-A947-70E740481C1C}">
                <a14:useLocalDpi xmlns:a14="http://schemas.microsoft.com/office/drawing/2010/main" val="0"/>
              </a:ext>
            </a:extLst>
          </a:blip>
          <a:srcRect t="46255"/>
          <a:stretch/>
        </p:blipFill>
        <p:spPr>
          <a:xfrm>
            <a:off x="8482149" y="5446522"/>
            <a:ext cx="3514595" cy="1299572"/>
          </a:xfrm>
          <a:prstGeom prst="rect">
            <a:avLst/>
          </a:prstGeom>
          <a:ln>
            <a:solidFill>
              <a:srgbClr val="FFFFFF"/>
            </a:solidFill>
          </a:ln>
        </p:spPr>
      </p:pic>
      <p:pic>
        <p:nvPicPr>
          <p:cNvPr id="48" name="Picture 47"/>
          <p:cNvPicPr/>
          <p:nvPr/>
        </p:nvPicPr>
        <p:blipFill rotWithShape="1">
          <a:blip r:embed="rId11">
            <a:clrChange>
              <a:clrFrom>
                <a:srgbClr val="FBFFFF"/>
              </a:clrFrom>
              <a:clrTo>
                <a:srgbClr val="FBFFFF">
                  <a:alpha val="0"/>
                </a:srgbClr>
              </a:clrTo>
            </a:clrChange>
            <a:lum bright="11000"/>
            <a:extLst>
              <a:ext uri="{28A0092B-C50C-407E-A947-70E740481C1C}">
                <a14:useLocalDpi xmlns:a14="http://schemas.microsoft.com/office/drawing/2010/main" val="0"/>
              </a:ext>
            </a:extLst>
          </a:blip>
          <a:srcRect l="7079" t="9759" r="7365" b="10544"/>
          <a:stretch/>
        </p:blipFill>
        <p:spPr>
          <a:xfrm>
            <a:off x="8871953" y="5266596"/>
            <a:ext cx="1672222" cy="719708"/>
          </a:xfrm>
          <a:prstGeom prst="rect">
            <a:avLst/>
          </a:prstGeom>
          <a:noFill/>
          <a:ln>
            <a:noFill/>
          </a:ln>
        </p:spPr>
      </p:pic>
      <p:sp>
        <p:nvSpPr>
          <p:cNvPr id="49" name="Rectangle 48"/>
          <p:cNvSpPr/>
          <p:nvPr/>
        </p:nvSpPr>
        <p:spPr>
          <a:xfrm>
            <a:off x="5977083" y="6272634"/>
            <a:ext cx="1591642" cy="523220"/>
          </a:xfrm>
          <a:prstGeom prst="rect">
            <a:avLst/>
          </a:prstGeom>
        </p:spPr>
        <p:txBody>
          <a:bodyPr wrap="square">
            <a:spAutoFit/>
          </a:bodyPr>
          <a:lstStyle/>
          <a:p>
            <a:pPr algn="ctr" defTabSz="457200"/>
            <a:r>
              <a:rPr lang="el-GR" sz="1400" b="1" dirty="0">
                <a:solidFill>
                  <a:srgbClr val="000000"/>
                </a:solidFill>
                <a:latin typeface="Corbel" panose="020B0503020204020204"/>
              </a:rPr>
              <a:t>Δ</a:t>
            </a:r>
            <a:r>
              <a:rPr lang="fr-FR" sz="1400" b="1" dirty="0">
                <a:solidFill>
                  <a:srgbClr val="000000"/>
                </a:solidFill>
                <a:latin typeface="Corbel" panose="020B0503020204020204"/>
              </a:rPr>
              <a:t>l </a:t>
            </a:r>
            <a:r>
              <a:rPr lang="fr-FR" sz="1400" b="1" dirty="0" err="1">
                <a:solidFill>
                  <a:srgbClr val="000000"/>
                </a:solidFill>
                <a:latin typeface="Corbel" panose="020B0503020204020204"/>
              </a:rPr>
              <a:t>resolution</a:t>
            </a:r>
            <a:r>
              <a:rPr lang="fr-FR" sz="1400" b="1" dirty="0">
                <a:solidFill>
                  <a:srgbClr val="000000"/>
                </a:solidFill>
                <a:latin typeface="Corbel" panose="020B0503020204020204"/>
              </a:rPr>
              <a:t>:</a:t>
            </a:r>
            <a:r>
              <a:rPr lang="fr-FR" sz="1400" dirty="0">
                <a:solidFill>
                  <a:srgbClr val="000000"/>
                </a:solidFill>
                <a:latin typeface="Corbel" panose="020B0503020204020204"/>
              </a:rPr>
              <a:t/>
            </a:r>
            <a:br>
              <a:rPr lang="fr-FR" sz="1400" dirty="0">
                <a:solidFill>
                  <a:srgbClr val="000000"/>
                </a:solidFill>
                <a:latin typeface="Corbel" panose="020B0503020204020204"/>
              </a:rPr>
            </a:br>
            <a:r>
              <a:rPr lang="fr-FR" sz="1400" dirty="0">
                <a:solidFill>
                  <a:srgbClr val="000000"/>
                </a:solidFill>
                <a:latin typeface="Corbel" panose="020B0503020204020204"/>
              </a:rPr>
              <a:t>0.125 nm / 1.25 nm</a:t>
            </a:r>
          </a:p>
        </p:txBody>
      </p:sp>
      <p:pic>
        <p:nvPicPr>
          <p:cNvPr id="50" name="Picture 49"/>
          <p:cNvPicPr/>
          <p:nvPr/>
        </p:nvPicPr>
        <p:blipFill rotWithShape="1">
          <a:blip r:embed="rId12" cstate="print">
            <a:clrChange>
              <a:clrFrom>
                <a:srgbClr val="F1F0EA"/>
              </a:clrFrom>
              <a:clrTo>
                <a:srgbClr val="F1F0EA">
                  <a:alpha val="0"/>
                </a:srgbClr>
              </a:clrTo>
            </a:clrChange>
            <a:lum bright="8000"/>
            <a:extLst>
              <a:ext uri="{28A0092B-C50C-407E-A947-70E740481C1C}">
                <a14:useLocalDpi xmlns:a14="http://schemas.microsoft.com/office/drawing/2010/main" val="0"/>
              </a:ext>
            </a:extLst>
          </a:blip>
          <a:srcRect t="13543" r="1689" b="15724"/>
          <a:stretch/>
        </p:blipFill>
        <p:spPr>
          <a:xfrm flipH="1">
            <a:off x="4485235" y="5300660"/>
            <a:ext cx="3354260" cy="911038"/>
          </a:xfrm>
          <a:prstGeom prst="rect">
            <a:avLst/>
          </a:prstGeom>
        </p:spPr>
      </p:pic>
      <p:pic>
        <p:nvPicPr>
          <p:cNvPr id="51" name="Picture 3"/>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t="12598" r="2437" b="8060"/>
          <a:stretch>
            <a:fillRect/>
          </a:stretch>
        </p:blipFill>
        <p:spPr bwMode="auto">
          <a:xfrm>
            <a:off x="693997" y="5035945"/>
            <a:ext cx="3504600" cy="1357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TextBox 44"/>
          <p:cNvSpPr txBox="1"/>
          <p:nvPr/>
        </p:nvSpPr>
        <p:spPr>
          <a:xfrm>
            <a:off x="132974" y="4798676"/>
            <a:ext cx="3296540" cy="400110"/>
          </a:xfrm>
          <a:prstGeom prst="rect">
            <a:avLst/>
          </a:prstGeom>
          <a:noFill/>
        </p:spPr>
        <p:txBody>
          <a:bodyPr wrap="square" rtlCol="0">
            <a:spAutoFit/>
          </a:bodyPr>
          <a:lstStyle>
            <a:defPPr>
              <a:defRPr lang="en-US"/>
            </a:defPPr>
            <a:lvl1pPr defTabSz="457200">
              <a:defRPr sz="2000" i="1">
                <a:solidFill>
                  <a:srgbClr val="000000"/>
                </a:solidFill>
                <a:latin typeface="Corbel" panose="020B0503020204020204"/>
              </a:defRPr>
            </a:lvl1pPr>
          </a:lstStyle>
          <a:p>
            <a:r>
              <a:rPr lang="en-US" dirty="0" smtClean="0"/>
              <a:t>Composite Thermal Expansion</a:t>
            </a:r>
            <a:endParaRPr lang="en-US" dirty="0"/>
          </a:p>
        </p:txBody>
      </p:sp>
      <p:sp>
        <p:nvSpPr>
          <p:cNvPr id="56" name="AutoShape 1026"/>
          <p:cNvSpPr>
            <a:spLocks noChangeArrowheads="1"/>
          </p:cNvSpPr>
          <p:nvPr/>
        </p:nvSpPr>
        <p:spPr bwMode="auto">
          <a:xfrm>
            <a:off x="157599" y="131348"/>
            <a:ext cx="5785345" cy="434935"/>
          </a:xfrm>
          <a:prstGeom prst="foldedCorner">
            <a:avLst>
              <a:gd name="adj" fmla="val 8759"/>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sz="2000" dirty="0" smtClean="0">
                <a:solidFill>
                  <a:srgbClr val="000066"/>
                </a:solidFill>
                <a:effectLst>
                  <a:outerShdw blurRad="38100" dist="38100" dir="2700000" algn="tl">
                    <a:srgbClr val="C0C0C0"/>
                  </a:outerShdw>
                </a:effectLst>
                <a:latin typeface="Tempus Sans ITC" panose="04020404030D07020202" pitchFamily="82" charset="0"/>
              </a:rPr>
              <a:t>Characterization test of HEP composite structure </a:t>
            </a:r>
            <a:endParaRPr lang="en-US" sz="2000" dirty="0">
              <a:solidFill>
                <a:srgbClr val="000066"/>
              </a:solidFill>
              <a:effectLst>
                <a:outerShdw blurRad="38100" dist="38100" dir="2700000" algn="tl">
                  <a:srgbClr val="C0C0C0"/>
                </a:outerShdw>
              </a:effectLst>
              <a:latin typeface="Tempus Sans ITC" panose="04020404030D07020202" pitchFamily="82" charset="0"/>
            </a:endParaRPr>
          </a:p>
        </p:txBody>
      </p:sp>
      <p:pic>
        <p:nvPicPr>
          <p:cNvPr id="57"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182219" y="2217035"/>
            <a:ext cx="3697973" cy="2446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Rectangle 57"/>
          <p:cNvSpPr/>
          <p:nvPr/>
        </p:nvSpPr>
        <p:spPr>
          <a:xfrm>
            <a:off x="5233265" y="808732"/>
            <a:ext cx="1858201" cy="338554"/>
          </a:xfrm>
          <a:prstGeom prst="rect">
            <a:avLst/>
          </a:prstGeom>
        </p:spPr>
        <p:txBody>
          <a:bodyPr wrap="none">
            <a:spAutoFit/>
          </a:bodyPr>
          <a:lstStyle/>
          <a:p>
            <a:pPr defTabSz="457200"/>
            <a:r>
              <a:rPr lang="en-GB" sz="1600" b="1" i="1" dirty="0">
                <a:solidFill>
                  <a:srgbClr val="000000"/>
                </a:solidFill>
                <a:latin typeface="Corbel" panose="020B0503020204020204"/>
              </a:rPr>
              <a:t>operative condition</a:t>
            </a:r>
          </a:p>
        </p:txBody>
      </p:sp>
      <p:pic>
        <p:nvPicPr>
          <p:cNvPr id="59" name="Picture 58"/>
          <p:cNvPicPr>
            <a:picLocks noChangeAspect="1"/>
          </p:cNvPicPr>
          <p:nvPr/>
        </p:nvPicPr>
        <p:blipFill rotWithShape="1">
          <a:blip r:embed="rId15">
            <a:clrChange>
              <a:clrFrom>
                <a:srgbClr val="FFFFFF"/>
              </a:clrFrom>
              <a:clrTo>
                <a:srgbClr val="FFFFFF">
                  <a:alpha val="0"/>
                </a:srgbClr>
              </a:clrTo>
            </a:clrChange>
          </a:blip>
          <a:srcRect l="12074" t="8018" r="3075" b="36482"/>
          <a:stretch/>
        </p:blipFill>
        <p:spPr>
          <a:xfrm>
            <a:off x="1117272" y="762000"/>
            <a:ext cx="5905500" cy="1113016"/>
          </a:xfrm>
          <a:prstGeom prst="rect">
            <a:avLst/>
          </a:prstGeom>
        </p:spPr>
      </p:pic>
      <p:sp>
        <p:nvSpPr>
          <p:cNvPr id="60" name="Rectangle 59"/>
          <p:cNvSpPr/>
          <p:nvPr/>
        </p:nvSpPr>
        <p:spPr>
          <a:xfrm>
            <a:off x="8787331" y="2740943"/>
            <a:ext cx="1463862" cy="338554"/>
          </a:xfrm>
          <a:prstGeom prst="rect">
            <a:avLst/>
          </a:prstGeom>
        </p:spPr>
        <p:txBody>
          <a:bodyPr wrap="none">
            <a:spAutoFit/>
          </a:bodyPr>
          <a:lstStyle/>
          <a:p>
            <a:pPr defTabSz="457200"/>
            <a:r>
              <a:rPr lang="en-GB" sz="1600" b="1" i="1" dirty="0" smtClean="0">
                <a:solidFill>
                  <a:srgbClr val="000000"/>
                </a:solidFill>
                <a:latin typeface="Corbel" panose="020B0503020204020204"/>
              </a:rPr>
              <a:t>during </a:t>
            </a:r>
            <a:r>
              <a:rPr lang="en-GB" sz="1600" b="1" i="1" dirty="0">
                <a:solidFill>
                  <a:srgbClr val="000000"/>
                </a:solidFill>
                <a:latin typeface="Corbel" panose="020B0503020204020204"/>
              </a:rPr>
              <a:t>start up</a:t>
            </a:r>
          </a:p>
        </p:txBody>
      </p:sp>
      <p:sp>
        <p:nvSpPr>
          <p:cNvPr id="61" name="TextBox 60"/>
          <p:cNvSpPr txBox="1"/>
          <p:nvPr/>
        </p:nvSpPr>
        <p:spPr>
          <a:xfrm>
            <a:off x="1836262" y="1989001"/>
            <a:ext cx="1156195"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000000"/>
                </a:solidFill>
                <a:effectLst/>
                <a:uLnTx/>
                <a:uFillTx/>
              </a:rPr>
              <a:t>Tin=18.25 °C</a:t>
            </a:r>
            <a:endParaRPr kumimoji="0" lang="en-GB" sz="1200" b="0" i="0" u="none" strike="noStrike" kern="0" cap="none" spc="0" normalizeH="0" baseline="0" noProof="0" dirty="0" smtClean="0">
              <a:ln>
                <a:noFill/>
              </a:ln>
              <a:solidFill>
                <a:srgbClr val="000000"/>
              </a:solidFill>
              <a:effectLst/>
              <a:uLnTx/>
              <a:uFillTx/>
            </a:endParaRPr>
          </a:p>
        </p:txBody>
      </p:sp>
      <p:pic>
        <p:nvPicPr>
          <p:cNvPr id="63" name="Picture 62"/>
          <p:cNvPicPr>
            <a:picLocks noChangeAspect="1"/>
          </p:cNvPicPr>
          <p:nvPr/>
        </p:nvPicPr>
        <p:blipFill>
          <a:blip r:embed="rId16">
            <a:clrChange>
              <a:clrFrom>
                <a:srgbClr val="FFFFFF"/>
              </a:clrFrom>
              <a:clrTo>
                <a:srgbClr val="FFFFFF">
                  <a:alpha val="0"/>
                </a:srgbClr>
              </a:clrTo>
            </a:clrChange>
          </a:blip>
          <a:stretch>
            <a:fillRect/>
          </a:stretch>
        </p:blipFill>
        <p:spPr>
          <a:xfrm>
            <a:off x="7343344" y="139517"/>
            <a:ext cx="4762812" cy="1826538"/>
          </a:xfrm>
          <a:prstGeom prst="rect">
            <a:avLst/>
          </a:prstGeom>
        </p:spPr>
      </p:pic>
      <p:cxnSp>
        <p:nvCxnSpPr>
          <p:cNvPr id="65" name="Straight Arrow Connector 64"/>
          <p:cNvCxnSpPr/>
          <p:nvPr/>
        </p:nvCxnSpPr>
        <p:spPr>
          <a:xfrm flipH="1">
            <a:off x="7128367" y="3144705"/>
            <a:ext cx="1986881" cy="490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227612" y="555907"/>
            <a:ext cx="3868138" cy="400110"/>
          </a:xfrm>
          <a:prstGeom prst="rect">
            <a:avLst/>
          </a:prstGeom>
          <a:noFill/>
        </p:spPr>
        <p:txBody>
          <a:bodyPr wrap="square" rtlCol="0">
            <a:spAutoFit/>
          </a:bodyPr>
          <a:lstStyle/>
          <a:p>
            <a:pPr defTabSz="457200"/>
            <a:r>
              <a:rPr lang="en-US" sz="2000" i="1" dirty="0" smtClean="0">
                <a:solidFill>
                  <a:srgbClr val="000000"/>
                </a:solidFill>
                <a:latin typeface="Corbel" panose="020B0503020204020204"/>
              </a:rPr>
              <a:t>Composite Thermal Management</a:t>
            </a:r>
          </a:p>
        </p:txBody>
      </p:sp>
      <p:pic>
        <p:nvPicPr>
          <p:cNvPr id="67" name="Picture 66"/>
          <p:cNvPicPr>
            <a:picLocks noChangeAspect="1"/>
          </p:cNvPicPr>
          <p:nvPr/>
        </p:nvPicPr>
        <p:blipFill>
          <a:blip r:embed="rId17"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95851" y="6339994"/>
            <a:ext cx="2826301" cy="475010"/>
          </a:xfrm>
          <a:prstGeom prst="rect">
            <a:avLst/>
          </a:prstGeom>
          <a:noFill/>
        </p:spPr>
      </p:pic>
      <p:sp>
        <p:nvSpPr>
          <p:cNvPr id="22" name="Rectangle 21"/>
          <p:cNvSpPr/>
          <p:nvPr/>
        </p:nvSpPr>
        <p:spPr>
          <a:xfrm>
            <a:off x="3127203" y="6255925"/>
            <a:ext cx="1660198" cy="307777"/>
          </a:xfrm>
          <a:prstGeom prst="rect">
            <a:avLst/>
          </a:prstGeom>
        </p:spPr>
        <p:txBody>
          <a:bodyPr wrap="none">
            <a:spAutoFit/>
          </a:bodyPr>
          <a:lstStyle/>
          <a:p>
            <a:r>
              <a:rPr lang="it-IT" sz="1400" i="1" dirty="0">
                <a:latin typeface="Trebuchet MS" pitchFamily="34" charset="0"/>
              </a:rPr>
              <a:t>measured by LVDT</a:t>
            </a:r>
          </a:p>
        </p:txBody>
      </p:sp>
      <p:sp>
        <p:nvSpPr>
          <p:cNvPr id="31" name="TextBox 30"/>
          <p:cNvSpPr txBox="1"/>
          <p:nvPr/>
        </p:nvSpPr>
        <p:spPr>
          <a:xfrm>
            <a:off x="46289" y="6114600"/>
            <a:ext cx="1087087" cy="338554"/>
          </a:xfrm>
          <a:prstGeom prst="rect">
            <a:avLst/>
          </a:prstGeom>
          <a:noFill/>
        </p:spPr>
        <p:txBody>
          <a:bodyPr wrap="square" rtlCol="0">
            <a:spAutoFit/>
          </a:bodyPr>
          <a:lstStyle/>
          <a:p>
            <a:r>
              <a:rPr lang="en-US" sz="1600" dirty="0" smtClean="0">
                <a:solidFill>
                  <a:schemeClr val="bg1">
                    <a:lumMod val="65000"/>
                  </a:schemeClr>
                </a:solidFill>
              </a:rPr>
              <a:t>MME</a:t>
            </a:r>
            <a:endParaRPr lang="en-GB" sz="1600" dirty="0">
              <a:solidFill>
                <a:schemeClr val="bg1">
                  <a:lumMod val="65000"/>
                </a:schemeClr>
              </a:solidFill>
            </a:endParaRPr>
          </a:p>
        </p:txBody>
      </p:sp>
      <p:pic>
        <p:nvPicPr>
          <p:cNvPr id="33" name="20181015_IB_Stave_start-up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18"/>
          <a:srcRect l="12624" r="12376" b="84062"/>
          <a:stretch/>
        </p:blipFill>
        <p:spPr>
          <a:xfrm>
            <a:off x="835848" y="3695353"/>
            <a:ext cx="6201041" cy="673447"/>
          </a:xfrm>
          <a:prstGeom prst="rect">
            <a:avLst/>
          </a:prstGeom>
        </p:spPr>
      </p:pic>
      <p:sp>
        <p:nvSpPr>
          <p:cNvPr id="62" name="Rectangle 61"/>
          <p:cNvSpPr/>
          <p:nvPr/>
        </p:nvSpPr>
        <p:spPr>
          <a:xfrm>
            <a:off x="6355757" y="4293265"/>
            <a:ext cx="1001704" cy="338554"/>
          </a:xfrm>
          <a:prstGeom prst="rect">
            <a:avLst/>
          </a:prstGeom>
          <a:noFill/>
        </p:spPr>
        <p:txBody>
          <a:bodyPr wrap="square">
            <a:spAutoFit/>
          </a:bodyPr>
          <a:lstStyle/>
          <a:p>
            <a:pPr defTabSz="457200"/>
            <a:r>
              <a:rPr lang="en-US" sz="1600" i="1" dirty="0" smtClean="0">
                <a:solidFill>
                  <a:srgbClr val="0E0E11"/>
                </a:solidFill>
                <a:latin typeface="Corbel" panose="020B0503020204020204"/>
              </a:rPr>
              <a:t>x2 speed</a:t>
            </a:r>
            <a:endParaRPr lang="en-US" sz="1600" i="1" dirty="0">
              <a:solidFill>
                <a:srgbClr val="0E0E11"/>
              </a:solidFill>
              <a:latin typeface="Corbel" panose="020B0503020204020204"/>
            </a:endParaRPr>
          </a:p>
        </p:txBody>
      </p:sp>
      <p:grpSp>
        <p:nvGrpSpPr>
          <p:cNvPr id="64" name="Group 63"/>
          <p:cNvGrpSpPr/>
          <p:nvPr/>
        </p:nvGrpSpPr>
        <p:grpSpPr>
          <a:xfrm>
            <a:off x="536267" y="1715388"/>
            <a:ext cx="762138" cy="1268815"/>
            <a:chOff x="6709102" y="2428978"/>
            <a:chExt cx="762138" cy="1665971"/>
          </a:xfrm>
        </p:grpSpPr>
        <p:pic>
          <p:nvPicPr>
            <p:cNvPr id="68" name="Picture 2"/>
            <p:cNvPicPr>
              <a:picLocks noChangeAspect="1" noChangeArrowheads="1"/>
            </p:cNvPicPr>
            <p:nvPr/>
          </p:nvPicPr>
          <p:blipFill rotWithShape="1">
            <a:blip r:embed="rId19">
              <a:extLst>
                <a:ext uri="{28A0092B-C50C-407E-A947-70E740481C1C}">
                  <a14:useLocalDpi xmlns:a14="http://schemas.microsoft.com/office/drawing/2010/main" val="0"/>
                </a:ext>
              </a:extLst>
            </a:blip>
            <a:srcRect l="95618" t="13349" r="-498" b="13549"/>
            <a:stretch/>
          </p:blipFill>
          <p:spPr bwMode="auto">
            <a:xfrm>
              <a:off x="6709102" y="2527556"/>
              <a:ext cx="132369" cy="1487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9" name="TextBox 68"/>
            <p:cNvSpPr txBox="1"/>
            <p:nvPr/>
          </p:nvSpPr>
          <p:spPr>
            <a:xfrm>
              <a:off x="6772010" y="2428978"/>
              <a:ext cx="699230" cy="307777"/>
            </a:xfrm>
            <a:prstGeom prst="rect">
              <a:avLst/>
            </a:prstGeom>
            <a:noFill/>
          </p:spPr>
          <p:txBody>
            <a:bodyPr wrap="none" rtlCol="0">
              <a:spAutoFit/>
            </a:bodyPr>
            <a:lstStyle/>
            <a:p>
              <a:pPr defTabSz="457200"/>
              <a:r>
                <a:rPr lang="en-US" sz="1400" dirty="0" smtClean="0">
                  <a:solidFill>
                    <a:srgbClr val="000000"/>
                  </a:solidFill>
                  <a:latin typeface="Corbel" panose="020B0503020204020204"/>
                </a:rPr>
                <a:t>24.1 </a:t>
              </a:r>
              <a:r>
                <a:rPr lang="en-US" sz="1400" baseline="30000" dirty="0" smtClean="0">
                  <a:solidFill>
                    <a:srgbClr val="000000"/>
                  </a:solidFill>
                  <a:latin typeface="Corbel" panose="020B0503020204020204"/>
                </a:rPr>
                <a:t>0</a:t>
              </a:r>
              <a:r>
                <a:rPr lang="en-US" sz="1400" dirty="0" smtClean="0">
                  <a:solidFill>
                    <a:srgbClr val="000000"/>
                  </a:solidFill>
                  <a:latin typeface="Corbel" panose="020B0503020204020204"/>
                </a:rPr>
                <a:t>C</a:t>
              </a:r>
              <a:endParaRPr lang="en-GB" sz="1400" dirty="0">
                <a:solidFill>
                  <a:srgbClr val="000000"/>
                </a:solidFill>
                <a:latin typeface="Corbel" panose="020B0503020204020204"/>
              </a:endParaRPr>
            </a:p>
          </p:txBody>
        </p:sp>
        <p:sp>
          <p:nvSpPr>
            <p:cNvPr id="70" name="TextBox 69"/>
            <p:cNvSpPr txBox="1"/>
            <p:nvPr/>
          </p:nvSpPr>
          <p:spPr>
            <a:xfrm>
              <a:off x="6739409" y="3787172"/>
              <a:ext cx="699230" cy="307777"/>
            </a:xfrm>
            <a:prstGeom prst="rect">
              <a:avLst/>
            </a:prstGeom>
            <a:noFill/>
          </p:spPr>
          <p:txBody>
            <a:bodyPr wrap="none" rtlCol="0">
              <a:spAutoFit/>
            </a:bodyPr>
            <a:lstStyle/>
            <a:p>
              <a:pPr defTabSz="457200"/>
              <a:r>
                <a:rPr lang="en-US" sz="1400" dirty="0" smtClean="0">
                  <a:solidFill>
                    <a:srgbClr val="000000"/>
                  </a:solidFill>
                  <a:latin typeface="Corbel" panose="020B0503020204020204"/>
                </a:rPr>
                <a:t>18.2 </a:t>
              </a:r>
              <a:r>
                <a:rPr lang="en-US" sz="1400" baseline="30000" dirty="0" smtClean="0">
                  <a:solidFill>
                    <a:srgbClr val="000000"/>
                  </a:solidFill>
                  <a:latin typeface="Corbel" panose="020B0503020204020204"/>
                </a:rPr>
                <a:t>0</a:t>
              </a:r>
              <a:r>
                <a:rPr lang="en-US" sz="1400" dirty="0" smtClean="0">
                  <a:solidFill>
                    <a:srgbClr val="000000"/>
                  </a:solidFill>
                  <a:latin typeface="Corbel" panose="020B0503020204020204"/>
                </a:rPr>
                <a:t>C</a:t>
              </a:r>
              <a:endParaRPr lang="en-GB" sz="1400" dirty="0" err="1" smtClean="0">
                <a:solidFill>
                  <a:srgbClr val="000000"/>
                </a:solidFill>
                <a:latin typeface="Corbel" panose="020B0503020204020204"/>
              </a:endParaRPr>
            </a:p>
          </p:txBody>
        </p:sp>
      </p:grpSp>
      <p:grpSp>
        <p:nvGrpSpPr>
          <p:cNvPr id="71" name="Group 70"/>
          <p:cNvGrpSpPr/>
          <p:nvPr/>
        </p:nvGrpSpPr>
        <p:grpSpPr>
          <a:xfrm>
            <a:off x="561628" y="3411821"/>
            <a:ext cx="617419" cy="1209146"/>
            <a:chOff x="6709102" y="2428978"/>
            <a:chExt cx="617419" cy="1665971"/>
          </a:xfrm>
        </p:grpSpPr>
        <p:pic>
          <p:nvPicPr>
            <p:cNvPr id="72" name="Picture 2"/>
            <p:cNvPicPr>
              <a:picLocks noChangeAspect="1" noChangeArrowheads="1"/>
            </p:cNvPicPr>
            <p:nvPr/>
          </p:nvPicPr>
          <p:blipFill rotWithShape="1">
            <a:blip r:embed="rId19">
              <a:extLst>
                <a:ext uri="{28A0092B-C50C-407E-A947-70E740481C1C}">
                  <a14:useLocalDpi xmlns:a14="http://schemas.microsoft.com/office/drawing/2010/main" val="0"/>
                </a:ext>
              </a:extLst>
            </a:blip>
            <a:srcRect l="95618" t="13349" r="-498" b="13549"/>
            <a:stretch/>
          </p:blipFill>
          <p:spPr bwMode="auto">
            <a:xfrm>
              <a:off x="6709102" y="2527556"/>
              <a:ext cx="132369" cy="1487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Box 72"/>
            <p:cNvSpPr txBox="1"/>
            <p:nvPr/>
          </p:nvSpPr>
          <p:spPr>
            <a:xfrm>
              <a:off x="6772010" y="2428978"/>
              <a:ext cx="554511" cy="307777"/>
            </a:xfrm>
            <a:prstGeom prst="rect">
              <a:avLst/>
            </a:prstGeom>
            <a:noFill/>
          </p:spPr>
          <p:txBody>
            <a:bodyPr wrap="none" rtlCol="0">
              <a:spAutoFit/>
            </a:bodyPr>
            <a:lstStyle/>
            <a:p>
              <a:pPr defTabSz="457200"/>
              <a:r>
                <a:rPr lang="en-US" sz="1400" dirty="0" smtClean="0">
                  <a:solidFill>
                    <a:srgbClr val="000000"/>
                  </a:solidFill>
                  <a:latin typeface="Corbel" panose="020B0503020204020204"/>
                </a:rPr>
                <a:t>23 </a:t>
              </a:r>
              <a:r>
                <a:rPr lang="en-US" sz="1400" baseline="30000" dirty="0" smtClean="0">
                  <a:solidFill>
                    <a:srgbClr val="000000"/>
                  </a:solidFill>
                  <a:latin typeface="Corbel" panose="020B0503020204020204"/>
                </a:rPr>
                <a:t>0</a:t>
              </a:r>
              <a:r>
                <a:rPr lang="en-US" sz="1400" dirty="0" smtClean="0">
                  <a:solidFill>
                    <a:srgbClr val="000000"/>
                  </a:solidFill>
                  <a:latin typeface="Corbel" panose="020B0503020204020204"/>
                </a:rPr>
                <a:t>C</a:t>
              </a:r>
              <a:endParaRPr lang="en-GB" sz="1400" dirty="0">
                <a:solidFill>
                  <a:srgbClr val="000000"/>
                </a:solidFill>
                <a:latin typeface="Corbel" panose="020B0503020204020204"/>
              </a:endParaRPr>
            </a:p>
          </p:txBody>
        </p:sp>
        <p:sp>
          <p:nvSpPr>
            <p:cNvPr id="74" name="TextBox 73"/>
            <p:cNvSpPr txBox="1"/>
            <p:nvPr/>
          </p:nvSpPr>
          <p:spPr>
            <a:xfrm>
              <a:off x="6739409" y="3787172"/>
              <a:ext cx="559769" cy="307777"/>
            </a:xfrm>
            <a:prstGeom prst="rect">
              <a:avLst/>
            </a:prstGeom>
            <a:noFill/>
          </p:spPr>
          <p:txBody>
            <a:bodyPr wrap="none" rtlCol="0">
              <a:spAutoFit/>
            </a:bodyPr>
            <a:lstStyle/>
            <a:p>
              <a:pPr defTabSz="457200"/>
              <a:r>
                <a:rPr lang="en-US" sz="1400" dirty="0" smtClean="0">
                  <a:solidFill>
                    <a:srgbClr val="000000"/>
                  </a:solidFill>
                  <a:latin typeface="Corbel" panose="020B0503020204020204"/>
                </a:rPr>
                <a:t>18 </a:t>
              </a:r>
              <a:r>
                <a:rPr lang="en-US" sz="1400" baseline="30000" dirty="0" smtClean="0">
                  <a:solidFill>
                    <a:srgbClr val="000000"/>
                  </a:solidFill>
                  <a:latin typeface="Corbel" panose="020B0503020204020204"/>
                </a:rPr>
                <a:t>0</a:t>
              </a:r>
              <a:r>
                <a:rPr lang="en-US" sz="1400" dirty="0" smtClean="0">
                  <a:solidFill>
                    <a:srgbClr val="000000"/>
                  </a:solidFill>
                  <a:latin typeface="Corbel" panose="020B0503020204020204"/>
                </a:rPr>
                <a:t>C</a:t>
              </a:r>
              <a:endParaRPr lang="en-GB" sz="1400" dirty="0" err="1" smtClean="0">
                <a:solidFill>
                  <a:srgbClr val="000000"/>
                </a:solidFill>
                <a:latin typeface="Corbel" panose="020B0503020204020204"/>
              </a:endParaRPr>
            </a:p>
          </p:txBody>
        </p:sp>
      </p:grpSp>
      <p:sp>
        <p:nvSpPr>
          <p:cNvPr id="21" name="Slide Number Placeholder 20"/>
          <p:cNvSpPr>
            <a:spLocks noGrp="1"/>
          </p:cNvSpPr>
          <p:nvPr>
            <p:ph type="sldNum" sz="quarter" idx="12"/>
          </p:nvPr>
        </p:nvSpPr>
        <p:spPr>
          <a:xfrm>
            <a:off x="9448800" y="6492875"/>
            <a:ext cx="2743200" cy="365125"/>
          </a:xfrm>
        </p:spPr>
        <p:txBody>
          <a:bodyPr/>
          <a:lstStyle/>
          <a:p>
            <a:fld id="{AC02F132-4A8D-4A8C-877D-D9B157A5B0E1}" type="slidenum">
              <a:rPr lang="en-GB" smtClean="0"/>
              <a:t>22</a:t>
            </a:fld>
            <a:endParaRPr lang="en-GB" dirty="0"/>
          </a:p>
        </p:txBody>
      </p:sp>
    </p:spTree>
    <p:extLst>
      <p:ext uri="{BB962C8B-B14F-4D97-AF65-F5344CB8AC3E}">
        <p14:creationId xmlns:p14="http://schemas.microsoft.com/office/powerpoint/2010/main" val="2696771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64" fill="hold"/>
                                        <p:tgtEl>
                                          <p:spTgt spid="3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3"/>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C02F132-4A8D-4A8C-877D-D9B157A5B0E1}" type="slidenum">
              <a:rPr lang="en-GB" smtClean="0"/>
              <a:t>23</a:t>
            </a:fld>
            <a:endParaRPr lang="en-GB"/>
          </a:p>
        </p:txBody>
      </p:sp>
      <p:sp>
        <p:nvSpPr>
          <p:cNvPr id="4" name="AutoShape 1026"/>
          <p:cNvSpPr>
            <a:spLocks noChangeArrowheads="1"/>
          </p:cNvSpPr>
          <p:nvPr/>
        </p:nvSpPr>
        <p:spPr bwMode="auto">
          <a:xfrm>
            <a:off x="945117" y="448052"/>
            <a:ext cx="10408683" cy="6192000"/>
          </a:xfrm>
          <a:prstGeom prst="foldedCorner">
            <a:avLst>
              <a:gd name="adj" fmla="val 7008"/>
            </a:avLst>
          </a:prstGeom>
          <a:solidFill>
            <a:schemeClr val="accent1">
              <a:lumMod val="20000"/>
              <a:lumOff val="80000"/>
            </a:schemeClr>
          </a:solidFill>
          <a:ln w="6350">
            <a:solidFill>
              <a:schemeClr val="tx1"/>
            </a:solidFill>
            <a:miter lim="800000"/>
            <a:headEnd/>
            <a:tailEnd/>
          </a:ln>
          <a:effectLst>
            <a:outerShdw dist="469900" dir="13500000" algn="br" rotWithShape="0">
              <a:prstClr val="black">
                <a:alpha val="40000"/>
              </a:prstClr>
            </a:outerShdw>
          </a:effectLst>
        </p:spPr>
        <p:txBody>
          <a:bodyPr wrap="square" lIns="360000" rIns="504000">
            <a:spAutoFit/>
          </a:bodyPr>
          <a:lstStyle/>
          <a:p>
            <a:pPr marL="571500" indent="-571500" algn="just">
              <a:buFont typeface="Wingdings" panose="05000000000000000000" pitchFamily="2" charset="2"/>
              <a:buChar char="ü"/>
            </a:pPr>
            <a:endParaRPr lang="en-US" altLang="en-US" sz="2400" dirty="0" smtClean="0"/>
          </a:p>
          <a:p>
            <a:pPr indent="-571500" algn="just">
              <a:buFont typeface="Wingdings" panose="05000000000000000000" pitchFamily="2" charset="2"/>
              <a:buChar char="ü"/>
            </a:pPr>
            <a:r>
              <a:rPr lang="en-US" altLang="en-US" sz="28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Experimental determination of Carbon Composite material properties is key for a correct prediction of the structure behavior, as well the understanding of their use in the calculation</a:t>
            </a:r>
          </a:p>
          <a:p>
            <a:pPr algn="just"/>
            <a:endParaRPr lang="en-US" altLang="en-US" sz="2800" b="1" dirty="0" smtClean="0">
              <a:solidFill>
                <a:schemeClr val="bg1">
                  <a:lumMod val="50000"/>
                </a:schemeClr>
              </a:solidFill>
              <a:effectLst>
                <a:outerShdw blurRad="38100" dist="38100" dir="2700000" algn="tl">
                  <a:srgbClr val="C0C0C0"/>
                </a:outerShdw>
              </a:effectLst>
              <a:latin typeface="Tempus Sans ITC" panose="04020404030D07020202" pitchFamily="82" charset="0"/>
            </a:endParaRPr>
          </a:p>
          <a:p>
            <a:pPr indent="-571500" algn="just">
              <a:buFont typeface="Wingdings" panose="05000000000000000000" pitchFamily="2" charset="2"/>
              <a:buChar char="ü"/>
            </a:pPr>
            <a:r>
              <a:rPr lang="en-US" altLang="en-US" sz="28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For Composite, as the “material” is produced at the same time of the “final product”, it is often necessary that the manufacturer characterizes it own material</a:t>
            </a:r>
          </a:p>
          <a:p>
            <a:pPr indent="-571500" algn="just">
              <a:buFont typeface="Wingdings" panose="05000000000000000000" pitchFamily="2" charset="2"/>
              <a:buChar char="ü"/>
            </a:pPr>
            <a:endParaRPr lang="en-US" altLang="en-US" sz="2800" b="1" dirty="0" smtClean="0">
              <a:solidFill>
                <a:schemeClr val="bg1">
                  <a:lumMod val="50000"/>
                </a:schemeClr>
              </a:solidFill>
              <a:effectLst>
                <a:outerShdw blurRad="38100" dist="38100" dir="2700000" algn="tl">
                  <a:srgbClr val="C0C0C0"/>
                </a:outerShdw>
              </a:effectLst>
              <a:latin typeface="Tempus Sans ITC" panose="04020404030D07020202" pitchFamily="82" charset="0"/>
            </a:endParaRPr>
          </a:p>
          <a:p>
            <a:pPr indent="-571500" algn="just">
              <a:buFont typeface="Wingdings" panose="05000000000000000000" pitchFamily="2" charset="2"/>
              <a:buChar char="ü"/>
            </a:pPr>
            <a:r>
              <a:rPr lang="en-US" altLang="en-US" sz="28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Characterization and Qualification of  the final product, in particular for ultra light weight structure, often requires specific test procedures and equipment to avoid that the measure is affected by the test itself</a:t>
            </a:r>
            <a:endParaRPr lang="en-US" altLang="en-US" sz="28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sp>
        <p:nvSpPr>
          <p:cNvPr id="6" name="AutoShape 1026"/>
          <p:cNvSpPr>
            <a:spLocks noChangeArrowheads="1"/>
          </p:cNvSpPr>
          <p:nvPr/>
        </p:nvSpPr>
        <p:spPr bwMode="auto">
          <a:xfrm>
            <a:off x="157599" y="131348"/>
            <a:ext cx="1940559" cy="434935"/>
          </a:xfrm>
          <a:prstGeom prst="foldedCorner">
            <a:avLst>
              <a:gd name="adj" fmla="val 8759"/>
            </a:avLst>
          </a:prstGeom>
          <a:solidFill>
            <a:schemeClr val="bg1"/>
          </a:solidFill>
          <a:ln w="9525">
            <a:solidFill>
              <a:srgbClr val="333399"/>
            </a:solidFill>
            <a:miter lim="800000"/>
            <a:headEnd/>
            <a:tailEnd/>
          </a:ln>
          <a:effectLst>
            <a:outerShdw dist="107763" dir="13500000" algn="ctr" rotWithShape="0">
              <a:schemeClr val="bg2"/>
            </a:outerShdw>
          </a:effectLst>
        </p:spPr>
        <p:txBody>
          <a:bodyPr wrap="square">
            <a:spAutoFit/>
          </a:bodyPr>
          <a:lstStyle/>
          <a:p>
            <a:pPr>
              <a:spcBef>
                <a:spcPct val="50000"/>
              </a:spcBef>
            </a:pPr>
            <a:r>
              <a:rPr lang="en-US" sz="2000" dirty="0" smtClean="0">
                <a:solidFill>
                  <a:srgbClr val="000066"/>
                </a:solidFill>
                <a:effectLst>
                  <a:outerShdw blurRad="38100" dist="38100" dir="2700000" algn="tl">
                    <a:srgbClr val="C0C0C0"/>
                  </a:outerShdw>
                </a:effectLst>
                <a:latin typeface="Tempus Sans ITC" panose="04020404030D07020202" pitchFamily="82" charset="0"/>
              </a:rPr>
              <a:t>CONCLUSION</a:t>
            </a:r>
            <a:endParaRPr lang="en-US" sz="2000" dirty="0">
              <a:solidFill>
                <a:srgbClr val="000066"/>
              </a:solidFill>
              <a:effectLst>
                <a:outerShdw blurRad="38100" dist="38100" dir="2700000" algn="tl">
                  <a:srgbClr val="C0C0C0"/>
                </a:outerShdw>
              </a:effectLst>
              <a:latin typeface="Tempus Sans ITC" panose="04020404030D07020202" pitchFamily="82" charset="0"/>
            </a:endParaRPr>
          </a:p>
        </p:txBody>
      </p:sp>
    </p:spTree>
    <p:extLst>
      <p:ext uri="{BB962C8B-B14F-4D97-AF65-F5344CB8AC3E}">
        <p14:creationId xmlns:p14="http://schemas.microsoft.com/office/powerpoint/2010/main" val="858386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07131" y="2873828"/>
            <a:ext cx="2333898" cy="707886"/>
          </a:xfrm>
          <a:prstGeom prst="rect">
            <a:avLst/>
          </a:prstGeom>
          <a:solidFill>
            <a:schemeClr val="accent6">
              <a:lumMod val="20000"/>
              <a:lumOff val="80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defPPr>
              <a:defRPr lang="en-US"/>
            </a:defPPr>
            <a:lvl1pPr algn="ctr">
              <a:defRPr sz="4000" b="1">
                <a:solidFill>
                  <a:schemeClr val="bg1">
                    <a:lumMod val="50000"/>
                  </a:schemeClr>
                </a:solidFill>
                <a:effectLst>
                  <a:outerShdw blurRad="38100" dist="38100" dir="2700000" algn="tl">
                    <a:srgbClr val="C0C0C0"/>
                  </a:outerShdw>
                </a:effectLst>
                <a:latin typeface="Tempus Sans ITC" panose="04020404030D07020202" pitchFamily="82" charset="0"/>
              </a:defRPr>
            </a:lvl1pPr>
          </a:lstStyle>
          <a:p>
            <a:r>
              <a:rPr lang="en-US" dirty="0"/>
              <a:t>Back up</a:t>
            </a:r>
            <a:endParaRPr lang="en-GB" dirty="0"/>
          </a:p>
        </p:txBody>
      </p:sp>
      <p:sp>
        <p:nvSpPr>
          <p:cNvPr id="3" name="Slide Number Placeholder 2"/>
          <p:cNvSpPr>
            <a:spLocks noGrp="1"/>
          </p:cNvSpPr>
          <p:nvPr>
            <p:ph type="sldNum" sz="quarter" idx="12"/>
          </p:nvPr>
        </p:nvSpPr>
        <p:spPr/>
        <p:txBody>
          <a:bodyPr/>
          <a:lstStyle/>
          <a:p>
            <a:fld id="{AC02F132-4A8D-4A8C-877D-D9B157A5B0E1}" type="slidenum">
              <a:rPr lang="en-GB" smtClean="0"/>
              <a:t>24</a:t>
            </a:fld>
            <a:endParaRPr lang="en-GB"/>
          </a:p>
        </p:txBody>
      </p:sp>
    </p:spTree>
    <p:extLst>
      <p:ext uri="{BB962C8B-B14F-4D97-AF65-F5344CB8AC3E}">
        <p14:creationId xmlns:p14="http://schemas.microsoft.com/office/powerpoint/2010/main" val="6056946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ext uri="{D42A27DB-BD31-4B8C-83A1-F6EECF244321}">
                <p14:modId xmlns:p14="http://schemas.microsoft.com/office/powerpoint/2010/main" val="4022259093"/>
              </p:ext>
            </p:extLst>
          </p:nvPr>
        </p:nvGraphicFramePr>
        <p:xfrm>
          <a:off x="6060087" y="433570"/>
          <a:ext cx="3899002" cy="2966720"/>
        </p:xfrm>
        <a:graphic>
          <a:graphicData uri="http://schemas.openxmlformats.org/drawingml/2006/table">
            <a:tbl>
              <a:tblPr firstRow="1" bandRow="1">
                <a:tableStyleId>{72833802-FEF1-4C79-8D5D-14CF1EAF98D9}</a:tableStyleId>
              </a:tblPr>
              <a:tblGrid>
                <a:gridCol w="1411834">
                  <a:extLst>
                    <a:ext uri="{9D8B030D-6E8A-4147-A177-3AD203B41FA5}">
                      <a16:colId xmlns:a16="http://schemas.microsoft.com/office/drawing/2014/main" val="20000"/>
                    </a:ext>
                  </a:extLst>
                </a:gridCol>
                <a:gridCol w="2487168">
                  <a:extLst>
                    <a:ext uri="{9D8B030D-6E8A-4147-A177-3AD203B41FA5}">
                      <a16:colId xmlns:a16="http://schemas.microsoft.com/office/drawing/2014/main" val="20001"/>
                    </a:ext>
                  </a:extLst>
                </a:gridCol>
              </a:tblGrid>
              <a:tr h="370840">
                <a:tc>
                  <a:txBody>
                    <a:bodyPr/>
                    <a:lstStyle/>
                    <a:p>
                      <a:r>
                        <a:rPr lang="en-US" dirty="0" smtClean="0"/>
                        <a:t>Subscript</a:t>
                      </a:r>
                      <a:endParaRPr lang="en-US" dirty="0"/>
                    </a:p>
                  </a:txBody>
                  <a:tcPr/>
                </a:tc>
                <a:tc>
                  <a:txBody>
                    <a:bodyPr/>
                    <a:lstStyle/>
                    <a:p>
                      <a:r>
                        <a:rPr lang="en-US" dirty="0" smtClean="0"/>
                        <a:t>Meaning</a:t>
                      </a:r>
                      <a:endParaRPr lang="en-US" dirty="0"/>
                    </a:p>
                  </a:txBody>
                  <a:tcPr/>
                </a:tc>
                <a:extLst>
                  <a:ext uri="{0D108BD9-81ED-4DB2-BD59-A6C34878D82A}">
                    <a16:rowId xmlns:a16="http://schemas.microsoft.com/office/drawing/2014/main" val="10000"/>
                  </a:ext>
                </a:extLst>
              </a:tr>
              <a:tr h="370840">
                <a:tc>
                  <a:txBody>
                    <a:bodyPr/>
                    <a:lstStyle/>
                    <a:p>
                      <a:r>
                        <a:rPr lang="en-US" dirty="0" smtClean="0"/>
                        <a:t>1, 2, 3</a:t>
                      </a:r>
                      <a:endParaRPr lang="en-US" dirty="0"/>
                    </a:p>
                  </a:txBody>
                  <a:tcPr/>
                </a:tc>
                <a:tc>
                  <a:txBody>
                    <a:bodyPr/>
                    <a:lstStyle/>
                    <a:p>
                      <a:r>
                        <a:rPr lang="en-US" dirty="0" smtClean="0"/>
                        <a:t>ply directions</a:t>
                      </a:r>
                      <a:endParaRPr lang="en-US" dirty="0"/>
                    </a:p>
                  </a:txBody>
                  <a:tcPr/>
                </a:tc>
                <a:extLst>
                  <a:ext uri="{0D108BD9-81ED-4DB2-BD59-A6C34878D82A}">
                    <a16:rowId xmlns:a16="http://schemas.microsoft.com/office/drawing/2014/main" val="10001"/>
                  </a:ext>
                </a:extLst>
              </a:tr>
              <a:tr h="370840">
                <a:tc>
                  <a:txBody>
                    <a:bodyPr/>
                    <a:lstStyle/>
                    <a:p>
                      <a:r>
                        <a:rPr lang="en-US" dirty="0" smtClean="0"/>
                        <a:t>x, y, z</a:t>
                      </a:r>
                      <a:endParaRPr lang="en-US" dirty="0"/>
                    </a:p>
                  </a:txBody>
                  <a:tcPr/>
                </a:tc>
                <a:tc>
                  <a:txBody>
                    <a:bodyPr/>
                    <a:lstStyle/>
                    <a:p>
                      <a:r>
                        <a:rPr lang="en-US" dirty="0" smtClean="0"/>
                        <a:t>laminate directions</a:t>
                      </a:r>
                      <a:endParaRPr lang="en-US" dirty="0"/>
                    </a:p>
                  </a:txBody>
                  <a:tcPr/>
                </a:tc>
                <a:extLst>
                  <a:ext uri="{0D108BD9-81ED-4DB2-BD59-A6C34878D82A}">
                    <a16:rowId xmlns:a16="http://schemas.microsoft.com/office/drawing/2014/main" val="10002"/>
                  </a:ext>
                </a:extLst>
              </a:tr>
              <a:tr h="370840">
                <a:tc>
                  <a:txBody>
                    <a:bodyPr/>
                    <a:lstStyle/>
                    <a:p>
                      <a:r>
                        <a:rPr lang="en-US" dirty="0" smtClean="0"/>
                        <a:t>f</a:t>
                      </a:r>
                      <a:endParaRPr lang="en-US" dirty="0"/>
                    </a:p>
                  </a:txBody>
                  <a:tcPr/>
                </a:tc>
                <a:tc>
                  <a:txBody>
                    <a:bodyPr/>
                    <a:lstStyle/>
                    <a:p>
                      <a:r>
                        <a:rPr lang="en-US" dirty="0" smtClean="0"/>
                        <a:t>fiber property</a:t>
                      </a:r>
                      <a:endParaRPr lang="en-US" dirty="0"/>
                    </a:p>
                  </a:txBody>
                  <a:tcPr/>
                </a:tc>
                <a:extLst>
                  <a:ext uri="{0D108BD9-81ED-4DB2-BD59-A6C34878D82A}">
                    <a16:rowId xmlns:a16="http://schemas.microsoft.com/office/drawing/2014/main" val="10003"/>
                  </a:ext>
                </a:extLst>
              </a:tr>
              <a:tr h="370840">
                <a:tc>
                  <a:txBody>
                    <a:bodyPr/>
                    <a:lstStyle/>
                    <a:p>
                      <a:r>
                        <a:rPr lang="en-US" dirty="0" smtClean="0"/>
                        <a:t>m</a:t>
                      </a:r>
                      <a:endParaRPr lang="en-US" dirty="0"/>
                    </a:p>
                  </a:txBody>
                  <a:tcPr/>
                </a:tc>
                <a:tc>
                  <a:txBody>
                    <a:bodyPr/>
                    <a:lstStyle/>
                    <a:p>
                      <a:r>
                        <a:rPr lang="en-US" dirty="0" smtClean="0"/>
                        <a:t>matrix property</a:t>
                      </a:r>
                      <a:endParaRPr lang="en-US" dirty="0"/>
                    </a:p>
                  </a:txBody>
                  <a:tcPr/>
                </a:tc>
                <a:extLst>
                  <a:ext uri="{0D108BD9-81ED-4DB2-BD59-A6C34878D82A}">
                    <a16:rowId xmlns:a16="http://schemas.microsoft.com/office/drawing/2014/main" val="10004"/>
                  </a:ext>
                </a:extLst>
              </a:tr>
              <a:tr h="370840">
                <a:tc>
                  <a:txBody>
                    <a:bodyPr/>
                    <a:lstStyle/>
                    <a:p>
                      <a:r>
                        <a:rPr lang="en-US" dirty="0" smtClean="0"/>
                        <a:t>v</a:t>
                      </a:r>
                      <a:endParaRPr lang="en-US" dirty="0"/>
                    </a:p>
                  </a:txBody>
                  <a:tcPr/>
                </a:tc>
                <a:tc>
                  <a:txBody>
                    <a:bodyPr/>
                    <a:lstStyle/>
                    <a:p>
                      <a:r>
                        <a:rPr lang="en-US" dirty="0" smtClean="0"/>
                        <a:t>void</a:t>
                      </a:r>
                      <a:endParaRPr lang="en-US" dirty="0"/>
                    </a:p>
                  </a:txBody>
                  <a:tcPr/>
                </a:tc>
                <a:extLst>
                  <a:ext uri="{0D108BD9-81ED-4DB2-BD59-A6C34878D82A}">
                    <a16:rowId xmlns:a16="http://schemas.microsoft.com/office/drawing/2014/main" val="10005"/>
                  </a:ext>
                </a:extLst>
              </a:tr>
              <a:tr h="370840">
                <a:tc>
                  <a:txBody>
                    <a:bodyPr/>
                    <a:lstStyle/>
                    <a:p>
                      <a:r>
                        <a:rPr lang="en-US" dirty="0" smtClean="0"/>
                        <a:t>c</a:t>
                      </a:r>
                      <a:endParaRPr lang="en-US" dirty="0"/>
                    </a:p>
                  </a:txBody>
                  <a:tcPr/>
                </a:tc>
                <a:tc>
                  <a:txBody>
                    <a:bodyPr/>
                    <a:lstStyle/>
                    <a:p>
                      <a:r>
                        <a:rPr lang="en-US" dirty="0" smtClean="0"/>
                        <a:t>compression</a:t>
                      </a:r>
                      <a:endParaRPr lang="en-US" dirty="0"/>
                    </a:p>
                  </a:txBody>
                  <a:tcPr/>
                </a:tc>
                <a:extLst>
                  <a:ext uri="{0D108BD9-81ED-4DB2-BD59-A6C34878D82A}">
                    <a16:rowId xmlns:a16="http://schemas.microsoft.com/office/drawing/2014/main" val="2701314092"/>
                  </a:ext>
                </a:extLst>
              </a:tr>
              <a:tr h="370840">
                <a:tc>
                  <a:txBody>
                    <a:bodyPr/>
                    <a:lstStyle/>
                    <a:p>
                      <a:r>
                        <a:rPr lang="en-US" dirty="0" smtClean="0"/>
                        <a:t>t</a:t>
                      </a:r>
                      <a:endParaRPr lang="en-US" dirty="0"/>
                    </a:p>
                  </a:txBody>
                  <a:tcPr/>
                </a:tc>
                <a:tc>
                  <a:txBody>
                    <a:bodyPr/>
                    <a:lstStyle/>
                    <a:p>
                      <a:r>
                        <a:rPr lang="en-US" dirty="0" smtClean="0"/>
                        <a:t>tension</a:t>
                      </a:r>
                      <a:endParaRPr lang="en-US" dirty="0"/>
                    </a:p>
                  </a:txBody>
                  <a:tcPr/>
                </a:tc>
                <a:extLst>
                  <a:ext uri="{0D108BD9-81ED-4DB2-BD59-A6C34878D82A}">
                    <a16:rowId xmlns:a16="http://schemas.microsoft.com/office/drawing/2014/main" val="2976530164"/>
                  </a:ext>
                </a:extLst>
              </a:tr>
            </a:tbl>
          </a:graphicData>
        </a:graphic>
      </p:graphicFrame>
      <p:graphicFrame>
        <p:nvGraphicFramePr>
          <p:cNvPr id="3" name="Content Placeholder 5"/>
          <p:cNvGraphicFramePr>
            <a:graphicFrameLocks/>
          </p:cNvGraphicFramePr>
          <p:nvPr>
            <p:extLst>
              <p:ext uri="{D42A27DB-BD31-4B8C-83A1-F6EECF244321}">
                <p14:modId xmlns:p14="http://schemas.microsoft.com/office/powerpoint/2010/main" val="3998386694"/>
              </p:ext>
            </p:extLst>
          </p:nvPr>
        </p:nvGraphicFramePr>
        <p:xfrm>
          <a:off x="498168" y="433570"/>
          <a:ext cx="4570789" cy="5562600"/>
        </p:xfrm>
        <a:graphic>
          <a:graphicData uri="http://schemas.openxmlformats.org/drawingml/2006/table">
            <a:tbl>
              <a:tblPr firstRow="1" bandRow="1">
                <a:tableStyleId>{72833802-FEF1-4C79-8D5D-14CF1EAF98D9}</a:tableStyleId>
              </a:tblPr>
              <a:tblGrid>
                <a:gridCol w="1198969">
                  <a:extLst>
                    <a:ext uri="{9D8B030D-6E8A-4147-A177-3AD203B41FA5}">
                      <a16:colId xmlns:a16="http://schemas.microsoft.com/office/drawing/2014/main" val="20000"/>
                    </a:ext>
                  </a:extLst>
                </a:gridCol>
                <a:gridCol w="3371820">
                  <a:extLst>
                    <a:ext uri="{9D8B030D-6E8A-4147-A177-3AD203B41FA5}">
                      <a16:colId xmlns:a16="http://schemas.microsoft.com/office/drawing/2014/main" val="20001"/>
                    </a:ext>
                  </a:extLst>
                </a:gridCol>
              </a:tblGrid>
              <a:tr h="370840">
                <a:tc>
                  <a:txBody>
                    <a:bodyPr/>
                    <a:lstStyle/>
                    <a:p>
                      <a:r>
                        <a:rPr lang="en-US" dirty="0" smtClean="0"/>
                        <a:t>Property</a:t>
                      </a:r>
                      <a:endParaRPr lang="en-US" dirty="0"/>
                    </a:p>
                  </a:txBody>
                  <a:tcPr/>
                </a:tc>
                <a:tc>
                  <a:txBody>
                    <a:bodyPr/>
                    <a:lstStyle/>
                    <a:p>
                      <a:r>
                        <a:rPr lang="en-US" dirty="0" smtClean="0"/>
                        <a:t>Meaning</a:t>
                      </a:r>
                      <a:endParaRPr lang="en-US" dirty="0"/>
                    </a:p>
                  </a:txBody>
                  <a:tcPr/>
                </a:tc>
                <a:extLst>
                  <a:ext uri="{0D108BD9-81ED-4DB2-BD59-A6C34878D82A}">
                    <a16:rowId xmlns:a16="http://schemas.microsoft.com/office/drawing/2014/main" val="10000"/>
                  </a:ext>
                </a:extLst>
              </a:tr>
              <a:tr h="370840">
                <a:tc>
                  <a:txBody>
                    <a:bodyPr/>
                    <a:lstStyle/>
                    <a:p>
                      <a:r>
                        <a:rPr lang="en-US" dirty="0" smtClean="0"/>
                        <a:t>E</a:t>
                      </a:r>
                      <a:endParaRPr lang="en-US" dirty="0"/>
                    </a:p>
                  </a:txBody>
                  <a:tcPr/>
                </a:tc>
                <a:tc>
                  <a:txBody>
                    <a:bodyPr/>
                    <a:lstStyle/>
                    <a:p>
                      <a:r>
                        <a:rPr lang="en-US" dirty="0" smtClean="0"/>
                        <a:t>tensile modulus</a:t>
                      </a:r>
                      <a:endParaRPr lang="en-US" dirty="0"/>
                    </a:p>
                  </a:txBody>
                  <a:tcPr/>
                </a:tc>
                <a:extLst>
                  <a:ext uri="{0D108BD9-81ED-4DB2-BD59-A6C34878D82A}">
                    <a16:rowId xmlns:a16="http://schemas.microsoft.com/office/drawing/2014/main" val="10001"/>
                  </a:ext>
                </a:extLst>
              </a:tr>
              <a:tr h="370840">
                <a:tc>
                  <a:txBody>
                    <a:bodyPr/>
                    <a:lstStyle/>
                    <a:p>
                      <a:r>
                        <a:rPr lang="en-US" dirty="0" smtClean="0"/>
                        <a:t>G</a:t>
                      </a:r>
                      <a:endParaRPr lang="en-US" dirty="0"/>
                    </a:p>
                  </a:txBody>
                  <a:tcPr/>
                </a:tc>
                <a:tc>
                  <a:txBody>
                    <a:bodyPr/>
                    <a:lstStyle/>
                    <a:p>
                      <a:r>
                        <a:rPr lang="en-US" dirty="0" smtClean="0"/>
                        <a:t>shear modulus</a:t>
                      </a:r>
                      <a:endParaRPr lang="en-US" dirty="0"/>
                    </a:p>
                  </a:txBody>
                  <a:tcPr/>
                </a:tc>
                <a:extLst>
                  <a:ext uri="{0D108BD9-81ED-4DB2-BD59-A6C34878D82A}">
                    <a16:rowId xmlns:a16="http://schemas.microsoft.com/office/drawing/2014/main" val="10002"/>
                  </a:ext>
                </a:extLst>
              </a:tr>
              <a:tr h="370840">
                <a:tc>
                  <a:txBody>
                    <a:bodyPr/>
                    <a:lstStyle/>
                    <a:p>
                      <a:r>
                        <a:rPr lang="en-US" i="1" dirty="0" smtClean="0">
                          <a:latin typeface="Times New Roman" panose="02020603050405020304" pitchFamily="18" charset="0"/>
                          <a:cs typeface="Times New Roman" panose="02020603050405020304" pitchFamily="18" charset="0"/>
                        </a:rPr>
                        <a:t>ν</a:t>
                      </a:r>
                      <a:endParaRPr lang="en-US" i="1" dirty="0">
                        <a:latin typeface="Times New Roman" panose="02020603050405020304" pitchFamily="18" charset="0"/>
                        <a:cs typeface="Times New Roman" panose="02020603050405020304" pitchFamily="18" charset="0"/>
                      </a:endParaRPr>
                    </a:p>
                  </a:txBody>
                  <a:tcPr/>
                </a:tc>
                <a:tc>
                  <a:txBody>
                    <a:bodyPr/>
                    <a:lstStyle/>
                    <a:p>
                      <a:r>
                        <a:rPr lang="en-US" dirty="0" smtClean="0"/>
                        <a:t>Poisson ratio</a:t>
                      </a:r>
                      <a:endParaRPr lang="en-US" dirty="0"/>
                    </a:p>
                  </a:txBody>
                  <a:tcPr/>
                </a:tc>
                <a:extLst>
                  <a:ext uri="{0D108BD9-81ED-4DB2-BD59-A6C34878D82A}">
                    <a16:rowId xmlns:a16="http://schemas.microsoft.com/office/drawing/2014/main" val="3758657928"/>
                  </a:ext>
                </a:extLst>
              </a:tr>
              <a:tr h="370840">
                <a:tc>
                  <a:txBody>
                    <a:bodyPr/>
                    <a:lstStyle/>
                    <a:p>
                      <a:r>
                        <a:rPr lang="en-US" i="1" dirty="0" smtClean="0">
                          <a:latin typeface="Times New Roman" panose="02020603050405020304" pitchFamily="18" charset="0"/>
                          <a:cs typeface="Times New Roman" panose="02020603050405020304" pitchFamily="18" charset="0"/>
                        </a:rPr>
                        <a:t>X</a:t>
                      </a:r>
                      <a:endParaRPr lang="en-US" i="1" dirty="0">
                        <a:latin typeface="Times New Roman" panose="02020603050405020304" pitchFamily="18" charset="0"/>
                        <a:cs typeface="Times New Roman" panose="02020603050405020304" pitchFamily="18" charset="0"/>
                      </a:endParaRPr>
                    </a:p>
                  </a:txBody>
                  <a:tcPr/>
                </a:tc>
                <a:tc>
                  <a:txBody>
                    <a:bodyPr/>
                    <a:lstStyle/>
                    <a:p>
                      <a:r>
                        <a:rPr lang="en-US" dirty="0" smtClean="0"/>
                        <a:t>tensile strength </a:t>
                      </a:r>
                      <a:r>
                        <a:rPr lang="en-US" dirty="0" err="1" smtClean="0"/>
                        <a:t>fibre</a:t>
                      </a:r>
                      <a:r>
                        <a:rPr lang="en-US" dirty="0" smtClean="0"/>
                        <a:t> direction</a:t>
                      </a:r>
                      <a:endParaRPr lang="en-US" dirty="0"/>
                    </a:p>
                  </a:txBody>
                  <a:tcPr/>
                </a:tc>
                <a:extLst>
                  <a:ext uri="{0D108BD9-81ED-4DB2-BD59-A6C34878D82A}">
                    <a16:rowId xmlns:a16="http://schemas.microsoft.com/office/drawing/2014/main" val="3216100039"/>
                  </a:ext>
                </a:extLst>
              </a:tr>
              <a:tr h="370840">
                <a:tc>
                  <a:txBody>
                    <a:bodyPr/>
                    <a:lstStyle/>
                    <a:p>
                      <a:r>
                        <a:rPr lang="en-US" i="1" dirty="0" smtClean="0">
                          <a:latin typeface="Times New Roman" panose="02020603050405020304" pitchFamily="18" charset="0"/>
                          <a:cs typeface="Times New Roman" panose="02020603050405020304" pitchFamily="18" charset="0"/>
                        </a:rPr>
                        <a:t>Y</a:t>
                      </a:r>
                      <a:endParaRPr lang="en-US" i="1" dirty="0">
                        <a:latin typeface="Times New Roman" panose="02020603050405020304" pitchFamily="18" charset="0"/>
                        <a:cs typeface="Times New Roman" panose="02020603050405020304" pitchFamily="18" charset="0"/>
                      </a:endParaRPr>
                    </a:p>
                  </a:txBody>
                  <a:tcPr/>
                </a:tc>
                <a:tc>
                  <a:txBody>
                    <a:bodyPr/>
                    <a:lstStyle/>
                    <a:p>
                      <a:r>
                        <a:rPr lang="en-US" dirty="0" smtClean="0"/>
                        <a:t>tensile strength </a:t>
                      </a:r>
                      <a:r>
                        <a:rPr kumimoji="0" lang="it-IT" sz="1600" b="0" i="0" u="none" strike="noStrike" kern="1200" cap="none" spc="0" normalizeH="0" baseline="0" noProof="0" dirty="0" smtClean="0">
                          <a:ln>
                            <a:noFill/>
                          </a:ln>
                          <a:solidFill>
                            <a:prstClr val="black"/>
                          </a:solidFill>
                          <a:effectLst/>
                          <a:uLnTx/>
                          <a:uFillTx/>
                          <a:latin typeface="Calibri" pitchFamily="34" charset="0"/>
                          <a:ea typeface="+mn-ea"/>
                          <a:cs typeface="Arial" pitchFamily="34" charset="0"/>
                        </a:rPr>
                        <a:t>⊥ </a:t>
                      </a:r>
                      <a:r>
                        <a:rPr lang="en-US" dirty="0" err="1" smtClean="0"/>
                        <a:t>fibre</a:t>
                      </a:r>
                      <a:r>
                        <a:rPr lang="en-US" dirty="0" smtClean="0"/>
                        <a:t> direction</a:t>
                      </a:r>
                      <a:endParaRPr lang="en-US" dirty="0"/>
                    </a:p>
                  </a:txBody>
                  <a:tcPr/>
                </a:tc>
                <a:extLst>
                  <a:ext uri="{0D108BD9-81ED-4DB2-BD59-A6C34878D82A}">
                    <a16:rowId xmlns:a16="http://schemas.microsoft.com/office/drawing/2014/main" val="412493842"/>
                  </a:ext>
                </a:extLst>
              </a:tr>
              <a:tr h="370840">
                <a:tc>
                  <a:txBody>
                    <a:bodyPr/>
                    <a:lstStyle/>
                    <a:p>
                      <a:r>
                        <a:rPr lang="en-US" i="1" dirty="0" smtClean="0">
                          <a:latin typeface="Times New Roman" panose="02020603050405020304" pitchFamily="18" charset="0"/>
                          <a:cs typeface="Times New Roman" panose="02020603050405020304" pitchFamily="18" charset="0"/>
                        </a:rPr>
                        <a:t>S</a:t>
                      </a:r>
                      <a:endParaRPr lang="en-US" i="1" dirty="0">
                        <a:latin typeface="Times New Roman" panose="02020603050405020304" pitchFamily="18" charset="0"/>
                        <a:cs typeface="Times New Roman" panose="02020603050405020304" pitchFamily="18" charset="0"/>
                      </a:endParaRPr>
                    </a:p>
                  </a:txBody>
                  <a:tcPr/>
                </a:tc>
                <a:tc>
                  <a:txBody>
                    <a:bodyPr/>
                    <a:lstStyle/>
                    <a:p>
                      <a:r>
                        <a:rPr lang="en-US" dirty="0" smtClean="0"/>
                        <a:t>shear strength</a:t>
                      </a:r>
                      <a:endParaRPr lang="en-US" dirty="0"/>
                    </a:p>
                  </a:txBody>
                  <a:tcPr/>
                </a:tc>
                <a:extLst>
                  <a:ext uri="{0D108BD9-81ED-4DB2-BD59-A6C34878D82A}">
                    <a16:rowId xmlns:a16="http://schemas.microsoft.com/office/drawing/2014/main" val="10003"/>
                  </a:ext>
                </a:extLst>
              </a:tr>
              <a:tr h="370840">
                <a:tc>
                  <a:txBody>
                    <a:bodyPr/>
                    <a:lstStyle/>
                    <a:p>
                      <a:r>
                        <a:rPr lang="el-GR" sz="1800" i="1" kern="1200" dirty="0" smtClean="0">
                          <a:solidFill>
                            <a:schemeClr val="tx1"/>
                          </a:solidFill>
                          <a:latin typeface="Times New Roman" panose="02020603050405020304" pitchFamily="18" charset="0"/>
                          <a:ea typeface="+mn-ea"/>
                          <a:cs typeface="Times New Roman" panose="02020603050405020304" pitchFamily="18" charset="0"/>
                        </a:rPr>
                        <a:t>ρ</a:t>
                      </a:r>
                      <a:endParaRPr lang="en-US" sz="1800" i="1"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r>
                        <a:rPr lang="en-US" dirty="0" smtClean="0"/>
                        <a:t>volume fraction</a:t>
                      </a:r>
                      <a:endParaRPr lang="en-US" dirty="0"/>
                    </a:p>
                  </a:txBody>
                  <a:tcPr/>
                </a:tc>
                <a:extLst>
                  <a:ext uri="{0D108BD9-81ED-4DB2-BD59-A6C34878D82A}">
                    <a16:rowId xmlns:a16="http://schemas.microsoft.com/office/drawing/2014/main" val="10004"/>
                  </a:ext>
                </a:extLst>
              </a:tr>
              <a:tr h="370840">
                <a:tc>
                  <a:txBody>
                    <a:bodyPr/>
                    <a:lstStyle/>
                    <a:p>
                      <a:r>
                        <a:rPr lang="el-GR" sz="1800" i="1" kern="1200" dirty="0" smtClean="0">
                          <a:solidFill>
                            <a:schemeClr val="tx1"/>
                          </a:solidFill>
                          <a:latin typeface="Times New Roman" panose="02020603050405020304" pitchFamily="18" charset="0"/>
                          <a:ea typeface="+mn-ea"/>
                          <a:cs typeface="Times New Roman" panose="02020603050405020304" pitchFamily="18" charset="0"/>
                        </a:rPr>
                        <a:t>α</a:t>
                      </a:r>
                      <a:endParaRPr lang="en-US" sz="1800" i="1"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r>
                        <a:rPr lang="en-US" dirty="0" smtClean="0"/>
                        <a:t>coefficient of thermal expansion</a:t>
                      </a:r>
                      <a:endParaRPr lang="en-US" dirty="0"/>
                    </a:p>
                  </a:txBody>
                  <a:tcPr/>
                </a:tc>
                <a:extLst>
                  <a:ext uri="{0D108BD9-81ED-4DB2-BD59-A6C34878D82A}">
                    <a16:rowId xmlns:a16="http://schemas.microsoft.com/office/drawing/2014/main" val="10005"/>
                  </a:ext>
                </a:extLst>
              </a:tr>
              <a:tr h="370840">
                <a:tc>
                  <a:txBody>
                    <a:bodyPr/>
                    <a:lstStyle/>
                    <a:p>
                      <a:r>
                        <a:rPr lang="el-GR" sz="1800" i="1" kern="1200" dirty="0" smtClean="0">
                          <a:solidFill>
                            <a:schemeClr val="tx1"/>
                          </a:solidFill>
                          <a:latin typeface="Times New Roman" panose="02020603050405020304" pitchFamily="18" charset="0"/>
                          <a:ea typeface="+mn-ea"/>
                          <a:cs typeface="Times New Roman" panose="02020603050405020304" pitchFamily="18" charset="0"/>
                        </a:rPr>
                        <a:t>β</a:t>
                      </a:r>
                      <a:endParaRPr lang="en-US" sz="1800" i="1"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r>
                        <a:rPr lang="en-US" dirty="0" smtClean="0"/>
                        <a:t>coefficient of moisture expansion</a:t>
                      </a:r>
                      <a:endParaRPr lang="en-US" dirty="0"/>
                    </a:p>
                  </a:txBody>
                  <a:tcPr/>
                </a:tc>
                <a:extLst>
                  <a:ext uri="{0D108BD9-81ED-4DB2-BD59-A6C34878D82A}">
                    <a16:rowId xmlns:a16="http://schemas.microsoft.com/office/drawing/2014/main" val="10006"/>
                  </a:ext>
                </a:extLst>
              </a:tr>
              <a:tr h="370840">
                <a:tc>
                  <a:txBody>
                    <a:bodyPr/>
                    <a:lstStyle/>
                    <a:p>
                      <a:r>
                        <a:rPr lang="en-US" dirty="0" smtClean="0"/>
                        <a:t>V</a:t>
                      </a:r>
                      <a:endParaRPr lang="en-US" dirty="0"/>
                    </a:p>
                  </a:txBody>
                  <a:tcPr/>
                </a:tc>
                <a:tc>
                  <a:txBody>
                    <a:bodyPr/>
                    <a:lstStyle/>
                    <a:p>
                      <a:r>
                        <a:rPr lang="en-US" dirty="0" smtClean="0"/>
                        <a:t>volume fraction</a:t>
                      </a:r>
                      <a:endParaRPr lang="en-US" dirty="0"/>
                    </a:p>
                  </a:txBody>
                  <a:tcPr/>
                </a:tc>
                <a:extLst>
                  <a:ext uri="{0D108BD9-81ED-4DB2-BD59-A6C34878D82A}">
                    <a16:rowId xmlns:a16="http://schemas.microsoft.com/office/drawing/2014/main" val="10007"/>
                  </a:ext>
                </a:extLst>
              </a:tr>
              <a:tr h="370840">
                <a:tc>
                  <a:txBody>
                    <a:bodyPr/>
                    <a:lstStyle/>
                    <a:p>
                      <a:r>
                        <a:rPr lang="en-US" dirty="0" smtClean="0"/>
                        <a:t>M</a:t>
                      </a:r>
                      <a:endParaRPr lang="en-US" dirty="0"/>
                    </a:p>
                  </a:txBody>
                  <a:tcPr/>
                </a:tc>
                <a:tc>
                  <a:txBody>
                    <a:bodyPr/>
                    <a:lstStyle/>
                    <a:p>
                      <a:r>
                        <a:rPr lang="en-US" dirty="0" smtClean="0"/>
                        <a:t>mass fraction</a:t>
                      </a:r>
                      <a:endParaRPr lang="en-US" dirty="0"/>
                    </a:p>
                  </a:txBody>
                  <a:tcPr/>
                </a:tc>
                <a:extLst>
                  <a:ext uri="{0D108BD9-81ED-4DB2-BD59-A6C34878D82A}">
                    <a16:rowId xmlns:a16="http://schemas.microsoft.com/office/drawing/2014/main" val="10008"/>
                  </a:ext>
                </a:extLst>
              </a:tr>
              <a:tr h="370840">
                <a:tc>
                  <a:txBody>
                    <a:bodyPr/>
                    <a:lstStyle/>
                    <a:p>
                      <a:r>
                        <a:rPr lang="en-US" dirty="0" smtClean="0"/>
                        <a:t>FAW</a:t>
                      </a:r>
                      <a:endParaRPr lang="en-US" dirty="0"/>
                    </a:p>
                  </a:txBody>
                  <a:tcPr/>
                </a:tc>
                <a:tc>
                  <a:txBody>
                    <a:bodyPr/>
                    <a:lstStyle/>
                    <a:p>
                      <a:r>
                        <a:rPr lang="en-US" dirty="0" smtClean="0"/>
                        <a:t>fiber areal weight</a:t>
                      </a:r>
                      <a:endParaRPr lang="en-US" dirty="0"/>
                    </a:p>
                  </a:txBody>
                  <a:tcPr/>
                </a:tc>
                <a:extLst>
                  <a:ext uri="{0D108BD9-81ED-4DB2-BD59-A6C34878D82A}">
                    <a16:rowId xmlns:a16="http://schemas.microsoft.com/office/drawing/2014/main" val="10009"/>
                  </a:ext>
                </a:extLst>
              </a:tr>
              <a:tr h="370840">
                <a:tc>
                  <a:txBody>
                    <a:bodyPr/>
                    <a:lstStyle/>
                    <a:p>
                      <a:r>
                        <a:rPr lang="en-US" dirty="0" smtClean="0"/>
                        <a:t>PAW</a:t>
                      </a:r>
                      <a:endParaRPr lang="en-US" dirty="0"/>
                    </a:p>
                  </a:txBody>
                  <a:tcPr/>
                </a:tc>
                <a:tc>
                  <a:txBody>
                    <a:bodyPr/>
                    <a:lstStyle/>
                    <a:p>
                      <a:r>
                        <a:rPr lang="en-US" dirty="0" err="1" smtClean="0"/>
                        <a:t>prepreg</a:t>
                      </a:r>
                      <a:r>
                        <a:rPr lang="en-US" dirty="0" smtClean="0"/>
                        <a:t> areal weight</a:t>
                      </a:r>
                      <a:endParaRPr lang="en-US" dirty="0"/>
                    </a:p>
                  </a:txBody>
                  <a:tcPr/>
                </a:tc>
                <a:extLst>
                  <a:ext uri="{0D108BD9-81ED-4DB2-BD59-A6C34878D82A}">
                    <a16:rowId xmlns:a16="http://schemas.microsoft.com/office/drawing/2014/main" val="10010"/>
                  </a:ext>
                </a:extLst>
              </a:tr>
              <a:tr h="370840">
                <a:tc>
                  <a:txBody>
                    <a:bodyPr/>
                    <a:lstStyle/>
                    <a:p>
                      <a:r>
                        <a:rPr lang="en-US" dirty="0" smtClean="0"/>
                        <a:t>CPT</a:t>
                      </a:r>
                      <a:endParaRPr lang="en-US" dirty="0"/>
                    </a:p>
                  </a:txBody>
                  <a:tcPr/>
                </a:tc>
                <a:tc>
                  <a:txBody>
                    <a:bodyPr/>
                    <a:lstStyle/>
                    <a:p>
                      <a:r>
                        <a:rPr lang="en-US" dirty="0" smtClean="0"/>
                        <a:t>cured ply thickness</a:t>
                      </a:r>
                      <a:endParaRPr lang="en-US" dirty="0"/>
                    </a:p>
                  </a:txBody>
                  <a:tcPr/>
                </a:tc>
                <a:extLst>
                  <a:ext uri="{0D108BD9-81ED-4DB2-BD59-A6C34878D82A}">
                    <a16:rowId xmlns:a16="http://schemas.microsoft.com/office/drawing/2014/main" val="10011"/>
                  </a:ext>
                </a:extLst>
              </a:tr>
            </a:tbl>
          </a:graphicData>
        </a:graphic>
      </p:graphicFrame>
      <p:sp>
        <p:nvSpPr>
          <p:cNvPr id="4" name="Slide Number Placeholder 3"/>
          <p:cNvSpPr>
            <a:spLocks noGrp="1"/>
          </p:cNvSpPr>
          <p:nvPr>
            <p:ph type="sldNum" sz="quarter" idx="12"/>
          </p:nvPr>
        </p:nvSpPr>
        <p:spPr/>
        <p:txBody>
          <a:bodyPr/>
          <a:lstStyle/>
          <a:p>
            <a:fld id="{AC02F132-4A8D-4A8C-877D-D9B157A5B0E1}" type="slidenum">
              <a:rPr lang="en-GB" smtClean="0"/>
              <a:t>25</a:t>
            </a:fld>
            <a:endParaRPr lang="en-GB"/>
          </a:p>
        </p:txBody>
      </p:sp>
    </p:spTree>
    <p:extLst>
      <p:ext uri="{BB962C8B-B14F-4D97-AF65-F5344CB8AC3E}">
        <p14:creationId xmlns:p14="http://schemas.microsoft.com/office/powerpoint/2010/main" val="620116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6216756" y="5480447"/>
            <a:ext cx="5830251" cy="59139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6169472" y="3429468"/>
            <a:ext cx="5830251" cy="17139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6419729" y="909230"/>
            <a:ext cx="3059792" cy="202132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utoShape 1026"/>
          <p:cNvSpPr>
            <a:spLocks noChangeArrowheads="1"/>
          </p:cNvSpPr>
          <p:nvPr/>
        </p:nvSpPr>
        <p:spPr bwMode="auto">
          <a:xfrm>
            <a:off x="158638" y="153124"/>
            <a:ext cx="2628900" cy="501848"/>
          </a:xfrm>
          <a:prstGeom prst="foldedCorner">
            <a:avLst>
              <a:gd name="adj" fmla="val 31535"/>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FIBRE &amp; RESIN</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pic>
        <p:nvPicPr>
          <p:cNvPr id="7" name="Picture 5" descr="f16_09_pg587"/>
          <p:cNvPicPr preferRelativeResize="0">
            <a:picLocks noChangeAspect="1" noChangeArrowheads="1"/>
          </p:cNvPicPr>
          <p:nvPr>
            <p:custDataLst>
              <p:tags r:id="rId1"/>
            </p:custDataLst>
          </p:nvPr>
        </p:nvPicPr>
        <p:blipFill rotWithShape="1">
          <a:blip r:embed="rId3" cstate="print">
            <a:extLst>
              <a:ext uri="{28A0092B-C50C-407E-A947-70E740481C1C}">
                <a14:useLocalDpi xmlns:a14="http://schemas.microsoft.com/office/drawing/2010/main" val="0"/>
              </a:ext>
            </a:extLst>
          </a:blip>
          <a:srcRect l="53397" b="4222"/>
          <a:stretch/>
        </p:blipFill>
        <p:spPr>
          <a:xfrm>
            <a:off x="9584518" y="-3718"/>
            <a:ext cx="2490208" cy="3287245"/>
          </a:xfrm>
          <a:prstGeom prst="rect">
            <a:avLst/>
          </a:prstGeom>
          <a:noFill/>
        </p:spPr>
      </p:pic>
      <p:sp>
        <p:nvSpPr>
          <p:cNvPr id="63" name="CasellaDiTesto 26"/>
          <p:cNvSpPr txBox="1"/>
          <p:nvPr/>
        </p:nvSpPr>
        <p:spPr>
          <a:xfrm>
            <a:off x="3231548" y="61382"/>
            <a:ext cx="5492610" cy="461665"/>
          </a:xfrm>
          <a:prstGeom prst="rect">
            <a:avLst/>
          </a:prstGeom>
          <a:noFill/>
        </p:spPr>
        <p:txBody>
          <a:bodyPr wrap="square" rtlCol="0">
            <a:spAutoFit/>
          </a:bodyPr>
          <a:lstStyle/>
          <a:p>
            <a:pPr>
              <a:spcBef>
                <a:spcPct val="50000"/>
              </a:spcBef>
              <a:buFont typeface="Wingdings" pitchFamily="2" charset="2"/>
              <a:buChar char="ü"/>
            </a:pPr>
            <a:r>
              <a:rPr lang="en-GB" sz="2400" b="1" dirty="0">
                <a:solidFill>
                  <a:schemeClr val="accent1">
                    <a:lumMod val="75000"/>
                  </a:schemeClr>
                </a:solidFill>
                <a:effectLst>
                  <a:outerShdw blurRad="38100" dist="38100" dir="2700000" algn="tl">
                    <a:srgbClr val="C0C0C0"/>
                  </a:outerShdw>
                </a:effectLst>
                <a:latin typeface="Tempus Sans ITC" panose="04020404030D07020202" pitchFamily="82" charset="0"/>
              </a:rPr>
              <a:t>Micromechanical behaviour of a lamina</a:t>
            </a:r>
            <a:endParaRPr lang="it-IT" sz="2400" b="1" dirty="0">
              <a:solidFill>
                <a:schemeClr val="accent1">
                  <a:lumMod val="75000"/>
                </a:schemeClr>
              </a:solidFill>
              <a:effectLst>
                <a:outerShdw blurRad="38100" dist="38100" dir="2700000" algn="tl">
                  <a:srgbClr val="C0C0C0"/>
                </a:outerShdw>
              </a:effectLst>
              <a:latin typeface="Tempus Sans ITC" panose="04020404030D07020202" pitchFamily="82" charset="0"/>
            </a:endParaRPr>
          </a:p>
        </p:txBody>
      </p:sp>
      <mc:AlternateContent xmlns:mc="http://schemas.openxmlformats.org/markup-compatibility/2006" xmlns:a14="http://schemas.microsoft.com/office/drawing/2010/main">
        <mc:Choice Requires="a14">
          <p:sp>
            <p:nvSpPr>
              <p:cNvPr id="5" name="Rectangle 4"/>
              <p:cNvSpPr/>
              <p:nvPr/>
            </p:nvSpPr>
            <p:spPr>
              <a:xfrm>
                <a:off x="8270001" y="856033"/>
                <a:ext cx="1261178" cy="3250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US" sz="1400" b="0" i="1" smtClean="0">
                              <a:latin typeface="Cambria Math" panose="02040503050406030204" pitchFamily="18" charset="0"/>
                            </a:rPr>
                            <m:t>⇒ </m:t>
                          </m:r>
                          <m:r>
                            <a:rPr lang="en-GB" sz="1400" i="1">
                              <a:latin typeface="Cambria Math" panose="02040503050406030204" pitchFamily="18" charset="0"/>
                            </a:rPr>
                            <m:t>𝐸</m:t>
                          </m:r>
                        </m:e>
                        <m:sub>
                          <m:r>
                            <a:rPr lang="en-GB" sz="1400" i="0">
                              <a:latin typeface="Cambria Math" panose="02040503050406030204" pitchFamily="18" charset="0"/>
                            </a:rPr>
                            <m:t>1</m:t>
                          </m:r>
                        </m:sub>
                      </m:sSub>
                      <m:r>
                        <a:rPr lang="en-GB" sz="1400" i="0">
                          <a:latin typeface="Cambria Math" panose="02040503050406030204" pitchFamily="18" charset="0"/>
                        </a:rPr>
                        <m:t> ≈ </m:t>
                      </m:r>
                      <m:sSub>
                        <m:sSubPr>
                          <m:ctrlPr>
                            <a:rPr lang="en-GB" sz="1400" i="1">
                              <a:latin typeface="Cambria Math" panose="02040503050406030204" pitchFamily="18" charset="0"/>
                            </a:rPr>
                          </m:ctrlPr>
                        </m:sSubPr>
                        <m:e>
                          <m:r>
                            <a:rPr lang="en-GB" sz="1400" i="1">
                              <a:latin typeface="Cambria Math" panose="02040503050406030204" pitchFamily="18" charset="0"/>
                            </a:rPr>
                            <m:t>𝐸</m:t>
                          </m:r>
                        </m:e>
                        <m:sub>
                          <m:r>
                            <a:rPr lang="en-GB" sz="1400" i="1">
                              <a:latin typeface="Cambria Math" panose="02040503050406030204" pitchFamily="18" charset="0"/>
                            </a:rPr>
                            <m:t>𝑓</m:t>
                          </m:r>
                        </m:sub>
                      </m:sSub>
                      <m:sSub>
                        <m:sSubPr>
                          <m:ctrlPr>
                            <a:rPr lang="en-GB" sz="1400" i="1">
                              <a:latin typeface="Cambria Math" panose="02040503050406030204" pitchFamily="18" charset="0"/>
                            </a:rPr>
                          </m:ctrlPr>
                        </m:sSubPr>
                        <m:e>
                          <m:r>
                            <a:rPr lang="en-GB" sz="1400" i="1">
                              <a:latin typeface="Cambria Math" panose="02040503050406030204" pitchFamily="18" charset="0"/>
                            </a:rPr>
                            <m:t>𝑉</m:t>
                          </m:r>
                        </m:e>
                        <m:sub>
                          <m:r>
                            <a:rPr lang="en-GB" sz="1400" i="1">
                              <a:latin typeface="Cambria Math" panose="02040503050406030204" pitchFamily="18" charset="0"/>
                            </a:rPr>
                            <m:t>𝑓</m:t>
                          </m:r>
                        </m:sub>
                      </m:sSub>
                    </m:oMath>
                  </m:oMathPara>
                </a14:m>
                <a:endParaRPr lang="en-GB" sz="1400" dirty="0"/>
              </a:p>
            </p:txBody>
          </p:sp>
        </mc:Choice>
        <mc:Fallback xmlns="">
          <p:sp>
            <p:nvSpPr>
              <p:cNvPr id="5" name="Rectangle 4"/>
              <p:cNvSpPr>
                <a:spLocks noRot="1" noChangeAspect="1" noMove="1" noResize="1" noEditPoints="1" noAdjustHandles="1" noChangeArrowheads="1" noChangeShapeType="1" noTextEdit="1"/>
              </p:cNvSpPr>
              <p:nvPr/>
            </p:nvSpPr>
            <p:spPr>
              <a:xfrm>
                <a:off x="8270001" y="856033"/>
                <a:ext cx="1261178" cy="325025"/>
              </a:xfrm>
              <a:prstGeom prst="rect">
                <a:avLst/>
              </a:prstGeom>
              <a:blipFill>
                <a:blip r:embed="rId4"/>
                <a:stretch>
                  <a:fillRect b="-18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8270001" y="1217648"/>
                <a:ext cx="1203022" cy="3250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a:rPr lang="en-US" sz="1400" b="0" i="1" smtClean="0">
                              <a:latin typeface="Cambria Math" panose="02040503050406030204" pitchFamily="18" charset="0"/>
                            </a:rPr>
                            <m:t>⇒</m:t>
                          </m:r>
                          <m:r>
                            <a:rPr lang="en-GB" sz="1400" i="1">
                              <a:latin typeface="Cambria Math" panose="02040503050406030204" pitchFamily="18" charset="0"/>
                            </a:rPr>
                            <m:t>𝜎</m:t>
                          </m:r>
                        </m:e>
                        <m:sub>
                          <m:r>
                            <a:rPr lang="en-GB" sz="1400" i="0">
                              <a:latin typeface="Cambria Math" panose="02040503050406030204" pitchFamily="18" charset="0"/>
                            </a:rPr>
                            <m:t>1</m:t>
                          </m:r>
                        </m:sub>
                      </m:sSub>
                      <m:r>
                        <a:rPr lang="en-GB" sz="1400" i="0">
                          <a:latin typeface="Cambria Math" panose="02040503050406030204" pitchFamily="18" charset="0"/>
                        </a:rPr>
                        <m:t> ≈ </m:t>
                      </m:r>
                      <m:sSub>
                        <m:sSubPr>
                          <m:ctrlPr>
                            <a:rPr lang="en-GB" sz="1400" i="1">
                              <a:latin typeface="Cambria Math" panose="02040503050406030204" pitchFamily="18" charset="0"/>
                            </a:rPr>
                          </m:ctrlPr>
                        </m:sSubPr>
                        <m:e>
                          <m:r>
                            <a:rPr lang="en-GB" sz="1400" i="1">
                              <a:latin typeface="Cambria Math" panose="02040503050406030204" pitchFamily="18" charset="0"/>
                            </a:rPr>
                            <m:t>𝜎</m:t>
                          </m:r>
                        </m:e>
                        <m:sub>
                          <m:r>
                            <a:rPr lang="en-GB" sz="1400" i="1">
                              <a:latin typeface="Cambria Math" panose="02040503050406030204" pitchFamily="18" charset="0"/>
                            </a:rPr>
                            <m:t>𝑓</m:t>
                          </m:r>
                        </m:sub>
                      </m:sSub>
                      <m:sSub>
                        <m:sSubPr>
                          <m:ctrlPr>
                            <a:rPr lang="en-GB" sz="1400" i="1">
                              <a:latin typeface="Cambria Math" panose="02040503050406030204" pitchFamily="18" charset="0"/>
                            </a:rPr>
                          </m:ctrlPr>
                        </m:sSubPr>
                        <m:e>
                          <m:r>
                            <a:rPr lang="en-GB" sz="1400" i="1">
                              <a:latin typeface="Cambria Math" panose="02040503050406030204" pitchFamily="18" charset="0"/>
                            </a:rPr>
                            <m:t>𝑉</m:t>
                          </m:r>
                        </m:e>
                        <m:sub>
                          <m:r>
                            <a:rPr lang="en-GB" sz="1400" i="1">
                              <a:latin typeface="Cambria Math" panose="02040503050406030204" pitchFamily="18" charset="0"/>
                            </a:rPr>
                            <m:t>𝑓</m:t>
                          </m:r>
                        </m:sub>
                      </m:sSub>
                    </m:oMath>
                  </m:oMathPara>
                </a14:m>
                <a:endParaRPr lang="en-GB" sz="1400" dirty="0"/>
              </a:p>
            </p:txBody>
          </p:sp>
        </mc:Choice>
        <mc:Fallback xmlns="">
          <p:sp>
            <p:nvSpPr>
              <p:cNvPr id="6" name="Rectangle 5"/>
              <p:cNvSpPr>
                <a:spLocks noRot="1" noChangeAspect="1" noMove="1" noResize="1" noEditPoints="1" noAdjustHandles="1" noChangeArrowheads="1" noChangeShapeType="1" noTextEdit="1"/>
              </p:cNvSpPr>
              <p:nvPr/>
            </p:nvSpPr>
            <p:spPr>
              <a:xfrm>
                <a:off x="8270001" y="1217648"/>
                <a:ext cx="1203022" cy="325025"/>
              </a:xfrm>
              <a:prstGeom prst="rect">
                <a:avLst/>
              </a:prstGeom>
              <a:blipFill>
                <a:blip r:embed="rId5"/>
                <a:stretch>
                  <a:fillRect b="-37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525326" y="1811605"/>
                <a:ext cx="1455270" cy="515077"/>
              </a:xfrm>
              <a:prstGeom prst="rect">
                <a:avLst/>
              </a:prstGeom>
            </p:spPr>
            <p:txBody>
              <a:bodyPr wrap="none">
                <a:spAutoFit/>
              </a:bodyPr>
              <a:lstStyle/>
              <a:p>
                <a14:m>
                  <m:oMath xmlns:m="http://schemas.openxmlformats.org/officeDocument/2006/math">
                    <m:f>
                      <m:fPr>
                        <m:ctrlPr>
                          <a:rPr lang="en-GB" sz="1600" i="1" smtClean="0">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1</m:t>
                        </m:r>
                      </m:num>
                      <m:den>
                        <m:sSub>
                          <m:sSubPr>
                            <m:ctrlPr>
                              <a:rPr lang="en-GB" sz="1600" i="1" smtClean="0">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𝐸</m:t>
                            </m:r>
                          </m:e>
                          <m:sub>
                            <m:r>
                              <a:rPr lang="en-GB" sz="1600" i="0">
                                <a:solidFill>
                                  <a:srgbClr val="FF0000"/>
                                </a:solidFill>
                                <a:latin typeface="Cambria Math" panose="02040503050406030204" pitchFamily="18" charset="0"/>
                              </a:rPr>
                              <m:t>2</m:t>
                            </m:r>
                          </m:sub>
                        </m:sSub>
                      </m:den>
                    </m:f>
                    <m:r>
                      <a:rPr lang="en-GB" sz="1600" i="0">
                        <a:latin typeface="Cambria Math" panose="02040503050406030204" pitchFamily="18" charset="0"/>
                      </a:rPr>
                      <m:t> = </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panose="02040503050406030204" pitchFamily="18" charset="0"/>
                              </a:rPr>
                              <m:t>𝑉</m:t>
                            </m:r>
                          </m:e>
                          <m:sub>
                            <m:r>
                              <a:rPr lang="en-GB" sz="1600" i="1">
                                <a:latin typeface="Cambria Math" panose="02040503050406030204" pitchFamily="18" charset="0"/>
                              </a:rPr>
                              <m:t>𝑓</m:t>
                            </m:r>
                          </m:sub>
                        </m:sSub>
                      </m:num>
                      <m:den>
                        <m:sSub>
                          <m:sSubPr>
                            <m:ctrlPr>
                              <a:rPr lang="en-GB" sz="1600" i="1">
                                <a:latin typeface="Cambria Math" panose="02040503050406030204" pitchFamily="18" charset="0"/>
                              </a:rPr>
                            </m:ctrlPr>
                          </m:sSubPr>
                          <m:e>
                            <m:r>
                              <a:rPr lang="en-GB" sz="1600" i="1">
                                <a:latin typeface="Cambria Math" panose="02040503050406030204" pitchFamily="18" charset="0"/>
                              </a:rPr>
                              <m:t>𝐸</m:t>
                            </m:r>
                          </m:e>
                          <m:sub>
                            <m:r>
                              <a:rPr lang="en-GB" sz="1600" i="1">
                                <a:latin typeface="Cambria Math" panose="02040503050406030204" pitchFamily="18" charset="0"/>
                              </a:rPr>
                              <m:t>𝑓</m:t>
                            </m:r>
                          </m:sub>
                        </m:sSub>
                      </m:den>
                    </m:f>
                    <m:r>
                      <a:rPr lang="en-GB" sz="1600" i="0">
                        <a:latin typeface="Cambria Math" panose="02040503050406030204" pitchFamily="18" charset="0"/>
                      </a:rPr>
                      <m:t> +</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panose="02040503050406030204" pitchFamily="18" charset="0"/>
                              </a:rPr>
                              <m:t>𝑉</m:t>
                            </m:r>
                          </m:e>
                          <m:sub>
                            <m:r>
                              <a:rPr lang="en-GB" sz="1600" i="1">
                                <a:latin typeface="Cambria Math" panose="02040503050406030204" pitchFamily="18" charset="0"/>
                              </a:rPr>
                              <m:t>𝑚</m:t>
                            </m:r>
                          </m:sub>
                        </m:sSub>
                      </m:num>
                      <m:den>
                        <m:sSub>
                          <m:sSubPr>
                            <m:ctrlPr>
                              <a:rPr lang="en-GB" sz="1600" i="1">
                                <a:latin typeface="Cambria Math" panose="02040503050406030204" pitchFamily="18" charset="0"/>
                              </a:rPr>
                            </m:ctrlPr>
                          </m:sSubPr>
                          <m:e>
                            <m:r>
                              <a:rPr lang="en-GB" sz="1600" i="1">
                                <a:latin typeface="Cambria Math" panose="02040503050406030204" pitchFamily="18" charset="0"/>
                              </a:rPr>
                              <m:t>𝐸</m:t>
                            </m:r>
                          </m:e>
                          <m:sub>
                            <m:r>
                              <a:rPr lang="en-GB" sz="1600" i="1">
                                <a:latin typeface="Cambria Math" panose="02040503050406030204" pitchFamily="18" charset="0"/>
                              </a:rPr>
                              <m:t>𝑚</m:t>
                            </m:r>
                          </m:sub>
                        </m:sSub>
                      </m:den>
                    </m:f>
                  </m:oMath>
                </a14:m>
                <a:r>
                  <a:rPr lang="en-GB" sz="1600" dirty="0" smtClean="0"/>
                  <a:t>;</a:t>
                </a:r>
                <a:endParaRPr lang="en-GB" sz="1600" dirty="0"/>
              </a:p>
            </p:txBody>
          </p:sp>
        </mc:Choice>
        <mc:Fallback xmlns="">
          <p:sp>
            <p:nvSpPr>
              <p:cNvPr id="8" name="Rectangle 7"/>
              <p:cNvSpPr>
                <a:spLocks noRot="1" noChangeAspect="1" noMove="1" noResize="1" noEditPoints="1" noAdjustHandles="1" noChangeArrowheads="1" noChangeShapeType="1" noTextEdit="1"/>
              </p:cNvSpPr>
              <p:nvPr/>
            </p:nvSpPr>
            <p:spPr>
              <a:xfrm>
                <a:off x="6525326" y="1811605"/>
                <a:ext cx="1455270" cy="515077"/>
              </a:xfrm>
              <a:prstGeom prst="rect">
                <a:avLst/>
              </a:prstGeom>
              <a:blipFill>
                <a:blip r:embed="rId6"/>
                <a:stretch>
                  <a:fillRect r="-16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6453800" y="888770"/>
                <a:ext cx="1759071" cy="3250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𝐸</m:t>
                          </m:r>
                        </m:e>
                        <m:sub>
                          <m:r>
                            <a:rPr lang="en-GB" sz="1400">
                              <a:solidFill>
                                <a:srgbClr val="FF0000"/>
                              </a:solidFill>
                              <a:latin typeface="Cambria Math" panose="02040503050406030204" pitchFamily="18" charset="0"/>
                            </a:rPr>
                            <m:t>1</m:t>
                          </m:r>
                        </m:sub>
                      </m:sSub>
                      <m:r>
                        <a:rPr lang="en-GB" sz="1400" i="0">
                          <a:latin typeface="Cambria Math" panose="02040503050406030204" pitchFamily="18" charset="0"/>
                        </a:rPr>
                        <m:t>= </m:t>
                      </m:r>
                      <m:sSub>
                        <m:sSubPr>
                          <m:ctrlPr>
                            <a:rPr lang="en-GB" sz="1400" i="1" smtClean="0">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𝐸</m:t>
                          </m:r>
                        </m:e>
                        <m:sub>
                          <m:r>
                            <a:rPr lang="en-GB" sz="1400" i="1">
                              <a:solidFill>
                                <a:srgbClr val="FF0000"/>
                              </a:solidFill>
                              <a:latin typeface="Cambria Math" panose="02040503050406030204" pitchFamily="18" charset="0"/>
                            </a:rPr>
                            <m:t>𝑓</m:t>
                          </m:r>
                        </m:sub>
                      </m:sSub>
                      <m:sSub>
                        <m:sSubPr>
                          <m:ctrlPr>
                            <a:rPr lang="en-GB" sz="1400" i="1" smtClean="0">
                              <a:solidFill>
                                <a:schemeClr val="accent1">
                                  <a:lumMod val="75000"/>
                                </a:schemeClr>
                              </a:solidFill>
                              <a:latin typeface="Cambria Math" panose="02040503050406030204" pitchFamily="18" charset="0"/>
                            </a:rPr>
                          </m:ctrlPr>
                        </m:sSubPr>
                        <m:e>
                          <m:r>
                            <a:rPr lang="en-GB" sz="1400" i="1">
                              <a:solidFill>
                                <a:schemeClr val="accent1">
                                  <a:lumMod val="75000"/>
                                </a:schemeClr>
                              </a:solidFill>
                              <a:latin typeface="Cambria Math" panose="02040503050406030204" pitchFamily="18" charset="0"/>
                            </a:rPr>
                            <m:t>𝑉</m:t>
                          </m:r>
                        </m:e>
                        <m:sub>
                          <m:r>
                            <a:rPr lang="en-GB" sz="1400" i="1">
                              <a:solidFill>
                                <a:schemeClr val="accent1">
                                  <a:lumMod val="75000"/>
                                </a:schemeClr>
                              </a:solidFill>
                              <a:latin typeface="Cambria Math" panose="02040503050406030204" pitchFamily="18" charset="0"/>
                            </a:rPr>
                            <m:t>𝑓</m:t>
                          </m:r>
                        </m:sub>
                      </m:sSub>
                      <m:r>
                        <a:rPr lang="en-GB" sz="1400" i="0">
                          <a:latin typeface="Cambria Math" panose="02040503050406030204" pitchFamily="18" charset="0"/>
                        </a:rPr>
                        <m:t> + </m:t>
                      </m:r>
                      <m:sSub>
                        <m:sSubPr>
                          <m:ctrlPr>
                            <a:rPr lang="en-GB" sz="1400" i="1" smtClean="0">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𝐸</m:t>
                          </m:r>
                        </m:e>
                        <m:sub>
                          <m:r>
                            <a:rPr lang="en-GB" sz="1400" i="1">
                              <a:solidFill>
                                <a:srgbClr val="FF0000"/>
                              </a:solidFill>
                              <a:latin typeface="Cambria Math" panose="02040503050406030204" pitchFamily="18" charset="0"/>
                            </a:rPr>
                            <m:t>𝑚</m:t>
                          </m:r>
                        </m:sub>
                      </m:sSub>
                      <m:sSub>
                        <m:sSubPr>
                          <m:ctrlPr>
                            <a:rPr lang="en-GB" sz="1400" i="1" smtClean="0">
                              <a:solidFill>
                                <a:schemeClr val="accent1">
                                  <a:lumMod val="75000"/>
                                </a:schemeClr>
                              </a:solidFill>
                              <a:latin typeface="Cambria Math" panose="02040503050406030204" pitchFamily="18" charset="0"/>
                            </a:rPr>
                          </m:ctrlPr>
                        </m:sSubPr>
                        <m:e>
                          <m:r>
                            <a:rPr lang="en-GB" sz="1400" i="1">
                              <a:solidFill>
                                <a:schemeClr val="accent1">
                                  <a:lumMod val="75000"/>
                                </a:schemeClr>
                              </a:solidFill>
                              <a:latin typeface="Cambria Math" panose="02040503050406030204" pitchFamily="18" charset="0"/>
                            </a:rPr>
                            <m:t>𝑉</m:t>
                          </m:r>
                        </m:e>
                        <m:sub>
                          <m:r>
                            <a:rPr lang="en-GB" sz="1400" i="1">
                              <a:solidFill>
                                <a:schemeClr val="accent1">
                                  <a:lumMod val="75000"/>
                                </a:schemeClr>
                              </a:solidFill>
                              <a:latin typeface="Cambria Math" panose="02040503050406030204" pitchFamily="18" charset="0"/>
                            </a:rPr>
                            <m:t>𝑚</m:t>
                          </m:r>
                        </m:sub>
                      </m:sSub>
                    </m:oMath>
                  </m:oMathPara>
                </a14:m>
                <a:endParaRPr lang="en-GB" sz="1400" dirty="0"/>
              </a:p>
            </p:txBody>
          </p:sp>
        </mc:Choice>
        <mc:Fallback xmlns="">
          <p:sp>
            <p:nvSpPr>
              <p:cNvPr id="11" name="Rectangle 10"/>
              <p:cNvSpPr>
                <a:spLocks noRot="1" noChangeAspect="1" noMove="1" noResize="1" noEditPoints="1" noAdjustHandles="1" noChangeArrowheads="1" noChangeShapeType="1" noTextEdit="1"/>
              </p:cNvSpPr>
              <p:nvPr/>
            </p:nvSpPr>
            <p:spPr>
              <a:xfrm>
                <a:off x="6453800" y="888770"/>
                <a:ext cx="1759071" cy="325025"/>
              </a:xfrm>
              <a:prstGeom prst="rect">
                <a:avLst/>
              </a:prstGeom>
              <a:blipFill>
                <a:blip r:embed="rId7"/>
                <a:stretch>
                  <a:fillRect b="-37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6453800" y="1247140"/>
                <a:ext cx="1772024" cy="3250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𝜎</m:t>
                          </m:r>
                        </m:e>
                        <m:sub>
                          <m:r>
                            <a:rPr lang="en-GB" sz="1400" i="0">
                              <a:latin typeface="Cambria Math" panose="02040503050406030204" pitchFamily="18" charset="0"/>
                            </a:rPr>
                            <m:t>1</m:t>
                          </m:r>
                        </m:sub>
                      </m:sSub>
                      <m:r>
                        <a:rPr lang="en-GB" sz="1400" i="0">
                          <a:latin typeface="Cambria Math" panose="02040503050406030204" pitchFamily="18" charset="0"/>
                        </a:rPr>
                        <m:t> = </m:t>
                      </m:r>
                      <m:sSub>
                        <m:sSubPr>
                          <m:ctrlPr>
                            <a:rPr lang="en-GB" sz="1400" i="1">
                              <a:latin typeface="Cambria Math" panose="02040503050406030204" pitchFamily="18" charset="0"/>
                            </a:rPr>
                          </m:ctrlPr>
                        </m:sSubPr>
                        <m:e>
                          <m:r>
                            <a:rPr lang="en-GB" sz="1400" i="1">
                              <a:latin typeface="Cambria Math" panose="02040503050406030204" pitchFamily="18" charset="0"/>
                            </a:rPr>
                            <m:t>𝜎</m:t>
                          </m:r>
                        </m:e>
                        <m:sub>
                          <m:r>
                            <a:rPr lang="en-GB" sz="1400" i="1">
                              <a:latin typeface="Cambria Math" panose="02040503050406030204" pitchFamily="18" charset="0"/>
                            </a:rPr>
                            <m:t>𝑓</m:t>
                          </m:r>
                        </m:sub>
                      </m:sSub>
                      <m:sSub>
                        <m:sSubPr>
                          <m:ctrlPr>
                            <a:rPr lang="en-GB" sz="1400" i="1">
                              <a:latin typeface="Cambria Math" panose="02040503050406030204" pitchFamily="18" charset="0"/>
                            </a:rPr>
                          </m:ctrlPr>
                        </m:sSubPr>
                        <m:e>
                          <m:r>
                            <a:rPr lang="en-GB" sz="1400" i="1">
                              <a:latin typeface="Cambria Math" panose="02040503050406030204" pitchFamily="18" charset="0"/>
                            </a:rPr>
                            <m:t>𝑉</m:t>
                          </m:r>
                        </m:e>
                        <m:sub>
                          <m:r>
                            <a:rPr lang="en-GB" sz="1400" i="1">
                              <a:latin typeface="Cambria Math" panose="02040503050406030204" pitchFamily="18" charset="0"/>
                            </a:rPr>
                            <m:t>𝑓</m:t>
                          </m:r>
                        </m:sub>
                      </m:sSub>
                      <m:r>
                        <a:rPr lang="en-GB" sz="1400" i="0">
                          <a:latin typeface="Cambria Math" panose="02040503050406030204" pitchFamily="18" charset="0"/>
                        </a:rPr>
                        <m:t> + </m:t>
                      </m:r>
                      <m:sSub>
                        <m:sSubPr>
                          <m:ctrlPr>
                            <a:rPr lang="en-GB" sz="1400" i="1">
                              <a:latin typeface="Cambria Math" panose="02040503050406030204" pitchFamily="18" charset="0"/>
                            </a:rPr>
                          </m:ctrlPr>
                        </m:sSubPr>
                        <m:e>
                          <m:r>
                            <a:rPr lang="en-GB" sz="1400" i="1">
                              <a:latin typeface="Cambria Math" panose="02040503050406030204" pitchFamily="18" charset="0"/>
                            </a:rPr>
                            <m:t>𝜎</m:t>
                          </m:r>
                        </m:e>
                        <m:sub>
                          <m:r>
                            <a:rPr lang="en-GB" sz="1400" i="1">
                              <a:latin typeface="Cambria Math" panose="02040503050406030204" pitchFamily="18" charset="0"/>
                            </a:rPr>
                            <m:t>𝑚</m:t>
                          </m:r>
                        </m:sub>
                      </m:sSub>
                      <m:sSub>
                        <m:sSubPr>
                          <m:ctrlPr>
                            <a:rPr lang="en-GB" sz="1400" i="1">
                              <a:latin typeface="Cambria Math" panose="02040503050406030204" pitchFamily="18" charset="0"/>
                            </a:rPr>
                          </m:ctrlPr>
                        </m:sSubPr>
                        <m:e>
                          <m:r>
                            <a:rPr lang="en-GB" sz="1400" i="1">
                              <a:latin typeface="Cambria Math" panose="02040503050406030204" pitchFamily="18" charset="0"/>
                            </a:rPr>
                            <m:t>𝑉</m:t>
                          </m:r>
                        </m:e>
                        <m:sub>
                          <m:r>
                            <a:rPr lang="en-GB" sz="1400" i="1">
                              <a:latin typeface="Cambria Math" panose="02040503050406030204" pitchFamily="18" charset="0"/>
                            </a:rPr>
                            <m:t>𝑚</m:t>
                          </m:r>
                        </m:sub>
                      </m:sSub>
                    </m:oMath>
                  </m:oMathPara>
                </a14:m>
                <a:endParaRPr lang="en-GB" sz="1400" dirty="0"/>
              </a:p>
            </p:txBody>
          </p:sp>
        </mc:Choice>
        <mc:Fallback xmlns="">
          <p:sp>
            <p:nvSpPr>
              <p:cNvPr id="12" name="Rectangle 11"/>
              <p:cNvSpPr>
                <a:spLocks noRot="1" noChangeAspect="1" noMove="1" noResize="1" noEditPoints="1" noAdjustHandles="1" noChangeArrowheads="1" noChangeShapeType="1" noTextEdit="1"/>
              </p:cNvSpPr>
              <p:nvPr/>
            </p:nvSpPr>
            <p:spPr>
              <a:xfrm>
                <a:off x="6453800" y="1247140"/>
                <a:ext cx="1772024" cy="325025"/>
              </a:xfrm>
              <a:prstGeom prst="rect">
                <a:avLst/>
              </a:prstGeom>
              <a:blipFill>
                <a:blip r:embed="rId8"/>
                <a:stretch>
                  <a:fillRect b="-3774"/>
                </a:stretch>
              </a:blipFill>
            </p:spPr>
            <p:txBody>
              <a:bodyPr/>
              <a:lstStyle/>
              <a:p>
                <a:r>
                  <a:rPr lang="en-GB">
                    <a:noFill/>
                  </a:rPr>
                  <a:t> </a:t>
                </a:r>
              </a:p>
            </p:txBody>
          </p:sp>
        </mc:Fallback>
      </mc:AlternateContent>
      <p:sp>
        <p:nvSpPr>
          <p:cNvPr id="64" name="TextBox 63"/>
          <p:cNvSpPr txBox="1"/>
          <p:nvPr/>
        </p:nvSpPr>
        <p:spPr>
          <a:xfrm>
            <a:off x="6323549" y="584661"/>
            <a:ext cx="3175434" cy="338554"/>
          </a:xfrm>
          <a:prstGeom prst="rect">
            <a:avLst/>
          </a:prstGeom>
        </p:spPr>
        <p:txBody>
          <a:bodyPr wrap="square">
            <a:spAutoFit/>
          </a:bodyPr>
          <a:lstStyle>
            <a:defPPr>
              <a:defRPr lang="en-US"/>
            </a:defPPr>
            <a:lvl1pPr algn="just">
              <a:defRPr sz="1600">
                <a:latin typeface="Corbel" panose="020B0503020204020204" pitchFamily="34" charset="0"/>
                <a:ea typeface="Calibri" panose="020F0502020204030204" pitchFamily="34" charset="0"/>
                <a:cs typeface="Times New Roman" panose="02020603050405020304" pitchFamily="18" charset="0"/>
              </a:defRPr>
            </a:lvl1pPr>
          </a:lstStyle>
          <a:p>
            <a:r>
              <a:rPr lang="en-GB" b="1" i="1" dirty="0"/>
              <a:t>Estimation by the rule of mixtures</a:t>
            </a:r>
            <a:endParaRPr lang="en-US" b="1" i="1" dirty="0"/>
          </a:p>
        </p:txBody>
      </p:sp>
      <mc:AlternateContent xmlns:mc="http://schemas.openxmlformats.org/markup-compatibility/2006" xmlns:a14="http://schemas.microsoft.com/office/drawing/2010/main">
        <mc:Choice Requires="a14">
          <p:sp>
            <p:nvSpPr>
              <p:cNvPr id="13" name="Rectangle 12"/>
              <p:cNvSpPr/>
              <p:nvPr/>
            </p:nvSpPr>
            <p:spPr>
              <a:xfrm>
                <a:off x="6561373" y="1541544"/>
                <a:ext cx="1834413" cy="325025"/>
              </a:xfrm>
              <a:prstGeom prst="rect">
                <a:avLst/>
              </a:prstGeom>
            </p:spPr>
            <p:txBody>
              <a:bodyPr wrap="none">
                <a:spAutoFit/>
              </a:bodyPr>
              <a:lstStyle/>
              <a:p>
                <a14:m>
                  <m:oMath xmlns:m="http://schemas.openxmlformats.org/officeDocument/2006/math">
                    <m:sSub>
                      <m:sSubPr>
                        <m:ctrlPr>
                          <a:rPr lang="en-GB" sz="1400" i="1" smtClean="0">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𝜈</m:t>
                        </m:r>
                      </m:e>
                      <m:sub>
                        <m:r>
                          <a:rPr lang="en-GB" sz="1400" i="0">
                            <a:solidFill>
                              <a:srgbClr val="FF0000"/>
                            </a:solidFill>
                            <a:latin typeface="Cambria Math" panose="02040503050406030204" pitchFamily="18" charset="0"/>
                          </a:rPr>
                          <m:t>12</m:t>
                        </m:r>
                      </m:sub>
                    </m:sSub>
                    <m:r>
                      <a:rPr lang="en-GB" sz="1400" i="0">
                        <a:latin typeface="Cambria Math" panose="02040503050406030204" pitchFamily="18" charset="0"/>
                      </a:rPr>
                      <m:t> = </m:t>
                    </m:r>
                    <m:sSub>
                      <m:sSubPr>
                        <m:ctrlPr>
                          <a:rPr lang="en-GB" sz="1400" i="1" smtClean="0">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𝜈</m:t>
                        </m:r>
                      </m:e>
                      <m:sub>
                        <m:r>
                          <a:rPr lang="en-GB" sz="1400" i="1">
                            <a:solidFill>
                              <a:srgbClr val="FF0000"/>
                            </a:solidFill>
                            <a:latin typeface="Cambria Math" panose="02040503050406030204" pitchFamily="18" charset="0"/>
                          </a:rPr>
                          <m:t>𝑓</m:t>
                        </m:r>
                      </m:sub>
                    </m:sSub>
                    <m:sSub>
                      <m:sSubPr>
                        <m:ctrlPr>
                          <a:rPr lang="en-GB" sz="1400" i="1">
                            <a:latin typeface="Cambria Math" panose="02040503050406030204" pitchFamily="18" charset="0"/>
                          </a:rPr>
                        </m:ctrlPr>
                      </m:sSubPr>
                      <m:e>
                        <m:r>
                          <a:rPr lang="en-GB" sz="1400" i="1">
                            <a:latin typeface="Cambria Math" panose="02040503050406030204" pitchFamily="18" charset="0"/>
                          </a:rPr>
                          <m:t>𝑉</m:t>
                        </m:r>
                      </m:e>
                      <m:sub>
                        <m:r>
                          <a:rPr lang="en-GB" sz="1400" i="1">
                            <a:latin typeface="Cambria Math" panose="02040503050406030204" pitchFamily="18" charset="0"/>
                          </a:rPr>
                          <m:t>𝑓</m:t>
                        </m:r>
                      </m:sub>
                    </m:sSub>
                    <m:r>
                      <a:rPr lang="en-GB" sz="1400" i="0">
                        <a:latin typeface="Cambria Math" panose="02040503050406030204" pitchFamily="18" charset="0"/>
                      </a:rPr>
                      <m:t> + </m:t>
                    </m:r>
                    <m:sSub>
                      <m:sSubPr>
                        <m:ctrlPr>
                          <a:rPr lang="en-GB" sz="1400" i="1" smtClean="0">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𝜈</m:t>
                        </m:r>
                      </m:e>
                      <m:sub>
                        <m:r>
                          <a:rPr lang="en-GB" sz="1400" i="1">
                            <a:solidFill>
                              <a:srgbClr val="FF0000"/>
                            </a:solidFill>
                            <a:latin typeface="Cambria Math" panose="02040503050406030204" pitchFamily="18" charset="0"/>
                          </a:rPr>
                          <m:t>𝑚</m:t>
                        </m:r>
                      </m:sub>
                    </m:sSub>
                    <m:sSub>
                      <m:sSubPr>
                        <m:ctrlPr>
                          <a:rPr lang="en-GB" sz="1400" i="1">
                            <a:latin typeface="Cambria Math" panose="02040503050406030204" pitchFamily="18" charset="0"/>
                          </a:rPr>
                        </m:ctrlPr>
                      </m:sSubPr>
                      <m:e>
                        <m:r>
                          <a:rPr lang="en-GB" sz="1400" i="1">
                            <a:latin typeface="Cambria Math" panose="02040503050406030204" pitchFamily="18" charset="0"/>
                          </a:rPr>
                          <m:t>𝑉</m:t>
                        </m:r>
                      </m:e>
                      <m:sub>
                        <m:r>
                          <a:rPr lang="en-GB" sz="1400" i="1">
                            <a:latin typeface="Cambria Math" panose="02040503050406030204" pitchFamily="18" charset="0"/>
                          </a:rPr>
                          <m:t>𝑚</m:t>
                        </m:r>
                      </m:sub>
                    </m:sSub>
                  </m:oMath>
                </a14:m>
                <a:r>
                  <a:rPr lang="en-GB" sz="1400" dirty="0" smtClean="0"/>
                  <a:t>;</a:t>
                </a:r>
                <a:endParaRPr lang="en-GB" sz="1400" dirty="0"/>
              </a:p>
            </p:txBody>
          </p:sp>
        </mc:Choice>
        <mc:Fallback xmlns="">
          <p:sp>
            <p:nvSpPr>
              <p:cNvPr id="13" name="Rectangle 12"/>
              <p:cNvSpPr>
                <a:spLocks noRot="1" noChangeAspect="1" noMove="1" noResize="1" noEditPoints="1" noAdjustHandles="1" noChangeArrowheads="1" noChangeShapeType="1" noTextEdit="1"/>
              </p:cNvSpPr>
              <p:nvPr/>
            </p:nvSpPr>
            <p:spPr>
              <a:xfrm>
                <a:off x="6561373" y="1541544"/>
                <a:ext cx="1834413" cy="325025"/>
              </a:xfrm>
              <a:prstGeom prst="rect">
                <a:avLst/>
              </a:prstGeom>
              <a:blipFill>
                <a:blip r:embed="rId9"/>
                <a:stretch>
                  <a:fillRect t="-1887" b="-150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6552085" y="2345764"/>
                <a:ext cx="1578702" cy="515077"/>
              </a:xfrm>
              <a:prstGeom prst="rect">
                <a:avLst/>
              </a:prstGeom>
            </p:spPr>
            <p:txBody>
              <a:bodyPr wrap="none">
                <a:spAutoFit/>
              </a:bodyPr>
              <a:lstStyle/>
              <a:p>
                <a14:m>
                  <m:oMath xmlns:m="http://schemas.openxmlformats.org/officeDocument/2006/math">
                    <m:f>
                      <m:fPr>
                        <m:ctrlPr>
                          <a:rPr lang="en-GB" sz="1600" i="1" smtClean="0">
                            <a:solidFill>
                              <a:schemeClr val="tx1"/>
                            </a:solidFill>
                            <a:latin typeface="Cambria Math" panose="02040503050406030204" pitchFamily="18" charset="0"/>
                          </a:rPr>
                        </m:ctrlPr>
                      </m:fPr>
                      <m:num>
                        <m:r>
                          <a:rPr lang="en-GB" sz="1600">
                            <a:solidFill>
                              <a:schemeClr val="tx1"/>
                            </a:solidFill>
                            <a:latin typeface="Cambria Math" panose="02040503050406030204" pitchFamily="18" charset="0"/>
                          </a:rPr>
                          <m:t>1</m:t>
                        </m:r>
                      </m:num>
                      <m:den>
                        <m:sSub>
                          <m:sSubPr>
                            <m:ctrlPr>
                              <a:rPr lang="en-GB" sz="1600" i="1" smtClean="0">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𝐺</m:t>
                            </m:r>
                          </m:e>
                          <m:sub>
                            <m:r>
                              <a:rPr lang="en-GB" sz="1600" i="0">
                                <a:solidFill>
                                  <a:srgbClr val="FF0000"/>
                                </a:solidFill>
                                <a:latin typeface="Cambria Math" panose="02040503050406030204" pitchFamily="18" charset="0"/>
                              </a:rPr>
                              <m:t>12</m:t>
                            </m:r>
                          </m:sub>
                        </m:sSub>
                      </m:den>
                    </m:f>
                    <m:r>
                      <a:rPr lang="en-GB" sz="1600" i="0">
                        <a:latin typeface="Cambria Math" panose="02040503050406030204" pitchFamily="18" charset="0"/>
                      </a:rPr>
                      <m:t> = </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panose="02040503050406030204" pitchFamily="18" charset="0"/>
                              </a:rPr>
                              <m:t>𝑉</m:t>
                            </m:r>
                          </m:e>
                          <m:sub>
                            <m:r>
                              <a:rPr lang="en-GB" sz="1600" i="1">
                                <a:latin typeface="Cambria Math" panose="02040503050406030204" pitchFamily="18" charset="0"/>
                              </a:rPr>
                              <m:t>𝑓</m:t>
                            </m:r>
                          </m:sub>
                        </m:sSub>
                      </m:num>
                      <m:den>
                        <m:sSub>
                          <m:sSubPr>
                            <m:ctrlPr>
                              <a:rPr lang="en-GB" sz="1600" i="1">
                                <a:latin typeface="Cambria Math" panose="02040503050406030204" pitchFamily="18" charset="0"/>
                              </a:rPr>
                            </m:ctrlPr>
                          </m:sSubPr>
                          <m:e>
                            <m:r>
                              <a:rPr lang="en-GB" sz="1600" i="1">
                                <a:latin typeface="Cambria Math" panose="02040503050406030204" pitchFamily="18" charset="0"/>
                              </a:rPr>
                              <m:t>𝐺</m:t>
                            </m:r>
                          </m:e>
                          <m:sub>
                            <m:r>
                              <a:rPr lang="en-GB" sz="1600" i="1">
                                <a:latin typeface="Cambria Math" panose="02040503050406030204" pitchFamily="18" charset="0"/>
                              </a:rPr>
                              <m:t>𝑓</m:t>
                            </m:r>
                          </m:sub>
                        </m:sSub>
                      </m:den>
                    </m:f>
                    <m:r>
                      <a:rPr lang="en-GB" sz="1600" i="0">
                        <a:latin typeface="Cambria Math" panose="02040503050406030204" pitchFamily="18" charset="0"/>
                      </a:rPr>
                      <m:t> +</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panose="02040503050406030204" pitchFamily="18" charset="0"/>
                              </a:rPr>
                              <m:t>𝑉</m:t>
                            </m:r>
                          </m:e>
                          <m:sub>
                            <m:r>
                              <a:rPr lang="en-GB" sz="1600" i="1">
                                <a:latin typeface="Cambria Math" panose="02040503050406030204" pitchFamily="18" charset="0"/>
                              </a:rPr>
                              <m:t>𝑚</m:t>
                            </m:r>
                          </m:sub>
                        </m:sSub>
                      </m:num>
                      <m:den>
                        <m:sSub>
                          <m:sSubPr>
                            <m:ctrlPr>
                              <a:rPr lang="en-GB" sz="1600" i="1">
                                <a:latin typeface="Cambria Math" panose="02040503050406030204" pitchFamily="18" charset="0"/>
                              </a:rPr>
                            </m:ctrlPr>
                          </m:sSubPr>
                          <m:e>
                            <m:r>
                              <a:rPr lang="en-GB" sz="1600" i="1">
                                <a:latin typeface="Cambria Math" panose="02040503050406030204" pitchFamily="18" charset="0"/>
                              </a:rPr>
                              <m:t>𝐺</m:t>
                            </m:r>
                          </m:e>
                          <m:sub>
                            <m:r>
                              <a:rPr lang="en-GB" sz="1600" i="1">
                                <a:latin typeface="Cambria Math" panose="02040503050406030204" pitchFamily="18" charset="0"/>
                              </a:rPr>
                              <m:t>𝑚</m:t>
                            </m:r>
                          </m:sub>
                        </m:sSub>
                      </m:den>
                    </m:f>
                  </m:oMath>
                </a14:m>
                <a:r>
                  <a:rPr lang="en-GB" sz="1600" dirty="0" smtClean="0"/>
                  <a:t> ;</a:t>
                </a:r>
                <a:endParaRPr lang="en-GB" sz="1600" dirty="0"/>
              </a:p>
            </p:txBody>
          </p:sp>
        </mc:Choice>
        <mc:Fallback xmlns="">
          <p:sp>
            <p:nvSpPr>
              <p:cNvPr id="14" name="Rectangle 13"/>
              <p:cNvSpPr>
                <a:spLocks noRot="1" noChangeAspect="1" noMove="1" noResize="1" noEditPoints="1" noAdjustHandles="1" noChangeArrowheads="1" noChangeShapeType="1" noTextEdit="1"/>
              </p:cNvSpPr>
              <p:nvPr/>
            </p:nvSpPr>
            <p:spPr>
              <a:xfrm>
                <a:off x="6552085" y="2345764"/>
                <a:ext cx="1578702" cy="515077"/>
              </a:xfrm>
              <a:prstGeom prst="rect">
                <a:avLst/>
              </a:prstGeom>
              <a:blipFill>
                <a:blip r:embed="rId10"/>
                <a:stretch>
                  <a:fillRect r="-1158" b="-1190"/>
                </a:stretch>
              </a:blipFill>
            </p:spPr>
            <p:txBody>
              <a:bodyPr/>
              <a:lstStyle/>
              <a:p>
                <a:r>
                  <a:rPr lang="en-GB">
                    <a:noFill/>
                  </a:rPr>
                  <a:t> </a:t>
                </a:r>
              </a:p>
            </p:txBody>
          </p:sp>
        </mc:Fallback>
      </mc:AlternateContent>
      <p:sp>
        <p:nvSpPr>
          <p:cNvPr id="65" name="Rectangle 64"/>
          <p:cNvSpPr/>
          <p:nvPr/>
        </p:nvSpPr>
        <p:spPr>
          <a:xfrm>
            <a:off x="93667" y="6029685"/>
            <a:ext cx="11918767" cy="830997"/>
          </a:xfrm>
          <a:prstGeom prst="rect">
            <a:avLst/>
          </a:prstGeom>
        </p:spPr>
        <p:txBody>
          <a:bodyPr wrap="square">
            <a:spAutoFit/>
          </a:bodyPr>
          <a:lstStyle/>
          <a:p>
            <a:pPr algn="just"/>
            <a:r>
              <a:rPr lang="en-GB" sz="1600" i="1" dirty="0">
                <a:solidFill>
                  <a:schemeClr val="accent1">
                    <a:lumMod val="75000"/>
                  </a:schemeClr>
                </a:solidFill>
                <a:latin typeface="Corbel" panose="020B0503020204020204" pitchFamily="34" charset="0"/>
                <a:ea typeface="Calibri" panose="020F0502020204030204" pitchFamily="34" charset="0"/>
                <a:cs typeface="Times New Roman" panose="02020603050405020304" pitchFamily="18" charset="0"/>
              </a:rPr>
              <a:t>While these micromechanics equations are useful for a first estimation of lamina properties when no data are available, they generally do not yield sufficiently accurate values for design purposes. </a:t>
            </a:r>
            <a:r>
              <a:rPr lang="en-GB" sz="1600" b="1" i="1" dirty="0" smtClean="0">
                <a:solidFill>
                  <a:schemeClr val="accent1">
                    <a:lumMod val="75000"/>
                  </a:schemeClr>
                </a:solidFill>
                <a:latin typeface="Corbel" panose="020B0503020204020204" pitchFamily="34" charset="0"/>
                <a:ea typeface="Calibri" panose="020F0502020204030204" pitchFamily="34" charset="0"/>
                <a:cs typeface="Times New Roman" panose="02020603050405020304" pitchFamily="18" charset="0"/>
              </a:rPr>
              <a:t>For </a:t>
            </a:r>
            <a:r>
              <a:rPr lang="en-GB" sz="1600" b="1" i="1" dirty="0">
                <a:solidFill>
                  <a:schemeClr val="accent1">
                    <a:lumMod val="75000"/>
                  </a:schemeClr>
                </a:solidFill>
                <a:latin typeface="Corbel" panose="020B0503020204020204" pitchFamily="34" charset="0"/>
                <a:ea typeface="Calibri" panose="020F0502020204030204" pitchFamily="34" charset="0"/>
                <a:cs typeface="Times New Roman" panose="02020603050405020304" pitchFamily="18" charset="0"/>
              </a:rPr>
              <a:t>design purposes, basic lamina and laminate properties should be determined using actual mechanical property </a:t>
            </a:r>
            <a:r>
              <a:rPr lang="en-GB" sz="1600" b="1" i="1" dirty="0" smtClean="0">
                <a:solidFill>
                  <a:schemeClr val="accent1">
                    <a:lumMod val="75000"/>
                  </a:schemeClr>
                </a:solidFill>
                <a:latin typeface="Corbel" panose="020B0503020204020204" pitchFamily="34" charset="0"/>
                <a:ea typeface="Calibri" panose="020F0502020204030204" pitchFamily="34" charset="0"/>
                <a:cs typeface="Times New Roman" panose="02020603050405020304" pitchFamily="18" charset="0"/>
              </a:rPr>
              <a:t>testing.</a:t>
            </a:r>
            <a:endParaRPr lang="en-GB" sz="1600" b="1" i="1" dirty="0">
              <a:solidFill>
                <a:schemeClr val="accent1">
                  <a:lumMod val="75000"/>
                </a:schemeClr>
              </a:solidFill>
              <a:latin typeface="Corbel" panose="020B0503020204020204" pitchFamily="34" charset="0"/>
              <a:cs typeface="Times New Roman" panose="02020603050405020304" pitchFamily="18" charset="0"/>
            </a:endParaRPr>
          </a:p>
        </p:txBody>
      </p:sp>
      <p:grpSp>
        <p:nvGrpSpPr>
          <p:cNvPr id="9" name="Group 8"/>
          <p:cNvGrpSpPr/>
          <p:nvPr/>
        </p:nvGrpSpPr>
        <p:grpSpPr>
          <a:xfrm>
            <a:off x="-34362" y="579133"/>
            <a:ext cx="6267342" cy="5261768"/>
            <a:chOff x="-615" y="408078"/>
            <a:chExt cx="6267342" cy="5261768"/>
          </a:xfrm>
        </p:grpSpPr>
        <p:pic>
          <p:nvPicPr>
            <p:cNvPr id="10" name="Picture 9" descr="http://www.icm-composites.ru/images/catalog_img/svyazuyushie/cianatefirnoe.png"/>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0" b="97255" l="4247" r="97297">
                          <a14:foregroundMark x1="64865" y1="52157" x2="67954" y2="784"/>
                        </a14:backgroundRemoval>
                      </a14:imgEffect>
                    </a14:imgLayer>
                  </a14:imgProps>
                </a:ext>
                <a:ext uri="{28A0092B-C50C-407E-A947-70E740481C1C}">
                  <a14:useLocalDpi xmlns:a14="http://schemas.microsoft.com/office/drawing/2010/main"/>
                </a:ext>
              </a:extLst>
            </a:blip>
            <a:srcRect/>
            <a:stretch>
              <a:fillRect/>
            </a:stretch>
          </p:blipFill>
          <p:spPr bwMode="auto">
            <a:xfrm>
              <a:off x="-615" y="3380701"/>
              <a:ext cx="2323909" cy="228914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26"/>
            <p:cNvSpPr txBox="1"/>
            <p:nvPr/>
          </p:nvSpPr>
          <p:spPr>
            <a:xfrm>
              <a:off x="594644" y="2334885"/>
              <a:ext cx="3096344" cy="461665"/>
            </a:xfrm>
            <a:prstGeom prst="rect">
              <a:avLst/>
            </a:prstGeom>
            <a:noFill/>
          </p:spPr>
          <p:txBody>
            <a:bodyPr wrap="square" rtlCol="0">
              <a:spAutoFit/>
            </a:bodyPr>
            <a:lstStyle/>
            <a:p>
              <a:pPr>
                <a:buFont typeface="Wingdings" pitchFamily="2" charset="2"/>
                <a:buChar char="ü"/>
              </a:pPr>
              <a:r>
                <a:rPr lang="it-IT" sz="2400" i="1" dirty="0" smtClean="0"/>
                <a:t>fibres</a:t>
              </a:r>
              <a:endParaRPr lang="it-IT" sz="2400" i="1" dirty="0"/>
            </a:p>
          </p:txBody>
        </p:sp>
        <p:sp>
          <p:nvSpPr>
            <p:cNvPr id="4" name="CasellaDiTesto 26"/>
            <p:cNvSpPr txBox="1"/>
            <p:nvPr/>
          </p:nvSpPr>
          <p:spPr>
            <a:xfrm>
              <a:off x="609866" y="3281167"/>
              <a:ext cx="1107204" cy="461665"/>
            </a:xfrm>
            <a:prstGeom prst="rect">
              <a:avLst/>
            </a:prstGeom>
            <a:noFill/>
          </p:spPr>
          <p:txBody>
            <a:bodyPr wrap="square" rtlCol="0">
              <a:spAutoFit/>
            </a:bodyPr>
            <a:lstStyle/>
            <a:p>
              <a:pPr>
                <a:buFont typeface="Wingdings" pitchFamily="2" charset="2"/>
                <a:buChar char="ü"/>
              </a:pPr>
              <a:r>
                <a:rPr lang="it-IT" sz="2400" i="1" dirty="0" smtClean="0">
                  <a:solidFill>
                    <a:srgbClr val="FF9900"/>
                  </a:solidFill>
                </a:rPr>
                <a:t>resin</a:t>
              </a:r>
              <a:endParaRPr lang="it-IT" sz="2400" i="1" dirty="0">
                <a:solidFill>
                  <a:srgbClr val="FF9900"/>
                </a:solidFill>
              </a:endParaRPr>
            </a:p>
          </p:txBody>
        </p:sp>
        <p:pic>
          <p:nvPicPr>
            <p:cNvPr id="18" name="Picture 2"/>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10409" t="22869" r="4370" b="28174"/>
            <a:stretch/>
          </p:blipFill>
          <p:spPr bwMode="auto">
            <a:xfrm>
              <a:off x="3478154" y="4541248"/>
              <a:ext cx="2113267" cy="970904"/>
            </a:xfrm>
            <a:prstGeom prst="rect">
              <a:avLst/>
            </a:prstGeom>
            <a:ln w="9525">
              <a:solidFill>
                <a:schemeClr val="accent4">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48" name="Picture 47"/>
            <p:cNvPicPr>
              <a:picLocks noChangeAspect="1"/>
            </p:cNvPicPr>
            <p:nvPr/>
          </p:nvPicPr>
          <p:blipFill>
            <a:blip r:embed="rId14"/>
            <a:stretch>
              <a:fillRect/>
            </a:stretch>
          </p:blipFill>
          <p:spPr>
            <a:xfrm>
              <a:off x="104935" y="787492"/>
              <a:ext cx="2682603" cy="1590054"/>
            </a:xfrm>
            <a:prstGeom prst="rect">
              <a:avLst/>
            </a:prstGeom>
          </p:spPr>
        </p:pic>
        <p:sp>
          <p:nvSpPr>
            <p:cNvPr id="49" name="TextBox 48"/>
            <p:cNvSpPr txBox="1"/>
            <p:nvPr/>
          </p:nvSpPr>
          <p:spPr>
            <a:xfrm rot="2172191">
              <a:off x="235426" y="1334488"/>
              <a:ext cx="1451359" cy="369332"/>
            </a:xfrm>
            <a:prstGeom prst="rect">
              <a:avLst/>
            </a:prstGeom>
            <a:noFill/>
          </p:spPr>
          <p:txBody>
            <a:bodyPr wrap="square" rtlCol="0">
              <a:spAutoFit/>
            </a:bodyPr>
            <a:lstStyle/>
            <a:p>
              <a:r>
                <a:rPr lang="en-US" dirty="0" smtClean="0">
                  <a:solidFill>
                    <a:schemeClr val="bg1"/>
                  </a:solidFill>
                </a:rPr>
                <a:t>Human hair</a:t>
              </a:r>
              <a:endParaRPr lang="en-US" dirty="0">
                <a:solidFill>
                  <a:schemeClr val="bg1"/>
                </a:solidFill>
              </a:endParaRPr>
            </a:p>
          </p:txBody>
        </p:sp>
        <p:grpSp>
          <p:nvGrpSpPr>
            <p:cNvPr id="70" name="Group 69"/>
            <p:cNvGrpSpPr/>
            <p:nvPr/>
          </p:nvGrpSpPr>
          <p:grpSpPr>
            <a:xfrm>
              <a:off x="3478153" y="408078"/>
              <a:ext cx="2788574" cy="3728773"/>
              <a:chOff x="8896602" y="2533697"/>
              <a:chExt cx="3592880" cy="4488251"/>
            </a:xfrm>
          </p:grpSpPr>
          <p:pic>
            <p:nvPicPr>
              <p:cNvPr id="71" name="Picture 70"/>
              <p:cNvPicPr>
                <a:picLocks noChangeAspect="1"/>
              </p:cNvPicPr>
              <p:nvPr/>
            </p:nvPicPr>
            <p:blipFill rotWithShape="1">
              <a:blip r:embed="rId15">
                <a:extLst>
                  <a:ext uri="{28A0092B-C50C-407E-A947-70E740481C1C}">
                    <a14:useLocalDpi xmlns:a14="http://schemas.microsoft.com/office/drawing/2010/main" val="0"/>
                  </a:ext>
                </a:extLst>
              </a:blip>
              <a:srcRect l="13047" t="3334" r="50000" b="26634"/>
              <a:stretch/>
            </p:blipFill>
            <p:spPr>
              <a:xfrm>
                <a:off x="8896602" y="3446619"/>
                <a:ext cx="2722796" cy="3575329"/>
              </a:xfrm>
              <a:prstGeom prst="rect">
                <a:avLst/>
              </a:prstGeom>
              <a:ln>
                <a:solidFill>
                  <a:schemeClr val="accent4">
                    <a:lumMod val="75000"/>
                  </a:schemeClr>
                </a:solidFill>
              </a:ln>
              <a:effectLst/>
            </p:spPr>
          </p:pic>
          <p:sp>
            <p:nvSpPr>
              <p:cNvPr id="72" name="TextBox 71"/>
              <p:cNvSpPr txBox="1"/>
              <p:nvPr/>
            </p:nvSpPr>
            <p:spPr>
              <a:xfrm>
                <a:off x="10644357" y="2813955"/>
                <a:ext cx="547406" cy="523221"/>
              </a:xfrm>
              <a:prstGeom prst="rect">
                <a:avLst/>
              </a:prstGeom>
              <a:noFill/>
            </p:spPr>
            <p:txBody>
              <a:bodyPr wrap="square" rtlCol="0">
                <a:spAutoFit/>
              </a:bodyPr>
              <a:lstStyle/>
              <a:p>
                <a:r>
                  <a:rPr lang="en-US" sz="2800" dirty="0" smtClean="0">
                    <a:latin typeface="Algerian" panose="04020705040A02060702" pitchFamily="82" charset="0"/>
                  </a:rPr>
                  <a:t>1</a:t>
                </a:r>
                <a:endParaRPr lang="en-US" sz="2800" dirty="0">
                  <a:latin typeface="Algerian" panose="04020705040A02060702" pitchFamily="82" charset="0"/>
                </a:endParaRPr>
              </a:p>
            </p:txBody>
          </p:sp>
          <p:sp>
            <p:nvSpPr>
              <p:cNvPr id="73" name="TextBox 72"/>
              <p:cNvSpPr txBox="1"/>
              <p:nvPr/>
            </p:nvSpPr>
            <p:spPr>
              <a:xfrm>
                <a:off x="11854281" y="4247738"/>
                <a:ext cx="547406" cy="523221"/>
              </a:xfrm>
              <a:prstGeom prst="rect">
                <a:avLst/>
              </a:prstGeom>
              <a:noFill/>
            </p:spPr>
            <p:txBody>
              <a:bodyPr wrap="square" rtlCol="0">
                <a:spAutoFit/>
              </a:bodyPr>
              <a:lstStyle>
                <a:defPPr>
                  <a:defRPr lang="en-US"/>
                </a:defPPr>
                <a:lvl1pPr>
                  <a:defRPr sz="2800">
                    <a:latin typeface="Algerian" panose="04020705040A02060702" pitchFamily="82" charset="0"/>
                  </a:defRPr>
                </a:lvl1pPr>
              </a:lstStyle>
              <a:p>
                <a:r>
                  <a:rPr lang="en-US" dirty="0"/>
                  <a:t>2</a:t>
                </a:r>
              </a:p>
            </p:txBody>
          </p:sp>
          <p:pic>
            <p:nvPicPr>
              <p:cNvPr id="74" name="Picture 73"/>
              <p:cNvPicPr>
                <a:picLocks noChangeAspect="1"/>
              </p:cNvPicPr>
              <p:nvPr/>
            </p:nvPicPr>
            <p:blipFill rotWithShape="1">
              <a:blip r:embed="rId16" cstate="print">
                <a:extLst>
                  <a:ext uri="{28A0092B-C50C-407E-A947-70E740481C1C}">
                    <a14:useLocalDpi xmlns:a14="http://schemas.microsoft.com/office/drawing/2010/main" val="0"/>
                  </a:ext>
                </a:extLst>
              </a:blip>
              <a:srcRect l="106" t="1" r="-2" b="-22828"/>
              <a:stretch/>
            </p:blipFill>
            <p:spPr>
              <a:xfrm rot="16200000">
                <a:off x="9814770" y="2859681"/>
                <a:ext cx="1133981" cy="482014"/>
              </a:xfrm>
              <a:prstGeom prst="rect">
                <a:avLst/>
              </a:prstGeom>
            </p:spPr>
          </p:pic>
          <p:pic>
            <p:nvPicPr>
              <p:cNvPr id="75" name="Picture 74"/>
              <p:cNvPicPr>
                <a:picLocks noChangeAspect="1"/>
              </p:cNvPicPr>
              <p:nvPr/>
            </p:nvPicPr>
            <p:blipFill rotWithShape="1">
              <a:blip r:embed="rId16" cstate="print">
                <a:extLst>
                  <a:ext uri="{28A0092B-C50C-407E-A947-70E740481C1C}">
                    <a14:useLocalDpi xmlns:a14="http://schemas.microsoft.com/office/drawing/2010/main" val="0"/>
                  </a:ext>
                </a:extLst>
              </a:blip>
              <a:srcRect l="1602" t="-8025" b="-14313"/>
              <a:stretch/>
            </p:blipFill>
            <p:spPr>
              <a:xfrm>
                <a:off x="11372487" y="4738307"/>
                <a:ext cx="1116995" cy="480087"/>
              </a:xfrm>
              <a:prstGeom prst="rect">
                <a:avLst/>
              </a:prstGeom>
            </p:spPr>
          </p:pic>
        </p:grpSp>
        <p:sp>
          <p:nvSpPr>
            <p:cNvPr id="80" name="CasellaDiTesto 26"/>
            <p:cNvSpPr txBox="1"/>
            <p:nvPr/>
          </p:nvSpPr>
          <p:spPr>
            <a:xfrm>
              <a:off x="2193984" y="2857793"/>
              <a:ext cx="1310071" cy="461665"/>
            </a:xfrm>
            <a:prstGeom prst="rect">
              <a:avLst/>
            </a:prstGeom>
            <a:noFill/>
          </p:spPr>
          <p:txBody>
            <a:bodyPr wrap="square" rtlCol="0">
              <a:spAutoFit/>
            </a:bodyPr>
            <a:lstStyle/>
            <a:p>
              <a:pPr>
                <a:buFont typeface="Wingdings" pitchFamily="2" charset="2"/>
                <a:buChar char="ü"/>
              </a:pPr>
              <a:r>
                <a:rPr lang="it-IT" sz="2400" i="1" dirty="0" smtClean="0">
                  <a:solidFill>
                    <a:schemeClr val="accent4">
                      <a:lumMod val="75000"/>
                    </a:schemeClr>
                  </a:solidFill>
                </a:rPr>
                <a:t>lamina</a:t>
              </a:r>
              <a:endParaRPr lang="it-IT" sz="2400" i="1" dirty="0">
                <a:solidFill>
                  <a:schemeClr val="accent4">
                    <a:lumMod val="75000"/>
                  </a:schemeClr>
                </a:solidFill>
              </a:endParaRPr>
            </a:p>
          </p:txBody>
        </p:sp>
        <p:sp>
          <p:nvSpPr>
            <p:cNvPr id="17" name="TextBox 16"/>
            <p:cNvSpPr txBox="1"/>
            <p:nvPr/>
          </p:nvSpPr>
          <p:spPr>
            <a:xfrm>
              <a:off x="914981" y="2725909"/>
              <a:ext cx="575653" cy="646331"/>
            </a:xfrm>
            <a:prstGeom prst="rect">
              <a:avLst/>
            </a:prstGeom>
            <a:noFill/>
          </p:spPr>
          <p:txBody>
            <a:bodyPr wrap="square" rtlCol="0">
              <a:spAutoFit/>
            </a:bodyPr>
            <a:lstStyle/>
            <a:p>
              <a:pPr algn="ctr"/>
              <a:r>
                <a:rPr lang="en-US" sz="3600" dirty="0" smtClean="0"/>
                <a:t>+</a:t>
              </a:r>
              <a:endParaRPr lang="en-GB" sz="3600" dirty="0"/>
            </a:p>
          </p:txBody>
        </p:sp>
        <p:sp>
          <p:nvSpPr>
            <p:cNvPr id="81" name="TextBox 80"/>
            <p:cNvSpPr txBox="1"/>
            <p:nvPr/>
          </p:nvSpPr>
          <p:spPr>
            <a:xfrm>
              <a:off x="1606968" y="2737131"/>
              <a:ext cx="575653" cy="646331"/>
            </a:xfrm>
            <a:prstGeom prst="rect">
              <a:avLst/>
            </a:prstGeom>
            <a:noFill/>
          </p:spPr>
          <p:txBody>
            <a:bodyPr wrap="square" rtlCol="0">
              <a:spAutoFit/>
            </a:bodyPr>
            <a:lstStyle/>
            <a:p>
              <a:pPr algn="ctr"/>
              <a:r>
                <a:rPr lang="en-US" sz="3600" dirty="0" smtClean="0"/>
                <a:t>=</a:t>
              </a:r>
              <a:endParaRPr lang="en-GB" sz="3600" dirty="0"/>
            </a:p>
          </p:txBody>
        </p:sp>
      </p:grpSp>
      <p:sp>
        <p:nvSpPr>
          <p:cNvPr id="15" name="Rectangle 14"/>
          <p:cNvSpPr/>
          <p:nvPr/>
        </p:nvSpPr>
        <p:spPr>
          <a:xfrm>
            <a:off x="9108217" y="4331472"/>
            <a:ext cx="2916400" cy="646331"/>
          </a:xfrm>
          <a:prstGeom prst="rect">
            <a:avLst/>
          </a:prstGeom>
        </p:spPr>
        <p:txBody>
          <a:bodyPr wrap="square">
            <a:spAutoFit/>
          </a:bodyPr>
          <a:lstStyle/>
          <a:p>
            <a:pPr algn="just"/>
            <a:r>
              <a:rPr lang="en-US" sz="1200" i="1" dirty="0">
                <a:latin typeface="Corbel" panose="020B0503020204020204" pitchFamily="34" charset="0"/>
                <a:ea typeface="Calibri" panose="020F0502020204030204" pitchFamily="34" charset="0"/>
                <a:cs typeface="Times New Roman" panose="02020603050405020304" pitchFamily="18" charset="0"/>
              </a:rPr>
              <a:t>You </a:t>
            </a:r>
            <a:r>
              <a:rPr lang="en-US" sz="1200" i="1" dirty="0" smtClean="0">
                <a:latin typeface="Corbel" panose="020B0503020204020204" pitchFamily="34" charset="0"/>
                <a:ea typeface="Calibri" panose="020F0502020204030204" pitchFamily="34" charset="0"/>
                <a:cs typeface="Times New Roman" panose="02020603050405020304" pitchFamily="18" charset="0"/>
              </a:rPr>
              <a:t>can check </a:t>
            </a:r>
            <a:r>
              <a:rPr lang="en-US" sz="1200" i="1" dirty="0" err="1">
                <a:latin typeface="Corbel" panose="020B0503020204020204" pitchFamily="34" charset="0"/>
                <a:ea typeface="Calibri" panose="020F0502020204030204" pitchFamily="34" charset="0"/>
                <a:cs typeface="Times New Roman" panose="02020603050405020304" pitchFamily="18" charset="0"/>
              </a:rPr>
              <a:t>V</a:t>
            </a:r>
            <a:r>
              <a:rPr lang="en-US" sz="1200" i="1" baseline="-25000" dirty="0" err="1">
                <a:latin typeface="Corbel" panose="020B0503020204020204" pitchFamily="34" charset="0"/>
                <a:ea typeface="Calibri" panose="020F0502020204030204" pitchFamily="34" charset="0"/>
                <a:cs typeface="Times New Roman" panose="02020603050405020304" pitchFamily="18" charset="0"/>
              </a:rPr>
              <a:t>f</a:t>
            </a:r>
            <a:r>
              <a:rPr lang="en-US" sz="1200" i="1" baseline="-25000" dirty="0">
                <a:latin typeface="Corbel" panose="020B0503020204020204" pitchFamily="34" charset="0"/>
                <a:ea typeface="Calibri" panose="020F0502020204030204" pitchFamily="34" charset="0"/>
                <a:cs typeface="Times New Roman" panose="02020603050405020304" pitchFamily="18" charset="0"/>
              </a:rPr>
              <a:t> </a:t>
            </a:r>
            <a:r>
              <a:rPr lang="en-US" sz="1200" i="1" dirty="0">
                <a:latin typeface="Corbel" panose="020B0503020204020204" pitchFamily="34" charset="0"/>
                <a:ea typeface="Calibri" panose="020F0502020204030204" pitchFamily="34" charset="0"/>
                <a:cs typeface="Times New Roman" panose="02020603050405020304" pitchFamily="18" charset="0"/>
              </a:rPr>
              <a:t>experimentally if you know the fiber areal weight (FAW) and measure the cured-ply thickness (CPT)</a:t>
            </a:r>
          </a:p>
        </p:txBody>
      </p:sp>
      <mc:AlternateContent xmlns:mc="http://schemas.openxmlformats.org/markup-compatibility/2006" xmlns:a14="http://schemas.microsoft.com/office/drawing/2010/main">
        <mc:Choice Requires="a14">
          <p:sp>
            <p:nvSpPr>
              <p:cNvPr id="32" name="Rectangle 31"/>
              <p:cNvSpPr/>
              <p:nvPr/>
            </p:nvSpPr>
            <p:spPr>
              <a:xfrm>
                <a:off x="6095329" y="3073650"/>
                <a:ext cx="2589042" cy="400110"/>
              </a:xfrm>
              <a:prstGeom prst="rect">
                <a:avLst/>
              </a:prstGeom>
            </p:spPr>
            <p:txBody>
              <a:bodyPr wrap="none">
                <a:spAutoFit/>
              </a:bodyPr>
              <a:lstStyle/>
              <a:p>
                <a:r>
                  <a:rPr lang="en-GB" sz="1600" b="1" i="1" dirty="0" smtClean="0">
                    <a:latin typeface="Corbel" panose="020B0503020204020204" pitchFamily="34" charset="0"/>
                    <a:ea typeface="Calibri" panose="020F0502020204030204" pitchFamily="34" charset="0"/>
                    <a:cs typeface="Times New Roman" panose="02020603050405020304" pitchFamily="18" charset="0"/>
                  </a:rPr>
                  <a:t>How calculate </a:t>
                </a:r>
                <a14:m>
                  <m:oMath xmlns:m="http://schemas.openxmlformats.org/officeDocument/2006/math">
                    <m:sSub>
                      <m:sSubPr>
                        <m:ctrlPr>
                          <a:rPr lang="en-GB" b="1" i="1" smtClean="0">
                            <a:solidFill>
                              <a:schemeClr val="accent1">
                                <a:lumMod val="75000"/>
                              </a:schemeClr>
                            </a:solidFill>
                            <a:latin typeface="Cambria Math" panose="02040503050406030204" pitchFamily="18" charset="0"/>
                          </a:rPr>
                        </m:ctrlPr>
                      </m:sSubPr>
                      <m:e>
                        <m:r>
                          <a:rPr lang="en-GB" b="1" i="1">
                            <a:solidFill>
                              <a:schemeClr val="accent1">
                                <a:lumMod val="75000"/>
                              </a:schemeClr>
                            </a:solidFill>
                            <a:latin typeface="Cambria Math" panose="02040503050406030204" pitchFamily="18" charset="0"/>
                          </a:rPr>
                          <m:t>𝑽</m:t>
                        </m:r>
                      </m:e>
                      <m:sub>
                        <m:r>
                          <a:rPr lang="en-GB" b="1" i="1">
                            <a:solidFill>
                              <a:schemeClr val="accent1">
                                <a:lumMod val="75000"/>
                              </a:schemeClr>
                            </a:solidFill>
                            <a:latin typeface="Cambria Math" panose="02040503050406030204" pitchFamily="18" charset="0"/>
                          </a:rPr>
                          <m:t>𝒇</m:t>
                        </m:r>
                      </m:sub>
                    </m:sSub>
                  </m:oMath>
                </a14:m>
                <a:r>
                  <a:rPr lang="en-GB" sz="2000" b="1" i="1" dirty="0" smtClean="0">
                    <a:solidFill>
                      <a:srgbClr val="FF0000"/>
                    </a:solidFill>
                  </a:rPr>
                  <a:t> </a:t>
                </a:r>
                <a:r>
                  <a:rPr lang="en-GB" sz="1600" b="1" i="1" dirty="0">
                    <a:latin typeface="Corbel" panose="020B0503020204020204" pitchFamily="34" charset="0"/>
                    <a:ea typeface="Calibri" panose="020F0502020204030204" pitchFamily="34" charset="0"/>
                    <a:cs typeface="Times New Roman" panose="02020603050405020304" pitchFamily="18" charset="0"/>
                  </a:rPr>
                  <a:t>and </a:t>
                </a:r>
                <a14:m>
                  <m:oMath xmlns:m="http://schemas.openxmlformats.org/officeDocument/2006/math">
                    <m:sSub>
                      <m:sSubPr>
                        <m:ctrlPr>
                          <a:rPr lang="en-GB" b="1" i="1" smtClean="0">
                            <a:solidFill>
                              <a:schemeClr val="accent1">
                                <a:lumMod val="75000"/>
                              </a:schemeClr>
                            </a:solidFill>
                            <a:latin typeface="Cambria Math" panose="02040503050406030204" pitchFamily="18" charset="0"/>
                            <a:ea typeface="Calibri" panose="020F0502020204030204" pitchFamily="34" charset="0"/>
                            <a:cs typeface="Times New Roman" panose="02020603050405020304" pitchFamily="18" charset="0"/>
                          </a:rPr>
                        </m:ctrlPr>
                      </m:sSubPr>
                      <m:e>
                        <m:r>
                          <a:rPr lang="en-GB" b="1" i="1">
                            <a:solidFill>
                              <a:schemeClr val="accent1">
                                <a:lumMod val="75000"/>
                              </a:schemeClr>
                            </a:solidFill>
                            <a:latin typeface="Cambria Math" panose="02040503050406030204" pitchFamily="18" charset="0"/>
                            <a:ea typeface="Calibri" panose="020F0502020204030204" pitchFamily="34" charset="0"/>
                            <a:cs typeface="Times New Roman" panose="02020603050405020304" pitchFamily="18" charset="0"/>
                          </a:rPr>
                          <m:t>𝑽</m:t>
                        </m:r>
                      </m:e>
                      <m:sub>
                        <m:r>
                          <a:rPr lang="en-US" b="1" i="1">
                            <a:solidFill>
                              <a:schemeClr val="accent1">
                                <a:lumMod val="75000"/>
                              </a:schemeClr>
                            </a:solidFill>
                            <a:latin typeface="Cambria Math" panose="02040503050406030204" pitchFamily="18" charset="0"/>
                            <a:ea typeface="Calibri" panose="020F0502020204030204" pitchFamily="34" charset="0"/>
                            <a:cs typeface="Times New Roman" panose="02020603050405020304" pitchFamily="18" charset="0"/>
                          </a:rPr>
                          <m:t>𝒎</m:t>
                        </m:r>
                      </m:sub>
                    </m:sSub>
                  </m:oMath>
                </a14:m>
                <a:r>
                  <a:rPr lang="en-GB" sz="1600" b="1" i="1" dirty="0">
                    <a:latin typeface="Corbel" panose="020B0503020204020204" pitchFamily="34" charset="0"/>
                    <a:ea typeface="Calibri" panose="020F0502020204030204" pitchFamily="34" charset="0"/>
                    <a:cs typeface="Times New Roman" panose="02020603050405020304" pitchFamily="18" charset="0"/>
                  </a:rPr>
                  <a:t>?</a:t>
                </a:r>
                <a:r>
                  <a:rPr lang="en-GB" sz="2000" b="1" i="1" dirty="0" smtClean="0">
                    <a:solidFill>
                      <a:srgbClr val="FF0000"/>
                    </a:solidFill>
                  </a:rPr>
                  <a:t> </a:t>
                </a:r>
              </a:p>
            </p:txBody>
          </p:sp>
        </mc:Choice>
        <mc:Fallback xmlns="">
          <p:sp>
            <p:nvSpPr>
              <p:cNvPr id="32" name="Rectangle 31"/>
              <p:cNvSpPr>
                <a:spLocks noRot="1" noChangeAspect="1" noMove="1" noResize="1" noEditPoints="1" noAdjustHandles="1" noChangeArrowheads="1" noChangeShapeType="1" noTextEdit="1"/>
              </p:cNvSpPr>
              <p:nvPr/>
            </p:nvSpPr>
            <p:spPr>
              <a:xfrm>
                <a:off x="6095329" y="3073650"/>
                <a:ext cx="2589042" cy="400110"/>
              </a:xfrm>
              <a:prstGeom prst="rect">
                <a:avLst/>
              </a:prstGeom>
              <a:blipFill>
                <a:blip r:embed="rId17"/>
                <a:stretch>
                  <a:fillRect l="-1412" b="-121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9266990" y="3610471"/>
                <a:ext cx="1740926" cy="448969"/>
              </a:xfrm>
              <a:prstGeom prst="rect">
                <a:avLst/>
              </a:prstGeom>
            </p:spPr>
            <p:txBody>
              <a:bodyPr wrap="none">
                <a:spAutoFit/>
              </a:bodyPr>
              <a:lstStyle/>
              <a:p>
                <a14:m>
                  <m:oMath xmlns:m="http://schemas.openxmlformats.org/officeDocument/2006/math">
                    <m:r>
                      <a:rPr lang="en-US" sz="1400" b="0" i="1" smtClean="0">
                        <a:solidFill>
                          <a:schemeClr val="accent1">
                            <a:lumMod val="75000"/>
                          </a:schemeClr>
                        </a:solidFill>
                        <a:latin typeface="Cambria Math" panose="02040503050406030204" pitchFamily="18" charset="0"/>
                      </a:rPr>
                      <m:t>𝐶𝑃</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𝑇</m:t>
                        </m:r>
                      </m:e>
                      <m:sub>
                        <m:r>
                          <a:rPr lang="en-US" sz="1400" b="0" i="1" smtClean="0">
                            <a:solidFill>
                              <a:schemeClr val="accent1">
                                <a:lumMod val="75000"/>
                              </a:schemeClr>
                            </a:solidFill>
                            <a:latin typeface="Cambria Math" panose="02040503050406030204" pitchFamily="18" charset="0"/>
                          </a:rPr>
                          <m:t>𝑒𝑠𝑡𝑖𝑚𝑎𝑡𝑒</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𝐹𝐴𝑊</m:t>
                        </m:r>
                      </m:num>
                      <m:den>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𝜌</m:t>
                            </m:r>
                          </m:e>
                          <m:sub>
                            <m:r>
                              <a:rPr lang="en-US" sz="1400" b="0" i="1" smtClean="0">
                                <a:latin typeface="Cambria Math" panose="02040503050406030204" pitchFamily="18" charset="0"/>
                                <a:ea typeface="Cambria Math" panose="02040503050406030204" pitchFamily="18" charset="0"/>
                              </a:rPr>
                              <m:t>𝑓</m:t>
                            </m:r>
                          </m:sub>
                        </m:sSub>
                        <m:r>
                          <a:rPr lang="en-US" sz="1400" b="0" i="1" smtClean="0">
                            <a:latin typeface="Cambria Math" panose="02040503050406030204" pitchFamily="18" charset="0"/>
                            <a:ea typeface="Cambria Math" panose="02040503050406030204" pitchFamily="18" charset="0"/>
                          </a:rPr>
                          <m:t> </m:t>
                        </m:r>
                        <m:sSub>
                          <m:sSubPr>
                            <m:ctrlPr>
                              <a:rPr lang="en-US" sz="1400" b="0" i="1" smtClean="0">
                                <a:solidFill>
                                  <a:schemeClr val="tx1"/>
                                </a:solidFill>
                                <a:latin typeface="Cambria Math" panose="02040503050406030204" pitchFamily="18" charset="0"/>
                                <a:ea typeface="Cambria Math" panose="02040503050406030204" pitchFamily="18" charset="0"/>
                              </a:rPr>
                            </m:ctrlPr>
                          </m:sSubPr>
                          <m:e>
                            <m:r>
                              <a:rPr lang="en-US" sz="1400" b="0" i="1" smtClean="0">
                                <a:solidFill>
                                  <a:schemeClr val="tx1"/>
                                </a:solidFill>
                                <a:latin typeface="Cambria Math" panose="02040503050406030204" pitchFamily="18" charset="0"/>
                                <a:ea typeface="Cambria Math" panose="02040503050406030204" pitchFamily="18" charset="0"/>
                              </a:rPr>
                              <m:t>𝑉</m:t>
                            </m:r>
                          </m:e>
                          <m:sub>
                            <m:r>
                              <a:rPr lang="en-US" sz="1400" b="0" i="1" smtClean="0">
                                <a:solidFill>
                                  <a:schemeClr val="tx1"/>
                                </a:solidFill>
                                <a:latin typeface="Cambria Math" panose="02040503050406030204" pitchFamily="18" charset="0"/>
                                <a:ea typeface="Cambria Math" panose="02040503050406030204" pitchFamily="18" charset="0"/>
                              </a:rPr>
                              <m:t>𝑓</m:t>
                            </m:r>
                          </m:sub>
                        </m:sSub>
                      </m:den>
                    </m:f>
                  </m:oMath>
                </a14:m>
                <a:r>
                  <a:rPr lang="en-GB" sz="1400" dirty="0" smtClean="0"/>
                  <a:t>;</a:t>
                </a:r>
                <a:endParaRPr lang="en-GB" sz="1400" dirty="0"/>
              </a:p>
            </p:txBody>
          </p:sp>
        </mc:Choice>
        <mc:Fallback xmlns="">
          <p:sp>
            <p:nvSpPr>
              <p:cNvPr id="33" name="Rectangle 32"/>
              <p:cNvSpPr>
                <a:spLocks noRot="1" noChangeAspect="1" noMove="1" noResize="1" noEditPoints="1" noAdjustHandles="1" noChangeArrowheads="1" noChangeShapeType="1" noTextEdit="1"/>
              </p:cNvSpPr>
              <p:nvPr/>
            </p:nvSpPr>
            <p:spPr>
              <a:xfrm>
                <a:off x="9266990" y="3610471"/>
                <a:ext cx="1740926" cy="448969"/>
              </a:xfrm>
              <a:prstGeom prst="rect">
                <a:avLst/>
              </a:prstGeom>
              <a:blipFill>
                <a:blip r:embed="rId1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6401111" y="3387074"/>
                <a:ext cx="2133212" cy="7072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𝑉</m:t>
                          </m:r>
                        </m:e>
                        <m:sub>
                          <m:r>
                            <a:rPr lang="en-US" sz="1400" b="0" i="1" smtClean="0">
                              <a:solidFill>
                                <a:schemeClr val="accent1">
                                  <a:lumMod val="75000"/>
                                </a:schemeClr>
                              </a:solidFill>
                              <a:latin typeface="Cambria Math" panose="02040503050406030204" pitchFamily="18" charset="0"/>
                            </a:rPr>
                            <m:t>𝑓</m:t>
                          </m:r>
                        </m:sub>
                      </m:sSub>
                      <m:r>
                        <a:rPr lang="en-GB" sz="1400" i="0">
                          <a:latin typeface="Cambria Math" panose="02040503050406030204" pitchFamily="18" charset="0"/>
                        </a:rPr>
                        <m:t> =</m:t>
                      </m:r>
                      <m:r>
                        <a:rPr lang="en-US" sz="1400" b="0" i="0" smtClean="0">
                          <a:latin typeface="Cambria Math" panose="02040503050406030204" pitchFamily="18" charset="0"/>
                        </a:rPr>
                        <m:t>1</m:t>
                      </m:r>
                      <m:f>
                        <m:fPr>
                          <m:ctrlPr>
                            <a:rPr lang="en-GB" sz="1400" i="1">
                              <a:latin typeface="Cambria Math" panose="02040503050406030204" pitchFamily="18" charset="0"/>
                            </a:rPr>
                          </m:ctrlPr>
                        </m:fPr>
                        <m:num>
                          <m:r>
                            <a:rPr lang="en-US" sz="1400" b="0" i="1" smtClean="0">
                              <a:latin typeface="Cambria Math" panose="02040503050406030204" pitchFamily="18" charset="0"/>
                            </a:rPr>
                            <m:t>1−</m:t>
                          </m:r>
                          <m:sSub>
                            <m:sSubPr>
                              <m:ctrlPr>
                                <a:rPr lang="en-GB" sz="1400" i="1" smtClean="0">
                                  <a:solidFill>
                                    <a:schemeClr val="accent1">
                                      <a:lumMod val="75000"/>
                                    </a:schemeClr>
                                  </a:solidFill>
                                  <a:latin typeface="Cambria Math" panose="02040503050406030204" pitchFamily="18" charset="0"/>
                                </a:rPr>
                              </m:ctrlPr>
                            </m:sSubPr>
                            <m:e>
                              <m:r>
                                <a:rPr lang="en-GB" sz="1400" i="1">
                                  <a:solidFill>
                                    <a:schemeClr val="accent1">
                                      <a:lumMod val="75000"/>
                                    </a:schemeClr>
                                  </a:solidFill>
                                  <a:latin typeface="Cambria Math" panose="02040503050406030204" pitchFamily="18" charset="0"/>
                                </a:rPr>
                                <m:t>𝑉</m:t>
                              </m:r>
                            </m:e>
                            <m:sub>
                              <m:r>
                                <a:rPr lang="en-US" sz="1400" b="0" i="1" smtClean="0">
                                  <a:solidFill>
                                    <a:schemeClr val="accent1">
                                      <a:lumMod val="75000"/>
                                    </a:schemeClr>
                                  </a:solidFill>
                                  <a:latin typeface="Cambria Math" panose="02040503050406030204" pitchFamily="18" charset="0"/>
                                </a:rPr>
                                <m:t>𝑣</m:t>
                              </m:r>
                            </m:sub>
                          </m:sSub>
                        </m:num>
                        <m:den>
                          <m:r>
                            <a:rPr lang="en-US" sz="1400" b="0" i="1" smtClean="0">
                              <a:latin typeface="Cambria Math" panose="02040503050406030204" pitchFamily="18" charset="0"/>
                            </a:rPr>
                            <m:t>1+</m:t>
                          </m:r>
                          <m:f>
                            <m:fPr>
                              <m:ctrlPr>
                                <a:rPr lang="en-US" sz="1400" b="0" i="1" smtClean="0">
                                  <a:latin typeface="Cambria Math" panose="02040503050406030204" pitchFamily="18" charset="0"/>
                                </a:rPr>
                              </m:ctrlPr>
                            </m:fPr>
                            <m:num>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𝜌</m:t>
                                  </m:r>
                                </m:e>
                                <m:sub>
                                  <m:r>
                                    <a:rPr lang="en-US" sz="1400" b="0" i="1" smtClean="0">
                                      <a:latin typeface="Cambria Math" panose="02040503050406030204" pitchFamily="18" charset="0"/>
                                    </a:rPr>
                                    <m:t>𝑓</m:t>
                                  </m:r>
                                </m:sub>
                              </m:sSub>
                            </m:num>
                            <m:den>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𝜌</m:t>
                                  </m:r>
                                </m:e>
                                <m:sub>
                                  <m:r>
                                    <a:rPr lang="en-US" sz="1400" b="0" i="1" smtClean="0">
                                      <a:latin typeface="Cambria Math" panose="02040503050406030204" pitchFamily="18" charset="0"/>
                                    </a:rPr>
                                    <m:t>𝑚</m:t>
                                  </m:r>
                                </m:sub>
                              </m:sSub>
                            </m:den>
                          </m:f>
                          <m:r>
                            <a:rPr lang="en-US" sz="1400" b="0" i="1"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 </m:t>
                          </m:r>
                          <m:f>
                            <m:fPr>
                              <m:ctrlPr>
                                <a:rPr lang="en-US" sz="1400" b="0" i="1" smtClean="0">
                                  <a:latin typeface="Cambria Math" panose="02040503050406030204" pitchFamily="18" charset="0"/>
                                </a:rPr>
                              </m:ctrlPr>
                            </m:fPr>
                            <m:num>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𝑀</m:t>
                                  </m:r>
                                </m:e>
                                <m:sub>
                                  <m:r>
                                    <a:rPr lang="en-US" sz="1400" b="0" i="1" smtClean="0">
                                      <a:latin typeface="Cambria Math" panose="02040503050406030204" pitchFamily="18" charset="0"/>
                                    </a:rPr>
                                    <m:t>𝑚</m:t>
                                  </m:r>
                                </m:sub>
                              </m:sSub>
                            </m:num>
                            <m:den>
                              <m:r>
                                <a:rPr lang="en-US" sz="1400" b="0" i="1" smtClean="0">
                                  <a:latin typeface="Cambria Math" panose="02040503050406030204" pitchFamily="18" charset="0"/>
                                </a:rPr>
                                <m:t>1−</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𝑀</m:t>
                                  </m:r>
                                </m:e>
                                <m:sub>
                                  <m:r>
                                    <a:rPr lang="en-US" sz="1400" b="0" i="1" smtClean="0">
                                      <a:latin typeface="Cambria Math" panose="02040503050406030204" pitchFamily="18" charset="0"/>
                                    </a:rPr>
                                    <m:t>𝑚</m:t>
                                  </m:r>
                                </m:sub>
                              </m:sSub>
                            </m:den>
                          </m:f>
                        </m:den>
                      </m:f>
                    </m:oMath>
                  </m:oMathPara>
                </a14:m>
                <a:endParaRPr lang="en-GB" sz="1400" dirty="0"/>
              </a:p>
            </p:txBody>
          </p:sp>
        </mc:Choice>
        <mc:Fallback xmlns="">
          <p:sp>
            <p:nvSpPr>
              <p:cNvPr id="35" name="Rectangle 34"/>
              <p:cNvSpPr>
                <a:spLocks noRot="1" noChangeAspect="1" noMove="1" noResize="1" noEditPoints="1" noAdjustHandles="1" noChangeArrowheads="1" noChangeShapeType="1" noTextEdit="1"/>
              </p:cNvSpPr>
              <p:nvPr/>
            </p:nvSpPr>
            <p:spPr>
              <a:xfrm>
                <a:off x="6401111" y="3387074"/>
                <a:ext cx="2133212" cy="707245"/>
              </a:xfrm>
              <a:prstGeom prst="rect">
                <a:avLst/>
              </a:prstGeom>
              <a:blipFill>
                <a:blip r:embed="rId19"/>
                <a:stretch>
                  <a:fillRect b="-25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6392315" y="4094319"/>
                <a:ext cx="1301062" cy="338554"/>
              </a:xfrm>
              <a:prstGeom prst="rect">
                <a:avLst/>
              </a:prstGeom>
            </p:spPr>
            <p:txBody>
              <a:bodyPr wrap="none">
                <a:spAutoFit/>
              </a:bodyPr>
              <a:lstStyle/>
              <a:p>
                <a:r>
                  <a:rPr lang="en-GB" sz="1400" i="1" dirty="0"/>
                  <a:t>we need </a:t>
                </a:r>
                <a14:m>
                  <m:oMath xmlns:m="http://schemas.openxmlformats.org/officeDocument/2006/math">
                    <m:sSub>
                      <m:sSubPr>
                        <m:ctrlPr>
                          <a:rPr lang="en-US" sz="1600" i="1" dirty="0" smtClean="0">
                            <a:solidFill>
                              <a:schemeClr val="accent1">
                                <a:lumMod val="75000"/>
                              </a:schemeClr>
                            </a:solidFill>
                            <a:latin typeface="Cambria Math" panose="02040503050406030204" pitchFamily="18" charset="0"/>
                          </a:rPr>
                        </m:ctrlPr>
                      </m:sSubPr>
                      <m:e>
                        <m:r>
                          <a:rPr lang="en-GB" sz="1600" i="1" dirty="0">
                            <a:solidFill>
                              <a:schemeClr val="accent1">
                                <a:lumMod val="75000"/>
                              </a:schemeClr>
                            </a:solidFill>
                            <a:latin typeface="Cambria Math" panose="02040503050406030204" pitchFamily="18" charset="0"/>
                          </a:rPr>
                          <m:t>𝑀</m:t>
                        </m:r>
                      </m:e>
                      <m:sub>
                        <m:r>
                          <a:rPr lang="en-US" sz="1600" i="1" dirty="0">
                            <a:solidFill>
                              <a:schemeClr val="accent1">
                                <a:lumMod val="75000"/>
                              </a:schemeClr>
                            </a:solidFill>
                            <a:latin typeface="Cambria Math" panose="02040503050406030204" pitchFamily="18" charset="0"/>
                          </a:rPr>
                          <m:t>𝑚</m:t>
                        </m:r>
                      </m:sub>
                    </m:sSub>
                  </m:oMath>
                </a14:m>
                <a:r>
                  <a:rPr lang="en-GB" sz="1600" i="1" dirty="0" smtClean="0"/>
                  <a:t>...</a:t>
                </a:r>
                <a:endParaRPr lang="en-GB" i="1" dirty="0"/>
              </a:p>
            </p:txBody>
          </p:sp>
        </mc:Choice>
        <mc:Fallback xmlns="">
          <p:sp>
            <p:nvSpPr>
              <p:cNvPr id="16" name="Rectangle 15"/>
              <p:cNvSpPr>
                <a:spLocks noRot="1" noChangeAspect="1" noMove="1" noResize="1" noEditPoints="1" noAdjustHandles="1" noChangeArrowheads="1" noChangeShapeType="1" noTextEdit="1"/>
              </p:cNvSpPr>
              <p:nvPr/>
            </p:nvSpPr>
            <p:spPr>
              <a:xfrm>
                <a:off x="6392315" y="4094319"/>
                <a:ext cx="1301062" cy="338554"/>
              </a:xfrm>
              <a:prstGeom prst="rect">
                <a:avLst/>
              </a:prstGeom>
              <a:blipFill>
                <a:blip r:embed="rId20"/>
                <a:stretch>
                  <a:fillRect l="-1408" t="-5455" r="-939" b="-236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Rectangle 36"/>
              <p:cNvSpPr/>
              <p:nvPr/>
            </p:nvSpPr>
            <p:spPr>
              <a:xfrm>
                <a:off x="6401111" y="4432873"/>
                <a:ext cx="2324675" cy="325025"/>
              </a:xfrm>
              <a:prstGeom prst="rect">
                <a:avLst/>
              </a:prstGeom>
            </p:spPr>
            <p:txBody>
              <a:bodyPr wrap="none">
                <a:spAutoFit/>
              </a:bodyPr>
              <a:lstStyle/>
              <a:p>
                <a14:m>
                  <m:oMath xmlns:m="http://schemas.openxmlformats.org/officeDocument/2006/math">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𝑀</m:t>
                        </m:r>
                      </m:e>
                      <m:sub>
                        <m:r>
                          <a:rPr lang="en-US" sz="1400" b="0" i="1" smtClean="0">
                            <a:solidFill>
                              <a:schemeClr val="accent1">
                                <a:lumMod val="75000"/>
                              </a:schemeClr>
                            </a:solidFill>
                            <a:latin typeface="Cambria Math" panose="02040503050406030204" pitchFamily="18" charset="0"/>
                          </a:rPr>
                          <m:t>𝑚</m:t>
                        </m:r>
                      </m:sub>
                    </m:sSub>
                    <m:r>
                      <a:rPr lang="en-GB" sz="1400" i="0">
                        <a:latin typeface="Cambria Math" panose="02040503050406030204" pitchFamily="18" charset="0"/>
                      </a:rPr>
                      <m:t> =</m:t>
                    </m:r>
                    <m:r>
                      <a:rPr lang="en-US" sz="1400" b="0" i="0" smtClean="0">
                        <a:latin typeface="Cambria Math" panose="02040503050406030204" pitchFamily="18" charset="0"/>
                      </a:rPr>
                      <m:t>1−</m:t>
                    </m:r>
                    <m:r>
                      <m:rPr>
                        <m:sty m:val="p"/>
                      </m:rPr>
                      <a:rPr lang="en-US" sz="1400" b="0" i="0" smtClean="0">
                        <a:solidFill>
                          <a:schemeClr val="accent1">
                            <a:lumMod val="75000"/>
                          </a:schemeClr>
                        </a:solidFill>
                        <a:latin typeface="Cambria Math" panose="02040503050406030204" pitchFamily="18" charset="0"/>
                      </a:rPr>
                      <m:t>FAW</m:t>
                    </m:r>
                    <m:r>
                      <a:rPr lang="en-US" sz="1400" b="0" i="0"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𝐴</m:t>
                    </m:r>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𝑓𝑖𝑛𝑎𝑙</m:t>
                        </m:r>
                      </m:sub>
                    </m:sSub>
                  </m:oMath>
                </a14:m>
                <a:r>
                  <a:rPr lang="en-GB" sz="1400" dirty="0" smtClean="0"/>
                  <a:t> </a:t>
                </a:r>
                <a:endParaRPr lang="en-GB" sz="1400" dirty="0"/>
              </a:p>
            </p:txBody>
          </p:sp>
        </mc:Choice>
        <mc:Fallback xmlns="">
          <p:sp>
            <p:nvSpPr>
              <p:cNvPr id="37" name="Rectangle 36"/>
              <p:cNvSpPr>
                <a:spLocks noRot="1" noChangeAspect="1" noMove="1" noResize="1" noEditPoints="1" noAdjustHandles="1" noChangeArrowheads="1" noChangeShapeType="1" noTextEdit="1"/>
              </p:cNvSpPr>
              <p:nvPr/>
            </p:nvSpPr>
            <p:spPr>
              <a:xfrm>
                <a:off x="6401111" y="4432873"/>
                <a:ext cx="2324675" cy="325025"/>
              </a:xfrm>
              <a:prstGeom prst="rect">
                <a:avLst/>
              </a:prstGeom>
              <a:blipFill>
                <a:blip r:embed="rId21"/>
                <a:stretch>
                  <a:fillRect b="-37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Rectangle 37"/>
              <p:cNvSpPr/>
              <p:nvPr/>
            </p:nvSpPr>
            <p:spPr>
              <a:xfrm>
                <a:off x="6218384" y="4767727"/>
                <a:ext cx="2251963" cy="453394"/>
              </a:xfrm>
              <a:prstGeom prst="rect">
                <a:avLst/>
              </a:prstGeom>
            </p:spPr>
            <p:txBody>
              <a:bodyPr wrap="none">
                <a:spAutoFit/>
              </a:bodyPr>
              <a:lstStyle/>
              <a:p>
                <a:r>
                  <a:rPr lang="en-US" sz="1400" dirty="0"/>
                  <a:t>o</a:t>
                </a:r>
                <a:r>
                  <a:rPr lang="en-US" sz="1400" b="0" dirty="0" smtClean="0"/>
                  <a:t>r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𝑀</m:t>
                        </m:r>
                      </m:e>
                      <m:sub>
                        <m:r>
                          <a:rPr lang="en-US" sz="1400" b="0" i="1" smtClean="0">
                            <a:latin typeface="Cambria Math" panose="02040503050406030204" pitchFamily="18" charset="0"/>
                          </a:rPr>
                          <m:t>𝑚</m:t>
                        </m:r>
                      </m:sub>
                    </m:sSub>
                    <m:r>
                      <a:rPr lang="en-GB" sz="1400" i="0">
                        <a:latin typeface="Cambria Math" panose="02040503050406030204" pitchFamily="18" charset="0"/>
                      </a:rPr>
                      <m:t> =</m:t>
                    </m:r>
                    <m:r>
                      <a:rPr lang="en-US" sz="1400" b="0" i="0" smtClean="0">
                        <a:latin typeface="Cambria Math" panose="02040503050406030204" pitchFamily="18" charset="0"/>
                      </a:rPr>
                      <m:t>1−</m:t>
                    </m:r>
                    <m:f>
                      <m:fPr>
                        <m:ctrlPr>
                          <a:rPr lang="en-US" sz="1400" b="0" i="1" smtClean="0">
                            <a:latin typeface="Cambria Math" panose="02040503050406030204" pitchFamily="18" charset="0"/>
                          </a:rPr>
                        </m:ctrlPr>
                      </m:fPr>
                      <m:num>
                        <m:r>
                          <m:rPr>
                            <m:sty m:val="p"/>
                          </m:rPr>
                          <a:rPr lang="en-US" sz="1400" b="0" i="0" smtClean="0">
                            <a:latin typeface="Cambria Math" panose="02040503050406030204" pitchFamily="18" charset="0"/>
                          </a:rPr>
                          <m:t>FAW</m:t>
                        </m:r>
                      </m:num>
                      <m:den>
                        <m:r>
                          <m:rPr>
                            <m:sty m:val="p"/>
                          </m:rPr>
                          <a:rPr lang="en-US" sz="1400" b="0" i="0" smtClean="0">
                            <a:solidFill>
                              <a:schemeClr val="accent1">
                                <a:lumMod val="75000"/>
                              </a:schemeClr>
                            </a:solidFill>
                            <a:latin typeface="Cambria Math" panose="02040503050406030204" pitchFamily="18" charset="0"/>
                          </a:rPr>
                          <m:t>PAW</m:t>
                        </m:r>
                      </m:den>
                    </m:f>
                    <m:r>
                      <a:rPr lang="en-US" sz="1400" b="0" i="0"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m:t>
                    </m:r>
                    <m:f>
                      <m:fPr>
                        <m:ctrlPr>
                          <a:rPr lang="en-US" sz="1400" b="0" i="1" smtClean="0">
                            <a:latin typeface="Cambria Math" panose="02040503050406030204" pitchFamily="18" charset="0"/>
                            <a:ea typeface="Cambria Math" panose="02040503050406030204" pitchFamily="18" charset="0"/>
                          </a:rPr>
                        </m:ctrlPr>
                      </m:fPr>
                      <m:num>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𝑖𝑛𝑖𝑡𝑖𝑎𝑙</m:t>
                            </m:r>
                          </m:sub>
                        </m:sSub>
                      </m:num>
                      <m:den>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𝑚</m:t>
                            </m:r>
                          </m:e>
                          <m:sub>
                            <m:r>
                              <a:rPr lang="en-US" sz="1400" b="0" i="1" smtClean="0">
                                <a:latin typeface="Cambria Math" panose="02040503050406030204" pitchFamily="18" charset="0"/>
                                <a:ea typeface="Cambria Math" panose="02040503050406030204" pitchFamily="18" charset="0"/>
                              </a:rPr>
                              <m:t>𝑓𝑖𝑛𝑎𝑙</m:t>
                            </m:r>
                          </m:sub>
                        </m:sSub>
                      </m:den>
                    </m:f>
                  </m:oMath>
                </a14:m>
                <a:r>
                  <a:rPr lang="en-GB" sz="1400" dirty="0" smtClean="0"/>
                  <a:t> </a:t>
                </a:r>
                <a:endParaRPr lang="en-GB" sz="1400" dirty="0"/>
              </a:p>
            </p:txBody>
          </p:sp>
        </mc:Choice>
        <mc:Fallback xmlns="">
          <p:sp>
            <p:nvSpPr>
              <p:cNvPr id="38" name="Rectangle 37"/>
              <p:cNvSpPr>
                <a:spLocks noRot="1" noChangeAspect="1" noMove="1" noResize="1" noEditPoints="1" noAdjustHandles="1" noChangeArrowheads="1" noChangeShapeType="1" noTextEdit="1"/>
              </p:cNvSpPr>
              <p:nvPr/>
            </p:nvSpPr>
            <p:spPr>
              <a:xfrm>
                <a:off x="6218384" y="4767727"/>
                <a:ext cx="2251963" cy="453394"/>
              </a:xfrm>
              <a:prstGeom prst="rect">
                <a:avLst/>
              </a:prstGeom>
              <a:blipFill>
                <a:blip r:embed="rId22"/>
                <a:stretch>
                  <a:fillRect l="-813" b="-2703"/>
                </a:stretch>
              </a:blipFill>
            </p:spPr>
            <p:txBody>
              <a:bodyPr/>
              <a:lstStyle/>
              <a:p>
                <a:r>
                  <a:rPr lang="en-GB">
                    <a:noFill/>
                  </a:rPr>
                  <a:t> </a:t>
                </a:r>
              </a:p>
            </p:txBody>
          </p:sp>
        </mc:Fallback>
      </mc:AlternateContent>
      <p:sp>
        <p:nvSpPr>
          <p:cNvPr id="19" name="Rectangle 18"/>
          <p:cNvSpPr/>
          <p:nvPr/>
        </p:nvSpPr>
        <p:spPr>
          <a:xfrm>
            <a:off x="6216756" y="5431753"/>
            <a:ext cx="5735684" cy="646331"/>
          </a:xfrm>
          <a:prstGeom prst="rect">
            <a:avLst/>
          </a:prstGeom>
        </p:spPr>
        <p:txBody>
          <a:bodyPr wrap="square">
            <a:spAutoFit/>
          </a:bodyPr>
          <a:lstStyle/>
          <a:p>
            <a:pPr algn="just"/>
            <a:r>
              <a:rPr lang="en-US" altLang="en-US" sz="1200" i="1" dirty="0">
                <a:latin typeface="Corbel" panose="020B0503020204020204" pitchFamily="34" charset="0"/>
                <a:ea typeface="Calibri" panose="020F0502020204030204" pitchFamily="34" charset="0"/>
                <a:cs typeface="Times New Roman" panose="02020603050405020304" pitchFamily="18" charset="0"/>
              </a:rPr>
              <a:t>Removal of </a:t>
            </a:r>
            <a:r>
              <a:rPr lang="en-US" altLang="en-US" sz="1200" b="1" i="1" dirty="0">
                <a:latin typeface="Corbel" panose="020B0503020204020204" pitchFamily="34" charset="0"/>
                <a:ea typeface="Calibri" panose="020F0502020204030204" pitchFamily="34" charset="0"/>
                <a:cs typeface="Times New Roman" panose="02020603050405020304" pitchFamily="18" charset="0"/>
              </a:rPr>
              <a:t>resin ma</a:t>
            </a:r>
            <a:r>
              <a:rPr lang="en-US" altLang="en-US" sz="1200" i="1" dirty="0">
                <a:latin typeface="Corbel" panose="020B0503020204020204" pitchFamily="34" charset="0"/>
                <a:ea typeface="Calibri" panose="020F0502020204030204" pitchFamily="34" charset="0"/>
                <a:cs typeface="Times New Roman" panose="02020603050405020304" pitchFamily="18" charset="0"/>
              </a:rPr>
              <a:t>trix from composite sample by either </a:t>
            </a:r>
            <a:r>
              <a:rPr lang="en-US" altLang="en-US" sz="1200" b="1" i="1" dirty="0">
                <a:latin typeface="Corbel" panose="020B0503020204020204" pitchFamily="34" charset="0"/>
                <a:ea typeface="Calibri" panose="020F0502020204030204" pitchFamily="34" charset="0"/>
                <a:cs typeface="Times New Roman" panose="02020603050405020304" pitchFamily="18" charset="0"/>
              </a:rPr>
              <a:t>chemical digestion </a:t>
            </a:r>
            <a:r>
              <a:rPr lang="en-US" altLang="en-US" sz="1200" i="1" dirty="0">
                <a:latin typeface="Corbel" panose="020B0503020204020204" pitchFamily="34" charset="0"/>
                <a:ea typeface="Calibri" panose="020F0502020204030204" pitchFamily="34" charset="0"/>
                <a:cs typeface="Times New Roman" panose="02020603050405020304" pitchFamily="18" charset="0"/>
              </a:rPr>
              <a:t>with acids or other chemicals (carbon fiber composites), or </a:t>
            </a:r>
            <a:r>
              <a:rPr lang="en-US" altLang="en-US" sz="1200" b="1" i="1" dirty="0">
                <a:latin typeface="Corbel" panose="020B0503020204020204" pitchFamily="34" charset="0"/>
                <a:ea typeface="Calibri" panose="020F0502020204030204" pitchFamily="34" charset="0"/>
                <a:cs typeface="Times New Roman" panose="02020603050405020304" pitchFamily="18" charset="0"/>
              </a:rPr>
              <a:t>resin burn-off </a:t>
            </a:r>
            <a:r>
              <a:rPr lang="en-US" altLang="en-US" sz="1200" i="1" dirty="0">
                <a:latin typeface="Corbel" panose="020B0503020204020204" pitchFamily="34" charset="0"/>
                <a:ea typeface="Calibri" panose="020F0502020204030204" pitchFamily="34" charset="0"/>
                <a:cs typeface="Times New Roman" panose="02020603050405020304" pitchFamily="18" charset="0"/>
              </a:rPr>
              <a:t>in a furnace (glass fiber composites) according to </a:t>
            </a:r>
            <a:r>
              <a:rPr lang="en-US" altLang="en-US" sz="1200" b="1" i="1" dirty="0">
                <a:latin typeface="Corbel" panose="020B0503020204020204" pitchFamily="34" charset="0"/>
                <a:ea typeface="Calibri" panose="020F0502020204030204" pitchFamily="34" charset="0"/>
                <a:cs typeface="Times New Roman" panose="02020603050405020304" pitchFamily="18" charset="0"/>
              </a:rPr>
              <a:t>ASTM Standard D3171-09</a:t>
            </a:r>
          </a:p>
        </p:txBody>
      </p:sp>
      <mc:AlternateContent xmlns:mc="http://schemas.openxmlformats.org/markup-compatibility/2006" xmlns:a14="http://schemas.microsoft.com/office/drawing/2010/main">
        <mc:Choice Requires="a14">
          <p:sp>
            <p:nvSpPr>
              <p:cNvPr id="23" name="Rectangle 22"/>
              <p:cNvSpPr/>
              <p:nvPr/>
            </p:nvSpPr>
            <p:spPr>
              <a:xfrm>
                <a:off x="2576170" y="1246651"/>
                <a:ext cx="452303" cy="3915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chemeClr val="accent1">
                                  <a:lumMod val="75000"/>
                                </a:schemeClr>
                              </a:solidFill>
                              <a:latin typeface="Cambria Math" panose="02040503050406030204" pitchFamily="18" charset="0"/>
                            </a:rPr>
                          </m:ctrlPr>
                        </m:sSubPr>
                        <m:e>
                          <m:r>
                            <a:rPr lang="en-GB" i="1">
                              <a:solidFill>
                                <a:schemeClr val="accent1">
                                  <a:lumMod val="75000"/>
                                </a:schemeClr>
                              </a:solidFill>
                              <a:latin typeface="Cambria Math" panose="02040503050406030204" pitchFamily="18" charset="0"/>
                            </a:rPr>
                            <m:t>𝑉</m:t>
                          </m:r>
                        </m:e>
                        <m:sub>
                          <m:r>
                            <a:rPr lang="en-GB" i="1">
                              <a:solidFill>
                                <a:schemeClr val="accent1">
                                  <a:lumMod val="75000"/>
                                </a:schemeClr>
                              </a:solidFill>
                              <a:latin typeface="Cambria Math" panose="02040503050406030204" pitchFamily="18" charset="0"/>
                            </a:rPr>
                            <m:t>𝑓</m:t>
                          </m:r>
                        </m:sub>
                      </m:sSub>
                    </m:oMath>
                  </m:oMathPara>
                </a14:m>
                <a:endParaRPr lang="en-GB" dirty="0"/>
              </a:p>
            </p:txBody>
          </p:sp>
        </mc:Choice>
        <mc:Fallback xmlns="">
          <p:sp>
            <p:nvSpPr>
              <p:cNvPr id="23" name="Rectangle 22"/>
              <p:cNvSpPr>
                <a:spLocks noRot="1" noChangeAspect="1" noMove="1" noResize="1" noEditPoints="1" noAdjustHandles="1" noChangeArrowheads="1" noChangeShapeType="1" noTextEdit="1"/>
              </p:cNvSpPr>
              <p:nvPr/>
            </p:nvSpPr>
            <p:spPr>
              <a:xfrm>
                <a:off x="2576170" y="1246651"/>
                <a:ext cx="452303" cy="391582"/>
              </a:xfrm>
              <a:prstGeom prst="rect">
                <a:avLst/>
              </a:prstGeom>
              <a:blipFill>
                <a:blip r:embed="rId23"/>
                <a:stretch>
                  <a:fillRect b="-93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2078919" y="4790835"/>
                <a:ext cx="49725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solidFill>
                                <a:schemeClr val="accent1">
                                  <a:lumMod val="75000"/>
                                </a:schemeClr>
                              </a:solidFill>
                              <a:latin typeface="Cambria Math" panose="02040503050406030204" pitchFamily="18" charset="0"/>
                            </a:rPr>
                          </m:ctrlPr>
                        </m:sSubPr>
                        <m:e>
                          <m:r>
                            <a:rPr lang="en-GB" i="1">
                              <a:solidFill>
                                <a:schemeClr val="accent1">
                                  <a:lumMod val="75000"/>
                                </a:schemeClr>
                              </a:solidFill>
                              <a:latin typeface="Cambria Math" panose="02040503050406030204" pitchFamily="18" charset="0"/>
                            </a:rPr>
                            <m:t>𝑉</m:t>
                          </m:r>
                        </m:e>
                        <m:sub>
                          <m:r>
                            <a:rPr lang="en-GB" i="1">
                              <a:solidFill>
                                <a:schemeClr val="accent1">
                                  <a:lumMod val="75000"/>
                                </a:schemeClr>
                              </a:solidFill>
                              <a:latin typeface="Cambria Math" panose="02040503050406030204" pitchFamily="18" charset="0"/>
                            </a:rPr>
                            <m:t>𝑚</m:t>
                          </m:r>
                        </m:sub>
                      </m:sSub>
                    </m:oMath>
                  </m:oMathPara>
                </a14:m>
                <a:endParaRPr lang="en-GB" dirty="0"/>
              </a:p>
            </p:txBody>
          </p:sp>
        </mc:Choice>
        <mc:Fallback xmlns="">
          <p:sp>
            <p:nvSpPr>
              <p:cNvPr id="24" name="Rectangle 23"/>
              <p:cNvSpPr>
                <a:spLocks noRot="1" noChangeAspect="1" noMove="1" noResize="1" noEditPoints="1" noAdjustHandles="1" noChangeArrowheads="1" noChangeShapeType="1" noTextEdit="1"/>
              </p:cNvSpPr>
              <p:nvPr/>
            </p:nvSpPr>
            <p:spPr>
              <a:xfrm>
                <a:off x="2078919" y="4790835"/>
                <a:ext cx="497251" cy="369332"/>
              </a:xfrm>
              <a:prstGeom prst="rect">
                <a:avLst/>
              </a:prstGeom>
              <a:blipFill>
                <a:blip r:embed="rId2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Rectangle 45"/>
              <p:cNvSpPr/>
              <p:nvPr/>
            </p:nvSpPr>
            <p:spPr>
              <a:xfrm>
                <a:off x="6229744" y="5127044"/>
                <a:ext cx="2757358" cy="400110"/>
              </a:xfrm>
              <a:prstGeom prst="rect">
                <a:avLst/>
              </a:prstGeom>
            </p:spPr>
            <p:txBody>
              <a:bodyPr wrap="none">
                <a:spAutoFit/>
              </a:bodyPr>
              <a:lstStyle/>
              <a:p>
                <a:r>
                  <a:rPr lang="en-GB" sz="1600" b="1" i="1" dirty="0" smtClean="0">
                    <a:latin typeface="Corbel" panose="020B0503020204020204" pitchFamily="34" charset="0"/>
                    <a:ea typeface="Calibri" panose="020F0502020204030204" pitchFamily="34" charset="0"/>
                    <a:cs typeface="Times New Roman" panose="02020603050405020304" pitchFamily="18" charset="0"/>
                  </a:rPr>
                  <a:t>How to measure </a:t>
                </a:r>
                <a14:m>
                  <m:oMath xmlns:m="http://schemas.openxmlformats.org/officeDocument/2006/math">
                    <m:sSub>
                      <m:sSubPr>
                        <m:ctrlPr>
                          <a:rPr lang="en-GB" b="1" i="1" smtClean="0">
                            <a:solidFill>
                              <a:schemeClr val="accent1">
                                <a:lumMod val="75000"/>
                              </a:schemeClr>
                            </a:solidFill>
                            <a:latin typeface="Cambria Math" panose="02040503050406030204" pitchFamily="18" charset="0"/>
                          </a:rPr>
                        </m:ctrlPr>
                      </m:sSubPr>
                      <m:e>
                        <m:r>
                          <a:rPr lang="en-GB" b="1" i="1">
                            <a:solidFill>
                              <a:schemeClr val="accent1">
                                <a:lumMod val="75000"/>
                              </a:schemeClr>
                            </a:solidFill>
                            <a:latin typeface="Cambria Math" panose="02040503050406030204" pitchFamily="18" charset="0"/>
                          </a:rPr>
                          <m:t>𝑽</m:t>
                        </m:r>
                      </m:e>
                      <m:sub>
                        <m:r>
                          <a:rPr lang="en-GB" b="1" i="1">
                            <a:solidFill>
                              <a:schemeClr val="accent1">
                                <a:lumMod val="75000"/>
                              </a:schemeClr>
                            </a:solidFill>
                            <a:latin typeface="Cambria Math" panose="02040503050406030204" pitchFamily="18" charset="0"/>
                          </a:rPr>
                          <m:t>𝒇</m:t>
                        </m:r>
                      </m:sub>
                    </m:sSub>
                  </m:oMath>
                </a14:m>
                <a:r>
                  <a:rPr lang="en-GB" sz="2000" b="1" i="1" dirty="0" smtClean="0">
                    <a:solidFill>
                      <a:srgbClr val="FF0000"/>
                    </a:solidFill>
                  </a:rPr>
                  <a:t> </a:t>
                </a:r>
                <a:r>
                  <a:rPr lang="en-GB" sz="1600" b="1" i="1" dirty="0">
                    <a:latin typeface="Corbel" panose="020B0503020204020204" pitchFamily="34" charset="0"/>
                    <a:ea typeface="Calibri" panose="020F0502020204030204" pitchFamily="34" charset="0"/>
                    <a:cs typeface="Times New Roman" panose="02020603050405020304" pitchFamily="18" charset="0"/>
                  </a:rPr>
                  <a:t>and </a:t>
                </a:r>
                <a14:m>
                  <m:oMath xmlns:m="http://schemas.openxmlformats.org/officeDocument/2006/math">
                    <m:sSub>
                      <m:sSubPr>
                        <m:ctrlPr>
                          <a:rPr lang="en-GB" b="1" i="1" smtClean="0">
                            <a:solidFill>
                              <a:schemeClr val="accent1">
                                <a:lumMod val="75000"/>
                              </a:schemeClr>
                            </a:solidFill>
                            <a:latin typeface="Cambria Math" panose="02040503050406030204" pitchFamily="18" charset="0"/>
                            <a:ea typeface="Calibri" panose="020F0502020204030204" pitchFamily="34" charset="0"/>
                            <a:cs typeface="Times New Roman" panose="02020603050405020304" pitchFamily="18" charset="0"/>
                          </a:rPr>
                        </m:ctrlPr>
                      </m:sSubPr>
                      <m:e>
                        <m:r>
                          <a:rPr lang="en-GB" b="1" i="1">
                            <a:solidFill>
                              <a:schemeClr val="accent1">
                                <a:lumMod val="75000"/>
                              </a:schemeClr>
                            </a:solidFill>
                            <a:latin typeface="Cambria Math" panose="02040503050406030204" pitchFamily="18" charset="0"/>
                            <a:ea typeface="Calibri" panose="020F0502020204030204" pitchFamily="34" charset="0"/>
                            <a:cs typeface="Times New Roman" panose="02020603050405020304" pitchFamily="18" charset="0"/>
                          </a:rPr>
                          <m:t>𝑽</m:t>
                        </m:r>
                      </m:e>
                      <m:sub>
                        <m:r>
                          <a:rPr lang="en-US" b="1" i="1">
                            <a:solidFill>
                              <a:schemeClr val="accent1">
                                <a:lumMod val="75000"/>
                              </a:schemeClr>
                            </a:solidFill>
                            <a:latin typeface="Cambria Math" panose="02040503050406030204" pitchFamily="18" charset="0"/>
                            <a:ea typeface="Calibri" panose="020F0502020204030204" pitchFamily="34" charset="0"/>
                            <a:cs typeface="Times New Roman" panose="02020603050405020304" pitchFamily="18" charset="0"/>
                          </a:rPr>
                          <m:t>𝒎</m:t>
                        </m:r>
                      </m:sub>
                    </m:sSub>
                  </m:oMath>
                </a14:m>
                <a:r>
                  <a:rPr lang="en-GB" sz="1600" b="1" i="1" dirty="0" smtClean="0">
                    <a:latin typeface="Corbel" panose="020B0503020204020204" pitchFamily="34" charset="0"/>
                    <a:ea typeface="Calibri" panose="020F0502020204030204" pitchFamily="34" charset="0"/>
                    <a:cs typeface="Times New Roman" panose="02020603050405020304" pitchFamily="18" charset="0"/>
                  </a:rPr>
                  <a:t>?</a:t>
                </a:r>
                <a:r>
                  <a:rPr lang="en-GB" sz="2000" b="1" i="1" dirty="0" smtClean="0">
                    <a:solidFill>
                      <a:srgbClr val="FF0000"/>
                    </a:solidFill>
                  </a:rPr>
                  <a:t> </a:t>
                </a:r>
              </a:p>
            </p:txBody>
          </p:sp>
        </mc:Choice>
        <mc:Fallback xmlns="">
          <p:sp>
            <p:nvSpPr>
              <p:cNvPr id="46" name="Rectangle 45"/>
              <p:cNvSpPr>
                <a:spLocks noRot="1" noChangeAspect="1" noMove="1" noResize="1" noEditPoints="1" noAdjustHandles="1" noChangeArrowheads="1" noChangeShapeType="1" noTextEdit="1"/>
              </p:cNvSpPr>
              <p:nvPr/>
            </p:nvSpPr>
            <p:spPr>
              <a:xfrm>
                <a:off x="6229744" y="5127044"/>
                <a:ext cx="2757358" cy="400110"/>
              </a:xfrm>
              <a:prstGeom prst="rect">
                <a:avLst/>
              </a:prstGeom>
              <a:blipFill>
                <a:blip r:embed="rId25"/>
                <a:stretch>
                  <a:fillRect l="-1327" b="-12121"/>
                </a:stretch>
              </a:blipFill>
            </p:spPr>
            <p:txBody>
              <a:bodyPr/>
              <a:lstStyle/>
              <a:p>
                <a:r>
                  <a:rPr lang="en-GB">
                    <a:noFill/>
                  </a:rPr>
                  <a:t> </a:t>
                </a:r>
              </a:p>
            </p:txBody>
          </p:sp>
        </mc:Fallback>
      </mc:AlternateContent>
      <p:sp>
        <p:nvSpPr>
          <p:cNvPr id="20" name="Slide Number Placeholder 19"/>
          <p:cNvSpPr>
            <a:spLocks noGrp="1"/>
          </p:cNvSpPr>
          <p:nvPr>
            <p:ph type="sldNum" sz="quarter" idx="12"/>
          </p:nvPr>
        </p:nvSpPr>
        <p:spPr>
          <a:xfrm>
            <a:off x="9448800" y="6487207"/>
            <a:ext cx="2743200" cy="365125"/>
          </a:xfrm>
        </p:spPr>
        <p:txBody>
          <a:bodyPr/>
          <a:lstStyle/>
          <a:p>
            <a:fld id="{AC02F132-4A8D-4A8C-877D-D9B157A5B0E1}" type="slidenum">
              <a:rPr lang="en-GB" smtClean="0"/>
              <a:t>3</a:t>
            </a:fld>
            <a:endParaRPr lang="en-GB"/>
          </a:p>
        </p:txBody>
      </p:sp>
    </p:spTree>
    <p:extLst>
      <p:ext uri="{BB962C8B-B14F-4D97-AF65-F5344CB8AC3E}">
        <p14:creationId xmlns:p14="http://schemas.microsoft.com/office/powerpoint/2010/main" val="3391560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26"/>
          <p:cNvSpPr>
            <a:spLocks noChangeArrowheads="1"/>
          </p:cNvSpPr>
          <p:nvPr/>
        </p:nvSpPr>
        <p:spPr bwMode="auto">
          <a:xfrm>
            <a:off x="1625487" y="2001790"/>
            <a:ext cx="9290163" cy="2220278"/>
          </a:xfrm>
          <a:prstGeom prst="foldedCorner">
            <a:avLst>
              <a:gd name="adj" fmla="val 13298"/>
            </a:avLst>
          </a:prstGeom>
          <a:solidFill>
            <a:schemeClr val="accent4">
              <a:lumMod val="20000"/>
              <a:lumOff val="80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UNIAXIAL LOAD TESTS</a:t>
            </a:r>
          </a:p>
          <a:p>
            <a:pPr algn="ct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on </a:t>
            </a:r>
          </a:p>
          <a:p>
            <a:pPr algn="ctr"/>
            <a:r>
              <a:rPr lang="en-US" sz="4000" b="1" dirty="0">
                <a:solidFill>
                  <a:schemeClr val="bg1">
                    <a:lumMod val="50000"/>
                  </a:schemeClr>
                </a:solidFill>
                <a:effectLst>
                  <a:outerShdw blurRad="38100" dist="38100" dir="2700000" algn="tl">
                    <a:srgbClr val="C0C0C0"/>
                  </a:outerShdw>
                </a:effectLst>
                <a:latin typeface="Tempus Sans ITC" panose="04020404030D07020202" pitchFamily="82" charset="0"/>
              </a:rPr>
              <a:t>c</a:t>
            </a:r>
            <a:r>
              <a:rPr lang="en-US" sz="40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omposite laminate samples</a:t>
            </a:r>
            <a:endParaRPr lang="en-US" sz="40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718" t="12883" r="2154" b="21105"/>
          <a:stretch/>
        </p:blipFill>
        <p:spPr>
          <a:xfrm rot="5400000">
            <a:off x="1463528" y="4764936"/>
            <a:ext cx="2627225" cy="1558907"/>
          </a:xfrm>
          <a:prstGeom prst="rect">
            <a:avLst/>
          </a:prstGeom>
        </p:spPr>
      </p:pic>
      <p:sp>
        <p:nvSpPr>
          <p:cNvPr id="3" name="Slide Number Placeholder 2"/>
          <p:cNvSpPr>
            <a:spLocks noGrp="1"/>
          </p:cNvSpPr>
          <p:nvPr>
            <p:ph type="sldNum" sz="quarter" idx="12"/>
          </p:nvPr>
        </p:nvSpPr>
        <p:spPr/>
        <p:txBody>
          <a:bodyPr/>
          <a:lstStyle/>
          <a:p>
            <a:fld id="{AC02F132-4A8D-4A8C-877D-D9B157A5B0E1}" type="slidenum">
              <a:rPr lang="en-GB" smtClean="0"/>
              <a:t>4</a:t>
            </a:fld>
            <a:endParaRPr lang="en-GB"/>
          </a:p>
        </p:txBody>
      </p:sp>
    </p:spTree>
    <p:extLst>
      <p:ext uri="{BB962C8B-B14F-4D97-AF65-F5344CB8AC3E}">
        <p14:creationId xmlns:p14="http://schemas.microsoft.com/office/powerpoint/2010/main" val="2588893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p:cNvSpPr/>
          <p:nvPr/>
        </p:nvSpPr>
        <p:spPr>
          <a:xfrm>
            <a:off x="2438073" y="3945428"/>
            <a:ext cx="3017947" cy="144484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p:nvPr/>
        </p:nvSpPr>
        <p:spPr>
          <a:xfrm>
            <a:off x="2374325" y="1261928"/>
            <a:ext cx="2927870" cy="157133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egnaposto numero diapositiva 1"/>
          <p:cNvSpPr>
            <a:spLocks noGrp="1"/>
          </p:cNvSpPr>
          <p:nvPr>
            <p:ph type="sldNum" sz="quarter" idx="12"/>
          </p:nvPr>
        </p:nvSpPr>
        <p:spPr>
          <a:xfrm>
            <a:off x="9496425" y="6499214"/>
            <a:ext cx="2695575" cy="358786"/>
          </a:xfrm>
        </p:spPr>
        <p:txBody>
          <a:bodyPr/>
          <a:lstStyle/>
          <a:p>
            <a:fld id="{FB4D779C-A837-49F7-A856-D3A659B9114D}" type="slidenum">
              <a:rPr lang="it-IT" smtClean="0">
                <a:solidFill>
                  <a:schemeClr val="bg1">
                    <a:lumMod val="65000"/>
                  </a:schemeClr>
                </a:solidFill>
              </a:rPr>
              <a:pPr/>
              <a:t>5</a:t>
            </a:fld>
            <a:endParaRPr lang="it-IT" dirty="0">
              <a:solidFill>
                <a:schemeClr val="bg1">
                  <a:lumMod val="65000"/>
                </a:schemeClr>
              </a:solidFill>
            </a:endParaRPr>
          </a:p>
        </p:txBody>
      </p:sp>
      <p:sp>
        <p:nvSpPr>
          <p:cNvPr id="28" name="CasellaDiTesto 27"/>
          <p:cNvSpPr txBox="1"/>
          <p:nvPr/>
        </p:nvSpPr>
        <p:spPr>
          <a:xfrm>
            <a:off x="2006048" y="258572"/>
            <a:ext cx="8572842" cy="461665"/>
          </a:xfrm>
          <a:prstGeom prst="rect">
            <a:avLst/>
          </a:prstGeom>
          <a:noFill/>
        </p:spPr>
        <p:txBody>
          <a:bodyPr wrap="square" rtlCol="0">
            <a:spAutoFit/>
          </a:bodyPr>
          <a:lstStyle>
            <a:defPPr>
              <a:defRPr lang="en-US"/>
            </a:defPPr>
            <a:lvl1pPr>
              <a:buFont typeface="Wingdings" pitchFamily="2" charset="2"/>
              <a:buChar char="ü"/>
              <a:defRPr sz="2400" i="1">
                <a:solidFill>
                  <a:srgbClr val="FF9900"/>
                </a:solidFill>
              </a:defRPr>
            </a:lvl1pPr>
          </a:lstStyle>
          <a:p>
            <a:pPr>
              <a:spcBef>
                <a:spcPct val="50000"/>
              </a:spcBef>
            </a:pPr>
            <a:r>
              <a:rPr lang="it-IT" b="1" i="0" dirty="0">
                <a:solidFill>
                  <a:schemeClr val="accent1">
                    <a:lumMod val="75000"/>
                  </a:schemeClr>
                </a:solidFill>
                <a:effectLst>
                  <a:outerShdw blurRad="38100" dist="38100" dir="2700000" algn="tl">
                    <a:srgbClr val="C0C0C0"/>
                  </a:outerShdw>
                </a:effectLst>
                <a:latin typeface="Tempus Sans ITC" panose="04020404030D07020202" pitchFamily="82" charset="0"/>
              </a:rPr>
              <a:t>Constitutive equations for an ortotropic </a:t>
            </a:r>
            <a:r>
              <a:rPr lang="it-IT" b="1" i="0" dirty="0" smtClean="0">
                <a:solidFill>
                  <a:schemeClr val="accent1">
                    <a:lumMod val="75000"/>
                  </a:schemeClr>
                </a:solidFill>
                <a:effectLst>
                  <a:outerShdw blurRad="38100" dist="38100" dir="2700000" algn="tl">
                    <a:srgbClr val="C0C0C0"/>
                  </a:outerShdw>
                </a:effectLst>
                <a:latin typeface="Tempus Sans ITC" panose="04020404030D07020202" pitchFamily="82" charset="0"/>
              </a:rPr>
              <a:t>lamina, </a:t>
            </a:r>
            <a:r>
              <a:rPr lang="it-IT" b="1" i="0" dirty="0">
                <a:solidFill>
                  <a:schemeClr val="accent1">
                    <a:lumMod val="75000"/>
                  </a:schemeClr>
                </a:solidFill>
                <a:effectLst>
                  <a:outerShdw blurRad="38100" dist="38100" dir="2700000" algn="tl">
                    <a:srgbClr val="C0C0C0"/>
                  </a:outerShdw>
                </a:effectLst>
                <a:latin typeface="Tempus Sans ITC" panose="04020404030D07020202" pitchFamily="82" charset="0"/>
              </a:rPr>
              <a:t>plane stress</a:t>
            </a:r>
          </a:p>
        </p:txBody>
      </p:sp>
      <p:sp>
        <p:nvSpPr>
          <p:cNvPr id="31" name="AutoShape 1026"/>
          <p:cNvSpPr>
            <a:spLocks noChangeArrowheads="1"/>
          </p:cNvSpPr>
          <p:nvPr/>
        </p:nvSpPr>
        <p:spPr bwMode="auto">
          <a:xfrm>
            <a:off x="122464" y="122756"/>
            <a:ext cx="1651487" cy="461665"/>
          </a:xfrm>
          <a:prstGeom prst="foldedCorner">
            <a:avLst>
              <a:gd name="adj" fmla="val 26821"/>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rPr>
              <a:t>LAMINA</a:t>
            </a:r>
          </a:p>
        </p:txBody>
      </p:sp>
      <p:grpSp>
        <p:nvGrpSpPr>
          <p:cNvPr id="17" name="Group 16"/>
          <p:cNvGrpSpPr/>
          <p:nvPr/>
        </p:nvGrpSpPr>
        <p:grpSpPr>
          <a:xfrm>
            <a:off x="339321" y="817887"/>
            <a:ext cx="2002155" cy="2428839"/>
            <a:chOff x="8599118" y="2673479"/>
            <a:chExt cx="3592882" cy="4488249"/>
          </a:xfrm>
        </p:grpSpPr>
        <p:pic>
          <p:nvPicPr>
            <p:cNvPr id="18" name="Picture 17"/>
            <p:cNvPicPr>
              <a:picLocks noChangeAspect="1"/>
            </p:cNvPicPr>
            <p:nvPr/>
          </p:nvPicPr>
          <p:blipFill rotWithShape="1">
            <a:blip r:embed="rId2">
              <a:extLst>
                <a:ext uri="{28A0092B-C50C-407E-A947-70E740481C1C}">
                  <a14:useLocalDpi xmlns:a14="http://schemas.microsoft.com/office/drawing/2010/main" val="0"/>
                </a:ext>
              </a:extLst>
            </a:blip>
            <a:srcRect l="13047" t="3334" r="50000" b="26634"/>
            <a:stretch/>
          </p:blipFill>
          <p:spPr>
            <a:xfrm>
              <a:off x="8599118" y="3586399"/>
              <a:ext cx="2722795" cy="3575329"/>
            </a:xfrm>
            <a:prstGeom prst="rect">
              <a:avLst/>
            </a:prstGeom>
            <a:ln w="28575">
              <a:solidFill>
                <a:schemeClr val="tx1"/>
              </a:solidFill>
            </a:ln>
            <a:effectLst/>
          </p:spPr>
        </p:pic>
        <p:sp>
          <p:nvSpPr>
            <p:cNvPr id="19" name="TextBox 18"/>
            <p:cNvSpPr txBox="1"/>
            <p:nvPr/>
          </p:nvSpPr>
          <p:spPr>
            <a:xfrm>
              <a:off x="10346873" y="2953737"/>
              <a:ext cx="547406" cy="625614"/>
            </a:xfrm>
            <a:prstGeom prst="rect">
              <a:avLst/>
            </a:prstGeom>
            <a:noFill/>
          </p:spPr>
          <p:txBody>
            <a:bodyPr wrap="square" rtlCol="0">
              <a:spAutoFit/>
            </a:bodyPr>
            <a:lstStyle/>
            <a:p>
              <a:r>
                <a:rPr lang="en-US" sz="1600" dirty="0" smtClean="0">
                  <a:latin typeface="Algerian" panose="04020705040A02060702" pitchFamily="82" charset="0"/>
                </a:rPr>
                <a:t>1</a:t>
              </a:r>
              <a:endParaRPr lang="en-US" sz="1600" dirty="0">
                <a:latin typeface="Algerian" panose="04020705040A02060702" pitchFamily="82" charset="0"/>
              </a:endParaRPr>
            </a:p>
          </p:txBody>
        </p:sp>
        <p:sp>
          <p:nvSpPr>
            <p:cNvPr id="20" name="TextBox 19"/>
            <p:cNvSpPr txBox="1"/>
            <p:nvPr/>
          </p:nvSpPr>
          <p:spPr>
            <a:xfrm>
              <a:off x="11556796" y="4387520"/>
              <a:ext cx="547406" cy="625614"/>
            </a:xfrm>
            <a:prstGeom prst="rect">
              <a:avLst/>
            </a:prstGeom>
            <a:noFill/>
          </p:spPr>
          <p:txBody>
            <a:bodyPr wrap="square" rtlCol="0">
              <a:spAutoFit/>
            </a:bodyPr>
            <a:lstStyle>
              <a:defPPr>
                <a:defRPr lang="en-US"/>
              </a:defPPr>
              <a:lvl1pPr>
                <a:defRPr sz="2800">
                  <a:latin typeface="Algerian" panose="04020705040A02060702" pitchFamily="82" charset="0"/>
                </a:defRPr>
              </a:lvl1pPr>
            </a:lstStyle>
            <a:p>
              <a:r>
                <a:rPr lang="en-US" sz="1600" dirty="0"/>
                <a:t>2</a:t>
              </a:r>
            </a:p>
          </p:txBody>
        </p:sp>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l="36578" t="1" b="-14311"/>
            <a:stretch/>
          </p:blipFill>
          <p:spPr>
            <a:xfrm rot="16200000">
              <a:off x="9707588" y="2809158"/>
              <a:ext cx="719950" cy="448591"/>
            </a:xfrm>
            <a:prstGeom prst="rect">
              <a:avLst/>
            </a:prstGeom>
          </p:spPr>
        </p:pic>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l="36578" t="1" b="-14311"/>
            <a:stretch/>
          </p:blipFill>
          <p:spPr>
            <a:xfrm>
              <a:off x="11472049" y="4909583"/>
              <a:ext cx="719951" cy="448591"/>
            </a:xfrm>
            <a:prstGeom prst="rect">
              <a:avLst/>
            </a:prstGeom>
          </p:spPr>
        </p:pic>
      </p:grpSp>
      <p:grpSp>
        <p:nvGrpSpPr>
          <p:cNvPr id="23" name="Group 22"/>
          <p:cNvGrpSpPr>
            <a:grpSpLocks noChangeAspect="1"/>
          </p:cNvGrpSpPr>
          <p:nvPr/>
        </p:nvGrpSpPr>
        <p:grpSpPr>
          <a:xfrm>
            <a:off x="10833845" y="128678"/>
            <a:ext cx="1167194" cy="1333613"/>
            <a:chOff x="4511824" y="308813"/>
            <a:chExt cx="1656184" cy="1892324"/>
          </a:xfrm>
        </p:grpSpPr>
        <p:sp>
          <p:nvSpPr>
            <p:cNvPr id="24" name="Rectangle 57" descr="Diagonali larghe verso l'alto"/>
            <p:cNvSpPr>
              <a:spLocks noChangeArrowheads="1"/>
            </p:cNvSpPr>
            <p:nvPr/>
          </p:nvSpPr>
          <p:spPr bwMode="auto">
            <a:xfrm>
              <a:off x="4511824" y="873506"/>
              <a:ext cx="762000" cy="1043326"/>
            </a:xfrm>
            <a:prstGeom prst="rect">
              <a:avLst/>
            </a:prstGeom>
            <a:pattFill prst="wdUpDiag">
              <a:fgClr>
                <a:schemeClr val="accent2"/>
              </a:fgClr>
              <a:bgClr>
                <a:schemeClr val="bg1"/>
              </a:bgClr>
            </a:pattFill>
            <a:ln w="9525">
              <a:solidFill>
                <a:schemeClr val="tx1"/>
              </a:solidFill>
              <a:miter lim="800000"/>
              <a:headEnd/>
              <a:tailEnd/>
            </a:ln>
            <a:effectLst/>
          </p:spPr>
          <p:txBody>
            <a:bodyPr wrap="none" anchor="ctr"/>
            <a:lstStyle/>
            <a:p>
              <a:endParaRPr lang="it-IT" sz="1050"/>
            </a:p>
          </p:txBody>
        </p:sp>
        <p:cxnSp>
          <p:nvCxnSpPr>
            <p:cNvPr id="25" name="Straight Arrow Connector 24"/>
            <p:cNvCxnSpPr/>
            <p:nvPr/>
          </p:nvCxnSpPr>
          <p:spPr>
            <a:xfrm flipV="1">
              <a:off x="4892824" y="657482"/>
              <a:ext cx="720080" cy="7426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927724" y="1400180"/>
              <a:ext cx="692201" cy="5166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4927723" y="535615"/>
              <a:ext cx="0" cy="81470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927724" y="1400180"/>
              <a:ext cx="808237"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0" name="CasellaDiTesto 24"/>
            <p:cNvSpPr txBox="1"/>
            <p:nvPr/>
          </p:nvSpPr>
          <p:spPr>
            <a:xfrm>
              <a:off x="5593015" y="1689220"/>
              <a:ext cx="432049" cy="511917"/>
            </a:xfrm>
            <a:prstGeom prst="rect">
              <a:avLst/>
            </a:prstGeom>
            <a:noFill/>
          </p:spPr>
          <p:txBody>
            <a:bodyPr wrap="square" rtlCol="0">
              <a:spAutoFit/>
            </a:bodyPr>
            <a:lstStyle/>
            <a:p>
              <a:r>
                <a:rPr lang="it-IT" sz="1050" dirty="0"/>
                <a:t>2</a:t>
              </a:r>
            </a:p>
          </p:txBody>
        </p:sp>
        <p:sp>
          <p:nvSpPr>
            <p:cNvPr id="32" name="CasellaDiTesto 25"/>
            <p:cNvSpPr txBox="1"/>
            <p:nvPr/>
          </p:nvSpPr>
          <p:spPr>
            <a:xfrm>
              <a:off x="5603157" y="384208"/>
              <a:ext cx="432049" cy="511917"/>
            </a:xfrm>
            <a:prstGeom prst="rect">
              <a:avLst/>
            </a:prstGeom>
            <a:noFill/>
          </p:spPr>
          <p:txBody>
            <a:bodyPr wrap="square" rtlCol="0">
              <a:spAutoFit/>
            </a:bodyPr>
            <a:lstStyle/>
            <a:p>
              <a:r>
                <a:rPr lang="it-IT" sz="1050" dirty="0"/>
                <a:t>1</a:t>
              </a:r>
            </a:p>
          </p:txBody>
        </p:sp>
        <p:sp>
          <p:nvSpPr>
            <p:cNvPr id="33" name="CasellaDiTesto 26"/>
            <p:cNvSpPr txBox="1"/>
            <p:nvPr/>
          </p:nvSpPr>
          <p:spPr>
            <a:xfrm>
              <a:off x="4635577" y="308813"/>
              <a:ext cx="432049" cy="393046"/>
            </a:xfrm>
            <a:prstGeom prst="rect">
              <a:avLst/>
            </a:prstGeom>
            <a:noFill/>
          </p:spPr>
          <p:txBody>
            <a:bodyPr wrap="square" rtlCol="0">
              <a:spAutoFit/>
            </a:bodyPr>
            <a:lstStyle/>
            <a:p>
              <a:r>
                <a:rPr lang="it-IT" sz="1200" dirty="0" smtClean="0"/>
                <a:t>X</a:t>
              </a:r>
              <a:endParaRPr lang="it-IT" sz="1200" dirty="0"/>
            </a:p>
          </p:txBody>
        </p:sp>
        <p:sp>
          <p:nvSpPr>
            <p:cNvPr id="34" name="CasellaDiTesto 27"/>
            <p:cNvSpPr txBox="1"/>
            <p:nvPr/>
          </p:nvSpPr>
          <p:spPr>
            <a:xfrm>
              <a:off x="5735959" y="1196754"/>
              <a:ext cx="432049" cy="360293"/>
            </a:xfrm>
            <a:prstGeom prst="rect">
              <a:avLst/>
            </a:prstGeom>
            <a:noFill/>
          </p:spPr>
          <p:txBody>
            <a:bodyPr wrap="square" rtlCol="0">
              <a:spAutoFit/>
            </a:bodyPr>
            <a:lstStyle/>
            <a:p>
              <a:r>
                <a:rPr lang="it-IT" sz="1050" dirty="0" smtClean="0"/>
                <a:t>Y</a:t>
              </a:r>
              <a:endParaRPr lang="it-IT" sz="1050" dirty="0"/>
            </a:p>
          </p:txBody>
        </p:sp>
      </p:grpSp>
      <p:sp>
        <p:nvSpPr>
          <p:cNvPr id="35" name="Rectangle 57" descr="Diagonali larghe verso l'alto"/>
          <p:cNvSpPr>
            <a:spLocks noChangeArrowheads="1"/>
          </p:cNvSpPr>
          <p:nvPr/>
        </p:nvSpPr>
        <p:spPr bwMode="auto">
          <a:xfrm>
            <a:off x="354528" y="4371627"/>
            <a:ext cx="1543408" cy="1952974"/>
          </a:xfrm>
          <a:prstGeom prst="rect">
            <a:avLst/>
          </a:prstGeom>
          <a:pattFill prst="wdUpDiag">
            <a:fgClr>
              <a:schemeClr val="accent2"/>
            </a:fgClr>
            <a:bgClr>
              <a:schemeClr val="bg1"/>
            </a:bgClr>
          </a:pattFill>
          <a:ln w="9525">
            <a:solidFill>
              <a:schemeClr val="tx1"/>
            </a:solidFill>
            <a:miter lim="800000"/>
            <a:headEnd/>
            <a:tailEnd/>
          </a:ln>
          <a:effectLst/>
        </p:spPr>
        <p:txBody>
          <a:bodyPr wrap="none" anchor="ctr"/>
          <a:lstStyle/>
          <a:p>
            <a:endParaRPr lang="it-IT" sz="1050"/>
          </a:p>
        </p:txBody>
      </p:sp>
      <p:pic>
        <p:nvPicPr>
          <p:cNvPr id="3" name="Picture 2"/>
          <p:cNvPicPr>
            <a:picLocks noChangeAspect="1"/>
          </p:cNvPicPr>
          <p:nvPr/>
        </p:nvPicPr>
        <p:blipFill rotWithShape="1">
          <a:blip r:embed="rId4"/>
          <a:srcRect l="14246" t="43766" r="23960" b="33168"/>
          <a:stretch/>
        </p:blipFill>
        <p:spPr>
          <a:xfrm>
            <a:off x="354527" y="5705475"/>
            <a:ext cx="1543407" cy="628649"/>
          </a:xfrm>
          <a:prstGeom prst="rect">
            <a:avLst/>
          </a:prstGeom>
        </p:spPr>
      </p:pic>
      <mc:AlternateContent xmlns:mc="http://schemas.openxmlformats.org/markup-compatibility/2006" xmlns:a14="http://schemas.microsoft.com/office/drawing/2010/main">
        <mc:Choice Requires="a14">
          <p:sp>
            <p:nvSpPr>
              <p:cNvPr id="38" name="Rectangle 37"/>
              <p:cNvSpPr/>
              <p:nvPr/>
            </p:nvSpPr>
            <p:spPr>
              <a:xfrm>
                <a:off x="8846934" y="4320128"/>
                <a:ext cx="3244221" cy="5616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100" i="1" smtClean="0">
                              <a:solidFill>
                                <a:schemeClr val="bg1">
                                  <a:lumMod val="65000"/>
                                </a:schemeClr>
                              </a:solidFill>
                              <a:latin typeface="Cambria Math" panose="02040503050406030204" pitchFamily="18" charset="0"/>
                            </a:rPr>
                          </m:ctrlPr>
                        </m:dPr>
                        <m:e>
                          <m:r>
                            <a:rPr lang="en-GB" sz="1100" i="1">
                              <a:solidFill>
                                <a:schemeClr val="bg1">
                                  <a:lumMod val="65000"/>
                                </a:schemeClr>
                              </a:solidFill>
                              <a:latin typeface="Cambria Math" panose="02040503050406030204" pitchFamily="18" charset="0"/>
                            </a:rPr>
                            <m:t>𝑇</m:t>
                          </m:r>
                        </m:e>
                      </m:d>
                      <m:r>
                        <a:rPr lang="en-GB" sz="1100" i="0">
                          <a:solidFill>
                            <a:schemeClr val="bg1">
                              <a:lumMod val="65000"/>
                            </a:schemeClr>
                          </a:solidFill>
                          <a:latin typeface="Cambria Math" panose="02040503050406030204" pitchFamily="18" charset="0"/>
                        </a:rPr>
                        <m:t>=</m:t>
                      </m:r>
                      <m:d>
                        <m:dPr>
                          <m:begChr m:val="["/>
                          <m:endChr m:val="]"/>
                          <m:ctrlPr>
                            <a:rPr lang="en-GB" sz="1100" i="1">
                              <a:solidFill>
                                <a:schemeClr val="bg1">
                                  <a:lumMod val="65000"/>
                                </a:schemeClr>
                              </a:solidFill>
                              <a:latin typeface="Cambria Math" panose="02040503050406030204" pitchFamily="18" charset="0"/>
                            </a:rPr>
                          </m:ctrlPr>
                        </m:dPr>
                        <m:e>
                          <m:m>
                            <m:mPr>
                              <m:mcs>
                                <m:mc>
                                  <m:mcPr>
                                    <m:count m:val="3"/>
                                    <m:mcJc m:val="center"/>
                                  </m:mcPr>
                                </m:mc>
                              </m:mcs>
                              <m:ctrlPr>
                                <a:rPr lang="en-GB" sz="1100" i="1">
                                  <a:solidFill>
                                    <a:schemeClr val="bg1">
                                      <a:lumMod val="65000"/>
                                    </a:schemeClr>
                                  </a:solidFill>
                                  <a:latin typeface="Cambria Math" panose="02040503050406030204" pitchFamily="18" charset="0"/>
                                </a:rPr>
                              </m:ctrlPr>
                            </m:mPr>
                            <m:mr>
                              <m:e>
                                <m:func>
                                  <m:funcPr>
                                    <m:ctrlPr>
                                      <a:rPr lang="en-GB" sz="1100" i="1">
                                        <a:solidFill>
                                          <a:schemeClr val="bg1">
                                            <a:lumMod val="65000"/>
                                          </a:schemeClr>
                                        </a:solidFill>
                                        <a:latin typeface="Cambria Math" panose="02040503050406030204" pitchFamily="18" charset="0"/>
                                      </a:rPr>
                                    </m:ctrlPr>
                                  </m:funcPr>
                                  <m:fName>
                                    <m:sSup>
                                      <m:sSupPr>
                                        <m:ctrlPr>
                                          <a:rPr lang="en-GB" sz="1100" i="1">
                                            <a:solidFill>
                                              <a:schemeClr val="bg1">
                                                <a:lumMod val="65000"/>
                                              </a:schemeClr>
                                            </a:solidFill>
                                            <a:latin typeface="Cambria Math" panose="02040503050406030204" pitchFamily="18" charset="0"/>
                                          </a:rPr>
                                        </m:ctrlPr>
                                      </m:sSupPr>
                                      <m:e>
                                        <m:r>
                                          <m:rPr>
                                            <m:sty m:val="p"/>
                                          </m:rPr>
                                          <a:rPr lang="en-GB" sz="1100" i="0">
                                            <a:solidFill>
                                              <a:schemeClr val="bg1">
                                                <a:lumMod val="65000"/>
                                              </a:schemeClr>
                                            </a:solidFill>
                                            <a:latin typeface="Cambria Math" panose="02040503050406030204" pitchFamily="18" charset="0"/>
                                          </a:rPr>
                                          <m:t>cos</m:t>
                                        </m:r>
                                      </m:e>
                                      <m:sup>
                                        <m:r>
                                          <a:rPr lang="en-GB" sz="1100" i="0">
                                            <a:solidFill>
                                              <a:schemeClr val="bg1">
                                                <a:lumMod val="65000"/>
                                              </a:schemeClr>
                                            </a:solidFill>
                                            <a:latin typeface="Cambria Math" panose="02040503050406030204" pitchFamily="18" charset="0"/>
                                          </a:rPr>
                                          <m:t>2</m:t>
                                        </m:r>
                                      </m:sup>
                                    </m:sSup>
                                  </m:fName>
                                  <m:e>
                                    <m:r>
                                      <a:rPr lang="en-GB" sz="1100" i="1">
                                        <a:solidFill>
                                          <a:schemeClr val="bg1">
                                            <a:lumMod val="65000"/>
                                          </a:schemeClr>
                                        </a:solidFill>
                                        <a:latin typeface="Cambria Math" panose="02040503050406030204" pitchFamily="18" charset="0"/>
                                      </a:rPr>
                                      <m:t>𝜃</m:t>
                                    </m:r>
                                  </m:e>
                                </m:func>
                              </m:e>
                              <m:e>
                                <m:func>
                                  <m:funcPr>
                                    <m:ctrlPr>
                                      <a:rPr lang="en-GB" sz="1100" i="1">
                                        <a:solidFill>
                                          <a:schemeClr val="bg1">
                                            <a:lumMod val="65000"/>
                                          </a:schemeClr>
                                        </a:solidFill>
                                        <a:latin typeface="Cambria Math" panose="02040503050406030204" pitchFamily="18" charset="0"/>
                                      </a:rPr>
                                    </m:ctrlPr>
                                  </m:funcPr>
                                  <m:fName>
                                    <m:sSup>
                                      <m:sSupPr>
                                        <m:ctrlPr>
                                          <a:rPr lang="en-GB" sz="1100" i="1">
                                            <a:solidFill>
                                              <a:schemeClr val="bg1">
                                                <a:lumMod val="65000"/>
                                              </a:schemeClr>
                                            </a:solidFill>
                                            <a:latin typeface="Cambria Math" panose="02040503050406030204" pitchFamily="18" charset="0"/>
                                          </a:rPr>
                                        </m:ctrlPr>
                                      </m:sSupPr>
                                      <m:e>
                                        <m:r>
                                          <m:rPr>
                                            <m:sty m:val="p"/>
                                          </m:rPr>
                                          <a:rPr lang="en-GB" sz="1100" i="0">
                                            <a:solidFill>
                                              <a:schemeClr val="bg1">
                                                <a:lumMod val="65000"/>
                                              </a:schemeClr>
                                            </a:solidFill>
                                            <a:latin typeface="Cambria Math" panose="02040503050406030204" pitchFamily="18" charset="0"/>
                                          </a:rPr>
                                          <m:t>sin</m:t>
                                        </m:r>
                                      </m:e>
                                      <m:sup>
                                        <m:r>
                                          <a:rPr lang="en-GB" sz="1100" i="0">
                                            <a:solidFill>
                                              <a:schemeClr val="bg1">
                                                <a:lumMod val="65000"/>
                                              </a:schemeClr>
                                            </a:solidFill>
                                            <a:latin typeface="Cambria Math" panose="02040503050406030204" pitchFamily="18" charset="0"/>
                                          </a:rPr>
                                          <m:t>2</m:t>
                                        </m:r>
                                      </m:sup>
                                    </m:sSup>
                                  </m:fName>
                                  <m:e>
                                    <m:r>
                                      <a:rPr lang="en-GB" sz="1100" i="1">
                                        <a:solidFill>
                                          <a:schemeClr val="bg1">
                                            <a:lumMod val="65000"/>
                                          </a:schemeClr>
                                        </a:solidFill>
                                        <a:latin typeface="Cambria Math" panose="02040503050406030204" pitchFamily="18" charset="0"/>
                                      </a:rPr>
                                      <m:t>𝜃</m:t>
                                    </m:r>
                                    <m:r>
                                      <a:rPr lang="en-GB" sz="1100" i="0">
                                        <a:solidFill>
                                          <a:schemeClr val="bg1">
                                            <a:lumMod val="65000"/>
                                          </a:schemeClr>
                                        </a:solidFill>
                                        <a:latin typeface="Cambria Math" panose="02040503050406030204" pitchFamily="18" charset="0"/>
                                      </a:rPr>
                                      <m:t> </m:t>
                                    </m:r>
                                  </m:e>
                                </m:func>
                              </m:e>
                              <m:e>
                                <m:r>
                                  <a:rPr lang="en-GB" sz="1100" i="0">
                                    <a:solidFill>
                                      <a:schemeClr val="bg1">
                                        <a:lumMod val="65000"/>
                                      </a:schemeClr>
                                    </a:solidFill>
                                    <a:latin typeface="Cambria Math" panose="02040503050406030204" pitchFamily="18" charset="0"/>
                                  </a:rPr>
                                  <m:t>2</m:t>
                                </m:r>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sin</m:t>
                                    </m:r>
                                  </m:fName>
                                  <m:e>
                                    <m:r>
                                      <a:rPr lang="en-GB" sz="1100" i="1">
                                        <a:solidFill>
                                          <a:schemeClr val="bg1">
                                            <a:lumMod val="65000"/>
                                          </a:schemeClr>
                                        </a:solidFill>
                                        <a:latin typeface="Cambria Math" panose="02040503050406030204" pitchFamily="18" charset="0"/>
                                      </a:rPr>
                                      <m:t>𝜃</m:t>
                                    </m:r>
                                  </m:e>
                                </m:func>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cos</m:t>
                                    </m:r>
                                  </m:fName>
                                  <m:e>
                                    <m:r>
                                      <a:rPr lang="en-GB" sz="1100" i="1">
                                        <a:solidFill>
                                          <a:schemeClr val="bg1">
                                            <a:lumMod val="65000"/>
                                          </a:schemeClr>
                                        </a:solidFill>
                                        <a:latin typeface="Cambria Math" panose="02040503050406030204" pitchFamily="18" charset="0"/>
                                      </a:rPr>
                                      <m:t>𝜃</m:t>
                                    </m:r>
                                  </m:e>
                                </m:func>
                              </m:e>
                            </m:mr>
                            <m:mr>
                              <m:e>
                                <m:func>
                                  <m:funcPr>
                                    <m:ctrlPr>
                                      <a:rPr lang="en-GB" sz="1100" i="1">
                                        <a:solidFill>
                                          <a:schemeClr val="bg1">
                                            <a:lumMod val="65000"/>
                                          </a:schemeClr>
                                        </a:solidFill>
                                        <a:latin typeface="Cambria Math" panose="02040503050406030204" pitchFamily="18" charset="0"/>
                                      </a:rPr>
                                    </m:ctrlPr>
                                  </m:funcPr>
                                  <m:fName>
                                    <m:sSup>
                                      <m:sSupPr>
                                        <m:ctrlPr>
                                          <a:rPr lang="en-GB" sz="1100" i="1">
                                            <a:solidFill>
                                              <a:schemeClr val="bg1">
                                                <a:lumMod val="65000"/>
                                              </a:schemeClr>
                                            </a:solidFill>
                                            <a:latin typeface="Cambria Math" panose="02040503050406030204" pitchFamily="18" charset="0"/>
                                          </a:rPr>
                                        </m:ctrlPr>
                                      </m:sSupPr>
                                      <m:e>
                                        <m:r>
                                          <m:rPr>
                                            <m:sty m:val="p"/>
                                          </m:rPr>
                                          <a:rPr lang="en-GB" sz="1100" i="0">
                                            <a:solidFill>
                                              <a:schemeClr val="bg1">
                                                <a:lumMod val="65000"/>
                                              </a:schemeClr>
                                            </a:solidFill>
                                            <a:latin typeface="Cambria Math" panose="02040503050406030204" pitchFamily="18" charset="0"/>
                                          </a:rPr>
                                          <m:t>sin</m:t>
                                        </m:r>
                                      </m:e>
                                      <m:sup>
                                        <m:r>
                                          <a:rPr lang="en-GB" sz="1100" i="0">
                                            <a:solidFill>
                                              <a:schemeClr val="bg1">
                                                <a:lumMod val="65000"/>
                                              </a:schemeClr>
                                            </a:solidFill>
                                            <a:latin typeface="Cambria Math" panose="02040503050406030204" pitchFamily="18" charset="0"/>
                                          </a:rPr>
                                          <m:t>2</m:t>
                                        </m:r>
                                      </m:sup>
                                    </m:sSup>
                                  </m:fName>
                                  <m:e>
                                    <m:r>
                                      <a:rPr lang="en-GB" sz="1100" i="1">
                                        <a:solidFill>
                                          <a:schemeClr val="bg1">
                                            <a:lumMod val="65000"/>
                                          </a:schemeClr>
                                        </a:solidFill>
                                        <a:latin typeface="Cambria Math" panose="02040503050406030204" pitchFamily="18" charset="0"/>
                                      </a:rPr>
                                      <m:t>𝜃</m:t>
                                    </m:r>
                                    <m:r>
                                      <a:rPr lang="en-GB" sz="1100" i="0">
                                        <a:solidFill>
                                          <a:schemeClr val="bg1">
                                            <a:lumMod val="65000"/>
                                          </a:schemeClr>
                                        </a:solidFill>
                                        <a:latin typeface="Cambria Math" panose="02040503050406030204" pitchFamily="18" charset="0"/>
                                      </a:rPr>
                                      <m:t> </m:t>
                                    </m:r>
                                  </m:e>
                                </m:func>
                              </m:e>
                              <m:e>
                                <m:func>
                                  <m:funcPr>
                                    <m:ctrlPr>
                                      <a:rPr lang="en-GB" sz="1100" i="1">
                                        <a:solidFill>
                                          <a:schemeClr val="bg1">
                                            <a:lumMod val="65000"/>
                                          </a:schemeClr>
                                        </a:solidFill>
                                        <a:latin typeface="Cambria Math" panose="02040503050406030204" pitchFamily="18" charset="0"/>
                                      </a:rPr>
                                    </m:ctrlPr>
                                  </m:funcPr>
                                  <m:fName>
                                    <m:sSup>
                                      <m:sSupPr>
                                        <m:ctrlPr>
                                          <a:rPr lang="en-GB" sz="1100" i="1">
                                            <a:solidFill>
                                              <a:schemeClr val="bg1">
                                                <a:lumMod val="65000"/>
                                              </a:schemeClr>
                                            </a:solidFill>
                                            <a:latin typeface="Cambria Math" panose="02040503050406030204" pitchFamily="18" charset="0"/>
                                          </a:rPr>
                                        </m:ctrlPr>
                                      </m:sSupPr>
                                      <m:e>
                                        <m:r>
                                          <m:rPr>
                                            <m:sty m:val="p"/>
                                          </m:rPr>
                                          <a:rPr lang="en-GB" sz="1100" i="0">
                                            <a:solidFill>
                                              <a:schemeClr val="bg1">
                                                <a:lumMod val="65000"/>
                                              </a:schemeClr>
                                            </a:solidFill>
                                            <a:latin typeface="Cambria Math" panose="02040503050406030204" pitchFamily="18" charset="0"/>
                                          </a:rPr>
                                          <m:t>cos</m:t>
                                        </m:r>
                                      </m:e>
                                      <m:sup>
                                        <m:r>
                                          <a:rPr lang="en-GB" sz="1100" i="0">
                                            <a:solidFill>
                                              <a:schemeClr val="bg1">
                                                <a:lumMod val="65000"/>
                                              </a:schemeClr>
                                            </a:solidFill>
                                            <a:latin typeface="Cambria Math" panose="02040503050406030204" pitchFamily="18" charset="0"/>
                                          </a:rPr>
                                          <m:t>2</m:t>
                                        </m:r>
                                      </m:sup>
                                    </m:sSup>
                                  </m:fName>
                                  <m:e>
                                    <m:r>
                                      <a:rPr lang="en-GB" sz="1100" i="1">
                                        <a:solidFill>
                                          <a:schemeClr val="bg1">
                                            <a:lumMod val="65000"/>
                                          </a:schemeClr>
                                        </a:solidFill>
                                        <a:latin typeface="Cambria Math" panose="02040503050406030204" pitchFamily="18" charset="0"/>
                                      </a:rPr>
                                      <m:t>𝜃</m:t>
                                    </m:r>
                                  </m:e>
                                </m:func>
                              </m:e>
                              <m:e>
                                <m:r>
                                  <a:rPr lang="en-GB" sz="1100" i="0">
                                    <a:solidFill>
                                      <a:schemeClr val="bg1">
                                        <a:lumMod val="65000"/>
                                      </a:schemeClr>
                                    </a:solidFill>
                                    <a:latin typeface="Cambria Math" panose="02040503050406030204" pitchFamily="18" charset="0"/>
                                  </a:rPr>
                                  <m:t>−2</m:t>
                                </m:r>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sin</m:t>
                                    </m:r>
                                  </m:fName>
                                  <m:e>
                                    <m:r>
                                      <a:rPr lang="en-GB" sz="1100" i="1">
                                        <a:solidFill>
                                          <a:schemeClr val="bg1">
                                            <a:lumMod val="65000"/>
                                          </a:schemeClr>
                                        </a:solidFill>
                                        <a:latin typeface="Cambria Math" panose="02040503050406030204" pitchFamily="18" charset="0"/>
                                      </a:rPr>
                                      <m:t>𝜃</m:t>
                                    </m:r>
                                  </m:e>
                                </m:func>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cos</m:t>
                                    </m:r>
                                  </m:fName>
                                  <m:e>
                                    <m:r>
                                      <a:rPr lang="en-GB" sz="1100" i="1">
                                        <a:solidFill>
                                          <a:schemeClr val="bg1">
                                            <a:lumMod val="65000"/>
                                          </a:schemeClr>
                                        </a:solidFill>
                                        <a:latin typeface="Cambria Math" panose="02040503050406030204" pitchFamily="18" charset="0"/>
                                      </a:rPr>
                                      <m:t>𝜃</m:t>
                                    </m:r>
                                  </m:e>
                                </m:func>
                              </m:e>
                            </m:mr>
                            <m:mr>
                              <m:e>
                                <m:func>
                                  <m:funcPr>
                                    <m:ctrlPr>
                                      <a:rPr lang="en-GB" sz="1100" i="1">
                                        <a:solidFill>
                                          <a:schemeClr val="bg1">
                                            <a:lumMod val="65000"/>
                                          </a:schemeClr>
                                        </a:solidFill>
                                        <a:latin typeface="Cambria Math" panose="02040503050406030204" pitchFamily="18" charset="0"/>
                                      </a:rPr>
                                    </m:ctrlPr>
                                  </m:funcPr>
                                  <m:fName>
                                    <m:r>
                                      <a:rPr lang="en-GB" sz="1100" i="0">
                                        <a:solidFill>
                                          <a:schemeClr val="bg1">
                                            <a:lumMod val="65000"/>
                                          </a:schemeClr>
                                        </a:solidFill>
                                        <a:latin typeface="Cambria Math" panose="02040503050406030204" pitchFamily="18" charset="0"/>
                                      </a:rPr>
                                      <m:t>−</m:t>
                                    </m:r>
                                    <m:r>
                                      <m:rPr>
                                        <m:sty m:val="p"/>
                                      </m:rPr>
                                      <a:rPr lang="en-GB" sz="1100" i="0">
                                        <a:solidFill>
                                          <a:schemeClr val="bg1">
                                            <a:lumMod val="65000"/>
                                          </a:schemeClr>
                                        </a:solidFill>
                                        <a:latin typeface="Cambria Math" panose="02040503050406030204" pitchFamily="18" charset="0"/>
                                      </a:rPr>
                                      <m:t>sin</m:t>
                                    </m:r>
                                  </m:fName>
                                  <m:e>
                                    <m:r>
                                      <a:rPr lang="en-GB" sz="1100" i="1">
                                        <a:solidFill>
                                          <a:schemeClr val="bg1">
                                            <a:lumMod val="65000"/>
                                          </a:schemeClr>
                                        </a:solidFill>
                                        <a:latin typeface="Cambria Math" panose="02040503050406030204" pitchFamily="18" charset="0"/>
                                      </a:rPr>
                                      <m:t>𝜃</m:t>
                                    </m:r>
                                  </m:e>
                                </m:func>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cos</m:t>
                                    </m:r>
                                  </m:fName>
                                  <m:e>
                                    <m:r>
                                      <a:rPr lang="en-GB" sz="1100" i="1">
                                        <a:solidFill>
                                          <a:schemeClr val="bg1">
                                            <a:lumMod val="65000"/>
                                          </a:schemeClr>
                                        </a:solidFill>
                                        <a:latin typeface="Cambria Math" panose="02040503050406030204" pitchFamily="18" charset="0"/>
                                      </a:rPr>
                                      <m:t>𝜃</m:t>
                                    </m:r>
                                  </m:e>
                                </m:func>
                              </m:e>
                              <m:e>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sin</m:t>
                                    </m:r>
                                  </m:fName>
                                  <m:e>
                                    <m:r>
                                      <a:rPr lang="en-GB" sz="1100" i="1">
                                        <a:solidFill>
                                          <a:schemeClr val="bg1">
                                            <a:lumMod val="65000"/>
                                          </a:schemeClr>
                                        </a:solidFill>
                                        <a:latin typeface="Cambria Math" panose="02040503050406030204" pitchFamily="18" charset="0"/>
                                      </a:rPr>
                                      <m:t>𝜃</m:t>
                                    </m:r>
                                  </m:e>
                                </m:func>
                                <m:func>
                                  <m:funcPr>
                                    <m:ctrlPr>
                                      <a:rPr lang="en-GB" sz="1100" i="1">
                                        <a:solidFill>
                                          <a:schemeClr val="bg1">
                                            <a:lumMod val="65000"/>
                                          </a:schemeClr>
                                        </a:solidFill>
                                        <a:latin typeface="Cambria Math" panose="02040503050406030204" pitchFamily="18" charset="0"/>
                                      </a:rPr>
                                    </m:ctrlPr>
                                  </m:funcPr>
                                  <m:fName>
                                    <m:r>
                                      <m:rPr>
                                        <m:sty m:val="p"/>
                                      </m:rPr>
                                      <a:rPr lang="en-GB" sz="1100" i="0">
                                        <a:solidFill>
                                          <a:schemeClr val="bg1">
                                            <a:lumMod val="65000"/>
                                          </a:schemeClr>
                                        </a:solidFill>
                                        <a:latin typeface="Cambria Math" panose="02040503050406030204" pitchFamily="18" charset="0"/>
                                      </a:rPr>
                                      <m:t>cos</m:t>
                                    </m:r>
                                  </m:fName>
                                  <m:e>
                                    <m:r>
                                      <a:rPr lang="en-GB" sz="1100" i="1">
                                        <a:solidFill>
                                          <a:schemeClr val="bg1">
                                            <a:lumMod val="65000"/>
                                          </a:schemeClr>
                                        </a:solidFill>
                                        <a:latin typeface="Cambria Math" panose="02040503050406030204" pitchFamily="18" charset="0"/>
                                      </a:rPr>
                                      <m:t>𝜃</m:t>
                                    </m:r>
                                  </m:e>
                                </m:func>
                              </m:e>
                              <m:e>
                                <m:func>
                                  <m:funcPr>
                                    <m:ctrlPr>
                                      <a:rPr lang="en-GB" sz="1100" i="1">
                                        <a:solidFill>
                                          <a:schemeClr val="bg1">
                                            <a:lumMod val="65000"/>
                                          </a:schemeClr>
                                        </a:solidFill>
                                        <a:latin typeface="Cambria Math" panose="02040503050406030204" pitchFamily="18" charset="0"/>
                                      </a:rPr>
                                    </m:ctrlPr>
                                  </m:funcPr>
                                  <m:fName>
                                    <m:sSup>
                                      <m:sSupPr>
                                        <m:ctrlPr>
                                          <a:rPr lang="en-GB" sz="1100" i="1">
                                            <a:solidFill>
                                              <a:schemeClr val="bg1">
                                                <a:lumMod val="65000"/>
                                              </a:schemeClr>
                                            </a:solidFill>
                                            <a:latin typeface="Cambria Math" panose="02040503050406030204" pitchFamily="18" charset="0"/>
                                          </a:rPr>
                                        </m:ctrlPr>
                                      </m:sSupPr>
                                      <m:e>
                                        <m:r>
                                          <m:rPr>
                                            <m:sty m:val="p"/>
                                          </m:rPr>
                                          <a:rPr lang="en-GB" sz="1100" i="0">
                                            <a:solidFill>
                                              <a:schemeClr val="bg1">
                                                <a:lumMod val="65000"/>
                                              </a:schemeClr>
                                            </a:solidFill>
                                            <a:latin typeface="Cambria Math" panose="02040503050406030204" pitchFamily="18" charset="0"/>
                                          </a:rPr>
                                          <m:t>cos</m:t>
                                        </m:r>
                                      </m:e>
                                      <m:sup>
                                        <m:r>
                                          <a:rPr lang="en-GB" sz="1100" i="0">
                                            <a:solidFill>
                                              <a:schemeClr val="bg1">
                                                <a:lumMod val="65000"/>
                                              </a:schemeClr>
                                            </a:solidFill>
                                            <a:latin typeface="Cambria Math" panose="02040503050406030204" pitchFamily="18" charset="0"/>
                                          </a:rPr>
                                          <m:t>2</m:t>
                                        </m:r>
                                      </m:sup>
                                    </m:sSup>
                                  </m:fName>
                                  <m:e>
                                    <m:r>
                                      <a:rPr lang="en-GB" sz="1100" i="1">
                                        <a:solidFill>
                                          <a:schemeClr val="bg1">
                                            <a:lumMod val="65000"/>
                                          </a:schemeClr>
                                        </a:solidFill>
                                        <a:latin typeface="Cambria Math" panose="02040503050406030204" pitchFamily="18" charset="0"/>
                                      </a:rPr>
                                      <m:t>𝜃</m:t>
                                    </m:r>
                                  </m:e>
                                </m:func>
                                <m:r>
                                  <a:rPr lang="en-GB" sz="1100" i="0">
                                    <a:solidFill>
                                      <a:schemeClr val="bg1">
                                        <a:lumMod val="65000"/>
                                      </a:schemeClr>
                                    </a:solidFill>
                                    <a:latin typeface="Cambria Math" panose="02040503050406030204" pitchFamily="18" charset="0"/>
                                  </a:rPr>
                                  <m:t>−</m:t>
                                </m:r>
                                <m:func>
                                  <m:funcPr>
                                    <m:ctrlPr>
                                      <a:rPr lang="en-GB" sz="1100" i="1">
                                        <a:solidFill>
                                          <a:schemeClr val="bg1">
                                            <a:lumMod val="65000"/>
                                          </a:schemeClr>
                                        </a:solidFill>
                                        <a:latin typeface="Cambria Math" panose="02040503050406030204" pitchFamily="18" charset="0"/>
                                      </a:rPr>
                                    </m:ctrlPr>
                                  </m:funcPr>
                                  <m:fName>
                                    <m:sSup>
                                      <m:sSupPr>
                                        <m:ctrlPr>
                                          <a:rPr lang="en-GB" sz="1100" i="1">
                                            <a:solidFill>
                                              <a:schemeClr val="bg1">
                                                <a:lumMod val="65000"/>
                                              </a:schemeClr>
                                            </a:solidFill>
                                            <a:latin typeface="Cambria Math" panose="02040503050406030204" pitchFamily="18" charset="0"/>
                                          </a:rPr>
                                        </m:ctrlPr>
                                      </m:sSupPr>
                                      <m:e>
                                        <m:r>
                                          <m:rPr>
                                            <m:sty m:val="p"/>
                                          </m:rPr>
                                          <a:rPr lang="en-GB" sz="1100" i="0">
                                            <a:solidFill>
                                              <a:schemeClr val="bg1">
                                                <a:lumMod val="65000"/>
                                              </a:schemeClr>
                                            </a:solidFill>
                                            <a:latin typeface="Cambria Math" panose="02040503050406030204" pitchFamily="18" charset="0"/>
                                          </a:rPr>
                                          <m:t>sin</m:t>
                                        </m:r>
                                      </m:e>
                                      <m:sup>
                                        <m:r>
                                          <a:rPr lang="en-GB" sz="1100" i="0">
                                            <a:solidFill>
                                              <a:schemeClr val="bg1">
                                                <a:lumMod val="65000"/>
                                              </a:schemeClr>
                                            </a:solidFill>
                                            <a:latin typeface="Cambria Math" panose="02040503050406030204" pitchFamily="18" charset="0"/>
                                          </a:rPr>
                                          <m:t>2</m:t>
                                        </m:r>
                                      </m:sup>
                                    </m:sSup>
                                  </m:fName>
                                  <m:e>
                                    <m:r>
                                      <a:rPr lang="en-GB" sz="1100" i="1">
                                        <a:solidFill>
                                          <a:schemeClr val="bg1">
                                            <a:lumMod val="65000"/>
                                          </a:schemeClr>
                                        </a:solidFill>
                                        <a:latin typeface="Cambria Math" panose="02040503050406030204" pitchFamily="18" charset="0"/>
                                      </a:rPr>
                                      <m:t>𝜃</m:t>
                                    </m:r>
                                    <m:r>
                                      <a:rPr lang="en-GB" sz="1100" i="0">
                                        <a:solidFill>
                                          <a:schemeClr val="bg1">
                                            <a:lumMod val="65000"/>
                                          </a:schemeClr>
                                        </a:solidFill>
                                        <a:latin typeface="Cambria Math" panose="02040503050406030204" pitchFamily="18" charset="0"/>
                                      </a:rPr>
                                      <m:t> </m:t>
                                    </m:r>
                                  </m:e>
                                </m:func>
                              </m:e>
                            </m:mr>
                          </m:m>
                        </m:e>
                      </m:d>
                    </m:oMath>
                  </m:oMathPara>
                </a14:m>
                <a:endParaRPr lang="en-GB" sz="1100" dirty="0">
                  <a:solidFill>
                    <a:schemeClr val="bg1">
                      <a:lumMod val="65000"/>
                    </a:schemeClr>
                  </a:solidFill>
                </a:endParaRPr>
              </a:p>
            </p:txBody>
          </p:sp>
        </mc:Choice>
        <mc:Fallback xmlns="">
          <p:sp>
            <p:nvSpPr>
              <p:cNvPr id="38" name="Rectangle 37"/>
              <p:cNvSpPr>
                <a:spLocks noRot="1" noChangeAspect="1" noMove="1" noResize="1" noEditPoints="1" noAdjustHandles="1" noChangeArrowheads="1" noChangeShapeType="1" noTextEdit="1"/>
              </p:cNvSpPr>
              <p:nvPr/>
            </p:nvSpPr>
            <p:spPr>
              <a:xfrm>
                <a:off x="8846934" y="4320128"/>
                <a:ext cx="3244221" cy="56162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Rectangle 38"/>
              <p:cNvSpPr/>
              <p:nvPr/>
            </p:nvSpPr>
            <p:spPr>
              <a:xfrm>
                <a:off x="5311385" y="924497"/>
                <a:ext cx="1576009" cy="565989"/>
              </a:xfrm>
              <a:prstGeom prst="rect">
                <a:avLst/>
              </a:prstGeom>
            </p:spPr>
            <p:txBody>
              <a:bodyPr wrap="none">
                <a:spAutoFit/>
              </a:bodyPr>
              <a:lstStyle/>
              <a:p>
                <a14:m>
                  <m:oMath xmlns:m="http://schemas.openxmlformats.org/officeDocument/2006/math">
                    <m:sSub>
                      <m:sSubPr>
                        <m:ctrlPr>
                          <a:rPr lang="en-US" sz="1600" i="1" dirty="0" smtClean="0">
                            <a:latin typeface="Cambria Math" panose="02040503050406030204" pitchFamily="18" charset="0"/>
                          </a:rPr>
                        </m:ctrlPr>
                      </m:sSubPr>
                      <m:e>
                        <m:r>
                          <a:rPr lang="en-US" sz="1600" i="1" dirty="0">
                            <a:latin typeface="Cambria Math" panose="02040503050406030204" pitchFamily="18" charset="0"/>
                          </a:rPr>
                          <m:t>𝑄</m:t>
                        </m:r>
                      </m:e>
                      <m:sub>
                        <m:r>
                          <a:rPr lang="en-US" sz="1600" i="1" dirty="0">
                            <a:latin typeface="Cambria Math" panose="02040503050406030204" pitchFamily="18" charset="0"/>
                          </a:rPr>
                          <m:t>11</m:t>
                        </m:r>
                      </m:sub>
                    </m:sSub>
                  </m:oMath>
                </a14:m>
                <a:r>
                  <a:rPr lang="en-US" sz="1600" i="1" dirty="0" smtClean="0">
                    <a:latin typeface="Cambria Math" panose="02040503050406030204" pitchFamily="18" charset="0"/>
                  </a:rPr>
                  <a:t>= </a:t>
                </a:r>
                <a14:m>
                  <m:oMath xmlns:m="http://schemas.openxmlformats.org/officeDocument/2006/math">
                    <m:f>
                      <m:fPr>
                        <m:ctrlPr>
                          <a:rPr lang="en-US" sz="2000" i="1">
                            <a:latin typeface="Cambria Math" panose="02040503050406030204" pitchFamily="18" charset="0"/>
                          </a:rPr>
                        </m:ctrlPr>
                      </m:fPr>
                      <m:num>
                        <m:sSub>
                          <m:sSubPr>
                            <m:ctrlPr>
                              <a:rPr lang="en-US" sz="2000" i="1" dirty="0" smtClean="0">
                                <a:solidFill>
                                  <a:srgbClr val="FF0000"/>
                                </a:solidFill>
                                <a:latin typeface="Cambria Math" panose="02040503050406030204" pitchFamily="18" charset="0"/>
                              </a:rPr>
                            </m:ctrlPr>
                          </m:sSubPr>
                          <m:e>
                            <m:r>
                              <a:rPr lang="en-US" sz="2000" i="1" dirty="0">
                                <a:solidFill>
                                  <a:srgbClr val="FF0000"/>
                                </a:solidFill>
                                <a:latin typeface="Cambria Math" panose="02040503050406030204" pitchFamily="18" charset="0"/>
                              </a:rPr>
                              <m:t>𝐸</m:t>
                            </m:r>
                          </m:e>
                          <m:sub>
                            <m:r>
                              <a:rPr lang="en-US" sz="2000" i="1" dirty="0">
                                <a:solidFill>
                                  <a:srgbClr val="FF0000"/>
                                </a:solidFill>
                                <a:latin typeface="Cambria Math" panose="02040503050406030204" pitchFamily="18" charset="0"/>
                              </a:rPr>
                              <m:t>1</m:t>
                            </m:r>
                          </m:sub>
                        </m:sSub>
                      </m:num>
                      <m:den>
                        <m:r>
                          <a:rPr lang="en-US" sz="2000" b="0" i="1" smtClean="0">
                            <a:latin typeface="Cambria Math" panose="02040503050406030204" pitchFamily="18" charset="0"/>
                          </a:rPr>
                          <m:t> </m:t>
                        </m:r>
                        <m:r>
                          <a:rPr lang="en-US" sz="2000" i="1">
                            <a:latin typeface="Cambria Math" panose="02040503050406030204" pitchFamily="18" charset="0"/>
                          </a:rPr>
                          <m:t>1−</m:t>
                        </m:r>
                        <m:sSub>
                          <m:sSubPr>
                            <m:ctrlPr>
                              <a:rPr lang="en-US" sz="2000" i="1" dirty="0" smtClean="0">
                                <a:solidFill>
                                  <a:srgbClr val="FF0000"/>
                                </a:solidFill>
                                <a:latin typeface="Cambria Math" panose="02040503050406030204" pitchFamily="18" charset="0"/>
                              </a:rPr>
                            </m:ctrlPr>
                          </m:sSubPr>
                          <m:e>
                            <m:sSub>
                              <m:sSubPr>
                                <m:ctrlPr>
                                  <a:rPr lang="en-US" sz="2000" i="1" dirty="0">
                                    <a:solidFill>
                                      <a:srgbClr val="FF0000"/>
                                    </a:solidFill>
                                    <a:latin typeface="Cambria Math" panose="02040503050406030204" pitchFamily="18" charset="0"/>
                                  </a:rPr>
                                </m:ctrlPr>
                              </m:sSubPr>
                              <m:e>
                                <m:r>
                                  <a:rPr lang="en-US" sz="2000" i="1" dirty="0">
                                    <a:solidFill>
                                      <a:srgbClr val="FF0000"/>
                                    </a:solidFill>
                                    <a:latin typeface="Cambria Math" panose="02040503050406030204" pitchFamily="18" charset="0"/>
                                  </a:rPr>
                                  <m:t>𝜐</m:t>
                                </m:r>
                              </m:e>
                              <m:sub>
                                <m:r>
                                  <a:rPr lang="en-US" sz="2000" i="1" dirty="0">
                                    <a:solidFill>
                                      <a:srgbClr val="FF0000"/>
                                    </a:solidFill>
                                    <a:latin typeface="Cambria Math" panose="02040503050406030204" pitchFamily="18" charset="0"/>
                                  </a:rPr>
                                  <m:t>12</m:t>
                                </m:r>
                              </m:sub>
                            </m:sSub>
                            <m:r>
                              <a:rPr lang="en-US" sz="2000" i="1" dirty="0">
                                <a:solidFill>
                                  <a:srgbClr val="FF0000"/>
                                </a:solidFill>
                                <a:latin typeface="Cambria Math" panose="02040503050406030204" pitchFamily="18" charset="0"/>
                              </a:rPr>
                              <m:t>𝜐</m:t>
                            </m:r>
                          </m:e>
                          <m:sub>
                            <m:r>
                              <a:rPr lang="en-US" sz="2000" i="1" dirty="0">
                                <a:solidFill>
                                  <a:srgbClr val="FF0000"/>
                                </a:solidFill>
                                <a:latin typeface="Cambria Math" panose="02040503050406030204" pitchFamily="18" charset="0"/>
                              </a:rPr>
                              <m:t>21</m:t>
                            </m:r>
                          </m:sub>
                        </m:sSub>
                      </m:den>
                    </m:f>
                  </m:oMath>
                </a14:m>
                <a:endParaRPr lang="en-US" sz="1600" i="1" dirty="0">
                  <a:latin typeface="Cambria Math" panose="02040503050406030204" pitchFamily="18" charset="0"/>
                </a:endParaRPr>
              </a:p>
            </p:txBody>
          </p:sp>
        </mc:Choice>
        <mc:Fallback xmlns="">
          <p:sp>
            <p:nvSpPr>
              <p:cNvPr id="39" name="Rectangle 38"/>
              <p:cNvSpPr>
                <a:spLocks noRot="1" noChangeAspect="1" noMove="1" noResize="1" noEditPoints="1" noAdjustHandles="1" noChangeArrowheads="1" noChangeShapeType="1" noTextEdit="1"/>
              </p:cNvSpPr>
              <p:nvPr/>
            </p:nvSpPr>
            <p:spPr>
              <a:xfrm>
                <a:off x="5311385" y="924497"/>
                <a:ext cx="1576009" cy="56598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Rectangle 39"/>
              <p:cNvSpPr/>
              <p:nvPr/>
            </p:nvSpPr>
            <p:spPr>
              <a:xfrm>
                <a:off x="5287302" y="1533968"/>
                <a:ext cx="1817976" cy="565989"/>
              </a:xfrm>
              <a:prstGeom prst="rect">
                <a:avLst/>
              </a:prstGeom>
            </p:spPr>
            <p:txBody>
              <a:bodyPr wrap="square">
                <a:spAutoFit/>
              </a:bodyPr>
              <a:lstStyle/>
              <a:p>
                <a14:m>
                  <m:oMath xmlns:m="http://schemas.openxmlformats.org/officeDocument/2006/math">
                    <m:sSub>
                      <m:sSubPr>
                        <m:ctrlPr>
                          <a:rPr lang="en-US" sz="1600" i="1" dirty="0">
                            <a:latin typeface="Cambria Math" panose="02040503050406030204" pitchFamily="18" charset="0"/>
                          </a:rPr>
                        </m:ctrlPr>
                      </m:sSubPr>
                      <m:e>
                        <m:r>
                          <a:rPr lang="en-US" sz="1600" i="1" dirty="0">
                            <a:latin typeface="Cambria Math" panose="02040503050406030204" pitchFamily="18" charset="0"/>
                          </a:rPr>
                          <m:t>𝑄</m:t>
                        </m:r>
                      </m:e>
                      <m:sub>
                        <m:r>
                          <a:rPr lang="en-US" sz="1600" i="1" dirty="0">
                            <a:latin typeface="Cambria Math" panose="02040503050406030204" pitchFamily="18" charset="0"/>
                          </a:rPr>
                          <m:t>22</m:t>
                        </m:r>
                      </m:sub>
                    </m:sSub>
                  </m:oMath>
                </a14:m>
                <a:r>
                  <a:rPr lang="en-US" sz="1600" i="1" dirty="0">
                    <a:latin typeface="Cambria Math" panose="02040503050406030204" pitchFamily="18" charset="0"/>
                  </a:rPr>
                  <a:t>= </a:t>
                </a:r>
                <a14:m>
                  <m:oMath xmlns:m="http://schemas.openxmlformats.org/officeDocument/2006/math">
                    <m:f>
                      <m:fPr>
                        <m:ctrlPr>
                          <a:rPr lang="en-US" sz="2000" i="1">
                            <a:latin typeface="Cambria Math" panose="02040503050406030204" pitchFamily="18" charset="0"/>
                          </a:rPr>
                        </m:ctrlPr>
                      </m:fPr>
                      <m:num>
                        <m:sSub>
                          <m:sSubPr>
                            <m:ctrlPr>
                              <a:rPr lang="en-US" sz="2000" i="1" dirty="0" smtClean="0">
                                <a:solidFill>
                                  <a:srgbClr val="FF0000"/>
                                </a:solidFill>
                                <a:latin typeface="Cambria Math" panose="02040503050406030204" pitchFamily="18" charset="0"/>
                              </a:rPr>
                            </m:ctrlPr>
                          </m:sSubPr>
                          <m:e>
                            <m:r>
                              <a:rPr lang="en-US" sz="2000" i="1" dirty="0">
                                <a:solidFill>
                                  <a:srgbClr val="FF0000"/>
                                </a:solidFill>
                                <a:latin typeface="Cambria Math" panose="02040503050406030204" pitchFamily="18" charset="0"/>
                              </a:rPr>
                              <m:t>𝐸</m:t>
                            </m:r>
                          </m:e>
                          <m:sub>
                            <m:r>
                              <a:rPr lang="en-US" sz="2000" i="1" dirty="0">
                                <a:solidFill>
                                  <a:srgbClr val="FF0000"/>
                                </a:solidFill>
                                <a:latin typeface="Cambria Math" panose="02040503050406030204" pitchFamily="18" charset="0"/>
                              </a:rPr>
                              <m:t>2</m:t>
                            </m:r>
                          </m:sub>
                        </m:sSub>
                      </m:num>
                      <m:den>
                        <m:r>
                          <a:rPr lang="en-US" sz="2000" i="1">
                            <a:latin typeface="Cambria Math" panose="02040503050406030204" pitchFamily="18" charset="0"/>
                          </a:rPr>
                          <m:t>1−</m:t>
                        </m:r>
                        <m:sSub>
                          <m:sSubPr>
                            <m:ctrlPr>
                              <a:rPr lang="en-US" sz="2000" i="1" dirty="0">
                                <a:latin typeface="Cambria Math" panose="02040503050406030204" pitchFamily="18" charset="0"/>
                              </a:rPr>
                            </m:ctrlPr>
                          </m:sSubPr>
                          <m:e>
                            <m:sSub>
                              <m:sSubPr>
                                <m:ctrlPr>
                                  <a:rPr lang="en-US" sz="2000" i="1" dirty="0">
                                    <a:latin typeface="Cambria Math" panose="02040503050406030204" pitchFamily="18" charset="0"/>
                                  </a:rPr>
                                </m:ctrlPr>
                              </m:sSubPr>
                              <m:e>
                                <m:r>
                                  <a:rPr lang="en-US" sz="2000" i="1" dirty="0">
                                    <a:latin typeface="Cambria Math" panose="02040503050406030204" pitchFamily="18" charset="0"/>
                                  </a:rPr>
                                  <m:t>𝜐</m:t>
                                </m:r>
                              </m:e>
                              <m:sub>
                                <m:r>
                                  <a:rPr lang="en-US" sz="2000" i="1" dirty="0">
                                    <a:latin typeface="Cambria Math" panose="02040503050406030204" pitchFamily="18" charset="0"/>
                                  </a:rPr>
                                  <m:t>12</m:t>
                                </m:r>
                              </m:sub>
                            </m:sSub>
                            <m:r>
                              <a:rPr lang="en-US" sz="2000" i="1" dirty="0">
                                <a:latin typeface="Cambria Math" panose="02040503050406030204" pitchFamily="18" charset="0"/>
                              </a:rPr>
                              <m:t>𝜐</m:t>
                            </m:r>
                          </m:e>
                          <m:sub>
                            <m:r>
                              <a:rPr lang="en-US" sz="2000" i="1" dirty="0">
                                <a:latin typeface="Cambria Math" panose="02040503050406030204" pitchFamily="18" charset="0"/>
                              </a:rPr>
                              <m:t>21</m:t>
                            </m:r>
                          </m:sub>
                        </m:sSub>
                      </m:den>
                    </m:f>
                  </m:oMath>
                </a14:m>
                <a:endParaRPr lang="en-US" i="1" dirty="0">
                  <a:latin typeface="Cambria Math" panose="02040503050406030204" pitchFamily="18" charset="0"/>
                </a:endParaRPr>
              </a:p>
            </p:txBody>
          </p:sp>
        </mc:Choice>
        <mc:Fallback xmlns="">
          <p:sp>
            <p:nvSpPr>
              <p:cNvPr id="40" name="Rectangle 39"/>
              <p:cNvSpPr>
                <a:spLocks noRot="1" noChangeAspect="1" noMove="1" noResize="1" noEditPoints="1" noAdjustHandles="1" noChangeArrowheads="1" noChangeShapeType="1" noTextEdit="1"/>
              </p:cNvSpPr>
              <p:nvPr/>
            </p:nvSpPr>
            <p:spPr>
              <a:xfrm>
                <a:off x="5287302" y="1533968"/>
                <a:ext cx="1817976" cy="565989"/>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Rectangle 40"/>
              <p:cNvSpPr/>
              <p:nvPr/>
            </p:nvSpPr>
            <p:spPr>
              <a:xfrm>
                <a:off x="5302195" y="2833262"/>
                <a:ext cx="998735" cy="338554"/>
              </a:xfrm>
              <a:prstGeom prst="rect">
                <a:avLst/>
              </a:prstGeom>
            </p:spPr>
            <p:txBody>
              <a:bodyPr wrap="none">
                <a:spAutoFit/>
              </a:bodyPr>
              <a:lstStyle/>
              <a:p>
                <a14:m>
                  <m:oMath xmlns:m="http://schemas.openxmlformats.org/officeDocument/2006/math">
                    <m:sSub>
                      <m:sSubPr>
                        <m:ctrlPr>
                          <a:rPr lang="en-US" sz="1600" i="1" dirty="0" smtClean="0">
                            <a:solidFill>
                              <a:schemeClr val="tx1"/>
                            </a:solidFill>
                            <a:latin typeface="Cambria Math" panose="02040503050406030204" pitchFamily="18" charset="0"/>
                          </a:rPr>
                        </m:ctrlPr>
                      </m:sSubPr>
                      <m:e>
                        <m:r>
                          <a:rPr lang="en-US" sz="1600" i="1" dirty="0">
                            <a:solidFill>
                              <a:schemeClr val="tx1"/>
                            </a:solidFill>
                            <a:latin typeface="Cambria Math" panose="02040503050406030204" pitchFamily="18" charset="0"/>
                          </a:rPr>
                          <m:t>𝑄</m:t>
                        </m:r>
                      </m:e>
                      <m:sub>
                        <m:r>
                          <a:rPr lang="en-US" sz="1600" i="1" dirty="0">
                            <a:solidFill>
                              <a:schemeClr val="tx1"/>
                            </a:solidFill>
                            <a:latin typeface="Cambria Math" panose="02040503050406030204" pitchFamily="18" charset="0"/>
                          </a:rPr>
                          <m:t>66</m:t>
                        </m:r>
                      </m:sub>
                    </m:sSub>
                  </m:oMath>
                </a14:m>
                <a:r>
                  <a:rPr lang="en-US" sz="1600" i="1" dirty="0">
                    <a:solidFill>
                      <a:schemeClr val="tx1"/>
                    </a:solidFill>
                    <a:latin typeface="Cambria Math" panose="02040503050406030204" pitchFamily="18" charset="0"/>
                  </a:rPr>
                  <a:t>=</a:t>
                </a:r>
                <a14:m>
                  <m:oMath xmlns:m="http://schemas.openxmlformats.org/officeDocument/2006/math">
                    <m:sSub>
                      <m:sSubPr>
                        <m:ctrlPr>
                          <a:rPr lang="en-US" sz="1600" i="1" dirty="0" smtClean="0">
                            <a:solidFill>
                              <a:srgbClr val="FF0000"/>
                            </a:solidFill>
                            <a:latin typeface="Cambria Math" panose="02040503050406030204" pitchFamily="18" charset="0"/>
                          </a:rPr>
                        </m:ctrlPr>
                      </m:sSubPr>
                      <m:e>
                        <m:r>
                          <a:rPr lang="en-US" sz="1600" b="0" i="1" dirty="0" smtClean="0">
                            <a:solidFill>
                              <a:srgbClr val="FF0000"/>
                            </a:solidFill>
                            <a:latin typeface="Cambria Math" panose="02040503050406030204" pitchFamily="18" charset="0"/>
                          </a:rPr>
                          <m:t> </m:t>
                        </m:r>
                        <m:r>
                          <a:rPr lang="en-US" sz="1600" i="1" dirty="0">
                            <a:solidFill>
                              <a:srgbClr val="FF0000"/>
                            </a:solidFill>
                            <a:latin typeface="Cambria Math" panose="02040503050406030204" pitchFamily="18" charset="0"/>
                          </a:rPr>
                          <m:t>𝐺</m:t>
                        </m:r>
                      </m:e>
                      <m:sub>
                        <m:r>
                          <a:rPr lang="en-US" sz="1600" i="1" dirty="0">
                            <a:solidFill>
                              <a:srgbClr val="FF0000"/>
                            </a:solidFill>
                            <a:latin typeface="Cambria Math" panose="02040503050406030204" pitchFamily="18" charset="0"/>
                          </a:rPr>
                          <m:t>12</m:t>
                        </m:r>
                      </m:sub>
                    </m:sSub>
                  </m:oMath>
                </a14:m>
                <a:endParaRPr lang="en-US" sz="1600" i="1" dirty="0">
                  <a:solidFill>
                    <a:schemeClr val="tx1"/>
                  </a:solidFill>
                  <a:latin typeface="Cambria Math" panose="02040503050406030204" pitchFamily="18" charset="0"/>
                </a:endParaRPr>
              </a:p>
            </p:txBody>
          </p:sp>
        </mc:Choice>
        <mc:Fallback xmlns="">
          <p:sp>
            <p:nvSpPr>
              <p:cNvPr id="41" name="Rectangle 40"/>
              <p:cNvSpPr>
                <a:spLocks noRot="1" noChangeAspect="1" noMove="1" noResize="1" noEditPoints="1" noAdjustHandles="1" noChangeArrowheads="1" noChangeShapeType="1" noTextEdit="1"/>
              </p:cNvSpPr>
              <p:nvPr/>
            </p:nvSpPr>
            <p:spPr>
              <a:xfrm>
                <a:off x="5302195" y="2833262"/>
                <a:ext cx="998735" cy="338554"/>
              </a:xfrm>
              <a:prstGeom prst="rect">
                <a:avLst/>
              </a:prstGeom>
              <a:blipFill>
                <a:blip r:embed="rId8"/>
                <a:stretch>
                  <a:fillRect t="-7273" b="-218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Rectangle 41"/>
              <p:cNvSpPr/>
              <p:nvPr/>
            </p:nvSpPr>
            <p:spPr>
              <a:xfrm>
                <a:off x="2383775" y="1662507"/>
                <a:ext cx="2924519" cy="8749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600" i="1" smtClean="0">
                              <a:solidFill>
                                <a:schemeClr val="tx1"/>
                              </a:solidFill>
                              <a:latin typeface="Cambria Math" panose="02040503050406030204" pitchFamily="18" charset="0"/>
                            </a:rPr>
                          </m:ctrlPr>
                        </m:dPr>
                        <m:e>
                          <m:m>
                            <m:mPr>
                              <m:mcs>
                                <m:mc>
                                  <m:mcPr>
                                    <m:count m:val="1"/>
                                    <m:mcJc m:val="center"/>
                                  </m:mcPr>
                                </m:mc>
                              </m:mcs>
                              <m:ctrlPr>
                                <a:rPr lang="en-GB" sz="1600" i="1">
                                  <a:solidFill>
                                    <a:schemeClr val="tx1"/>
                                  </a:solidFill>
                                  <a:latin typeface="Cambria Math" panose="02040503050406030204" pitchFamily="18" charset="0"/>
                                </a:rPr>
                              </m:ctrlPr>
                            </m:mP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𝜎</m:t>
                                    </m:r>
                                  </m:e>
                                  <m:sub>
                                    <m:r>
                                      <a:rPr lang="en-GB" sz="1600" i="0">
                                        <a:solidFill>
                                          <a:schemeClr val="tx1"/>
                                        </a:solidFill>
                                        <a:latin typeface="Cambria Math" panose="02040503050406030204" pitchFamily="18" charset="0"/>
                                      </a:rPr>
                                      <m:t>1</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𝜎</m:t>
                                    </m:r>
                                  </m:e>
                                  <m:sub>
                                    <m:r>
                                      <a:rPr lang="en-GB" sz="1600" i="0">
                                        <a:solidFill>
                                          <a:schemeClr val="tx1"/>
                                        </a:solidFill>
                                        <a:latin typeface="Cambria Math" panose="02040503050406030204" pitchFamily="18" charset="0"/>
                                      </a:rPr>
                                      <m:t>2</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𝜏</m:t>
                                    </m:r>
                                  </m:e>
                                  <m:sub>
                                    <m:r>
                                      <a:rPr lang="en-GB" sz="1600" i="0">
                                        <a:solidFill>
                                          <a:schemeClr val="tx1"/>
                                        </a:solidFill>
                                        <a:latin typeface="Cambria Math" panose="02040503050406030204" pitchFamily="18" charset="0"/>
                                      </a:rPr>
                                      <m:t>12</m:t>
                                    </m:r>
                                  </m:sub>
                                </m:sSub>
                              </m:e>
                            </m:mr>
                          </m:m>
                        </m:e>
                      </m:d>
                      <m:r>
                        <a:rPr lang="en-GB" sz="1600" i="0">
                          <a:solidFill>
                            <a:schemeClr val="tx1"/>
                          </a:solidFill>
                          <a:latin typeface="Cambria Math" panose="02040503050406030204" pitchFamily="18" charset="0"/>
                        </a:rPr>
                        <m:t>=</m:t>
                      </m:r>
                      <m:d>
                        <m:dPr>
                          <m:begChr m:val="["/>
                          <m:endChr m:val="]"/>
                          <m:ctrlPr>
                            <a:rPr lang="en-GB" sz="1600" i="1" smtClean="0">
                              <a:solidFill>
                                <a:srgbClr val="FF0000"/>
                              </a:solidFill>
                              <a:latin typeface="Cambria Math" panose="02040503050406030204" pitchFamily="18" charset="0"/>
                            </a:rPr>
                          </m:ctrlPr>
                        </m:dPr>
                        <m:e>
                          <m:m>
                            <m:mPr>
                              <m:mcs>
                                <m:mc>
                                  <m:mcPr>
                                    <m:count m:val="3"/>
                                    <m:mcJc m:val="center"/>
                                  </m:mcPr>
                                </m:mc>
                              </m:mcs>
                              <m:ctrlPr>
                                <a:rPr lang="en-GB" sz="1600" i="1">
                                  <a:solidFill>
                                    <a:srgbClr val="FF0000"/>
                                  </a:solidFill>
                                  <a:latin typeface="Cambria Math" panose="02040503050406030204" pitchFamily="18" charset="0"/>
                                </a:rPr>
                              </m:ctrlPr>
                            </m:mPr>
                            <m:mr>
                              <m:e>
                                <m:sSub>
                                  <m:sSubPr>
                                    <m:ctrlPr>
                                      <a:rPr lang="en-GB" sz="1600" i="1">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𝑄</m:t>
                                    </m:r>
                                  </m:e>
                                  <m:sub>
                                    <m:r>
                                      <a:rPr lang="en-GB" sz="1600" i="0">
                                        <a:solidFill>
                                          <a:srgbClr val="FF0000"/>
                                        </a:solidFill>
                                        <a:latin typeface="Cambria Math" panose="02040503050406030204" pitchFamily="18" charset="0"/>
                                      </a:rPr>
                                      <m:t>11</m:t>
                                    </m:r>
                                  </m:sub>
                                </m:sSub>
                              </m:e>
                              <m:e>
                                <m:sSub>
                                  <m:sSubPr>
                                    <m:ctrlPr>
                                      <a:rPr lang="en-GB" sz="1600" i="1">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𝑄</m:t>
                                    </m:r>
                                  </m:e>
                                  <m:sub>
                                    <m:r>
                                      <a:rPr lang="en-GB" sz="1600" i="0">
                                        <a:solidFill>
                                          <a:srgbClr val="FF0000"/>
                                        </a:solidFill>
                                        <a:latin typeface="Cambria Math" panose="02040503050406030204" pitchFamily="18" charset="0"/>
                                      </a:rPr>
                                      <m:t>12</m:t>
                                    </m:r>
                                  </m:sub>
                                </m:sSub>
                              </m:e>
                              <m:e>
                                <m:r>
                                  <a:rPr lang="en-GB" sz="1600" i="0">
                                    <a:solidFill>
                                      <a:srgbClr val="FF0000"/>
                                    </a:solidFill>
                                    <a:latin typeface="Cambria Math" panose="02040503050406030204" pitchFamily="18" charset="0"/>
                                  </a:rPr>
                                  <m:t>0</m:t>
                                </m:r>
                              </m:e>
                            </m:mr>
                            <m:mr>
                              <m:e>
                                <m:sSub>
                                  <m:sSubPr>
                                    <m:ctrlPr>
                                      <a:rPr lang="en-GB" sz="1600" i="1">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𝑄</m:t>
                                    </m:r>
                                  </m:e>
                                  <m:sub>
                                    <m:r>
                                      <a:rPr lang="en-GB" sz="1600" i="0">
                                        <a:solidFill>
                                          <a:srgbClr val="FF0000"/>
                                        </a:solidFill>
                                        <a:latin typeface="Cambria Math" panose="02040503050406030204" pitchFamily="18" charset="0"/>
                                      </a:rPr>
                                      <m:t>12</m:t>
                                    </m:r>
                                  </m:sub>
                                </m:sSub>
                              </m:e>
                              <m:e>
                                <m:sSub>
                                  <m:sSubPr>
                                    <m:ctrlPr>
                                      <a:rPr lang="en-GB" sz="1600" i="1">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𝑄</m:t>
                                    </m:r>
                                  </m:e>
                                  <m:sub>
                                    <m:r>
                                      <a:rPr lang="en-GB" sz="1600" i="0">
                                        <a:solidFill>
                                          <a:srgbClr val="FF0000"/>
                                        </a:solidFill>
                                        <a:latin typeface="Cambria Math" panose="02040503050406030204" pitchFamily="18" charset="0"/>
                                      </a:rPr>
                                      <m:t>22</m:t>
                                    </m:r>
                                  </m:sub>
                                </m:sSub>
                              </m:e>
                              <m:e>
                                <m:r>
                                  <a:rPr lang="en-GB" sz="1600" i="0">
                                    <a:solidFill>
                                      <a:srgbClr val="FF0000"/>
                                    </a:solidFill>
                                    <a:latin typeface="Cambria Math" panose="02040503050406030204" pitchFamily="18" charset="0"/>
                                  </a:rPr>
                                  <m:t>0</m:t>
                                </m:r>
                              </m:e>
                            </m:mr>
                            <m:mr>
                              <m:e>
                                <m:r>
                                  <a:rPr lang="en-GB" sz="1600" i="0">
                                    <a:solidFill>
                                      <a:srgbClr val="FF0000"/>
                                    </a:solidFill>
                                    <a:latin typeface="Cambria Math" panose="02040503050406030204" pitchFamily="18" charset="0"/>
                                  </a:rPr>
                                  <m:t>0</m:t>
                                </m:r>
                              </m:e>
                              <m:e>
                                <m:r>
                                  <a:rPr lang="en-GB" sz="1600" i="0">
                                    <a:solidFill>
                                      <a:srgbClr val="FF0000"/>
                                    </a:solidFill>
                                    <a:latin typeface="Cambria Math" panose="02040503050406030204" pitchFamily="18" charset="0"/>
                                  </a:rPr>
                                  <m:t>0</m:t>
                                </m:r>
                              </m:e>
                              <m:e>
                                <m:sSub>
                                  <m:sSubPr>
                                    <m:ctrlPr>
                                      <a:rPr lang="en-GB" sz="1600" i="1">
                                        <a:solidFill>
                                          <a:srgbClr val="FF0000"/>
                                        </a:solidFill>
                                        <a:latin typeface="Cambria Math" panose="02040503050406030204" pitchFamily="18" charset="0"/>
                                      </a:rPr>
                                    </m:ctrlPr>
                                  </m:sSubPr>
                                  <m:e>
                                    <m:r>
                                      <a:rPr lang="en-GB" sz="1600" i="1">
                                        <a:solidFill>
                                          <a:srgbClr val="FF0000"/>
                                        </a:solidFill>
                                        <a:latin typeface="Cambria Math" panose="02040503050406030204" pitchFamily="18" charset="0"/>
                                      </a:rPr>
                                      <m:t>𝑄</m:t>
                                    </m:r>
                                  </m:e>
                                  <m:sub>
                                    <m:r>
                                      <a:rPr lang="en-GB" sz="1600" i="0">
                                        <a:solidFill>
                                          <a:srgbClr val="FF0000"/>
                                        </a:solidFill>
                                        <a:latin typeface="Cambria Math" panose="02040503050406030204" pitchFamily="18" charset="0"/>
                                      </a:rPr>
                                      <m:t>66</m:t>
                                    </m:r>
                                  </m:sub>
                                </m:sSub>
                              </m:e>
                            </m:mr>
                          </m:m>
                        </m:e>
                      </m:d>
                      <m:d>
                        <m:dPr>
                          <m:begChr m:val="{"/>
                          <m:endChr m:val="}"/>
                          <m:ctrlPr>
                            <a:rPr lang="en-GB" sz="1600" i="1" smtClean="0">
                              <a:solidFill>
                                <a:schemeClr val="tx1"/>
                              </a:solidFill>
                              <a:latin typeface="Cambria Math" panose="02040503050406030204" pitchFamily="18" charset="0"/>
                            </a:rPr>
                          </m:ctrlPr>
                        </m:dPr>
                        <m:e>
                          <m:m>
                            <m:mPr>
                              <m:mcs>
                                <m:mc>
                                  <m:mcPr>
                                    <m:count m:val="1"/>
                                    <m:mcJc m:val="center"/>
                                  </m:mcPr>
                                </m:mc>
                              </m:mcs>
                              <m:ctrlPr>
                                <a:rPr lang="en-GB" sz="1600" i="1">
                                  <a:solidFill>
                                    <a:schemeClr val="tx1"/>
                                  </a:solidFill>
                                  <a:latin typeface="Cambria Math" panose="02040503050406030204" pitchFamily="18" charset="0"/>
                                </a:rPr>
                              </m:ctrlPr>
                            </m:mP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𝜖</m:t>
                                    </m:r>
                                  </m:e>
                                  <m:sub>
                                    <m:r>
                                      <a:rPr lang="en-GB" sz="1600" i="0">
                                        <a:solidFill>
                                          <a:schemeClr val="tx1"/>
                                        </a:solidFill>
                                        <a:latin typeface="Cambria Math" panose="02040503050406030204" pitchFamily="18" charset="0"/>
                                      </a:rPr>
                                      <m:t>1</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𝜖</m:t>
                                    </m:r>
                                  </m:e>
                                  <m:sub>
                                    <m:r>
                                      <a:rPr lang="en-GB" sz="1600" i="0">
                                        <a:solidFill>
                                          <a:schemeClr val="tx1"/>
                                        </a:solidFill>
                                        <a:latin typeface="Cambria Math" panose="02040503050406030204" pitchFamily="18" charset="0"/>
                                      </a:rPr>
                                      <m:t>2</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𝛾</m:t>
                                    </m:r>
                                  </m:e>
                                  <m:sub>
                                    <m:r>
                                      <a:rPr lang="en-GB" sz="1600" i="0">
                                        <a:solidFill>
                                          <a:schemeClr val="tx1"/>
                                        </a:solidFill>
                                        <a:latin typeface="Cambria Math" panose="02040503050406030204" pitchFamily="18" charset="0"/>
                                      </a:rPr>
                                      <m:t>12</m:t>
                                    </m:r>
                                  </m:sub>
                                </m:sSub>
                              </m:e>
                            </m:mr>
                          </m:m>
                        </m:e>
                      </m:d>
                    </m:oMath>
                  </m:oMathPara>
                </a14:m>
                <a:endParaRPr lang="en-GB" sz="1600" dirty="0">
                  <a:solidFill>
                    <a:srgbClr val="00B050"/>
                  </a:solidFill>
                </a:endParaRPr>
              </a:p>
            </p:txBody>
          </p:sp>
        </mc:Choice>
        <mc:Fallback xmlns="">
          <p:sp>
            <p:nvSpPr>
              <p:cNvPr id="42" name="Rectangle 41"/>
              <p:cNvSpPr>
                <a:spLocks noRot="1" noChangeAspect="1" noMove="1" noResize="1" noEditPoints="1" noAdjustHandles="1" noChangeArrowheads="1" noChangeShapeType="1" noTextEdit="1"/>
              </p:cNvSpPr>
              <p:nvPr/>
            </p:nvSpPr>
            <p:spPr>
              <a:xfrm>
                <a:off x="2383775" y="1662507"/>
                <a:ext cx="2924519" cy="874920"/>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Rectangle 42"/>
              <p:cNvSpPr/>
              <p:nvPr/>
            </p:nvSpPr>
            <p:spPr>
              <a:xfrm>
                <a:off x="5225587" y="2087469"/>
                <a:ext cx="2910925" cy="5936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𝑄</m:t>
                          </m:r>
                        </m:e>
                        <m:sub>
                          <m:r>
                            <a:rPr lang="en-GB" sz="1600" i="1">
                              <a:latin typeface="Cambria Math" panose="02040503050406030204" pitchFamily="18" charset="0"/>
                            </a:rPr>
                            <m:t>12</m:t>
                          </m:r>
                        </m:sub>
                      </m:sSub>
                      <m:r>
                        <a:rPr lang="en-GB" sz="1600" i="1">
                          <a:latin typeface="Cambria Math" panose="02040503050406030204" pitchFamily="18" charset="0"/>
                        </a:rPr>
                        <m:t>=</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sSub>
                                <m:sSubPr>
                                  <m:ctrlPr>
                                    <a:rPr lang="en-GB" sz="1600" i="1">
                                      <a:latin typeface="Cambria Math" panose="02040503050406030204" pitchFamily="18" charset="0"/>
                                    </a:rPr>
                                  </m:ctrlPr>
                                </m:sSubPr>
                                <m:e>
                                  <m:r>
                                    <a:rPr lang="en-GB" sz="1600" i="1">
                                      <a:latin typeface="Cambria Math" panose="02040503050406030204" pitchFamily="18" charset="0"/>
                                    </a:rPr>
                                    <m:t>𝜈</m:t>
                                  </m:r>
                                </m:e>
                                <m:sub>
                                  <m:r>
                                    <a:rPr lang="en-GB" sz="1600" i="1">
                                      <a:latin typeface="Cambria Math" panose="02040503050406030204" pitchFamily="18" charset="0"/>
                                    </a:rPr>
                                    <m:t>12</m:t>
                                  </m:r>
                                </m:sub>
                              </m:sSub>
                              <m:r>
                                <a:rPr lang="en-GB" sz="1600" i="1">
                                  <a:latin typeface="Cambria Math" panose="02040503050406030204" pitchFamily="18" charset="0"/>
                                </a:rPr>
                                <m:t>𝐸</m:t>
                              </m:r>
                            </m:e>
                            <m:sub>
                              <m:r>
                                <a:rPr lang="en-GB" sz="1600" i="1">
                                  <a:latin typeface="Cambria Math" panose="02040503050406030204" pitchFamily="18" charset="0"/>
                                </a:rPr>
                                <m:t>2</m:t>
                              </m:r>
                            </m:sub>
                          </m:sSub>
                        </m:num>
                        <m:den>
                          <m:r>
                            <a:rPr lang="en-GB" sz="1600" i="1">
                              <a:latin typeface="Cambria Math" panose="02040503050406030204" pitchFamily="18" charset="0"/>
                            </a:rPr>
                            <m:t>1−</m:t>
                          </m:r>
                          <m:sSub>
                            <m:sSubPr>
                              <m:ctrlPr>
                                <a:rPr lang="en-GB" sz="1600" i="1">
                                  <a:latin typeface="Cambria Math" panose="02040503050406030204" pitchFamily="18" charset="0"/>
                                </a:rPr>
                              </m:ctrlPr>
                            </m:sSubPr>
                            <m:e>
                              <m:r>
                                <a:rPr lang="en-GB" sz="1600" i="1">
                                  <a:latin typeface="Cambria Math" panose="02040503050406030204" pitchFamily="18" charset="0"/>
                                </a:rPr>
                                <m:t>𝜈</m:t>
                              </m:r>
                            </m:e>
                            <m:sub>
                              <m:r>
                                <a:rPr lang="en-GB" sz="1600" i="1">
                                  <a:latin typeface="Cambria Math" panose="02040503050406030204" pitchFamily="18" charset="0"/>
                                </a:rPr>
                                <m:t>12</m:t>
                              </m:r>
                            </m:sub>
                          </m:sSub>
                          <m:sSub>
                            <m:sSubPr>
                              <m:ctrlPr>
                                <a:rPr lang="en-GB" sz="1600" i="1">
                                  <a:latin typeface="Cambria Math" panose="02040503050406030204" pitchFamily="18" charset="0"/>
                                </a:rPr>
                              </m:ctrlPr>
                            </m:sSubPr>
                            <m:e>
                              <m:r>
                                <a:rPr lang="en-GB" sz="1600" i="1">
                                  <a:latin typeface="Cambria Math" panose="02040503050406030204" pitchFamily="18" charset="0"/>
                                </a:rPr>
                                <m:t>𝜈</m:t>
                              </m:r>
                            </m:e>
                            <m:sub>
                              <m:r>
                                <a:rPr lang="en-GB" sz="1600" i="1">
                                  <a:latin typeface="Cambria Math" panose="02040503050406030204" pitchFamily="18" charset="0"/>
                                </a:rPr>
                                <m:t>21</m:t>
                              </m:r>
                            </m:sub>
                          </m:sSub>
                        </m:den>
                      </m:f>
                      <m:r>
                        <a:rPr lang="en-GB" sz="1600" i="1">
                          <a:latin typeface="Cambria Math" panose="02040503050406030204" pitchFamily="18" charset="0"/>
                        </a:rPr>
                        <m:t>=</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sSub>
                                <m:sSubPr>
                                  <m:ctrlPr>
                                    <a:rPr lang="en-GB" sz="1600" i="1">
                                      <a:latin typeface="Cambria Math" panose="02040503050406030204" pitchFamily="18" charset="0"/>
                                    </a:rPr>
                                  </m:ctrlPr>
                                </m:sSubPr>
                                <m:e>
                                  <m:r>
                                    <a:rPr lang="en-GB" sz="1600" i="1">
                                      <a:latin typeface="Cambria Math" panose="02040503050406030204" pitchFamily="18" charset="0"/>
                                    </a:rPr>
                                    <m:t>𝜈</m:t>
                                  </m:r>
                                </m:e>
                                <m:sub>
                                  <m:r>
                                    <a:rPr lang="en-GB" sz="1600" i="1">
                                      <a:latin typeface="Cambria Math" panose="02040503050406030204" pitchFamily="18" charset="0"/>
                                    </a:rPr>
                                    <m:t>21</m:t>
                                  </m:r>
                                </m:sub>
                              </m:sSub>
                              <m:r>
                                <a:rPr lang="en-GB" sz="1600" i="1">
                                  <a:latin typeface="Cambria Math" panose="02040503050406030204" pitchFamily="18" charset="0"/>
                                </a:rPr>
                                <m:t>𝐸</m:t>
                              </m:r>
                            </m:e>
                            <m:sub>
                              <m:r>
                                <a:rPr lang="en-GB" sz="1600" i="1">
                                  <a:latin typeface="Cambria Math" panose="02040503050406030204" pitchFamily="18" charset="0"/>
                                </a:rPr>
                                <m:t>1</m:t>
                              </m:r>
                            </m:sub>
                          </m:sSub>
                        </m:num>
                        <m:den>
                          <m:r>
                            <a:rPr lang="en-GB" sz="1600" i="1">
                              <a:latin typeface="Cambria Math" panose="02040503050406030204" pitchFamily="18" charset="0"/>
                            </a:rPr>
                            <m:t>1−</m:t>
                          </m:r>
                          <m:sSub>
                            <m:sSubPr>
                              <m:ctrlPr>
                                <a:rPr lang="en-GB" sz="1600" i="1">
                                  <a:latin typeface="Cambria Math" panose="02040503050406030204" pitchFamily="18" charset="0"/>
                                </a:rPr>
                              </m:ctrlPr>
                            </m:sSubPr>
                            <m:e>
                              <m:r>
                                <a:rPr lang="en-GB" sz="1600" i="1">
                                  <a:latin typeface="Cambria Math" panose="02040503050406030204" pitchFamily="18" charset="0"/>
                                </a:rPr>
                                <m:t>𝜈</m:t>
                              </m:r>
                            </m:e>
                            <m:sub>
                              <m:r>
                                <a:rPr lang="en-GB" sz="1600" i="1">
                                  <a:latin typeface="Cambria Math" panose="02040503050406030204" pitchFamily="18" charset="0"/>
                                </a:rPr>
                                <m:t>12</m:t>
                              </m:r>
                            </m:sub>
                          </m:sSub>
                          <m:sSub>
                            <m:sSubPr>
                              <m:ctrlPr>
                                <a:rPr lang="en-GB" sz="1600" i="1">
                                  <a:latin typeface="Cambria Math" panose="02040503050406030204" pitchFamily="18" charset="0"/>
                                </a:rPr>
                              </m:ctrlPr>
                            </m:sSubPr>
                            <m:e>
                              <m:r>
                                <a:rPr lang="en-GB" sz="1600" i="1">
                                  <a:latin typeface="Cambria Math" panose="02040503050406030204" pitchFamily="18" charset="0"/>
                                </a:rPr>
                                <m:t>𝜈</m:t>
                              </m:r>
                            </m:e>
                            <m:sub>
                              <m:r>
                                <a:rPr lang="en-GB" sz="1600" i="1">
                                  <a:latin typeface="Cambria Math" panose="02040503050406030204" pitchFamily="18" charset="0"/>
                                </a:rPr>
                                <m:t>21</m:t>
                              </m:r>
                            </m:sub>
                          </m:sSub>
                        </m:den>
                      </m:f>
                    </m:oMath>
                  </m:oMathPara>
                </a14:m>
                <a:endParaRPr lang="en-GB" sz="1600" i="1" dirty="0">
                  <a:latin typeface="Cambria Math" panose="02040503050406030204" pitchFamily="18" charset="0"/>
                </a:endParaRPr>
              </a:p>
            </p:txBody>
          </p:sp>
        </mc:Choice>
        <mc:Fallback xmlns="">
          <p:sp>
            <p:nvSpPr>
              <p:cNvPr id="43" name="Rectangle 42"/>
              <p:cNvSpPr>
                <a:spLocks noRot="1" noChangeAspect="1" noMove="1" noResize="1" noEditPoints="1" noAdjustHandles="1" noChangeArrowheads="1" noChangeShapeType="1" noTextEdit="1"/>
              </p:cNvSpPr>
              <p:nvPr/>
            </p:nvSpPr>
            <p:spPr>
              <a:xfrm>
                <a:off x="5225587" y="2087469"/>
                <a:ext cx="2910925" cy="593624"/>
              </a:xfrm>
              <a:prstGeom prst="rect">
                <a:avLst/>
              </a:prstGeom>
              <a:blipFill>
                <a:blip r:embed="rId10"/>
                <a:stretch>
                  <a:fillRect/>
                </a:stretch>
              </a:blipFill>
            </p:spPr>
            <p:txBody>
              <a:bodyPr/>
              <a:lstStyle/>
              <a:p>
                <a:r>
                  <a:rPr lang="en-GB">
                    <a:noFill/>
                  </a:rPr>
                  <a:t> </a:t>
                </a:r>
              </a:p>
            </p:txBody>
          </p:sp>
        </mc:Fallback>
      </mc:AlternateContent>
      <p:sp>
        <p:nvSpPr>
          <p:cNvPr id="45" name="TextBox 44"/>
          <p:cNvSpPr txBox="1"/>
          <p:nvPr/>
        </p:nvSpPr>
        <p:spPr>
          <a:xfrm>
            <a:off x="1856615" y="3762810"/>
            <a:ext cx="305045" cy="338554"/>
          </a:xfrm>
          <a:prstGeom prst="rect">
            <a:avLst/>
          </a:prstGeom>
          <a:noFill/>
        </p:spPr>
        <p:txBody>
          <a:bodyPr wrap="square" rtlCol="0">
            <a:spAutoFit/>
          </a:bodyPr>
          <a:lstStyle/>
          <a:p>
            <a:r>
              <a:rPr lang="en-US" sz="1600" dirty="0" smtClean="0">
                <a:latin typeface="Algerian" panose="04020705040A02060702" pitchFamily="82" charset="0"/>
              </a:rPr>
              <a:t>1</a:t>
            </a:r>
            <a:endParaRPr lang="en-US" sz="1600" dirty="0">
              <a:latin typeface="Algerian" panose="04020705040A02060702" pitchFamily="82" charset="0"/>
            </a:endParaRPr>
          </a:p>
        </p:txBody>
      </p:sp>
      <p:sp>
        <p:nvSpPr>
          <p:cNvPr id="46" name="TextBox 45"/>
          <p:cNvSpPr txBox="1"/>
          <p:nvPr/>
        </p:nvSpPr>
        <p:spPr>
          <a:xfrm>
            <a:off x="2049218" y="6062652"/>
            <a:ext cx="305045" cy="338554"/>
          </a:xfrm>
          <a:prstGeom prst="rect">
            <a:avLst/>
          </a:prstGeom>
          <a:noFill/>
        </p:spPr>
        <p:txBody>
          <a:bodyPr wrap="square" rtlCol="0">
            <a:spAutoFit/>
          </a:bodyPr>
          <a:lstStyle>
            <a:defPPr>
              <a:defRPr lang="en-US"/>
            </a:defPPr>
            <a:lvl1pPr>
              <a:defRPr sz="2800">
                <a:latin typeface="Algerian" panose="04020705040A02060702" pitchFamily="82" charset="0"/>
              </a:defRPr>
            </a:lvl1pPr>
          </a:lstStyle>
          <a:p>
            <a:r>
              <a:rPr lang="en-US" sz="1600" dirty="0"/>
              <a:t>2</a:t>
            </a:r>
          </a:p>
        </p:txBody>
      </p:sp>
      <p:pic>
        <p:nvPicPr>
          <p:cNvPr id="47" name="Picture 46"/>
          <p:cNvPicPr>
            <a:picLocks noChangeAspect="1"/>
          </p:cNvPicPr>
          <p:nvPr/>
        </p:nvPicPr>
        <p:blipFill rotWithShape="1">
          <a:blip r:embed="rId3" cstate="print">
            <a:extLst>
              <a:ext uri="{28A0092B-C50C-407E-A947-70E740481C1C}">
                <a14:useLocalDpi xmlns:a14="http://schemas.microsoft.com/office/drawing/2010/main" val="0"/>
              </a:ext>
            </a:extLst>
          </a:blip>
          <a:srcRect l="-22548" t="-48405" r="1" b="-14310"/>
          <a:stretch/>
        </p:blipFill>
        <p:spPr>
          <a:xfrm rot="16200000">
            <a:off x="782585" y="4122448"/>
            <a:ext cx="752819" cy="355834"/>
          </a:xfrm>
          <a:prstGeom prst="rect">
            <a:avLst/>
          </a:prstGeom>
        </p:spPr>
      </p:pic>
      <p:pic>
        <p:nvPicPr>
          <p:cNvPr id="48" name="Picture 47"/>
          <p:cNvPicPr>
            <a:picLocks noChangeAspect="1"/>
          </p:cNvPicPr>
          <p:nvPr/>
        </p:nvPicPr>
        <p:blipFill rotWithShape="1">
          <a:blip r:embed="rId3" cstate="print">
            <a:extLst>
              <a:ext uri="{28A0092B-C50C-407E-A947-70E740481C1C}">
                <a14:useLocalDpi xmlns:a14="http://schemas.microsoft.com/office/drawing/2010/main" val="0"/>
              </a:ext>
            </a:extLst>
          </a:blip>
          <a:srcRect l="36578" t="1" b="-14311"/>
          <a:stretch/>
        </p:blipFill>
        <p:spPr>
          <a:xfrm>
            <a:off x="1994580" y="5134035"/>
            <a:ext cx="401197" cy="242757"/>
          </a:xfrm>
          <a:prstGeom prst="rect">
            <a:avLst/>
          </a:prstGeom>
        </p:spPr>
      </p:pic>
      <mc:AlternateContent xmlns:mc="http://schemas.openxmlformats.org/markup-compatibility/2006" xmlns:a14="http://schemas.microsoft.com/office/drawing/2010/main">
        <mc:Choice Requires="a14">
          <p:sp>
            <p:nvSpPr>
              <p:cNvPr id="49" name="Rectangle 48"/>
              <p:cNvSpPr/>
              <p:nvPr/>
            </p:nvSpPr>
            <p:spPr>
              <a:xfrm>
                <a:off x="6543355" y="3687617"/>
                <a:ext cx="1676613" cy="6852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400" i="1" smtClean="0">
                              <a:solidFill>
                                <a:schemeClr val="bg1">
                                  <a:lumMod val="65000"/>
                                </a:schemeClr>
                              </a:solidFill>
                              <a:latin typeface="Cambria Math" panose="02040503050406030204" pitchFamily="18" charset="0"/>
                            </a:rPr>
                          </m:ctrlPr>
                        </m:dPr>
                        <m:e>
                          <m:m>
                            <m:mPr>
                              <m:mcs>
                                <m:mc>
                                  <m:mcPr>
                                    <m:count m:val="1"/>
                                    <m:mcJc m:val="center"/>
                                  </m:mcPr>
                                </m:mc>
                              </m:mcs>
                              <m:ctrlPr>
                                <a:rPr lang="en-GB" sz="1400" i="1">
                                  <a:solidFill>
                                    <a:schemeClr val="bg1">
                                      <a:lumMod val="65000"/>
                                    </a:schemeClr>
                                  </a:solidFill>
                                  <a:latin typeface="Cambria Math" panose="02040503050406030204" pitchFamily="18" charset="0"/>
                                </a:rPr>
                              </m:ctrlPr>
                            </m:mPr>
                            <m:mr>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𝜎</m:t>
                                    </m:r>
                                  </m:e>
                                  <m:sub>
                                    <m:r>
                                      <a:rPr lang="en-GB" sz="1400" i="1">
                                        <a:solidFill>
                                          <a:schemeClr val="bg1">
                                            <a:lumMod val="65000"/>
                                          </a:schemeClr>
                                        </a:solidFill>
                                        <a:latin typeface="Cambria Math" panose="02040503050406030204" pitchFamily="18" charset="0"/>
                                      </a:rPr>
                                      <m:t>𝑥</m:t>
                                    </m:r>
                                  </m:sub>
                                </m:sSub>
                              </m:e>
                            </m:mr>
                            <m:mr>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𝜎</m:t>
                                    </m:r>
                                  </m:e>
                                  <m:sub>
                                    <m:r>
                                      <a:rPr lang="en-GB" sz="1400" i="1">
                                        <a:solidFill>
                                          <a:schemeClr val="bg1">
                                            <a:lumMod val="65000"/>
                                          </a:schemeClr>
                                        </a:solidFill>
                                        <a:latin typeface="Cambria Math" panose="02040503050406030204" pitchFamily="18" charset="0"/>
                                      </a:rPr>
                                      <m:t>𝑦</m:t>
                                    </m:r>
                                  </m:sub>
                                </m:sSub>
                              </m:e>
                            </m:mr>
                            <m:mr>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𝜏</m:t>
                                    </m:r>
                                  </m:e>
                                  <m:sub>
                                    <m:r>
                                      <a:rPr lang="en-GB" sz="1400" i="1">
                                        <a:solidFill>
                                          <a:schemeClr val="bg1">
                                            <a:lumMod val="65000"/>
                                          </a:schemeClr>
                                        </a:solidFill>
                                        <a:latin typeface="Cambria Math" panose="02040503050406030204" pitchFamily="18" charset="0"/>
                                      </a:rPr>
                                      <m:t>𝑥𝑦</m:t>
                                    </m:r>
                                  </m:sub>
                                </m:sSub>
                              </m:e>
                            </m:mr>
                          </m:m>
                        </m:e>
                      </m:d>
                      <m:r>
                        <a:rPr lang="en-GB" sz="1400" i="0">
                          <a:solidFill>
                            <a:schemeClr val="bg1">
                              <a:lumMod val="65000"/>
                            </a:schemeClr>
                          </a:solidFill>
                          <a:latin typeface="Cambria Math" panose="02040503050406030204" pitchFamily="18" charset="0"/>
                        </a:rPr>
                        <m:t>=</m:t>
                      </m:r>
                      <m:sSup>
                        <m:sSupPr>
                          <m:ctrlPr>
                            <a:rPr lang="en-GB" sz="1400" i="1">
                              <a:solidFill>
                                <a:schemeClr val="bg1">
                                  <a:lumMod val="65000"/>
                                </a:schemeClr>
                              </a:solidFill>
                              <a:latin typeface="Cambria Math" panose="02040503050406030204" pitchFamily="18" charset="0"/>
                            </a:rPr>
                          </m:ctrlPr>
                        </m:sSupPr>
                        <m:e>
                          <m:d>
                            <m:dPr>
                              <m:begChr m:val="["/>
                              <m:endChr m:val="]"/>
                              <m:ctrlPr>
                                <a:rPr lang="en-GB" sz="1400" i="1">
                                  <a:solidFill>
                                    <a:schemeClr val="bg1">
                                      <a:lumMod val="65000"/>
                                    </a:schemeClr>
                                  </a:solidFill>
                                  <a:latin typeface="Cambria Math" panose="02040503050406030204" pitchFamily="18" charset="0"/>
                                </a:rPr>
                              </m:ctrlPr>
                            </m:dPr>
                            <m:e>
                              <m:r>
                                <a:rPr lang="en-GB" sz="1400" i="1">
                                  <a:solidFill>
                                    <a:schemeClr val="bg1">
                                      <a:lumMod val="65000"/>
                                    </a:schemeClr>
                                  </a:solidFill>
                                  <a:latin typeface="Cambria Math" panose="02040503050406030204" pitchFamily="18" charset="0"/>
                                </a:rPr>
                                <m:t>𝑇</m:t>
                              </m:r>
                            </m:e>
                          </m:d>
                        </m:e>
                        <m:sup>
                          <m:r>
                            <a:rPr lang="en-GB" sz="1400" i="0">
                              <a:solidFill>
                                <a:schemeClr val="bg1">
                                  <a:lumMod val="65000"/>
                                </a:schemeClr>
                              </a:solidFill>
                              <a:latin typeface="Cambria Math" panose="02040503050406030204" pitchFamily="18" charset="0"/>
                            </a:rPr>
                            <m:t>−1</m:t>
                          </m:r>
                        </m:sup>
                      </m:sSup>
                      <m:d>
                        <m:dPr>
                          <m:begChr m:val="{"/>
                          <m:endChr m:val="}"/>
                          <m:ctrlPr>
                            <a:rPr lang="en-GB" sz="1400" i="1">
                              <a:solidFill>
                                <a:schemeClr val="bg1">
                                  <a:lumMod val="65000"/>
                                </a:schemeClr>
                              </a:solidFill>
                              <a:latin typeface="Cambria Math" panose="02040503050406030204" pitchFamily="18" charset="0"/>
                            </a:rPr>
                          </m:ctrlPr>
                        </m:dPr>
                        <m:e>
                          <m:m>
                            <m:mPr>
                              <m:mcs>
                                <m:mc>
                                  <m:mcPr>
                                    <m:count m:val="1"/>
                                    <m:mcJc m:val="center"/>
                                  </m:mcPr>
                                </m:mc>
                              </m:mcs>
                              <m:ctrlPr>
                                <a:rPr lang="en-GB" sz="1400" i="1">
                                  <a:solidFill>
                                    <a:schemeClr val="bg1">
                                      <a:lumMod val="65000"/>
                                    </a:schemeClr>
                                  </a:solidFill>
                                  <a:latin typeface="Cambria Math" panose="02040503050406030204" pitchFamily="18" charset="0"/>
                                </a:rPr>
                              </m:ctrlPr>
                            </m:mPr>
                            <m:mr>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𝜎</m:t>
                                    </m:r>
                                  </m:e>
                                  <m:sub>
                                    <m:r>
                                      <a:rPr lang="en-GB" sz="1400" i="0">
                                        <a:solidFill>
                                          <a:schemeClr val="bg1">
                                            <a:lumMod val="65000"/>
                                          </a:schemeClr>
                                        </a:solidFill>
                                        <a:latin typeface="Cambria Math" panose="02040503050406030204" pitchFamily="18" charset="0"/>
                                      </a:rPr>
                                      <m:t>1</m:t>
                                    </m:r>
                                  </m:sub>
                                </m:sSub>
                              </m:e>
                            </m:mr>
                            <m:mr>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𝜎</m:t>
                                    </m:r>
                                  </m:e>
                                  <m:sub>
                                    <m:r>
                                      <a:rPr lang="en-GB" sz="1400" i="0">
                                        <a:solidFill>
                                          <a:schemeClr val="bg1">
                                            <a:lumMod val="65000"/>
                                          </a:schemeClr>
                                        </a:solidFill>
                                        <a:latin typeface="Cambria Math" panose="02040503050406030204" pitchFamily="18" charset="0"/>
                                      </a:rPr>
                                      <m:t>2</m:t>
                                    </m:r>
                                  </m:sub>
                                </m:sSub>
                              </m:e>
                            </m:mr>
                            <m:mr>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𝜏</m:t>
                                    </m:r>
                                  </m:e>
                                  <m:sub>
                                    <m:r>
                                      <a:rPr lang="en-GB" sz="1400" i="0">
                                        <a:solidFill>
                                          <a:schemeClr val="bg1">
                                            <a:lumMod val="65000"/>
                                          </a:schemeClr>
                                        </a:solidFill>
                                        <a:latin typeface="Cambria Math" panose="02040503050406030204" pitchFamily="18" charset="0"/>
                                      </a:rPr>
                                      <m:t>12</m:t>
                                    </m:r>
                                  </m:sub>
                                </m:sSub>
                              </m:e>
                            </m:mr>
                          </m:m>
                        </m:e>
                      </m:d>
                    </m:oMath>
                  </m:oMathPara>
                </a14:m>
                <a:endParaRPr lang="en-GB" sz="1400" dirty="0">
                  <a:solidFill>
                    <a:schemeClr val="bg1">
                      <a:lumMod val="65000"/>
                    </a:schemeClr>
                  </a:solidFill>
                </a:endParaRPr>
              </a:p>
            </p:txBody>
          </p:sp>
        </mc:Choice>
        <mc:Fallback xmlns="">
          <p:sp>
            <p:nvSpPr>
              <p:cNvPr id="49" name="Rectangle 48"/>
              <p:cNvSpPr>
                <a:spLocks noRot="1" noChangeAspect="1" noMove="1" noResize="1" noEditPoints="1" noAdjustHandles="1" noChangeArrowheads="1" noChangeShapeType="1" noTextEdit="1"/>
              </p:cNvSpPr>
              <p:nvPr/>
            </p:nvSpPr>
            <p:spPr>
              <a:xfrm>
                <a:off x="6543355" y="3687617"/>
                <a:ext cx="1676613" cy="685252"/>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Rectangle 49"/>
              <p:cNvSpPr/>
              <p:nvPr/>
            </p:nvSpPr>
            <p:spPr>
              <a:xfrm>
                <a:off x="8294734" y="3626634"/>
                <a:ext cx="1779866" cy="71910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100" i="1" smtClean="0">
                              <a:solidFill>
                                <a:schemeClr val="bg1">
                                  <a:lumMod val="65000"/>
                                </a:schemeClr>
                              </a:solidFill>
                              <a:latin typeface="Cambria Math" panose="02040503050406030204" pitchFamily="18" charset="0"/>
                            </a:rPr>
                          </m:ctrlPr>
                        </m:dPr>
                        <m:e>
                          <m:m>
                            <m:mPr>
                              <m:mcs>
                                <m:mc>
                                  <m:mcPr>
                                    <m:count m:val="1"/>
                                    <m:mcJc m:val="center"/>
                                  </m:mcPr>
                                </m:mc>
                              </m:mcs>
                              <m:ctrlPr>
                                <a:rPr lang="en-GB" sz="1100" i="1">
                                  <a:solidFill>
                                    <a:schemeClr val="bg1">
                                      <a:lumMod val="65000"/>
                                    </a:schemeClr>
                                  </a:solidFill>
                                  <a:latin typeface="Cambria Math" panose="02040503050406030204" pitchFamily="18" charset="0"/>
                                </a:rPr>
                              </m:ctrlPr>
                            </m:mPr>
                            <m:mr>
                              <m:e>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𝜖</m:t>
                                    </m:r>
                                  </m:e>
                                  <m:sub>
                                    <m:r>
                                      <a:rPr lang="en-GB" sz="1100" i="1">
                                        <a:solidFill>
                                          <a:schemeClr val="bg1">
                                            <a:lumMod val="65000"/>
                                          </a:schemeClr>
                                        </a:solidFill>
                                        <a:latin typeface="Cambria Math" panose="02040503050406030204" pitchFamily="18" charset="0"/>
                                      </a:rPr>
                                      <m:t>𝑥</m:t>
                                    </m:r>
                                  </m:sub>
                                </m:sSub>
                              </m:e>
                            </m:mr>
                            <m:mr>
                              <m:e>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𝜖</m:t>
                                    </m:r>
                                  </m:e>
                                  <m:sub>
                                    <m:r>
                                      <a:rPr lang="en-GB" sz="1100" i="1">
                                        <a:solidFill>
                                          <a:schemeClr val="bg1">
                                            <a:lumMod val="65000"/>
                                          </a:schemeClr>
                                        </a:solidFill>
                                        <a:latin typeface="Cambria Math" panose="02040503050406030204" pitchFamily="18" charset="0"/>
                                      </a:rPr>
                                      <m:t>𝑦</m:t>
                                    </m:r>
                                  </m:sub>
                                </m:sSub>
                              </m:e>
                            </m:mr>
                            <m:mr>
                              <m:e>
                                <m:f>
                                  <m:fPr>
                                    <m:ctrlPr>
                                      <a:rPr lang="en-GB" sz="1100" i="1">
                                        <a:solidFill>
                                          <a:schemeClr val="bg1">
                                            <a:lumMod val="65000"/>
                                          </a:schemeClr>
                                        </a:solidFill>
                                        <a:latin typeface="Cambria Math" panose="02040503050406030204" pitchFamily="18" charset="0"/>
                                      </a:rPr>
                                    </m:ctrlPr>
                                  </m:fPr>
                                  <m:num>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𝛾</m:t>
                                        </m:r>
                                      </m:e>
                                      <m:sub>
                                        <m:r>
                                          <a:rPr lang="en-GB" sz="1100" i="1">
                                            <a:solidFill>
                                              <a:schemeClr val="bg1">
                                                <a:lumMod val="65000"/>
                                              </a:schemeClr>
                                            </a:solidFill>
                                            <a:latin typeface="Cambria Math" panose="02040503050406030204" pitchFamily="18" charset="0"/>
                                          </a:rPr>
                                          <m:t>𝑥𝑦</m:t>
                                        </m:r>
                                      </m:sub>
                                    </m:sSub>
                                  </m:num>
                                  <m:den>
                                    <m:r>
                                      <a:rPr lang="en-GB" sz="1100" i="0">
                                        <a:solidFill>
                                          <a:schemeClr val="bg1">
                                            <a:lumMod val="65000"/>
                                          </a:schemeClr>
                                        </a:solidFill>
                                        <a:latin typeface="Cambria Math" panose="02040503050406030204" pitchFamily="18" charset="0"/>
                                      </a:rPr>
                                      <m:t>2</m:t>
                                    </m:r>
                                  </m:den>
                                </m:f>
                              </m:e>
                            </m:mr>
                          </m:m>
                        </m:e>
                      </m:d>
                      <m:r>
                        <a:rPr lang="en-GB" sz="1100" i="0">
                          <a:solidFill>
                            <a:schemeClr val="bg1">
                              <a:lumMod val="65000"/>
                            </a:schemeClr>
                          </a:solidFill>
                          <a:latin typeface="Cambria Math" panose="02040503050406030204" pitchFamily="18" charset="0"/>
                        </a:rPr>
                        <m:t>=</m:t>
                      </m:r>
                      <m:sSup>
                        <m:sSupPr>
                          <m:ctrlPr>
                            <a:rPr lang="en-GB" sz="1100" i="1">
                              <a:solidFill>
                                <a:schemeClr val="bg1">
                                  <a:lumMod val="65000"/>
                                </a:schemeClr>
                              </a:solidFill>
                              <a:latin typeface="Cambria Math" panose="02040503050406030204" pitchFamily="18" charset="0"/>
                            </a:rPr>
                          </m:ctrlPr>
                        </m:sSupPr>
                        <m:e>
                          <m:d>
                            <m:dPr>
                              <m:begChr m:val="["/>
                              <m:endChr m:val="]"/>
                              <m:ctrlPr>
                                <a:rPr lang="en-GB" sz="1100" i="1">
                                  <a:solidFill>
                                    <a:schemeClr val="bg1">
                                      <a:lumMod val="65000"/>
                                    </a:schemeClr>
                                  </a:solidFill>
                                  <a:latin typeface="Cambria Math" panose="02040503050406030204" pitchFamily="18" charset="0"/>
                                </a:rPr>
                              </m:ctrlPr>
                            </m:dPr>
                            <m:e>
                              <m:r>
                                <a:rPr lang="en-GB" sz="1100" i="1">
                                  <a:solidFill>
                                    <a:schemeClr val="bg1">
                                      <a:lumMod val="65000"/>
                                    </a:schemeClr>
                                  </a:solidFill>
                                  <a:latin typeface="Cambria Math" panose="02040503050406030204" pitchFamily="18" charset="0"/>
                                </a:rPr>
                                <m:t>𝑇</m:t>
                              </m:r>
                            </m:e>
                          </m:d>
                        </m:e>
                        <m:sup>
                          <m:r>
                            <a:rPr lang="en-GB" sz="1100" i="0">
                              <a:solidFill>
                                <a:schemeClr val="bg1">
                                  <a:lumMod val="65000"/>
                                </a:schemeClr>
                              </a:solidFill>
                              <a:latin typeface="Cambria Math" panose="02040503050406030204" pitchFamily="18" charset="0"/>
                            </a:rPr>
                            <m:t>−1</m:t>
                          </m:r>
                        </m:sup>
                      </m:sSup>
                      <m:d>
                        <m:dPr>
                          <m:begChr m:val="{"/>
                          <m:endChr m:val="}"/>
                          <m:ctrlPr>
                            <a:rPr lang="en-GB" sz="1100" i="1">
                              <a:solidFill>
                                <a:schemeClr val="bg1">
                                  <a:lumMod val="65000"/>
                                </a:schemeClr>
                              </a:solidFill>
                              <a:latin typeface="Cambria Math" panose="02040503050406030204" pitchFamily="18" charset="0"/>
                            </a:rPr>
                          </m:ctrlPr>
                        </m:dPr>
                        <m:e>
                          <m:m>
                            <m:mPr>
                              <m:mcs>
                                <m:mc>
                                  <m:mcPr>
                                    <m:count m:val="1"/>
                                    <m:mcJc m:val="center"/>
                                  </m:mcPr>
                                </m:mc>
                              </m:mcs>
                              <m:ctrlPr>
                                <a:rPr lang="en-GB" sz="1100" i="1">
                                  <a:solidFill>
                                    <a:schemeClr val="bg1">
                                      <a:lumMod val="65000"/>
                                    </a:schemeClr>
                                  </a:solidFill>
                                  <a:latin typeface="Cambria Math" panose="02040503050406030204" pitchFamily="18" charset="0"/>
                                </a:rPr>
                              </m:ctrlPr>
                            </m:mPr>
                            <m:mr>
                              <m:e>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𝜖</m:t>
                                    </m:r>
                                  </m:e>
                                  <m:sub>
                                    <m:r>
                                      <a:rPr lang="en-GB" sz="1100" i="0">
                                        <a:solidFill>
                                          <a:schemeClr val="bg1">
                                            <a:lumMod val="65000"/>
                                          </a:schemeClr>
                                        </a:solidFill>
                                        <a:latin typeface="Cambria Math" panose="02040503050406030204" pitchFamily="18" charset="0"/>
                                      </a:rPr>
                                      <m:t>1</m:t>
                                    </m:r>
                                  </m:sub>
                                </m:sSub>
                              </m:e>
                            </m:mr>
                            <m:mr>
                              <m:e>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𝜖</m:t>
                                    </m:r>
                                  </m:e>
                                  <m:sub>
                                    <m:r>
                                      <a:rPr lang="en-GB" sz="1100" i="0">
                                        <a:solidFill>
                                          <a:schemeClr val="bg1">
                                            <a:lumMod val="65000"/>
                                          </a:schemeClr>
                                        </a:solidFill>
                                        <a:latin typeface="Cambria Math" panose="02040503050406030204" pitchFamily="18" charset="0"/>
                                      </a:rPr>
                                      <m:t>2</m:t>
                                    </m:r>
                                  </m:sub>
                                </m:sSub>
                              </m:e>
                            </m:mr>
                            <m:mr>
                              <m:e>
                                <m:f>
                                  <m:fPr>
                                    <m:ctrlPr>
                                      <a:rPr lang="en-GB" sz="1100" i="1">
                                        <a:solidFill>
                                          <a:schemeClr val="bg1">
                                            <a:lumMod val="65000"/>
                                          </a:schemeClr>
                                        </a:solidFill>
                                        <a:latin typeface="Cambria Math" panose="02040503050406030204" pitchFamily="18" charset="0"/>
                                      </a:rPr>
                                    </m:ctrlPr>
                                  </m:fPr>
                                  <m:num>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𝛾</m:t>
                                        </m:r>
                                      </m:e>
                                      <m:sub>
                                        <m:r>
                                          <a:rPr lang="en-GB" sz="1100" i="0">
                                            <a:solidFill>
                                              <a:schemeClr val="bg1">
                                                <a:lumMod val="65000"/>
                                              </a:schemeClr>
                                            </a:solidFill>
                                            <a:latin typeface="Cambria Math" panose="02040503050406030204" pitchFamily="18" charset="0"/>
                                          </a:rPr>
                                          <m:t>12</m:t>
                                        </m:r>
                                      </m:sub>
                                    </m:sSub>
                                  </m:num>
                                  <m:den>
                                    <m:r>
                                      <a:rPr lang="en-GB" sz="1100" i="0">
                                        <a:solidFill>
                                          <a:schemeClr val="bg1">
                                            <a:lumMod val="65000"/>
                                          </a:schemeClr>
                                        </a:solidFill>
                                        <a:latin typeface="Cambria Math" panose="02040503050406030204" pitchFamily="18" charset="0"/>
                                      </a:rPr>
                                      <m:t>2</m:t>
                                    </m:r>
                                  </m:den>
                                </m:f>
                              </m:e>
                            </m:mr>
                          </m:m>
                        </m:e>
                      </m:d>
                    </m:oMath>
                  </m:oMathPara>
                </a14:m>
                <a:endParaRPr lang="en-GB" sz="1100" dirty="0">
                  <a:solidFill>
                    <a:schemeClr val="bg1">
                      <a:lumMod val="65000"/>
                    </a:schemeClr>
                  </a:solidFill>
                </a:endParaRPr>
              </a:p>
            </p:txBody>
          </p:sp>
        </mc:Choice>
        <mc:Fallback xmlns="">
          <p:sp>
            <p:nvSpPr>
              <p:cNvPr id="50" name="Rectangle 49"/>
              <p:cNvSpPr>
                <a:spLocks noRot="1" noChangeAspect="1" noMove="1" noResize="1" noEditPoints="1" noAdjustHandles="1" noChangeArrowheads="1" noChangeShapeType="1" noTextEdit="1"/>
              </p:cNvSpPr>
              <p:nvPr/>
            </p:nvSpPr>
            <p:spPr>
              <a:xfrm>
                <a:off x="8294734" y="3626634"/>
                <a:ext cx="1779866" cy="719108"/>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Rectangle 50"/>
              <p:cNvSpPr/>
              <p:nvPr/>
            </p:nvSpPr>
            <p:spPr>
              <a:xfrm>
                <a:off x="6594758" y="4817268"/>
                <a:ext cx="4211089" cy="7761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200" i="1">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1">
                                        <a:solidFill>
                                          <a:schemeClr val="bg1">
                                            <a:lumMod val="65000"/>
                                          </a:schemeClr>
                                        </a:solidFill>
                                        <a:latin typeface="Cambria Math" panose="02040503050406030204" pitchFamily="18" charset="0"/>
                                      </a:rPr>
                                      <m:t>𝑥</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1">
                                        <a:solidFill>
                                          <a:schemeClr val="bg1">
                                            <a:lumMod val="65000"/>
                                          </a:schemeClr>
                                        </a:solidFill>
                                        <a:latin typeface="Cambria Math" panose="02040503050406030204" pitchFamily="18" charset="0"/>
                                      </a:rPr>
                                      <m:t>𝑦</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𝛾</m:t>
                                    </m:r>
                                  </m:e>
                                  <m:sub>
                                    <m:r>
                                      <a:rPr lang="en-GB" sz="1200" i="1">
                                        <a:solidFill>
                                          <a:schemeClr val="bg1">
                                            <a:lumMod val="65000"/>
                                          </a:schemeClr>
                                        </a:solidFill>
                                        <a:latin typeface="Cambria Math" panose="02040503050406030204" pitchFamily="18" charset="0"/>
                                      </a:rPr>
                                      <m:t>𝑥𝑦</m:t>
                                    </m:r>
                                  </m:sub>
                                </m:sSub>
                              </m:e>
                            </m:mr>
                          </m:m>
                        </m:e>
                      </m:d>
                      <m:r>
                        <a:rPr lang="en-GB" sz="1200">
                          <a:solidFill>
                            <a:schemeClr val="bg1">
                              <a:lumMod val="65000"/>
                            </a:schemeClr>
                          </a:solidFill>
                          <a:latin typeface="Cambria Math" panose="02040503050406030204" pitchFamily="18" charset="0"/>
                        </a:rPr>
                        <m:t>=</m:t>
                      </m:r>
                      <m:d>
                        <m:dPr>
                          <m:begChr m:val="["/>
                          <m:endChr m:val="]"/>
                          <m:ctrlPr>
                            <a:rPr lang="en-GB" sz="1200" i="1">
                              <a:solidFill>
                                <a:schemeClr val="bg1">
                                  <a:lumMod val="65000"/>
                                </a:schemeClr>
                              </a:solidFill>
                              <a:latin typeface="Cambria Math" panose="02040503050406030204" pitchFamily="18" charset="0"/>
                            </a:rPr>
                          </m:ctrlPr>
                        </m:dPr>
                        <m:e>
                          <m:r>
                            <a:rPr lang="en-US" sz="1200" i="1">
                              <a:solidFill>
                                <a:schemeClr val="bg1">
                                  <a:lumMod val="65000"/>
                                </a:schemeClr>
                              </a:solidFill>
                              <a:latin typeface="Cambria Math" panose="02040503050406030204" pitchFamily="18" charset="0"/>
                            </a:rPr>
                            <m:t>𝑅</m:t>
                          </m:r>
                        </m:e>
                      </m:d>
                      <m:d>
                        <m:dPr>
                          <m:begChr m:val="{"/>
                          <m:endChr m:val="}"/>
                          <m:ctrlPr>
                            <a:rPr lang="en-GB" sz="1200" i="1">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m:rPr>
                                        <m:sty m:val="p"/>
                                      </m:rPr>
                                      <a:rPr lang="en-US" sz="1200">
                                        <a:solidFill>
                                          <a:schemeClr val="bg1">
                                            <a:lumMod val="65000"/>
                                          </a:schemeClr>
                                        </a:solidFill>
                                        <a:latin typeface="Cambria Math" panose="02040503050406030204" pitchFamily="18" charset="0"/>
                                      </a:rPr>
                                      <m:t>x</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US" sz="1200" i="1">
                                        <a:solidFill>
                                          <a:schemeClr val="bg1">
                                            <a:lumMod val="65000"/>
                                          </a:schemeClr>
                                        </a:solidFill>
                                        <a:latin typeface="Cambria Math" panose="02040503050406030204" pitchFamily="18" charset="0"/>
                                      </a:rPr>
                                      <m:t>𝑦</m:t>
                                    </m:r>
                                  </m:sub>
                                </m:sSub>
                              </m:e>
                            </m:mr>
                            <m:mr>
                              <m:e>
                                <m:f>
                                  <m:fPr>
                                    <m:ctrlPr>
                                      <a:rPr lang="en-GB" sz="1200" i="1">
                                        <a:solidFill>
                                          <a:schemeClr val="bg1">
                                            <a:lumMod val="65000"/>
                                          </a:schemeClr>
                                        </a:solidFill>
                                        <a:latin typeface="Cambria Math" panose="02040503050406030204" pitchFamily="18" charset="0"/>
                                      </a:rPr>
                                    </m:ctrlPr>
                                  </m:fPr>
                                  <m:num>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𝛾</m:t>
                                        </m:r>
                                      </m:e>
                                      <m:sub>
                                        <m:r>
                                          <a:rPr lang="en-GB" sz="1200" i="1">
                                            <a:solidFill>
                                              <a:schemeClr val="bg1">
                                                <a:lumMod val="65000"/>
                                              </a:schemeClr>
                                            </a:solidFill>
                                            <a:latin typeface="Cambria Math" panose="02040503050406030204" pitchFamily="18" charset="0"/>
                                          </a:rPr>
                                          <m:t>𝑥𝑦</m:t>
                                        </m:r>
                                      </m:sub>
                                    </m:sSub>
                                  </m:num>
                                  <m:den>
                                    <m:r>
                                      <a:rPr lang="en-GB" sz="1200">
                                        <a:solidFill>
                                          <a:schemeClr val="bg1">
                                            <a:lumMod val="65000"/>
                                          </a:schemeClr>
                                        </a:solidFill>
                                        <a:latin typeface="Cambria Math" panose="02040503050406030204" pitchFamily="18" charset="0"/>
                                      </a:rPr>
                                      <m:t>2</m:t>
                                    </m:r>
                                  </m:den>
                                </m:f>
                              </m:e>
                            </m:mr>
                          </m:m>
                        </m:e>
                      </m:d>
                      <m:r>
                        <a:rPr lang="en-GB" sz="1200" i="0">
                          <a:solidFill>
                            <a:schemeClr val="bg1">
                              <a:lumMod val="65000"/>
                            </a:schemeClr>
                          </a:solidFill>
                          <a:latin typeface="Cambria Math" panose="02040503050406030204" pitchFamily="18" charset="0"/>
                        </a:rPr>
                        <m:t>=</m:t>
                      </m:r>
                      <m:sSup>
                        <m:sSupPr>
                          <m:ctrlPr>
                            <a:rPr lang="en-GB" sz="1200" i="1">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𝑅</m:t>
                              </m:r>
                            </m:e>
                          </m:d>
                        </m:e>
                        <m:sup>
                          <m:r>
                            <a:rPr lang="en-GB" sz="1200" i="0">
                              <a:solidFill>
                                <a:schemeClr val="bg1">
                                  <a:lumMod val="65000"/>
                                </a:schemeClr>
                              </a:solidFill>
                              <a:latin typeface="Cambria Math" panose="02040503050406030204" pitchFamily="18" charset="0"/>
                            </a:rPr>
                            <m:t>−1</m:t>
                          </m:r>
                        </m:sup>
                      </m:sSup>
                      <m:sSup>
                        <m:sSupPr>
                          <m:ctrlPr>
                            <a:rPr lang="en-GB" sz="1200" i="1">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𝑇</m:t>
                              </m:r>
                            </m:e>
                          </m:d>
                        </m:e>
                        <m:sup>
                          <m:r>
                            <a:rPr lang="en-GB" sz="1200" i="0">
                              <a:solidFill>
                                <a:schemeClr val="bg1">
                                  <a:lumMod val="65000"/>
                                </a:schemeClr>
                              </a:solidFill>
                              <a:latin typeface="Cambria Math" panose="02040503050406030204" pitchFamily="18" charset="0"/>
                            </a:rPr>
                            <m:t>−1</m:t>
                          </m:r>
                        </m:sup>
                      </m:sSup>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𝑅</m:t>
                          </m:r>
                        </m:e>
                      </m:d>
                      <m:d>
                        <m:dPr>
                          <m:begChr m:val="{"/>
                          <m:endChr m:val="}"/>
                          <m:ctrlPr>
                            <a:rPr lang="en-GB" sz="1200" i="1">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0">
                                        <a:solidFill>
                                          <a:schemeClr val="bg1">
                                            <a:lumMod val="65000"/>
                                          </a:schemeClr>
                                        </a:solidFill>
                                        <a:latin typeface="Cambria Math" panose="02040503050406030204" pitchFamily="18" charset="0"/>
                                      </a:rPr>
                                      <m:t>1</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0">
                                        <a:solidFill>
                                          <a:schemeClr val="bg1">
                                            <a:lumMod val="65000"/>
                                          </a:schemeClr>
                                        </a:solidFill>
                                        <a:latin typeface="Cambria Math" panose="02040503050406030204" pitchFamily="18" charset="0"/>
                                      </a:rPr>
                                      <m:t>2</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𝛾</m:t>
                                    </m:r>
                                  </m:e>
                                  <m:sub>
                                    <m:r>
                                      <a:rPr lang="en-GB" sz="1200" i="0">
                                        <a:solidFill>
                                          <a:schemeClr val="bg1">
                                            <a:lumMod val="65000"/>
                                          </a:schemeClr>
                                        </a:solidFill>
                                        <a:latin typeface="Cambria Math" panose="02040503050406030204" pitchFamily="18" charset="0"/>
                                      </a:rPr>
                                      <m:t>12</m:t>
                                    </m:r>
                                  </m:sub>
                                </m:sSub>
                              </m:e>
                            </m:mr>
                          </m:m>
                        </m:e>
                      </m:d>
                      <m:r>
                        <a:rPr lang="en-GB" sz="1200" i="0">
                          <a:solidFill>
                            <a:schemeClr val="bg1">
                              <a:lumMod val="65000"/>
                            </a:schemeClr>
                          </a:solidFill>
                          <a:latin typeface="Cambria Math" panose="02040503050406030204" pitchFamily="18" charset="0"/>
                        </a:rPr>
                        <m:t>      </m:t>
                      </m:r>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𝑅</m:t>
                          </m:r>
                        </m:e>
                      </m:d>
                      <m:r>
                        <a:rPr lang="en-GB" sz="1200" i="0">
                          <a:solidFill>
                            <a:schemeClr val="bg1">
                              <a:lumMod val="65000"/>
                            </a:schemeClr>
                          </a:solidFill>
                          <a:latin typeface="Cambria Math" panose="02040503050406030204" pitchFamily="18" charset="0"/>
                        </a:rPr>
                        <m:t>=</m:t>
                      </m:r>
                      <m:d>
                        <m:dPr>
                          <m:begChr m:val="["/>
                          <m:endChr m:val="]"/>
                          <m:ctrlPr>
                            <a:rPr lang="en-GB" sz="1200" i="1">
                              <a:solidFill>
                                <a:schemeClr val="bg1">
                                  <a:lumMod val="65000"/>
                                </a:schemeClr>
                              </a:solidFill>
                              <a:latin typeface="Cambria Math" panose="02040503050406030204" pitchFamily="18" charset="0"/>
                            </a:rPr>
                          </m:ctrlPr>
                        </m:dPr>
                        <m:e>
                          <m:m>
                            <m:mPr>
                              <m:mcs>
                                <m:mc>
                                  <m:mcPr>
                                    <m:count m:val="3"/>
                                    <m:mcJc m:val="center"/>
                                  </m:mcPr>
                                </m:mc>
                              </m:mcs>
                              <m:ctrlPr>
                                <a:rPr lang="en-GB" sz="1200" i="1">
                                  <a:solidFill>
                                    <a:schemeClr val="bg1">
                                      <a:lumMod val="65000"/>
                                    </a:schemeClr>
                                  </a:solidFill>
                                  <a:latin typeface="Cambria Math" panose="02040503050406030204" pitchFamily="18" charset="0"/>
                                </a:rPr>
                              </m:ctrlPr>
                            </m:mPr>
                            <m:mr>
                              <m:e>
                                <m:r>
                                  <a:rPr lang="en-GB" sz="1200" i="0">
                                    <a:solidFill>
                                      <a:schemeClr val="bg1">
                                        <a:lumMod val="65000"/>
                                      </a:schemeClr>
                                    </a:solidFill>
                                    <a:latin typeface="Cambria Math" panose="02040503050406030204" pitchFamily="18" charset="0"/>
                                  </a:rPr>
                                  <m:t>1</m:t>
                                </m:r>
                              </m:e>
                              <m:e>
                                <m:r>
                                  <a:rPr lang="en-GB" sz="1200" i="0">
                                    <a:solidFill>
                                      <a:schemeClr val="bg1">
                                        <a:lumMod val="65000"/>
                                      </a:schemeClr>
                                    </a:solidFill>
                                    <a:latin typeface="Cambria Math" panose="02040503050406030204" pitchFamily="18" charset="0"/>
                                  </a:rPr>
                                  <m:t>0</m:t>
                                </m:r>
                              </m:e>
                              <m:e>
                                <m:r>
                                  <a:rPr lang="en-GB" sz="1200" i="0">
                                    <a:solidFill>
                                      <a:schemeClr val="bg1">
                                        <a:lumMod val="65000"/>
                                      </a:schemeClr>
                                    </a:solidFill>
                                    <a:latin typeface="Cambria Math" panose="02040503050406030204" pitchFamily="18" charset="0"/>
                                  </a:rPr>
                                  <m:t>0</m:t>
                                </m:r>
                              </m:e>
                            </m:mr>
                            <m:mr>
                              <m:e>
                                <m:r>
                                  <a:rPr lang="en-GB" sz="1200" i="0">
                                    <a:solidFill>
                                      <a:schemeClr val="bg1">
                                        <a:lumMod val="65000"/>
                                      </a:schemeClr>
                                    </a:solidFill>
                                    <a:latin typeface="Cambria Math" panose="02040503050406030204" pitchFamily="18" charset="0"/>
                                  </a:rPr>
                                  <m:t>0</m:t>
                                </m:r>
                              </m:e>
                              <m:e>
                                <m:r>
                                  <a:rPr lang="en-GB" sz="1200" i="0">
                                    <a:solidFill>
                                      <a:schemeClr val="bg1">
                                        <a:lumMod val="65000"/>
                                      </a:schemeClr>
                                    </a:solidFill>
                                    <a:latin typeface="Cambria Math" panose="02040503050406030204" pitchFamily="18" charset="0"/>
                                  </a:rPr>
                                  <m:t>1</m:t>
                                </m:r>
                              </m:e>
                              <m:e>
                                <m:r>
                                  <a:rPr lang="en-GB" sz="1200" i="0">
                                    <a:solidFill>
                                      <a:schemeClr val="bg1">
                                        <a:lumMod val="65000"/>
                                      </a:schemeClr>
                                    </a:solidFill>
                                    <a:latin typeface="Cambria Math" panose="02040503050406030204" pitchFamily="18" charset="0"/>
                                  </a:rPr>
                                  <m:t>0</m:t>
                                </m:r>
                              </m:e>
                            </m:mr>
                            <m:mr>
                              <m:e>
                                <m:r>
                                  <a:rPr lang="en-GB" sz="1200" i="0">
                                    <a:solidFill>
                                      <a:schemeClr val="bg1">
                                        <a:lumMod val="65000"/>
                                      </a:schemeClr>
                                    </a:solidFill>
                                    <a:latin typeface="Cambria Math" panose="02040503050406030204" pitchFamily="18" charset="0"/>
                                  </a:rPr>
                                  <m:t>0</m:t>
                                </m:r>
                              </m:e>
                              <m:e>
                                <m:r>
                                  <a:rPr lang="en-GB" sz="1200" i="0">
                                    <a:solidFill>
                                      <a:schemeClr val="bg1">
                                        <a:lumMod val="65000"/>
                                      </a:schemeClr>
                                    </a:solidFill>
                                    <a:latin typeface="Cambria Math" panose="02040503050406030204" pitchFamily="18" charset="0"/>
                                  </a:rPr>
                                  <m:t>0</m:t>
                                </m:r>
                              </m:e>
                              <m:e>
                                <m:r>
                                  <a:rPr lang="en-GB" sz="1200" i="0">
                                    <a:solidFill>
                                      <a:schemeClr val="bg1">
                                        <a:lumMod val="65000"/>
                                      </a:schemeClr>
                                    </a:solidFill>
                                    <a:latin typeface="Cambria Math" panose="02040503050406030204" pitchFamily="18" charset="0"/>
                                  </a:rPr>
                                  <m:t>2</m:t>
                                </m:r>
                              </m:e>
                            </m:mr>
                          </m:m>
                        </m:e>
                      </m:d>
                    </m:oMath>
                  </m:oMathPara>
                </a14:m>
                <a:endParaRPr lang="en-GB" sz="1400" dirty="0">
                  <a:solidFill>
                    <a:schemeClr val="bg1">
                      <a:lumMod val="65000"/>
                    </a:schemeClr>
                  </a:solidFill>
                </a:endParaRPr>
              </a:p>
            </p:txBody>
          </p:sp>
        </mc:Choice>
        <mc:Fallback xmlns="">
          <p:sp>
            <p:nvSpPr>
              <p:cNvPr id="51" name="Rectangle 50"/>
              <p:cNvSpPr>
                <a:spLocks noRot="1" noChangeAspect="1" noMove="1" noResize="1" noEditPoints="1" noAdjustHandles="1" noChangeArrowheads="1" noChangeShapeType="1" noTextEdit="1"/>
              </p:cNvSpPr>
              <p:nvPr/>
            </p:nvSpPr>
            <p:spPr>
              <a:xfrm>
                <a:off x="6594758" y="4817268"/>
                <a:ext cx="4211089" cy="776175"/>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Rectangle 51"/>
              <p:cNvSpPr/>
              <p:nvPr/>
            </p:nvSpPr>
            <p:spPr>
              <a:xfrm>
                <a:off x="6117795" y="5613111"/>
                <a:ext cx="5512173" cy="6018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200" i="1" smtClean="0">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𝜎</m:t>
                                    </m:r>
                                  </m:e>
                                  <m:sub>
                                    <m:r>
                                      <a:rPr lang="en-GB" sz="1200" i="1">
                                        <a:solidFill>
                                          <a:schemeClr val="bg1">
                                            <a:lumMod val="65000"/>
                                          </a:schemeClr>
                                        </a:solidFill>
                                        <a:latin typeface="Cambria Math" panose="02040503050406030204" pitchFamily="18" charset="0"/>
                                      </a:rPr>
                                      <m:t>𝑥</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𝜎</m:t>
                                    </m:r>
                                  </m:e>
                                  <m:sub>
                                    <m:r>
                                      <a:rPr lang="en-GB" sz="1200" i="1">
                                        <a:solidFill>
                                          <a:schemeClr val="bg1">
                                            <a:lumMod val="65000"/>
                                          </a:schemeClr>
                                        </a:solidFill>
                                        <a:latin typeface="Cambria Math" panose="02040503050406030204" pitchFamily="18" charset="0"/>
                                      </a:rPr>
                                      <m:t>𝑦</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𝜏</m:t>
                                    </m:r>
                                  </m:e>
                                  <m:sub>
                                    <m:r>
                                      <a:rPr lang="en-GB" sz="1200" i="1">
                                        <a:solidFill>
                                          <a:schemeClr val="bg1">
                                            <a:lumMod val="65000"/>
                                          </a:schemeClr>
                                        </a:solidFill>
                                        <a:latin typeface="Cambria Math" panose="02040503050406030204" pitchFamily="18" charset="0"/>
                                      </a:rPr>
                                      <m:t>𝑥𝑦</m:t>
                                    </m:r>
                                  </m:sub>
                                </m:sSub>
                              </m:e>
                            </m:mr>
                          </m:m>
                        </m:e>
                      </m:d>
                      <m:r>
                        <a:rPr lang="en-GB" sz="1200" i="0">
                          <a:solidFill>
                            <a:schemeClr val="bg1">
                              <a:lumMod val="65000"/>
                            </a:schemeClr>
                          </a:solidFill>
                          <a:latin typeface="Cambria Math" panose="02040503050406030204" pitchFamily="18" charset="0"/>
                        </a:rPr>
                        <m:t>=</m:t>
                      </m:r>
                      <m:sSup>
                        <m:sSupPr>
                          <m:ctrlPr>
                            <a:rPr lang="en-GB" sz="1200" i="1">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𝑇</m:t>
                              </m:r>
                            </m:e>
                          </m:d>
                        </m:e>
                        <m:sup>
                          <m:r>
                            <a:rPr lang="en-GB" sz="1200" i="0">
                              <a:solidFill>
                                <a:schemeClr val="bg1">
                                  <a:lumMod val="65000"/>
                                </a:schemeClr>
                              </a:solidFill>
                              <a:latin typeface="Cambria Math" panose="02040503050406030204" pitchFamily="18" charset="0"/>
                            </a:rPr>
                            <m:t>−1</m:t>
                          </m:r>
                        </m:sup>
                      </m:sSup>
                      <m:d>
                        <m:dPr>
                          <m:begChr m:val="{"/>
                          <m:endChr m:val="}"/>
                          <m:ctrlPr>
                            <a:rPr lang="en-GB" sz="1200" i="1">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𝜎</m:t>
                                    </m:r>
                                  </m:e>
                                  <m:sub>
                                    <m:r>
                                      <a:rPr lang="en-GB" sz="1200" i="0">
                                        <a:solidFill>
                                          <a:schemeClr val="bg1">
                                            <a:lumMod val="65000"/>
                                          </a:schemeClr>
                                        </a:solidFill>
                                        <a:latin typeface="Cambria Math" panose="02040503050406030204" pitchFamily="18" charset="0"/>
                                      </a:rPr>
                                      <m:t>1</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𝜎</m:t>
                                    </m:r>
                                  </m:e>
                                  <m:sub>
                                    <m:r>
                                      <a:rPr lang="en-GB" sz="1200" i="0">
                                        <a:solidFill>
                                          <a:schemeClr val="bg1">
                                            <a:lumMod val="65000"/>
                                          </a:schemeClr>
                                        </a:solidFill>
                                        <a:latin typeface="Cambria Math" panose="02040503050406030204" pitchFamily="18" charset="0"/>
                                      </a:rPr>
                                      <m:t>2</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𝜏</m:t>
                                    </m:r>
                                  </m:e>
                                  <m:sub>
                                    <m:r>
                                      <a:rPr lang="en-GB" sz="1200" i="0">
                                        <a:solidFill>
                                          <a:schemeClr val="bg1">
                                            <a:lumMod val="65000"/>
                                          </a:schemeClr>
                                        </a:solidFill>
                                        <a:latin typeface="Cambria Math" panose="02040503050406030204" pitchFamily="18" charset="0"/>
                                      </a:rPr>
                                      <m:t>12</m:t>
                                    </m:r>
                                  </m:sub>
                                </m:sSub>
                              </m:e>
                            </m:mr>
                          </m:m>
                        </m:e>
                      </m:d>
                      <m:r>
                        <a:rPr lang="en-GB" sz="1200" i="0">
                          <a:solidFill>
                            <a:schemeClr val="bg1">
                              <a:lumMod val="65000"/>
                            </a:schemeClr>
                          </a:solidFill>
                          <a:latin typeface="Cambria Math" panose="02040503050406030204" pitchFamily="18" charset="0"/>
                        </a:rPr>
                        <m:t>=</m:t>
                      </m:r>
                      <m:sSup>
                        <m:sSupPr>
                          <m:ctrlPr>
                            <a:rPr lang="en-GB" sz="1200" i="1">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𝑇</m:t>
                              </m:r>
                            </m:e>
                          </m:d>
                        </m:e>
                        <m:sup>
                          <m:r>
                            <a:rPr lang="en-GB" sz="1200" i="0">
                              <a:solidFill>
                                <a:schemeClr val="bg1">
                                  <a:lumMod val="65000"/>
                                </a:schemeClr>
                              </a:solidFill>
                              <a:latin typeface="Cambria Math" panose="02040503050406030204" pitchFamily="18" charset="0"/>
                            </a:rPr>
                            <m:t>−1</m:t>
                          </m:r>
                        </m:sup>
                      </m:sSup>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𝑄</m:t>
                          </m:r>
                        </m:e>
                      </m:d>
                      <m:d>
                        <m:dPr>
                          <m:begChr m:val="{"/>
                          <m:endChr m:val="}"/>
                          <m:ctrlPr>
                            <a:rPr lang="en-GB" sz="1200" i="1">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0">
                                        <a:solidFill>
                                          <a:schemeClr val="bg1">
                                            <a:lumMod val="65000"/>
                                          </a:schemeClr>
                                        </a:solidFill>
                                        <a:latin typeface="Cambria Math" panose="02040503050406030204" pitchFamily="18" charset="0"/>
                                      </a:rPr>
                                      <m:t>1</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0">
                                        <a:solidFill>
                                          <a:schemeClr val="bg1">
                                            <a:lumMod val="65000"/>
                                          </a:schemeClr>
                                        </a:solidFill>
                                        <a:latin typeface="Cambria Math" panose="02040503050406030204" pitchFamily="18" charset="0"/>
                                      </a:rPr>
                                      <m:t>2</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𝛾</m:t>
                                    </m:r>
                                  </m:e>
                                  <m:sub>
                                    <m:r>
                                      <a:rPr lang="en-GB" sz="1200" i="0">
                                        <a:solidFill>
                                          <a:schemeClr val="bg1">
                                            <a:lumMod val="65000"/>
                                          </a:schemeClr>
                                        </a:solidFill>
                                        <a:latin typeface="Cambria Math" panose="02040503050406030204" pitchFamily="18" charset="0"/>
                                      </a:rPr>
                                      <m:t>12</m:t>
                                    </m:r>
                                  </m:sub>
                                </m:sSub>
                              </m:e>
                            </m:mr>
                          </m:m>
                        </m:e>
                      </m:d>
                      <m:r>
                        <a:rPr lang="en-GB" sz="1200" i="0">
                          <a:solidFill>
                            <a:schemeClr val="bg1">
                              <a:lumMod val="65000"/>
                            </a:schemeClr>
                          </a:solidFill>
                          <a:latin typeface="Cambria Math" panose="02040503050406030204" pitchFamily="18" charset="0"/>
                        </a:rPr>
                        <m:t>=</m:t>
                      </m:r>
                      <m:sSup>
                        <m:sSupPr>
                          <m:ctrlPr>
                            <a:rPr lang="en-GB" sz="1200" i="1">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𝑇</m:t>
                              </m:r>
                            </m:e>
                          </m:d>
                        </m:e>
                        <m:sup>
                          <m:r>
                            <a:rPr lang="en-GB" sz="1200" i="0">
                              <a:solidFill>
                                <a:schemeClr val="bg1">
                                  <a:lumMod val="65000"/>
                                </a:schemeClr>
                              </a:solidFill>
                              <a:latin typeface="Cambria Math" panose="02040503050406030204" pitchFamily="18" charset="0"/>
                            </a:rPr>
                            <m:t>−1</m:t>
                          </m:r>
                        </m:sup>
                      </m:sSup>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𝑄</m:t>
                          </m:r>
                        </m:e>
                      </m:d>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𝑅</m:t>
                          </m:r>
                        </m:e>
                      </m:d>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𝑇</m:t>
                          </m:r>
                        </m:e>
                      </m:d>
                      <m:sSup>
                        <m:sSupPr>
                          <m:ctrlPr>
                            <a:rPr lang="en-GB" sz="1200" i="1">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𝑅</m:t>
                              </m:r>
                            </m:e>
                          </m:d>
                        </m:e>
                        <m:sup>
                          <m:r>
                            <a:rPr lang="en-GB" sz="1200" i="0">
                              <a:solidFill>
                                <a:schemeClr val="bg1">
                                  <a:lumMod val="65000"/>
                                </a:schemeClr>
                              </a:solidFill>
                              <a:latin typeface="Cambria Math" panose="02040503050406030204" pitchFamily="18" charset="0"/>
                            </a:rPr>
                            <m:t>−1</m:t>
                          </m:r>
                        </m:sup>
                      </m:sSup>
                      <m:r>
                        <a:rPr lang="en-GB" sz="1200" i="0">
                          <a:solidFill>
                            <a:schemeClr val="bg1">
                              <a:lumMod val="65000"/>
                            </a:schemeClr>
                          </a:solidFill>
                          <a:latin typeface="Cambria Math" panose="02040503050406030204" pitchFamily="18" charset="0"/>
                        </a:rPr>
                        <m:t>  </m:t>
                      </m:r>
                      <m:d>
                        <m:dPr>
                          <m:begChr m:val="{"/>
                          <m:endChr m:val="}"/>
                          <m:ctrlPr>
                            <a:rPr lang="en-GB" sz="1200" i="1">
                              <a:solidFill>
                                <a:schemeClr val="bg1">
                                  <a:lumMod val="65000"/>
                                </a:schemeClr>
                              </a:solidFill>
                              <a:latin typeface="Cambria Math" panose="02040503050406030204" pitchFamily="18" charset="0"/>
                            </a:rPr>
                          </m:ctrlPr>
                        </m:dPr>
                        <m:e>
                          <m:m>
                            <m:mPr>
                              <m:mcs>
                                <m:mc>
                                  <m:mcPr>
                                    <m:count m:val="1"/>
                                    <m:mcJc m:val="center"/>
                                  </m:mcPr>
                                </m:mc>
                              </m:mcs>
                              <m:ctrlPr>
                                <a:rPr lang="en-GB" sz="1200" i="1">
                                  <a:solidFill>
                                    <a:schemeClr val="bg1">
                                      <a:lumMod val="65000"/>
                                    </a:schemeClr>
                                  </a:solidFill>
                                  <a:latin typeface="Cambria Math" panose="02040503050406030204" pitchFamily="18" charset="0"/>
                                </a:rPr>
                              </m:ctrlPr>
                            </m:mP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1">
                                        <a:solidFill>
                                          <a:schemeClr val="bg1">
                                            <a:lumMod val="65000"/>
                                          </a:schemeClr>
                                        </a:solidFill>
                                        <a:latin typeface="Cambria Math" panose="02040503050406030204" pitchFamily="18" charset="0"/>
                                      </a:rPr>
                                      <m:t>𝑥</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𝜖</m:t>
                                    </m:r>
                                  </m:e>
                                  <m:sub>
                                    <m:r>
                                      <a:rPr lang="en-GB" sz="1200" i="1">
                                        <a:solidFill>
                                          <a:schemeClr val="bg1">
                                            <a:lumMod val="65000"/>
                                          </a:schemeClr>
                                        </a:solidFill>
                                        <a:latin typeface="Cambria Math" panose="02040503050406030204" pitchFamily="18" charset="0"/>
                                      </a:rPr>
                                      <m:t>𝑦</m:t>
                                    </m:r>
                                  </m:sub>
                                </m:sSub>
                              </m:e>
                            </m:mr>
                            <m:mr>
                              <m:e>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𝛾</m:t>
                                    </m:r>
                                  </m:e>
                                  <m:sub>
                                    <m:r>
                                      <a:rPr lang="en-GB" sz="1200" i="1">
                                        <a:solidFill>
                                          <a:schemeClr val="bg1">
                                            <a:lumMod val="65000"/>
                                          </a:schemeClr>
                                        </a:solidFill>
                                        <a:latin typeface="Cambria Math" panose="02040503050406030204" pitchFamily="18" charset="0"/>
                                      </a:rPr>
                                      <m:t>𝑥𝑦</m:t>
                                    </m:r>
                                  </m:sub>
                                </m:sSub>
                              </m:e>
                            </m:mr>
                          </m:m>
                        </m:e>
                      </m:d>
                    </m:oMath>
                  </m:oMathPara>
                </a14:m>
                <a:endParaRPr lang="en-GB" sz="1200" dirty="0">
                  <a:solidFill>
                    <a:schemeClr val="bg1">
                      <a:lumMod val="65000"/>
                    </a:schemeClr>
                  </a:solidFill>
                </a:endParaRPr>
              </a:p>
            </p:txBody>
          </p:sp>
        </mc:Choice>
        <mc:Fallback xmlns="">
          <p:sp>
            <p:nvSpPr>
              <p:cNvPr id="52" name="Rectangle 51"/>
              <p:cNvSpPr>
                <a:spLocks noRot="1" noChangeAspect="1" noMove="1" noResize="1" noEditPoints="1" noAdjustHandles="1" noChangeArrowheads="1" noChangeShapeType="1" noTextEdit="1"/>
              </p:cNvSpPr>
              <p:nvPr/>
            </p:nvSpPr>
            <p:spPr>
              <a:xfrm>
                <a:off x="6117795" y="5613111"/>
                <a:ext cx="5512173" cy="601896"/>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Rectangle 52"/>
              <p:cNvSpPr/>
              <p:nvPr/>
            </p:nvSpPr>
            <p:spPr>
              <a:xfrm>
                <a:off x="6230108" y="6195624"/>
                <a:ext cx="5813504" cy="276999"/>
              </a:xfrm>
              <a:prstGeom prst="rect">
                <a:avLst/>
              </a:prstGeom>
            </p:spPr>
            <p:txBody>
              <a:bodyPr wrap="square">
                <a:spAutoFit/>
              </a:bodyPr>
              <a:lstStyle/>
              <a:p>
                <a14:m>
                  <m:oMath xmlns:m="http://schemas.openxmlformats.org/officeDocument/2006/math">
                    <m:d>
                      <m:dPr>
                        <m:begChr m:val="["/>
                        <m:endChr m:val="]"/>
                        <m:ctrlPr>
                          <a:rPr lang="en-GB" sz="1200" i="1">
                            <a:solidFill>
                              <a:schemeClr val="bg1">
                                <a:lumMod val="65000"/>
                              </a:schemeClr>
                            </a:solidFill>
                            <a:effectLst/>
                            <a:latin typeface="Cambria Math" panose="02040503050406030204" pitchFamily="18" charset="0"/>
                            <a:ea typeface="Times New Roman" panose="02020603050405020304" pitchFamily="18" charset="0"/>
                          </a:rPr>
                        </m:ctrlPr>
                      </m:dPr>
                      <m:e>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𝑅</m:t>
                        </m:r>
                      </m:e>
                    </m:d>
                    <m:d>
                      <m:dPr>
                        <m:begChr m:val="["/>
                        <m:endChr m:val="]"/>
                        <m:ctrlPr>
                          <a:rPr lang="en-GB" sz="1200" i="1">
                            <a:solidFill>
                              <a:schemeClr val="bg1">
                                <a:lumMod val="65000"/>
                              </a:schemeClr>
                            </a:solidFill>
                            <a:effectLst/>
                            <a:latin typeface="Cambria Math" panose="02040503050406030204" pitchFamily="18" charset="0"/>
                            <a:ea typeface="Times New Roman" panose="02020603050405020304" pitchFamily="18" charset="0"/>
                          </a:rPr>
                        </m:ctrlPr>
                      </m:dPr>
                      <m:e>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𝑇</m:t>
                        </m:r>
                      </m:e>
                    </m:d>
                    <m:sSup>
                      <m:sSupPr>
                        <m:ctrlPr>
                          <a:rPr lang="en-GB" sz="1200" i="1">
                            <a:solidFill>
                              <a:schemeClr val="bg1">
                                <a:lumMod val="65000"/>
                              </a:schemeClr>
                            </a:solidFill>
                            <a:effectLst/>
                            <a:latin typeface="Cambria Math" panose="02040503050406030204" pitchFamily="18" charset="0"/>
                            <a:ea typeface="Times New Roman" panose="02020603050405020304" pitchFamily="18" charset="0"/>
                          </a:rPr>
                        </m:ctrlPr>
                      </m:sSupPr>
                      <m:e>
                        <m:d>
                          <m:dPr>
                            <m:begChr m:val="["/>
                            <m:endChr m:val="]"/>
                            <m:ctrlPr>
                              <a:rPr lang="en-GB" sz="1200" i="1">
                                <a:solidFill>
                                  <a:schemeClr val="bg1">
                                    <a:lumMod val="65000"/>
                                  </a:schemeClr>
                                </a:solidFill>
                                <a:effectLst/>
                                <a:latin typeface="Cambria Math" panose="02040503050406030204" pitchFamily="18" charset="0"/>
                                <a:ea typeface="Times New Roman" panose="02020603050405020304" pitchFamily="18" charset="0"/>
                              </a:rPr>
                            </m:ctrlPr>
                          </m:dPr>
                          <m:e>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𝑅</m:t>
                            </m:r>
                          </m:e>
                        </m:d>
                      </m:e>
                      <m:sup>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−1</m:t>
                        </m:r>
                      </m:sup>
                    </m:sSup>
                  </m:oMath>
                </a14:m>
                <a:r>
                  <a:rPr lang="en-GB" sz="1200" i="1" dirty="0">
                    <a:solidFill>
                      <a:schemeClr val="bg1">
                        <a:lumMod val="65000"/>
                      </a:schemeClr>
                    </a:solidFill>
                    <a:latin typeface="Corbel" panose="020B0503020204020204" pitchFamily="34" charset="0"/>
                    <a:ea typeface="Times New Roman" panose="02020603050405020304" pitchFamily="18" charset="0"/>
                  </a:rPr>
                  <a:t> can be shown to be </a:t>
                </a:r>
                <a14:m>
                  <m:oMath xmlns:m="http://schemas.openxmlformats.org/officeDocument/2006/math">
                    <m:sSup>
                      <m:sSupPr>
                        <m:ctrlPr>
                          <a:rPr lang="en-GB" sz="1200" i="1">
                            <a:solidFill>
                              <a:schemeClr val="bg1">
                                <a:lumMod val="65000"/>
                              </a:schemeClr>
                            </a:solidFill>
                            <a:effectLst/>
                            <a:latin typeface="Cambria Math" panose="02040503050406030204" pitchFamily="18" charset="0"/>
                            <a:ea typeface="Times New Roman" panose="02020603050405020304" pitchFamily="18" charset="0"/>
                          </a:rPr>
                        </m:ctrlPr>
                      </m:sSupPr>
                      <m:e>
                        <m:d>
                          <m:dPr>
                            <m:begChr m:val="["/>
                            <m:endChr m:val="]"/>
                            <m:ctrlPr>
                              <a:rPr lang="en-GB" sz="1200" i="1">
                                <a:solidFill>
                                  <a:schemeClr val="bg1">
                                    <a:lumMod val="65000"/>
                                  </a:schemeClr>
                                </a:solidFill>
                                <a:effectLst/>
                                <a:latin typeface="Cambria Math" panose="02040503050406030204" pitchFamily="18" charset="0"/>
                                <a:ea typeface="Times New Roman" panose="02020603050405020304" pitchFamily="18" charset="0"/>
                              </a:rPr>
                            </m:ctrlPr>
                          </m:dPr>
                          <m:e>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𝑇</m:t>
                            </m:r>
                          </m:e>
                        </m:d>
                      </m:e>
                      <m:sup>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m:t>
                        </m:r>
                        <m:r>
                          <a:rPr lang="en-GB" sz="1200" i="1">
                            <a:solidFill>
                              <a:schemeClr val="bg1">
                                <a:lumMod val="65000"/>
                              </a:schemeClr>
                            </a:solidFill>
                            <a:latin typeface="Cambria Math" panose="02040503050406030204" pitchFamily="18" charset="0"/>
                            <a:ea typeface="Times New Roman" panose="02020603050405020304" pitchFamily="18" charset="0"/>
                            <a:cs typeface="Times New Roman" panose="02020603050405020304" pitchFamily="18" charset="0"/>
                          </a:rPr>
                          <m:t>𝑇</m:t>
                        </m:r>
                      </m:sup>
                    </m:sSup>
                  </m:oMath>
                </a14:m>
                <a:r>
                  <a:rPr lang="en-GB" sz="1200" i="1" dirty="0">
                    <a:solidFill>
                      <a:schemeClr val="bg1">
                        <a:lumMod val="65000"/>
                      </a:schemeClr>
                    </a:solidFill>
                    <a:latin typeface="Corbel" panose="020B0503020204020204" pitchFamily="34" charset="0"/>
                    <a:ea typeface="Times New Roman" panose="02020603050405020304" pitchFamily="18" charset="0"/>
                  </a:rPr>
                  <a:t> where the superscript T denotes the matrix transpose. </a:t>
                </a:r>
                <a:endParaRPr lang="en-GB" sz="1200" i="1" dirty="0">
                  <a:solidFill>
                    <a:schemeClr val="bg1">
                      <a:lumMod val="65000"/>
                    </a:schemeClr>
                  </a:solidFill>
                  <a:latin typeface="Corbel" panose="020B0503020204020204" pitchFamily="34" charset="0"/>
                </a:endParaRPr>
              </a:p>
            </p:txBody>
          </p:sp>
        </mc:Choice>
        <mc:Fallback xmlns="">
          <p:sp>
            <p:nvSpPr>
              <p:cNvPr id="53" name="Rectangle 52"/>
              <p:cNvSpPr>
                <a:spLocks noRot="1" noChangeAspect="1" noMove="1" noResize="1" noEditPoints="1" noAdjustHandles="1" noChangeArrowheads="1" noChangeShapeType="1" noTextEdit="1"/>
              </p:cNvSpPr>
              <p:nvPr/>
            </p:nvSpPr>
            <p:spPr>
              <a:xfrm>
                <a:off x="6230108" y="6195624"/>
                <a:ext cx="5813504" cy="276999"/>
              </a:xfrm>
              <a:prstGeom prst="rect">
                <a:avLst/>
              </a:prstGeom>
              <a:blipFill>
                <a:blip r:embed="rId15"/>
                <a:stretch>
                  <a:fillRect r="-31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Rectangle 53"/>
              <p:cNvSpPr/>
              <p:nvPr/>
            </p:nvSpPr>
            <p:spPr>
              <a:xfrm>
                <a:off x="2467410" y="4251335"/>
                <a:ext cx="2952540" cy="8969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600" i="1" smtClean="0">
                              <a:solidFill>
                                <a:schemeClr val="tx1"/>
                              </a:solidFill>
                              <a:latin typeface="Cambria Math" panose="02040503050406030204" pitchFamily="18" charset="0"/>
                            </a:rPr>
                          </m:ctrlPr>
                        </m:dPr>
                        <m:e>
                          <m:m>
                            <m:mPr>
                              <m:mcs>
                                <m:mc>
                                  <m:mcPr>
                                    <m:count m:val="1"/>
                                    <m:mcJc m:val="center"/>
                                  </m:mcPr>
                                </m:mc>
                              </m:mcs>
                              <m:ctrlPr>
                                <a:rPr lang="en-GB" sz="1600" i="1">
                                  <a:solidFill>
                                    <a:schemeClr val="tx1"/>
                                  </a:solidFill>
                                  <a:latin typeface="Cambria Math" panose="02040503050406030204" pitchFamily="18" charset="0"/>
                                </a:rPr>
                              </m:ctrlPr>
                            </m:mP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𝜎</m:t>
                                    </m:r>
                                  </m:e>
                                  <m:sub>
                                    <m:r>
                                      <a:rPr lang="en-GB" sz="1600" i="1">
                                        <a:solidFill>
                                          <a:schemeClr val="tx1"/>
                                        </a:solidFill>
                                        <a:latin typeface="Cambria Math" panose="02040503050406030204" pitchFamily="18" charset="0"/>
                                      </a:rPr>
                                      <m:t>𝑥</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𝜎</m:t>
                                    </m:r>
                                  </m:e>
                                  <m:sub>
                                    <m:r>
                                      <a:rPr lang="en-GB" sz="1600" i="1">
                                        <a:solidFill>
                                          <a:schemeClr val="tx1"/>
                                        </a:solidFill>
                                        <a:latin typeface="Cambria Math" panose="02040503050406030204" pitchFamily="18" charset="0"/>
                                      </a:rPr>
                                      <m:t>𝑦</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𝜏</m:t>
                                    </m:r>
                                  </m:e>
                                  <m:sub>
                                    <m:r>
                                      <a:rPr lang="en-GB" sz="1600" i="1">
                                        <a:solidFill>
                                          <a:schemeClr val="tx1"/>
                                        </a:solidFill>
                                        <a:latin typeface="Cambria Math" panose="02040503050406030204" pitchFamily="18" charset="0"/>
                                      </a:rPr>
                                      <m:t>𝑥𝑦</m:t>
                                    </m:r>
                                  </m:sub>
                                </m:sSub>
                              </m:e>
                            </m:mr>
                          </m:m>
                        </m:e>
                      </m:d>
                      <m:r>
                        <a:rPr lang="en-GB" sz="1600">
                          <a:latin typeface="Cambria Math" panose="02040503050406030204" pitchFamily="18" charset="0"/>
                        </a:rPr>
                        <m:t>=</m:t>
                      </m:r>
                      <m:d>
                        <m:dPr>
                          <m:begChr m:val="["/>
                          <m:endChr m:val="]"/>
                          <m:ctrlPr>
                            <a:rPr lang="en-GB" sz="1600" i="1">
                              <a:solidFill>
                                <a:srgbClr val="FF0000"/>
                              </a:solidFill>
                              <a:latin typeface="Cambria Math" panose="02040503050406030204" pitchFamily="18" charset="0"/>
                            </a:rPr>
                          </m:ctrlPr>
                        </m:dPr>
                        <m:e>
                          <m:m>
                            <m:mPr>
                              <m:mcs>
                                <m:mc>
                                  <m:mcPr>
                                    <m:count m:val="3"/>
                                    <m:mcJc m:val="center"/>
                                  </m:mcPr>
                                </m:mc>
                              </m:mcs>
                              <m:ctrlPr>
                                <a:rPr lang="en-GB" sz="1600" i="1">
                                  <a:solidFill>
                                    <a:srgbClr val="FF0000"/>
                                  </a:solidFill>
                                  <a:latin typeface="Cambria Math" panose="02040503050406030204" pitchFamily="18" charset="0"/>
                                </a:rPr>
                              </m:ctrlPr>
                            </m:mPr>
                            <m:mr>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11</m:t>
                                    </m:r>
                                  </m:sub>
                                </m:sSub>
                              </m:e>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12</m:t>
                                    </m:r>
                                  </m:sub>
                                </m:sSub>
                              </m:e>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16</m:t>
                                    </m:r>
                                  </m:sub>
                                </m:sSub>
                              </m:e>
                            </m:mr>
                            <m:mr>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12</m:t>
                                    </m:r>
                                  </m:sub>
                                </m:sSub>
                              </m:e>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22</m:t>
                                    </m:r>
                                  </m:sub>
                                </m:sSub>
                              </m:e>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26</m:t>
                                    </m:r>
                                  </m:sub>
                                </m:sSub>
                              </m:e>
                            </m:mr>
                            <m:mr>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16</m:t>
                                    </m:r>
                                  </m:sub>
                                </m:sSub>
                              </m:e>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26</m:t>
                                    </m:r>
                                  </m:sub>
                                </m:sSub>
                              </m:e>
                              <m:e>
                                <m:sSub>
                                  <m:sSubPr>
                                    <m:ctrlPr>
                                      <a:rPr lang="en-GB" sz="1600" i="1">
                                        <a:solidFill>
                                          <a:srgbClr val="FF0000"/>
                                        </a:solidFill>
                                        <a:latin typeface="Cambria Math" panose="02040503050406030204" pitchFamily="18" charset="0"/>
                                      </a:rPr>
                                    </m:ctrlPr>
                                  </m:sSubPr>
                                  <m:e>
                                    <m:acc>
                                      <m:accPr>
                                        <m:chr m:val="̅"/>
                                        <m:ctrlPr>
                                          <a:rPr lang="en-GB" sz="1600" i="1">
                                            <a:solidFill>
                                              <a:srgbClr val="FF0000"/>
                                            </a:solidFill>
                                            <a:latin typeface="Cambria Math" panose="02040503050406030204" pitchFamily="18" charset="0"/>
                                          </a:rPr>
                                        </m:ctrlPr>
                                      </m:accPr>
                                      <m:e>
                                        <m:r>
                                          <a:rPr lang="en-GB" sz="1600" i="1">
                                            <a:solidFill>
                                              <a:srgbClr val="FF0000"/>
                                            </a:solidFill>
                                            <a:latin typeface="Cambria Math" panose="02040503050406030204" pitchFamily="18" charset="0"/>
                                          </a:rPr>
                                          <m:t>𝑄</m:t>
                                        </m:r>
                                      </m:e>
                                    </m:acc>
                                  </m:e>
                                  <m:sub>
                                    <m:r>
                                      <a:rPr lang="en-GB" sz="1600">
                                        <a:solidFill>
                                          <a:srgbClr val="FF0000"/>
                                        </a:solidFill>
                                        <a:latin typeface="Cambria Math" panose="02040503050406030204" pitchFamily="18" charset="0"/>
                                      </a:rPr>
                                      <m:t>66</m:t>
                                    </m:r>
                                  </m:sub>
                                </m:sSub>
                              </m:e>
                            </m:mr>
                          </m:m>
                        </m:e>
                      </m:d>
                      <m:d>
                        <m:dPr>
                          <m:begChr m:val="{"/>
                          <m:endChr m:val="}"/>
                          <m:ctrlPr>
                            <a:rPr lang="en-GB" sz="1600" i="1">
                              <a:solidFill>
                                <a:schemeClr val="tx1"/>
                              </a:solidFill>
                              <a:latin typeface="Cambria Math" panose="02040503050406030204" pitchFamily="18" charset="0"/>
                            </a:rPr>
                          </m:ctrlPr>
                        </m:dPr>
                        <m:e>
                          <m:m>
                            <m:mPr>
                              <m:mcs>
                                <m:mc>
                                  <m:mcPr>
                                    <m:count m:val="1"/>
                                    <m:mcJc m:val="center"/>
                                  </m:mcPr>
                                </m:mc>
                              </m:mcs>
                              <m:ctrlPr>
                                <a:rPr lang="en-GB" sz="1600" i="1">
                                  <a:solidFill>
                                    <a:schemeClr val="tx1"/>
                                  </a:solidFill>
                                  <a:latin typeface="Cambria Math" panose="02040503050406030204" pitchFamily="18" charset="0"/>
                                </a:rPr>
                              </m:ctrlPr>
                            </m:mP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𝜖</m:t>
                                    </m:r>
                                  </m:e>
                                  <m:sub>
                                    <m:r>
                                      <a:rPr lang="en-GB" sz="1600" i="1">
                                        <a:solidFill>
                                          <a:schemeClr val="tx1"/>
                                        </a:solidFill>
                                        <a:latin typeface="Cambria Math" panose="02040503050406030204" pitchFamily="18" charset="0"/>
                                      </a:rPr>
                                      <m:t>𝑥</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𝜖</m:t>
                                    </m:r>
                                  </m:e>
                                  <m:sub>
                                    <m:r>
                                      <a:rPr lang="en-GB" sz="1600" i="1">
                                        <a:solidFill>
                                          <a:schemeClr val="tx1"/>
                                        </a:solidFill>
                                        <a:latin typeface="Cambria Math" panose="02040503050406030204" pitchFamily="18" charset="0"/>
                                      </a:rPr>
                                      <m:t>𝑦</m:t>
                                    </m:r>
                                  </m:sub>
                                </m:sSub>
                              </m:e>
                            </m:mr>
                            <m:m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rPr>
                                      <m:t>𝛾</m:t>
                                    </m:r>
                                  </m:e>
                                  <m:sub>
                                    <m:r>
                                      <a:rPr lang="en-GB" sz="1600" i="1">
                                        <a:solidFill>
                                          <a:schemeClr val="tx1"/>
                                        </a:solidFill>
                                        <a:latin typeface="Cambria Math" panose="02040503050406030204" pitchFamily="18" charset="0"/>
                                      </a:rPr>
                                      <m:t>𝑥𝑦</m:t>
                                    </m:r>
                                  </m:sub>
                                </m:sSub>
                              </m:e>
                            </m:mr>
                          </m:m>
                        </m:e>
                      </m:d>
                    </m:oMath>
                  </m:oMathPara>
                </a14:m>
                <a:endParaRPr lang="en-GB" sz="1600" dirty="0">
                  <a:solidFill>
                    <a:srgbClr val="FF0000"/>
                  </a:solidFill>
                </a:endParaRPr>
              </a:p>
            </p:txBody>
          </p:sp>
        </mc:Choice>
        <mc:Fallback xmlns="">
          <p:sp>
            <p:nvSpPr>
              <p:cNvPr id="54" name="Rectangle 53"/>
              <p:cNvSpPr>
                <a:spLocks noRot="1" noChangeAspect="1" noMove="1" noResize="1" noEditPoints="1" noAdjustHandles="1" noChangeArrowheads="1" noChangeShapeType="1" noTextEdit="1"/>
              </p:cNvSpPr>
              <p:nvPr/>
            </p:nvSpPr>
            <p:spPr>
              <a:xfrm>
                <a:off x="2467410" y="4251335"/>
                <a:ext cx="2952540" cy="896977"/>
              </a:xfrm>
              <a:prstGeom prst="rect">
                <a:avLst/>
              </a:prstGeom>
              <a:blipFill>
                <a:blip r:embed="rId16"/>
                <a:stretch>
                  <a:fillRect/>
                </a:stretch>
              </a:blipFill>
            </p:spPr>
            <p:txBody>
              <a:bodyPr/>
              <a:lstStyle/>
              <a:p>
                <a:r>
                  <a:rPr lang="en-GB">
                    <a:noFill/>
                  </a:rPr>
                  <a:t> </a:t>
                </a:r>
              </a:p>
            </p:txBody>
          </p:sp>
        </mc:Fallback>
      </mc:AlternateContent>
      <p:sp>
        <p:nvSpPr>
          <p:cNvPr id="55" name="Rectangle 57" descr="Diagonali larghe verso l'alto"/>
          <p:cNvSpPr>
            <a:spLocks noChangeArrowheads="1"/>
          </p:cNvSpPr>
          <p:nvPr/>
        </p:nvSpPr>
        <p:spPr bwMode="auto">
          <a:xfrm>
            <a:off x="311863" y="2642733"/>
            <a:ext cx="1561376" cy="623043"/>
          </a:xfrm>
          <a:prstGeom prst="rect">
            <a:avLst/>
          </a:prstGeom>
          <a:pattFill prst="dkVert">
            <a:fgClr>
              <a:schemeClr val="accent2"/>
            </a:fgClr>
            <a:bgClr>
              <a:schemeClr val="bg1"/>
            </a:bgClr>
          </a:pattFill>
          <a:ln w="9525">
            <a:solidFill>
              <a:schemeClr val="tx1"/>
            </a:solidFill>
            <a:miter lim="800000"/>
            <a:headEnd/>
            <a:tailEnd/>
          </a:ln>
          <a:effectLst/>
        </p:spPr>
        <p:txBody>
          <a:bodyPr wrap="none" anchor="ctr"/>
          <a:lstStyle/>
          <a:p>
            <a:endParaRPr lang="it-IT" sz="1050"/>
          </a:p>
        </p:txBody>
      </p:sp>
      <p:pic>
        <p:nvPicPr>
          <p:cNvPr id="56" name="Picture 55"/>
          <p:cNvPicPr>
            <a:picLocks noChangeAspect="1"/>
          </p:cNvPicPr>
          <p:nvPr/>
        </p:nvPicPr>
        <p:blipFill rotWithShape="1">
          <a:blip r:embed="rId3" cstate="print">
            <a:extLst>
              <a:ext uri="{28A0092B-C50C-407E-A947-70E740481C1C}">
                <a14:useLocalDpi xmlns:a14="http://schemas.microsoft.com/office/drawing/2010/main" val="0"/>
              </a:ext>
            </a:extLst>
          </a:blip>
          <a:srcRect l="36578" t="1" b="-14311"/>
          <a:stretch/>
        </p:blipFill>
        <p:spPr>
          <a:xfrm rot="18822237">
            <a:off x="1914483" y="4079139"/>
            <a:ext cx="401197" cy="242757"/>
          </a:xfrm>
          <a:prstGeom prst="rect">
            <a:avLst/>
          </a:prstGeom>
        </p:spPr>
      </p:pic>
      <p:pic>
        <p:nvPicPr>
          <p:cNvPr id="57" name="Picture 56"/>
          <p:cNvPicPr>
            <a:picLocks noChangeAspect="1"/>
          </p:cNvPicPr>
          <p:nvPr/>
        </p:nvPicPr>
        <p:blipFill rotWithShape="1">
          <a:blip r:embed="rId3" cstate="print">
            <a:extLst>
              <a:ext uri="{28A0092B-C50C-407E-A947-70E740481C1C}">
                <a14:useLocalDpi xmlns:a14="http://schemas.microsoft.com/office/drawing/2010/main" val="0"/>
              </a:ext>
            </a:extLst>
          </a:blip>
          <a:srcRect l="36578" t="1" b="-14311"/>
          <a:stretch/>
        </p:blipFill>
        <p:spPr>
          <a:xfrm rot="2400828">
            <a:off x="1982074" y="5786806"/>
            <a:ext cx="401197" cy="242757"/>
          </a:xfrm>
          <a:prstGeom prst="rect">
            <a:avLst/>
          </a:prstGeom>
        </p:spPr>
      </p:pic>
      <p:cxnSp>
        <p:nvCxnSpPr>
          <p:cNvPr id="11" name="Straight Connector 10"/>
          <p:cNvCxnSpPr/>
          <p:nvPr/>
        </p:nvCxnSpPr>
        <p:spPr>
          <a:xfrm flipH="1">
            <a:off x="1323932" y="4316518"/>
            <a:ext cx="667002" cy="6595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1354589" y="5250353"/>
            <a:ext cx="674447" cy="5205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888353" y="3617012"/>
            <a:ext cx="368765" cy="338554"/>
          </a:xfrm>
          <a:prstGeom prst="rect">
            <a:avLst/>
          </a:prstGeom>
          <a:noFill/>
        </p:spPr>
        <p:txBody>
          <a:bodyPr wrap="square" rtlCol="0">
            <a:spAutoFit/>
          </a:bodyPr>
          <a:lstStyle/>
          <a:p>
            <a:r>
              <a:rPr lang="en-US" sz="1600" dirty="0" smtClean="0">
                <a:latin typeface="Algerian" panose="04020705040A02060702" pitchFamily="82" charset="0"/>
              </a:rPr>
              <a:t>x</a:t>
            </a:r>
            <a:endParaRPr lang="en-US" sz="1600" dirty="0">
              <a:latin typeface="Algerian" panose="04020705040A02060702" pitchFamily="82" charset="0"/>
            </a:endParaRPr>
          </a:p>
        </p:txBody>
      </p:sp>
      <p:sp>
        <p:nvSpPr>
          <p:cNvPr id="60" name="TextBox 59"/>
          <p:cNvSpPr txBox="1"/>
          <p:nvPr/>
        </p:nvSpPr>
        <p:spPr>
          <a:xfrm>
            <a:off x="1972664" y="4837584"/>
            <a:ext cx="368765" cy="338554"/>
          </a:xfrm>
          <a:prstGeom prst="rect">
            <a:avLst/>
          </a:prstGeom>
          <a:noFill/>
        </p:spPr>
        <p:txBody>
          <a:bodyPr wrap="square" rtlCol="0">
            <a:spAutoFit/>
          </a:bodyPr>
          <a:lstStyle/>
          <a:p>
            <a:r>
              <a:rPr lang="en-US" sz="1600" dirty="0" smtClean="0">
                <a:latin typeface="Algerian" panose="04020705040A02060702" pitchFamily="82" charset="0"/>
              </a:rPr>
              <a:t>y</a:t>
            </a:r>
            <a:endParaRPr lang="en-US" sz="1600" dirty="0">
              <a:latin typeface="Algerian" panose="04020705040A02060702" pitchFamily="82" charset="0"/>
            </a:endParaRPr>
          </a:p>
        </p:txBody>
      </p:sp>
      <mc:AlternateContent xmlns:mc="http://schemas.openxmlformats.org/markup-compatibility/2006" xmlns:a14="http://schemas.microsoft.com/office/drawing/2010/main">
        <mc:Choice Requires="a14">
          <p:sp>
            <p:nvSpPr>
              <p:cNvPr id="62" name="TextBox 61"/>
              <p:cNvSpPr txBox="1"/>
              <p:nvPr/>
            </p:nvSpPr>
            <p:spPr>
              <a:xfrm>
                <a:off x="8076849" y="1473315"/>
                <a:ext cx="4044603" cy="1054519"/>
              </a:xfrm>
              <a:prstGeom prst="rect">
                <a:avLst/>
              </a:prstGeom>
              <a:noFill/>
            </p:spPr>
            <p:txBody>
              <a:bodyPr wrap="square" lIns="0" tIns="0" rIns="0" bIns="0" rtlCol="0">
                <a:spAutoFit/>
              </a:bodyPr>
              <a:lstStyle/>
              <a:p>
                <a14:m>
                  <m:oMath xmlns:m="http://schemas.openxmlformats.org/officeDocument/2006/math">
                    <m:d>
                      <m:dPr>
                        <m:begChr m:val="⌈"/>
                        <m:endChr m:val="⌉"/>
                        <m:ctrlPr>
                          <a:rPr lang="en-US" sz="1400" i="1" smtClean="0">
                            <a:solidFill>
                              <a:schemeClr val="bg1">
                                <a:lumMod val="65000"/>
                              </a:schemeClr>
                            </a:solidFill>
                            <a:latin typeface="Cambria Math" panose="02040503050406030204" pitchFamily="18" charset="0"/>
                          </a:rPr>
                        </m:ctrlPr>
                      </m:dPr>
                      <m:e>
                        <m:eqArr>
                          <m:eqArrPr>
                            <m:ctrlPr>
                              <a:rPr lang="en-US" sz="1400" i="1">
                                <a:solidFill>
                                  <a:schemeClr val="bg1">
                                    <a:lumMod val="65000"/>
                                  </a:schemeClr>
                                </a:solidFill>
                                <a:latin typeface="Cambria Math" panose="02040503050406030204" pitchFamily="18" charset="0"/>
                              </a:rPr>
                            </m:ctrlPr>
                          </m:eqArrPr>
                          <m:e>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ea typeface="Cambria Math" panose="02040503050406030204" pitchFamily="18" charset="0"/>
                                  </a:rPr>
                                  <m:t>𝜀</m:t>
                                </m:r>
                              </m:e>
                              <m:sub>
                                <m:r>
                                  <a:rPr lang="en-US" sz="1400" i="1">
                                    <a:solidFill>
                                      <a:schemeClr val="bg1">
                                        <a:lumMod val="65000"/>
                                      </a:schemeClr>
                                    </a:solidFill>
                                    <a:latin typeface="Cambria Math" panose="02040503050406030204" pitchFamily="18" charset="0"/>
                                  </a:rPr>
                                  <m:t>1</m:t>
                                </m:r>
                              </m:sub>
                            </m:sSub>
                          </m:e>
                          <m:e>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ea typeface="Cambria Math" panose="02040503050406030204" pitchFamily="18" charset="0"/>
                                  </a:rPr>
                                  <m:t>𝜀</m:t>
                                </m:r>
                              </m:e>
                              <m:sub>
                                <m:r>
                                  <a:rPr lang="en-US" sz="1400" i="1">
                                    <a:solidFill>
                                      <a:schemeClr val="bg1">
                                        <a:lumMod val="65000"/>
                                      </a:schemeClr>
                                    </a:solidFill>
                                    <a:latin typeface="Cambria Math" panose="02040503050406030204" pitchFamily="18" charset="0"/>
                                    <a:ea typeface="Cambria Math" panose="02040503050406030204" pitchFamily="18" charset="0"/>
                                  </a:rPr>
                                  <m:t>2</m:t>
                                </m:r>
                              </m:sub>
                            </m:sSub>
                          </m:e>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𝛾</m:t>
                                </m:r>
                              </m:e>
                              <m:sub>
                                <m:r>
                                  <a:rPr lang="en-GB" sz="1400">
                                    <a:solidFill>
                                      <a:schemeClr val="bg1">
                                        <a:lumMod val="65000"/>
                                      </a:schemeClr>
                                    </a:solidFill>
                                    <a:latin typeface="Cambria Math" panose="02040503050406030204" pitchFamily="18" charset="0"/>
                                  </a:rPr>
                                  <m:t>12</m:t>
                                </m:r>
                              </m:sub>
                            </m:sSub>
                          </m:e>
                        </m:eqArr>
                      </m:e>
                    </m:d>
                  </m:oMath>
                </a14:m>
                <a:r>
                  <a:rPr lang="en-US" sz="1400" dirty="0" smtClean="0">
                    <a:solidFill>
                      <a:schemeClr val="bg1">
                        <a:lumMod val="65000"/>
                      </a:schemeClr>
                    </a:solidFill>
                  </a:rPr>
                  <a:t>=</a:t>
                </a:r>
                <a14:m>
                  <m:oMath xmlns:m="http://schemas.openxmlformats.org/officeDocument/2006/math">
                    <m:d>
                      <m:dPr>
                        <m:begChr m:val="⌈"/>
                        <m:endChr m:val="⌉"/>
                        <m:ctrlPr>
                          <a:rPr lang="en-US" sz="1400" i="1" dirty="0" smtClean="0">
                            <a:solidFill>
                              <a:schemeClr val="bg1">
                                <a:lumMod val="65000"/>
                              </a:schemeClr>
                            </a:solidFill>
                            <a:latin typeface="Cambria Math" panose="02040503050406030204" pitchFamily="18" charset="0"/>
                          </a:rPr>
                        </m:ctrlPr>
                      </m:dPr>
                      <m:e>
                        <m:m>
                          <m:mPr>
                            <m:mcs>
                              <m:mc>
                                <m:mcPr>
                                  <m:count m:val="3"/>
                                  <m:mcJc m:val="center"/>
                                </m:mcPr>
                              </m:mc>
                            </m:mcs>
                            <m:ctrlPr>
                              <a:rPr lang="en-US" sz="1400" i="1" dirty="0" smtClean="0">
                                <a:solidFill>
                                  <a:schemeClr val="bg1">
                                    <a:lumMod val="65000"/>
                                  </a:schemeClr>
                                </a:solidFill>
                                <a:latin typeface="Cambria Math" panose="02040503050406030204" pitchFamily="18" charset="0"/>
                              </a:rPr>
                            </m:ctrlPr>
                          </m:mPr>
                          <m:mr>
                            <m:e>
                              <m:sSub>
                                <m:sSubPr>
                                  <m:ctrlPr>
                                    <a:rPr lang="en-US" sz="1400" i="1" dirty="0" smtClean="0">
                                      <a:solidFill>
                                        <a:schemeClr val="bg1">
                                          <a:lumMod val="65000"/>
                                        </a:schemeClr>
                                      </a:solidFill>
                                      <a:latin typeface="Cambria Math" panose="02040503050406030204" pitchFamily="18" charset="0"/>
                                    </a:rPr>
                                  </m:ctrlPr>
                                </m:sSubPr>
                                <m:e>
                                  <m:r>
                                    <a:rPr lang="en-US" sz="1400" b="0" i="1" dirty="0" smtClean="0">
                                      <a:solidFill>
                                        <a:schemeClr val="bg1">
                                          <a:lumMod val="65000"/>
                                        </a:schemeClr>
                                      </a:solidFill>
                                      <a:latin typeface="Cambria Math" panose="02040503050406030204" pitchFamily="18" charset="0"/>
                                    </a:rPr>
                                    <m:t>𝑆</m:t>
                                  </m:r>
                                </m:e>
                                <m:sub>
                                  <m:r>
                                    <a:rPr lang="en-US" sz="1400" b="0" i="1" dirty="0" smtClean="0">
                                      <a:solidFill>
                                        <a:schemeClr val="bg1">
                                          <a:lumMod val="65000"/>
                                        </a:schemeClr>
                                      </a:solidFill>
                                      <a:latin typeface="Cambria Math" panose="02040503050406030204" pitchFamily="18" charset="0"/>
                                    </a:rPr>
                                    <m:t>11</m:t>
                                  </m:r>
                                </m:sub>
                              </m:sSub>
                            </m:e>
                            <m:e>
                              <m:sSub>
                                <m:sSubPr>
                                  <m:ctrlPr>
                                    <a:rPr lang="en-US" sz="1400" i="1" dirty="0">
                                      <a:solidFill>
                                        <a:schemeClr val="bg1">
                                          <a:lumMod val="65000"/>
                                        </a:schemeClr>
                                      </a:solidFill>
                                      <a:latin typeface="Cambria Math" panose="02040503050406030204" pitchFamily="18" charset="0"/>
                                    </a:rPr>
                                  </m:ctrlPr>
                                </m:sSubPr>
                                <m:e>
                                  <m:r>
                                    <a:rPr lang="en-US" sz="1400" b="0" i="1" dirty="0" smtClean="0">
                                      <a:solidFill>
                                        <a:schemeClr val="bg1">
                                          <a:lumMod val="65000"/>
                                        </a:schemeClr>
                                      </a:solidFill>
                                      <a:latin typeface="Cambria Math" panose="02040503050406030204" pitchFamily="18" charset="0"/>
                                    </a:rPr>
                                    <m:t>𝑆</m:t>
                                  </m:r>
                                </m:e>
                                <m:sub>
                                  <m:r>
                                    <a:rPr lang="en-US" sz="1400" i="1" dirty="0">
                                      <a:solidFill>
                                        <a:schemeClr val="bg1">
                                          <a:lumMod val="65000"/>
                                        </a:schemeClr>
                                      </a:solidFill>
                                      <a:latin typeface="Cambria Math" panose="02040503050406030204" pitchFamily="18" charset="0"/>
                                    </a:rPr>
                                    <m:t>1</m:t>
                                  </m:r>
                                  <m:r>
                                    <a:rPr lang="en-US" sz="1400" b="0" i="1" dirty="0" smtClean="0">
                                      <a:solidFill>
                                        <a:schemeClr val="bg1">
                                          <a:lumMod val="65000"/>
                                        </a:schemeClr>
                                      </a:solidFill>
                                      <a:latin typeface="Cambria Math" panose="02040503050406030204" pitchFamily="18" charset="0"/>
                                    </a:rPr>
                                    <m:t>2</m:t>
                                  </m:r>
                                </m:sub>
                              </m:sSub>
                            </m:e>
                            <m:e>
                              <m:r>
                                <a:rPr lang="en-US" sz="1400" i="1" dirty="0" smtClean="0">
                                  <a:solidFill>
                                    <a:schemeClr val="bg1">
                                      <a:lumMod val="65000"/>
                                    </a:schemeClr>
                                  </a:solidFill>
                                  <a:latin typeface="Cambria Math" panose="02040503050406030204" pitchFamily="18" charset="0"/>
                                </a:rPr>
                                <m:t>0</m:t>
                              </m:r>
                            </m:e>
                          </m:mr>
                          <m:mr>
                            <m:e>
                              <m:sSub>
                                <m:sSubPr>
                                  <m:ctrlPr>
                                    <a:rPr lang="en-US" sz="1400" i="1" dirty="0">
                                      <a:solidFill>
                                        <a:schemeClr val="bg1">
                                          <a:lumMod val="65000"/>
                                        </a:schemeClr>
                                      </a:solidFill>
                                      <a:latin typeface="Cambria Math" panose="02040503050406030204" pitchFamily="18" charset="0"/>
                                    </a:rPr>
                                  </m:ctrlPr>
                                </m:sSubPr>
                                <m:e>
                                  <m:r>
                                    <a:rPr lang="en-US" sz="1400" b="0" i="1" dirty="0" smtClean="0">
                                      <a:solidFill>
                                        <a:schemeClr val="bg1">
                                          <a:lumMod val="65000"/>
                                        </a:schemeClr>
                                      </a:solidFill>
                                      <a:latin typeface="Cambria Math" panose="02040503050406030204" pitchFamily="18" charset="0"/>
                                    </a:rPr>
                                    <m:t>𝑆</m:t>
                                  </m:r>
                                </m:e>
                                <m:sub>
                                  <m:r>
                                    <a:rPr lang="en-US" sz="1400" b="0" i="1" dirty="0" smtClean="0">
                                      <a:solidFill>
                                        <a:schemeClr val="bg1">
                                          <a:lumMod val="65000"/>
                                        </a:schemeClr>
                                      </a:solidFill>
                                      <a:latin typeface="Cambria Math" panose="02040503050406030204" pitchFamily="18" charset="0"/>
                                    </a:rPr>
                                    <m:t>21</m:t>
                                  </m:r>
                                </m:sub>
                              </m:sSub>
                            </m:e>
                            <m:e>
                              <m:sSub>
                                <m:sSubPr>
                                  <m:ctrlPr>
                                    <a:rPr lang="en-US" sz="1400" i="1" dirty="0">
                                      <a:solidFill>
                                        <a:schemeClr val="bg1">
                                          <a:lumMod val="65000"/>
                                        </a:schemeClr>
                                      </a:solidFill>
                                      <a:latin typeface="Cambria Math" panose="02040503050406030204" pitchFamily="18" charset="0"/>
                                    </a:rPr>
                                  </m:ctrlPr>
                                </m:sSubPr>
                                <m:e>
                                  <m:r>
                                    <a:rPr lang="en-US" sz="1400" b="0" i="1" dirty="0" smtClean="0">
                                      <a:solidFill>
                                        <a:schemeClr val="bg1">
                                          <a:lumMod val="65000"/>
                                        </a:schemeClr>
                                      </a:solidFill>
                                      <a:latin typeface="Cambria Math" panose="02040503050406030204" pitchFamily="18" charset="0"/>
                                    </a:rPr>
                                    <m:t>𝑆</m:t>
                                  </m:r>
                                </m:e>
                                <m:sub>
                                  <m:r>
                                    <a:rPr lang="en-US" sz="1400" b="0" i="1" dirty="0" smtClean="0">
                                      <a:solidFill>
                                        <a:schemeClr val="bg1">
                                          <a:lumMod val="65000"/>
                                        </a:schemeClr>
                                      </a:solidFill>
                                      <a:latin typeface="Cambria Math" panose="02040503050406030204" pitchFamily="18" charset="0"/>
                                    </a:rPr>
                                    <m:t>22</m:t>
                                  </m:r>
                                </m:sub>
                              </m:sSub>
                            </m:e>
                            <m:e>
                              <m:r>
                                <a:rPr lang="en-US" sz="1400" i="1" dirty="0" smtClean="0">
                                  <a:solidFill>
                                    <a:schemeClr val="bg1">
                                      <a:lumMod val="65000"/>
                                    </a:schemeClr>
                                  </a:solidFill>
                                  <a:latin typeface="Cambria Math" panose="02040503050406030204" pitchFamily="18" charset="0"/>
                                </a:rPr>
                                <m:t>0</m:t>
                              </m:r>
                            </m:e>
                          </m:mr>
                          <m:mr>
                            <m:e>
                              <m:r>
                                <a:rPr lang="en-US" sz="1400" i="1" dirty="0" smtClean="0">
                                  <a:solidFill>
                                    <a:schemeClr val="bg1">
                                      <a:lumMod val="65000"/>
                                    </a:schemeClr>
                                  </a:solidFill>
                                  <a:latin typeface="Cambria Math" panose="02040503050406030204" pitchFamily="18" charset="0"/>
                                </a:rPr>
                                <m:t>0</m:t>
                              </m:r>
                            </m:e>
                            <m:e>
                              <m:r>
                                <a:rPr lang="en-US" sz="1400" i="1" dirty="0" smtClean="0">
                                  <a:solidFill>
                                    <a:schemeClr val="bg1">
                                      <a:lumMod val="65000"/>
                                    </a:schemeClr>
                                  </a:solidFill>
                                  <a:latin typeface="Cambria Math" panose="02040503050406030204" pitchFamily="18" charset="0"/>
                                </a:rPr>
                                <m:t>0</m:t>
                              </m:r>
                            </m:e>
                            <m:e>
                              <m:sSub>
                                <m:sSubPr>
                                  <m:ctrlPr>
                                    <a:rPr lang="en-US" sz="1400" i="1" dirty="0">
                                      <a:solidFill>
                                        <a:schemeClr val="bg1">
                                          <a:lumMod val="65000"/>
                                        </a:schemeClr>
                                      </a:solidFill>
                                      <a:latin typeface="Cambria Math" panose="02040503050406030204" pitchFamily="18" charset="0"/>
                                    </a:rPr>
                                  </m:ctrlPr>
                                </m:sSubPr>
                                <m:e>
                                  <m:r>
                                    <a:rPr lang="en-US" sz="1400" b="0" i="1" dirty="0" smtClean="0">
                                      <a:solidFill>
                                        <a:schemeClr val="bg1">
                                          <a:lumMod val="65000"/>
                                        </a:schemeClr>
                                      </a:solidFill>
                                      <a:latin typeface="Cambria Math" panose="02040503050406030204" pitchFamily="18" charset="0"/>
                                    </a:rPr>
                                    <m:t>𝑆</m:t>
                                  </m:r>
                                </m:e>
                                <m:sub>
                                  <m:r>
                                    <a:rPr lang="en-US" sz="1400" b="0" i="1" dirty="0" smtClean="0">
                                      <a:solidFill>
                                        <a:schemeClr val="bg1">
                                          <a:lumMod val="65000"/>
                                        </a:schemeClr>
                                      </a:solidFill>
                                      <a:latin typeface="Cambria Math" panose="02040503050406030204" pitchFamily="18" charset="0"/>
                                    </a:rPr>
                                    <m:t>66</m:t>
                                  </m:r>
                                </m:sub>
                              </m:sSub>
                            </m:e>
                          </m:mr>
                        </m:m>
                      </m:e>
                    </m:d>
                    <m:d>
                      <m:dPr>
                        <m:begChr m:val="⌈"/>
                        <m:endChr m:val="⌉"/>
                        <m:ctrlPr>
                          <a:rPr lang="en-US" sz="1400" i="1">
                            <a:solidFill>
                              <a:schemeClr val="bg1">
                                <a:lumMod val="65000"/>
                              </a:schemeClr>
                            </a:solidFill>
                            <a:latin typeface="Cambria Math" panose="02040503050406030204" pitchFamily="18" charset="0"/>
                          </a:rPr>
                        </m:ctrlPr>
                      </m:dPr>
                      <m:e>
                        <m:eqArr>
                          <m:eqArrPr>
                            <m:ctrlPr>
                              <a:rPr lang="en-US" sz="1400" i="1">
                                <a:solidFill>
                                  <a:schemeClr val="bg1">
                                    <a:lumMod val="65000"/>
                                  </a:schemeClr>
                                </a:solidFill>
                                <a:latin typeface="Cambria Math" panose="02040503050406030204" pitchFamily="18" charset="0"/>
                              </a:rPr>
                            </m:ctrlPr>
                          </m:eqArrPr>
                          <m:e>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ea typeface="Cambria Math" panose="02040503050406030204" pitchFamily="18" charset="0"/>
                                  </a:rPr>
                                  <m:t>𝜎</m:t>
                                </m:r>
                              </m:e>
                              <m:sub>
                                <m:r>
                                  <a:rPr lang="en-US" sz="1400" i="1">
                                    <a:solidFill>
                                      <a:schemeClr val="bg1">
                                        <a:lumMod val="65000"/>
                                      </a:schemeClr>
                                    </a:solidFill>
                                    <a:latin typeface="Cambria Math" panose="02040503050406030204" pitchFamily="18" charset="0"/>
                                  </a:rPr>
                                  <m:t>1</m:t>
                                </m:r>
                              </m:sub>
                            </m:sSub>
                          </m:e>
                          <m:e>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ea typeface="Cambria Math" panose="02040503050406030204" pitchFamily="18" charset="0"/>
                                  </a:rPr>
                                  <m:t>𝜎</m:t>
                                </m:r>
                              </m:e>
                              <m:sub>
                                <m:r>
                                  <a:rPr lang="en-US" sz="1400" i="1">
                                    <a:solidFill>
                                      <a:schemeClr val="bg1">
                                        <a:lumMod val="65000"/>
                                      </a:schemeClr>
                                    </a:solidFill>
                                    <a:latin typeface="Cambria Math" panose="02040503050406030204" pitchFamily="18" charset="0"/>
                                    <a:ea typeface="Cambria Math" panose="02040503050406030204" pitchFamily="18" charset="0"/>
                                  </a:rPr>
                                  <m:t>2</m:t>
                                </m:r>
                              </m:sub>
                            </m:sSub>
                          </m:e>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𝜏</m:t>
                                </m:r>
                              </m:e>
                              <m:sub>
                                <m:r>
                                  <a:rPr lang="en-GB" sz="1400">
                                    <a:solidFill>
                                      <a:schemeClr val="bg1">
                                        <a:lumMod val="65000"/>
                                      </a:schemeClr>
                                    </a:solidFill>
                                    <a:latin typeface="Cambria Math" panose="02040503050406030204" pitchFamily="18" charset="0"/>
                                  </a:rPr>
                                  <m:t>12</m:t>
                                </m:r>
                              </m:sub>
                            </m:sSub>
                          </m:e>
                        </m:eqArr>
                      </m:e>
                    </m:d>
                  </m:oMath>
                </a14:m>
                <a:r>
                  <a:rPr lang="en-US" sz="1400" dirty="0">
                    <a:solidFill>
                      <a:schemeClr val="bg1">
                        <a:lumMod val="65000"/>
                      </a:schemeClr>
                    </a:solidFill>
                  </a:rPr>
                  <a:t>=</a:t>
                </a:r>
                <a14:m>
                  <m:oMath xmlns:m="http://schemas.openxmlformats.org/officeDocument/2006/math">
                    <m:d>
                      <m:dPr>
                        <m:begChr m:val="⌈"/>
                        <m:endChr m:val="⌉"/>
                        <m:ctrlPr>
                          <a:rPr lang="en-US" sz="1400" i="1" dirty="0">
                            <a:solidFill>
                              <a:schemeClr val="bg1">
                                <a:lumMod val="65000"/>
                              </a:schemeClr>
                            </a:solidFill>
                            <a:latin typeface="Cambria Math" panose="02040503050406030204" pitchFamily="18" charset="0"/>
                          </a:rPr>
                        </m:ctrlPr>
                      </m:dPr>
                      <m:e>
                        <m:m>
                          <m:mPr>
                            <m:mcs>
                              <m:mc>
                                <m:mcPr>
                                  <m:count m:val="3"/>
                                  <m:mcJc m:val="center"/>
                                </m:mcPr>
                              </m:mc>
                            </m:mcs>
                            <m:ctrlPr>
                              <a:rPr lang="en-US" sz="1400" i="1" dirty="0">
                                <a:solidFill>
                                  <a:schemeClr val="bg1">
                                    <a:lumMod val="65000"/>
                                  </a:schemeClr>
                                </a:solidFill>
                                <a:latin typeface="Cambria Math" panose="02040503050406030204" pitchFamily="18" charset="0"/>
                              </a:rPr>
                            </m:ctrlPr>
                          </m:mPr>
                          <m:mr>
                            <m:e>
                              <m:f>
                                <m:fPr>
                                  <m:ctrlPr>
                                    <a:rPr lang="en-US" sz="1400" i="1" dirty="0">
                                      <a:solidFill>
                                        <a:schemeClr val="bg1">
                                          <a:lumMod val="65000"/>
                                        </a:schemeClr>
                                      </a:solidFill>
                                      <a:latin typeface="Cambria Math" panose="02040503050406030204" pitchFamily="18" charset="0"/>
                                    </a:rPr>
                                  </m:ctrlPr>
                                </m:fPr>
                                <m:num>
                                  <m:r>
                                    <a:rPr lang="en-US" sz="1400" i="1" dirty="0">
                                      <a:solidFill>
                                        <a:schemeClr val="bg1">
                                          <a:lumMod val="65000"/>
                                        </a:schemeClr>
                                      </a:solidFill>
                                      <a:latin typeface="Cambria Math" panose="02040503050406030204" pitchFamily="18" charset="0"/>
                                    </a:rPr>
                                    <m:t>1</m:t>
                                  </m:r>
                                </m:num>
                                <m:den>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𝐸</m:t>
                                      </m:r>
                                    </m:e>
                                    <m:sub>
                                      <m:r>
                                        <a:rPr lang="en-US" sz="1400" i="1" dirty="0">
                                          <a:solidFill>
                                            <a:schemeClr val="bg1">
                                              <a:lumMod val="65000"/>
                                            </a:schemeClr>
                                          </a:solidFill>
                                          <a:latin typeface="Cambria Math" panose="02040503050406030204" pitchFamily="18" charset="0"/>
                                        </a:rPr>
                                        <m:t>1</m:t>
                                      </m:r>
                                    </m:sub>
                                  </m:sSub>
                                </m:den>
                              </m:f>
                            </m:e>
                            <m:e>
                              <m:f>
                                <m:fPr>
                                  <m:ctrlPr>
                                    <a:rPr lang="en-US" sz="1400" i="1" dirty="0">
                                      <a:solidFill>
                                        <a:schemeClr val="bg1">
                                          <a:lumMod val="65000"/>
                                        </a:schemeClr>
                                      </a:solidFill>
                                      <a:latin typeface="Cambria Math" panose="02040503050406030204" pitchFamily="18" charset="0"/>
                                    </a:rPr>
                                  </m:ctrlPr>
                                </m:fPr>
                                <m:num>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m:t>
                                      </m:r>
                                      <m:r>
                                        <a:rPr lang="en-US" sz="1400" i="1" dirty="0">
                                          <a:solidFill>
                                            <a:schemeClr val="bg1">
                                              <a:lumMod val="65000"/>
                                            </a:schemeClr>
                                          </a:solidFill>
                                          <a:latin typeface="Cambria Math" panose="02040503050406030204" pitchFamily="18" charset="0"/>
                                          <a:ea typeface="Cambria Math" panose="02040503050406030204" pitchFamily="18" charset="0"/>
                                        </a:rPr>
                                        <m:t>𝜐</m:t>
                                      </m:r>
                                    </m:e>
                                    <m:sub>
                                      <m:r>
                                        <a:rPr lang="en-US" sz="1400" i="1" dirty="0">
                                          <a:solidFill>
                                            <a:schemeClr val="bg1">
                                              <a:lumMod val="65000"/>
                                            </a:schemeClr>
                                          </a:solidFill>
                                          <a:latin typeface="Cambria Math" panose="02040503050406030204" pitchFamily="18" charset="0"/>
                                          <a:ea typeface="Cambria Math" panose="02040503050406030204" pitchFamily="18" charset="0"/>
                                        </a:rPr>
                                        <m:t>21</m:t>
                                      </m:r>
                                      <m:r>
                                        <m:rPr>
                                          <m:nor/>
                                        </m:rPr>
                                        <a:rPr lang="en-GB" sz="1400" dirty="0"/>
                                        <m:t> </m:t>
                                      </m:r>
                                    </m:sub>
                                  </m:sSub>
                                </m:num>
                                <m:den>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𝐸</m:t>
                                      </m:r>
                                    </m:e>
                                    <m:sub>
                                      <m:r>
                                        <a:rPr lang="en-US" sz="1400" i="1" dirty="0">
                                          <a:solidFill>
                                            <a:schemeClr val="bg1">
                                              <a:lumMod val="65000"/>
                                            </a:schemeClr>
                                          </a:solidFill>
                                          <a:latin typeface="Cambria Math" panose="02040503050406030204" pitchFamily="18" charset="0"/>
                                        </a:rPr>
                                        <m:t>2</m:t>
                                      </m:r>
                                    </m:sub>
                                  </m:sSub>
                                </m:den>
                              </m:f>
                            </m:e>
                            <m:e>
                              <m:r>
                                <a:rPr lang="en-US" sz="1400" i="1" dirty="0">
                                  <a:solidFill>
                                    <a:schemeClr val="bg1">
                                      <a:lumMod val="65000"/>
                                    </a:schemeClr>
                                  </a:solidFill>
                                  <a:latin typeface="Cambria Math" panose="02040503050406030204" pitchFamily="18" charset="0"/>
                                </a:rPr>
                                <m:t>0</m:t>
                              </m:r>
                            </m:e>
                          </m:mr>
                          <m:mr>
                            <m:e>
                              <m:f>
                                <m:fPr>
                                  <m:ctrlPr>
                                    <a:rPr lang="en-US" sz="1400" i="1" dirty="0">
                                      <a:solidFill>
                                        <a:schemeClr val="bg1">
                                          <a:lumMod val="65000"/>
                                        </a:schemeClr>
                                      </a:solidFill>
                                      <a:latin typeface="Cambria Math" panose="02040503050406030204" pitchFamily="18" charset="0"/>
                                    </a:rPr>
                                  </m:ctrlPr>
                                </m:fPr>
                                <m:num>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m:t>
                                      </m:r>
                                      <m:r>
                                        <a:rPr lang="en-US" sz="1400" i="1" dirty="0">
                                          <a:solidFill>
                                            <a:schemeClr val="bg1">
                                              <a:lumMod val="65000"/>
                                            </a:schemeClr>
                                          </a:solidFill>
                                          <a:latin typeface="Cambria Math" panose="02040503050406030204" pitchFamily="18" charset="0"/>
                                          <a:ea typeface="Cambria Math" panose="02040503050406030204" pitchFamily="18" charset="0"/>
                                        </a:rPr>
                                        <m:t>𝜐</m:t>
                                      </m:r>
                                    </m:e>
                                    <m:sub>
                                      <m:r>
                                        <a:rPr lang="en-US" sz="1400" i="1" dirty="0">
                                          <a:solidFill>
                                            <a:schemeClr val="bg1">
                                              <a:lumMod val="65000"/>
                                            </a:schemeClr>
                                          </a:solidFill>
                                          <a:latin typeface="Cambria Math" panose="02040503050406030204" pitchFamily="18" charset="0"/>
                                          <a:ea typeface="Cambria Math" panose="02040503050406030204" pitchFamily="18" charset="0"/>
                                        </a:rPr>
                                        <m:t>12</m:t>
                                      </m:r>
                                      <m:r>
                                        <m:rPr>
                                          <m:nor/>
                                        </m:rPr>
                                        <a:rPr lang="en-GB" sz="1400" dirty="0"/>
                                        <m:t> </m:t>
                                      </m:r>
                                    </m:sub>
                                  </m:sSub>
                                </m:num>
                                <m:den>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𝐸</m:t>
                                      </m:r>
                                    </m:e>
                                    <m:sub>
                                      <m:r>
                                        <a:rPr lang="en-US" sz="1400" i="1" dirty="0">
                                          <a:solidFill>
                                            <a:schemeClr val="bg1">
                                              <a:lumMod val="65000"/>
                                            </a:schemeClr>
                                          </a:solidFill>
                                          <a:latin typeface="Cambria Math" panose="02040503050406030204" pitchFamily="18" charset="0"/>
                                        </a:rPr>
                                        <m:t>1</m:t>
                                      </m:r>
                                    </m:sub>
                                  </m:sSub>
                                </m:den>
                              </m:f>
                            </m:e>
                            <m:e>
                              <m:f>
                                <m:fPr>
                                  <m:ctrlPr>
                                    <a:rPr lang="en-US" sz="1400" i="1" dirty="0">
                                      <a:solidFill>
                                        <a:schemeClr val="bg1">
                                          <a:lumMod val="65000"/>
                                        </a:schemeClr>
                                      </a:solidFill>
                                      <a:latin typeface="Cambria Math" panose="02040503050406030204" pitchFamily="18" charset="0"/>
                                    </a:rPr>
                                  </m:ctrlPr>
                                </m:fPr>
                                <m:num>
                                  <m:r>
                                    <a:rPr lang="en-US" sz="1400" i="1" dirty="0">
                                      <a:solidFill>
                                        <a:schemeClr val="bg1">
                                          <a:lumMod val="65000"/>
                                        </a:schemeClr>
                                      </a:solidFill>
                                      <a:latin typeface="Cambria Math" panose="02040503050406030204" pitchFamily="18" charset="0"/>
                                    </a:rPr>
                                    <m:t>1</m:t>
                                  </m:r>
                                </m:num>
                                <m:den>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𝐸</m:t>
                                      </m:r>
                                    </m:e>
                                    <m:sub>
                                      <m:r>
                                        <a:rPr lang="en-US" sz="1400" i="1" dirty="0">
                                          <a:solidFill>
                                            <a:schemeClr val="bg1">
                                              <a:lumMod val="65000"/>
                                            </a:schemeClr>
                                          </a:solidFill>
                                          <a:latin typeface="Cambria Math" panose="02040503050406030204" pitchFamily="18" charset="0"/>
                                        </a:rPr>
                                        <m:t>1</m:t>
                                      </m:r>
                                    </m:sub>
                                  </m:sSub>
                                </m:den>
                              </m:f>
                            </m:e>
                            <m:e>
                              <m:r>
                                <a:rPr lang="en-US" sz="1400" i="1" dirty="0">
                                  <a:solidFill>
                                    <a:schemeClr val="bg1">
                                      <a:lumMod val="65000"/>
                                    </a:schemeClr>
                                  </a:solidFill>
                                  <a:latin typeface="Cambria Math" panose="02040503050406030204" pitchFamily="18" charset="0"/>
                                </a:rPr>
                                <m:t>0</m:t>
                              </m:r>
                            </m:e>
                          </m:mr>
                          <m:mr>
                            <m:e>
                              <m:r>
                                <a:rPr lang="en-US" sz="1400" i="1" dirty="0">
                                  <a:solidFill>
                                    <a:schemeClr val="bg1">
                                      <a:lumMod val="65000"/>
                                    </a:schemeClr>
                                  </a:solidFill>
                                  <a:latin typeface="Cambria Math" panose="02040503050406030204" pitchFamily="18" charset="0"/>
                                </a:rPr>
                                <m:t>0</m:t>
                              </m:r>
                            </m:e>
                            <m:e>
                              <m:r>
                                <a:rPr lang="en-US" sz="1400" i="1" dirty="0">
                                  <a:solidFill>
                                    <a:schemeClr val="bg1">
                                      <a:lumMod val="65000"/>
                                    </a:schemeClr>
                                  </a:solidFill>
                                  <a:latin typeface="Cambria Math" panose="02040503050406030204" pitchFamily="18" charset="0"/>
                                </a:rPr>
                                <m:t>0</m:t>
                              </m:r>
                            </m:e>
                            <m:e>
                              <m:f>
                                <m:fPr>
                                  <m:ctrlPr>
                                    <a:rPr lang="en-US" sz="1400" i="1" dirty="0">
                                      <a:solidFill>
                                        <a:schemeClr val="bg1">
                                          <a:lumMod val="65000"/>
                                        </a:schemeClr>
                                      </a:solidFill>
                                      <a:latin typeface="Cambria Math" panose="02040503050406030204" pitchFamily="18" charset="0"/>
                                    </a:rPr>
                                  </m:ctrlPr>
                                </m:fPr>
                                <m:num>
                                  <m:r>
                                    <a:rPr lang="en-US" sz="1400" i="1" dirty="0">
                                      <a:solidFill>
                                        <a:schemeClr val="bg1">
                                          <a:lumMod val="65000"/>
                                        </a:schemeClr>
                                      </a:solidFill>
                                      <a:latin typeface="Cambria Math" panose="02040503050406030204" pitchFamily="18" charset="0"/>
                                    </a:rPr>
                                    <m:t>1</m:t>
                                  </m:r>
                                </m:num>
                                <m:den>
                                  <m:sSub>
                                    <m:sSubPr>
                                      <m:ctrlPr>
                                        <a:rPr lang="en-US" sz="1400" i="1" dirty="0">
                                          <a:solidFill>
                                            <a:schemeClr val="bg1">
                                              <a:lumMod val="65000"/>
                                            </a:schemeClr>
                                          </a:solidFill>
                                          <a:latin typeface="Cambria Math" panose="02040503050406030204" pitchFamily="18" charset="0"/>
                                        </a:rPr>
                                      </m:ctrlPr>
                                    </m:sSubPr>
                                    <m:e>
                                      <m:r>
                                        <a:rPr lang="en-US" sz="1400" i="1" dirty="0">
                                          <a:solidFill>
                                            <a:schemeClr val="bg1">
                                              <a:lumMod val="65000"/>
                                            </a:schemeClr>
                                          </a:solidFill>
                                          <a:latin typeface="Cambria Math" panose="02040503050406030204" pitchFamily="18" charset="0"/>
                                        </a:rPr>
                                        <m:t>𝐺</m:t>
                                      </m:r>
                                    </m:e>
                                    <m:sub>
                                      <m:r>
                                        <a:rPr lang="en-US" sz="1400" i="1" dirty="0">
                                          <a:solidFill>
                                            <a:schemeClr val="bg1">
                                              <a:lumMod val="65000"/>
                                            </a:schemeClr>
                                          </a:solidFill>
                                          <a:latin typeface="Cambria Math" panose="02040503050406030204" pitchFamily="18" charset="0"/>
                                        </a:rPr>
                                        <m:t>12</m:t>
                                      </m:r>
                                    </m:sub>
                                  </m:sSub>
                                </m:den>
                              </m:f>
                            </m:e>
                          </m:mr>
                        </m:m>
                      </m:e>
                    </m:d>
                    <m:d>
                      <m:dPr>
                        <m:begChr m:val="⌈"/>
                        <m:endChr m:val="⌉"/>
                        <m:ctrlPr>
                          <a:rPr lang="en-US" sz="1400" i="1">
                            <a:solidFill>
                              <a:schemeClr val="bg1">
                                <a:lumMod val="65000"/>
                              </a:schemeClr>
                            </a:solidFill>
                            <a:latin typeface="Cambria Math" panose="02040503050406030204" pitchFamily="18" charset="0"/>
                          </a:rPr>
                        </m:ctrlPr>
                      </m:dPr>
                      <m:e>
                        <m:eqArr>
                          <m:eqArrPr>
                            <m:ctrlPr>
                              <a:rPr lang="en-US" sz="1400" i="1">
                                <a:solidFill>
                                  <a:schemeClr val="bg1">
                                    <a:lumMod val="65000"/>
                                  </a:schemeClr>
                                </a:solidFill>
                                <a:latin typeface="Cambria Math" panose="02040503050406030204" pitchFamily="18" charset="0"/>
                              </a:rPr>
                            </m:ctrlPr>
                          </m:eqArrPr>
                          <m:e>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ea typeface="Cambria Math" panose="02040503050406030204" pitchFamily="18" charset="0"/>
                                  </a:rPr>
                                  <m:t>𝜎</m:t>
                                </m:r>
                              </m:e>
                              <m:sub>
                                <m:r>
                                  <a:rPr lang="en-US" sz="1400" i="1">
                                    <a:solidFill>
                                      <a:schemeClr val="bg1">
                                        <a:lumMod val="65000"/>
                                      </a:schemeClr>
                                    </a:solidFill>
                                    <a:latin typeface="Cambria Math" panose="02040503050406030204" pitchFamily="18" charset="0"/>
                                  </a:rPr>
                                  <m:t>1</m:t>
                                </m:r>
                              </m:sub>
                            </m:sSub>
                          </m:e>
                          <m:e>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ea typeface="Cambria Math" panose="02040503050406030204" pitchFamily="18" charset="0"/>
                                  </a:rPr>
                                  <m:t>𝜎</m:t>
                                </m:r>
                              </m:e>
                              <m:sub>
                                <m:r>
                                  <a:rPr lang="en-US" sz="1400" i="1">
                                    <a:solidFill>
                                      <a:schemeClr val="bg1">
                                        <a:lumMod val="65000"/>
                                      </a:schemeClr>
                                    </a:solidFill>
                                    <a:latin typeface="Cambria Math" panose="02040503050406030204" pitchFamily="18" charset="0"/>
                                    <a:ea typeface="Cambria Math" panose="02040503050406030204" pitchFamily="18" charset="0"/>
                                  </a:rPr>
                                  <m:t>2</m:t>
                                </m:r>
                              </m:sub>
                            </m:sSub>
                          </m:e>
                          <m:e>
                            <m:sSub>
                              <m:sSubPr>
                                <m:ctrlPr>
                                  <a:rPr lang="en-GB" sz="1400" i="1">
                                    <a:solidFill>
                                      <a:schemeClr val="bg1">
                                        <a:lumMod val="65000"/>
                                      </a:schemeClr>
                                    </a:solidFill>
                                    <a:latin typeface="Cambria Math" panose="02040503050406030204" pitchFamily="18" charset="0"/>
                                  </a:rPr>
                                </m:ctrlPr>
                              </m:sSubPr>
                              <m:e>
                                <m:r>
                                  <a:rPr lang="en-GB" sz="1400" i="1">
                                    <a:solidFill>
                                      <a:schemeClr val="bg1">
                                        <a:lumMod val="65000"/>
                                      </a:schemeClr>
                                    </a:solidFill>
                                    <a:latin typeface="Cambria Math" panose="02040503050406030204" pitchFamily="18" charset="0"/>
                                  </a:rPr>
                                  <m:t>𝜏</m:t>
                                </m:r>
                              </m:e>
                              <m:sub>
                                <m:r>
                                  <a:rPr lang="en-GB" sz="1400">
                                    <a:solidFill>
                                      <a:schemeClr val="bg1">
                                        <a:lumMod val="65000"/>
                                      </a:schemeClr>
                                    </a:solidFill>
                                    <a:latin typeface="Cambria Math" panose="02040503050406030204" pitchFamily="18" charset="0"/>
                                  </a:rPr>
                                  <m:t>12</m:t>
                                </m:r>
                              </m:sub>
                            </m:sSub>
                          </m:e>
                        </m:eqArr>
                      </m:e>
                    </m:d>
                  </m:oMath>
                </a14:m>
                <a:endParaRPr lang="en-US" sz="1400" dirty="0">
                  <a:solidFill>
                    <a:schemeClr val="bg1">
                      <a:lumMod val="65000"/>
                    </a:schemeClr>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8076849" y="1473315"/>
                <a:ext cx="4044603" cy="1054519"/>
              </a:xfrm>
              <a:prstGeom prst="rect">
                <a:avLst/>
              </a:prstGeom>
              <a:blipFill>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6645498" y="4473931"/>
                <a:ext cx="1574470" cy="2803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GB" sz="1200" i="1" smtClean="0">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acc>
                                <m:accPr>
                                  <m:chr m:val="̅"/>
                                  <m:ctrlPr>
                                    <a:rPr lang="en-GB" sz="1200" i="1">
                                      <a:solidFill>
                                        <a:schemeClr val="bg1">
                                          <a:lumMod val="65000"/>
                                        </a:schemeClr>
                                      </a:solidFill>
                                      <a:latin typeface="Cambria Math" panose="02040503050406030204" pitchFamily="18" charset="0"/>
                                    </a:rPr>
                                  </m:ctrlPr>
                                </m:accPr>
                                <m:e>
                                  <m:r>
                                    <a:rPr lang="en-GB" sz="1200" i="1">
                                      <a:solidFill>
                                        <a:schemeClr val="bg1">
                                          <a:lumMod val="65000"/>
                                        </a:schemeClr>
                                      </a:solidFill>
                                      <a:latin typeface="Cambria Math" panose="02040503050406030204" pitchFamily="18" charset="0"/>
                                    </a:rPr>
                                    <m:t>𝑄</m:t>
                                  </m:r>
                                </m:e>
                              </m:acc>
                            </m:e>
                          </m:d>
                          <m:r>
                            <a:rPr lang="en-US" sz="1200" b="0" i="1" smtClean="0">
                              <a:solidFill>
                                <a:schemeClr val="bg1">
                                  <a:lumMod val="65000"/>
                                </a:schemeClr>
                              </a:solidFill>
                              <a:latin typeface="Cambria Math" panose="02040503050406030204" pitchFamily="18" charset="0"/>
                            </a:rPr>
                            <m:t>=</m:t>
                          </m:r>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𝑇</m:t>
                              </m:r>
                            </m:e>
                          </m:d>
                        </m:e>
                        <m:sup>
                          <m:r>
                            <a:rPr lang="en-GB" sz="1200">
                              <a:solidFill>
                                <a:schemeClr val="bg1">
                                  <a:lumMod val="65000"/>
                                </a:schemeClr>
                              </a:solidFill>
                              <a:latin typeface="Cambria Math" panose="02040503050406030204" pitchFamily="18" charset="0"/>
                            </a:rPr>
                            <m:t>−1</m:t>
                          </m:r>
                        </m:sup>
                      </m:sSup>
                      <m:d>
                        <m:dPr>
                          <m:begChr m:val="["/>
                          <m:endChr m:val="]"/>
                          <m:ctrlPr>
                            <a:rPr lang="en-GB" sz="1200" i="1">
                              <a:solidFill>
                                <a:schemeClr val="bg1">
                                  <a:lumMod val="65000"/>
                                </a:schemeClr>
                              </a:solidFill>
                              <a:latin typeface="Cambria Math" panose="02040503050406030204" pitchFamily="18" charset="0"/>
                            </a:rPr>
                          </m:ctrlPr>
                        </m:dPr>
                        <m:e>
                          <m:r>
                            <a:rPr lang="en-GB" sz="1200" i="1">
                              <a:solidFill>
                                <a:schemeClr val="bg1">
                                  <a:lumMod val="65000"/>
                                </a:schemeClr>
                              </a:solidFill>
                              <a:latin typeface="Cambria Math" panose="02040503050406030204" pitchFamily="18" charset="0"/>
                            </a:rPr>
                            <m:t>𝑄</m:t>
                          </m:r>
                        </m:e>
                      </m:d>
                      <m:sSup>
                        <m:sSupPr>
                          <m:ctrlPr>
                            <a:rPr lang="en-GB" sz="1200" i="1" smtClean="0">
                              <a:solidFill>
                                <a:schemeClr val="bg1">
                                  <a:lumMod val="65000"/>
                                </a:schemeClr>
                              </a:solidFill>
                              <a:latin typeface="Cambria Math" panose="02040503050406030204" pitchFamily="18" charset="0"/>
                            </a:rPr>
                          </m:ctrlPr>
                        </m:sSupPr>
                        <m:e>
                          <m:d>
                            <m:dPr>
                              <m:begChr m:val="["/>
                              <m:endChr m:val="]"/>
                              <m:ctrlPr>
                                <a:rPr lang="en-GB" sz="1200" i="1">
                                  <a:solidFill>
                                    <a:schemeClr val="bg1">
                                      <a:lumMod val="65000"/>
                                    </a:schemeClr>
                                  </a:solidFill>
                                  <a:latin typeface="Cambria Math" panose="02040503050406030204" pitchFamily="18" charset="0"/>
                                </a:rPr>
                              </m:ctrlPr>
                            </m:dPr>
                            <m:e>
                              <m:r>
                                <a:rPr lang="en-US" sz="1200" b="0" i="1" smtClean="0">
                                  <a:solidFill>
                                    <a:schemeClr val="bg1">
                                      <a:lumMod val="65000"/>
                                    </a:schemeClr>
                                  </a:solidFill>
                                  <a:latin typeface="Cambria Math" panose="02040503050406030204" pitchFamily="18" charset="0"/>
                                </a:rPr>
                                <m:t>𝑇</m:t>
                              </m:r>
                            </m:e>
                          </m:d>
                        </m:e>
                        <m:sup>
                          <m:r>
                            <a:rPr lang="en-GB" sz="1200">
                              <a:solidFill>
                                <a:schemeClr val="bg1">
                                  <a:lumMod val="65000"/>
                                </a:schemeClr>
                              </a:solidFill>
                              <a:latin typeface="Cambria Math" panose="02040503050406030204" pitchFamily="18" charset="0"/>
                            </a:rPr>
                            <m:t>−</m:t>
                          </m:r>
                          <m:r>
                            <m:rPr>
                              <m:sty m:val="p"/>
                            </m:rPr>
                            <a:rPr lang="en-US" sz="1200" b="0" i="0" smtClean="0">
                              <a:solidFill>
                                <a:schemeClr val="bg1">
                                  <a:lumMod val="65000"/>
                                </a:schemeClr>
                              </a:solidFill>
                              <a:latin typeface="Cambria Math" panose="02040503050406030204" pitchFamily="18" charset="0"/>
                            </a:rPr>
                            <m:t>T</m:t>
                          </m:r>
                        </m:sup>
                      </m:sSup>
                    </m:oMath>
                  </m:oMathPara>
                </a14:m>
                <a:endParaRPr lang="en-GB" dirty="0">
                  <a:solidFill>
                    <a:schemeClr val="bg1">
                      <a:lumMod val="65000"/>
                    </a:schemeClr>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6645498" y="4473931"/>
                <a:ext cx="1574470" cy="280333"/>
              </a:xfrm>
              <a:prstGeom prst="rect">
                <a:avLst/>
              </a:prstGeom>
              <a:blipFill>
                <a:blip r:embed="rId18"/>
                <a:stretch>
                  <a:fillRect/>
                </a:stretch>
              </a:blipFill>
            </p:spPr>
            <p:txBody>
              <a:bodyPr/>
              <a:lstStyle/>
              <a:p>
                <a:r>
                  <a:rPr lang="en-GB">
                    <a:noFill/>
                  </a:rPr>
                  <a:t> </a:t>
                </a:r>
              </a:p>
            </p:txBody>
          </p:sp>
        </mc:Fallback>
      </mc:AlternateContent>
      <p:sp>
        <p:nvSpPr>
          <p:cNvPr id="7" name="TextBox 6"/>
          <p:cNvSpPr txBox="1"/>
          <p:nvPr/>
        </p:nvSpPr>
        <p:spPr>
          <a:xfrm>
            <a:off x="122465" y="3269888"/>
            <a:ext cx="12013866" cy="338554"/>
          </a:xfrm>
          <a:prstGeom prst="rect">
            <a:avLst/>
          </a:prstGeom>
          <a:noFill/>
        </p:spPr>
        <p:txBody>
          <a:bodyPr wrap="square" rtlCol="0">
            <a:spAutoFit/>
          </a:bodyPr>
          <a:lstStyle/>
          <a:p>
            <a:pPr algn="just"/>
            <a:r>
              <a:rPr lang="en-US" sz="1600" i="1" dirty="0">
                <a:solidFill>
                  <a:schemeClr val="accent1">
                    <a:lumMod val="75000"/>
                  </a:schemeClr>
                </a:solidFill>
                <a:latin typeface="Corbel" panose="020B0503020204020204" pitchFamily="34" charset="0"/>
              </a:rPr>
              <a:t>The relation between stress and strain is expressed in a coordinate system aligned to the </a:t>
            </a:r>
            <a:r>
              <a:rPr lang="en-US" sz="1600" i="1" dirty="0" err="1">
                <a:solidFill>
                  <a:schemeClr val="accent1">
                    <a:lumMod val="75000"/>
                  </a:schemeClr>
                </a:solidFill>
                <a:latin typeface="Corbel" panose="020B0503020204020204" pitchFamily="34" charset="0"/>
              </a:rPr>
              <a:t>fibres</a:t>
            </a:r>
            <a:r>
              <a:rPr lang="en-US" sz="1600" i="1" dirty="0">
                <a:solidFill>
                  <a:schemeClr val="accent1">
                    <a:lumMod val="75000"/>
                  </a:schemeClr>
                </a:solidFill>
                <a:latin typeface="Corbel" panose="020B0503020204020204" pitchFamily="34" charset="0"/>
              </a:rPr>
              <a:t>,  through a certain number of elastic parameters</a:t>
            </a:r>
            <a:endParaRPr lang="en-GB" sz="1600" i="1" dirty="0">
              <a:solidFill>
                <a:schemeClr val="accent1">
                  <a:lumMod val="75000"/>
                </a:schemeClr>
              </a:solidFill>
              <a:latin typeface="Corbel" panose="020B0503020204020204" pitchFamily="34" charset="0"/>
            </a:endParaRPr>
          </a:p>
        </p:txBody>
      </p:sp>
      <p:sp>
        <p:nvSpPr>
          <p:cNvPr id="63" name="TextBox 62"/>
          <p:cNvSpPr txBox="1"/>
          <p:nvPr/>
        </p:nvSpPr>
        <p:spPr>
          <a:xfrm>
            <a:off x="0" y="6461286"/>
            <a:ext cx="12136332" cy="338554"/>
          </a:xfrm>
          <a:prstGeom prst="rect">
            <a:avLst/>
          </a:prstGeom>
          <a:noFill/>
        </p:spPr>
        <p:txBody>
          <a:bodyPr wrap="square" rtlCol="0">
            <a:spAutoFit/>
          </a:bodyPr>
          <a:lstStyle/>
          <a:p>
            <a:pPr algn="just"/>
            <a:r>
              <a:rPr lang="en-US" sz="1600" i="1" dirty="0">
                <a:solidFill>
                  <a:schemeClr val="accent1">
                    <a:lumMod val="75000"/>
                  </a:schemeClr>
                </a:solidFill>
                <a:latin typeface="Corbel" panose="020B0503020204020204" pitchFamily="34" charset="0"/>
              </a:rPr>
              <a:t>The lamina is </a:t>
            </a:r>
            <a:r>
              <a:rPr lang="en-US" sz="1600" i="1" dirty="0" smtClean="0">
                <a:solidFill>
                  <a:schemeClr val="accent1">
                    <a:lumMod val="75000"/>
                  </a:schemeClr>
                </a:solidFill>
                <a:latin typeface="Corbel" panose="020B0503020204020204" pitchFamily="34" charset="0"/>
              </a:rPr>
              <a:t>used </a:t>
            </a:r>
            <a:r>
              <a:rPr lang="en-US" sz="1600" i="1" dirty="0">
                <a:solidFill>
                  <a:schemeClr val="accent1">
                    <a:lumMod val="75000"/>
                  </a:schemeClr>
                </a:solidFill>
                <a:latin typeface="Corbel" panose="020B0503020204020204" pitchFamily="34" charset="0"/>
              </a:rPr>
              <a:t>in a laminate with a certain angle, the elastic relation can then be rotated to be expressed respect to a common  reference system</a:t>
            </a:r>
            <a:endParaRPr lang="en-GB" sz="1600" i="1" dirty="0">
              <a:solidFill>
                <a:schemeClr val="accent1">
                  <a:lumMod val="75000"/>
                </a:schemeClr>
              </a:solidFill>
              <a:latin typeface="Corbel" panose="020B0503020204020204" pitchFamily="34" charset="0"/>
            </a:endParaRPr>
          </a:p>
        </p:txBody>
      </p:sp>
      <p:pic>
        <p:nvPicPr>
          <p:cNvPr id="9" name="Picture 8"/>
          <p:cNvPicPr>
            <a:picLocks noChangeAspect="1"/>
          </p:cNvPicPr>
          <p:nvPr/>
        </p:nvPicPr>
        <p:blipFill rotWithShape="1">
          <a:blip r:embed="rId19"/>
          <a:srcRect l="50549" t="-5294" b="47353"/>
          <a:stretch/>
        </p:blipFill>
        <p:spPr>
          <a:xfrm>
            <a:off x="1124084" y="4550646"/>
            <a:ext cx="349721" cy="416818"/>
          </a:xfrm>
          <a:prstGeom prst="rect">
            <a:avLst/>
          </a:prstGeom>
        </p:spPr>
      </p:pic>
      <p:sp>
        <p:nvSpPr>
          <p:cNvPr id="10" name="Rectangle 9"/>
          <p:cNvSpPr/>
          <p:nvPr/>
        </p:nvSpPr>
        <p:spPr>
          <a:xfrm>
            <a:off x="1298806" y="4349395"/>
            <a:ext cx="336952" cy="369332"/>
          </a:xfrm>
          <a:prstGeom prst="rect">
            <a:avLst/>
          </a:prstGeom>
        </p:spPr>
        <p:txBody>
          <a:bodyPr wrap="none">
            <a:spAutoFit/>
          </a:bodyPr>
          <a:lstStyle/>
          <a:p>
            <a:r>
              <a:rPr lang="az-Cyrl-AZ" dirty="0"/>
              <a:t>Ѳ</a:t>
            </a:r>
            <a:endParaRPr lang="en-GB" dirty="0"/>
          </a:p>
        </p:txBody>
      </p:sp>
      <p:cxnSp>
        <p:nvCxnSpPr>
          <p:cNvPr id="64" name="Straight Connector 63"/>
          <p:cNvCxnSpPr/>
          <p:nvPr/>
        </p:nvCxnSpPr>
        <p:spPr>
          <a:xfrm>
            <a:off x="1198019" y="4446960"/>
            <a:ext cx="9457" cy="47123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367611" y="681107"/>
            <a:ext cx="7892797" cy="338554"/>
          </a:xfrm>
          <a:prstGeom prst="rect">
            <a:avLst/>
          </a:prstGeom>
          <a:noFill/>
        </p:spPr>
        <p:txBody>
          <a:bodyPr wrap="square" rtlCol="0">
            <a:spAutoFit/>
          </a:bodyPr>
          <a:lstStyle/>
          <a:p>
            <a:r>
              <a:rPr lang="en-US" sz="1600" i="1" dirty="0" smtClean="0"/>
              <a:t>Determined elastic properties enter in the constitutive relation (follow the red) </a:t>
            </a:r>
            <a:endParaRPr lang="en-GB" sz="1600" i="1" dirty="0"/>
          </a:p>
        </p:txBody>
      </p:sp>
      <p:cxnSp>
        <p:nvCxnSpPr>
          <p:cNvPr id="61" name="Straight Connector 60"/>
          <p:cNvCxnSpPr/>
          <p:nvPr/>
        </p:nvCxnSpPr>
        <p:spPr>
          <a:xfrm>
            <a:off x="116625" y="3651423"/>
            <a:ext cx="11786005" cy="11493"/>
          </a:xfrm>
          <a:prstGeom prst="line">
            <a:avLst/>
          </a:prstGeom>
          <a:ln w="57150" cmpd="thinThick">
            <a:solidFill>
              <a:srgbClr val="94866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5501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1332889" y="592796"/>
            <a:ext cx="10009107" cy="69309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a:stretch>
            <a:fillRect/>
          </a:stretch>
        </p:blipFill>
        <p:spPr>
          <a:xfrm rot="5400000">
            <a:off x="6131254" y="2289676"/>
            <a:ext cx="2073336" cy="983425"/>
          </a:xfrm>
          <a:prstGeom prst="rect">
            <a:avLst/>
          </a:prstGeom>
        </p:spPr>
      </p:pic>
      <p:pic>
        <p:nvPicPr>
          <p:cNvPr id="8" name="Picture 7"/>
          <p:cNvPicPr>
            <a:picLocks noChangeAspect="1"/>
          </p:cNvPicPr>
          <p:nvPr/>
        </p:nvPicPr>
        <p:blipFill>
          <a:blip r:embed="rId4"/>
          <a:stretch>
            <a:fillRect/>
          </a:stretch>
        </p:blipFill>
        <p:spPr>
          <a:xfrm>
            <a:off x="6248947" y="4555263"/>
            <a:ext cx="2623188" cy="1750427"/>
          </a:xfrm>
          <a:prstGeom prst="rect">
            <a:avLst/>
          </a:prstGeom>
        </p:spPr>
      </p:pic>
      <p:sp>
        <p:nvSpPr>
          <p:cNvPr id="9" name="Rectangle 8"/>
          <p:cNvSpPr/>
          <p:nvPr/>
        </p:nvSpPr>
        <p:spPr>
          <a:xfrm>
            <a:off x="1039644" y="6395525"/>
            <a:ext cx="4167447" cy="261610"/>
          </a:xfrm>
          <a:prstGeom prst="rect">
            <a:avLst/>
          </a:prstGeom>
        </p:spPr>
        <p:txBody>
          <a:bodyPr wrap="square">
            <a:spAutoFit/>
          </a:bodyPr>
          <a:lstStyle/>
          <a:p>
            <a:r>
              <a:rPr lang="en-US" sz="1100" dirty="0" smtClean="0">
                <a:latin typeface="Arial Black" panose="020B0A04020102020204" pitchFamily="34" charset="0"/>
              </a:rPr>
              <a:t>ASTM </a:t>
            </a:r>
            <a:r>
              <a:rPr lang="en-US" sz="1100" dirty="0">
                <a:latin typeface="Arial Black" panose="020B0A04020102020204" pitchFamily="34" charset="0"/>
              </a:rPr>
              <a:t>D3039/D3039M, </a:t>
            </a:r>
            <a:r>
              <a:rPr lang="en-US" sz="1100" dirty="0" smtClean="0">
                <a:latin typeface="Arial Black" panose="020B0A04020102020204" pitchFamily="34" charset="0"/>
              </a:rPr>
              <a:t>EN 2561</a:t>
            </a:r>
            <a:r>
              <a:rPr lang="en-US" sz="1100" dirty="0">
                <a:latin typeface="Arial Black" panose="020B0A04020102020204" pitchFamily="34" charset="0"/>
              </a:rPr>
              <a:t>, </a:t>
            </a:r>
            <a:r>
              <a:rPr lang="en-US" sz="1100" dirty="0" smtClean="0">
                <a:latin typeface="Arial Black" panose="020B0A04020102020204" pitchFamily="34" charset="0"/>
              </a:rPr>
              <a:t>EN 2597</a:t>
            </a:r>
            <a:endParaRPr lang="en-US" sz="1100" dirty="0">
              <a:latin typeface="Arial Black" panose="020B0A04020102020204" pitchFamily="34" charset="0"/>
            </a:endParaRPr>
          </a:p>
        </p:txBody>
      </p:sp>
      <p:sp>
        <p:nvSpPr>
          <p:cNvPr id="12" name="Rectangle 11"/>
          <p:cNvSpPr/>
          <p:nvPr/>
        </p:nvSpPr>
        <p:spPr>
          <a:xfrm>
            <a:off x="4001374" y="4830755"/>
            <a:ext cx="1213281" cy="369332"/>
          </a:xfrm>
          <a:prstGeom prst="rect">
            <a:avLst/>
          </a:prstGeom>
        </p:spPr>
        <p:txBody>
          <a:bodyPr wrap="none">
            <a:spAutoFit/>
          </a:bodyPr>
          <a:lstStyle/>
          <a:p>
            <a:r>
              <a:rPr lang="en-US" dirty="0"/>
              <a:t>±45</a:t>
            </a:r>
            <a:r>
              <a:rPr lang="en-US" dirty="0" smtClean="0"/>
              <a:t>◦C -axis</a:t>
            </a:r>
            <a:endParaRPr lang="en-US" dirty="0"/>
          </a:p>
        </p:txBody>
      </p:sp>
      <p:sp>
        <p:nvSpPr>
          <p:cNvPr id="13" name="Rectangle 12"/>
          <p:cNvSpPr/>
          <p:nvPr/>
        </p:nvSpPr>
        <p:spPr>
          <a:xfrm>
            <a:off x="4116722" y="3374641"/>
            <a:ext cx="1097865" cy="369332"/>
          </a:xfrm>
          <a:prstGeom prst="rect">
            <a:avLst/>
          </a:prstGeom>
        </p:spPr>
        <p:txBody>
          <a:bodyPr wrap="none">
            <a:spAutoFit/>
          </a:bodyPr>
          <a:lstStyle/>
          <a:p>
            <a:r>
              <a:rPr lang="en-US" dirty="0" smtClean="0"/>
              <a:t>90◦C -axis</a:t>
            </a:r>
            <a:endParaRPr lang="en-US" dirty="0"/>
          </a:p>
        </p:txBody>
      </p:sp>
      <p:sp>
        <p:nvSpPr>
          <p:cNvPr id="14" name="Rectangle 13"/>
          <p:cNvSpPr/>
          <p:nvPr/>
        </p:nvSpPr>
        <p:spPr>
          <a:xfrm>
            <a:off x="4175231" y="1844861"/>
            <a:ext cx="980846" cy="369332"/>
          </a:xfrm>
          <a:prstGeom prst="rect">
            <a:avLst/>
          </a:prstGeom>
        </p:spPr>
        <p:txBody>
          <a:bodyPr wrap="none">
            <a:spAutoFit/>
          </a:bodyPr>
          <a:lstStyle/>
          <a:p>
            <a:r>
              <a:rPr lang="en-US" dirty="0" smtClean="0"/>
              <a:t>0◦C -axis</a:t>
            </a:r>
            <a:endParaRPr lang="en-US" dirty="0"/>
          </a:p>
        </p:txBody>
      </p:sp>
      <p:pic>
        <p:nvPicPr>
          <p:cNvPr id="20" name="Picture 19"/>
          <p:cNvPicPr>
            <a:picLocks noChangeAspect="1"/>
          </p:cNvPicPr>
          <p:nvPr/>
        </p:nvPicPr>
        <p:blipFill>
          <a:blip r:embed="rId5">
            <a:clrChange>
              <a:clrFrom>
                <a:srgbClr val="FFFFFF"/>
              </a:clrFrom>
              <a:clrTo>
                <a:srgbClr val="FFFFFF">
                  <a:alpha val="0"/>
                </a:srgbClr>
              </a:clrTo>
            </a:clrChange>
          </a:blip>
          <a:stretch>
            <a:fillRect/>
          </a:stretch>
        </p:blipFill>
        <p:spPr>
          <a:xfrm>
            <a:off x="1384708" y="635054"/>
            <a:ext cx="2080111" cy="646819"/>
          </a:xfrm>
          <a:prstGeom prst="rect">
            <a:avLst/>
          </a:prstGeom>
        </p:spPr>
      </p:pic>
      <p:pic>
        <p:nvPicPr>
          <p:cNvPr id="21" name="Picture 20"/>
          <p:cNvPicPr>
            <a:picLocks noChangeAspect="1"/>
          </p:cNvPicPr>
          <p:nvPr/>
        </p:nvPicPr>
        <p:blipFill>
          <a:blip r:embed="rId6">
            <a:clrChange>
              <a:clrFrom>
                <a:srgbClr val="FFFFFF"/>
              </a:clrFrom>
              <a:clrTo>
                <a:srgbClr val="FFFFFF">
                  <a:alpha val="0"/>
                </a:srgbClr>
              </a:clrTo>
            </a:clrChange>
          </a:blip>
          <a:stretch>
            <a:fillRect/>
          </a:stretch>
        </p:blipFill>
        <p:spPr>
          <a:xfrm>
            <a:off x="4685107" y="588738"/>
            <a:ext cx="1281714" cy="739450"/>
          </a:xfrm>
          <a:prstGeom prst="rect">
            <a:avLst/>
          </a:prstGeom>
        </p:spPr>
      </p:pic>
      <p:pic>
        <p:nvPicPr>
          <p:cNvPr id="23" name="Picture 22"/>
          <p:cNvPicPr>
            <a:picLocks noChangeAspect="1"/>
          </p:cNvPicPr>
          <p:nvPr/>
        </p:nvPicPr>
        <p:blipFill>
          <a:blip r:embed="rId7">
            <a:clrChange>
              <a:clrFrom>
                <a:srgbClr val="FFFFFF"/>
              </a:clrFrom>
              <a:clrTo>
                <a:srgbClr val="FFFFFF">
                  <a:alpha val="0"/>
                </a:srgbClr>
              </a:clrTo>
            </a:clrChange>
          </a:blip>
          <a:stretch>
            <a:fillRect/>
          </a:stretch>
        </p:blipFill>
        <p:spPr>
          <a:xfrm>
            <a:off x="3584556" y="670858"/>
            <a:ext cx="944989" cy="575211"/>
          </a:xfrm>
          <a:prstGeom prst="rect">
            <a:avLst/>
          </a:prstGeom>
        </p:spPr>
      </p:pic>
      <p:pic>
        <p:nvPicPr>
          <p:cNvPr id="24" name="Picture 23"/>
          <p:cNvPicPr>
            <a:picLocks noChangeAspect="1"/>
          </p:cNvPicPr>
          <p:nvPr/>
        </p:nvPicPr>
        <p:blipFill>
          <a:blip r:embed="rId8">
            <a:clrChange>
              <a:clrFrom>
                <a:srgbClr val="FFFFFF"/>
              </a:clrFrom>
              <a:clrTo>
                <a:srgbClr val="FFFFFF">
                  <a:alpha val="0"/>
                </a:srgbClr>
              </a:clrTo>
            </a:clrChange>
          </a:blip>
          <a:stretch>
            <a:fillRect/>
          </a:stretch>
        </p:blipFill>
        <p:spPr>
          <a:xfrm>
            <a:off x="9067243" y="646245"/>
            <a:ext cx="961046" cy="624436"/>
          </a:xfrm>
          <a:prstGeom prst="rect">
            <a:avLst/>
          </a:prstGeom>
        </p:spPr>
      </p:pic>
      <p:pic>
        <p:nvPicPr>
          <p:cNvPr id="25" name="Picture 24"/>
          <p:cNvPicPr>
            <a:picLocks noChangeAspect="1"/>
          </p:cNvPicPr>
          <p:nvPr/>
        </p:nvPicPr>
        <p:blipFill rotWithShape="1">
          <a:blip r:embed="rId9">
            <a:clrChange>
              <a:clrFrom>
                <a:srgbClr val="FFFFFF"/>
              </a:clrFrom>
              <a:clrTo>
                <a:srgbClr val="FFFFFF">
                  <a:alpha val="0"/>
                </a:srgbClr>
              </a:clrTo>
            </a:clrChange>
          </a:blip>
          <a:srcRect l="6205" b="14359"/>
          <a:stretch/>
        </p:blipFill>
        <p:spPr>
          <a:xfrm>
            <a:off x="10275196" y="794128"/>
            <a:ext cx="1066800" cy="328670"/>
          </a:xfrm>
          <a:prstGeom prst="rect">
            <a:avLst/>
          </a:prstGeom>
        </p:spPr>
      </p:pic>
      <p:pic>
        <p:nvPicPr>
          <p:cNvPr id="26" name="Picture 25"/>
          <p:cNvPicPr>
            <a:picLocks noChangeAspect="1"/>
          </p:cNvPicPr>
          <p:nvPr/>
        </p:nvPicPr>
        <p:blipFill rotWithShape="1">
          <a:blip r:embed="rId10">
            <a:clrChange>
              <a:clrFrom>
                <a:srgbClr val="FFFFFF"/>
              </a:clrFrom>
              <a:clrTo>
                <a:srgbClr val="FFFFFF">
                  <a:alpha val="0"/>
                </a:srgbClr>
              </a:clrTo>
            </a:clrChange>
          </a:blip>
          <a:srcRect b="51774"/>
          <a:stretch/>
        </p:blipFill>
        <p:spPr>
          <a:xfrm>
            <a:off x="6139714" y="690467"/>
            <a:ext cx="2841654" cy="535993"/>
          </a:xfrm>
          <a:prstGeom prst="rect">
            <a:avLst/>
          </a:prstGeom>
        </p:spPr>
      </p:pic>
      <p:pic>
        <p:nvPicPr>
          <p:cNvPr id="30" name="Picture 29"/>
          <p:cNvPicPr>
            <a:picLocks noChangeAspect="1"/>
          </p:cNvPicPr>
          <p:nvPr/>
        </p:nvPicPr>
        <p:blipFill rotWithShape="1">
          <a:blip r:embed="rId11">
            <a:extLst>
              <a:ext uri="{28A0092B-C50C-407E-A947-70E740481C1C}">
                <a14:useLocalDpi xmlns:a14="http://schemas.microsoft.com/office/drawing/2010/main" val="0"/>
              </a:ext>
            </a:extLst>
          </a:blip>
          <a:srcRect t="12883" b="21105"/>
          <a:stretch/>
        </p:blipFill>
        <p:spPr>
          <a:xfrm rot="5400000">
            <a:off x="7698573" y="2158627"/>
            <a:ext cx="1956429" cy="1115924"/>
          </a:xfrm>
          <a:prstGeom prst="rect">
            <a:avLst/>
          </a:prstGeom>
        </p:spPr>
      </p:pic>
      <mc:AlternateContent xmlns:mc="http://schemas.openxmlformats.org/markup-compatibility/2006" xmlns:a14="http://schemas.microsoft.com/office/drawing/2010/main">
        <mc:Choice Requires="a14">
          <p:sp>
            <p:nvSpPr>
              <p:cNvPr id="19" name="TextBox 18"/>
              <p:cNvSpPr txBox="1"/>
              <p:nvPr/>
            </p:nvSpPr>
            <p:spPr>
              <a:xfrm>
                <a:off x="2491603" y="2278393"/>
                <a:ext cx="1805888" cy="523220"/>
              </a:xfrm>
              <a:prstGeom prst="rect">
                <a:avLst/>
              </a:prstGeom>
              <a:noFill/>
            </p:spPr>
            <p:txBody>
              <a:bodyPr wrap="square" rtlCol="0">
                <a:spAutoFit/>
              </a:bodyPr>
              <a:lstStyle/>
              <a:p>
                <a:r>
                  <a:rPr lang="en-US" sz="2800" dirty="0" smtClean="0">
                    <a:solidFill>
                      <a:srgbClr val="FF0000"/>
                    </a:solidFill>
                  </a:rPr>
                  <a:t>E</a:t>
                </a:r>
                <a:r>
                  <a:rPr lang="en-US" sz="2800" baseline="-25000" dirty="0" smtClean="0">
                    <a:solidFill>
                      <a:srgbClr val="FF0000"/>
                    </a:solidFill>
                  </a:rPr>
                  <a:t>1</a:t>
                </a:r>
                <a:r>
                  <a:rPr lang="en-US" sz="2800" baseline="-25000" dirty="0" smtClean="0"/>
                  <a:t> </a:t>
                </a:r>
                <a:r>
                  <a:rPr lang="en-US" sz="2800" dirty="0" smtClean="0"/>
                  <a:t>,</a:t>
                </a:r>
                <a:r>
                  <a:rPr lang="en-GB" sz="2800" dirty="0"/>
                  <a:t> </a:t>
                </a:r>
                <a14:m>
                  <m:oMath xmlns:m="http://schemas.openxmlformats.org/officeDocument/2006/math">
                    <m:sSub>
                      <m:sSubPr>
                        <m:ctrlPr>
                          <a:rPr lang="en-GB" sz="2800" i="1" smtClean="0">
                            <a:solidFill>
                              <a:srgbClr val="FF0000"/>
                            </a:solidFill>
                            <a:latin typeface="Cambria Math" panose="02040503050406030204" pitchFamily="18" charset="0"/>
                          </a:rPr>
                        </m:ctrlPr>
                      </m:sSubPr>
                      <m:e>
                        <m:r>
                          <a:rPr lang="en-GB" sz="2800" i="1">
                            <a:solidFill>
                              <a:srgbClr val="FF0000"/>
                            </a:solidFill>
                            <a:latin typeface="Cambria Math" panose="02040503050406030204" pitchFamily="18" charset="0"/>
                          </a:rPr>
                          <m:t>𝜈</m:t>
                        </m:r>
                      </m:e>
                      <m:sub>
                        <m:r>
                          <a:rPr lang="en-GB" sz="2800" i="1">
                            <a:solidFill>
                              <a:srgbClr val="FF0000"/>
                            </a:solidFill>
                            <a:latin typeface="Cambria Math" panose="02040503050406030204" pitchFamily="18" charset="0"/>
                          </a:rPr>
                          <m:t>12</m:t>
                        </m:r>
                      </m:sub>
                    </m:sSub>
                  </m:oMath>
                </a14:m>
                <a:r>
                  <a:rPr lang="en-US" sz="2800" baseline="-25000" dirty="0"/>
                  <a:t> </a:t>
                </a:r>
                <a:r>
                  <a:rPr lang="en-US" sz="2800" dirty="0" smtClean="0"/>
                  <a:t>, </a:t>
                </a:r>
                <a:r>
                  <a:rPr lang="en-US" sz="2800" dirty="0" smtClean="0">
                    <a:solidFill>
                      <a:srgbClr val="CC66FF"/>
                    </a:solidFill>
                  </a:rPr>
                  <a:t>X</a:t>
                </a:r>
                <a:r>
                  <a:rPr lang="en-US" sz="2800" baseline="-25000" dirty="0" smtClean="0">
                    <a:solidFill>
                      <a:srgbClr val="CC66FF"/>
                    </a:solidFill>
                  </a:rPr>
                  <a:t>T</a:t>
                </a:r>
                <a:endParaRPr lang="en-US" sz="2800" baseline="-25000" dirty="0">
                  <a:solidFill>
                    <a:srgbClr val="CC66FF"/>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2491603" y="2278393"/>
                <a:ext cx="1805888" cy="523220"/>
              </a:xfrm>
              <a:prstGeom prst="rect">
                <a:avLst/>
              </a:prstGeom>
              <a:blipFill>
                <a:blip r:embed="rId12"/>
                <a:stretch>
                  <a:fillRect l="-7095" t="-11628" b="-32558"/>
                </a:stretch>
              </a:blipFill>
            </p:spPr>
            <p:txBody>
              <a:bodyPr/>
              <a:lstStyle/>
              <a:p>
                <a:r>
                  <a:rPr lang="en-GB">
                    <a:noFill/>
                  </a:rPr>
                  <a:t> </a:t>
                </a:r>
              </a:p>
            </p:txBody>
          </p:sp>
        </mc:Fallback>
      </mc:AlternateContent>
      <p:grpSp>
        <p:nvGrpSpPr>
          <p:cNvPr id="36" name="Group 35"/>
          <p:cNvGrpSpPr>
            <a:grpSpLocks noChangeAspect="1"/>
          </p:cNvGrpSpPr>
          <p:nvPr/>
        </p:nvGrpSpPr>
        <p:grpSpPr>
          <a:xfrm>
            <a:off x="264474" y="1013413"/>
            <a:ext cx="2185200" cy="5732968"/>
            <a:chOff x="276685" y="73025"/>
            <a:chExt cx="2366969" cy="6703832"/>
          </a:xfrm>
        </p:grpSpPr>
        <p:pic>
          <p:nvPicPr>
            <p:cNvPr id="6" name="Picture 5"/>
            <p:cNvPicPr>
              <a:picLocks noChangeAspect="1"/>
            </p:cNvPicPr>
            <p:nvPr/>
          </p:nvPicPr>
          <p:blipFill>
            <a:blip r:embed="rId13"/>
            <a:stretch>
              <a:fillRect/>
            </a:stretch>
          </p:blipFill>
          <p:spPr>
            <a:xfrm rot="16200000">
              <a:off x="-1830428" y="2728483"/>
              <a:ext cx="5578323" cy="1364098"/>
            </a:xfrm>
            <a:prstGeom prst="rect">
              <a:avLst/>
            </a:prstGeom>
          </p:spPr>
        </p:pic>
        <p:pic>
          <p:nvPicPr>
            <p:cNvPr id="18" name="Picture 17"/>
            <p:cNvPicPr>
              <a:picLocks noChangeAspect="1"/>
            </p:cNvPicPr>
            <p:nvPr/>
          </p:nvPicPr>
          <p:blipFill rotWithShape="1">
            <a:blip r:embed="rId14">
              <a:extLst>
                <a:ext uri="{BEBA8EAE-BF5A-486C-A8C5-ECC9F3942E4B}">
                  <a14:imgProps xmlns:a14="http://schemas.microsoft.com/office/drawing/2010/main">
                    <a14:imgLayer r:embed="rId15">
                      <a14:imgEffect>
                        <a14:brightnessContrast bright="20000"/>
                      </a14:imgEffect>
                    </a14:imgLayer>
                  </a14:imgProps>
                </a:ext>
              </a:extLst>
            </a:blip>
            <a:srcRect l="46288" t="3558" r="40127" b="4929"/>
            <a:stretch/>
          </p:blipFill>
          <p:spPr>
            <a:xfrm rot="21540000">
              <a:off x="1856486" y="578458"/>
              <a:ext cx="787168" cy="5625961"/>
            </a:xfrm>
            <a:prstGeom prst="rect">
              <a:avLst/>
            </a:prstGeom>
          </p:spPr>
        </p:pic>
        <p:sp>
          <p:nvSpPr>
            <p:cNvPr id="33" name="TextBox 32"/>
            <p:cNvSpPr txBox="1"/>
            <p:nvPr/>
          </p:nvSpPr>
          <p:spPr>
            <a:xfrm flipH="1">
              <a:off x="553263" y="2738782"/>
              <a:ext cx="263597" cy="338554"/>
            </a:xfrm>
            <a:prstGeom prst="rect">
              <a:avLst/>
            </a:prstGeom>
            <a:noFill/>
          </p:spPr>
          <p:txBody>
            <a:bodyPr wrap="square" rtlCol="0">
              <a:spAutoFit/>
            </a:bodyPr>
            <a:lstStyle/>
            <a:p>
              <a:r>
                <a:rPr lang="en-US" sz="1600" dirty="0" smtClean="0">
                  <a:latin typeface="Algerian" panose="04020705040A02060702" pitchFamily="82" charset="0"/>
                </a:rPr>
                <a:t>x</a:t>
              </a:r>
              <a:endParaRPr lang="en-US" sz="1600" dirty="0">
                <a:latin typeface="Algerian" panose="04020705040A02060702" pitchFamily="82" charset="0"/>
              </a:endParaRPr>
            </a:p>
          </p:txBody>
        </p:sp>
        <p:pic>
          <p:nvPicPr>
            <p:cNvPr id="34" name="Picture 33"/>
            <p:cNvPicPr>
              <a:picLocks noChangeAspect="1"/>
            </p:cNvPicPr>
            <p:nvPr/>
          </p:nvPicPr>
          <p:blipFill rotWithShape="1">
            <a:blip r:embed="rId16" cstate="print">
              <a:extLst>
                <a:ext uri="{28A0092B-C50C-407E-A947-70E740481C1C}">
                  <a14:useLocalDpi xmlns:a14="http://schemas.microsoft.com/office/drawing/2010/main" val="0"/>
                </a:ext>
              </a:extLst>
            </a:blip>
            <a:srcRect l="36578" t="1" b="-14311"/>
            <a:stretch/>
          </p:blipFill>
          <p:spPr>
            <a:xfrm rot="16200000" flipV="1">
              <a:off x="511722" y="3082869"/>
              <a:ext cx="346681" cy="216012"/>
            </a:xfrm>
            <a:prstGeom prst="rect">
              <a:avLst/>
            </a:prstGeom>
          </p:spPr>
        </p:pic>
        <p:pic>
          <p:nvPicPr>
            <p:cNvPr id="35" name="Picture 34"/>
            <p:cNvPicPr>
              <a:picLocks noChangeAspect="1"/>
            </p:cNvPicPr>
            <p:nvPr/>
          </p:nvPicPr>
          <p:blipFill rotWithShape="1">
            <a:blip r:embed="rId16" cstate="print">
              <a:extLst>
                <a:ext uri="{28A0092B-C50C-407E-A947-70E740481C1C}">
                  <a14:useLocalDpi xmlns:a14="http://schemas.microsoft.com/office/drawing/2010/main" val="0"/>
                </a:ext>
              </a:extLst>
            </a:blip>
            <a:srcRect l="36578" t="1" b="-14311"/>
            <a:stretch/>
          </p:blipFill>
          <p:spPr>
            <a:xfrm flipV="1">
              <a:off x="673684" y="3257679"/>
              <a:ext cx="346681" cy="216012"/>
            </a:xfrm>
            <a:prstGeom prst="rect">
              <a:avLst/>
            </a:prstGeom>
          </p:spPr>
        </p:pic>
        <p:pic>
          <p:nvPicPr>
            <p:cNvPr id="37" name="Picture 3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rot="16200000">
              <a:off x="354331" y="184323"/>
              <a:ext cx="634925" cy="412329"/>
            </a:xfrm>
            <a:prstGeom prst="rect">
              <a:avLst/>
            </a:prstGeom>
            <a:solidFill>
              <a:schemeClr val="bg1"/>
            </a:solidFill>
          </p:spPr>
        </p:pic>
        <p:pic>
          <p:nvPicPr>
            <p:cNvPr id="38" name="Picture 3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rot="5576497">
              <a:off x="341508" y="6253230"/>
              <a:ext cx="634925" cy="412329"/>
            </a:xfrm>
            <a:prstGeom prst="rect">
              <a:avLst/>
            </a:prstGeom>
            <a:solidFill>
              <a:schemeClr val="bg1"/>
            </a:solidFill>
          </p:spPr>
        </p:pic>
        <p:sp>
          <p:nvSpPr>
            <p:cNvPr id="39" name="TextBox 38"/>
            <p:cNvSpPr txBox="1"/>
            <p:nvPr/>
          </p:nvSpPr>
          <p:spPr>
            <a:xfrm flipH="1">
              <a:off x="916128" y="3434598"/>
              <a:ext cx="263597" cy="338554"/>
            </a:xfrm>
            <a:prstGeom prst="rect">
              <a:avLst/>
            </a:prstGeom>
            <a:noFill/>
          </p:spPr>
          <p:txBody>
            <a:bodyPr wrap="square" rtlCol="0">
              <a:spAutoFit/>
            </a:bodyPr>
            <a:lstStyle/>
            <a:p>
              <a:r>
                <a:rPr lang="en-US" sz="1600" dirty="0" smtClean="0">
                  <a:latin typeface="Algerian" panose="04020705040A02060702" pitchFamily="82" charset="0"/>
                </a:rPr>
                <a:t>y</a:t>
              </a:r>
              <a:endParaRPr lang="en-US" sz="1600" dirty="0">
                <a:latin typeface="Algerian" panose="04020705040A02060702" pitchFamily="82" charset="0"/>
              </a:endParaRPr>
            </a:p>
          </p:txBody>
        </p:sp>
      </p:grpSp>
      <p:sp>
        <p:nvSpPr>
          <p:cNvPr id="32" name="Rectangle 31"/>
          <p:cNvSpPr/>
          <p:nvPr/>
        </p:nvSpPr>
        <p:spPr>
          <a:xfrm>
            <a:off x="4286435" y="2220761"/>
            <a:ext cx="758441" cy="896498"/>
          </a:xfrm>
          <a:prstGeom prst="rect">
            <a:avLst/>
          </a:prstGeom>
          <a:pattFill prst="dkVert">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280003" y="3764128"/>
            <a:ext cx="758441" cy="896498"/>
          </a:xfrm>
          <a:prstGeom prst="rect">
            <a:avLst/>
          </a:prstGeom>
          <a:pattFill prst="dkHorz">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4193218" y="5187686"/>
            <a:ext cx="758441" cy="896498"/>
          </a:xfrm>
          <a:prstGeom prst="rect">
            <a:avLst/>
          </a:prstGeom>
          <a:pattFill prst="wdUp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345618" y="5340086"/>
            <a:ext cx="758441" cy="896498"/>
          </a:xfrm>
          <a:prstGeom prst="rect">
            <a:avLst/>
          </a:prstGeom>
          <a:pattFill prst="wdDnDiag">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utoShape 1026"/>
          <p:cNvSpPr>
            <a:spLocks noChangeArrowheads="1"/>
          </p:cNvSpPr>
          <p:nvPr/>
        </p:nvSpPr>
        <p:spPr bwMode="auto">
          <a:xfrm>
            <a:off x="106339" y="112137"/>
            <a:ext cx="1204415" cy="501848"/>
          </a:xfrm>
          <a:prstGeom prst="foldedCorner">
            <a:avLst>
              <a:gd name="adj" fmla="val 31535"/>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TEST</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mc:AlternateContent xmlns:mc="http://schemas.openxmlformats.org/markup-compatibility/2006" xmlns:a14="http://schemas.microsoft.com/office/drawing/2010/main">
        <mc:Choice Requires="a14">
          <p:sp>
            <p:nvSpPr>
              <p:cNvPr id="47" name="TextBox 46"/>
              <p:cNvSpPr txBox="1"/>
              <p:nvPr/>
            </p:nvSpPr>
            <p:spPr>
              <a:xfrm>
                <a:off x="2460814" y="3881659"/>
                <a:ext cx="1757397" cy="523220"/>
              </a:xfrm>
              <a:prstGeom prst="rect">
                <a:avLst/>
              </a:prstGeom>
              <a:noFill/>
            </p:spPr>
            <p:txBody>
              <a:bodyPr wrap="square" rtlCol="0">
                <a:spAutoFit/>
              </a:bodyPr>
              <a:lstStyle/>
              <a:p>
                <a:r>
                  <a:rPr lang="en-US" sz="2800" dirty="0" smtClean="0">
                    <a:solidFill>
                      <a:srgbClr val="FF0000"/>
                    </a:solidFill>
                  </a:rPr>
                  <a:t>E</a:t>
                </a:r>
                <a:r>
                  <a:rPr lang="en-US" sz="2800" baseline="-25000" dirty="0" smtClean="0">
                    <a:solidFill>
                      <a:srgbClr val="FF0000"/>
                    </a:solidFill>
                  </a:rPr>
                  <a:t>2</a:t>
                </a:r>
                <a:r>
                  <a:rPr lang="en-US" sz="2800" dirty="0" smtClean="0"/>
                  <a:t> ,</a:t>
                </a:r>
                <a:r>
                  <a:rPr lang="en-GB" sz="2800" dirty="0"/>
                  <a:t> </a:t>
                </a:r>
                <a14:m>
                  <m:oMath xmlns:m="http://schemas.openxmlformats.org/officeDocument/2006/math">
                    <m:sSub>
                      <m:sSubPr>
                        <m:ctrlPr>
                          <a:rPr lang="en-GB" sz="2800" i="1" smtClean="0">
                            <a:solidFill>
                              <a:srgbClr val="FF0000"/>
                            </a:solidFill>
                            <a:latin typeface="Cambria Math" panose="02040503050406030204" pitchFamily="18" charset="0"/>
                          </a:rPr>
                        </m:ctrlPr>
                      </m:sSubPr>
                      <m:e>
                        <m:r>
                          <a:rPr lang="en-GB" sz="2800" i="1">
                            <a:solidFill>
                              <a:srgbClr val="FF0000"/>
                            </a:solidFill>
                            <a:latin typeface="Cambria Math" panose="02040503050406030204" pitchFamily="18" charset="0"/>
                          </a:rPr>
                          <m:t>𝜈</m:t>
                        </m:r>
                      </m:e>
                      <m:sub>
                        <m:r>
                          <a:rPr lang="en-GB" sz="2800" i="1">
                            <a:solidFill>
                              <a:srgbClr val="FF0000"/>
                            </a:solidFill>
                            <a:latin typeface="Cambria Math" panose="02040503050406030204" pitchFamily="18" charset="0"/>
                          </a:rPr>
                          <m:t>2</m:t>
                        </m:r>
                        <m:r>
                          <a:rPr lang="en-US" sz="2800" b="0" i="1" smtClean="0">
                            <a:solidFill>
                              <a:srgbClr val="FF0000"/>
                            </a:solidFill>
                            <a:latin typeface="Cambria Math" panose="02040503050406030204" pitchFamily="18" charset="0"/>
                          </a:rPr>
                          <m:t>1</m:t>
                        </m:r>
                      </m:sub>
                    </m:sSub>
                  </m:oMath>
                </a14:m>
                <a:r>
                  <a:rPr lang="en-US" sz="2800" baseline="-25000" dirty="0"/>
                  <a:t> </a:t>
                </a:r>
                <a:r>
                  <a:rPr lang="en-US" sz="2800" dirty="0" smtClean="0"/>
                  <a:t>, </a:t>
                </a:r>
                <a:r>
                  <a:rPr lang="en-US" sz="2800" dirty="0" smtClean="0">
                    <a:solidFill>
                      <a:srgbClr val="CC66FF"/>
                    </a:solidFill>
                  </a:rPr>
                  <a:t>Y</a:t>
                </a:r>
                <a:r>
                  <a:rPr lang="en-US" sz="2800" baseline="-25000" dirty="0" smtClean="0">
                    <a:solidFill>
                      <a:srgbClr val="CC66FF"/>
                    </a:solidFill>
                  </a:rPr>
                  <a:t>T</a:t>
                </a:r>
                <a:endParaRPr lang="en-US" sz="2800" baseline="-25000" dirty="0">
                  <a:solidFill>
                    <a:srgbClr val="CC66FF"/>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2460814" y="3881659"/>
                <a:ext cx="1757397" cy="523220"/>
              </a:xfrm>
              <a:prstGeom prst="rect">
                <a:avLst/>
              </a:prstGeom>
              <a:blipFill>
                <a:blip r:embed="rId18"/>
                <a:stretch>
                  <a:fillRect l="-7292" t="-11628" r="-1389" b="-32558"/>
                </a:stretch>
              </a:blipFill>
            </p:spPr>
            <p:txBody>
              <a:bodyPr/>
              <a:lstStyle/>
              <a:p>
                <a:r>
                  <a:rPr lang="en-GB">
                    <a:noFill/>
                  </a:rPr>
                  <a:t> </a:t>
                </a:r>
              </a:p>
            </p:txBody>
          </p:sp>
        </mc:Fallback>
      </mc:AlternateContent>
      <p:sp>
        <p:nvSpPr>
          <p:cNvPr id="48" name="TextBox 47"/>
          <p:cNvSpPr txBox="1"/>
          <p:nvPr/>
        </p:nvSpPr>
        <p:spPr>
          <a:xfrm>
            <a:off x="2655899" y="5373190"/>
            <a:ext cx="1176591" cy="523220"/>
          </a:xfrm>
          <a:prstGeom prst="rect">
            <a:avLst/>
          </a:prstGeom>
          <a:noFill/>
        </p:spPr>
        <p:txBody>
          <a:bodyPr wrap="square" rtlCol="0">
            <a:spAutoFit/>
          </a:bodyPr>
          <a:lstStyle/>
          <a:p>
            <a:r>
              <a:rPr lang="en-US" sz="2800" dirty="0" smtClean="0">
                <a:solidFill>
                  <a:srgbClr val="FF0000"/>
                </a:solidFill>
              </a:rPr>
              <a:t>G</a:t>
            </a:r>
            <a:r>
              <a:rPr lang="en-US" sz="2800" baseline="-25000" dirty="0" smtClean="0">
                <a:solidFill>
                  <a:srgbClr val="FF0000"/>
                </a:solidFill>
              </a:rPr>
              <a:t>12</a:t>
            </a:r>
            <a:r>
              <a:rPr lang="en-US" sz="2800" dirty="0" smtClean="0"/>
              <a:t> , </a:t>
            </a:r>
            <a:r>
              <a:rPr lang="en-US" sz="2800" dirty="0" smtClean="0">
                <a:solidFill>
                  <a:srgbClr val="CC66FF"/>
                </a:solidFill>
              </a:rPr>
              <a:t>S</a:t>
            </a:r>
            <a:endParaRPr lang="en-US" sz="2800" baseline="-25000" dirty="0">
              <a:solidFill>
                <a:srgbClr val="CC66FF"/>
              </a:solidFill>
            </a:endParaRPr>
          </a:p>
        </p:txBody>
      </p:sp>
      <p:sp>
        <p:nvSpPr>
          <p:cNvPr id="49" name="TextBox 48"/>
          <p:cNvSpPr txBox="1"/>
          <p:nvPr/>
        </p:nvSpPr>
        <p:spPr>
          <a:xfrm flipH="1">
            <a:off x="641325" y="1226460"/>
            <a:ext cx="368550" cy="338554"/>
          </a:xfrm>
          <a:prstGeom prst="rect">
            <a:avLst/>
          </a:prstGeom>
          <a:noFill/>
        </p:spPr>
        <p:txBody>
          <a:bodyPr wrap="square" rtlCol="0">
            <a:spAutoFit/>
          </a:bodyPr>
          <a:lstStyle/>
          <a:p>
            <a:r>
              <a:rPr lang="en-US" sz="1600" dirty="0" smtClean="0">
                <a:latin typeface="Algerian" panose="04020705040A02060702" pitchFamily="82" charset="0"/>
              </a:rPr>
              <a:t>P</a:t>
            </a:r>
            <a:endParaRPr lang="en-US" sz="1600" dirty="0">
              <a:latin typeface="Algerian" panose="04020705040A02060702" pitchFamily="82" charset="0"/>
            </a:endParaRPr>
          </a:p>
        </p:txBody>
      </p:sp>
      <p:sp>
        <p:nvSpPr>
          <p:cNvPr id="50" name="TextBox 49"/>
          <p:cNvSpPr txBox="1"/>
          <p:nvPr/>
        </p:nvSpPr>
        <p:spPr>
          <a:xfrm flipH="1">
            <a:off x="641325" y="6187217"/>
            <a:ext cx="368550" cy="338554"/>
          </a:xfrm>
          <a:prstGeom prst="rect">
            <a:avLst/>
          </a:prstGeom>
          <a:noFill/>
        </p:spPr>
        <p:txBody>
          <a:bodyPr wrap="square" rtlCol="0">
            <a:spAutoFit/>
          </a:bodyPr>
          <a:lstStyle/>
          <a:p>
            <a:r>
              <a:rPr lang="en-US" sz="1600" dirty="0" smtClean="0">
                <a:latin typeface="Algerian" panose="04020705040A02060702" pitchFamily="82" charset="0"/>
              </a:rPr>
              <a:t>P</a:t>
            </a:r>
            <a:endParaRPr lang="en-US" sz="1600" dirty="0">
              <a:latin typeface="Algerian" panose="04020705040A02060702" pitchFamily="82" charset="0"/>
            </a:endParaRPr>
          </a:p>
        </p:txBody>
      </p:sp>
      <p:sp>
        <p:nvSpPr>
          <p:cNvPr id="2" name="Rectangle 1"/>
          <p:cNvSpPr/>
          <p:nvPr/>
        </p:nvSpPr>
        <p:spPr>
          <a:xfrm>
            <a:off x="9234750" y="2016783"/>
            <a:ext cx="905825" cy="523220"/>
          </a:xfrm>
          <a:prstGeom prst="rect">
            <a:avLst/>
          </a:prstGeom>
        </p:spPr>
        <p:txBody>
          <a:bodyPr wrap="none">
            <a:spAutoFit/>
          </a:bodyPr>
          <a:lstStyle/>
          <a:p>
            <a:r>
              <a:rPr lang="en-US" sz="2800" dirty="0" smtClean="0">
                <a:solidFill>
                  <a:srgbClr val="CC66FF"/>
                </a:solidFill>
              </a:rPr>
              <a:t>X</a:t>
            </a:r>
            <a:r>
              <a:rPr lang="en-US" sz="2800" baseline="-25000" dirty="0" smtClean="0">
                <a:solidFill>
                  <a:srgbClr val="CC66FF"/>
                </a:solidFill>
              </a:rPr>
              <a:t>C, </a:t>
            </a:r>
            <a:r>
              <a:rPr lang="en-US" sz="2800" dirty="0" smtClean="0">
                <a:solidFill>
                  <a:srgbClr val="CC66FF"/>
                </a:solidFill>
              </a:rPr>
              <a:t>Y</a:t>
            </a:r>
            <a:r>
              <a:rPr lang="en-US" sz="2800" baseline="-25000" dirty="0" smtClean="0">
                <a:solidFill>
                  <a:srgbClr val="CC66FF"/>
                </a:solidFill>
              </a:rPr>
              <a:t>C</a:t>
            </a:r>
            <a:endParaRPr lang="en-US" sz="2800" baseline="-25000" dirty="0">
              <a:solidFill>
                <a:srgbClr val="CC66FF"/>
              </a:solidFill>
            </a:endParaRPr>
          </a:p>
        </p:txBody>
      </p:sp>
      <p:sp>
        <p:nvSpPr>
          <p:cNvPr id="40" name="CasellaDiTesto 27"/>
          <p:cNvSpPr txBox="1"/>
          <p:nvPr/>
        </p:nvSpPr>
        <p:spPr>
          <a:xfrm>
            <a:off x="1603249" y="140312"/>
            <a:ext cx="8572842" cy="461665"/>
          </a:xfrm>
          <a:prstGeom prst="rect">
            <a:avLst/>
          </a:prstGeom>
          <a:noFill/>
        </p:spPr>
        <p:txBody>
          <a:bodyPr wrap="square" rtlCol="0">
            <a:spAutoFit/>
          </a:bodyPr>
          <a:lstStyle>
            <a:defPPr>
              <a:defRPr lang="en-US"/>
            </a:defPPr>
            <a:lvl1pPr>
              <a:buFont typeface="Wingdings" pitchFamily="2" charset="2"/>
              <a:buChar char="ü"/>
              <a:defRPr sz="2400" i="1">
                <a:solidFill>
                  <a:srgbClr val="FF9900"/>
                </a:solidFill>
              </a:defRPr>
            </a:lvl1pPr>
          </a:lstStyle>
          <a:p>
            <a:pPr>
              <a:spcBef>
                <a:spcPct val="50000"/>
              </a:spcBef>
            </a:pPr>
            <a:r>
              <a:rPr lang="it-IT" b="1" i="0" dirty="0" smtClean="0">
                <a:solidFill>
                  <a:schemeClr val="accent1">
                    <a:lumMod val="75000"/>
                  </a:schemeClr>
                </a:solidFill>
                <a:effectLst>
                  <a:outerShdw blurRad="38100" dist="38100" dir="2700000" algn="tl">
                    <a:srgbClr val="C0C0C0"/>
                  </a:outerShdw>
                </a:effectLst>
                <a:latin typeface="Tempus Sans ITC" panose="04020404030D07020202" pitchFamily="82" charset="0"/>
              </a:rPr>
              <a:t>Lamina mechanical properties experimental determination</a:t>
            </a:r>
            <a:endParaRPr lang="it-IT" b="1" i="0" dirty="0">
              <a:solidFill>
                <a:schemeClr val="accent1">
                  <a:lumMod val="75000"/>
                </a:schemeClr>
              </a:solidFill>
              <a:effectLst>
                <a:outerShdw blurRad="38100" dist="38100" dir="2700000" algn="tl">
                  <a:srgbClr val="C0C0C0"/>
                </a:outerShdw>
              </a:effectLst>
              <a:latin typeface="Tempus Sans ITC" panose="04020404030D07020202" pitchFamily="82" charset="0"/>
            </a:endParaRPr>
          </a:p>
        </p:txBody>
      </p:sp>
      <p:sp>
        <p:nvSpPr>
          <p:cNvPr id="4" name="Rectangle 3"/>
          <p:cNvSpPr/>
          <p:nvPr/>
        </p:nvSpPr>
        <p:spPr>
          <a:xfrm>
            <a:off x="6543912" y="1434311"/>
            <a:ext cx="1811265" cy="369332"/>
          </a:xfrm>
          <a:prstGeom prst="rect">
            <a:avLst/>
          </a:prstGeom>
        </p:spPr>
        <p:txBody>
          <a:bodyPr wrap="none">
            <a:spAutoFit/>
          </a:bodyPr>
          <a:lstStyle/>
          <a:p>
            <a:r>
              <a:rPr lang="en-GB" b="1" dirty="0" smtClean="0"/>
              <a:t>Compressive test</a:t>
            </a:r>
            <a:endParaRPr lang="en-GB" b="1" dirty="0"/>
          </a:p>
        </p:txBody>
      </p:sp>
      <p:sp>
        <p:nvSpPr>
          <p:cNvPr id="42" name="Rectangle 41"/>
          <p:cNvSpPr/>
          <p:nvPr/>
        </p:nvSpPr>
        <p:spPr>
          <a:xfrm>
            <a:off x="6568173" y="4069405"/>
            <a:ext cx="5445899" cy="369332"/>
          </a:xfrm>
          <a:prstGeom prst="rect">
            <a:avLst/>
          </a:prstGeom>
        </p:spPr>
        <p:txBody>
          <a:bodyPr wrap="square">
            <a:spAutoFit/>
          </a:bodyPr>
          <a:lstStyle/>
          <a:p>
            <a:r>
              <a:rPr lang="en-GB" b="1" dirty="0"/>
              <a:t>Shear test </a:t>
            </a:r>
            <a:r>
              <a:rPr lang="en-GB" dirty="0"/>
              <a:t>	</a:t>
            </a:r>
            <a:r>
              <a:rPr lang="en-GB" sz="1600" dirty="0" smtClean="0"/>
              <a:t> (alternative to </a:t>
            </a:r>
            <a:r>
              <a:rPr lang="en-US" sz="1600" dirty="0"/>
              <a:t>±45◦C -axis tensile </a:t>
            </a:r>
            <a:r>
              <a:rPr lang="en-US" sz="1600" dirty="0" smtClean="0"/>
              <a:t>test)</a:t>
            </a:r>
            <a:endParaRPr lang="en-GB" sz="1600" dirty="0"/>
          </a:p>
        </p:txBody>
      </p:sp>
      <p:sp>
        <p:nvSpPr>
          <p:cNvPr id="46" name="TextBox 45"/>
          <p:cNvSpPr txBox="1"/>
          <p:nvPr/>
        </p:nvSpPr>
        <p:spPr>
          <a:xfrm>
            <a:off x="9645270" y="4586620"/>
            <a:ext cx="1176591" cy="523220"/>
          </a:xfrm>
          <a:prstGeom prst="rect">
            <a:avLst/>
          </a:prstGeom>
          <a:noFill/>
        </p:spPr>
        <p:txBody>
          <a:bodyPr wrap="square" rtlCol="0">
            <a:spAutoFit/>
          </a:bodyPr>
          <a:lstStyle/>
          <a:p>
            <a:r>
              <a:rPr lang="en-US" sz="2800" dirty="0" smtClean="0">
                <a:solidFill>
                  <a:srgbClr val="FF0000"/>
                </a:solidFill>
              </a:rPr>
              <a:t>G</a:t>
            </a:r>
            <a:r>
              <a:rPr lang="en-US" sz="2800" baseline="-25000" dirty="0" smtClean="0">
                <a:solidFill>
                  <a:srgbClr val="FF0000"/>
                </a:solidFill>
              </a:rPr>
              <a:t>12</a:t>
            </a:r>
            <a:r>
              <a:rPr lang="en-US" sz="2800" dirty="0" smtClean="0"/>
              <a:t> , </a:t>
            </a:r>
            <a:r>
              <a:rPr lang="en-US" sz="2800" dirty="0" smtClean="0">
                <a:solidFill>
                  <a:srgbClr val="CC66FF"/>
                </a:solidFill>
              </a:rPr>
              <a:t>S</a:t>
            </a:r>
            <a:endParaRPr lang="en-US" sz="2800" baseline="-25000" dirty="0">
              <a:solidFill>
                <a:srgbClr val="CC66FF"/>
              </a:solidFill>
            </a:endParaRPr>
          </a:p>
        </p:txBody>
      </p:sp>
      <p:sp>
        <p:nvSpPr>
          <p:cNvPr id="5" name="Rectangle 4"/>
          <p:cNvSpPr/>
          <p:nvPr/>
        </p:nvSpPr>
        <p:spPr>
          <a:xfrm>
            <a:off x="7008114" y="6451544"/>
            <a:ext cx="1165704" cy="261610"/>
          </a:xfrm>
          <a:prstGeom prst="rect">
            <a:avLst/>
          </a:prstGeom>
        </p:spPr>
        <p:txBody>
          <a:bodyPr wrap="none">
            <a:spAutoFit/>
          </a:bodyPr>
          <a:lstStyle/>
          <a:p>
            <a:r>
              <a:rPr lang="it-IT" altLang="en-US" sz="1100" dirty="0">
                <a:latin typeface="Arial Black" panose="020B0A04020102020204" pitchFamily="34" charset="0"/>
              </a:rPr>
              <a:t>ASTM </a:t>
            </a:r>
            <a:r>
              <a:rPr lang="it-IT" altLang="en-US" sz="1100" dirty="0" smtClean="0">
                <a:latin typeface="Arial Black" panose="020B0A04020102020204" pitchFamily="34" charset="0"/>
              </a:rPr>
              <a:t>D5379</a:t>
            </a:r>
            <a:endParaRPr lang="it-IT" altLang="en-US" sz="1100" dirty="0">
              <a:latin typeface="Arial Black" panose="020B0A04020102020204" pitchFamily="34" charset="0"/>
            </a:endParaRPr>
          </a:p>
        </p:txBody>
      </p:sp>
      <p:graphicFrame>
        <p:nvGraphicFramePr>
          <p:cNvPr id="52" name="Object 90"/>
          <p:cNvGraphicFramePr>
            <a:graphicFrameLocks noChangeAspect="1"/>
          </p:cNvGraphicFramePr>
          <p:nvPr>
            <p:extLst>
              <p:ext uri="{D42A27DB-BD31-4B8C-83A1-F6EECF244321}">
                <p14:modId xmlns:p14="http://schemas.microsoft.com/office/powerpoint/2010/main" val="1837078829"/>
              </p:ext>
            </p:extLst>
          </p:nvPr>
        </p:nvGraphicFramePr>
        <p:xfrm>
          <a:off x="9399194" y="5200087"/>
          <a:ext cx="776897" cy="419116"/>
        </p:xfrm>
        <a:graphic>
          <a:graphicData uri="http://schemas.openxmlformats.org/presentationml/2006/ole">
            <mc:AlternateContent xmlns:mc="http://schemas.openxmlformats.org/markup-compatibility/2006">
              <mc:Choice xmlns:v="urn:schemas-microsoft-com:vml" Requires="v">
                <p:oleObj spid="_x0000_s27841" name="Equation" r:id="rId19" imgW="799756" imgH="431570" progId="Equation.3">
                  <p:embed/>
                </p:oleObj>
              </mc:Choice>
              <mc:Fallback>
                <p:oleObj name="Equation" r:id="rId19" imgW="799756" imgH="431570" progId="Equation.3">
                  <p:embed/>
                  <p:pic>
                    <p:nvPicPr>
                      <p:cNvPr id="3" name="Object 9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399194" y="5200087"/>
                        <a:ext cx="776897" cy="419116"/>
                      </a:xfrm>
                      <a:prstGeom prst="rect">
                        <a:avLst/>
                      </a:prstGeom>
                      <a:noFill/>
                      <a:ln>
                        <a:noFill/>
                      </a:ln>
                      <a:extLst/>
                    </p:spPr>
                  </p:pic>
                </p:oleObj>
              </mc:Fallback>
            </mc:AlternateContent>
          </a:graphicData>
        </a:graphic>
      </p:graphicFrame>
      <p:graphicFrame>
        <p:nvGraphicFramePr>
          <p:cNvPr id="53" name="Object 92"/>
          <p:cNvGraphicFramePr>
            <a:graphicFrameLocks noChangeAspect="1"/>
          </p:cNvGraphicFramePr>
          <p:nvPr>
            <p:extLst>
              <p:ext uri="{D42A27DB-BD31-4B8C-83A1-F6EECF244321}">
                <p14:modId xmlns:p14="http://schemas.microsoft.com/office/powerpoint/2010/main" val="3124673287"/>
              </p:ext>
            </p:extLst>
          </p:nvPr>
        </p:nvGraphicFramePr>
        <p:xfrm>
          <a:off x="9630620" y="5785314"/>
          <a:ext cx="427766" cy="402603"/>
        </p:xfrm>
        <a:graphic>
          <a:graphicData uri="http://schemas.openxmlformats.org/presentationml/2006/ole">
            <mc:AlternateContent xmlns:mc="http://schemas.openxmlformats.org/markup-compatibility/2006">
              <mc:Choice xmlns:v="urn:schemas-microsoft-com:vml" Requires="v">
                <p:oleObj spid="_x0000_s27842" name="Equation" r:id="rId21" imgW="418893" imgH="393539" progId="Equation.3">
                  <p:embed/>
                </p:oleObj>
              </mc:Choice>
              <mc:Fallback>
                <p:oleObj name="Equation" r:id="rId21" imgW="418893" imgH="393539" progId="Equation.3">
                  <p:embed/>
                  <p:pic>
                    <p:nvPicPr>
                      <p:cNvPr id="4" name="Object 9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630620" y="5785314"/>
                        <a:ext cx="427766" cy="402603"/>
                      </a:xfrm>
                      <a:prstGeom prst="rect">
                        <a:avLst/>
                      </a:prstGeom>
                      <a:noFill/>
                      <a:ln>
                        <a:noFill/>
                      </a:ln>
                      <a:extLst/>
                    </p:spPr>
                  </p:pic>
                </p:oleObj>
              </mc:Fallback>
            </mc:AlternateContent>
          </a:graphicData>
        </a:graphic>
      </p:graphicFrame>
      <p:sp>
        <p:nvSpPr>
          <p:cNvPr id="11" name="Can 10"/>
          <p:cNvSpPr/>
          <p:nvPr/>
        </p:nvSpPr>
        <p:spPr>
          <a:xfrm rot="2603726" flipV="1">
            <a:off x="10553975" y="4676231"/>
            <a:ext cx="647470" cy="1513046"/>
          </a:xfrm>
          <a:prstGeom prst="can">
            <a:avLst>
              <a:gd name="adj" fmla="val 89446"/>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10902870" y="5835550"/>
            <a:ext cx="1111202" cy="369332"/>
          </a:xfrm>
          <a:prstGeom prst="rect">
            <a:avLst/>
          </a:prstGeom>
        </p:spPr>
        <p:txBody>
          <a:bodyPr wrap="none">
            <a:spAutoFit/>
          </a:bodyPr>
          <a:lstStyle/>
          <a:p>
            <a:r>
              <a:rPr lang="en-GB" i="1" dirty="0" smtClean="0"/>
              <a:t>Thin pipe </a:t>
            </a:r>
            <a:endParaRPr lang="en-GB" i="1" dirty="0"/>
          </a:p>
        </p:txBody>
      </p:sp>
      <p:cxnSp>
        <p:nvCxnSpPr>
          <p:cNvPr id="10" name="Straight Connector 9"/>
          <p:cNvCxnSpPr/>
          <p:nvPr/>
        </p:nvCxnSpPr>
        <p:spPr>
          <a:xfrm>
            <a:off x="6107602" y="1591634"/>
            <a:ext cx="0" cy="50243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2696923" y="1424906"/>
            <a:ext cx="1342355" cy="369332"/>
          </a:xfrm>
          <a:prstGeom prst="rect">
            <a:avLst/>
          </a:prstGeom>
        </p:spPr>
        <p:txBody>
          <a:bodyPr wrap="none">
            <a:spAutoFit/>
          </a:bodyPr>
          <a:lstStyle/>
          <a:p>
            <a:r>
              <a:rPr lang="en-GB" b="1" dirty="0" smtClean="0"/>
              <a:t>Tensile tests</a:t>
            </a:r>
            <a:endParaRPr lang="en-GB" b="1" dirty="0"/>
          </a:p>
        </p:txBody>
      </p:sp>
      <p:sp>
        <p:nvSpPr>
          <p:cNvPr id="3" name="Rectangle 2"/>
          <p:cNvSpPr/>
          <p:nvPr/>
        </p:nvSpPr>
        <p:spPr>
          <a:xfrm>
            <a:off x="6568173" y="6208280"/>
            <a:ext cx="1438855" cy="276999"/>
          </a:xfrm>
          <a:prstGeom prst="rect">
            <a:avLst/>
          </a:prstGeom>
        </p:spPr>
        <p:txBody>
          <a:bodyPr wrap="none">
            <a:spAutoFit/>
          </a:bodyPr>
          <a:lstStyle/>
          <a:p>
            <a:r>
              <a:rPr lang="en-GB" sz="1200" dirty="0" err="1"/>
              <a:t>Iosipescu</a:t>
            </a:r>
            <a:r>
              <a:rPr lang="en-GB" sz="1200" dirty="0"/>
              <a:t> Shear Test</a:t>
            </a:r>
          </a:p>
        </p:txBody>
      </p:sp>
      <p:sp>
        <p:nvSpPr>
          <p:cNvPr id="15" name="Rectangle 14"/>
          <p:cNvSpPr/>
          <p:nvPr/>
        </p:nvSpPr>
        <p:spPr>
          <a:xfrm>
            <a:off x="7136368" y="3822074"/>
            <a:ext cx="1165704" cy="261610"/>
          </a:xfrm>
          <a:prstGeom prst="rect">
            <a:avLst/>
          </a:prstGeom>
        </p:spPr>
        <p:txBody>
          <a:bodyPr wrap="none">
            <a:spAutoFit/>
          </a:bodyPr>
          <a:lstStyle/>
          <a:p>
            <a:r>
              <a:rPr lang="en-GB" sz="1100" dirty="0">
                <a:latin typeface="Arial Black" panose="020B0A04020102020204" pitchFamily="34" charset="0"/>
              </a:rPr>
              <a:t>ASTM D3410</a:t>
            </a:r>
          </a:p>
        </p:txBody>
      </p:sp>
      <p:sp>
        <p:nvSpPr>
          <p:cNvPr id="16" name="Rectangle 15"/>
          <p:cNvSpPr/>
          <p:nvPr/>
        </p:nvSpPr>
        <p:spPr>
          <a:xfrm>
            <a:off x="7375614" y="3655268"/>
            <a:ext cx="747320" cy="276999"/>
          </a:xfrm>
          <a:prstGeom prst="rect">
            <a:avLst/>
          </a:prstGeom>
        </p:spPr>
        <p:txBody>
          <a:bodyPr wrap="none">
            <a:spAutoFit/>
          </a:bodyPr>
          <a:lstStyle/>
          <a:p>
            <a:r>
              <a:rPr lang="en-GB" sz="1200" dirty="0"/>
              <a:t>Celanese</a:t>
            </a:r>
          </a:p>
        </p:txBody>
      </p:sp>
      <p:sp>
        <p:nvSpPr>
          <p:cNvPr id="57" name="Rectangle 56"/>
          <p:cNvSpPr/>
          <p:nvPr/>
        </p:nvSpPr>
        <p:spPr>
          <a:xfrm>
            <a:off x="4438835" y="2373161"/>
            <a:ext cx="758441" cy="896498"/>
          </a:xfrm>
          <a:prstGeom prst="rect">
            <a:avLst/>
          </a:prstGeom>
          <a:pattFill prst="dkVert">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4432403" y="3916528"/>
            <a:ext cx="758441" cy="896498"/>
          </a:xfrm>
          <a:prstGeom prst="rect">
            <a:avLst/>
          </a:prstGeom>
          <a:pattFill prst="dkHorz">
            <a:fgClr>
              <a:schemeClr val="tx1"/>
            </a:fgClr>
            <a:bgClr>
              <a:schemeClr val="bg1"/>
            </a:bgClr>
          </a:patt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a:xfrm>
            <a:off x="9436996" y="6485279"/>
            <a:ext cx="2743200" cy="365125"/>
          </a:xfrm>
        </p:spPr>
        <p:txBody>
          <a:bodyPr/>
          <a:lstStyle/>
          <a:p>
            <a:fld id="{AC02F132-4A8D-4A8C-877D-D9B157A5B0E1}" type="slidenum">
              <a:rPr lang="en-GB" smtClean="0"/>
              <a:t>6</a:t>
            </a:fld>
            <a:endParaRPr lang="en-GB" dirty="0"/>
          </a:p>
        </p:txBody>
      </p:sp>
    </p:spTree>
    <p:extLst>
      <p:ext uri="{BB962C8B-B14F-4D97-AF65-F5344CB8AC3E}">
        <p14:creationId xmlns:p14="http://schemas.microsoft.com/office/powerpoint/2010/main" val="3380833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Provini 3039"/>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74230" y="755806"/>
            <a:ext cx="4642658" cy="2169169"/>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8686587" y="2400995"/>
            <a:ext cx="2667000" cy="477054"/>
          </a:xfrm>
          <a:prstGeom prst="rect">
            <a:avLst/>
          </a:prstGeom>
          <a:extLst/>
        </p:spPr>
        <p:txBody>
          <a:bodyPr wrap="square">
            <a:spAutoFit/>
          </a:bodyPr>
          <a:lstStyle/>
          <a:p>
            <a:r>
              <a:rPr lang="it-IT" altLang="en-US" sz="1100" dirty="0">
                <a:latin typeface="Arial Black" panose="020B0A04020102020204" pitchFamily="34" charset="0"/>
              </a:rPr>
              <a:t>ASTM D3410 </a:t>
            </a:r>
          </a:p>
          <a:p>
            <a:r>
              <a:rPr lang="it-IT" altLang="en-US" sz="1400" dirty="0" smtClean="0">
                <a:latin typeface="Corbel" panose="020B0503020204020204" pitchFamily="34" charset="0"/>
                <a:ea typeface="Calibri" panose="020F0502020204030204" pitchFamily="34" charset="0"/>
                <a:cs typeface="Times New Roman" panose="02020603050405020304" pitchFamily="18" charset="0"/>
              </a:rPr>
              <a:t> </a:t>
            </a:r>
            <a:r>
              <a:rPr lang="it-IT" altLang="en-US" sz="1400" dirty="0">
                <a:latin typeface="Corbel" panose="020B0503020204020204" pitchFamily="34" charset="0"/>
                <a:ea typeface="Calibri" panose="020F0502020204030204" pitchFamily="34" charset="0"/>
                <a:cs typeface="Times New Roman" panose="02020603050405020304" pitchFamily="18" charset="0"/>
              </a:rPr>
              <a:t>CELANESE</a:t>
            </a:r>
          </a:p>
        </p:txBody>
      </p:sp>
      <p:sp>
        <p:nvSpPr>
          <p:cNvPr id="5" name="Rectangle 4"/>
          <p:cNvSpPr/>
          <p:nvPr/>
        </p:nvSpPr>
        <p:spPr>
          <a:xfrm>
            <a:off x="1043882" y="2949824"/>
            <a:ext cx="4167447" cy="261610"/>
          </a:xfrm>
          <a:prstGeom prst="rect">
            <a:avLst/>
          </a:prstGeom>
        </p:spPr>
        <p:txBody>
          <a:bodyPr wrap="square">
            <a:spAutoFit/>
          </a:bodyPr>
          <a:lstStyle/>
          <a:p>
            <a:r>
              <a:rPr lang="en-US" sz="1100" dirty="0">
                <a:latin typeface="Arial Black" panose="020B0A04020102020204" pitchFamily="34" charset="0"/>
              </a:rPr>
              <a:t>ASTM D3039/D3039M, EN 2561, EN 2597</a:t>
            </a:r>
          </a:p>
        </p:txBody>
      </p:sp>
      <p:pic>
        <p:nvPicPr>
          <p:cNvPr id="6" name="Picture 7" descr="Fig4"/>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b="76332"/>
          <a:stretch>
            <a:fillRect/>
          </a:stretch>
        </p:blipFill>
        <p:spPr bwMode="auto">
          <a:xfrm>
            <a:off x="6913148" y="851893"/>
            <a:ext cx="4800600" cy="1516063"/>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2072685" y="6106781"/>
            <a:ext cx="2056866" cy="261610"/>
          </a:xfrm>
          <a:prstGeom prst="rect">
            <a:avLst/>
          </a:prstGeom>
        </p:spPr>
        <p:txBody>
          <a:bodyPr wrap="square">
            <a:spAutoFit/>
          </a:bodyPr>
          <a:lstStyle/>
          <a:p>
            <a:r>
              <a:rPr lang="en-US" sz="1100" dirty="0">
                <a:latin typeface="Arial Black" panose="020B0A04020102020204" pitchFamily="34" charset="0"/>
              </a:rPr>
              <a:t>ASTM D3518</a:t>
            </a:r>
          </a:p>
        </p:txBody>
      </p:sp>
      <p:sp>
        <p:nvSpPr>
          <p:cNvPr id="11" name="AutoShape 1026"/>
          <p:cNvSpPr>
            <a:spLocks noChangeArrowheads="1"/>
          </p:cNvSpPr>
          <p:nvPr/>
        </p:nvSpPr>
        <p:spPr bwMode="auto">
          <a:xfrm>
            <a:off x="116476" y="100376"/>
            <a:ext cx="1204415" cy="501848"/>
          </a:xfrm>
          <a:prstGeom prst="foldedCorner">
            <a:avLst>
              <a:gd name="adj" fmla="val 31535"/>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TEST</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p:sp>
        <p:nvSpPr>
          <p:cNvPr id="12" name="CasellaDiTesto 27"/>
          <p:cNvSpPr txBox="1"/>
          <p:nvPr/>
        </p:nvSpPr>
        <p:spPr>
          <a:xfrm>
            <a:off x="1603249" y="140312"/>
            <a:ext cx="8572842" cy="461665"/>
          </a:xfrm>
          <a:prstGeom prst="rect">
            <a:avLst/>
          </a:prstGeom>
          <a:noFill/>
        </p:spPr>
        <p:txBody>
          <a:bodyPr wrap="square" rtlCol="0">
            <a:spAutoFit/>
          </a:bodyPr>
          <a:lstStyle>
            <a:defPPr>
              <a:defRPr lang="en-US"/>
            </a:defPPr>
            <a:lvl1pPr>
              <a:buFont typeface="Wingdings" pitchFamily="2" charset="2"/>
              <a:buChar char="ü"/>
              <a:defRPr sz="2400" i="1">
                <a:solidFill>
                  <a:srgbClr val="FF9900"/>
                </a:solidFill>
              </a:defRPr>
            </a:lvl1pPr>
          </a:lstStyle>
          <a:p>
            <a:pPr>
              <a:spcBef>
                <a:spcPct val="50000"/>
              </a:spcBef>
            </a:pPr>
            <a:r>
              <a:rPr lang="it-IT" b="1" i="0" dirty="0" smtClean="0">
                <a:solidFill>
                  <a:schemeClr val="accent1">
                    <a:lumMod val="75000"/>
                  </a:schemeClr>
                </a:solidFill>
                <a:effectLst>
                  <a:outerShdw blurRad="38100" dist="38100" dir="2700000" algn="tl">
                    <a:srgbClr val="C0C0C0"/>
                  </a:outerShdw>
                </a:effectLst>
                <a:latin typeface="Tempus Sans ITC" panose="04020404030D07020202" pitchFamily="82" charset="0"/>
              </a:rPr>
              <a:t>Test specimens</a:t>
            </a:r>
            <a:endParaRPr lang="it-IT" b="1" i="0" dirty="0">
              <a:solidFill>
                <a:schemeClr val="accent1">
                  <a:lumMod val="75000"/>
                </a:schemeClr>
              </a:solidFill>
              <a:effectLst>
                <a:outerShdw blurRad="38100" dist="38100" dir="2700000" algn="tl">
                  <a:srgbClr val="C0C0C0"/>
                </a:outerShdw>
              </a:effectLst>
              <a:latin typeface="Tempus Sans ITC" panose="04020404030D07020202" pitchFamily="82" charset="0"/>
            </a:endParaRPr>
          </a:p>
        </p:txBody>
      </p:sp>
      <p:sp>
        <p:nvSpPr>
          <p:cNvPr id="10" name="Rectangle 9"/>
          <p:cNvSpPr/>
          <p:nvPr/>
        </p:nvSpPr>
        <p:spPr>
          <a:xfrm>
            <a:off x="489830" y="6334780"/>
            <a:ext cx="4932618" cy="523220"/>
          </a:xfrm>
          <a:prstGeom prst="rect">
            <a:avLst/>
          </a:prstGeom>
        </p:spPr>
        <p:txBody>
          <a:bodyPr wrap="square">
            <a:spAutoFit/>
          </a:bodyPr>
          <a:lstStyle/>
          <a:p>
            <a:r>
              <a:rPr lang="en-GB" sz="1400" i="1" dirty="0"/>
              <a:t>Standard Test Method for In-Plane Shear Response of Polymer Matrix Composite Materials by Tensile Test of a ±45° Laminate</a:t>
            </a:r>
          </a:p>
        </p:txBody>
      </p:sp>
      <p:sp>
        <p:nvSpPr>
          <p:cNvPr id="13" name="Rectangle 12"/>
          <p:cNvSpPr/>
          <p:nvPr/>
        </p:nvSpPr>
        <p:spPr>
          <a:xfrm>
            <a:off x="455419" y="3177823"/>
            <a:ext cx="4141805" cy="523220"/>
          </a:xfrm>
          <a:prstGeom prst="rect">
            <a:avLst/>
          </a:prstGeom>
        </p:spPr>
        <p:txBody>
          <a:bodyPr wrap="square">
            <a:spAutoFit/>
          </a:bodyPr>
          <a:lstStyle/>
          <a:p>
            <a:r>
              <a:rPr lang="en-GB" sz="1400" i="1" dirty="0"/>
              <a:t>Standard Test Method for Tensile Properties of Polymer Matrix Composite Materials</a:t>
            </a:r>
          </a:p>
        </p:txBody>
      </p:sp>
      <p:grpSp>
        <p:nvGrpSpPr>
          <p:cNvPr id="15" name="Group 14"/>
          <p:cNvGrpSpPr/>
          <p:nvPr/>
        </p:nvGrpSpPr>
        <p:grpSpPr>
          <a:xfrm>
            <a:off x="494063" y="3674731"/>
            <a:ext cx="4822825" cy="2432050"/>
            <a:chOff x="494063" y="3674731"/>
            <a:chExt cx="4822825" cy="2432050"/>
          </a:xfrm>
        </p:grpSpPr>
        <p:pic>
          <p:nvPicPr>
            <p:cNvPr id="7" name="Picture 4" descr="Provino 45"/>
            <p:cNvPicPr>
              <a:picLocks noChangeAspect="1" noChangeArrowheads="1"/>
            </p:cNvPicPr>
            <p:nvPr/>
          </p:nvPicPr>
          <p:blipFill>
            <a:blip r:embed="rId6">
              <a:lum bright="-6000" contrast="36000"/>
              <a:extLst>
                <a:ext uri="{28A0092B-C50C-407E-A947-70E740481C1C}">
                  <a14:useLocalDpi xmlns:a14="http://schemas.microsoft.com/office/drawing/2010/main" val="0"/>
                </a:ext>
              </a:extLst>
            </a:blip>
            <a:srcRect/>
            <a:stretch>
              <a:fillRect/>
            </a:stretch>
          </p:blipFill>
          <p:spPr bwMode="auto">
            <a:xfrm>
              <a:off x="494063" y="3674731"/>
              <a:ext cx="4822825" cy="2432050"/>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14" name="Rectangle 13"/>
            <p:cNvSpPr/>
            <p:nvPr/>
          </p:nvSpPr>
          <p:spPr>
            <a:xfrm>
              <a:off x="934278" y="5794513"/>
              <a:ext cx="386613"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Rectangle 15"/>
          <p:cNvSpPr/>
          <p:nvPr/>
        </p:nvSpPr>
        <p:spPr>
          <a:xfrm>
            <a:off x="7096537" y="2808491"/>
            <a:ext cx="4996553" cy="738664"/>
          </a:xfrm>
          <a:prstGeom prst="rect">
            <a:avLst/>
          </a:prstGeom>
        </p:spPr>
        <p:txBody>
          <a:bodyPr wrap="square">
            <a:spAutoFit/>
          </a:bodyPr>
          <a:lstStyle/>
          <a:p>
            <a:pPr algn="just"/>
            <a:r>
              <a:rPr lang="en-GB" sz="1400" i="1" dirty="0"/>
              <a:t>Standard Test Method for Compressive Properties of Polymer Matrix Composite Materials with Unsupported Gage Section by Shear Loading</a:t>
            </a:r>
          </a:p>
        </p:txBody>
      </p:sp>
      <p:grpSp>
        <p:nvGrpSpPr>
          <p:cNvPr id="21" name="Group 20"/>
          <p:cNvGrpSpPr/>
          <p:nvPr/>
        </p:nvGrpSpPr>
        <p:grpSpPr>
          <a:xfrm>
            <a:off x="7383356" y="3928287"/>
            <a:ext cx="4585600" cy="2832519"/>
            <a:chOff x="7383356" y="3928287"/>
            <a:chExt cx="4585600" cy="2832519"/>
          </a:xfrm>
        </p:grpSpPr>
        <p:pic>
          <p:nvPicPr>
            <p:cNvPr id="9" name="Picture 5" descr="Tubo a parte sottile"/>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7713663" y="3928287"/>
              <a:ext cx="4255293" cy="2397839"/>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19" name="Rectangle 18"/>
            <p:cNvSpPr/>
            <p:nvPr/>
          </p:nvSpPr>
          <p:spPr>
            <a:xfrm>
              <a:off x="7383356" y="6237586"/>
              <a:ext cx="4422913" cy="523220"/>
            </a:xfrm>
            <a:prstGeom prst="rect">
              <a:avLst/>
            </a:prstGeom>
          </p:spPr>
          <p:txBody>
            <a:bodyPr wrap="square">
              <a:spAutoFit/>
            </a:bodyPr>
            <a:lstStyle/>
            <a:p>
              <a:pPr algn="just"/>
              <a:r>
                <a:rPr lang="en-GB" sz="1400" i="1" dirty="0"/>
                <a:t>The most nearly ideal test from a theoretical standpoint involves torsion of thin </a:t>
              </a:r>
              <a:r>
                <a:rPr lang="en-GB" sz="1400" i="1" dirty="0" smtClean="0"/>
                <a:t>walled filament </a:t>
              </a:r>
              <a:r>
                <a:rPr lang="en-GB" sz="1400" i="1" dirty="0"/>
                <a:t>wound tubes</a:t>
              </a:r>
            </a:p>
          </p:txBody>
        </p:sp>
        <p:sp>
          <p:nvSpPr>
            <p:cNvPr id="20" name="Rectangle 19"/>
            <p:cNvSpPr/>
            <p:nvPr/>
          </p:nvSpPr>
          <p:spPr>
            <a:xfrm>
              <a:off x="7795591" y="5932720"/>
              <a:ext cx="386613"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2" name="Straight Connector 21"/>
          <p:cNvCxnSpPr/>
          <p:nvPr/>
        </p:nvCxnSpPr>
        <p:spPr>
          <a:xfrm>
            <a:off x="182951" y="3761564"/>
            <a:ext cx="11786005" cy="11493"/>
          </a:xfrm>
          <a:prstGeom prst="line">
            <a:avLst/>
          </a:prstGeom>
          <a:ln w="57150" cmpd="thinThick">
            <a:solidFill>
              <a:srgbClr val="94866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6056996" y="699171"/>
            <a:ext cx="53745" cy="5897219"/>
          </a:xfrm>
          <a:prstGeom prst="line">
            <a:avLst/>
          </a:prstGeom>
          <a:ln w="57150" cmpd="thinThick">
            <a:solidFill>
              <a:srgbClr val="94866B"/>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284356" y="3588391"/>
            <a:ext cx="1444626" cy="369332"/>
          </a:xfrm>
          <a:prstGeom prst="rect">
            <a:avLst/>
          </a:prstGeom>
          <a:solidFill>
            <a:schemeClr val="bg1"/>
          </a:solidFill>
        </p:spPr>
        <p:txBody>
          <a:bodyPr wrap="none">
            <a:spAutoFit/>
          </a:bodyPr>
          <a:lstStyle/>
          <a:p>
            <a:r>
              <a:rPr lang="en-GB" dirty="0" smtClean="0"/>
              <a:t>MIL-HDBK-17</a:t>
            </a:r>
            <a:endParaRPr lang="en-GB" dirty="0"/>
          </a:p>
        </p:txBody>
      </p:sp>
      <p:sp>
        <p:nvSpPr>
          <p:cNvPr id="3" name="Slide Number Placeholder 2"/>
          <p:cNvSpPr>
            <a:spLocks noGrp="1"/>
          </p:cNvSpPr>
          <p:nvPr>
            <p:ph type="sldNum" sz="quarter" idx="12"/>
          </p:nvPr>
        </p:nvSpPr>
        <p:spPr>
          <a:xfrm>
            <a:off x="9448800" y="6481356"/>
            <a:ext cx="2743200" cy="365125"/>
          </a:xfrm>
        </p:spPr>
        <p:txBody>
          <a:bodyPr/>
          <a:lstStyle/>
          <a:p>
            <a:fld id="{AC02F132-4A8D-4A8C-877D-D9B157A5B0E1}" type="slidenum">
              <a:rPr lang="en-GB" smtClean="0"/>
              <a:t>7</a:t>
            </a:fld>
            <a:endParaRPr lang="en-GB"/>
          </a:p>
        </p:txBody>
      </p:sp>
    </p:spTree>
    <p:extLst>
      <p:ext uri="{BB962C8B-B14F-4D97-AF65-F5344CB8AC3E}">
        <p14:creationId xmlns:p14="http://schemas.microsoft.com/office/powerpoint/2010/main" val="1545398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3026682" y="4355869"/>
            <a:ext cx="5438756" cy="133003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utoShape 1026"/>
          <p:cNvSpPr>
            <a:spLocks noChangeArrowheads="1"/>
          </p:cNvSpPr>
          <p:nvPr/>
        </p:nvSpPr>
        <p:spPr bwMode="auto">
          <a:xfrm>
            <a:off x="116476" y="100376"/>
            <a:ext cx="1204415" cy="501848"/>
          </a:xfrm>
          <a:prstGeom prst="foldedCorner">
            <a:avLst>
              <a:gd name="adj" fmla="val 31535"/>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TEST</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mc:AlternateContent xmlns:mc="http://schemas.openxmlformats.org/markup-compatibility/2006" xmlns:a14="http://schemas.microsoft.com/office/drawing/2010/main">
        <mc:Choice Requires="a14">
          <p:sp>
            <p:nvSpPr>
              <p:cNvPr id="9" name="TextBox 8"/>
              <p:cNvSpPr txBox="1"/>
              <p:nvPr/>
            </p:nvSpPr>
            <p:spPr>
              <a:xfrm>
                <a:off x="3350057" y="4667148"/>
                <a:ext cx="4352575" cy="880369"/>
              </a:xfrm>
              <a:prstGeom prst="rect">
                <a:avLst/>
              </a:prstGeom>
              <a:noFill/>
            </p:spPr>
            <p:txBody>
              <a:bodyPr wrap="square" lIns="0" tIns="0" rIns="0" bIns="0" rtlCol="0">
                <a:spAutoFit/>
              </a:bodyPr>
              <a:lstStyle/>
              <a:p>
                <a14:m>
                  <m:oMath xmlns:m="http://schemas.openxmlformats.org/officeDocument/2006/math">
                    <m:d>
                      <m:dPr>
                        <m:begChr m:val="["/>
                        <m:endChr m:val="]"/>
                        <m:ctrlPr>
                          <a:rPr lang="en-US" i="1" smtClean="0">
                            <a:latin typeface="Cambria Math" panose="02040503050406030204" pitchFamily="18" charset="0"/>
                          </a:rPr>
                        </m:ctrlPr>
                      </m:dPr>
                      <m:e>
                        <m:eqArr>
                          <m:eqArrPr>
                            <m:ctrlPr>
                              <a:rPr lang="en-US" i="1">
                                <a:latin typeface="Cambria Math" panose="02040503050406030204" pitchFamily="18" charset="0"/>
                              </a:rPr>
                            </m:ctrlPr>
                          </m:eqArr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rPr>
                                  <m:t>1</m:t>
                                </m:r>
                              </m:sub>
                            </m:sSub>
                          </m:e>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ea typeface="Cambria Math" panose="02040503050406030204" pitchFamily="18" charset="0"/>
                                  </a:rPr>
                                  <m:t>2</m:t>
                                </m:r>
                              </m:sub>
                            </m:sSub>
                          </m:e>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𝜀</m:t>
                                </m:r>
                              </m:e>
                              <m:sub>
                                <m:r>
                                  <a:rPr lang="en-US" i="1">
                                    <a:latin typeface="Cambria Math" panose="02040503050406030204" pitchFamily="18" charset="0"/>
                                    <a:ea typeface="Cambria Math" panose="02040503050406030204" pitchFamily="18" charset="0"/>
                                  </a:rPr>
                                  <m:t>6</m:t>
                                </m:r>
                              </m:sub>
                            </m:sSub>
                          </m:e>
                        </m:eqArr>
                      </m:e>
                    </m:d>
                  </m:oMath>
                </a14:m>
                <a:r>
                  <a:rPr lang="en-US" dirty="0" smtClean="0"/>
                  <a:t>=</a:t>
                </a:r>
                <a14:m>
                  <m:oMath xmlns:m="http://schemas.openxmlformats.org/officeDocument/2006/math">
                    <m:d>
                      <m:dPr>
                        <m:begChr m:val="["/>
                        <m:endChr m:val="]"/>
                        <m:ctrlPr>
                          <a:rPr lang="en-US" i="1" dirty="0" smtClean="0">
                            <a:latin typeface="Cambria Math" panose="02040503050406030204" pitchFamily="18" charset="0"/>
                          </a:rPr>
                        </m:ctrlPr>
                      </m:dPr>
                      <m:e>
                        <m:m>
                          <m:mPr>
                            <m:mcs>
                              <m:mc>
                                <m:mcPr>
                                  <m:count m:val="3"/>
                                  <m:mcJc m:val="center"/>
                                </m:mcPr>
                              </m:mc>
                            </m:mcs>
                            <m:ctrlPr>
                              <a:rPr lang="en-US" i="1" dirty="0" smtClean="0">
                                <a:latin typeface="Cambria Math" panose="02040503050406030204" pitchFamily="18" charset="0"/>
                              </a:rPr>
                            </m:ctrlPr>
                          </m:mPr>
                          <m:mr>
                            <m:e>
                              <m:sSub>
                                <m:sSubPr>
                                  <m:ctrlPr>
                                    <a:rPr lang="en-US" i="1" dirty="0" smtClean="0">
                                      <a:solidFill>
                                        <a:srgbClr val="FF0000"/>
                                      </a:solidFill>
                                      <a:latin typeface="Cambria Math" panose="02040503050406030204" pitchFamily="18" charset="0"/>
                                    </a:rPr>
                                  </m:ctrlPr>
                                </m:sSubPr>
                                <m:e>
                                  <m:r>
                                    <a:rPr lang="en-US" b="0" i="1" dirty="0" smtClean="0">
                                      <a:solidFill>
                                        <a:srgbClr val="FF0000"/>
                                      </a:solidFill>
                                      <a:latin typeface="Cambria Math" panose="02040503050406030204" pitchFamily="18" charset="0"/>
                                    </a:rPr>
                                    <m:t>𝑆</m:t>
                                  </m:r>
                                </m:e>
                                <m:sub>
                                  <m:r>
                                    <a:rPr lang="en-US" b="0" i="1" dirty="0" smtClean="0">
                                      <a:solidFill>
                                        <a:srgbClr val="FF0000"/>
                                      </a:solidFill>
                                      <a:latin typeface="Cambria Math" panose="02040503050406030204" pitchFamily="18" charset="0"/>
                                    </a:rPr>
                                    <m:t>11</m:t>
                                  </m:r>
                                </m:sub>
                              </m:sSub>
                            </m:e>
                            <m:e>
                              <m:sSub>
                                <m:sSubPr>
                                  <m:ctrlPr>
                                    <a:rPr lang="en-US" i="1" dirty="0" smtClean="0">
                                      <a:solidFill>
                                        <a:srgbClr val="FF0000"/>
                                      </a:solidFill>
                                      <a:latin typeface="Cambria Math" panose="02040503050406030204" pitchFamily="18" charset="0"/>
                                    </a:rPr>
                                  </m:ctrlPr>
                                </m:sSubPr>
                                <m:e>
                                  <m:r>
                                    <a:rPr lang="en-US" b="0" i="1" dirty="0" smtClean="0">
                                      <a:solidFill>
                                        <a:srgbClr val="FF0000"/>
                                      </a:solidFill>
                                      <a:latin typeface="Cambria Math" panose="02040503050406030204" pitchFamily="18" charset="0"/>
                                    </a:rPr>
                                    <m:t>𝑆</m:t>
                                  </m:r>
                                </m:e>
                                <m:sub>
                                  <m:r>
                                    <a:rPr lang="en-US" i="1" dirty="0">
                                      <a:solidFill>
                                        <a:srgbClr val="FF0000"/>
                                      </a:solidFill>
                                      <a:latin typeface="Cambria Math" panose="02040503050406030204" pitchFamily="18" charset="0"/>
                                    </a:rPr>
                                    <m:t>1</m:t>
                                  </m:r>
                                  <m:r>
                                    <a:rPr lang="en-US" b="0" i="1" dirty="0" smtClean="0">
                                      <a:solidFill>
                                        <a:srgbClr val="FF0000"/>
                                      </a:solidFill>
                                      <a:latin typeface="Cambria Math" panose="02040503050406030204" pitchFamily="18" charset="0"/>
                                    </a:rPr>
                                    <m:t>2</m:t>
                                  </m:r>
                                </m:sub>
                              </m:sSub>
                            </m:e>
                            <m:e>
                              <m:r>
                                <a:rPr lang="en-US" i="1" dirty="0" smtClean="0">
                                  <a:latin typeface="Cambria Math" panose="02040503050406030204" pitchFamily="18" charset="0"/>
                                </a:rPr>
                                <m:t>0</m:t>
                              </m:r>
                            </m:e>
                          </m:mr>
                          <m:mr>
                            <m:e>
                              <m:sSub>
                                <m:sSubPr>
                                  <m:ctrlPr>
                                    <a:rPr lang="en-US" i="1" dirty="0" smtClean="0">
                                      <a:solidFill>
                                        <a:srgbClr val="FF0000"/>
                                      </a:solidFill>
                                      <a:latin typeface="Cambria Math" panose="02040503050406030204" pitchFamily="18" charset="0"/>
                                    </a:rPr>
                                  </m:ctrlPr>
                                </m:sSubPr>
                                <m:e>
                                  <m:r>
                                    <a:rPr lang="en-US" b="0" i="1" dirty="0" smtClean="0">
                                      <a:solidFill>
                                        <a:srgbClr val="FF0000"/>
                                      </a:solidFill>
                                      <a:latin typeface="Cambria Math" panose="02040503050406030204" pitchFamily="18" charset="0"/>
                                    </a:rPr>
                                    <m:t>𝑆</m:t>
                                  </m:r>
                                </m:e>
                                <m:sub>
                                  <m:r>
                                    <a:rPr lang="en-US" b="0" i="1" dirty="0" smtClean="0">
                                      <a:solidFill>
                                        <a:srgbClr val="FF0000"/>
                                      </a:solidFill>
                                      <a:latin typeface="Cambria Math" panose="02040503050406030204" pitchFamily="18" charset="0"/>
                                    </a:rPr>
                                    <m:t>21</m:t>
                                  </m:r>
                                </m:sub>
                              </m:sSub>
                            </m:e>
                            <m:e>
                              <m:sSub>
                                <m:sSubPr>
                                  <m:ctrlPr>
                                    <a:rPr lang="en-US" i="1" dirty="0" smtClean="0">
                                      <a:solidFill>
                                        <a:srgbClr val="FF0000"/>
                                      </a:solidFill>
                                      <a:latin typeface="Cambria Math" panose="02040503050406030204" pitchFamily="18" charset="0"/>
                                    </a:rPr>
                                  </m:ctrlPr>
                                </m:sSubPr>
                                <m:e>
                                  <m:r>
                                    <a:rPr lang="en-US" b="0" i="1" dirty="0" smtClean="0">
                                      <a:solidFill>
                                        <a:srgbClr val="FF0000"/>
                                      </a:solidFill>
                                      <a:latin typeface="Cambria Math" panose="02040503050406030204" pitchFamily="18" charset="0"/>
                                    </a:rPr>
                                    <m:t>𝑆</m:t>
                                  </m:r>
                                </m:e>
                                <m:sub>
                                  <m:r>
                                    <a:rPr lang="en-US" b="0" i="1" dirty="0" smtClean="0">
                                      <a:solidFill>
                                        <a:srgbClr val="FF0000"/>
                                      </a:solidFill>
                                      <a:latin typeface="Cambria Math" panose="02040503050406030204" pitchFamily="18" charset="0"/>
                                    </a:rPr>
                                    <m:t>22</m:t>
                                  </m:r>
                                </m:sub>
                              </m:sSub>
                            </m:e>
                            <m:e>
                              <m:r>
                                <a:rPr lang="en-US" b="0" i="1" dirty="0" smtClean="0">
                                  <a:latin typeface="Cambria Math" panose="02040503050406030204" pitchFamily="18" charset="0"/>
                                </a:rPr>
                                <m:t>0</m:t>
                              </m:r>
                            </m:e>
                          </m:mr>
                          <m:mr>
                            <m:e>
                              <m:r>
                                <a:rPr lang="en-US" i="1" dirty="0" smtClean="0">
                                  <a:latin typeface="Cambria Math" panose="02040503050406030204" pitchFamily="18" charset="0"/>
                                </a:rPr>
                                <m:t>0</m:t>
                              </m:r>
                            </m:e>
                            <m:e>
                              <m:r>
                                <a:rPr lang="en-US" i="1" dirty="0" smtClean="0">
                                  <a:latin typeface="Cambria Math" panose="02040503050406030204" pitchFamily="18" charset="0"/>
                                </a:rPr>
                                <m:t>0</m:t>
                              </m:r>
                            </m:e>
                            <m:e>
                              <m:sSub>
                                <m:sSubPr>
                                  <m:ctrlPr>
                                    <a:rPr lang="en-US" i="1" dirty="0" smtClean="0">
                                      <a:solidFill>
                                        <a:srgbClr val="FF0000"/>
                                      </a:solidFill>
                                      <a:latin typeface="Cambria Math" panose="02040503050406030204" pitchFamily="18" charset="0"/>
                                    </a:rPr>
                                  </m:ctrlPr>
                                </m:sSubPr>
                                <m:e>
                                  <m:r>
                                    <a:rPr lang="en-US" b="0" i="1" dirty="0" smtClean="0">
                                      <a:solidFill>
                                        <a:srgbClr val="FF0000"/>
                                      </a:solidFill>
                                      <a:latin typeface="Cambria Math" panose="02040503050406030204" pitchFamily="18" charset="0"/>
                                    </a:rPr>
                                    <m:t>𝑆</m:t>
                                  </m:r>
                                </m:e>
                                <m:sub>
                                  <m:r>
                                    <a:rPr lang="en-US" b="0" i="1" dirty="0" smtClean="0">
                                      <a:solidFill>
                                        <a:srgbClr val="FF0000"/>
                                      </a:solidFill>
                                      <a:latin typeface="Cambria Math" panose="02040503050406030204" pitchFamily="18" charset="0"/>
                                    </a:rPr>
                                    <m:t>66</m:t>
                                  </m:r>
                                </m:sub>
                              </m:sSub>
                            </m:e>
                          </m:mr>
                        </m:m>
                      </m:e>
                    </m:d>
                    <m:d>
                      <m:dPr>
                        <m:begChr m:val="["/>
                        <m:endChr m:val="]"/>
                        <m:ctrlPr>
                          <a:rPr lang="en-US" i="1" smtClean="0">
                            <a:latin typeface="Cambria Math" panose="02040503050406030204" pitchFamily="18" charset="0"/>
                          </a:rPr>
                        </m:ctrlPr>
                      </m:dPr>
                      <m:e>
                        <m:eqArr>
                          <m:eqArrPr>
                            <m:ctrlPr>
                              <a:rPr lang="en-US" i="1">
                                <a:latin typeface="Cambria Math" panose="02040503050406030204" pitchFamily="18" charset="0"/>
                              </a:rPr>
                            </m:ctrlPr>
                          </m:eqArr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rPr>
                                  <m:t>1</m:t>
                                </m:r>
                              </m:sub>
                            </m:sSub>
                          </m:e>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ea typeface="Cambria Math" panose="02040503050406030204" pitchFamily="18" charset="0"/>
                                  </a:rPr>
                                  <m:t>2</m:t>
                                </m:r>
                              </m:sub>
                            </m:sSub>
                          </m:e>
                          <m:e>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ea typeface="Cambria Math" panose="02040503050406030204" pitchFamily="18" charset="0"/>
                                  </a:rPr>
                                  <m:t>𝜎</m:t>
                                </m:r>
                              </m:e>
                              <m:sub>
                                <m:r>
                                  <a:rPr lang="en-US" i="1">
                                    <a:solidFill>
                                      <a:srgbClr val="FF0000"/>
                                    </a:solidFill>
                                    <a:latin typeface="Cambria Math" panose="02040503050406030204" pitchFamily="18" charset="0"/>
                                    <a:ea typeface="Cambria Math" panose="02040503050406030204" pitchFamily="18" charset="0"/>
                                  </a:rPr>
                                  <m:t>6</m:t>
                                </m:r>
                              </m:sub>
                            </m:sSub>
                          </m:e>
                        </m:eqArr>
                      </m:e>
                    </m:d>
                  </m:oMath>
                </a14:m>
                <a:r>
                  <a:rPr lang="en-US" dirty="0" smtClean="0"/>
                  <a:t>+</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𝑆</m:t>
                        </m:r>
                      </m:e>
                      <m:sub>
                        <m:r>
                          <a:rPr lang="en-US" i="1" dirty="0">
                            <a:latin typeface="Cambria Math" panose="02040503050406030204" pitchFamily="18" charset="0"/>
                          </a:rPr>
                          <m:t>6</m:t>
                        </m:r>
                        <m:r>
                          <a:rPr lang="en-US" b="0" i="1" dirty="0" smtClean="0">
                            <a:latin typeface="Cambria Math" panose="02040503050406030204" pitchFamily="18" charset="0"/>
                          </a:rPr>
                          <m:t>66</m:t>
                        </m:r>
                        <m:r>
                          <a:rPr lang="en-US" i="1" dirty="0">
                            <a:latin typeface="Cambria Math" panose="02040503050406030204" pitchFamily="18" charset="0"/>
                          </a:rPr>
                          <m:t>6</m:t>
                        </m:r>
                      </m:sub>
                    </m:sSub>
                    <m:sSubSup>
                      <m:sSubSupPr>
                        <m:ctrlPr>
                          <a:rPr lang="en-US" i="1">
                            <a:solidFill>
                              <a:srgbClr val="FF0000"/>
                            </a:solidFill>
                            <a:latin typeface="Cambria Math" panose="02040503050406030204" pitchFamily="18" charset="0"/>
                            <a:ea typeface="Cambria Math" panose="02040503050406030204" pitchFamily="18" charset="0"/>
                          </a:rPr>
                        </m:ctrlPr>
                      </m:sSubSupPr>
                      <m:e>
                        <m:r>
                          <a:rPr lang="en-US" i="1">
                            <a:solidFill>
                              <a:srgbClr val="FF0000"/>
                            </a:solidFill>
                            <a:latin typeface="Cambria Math" panose="02040503050406030204" pitchFamily="18" charset="0"/>
                            <a:ea typeface="Cambria Math" panose="02040503050406030204" pitchFamily="18" charset="0"/>
                          </a:rPr>
                          <m:t>𝜎</m:t>
                        </m:r>
                      </m:e>
                      <m:sub>
                        <m:r>
                          <a:rPr lang="en-US" i="1">
                            <a:solidFill>
                              <a:srgbClr val="FF0000"/>
                            </a:solidFill>
                            <a:latin typeface="Cambria Math" panose="02040503050406030204" pitchFamily="18" charset="0"/>
                            <a:ea typeface="Cambria Math" panose="02040503050406030204" pitchFamily="18" charset="0"/>
                          </a:rPr>
                          <m:t>6</m:t>
                        </m:r>
                      </m:sub>
                      <m:sup>
                        <m:r>
                          <a:rPr lang="en-US" b="0" i="1" smtClean="0">
                            <a:solidFill>
                              <a:srgbClr val="FF0000"/>
                            </a:solidFill>
                            <a:latin typeface="Cambria Math" panose="02040503050406030204" pitchFamily="18" charset="0"/>
                            <a:ea typeface="Cambria Math" panose="02040503050406030204" pitchFamily="18" charset="0"/>
                          </a:rPr>
                          <m:t>2</m:t>
                        </m:r>
                      </m:sup>
                    </m:sSubSup>
                    <m:d>
                      <m:dPr>
                        <m:begChr m:val="["/>
                        <m:endChr m:val="]"/>
                        <m:ctrlPr>
                          <a:rPr lang="en-US" i="1" smtClean="0">
                            <a:latin typeface="Cambria Math" panose="02040503050406030204" pitchFamily="18" charset="0"/>
                          </a:rPr>
                        </m:ctrlPr>
                      </m:dPr>
                      <m:e>
                        <m:eqArr>
                          <m:eqArrPr>
                            <m:ctrlPr>
                              <a:rPr lang="en-US" i="1">
                                <a:latin typeface="Cambria Math" panose="02040503050406030204" pitchFamily="18" charset="0"/>
                              </a:rPr>
                            </m:ctrlPr>
                          </m:eqArrPr>
                          <m:e>
                            <m:r>
                              <a:rPr lang="en-US" i="1" smtClean="0">
                                <a:latin typeface="Cambria Math" panose="02040503050406030204" pitchFamily="18" charset="0"/>
                                <a:ea typeface="Cambria Math" panose="02040503050406030204" pitchFamily="18" charset="0"/>
                              </a:rPr>
                              <m:t>0</m:t>
                            </m:r>
                          </m:e>
                          <m:e>
                            <m:r>
                              <a:rPr lang="en-US" i="1" smtClean="0">
                                <a:latin typeface="Cambria Math" panose="02040503050406030204" pitchFamily="18" charset="0"/>
                                <a:ea typeface="Cambria Math" panose="02040503050406030204" pitchFamily="18" charset="0"/>
                              </a:rPr>
                              <m:t>0</m:t>
                            </m:r>
                          </m:e>
                          <m:e>
                            <m:sSub>
                              <m:sSubPr>
                                <m:ctrlPr>
                                  <a:rPr lang="en-US" b="0" i="1" smtClean="0">
                                    <a:solidFill>
                                      <a:srgbClr val="FF0000"/>
                                    </a:solidFill>
                                    <a:latin typeface="Cambria Math" panose="02040503050406030204" pitchFamily="18" charset="0"/>
                                    <a:ea typeface="Cambria Math" panose="02040503050406030204" pitchFamily="18" charset="0"/>
                                  </a:rPr>
                                </m:ctrlPr>
                              </m:sSubPr>
                              <m:e>
                                <m:r>
                                  <a:rPr lang="en-US" i="1">
                                    <a:solidFill>
                                      <a:srgbClr val="FF0000"/>
                                    </a:solidFill>
                                    <a:latin typeface="Cambria Math" panose="02040503050406030204" pitchFamily="18" charset="0"/>
                                    <a:ea typeface="Cambria Math" panose="02040503050406030204" pitchFamily="18" charset="0"/>
                                  </a:rPr>
                                  <m:t>𝜎</m:t>
                                </m:r>
                              </m:e>
                              <m:sub>
                                <m:r>
                                  <a:rPr lang="en-US" b="0" i="1" smtClean="0">
                                    <a:solidFill>
                                      <a:srgbClr val="FF0000"/>
                                    </a:solidFill>
                                    <a:latin typeface="Cambria Math" panose="02040503050406030204" pitchFamily="18" charset="0"/>
                                    <a:ea typeface="Cambria Math" panose="02040503050406030204" pitchFamily="18" charset="0"/>
                                  </a:rPr>
                                  <m:t>6</m:t>
                                </m:r>
                              </m:sub>
                            </m:sSub>
                          </m:e>
                        </m:eqArr>
                      </m:e>
                    </m:d>
                  </m:oMath>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3350057" y="4667148"/>
                <a:ext cx="4352575" cy="880369"/>
              </a:xfrm>
              <a:prstGeom prst="rect">
                <a:avLst/>
              </a:prstGeom>
              <a:blipFill>
                <a:blip r:embed="rId2"/>
                <a:stretch>
                  <a:fillRect/>
                </a:stretch>
              </a:blipFill>
            </p:spPr>
            <p:txBody>
              <a:bodyPr/>
              <a:lstStyle/>
              <a:p>
                <a:r>
                  <a:rPr lang="en-GB">
                    <a:noFill/>
                  </a:rPr>
                  <a:t> </a:t>
                </a:r>
              </a:p>
            </p:txBody>
          </p:sp>
        </mc:Fallback>
      </mc:AlternateContent>
      <p:sp>
        <p:nvSpPr>
          <p:cNvPr id="6" name="TextBox 5"/>
          <p:cNvSpPr txBox="1"/>
          <p:nvPr/>
        </p:nvSpPr>
        <p:spPr>
          <a:xfrm>
            <a:off x="7408163" y="5010150"/>
            <a:ext cx="1021462" cy="338554"/>
          </a:xfrm>
          <a:prstGeom prst="rect">
            <a:avLst/>
          </a:prstGeom>
          <a:noFill/>
        </p:spPr>
        <p:txBody>
          <a:bodyPr wrap="square" rtlCol="0">
            <a:spAutoFit/>
          </a:bodyPr>
          <a:lstStyle/>
          <a:p>
            <a:r>
              <a:rPr lang="en-US" sz="1600" i="1" dirty="0">
                <a:latin typeface="Corbel" panose="020B0503020204020204" pitchFamily="34" charset="0"/>
              </a:rPr>
              <a:t>Han Tsai</a:t>
            </a:r>
            <a:endParaRPr lang="en-GB" sz="1600" i="1" dirty="0">
              <a:latin typeface="Corbel" panose="020B0503020204020204" pitchFamily="34" charset="0"/>
            </a:endParaRPr>
          </a:p>
        </p:txBody>
      </p:sp>
      <p:sp>
        <p:nvSpPr>
          <p:cNvPr id="10" name="CasellaDiTesto 27"/>
          <p:cNvSpPr txBox="1"/>
          <p:nvPr/>
        </p:nvSpPr>
        <p:spPr>
          <a:xfrm>
            <a:off x="1603249" y="140312"/>
            <a:ext cx="10331576" cy="461665"/>
          </a:xfrm>
          <a:prstGeom prst="rect">
            <a:avLst/>
          </a:prstGeom>
          <a:noFill/>
        </p:spPr>
        <p:txBody>
          <a:bodyPr wrap="square" rtlCol="0">
            <a:spAutoFit/>
          </a:bodyPr>
          <a:lstStyle>
            <a:defPPr>
              <a:defRPr lang="en-US"/>
            </a:defPPr>
            <a:lvl1pPr>
              <a:buFont typeface="Wingdings" pitchFamily="2" charset="2"/>
              <a:buChar char="ü"/>
              <a:defRPr sz="2400" i="1">
                <a:solidFill>
                  <a:srgbClr val="FF9900"/>
                </a:solidFill>
              </a:defRPr>
            </a:lvl1pPr>
          </a:lstStyle>
          <a:p>
            <a:pPr>
              <a:spcBef>
                <a:spcPct val="50000"/>
              </a:spcBef>
            </a:pPr>
            <a:r>
              <a:rPr lang="it-IT" b="1" i="0" dirty="0" smtClean="0">
                <a:solidFill>
                  <a:schemeClr val="accent1">
                    <a:lumMod val="75000"/>
                  </a:schemeClr>
                </a:solidFill>
                <a:effectLst>
                  <a:outerShdw blurRad="38100" dist="38100" dir="2700000" algn="tl">
                    <a:srgbClr val="C0C0C0"/>
                  </a:outerShdw>
                </a:effectLst>
                <a:latin typeface="Tempus Sans ITC" panose="04020404030D07020202" pitchFamily="82" charset="0"/>
              </a:rPr>
              <a:t>Lamina mechanical properties experimental determination 		</a:t>
            </a:r>
            <a:endParaRPr lang="it-IT" b="1" i="0" dirty="0">
              <a:solidFill>
                <a:schemeClr val="accent1">
                  <a:lumMod val="75000"/>
                </a:schemeClr>
              </a:solidFill>
              <a:effectLst>
                <a:outerShdw blurRad="38100" dist="38100" dir="2700000" algn="tl">
                  <a:srgbClr val="C0C0C0"/>
                </a:outerShdw>
              </a:effectLst>
              <a:latin typeface="Tempus Sans ITC" panose="04020404030D07020202" pitchFamily="82" charset="0"/>
            </a:endParaRPr>
          </a:p>
        </p:txBody>
      </p:sp>
      <p:grpSp>
        <p:nvGrpSpPr>
          <p:cNvPr id="17" name="Group 16"/>
          <p:cNvGrpSpPr/>
          <p:nvPr/>
        </p:nvGrpSpPr>
        <p:grpSpPr>
          <a:xfrm>
            <a:off x="739693" y="1101656"/>
            <a:ext cx="10712614" cy="2943367"/>
            <a:chOff x="663493" y="1101656"/>
            <a:chExt cx="10712614" cy="2943367"/>
          </a:xfrm>
        </p:grpSpPr>
        <p:grpSp>
          <p:nvGrpSpPr>
            <p:cNvPr id="16" name="Group 15"/>
            <p:cNvGrpSpPr/>
            <p:nvPr/>
          </p:nvGrpSpPr>
          <p:grpSpPr>
            <a:xfrm>
              <a:off x="663493" y="1193726"/>
              <a:ext cx="3187864" cy="2851297"/>
              <a:chOff x="663493" y="1193726"/>
              <a:chExt cx="3187864" cy="2851297"/>
            </a:xfrm>
          </p:grpSpPr>
          <p:pic>
            <p:nvPicPr>
              <p:cNvPr id="2" name="Picture 1"/>
              <p:cNvPicPr>
                <a:picLocks noChangeAspect="1"/>
              </p:cNvPicPr>
              <p:nvPr/>
            </p:nvPicPr>
            <p:blipFill>
              <a:blip r:embed="rId3"/>
              <a:stretch>
                <a:fillRect/>
              </a:stretch>
            </p:blipFill>
            <p:spPr>
              <a:xfrm>
                <a:off x="663493" y="1193726"/>
                <a:ext cx="3187864" cy="2851297"/>
              </a:xfrm>
              <a:prstGeom prst="rect">
                <a:avLst/>
              </a:prstGeom>
            </p:spPr>
          </p:pic>
          <p:sp>
            <p:nvSpPr>
              <p:cNvPr id="11" name="TextBox 10"/>
              <p:cNvSpPr txBox="1"/>
              <p:nvPr/>
            </p:nvSpPr>
            <p:spPr>
              <a:xfrm>
                <a:off x="1894838" y="1311487"/>
                <a:ext cx="1260174" cy="523220"/>
              </a:xfrm>
              <a:prstGeom prst="rect">
                <a:avLst/>
              </a:prstGeom>
              <a:noFill/>
            </p:spPr>
            <p:txBody>
              <a:bodyPr wrap="square" rtlCol="0">
                <a:spAutoFit/>
              </a:bodyPr>
              <a:lstStyle/>
              <a:p>
                <a:r>
                  <a:rPr lang="en-US" sz="2800" dirty="0" smtClean="0">
                    <a:solidFill>
                      <a:srgbClr val="FF0000"/>
                    </a:solidFill>
                  </a:rPr>
                  <a:t>E</a:t>
                </a:r>
                <a:r>
                  <a:rPr lang="en-US" sz="2800" baseline="-25000" dirty="0" smtClean="0">
                    <a:solidFill>
                      <a:srgbClr val="FF0000"/>
                    </a:solidFill>
                  </a:rPr>
                  <a:t>1</a:t>
                </a:r>
                <a:endParaRPr lang="en-US" sz="2800" baseline="-25000" dirty="0"/>
              </a:p>
            </p:txBody>
          </p:sp>
        </p:grpSp>
        <p:grpSp>
          <p:nvGrpSpPr>
            <p:cNvPr id="15" name="Group 14"/>
            <p:cNvGrpSpPr/>
            <p:nvPr/>
          </p:nvGrpSpPr>
          <p:grpSpPr>
            <a:xfrm>
              <a:off x="4394116" y="1101656"/>
              <a:ext cx="3232316" cy="2933851"/>
              <a:chOff x="4498891" y="1101656"/>
              <a:chExt cx="3232316" cy="2933851"/>
            </a:xfrm>
          </p:grpSpPr>
          <p:pic>
            <p:nvPicPr>
              <p:cNvPr id="3" name="Picture 2"/>
              <p:cNvPicPr>
                <a:picLocks noChangeAspect="1"/>
              </p:cNvPicPr>
              <p:nvPr/>
            </p:nvPicPr>
            <p:blipFill>
              <a:blip r:embed="rId4"/>
              <a:stretch>
                <a:fillRect/>
              </a:stretch>
            </p:blipFill>
            <p:spPr>
              <a:xfrm>
                <a:off x="4498891" y="1101656"/>
                <a:ext cx="3232316" cy="2933851"/>
              </a:xfrm>
              <a:prstGeom prst="rect">
                <a:avLst/>
              </a:prstGeom>
            </p:spPr>
          </p:pic>
          <p:sp>
            <p:nvSpPr>
              <p:cNvPr id="12" name="TextBox 11"/>
              <p:cNvSpPr txBox="1"/>
              <p:nvPr/>
            </p:nvSpPr>
            <p:spPr>
              <a:xfrm>
                <a:off x="5359892" y="1311487"/>
                <a:ext cx="1059556" cy="523220"/>
              </a:xfrm>
              <a:prstGeom prst="rect">
                <a:avLst/>
              </a:prstGeom>
              <a:noFill/>
            </p:spPr>
            <p:txBody>
              <a:bodyPr wrap="square" rtlCol="0">
                <a:spAutoFit/>
              </a:bodyPr>
              <a:lstStyle/>
              <a:p>
                <a:r>
                  <a:rPr lang="en-US" sz="2800" dirty="0" smtClean="0">
                    <a:solidFill>
                      <a:srgbClr val="FF0000"/>
                    </a:solidFill>
                  </a:rPr>
                  <a:t>E</a:t>
                </a:r>
                <a:r>
                  <a:rPr lang="en-US" sz="2800" baseline="-25000" dirty="0" smtClean="0">
                    <a:solidFill>
                      <a:srgbClr val="FF0000"/>
                    </a:solidFill>
                  </a:rPr>
                  <a:t>2</a:t>
                </a:r>
                <a:endParaRPr lang="en-US" sz="2800" baseline="-25000" dirty="0">
                  <a:solidFill>
                    <a:srgbClr val="FF0000"/>
                  </a:solidFill>
                </a:endParaRPr>
              </a:p>
            </p:txBody>
          </p:sp>
        </p:grpSp>
        <p:grpSp>
          <p:nvGrpSpPr>
            <p:cNvPr id="7" name="Group 6"/>
            <p:cNvGrpSpPr/>
            <p:nvPr/>
          </p:nvGrpSpPr>
          <p:grpSpPr>
            <a:xfrm>
              <a:off x="8169192" y="1256913"/>
              <a:ext cx="3206915" cy="2788110"/>
              <a:chOff x="8169192" y="1256913"/>
              <a:chExt cx="3206915" cy="2788110"/>
            </a:xfrm>
          </p:grpSpPr>
          <p:pic>
            <p:nvPicPr>
              <p:cNvPr id="4" name="Picture 3"/>
              <p:cNvPicPr>
                <a:picLocks noChangeAspect="1"/>
              </p:cNvPicPr>
              <p:nvPr/>
            </p:nvPicPr>
            <p:blipFill>
              <a:blip r:embed="rId5"/>
              <a:stretch>
                <a:fillRect/>
              </a:stretch>
            </p:blipFill>
            <p:spPr>
              <a:xfrm>
                <a:off x="8169192" y="1409638"/>
                <a:ext cx="3206915" cy="2635385"/>
              </a:xfrm>
              <a:prstGeom prst="rect">
                <a:avLst/>
              </a:prstGeom>
            </p:spPr>
          </p:pic>
          <p:sp>
            <p:nvSpPr>
              <p:cNvPr id="13" name="TextBox 12"/>
              <p:cNvSpPr txBox="1"/>
              <p:nvPr/>
            </p:nvSpPr>
            <p:spPr>
              <a:xfrm>
                <a:off x="9008120" y="1256913"/>
                <a:ext cx="1176591" cy="523220"/>
              </a:xfrm>
              <a:prstGeom prst="rect">
                <a:avLst/>
              </a:prstGeom>
              <a:noFill/>
            </p:spPr>
            <p:txBody>
              <a:bodyPr wrap="square" rtlCol="0">
                <a:spAutoFit/>
              </a:bodyPr>
              <a:lstStyle/>
              <a:p>
                <a:r>
                  <a:rPr lang="en-US" sz="2800" dirty="0" smtClean="0">
                    <a:solidFill>
                      <a:srgbClr val="FF0000"/>
                    </a:solidFill>
                  </a:rPr>
                  <a:t>G</a:t>
                </a:r>
                <a:r>
                  <a:rPr lang="en-US" sz="2800" baseline="-25000" dirty="0" smtClean="0">
                    <a:solidFill>
                      <a:srgbClr val="FF0000"/>
                    </a:solidFill>
                  </a:rPr>
                  <a:t>12</a:t>
                </a:r>
                <a:endParaRPr lang="en-US" sz="2800" baseline="-25000" dirty="0"/>
              </a:p>
            </p:txBody>
          </p:sp>
        </p:grpSp>
      </p:grpSp>
      <p:sp>
        <p:nvSpPr>
          <p:cNvPr id="14" name="Rectangle 13"/>
          <p:cNvSpPr/>
          <p:nvPr/>
        </p:nvSpPr>
        <p:spPr>
          <a:xfrm>
            <a:off x="-9526" y="5953638"/>
            <a:ext cx="12192000" cy="830997"/>
          </a:xfrm>
          <a:prstGeom prst="rect">
            <a:avLst/>
          </a:prstGeom>
        </p:spPr>
        <p:txBody>
          <a:bodyPr wrap="square">
            <a:spAutoFit/>
          </a:bodyPr>
          <a:lstStyle/>
          <a:p>
            <a:pPr algn="just"/>
            <a:r>
              <a:rPr lang="en-GB" sz="1600" i="1" dirty="0">
                <a:latin typeface="Corbel" panose="020B0503020204020204" pitchFamily="34" charset="0"/>
              </a:rPr>
              <a:t>Most of laminated composites used in modern structures exhibit nonlinearity even under elastic conditions. Probably, the most evident case that reveals this effect is the plane shear </a:t>
            </a:r>
            <a:r>
              <a:rPr lang="en-GB" sz="1600" i="1" dirty="0" smtClean="0">
                <a:latin typeface="Corbel" panose="020B0503020204020204" pitchFamily="34" charset="0"/>
              </a:rPr>
              <a:t>test, </a:t>
            </a:r>
            <a:r>
              <a:rPr lang="en-GB" sz="1600" i="1" dirty="0">
                <a:latin typeface="Corbel" panose="020B0503020204020204" pitchFamily="34" charset="0"/>
              </a:rPr>
              <a:t>where the stress strain diagram is apparently nonlinear directly from low values of load. </a:t>
            </a:r>
            <a:endParaRPr lang="en-GB" sz="1600" i="1" dirty="0" smtClean="0">
              <a:latin typeface="Corbel" panose="020B0503020204020204" pitchFamily="34" charset="0"/>
            </a:endParaRPr>
          </a:p>
          <a:p>
            <a:pPr algn="just"/>
            <a:r>
              <a:rPr lang="en-GB" sz="1600" i="1" dirty="0" smtClean="0">
                <a:latin typeface="Corbel" panose="020B0503020204020204" pitchFamily="34" charset="0"/>
              </a:rPr>
              <a:t>This test </a:t>
            </a:r>
            <a:r>
              <a:rPr lang="en-GB" sz="1600" i="1" dirty="0">
                <a:latin typeface="Corbel" panose="020B0503020204020204" pitchFamily="34" charset="0"/>
              </a:rPr>
              <a:t>demonstrates the decrease in shear modulus during increase of shear stress and strain. </a:t>
            </a:r>
          </a:p>
        </p:txBody>
      </p:sp>
      <p:cxnSp>
        <p:nvCxnSpPr>
          <p:cNvPr id="23" name="Straight Arrow Connector 22"/>
          <p:cNvCxnSpPr/>
          <p:nvPr/>
        </p:nvCxnSpPr>
        <p:spPr>
          <a:xfrm flipH="1">
            <a:off x="7372350" y="2575384"/>
            <a:ext cx="2114551" cy="24347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a:xfrm>
            <a:off x="9439274" y="6492875"/>
            <a:ext cx="2743200" cy="365125"/>
          </a:xfrm>
        </p:spPr>
        <p:txBody>
          <a:bodyPr/>
          <a:lstStyle/>
          <a:p>
            <a:fld id="{AC02F132-4A8D-4A8C-877D-D9B157A5B0E1}" type="slidenum">
              <a:rPr lang="en-GB" smtClean="0"/>
              <a:t>8</a:t>
            </a:fld>
            <a:endParaRPr lang="en-GB" dirty="0"/>
          </a:p>
        </p:txBody>
      </p:sp>
    </p:spTree>
    <p:extLst>
      <p:ext uri="{BB962C8B-B14F-4D97-AF65-F5344CB8AC3E}">
        <p14:creationId xmlns:p14="http://schemas.microsoft.com/office/powerpoint/2010/main" val="1243281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7831357" y="3362796"/>
            <a:ext cx="4310847" cy="345094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6" name="Picture 2" descr="http://images.appleinsider.com/patent-090430-1.png"/>
          <p:cNvPicPr>
            <a:picLocks noChangeAspect="1" noChangeArrowheads="1"/>
          </p:cNvPicPr>
          <p:nvPr/>
        </p:nvPicPr>
        <p:blipFill>
          <a:blip r:embed="rId2" cstate="print"/>
          <a:srcRect r="49454"/>
          <a:stretch>
            <a:fillRect/>
          </a:stretch>
        </p:blipFill>
        <p:spPr bwMode="auto">
          <a:xfrm>
            <a:off x="10828130" y="166336"/>
            <a:ext cx="1345086" cy="1721221"/>
          </a:xfrm>
          <a:prstGeom prst="rect">
            <a:avLst/>
          </a:prstGeom>
          <a:noFill/>
        </p:spPr>
      </p:pic>
      <p:grpSp>
        <p:nvGrpSpPr>
          <p:cNvPr id="207" name="Group 206"/>
          <p:cNvGrpSpPr>
            <a:grpSpLocks noChangeAspect="1"/>
          </p:cNvGrpSpPr>
          <p:nvPr/>
        </p:nvGrpSpPr>
        <p:grpSpPr>
          <a:xfrm>
            <a:off x="9580738" y="227846"/>
            <a:ext cx="1167194" cy="1333613"/>
            <a:chOff x="4511824" y="308813"/>
            <a:chExt cx="1656184" cy="1892324"/>
          </a:xfrm>
        </p:grpSpPr>
        <p:sp>
          <p:nvSpPr>
            <p:cNvPr id="208" name="Rectangle 57" descr="Diagonali larghe verso l'alto"/>
            <p:cNvSpPr>
              <a:spLocks noChangeArrowheads="1"/>
            </p:cNvSpPr>
            <p:nvPr/>
          </p:nvSpPr>
          <p:spPr bwMode="auto">
            <a:xfrm>
              <a:off x="4511824" y="873506"/>
              <a:ext cx="762000" cy="1043326"/>
            </a:xfrm>
            <a:prstGeom prst="rect">
              <a:avLst/>
            </a:prstGeom>
            <a:pattFill prst="wdUpDiag">
              <a:fgClr>
                <a:schemeClr val="accent2"/>
              </a:fgClr>
              <a:bgClr>
                <a:schemeClr val="bg1"/>
              </a:bgClr>
            </a:pattFill>
            <a:ln w="9525">
              <a:solidFill>
                <a:schemeClr val="tx1"/>
              </a:solidFill>
              <a:miter lim="800000"/>
              <a:headEnd/>
              <a:tailEnd/>
            </a:ln>
            <a:effectLst/>
          </p:spPr>
          <p:txBody>
            <a:bodyPr wrap="none" anchor="ctr"/>
            <a:lstStyle/>
            <a:p>
              <a:endParaRPr lang="it-IT" sz="1050"/>
            </a:p>
          </p:txBody>
        </p:sp>
        <p:cxnSp>
          <p:nvCxnSpPr>
            <p:cNvPr id="209" name="Straight Arrow Connector 208"/>
            <p:cNvCxnSpPr/>
            <p:nvPr/>
          </p:nvCxnSpPr>
          <p:spPr>
            <a:xfrm flipV="1">
              <a:off x="4892824" y="657482"/>
              <a:ext cx="720080" cy="7426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p:nvPr/>
          </p:nvCxnSpPr>
          <p:spPr>
            <a:xfrm>
              <a:off x="4927724" y="1400180"/>
              <a:ext cx="692201" cy="5166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flipV="1">
              <a:off x="4927723" y="535615"/>
              <a:ext cx="0" cy="81470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12" name="Straight Arrow Connector 211"/>
            <p:cNvCxnSpPr/>
            <p:nvPr/>
          </p:nvCxnSpPr>
          <p:spPr>
            <a:xfrm>
              <a:off x="4927724" y="1400180"/>
              <a:ext cx="808237"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3" name="CasellaDiTesto 24"/>
            <p:cNvSpPr txBox="1"/>
            <p:nvPr/>
          </p:nvSpPr>
          <p:spPr>
            <a:xfrm>
              <a:off x="5593015" y="1689220"/>
              <a:ext cx="432049" cy="511917"/>
            </a:xfrm>
            <a:prstGeom prst="rect">
              <a:avLst/>
            </a:prstGeom>
            <a:noFill/>
          </p:spPr>
          <p:txBody>
            <a:bodyPr wrap="square" rtlCol="0">
              <a:spAutoFit/>
            </a:bodyPr>
            <a:lstStyle/>
            <a:p>
              <a:r>
                <a:rPr lang="it-IT" sz="1050" dirty="0"/>
                <a:t>2</a:t>
              </a:r>
            </a:p>
          </p:txBody>
        </p:sp>
        <p:sp>
          <p:nvSpPr>
            <p:cNvPr id="214" name="CasellaDiTesto 25"/>
            <p:cNvSpPr txBox="1"/>
            <p:nvPr/>
          </p:nvSpPr>
          <p:spPr>
            <a:xfrm>
              <a:off x="5603157" y="384208"/>
              <a:ext cx="432049" cy="511917"/>
            </a:xfrm>
            <a:prstGeom prst="rect">
              <a:avLst/>
            </a:prstGeom>
            <a:noFill/>
          </p:spPr>
          <p:txBody>
            <a:bodyPr wrap="square" rtlCol="0">
              <a:spAutoFit/>
            </a:bodyPr>
            <a:lstStyle/>
            <a:p>
              <a:r>
                <a:rPr lang="it-IT" sz="1050" dirty="0"/>
                <a:t>1</a:t>
              </a:r>
            </a:p>
          </p:txBody>
        </p:sp>
        <p:sp>
          <p:nvSpPr>
            <p:cNvPr id="215" name="CasellaDiTesto 26"/>
            <p:cNvSpPr txBox="1"/>
            <p:nvPr/>
          </p:nvSpPr>
          <p:spPr>
            <a:xfrm>
              <a:off x="4635577" y="308813"/>
              <a:ext cx="432049" cy="393046"/>
            </a:xfrm>
            <a:prstGeom prst="rect">
              <a:avLst/>
            </a:prstGeom>
            <a:noFill/>
          </p:spPr>
          <p:txBody>
            <a:bodyPr wrap="square" rtlCol="0">
              <a:spAutoFit/>
            </a:bodyPr>
            <a:lstStyle/>
            <a:p>
              <a:r>
                <a:rPr lang="it-IT" sz="1200" dirty="0" smtClean="0"/>
                <a:t>X</a:t>
              </a:r>
              <a:endParaRPr lang="it-IT" sz="1200" dirty="0"/>
            </a:p>
          </p:txBody>
        </p:sp>
        <p:sp>
          <p:nvSpPr>
            <p:cNvPr id="216" name="CasellaDiTesto 27"/>
            <p:cNvSpPr txBox="1"/>
            <p:nvPr/>
          </p:nvSpPr>
          <p:spPr>
            <a:xfrm>
              <a:off x="5735959" y="1196754"/>
              <a:ext cx="432049" cy="360293"/>
            </a:xfrm>
            <a:prstGeom prst="rect">
              <a:avLst/>
            </a:prstGeom>
            <a:noFill/>
          </p:spPr>
          <p:txBody>
            <a:bodyPr wrap="square" rtlCol="0">
              <a:spAutoFit/>
            </a:bodyPr>
            <a:lstStyle/>
            <a:p>
              <a:r>
                <a:rPr lang="it-IT" sz="1050" dirty="0" smtClean="0"/>
                <a:t>Y</a:t>
              </a:r>
              <a:endParaRPr lang="it-IT" sz="1050" dirty="0"/>
            </a:p>
          </p:txBody>
        </p:sp>
      </p:grpSp>
      <p:grpSp>
        <p:nvGrpSpPr>
          <p:cNvPr id="14346" name="Group 14345"/>
          <p:cNvGrpSpPr>
            <a:grpSpLocks noChangeAspect="1"/>
          </p:cNvGrpSpPr>
          <p:nvPr/>
        </p:nvGrpSpPr>
        <p:grpSpPr>
          <a:xfrm>
            <a:off x="95250" y="1681948"/>
            <a:ext cx="6970275" cy="4247844"/>
            <a:chOff x="168707" y="1133475"/>
            <a:chExt cx="7918018" cy="4825420"/>
          </a:xfrm>
        </p:grpSpPr>
        <p:pic>
          <p:nvPicPr>
            <p:cNvPr id="14338" name="Picture 2" descr="small-composite-block"/>
            <p:cNvPicPr>
              <a:picLocks noChangeAspect="1" noChangeArrowheads="1"/>
            </p:cNvPicPr>
            <p:nvPr/>
          </p:nvPicPr>
          <p:blipFill rotWithShape="1">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l="17350" t="10431"/>
            <a:stretch/>
          </p:blipFill>
          <p:spPr bwMode="auto">
            <a:xfrm>
              <a:off x="168707" y="1133475"/>
              <a:ext cx="7918018" cy="48254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8809" t="-17741" r="-7133" b="-14310"/>
            <a:stretch/>
          </p:blipFill>
          <p:spPr>
            <a:xfrm rot="1325383">
              <a:off x="5145456" y="3558540"/>
              <a:ext cx="1339379" cy="527376"/>
            </a:xfrm>
            <a:prstGeom prst="rect">
              <a:avLst/>
            </a:prstGeom>
          </p:spPr>
        </p:pic>
        <p:pic>
          <p:nvPicPr>
            <p:cNvPr id="14" name="Picture 13"/>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8809" t="-17741" r="-7133" b="-14310"/>
            <a:stretch/>
          </p:blipFill>
          <p:spPr>
            <a:xfrm rot="8542167">
              <a:off x="914875" y="4135352"/>
              <a:ext cx="1339379" cy="527376"/>
            </a:xfrm>
            <a:prstGeom prst="rect">
              <a:avLst/>
            </a:prstGeom>
          </p:spPr>
        </p:pic>
        <p:pic>
          <p:nvPicPr>
            <p:cNvPr id="21" name="Picture 20"/>
            <p:cNvPicPr>
              <a:picLocks noChangeAspect="1"/>
            </p:cNvPicPr>
            <p:nvPr/>
          </p:nvPicPr>
          <p:blipFill rotWithShape="1">
            <a:blip r:embed="rId5"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r="23960"/>
            <a:stretch/>
          </p:blipFill>
          <p:spPr>
            <a:xfrm flipH="1" flipV="1">
              <a:off x="443165" y="3771007"/>
              <a:ext cx="1521562" cy="1838973"/>
            </a:xfrm>
            <a:prstGeom prst="rect">
              <a:avLst/>
            </a:prstGeom>
          </p:spPr>
        </p:pic>
        <p:pic>
          <p:nvPicPr>
            <p:cNvPr id="22" name="Picture 21"/>
            <p:cNvPicPr>
              <a:picLocks noChangeAspect="1"/>
            </p:cNvPicPr>
            <p:nvPr/>
          </p:nvPicPr>
          <p:blipFill rotWithShape="1">
            <a:blip r:embed="rId7"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r="23960"/>
            <a:stretch/>
          </p:blipFill>
          <p:spPr>
            <a:xfrm flipV="1">
              <a:off x="5614031" y="3253149"/>
              <a:ext cx="1174660" cy="1374182"/>
            </a:xfrm>
            <a:prstGeom prst="rect">
              <a:avLst/>
            </a:prstGeom>
          </p:spPr>
        </p:pic>
        <p:pic>
          <p:nvPicPr>
            <p:cNvPr id="25" name="Picture 24"/>
            <p:cNvPicPr>
              <a:picLocks noChangeAspect="1"/>
            </p:cNvPicPr>
            <p:nvPr/>
          </p:nvPicPr>
          <p:blipFill rotWithShape="1">
            <a:blip r:embed="rId4" cstate="print">
              <a:lum bright="70000" contrast="-70000"/>
              <a:extLst>
                <a:ext uri="{28A0092B-C50C-407E-A947-70E740481C1C}">
                  <a14:useLocalDpi xmlns:a14="http://schemas.microsoft.com/office/drawing/2010/main" val="0"/>
                </a:ext>
              </a:extLst>
            </a:blip>
            <a:srcRect l="-8809" t="-17741" r="-7133" b="-14310"/>
            <a:stretch/>
          </p:blipFill>
          <p:spPr>
            <a:xfrm rot="1325383">
              <a:off x="1802801" y="3964416"/>
              <a:ext cx="1339379" cy="527376"/>
            </a:xfrm>
            <a:prstGeom prst="rect">
              <a:avLst/>
            </a:prstGeom>
          </p:spPr>
        </p:pic>
        <p:sp>
          <p:nvSpPr>
            <p:cNvPr id="30" name="TextBox 29"/>
            <p:cNvSpPr txBox="1"/>
            <p:nvPr/>
          </p:nvSpPr>
          <p:spPr>
            <a:xfrm>
              <a:off x="1201113" y="4696983"/>
              <a:ext cx="842333"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t>Nx</a:t>
              </a:r>
              <a:endParaRPr lang="en-US" sz="2000" dirty="0"/>
            </a:p>
          </p:txBody>
        </p:sp>
        <p:sp>
          <p:nvSpPr>
            <p:cNvPr id="33" name="TextBox 32"/>
            <p:cNvSpPr txBox="1"/>
            <p:nvPr/>
          </p:nvSpPr>
          <p:spPr>
            <a:xfrm>
              <a:off x="5375737" y="3861601"/>
              <a:ext cx="842333"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t>Ny</a:t>
              </a:r>
              <a:endParaRPr lang="en-US" sz="2000" dirty="0"/>
            </a:p>
          </p:txBody>
        </p:sp>
        <p:sp>
          <p:nvSpPr>
            <p:cNvPr id="34" name="TextBox 33"/>
            <p:cNvSpPr txBox="1"/>
            <p:nvPr/>
          </p:nvSpPr>
          <p:spPr>
            <a:xfrm>
              <a:off x="2891499" y="3875820"/>
              <a:ext cx="842333"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solidFill>
                    <a:schemeClr val="bg1"/>
                  </a:solidFill>
                </a:rPr>
                <a:t>Nxy</a:t>
              </a:r>
              <a:endParaRPr lang="en-US" sz="2000" dirty="0">
                <a:solidFill>
                  <a:schemeClr val="bg1"/>
                </a:solidFill>
              </a:endParaRPr>
            </a:p>
          </p:txBody>
        </p:sp>
        <p:sp>
          <p:nvSpPr>
            <p:cNvPr id="35" name="TextBox 34"/>
            <p:cNvSpPr txBox="1"/>
            <p:nvPr/>
          </p:nvSpPr>
          <p:spPr>
            <a:xfrm>
              <a:off x="4377812" y="4075697"/>
              <a:ext cx="576633" cy="400110"/>
            </a:xfrm>
            <a:prstGeom prst="rect">
              <a:avLst/>
            </a:prstGeom>
            <a:noFill/>
          </p:spPr>
          <p:txBody>
            <a:bodyPr wrap="square" rtlCol="0">
              <a:spAutoFit/>
            </a:bodyPr>
            <a:lstStyle>
              <a:defPPr>
                <a:defRPr lang="en-US"/>
              </a:defPPr>
              <a:lvl1pPr>
                <a:defRPr sz="2800">
                  <a:latin typeface="Algerian" panose="04020705040A02060702" pitchFamily="82" charset="0"/>
                </a:defRPr>
              </a:lvl1pPr>
            </a:lstStyle>
            <a:p>
              <a:r>
                <a:rPr lang="en-US" sz="2000" dirty="0" smtClean="0">
                  <a:solidFill>
                    <a:schemeClr val="bg1"/>
                  </a:solidFill>
                  <a:latin typeface="Agency FB" panose="020B0503020202020204" pitchFamily="34" charset="0"/>
                </a:rPr>
                <a:t>Nyx</a:t>
              </a:r>
              <a:endParaRPr lang="en-US" sz="2000" dirty="0">
                <a:solidFill>
                  <a:schemeClr val="bg1"/>
                </a:solidFill>
                <a:latin typeface="Agency FB" panose="020B0503020202020204" pitchFamily="34" charset="0"/>
              </a:endParaRPr>
            </a:p>
          </p:txBody>
        </p:sp>
        <p:sp>
          <p:nvSpPr>
            <p:cNvPr id="36" name="TextBox 35"/>
            <p:cNvSpPr txBox="1"/>
            <p:nvPr/>
          </p:nvSpPr>
          <p:spPr>
            <a:xfrm>
              <a:off x="6509084" y="3182587"/>
              <a:ext cx="490944"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a:t>My</a:t>
              </a:r>
            </a:p>
          </p:txBody>
        </p:sp>
        <p:pic>
          <p:nvPicPr>
            <p:cNvPr id="37" name="Picture 36"/>
            <p:cNvPicPr>
              <a:picLocks noChangeAspect="1"/>
            </p:cNvPicPr>
            <p:nvPr/>
          </p:nvPicPr>
          <p:blipFill rotWithShape="1">
            <a:blip r:embed="rId9" cstate="print">
              <a:clrChange>
                <a:clrFrom>
                  <a:srgbClr val="FFFFFF"/>
                </a:clrFrom>
                <a:clrTo>
                  <a:srgbClr val="FFFFFF">
                    <a:alpha val="0"/>
                  </a:srgbClr>
                </a:clrTo>
              </a:clrChange>
              <a:biLevel thresh="25000"/>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val="0"/>
                </a:ext>
              </a:extLst>
            </a:blip>
            <a:srcRect r="23960"/>
            <a:stretch/>
          </p:blipFill>
          <p:spPr>
            <a:xfrm rot="5108077" flipH="1" flipV="1">
              <a:off x="4800507" y="3099763"/>
              <a:ext cx="1010968" cy="916516"/>
            </a:xfrm>
            <a:prstGeom prst="rect">
              <a:avLst/>
            </a:prstGeom>
          </p:spPr>
        </p:pic>
        <p:pic>
          <p:nvPicPr>
            <p:cNvPr id="38" name="Picture 37"/>
            <p:cNvPicPr>
              <a:picLocks noChangeAspect="1"/>
            </p:cNvPicPr>
            <p:nvPr/>
          </p:nvPicPr>
          <p:blipFill rotWithShape="1">
            <a:blip r:embed="rId11" cstate="print">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val="0"/>
                </a:ext>
              </a:extLst>
            </a:blip>
            <a:srcRect r="23960"/>
            <a:stretch/>
          </p:blipFill>
          <p:spPr>
            <a:xfrm rot="4031850" flipH="1" flipV="1">
              <a:off x="1170432" y="3361258"/>
              <a:ext cx="1460081" cy="1157964"/>
            </a:xfrm>
            <a:prstGeom prst="rect">
              <a:avLst/>
            </a:prstGeom>
          </p:spPr>
        </p:pic>
        <p:pic>
          <p:nvPicPr>
            <p:cNvPr id="39" name="Picture 38"/>
            <p:cNvPicPr>
              <a:picLocks noChangeAspect="1"/>
            </p:cNvPicPr>
            <p:nvPr/>
          </p:nvPicPr>
          <p:blipFill rotWithShape="1">
            <a:blip r:embed="rId13" cstate="print">
              <a:duotone>
                <a:schemeClr val="accent5">
                  <a:shade val="45000"/>
                  <a:satMod val="135000"/>
                </a:schemeClr>
                <a:prstClr val="white"/>
              </a:duotone>
              <a:extLst>
                <a:ext uri="{BEBA8EAE-BF5A-486C-A8C5-ECC9F3942E4B}">
                  <a14:imgProps xmlns:a14="http://schemas.microsoft.com/office/drawing/2010/main">
                    <a14:imgLayer r:embed="rId14">
                      <a14:imgEffect>
                        <a14:artisticPhotocopy/>
                      </a14:imgEffect>
                    </a14:imgLayer>
                  </a14:imgProps>
                </a:ext>
                <a:ext uri="{28A0092B-C50C-407E-A947-70E740481C1C}">
                  <a14:useLocalDpi xmlns:a14="http://schemas.microsoft.com/office/drawing/2010/main" val="0"/>
                </a:ext>
              </a:extLst>
            </a:blip>
            <a:srcRect l="-8809" t="-17741" r="-7133" b="-14310"/>
            <a:stretch/>
          </p:blipFill>
          <p:spPr>
            <a:xfrm rot="19596995">
              <a:off x="3091074" y="1802240"/>
              <a:ext cx="1339379" cy="527376"/>
            </a:xfrm>
            <a:prstGeom prst="rect">
              <a:avLst/>
            </a:prstGeom>
          </p:spPr>
        </p:pic>
        <p:pic>
          <p:nvPicPr>
            <p:cNvPr id="42" name="Picture 41"/>
            <p:cNvPicPr>
              <a:picLocks noChangeAspect="1"/>
            </p:cNvPicPr>
            <p:nvPr/>
          </p:nvPicPr>
          <p:blipFill rotWithShape="1">
            <a:blip r:embed="rId13" cstate="print">
              <a:duotone>
                <a:schemeClr val="accent5">
                  <a:shade val="45000"/>
                  <a:satMod val="135000"/>
                </a:schemeClr>
                <a:prstClr val="white"/>
              </a:duotone>
              <a:extLst>
                <a:ext uri="{BEBA8EAE-BF5A-486C-A8C5-ECC9F3942E4B}">
                  <a14:imgProps xmlns:a14="http://schemas.microsoft.com/office/drawing/2010/main">
                    <a14:imgLayer r:embed="rId14">
                      <a14:imgEffect>
                        <a14:artisticPhotocopy/>
                      </a14:imgEffect>
                    </a14:imgLayer>
                  </a14:imgProps>
                </a:ext>
                <a:ext uri="{28A0092B-C50C-407E-A947-70E740481C1C}">
                  <a14:useLocalDpi xmlns:a14="http://schemas.microsoft.com/office/drawing/2010/main" val="0"/>
                </a:ext>
              </a:extLst>
            </a:blip>
            <a:srcRect l="-8809" t="-17741" r="-7133" b="-14310"/>
            <a:stretch/>
          </p:blipFill>
          <p:spPr>
            <a:xfrm rot="1010392">
              <a:off x="3143603" y="2233625"/>
              <a:ext cx="1339379" cy="527376"/>
            </a:xfrm>
            <a:prstGeom prst="rect">
              <a:avLst/>
            </a:prstGeom>
          </p:spPr>
        </p:pic>
        <p:sp>
          <p:nvSpPr>
            <p:cNvPr id="43" name="TextBox 42"/>
            <p:cNvSpPr txBox="1"/>
            <p:nvPr/>
          </p:nvSpPr>
          <p:spPr>
            <a:xfrm>
              <a:off x="295249" y="4459773"/>
              <a:ext cx="962488"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t>Mx</a:t>
              </a:r>
              <a:endParaRPr lang="en-US" sz="2000" dirty="0"/>
            </a:p>
          </p:txBody>
        </p:sp>
        <p:sp>
          <p:nvSpPr>
            <p:cNvPr id="44" name="TextBox 43"/>
            <p:cNvSpPr txBox="1"/>
            <p:nvPr/>
          </p:nvSpPr>
          <p:spPr>
            <a:xfrm rot="21394246">
              <a:off x="5375948" y="2766849"/>
              <a:ext cx="962488"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solidFill>
                    <a:schemeClr val="bg1"/>
                  </a:solidFill>
                </a:rPr>
                <a:t>Myx</a:t>
              </a:r>
              <a:endParaRPr lang="en-US" sz="2000" dirty="0">
                <a:solidFill>
                  <a:schemeClr val="bg1"/>
                </a:solidFill>
              </a:endParaRPr>
            </a:p>
          </p:txBody>
        </p:sp>
        <p:sp>
          <p:nvSpPr>
            <p:cNvPr id="45" name="TextBox 44"/>
            <p:cNvSpPr txBox="1"/>
            <p:nvPr/>
          </p:nvSpPr>
          <p:spPr>
            <a:xfrm>
              <a:off x="1080958" y="3076206"/>
              <a:ext cx="962488" cy="400110"/>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sz="2000" dirty="0" err="1">
                  <a:solidFill>
                    <a:schemeClr val="bg1"/>
                  </a:solidFill>
                </a:rPr>
                <a:t>Mxy</a:t>
              </a:r>
              <a:endParaRPr lang="en-US" sz="2000" dirty="0">
                <a:solidFill>
                  <a:schemeClr val="bg1"/>
                </a:solidFill>
              </a:endParaRPr>
            </a:p>
          </p:txBody>
        </p:sp>
        <p:pic>
          <p:nvPicPr>
            <p:cNvPr id="14337" name="Picture 14336"/>
            <p:cNvPicPr>
              <a:picLocks noChangeAspect="1"/>
            </p:cNvPicPr>
            <p:nvPr/>
          </p:nvPicPr>
          <p:blipFill>
            <a:blip r:embed="rId15">
              <a:extLst>
                <a:ext uri="{BEBA8EAE-BF5A-486C-A8C5-ECC9F3942E4B}">
                  <a14:imgProps xmlns:a14="http://schemas.microsoft.com/office/drawing/2010/main">
                    <a14:imgLayer r:embed="rId16">
                      <a14:imgEffect>
                        <a14:artisticPencilSketch/>
                      </a14:imgEffect>
                    </a14:imgLayer>
                  </a14:imgProps>
                </a:ext>
              </a:extLst>
            </a:blip>
            <a:stretch>
              <a:fillRect/>
            </a:stretch>
          </p:blipFill>
          <p:spPr>
            <a:xfrm flipH="1" flipV="1">
              <a:off x="4498718" y="3426648"/>
              <a:ext cx="999407" cy="999407"/>
            </a:xfrm>
            <a:prstGeom prst="rect">
              <a:avLst/>
            </a:prstGeom>
          </p:spPr>
        </p:pic>
        <p:sp>
          <p:nvSpPr>
            <p:cNvPr id="217" name="TextBox 216"/>
            <p:cNvSpPr txBox="1"/>
            <p:nvPr/>
          </p:nvSpPr>
          <p:spPr>
            <a:xfrm>
              <a:off x="3527974" y="1446890"/>
              <a:ext cx="490944" cy="523219"/>
            </a:xfrm>
            <a:prstGeom prst="rect">
              <a:avLst/>
            </a:prstGeom>
            <a:noFill/>
          </p:spPr>
          <p:txBody>
            <a:bodyPr wrap="square" rtlCol="0">
              <a:spAutoFit/>
            </a:bodyPr>
            <a:lstStyle>
              <a:defPPr>
                <a:defRPr lang="en-US"/>
              </a:defPPr>
              <a:lvl1pPr>
                <a:defRPr sz="2800" b="1">
                  <a:solidFill>
                    <a:schemeClr val="bg1"/>
                  </a:solidFill>
                </a:defRPr>
              </a:lvl1pPr>
            </a:lstStyle>
            <a:p>
              <a:r>
                <a:rPr lang="en-US" i="1" dirty="0"/>
                <a:t>X</a:t>
              </a:r>
            </a:p>
          </p:txBody>
        </p:sp>
        <p:sp>
          <p:nvSpPr>
            <p:cNvPr id="218" name="TextBox 217"/>
            <p:cNvSpPr txBox="1"/>
            <p:nvPr/>
          </p:nvSpPr>
          <p:spPr>
            <a:xfrm>
              <a:off x="3536769" y="2471546"/>
              <a:ext cx="490944" cy="523219"/>
            </a:xfrm>
            <a:prstGeom prst="rect">
              <a:avLst/>
            </a:prstGeom>
            <a:noFill/>
          </p:spPr>
          <p:txBody>
            <a:bodyPr wrap="square" rtlCol="0">
              <a:spAutoFit/>
            </a:bodyPr>
            <a:lstStyle>
              <a:defPPr>
                <a:defRPr lang="en-US"/>
              </a:defPPr>
              <a:lvl1pPr>
                <a:defRPr sz="2800">
                  <a:latin typeface="Agency FB" panose="020B0503020202020204" pitchFamily="34" charset="0"/>
                </a:defRPr>
              </a:lvl1pPr>
            </a:lstStyle>
            <a:p>
              <a:r>
                <a:rPr lang="en-US" b="1" i="1" dirty="0" smtClean="0">
                  <a:solidFill>
                    <a:schemeClr val="bg1"/>
                  </a:solidFill>
                  <a:latin typeface="+mn-lt"/>
                </a:rPr>
                <a:t>Y</a:t>
              </a:r>
              <a:endParaRPr lang="en-US" b="1" i="1" dirty="0">
                <a:solidFill>
                  <a:schemeClr val="bg1"/>
                </a:solidFill>
                <a:latin typeface="+mn-lt"/>
              </a:endParaRPr>
            </a:p>
          </p:txBody>
        </p:sp>
      </p:grpSp>
      <mc:AlternateContent xmlns:mc="http://schemas.openxmlformats.org/markup-compatibility/2006" xmlns:a14="http://schemas.microsoft.com/office/drawing/2010/main">
        <mc:Choice Requires="a14">
          <p:sp>
            <p:nvSpPr>
              <p:cNvPr id="49" name="Rectangle 48"/>
              <p:cNvSpPr/>
              <p:nvPr/>
            </p:nvSpPr>
            <p:spPr>
              <a:xfrm>
                <a:off x="7840629" y="5171143"/>
                <a:ext cx="4281685" cy="162050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400" i="1" smtClean="0">
                              <a:solidFill>
                                <a:schemeClr val="tx1"/>
                              </a:solidFill>
                              <a:latin typeface="Cambria Math" panose="02040503050406030204" pitchFamily="18" charset="0"/>
                            </a:rPr>
                          </m:ctrlPr>
                        </m:dPr>
                        <m:e>
                          <m:m>
                            <m:mPr>
                              <m:mcs>
                                <m:mc>
                                  <m:mcPr>
                                    <m:count m:val="1"/>
                                    <m:mcJc m:val="center"/>
                                  </m:mcPr>
                                </m:mc>
                              </m:mcs>
                              <m:ctrlPr>
                                <a:rPr lang="en-GB" sz="1400" i="1">
                                  <a:solidFill>
                                    <a:schemeClr val="tx1"/>
                                  </a:solidFill>
                                  <a:latin typeface="Cambria Math" panose="02040503050406030204" pitchFamily="18" charset="0"/>
                                </a:rPr>
                              </m:ctrlPr>
                            </m:mP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𝑁</m:t>
                                    </m:r>
                                  </m:e>
                                  <m:sub>
                                    <m:r>
                                      <a:rPr lang="en-GB" sz="1400" i="1">
                                        <a:solidFill>
                                          <a:schemeClr val="tx1"/>
                                        </a:solidFill>
                                        <a:latin typeface="Cambria Math" panose="02040503050406030204" pitchFamily="18" charset="0"/>
                                      </a:rPr>
                                      <m:t>𝑥</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𝑁</m:t>
                                    </m:r>
                                  </m:e>
                                  <m:sub>
                                    <m:r>
                                      <a:rPr lang="en-GB" sz="1400" i="1">
                                        <a:solidFill>
                                          <a:schemeClr val="tx1"/>
                                        </a:solidFill>
                                        <a:latin typeface="Cambria Math" panose="02040503050406030204" pitchFamily="18" charset="0"/>
                                      </a:rPr>
                                      <m:t>𝑦</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𝑁</m:t>
                                    </m:r>
                                  </m:e>
                                  <m:sub>
                                    <m:r>
                                      <a:rPr lang="en-GB" sz="1400" i="1">
                                        <a:solidFill>
                                          <a:schemeClr val="tx1"/>
                                        </a:solidFill>
                                        <a:latin typeface="Cambria Math" panose="02040503050406030204" pitchFamily="18" charset="0"/>
                                      </a:rPr>
                                      <m:t>𝑥𝑦</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𝑀</m:t>
                                    </m:r>
                                  </m:e>
                                  <m:sub>
                                    <m:r>
                                      <a:rPr lang="en-GB" sz="1400" i="1">
                                        <a:solidFill>
                                          <a:schemeClr val="tx1"/>
                                        </a:solidFill>
                                        <a:latin typeface="Cambria Math" panose="02040503050406030204" pitchFamily="18" charset="0"/>
                                      </a:rPr>
                                      <m:t>𝑥</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𝑀</m:t>
                                    </m:r>
                                  </m:e>
                                  <m:sub>
                                    <m:r>
                                      <a:rPr lang="en-GB" sz="1400" i="1">
                                        <a:solidFill>
                                          <a:schemeClr val="tx1"/>
                                        </a:solidFill>
                                        <a:latin typeface="Cambria Math" panose="02040503050406030204" pitchFamily="18" charset="0"/>
                                      </a:rPr>
                                      <m:t>𝑦</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𝑀</m:t>
                                    </m:r>
                                  </m:e>
                                  <m:sub>
                                    <m:r>
                                      <a:rPr lang="en-GB" sz="1400" i="1">
                                        <a:solidFill>
                                          <a:schemeClr val="tx1"/>
                                        </a:solidFill>
                                        <a:latin typeface="Cambria Math" panose="02040503050406030204" pitchFamily="18" charset="0"/>
                                      </a:rPr>
                                      <m:t>𝑥𝑦</m:t>
                                    </m:r>
                                  </m:sub>
                                </m:sSub>
                              </m:e>
                            </m:mr>
                            <m:mr>
                              <m:e>
                                <m:r>
                                  <a:rPr lang="en-GB" sz="1400" i="0">
                                    <a:solidFill>
                                      <a:schemeClr val="tx1"/>
                                    </a:solidFill>
                                    <a:latin typeface="Cambria Math" panose="02040503050406030204" pitchFamily="18" charset="0"/>
                                  </a:rPr>
                                  <m:t> </m:t>
                                </m:r>
                              </m:e>
                            </m:mr>
                          </m:m>
                        </m:e>
                      </m:d>
                      <m:r>
                        <a:rPr lang="en-GB" sz="1400" i="0" smtClean="0">
                          <a:solidFill>
                            <a:schemeClr val="tx1"/>
                          </a:solidFill>
                          <a:latin typeface="Cambria Math" panose="02040503050406030204" pitchFamily="18" charset="0"/>
                        </a:rPr>
                        <m:t>=</m:t>
                      </m:r>
                      <m:d>
                        <m:dPr>
                          <m:begChr m:val="["/>
                          <m:endChr m:val="]"/>
                          <m:ctrlPr>
                            <a:rPr lang="en-GB" sz="1400" i="1" smtClean="0">
                              <a:solidFill>
                                <a:srgbClr val="FF0000"/>
                              </a:solidFill>
                              <a:latin typeface="Cambria Math" panose="02040503050406030204" pitchFamily="18" charset="0"/>
                            </a:rPr>
                          </m:ctrlPr>
                        </m:dPr>
                        <m:e>
                          <m:m>
                            <m:mPr>
                              <m:mcs>
                                <m:mc>
                                  <m:mcPr>
                                    <m:count m:val="2"/>
                                    <m:mcJc m:val="center"/>
                                  </m:mcPr>
                                </m:mc>
                              </m:mcs>
                              <m:ctrlPr>
                                <a:rPr lang="en-GB" sz="1400" i="1" smtClean="0">
                                  <a:solidFill>
                                    <a:srgbClr val="FF0000"/>
                                  </a:solidFill>
                                  <a:latin typeface="Cambria Math" panose="02040503050406030204" pitchFamily="18" charset="0"/>
                                </a:rPr>
                              </m:ctrlPr>
                            </m:mPr>
                            <m:mr>
                              <m:e>
                                <m:m>
                                  <m:mPr>
                                    <m:mcs>
                                      <m:mc>
                                        <m:mcPr>
                                          <m:count m:val="3"/>
                                          <m:mcJc m:val="center"/>
                                        </m:mcPr>
                                      </m:mc>
                                    </m:mcs>
                                    <m:ctrlPr>
                                      <a:rPr lang="en-GB" sz="1400" i="1" smtClean="0">
                                        <a:solidFill>
                                          <a:srgbClr val="FF0000"/>
                                        </a:solidFill>
                                        <a:latin typeface="Cambria Math" panose="02040503050406030204" pitchFamily="18" charset="0"/>
                                      </a:rPr>
                                    </m:ctrlPr>
                                  </m:mPr>
                                  <m:mr>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𝐴</m:t>
                                          </m:r>
                                        </m:e>
                                        <m:sub>
                                          <m:r>
                                            <a:rPr lang="en-US" sz="1400" i="1">
                                              <a:solidFill>
                                                <a:srgbClr val="FF0000"/>
                                              </a:solidFill>
                                              <a:latin typeface="Cambria Math" panose="02040503050406030204" pitchFamily="18" charset="0"/>
                                            </a:rPr>
                                            <m:t>11</m:t>
                                          </m:r>
                                        </m:sub>
                                      </m:sSub>
                                    </m:e>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𝐴</m:t>
                                          </m:r>
                                        </m:e>
                                        <m:sub>
                                          <m:r>
                                            <a:rPr lang="en-US" sz="1400" i="1">
                                              <a:solidFill>
                                                <a:srgbClr val="FF0000"/>
                                              </a:solidFill>
                                              <a:latin typeface="Cambria Math" panose="02040503050406030204" pitchFamily="18" charset="0"/>
                                            </a:rPr>
                                            <m:t>1</m:t>
                                          </m:r>
                                          <m:r>
                                            <a:rPr lang="en-US" sz="1400" b="0" i="1" smtClean="0">
                                              <a:solidFill>
                                                <a:srgbClr val="FF0000"/>
                                              </a:solidFill>
                                              <a:latin typeface="Cambria Math" panose="02040503050406030204" pitchFamily="18" charset="0"/>
                                            </a:rPr>
                                            <m:t>2</m:t>
                                          </m:r>
                                        </m:sub>
                                      </m:sSub>
                                    </m:e>
                                    <m:e>
                                      <m:sSub>
                                        <m:sSubPr>
                                          <m:ctrlPr>
                                            <a:rPr lang="en-GB" sz="1400" i="1" smtClean="0">
                                              <a:solidFill>
                                                <a:srgbClr val="FF9900"/>
                                              </a:solidFill>
                                              <a:latin typeface="Cambria Math" panose="02040503050406030204" pitchFamily="18" charset="0"/>
                                            </a:rPr>
                                          </m:ctrlPr>
                                        </m:sSubPr>
                                        <m:e>
                                          <m:r>
                                            <a:rPr lang="en-GB" sz="1400" i="1">
                                              <a:solidFill>
                                                <a:srgbClr val="FF9900"/>
                                              </a:solidFill>
                                              <a:latin typeface="Cambria Math" panose="02040503050406030204" pitchFamily="18" charset="0"/>
                                            </a:rPr>
                                            <m:t>𝐴</m:t>
                                          </m:r>
                                        </m:e>
                                        <m:sub>
                                          <m:r>
                                            <a:rPr lang="en-US" sz="1400" i="1">
                                              <a:solidFill>
                                                <a:srgbClr val="FF9900"/>
                                              </a:solidFill>
                                              <a:latin typeface="Cambria Math" panose="02040503050406030204" pitchFamily="18" charset="0"/>
                                            </a:rPr>
                                            <m:t>1</m:t>
                                          </m:r>
                                          <m:r>
                                            <a:rPr lang="en-US" sz="1400" b="0" i="1" smtClean="0">
                                              <a:solidFill>
                                                <a:srgbClr val="FF9900"/>
                                              </a:solidFill>
                                              <a:latin typeface="Cambria Math" panose="02040503050406030204" pitchFamily="18" charset="0"/>
                                            </a:rPr>
                                            <m:t>6</m:t>
                                          </m:r>
                                        </m:sub>
                                      </m:sSub>
                                    </m:e>
                                  </m:mr>
                                  <m:mr>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𝐴</m:t>
                                          </m:r>
                                        </m:e>
                                        <m:sub>
                                          <m:r>
                                            <a:rPr lang="en-US" sz="1400" b="0" i="1" smtClean="0">
                                              <a:solidFill>
                                                <a:srgbClr val="FF0000"/>
                                              </a:solidFill>
                                              <a:latin typeface="Cambria Math" panose="02040503050406030204" pitchFamily="18" charset="0"/>
                                            </a:rPr>
                                            <m:t>2</m:t>
                                          </m:r>
                                          <m:r>
                                            <a:rPr lang="en-US" sz="1400" i="1">
                                              <a:solidFill>
                                                <a:srgbClr val="FF0000"/>
                                              </a:solidFill>
                                              <a:latin typeface="Cambria Math" panose="02040503050406030204" pitchFamily="18" charset="0"/>
                                            </a:rPr>
                                            <m:t>1</m:t>
                                          </m:r>
                                        </m:sub>
                                      </m:sSub>
                                    </m:e>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𝐴</m:t>
                                          </m:r>
                                        </m:e>
                                        <m:sub>
                                          <m:r>
                                            <a:rPr lang="en-US" sz="1400" b="0" i="1" smtClean="0">
                                              <a:solidFill>
                                                <a:srgbClr val="FF0000"/>
                                              </a:solidFill>
                                              <a:latin typeface="Cambria Math" panose="02040503050406030204" pitchFamily="18" charset="0"/>
                                            </a:rPr>
                                            <m:t>22</m:t>
                                          </m:r>
                                        </m:sub>
                                      </m:sSub>
                                    </m:e>
                                    <m:e>
                                      <m:sSub>
                                        <m:sSubPr>
                                          <m:ctrlPr>
                                            <a:rPr lang="en-GB" sz="1400" i="1" smtClean="0">
                                              <a:solidFill>
                                                <a:srgbClr val="FF9900"/>
                                              </a:solidFill>
                                              <a:latin typeface="Cambria Math" panose="02040503050406030204" pitchFamily="18" charset="0"/>
                                            </a:rPr>
                                          </m:ctrlPr>
                                        </m:sSubPr>
                                        <m:e>
                                          <m:r>
                                            <a:rPr lang="en-GB" sz="1400" i="1">
                                              <a:solidFill>
                                                <a:srgbClr val="FF9900"/>
                                              </a:solidFill>
                                              <a:latin typeface="Cambria Math" panose="02040503050406030204" pitchFamily="18" charset="0"/>
                                            </a:rPr>
                                            <m:t>𝐴</m:t>
                                          </m:r>
                                        </m:e>
                                        <m:sub>
                                          <m:r>
                                            <a:rPr lang="en-US" sz="1400" b="0" i="1" smtClean="0">
                                              <a:solidFill>
                                                <a:srgbClr val="FF9900"/>
                                              </a:solidFill>
                                              <a:latin typeface="Cambria Math" panose="02040503050406030204" pitchFamily="18" charset="0"/>
                                            </a:rPr>
                                            <m:t>26</m:t>
                                          </m:r>
                                        </m:sub>
                                      </m:sSub>
                                    </m:e>
                                  </m:mr>
                                  <m:mr>
                                    <m:e>
                                      <m:sSub>
                                        <m:sSubPr>
                                          <m:ctrlPr>
                                            <a:rPr lang="en-GB" sz="1400" i="1" smtClean="0">
                                              <a:solidFill>
                                                <a:srgbClr val="FF9900"/>
                                              </a:solidFill>
                                              <a:latin typeface="Cambria Math" panose="02040503050406030204" pitchFamily="18" charset="0"/>
                                            </a:rPr>
                                          </m:ctrlPr>
                                        </m:sSubPr>
                                        <m:e>
                                          <m:r>
                                            <a:rPr lang="en-GB" sz="1400" i="1">
                                              <a:solidFill>
                                                <a:srgbClr val="FF9900"/>
                                              </a:solidFill>
                                              <a:latin typeface="Cambria Math" panose="02040503050406030204" pitchFamily="18" charset="0"/>
                                            </a:rPr>
                                            <m:t>𝐴</m:t>
                                          </m:r>
                                        </m:e>
                                        <m:sub>
                                          <m:r>
                                            <a:rPr lang="en-US" sz="1400" b="0" i="1" smtClean="0">
                                              <a:solidFill>
                                                <a:srgbClr val="FF9900"/>
                                              </a:solidFill>
                                              <a:latin typeface="Cambria Math" panose="02040503050406030204" pitchFamily="18" charset="0"/>
                                            </a:rPr>
                                            <m:t>6</m:t>
                                          </m:r>
                                          <m:r>
                                            <a:rPr lang="en-US" sz="1400" i="1">
                                              <a:solidFill>
                                                <a:srgbClr val="FF9900"/>
                                              </a:solidFill>
                                              <a:latin typeface="Cambria Math" panose="02040503050406030204" pitchFamily="18" charset="0"/>
                                            </a:rPr>
                                            <m:t>1</m:t>
                                          </m:r>
                                        </m:sub>
                                      </m:sSub>
                                    </m:e>
                                    <m:e>
                                      <m:sSub>
                                        <m:sSubPr>
                                          <m:ctrlPr>
                                            <a:rPr lang="en-GB" sz="1400" i="1" smtClean="0">
                                              <a:solidFill>
                                                <a:srgbClr val="FF9900"/>
                                              </a:solidFill>
                                              <a:latin typeface="Cambria Math" panose="02040503050406030204" pitchFamily="18" charset="0"/>
                                            </a:rPr>
                                          </m:ctrlPr>
                                        </m:sSubPr>
                                        <m:e>
                                          <m:r>
                                            <a:rPr lang="en-GB" sz="1400" i="1">
                                              <a:solidFill>
                                                <a:srgbClr val="FF9900"/>
                                              </a:solidFill>
                                              <a:latin typeface="Cambria Math" panose="02040503050406030204" pitchFamily="18" charset="0"/>
                                            </a:rPr>
                                            <m:t>𝐴</m:t>
                                          </m:r>
                                        </m:e>
                                        <m:sub>
                                          <m:r>
                                            <a:rPr lang="en-US" sz="1400" b="0" i="1" smtClean="0">
                                              <a:solidFill>
                                                <a:srgbClr val="FF9900"/>
                                              </a:solidFill>
                                              <a:latin typeface="Cambria Math" panose="02040503050406030204" pitchFamily="18" charset="0"/>
                                            </a:rPr>
                                            <m:t>62</m:t>
                                          </m:r>
                                        </m:sub>
                                      </m:sSub>
                                    </m:e>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𝐴</m:t>
                                          </m:r>
                                        </m:e>
                                        <m:sub>
                                          <m:r>
                                            <a:rPr lang="en-US" sz="1400" b="0" i="1" smtClean="0">
                                              <a:solidFill>
                                                <a:srgbClr val="FF0000"/>
                                              </a:solidFill>
                                              <a:latin typeface="Cambria Math" panose="02040503050406030204" pitchFamily="18" charset="0"/>
                                            </a:rPr>
                                            <m:t>66</m:t>
                                          </m:r>
                                        </m:sub>
                                      </m:sSub>
                                    </m:e>
                                  </m:mr>
                                </m:m>
                              </m:e>
                              <m:e>
                                <m:m>
                                  <m:mPr>
                                    <m:mcs>
                                      <m:mc>
                                        <m:mcPr>
                                          <m:count m:val="3"/>
                                          <m:mcJc m:val="center"/>
                                        </m:mcPr>
                                      </m:mc>
                                    </m:mcs>
                                    <m:ctrlPr>
                                      <a:rPr lang="en-GB" sz="1400" i="1" smtClean="0">
                                        <a:solidFill>
                                          <a:schemeClr val="accent1">
                                            <a:lumMod val="75000"/>
                                          </a:schemeClr>
                                        </a:solidFill>
                                        <a:latin typeface="Cambria Math" panose="02040503050406030204" pitchFamily="18" charset="0"/>
                                      </a:rPr>
                                    </m:ctrlPr>
                                  </m:mPr>
                                  <m:mr>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11</m:t>
                                          </m:r>
                                        </m:sub>
                                      </m:sSub>
                                    </m:e>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12</m:t>
                                          </m:r>
                                        </m:sub>
                                      </m:sSub>
                                    </m:e>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16</m:t>
                                          </m:r>
                                        </m:sub>
                                      </m:sSub>
                                    </m:e>
                                  </m:mr>
                                  <m:mr>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21</m:t>
                                          </m:r>
                                        </m:sub>
                                      </m:sSub>
                                    </m:e>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22</m:t>
                                          </m:r>
                                        </m:sub>
                                      </m:sSub>
                                    </m:e>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26</m:t>
                                          </m:r>
                                        </m:sub>
                                      </m:sSub>
                                    </m:e>
                                  </m:mr>
                                  <m:mr>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61</m:t>
                                          </m:r>
                                        </m:sub>
                                      </m:sSub>
                                    </m:e>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62</m:t>
                                          </m:r>
                                        </m:sub>
                                      </m:sSub>
                                    </m:e>
                                    <m:e>
                                      <m:sSub>
                                        <m:sSubPr>
                                          <m:ctrlPr>
                                            <a:rPr lang="en-GB" sz="1400" i="1">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66</m:t>
                                          </m:r>
                                        </m:sub>
                                      </m:sSub>
                                    </m:e>
                                  </m:mr>
                                </m:m>
                              </m:e>
                            </m:mr>
                            <m:mr>
                              <m:e>
                                <m:m>
                                  <m:mPr>
                                    <m:mcs>
                                      <m:mc>
                                        <m:mcPr>
                                          <m:count m:val="3"/>
                                          <m:mcJc m:val="center"/>
                                        </m:mcPr>
                                      </m:mc>
                                    </m:mcs>
                                    <m:ctrlPr>
                                      <a:rPr lang="en-GB" sz="1400" i="1" smtClean="0">
                                        <a:solidFill>
                                          <a:schemeClr val="accent1">
                                            <a:lumMod val="75000"/>
                                          </a:schemeClr>
                                        </a:solidFill>
                                        <a:latin typeface="Cambria Math" panose="02040503050406030204" pitchFamily="18" charset="0"/>
                                      </a:rPr>
                                    </m:ctrlPr>
                                  </m:mPr>
                                  <m:mr>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11</m:t>
                                          </m:r>
                                        </m:sub>
                                      </m:sSub>
                                    </m:e>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12</m:t>
                                          </m:r>
                                        </m:sub>
                                      </m:sSub>
                                    </m:e>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16</m:t>
                                          </m:r>
                                        </m:sub>
                                      </m:sSub>
                                    </m:e>
                                  </m:mr>
                                  <m:mr>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21</m:t>
                                          </m:r>
                                        </m:sub>
                                      </m:sSub>
                                    </m:e>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22</m:t>
                                          </m:r>
                                        </m:sub>
                                      </m:sSub>
                                    </m:e>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26</m:t>
                                          </m:r>
                                        </m:sub>
                                      </m:sSub>
                                    </m:e>
                                  </m:mr>
                                  <m:mr>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61</m:t>
                                          </m:r>
                                        </m:sub>
                                      </m:sSub>
                                    </m:e>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62</m:t>
                                          </m:r>
                                        </m:sub>
                                      </m:sSub>
                                    </m:e>
                                    <m:e>
                                      <m:sSub>
                                        <m:sSubPr>
                                          <m:ctrlPr>
                                            <a:rPr lang="en-GB" sz="1400" i="1">
                                              <a:solidFill>
                                                <a:schemeClr val="accent1">
                                                  <a:lumMod val="75000"/>
                                                </a:schemeClr>
                                              </a:solidFill>
                                              <a:latin typeface="Cambria Math" panose="02040503050406030204" pitchFamily="18" charset="0"/>
                                            </a:rPr>
                                          </m:ctrlPr>
                                        </m:sSubPr>
                                        <m:e>
                                          <m:r>
                                            <a:rPr lang="en-US" sz="1400" i="1">
                                              <a:solidFill>
                                                <a:schemeClr val="accent1">
                                                  <a:lumMod val="75000"/>
                                                </a:schemeClr>
                                              </a:solidFill>
                                              <a:latin typeface="Cambria Math" panose="02040503050406030204" pitchFamily="18" charset="0"/>
                                            </a:rPr>
                                            <m:t>𝐵</m:t>
                                          </m:r>
                                        </m:e>
                                        <m:sub>
                                          <m:r>
                                            <a:rPr lang="en-US" sz="1400" i="1">
                                              <a:solidFill>
                                                <a:schemeClr val="accent1">
                                                  <a:lumMod val="75000"/>
                                                </a:schemeClr>
                                              </a:solidFill>
                                              <a:latin typeface="Cambria Math" panose="02040503050406030204" pitchFamily="18" charset="0"/>
                                            </a:rPr>
                                            <m:t>66</m:t>
                                          </m:r>
                                        </m:sub>
                                      </m:sSub>
                                    </m:e>
                                  </m:mr>
                                </m:m>
                              </m:e>
                              <m:e>
                                <m:m>
                                  <m:mPr>
                                    <m:mcs>
                                      <m:mc>
                                        <m:mcPr>
                                          <m:count m:val="3"/>
                                          <m:mcJc m:val="center"/>
                                        </m:mcPr>
                                      </m:mc>
                                    </m:mcs>
                                    <m:ctrlPr>
                                      <a:rPr lang="en-GB" sz="1400" i="1">
                                        <a:solidFill>
                                          <a:srgbClr val="FF0000"/>
                                        </a:solidFill>
                                        <a:latin typeface="Cambria Math" panose="02040503050406030204" pitchFamily="18" charset="0"/>
                                      </a:rPr>
                                    </m:ctrlPr>
                                  </m:mPr>
                                  <m:mr>
                                    <m:e>
                                      <m:sSub>
                                        <m:sSubPr>
                                          <m:ctrlPr>
                                            <a:rPr lang="en-GB" sz="1400" i="1">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𝐷</m:t>
                                          </m:r>
                                        </m:e>
                                        <m:sub>
                                          <m:r>
                                            <a:rPr lang="en-US" sz="1400" i="1">
                                              <a:solidFill>
                                                <a:srgbClr val="FF0000"/>
                                              </a:solidFill>
                                              <a:latin typeface="Cambria Math" panose="02040503050406030204" pitchFamily="18" charset="0"/>
                                            </a:rPr>
                                            <m:t>11</m:t>
                                          </m:r>
                                        </m:sub>
                                      </m:sSub>
                                    </m:e>
                                    <m:e>
                                      <m:sSub>
                                        <m:sSubPr>
                                          <m:ctrlPr>
                                            <a:rPr lang="en-GB" sz="1400" i="1">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𝐷</m:t>
                                          </m:r>
                                        </m:e>
                                        <m:sub>
                                          <m:r>
                                            <a:rPr lang="en-US" sz="1400" i="1">
                                              <a:solidFill>
                                                <a:srgbClr val="FF0000"/>
                                              </a:solidFill>
                                              <a:latin typeface="Cambria Math" panose="02040503050406030204" pitchFamily="18" charset="0"/>
                                            </a:rPr>
                                            <m:t>12</m:t>
                                          </m:r>
                                        </m:sub>
                                      </m:sSub>
                                    </m:e>
                                    <m:e>
                                      <m:sSub>
                                        <m:sSubPr>
                                          <m:ctrlPr>
                                            <a:rPr lang="en-GB" sz="1400" i="1" smtClean="0">
                                              <a:solidFill>
                                                <a:srgbClr val="FF9900"/>
                                              </a:solidFill>
                                              <a:latin typeface="Cambria Math" panose="02040503050406030204" pitchFamily="18" charset="0"/>
                                            </a:rPr>
                                          </m:ctrlPr>
                                        </m:sSubPr>
                                        <m:e>
                                          <m:r>
                                            <a:rPr lang="en-US" sz="1400" b="0" i="1" smtClean="0">
                                              <a:solidFill>
                                                <a:srgbClr val="FF9900"/>
                                              </a:solidFill>
                                              <a:latin typeface="Cambria Math" panose="02040503050406030204" pitchFamily="18" charset="0"/>
                                            </a:rPr>
                                            <m:t>𝐷</m:t>
                                          </m:r>
                                        </m:e>
                                        <m:sub>
                                          <m:r>
                                            <a:rPr lang="en-US" sz="1400" i="1">
                                              <a:solidFill>
                                                <a:srgbClr val="FF9900"/>
                                              </a:solidFill>
                                              <a:latin typeface="Cambria Math" panose="02040503050406030204" pitchFamily="18" charset="0"/>
                                            </a:rPr>
                                            <m:t>1</m:t>
                                          </m:r>
                                          <m:r>
                                            <a:rPr lang="en-US" sz="1400" b="0" i="1" smtClean="0">
                                              <a:solidFill>
                                                <a:srgbClr val="FF9900"/>
                                              </a:solidFill>
                                              <a:latin typeface="Cambria Math" panose="02040503050406030204" pitchFamily="18" charset="0"/>
                                            </a:rPr>
                                            <m:t>6</m:t>
                                          </m:r>
                                        </m:sub>
                                      </m:sSub>
                                    </m:e>
                                  </m:mr>
                                  <m:mr>
                                    <m:e>
                                      <m:sSub>
                                        <m:sSubPr>
                                          <m:ctrlPr>
                                            <a:rPr lang="en-GB" sz="1400" i="1">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𝐷</m:t>
                                          </m:r>
                                        </m:e>
                                        <m:sub>
                                          <m:r>
                                            <a:rPr lang="en-US" sz="1400" i="1">
                                              <a:solidFill>
                                                <a:srgbClr val="FF0000"/>
                                              </a:solidFill>
                                              <a:latin typeface="Cambria Math" panose="02040503050406030204" pitchFamily="18" charset="0"/>
                                            </a:rPr>
                                            <m:t>21</m:t>
                                          </m:r>
                                        </m:sub>
                                      </m:sSub>
                                    </m:e>
                                    <m:e>
                                      <m:sSub>
                                        <m:sSubPr>
                                          <m:ctrlPr>
                                            <a:rPr lang="en-GB" sz="1400" i="1">
                                              <a:solidFill>
                                                <a:srgbClr val="FF0000"/>
                                              </a:solidFill>
                                              <a:latin typeface="Cambria Math" panose="02040503050406030204" pitchFamily="18" charset="0"/>
                                            </a:rPr>
                                          </m:ctrlPr>
                                        </m:sSubPr>
                                        <m:e>
                                          <m:r>
                                            <a:rPr lang="en-US" sz="1400" i="1">
                                              <a:solidFill>
                                                <a:srgbClr val="FF0000"/>
                                              </a:solidFill>
                                              <a:latin typeface="Cambria Math" panose="02040503050406030204" pitchFamily="18" charset="0"/>
                                            </a:rPr>
                                            <m:t>𝐷</m:t>
                                          </m:r>
                                        </m:e>
                                        <m:sub>
                                          <m:r>
                                            <a:rPr lang="en-US" sz="1400" i="1">
                                              <a:solidFill>
                                                <a:srgbClr val="FF0000"/>
                                              </a:solidFill>
                                              <a:latin typeface="Cambria Math" panose="02040503050406030204" pitchFamily="18" charset="0"/>
                                            </a:rPr>
                                            <m:t>2</m:t>
                                          </m:r>
                                          <m:r>
                                            <a:rPr lang="en-US" sz="1400" b="0" i="1" smtClean="0">
                                              <a:solidFill>
                                                <a:srgbClr val="FF0000"/>
                                              </a:solidFill>
                                              <a:latin typeface="Cambria Math" panose="02040503050406030204" pitchFamily="18" charset="0"/>
                                            </a:rPr>
                                            <m:t>2</m:t>
                                          </m:r>
                                        </m:sub>
                                      </m:sSub>
                                    </m:e>
                                    <m:e>
                                      <m:sSub>
                                        <m:sSubPr>
                                          <m:ctrlPr>
                                            <a:rPr lang="en-GB" sz="1400" i="1" smtClean="0">
                                              <a:solidFill>
                                                <a:srgbClr val="FF9900"/>
                                              </a:solidFill>
                                              <a:latin typeface="Cambria Math" panose="02040503050406030204" pitchFamily="18" charset="0"/>
                                            </a:rPr>
                                          </m:ctrlPr>
                                        </m:sSubPr>
                                        <m:e>
                                          <m:r>
                                            <a:rPr lang="en-US" sz="1400" b="0" i="1" smtClean="0">
                                              <a:solidFill>
                                                <a:srgbClr val="FF9900"/>
                                              </a:solidFill>
                                              <a:latin typeface="Cambria Math" panose="02040503050406030204" pitchFamily="18" charset="0"/>
                                            </a:rPr>
                                            <m:t>𝐷</m:t>
                                          </m:r>
                                        </m:e>
                                        <m:sub>
                                          <m:r>
                                            <a:rPr lang="en-US" sz="1400" i="1">
                                              <a:solidFill>
                                                <a:srgbClr val="FF9900"/>
                                              </a:solidFill>
                                              <a:latin typeface="Cambria Math" panose="02040503050406030204" pitchFamily="18" charset="0"/>
                                            </a:rPr>
                                            <m:t>2</m:t>
                                          </m:r>
                                          <m:r>
                                            <a:rPr lang="en-US" sz="1400" b="0" i="1" smtClean="0">
                                              <a:solidFill>
                                                <a:srgbClr val="FF9900"/>
                                              </a:solidFill>
                                              <a:latin typeface="Cambria Math" panose="02040503050406030204" pitchFamily="18" charset="0"/>
                                            </a:rPr>
                                            <m:t>6</m:t>
                                          </m:r>
                                        </m:sub>
                                      </m:sSub>
                                    </m:e>
                                  </m:mr>
                                  <m:mr>
                                    <m:e>
                                      <m:sSub>
                                        <m:sSubPr>
                                          <m:ctrlPr>
                                            <a:rPr lang="en-GB" sz="1400" i="1" smtClean="0">
                                              <a:solidFill>
                                                <a:srgbClr val="FF9900"/>
                                              </a:solidFill>
                                              <a:latin typeface="Cambria Math" panose="02040503050406030204" pitchFamily="18" charset="0"/>
                                            </a:rPr>
                                          </m:ctrlPr>
                                        </m:sSubPr>
                                        <m:e>
                                          <m:r>
                                            <a:rPr lang="en-US" sz="1400" b="0" i="1" smtClean="0">
                                              <a:solidFill>
                                                <a:srgbClr val="FF9900"/>
                                              </a:solidFill>
                                              <a:latin typeface="Cambria Math" panose="02040503050406030204" pitchFamily="18" charset="0"/>
                                            </a:rPr>
                                            <m:t>𝐷</m:t>
                                          </m:r>
                                        </m:e>
                                        <m:sub>
                                          <m:r>
                                            <a:rPr lang="en-US" sz="1400" b="0" i="1" smtClean="0">
                                              <a:solidFill>
                                                <a:srgbClr val="FF9900"/>
                                              </a:solidFill>
                                              <a:latin typeface="Cambria Math" panose="02040503050406030204" pitchFamily="18" charset="0"/>
                                            </a:rPr>
                                            <m:t>6</m:t>
                                          </m:r>
                                          <m:r>
                                            <a:rPr lang="en-US" sz="1400" i="1">
                                              <a:solidFill>
                                                <a:srgbClr val="FF9900"/>
                                              </a:solidFill>
                                              <a:latin typeface="Cambria Math" panose="02040503050406030204" pitchFamily="18" charset="0"/>
                                            </a:rPr>
                                            <m:t>1</m:t>
                                          </m:r>
                                        </m:sub>
                                      </m:sSub>
                                    </m:e>
                                    <m:e>
                                      <m:sSub>
                                        <m:sSubPr>
                                          <m:ctrlPr>
                                            <a:rPr lang="en-GB" sz="1400" i="1" smtClean="0">
                                              <a:solidFill>
                                                <a:srgbClr val="FF9900"/>
                                              </a:solidFill>
                                              <a:latin typeface="Cambria Math" panose="02040503050406030204" pitchFamily="18" charset="0"/>
                                            </a:rPr>
                                          </m:ctrlPr>
                                        </m:sSubPr>
                                        <m:e>
                                          <m:r>
                                            <a:rPr lang="en-US" sz="1400" b="0" i="1" smtClean="0">
                                              <a:solidFill>
                                                <a:srgbClr val="FF9900"/>
                                              </a:solidFill>
                                              <a:latin typeface="Cambria Math" panose="02040503050406030204" pitchFamily="18" charset="0"/>
                                            </a:rPr>
                                            <m:t>𝐷</m:t>
                                          </m:r>
                                        </m:e>
                                        <m:sub>
                                          <m:r>
                                            <a:rPr lang="en-US" sz="1400" b="0" i="1" smtClean="0">
                                              <a:solidFill>
                                                <a:srgbClr val="FF9900"/>
                                              </a:solidFill>
                                              <a:latin typeface="Cambria Math" panose="02040503050406030204" pitchFamily="18" charset="0"/>
                                            </a:rPr>
                                            <m:t>6</m:t>
                                          </m:r>
                                          <m:r>
                                            <a:rPr lang="en-US" sz="1400" i="1">
                                              <a:solidFill>
                                                <a:srgbClr val="FF9900"/>
                                              </a:solidFill>
                                              <a:latin typeface="Cambria Math" panose="02040503050406030204" pitchFamily="18" charset="0"/>
                                            </a:rPr>
                                            <m:t>2</m:t>
                                          </m:r>
                                        </m:sub>
                                      </m:sSub>
                                    </m:e>
                                    <m:e>
                                      <m:sSub>
                                        <m:sSubPr>
                                          <m:ctrlPr>
                                            <a:rPr lang="en-GB" sz="1400" i="1">
                                              <a:solidFill>
                                                <a:srgbClr val="FF0000"/>
                                              </a:solidFill>
                                              <a:latin typeface="Cambria Math" panose="02040503050406030204" pitchFamily="18" charset="0"/>
                                            </a:rPr>
                                          </m:ctrlPr>
                                        </m:sSubPr>
                                        <m:e>
                                          <m:r>
                                            <a:rPr lang="en-US" sz="1400" b="0" i="1" smtClean="0">
                                              <a:solidFill>
                                                <a:srgbClr val="FF0000"/>
                                              </a:solidFill>
                                              <a:latin typeface="Cambria Math" panose="02040503050406030204" pitchFamily="18" charset="0"/>
                                            </a:rPr>
                                            <m:t>𝐷</m:t>
                                          </m:r>
                                        </m:e>
                                        <m:sub>
                                          <m:r>
                                            <a:rPr lang="en-US" sz="1400" b="0" i="1" smtClean="0">
                                              <a:solidFill>
                                                <a:srgbClr val="FF0000"/>
                                              </a:solidFill>
                                              <a:latin typeface="Cambria Math" panose="02040503050406030204" pitchFamily="18" charset="0"/>
                                            </a:rPr>
                                            <m:t>66</m:t>
                                          </m:r>
                                        </m:sub>
                                      </m:sSub>
                                    </m:e>
                                  </m:mr>
                                </m:m>
                              </m:e>
                            </m:mr>
                          </m:m>
                        </m:e>
                      </m:d>
                      <m:d>
                        <m:dPr>
                          <m:begChr m:val="{"/>
                          <m:endChr m:val="}"/>
                          <m:ctrlPr>
                            <a:rPr lang="en-GB" sz="1400" i="1" smtClean="0">
                              <a:solidFill>
                                <a:schemeClr val="tx1"/>
                              </a:solidFill>
                              <a:latin typeface="Cambria Math" panose="02040503050406030204" pitchFamily="18" charset="0"/>
                            </a:rPr>
                          </m:ctrlPr>
                        </m:dPr>
                        <m:e>
                          <m:m>
                            <m:mPr>
                              <m:mcs>
                                <m:mc>
                                  <m:mcPr>
                                    <m:count m:val="1"/>
                                    <m:mcJc m:val="center"/>
                                  </m:mcPr>
                                </m:mc>
                              </m:mcs>
                              <m:ctrlPr>
                                <a:rPr lang="en-GB" sz="1400" i="1" smtClean="0">
                                  <a:solidFill>
                                    <a:schemeClr val="tx1"/>
                                  </a:solidFill>
                                  <a:latin typeface="Cambria Math" panose="02040503050406030204" pitchFamily="18" charset="0"/>
                                </a:rPr>
                              </m:ctrlPr>
                            </m:mPr>
                            <m:mr>
                              <m:e>
                                <m:sSup>
                                  <m:sSupPr>
                                    <m:ctrlPr>
                                      <a:rPr lang="en-US" sz="1400" i="1">
                                        <a:solidFill>
                                          <a:schemeClr val="tx1"/>
                                        </a:solidFill>
                                        <a:latin typeface="Cambria Math" panose="02040503050406030204" pitchFamily="18" charset="0"/>
                                      </a:rPr>
                                    </m:ctrlPr>
                                  </m:sSupPr>
                                  <m:e>
                                    <m:sSub>
                                      <m:sSubPr>
                                        <m:ctrlPr>
                                          <a:rPr lang="en-US" sz="1400" i="1">
                                            <a:solidFill>
                                              <a:schemeClr val="tx1"/>
                                            </a:solidFill>
                                            <a:latin typeface="Cambria Math" panose="02040503050406030204" pitchFamily="18" charset="0"/>
                                          </a:rPr>
                                        </m:ctrlPr>
                                      </m:sSubPr>
                                      <m:e>
                                        <m:r>
                                          <a:rPr lang="en-US" sz="1400" i="1">
                                            <a:solidFill>
                                              <a:schemeClr val="tx1"/>
                                            </a:solidFill>
                                            <a:latin typeface="Cambria Math" panose="02040503050406030204" pitchFamily="18" charset="0"/>
                                            <a:ea typeface="Cambria Math" panose="02040503050406030204" pitchFamily="18" charset="0"/>
                                          </a:rPr>
                                          <m:t>𝜀</m:t>
                                        </m:r>
                                      </m:e>
                                      <m:sub>
                                        <m:r>
                                          <a:rPr lang="en-US" sz="1400" i="1">
                                            <a:solidFill>
                                              <a:schemeClr val="tx1"/>
                                            </a:solidFill>
                                            <a:latin typeface="Cambria Math" panose="02040503050406030204" pitchFamily="18" charset="0"/>
                                          </a:rPr>
                                          <m:t>𝑥</m:t>
                                        </m:r>
                                      </m:sub>
                                    </m:sSub>
                                  </m:e>
                                  <m:sup>
                                    <m:r>
                                      <a:rPr lang="en-US" sz="1400" i="1">
                                        <a:solidFill>
                                          <a:schemeClr val="tx1"/>
                                        </a:solidFill>
                                        <a:latin typeface="Cambria Math" panose="02040503050406030204" pitchFamily="18" charset="0"/>
                                      </a:rPr>
                                      <m:t>0</m:t>
                                    </m:r>
                                  </m:sup>
                                </m:sSup>
                              </m:e>
                            </m:mr>
                            <m:mr>
                              <m:e>
                                <m:sSup>
                                  <m:sSupPr>
                                    <m:ctrlPr>
                                      <a:rPr lang="en-US" sz="1400" i="1">
                                        <a:solidFill>
                                          <a:schemeClr val="tx1"/>
                                        </a:solidFill>
                                        <a:latin typeface="Cambria Math" panose="02040503050406030204" pitchFamily="18" charset="0"/>
                                      </a:rPr>
                                    </m:ctrlPr>
                                  </m:sSupPr>
                                  <m:e>
                                    <m:sSub>
                                      <m:sSubPr>
                                        <m:ctrlPr>
                                          <a:rPr lang="en-US" sz="1400" i="1">
                                            <a:solidFill>
                                              <a:schemeClr val="tx1"/>
                                            </a:solidFill>
                                            <a:latin typeface="Cambria Math" panose="02040503050406030204" pitchFamily="18" charset="0"/>
                                          </a:rPr>
                                        </m:ctrlPr>
                                      </m:sSubPr>
                                      <m:e>
                                        <m:r>
                                          <a:rPr lang="en-US" sz="1400" i="1">
                                            <a:solidFill>
                                              <a:schemeClr val="tx1"/>
                                            </a:solidFill>
                                            <a:latin typeface="Cambria Math" panose="02040503050406030204" pitchFamily="18" charset="0"/>
                                            <a:ea typeface="Cambria Math" panose="02040503050406030204" pitchFamily="18" charset="0"/>
                                          </a:rPr>
                                          <m:t>𝜀</m:t>
                                        </m:r>
                                      </m:e>
                                      <m:sub>
                                        <m:r>
                                          <a:rPr lang="en-US" sz="1400" i="1">
                                            <a:solidFill>
                                              <a:schemeClr val="tx1"/>
                                            </a:solidFill>
                                            <a:latin typeface="Cambria Math" panose="02040503050406030204" pitchFamily="18" charset="0"/>
                                            <a:ea typeface="Cambria Math" panose="02040503050406030204" pitchFamily="18" charset="0"/>
                                          </a:rPr>
                                          <m:t>𝑦</m:t>
                                        </m:r>
                                      </m:sub>
                                    </m:sSub>
                                  </m:e>
                                  <m:sup>
                                    <m:r>
                                      <a:rPr lang="en-US" sz="1400" i="1">
                                        <a:solidFill>
                                          <a:schemeClr val="tx1"/>
                                        </a:solidFill>
                                        <a:latin typeface="Cambria Math" panose="02040503050406030204" pitchFamily="18" charset="0"/>
                                      </a:rPr>
                                      <m:t>0</m:t>
                                    </m:r>
                                  </m:sup>
                                </m:sSup>
                              </m:e>
                            </m:mr>
                            <m:mr>
                              <m:e>
                                <m:sSup>
                                  <m:sSupPr>
                                    <m:ctrlPr>
                                      <a:rPr lang="en-US" sz="1400" i="1">
                                        <a:solidFill>
                                          <a:schemeClr val="tx1"/>
                                        </a:solidFill>
                                        <a:latin typeface="Cambria Math" panose="02040503050406030204" pitchFamily="18" charset="0"/>
                                      </a:rPr>
                                    </m:ctrlPr>
                                  </m:sSupPr>
                                  <m:e>
                                    <m:sSub>
                                      <m:sSubPr>
                                        <m:ctrlPr>
                                          <a:rPr lang="en-US" sz="1400" i="1">
                                            <a:solidFill>
                                              <a:schemeClr val="tx1"/>
                                            </a:solidFill>
                                            <a:latin typeface="Cambria Math" panose="02040503050406030204" pitchFamily="18" charset="0"/>
                                          </a:rPr>
                                        </m:ctrlPr>
                                      </m:sSubPr>
                                      <m:e>
                                        <m:r>
                                          <a:rPr lang="en-US" sz="1400" i="1">
                                            <a:solidFill>
                                              <a:schemeClr val="tx1"/>
                                            </a:solidFill>
                                            <a:latin typeface="Cambria Math" panose="02040503050406030204" pitchFamily="18" charset="0"/>
                                            <a:ea typeface="Cambria Math" panose="02040503050406030204" pitchFamily="18" charset="0"/>
                                          </a:rPr>
                                          <m:t>𝛾</m:t>
                                        </m:r>
                                      </m:e>
                                      <m:sub>
                                        <m:r>
                                          <a:rPr lang="en-US" sz="1400" i="1">
                                            <a:solidFill>
                                              <a:schemeClr val="tx1"/>
                                            </a:solidFill>
                                            <a:latin typeface="Cambria Math" panose="02040503050406030204" pitchFamily="18" charset="0"/>
                                          </a:rPr>
                                          <m:t>𝑥𝑦</m:t>
                                        </m:r>
                                      </m:sub>
                                    </m:sSub>
                                  </m:e>
                                  <m:sup>
                                    <m:r>
                                      <a:rPr lang="en-US" sz="1400" i="1">
                                        <a:solidFill>
                                          <a:schemeClr val="tx1"/>
                                        </a:solidFill>
                                        <a:latin typeface="Cambria Math" panose="02040503050406030204" pitchFamily="18" charset="0"/>
                                      </a:rPr>
                                      <m:t>0</m:t>
                                    </m:r>
                                  </m:sup>
                                </m:sSup>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𝜅</m:t>
                                    </m:r>
                                  </m:e>
                                  <m:sub>
                                    <m:r>
                                      <a:rPr lang="en-GB" sz="1400" i="1">
                                        <a:solidFill>
                                          <a:schemeClr val="tx1"/>
                                        </a:solidFill>
                                        <a:latin typeface="Cambria Math" panose="02040503050406030204" pitchFamily="18" charset="0"/>
                                      </a:rPr>
                                      <m:t>𝑥</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𝜅</m:t>
                                    </m:r>
                                  </m:e>
                                  <m:sub>
                                    <m:r>
                                      <a:rPr lang="en-GB" sz="1400" i="1">
                                        <a:solidFill>
                                          <a:schemeClr val="tx1"/>
                                        </a:solidFill>
                                        <a:latin typeface="Cambria Math" panose="02040503050406030204" pitchFamily="18" charset="0"/>
                                      </a:rPr>
                                      <m:t>𝑦</m:t>
                                    </m:r>
                                  </m:sub>
                                </m:sSub>
                              </m:e>
                            </m:mr>
                            <m:mr>
                              <m:e>
                                <m:sSub>
                                  <m:sSubPr>
                                    <m:ctrlPr>
                                      <a:rPr lang="en-GB" sz="1400" i="1">
                                        <a:solidFill>
                                          <a:schemeClr val="tx1"/>
                                        </a:solidFill>
                                        <a:latin typeface="Cambria Math" panose="02040503050406030204" pitchFamily="18" charset="0"/>
                                      </a:rPr>
                                    </m:ctrlPr>
                                  </m:sSubPr>
                                  <m:e>
                                    <m:r>
                                      <a:rPr lang="en-GB" sz="1400" i="1">
                                        <a:solidFill>
                                          <a:schemeClr val="tx1"/>
                                        </a:solidFill>
                                        <a:latin typeface="Cambria Math" panose="02040503050406030204" pitchFamily="18" charset="0"/>
                                      </a:rPr>
                                      <m:t>𝜅</m:t>
                                    </m:r>
                                  </m:e>
                                  <m:sub>
                                    <m:r>
                                      <a:rPr lang="en-GB" sz="1400" i="1">
                                        <a:solidFill>
                                          <a:schemeClr val="tx1"/>
                                        </a:solidFill>
                                        <a:latin typeface="Cambria Math" panose="02040503050406030204" pitchFamily="18" charset="0"/>
                                      </a:rPr>
                                      <m:t>𝑥𝑦</m:t>
                                    </m:r>
                                  </m:sub>
                                </m:sSub>
                              </m:e>
                            </m:mr>
                            <m:mr>
                              <m:e>
                                <m:r>
                                  <a:rPr lang="en-GB" sz="1400" i="0">
                                    <a:solidFill>
                                      <a:schemeClr val="tx1"/>
                                    </a:solidFill>
                                    <a:latin typeface="Cambria Math" panose="02040503050406030204" pitchFamily="18" charset="0"/>
                                  </a:rPr>
                                  <m:t> </m:t>
                                </m:r>
                              </m:e>
                            </m:mr>
                          </m:m>
                        </m:e>
                      </m:d>
                    </m:oMath>
                  </m:oMathPara>
                </a14:m>
                <a:endParaRPr lang="en-GB" sz="1400" dirty="0">
                  <a:solidFill>
                    <a:schemeClr val="accent1">
                      <a:lumMod val="75000"/>
                    </a:schemeClr>
                  </a:solidFill>
                </a:endParaRPr>
              </a:p>
            </p:txBody>
          </p:sp>
        </mc:Choice>
        <mc:Fallback xmlns="">
          <p:sp>
            <p:nvSpPr>
              <p:cNvPr id="49" name="Rectangle 48"/>
              <p:cNvSpPr>
                <a:spLocks noRot="1" noChangeAspect="1" noMove="1" noResize="1" noEditPoints="1" noAdjustHandles="1" noChangeArrowheads="1" noChangeShapeType="1" noTextEdit="1"/>
              </p:cNvSpPr>
              <p:nvPr/>
            </p:nvSpPr>
            <p:spPr>
              <a:xfrm>
                <a:off x="7840629" y="5171143"/>
                <a:ext cx="4281685" cy="1620508"/>
              </a:xfrm>
              <a:prstGeom prst="rect">
                <a:avLst/>
              </a:prstGeom>
              <a:blipFill>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Rectangle 49"/>
              <p:cNvSpPr/>
              <p:nvPr/>
            </p:nvSpPr>
            <p:spPr>
              <a:xfrm>
                <a:off x="7274086" y="2068105"/>
                <a:ext cx="3749647" cy="111556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000" i="1" smtClean="0">
                              <a:solidFill>
                                <a:schemeClr val="bg1">
                                  <a:lumMod val="65000"/>
                                </a:schemeClr>
                              </a:solidFill>
                              <a:latin typeface="Cambria Math" panose="02040503050406030204" pitchFamily="18" charset="0"/>
                            </a:rPr>
                          </m:ctrlPr>
                        </m:dPr>
                        <m:e>
                          <m:m>
                            <m:mPr>
                              <m:mcs>
                                <m:mc>
                                  <m:mcPr>
                                    <m:count m:val="1"/>
                                    <m:mcJc m:val="center"/>
                                  </m:mcPr>
                                </m:mc>
                              </m:mcs>
                              <m:ctrlPr>
                                <a:rPr lang="en-GB" sz="1000" i="1">
                                  <a:solidFill>
                                    <a:schemeClr val="bg1">
                                      <a:lumMod val="65000"/>
                                    </a:schemeClr>
                                  </a:solidFill>
                                  <a:latin typeface="Cambria Math" panose="02040503050406030204" pitchFamily="18" charset="0"/>
                                </a:rPr>
                              </m:ctrlPr>
                            </m:mPr>
                            <m:mr>
                              <m:e>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𝜖</m:t>
                                    </m:r>
                                  </m:e>
                                  <m:sub>
                                    <m:r>
                                      <a:rPr lang="en-GB" sz="1000" i="1">
                                        <a:solidFill>
                                          <a:schemeClr val="bg1">
                                            <a:lumMod val="65000"/>
                                          </a:schemeClr>
                                        </a:solidFill>
                                        <a:latin typeface="Cambria Math" panose="02040503050406030204" pitchFamily="18" charset="0"/>
                                      </a:rPr>
                                      <m:t>𝑥</m:t>
                                    </m:r>
                                  </m:sub>
                                </m:sSub>
                              </m:e>
                            </m:mr>
                            <m:mr>
                              <m:e>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𝜖</m:t>
                                    </m:r>
                                  </m:e>
                                  <m:sub>
                                    <m:r>
                                      <a:rPr lang="en-GB" sz="1000" i="1">
                                        <a:solidFill>
                                          <a:schemeClr val="bg1">
                                            <a:lumMod val="65000"/>
                                          </a:schemeClr>
                                        </a:solidFill>
                                        <a:latin typeface="Cambria Math" panose="02040503050406030204" pitchFamily="18" charset="0"/>
                                      </a:rPr>
                                      <m:t>𝑦</m:t>
                                    </m:r>
                                  </m:sub>
                                </m:sSub>
                              </m:e>
                            </m:mr>
                            <m:mr>
                              <m:e>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𝛾</m:t>
                                    </m:r>
                                  </m:e>
                                  <m:sub>
                                    <m:r>
                                      <a:rPr lang="en-GB" sz="1000" i="1">
                                        <a:solidFill>
                                          <a:schemeClr val="bg1">
                                            <a:lumMod val="65000"/>
                                          </a:schemeClr>
                                        </a:solidFill>
                                        <a:latin typeface="Cambria Math" panose="02040503050406030204" pitchFamily="18" charset="0"/>
                                      </a:rPr>
                                      <m:t>𝑥𝑦</m:t>
                                    </m:r>
                                  </m:sub>
                                </m:sSub>
                              </m:e>
                            </m:mr>
                          </m:m>
                        </m:e>
                      </m:d>
                      <m:r>
                        <a:rPr lang="en-GB" sz="1000" i="0">
                          <a:solidFill>
                            <a:schemeClr val="bg1">
                              <a:lumMod val="65000"/>
                            </a:schemeClr>
                          </a:solidFill>
                          <a:latin typeface="Cambria Math" panose="02040503050406030204" pitchFamily="18" charset="0"/>
                        </a:rPr>
                        <m:t>=</m:t>
                      </m:r>
                      <m:d>
                        <m:dPr>
                          <m:begChr m:val="{"/>
                          <m:endChr m:val="}"/>
                          <m:ctrlPr>
                            <a:rPr lang="en-GB" sz="1000" i="1">
                              <a:solidFill>
                                <a:schemeClr val="bg1">
                                  <a:lumMod val="65000"/>
                                </a:schemeClr>
                              </a:solidFill>
                              <a:latin typeface="Cambria Math" panose="02040503050406030204" pitchFamily="18" charset="0"/>
                            </a:rPr>
                          </m:ctrlPr>
                        </m:dPr>
                        <m:e>
                          <m:m>
                            <m:mPr>
                              <m:mcs>
                                <m:mc>
                                  <m:mcPr>
                                    <m:count m:val="1"/>
                                    <m:mcJc m:val="center"/>
                                  </m:mcPr>
                                </m:mc>
                              </m:mcs>
                              <m:ctrlPr>
                                <a:rPr lang="en-GB" sz="1000" i="1">
                                  <a:solidFill>
                                    <a:schemeClr val="bg1">
                                      <a:lumMod val="65000"/>
                                    </a:schemeClr>
                                  </a:solidFill>
                                  <a:latin typeface="Cambria Math" panose="02040503050406030204" pitchFamily="18" charset="0"/>
                                </a:rPr>
                              </m:ctrlPr>
                            </m:mPr>
                            <m:mr>
                              <m:e>
                                <m:f>
                                  <m:fPr>
                                    <m:ctrlPr>
                                      <a:rPr lang="en-GB" sz="1000" i="1">
                                        <a:solidFill>
                                          <a:schemeClr val="bg1">
                                            <a:lumMod val="65000"/>
                                          </a:schemeClr>
                                        </a:solidFill>
                                        <a:latin typeface="Cambria Math" panose="02040503050406030204" pitchFamily="18" charset="0"/>
                                      </a:rPr>
                                    </m:ctrlPr>
                                  </m:fPr>
                                  <m:num>
                                    <m:r>
                                      <a:rPr lang="en-GB" sz="1000" i="0">
                                        <a:solidFill>
                                          <a:schemeClr val="bg1">
                                            <a:lumMod val="65000"/>
                                          </a:schemeClr>
                                        </a:solidFill>
                                        <a:latin typeface="Cambria Math" panose="02040503050406030204" pitchFamily="18" charset="0"/>
                                      </a:rPr>
                                      <m:t>𝜕</m:t>
                                    </m:r>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𝑢</m:t>
                                        </m:r>
                                      </m:e>
                                      <m:sub>
                                        <m:r>
                                          <a:rPr lang="en-GB" sz="1000" i="0">
                                            <a:solidFill>
                                              <a:schemeClr val="bg1">
                                                <a:lumMod val="65000"/>
                                              </a:schemeClr>
                                            </a:solidFill>
                                            <a:latin typeface="Cambria Math" panose="02040503050406030204" pitchFamily="18" charset="0"/>
                                          </a:rPr>
                                          <m:t>0</m:t>
                                        </m:r>
                                      </m:sub>
                                    </m:sSub>
                                  </m:num>
                                  <m:den>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𝑥</m:t>
                                    </m:r>
                                  </m:den>
                                </m:f>
                              </m:e>
                            </m:mr>
                            <m:mr>
                              <m:e>
                                <m:f>
                                  <m:fPr>
                                    <m:ctrlPr>
                                      <a:rPr lang="en-GB" sz="1000" i="1">
                                        <a:solidFill>
                                          <a:schemeClr val="bg1">
                                            <a:lumMod val="65000"/>
                                          </a:schemeClr>
                                        </a:solidFill>
                                        <a:latin typeface="Cambria Math" panose="02040503050406030204" pitchFamily="18" charset="0"/>
                                      </a:rPr>
                                    </m:ctrlPr>
                                  </m:fPr>
                                  <m:num>
                                    <m:r>
                                      <a:rPr lang="en-GB" sz="1000" i="0">
                                        <a:solidFill>
                                          <a:schemeClr val="bg1">
                                            <a:lumMod val="65000"/>
                                          </a:schemeClr>
                                        </a:solidFill>
                                        <a:latin typeface="Cambria Math" panose="02040503050406030204" pitchFamily="18" charset="0"/>
                                      </a:rPr>
                                      <m:t>𝜕</m:t>
                                    </m:r>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𝑣</m:t>
                                        </m:r>
                                      </m:e>
                                      <m:sub>
                                        <m:r>
                                          <a:rPr lang="en-GB" sz="1000" i="0">
                                            <a:solidFill>
                                              <a:schemeClr val="bg1">
                                                <a:lumMod val="65000"/>
                                              </a:schemeClr>
                                            </a:solidFill>
                                            <a:latin typeface="Cambria Math" panose="02040503050406030204" pitchFamily="18" charset="0"/>
                                          </a:rPr>
                                          <m:t>0</m:t>
                                        </m:r>
                                      </m:sub>
                                    </m:sSub>
                                  </m:num>
                                  <m:den>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𝑦</m:t>
                                    </m:r>
                                  </m:den>
                                </m:f>
                              </m:e>
                            </m:mr>
                            <m:mr>
                              <m:e>
                                <m:f>
                                  <m:fPr>
                                    <m:ctrlPr>
                                      <a:rPr lang="en-GB" sz="1000" i="1">
                                        <a:solidFill>
                                          <a:schemeClr val="bg1">
                                            <a:lumMod val="65000"/>
                                          </a:schemeClr>
                                        </a:solidFill>
                                        <a:latin typeface="Cambria Math" panose="02040503050406030204" pitchFamily="18" charset="0"/>
                                      </a:rPr>
                                    </m:ctrlPr>
                                  </m:fPr>
                                  <m:num>
                                    <m:r>
                                      <a:rPr lang="en-GB" sz="1000" i="0">
                                        <a:solidFill>
                                          <a:schemeClr val="bg1">
                                            <a:lumMod val="65000"/>
                                          </a:schemeClr>
                                        </a:solidFill>
                                        <a:latin typeface="Cambria Math" panose="02040503050406030204" pitchFamily="18" charset="0"/>
                                      </a:rPr>
                                      <m:t>𝜕</m:t>
                                    </m:r>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𝑢</m:t>
                                        </m:r>
                                      </m:e>
                                      <m:sub>
                                        <m:r>
                                          <a:rPr lang="en-GB" sz="1000" i="0">
                                            <a:solidFill>
                                              <a:schemeClr val="bg1">
                                                <a:lumMod val="65000"/>
                                              </a:schemeClr>
                                            </a:solidFill>
                                            <a:latin typeface="Cambria Math" panose="02040503050406030204" pitchFamily="18" charset="0"/>
                                          </a:rPr>
                                          <m:t>0</m:t>
                                        </m:r>
                                      </m:sub>
                                    </m:sSub>
                                  </m:num>
                                  <m:den>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𝑦</m:t>
                                    </m:r>
                                  </m:den>
                                </m:f>
                                <m:r>
                                  <a:rPr lang="en-GB" sz="1000" i="0">
                                    <a:solidFill>
                                      <a:schemeClr val="bg1">
                                        <a:lumMod val="65000"/>
                                      </a:schemeClr>
                                    </a:solidFill>
                                    <a:latin typeface="Cambria Math" panose="02040503050406030204" pitchFamily="18" charset="0"/>
                                  </a:rPr>
                                  <m:t>+</m:t>
                                </m:r>
                                <m:f>
                                  <m:fPr>
                                    <m:ctrlPr>
                                      <a:rPr lang="en-GB" sz="1000" i="1">
                                        <a:solidFill>
                                          <a:schemeClr val="bg1">
                                            <a:lumMod val="65000"/>
                                          </a:schemeClr>
                                        </a:solidFill>
                                        <a:latin typeface="Cambria Math" panose="02040503050406030204" pitchFamily="18" charset="0"/>
                                      </a:rPr>
                                    </m:ctrlPr>
                                  </m:fPr>
                                  <m:num>
                                    <m:r>
                                      <a:rPr lang="en-GB" sz="1000" i="0">
                                        <a:solidFill>
                                          <a:schemeClr val="bg1">
                                            <a:lumMod val="65000"/>
                                          </a:schemeClr>
                                        </a:solidFill>
                                        <a:latin typeface="Cambria Math" panose="02040503050406030204" pitchFamily="18" charset="0"/>
                                      </a:rPr>
                                      <m:t>𝜕</m:t>
                                    </m:r>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𝑣</m:t>
                                        </m:r>
                                      </m:e>
                                      <m:sub>
                                        <m:r>
                                          <a:rPr lang="en-GB" sz="1000" i="0">
                                            <a:solidFill>
                                              <a:schemeClr val="bg1">
                                                <a:lumMod val="65000"/>
                                              </a:schemeClr>
                                            </a:solidFill>
                                            <a:latin typeface="Cambria Math" panose="02040503050406030204" pitchFamily="18" charset="0"/>
                                          </a:rPr>
                                          <m:t>0</m:t>
                                        </m:r>
                                      </m:sub>
                                    </m:sSub>
                                  </m:num>
                                  <m:den>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𝑥</m:t>
                                    </m:r>
                                  </m:den>
                                </m:f>
                              </m:e>
                            </m:mr>
                          </m:m>
                        </m:e>
                      </m:d>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𝑧</m:t>
                      </m:r>
                      <m:d>
                        <m:dPr>
                          <m:begChr m:val="{"/>
                          <m:endChr m:val="}"/>
                          <m:ctrlPr>
                            <a:rPr lang="en-GB" sz="1000" i="1">
                              <a:solidFill>
                                <a:schemeClr val="bg1">
                                  <a:lumMod val="65000"/>
                                </a:schemeClr>
                              </a:solidFill>
                              <a:latin typeface="Cambria Math" panose="02040503050406030204" pitchFamily="18" charset="0"/>
                            </a:rPr>
                          </m:ctrlPr>
                        </m:dPr>
                        <m:e>
                          <m:m>
                            <m:mPr>
                              <m:mcs>
                                <m:mc>
                                  <m:mcPr>
                                    <m:count m:val="1"/>
                                    <m:mcJc m:val="center"/>
                                  </m:mcPr>
                                </m:mc>
                              </m:mcs>
                              <m:ctrlPr>
                                <a:rPr lang="en-GB" sz="1000" i="1">
                                  <a:solidFill>
                                    <a:schemeClr val="bg1">
                                      <a:lumMod val="65000"/>
                                    </a:schemeClr>
                                  </a:solidFill>
                                  <a:latin typeface="Cambria Math" panose="02040503050406030204" pitchFamily="18" charset="0"/>
                                </a:rPr>
                              </m:ctrlPr>
                            </m:mPr>
                            <m:mr>
                              <m:e>
                                <m:r>
                                  <a:rPr lang="en-GB" sz="1000" i="0">
                                    <a:solidFill>
                                      <a:schemeClr val="bg1">
                                        <a:lumMod val="65000"/>
                                      </a:schemeClr>
                                    </a:solidFill>
                                    <a:latin typeface="Cambria Math" panose="02040503050406030204" pitchFamily="18" charset="0"/>
                                  </a:rPr>
                                  <m:t>−</m:t>
                                </m:r>
                                <m:f>
                                  <m:fPr>
                                    <m:ctrlPr>
                                      <a:rPr lang="en-GB" sz="1000" i="1">
                                        <a:solidFill>
                                          <a:schemeClr val="bg1">
                                            <a:lumMod val="65000"/>
                                          </a:schemeClr>
                                        </a:solidFill>
                                        <a:latin typeface="Cambria Math" panose="02040503050406030204" pitchFamily="18" charset="0"/>
                                      </a:rPr>
                                    </m:ctrlPr>
                                  </m:fPr>
                                  <m:num>
                                    <m:sSup>
                                      <m:sSupPr>
                                        <m:ctrlPr>
                                          <a:rPr lang="en-GB" sz="1000" i="1">
                                            <a:solidFill>
                                              <a:schemeClr val="bg1">
                                                <a:lumMod val="65000"/>
                                              </a:schemeClr>
                                            </a:solidFill>
                                            <a:latin typeface="Cambria Math" panose="02040503050406030204" pitchFamily="18" charset="0"/>
                                          </a:rPr>
                                        </m:ctrlPr>
                                      </m:sSupPr>
                                      <m:e>
                                        <m:r>
                                          <a:rPr lang="en-GB" sz="1000" i="0">
                                            <a:solidFill>
                                              <a:schemeClr val="bg1">
                                                <a:lumMod val="65000"/>
                                              </a:schemeClr>
                                            </a:solidFill>
                                            <a:latin typeface="Cambria Math" panose="02040503050406030204" pitchFamily="18" charset="0"/>
                                          </a:rPr>
                                          <m:t>𝜕</m:t>
                                        </m:r>
                                      </m:e>
                                      <m:sup>
                                        <m:r>
                                          <a:rPr lang="en-GB" sz="1000" i="0">
                                            <a:solidFill>
                                              <a:schemeClr val="bg1">
                                                <a:lumMod val="65000"/>
                                              </a:schemeClr>
                                            </a:solidFill>
                                            <a:latin typeface="Cambria Math" panose="02040503050406030204" pitchFamily="18" charset="0"/>
                                          </a:rPr>
                                          <m:t>2</m:t>
                                        </m:r>
                                      </m:sup>
                                    </m:sSup>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𝑤</m:t>
                                        </m:r>
                                      </m:e>
                                      <m:sub>
                                        <m:r>
                                          <a:rPr lang="en-GB" sz="1000" i="1">
                                            <a:solidFill>
                                              <a:schemeClr val="bg1">
                                                <a:lumMod val="65000"/>
                                              </a:schemeClr>
                                            </a:solidFill>
                                            <a:latin typeface="Cambria Math" panose="02040503050406030204" pitchFamily="18" charset="0"/>
                                          </a:rPr>
                                          <m:t>𝑜</m:t>
                                        </m:r>
                                      </m:sub>
                                    </m:sSub>
                                  </m:num>
                                  <m:den>
                                    <m:r>
                                      <a:rPr lang="en-GB" sz="1000" i="0">
                                        <a:solidFill>
                                          <a:schemeClr val="bg1">
                                            <a:lumMod val="65000"/>
                                          </a:schemeClr>
                                        </a:solidFill>
                                        <a:latin typeface="Cambria Math" panose="02040503050406030204" pitchFamily="18" charset="0"/>
                                      </a:rPr>
                                      <m:t>𝜕</m:t>
                                    </m:r>
                                    <m:sSup>
                                      <m:sSupPr>
                                        <m:ctrlPr>
                                          <a:rPr lang="en-GB" sz="1000" i="1">
                                            <a:solidFill>
                                              <a:schemeClr val="bg1">
                                                <a:lumMod val="65000"/>
                                              </a:schemeClr>
                                            </a:solidFill>
                                            <a:latin typeface="Cambria Math" panose="02040503050406030204" pitchFamily="18" charset="0"/>
                                          </a:rPr>
                                        </m:ctrlPr>
                                      </m:sSupPr>
                                      <m:e>
                                        <m:r>
                                          <a:rPr lang="en-GB" sz="1000" i="1">
                                            <a:solidFill>
                                              <a:schemeClr val="bg1">
                                                <a:lumMod val="65000"/>
                                              </a:schemeClr>
                                            </a:solidFill>
                                            <a:latin typeface="Cambria Math" panose="02040503050406030204" pitchFamily="18" charset="0"/>
                                          </a:rPr>
                                          <m:t>𝑥</m:t>
                                        </m:r>
                                      </m:e>
                                      <m:sup>
                                        <m:r>
                                          <a:rPr lang="en-GB" sz="1000" i="0">
                                            <a:solidFill>
                                              <a:schemeClr val="bg1">
                                                <a:lumMod val="65000"/>
                                              </a:schemeClr>
                                            </a:solidFill>
                                            <a:latin typeface="Cambria Math" panose="02040503050406030204" pitchFamily="18" charset="0"/>
                                          </a:rPr>
                                          <m:t>2</m:t>
                                        </m:r>
                                      </m:sup>
                                    </m:sSup>
                                  </m:den>
                                </m:f>
                              </m:e>
                            </m:mr>
                            <m:mr>
                              <m:e>
                                <m:r>
                                  <a:rPr lang="en-GB" sz="1000" i="0">
                                    <a:solidFill>
                                      <a:schemeClr val="bg1">
                                        <a:lumMod val="65000"/>
                                      </a:schemeClr>
                                    </a:solidFill>
                                    <a:latin typeface="Cambria Math" panose="02040503050406030204" pitchFamily="18" charset="0"/>
                                  </a:rPr>
                                  <m:t>−</m:t>
                                </m:r>
                                <m:f>
                                  <m:fPr>
                                    <m:ctrlPr>
                                      <a:rPr lang="en-GB" sz="1000" i="1">
                                        <a:solidFill>
                                          <a:schemeClr val="bg1">
                                            <a:lumMod val="65000"/>
                                          </a:schemeClr>
                                        </a:solidFill>
                                        <a:latin typeface="Cambria Math" panose="02040503050406030204" pitchFamily="18" charset="0"/>
                                      </a:rPr>
                                    </m:ctrlPr>
                                  </m:fPr>
                                  <m:num>
                                    <m:sSup>
                                      <m:sSupPr>
                                        <m:ctrlPr>
                                          <a:rPr lang="en-GB" sz="1000" i="1">
                                            <a:solidFill>
                                              <a:schemeClr val="bg1">
                                                <a:lumMod val="65000"/>
                                              </a:schemeClr>
                                            </a:solidFill>
                                            <a:latin typeface="Cambria Math" panose="02040503050406030204" pitchFamily="18" charset="0"/>
                                          </a:rPr>
                                        </m:ctrlPr>
                                      </m:sSupPr>
                                      <m:e>
                                        <m:r>
                                          <a:rPr lang="en-GB" sz="1000" i="0">
                                            <a:solidFill>
                                              <a:schemeClr val="bg1">
                                                <a:lumMod val="65000"/>
                                              </a:schemeClr>
                                            </a:solidFill>
                                            <a:latin typeface="Cambria Math" panose="02040503050406030204" pitchFamily="18" charset="0"/>
                                          </a:rPr>
                                          <m:t>𝜕</m:t>
                                        </m:r>
                                      </m:e>
                                      <m:sup>
                                        <m:r>
                                          <a:rPr lang="en-GB" sz="1000" i="0">
                                            <a:solidFill>
                                              <a:schemeClr val="bg1">
                                                <a:lumMod val="65000"/>
                                              </a:schemeClr>
                                            </a:solidFill>
                                            <a:latin typeface="Cambria Math" panose="02040503050406030204" pitchFamily="18" charset="0"/>
                                          </a:rPr>
                                          <m:t>2</m:t>
                                        </m:r>
                                      </m:sup>
                                    </m:sSup>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𝑤</m:t>
                                        </m:r>
                                      </m:e>
                                      <m:sub>
                                        <m:r>
                                          <a:rPr lang="en-GB" sz="1000" i="1">
                                            <a:solidFill>
                                              <a:schemeClr val="bg1">
                                                <a:lumMod val="65000"/>
                                              </a:schemeClr>
                                            </a:solidFill>
                                            <a:latin typeface="Cambria Math" panose="02040503050406030204" pitchFamily="18" charset="0"/>
                                          </a:rPr>
                                          <m:t>𝑜</m:t>
                                        </m:r>
                                      </m:sub>
                                    </m:sSub>
                                  </m:num>
                                  <m:den>
                                    <m:r>
                                      <a:rPr lang="en-GB" sz="1000" i="0">
                                        <a:solidFill>
                                          <a:schemeClr val="bg1">
                                            <a:lumMod val="65000"/>
                                          </a:schemeClr>
                                        </a:solidFill>
                                        <a:latin typeface="Cambria Math" panose="02040503050406030204" pitchFamily="18" charset="0"/>
                                      </a:rPr>
                                      <m:t>𝜕</m:t>
                                    </m:r>
                                    <m:sSup>
                                      <m:sSupPr>
                                        <m:ctrlPr>
                                          <a:rPr lang="en-GB" sz="1000" i="1">
                                            <a:solidFill>
                                              <a:schemeClr val="bg1">
                                                <a:lumMod val="65000"/>
                                              </a:schemeClr>
                                            </a:solidFill>
                                            <a:latin typeface="Cambria Math" panose="02040503050406030204" pitchFamily="18" charset="0"/>
                                          </a:rPr>
                                        </m:ctrlPr>
                                      </m:sSupPr>
                                      <m:e>
                                        <m:r>
                                          <a:rPr lang="en-GB" sz="1000" i="1">
                                            <a:solidFill>
                                              <a:schemeClr val="bg1">
                                                <a:lumMod val="65000"/>
                                              </a:schemeClr>
                                            </a:solidFill>
                                            <a:latin typeface="Cambria Math" panose="02040503050406030204" pitchFamily="18" charset="0"/>
                                          </a:rPr>
                                          <m:t>𝑦</m:t>
                                        </m:r>
                                      </m:e>
                                      <m:sup>
                                        <m:r>
                                          <a:rPr lang="en-GB" sz="1000" i="0">
                                            <a:solidFill>
                                              <a:schemeClr val="bg1">
                                                <a:lumMod val="65000"/>
                                              </a:schemeClr>
                                            </a:solidFill>
                                            <a:latin typeface="Cambria Math" panose="02040503050406030204" pitchFamily="18" charset="0"/>
                                          </a:rPr>
                                          <m:t>2</m:t>
                                        </m:r>
                                      </m:sup>
                                    </m:sSup>
                                  </m:den>
                                </m:f>
                              </m:e>
                            </m:mr>
                            <m:mr>
                              <m:e>
                                <m:r>
                                  <a:rPr lang="en-GB" sz="1000" i="0">
                                    <a:solidFill>
                                      <a:schemeClr val="bg1">
                                        <a:lumMod val="65000"/>
                                      </a:schemeClr>
                                    </a:solidFill>
                                    <a:latin typeface="Cambria Math" panose="02040503050406030204" pitchFamily="18" charset="0"/>
                                  </a:rPr>
                                  <m:t>−2</m:t>
                                </m:r>
                                <m:f>
                                  <m:fPr>
                                    <m:ctrlPr>
                                      <a:rPr lang="en-GB" sz="1000" i="1">
                                        <a:solidFill>
                                          <a:schemeClr val="bg1">
                                            <a:lumMod val="65000"/>
                                          </a:schemeClr>
                                        </a:solidFill>
                                        <a:latin typeface="Cambria Math" panose="02040503050406030204" pitchFamily="18" charset="0"/>
                                      </a:rPr>
                                    </m:ctrlPr>
                                  </m:fPr>
                                  <m:num>
                                    <m:sSup>
                                      <m:sSupPr>
                                        <m:ctrlPr>
                                          <a:rPr lang="en-GB" sz="1000" i="1">
                                            <a:solidFill>
                                              <a:schemeClr val="bg1">
                                                <a:lumMod val="65000"/>
                                              </a:schemeClr>
                                            </a:solidFill>
                                            <a:latin typeface="Cambria Math" panose="02040503050406030204" pitchFamily="18" charset="0"/>
                                          </a:rPr>
                                        </m:ctrlPr>
                                      </m:sSupPr>
                                      <m:e>
                                        <m:r>
                                          <a:rPr lang="en-GB" sz="1000" i="0">
                                            <a:solidFill>
                                              <a:schemeClr val="bg1">
                                                <a:lumMod val="65000"/>
                                              </a:schemeClr>
                                            </a:solidFill>
                                            <a:latin typeface="Cambria Math" panose="02040503050406030204" pitchFamily="18" charset="0"/>
                                          </a:rPr>
                                          <m:t>𝜕</m:t>
                                        </m:r>
                                      </m:e>
                                      <m:sup>
                                        <m:r>
                                          <a:rPr lang="en-GB" sz="1000" i="0">
                                            <a:solidFill>
                                              <a:schemeClr val="bg1">
                                                <a:lumMod val="65000"/>
                                              </a:schemeClr>
                                            </a:solidFill>
                                            <a:latin typeface="Cambria Math" panose="02040503050406030204" pitchFamily="18" charset="0"/>
                                          </a:rPr>
                                          <m:t>2</m:t>
                                        </m:r>
                                      </m:sup>
                                    </m:sSup>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𝑤</m:t>
                                        </m:r>
                                      </m:e>
                                      <m:sub>
                                        <m:r>
                                          <a:rPr lang="en-GB" sz="1000" i="1">
                                            <a:solidFill>
                                              <a:schemeClr val="bg1">
                                                <a:lumMod val="65000"/>
                                              </a:schemeClr>
                                            </a:solidFill>
                                            <a:latin typeface="Cambria Math" panose="02040503050406030204" pitchFamily="18" charset="0"/>
                                          </a:rPr>
                                          <m:t>𝑜</m:t>
                                        </m:r>
                                      </m:sub>
                                    </m:sSub>
                                  </m:num>
                                  <m:den>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𝑥</m:t>
                                    </m:r>
                                    <m:r>
                                      <a:rPr lang="en-GB" sz="1000" i="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𝑦</m:t>
                                    </m:r>
                                  </m:den>
                                </m:f>
                              </m:e>
                            </m:mr>
                          </m:m>
                        </m:e>
                      </m:d>
                      <m:r>
                        <a:rPr lang="en-US" sz="1000" b="0" i="1" smtClean="0">
                          <a:solidFill>
                            <a:schemeClr val="bg1">
                              <a:lumMod val="65000"/>
                            </a:schemeClr>
                          </a:solidFill>
                          <a:latin typeface="Cambria Math" panose="02040503050406030204" pitchFamily="18" charset="0"/>
                        </a:rPr>
                        <m:t>=</m:t>
                      </m:r>
                      <m:d>
                        <m:dPr>
                          <m:begChr m:val="{"/>
                          <m:endChr m:val="}"/>
                          <m:ctrlPr>
                            <a:rPr lang="en-GB" sz="1000" i="1">
                              <a:solidFill>
                                <a:schemeClr val="bg1">
                                  <a:lumMod val="65000"/>
                                </a:schemeClr>
                              </a:solidFill>
                              <a:latin typeface="Cambria Math" panose="02040503050406030204" pitchFamily="18" charset="0"/>
                            </a:rPr>
                          </m:ctrlPr>
                        </m:dPr>
                        <m:e>
                          <m:m>
                            <m:mPr>
                              <m:mcs>
                                <m:mc>
                                  <m:mcPr>
                                    <m:count m:val="1"/>
                                    <m:mcJc m:val="center"/>
                                  </m:mcPr>
                                </m:mc>
                              </m:mcs>
                              <m:ctrlPr>
                                <a:rPr lang="en-GB" sz="1000" i="1">
                                  <a:solidFill>
                                    <a:schemeClr val="bg1">
                                      <a:lumMod val="65000"/>
                                    </a:schemeClr>
                                  </a:solidFill>
                                  <a:latin typeface="Cambria Math" panose="02040503050406030204" pitchFamily="18" charset="0"/>
                                </a:rPr>
                              </m:ctrlPr>
                            </m:mPr>
                            <m:mr>
                              <m:e>
                                <m:sSubSup>
                                  <m:sSubSupPr>
                                    <m:ctrlPr>
                                      <a:rPr lang="en-GB" sz="1000" i="1">
                                        <a:solidFill>
                                          <a:schemeClr val="bg1">
                                            <a:lumMod val="65000"/>
                                          </a:schemeClr>
                                        </a:solidFill>
                                        <a:latin typeface="Cambria Math" panose="02040503050406030204" pitchFamily="18" charset="0"/>
                                      </a:rPr>
                                    </m:ctrlPr>
                                  </m:sSubSupPr>
                                  <m:e>
                                    <m:r>
                                      <a:rPr lang="en-GB" sz="1000" i="1">
                                        <a:solidFill>
                                          <a:schemeClr val="bg1">
                                            <a:lumMod val="65000"/>
                                          </a:schemeClr>
                                        </a:solidFill>
                                        <a:latin typeface="Cambria Math" panose="02040503050406030204" pitchFamily="18" charset="0"/>
                                      </a:rPr>
                                      <m:t>𝜀</m:t>
                                    </m:r>
                                  </m:e>
                                  <m:sub>
                                    <m:r>
                                      <a:rPr lang="en-GB" sz="1000" i="1">
                                        <a:solidFill>
                                          <a:schemeClr val="bg1">
                                            <a:lumMod val="65000"/>
                                          </a:schemeClr>
                                        </a:solidFill>
                                        <a:latin typeface="Cambria Math" panose="02040503050406030204" pitchFamily="18" charset="0"/>
                                      </a:rPr>
                                      <m:t>𝑥</m:t>
                                    </m:r>
                                  </m:sub>
                                  <m:sup>
                                    <m:r>
                                      <a:rPr lang="en-GB" sz="1000">
                                        <a:solidFill>
                                          <a:schemeClr val="bg1">
                                            <a:lumMod val="65000"/>
                                          </a:schemeClr>
                                        </a:solidFill>
                                        <a:latin typeface="Cambria Math" panose="02040503050406030204" pitchFamily="18" charset="0"/>
                                      </a:rPr>
                                      <m:t>0</m:t>
                                    </m:r>
                                  </m:sup>
                                </m:sSubSup>
                              </m:e>
                            </m:mr>
                            <m:mr>
                              <m:e>
                                <m:sSubSup>
                                  <m:sSubSupPr>
                                    <m:ctrlPr>
                                      <a:rPr lang="en-GB" sz="1000" i="1">
                                        <a:solidFill>
                                          <a:schemeClr val="bg1">
                                            <a:lumMod val="65000"/>
                                          </a:schemeClr>
                                        </a:solidFill>
                                        <a:latin typeface="Cambria Math" panose="02040503050406030204" pitchFamily="18" charset="0"/>
                                      </a:rPr>
                                    </m:ctrlPr>
                                  </m:sSubSupPr>
                                  <m:e>
                                    <m:r>
                                      <a:rPr lang="en-GB" sz="1000" i="1">
                                        <a:solidFill>
                                          <a:schemeClr val="bg1">
                                            <a:lumMod val="65000"/>
                                          </a:schemeClr>
                                        </a:solidFill>
                                        <a:latin typeface="Cambria Math" panose="02040503050406030204" pitchFamily="18" charset="0"/>
                                      </a:rPr>
                                      <m:t>𝜀</m:t>
                                    </m:r>
                                  </m:e>
                                  <m:sub>
                                    <m:r>
                                      <a:rPr lang="en-GB" sz="1000" i="1">
                                        <a:solidFill>
                                          <a:schemeClr val="bg1">
                                            <a:lumMod val="65000"/>
                                          </a:schemeClr>
                                        </a:solidFill>
                                        <a:latin typeface="Cambria Math" panose="02040503050406030204" pitchFamily="18" charset="0"/>
                                      </a:rPr>
                                      <m:t>𝑦</m:t>
                                    </m:r>
                                  </m:sub>
                                  <m:sup>
                                    <m:r>
                                      <a:rPr lang="en-GB" sz="1000">
                                        <a:solidFill>
                                          <a:schemeClr val="bg1">
                                            <a:lumMod val="65000"/>
                                          </a:schemeClr>
                                        </a:solidFill>
                                        <a:latin typeface="Cambria Math" panose="02040503050406030204" pitchFamily="18" charset="0"/>
                                      </a:rPr>
                                      <m:t>0</m:t>
                                    </m:r>
                                  </m:sup>
                                </m:sSubSup>
                              </m:e>
                            </m:mr>
                            <m:mr>
                              <m:e>
                                <m:sSubSup>
                                  <m:sSubSupPr>
                                    <m:ctrlPr>
                                      <a:rPr lang="en-GB" sz="1000" i="1">
                                        <a:solidFill>
                                          <a:schemeClr val="bg1">
                                            <a:lumMod val="65000"/>
                                          </a:schemeClr>
                                        </a:solidFill>
                                        <a:latin typeface="Cambria Math" panose="02040503050406030204" pitchFamily="18" charset="0"/>
                                      </a:rPr>
                                    </m:ctrlPr>
                                  </m:sSubSupPr>
                                  <m:e>
                                    <m:r>
                                      <a:rPr lang="en-GB" sz="1000" i="1">
                                        <a:solidFill>
                                          <a:schemeClr val="bg1">
                                            <a:lumMod val="65000"/>
                                          </a:schemeClr>
                                        </a:solidFill>
                                        <a:latin typeface="Cambria Math" panose="02040503050406030204" pitchFamily="18" charset="0"/>
                                      </a:rPr>
                                      <m:t>𝛾</m:t>
                                    </m:r>
                                  </m:e>
                                  <m:sub>
                                    <m:r>
                                      <a:rPr lang="en-GB" sz="1000" i="1">
                                        <a:solidFill>
                                          <a:schemeClr val="bg1">
                                            <a:lumMod val="65000"/>
                                          </a:schemeClr>
                                        </a:solidFill>
                                        <a:latin typeface="Cambria Math" panose="02040503050406030204" pitchFamily="18" charset="0"/>
                                      </a:rPr>
                                      <m:t>𝑥𝑦</m:t>
                                    </m:r>
                                  </m:sub>
                                  <m:sup>
                                    <m:r>
                                      <a:rPr lang="en-GB" sz="1000">
                                        <a:solidFill>
                                          <a:schemeClr val="bg1">
                                            <a:lumMod val="65000"/>
                                          </a:schemeClr>
                                        </a:solidFill>
                                        <a:latin typeface="Cambria Math" panose="02040503050406030204" pitchFamily="18" charset="0"/>
                                      </a:rPr>
                                      <m:t>0</m:t>
                                    </m:r>
                                  </m:sup>
                                </m:sSubSup>
                              </m:e>
                            </m:mr>
                          </m:m>
                        </m:e>
                      </m:d>
                      <m:r>
                        <a:rPr lang="en-GB" sz="1000">
                          <a:solidFill>
                            <a:schemeClr val="bg1">
                              <a:lumMod val="65000"/>
                            </a:schemeClr>
                          </a:solidFill>
                          <a:latin typeface="Cambria Math" panose="02040503050406030204" pitchFamily="18" charset="0"/>
                        </a:rPr>
                        <m:t>+</m:t>
                      </m:r>
                      <m:r>
                        <a:rPr lang="en-GB" sz="1000" i="1">
                          <a:solidFill>
                            <a:schemeClr val="bg1">
                              <a:lumMod val="65000"/>
                            </a:schemeClr>
                          </a:solidFill>
                          <a:latin typeface="Cambria Math" panose="02040503050406030204" pitchFamily="18" charset="0"/>
                        </a:rPr>
                        <m:t>𝑧</m:t>
                      </m:r>
                      <m:r>
                        <a:rPr lang="en-GB" sz="1000">
                          <a:solidFill>
                            <a:schemeClr val="bg1">
                              <a:lumMod val="65000"/>
                            </a:schemeClr>
                          </a:solidFill>
                          <a:latin typeface="Cambria Math" panose="02040503050406030204" pitchFamily="18" charset="0"/>
                        </a:rPr>
                        <m:t> </m:t>
                      </m:r>
                      <m:d>
                        <m:dPr>
                          <m:begChr m:val="{"/>
                          <m:endChr m:val="}"/>
                          <m:ctrlPr>
                            <a:rPr lang="en-GB" sz="1000" i="1">
                              <a:solidFill>
                                <a:schemeClr val="bg1">
                                  <a:lumMod val="65000"/>
                                </a:schemeClr>
                              </a:solidFill>
                              <a:latin typeface="Cambria Math" panose="02040503050406030204" pitchFamily="18" charset="0"/>
                            </a:rPr>
                          </m:ctrlPr>
                        </m:dPr>
                        <m:e>
                          <m:m>
                            <m:mPr>
                              <m:mcs>
                                <m:mc>
                                  <m:mcPr>
                                    <m:count m:val="1"/>
                                    <m:mcJc m:val="center"/>
                                  </m:mcPr>
                                </m:mc>
                              </m:mcs>
                              <m:ctrlPr>
                                <a:rPr lang="en-GB" sz="1000" i="1">
                                  <a:solidFill>
                                    <a:schemeClr val="bg1">
                                      <a:lumMod val="65000"/>
                                    </a:schemeClr>
                                  </a:solidFill>
                                  <a:latin typeface="Cambria Math" panose="02040503050406030204" pitchFamily="18" charset="0"/>
                                </a:rPr>
                              </m:ctrlPr>
                            </m:mPr>
                            <m:mr>
                              <m:e>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𝜅</m:t>
                                    </m:r>
                                  </m:e>
                                  <m:sub>
                                    <m:r>
                                      <a:rPr lang="en-GB" sz="1000" i="1">
                                        <a:solidFill>
                                          <a:schemeClr val="bg1">
                                            <a:lumMod val="65000"/>
                                          </a:schemeClr>
                                        </a:solidFill>
                                        <a:latin typeface="Cambria Math" panose="02040503050406030204" pitchFamily="18" charset="0"/>
                                      </a:rPr>
                                      <m:t>𝑥</m:t>
                                    </m:r>
                                  </m:sub>
                                </m:sSub>
                              </m:e>
                            </m:mr>
                            <m:mr>
                              <m:e>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𝜅</m:t>
                                    </m:r>
                                  </m:e>
                                  <m:sub>
                                    <m:r>
                                      <a:rPr lang="en-GB" sz="1000" i="1">
                                        <a:solidFill>
                                          <a:schemeClr val="bg1">
                                            <a:lumMod val="65000"/>
                                          </a:schemeClr>
                                        </a:solidFill>
                                        <a:latin typeface="Cambria Math" panose="02040503050406030204" pitchFamily="18" charset="0"/>
                                      </a:rPr>
                                      <m:t>𝑦</m:t>
                                    </m:r>
                                  </m:sub>
                                </m:sSub>
                              </m:e>
                            </m:mr>
                            <m:mr>
                              <m:e>
                                <m:sSub>
                                  <m:sSubPr>
                                    <m:ctrlPr>
                                      <a:rPr lang="en-GB" sz="1000" i="1">
                                        <a:solidFill>
                                          <a:schemeClr val="bg1">
                                            <a:lumMod val="65000"/>
                                          </a:schemeClr>
                                        </a:solidFill>
                                        <a:latin typeface="Cambria Math" panose="02040503050406030204" pitchFamily="18" charset="0"/>
                                      </a:rPr>
                                    </m:ctrlPr>
                                  </m:sSubPr>
                                  <m:e>
                                    <m:r>
                                      <a:rPr lang="en-GB" sz="1000" i="1">
                                        <a:solidFill>
                                          <a:schemeClr val="bg1">
                                            <a:lumMod val="65000"/>
                                          </a:schemeClr>
                                        </a:solidFill>
                                        <a:latin typeface="Cambria Math" panose="02040503050406030204" pitchFamily="18" charset="0"/>
                                      </a:rPr>
                                      <m:t>𝜅</m:t>
                                    </m:r>
                                  </m:e>
                                  <m:sub>
                                    <m:r>
                                      <a:rPr lang="en-GB" sz="1000" i="1">
                                        <a:solidFill>
                                          <a:schemeClr val="bg1">
                                            <a:lumMod val="65000"/>
                                          </a:schemeClr>
                                        </a:solidFill>
                                        <a:latin typeface="Cambria Math" panose="02040503050406030204" pitchFamily="18" charset="0"/>
                                      </a:rPr>
                                      <m:t>𝑥𝑦</m:t>
                                    </m:r>
                                  </m:sub>
                                </m:sSub>
                              </m:e>
                            </m:mr>
                          </m:m>
                        </m:e>
                      </m:d>
                    </m:oMath>
                  </m:oMathPara>
                </a14:m>
                <a:endParaRPr lang="en-GB" sz="1000" dirty="0">
                  <a:solidFill>
                    <a:schemeClr val="bg1">
                      <a:lumMod val="65000"/>
                    </a:schemeClr>
                  </a:solidFill>
                </a:endParaRPr>
              </a:p>
            </p:txBody>
          </p:sp>
        </mc:Choice>
        <mc:Fallback xmlns="">
          <p:sp>
            <p:nvSpPr>
              <p:cNvPr id="50" name="Rectangle 49"/>
              <p:cNvSpPr>
                <a:spLocks noRot="1" noChangeAspect="1" noMove="1" noResize="1" noEditPoints="1" noAdjustHandles="1" noChangeArrowheads="1" noChangeShapeType="1" noTextEdit="1"/>
              </p:cNvSpPr>
              <p:nvPr/>
            </p:nvSpPr>
            <p:spPr>
              <a:xfrm>
                <a:off x="7274086" y="2068105"/>
                <a:ext cx="3749647" cy="1115562"/>
              </a:xfrm>
              <a:prstGeom prst="rect">
                <a:avLst/>
              </a:prstGeom>
              <a:blipFill>
                <a:blip r:embed="rId18"/>
                <a:stretch>
                  <a:fillRect/>
                </a:stretch>
              </a:blipFill>
            </p:spPr>
            <p:txBody>
              <a:bodyPr/>
              <a:lstStyle/>
              <a:p>
                <a:r>
                  <a:rPr lang="en-GB">
                    <a:noFill/>
                  </a:rPr>
                  <a:t> </a:t>
                </a:r>
              </a:p>
            </p:txBody>
          </p:sp>
        </mc:Fallback>
      </mc:AlternateContent>
      <p:sp>
        <p:nvSpPr>
          <p:cNvPr id="52" name="AutoShape 1026"/>
          <p:cNvSpPr>
            <a:spLocks noChangeArrowheads="1"/>
          </p:cNvSpPr>
          <p:nvPr/>
        </p:nvSpPr>
        <p:spPr bwMode="auto">
          <a:xfrm>
            <a:off x="142262" y="141833"/>
            <a:ext cx="4232762" cy="626864"/>
          </a:xfrm>
          <a:prstGeom prst="foldedCorner">
            <a:avLst>
              <a:gd name="adj" fmla="val 26821"/>
            </a:avLst>
          </a:prstGeom>
          <a:solidFill>
            <a:schemeClr val="bg1">
              <a:lumMod val="95000"/>
            </a:schemeClr>
          </a:solidFill>
          <a:ln w="6350">
            <a:solidFill>
              <a:schemeClr val="tx1"/>
            </a:solidFill>
            <a:miter lim="800000"/>
            <a:headEnd/>
            <a:tailEnd/>
          </a:ln>
          <a:effectLst>
            <a:outerShdw dist="107763" dir="13500000" algn="ctr" rotWithShape="0">
              <a:schemeClr val="bg1">
                <a:lumMod val="50000"/>
              </a:schemeClr>
            </a:outerShdw>
          </a:effectLst>
        </p:spPr>
        <p:txBody>
          <a:bodyPr wrap="square">
            <a:spAutoFit/>
          </a:bodyPr>
          <a:lstStyle/>
          <a:p>
            <a:r>
              <a:rPr lang="en-US" sz="2400" b="1" dirty="0" smtClean="0">
                <a:solidFill>
                  <a:schemeClr val="bg1">
                    <a:lumMod val="50000"/>
                  </a:schemeClr>
                </a:solidFill>
                <a:effectLst>
                  <a:outerShdw blurRad="38100" dist="38100" dir="2700000" algn="tl">
                    <a:srgbClr val="C0C0C0"/>
                  </a:outerShdw>
                </a:effectLst>
                <a:latin typeface="Tempus Sans ITC" panose="04020404030D07020202" pitchFamily="82" charset="0"/>
              </a:rPr>
              <a:t>From lamina to LAMINATE</a:t>
            </a:r>
            <a:endParaRPr lang="en-US" sz="2400" b="1" dirty="0">
              <a:solidFill>
                <a:schemeClr val="bg1">
                  <a:lumMod val="50000"/>
                </a:schemeClr>
              </a:solidFill>
              <a:effectLst>
                <a:outerShdw blurRad="38100" dist="38100" dir="2700000" algn="tl">
                  <a:srgbClr val="C0C0C0"/>
                </a:outerShdw>
              </a:effectLst>
              <a:latin typeface="Tempus Sans ITC" panose="04020404030D07020202" pitchFamily="82" charset="0"/>
            </a:endParaRPr>
          </a:p>
        </p:txBody>
      </p:sp>
      <mc:AlternateContent xmlns:mc="http://schemas.openxmlformats.org/markup-compatibility/2006" xmlns:a14="http://schemas.microsoft.com/office/drawing/2010/main">
        <mc:Choice Requires="a14">
          <p:sp>
            <p:nvSpPr>
              <p:cNvPr id="53" name="Rectangle 52"/>
              <p:cNvSpPr/>
              <p:nvPr/>
            </p:nvSpPr>
            <p:spPr>
              <a:xfrm>
                <a:off x="10596722" y="1910677"/>
                <a:ext cx="1228734" cy="4434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200" i="1" smtClean="0">
                          <a:solidFill>
                            <a:schemeClr val="bg1">
                              <a:lumMod val="65000"/>
                            </a:schemeClr>
                          </a:solidFill>
                          <a:latin typeface="Cambria Math" panose="02040503050406030204" pitchFamily="18" charset="0"/>
                        </a:rPr>
                        <m:t>𝑢</m:t>
                      </m:r>
                      <m:r>
                        <a:rPr lang="en-GB" sz="1200" i="0">
                          <a:solidFill>
                            <a:schemeClr val="bg1">
                              <a:lumMod val="65000"/>
                            </a:schemeClr>
                          </a:solidFill>
                          <a:latin typeface="Cambria Math" panose="02040503050406030204" pitchFamily="18" charset="0"/>
                        </a:rPr>
                        <m:t>=</m:t>
                      </m:r>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𝑢</m:t>
                          </m:r>
                        </m:e>
                        <m:sub>
                          <m:r>
                            <a:rPr lang="en-GB" sz="1200" i="0">
                              <a:solidFill>
                                <a:schemeClr val="bg1">
                                  <a:lumMod val="65000"/>
                                </a:schemeClr>
                              </a:solidFill>
                              <a:latin typeface="Cambria Math" panose="02040503050406030204" pitchFamily="18" charset="0"/>
                            </a:rPr>
                            <m:t>0</m:t>
                          </m:r>
                        </m:sub>
                      </m:sSub>
                      <m:r>
                        <a:rPr lang="en-GB" sz="1200" i="0">
                          <a:solidFill>
                            <a:schemeClr val="bg1">
                              <a:lumMod val="65000"/>
                            </a:schemeClr>
                          </a:solidFill>
                          <a:latin typeface="Cambria Math" panose="02040503050406030204" pitchFamily="18" charset="0"/>
                        </a:rPr>
                        <m:t>−</m:t>
                      </m:r>
                      <m:r>
                        <a:rPr lang="en-GB" sz="1200" i="1">
                          <a:solidFill>
                            <a:schemeClr val="bg1">
                              <a:lumMod val="65000"/>
                            </a:schemeClr>
                          </a:solidFill>
                          <a:latin typeface="Cambria Math" panose="02040503050406030204" pitchFamily="18" charset="0"/>
                        </a:rPr>
                        <m:t>𝑧</m:t>
                      </m:r>
                      <m:f>
                        <m:fPr>
                          <m:ctrlPr>
                            <a:rPr lang="en-GB" sz="1200" i="1">
                              <a:solidFill>
                                <a:schemeClr val="bg1">
                                  <a:lumMod val="65000"/>
                                </a:schemeClr>
                              </a:solidFill>
                              <a:latin typeface="Cambria Math" panose="02040503050406030204" pitchFamily="18" charset="0"/>
                            </a:rPr>
                          </m:ctrlPr>
                        </m:fPr>
                        <m:num>
                          <m:r>
                            <a:rPr lang="en-GB" sz="1200" i="0">
                              <a:solidFill>
                                <a:schemeClr val="bg1">
                                  <a:lumMod val="65000"/>
                                </a:schemeClr>
                              </a:solidFill>
                              <a:latin typeface="Cambria Math" panose="02040503050406030204" pitchFamily="18" charset="0"/>
                            </a:rPr>
                            <m:t>𝜕</m:t>
                          </m:r>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𝑤</m:t>
                              </m:r>
                            </m:e>
                            <m:sub>
                              <m:r>
                                <a:rPr lang="en-GB" sz="1200" i="0">
                                  <a:solidFill>
                                    <a:schemeClr val="bg1">
                                      <a:lumMod val="65000"/>
                                    </a:schemeClr>
                                  </a:solidFill>
                                  <a:latin typeface="Cambria Math" panose="02040503050406030204" pitchFamily="18" charset="0"/>
                                </a:rPr>
                                <m:t>0</m:t>
                              </m:r>
                            </m:sub>
                          </m:sSub>
                        </m:num>
                        <m:den>
                          <m:r>
                            <a:rPr lang="en-GB" sz="1200" i="0">
                              <a:solidFill>
                                <a:schemeClr val="bg1">
                                  <a:lumMod val="65000"/>
                                </a:schemeClr>
                              </a:solidFill>
                              <a:latin typeface="Cambria Math" panose="02040503050406030204" pitchFamily="18" charset="0"/>
                            </a:rPr>
                            <m:t>𝜕</m:t>
                          </m:r>
                          <m:r>
                            <a:rPr lang="en-GB" sz="1200" i="1">
                              <a:solidFill>
                                <a:schemeClr val="bg1">
                                  <a:lumMod val="65000"/>
                                </a:schemeClr>
                              </a:solidFill>
                              <a:latin typeface="Cambria Math" panose="02040503050406030204" pitchFamily="18" charset="0"/>
                            </a:rPr>
                            <m:t>𝑥</m:t>
                          </m:r>
                        </m:den>
                      </m:f>
                    </m:oMath>
                  </m:oMathPara>
                </a14:m>
                <a:endParaRPr lang="en-GB" sz="1200" dirty="0">
                  <a:solidFill>
                    <a:schemeClr val="bg1">
                      <a:lumMod val="65000"/>
                    </a:schemeClr>
                  </a:solidFill>
                </a:endParaRPr>
              </a:p>
            </p:txBody>
          </p:sp>
        </mc:Choice>
        <mc:Fallback xmlns="">
          <p:sp>
            <p:nvSpPr>
              <p:cNvPr id="53" name="Rectangle 52"/>
              <p:cNvSpPr>
                <a:spLocks noRot="1" noChangeAspect="1" noMove="1" noResize="1" noEditPoints="1" noAdjustHandles="1" noChangeArrowheads="1" noChangeShapeType="1" noTextEdit="1"/>
              </p:cNvSpPr>
              <p:nvPr/>
            </p:nvSpPr>
            <p:spPr>
              <a:xfrm>
                <a:off x="10596722" y="1910677"/>
                <a:ext cx="1228734" cy="443455"/>
              </a:xfrm>
              <a:prstGeom prst="rect">
                <a:avLst/>
              </a:prstGeom>
              <a:blipFill>
                <a:blip r:embed="rId19"/>
                <a:stretch>
                  <a:fillRect b="-137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Rectangle 53"/>
              <p:cNvSpPr/>
              <p:nvPr/>
            </p:nvSpPr>
            <p:spPr>
              <a:xfrm>
                <a:off x="10612309" y="2320508"/>
                <a:ext cx="1275927" cy="4750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200" i="1" smtClean="0">
                          <a:solidFill>
                            <a:schemeClr val="bg1">
                              <a:lumMod val="65000"/>
                            </a:schemeClr>
                          </a:solidFill>
                          <a:latin typeface="Cambria Math" panose="02040503050406030204" pitchFamily="18" charset="0"/>
                        </a:rPr>
                        <m:t>𝑣</m:t>
                      </m:r>
                      <m:r>
                        <a:rPr lang="en-GB" sz="1200" i="0">
                          <a:solidFill>
                            <a:schemeClr val="bg1">
                              <a:lumMod val="65000"/>
                            </a:schemeClr>
                          </a:solidFill>
                          <a:latin typeface="Cambria Math" panose="02040503050406030204" pitchFamily="18" charset="0"/>
                        </a:rPr>
                        <m:t>=</m:t>
                      </m:r>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𝑣</m:t>
                          </m:r>
                        </m:e>
                        <m:sub>
                          <m:r>
                            <a:rPr lang="en-GB" sz="1200" i="0">
                              <a:solidFill>
                                <a:schemeClr val="bg1">
                                  <a:lumMod val="65000"/>
                                </a:schemeClr>
                              </a:solidFill>
                              <a:latin typeface="Cambria Math" panose="02040503050406030204" pitchFamily="18" charset="0"/>
                            </a:rPr>
                            <m:t>0</m:t>
                          </m:r>
                        </m:sub>
                      </m:sSub>
                      <m:r>
                        <a:rPr lang="en-GB" sz="1200" i="0">
                          <a:solidFill>
                            <a:schemeClr val="bg1">
                              <a:lumMod val="65000"/>
                            </a:schemeClr>
                          </a:solidFill>
                          <a:latin typeface="Cambria Math" panose="02040503050406030204" pitchFamily="18" charset="0"/>
                        </a:rPr>
                        <m:t>−</m:t>
                      </m:r>
                      <m:r>
                        <a:rPr lang="en-GB" sz="1200" i="1">
                          <a:solidFill>
                            <a:schemeClr val="bg1">
                              <a:lumMod val="65000"/>
                            </a:schemeClr>
                          </a:solidFill>
                          <a:latin typeface="Cambria Math" panose="02040503050406030204" pitchFamily="18" charset="0"/>
                        </a:rPr>
                        <m:t>𝑧</m:t>
                      </m:r>
                      <m:f>
                        <m:fPr>
                          <m:ctrlPr>
                            <a:rPr lang="en-GB" sz="1200" i="1">
                              <a:solidFill>
                                <a:schemeClr val="bg1">
                                  <a:lumMod val="65000"/>
                                </a:schemeClr>
                              </a:solidFill>
                              <a:latin typeface="Cambria Math" panose="02040503050406030204" pitchFamily="18" charset="0"/>
                            </a:rPr>
                          </m:ctrlPr>
                        </m:fPr>
                        <m:num>
                          <m:r>
                            <a:rPr lang="en-GB" sz="1200" i="0">
                              <a:solidFill>
                                <a:schemeClr val="bg1">
                                  <a:lumMod val="65000"/>
                                </a:schemeClr>
                              </a:solidFill>
                              <a:latin typeface="Cambria Math" panose="02040503050406030204" pitchFamily="18" charset="0"/>
                            </a:rPr>
                            <m:t>𝜕</m:t>
                          </m:r>
                          <m:sSub>
                            <m:sSubPr>
                              <m:ctrlPr>
                                <a:rPr lang="en-GB" sz="1200" i="1">
                                  <a:solidFill>
                                    <a:schemeClr val="bg1">
                                      <a:lumMod val="65000"/>
                                    </a:schemeClr>
                                  </a:solidFill>
                                  <a:latin typeface="Cambria Math" panose="02040503050406030204" pitchFamily="18" charset="0"/>
                                </a:rPr>
                              </m:ctrlPr>
                            </m:sSubPr>
                            <m:e>
                              <m:r>
                                <a:rPr lang="en-GB" sz="1200" i="1">
                                  <a:solidFill>
                                    <a:schemeClr val="bg1">
                                      <a:lumMod val="65000"/>
                                    </a:schemeClr>
                                  </a:solidFill>
                                  <a:latin typeface="Cambria Math" panose="02040503050406030204" pitchFamily="18" charset="0"/>
                                </a:rPr>
                                <m:t>𝑤</m:t>
                              </m:r>
                            </m:e>
                            <m:sub>
                              <m:r>
                                <a:rPr lang="en-GB" sz="1200" i="0">
                                  <a:solidFill>
                                    <a:schemeClr val="bg1">
                                      <a:lumMod val="65000"/>
                                    </a:schemeClr>
                                  </a:solidFill>
                                  <a:latin typeface="Cambria Math" panose="02040503050406030204" pitchFamily="18" charset="0"/>
                                </a:rPr>
                                <m:t>0</m:t>
                              </m:r>
                            </m:sub>
                          </m:sSub>
                        </m:num>
                        <m:den>
                          <m:r>
                            <a:rPr lang="en-GB" sz="1200" i="0">
                              <a:solidFill>
                                <a:schemeClr val="bg1">
                                  <a:lumMod val="65000"/>
                                </a:schemeClr>
                              </a:solidFill>
                              <a:latin typeface="Cambria Math" panose="02040503050406030204" pitchFamily="18" charset="0"/>
                            </a:rPr>
                            <m:t>𝜕</m:t>
                          </m:r>
                          <m:r>
                            <a:rPr lang="en-GB" sz="1200" i="1">
                              <a:solidFill>
                                <a:schemeClr val="bg1">
                                  <a:lumMod val="65000"/>
                                </a:schemeClr>
                              </a:solidFill>
                              <a:latin typeface="Cambria Math" panose="02040503050406030204" pitchFamily="18" charset="0"/>
                            </a:rPr>
                            <m:t>𝑦</m:t>
                          </m:r>
                        </m:den>
                      </m:f>
                      <m:r>
                        <a:rPr lang="en-GB" sz="1200" i="0">
                          <a:solidFill>
                            <a:schemeClr val="bg1">
                              <a:lumMod val="65000"/>
                            </a:schemeClr>
                          </a:solidFill>
                          <a:latin typeface="Cambria Math" panose="02040503050406030204" pitchFamily="18" charset="0"/>
                        </a:rPr>
                        <m:t>,</m:t>
                      </m:r>
                    </m:oMath>
                  </m:oMathPara>
                </a14:m>
                <a:endParaRPr lang="en-GB" sz="1200" dirty="0">
                  <a:solidFill>
                    <a:schemeClr val="bg1">
                      <a:lumMod val="65000"/>
                    </a:schemeClr>
                  </a:solidFill>
                </a:endParaRPr>
              </a:p>
            </p:txBody>
          </p:sp>
        </mc:Choice>
        <mc:Fallback xmlns="">
          <p:sp>
            <p:nvSpPr>
              <p:cNvPr id="54" name="Rectangle 53"/>
              <p:cNvSpPr>
                <a:spLocks noRot="1" noChangeAspect="1" noMove="1" noResize="1" noEditPoints="1" noAdjustHandles="1" noChangeArrowheads="1" noChangeShapeType="1" noTextEdit="1"/>
              </p:cNvSpPr>
              <p:nvPr/>
            </p:nvSpPr>
            <p:spPr>
              <a:xfrm>
                <a:off x="10612309" y="2320508"/>
                <a:ext cx="1275927" cy="475002"/>
              </a:xfrm>
              <a:prstGeom prst="rect">
                <a:avLst/>
              </a:prstGeom>
              <a:blipFill>
                <a:blip r:embed="rId2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Rectangle 54"/>
              <p:cNvSpPr/>
              <p:nvPr/>
            </p:nvSpPr>
            <p:spPr>
              <a:xfrm>
                <a:off x="7452867" y="790157"/>
                <a:ext cx="1888209" cy="4320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100" i="1" smtClean="0">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𝜀</m:t>
                          </m:r>
                        </m:e>
                        <m:sub>
                          <m:r>
                            <a:rPr lang="en-GB" sz="1100" i="1">
                              <a:solidFill>
                                <a:schemeClr val="bg1">
                                  <a:lumMod val="65000"/>
                                </a:schemeClr>
                              </a:solidFill>
                              <a:latin typeface="Cambria Math" panose="02040503050406030204" pitchFamily="18" charset="0"/>
                            </a:rPr>
                            <m:t>𝑥</m:t>
                          </m:r>
                        </m:sub>
                      </m:sSub>
                      <m:r>
                        <a:rPr lang="en-GB" sz="1100" i="0">
                          <a:solidFill>
                            <a:schemeClr val="bg1">
                              <a:lumMod val="65000"/>
                            </a:schemeClr>
                          </a:solidFill>
                          <a:latin typeface="Cambria Math" panose="02040503050406030204" pitchFamily="18" charset="0"/>
                        </a:rPr>
                        <m:t>=</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𝑢</m:t>
                          </m:r>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𝑥</m:t>
                          </m:r>
                        </m:den>
                      </m:f>
                      <m:r>
                        <a:rPr lang="en-GB" sz="1100" i="0">
                          <a:solidFill>
                            <a:schemeClr val="bg1">
                              <a:lumMod val="65000"/>
                            </a:schemeClr>
                          </a:solidFill>
                          <a:latin typeface="Cambria Math" panose="02040503050406030204" pitchFamily="18" charset="0"/>
                        </a:rPr>
                        <m:t>  = </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𝑢</m:t>
                              </m:r>
                            </m:e>
                            <m:sub>
                              <m:r>
                                <a:rPr lang="en-GB" sz="1100" i="0">
                                  <a:solidFill>
                                    <a:schemeClr val="bg1">
                                      <a:lumMod val="65000"/>
                                    </a:schemeClr>
                                  </a:solidFill>
                                  <a:latin typeface="Cambria Math" panose="02040503050406030204" pitchFamily="18" charset="0"/>
                                </a:rPr>
                                <m:t>0</m:t>
                              </m:r>
                            </m:sub>
                          </m:sSub>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𝑥</m:t>
                          </m:r>
                        </m:den>
                      </m:f>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𝑧</m:t>
                      </m:r>
                      <m:f>
                        <m:fPr>
                          <m:ctrlPr>
                            <a:rPr lang="en-GB" sz="1100" i="1">
                              <a:solidFill>
                                <a:schemeClr val="bg1">
                                  <a:lumMod val="65000"/>
                                </a:schemeClr>
                              </a:solidFill>
                              <a:latin typeface="Cambria Math" panose="02040503050406030204" pitchFamily="18" charset="0"/>
                            </a:rPr>
                          </m:ctrlPr>
                        </m:fPr>
                        <m:num>
                          <m:sSup>
                            <m:sSupPr>
                              <m:ctrlPr>
                                <a:rPr lang="en-GB" sz="1100" i="1">
                                  <a:solidFill>
                                    <a:schemeClr val="bg1">
                                      <a:lumMod val="65000"/>
                                    </a:schemeClr>
                                  </a:solidFill>
                                  <a:latin typeface="Cambria Math" panose="02040503050406030204" pitchFamily="18" charset="0"/>
                                </a:rPr>
                              </m:ctrlPr>
                            </m:sSupPr>
                            <m:e>
                              <m:r>
                                <a:rPr lang="en-GB" sz="1100" i="0">
                                  <a:solidFill>
                                    <a:schemeClr val="bg1">
                                      <a:lumMod val="65000"/>
                                    </a:schemeClr>
                                  </a:solidFill>
                                  <a:latin typeface="Cambria Math" panose="02040503050406030204" pitchFamily="18" charset="0"/>
                                </a:rPr>
                                <m:t>𝜕</m:t>
                              </m:r>
                            </m:e>
                            <m:sup>
                              <m:r>
                                <a:rPr lang="en-GB" sz="1100" i="0">
                                  <a:solidFill>
                                    <a:schemeClr val="bg1">
                                      <a:lumMod val="65000"/>
                                    </a:schemeClr>
                                  </a:solidFill>
                                  <a:latin typeface="Cambria Math" panose="02040503050406030204" pitchFamily="18" charset="0"/>
                                </a:rPr>
                                <m:t>2</m:t>
                              </m:r>
                            </m:sup>
                          </m:sSup>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𝑤</m:t>
                              </m:r>
                            </m:e>
                            <m:sub>
                              <m:r>
                                <a:rPr lang="en-GB" sz="1100" i="1">
                                  <a:solidFill>
                                    <a:schemeClr val="bg1">
                                      <a:lumMod val="65000"/>
                                    </a:schemeClr>
                                  </a:solidFill>
                                  <a:latin typeface="Cambria Math" panose="02040503050406030204" pitchFamily="18" charset="0"/>
                                </a:rPr>
                                <m:t>𝑜</m:t>
                              </m:r>
                            </m:sub>
                          </m:sSub>
                        </m:num>
                        <m:den>
                          <m:r>
                            <a:rPr lang="en-GB" sz="1100" i="0">
                              <a:solidFill>
                                <a:schemeClr val="bg1">
                                  <a:lumMod val="65000"/>
                                </a:schemeClr>
                              </a:solidFill>
                              <a:latin typeface="Cambria Math" panose="02040503050406030204" pitchFamily="18" charset="0"/>
                            </a:rPr>
                            <m:t>𝜕</m:t>
                          </m:r>
                          <m:sSup>
                            <m:sSupPr>
                              <m:ctrlPr>
                                <a:rPr lang="en-GB" sz="1100" i="1">
                                  <a:solidFill>
                                    <a:schemeClr val="bg1">
                                      <a:lumMod val="65000"/>
                                    </a:schemeClr>
                                  </a:solidFill>
                                  <a:latin typeface="Cambria Math" panose="02040503050406030204" pitchFamily="18" charset="0"/>
                                </a:rPr>
                              </m:ctrlPr>
                            </m:sSupPr>
                            <m:e>
                              <m:r>
                                <a:rPr lang="en-GB" sz="1100" i="1">
                                  <a:solidFill>
                                    <a:schemeClr val="bg1">
                                      <a:lumMod val="65000"/>
                                    </a:schemeClr>
                                  </a:solidFill>
                                  <a:latin typeface="Cambria Math" panose="02040503050406030204" pitchFamily="18" charset="0"/>
                                </a:rPr>
                                <m:t>𝑥</m:t>
                              </m:r>
                            </m:e>
                            <m:sup>
                              <m:r>
                                <a:rPr lang="en-GB" sz="1100" i="0">
                                  <a:solidFill>
                                    <a:schemeClr val="bg1">
                                      <a:lumMod val="65000"/>
                                    </a:schemeClr>
                                  </a:solidFill>
                                  <a:latin typeface="Cambria Math" panose="02040503050406030204" pitchFamily="18" charset="0"/>
                                </a:rPr>
                                <m:t>2</m:t>
                              </m:r>
                            </m:sup>
                          </m:sSup>
                        </m:den>
                      </m:f>
                      <m:r>
                        <a:rPr lang="en-GB" sz="1100" i="0">
                          <a:solidFill>
                            <a:schemeClr val="bg1">
                              <a:lumMod val="65000"/>
                            </a:schemeClr>
                          </a:solidFill>
                          <a:latin typeface="Cambria Math" panose="02040503050406030204" pitchFamily="18" charset="0"/>
                        </a:rPr>
                        <m:t>  ,</m:t>
                      </m:r>
                    </m:oMath>
                  </m:oMathPara>
                </a14:m>
                <a:endParaRPr lang="en-GB" sz="1100" dirty="0">
                  <a:solidFill>
                    <a:schemeClr val="bg1">
                      <a:lumMod val="65000"/>
                    </a:schemeClr>
                  </a:solidFill>
                </a:endParaRPr>
              </a:p>
            </p:txBody>
          </p:sp>
        </mc:Choice>
        <mc:Fallback xmlns="">
          <p:sp>
            <p:nvSpPr>
              <p:cNvPr id="55" name="Rectangle 54"/>
              <p:cNvSpPr>
                <a:spLocks noRot="1" noChangeAspect="1" noMove="1" noResize="1" noEditPoints="1" noAdjustHandles="1" noChangeArrowheads="1" noChangeShapeType="1" noTextEdit="1"/>
              </p:cNvSpPr>
              <p:nvPr/>
            </p:nvSpPr>
            <p:spPr>
              <a:xfrm>
                <a:off x="7452867" y="790157"/>
                <a:ext cx="1888209" cy="432041"/>
              </a:xfrm>
              <a:prstGeom prst="rect">
                <a:avLst/>
              </a:prstGeom>
              <a:blipFill>
                <a:blip r:embed="rId21"/>
                <a:stretch>
                  <a:fillRect b="-14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Rectangle 55"/>
              <p:cNvSpPr/>
              <p:nvPr/>
            </p:nvSpPr>
            <p:spPr>
              <a:xfrm>
                <a:off x="7399122" y="1215045"/>
                <a:ext cx="1855059" cy="4610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100" i="1" smtClean="0">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𝜀</m:t>
                          </m:r>
                        </m:e>
                        <m:sub>
                          <m:r>
                            <a:rPr lang="en-GB" sz="1100" i="1">
                              <a:solidFill>
                                <a:schemeClr val="bg1">
                                  <a:lumMod val="65000"/>
                                </a:schemeClr>
                              </a:solidFill>
                              <a:latin typeface="Cambria Math" panose="02040503050406030204" pitchFamily="18" charset="0"/>
                            </a:rPr>
                            <m:t>𝑦</m:t>
                          </m:r>
                        </m:sub>
                      </m:sSub>
                      <m:r>
                        <a:rPr lang="en-GB" sz="1100" i="0">
                          <a:solidFill>
                            <a:schemeClr val="bg1">
                              <a:lumMod val="65000"/>
                            </a:schemeClr>
                          </a:solidFill>
                          <a:latin typeface="Cambria Math" panose="02040503050406030204" pitchFamily="18" charset="0"/>
                        </a:rPr>
                        <m:t>=</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𝑣</m:t>
                          </m:r>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𝑦</m:t>
                          </m:r>
                        </m:den>
                      </m:f>
                      <m:r>
                        <a:rPr lang="en-GB" sz="1100" i="0">
                          <a:solidFill>
                            <a:schemeClr val="bg1">
                              <a:lumMod val="65000"/>
                            </a:schemeClr>
                          </a:solidFill>
                          <a:latin typeface="Cambria Math" panose="02040503050406030204" pitchFamily="18" charset="0"/>
                        </a:rPr>
                        <m:t>  = </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𝑣</m:t>
                              </m:r>
                            </m:e>
                            <m:sub>
                              <m:r>
                                <a:rPr lang="en-GB" sz="1100" i="0">
                                  <a:solidFill>
                                    <a:schemeClr val="bg1">
                                      <a:lumMod val="65000"/>
                                    </a:schemeClr>
                                  </a:solidFill>
                                  <a:latin typeface="Cambria Math" panose="02040503050406030204" pitchFamily="18" charset="0"/>
                                </a:rPr>
                                <m:t>0</m:t>
                              </m:r>
                            </m:sub>
                          </m:sSub>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𝑦</m:t>
                          </m:r>
                        </m:den>
                      </m:f>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𝑧</m:t>
                      </m:r>
                      <m:f>
                        <m:fPr>
                          <m:ctrlPr>
                            <a:rPr lang="en-GB" sz="1100" i="1">
                              <a:solidFill>
                                <a:schemeClr val="bg1">
                                  <a:lumMod val="65000"/>
                                </a:schemeClr>
                              </a:solidFill>
                              <a:latin typeface="Cambria Math" panose="02040503050406030204" pitchFamily="18" charset="0"/>
                            </a:rPr>
                          </m:ctrlPr>
                        </m:fPr>
                        <m:num>
                          <m:sSup>
                            <m:sSupPr>
                              <m:ctrlPr>
                                <a:rPr lang="en-GB" sz="1100" i="1">
                                  <a:solidFill>
                                    <a:schemeClr val="bg1">
                                      <a:lumMod val="65000"/>
                                    </a:schemeClr>
                                  </a:solidFill>
                                  <a:latin typeface="Cambria Math" panose="02040503050406030204" pitchFamily="18" charset="0"/>
                                </a:rPr>
                              </m:ctrlPr>
                            </m:sSupPr>
                            <m:e>
                              <m:r>
                                <a:rPr lang="en-GB" sz="1100" i="0">
                                  <a:solidFill>
                                    <a:schemeClr val="bg1">
                                      <a:lumMod val="65000"/>
                                    </a:schemeClr>
                                  </a:solidFill>
                                  <a:latin typeface="Cambria Math" panose="02040503050406030204" pitchFamily="18" charset="0"/>
                                </a:rPr>
                                <m:t>𝜕</m:t>
                              </m:r>
                            </m:e>
                            <m:sup>
                              <m:r>
                                <a:rPr lang="en-GB" sz="1100" i="0">
                                  <a:solidFill>
                                    <a:schemeClr val="bg1">
                                      <a:lumMod val="65000"/>
                                    </a:schemeClr>
                                  </a:solidFill>
                                  <a:latin typeface="Cambria Math" panose="02040503050406030204" pitchFamily="18" charset="0"/>
                                </a:rPr>
                                <m:t>2</m:t>
                              </m:r>
                            </m:sup>
                          </m:sSup>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𝑤</m:t>
                              </m:r>
                            </m:e>
                            <m:sub>
                              <m:r>
                                <a:rPr lang="en-GB" sz="1100" i="1">
                                  <a:solidFill>
                                    <a:schemeClr val="bg1">
                                      <a:lumMod val="65000"/>
                                    </a:schemeClr>
                                  </a:solidFill>
                                  <a:latin typeface="Cambria Math" panose="02040503050406030204" pitchFamily="18" charset="0"/>
                                </a:rPr>
                                <m:t>𝑜</m:t>
                              </m:r>
                            </m:sub>
                          </m:sSub>
                        </m:num>
                        <m:den>
                          <m:r>
                            <a:rPr lang="en-GB" sz="1100" i="0">
                              <a:solidFill>
                                <a:schemeClr val="bg1">
                                  <a:lumMod val="65000"/>
                                </a:schemeClr>
                              </a:solidFill>
                              <a:latin typeface="Cambria Math" panose="02040503050406030204" pitchFamily="18" charset="0"/>
                            </a:rPr>
                            <m:t>𝜕</m:t>
                          </m:r>
                          <m:sSup>
                            <m:sSupPr>
                              <m:ctrlPr>
                                <a:rPr lang="en-GB" sz="1100" i="1">
                                  <a:solidFill>
                                    <a:schemeClr val="bg1">
                                      <a:lumMod val="65000"/>
                                    </a:schemeClr>
                                  </a:solidFill>
                                  <a:latin typeface="Cambria Math" panose="02040503050406030204" pitchFamily="18" charset="0"/>
                                </a:rPr>
                              </m:ctrlPr>
                            </m:sSupPr>
                            <m:e>
                              <m:r>
                                <a:rPr lang="en-GB" sz="1100" i="1">
                                  <a:solidFill>
                                    <a:schemeClr val="bg1">
                                      <a:lumMod val="65000"/>
                                    </a:schemeClr>
                                  </a:solidFill>
                                  <a:latin typeface="Cambria Math" panose="02040503050406030204" pitchFamily="18" charset="0"/>
                                </a:rPr>
                                <m:t>𝑦</m:t>
                              </m:r>
                            </m:e>
                            <m:sup>
                              <m:r>
                                <a:rPr lang="en-GB" sz="1100" i="0">
                                  <a:solidFill>
                                    <a:schemeClr val="bg1">
                                      <a:lumMod val="65000"/>
                                    </a:schemeClr>
                                  </a:solidFill>
                                  <a:latin typeface="Cambria Math" panose="02040503050406030204" pitchFamily="18" charset="0"/>
                                </a:rPr>
                                <m:t>2</m:t>
                              </m:r>
                            </m:sup>
                          </m:sSup>
                        </m:den>
                      </m:f>
                      <m:r>
                        <a:rPr lang="en-GB" sz="1100" i="0">
                          <a:solidFill>
                            <a:schemeClr val="bg1">
                              <a:lumMod val="65000"/>
                            </a:schemeClr>
                          </a:solidFill>
                          <a:latin typeface="Cambria Math" panose="02040503050406030204" pitchFamily="18" charset="0"/>
                        </a:rPr>
                        <m:t> ,</m:t>
                      </m:r>
                    </m:oMath>
                  </m:oMathPara>
                </a14:m>
                <a:endParaRPr lang="en-GB" sz="1100" dirty="0">
                  <a:solidFill>
                    <a:schemeClr val="bg1">
                      <a:lumMod val="65000"/>
                    </a:schemeClr>
                  </a:solidFill>
                </a:endParaRPr>
              </a:p>
            </p:txBody>
          </p:sp>
        </mc:Choice>
        <mc:Fallback xmlns="">
          <p:sp>
            <p:nvSpPr>
              <p:cNvPr id="56" name="Rectangle 55"/>
              <p:cNvSpPr>
                <a:spLocks noRot="1" noChangeAspect="1" noMove="1" noResize="1" noEditPoints="1" noAdjustHandles="1" noChangeArrowheads="1" noChangeShapeType="1" noTextEdit="1"/>
              </p:cNvSpPr>
              <p:nvPr/>
            </p:nvSpPr>
            <p:spPr>
              <a:xfrm>
                <a:off x="7399122" y="1215045"/>
                <a:ext cx="1855059" cy="461024"/>
              </a:xfrm>
              <a:prstGeom prst="rect">
                <a:avLst/>
              </a:prstGeom>
              <a:blipFill>
                <a:blip r:embed="rId2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Rectangle 56"/>
              <p:cNvSpPr/>
              <p:nvPr/>
            </p:nvSpPr>
            <p:spPr>
              <a:xfrm>
                <a:off x="7431063" y="1622439"/>
                <a:ext cx="2587568" cy="4610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100" i="1" smtClean="0">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𝛾</m:t>
                          </m:r>
                        </m:e>
                        <m:sub>
                          <m:r>
                            <a:rPr lang="en-GB" sz="1100" i="1">
                              <a:solidFill>
                                <a:schemeClr val="bg1">
                                  <a:lumMod val="65000"/>
                                </a:schemeClr>
                              </a:solidFill>
                              <a:latin typeface="Cambria Math" panose="02040503050406030204" pitchFamily="18" charset="0"/>
                            </a:rPr>
                            <m:t>𝑥𝑦</m:t>
                          </m:r>
                        </m:sub>
                      </m:sSub>
                      <m:r>
                        <a:rPr lang="en-GB" sz="1100" i="0">
                          <a:solidFill>
                            <a:schemeClr val="bg1">
                              <a:lumMod val="65000"/>
                            </a:schemeClr>
                          </a:solidFill>
                          <a:latin typeface="Cambria Math" panose="02040503050406030204" pitchFamily="18" charset="0"/>
                        </a:rPr>
                        <m:t>=</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𝑢</m:t>
                          </m:r>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𝑦</m:t>
                          </m:r>
                        </m:den>
                      </m:f>
                      <m:r>
                        <a:rPr lang="en-GB" sz="1100" i="0">
                          <a:solidFill>
                            <a:schemeClr val="bg1">
                              <a:lumMod val="65000"/>
                            </a:schemeClr>
                          </a:solidFill>
                          <a:latin typeface="Cambria Math" panose="02040503050406030204" pitchFamily="18" charset="0"/>
                        </a:rPr>
                        <m:t>+</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𝑣</m:t>
                          </m:r>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𝑥</m:t>
                          </m:r>
                        </m:den>
                      </m:f>
                      <m:r>
                        <a:rPr lang="en-GB" sz="1100" i="0">
                          <a:solidFill>
                            <a:schemeClr val="bg1">
                              <a:lumMod val="65000"/>
                            </a:schemeClr>
                          </a:solidFill>
                          <a:latin typeface="Cambria Math" panose="02040503050406030204" pitchFamily="18" charset="0"/>
                        </a:rPr>
                        <m:t>= </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𝑢</m:t>
                              </m:r>
                            </m:e>
                            <m:sub>
                              <m:r>
                                <a:rPr lang="en-GB" sz="1100" i="0">
                                  <a:solidFill>
                                    <a:schemeClr val="bg1">
                                      <a:lumMod val="65000"/>
                                    </a:schemeClr>
                                  </a:solidFill>
                                  <a:latin typeface="Cambria Math" panose="02040503050406030204" pitchFamily="18" charset="0"/>
                                </a:rPr>
                                <m:t>0</m:t>
                              </m:r>
                            </m:sub>
                          </m:sSub>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𝑦</m:t>
                          </m:r>
                        </m:den>
                      </m:f>
                      <m:r>
                        <a:rPr lang="en-GB" sz="1100" i="0">
                          <a:solidFill>
                            <a:schemeClr val="bg1">
                              <a:lumMod val="65000"/>
                            </a:schemeClr>
                          </a:solidFill>
                          <a:latin typeface="Cambria Math" panose="02040503050406030204" pitchFamily="18" charset="0"/>
                        </a:rPr>
                        <m:t>+</m:t>
                      </m:r>
                      <m:f>
                        <m:fPr>
                          <m:ctrlPr>
                            <a:rPr lang="en-GB" sz="1100" i="1">
                              <a:solidFill>
                                <a:schemeClr val="bg1">
                                  <a:lumMod val="65000"/>
                                </a:schemeClr>
                              </a:solidFill>
                              <a:latin typeface="Cambria Math" panose="02040503050406030204" pitchFamily="18" charset="0"/>
                            </a:rPr>
                          </m:ctrlPr>
                        </m:fPr>
                        <m:num>
                          <m:r>
                            <a:rPr lang="en-GB" sz="1100" i="0">
                              <a:solidFill>
                                <a:schemeClr val="bg1">
                                  <a:lumMod val="65000"/>
                                </a:schemeClr>
                              </a:solidFill>
                              <a:latin typeface="Cambria Math" panose="02040503050406030204" pitchFamily="18" charset="0"/>
                            </a:rPr>
                            <m:t>𝜕</m:t>
                          </m:r>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𝑣</m:t>
                              </m:r>
                            </m:e>
                            <m:sub>
                              <m:r>
                                <a:rPr lang="en-GB" sz="1100" i="0">
                                  <a:solidFill>
                                    <a:schemeClr val="bg1">
                                      <a:lumMod val="65000"/>
                                    </a:schemeClr>
                                  </a:solidFill>
                                  <a:latin typeface="Cambria Math" panose="02040503050406030204" pitchFamily="18" charset="0"/>
                                </a:rPr>
                                <m:t>0</m:t>
                              </m:r>
                            </m:sub>
                          </m:sSub>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𝑥</m:t>
                          </m:r>
                        </m:den>
                      </m:f>
                      <m:r>
                        <a:rPr lang="en-GB" sz="1100" i="0">
                          <a:solidFill>
                            <a:schemeClr val="bg1">
                              <a:lumMod val="65000"/>
                            </a:schemeClr>
                          </a:solidFill>
                          <a:latin typeface="Cambria Math" panose="02040503050406030204" pitchFamily="18" charset="0"/>
                        </a:rPr>
                        <m:t>−2</m:t>
                      </m:r>
                      <m:f>
                        <m:fPr>
                          <m:ctrlPr>
                            <a:rPr lang="en-GB" sz="1100" i="1">
                              <a:solidFill>
                                <a:schemeClr val="bg1">
                                  <a:lumMod val="65000"/>
                                </a:schemeClr>
                              </a:solidFill>
                              <a:latin typeface="Cambria Math" panose="02040503050406030204" pitchFamily="18" charset="0"/>
                            </a:rPr>
                          </m:ctrlPr>
                        </m:fPr>
                        <m:num>
                          <m:sSup>
                            <m:sSupPr>
                              <m:ctrlPr>
                                <a:rPr lang="en-GB" sz="1100" i="1">
                                  <a:solidFill>
                                    <a:schemeClr val="bg1">
                                      <a:lumMod val="65000"/>
                                    </a:schemeClr>
                                  </a:solidFill>
                                  <a:latin typeface="Cambria Math" panose="02040503050406030204" pitchFamily="18" charset="0"/>
                                </a:rPr>
                              </m:ctrlPr>
                            </m:sSupPr>
                            <m:e>
                              <m:r>
                                <a:rPr lang="en-GB" sz="1100" i="0">
                                  <a:solidFill>
                                    <a:schemeClr val="bg1">
                                      <a:lumMod val="65000"/>
                                    </a:schemeClr>
                                  </a:solidFill>
                                  <a:latin typeface="Cambria Math" panose="02040503050406030204" pitchFamily="18" charset="0"/>
                                </a:rPr>
                                <m:t>𝜕</m:t>
                              </m:r>
                            </m:e>
                            <m:sup>
                              <m:r>
                                <a:rPr lang="en-GB" sz="1100" i="0">
                                  <a:solidFill>
                                    <a:schemeClr val="bg1">
                                      <a:lumMod val="65000"/>
                                    </a:schemeClr>
                                  </a:solidFill>
                                  <a:latin typeface="Cambria Math" panose="02040503050406030204" pitchFamily="18" charset="0"/>
                                </a:rPr>
                                <m:t>2</m:t>
                              </m:r>
                            </m:sup>
                          </m:sSup>
                          <m:sSub>
                            <m:sSubPr>
                              <m:ctrlPr>
                                <a:rPr lang="en-GB" sz="1100" i="1">
                                  <a:solidFill>
                                    <a:schemeClr val="bg1">
                                      <a:lumMod val="65000"/>
                                    </a:schemeClr>
                                  </a:solidFill>
                                  <a:latin typeface="Cambria Math" panose="02040503050406030204" pitchFamily="18" charset="0"/>
                                </a:rPr>
                              </m:ctrlPr>
                            </m:sSubPr>
                            <m:e>
                              <m:r>
                                <a:rPr lang="en-GB" sz="1100" i="1">
                                  <a:solidFill>
                                    <a:schemeClr val="bg1">
                                      <a:lumMod val="65000"/>
                                    </a:schemeClr>
                                  </a:solidFill>
                                  <a:latin typeface="Cambria Math" panose="02040503050406030204" pitchFamily="18" charset="0"/>
                                </a:rPr>
                                <m:t>𝑤</m:t>
                              </m:r>
                            </m:e>
                            <m:sub>
                              <m:r>
                                <a:rPr lang="en-GB" sz="1100" i="1">
                                  <a:solidFill>
                                    <a:schemeClr val="bg1">
                                      <a:lumMod val="65000"/>
                                    </a:schemeClr>
                                  </a:solidFill>
                                  <a:latin typeface="Cambria Math" panose="02040503050406030204" pitchFamily="18" charset="0"/>
                                </a:rPr>
                                <m:t>𝑜</m:t>
                              </m:r>
                            </m:sub>
                          </m:sSub>
                        </m:num>
                        <m:den>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𝑥</m:t>
                          </m:r>
                          <m:r>
                            <a:rPr lang="en-GB" sz="1100" i="0">
                              <a:solidFill>
                                <a:schemeClr val="bg1">
                                  <a:lumMod val="65000"/>
                                </a:schemeClr>
                              </a:solidFill>
                              <a:latin typeface="Cambria Math" panose="02040503050406030204" pitchFamily="18" charset="0"/>
                            </a:rPr>
                            <m:t>𝜕</m:t>
                          </m:r>
                          <m:r>
                            <a:rPr lang="en-GB" sz="1100" i="1">
                              <a:solidFill>
                                <a:schemeClr val="bg1">
                                  <a:lumMod val="65000"/>
                                </a:schemeClr>
                              </a:solidFill>
                              <a:latin typeface="Cambria Math" panose="02040503050406030204" pitchFamily="18" charset="0"/>
                            </a:rPr>
                            <m:t>𝑦</m:t>
                          </m:r>
                        </m:den>
                      </m:f>
                      <m:r>
                        <a:rPr lang="en-GB" sz="1100" i="0">
                          <a:solidFill>
                            <a:schemeClr val="bg1">
                              <a:lumMod val="65000"/>
                            </a:schemeClr>
                          </a:solidFill>
                          <a:latin typeface="Cambria Math" panose="02040503050406030204" pitchFamily="18" charset="0"/>
                        </a:rPr>
                        <m:t> .</m:t>
                      </m:r>
                    </m:oMath>
                  </m:oMathPara>
                </a14:m>
                <a:endParaRPr lang="en-GB" sz="1100" dirty="0">
                  <a:solidFill>
                    <a:schemeClr val="bg1">
                      <a:lumMod val="65000"/>
                    </a:schemeClr>
                  </a:solidFill>
                </a:endParaRPr>
              </a:p>
            </p:txBody>
          </p:sp>
        </mc:Choice>
        <mc:Fallback xmlns="">
          <p:sp>
            <p:nvSpPr>
              <p:cNvPr id="57" name="Rectangle 56"/>
              <p:cNvSpPr>
                <a:spLocks noRot="1" noChangeAspect="1" noMove="1" noResize="1" noEditPoints="1" noAdjustHandles="1" noChangeArrowheads="1" noChangeShapeType="1" noTextEdit="1"/>
              </p:cNvSpPr>
              <p:nvPr/>
            </p:nvSpPr>
            <p:spPr>
              <a:xfrm>
                <a:off x="7431063" y="1622439"/>
                <a:ext cx="2587568" cy="461024"/>
              </a:xfrm>
              <a:prstGeom prst="rect">
                <a:avLst/>
              </a:prstGeom>
              <a:blipFill>
                <a:blip r:embed="rId2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Rectangle 57"/>
              <p:cNvSpPr/>
              <p:nvPr/>
            </p:nvSpPr>
            <p:spPr>
              <a:xfrm>
                <a:off x="8637502" y="3310763"/>
                <a:ext cx="2391424" cy="6981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𝐴</m:t>
                          </m:r>
                        </m:e>
                        <m:sub>
                          <m:r>
                            <a:rPr lang="en-GB" sz="1400" i="1">
                              <a:latin typeface="Cambria Math" panose="02040503050406030204" pitchFamily="18" charset="0"/>
                            </a:rPr>
                            <m:t>𝑖𝑗</m:t>
                          </m:r>
                        </m:sub>
                      </m:sSub>
                      <m:r>
                        <a:rPr lang="en-GB" sz="1400" i="0">
                          <a:latin typeface="Cambria Math" panose="02040503050406030204" pitchFamily="18" charset="0"/>
                        </a:rPr>
                        <m:t>= </m:t>
                      </m:r>
                      <m:nary>
                        <m:naryPr>
                          <m:chr m:val="∑"/>
                          <m:limLoc m:val="undOvr"/>
                          <m:ctrlPr>
                            <a:rPr lang="en-GB" sz="1400" i="1">
                              <a:latin typeface="Cambria Math" panose="02040503050406030204" pitchFamily="18" charset="0"/>
                            </a:rPr>
                          </m:ctrlPr>
                        </m:naryPr>
                        <m:sub>
                          <m:r>
                            <a:rPr lang="en-GB" sz="1400" i="1">
                              <a:latin typeface="Cambria Math" panose="02040503050406030204" pitchFamily="18" charset="0"/>
                            </a:rPr>
                            <m:t>𝑘</m:t>
                          </m:r>
                          <m:r>
                            <a:rPr lang="en-GB" sz="1400" i="0">
                              <a:latin typeface="Cambria Math" panose="02040503050406030204" pitchFamily="18" charset="0"/>
                            </a:rPr>
                            <m:t>=1</m:t>
                          </m:r>
                        </m:sub>
                        <m:sup>
                          <m:r>
                            <a:rPr lang="en-GB" sz="1400" i="1">
                              <a:latin typeface="Cambria Math" panose="02040503050406030204" pitchFamily="18" charset="0"/>
                            </a:rPr>
                            <m:t>𝑁</m:t>
                          </m:r>
                        </m:sup>
                        <m:e>
                          <m:d>
                            <m:dPr>
                              <m:begChr m:val=""/>
                              <m:ctrlPr>
                                <a:rPr lang="en-GB" sz="1400" i="1">
                                  <a:latin typeface="Cambria Math" panose="02040503050406030204" pitchFamily="18" charset="0"/>
                                </a:rPr>
                              </m:ctrlPr>
                            </m:dPr>
                            <m:e>
                              <m:sSub>
                                <m:sSubPr>
                                  <m:ctrlPr>
                                    <a:rPr lang="en-GB" sz="1400" i="1" smtClean="0">
                                      <a:solidFill>
                                        <a:srgbClr val="FF0000"/>
                                      </a:solidFill>
                                      <a:latin typeface="Cambria Math" panose="02040503050406030204" pitchFamily="18" charset="0"/>
                                    </a:rPr>
                                  </m:ctrlPr>
                                </m:sSubPr>
                                <m:e>
                                  <m:d>
                                    <m:dPr>
                                      <m:ctrlPr>
                                        <a:rPr lang="en-GB" sz="1400" i="1">
                                          <a:solidFill>
                                            <a:srgbClr val="FF0000"/>
                                          </a:solidFill>
                                          <a:latin typeface="Cambria Math" panose="02040503050406030204" pitchFamily="18" charset="0"/>
                                        </a:rPr>
                                      </m:ctrlPr>
                                    </m:dPr>
                                    <m:e>
                                      <m:acc>
                                        <m:accPr>
                                          <m:chr m:val="̅"/>
                                          <m:ctrlPr>
                                            <a:rPr lang="en-GB" sz="1400" i="1">
                                              <a:solidFill>
                                                <a:srgbClr val="FF0000"/>
                                              </a:solidFill>
                                              <a:latin typeface="Cambria Math" panose="02040503050406030204" pitchFamily="18" charset="0"/>
                                            </a:rPr>
                                          </m:ctrlPr>
                                        </m:accPr>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𝑄</m:t>
                                              </m:r>
                                            </m:e>
                                            <m:sub>
                                              <m:r>
                                                <a:rPr lang="en-GB" sz="1400" i="1">
                                                  <a:solidFill>
                                                    <a:srgbClr val="FF0000"/>
                                                  </a:solidFill>
                                                  <a:latin typeface="Cambria Math" panose="02040503050406030204" pitchFamily="18" charset="0"/>
                                                </a:rPr>
                                                <m:t>𝑖𝑗</m:t>
                                              </m:r>
                                            </m:sub>
                                          </m:sSub>
                                        </m:e>
                                      </m:acc>
                                    </m:e>
                                  </m:d>
                                </m:e>
                                <m:sub>
                                  <m:r>
                                    <a:rPr lang="en-GB" sz="1400" i="1">
                                      <a:solidFill>
                                        <a:srgbClr val="FF0000"/>
                                      </a:solidFill>
                                      <a:latin typeface="Cambria Math" panose="02040503050406030204" pitchFamily="18" charset="0"/>
                                    </a:rPr>
                                    <m:t>𝑘</m:t>
                                  </m:r>
                                </m:sub>
                              </m:sSub>
                              <m:r>
                                <a:rPr lang="en-GB" sz="1400" i="0">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𝑧</m:t>
                                  </m:r>
                                </m:e>
                                <m:sub>
                                  <m:r>
                                    <a:rPr lang="en-GB" sz="1400" i="1">
                                      <a:latin typeface="Cambria Math" panose="02040503050406030204" pitchFamily="18" charset="0"/>
                                    </a:rPr>
                                    <m:t>𝑘</m:t>
                                  </m:r>
                                </m:sub>
                              </m:sSub>
                              <m:r>
                                <a:rPr lang="en-GB" sz="1400" i="0">
                                  <a:latin typeface="Cambria Math" panose="02040503050406030204" pitchFamily="18" charset="0"/>
                                </a:rPr>
                                <m:t>−</m:t>
                              </m:r>
                              <m:sSub>
                                <m:sSubPr>
                                  <m:ctrlPr>
                                    <a:rPr lang="en-GB" sz="1400" i="1">
                                      <a:latin typeface="Cambria Math" panose="02040503050406030204" pitchFamily="18" charset="0"/>
                                    </a:rPr>
                                  </m:ctrlPr>
                                </m:sSubPr>
                                <m:e>
                                  <m:r>
                                    <a:rPr lang="en-GB" sz="1400" i="1">
                                      <a:latin typeface="Cambria Math" panose="02040503050406030204" pitchFamily="18" charset="0"/>
                                    </a:rPr>
                                    <m:t>𝑧</m:t>
                                  </m:r>
                                </m:e>
                                <m:sub>
                                  <m:r>
                                    <a:rPr lang="en-GB" sz="1400" i="1">
                                      <a:latin typeface="Cambria Math" panose="02040503050406030204" pitchFamily="18" charset="0"/>
                                    </a:rPr>
                                    <m:t>𝑘</m:t>
                                  </m:r>
                                  <m:r>
                                    <a:rPr lang="en-GB" sz="1400" i="0">
                                      <a:latin typeface="Cambria Math" panose="02040503050406030204" pitchFamily="18" charset="0"/>
                                    </a:rPr>
                                    <m:t>−1</m:t>
                                  </m:r>
                                </m:sub>
                              </m:sSub>
                            </m:e>
                          </m:d>
                        </m:e>
                      </m:nary>
                    </m:oMath>
                  </m:oMathPara>
                </a14:m>
                <a:endParaRPr lang="en-GB" sz="1400" dirty="0"/>
              </a:p>
            </p:txBody>
          </p:sp>
        </mc:Choice>
        <mc:Fallback xmlns="">
          <p:sp>
            <p:nvSpPr>
              <p:cNvPr id="58" name="Rectangle 57"/>
              <p:cNvSpPr>
                <a:spLocks noRot="1" noChangeAspect="1" noMove="1" noResize="1" noEditPoints="1" noAdjustHandles="1" noChangeArrowheads="1" noChangeShapeType="1" noTextEdit="1"/>
              </p:cNvSpPr>
              <p:nvPr/>
            </p:nvSpPr>
            <p:spPr>
              <a:xfrm>
                <a:off x="8637502" y="3310763"/>
                <a:ext cx="2391424" cy="698140"/>
              </a:xfrm>
              <a:prstGeom prst="rect">
                <a:avLst/>
              </a:prstGeom>
              <a:blipFill>
                <a:blip r:embed="rId2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Rectangle 58"/>
              <p:cNvSpPr/>
              <p:nvPr/>
            </p:nvSpPr>
            <p:spPr>
              <a:xfrm>
                <a:off x="9047088" y="3816382"/>
                <a:ext cx="2483693" cy="6981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𝐵</m:t>
                          </m:r>
                        </m:e>
                        <m:sub>
                          <m:r>
                            <a:rPr lang="en-GB" sz="1400" i="1">
                              <a:latin typeface="Cambria Math" panose="02040503050406030204" pitchFamily="18" charset="0"/>
                            </a:rPr>
                            <m:t>𝑖𝑗</m:t>
                          </m:r>
                        </m:sub>
                      </m:sSub>
                      <m:r>
                        <a:rPr lang="en-GB" sz="1400" i="0">
                          <a:latin typeface="Cambria Math" panose="02040503050406030204" pitchFamily="18" charset="0"/>
                        </a:rPr>
                        <m:t>=</m:t>
                      </m:r>
                      <m:f>
                        <m:fPr>
                          <m:ctrlPr>
                            <a:rPr lang="en-GB" sz="1400" i="1">
                              <a:latin typeface="Cambria Math" panose="02040503050406030204" pitchFamily="18" charset="0"/>
                            </a:rPr>
                          </m:ctrlPr>
                        </m:fPr>
                        <m:num>
                          <m:r>
                            <a:rPr lang="en-GB" sz="1400" i="0">
                              <a:latin typeface="Cambria Math" panose="02040503050406030204" pitchFamily="18" charset="0"/>
                            </a:rPr>
                            <m:t>1</m:t>
                          </m:r>
                        </m:num>
                        <m:den>
                          <m:r>
                            <a:rPr lang="en-GB" sz="1400" i="0">
                              <a:latin typeface="Cambria Math" panose="02040503050406030204" pitchFamily="18" charset="0"/>
                            </a:rPr>
                            <m:t>2</m:t>
                          </m:r>
                        </m:den>
                      </m:f>
                      <m:nary>
                        <m:naryPr>
                          <m:chr m:val="∑"/>
                          <m:limLoc m:val="undOvr"/>
                          <m:ctrlPr>
                            <a:rPr lang="en-GB" sz="1400" i="1">
                              <a:latin typeface="Cambria Math" panose="02040503050406030204" pitchFamily="18" charset="0"/>
                            </a:rPr>
                          </m:ctrlPr>
                        </m:naryPr>
                        <m:sub>
                          <m:r>
                            <a:rPr lang="en-GB" sz="1400" i="1">
                              <a:latin typeface="Cambria Math" panose="02040503050406030204" pitchFamily="18" charset="0"/>
                            </a:rPr>
                            <m:t>𝑘</m:t>
                          </m:r>
                          <m:r>
                            <a:rPr lang="en-GB" sz="1400" i="0">
                              <a:latin typeface="Cambria Math" panose="02040503050406030204" pitchFamily="18" charset="0"/>
                            </a:rPr>
                            <m:t>=1</m:t>
                          </m:r>
                        </m:sub>
                        <m:sup>
                          <m:r>
                            <a:rPr lang="en-GB" sz="1400" i="1">
                              <a:latin typeface="Cambria Math" panose="02040503050406030204" pitchFamily="18" charset="0"/>
                            </a:rPr>
                            <m:t>𝑁</m:t>
                          </m:r>
                        </m:sup>
                        <m:e>
                          <m:d>
                            <m:dPr>
                              <m:begChr m:val=""/>
                              <m:ctrlPr>
                                <a:rPr lang="en-GB" sz="1400" i="1">
                                  <a:latin typeface="Cambria Math" panose="02040503050406030204" pitchFamily="18" charset="0"/>
                                </a:rPr>
                              </m:ctrlPr>
                            </m:dPr>
                            <m:e>
                              <m:sSub>
                                <m:sSubPr>
                                  <m:ctrlPr>
                                    <a:rPr lang="en-GB" sz="1400" i="1" smtClean="0">
                                      <a:solidFill>
                                        <a:srgbClr val="FF0000"/>
                                      </a:solidFill>
                                      <a:latin typeface="Cambria Math" panose="02040503050406030204" pitchFamily="18" charset="0"/>
                                    </a:rPr>
                                  </m:ctrlPr>
                                </m:sSubPr>
                                <m:e>
                                  <m:d>
                                    <m:dPr>
                                      <m:ctrlPr>
                                        <a:rPr lang="en-GB" sz="1400" i="1">
                                          <a:solidFill>
                                            <a:srgbClr val="FF0000"/>
                                          </a:solidFill>
                                          <a:latin typeface="Cambria Math" panose="02040503050406030204" pitchFamily="18" charset="0"/>
                                        </a:rPr>
                                      </m:ctrlPr>
                                    </m:dPr>
                                    <m:e>
                                      <m:acc>
                                        <m:accPr>
                                          <m:chr m:val="̅"/>
                                          <m:ctrlPr>
                                            <a:rPr lang="en-GB" sz="1400" i="1">
                                              <a:solidFill>
                                                <a:srgbClr val="FF0000"/>
                                              </a:solidFill>
                                              <a:latin typeface="Cambria Math" panose="02040503050406030204" pitchFamily="18" charset="0"/>
                                            </a:rPr>
                                          </m:ctrlPr>
                                        </m:accPr>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𝑄</m:t>
                                              </m:r>
                                            </m:e>
                                            <m:sub>
                                              <m:r>
                                                <a:rPr lang="en-GB" sz="1400" i="1">
                                                  <a:solidFill>
                                                    <a:srgbClr val="FF0000"/>
                                                  </a:solidFill>
                                                  <a:latin typeface="Cambria Math" panose="02040503050406030204" pitchFamily="18" charset="0"/>
                                                </a:rPr>
                                                <m:t>𝑖𝑗</m:t>
                                              </m:r>
                                            </m:sub>
                                          </m:sSub>
                                        </m:e>
                                      </m:acc>
                                    </m:e>
                                  </m:d>
                                </m:e>
                                <m:sub>
                                  <m:r>
                                    <a:rPr lang="en-GB" sz="1400" i="1">
                                      <a:solidFill>
                                        <a:srgbClr val="FF0000"/>
                                      </a:solidFill>
                                      <a:latin typeface="Cambria Math" panose="02040503050406030204" pitchFamily="18" charset="0"/>
                                    </a:rPr>
                                    <m:t>𝑘</m:t>
                                  </m:r>
                                </m:sub>
                              </m:sSub>
                              <m:r>
                                <a:rPr lang="en-GB" sz="1400" i="0">
                                  <a:latin typeface="Cambria Math" panose="02040503050406030204" pitchFamily="18" charset="0"/>
                                </a:rPr>
                                <m:t>(</m:t>
                              </m:r>
                              <m:sSubSup>
                                <m:sSubSupPr>
                                  <m:ctrlPr>
                                    <a:rPr lang="en-GB" sz="1400" i="1">
                                      <a:latin typeface="Cambria Math" panose="02040503050406030204" pitchFamily="18" charset="0"/>
                                    </a:rPr>
                                  </m:ctrlPr>
                                </m:sSubSupPr>
                                <m:e>
                                  <m:r>
                                    <a:rPr lang="en-GB" sz="1400" i="1">
                                      <a:latin typeface="Cambria Math" panose="02040503050406030204" pitchFamily="18" charset="0"/>
                                    </a:rPr>
                                    <m:t>𝑧</m:t>
                                  </m:r>
                                </m:e>
                                <m:sub>
                                  <m:r>
                                    <a:rPr lang="en-GB" sz="1400" i="1">
                                      <a:latin typeface="Cambria Math" panose="02040503050406030204" pitchFamily="18" charset="0"/>
                                    </a:rPr>
                                    <m:t>𝑘</m:t>
                                  </m:r>
                                </m:sub>
                                <m:sup>
                                  <m:r>
                                    <a:rPr lang="en-GB" sz="1400" i="0">
                                      <a:latin typeface="Cambria Math" panose="02040503050406030204" pitchFamily="18" charset="0"/>
                                    </a:rPr>
                                    <m:t>2</m:t>
                                  </m:r>
                                </m:sup>
                              </m:sSubSup>
                              <m:r>
                                <a:rPr lang="en-GB" sz="1400" i="0">
                                  <a:latin typeface="Cambria Math" panose="02040503050406030204" pitchFamily="18" charset="0"/>
                                </a:rPr>
                                <m:t>−</m:t>
                              </m:r>
                              <m:sSubSup>
                                <m:sSubSupPr>
                                  <m:ctrlPr>
                                    <a:rPr lang="en-GB" sz="1400" i="1">
                                      <a:latin typeface="Cambria Math" panose="02040503050406030204" pitchFamily="18" charset="0"/>
                                    </a:rPr>
                                  </m:ctrlPr>
                                </m:sSubSupPr>
                                <m:e>
                                  <m:r>
                                    <a:rPr lang="en-GB" sz="1400" i="1">
                                      <a:latin typeface="Cambria Math" panose="02040503050406030204" pitchFamily="18" charset="0"/>
                                    </a:rPr>
                                    <m:t>𝑧</m:t>
                                  </m:r>
                                </m:e>
                                <m:sub>
                                  <m:r>
                                    <a:rPr lang="en-GB" sz="1400" i="1">
                                      <a:latin typeface="Cambria Math" panose="02040503050406030204" pitchFamily="18" charset="0"/>
                                    </a:rPr>
                                    <m:t>𝑘</m:t>
                                  </m:r>
                                  <m:r>
                                    <a:rPr lang="en-GB" sz="1400" i="0">
                                      <a:latin typeface="Cambria Math" panose="02040503050406030204" pitchFamily="18" charset="0"/>
                                    </a:rPr>
                                    <m:t>−1</m:t>
                                  </m:r>
                                </m:sub>
                                <m:sup>
                                  <m:r>
                                    <a:rPr lang="en-GB" sz="1400" i="0">
                                      <a:latin typeface="Cambria Math" panose="02040503050406030204" pitchFamily="18" charset="0"/>
                                    </a:rPr>
                                    <m:t>2</m:t>
                                  </m:r>
                                </m:sup>
                              </m:sSubSup>
                            </m:e>
                          </m:d>
                        </m:e>
                      </m:nary>
                    </m:oMath>
                  </m:oMathPara>
                </a14:m>
                <a:endParaRPr lang="en-GB" sz="1400" dirty="0"/>
              </a:p>
            </p:txBody>
          </p:sp>
        </mc:Choice>
        <mc:Fallback xmlns="">
          <p:sp>
            <p:nvSpPr>
              <p:cNvPr id="59" name="Rectangle 58"/>
              <p:cNvSpPr>
                <a:spLocks noRot="1" noChangeAspect="1" noMove="1" noResize="1" noEditPoints="1" noAdjustHandles="1" noChangeArrowheads="1" noChangeShapeType="1" noTextEdit="1"/>
              </p:cNvSpPr>
              <p:nvPr/>
            </p:nvSpPr>
            <p:spPr>
              <a:xfrm>
                <a:off x="9047088" y="3816382"/>
                <a:ext cx="2483693" cy="698140"/>
              </a:xfrm>
              <a:prstGeom prst="rect">
                <a:avLst/>
              </a:prstGeom>
              <a:blipFill>
                <a:blip r:embed="rId2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0" name="Rectangle 59"/>
              <p:cNvSpPr/>
              <p:nvPr/>
            </p:nvSpPr>
            <p:spPr>
              <a:xfrm>
                <a:off x="9500808" y="4335045"/>
                <a:ext cx="2487476" cy="6981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𝐷</m:t>
                          </m:r>
                        </m:e>
                        <m:sub>
                          <m:r>
                            <a:rPr lang="en-GB" sz="1400" i="1">
                              <a:latin typeface="Cambria Math" panose="02040503050406030204" pitchFamily="18" charset="0"/>
                            </a:rPr>
                            <m:t>𝑖𝑗</m:t>
                          </m:r>
                        </m:sub>
                      </m:sSub>
                      <m:r>
                        <a:rPr lang="en-GB" sz="1400" i="0">
                          <a:latin typeface="Cambria Math" panose="02040503050406030204" pitchFamily="18" charset="0"/>
                        </a:rPr>
                        <m:t>=</m:t>
                      </m:r>
                      <m:f>
                        <m:fPr>
                          <m:ctrlPr>
                            <a:rPr lang="en-GB" sz="1400" i="1">
                              <a:latin typeface="Cambria Math" panose="02040503050406030204" pitchFamily="18" charset="0"/>
                            </a:rPr>
                          </m:ctrlPr>
                        </m:fPr>
                        <m:num>
                          <m:r>
                            <a:rPr lang="en-GB" sz="1400" i="0">
                              <a:latin typeface="Cambria Math" panose="02040503050406030204" pitchFamily="18" charset="0"/>
                            </a:rPr>
                            <m:t>1</m:t>
                          </m:r>
                        </m:num>
                        <m:den>
                          <m:r>
                            <a:rPr lang="en-GB" sz="1400" i="0">
                              <a:latin typeface="Cambria Math" panose="02040503050406030204" pitchFamily="18" charset="0"/>
                            </a:rPr>
                            <m:t>3</m:t>
                          </m:r>
                        </m:den>
                      </m:f>
                      <m:nary>
                        <m:naryPr>
                          <m:chr m:val="∑"/>
                          <m:limLoc m:val="undOvr"/>
                          <m:ctrlPr>
                            <a:rPr lang="en-GB" sz="1400" i="1">
                              <a:latin typeface="Cambria Math" panose="02040503050406030204" pitchFamily="18" charset="0"/>
                            </a:rPr>
                          </m:ctrlPr>
                        </m:naryPr>
                        <m:sub>
                          <m:r>
                            <a:rPr lang="en-GB" sz="1400" i="1">
                              <a:latin typeface="Cambria Math" panose="02040503050406030204" pitchFamily="18" charset="0"/>
                            </a:rPr>
                            <m:t>𝑘</m:t>
                          </m:r>
                          <m:r>
                            <a:rPr lang="en-GB" sz="1400" i="0">
                              <a:latin typeface="Cambria Math" panose="02040503050406030204" pitchFamily="18" charset="0"/>
                            </a:rPr>
                            <m:t>=1</m:t>
                          </m:r>
                        </m:sub>
                        <m:sup>
                          <m:r>
                            <a:rPr lang="en-GB" sz="1400" i="1">
                              <a:latin typeface="Cambria Math" panose="02040503050406030204" pitchFamily="18" charset="0"/>
                            </a:rPr>
                            <m:t>𝑁</m:t>
                          </m:r>
                        </m:sup>
                        <m:e>
                          <m:d>
                            <m:dPr>
                              <m:begChr m:val=""/>
                              <m:ctrlPr>
                                <a:rPr lang="en-GB" sz="1400" i="1">
                                  <a:latin typeface="Cambria Math" panose="02040503050406030204" pitchFamily="18" charset="0"/>
                                </a:rPr>
                              </m:ctrlPr>
                            </m:dPr>
                            <m:e>
                              <m:sSub>
                                <m:sSubPr>
                                  <m:ctrlPr>
                                    <a:rPr lang="en-GB" sz="1400" i="1" smtClean="0">
                                      <a:solidFill>
                                        <a:srgbClr val="FF0000"/>
                                      </a:solidFill>
                                      <a:latin typeface="Cambria Math" panose="02040503050406030204" pitchFamily="18" charset="0"/>
                                    </a:rPr>
                                  </m:ctrlPr>
                                </m:sSubPr>
                                <m:e>
                                  <m:d>
                                    <m:dPr>
                                      <m:ctrlPr>
                                        <a:rPr lang="en-GB" sz="1400" i="1">
                                          <a:solidFill>
                                            <a:srgbClr val="FF0000"/>
                                          </a:solidFill>
                                          <a:latin typeface="Cambria Math" panose="02040503050406030204" pitchFamily="18" charset="0"/>
                                        </a:rPr>
                                      </m:ctrlPr>
                                    </m:dPr>
                                    <m:e>
                                      <m:acc>
                                        <m:accPr>
                                          <m:chr m:val="̅"/>
                                          <m:ctrlPr>
                                            <a:rPr lang="en-GB" sz="1400" i="1">
                                              <a:solidFill>
                                                <a:srgbClr val="FF0000"/>
                                              </a:solidFill>
                                              <a:latin typeface="Cambria Math" panose="02040503050406030204" pitchFamily="18" charset="0"/>
                                            </a:rPr>
                                          </m:ctrlPr>
                                        </m:accPr>
                                        <m:e>
                                          <m:sSub>
                                            <m:sSubPr>
                                              <m:ctrlPr>
                                                <a:rPr lang="en-GB" sz="1400" i="1">
                                                  <a:solidFill>
                                                    <a:srgbClr val="FF0000"/>
                                                  </a:solidFill>
                                                  <a:latin typeface="Cambria Math" panose="02040503050406030204" pitchFamily="18" charset="0"/>
                                                </a:rPr>
                                              </m:ctrlPr>
                                            </m:sSubPr>
                                            <m:e>
                                              <m:r>
                                                <a:rPr lang="en-GB" sz="1400" i="1">
                                                  <a:solidFill>
                                                    <a:srgbClr val="FF0000"/>
                                                  </a:solidFill>
                                                  <a:latin typeface="Cambria Math" panose="02040503050406030204" pitchFamily="18" charset="0"/>
                                                </a:rPr>
                                                <m:t>𝑄</m:t>
                                              </m:r>
                                            </m:e>
                                            <m:sub>
                                              <m:r>
                                                <a:rPr lang="en-GB" sz="1400" i="1">
                                                  <a:solidFill>
                                                    <a:srgbClr val="FF0000"/>
                                                  </a:solidFill>
                                                  <a:latin typeface="Cambria Math" panose="02040503050406030204" pitchFamily="18" charset="0"/>
                                                </a:rPr>
                                                <m:t>𝑖𝑗</m:t>
                                              </m:r>
                                            </m:sub>
                                          </m:sSub>
                                        </m:e>
                                      </m:acc>
                                    </m:e>
                                  </m:d>
                                </m:e>
                                <m:sub>
                                  <m:r>
                                    <a:rPr lang="en-GB" sz="1400" i="1">
                                      <a:solidFill>
                                        <a:srgbClr val="FF0000"/>
                                      </a:solidFill>
                                      <a:latin typeface="Cambria Math" panose="02040503050406030204" pitchFamily="18" charset="0"/>
                                    </a:rPr>
                                    <m:t>𝑘</m:t>
                                  </m:r>
                                </m:sub>
                              </m:sSub>
                              <m:r>
                                <a:rPr lang="en-GB" sz="1400" i="0">
                                  <a:latin typeface="Cambria Math" panose="02040503050406030204" pitchFamily="18" charset="0"/>
                                </a:rPr>
                                <m:t>(</m:t>
                              </m:r>
                              <m:sSubSup>
                                <m:sSubSupPr>
                                  <m:ctrlPr>
                                    <a:rPr lang="en-GB" sz="1400" i="1">
                                      <a:latin typeface="Cambria Math" panose="02040503050406030204" pitchFamily="18" charset="0"/>
                                    </a:rPr>
                                  </m:ctrlPr>
                                </m:sSubSupPr>
                                <m:e>
                                  <m:r>
                                    <a:rPr lang="en-GB" sz="1400" i="1">
                                      <a:latin typeface="Cambria Math" panose="02040503050406030204" pitchFamily="18" charset="0"/>
                                    </a:rPr>
                                    <m:t>𝑧</m:t>
                                  </m:r>
                                </m:e>
                                <m:sub>
                                  <m:r>
                                    <a:rPr lang="en-GB" sz="1400" i="1">
                                      <a:latin typeface="Cambria Math" panose="02040503050406030204" pitchFamily="18" charset="0"/>
                                    </a:rPr>
                                    <m:t>𝑘</m:t>
                                  </m:r>
                                </m:sub>
                                <m:sup>
                                  <m:r>
                                    <a:rPr lang="en-GB" sz="1400" i="0">
                                      <a:latin typeface="Cambria Math" panose="02040503050406030204" pitchFamily="18" charset="0"/>
                                    </a:rPr>
                                    <m:t>3</m:t>
                                  </m:r>
                                </m:sup>
                              </m:sSubSup>
                              <m:r>
                                <a:rPr lang="en-GB" sz="1400" i="0">
                                  <a:latin typeface="Cambria Math" panose="02040503050406030204" pitchFamily="18" charset="0"/>
                                </a:rPr>
                                <m:t>−</m:t>
                              </m:r>
                              <m:sSubSup>
                                <m:sSubSupPr>
                                  <m:ctrlPr>
                                    <a:rPr lang="en-GB" sz="1400" i="1">
                                      <a:latin typeface="Cambria Math" panose="02040503050406030204" pitchFamily="18" charset="0"/>
                                    </a:rPr>
                                  </m:ctrlPr>
                                </m:sSubSupPr>
                                <m:e>
                                  <m:r>
                                    <a:rPr lang="en-GB" sz="1400" i="1">
                                      <a:latin typeface="Cambria Math" panose="02040503050406030204" pitchFamily="18" charset="0"/>
                                    </a:rPr>
                                    <m:t>𝑧</m:t>
                                  </m:r>
                                </m:e>
                                <m:sub>
                                  <m:r>
                                    <a:rPr lang="en-GB" sz="1400" i="1">
                                      <a:latin typeface="Cambria Math" panose="02040503050406030204" pitchFamily="18" charset="0"/>
                                    </a:rPr>
                                    <m:t>𝑘</m:t>
                                  </m:r>
                                  <m:r>
                                    <a:rPr lang="en-GB" sz="1400" i="0">
                                      <a:latin typeface="Cambria Math" panose="02040503050406030204" pitchFamily="18" charset="0"/>
                                    </a:rPr>
                                    <m:t>−1</m:t>
                                  </m:r>
                                </m:sub>
                                <m:sup>
                                  <m:r>
                                    <a:rPr lang="en-GB" sz="1400" i="0">
                                      <a:latin typeface="Cambria Math" panose="02040503050406030204" pitchFamily="18" charset="0"/>
                                    </a:rPr>
                                    <m:t>3</m:t>
                                  </m:r>
                                </m:sup>
                              </m:sSubSup>
                            </m:e>
                          </m:d>
                        </m:e>
                      </m:nary>
                    </m:oMath>
                  </m:oMathPara>
                </a14:m>
                <a:endParaRPr lang="en-GB" sz="1400" dirty="0"/>
              </a:p>
            </p:txBody>
          </p:sp>
        </mc:Choice>
        <mc:Fallback xmlns="">
          <p:sp>
            <p:nvSpPr>
              <p:cNvPr id="60" name="Rectangle 59"/>
              <p:cNvSpPr>
                <a:spLocks noRot="1" noChangeAspect="1" noMove="1" noResize="1" noEditPoints="1" noAdjustHandles="1" noChangeArrowheads="1" noChangeShapeType="1" noTextEdit="1"/>
              </p:cNvSpPr>
              <p:nvPr/>
            </p:nvSpPr>
            <p:spPr>
              <a:xfrm>
                <a:off x="9500808" y="4335045"/>
                <a:ext cx="2487476" cy="698140"/>
              </a:xfrm>
              <a:prstGeom prst="rect">
                <a:avLst/>
              </a:prstGeom>
              <a:blipFill>
                <a:blip r:embed="rId26"/>
                <a:stretch>
                  <a:fillRect/>
                </a:stretch>
              </a:blipFill>
            </p:spPr>
            <p:txBody>
              <a:bodyPr/>
              <a:lstStyle/>
              <a:p>
                <a:r>
                  <a:rPr lang="en-GB">
                    <a:noFill/>
                  </a:rPr>
                  <a:t> </a:t>
                </a:r>
              </a:p>
            </p:txBody>
          </p:sp>
        </mc:Fallback>
      </mc:AlternateContent>
      <p:sp>
        <p:nvSpPr>
          <p:cNvPr id="3" name="TextBox 2"/>
          <p:cNvSpPr txBox="1"/>
          <p:nvPr/>
        </p:nvSpPr>
        <p:spPr>
          <a:xfrm>
            <a:off x="7408543" y="530400"/>
            <a:ext cx="2332403" cy="338554"/>
          </a:xfrm>
          <a:prstGeom prst="rect">
            <a:avLst/>
          </a:prstGeom>
          <a:noFill/>
        </p:spPr>
        <p:txBody>
          <a:bodyPr wrap="square" rtlCol="0">
            <a:spAutoFit/>
          </a:bodyPr>
          <a:lstStyle/>
          <a:p>
            <a:r>
              <a:rPr lang="en-US" sz="1600" i="1" dirty="0">
                <a:solidFill>
                  <a:schemeClr val="accent1">
                    <a:lumMod val="75000"/>
                  </a:schemeClr>
                </a:solidFill>
                <a:latin typeface="Corbel" panose="020B0503020204020204" pitchFamily="34" charset="0"/>
              </a:rPr>
              <a:t>Cinematic equations</a:t>
            </a:r>
            <a:endParaRPr lang="en-GB" sz="1600" i="1" dirty="0">
              <a:solidFill>
                <a:schemeClr val="accent1">
                  <a:lumMod val="75000"/>
                </a:schemeClr>
              </a:solidFill>
              <a:latin typeface="Corbel" panose="020B0503020204020204" pitchFamily="34" charset="0"/>
            </a:endParaRPr>
          </a:p>
        </p:txBody>
      </p:sp>
      <p:sp>
        <p:nvSpPr>
          <p:cNvPr id="61" name="TextBox 60"/>
          <p:cNvSpPr txBox="1"/>
          <p:nvPr/>
        </p:nvSpPr>
        <p:spPr>
          <a:xfrm>
            <a:off x="8476983" y="3075133"/>
            <a:ext cx="2298075" cy="338554"/>
          </a:xfrm>
          <a:prstGeom prst="rect">
            <a:avLst/>
          </a:prstGeom>
          <a:noFill/>
        </p:spPr>
        <p:txBody>
          <a:bodyPr wrap="square" rtlCol="0">
            <a:spAutoFit/>
          </a:bodyPr>
          <a:lstStyle>
            <a:defPPr>
              <a:defRPr lang="en-US"/>
            </a:defPPr>
            <a:lvl1pPr>
              <a:defRPr sz="1600" i="1">
                <a:solidFill>
                  <a:schemeClr val="tx1">
                    <a:lumMod val="75000"/>
                    <a:lumOff val="25000"/>
                  </a:schemeClr>
                </a:solidFill>
                <a:latin typeface="Corbel" panose="020B0503020204020204" pitchFamily="34" charset="0"/>
              </a:defRPr>
            </a:lvl1pPr>
          </a:lstStyle>
          <a:p>
            <a:r>
              <a:rPr lang="en-US" dirty="0">
                <a:solidFill>
                  <a:schemeClr val="accent6">
                    <a:lumMod val="60000"/>
                    <a:lumOff val="40000"/>
                  </a:schemeClr>
                </a:solidFill>
              </a:rPr>
              <a:t>Constitutive equations</a:t>
            </a:r>
            <a:endParaRPr lang="en-GB" dirty="0">
              <a:solidFill>
                <a:schemeClr val="accent6">
                  <a:lumMod val="60000"/>
                  <a:lumOff val="40000"/>
                </a:schemeClr>
              </a:solidFill>
            </a:endParaRPr>
          </a:p>
        </p:txBody>
      </p:sp>
      <mc:AlternateContent xmlns:mc="http://schemas.openxmlformats.org/markup-compatibility/2006" xmlns:a14="http://schemas.microsoft.com/office/drawing/2010/main">
        <mc:Choice Requires="a14">
          <p:sp>
            <p:nvSpPr>
              <p:cNvPr id="51" name="TextBox 50"/>
              <p:cNvSpPr txBox="1"/>
              <p:nvPr/>
            </p:nvSpPr>
            <p:spPr>
              <a:xfrm>
                <a:off x="4671836" y="1529070"/>
                <a:ext cx="2468625" cy="4748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solidFill>
                                <a:schemeClr val="bg1">
                                  <a:lumMod val="65000"/>
                                </a:schemeClr>
                              </a:solidFill>
                              <a:latin typeface="Cambria Math" panose="02040503050406030204" pitchFamily="18" charset="0"/>
                            </a:rPr>
                          </m:ctrlPr>
                        </m:fPr>
                        <m:num>
                          <m:sSup>
                            <m:sSupPr>
                              <m:ctrlPr>
                                <a:rPr lang="en-US" sz="1400" b="0" i="1" smtClean="0">
                                  <a:solidFill>
                                    <a:schemeClr val="bg1">
                                      <a:lumMod val="65000"/>
                                    </a:schemeClr>
                                  </a:solidFill>
                                  <a:latin typeface="Cambria Math" panose="02040503050406030204" pitchFamily="18" charset="0"/>
                                </a:rPr>
                              </m:ctrlPr>
                            </m:sSupPr>
                            <m:e>
                              <m:r>
                                <a:rPr lang="en-GB" sz="1400" i="1" smtClean="0">
                                  <a:solidFill>
                                    <a:schemeClr val="bg1">
                                      <a:lumMod val="65000"/>
                                    </a:schemeClr>
                                  </a:solidFill>
                                  <a:latin typeface="Cambria Math" panose="02040503050406030204" pitchFamily="18" charset="0"/>
                                </a:rPr>
                                <m:t>𝜕</m:t>
                              </m:r>
                            </m:e>
                            <m:sup>
                              <m:r>
                                <a:rPr lang="en-US" sz="1400" b="0" i="1" smtClean="0">
                                  <a:solidFill>
                                    <a:schemeClr val="bg1">
                                      <a:lumMod val="65000"/>
                                    </a:schemeClr>
                                  </a:solidFill>
                                  <a:latin typeface="Cambria Math" panose="02040503050406030204" pitchFamily="18" charset="0"/>
                                </a:rPr>
                                <m:t>2</m:t>
                              </m:r>
                            </m:sup>
                          </m:sSup>
                          <m:sSub>
                            <m:sSubPr>
                              <m:ctrlPr>
                                <a:rPr lang="en-US" sz="1400" b="0" i="1" smtClean="0">
                                  <a:solidFill>
                                    <a:schemeClr val="bg1">
                                      <a:lumMod val="65000"/>
                                    </a:schemeClr>
                                  </a:solidFill>
                                  <a:latin typeface="Cambria Math" panose="02040503050406030204" pitchFamily="18" charset="0"/>
                                </a:rPr>
                              </m:ctrlPr>
                            </m:sSubPr>
                            <m:e>
                              <m:r>
                                <a:rPr lang="en-US" sz="1400" b="0" i="1" smtClean="0">
                                  <a:solidFill>
                                    <a:schemeClr val="bg1">
                                      <a:lumMod val="65000"/>
                                    </a:schemeClr>
                                  </a:solidFill>
                                  <a:latin typeface="Cambria Math" panose="02040503050406030204" pitchFamily="18" charset="0"/>
                                </a:rPr>
                                <m:t>𝑀</m:t>
                              </m:r>
                            </m:e>
                            <m:sub>
                              <m:r>
                                <a:rPr lang="en-US" sz="1400" b="0" i="1" smtClean="0">
                                  <a:solidFill>
                                    <a:schemeClr val="bg1">
                                      <a:lumMod val="65000"/>
                                    </a:schemeClr>
                                  </a:solidFill>
                                  <a:latin typeface="Cambria Math" panose="02040503050406030204" pitchFamily="18" charset="0"/>
                                </a:rPr>
                                <m:t>𝑥</m:t>
                              </m:r>
                            </m:sub>
                          </m:sSub>
                        </m:num>
                        <m:den>
                          <m:r>
                            <a:rPr lang="en-GB" sz="1400" i="1" smtClean="0">
                              <a:solidFill>
                                <a:schemeClr val="bg1">
                                  <a:lumMod val="65000"/>
                                </a:schemeClr>
                              </a:solidFill>
                              <a:latin typeface="Cambria Math" panose="02040503050406030204" pitchFamily="18" charset="0"/>
                            </a:rPr>
                            <m:t>𝜕</m:t>
                          </m:r>
                          <m:sSup>
                            <m:sSupPr>
                              <m:ctrlPr>
                                <a:rPr lang="en-US" sz="1400" b="0" i="1" smtClean="0">
                                  <a:solidFill>
                                    <a:schemeClr val="bg1">
                                      <a:lumMod val="65000"/>
                                    </a:schemeClr>
                                  </a:solidFill>
                                  <a:latin typeface="Cambria Math" panose="02040503050406030204" pitchFamily="18" charset="0"/>
                                </a:rPr>
                              </m:ctrlPr>
                            </m:sSupPr>
                            <m:e>
                              <m:r>
                                <a:rPr lang="en-GB" sz="1400" i="1" smtClean="0">
                                  <a:solidFill>
                                    <a:schemeClr val="bg1">
                                      <a:lumMod val="65000"/>
                                    </a:schemeClr>
                                  </a:solidFill>
                                  <a:latin typeface="Cambria Math" panose="02040503050406030204" pitchFamily="18" charset="0"/>
                                </a:rPr>
                                <m:t>𝑥</m:t>
                              </m:r>
                            </m:e>
                            <m:sup>
                              <m:r>
                                <a:rPr lang="en-US" sz="1400" b="0" i="1" smtClean="0">
                                  <a:solidFill>
                                    <a:schemeClr val="bg1">
                                      <a:lumMod val="65000"/>
                                    </a:schemeClr>
                                  </a:solidFill>
                                  <a:latin typeface="Cambria Math" panose="02040503050406030204" pitchFamily="18" charset="0"/>
                                </a:rPr>
                                <m:t>2</m:t>
                              </m:r>
                            </m:sup>
                          </m:sSup>
                        </m:den>
                      </m:f>
                      <m:r>
                        <a:rPr lang="en-US" sz="1400" b="0" i="1" smtClean="0">
                          <a:solidFill>
                            <a:schemeClr val="bg1">
                              <a:lumMod val="65000"/>
                            </a:schemeClr>
                          </a:solidFill>
                          <a:latin typeface="Cambria Math" panose="02040503050406030204" pitchFamily="18" charset="0"/>
                        </a:rPr>
                        <m:t>+</m:t>
                      </m:r>
                      <m:f>
                        <m:fPr>
                          <m:ctrlPr>
                            <a:rPr lang="en-GB" sz="1400" i="1">
                              <a:solidFill>
                                <a:schemeClr val="bg1">
                                  <a:lumMod val="65000"/>
                                </a:schemeClr>
                              </a:solidFill>
                              <a:latin typeface="Cambria Math" panose="02040503050406030204" pitchFamily="18" charset="0"/>
                            </a:rPr>
                          </m:ctrlPr>
                        </m:fPr>
                        <m:num>
                          <m:sSup>
                            <m:sSupPr>
                              <m:ctrlPr>
                                <a:rPr lang="en-US" sz="1400" i="1">
                                  <a:solidFill>
                                    <a:schemeClr val="bg1">
                                      <a:lumMod val="65000"/>
                                    </a:schemeClr>
                                  </a:solidFill>
                                  <a:latin typeface="Cambria Math" panose="02040503050406030204" pitchFamily="18" charset="0"/>
                                </a:rPr>
                              </m:ctrlPr>
                            </m:sSupPr>
                            <m:e>
                              <m:r>
                                <a:rPr lang="en-GB" sz="1400" i="1">
                                  <a:solidFill>
                                    <a:schemeClr val="bg1">
                                      <a:lumMod val="65000"/>
                                    </a:schemeClr>
                                  </a:solidFill>
                                  <a:latin typeface="Cambria Math" panose="02040503050406030204" pitchFamily="18" charset="0"/>
                                </a:rPr>
                                <m:t>𝜕</m:t>
                              </m:r>
                            </m:e>
                            <m:sup>
                              <m:r>
                                <a:rPr lang="en-US" sz="1400" i="1">
                                  <a:solidFill>
                                    <a:schemeClr val="bg1">
                                      <a:lumMod val="65000"/>
                                    </a:schemeClr>
                                  </a:solidFill>
                                  <a:latin typeface="Cambria Math" panose="02040503050406030204" pitchFamily="18" charset="0"/>
                                </a:rPr>
                                <m:t>2</m:t>
                              </m:r>
                            </m:sup>
                          </m:sSup>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rPr>
                                <m:t>𝑀</m:t>
                              </m:r>
                            </m:e>
                            <m:sub>
                              <m:r>
                                <a:rPr lang="en-US" sz="1400" i="1">
                                  <a:solidFill>
                                    <a:schemeClr val="bg1">
                                      <a:lumMod val="65000"/>
                                    </a:schemeClr>
                                  </a:solidFill>
                                  <a:latin typeface="Cambria Math" panose="02040503050406030204" pitchFamily="18" charset="0"/>
                                </a:rPr>
                                <m:t>𝑥</m:t>
                              </m:r>
                              <m:r>
                                <a:rPr lang="en-US" sz="1400" b="0" i="1" smtClean="0">
                                  <a:solidFill>
                                    <a:schemeClr val="bg1">
                                      <a:lumMod val="65000"/>
                                    </a:schemeClr>
                                  </a:solidFill>
                                  <a:latin typeface="Cambria Math" panose="02040503050406030204" pitchFamily="18" charset="0"/>
                                </a:rPr>
                                <m:t>𝑦</m:t>
                              </m:r>
                            </m:sub>
                          </m:sSub>
                        </m:num>
                        <m:den>
                          <m:r>
                            <a:rPr lang="en-GB" sz="1400" i="1">
                              <a:solidFill>
                                <a:schemeClr val="bg1">
                                  <a:lumMod val="65000"/>
                                </a:schemeClr>
                              </a:solidFill>
                              <a:latin typeface="Cambria Math" panose="02040503050406030204" pitchFamily="18" charset="0"/>
                            </a:rPr>
                            <m:t>𝜕</m:t>
                          </m:r>
                          <m:r>
                            <a:rPr lang="en-US" sz="1400" b="0" i="1" smtClean="0">
                              <a:solidFill>
                                <a:schemeClr val="bg1">
                                  <a:lumMod val="65000"/>
                                </a:schemeClr>
                              </a:solidFill>
                              <a:latin typeface="Cambria Math" panose="02040503050406030204" pitchFamily="18" charset="0"/>
                            </a:rPr>
                            <m:t>𝑥</m:t>
                          </m:r>
                          <m:r>
                            <a:rPr lang="en-GB" sz="1400" i="1">
                              <a:solidFill>
                                <a:schemeClr val="bg1">
                                  <a:lumMod val="65000"/>
                                </a:schemeClr>
                              </a:solidFill>
                              <a:latin typeface="Cambria Math" panose="02040503050406030204" pitchFamily="18" charset="0"/>
                            </a:rPr>
                            <m:t>𝜕</m:t>
                          </m:r>
                          <m:r>
                            <a:rPr lang="en-US" sz="1400" b="0" i="1" smtClean="0">
                              <a:solidFill>
                                <a:schemeClr val="bg1">
                                  <a:lumMod val="65000"/>
                                </a:schemeClr>
                              </a:solidFill>
                              <a:latin typeface="Cambria Math" panose="02040503050406030204" pitchFamily="18" charset="0"/>
                            </a:rPr>
                            <m:t>𝑦</m:t>
                          </m:r>
                        </m:den>
                      </m:f>
                      <m:r>
                        <a:rPr lang="en-US" sz="1400" b="0" i="0" smtClean="0">
                          <a:solidFill>
                            <a:schemeClr val="bg1">
                              <a:lumMod val="65000"/>
                            </a:schemeClr>
                          </a:solidFill>
                          <a:latin typeface="Cambria Math" panose="02040503050406030204" pitchFamily="18" charset="0"/>
                        </a:rPr>
                        <m:t>+</m:t>
                      </m:r>
                      <m:f>
                        <m:fPr>
                          <m:ctrlPr>
                            <a:rPr lang="en-GB" sz="1400" i="1">
                              <a:solidFill>
                                <a:schemeClr val="bg1">
                                  <a:lumMod val="65000"/>
                                </a:schemeClr>
                              </a:solidFill>
                              <a:latin typeface="Cambria Math" panose="02040503050406030204" pitchFamily="18" charset="0"/>
                            </a:rPr>
                          </m:ctrlPr>
                        </m:fPr>
                        <m:num>
                          <m:sSup>
                            <m:sSupPr>
                              <m:ctrlPr>
                                <a:rPr lang="en-US" sz="1400" i="1">
                                  <a:solidFill>
                                    <a:schemeClr val="bg1">
                                      <a:lumMod val="65000"/>
                                    </a:schemeClr>
                                  </a:solidFill>
                                  <a:latin typeface="Cambria Math" panose="02040503050406030204" pitchFamily="18" charset="0"/>
                                </a:rPr>
                              </m:ctrlPr>
                            </m:sSupPr>
                            <m:e>
                              <m:r>
                                <a:rPr lang="en-GB" sz="1400" i="1">
                                  <a:solidFill>
                                    <a:schemeClr val="bg1">
                                      <a:lumMod val="65000"/>
                                    </a:schemeClr>
                                  </a:solidFill>
                                  <a:latin typeface="Cambria Math" panose="02040503050406030204" pitchFamily="18" charset="0"/>
                                </a:rPr>
                                <m:t>𝜕</m:t>
                              </m:r>
                            </m:e>
                            <m:sup>
                              <m:r>
                                <a:rPr lang="en-US" sz="1400" i="1">
                                  <a:solidFill>
                                    <a:schemeClr val="bg1">
                                      <a:lumMod val="65000"/>
                                    </a:schemeClr>
                                  </a:solidFill>
                                  <a:latin typeface="Cambria Math" panose="02040503050406030204" pitchFamily="18" charset="0"/>
                                </a:rPr>
                                <m:t>2</m:t>
                              </m:r>
                            </m:sup>
                          </m:sSup>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rPr>
                                <m:t>𝑀</m:t>
                              </m:r>
                            </m:e>
                            <m:sub>
                              <m:r>
                                <a:rPr lang="en-US" sz="1400" b="0" i="1" smtClean="0">
                                  <a:solidFill>
                                    <a:schemeClr val="bg1">
                                      <a:lumMod val="65000"/>
                                    </a:schemeClr>
                                  </a:solidFill>
                                  <a:latin typeface="Cambria Math" panose="02040503050406030204" pitchFamily="18" charset="0"/>
                                </a:rPr>
                                <m:t>𝑦</m:t>
                              </m:r>
                            </m:sub>
                          </m:sSub>
                        </m:num>
                        <m:den>
                          <m:r>
                            <a:rPr lang="en-GB" sz="1400" i="1">
                              <a:solidFill>
                                <a:schemeClr val="bg1">
                                  <a:lumMod val="65000"/>
                                </a:schemeClr>
                              </a:solidFill>
                              <a:latin typeface="Cambria Math" panose="02040503050406030204" pitchFamily="18" charset="0"/>
                            </a:rPr>
                            <m:t>𝜕</m:t>
                          </m:r>
                          <m:sSup>
                            <m:sSupPr>
                              <m:ctrlPr>
                                <a:rPr lang="en-US" sz="1400" i="1">
                                  <a:solidFill>
                                    <a:schemeClr val="bg1">
                                      <a:lumMod val="65000"/>
                                    </a:schemeClr>
                                  </a:solidFill>
                                  <a:latin typeface="Cambria Math" panose="02040503050406030204" pitchFamily="18" charset="0"/>
                                </a:rPr>
                              </m:ctrlPr>
                            </m:sSupPr>
                            <m:e>
                              <m:r>
                                <a:rPr lang="en-US" sz="1400" b="0" i="1" smtClean="0">
                                  <a:solidFill>
                                    <a:schemeClr val="bg1">
                                      <a:lumMod val="65000"/>
                                    </a:schemeClr>
                                  </a:solidFill>
                                  <a:latin typeface="Cambria Math" panose="02040503050406030204" pitchFamily="18" charset="0"/>
                                </a:rPr>
                                <m:t>𝑦</m:t>
                              </m:r>
                            </m:e>
                            <m:sup>
                              <m:r>
                                <a:rPr lang="en-US" sz="1400" i="1">
                                  <a:solidFill>
                                    <a:schemeClr val="bg1">
                                      <a:lumMod val="65000"/>
                                    </a:schemeClr>
                                  </a:solidFill>
                                  <a:latin typeface="Cambria Math" panose="02040503050406030204" pitchFamily="18" charset="0"/>
                                </a:rPr>
                                <m:t>2</m:t>
                              </m:r>
                            </m:sup>
                          </m:sSup>
                        </m:den>
                      </m:f>
                      <m:r>
                        <a:rPr lang="en-US" sz="1400" b="0" i="0" smtClean="0">
                          <a:solidFill>
                            <a:schemeClr val="bg1">
                              <a:lumMod val="65000"/>
                            </a:schemeClr>
                          </a:solidFill>
                          <a:latin typeface="Cambria Math" panose="02040503050406030204" pitchFamily="18" charset="0"/>
                        </a:rPr>
                        <m:t>+</m:t>
                      </m:r>
                      <m:r>
                        <m:rPr>
                          <m:sty m:val="p"/>
                        </m:rPr>
                        <a:rPr lang="en-US" sz="1400" b="0" i="0" smtClean="0">
                          <a:solidFill>
                            <a:schemeClr val="bg1">
                              <a:lumMod val="65000"/>
                            </a:schemeClr>
                          </a:solidFill>
                          <a:latin typeface="Cambria Math" panose="02040503050406030204" pitchFamily="18" charset="0"/>
                        </a:rPr>
                        <m:t>P</m:t>
                      </m:r>
                      <m:r>
                        <a:rPr lang="en-US" sz="1400" b="0" i="0" smtClean="0">
                          <a:solidFill>
                            <a:schemeClr val="bg1">
                              <a:lumMod val="65000"/>
                            </a:schemeClr>
                          </a:solidFill>
                          <a:latin typeface="Cambria Math" panose="02040503050406030204" pitchFamily="18" charset="0"/>
                        </a:rPr>
                        <m:t>=0</m:t>
                      </m:r>
                    </m:oMath>
                  </m:oMathPara>
                </a14:m>
                <a:endParaRPr lang="en-GB" sz="1400" dirty="0">
                  <a:solidFill>
                    <a:schemeClr val="bg1">
                      <a:lumMod val="65000"/>
                    </a:schemeClr>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4671836" y="1529070"/>
                <a:ext cx="2468625" cy="474874"/>
              </a:xfrm>
              <a:prstGeom prst="rect">
                <a:avLst/>
              </a:prstGeom>
              <a:blipFill>
                <a:blip r:embed="rId2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4671836" y="1003842"/>
                <a:ext cx="1605503" cy="4523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solidFill>
                                <a:schemeClr val="bg1">
                                  <a:lumMod val="65000"/>
                                </a:schemeClr>
                              </a:solidFill>
                              <a:latin typeface="Cambria Math" panose="02040503050406030204" pitchFamily="18" charset="0"/>
                            </a:rPr>
                          </m:ctrlPr>
                        </m:fPr>
                        <m:num>
                          <m:r>
                            <a:rPr lang="en-GB" sz="1400" i="1">
                              <a:solidFill>
                                <a:schemeClr val="bg1">
                                  <a:lumMod val="65000"/>
                                </a:schemeClr>
                              </a:solidFill>
                              <a:latin typeface="Cambria Math" panose="02040503050406030204" pitchFamily="18" charset="0"/>
                            </a:rPr>
                            <m:t>𝜕</m:t>
                          </m:r>
                          <m:sSub>
                            <m:sSubPr>
                              <m:ctrlPr>
                                <a:rPr lang="en-US" sz="1400" b="0" i="1" smtClean="0">
                                  <a:solidFill>
                                    <a:schemeClr val="bg1">
                                      <a:lumMod val="65000"/>
                                    </a:schemeClr>
                                  </a:solidFill>
                                  <a:latin typeface="Cambria Math" panose="02040503050406030204" pitchFamily="18" charset="0"/>
                                </a:rPr>
                              </m:ctrlPr>
                            </m:sSubPr>
                            <m:e>
                              <m:r>
                                <a:rPr lang="en-US" sz="1400" b="0" i="1" smtClean="0">
                                  <a:solidFill>
                                    <a:schemeClr val="bg1">
                                      <a:lumMod val="65000"/>
                                    </a:schemeClr>
                                  </a:solidFill>
                                  <a:latin typeface="Cambria Math" panose="02040503050406030204" pitchFamily="18" charset="0"/>
                                </a:rPr>
                                <m:t>𝑁</m:t>
                              </m:r>
                            </m:e>
                            <m:sub>
                              <m:r>
                                <a:rPr lang="en-US" sz="1400" b="0" i="1" smtClean="0">
                                  <a:solidFill>
                                    <a:schemeClr val="bg1">
                                      <a:lumMod val="65000"/>
                                    </a:schemeClr>
                                  </a:solidFill>
                                  <a:latin typeface="Cambria Math" panose="02040503050406030204" pitchFamily="18" charset="0"/>
                                </a:rPr>
                                <m:t>𝑥</m:t>
                              </m:r>
                            </m:sub>
                          </m:sSub>
                        </m:num>
                        <m:den>
                          <m:r>
                            <a:rPr lang="en-GB" sz="1400" i="1" smtClean="0">
                              <a:solidFill>
                                <a:schemeClr val="bg1">
                                  <a:lumMod val="65000"/>
                                </a:schemeClr>
                              </a:solidFill>
                              <a:latin typeface="Cambria Math" panose="02040503050406030204" pitchFamily="18" charset="0"/>
                            </a:rPr>
                            <m:t>𝜕</m:t>
                          </m:r>
                          <m:r>
                            <a:rPr lang="en-US" sz="1400" b="0" i="1" smtClean="0">
                              <a:solidFill>
                                <a:schemeClr val="bg1">
                                  <a:lumMod val="65000"/>
                                </a:schemeClr>
                              </a:solidFill>
                              <a:latin typeface="Cambria Math" panose="02040503050406030204" pitchFamily="18" charset="0"/>
                            </a:rPr>
                            <m:t>𝑥</m:t>
                          </m:r>
                        </m:den>
                      </m:f>
                      <m:r>
                        <a:rPr lang="en-US" sz="1400" b="0" i="1" smtClean="0">
                          <a:solidFill>
                            <a:schemeClr val="bg1">
                              <a:lumMod val="65000"/>
                            </a:schemeClr>
                          </a:solidFill>
                          <a:latin typeface="Cambria Math" panose="02040503050406030204" pitchFamily="18" charset="0"/>
                        </a:rPr>
                        <m:t>+</m:t>
                      </m:r>
                      <m:f>
                        <m:fPr>
                          <m:ctrlPr>
                            <a:rPr lang="en-GB" sz="1400" i="1">
                              <a:solidFill>
                                <a:schemeClr val="bg1">
                                  <a:lumMod val="65000"/>
                                </a:schemeClr>
                              </a:solidFill>
                              <a:latin typeface="Cambria Math" panose="02040503050406030204" pitchFamily="18" charset="0"/>
                            </a:rPr>
                          </m:ctrlPr>
                        </m:fPr>
                        <m:num>
                          <m:r>
                            <a:rPr lang="en-GB" sz="1400" i="1">
                              <a:solidFill>
                                <a:schemeClr val="bg1">
                                  <a:lumMod val="65000"/>
                                </a:schemeClr>
                              </a:solidFill>
                              <a:latin typeface="Cambria Math" panose="02040503050406030204" pitchFamily="18" charset="0"/>
                            </a:rPr>
                            <m:t>𝜕</m:t>
                          </m:r>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rPr>
                                <m:t>𝑁</m:t>
                              </m:r>
                            </m:e>
                            <m:sub>
                              <m:r>
                                <a:rPr lang="en-US" sz="1400" b="0" i="1" smtClean="0">
                                  <a:solidFill>
                                    <a:schemeClr val="bg1">
                                      <a:lumMod val="65000"/>
                                    </a:schemeClr>
                                  </a:solidFill>
                                  <a:latin typeface="Cambria Math" panose="02040503050406030204" pitchFamily="18" charset="0"/>
                                </a:rPr>
                                <m:t>𝑦𝑥</m:t>
                              </m:r>
                            </m:sub>
                          </m:sSub>
                        </m:num>
                        <m:den>
                          <m:r>
                            <a:rPr lang="en-GB" sz="1400" i="1">
                              <a:solidFill>
                                <a:schemeClr val="bg1">
                                  <a:lumMod val="65000"/>
                                </a:schemeClr>
                              </a:solidFill>
                              <a:latin typeface="Cambria Math" panose="02040503050406030204" pitchFamily="18" charset="0"/>
                            </a:rPr>
                            <m:t>𝜕</m:t>
                          </m:r>
                          <m:r>
                            <a:rPr lang="en-US" sz="1400" b="0" i="1" smtClean="0">
                              <a:solidFill>
                                <a:schemeClr val="bg1">
                                  <a:lumMod val="65000"/>
                                </a:schemeClr>
                              </a:solidFill>
                              <a:latin typeface="Cambria Math" panose="02040503050406030204" pitchFamily="18" charset="0"/>
                            </a:rPr>
                            <m:t>𝑦</m:t>
                          </m:r>
                        </m:den>
                      </m:f>
                      <m:r>
                        <a:rPr lang="en-US" sz="1400" i="1">
                          <a:solidFill>
                            <a:schemeClr val="bg1">
                              <a:lumMod val="65000"/>
                            </a:schemeClr>
                          </a:solidFill>
                          <a:latin typeface="Cambria Math" panose="02040503050406030204" pitchFamily="18" charset="0"/>
                        </a:rPr>
                        <m:t>+</m:t>
                      </m:r>
                      <m:r>
                        <m:rPr>
                          <m:sty m:val="p"/>
                        </m:rPr>
                        <a:rPr lang="en-US" sz="1400" b="0" i="0" smtClean="0">
                          <a:solidFill>
                            <a:schemeClr val="bg1">
                              <a:lumMod val="65000"/>
                            </a:schemeClr>
                          </a:solidFill>
                          <a:latin typeface="Cambria Math" panose="02040503050406030204" pitchFamily="18" charset="0"/>
                        </a:rPr>
                        <m:t>X</m:t>
                      </m:r>
                      <m:r>
                        <a:rPr lang="en-US" sz="1400" b="0" i="0" smtClean="0">
                          <a:solidFill>
                            <a:schemeClr val="bg1">
                              <a:lumMod val="65000"/>
                            </a:schemeClr>
                          </a:solidFill>
                          <a:latin typeface="Cambria Math" panose="02040503050406030204" pitchFamily="18" charset="0"/>
                        </a:rPr>
                        <m:t>=0</m:t>
                      </m:r>
                    </m:oMath>
                  </m:oMathPara>
                </a14:m>
                <a:endParaRPr lang="en-GB" sz="1400" dirty="0">
                  <a:solidFill>
                    <a:schemeClr val="bg1">
                      <a:lumMod val="65000"/>
                    </a:schemeClr>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4671836" y="1003842"/>
                <a:ext cx="1605503" cy="452303"/>
              </a:xfrm>
              <a:prstGeom prst="rect">
                <a:avLst/>
              </a:prstGeom>
              <a:blipFill>
                <a:blip r:embed="rId28"/>
                <a:stretch>
                  <a:fillRect l="-2273" t="-1351" r="-1894" b="-121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3" name="TextBox 62"/>
              <p:cNvSpPr txBox="1"/>
              <p:nvPr/>
            </p:nvSpPr>
            <p:spPr>
              <a:xfrm>
                <a:off x="4657106" y="501956"/>
                <a:ext cx="1611275" cy="4523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solidFill>
                                <a:schemeClr val="bg1">
                                  <a:lumMod val="65000"/>
                                </a:schemeClr>
                              </a:solidFill>
                              <a:latin typeface="Cambria Math" panose="02040503050406030204" pitchFamily="18" charset="0"/>
                            </a:rPr>
                          </m:ctrlPr>
                        </m:fPr>
                        <m:num>
                          <m:r>
                            <a:rPr lang="en-GB" sz="1400" i="1">
                              <a:solidFill>
                                <a:schemeClr val="bg1">
                                  <a:lumMod val="65000"/>
                                </a:schemeClr>
                              </a:solidFill>
                              <a:latin typeface="Cambria Math" panose="02040503050406030204" pitchFamily="18" charset="0"/>
                            </a:rPr>
                            <m:t>𝜕</m:t>
                          </m:r>
                          <m:sSub>
                            <m:sSubPr>
                              <m:ctrlPr>
                                <a:rPr lang="en-US" sz="1400" b="0" i="1" smtClean="0">
                                  <a:solidFill>
                                    <a:schemeClr val="bg1">
                                      <a:lumMod val="65000"/>
                                    </a:schemeClr>
                                  </a:solidFill>
                                  <a:latin typeface="Cambria Math" panose="02040503050406030204" pitchFamily="18" charset="0"/>
                                </a:rPr>
                              </m:ctrlPr>
                            </m:sSubPr>
                            <m:e>
                              <m:r>
                                <a:rPr lang="en-US" sz="1400" b="0" i="1" smtClean="0">
                                  <a:solidFill>
                                    <a:schemeClr val="bg1">
                                      <a:lumMod val="65000"/>
                                    </a:schemeClr>
                                  </a:solidFill>
                                  <a:latin typeface="Cambria Math" panose="02040503050406030204" pitchFamily="18" charset="0"/>
                                </a:rPr>
                                <m:t>𝑁</m:t>
                              </m:r>
                            </m:e>
                            <m:sub>
                              <m:r>
                                <a:rPr lang="en-US" sz="1400" b="0" i="1" smtClean="0">
                                  <a:solidFill>
                                    <a:schemeClr val="bg1">
                                      <a:lumMod val="65000"/>
                                    </a:schemeClr>
                                  </a:solidFill>
                                  <a:latin typeface="Cambria Math" panose="02040503050406030204" pitchFamily="18" charset="0"/>
                                </a:rPr>
                                <m:t>𝑥𝑦</m:t>
                              </m:r>
                            </m:sub>
                          </m:sSub>
                        </m:num>
                        <m:den>
                          <m:r>
                            <a:rPr lang="en-GB" sz="1400" i="1" smtClean="0">
                              <a:solidFill>
                                <a:schemeClr val="bg1">
                                  <a:lumMod val="65000"/>
                                </a:schemeClr>
                              </a:solidFill>
                              <a:latin typeface="Cambria Math" panose="02040503050406030204" pitchFamily="18" charset="0"/>
                            </a:rPr>
                            <m:t>𝜕</m:t>
                          </m:r>
                          <m:r>
                            <a:rPr lang="en-US" sz="1400" b="0" i="1" smtClean="0">
                              <a:solidFill>
                                <a:schemeClr val="bg1">
                                  <a:lumMod val="65000"/>
                                </a:schemeClr>
                              </a:solidFill>
                              <a:latin typeface="Cambria Math" panose="02040503050406030204" pitchFamily="18" charset="0"/>
                            </a:rPr>
                            <m:t>𝑥</m:t>
                          </m:r>
                        </m:den>
                      </m:f>
                      <m:r>
                        <a:rPr lang="en-US" sz="1400" b="0" i="1" smtClean="0">
                          <a:solidFill>
                            <a:schemeClr val="bg1">
                              <a:lumMod val="65000"/>
                            </a:schemeClr>
                          </a:solidFill>
                          <a:latin typeface="Cambria Math" panose="02040503050406030204" pitchFamily="18" charset="0"/>
                        </a:rPr>
                        <m:t>+</m:t>
                      </m:r>
                      <m:f>
                        <m:fPr>
                          <m:ctrlPr>
                            <a:rPr lang="en-GB" sz="1400" i="1">
                              <a:solidFill>
                                <a:schemeClr val="bg1">
                                  <a:lumMod val="65000"/>
                                </a:schemeClr>
                              </a:solidFill>
                              <a:latin typeface="Cambria Math" panose="02040503050406030204" pitchFamily="18" charset="0"/>
                            </a:rPr>
                          </m:ctrlPr>
                        </m:fPr>
                        <m:num>
                          <m:r>
                            <a:rPr lang="en-GB" sz="1400" i="1">
                              <a:solidFill>
                                <a:schemeClr val="bg1">
                                  <a:lumMod val="65000"/>
                                </a:schemeClr>
                              </a:solidFill>
                              <a:latin typeface="Cambria Math" panose="02040503050406030204" pitchFamily="18" charset="0"/>
                            </a:rPr>
                            <m:t>𝜕</m:t>
                          </m:r>
                          <m:sSub>
                            <m:sSubPr>
                              <m:ctrlPr>
                                <a:rPr lang="en-US" sz="1400" i="1">
                                  <a:solidFill>
                                    <a:schemeClr val="bg1">
                                      <a:lumMod val="65000"/>
                                    </a:schemeClr>
                                  </a:solidFill>
                                  <a:latin typeface="Cambria Math" panose="02040503050406030204" pitchFamily="18" charset="0"/>
                                </a:rPr>
                              </m:ctrlPr>
                            </m:sSubPr>
                            <m:e>
                              <m:r>
                                <a:rPr lang="en-US" sz="1400" i="1">
                                  <a:solidFill>
                                    <a:schemeClr val="bg1">
                                      <a:lumMod val="65000"/>
                                    </a:schemeClr>
                                  </a:solidFill>
                                  <a:latin typeface="Cambria Math" panose="02040503050406030204" pitchFamily="18" charset="0"/>
                                </a:rPr>
                                <m:t>𝑁</m:t>
                              </m:r>
                            </m:e>
                            <m:sub>
                              <m:r>
                                <a:rPr lang="en-US" sz="1400" b="0" i="1" smtClean="0">
                                  <a:solidFill>
                                    <a:schemeClr val="bg1">
                                      <a:lumMod val="65000"/>
                                    </a:schemeClr>
                                  </a:solidFill>
                                  <a:latin typeface="Cambria Math" panose="02040503050406030204" pitchFamily="18" charset="0"/>
                                </a:rPr>
                                <m:t>𝑦</m:t>
                              </m:r>
                            </m:sub>
                          </m:sSub>
                        </m:num>
                        <m:den>
                          <m:r>
                            <a:rPr lang="en-GB" sz="1400" i="1">
                              <a:solidFill>
                                <a:schemeClr val="bg1">
                                  <a:lumMod val="65000"/>
                                </a:schemeClr>
                              </a:solidFill>
                              <a:latin typeface="Cambria Math" panose="02040503050406030204" pitchFamily="18" charset="0"/>
                            </a:rPr>
                            <m:t>𝜕</m:t>
                          </m:r>
                          <m:r>
                            <a:rPr lang="en-US" sz="1400" b="0" i="1" smtClean="0">
                              <a:solidFill>
                                <a:schemeClr val="bg1">
                                  <a:lumMod val="65000"/>
                                </a:schemeClr>
                              </a:solidFill>
                              <a:latin typeface="Cambria Math" panose="02040503050406030204" pitchFamily="18" charset="0"/>
                            </a:rPr>
                            <m:t>𝑦</m:t>
                          </m:r>
                        </m:den>
                      </m:f>
                      <m:r>
                        <a:rPr lang="en-US" sz="1400" i="1">
                          <a:solidFill>
                            <a:schemeClr val="bg1">
                              <a:lumMod val="65000"/>
                            </a:schemeClr>
                          </a:solidFill>
                          <a:latin typeface="Cambria Math" panose="02040503050406030204" pitchFamily="18" charset="0"/>
                        </a:rPr>
                        <m:t>+</m:t>
                      </m:r>
                      <m:r>
                        <m:rPr>
                          <m:sty m:val="p"/>
                        </m:rPr>
                        <a:rPr lang="en-US" sz="1400" b="0" i="0" smtClean="0">
                          <a:solidFill>
                            <a:schemeClr val="bg1">
                              <a:lumMod val="65000"/>
                            </a:schemeClr>
                          </a:solidFill>
                          <a:latin typeface="Cambria Math" panose="02040503050406030204" pitchFamily="18" charset="0"/>
                        </a:rPr>
                        <m:t>Y</m:t>
                      </m:r>
                      <m:r>
                        <a:rPr lang="en-US" sz="1400" b="0" i="0" smtClean="0">
                          <a:solidFill>
                            <a:schemeClr val="bg1">
                              <a:lumMod val="65000"/>
                            </a:schemeClr>
                          </a:solidFill>
                          <a:latin typeface="Cambria Math" panose="02040503050406030204" pitchFamily="18" charset="0"/>
                        </a:rPr>
                        <m:t>=0</m:t>
                      </m:r>
                    </m:oMath>
                  </m:oMathPara>
                </a14:m>
                <a:endParaRPr lang="en-GB" sz="1400" dirty="0">
                  <a:solidFill>
                    <a:schemeClr val="bg1">
                      <a:lumMod val="65000"/>
                    </a:schemeClr>
                  </a:solidFil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4657106" y="501956"/>
                <a:ext cx="1611275" cy="452303"/>
              </a:xfrm>
              <a:prstGeom prst="rect">
                <a:avLst/>
              </a:prstGeom>
              <a:blipFill>
                <a:blip r:embed="rId29"/>
                <a:stretch>
                  <a:fillRect l="-2652" r="-2273" b="-12000"/>
                </a:stretch>
              </a:blipFill>
            </p:spPr>
            <p:txBody>
              <a:bodyPr/>
              <a:lstStyle/>
              <a:p>
                <a:r>
                  <a:rPr lang="en-GB">
                    <a:noFill/>
                  </a:rPr>
                  <a:t> </a:t>
                </a:r>
              </a:p>
            </p:txBody>
          </p:sp>
        </mc:Fallback>
      </mc:AlternateContent>
      <p:sp>
        <p:nvSpPr>
          <p:cNvPr id="65" name="TextBox 64"/>
          <p:cNvSpPr txBox="1"/>
          <p:nvPr/>
        </p:nvSpPr>
        <p:spPr>
          <a:xfrm>
            <a:off x="4566157" y="145006"/>
            <a:ext cx="2332403" cy="338554"/>
          </a:xfrm>
          <a:prstGeom prst="rect">
            <a:avLst/>
          </a:prstGeom>
          <a:noFill/>
        </p:spPr>
        <p:txBody>
          <a:bodyPr wrap="square" rtlCol="0">
            <a:spAutoFit/>
          </a:bodyPr>
          <a:lstStyle/>
          <a:p>
            <a:r>
              <a:rPr lang="en-US" sz="1600" i="1" dirty="0" smtClean="0">
                <a:solidFill>
                  <a:schemeClr val="accent4">
                    <a:lumMod val="75000"/>
                  </a:schemeClr>
                </a:solidFill>
                <a:latin typeface="Corbel" panose="020B0503020204020204" pitchFamily="34" charset="0"/>
              </a:rPr>
              <a:t>Equilibrium </a:t>
            </a:r>
            <a:r>
              <a:rPr lang="en-US" sz="1600" i="1" dirty="0">
                <a:solidFill>
                  <a:schemeClr val="accent4">
                    <a:lumMod val="75000"/>
                  </a:schemeClr>
                </a:solidFill>
                <a:latin typeface="Corbel" panose="020B0503020204020204" pitchFamily="34" charset="0"/>
              </a:rPr>
              <a:t>Equations</a:t>
            </a:r>
            <a:endParaRPr lang="en-GB" sz="1600" i="1" dirty="0">
              <a:solidFill>
                <a:schemeClr val="accent4">
                  <a:lumMod val="75000"/>
                </a:schemeClr>
              </a:solidFill>
              <a:latin typeface="Corbel" panose="020B0503020204020204" pitchFamily="34" charset="0"/>
            </a:endParaRPr>
          </a:p>
        </p:txBody>
      </p:sp>
      <p:pic>
        <p:nvPicPr>
          <p:cNvPr id="66" name="Picture 65"/>
          <p:cNvPicPr>
            <a:picLocks noChangeAspect="1"/>
          </p:cNvPicPr>
          <p:nvPr/>
        </p:nvPicPr>
        <p:blipFill rotWithShape="1">
          <a:blip r:embed="rId13" cstate="print">
            <a:duotone>
              <a:schemeClr val="accent5">
                <a:shade val="45000"/>
                <a:satMod val="135000"/>
              </a:schemeClr>
              <a:prstClr val="white"/>
            </a:duotone>
            <a:extLst>
              <a:ext uri="{BEBA8EAE-BF5A-486C-A8C5-ECC9F3942E4B}">
                <a14:imgProps xmlns:a14="http://schemas.microsoft.com/office/drawing/2010/main">
                  <a14:imgLayer r:embed="rId14">
                    <a14:imgEffect>
                      <a14:artisticPhotocopy/>
                    </a14:imgEffect>
                  </a14:imgLayer>
                </a14:imgProps>
              </a:ext>
              <a:ext uri="{28A0092B-C50C-407E-A947-70E740481C1C}">
                <a14:useLocalDpi xmlns:a14="http://schemas.microsoft.com/office/drawing/2010/main" val="0"/>
              </a:ext>
            </a:extLst>
          </a:blip>
          <a:srcRect l="-8809" t="-17741" r="-7133" b="-14310"/>
          <a:stretch/>
        </p:blipFill>
        <p:spPr>
          <a:xfrm rot="16386072">
            <a:off x="2238668" y="1996383"/>
            <a:ext cx="1179063" cy="464252"/>
          </a:xfrm>
          <a:prstGeom prst="rect">
            <a:avLst/>
          </a:prstGeom>
        </p:spPr>
      </p:pic>
      <p:sp>
        <p:nvSpPr>
          <p:cNvPr id="67" name="TextBox 66"/>
          <p:cNvSpPr txBox="1"/>
          <p:nvPr/>
        </p:nvSpPr>
        <p:spPr>
          <a:xfrm>
            <a:off x="2376294" y="1810847"/>
            <a:ext cx="432181" cy="523220"/>
          </a:xfrm>
          <a:prstGeom prst="rect">
            <a:avLst/>
          </a:prstGeom>
          <a:noFill/>
        </p:spPr>
        <p:txBody>
          <a:bodyPr wrap="square" rtlCol="0">
            <a:spAutoFit/>
          </a:bodyPr>
          <a:lstStyle>
            <a:defPPr>
              <a:defRPr lang="en-US"/>
            </a:defPPr>
            <a:lvl1pPr>
              <a:defRPr sz="2800" b="1">
                <a:solidFill>
                  <a:schemeClr val="bg1"/>
                </a:solidFill>
              </a:defRPr>
            </a:lvl1pPr>
          </a:lstStyle>
          <a:p>
            <a:r>
              <a:rPr lang="en-US" i="1" dirty="0" smtClean="0"/>
              <a:t>P</a:t>
            </a:r>
            <a:endParaRPr lang="en-US" i="1" dirty="0"/>
          </a:p>
        </p:txBody>
      </p:sp>
      <p:pic>
        <p:nvPicPr>
          <p:cNvPr id="82" name="Picture 81"/>
          <p:cNvPicPr>
            <a:picLocks noChangeAspect="1"/>
          </p:cNvPicPr>
          <p:nvPr/>
        </p:nvPicPr>
        <p:blipFill rotWithShape="1">
          <a:blip r:embed="rId30"/>
          <a:srcRect r="64419" b="26155"/>
          <a:stretch/>
        </p:blipFill>
        <p:spPr>
          <a:xfrm>
            <a:off x="5758981" y="3286913"/>
            <a:ext cx="1599762" cy="2493401"/>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7240742" y="4872192"/>
                <a:ext cx="46121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1">
                              <a:latin typeface="Cambria Math" panose="02040503050406030204" pitchFamily="18" charset="0"/>
                            </a:rPr>
                            <m:t>𝑘</m:t>
                          </m:r>
                        </m:sub>
                      </m:sSub>
                    </m:oMath>
                  </m:oMathPara>
                </a14:m>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7240742" y="4872192"/>
                <a:ext cx="461217" cy="369332"/>
              </a:xfrm>
              <a:prstGeom prst="rect">
                <a:avLst/>
              </a:prstGeom>
              <a:blipFill>
                <a:blip r:embed="rId3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240742" y="4591016"/>
                <a:ext cx="68082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1">
                              <a:latin typeface="Cambria Math" panose="02040503050406030204" pitchFamily="18" charset="0"/>
                            </a:rPr>
                            <m:t>𝑘</m:t>
                          </m:r>
                          <m:r>
                            <a:rPr lang="en-GB">
                              <a:latin typeface="Cambria Math" panose="02040503050406030204" pitchFamily="18" charset="0"/>
                            </a:rPr>
                            <m:t>−1</m:t>
                          </m:r>
                        </m:sub>
                      </m:sSub>
                    </m:oMath>
                  </m:oMathPara>
                </a14:m>
                <a:endParaRPr lang="en-GB" dirty="0"/>
              </a:p>
            </p:txBody>
          </p:sp>
        </mc:Choice>
        <mc:Fallback xmlns="">
          <p:sp>
            <p:nvSpPr>
              <p:cNvPr id="7" name="Rectangle 6"/>
              <p:cNvSpPr>
                <a:spLocks noRot="1" noChangeAspect="1" noMove="1" noResize="1" noEditPoints="1" noAdjustHandles="1" noChangeArrowheads="1" noChangeShapeType="1" noTextEdit="1"/>
              </p:cNvSpPr>
              <p:nvPr/>
            </p:nvSpPr>
            <p:spPr>
              <a:xfrm>
                <a:off x="7240742" y="4591016"/>
                <a:ext cx="680827" cy="369332"/>
              </a:xfrm>
              <a:prstGeom prst="rect">
                <a:avLst/>
              </a:prstGeom>
              <a:blipFill>
                <a:blip r:embed="rId32"/>
                <a:stretch>
                  <a:fillRect/>
                </a:stretch>
              </a:blipFill>
            </p:spPr>
            <p:txBody>
              <a:bodyPr/>
              <a:lstStyle/>
              <a:p>
                <a:r>
                  <a:rPr lang="en-GB">
                    <a:noFill/>
                  </a:rPr>
                  <a:t> </a:t>
                </a:r>
              </a:p>
            </p:txBody>
          </p:sp>
        </mc:Fallback>
      </mc:AlternateContent>
      <p:sp>
        <p:nvSpPr>
          <p:cNvPr id="4" name="TextBox 3"/>
          <p:cNvSpPr txBox="1"/>
          <p:nvPr/>
        </p:nvSpPr>
        <p:spPr>
          <a:xfrm>
            <a:off x="60960" y="5424931"/>
            <a:ext cx="8264434" cy="1477328"/>
          </a:xfrm>
          <a:prstGeom prst="rect">
            <a:avLst/>
          </a:prstGeom>
          <a:noFill/>
        </p:spPr>
        <p:txBody>
          <a:bodyPr wrap="square" rtlCol="0">
            <a:spAutoFit/>
          </a:bodyPr>
          <a:lstStyle/>
          <a:p>
            <a:pPr algn="just"/>
            <a:r>
              <a:rPr lang="en-US" i="1" dirty="0" smtClean="0">
                <a:solidFill>
                  <a:schemeClr val="accent1">
                    <a:lumMod val="75000"/>
                  </a:schemeClr>
                </a:solidFill>
                <a:latin typeface="Corbel" panose="020B0503020204020204" pitchFamily="34" charset="0"/>
              </a:rPr>
              <a:t>[B]=</a:t>
            </a:r>
            <a:r>
              <a:rPr lang="en-US" i="1" dirty="0" smtClean="0">
                <a:solidFill>
                  <a:schemeClr val="accent1">
                    <a:lumMod val="75000"/>
                  </a:schemeClr>
                </a:solidFill>
                <a:latin typeface="Calibri" panose="020F0502020204030204" pitchFamily="34" charset="0"/>
              </a:rPr>
              <a:t>0</a:t>
            </a:r>
            <a:r>
              <a:rPr lang="en-US" i="1" dirty="0" smtClean="0">
                <a:solidFill>
                  <a:schemeClr val="accent1">
                    <a:lumMod val="75000"/>
                  </a:schemeClr>
                </a:solidFill>
                <a:latin typeface="Corbel" panose="020B0503020204020204" pitchFamily="34" charset="0"/>
              </a:rPr>
              <a:t> 	        Decoupling between in-plane and </a:t>
            </a:r>
            <a:r>
              <a:rPr lang="en-US" i="1" dirty="0" err="1" smtClean="0">
                <a:solidFill>
                  <a:schemeClr val="accent1">
                    <a:lumMod val="75000"/>
                  </a:schemeClr>
                </a:solidFill>
                <a:latin typeface="Corbel" panose="020B0503020204020204" pitchFamily="34" charset="0"/>
              </a:rPr>
              <a:t>out-of</a:t>
            </a:r>
            <a:r>
              <a:rPr lang="en-US" i="1" dirty="0" smtClean="0">
                <a:solidFill>
                  <a:schemeClr val="accent1">
                    <a:lumMod val="75000"/>
                  </a:schemeClr>
                </a:solidFill>
                <a:latin typeface="Corbel" panose="020B0503020204020204" pitchFamily="34" charset="0"/>
              </a:rPr>
              <a:t> plane action *</a:t>
            </a:r>
          </a:p>
          <a:p>
            <a:pPr algn="just"/>
            <a:r>
              <a:rPr lang="en-US" i="1" dirty="0" smtClean="0">
                <a:solidFill>
                  <a:srgbClr val="FF9900"/>
                </a:solidFill>
                <a:latin typeface="Corbel" panose="020B0503020204020204" pitchFamily="34" charset="0"/>
              </a:rPr>
              <a:t>A16=A26=</a:t>
            </a:r>
            <a:r>
              <a:rPr lang="en-US" i="1" dirty="0" smtClean="0">
                <a:solidFill>
                  <a:srgbClr val="FF9900"/>
                </a:solidFill>
                <a:latin typeface="Calibri" panose="020F0502020204030204" pitchFamily="34" charset="0"/>
              </a:rPr>
              <a:t> 0</a:t>
            </a:r>
            <a:r>
              <a:rPr lang="en-US" i="1" dirty="0" smtClean="0">
                <a:solidFill>
                  <a:srgbClr val="FF9900"/>
                </a:solidFill>
                <a:latin typeface="Corbel" panose="020B0503020204020204" pitchFamily="34" charset="0"/>
              </a:rPr>
              <a:t>    Decoupling between traction/compression and shear actions** </a:t>
            </a:r>
          </a:p>
          <a:p>
            <a:pPr algn="just"/>
            <a:r>
              <a:rPr lang="en-US" i="1" dirty="0" smtClean="0">
                <a:solidFill>
                  <a:srgbClr val="FF9900"/>
                </a:solidFill>
                <a:latin typeface="Corbel" panose="020B0503020204020204" pitchFamily="34" charset="0"/>
              </a:rPr>
              <a:t>D16= D26= </a:t>
            </a:r>
            <a:r>
              <a:rPr lang="en-US" i="1" dirty="0" smtClean="0">
                <a:solidFill>
                  <a:srgbClr val="FF9900"/>
                </a:solidFill>
                <a:latin typeface="Calibri" panose="020F0502020204030204" pitchFamily="34" charset="0"/>
              </a:rPr>
              <a:t>0</a:t>
            </a:r>
            <a:r>
              <a:rPr lang="en-US" i="1" dirty="0" smtClean="0">
                <a:solidFill>
                  <a:srgbClr val="FF9900"/>
                </a:solidFill>
                <a:latin typeface="Corbel" panose="020B0503020204020204" pitchFamily="34" charset="0"/>
              </a:rPr>
              <a:t>  Decoupling between flexural and torsional actions***</a:t>
            </a:r>
          </a:p>
          <a:p>
            <a:pPr algn="just"/>
            <a:r>
              <a:rPr lang="en-US" sz="1200" i="1" dirty="0" smtClean="0">
                <a:latin typeface="Corbel" panose="020B0503020204020204" pitchFamily="34" charset="0"/>
              </a:rPr>
              <a:t>* at each lamina +</a:t>
            </a:r>
            <a:r>
              <a:rPr lang="az-Cyrl-AZ" sz="1200" i="1" dirty="0" smtClean="0">
                <a:latin typeface="Corbel" panose="020B0503020204020204" pitchFamily="34" charset="0"/>
              </a:rPr>
              <a:t> Ѳ</a:t>
            </a:r>
            <a:r>
              <a:rPr lang="en-US" sz="1200" i="1" dirty="0" smtClean="0">
                <a:latin typeface="Corbel" panose="020B0503020204020204" pitchFamily="34" charset="0"/>
              </a:rPr>
              <a:t> at +z correspond a lamina </a:t>
            </a:r>
            <a:r>
              <a:rPr lang="en-GB" sz="1200" i="1" dirty="0" smtClean="0">
                <a:latin typeface="Corbel" panose="020B0503020204020204" pitchFamily="34" charset="0"/>
              </a:rPr>
              <a:t>of the some thickness + Ѳ at</a:t>
            </a:r>
            <a:r>
              <a:rPr lang="en-US" sz="1200" i="1" dirty="0" smtClean="0">
                <a:latin typeface="Corbel" panose="020B0503020204020204" pitchFamily="34" charset="0"/>
              </a:rPr>
              <a:t> – z  </a:t>
            </a:r>
            <a:r>
              <a:rPr lang="en-US" sz="1200" i="1" dirty="0">
                <a:latin typeface="Corbel" panose="020B0503020204020204" pitchFamily="34" charset="0"/>
              </a:rPr>
              <a:t> </a:t>
            </a:r>
            <a:r>
              <a:rPr lang="en-US" sz="1200" i="1" dirty="0" smtClean="0">
                <a:latin typeface="Corbel" panose="020B0503020204020204" pitchFamily="34" charset="0"/>
              </a:rPr>
              <a:t>   Ex. </a:t>
            </a:r>
            <a:r>
              <a:rPr lang="en-US" sz="1200" i="1" dirty="0">
                <a:latin typeface="Corbel" panose="020B0503020204020204" pitchFamily="34" charset="0"/>
              </a:rPr>
              <a:t>[-45/+35/0/0/+35/-45]= [-45/+</a:t>
            </a:r>
            <a:r>
              <a:rPr lang="en-US" sz="1200" i="1" dirty="0" smtClean="0">
                <a:latin typeface="Corbel" panose="020B0503020204020204" pitchFamily="34" charset="0"/>
              </a:rPr>
              <a:t>35/0]s </a:t>
            </a:r>
            <a:endParaRPr lang="en-US" sz="1200" i="1" dirty="0">
              <a:latin typeface="Corbel" panose="020B0503020204020204" pitchFamily="34" charset="0"/>
            </a:endParaRPr>
          </a:p>
          <a:p>
            <a:pPr algn="just"/>
            <a:r>
              <a:rPr lang="en-US" sz="1200" i="1" dirty="0" smtClean="0">
                <a:latin typeface="Corbel" panose="020B0503020204020204" pitchFamily="34" charset="0"/>
              </a:rPr>
              <a:t>** at each lamina +</a:t>
            </a:r>
            <a:r>
              <a:rPr lang="az-Cyrl-AZ" sz="1200" i="1" dirty="0" smtClean="0">
                <a:latin typeface="Corbel" panose="020B0503020204020204" pitchFamily="34" charset="0"/>
              </a:rPr>
              <a:t>Ѳ</a:t>
            </a:r>
            <a:r>
              <a:rPr lang="en-US" sz="1200" i="1" dirty="0" smtClean="0">
                <a:latin typeface="Corbel" panose="020B0503020204020204" pitchFamily="34" charset="0"/>
              </a:rPr>
              <a:t> corresponds a lamina of the some thickness –</a:t>
            </a:r>
            <a:r>
              <a:rPr lang="az-Cyrl-AZ" sz="1200" i="1" dirty="0" smtClean="0">
                <a:latin typeface="Corbel" panose="020B0503020204020204" pitchFamily="34" charset="0"/>
              </a:rPr>
              <a:t> Ѳ</a:t>
            </a:r>
            <a:r>
              <a:rPr lang="en-US" sz="1200" i="1" dirty="0" smtClean="0">
                <a:latin typeface="Corbel" panose="020B0503020204020204" pitchFamily="34" charset="0"/>
              </a:rPr>
              <a:t>	             Ex. [+45/-45/0/0/+35/-35]</a:t>
            </a:r>
          </a:p>
          <a:p>
            <a:pPr lvl="0" algn="just"/>
            <a:r>
              <a:rPr lang="en-US" sz="1200" i="1" dirty="0" smtClean="0">
                <a:latin typeface="Corbel" panose="020B0503020204020204" pitchFamily="34" charset="0"/>
              </a:rPr>
              <a:t>*** at each lamina +</a:t>
            </a:r>
            <a:r>
              <a:rPr lang="az-Cyrl-AZ" sz="1200" i="1" dirty="0" smtClean="0">
                <a:latin typeface="Corbel" panose="020B0503020204020204" pitchFamily="34" charset="0"/>
              </a:rPr>
              <a:t>Ѳ</a:t>
            </a:r>
            <a:r>
              <a:rPr lang="en-US" sz="1200" i="1" dirty="0" smtClean="0">
                <a:latin typeface="Corbel" panose="020B0503020204020204" pitchFamily="34" charset="0"/>
              </a:rPr>
              <a:t> corresponds a lamina of the some thickness –</a:t>
            </a:r>
            <a:r>
              <a:rPr lang="az-Cyrl-AZ" sz="1200" i="1" dirty="0" smtClean="0">
                <a:latin typeface="Corbel" panose="020B0503020204020204" pitchFamily="34" charset="0"/>
              </a:rPr>
              <a:t> Ѳ</a:t>
            </a:r>
            <a:r>
              <a:rPr lang="en-US" sz="1200" i="1" dirty="0" smtClean="0">
                <a:latin typeface="Corbel" panose="020B0503020204020204" pitchFamily="34" charset="0"/>
              </a:rPr>
              <a:t> at – z           </a:t>
            </a:r>
            <a:r>
              <a:rPr lang="en-US" sz="1200" i="1" dirty="0" smtClean="0">
                <a:solidFill>
                  <a:prstClr val="black"/>
                </a:solidFill>
                <a:latin typeface="Corbel" panose="020B0503020204020204" pitchFamily="34" charset="0"/>
              </a:rPr>
              <a:t>Ex. [+45/-35/0/0/+35/-45]</a:t>
            </a:r>
            <a:endParaRPr lang="en-GB" i="1" dirty="0">
              <a:latin typeface="Corbel" panose="020B0503020204020204" pitchFamily="34" charset="0"/>
            </a:endParaRPr>
          </a:p>
        </p:txBody>
      </p:sp>
      <p:sp>
        <p:nvSpPr>
          <p:cNvPr id="2" name="TextBox 1"/>
          <p:cNvSpPr txBox="1"/>
          <p:nvPr/>
        </p:nvSpPr>
        <p:spPr>
          <a:xfrm rot="1116783">
            <a:off x="6389028" y="4671847"/>
            <a:ext cx="1391479" cy="307777"/>
          </a:xfrm>
          <a:prstGeom prst="rect">
            <a:avLst/>
          </a:prstGeom>
          <a:noFill/>
        </p:spPr>
        <p:txBody>
          <a:bodyPr wrap="square" rtlCol="0">
            <a:spAutoFit/>
          </a:bodyPr>
          <a:lstStyle/>
          <a:p>
            <a:r>
              <a:rPr lang="en-US" sz="1400" dirty="0" smtClean="0"/>
              <a:t>Lamina k</a:t>
            </a:r>
            <a:endParaRPr lang="en-GB" sz="1400" dirty="0"/>
          </a:p>
        </p:txBody>
      </p:sp>
      <p:sp>
        <p:nvSpPr>
          <p:cNvPr id="5" name="Slide Number Placeholder 4"/>
          <p:cNvSpPr>
            <a:spLocks noGrp="1"/>
          </p:cNvSpPr>
          <p:nvPr>
            <p:ph type="sldNum" sz="quarter" idx="12"/>
          </p:nvPr>
        </p:nvSpPr>
        <p:spPr>
          <a:xfrm>
            <a:off x="9430365" y="6500649"/>
            <a:ext cx="2743200" cy="365125"/>
          </a:xfrm>
        </p:spPr>
        <p:txBody>
          <a:bodyPr/>
          <a:lstStyle/>
          <a:p>
            <a:fld id="{AC02F132-4A8D-4A8C-877D-D9B157A5B0E1}" type="slidenum">
              <a:rPr lang="en-GB" smtClean="0"/>
              <a:t>9</a:t>
            </a:fld>
            <a:endParaRPr lang="en-GB" dirty="0"/>
          </a:p>
        </p:txBody>
      </p:sp>
    </p:spTree>
    <p:extLst>
      <p:ext uri="{BB962C8B-B14F-4D97-AF65-F5344CB8AC3E}">
        <p14:creationId xmlns:p14="http://schemas.microsoft.com/office/powerpoint/2010/main" val="121648818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IW_TYPE_IMAGE" val="Text Box 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8449</TotalTime>
  <Words>1932</Words>
  <Application>Microsoft Office PowerPoint</Application>
  <PresentationFormat>Widescreen</PresentationFormat>
  <Paragraphs>576</Paragraphs>
  <Slides>25</Slides>
  <Notes>0</Notes>
  <HiddenSlides>0</HiddenSlides>
  <MMClips>3</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5</vt:i4>
      </vt:variant>
      <vt:variant>
        <vt:lpstr>Slide Titles</vt:lpstr>
      </vt:variant>
      <vt:variant>
        <vt:i4>25</vt:i4>
      </vt:variant>
    </vt:vector>
  </HeadingPairs>
  <TitlesOfParts>
    <vt:vector size="45" baseType="lpstr">
      <vt:lpstr>Agency FB</vt:lpstr>
      <vt:lpstr>Algerian</vt:lpstr>
      <vt:lpstr>Arial</vt:lpstr>
      <vt:lpstr>Arial Black</vt:lpstr>
      <vt:lpstr>Calibri</vt:lpstr>
      <vt:lpstr>Calibri Light</vt:lpstr>
      <vt:lpstr>Cambria Math</vt:lpstr>
      <vt:lpstr>Corbel</vt:lpstr>
      <vt:lpstr>Simplified Arabic Fixed</vt:lpstr>
      <vt:lpstr>Symbol</vt:lpstr>
      <vt:lpstr>Tempus Sans ITC</vt:lpstr>
      <vt:lpstr>Times New Roman</vt:lpstr>
      <vt:lpstr>Trebuchet MS</vt:lpstr>
      <vt:lpstr>Wingdings</vt:lpstr>
      <vt:lpstr>Office Theme</vt:lpstr>
      <vt:lpstr>Equation</vt:lpstr>
      <vt:lpstr>Disegno di Microsoft Draw</vt:lpstr>
      <vt:lpstr>Equation.2</vt:lpstr>
      <vt:lpstr>Immagine</vt:lpstr>
      <vt:lpstr>MSDraw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Corrado Gargiulo</dc:creator>
  <cp:lastModifiedBy>Andrea Catinaccio</cp:lastModifiedBy>
  <cp:revision>306</cp:revision>
  <dcterms:created xsi:type="dcterms:W3CDTF">2018-09-14T18:50:33Z</dcterms:created>
  <dcterms:modified xsi:type="dcterms:W3CDTF">2018-10-15T11:55:09Z</dcterms:modified>
</cp:coreProperties>
</file>